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4" r:id="rId2"/>
  </p:sldMasterIdLst>
  <p:notesMasterIdLst>
    <p:notesMasterId r:id="rId31"/>
  </p:notesMasterIdLst>
  <p:sldIdLst>
    <p:sldId id="294" r:id="rId3"/>
    <p:sldId id="257" r:id="rId4"/>
    <p:sldId id="258" r:id="rId5"/>
    <p:sldId id="259" r:id="rId6"/>
    <p:sldId id="260" r:id="rId7"/>
    <p:sldId id="261" r:id="rId8"/>
    <p:sldId id="280" r:id="rId9"/>
    <p:sldId id="289" r:id="rId10"/>
    <p:sldId id="262" r:id="rId11"/>
    <p:sldId id="265" r:id="rId12"/>
    <p:sldId id="267" r:id="rId13"/>
    <p:sldId id="281" r:id="rId14"/>
    <p:sldId id="263" r:id="rId15"/>
    <p:sldId id="268" r:id="rId16"/>
    <p:sldId id="269" r:id="rId17"/>
    <p:sldId id="270" r:id="rId18"/>
    <p:sldId id="271" r:id="rId19"/>
    <p:sldId id="282" r:id="rId20"/>
    <p:sldId id="283" r:id="rId21"/>
    <p:sldId id="272" r:id="rId22"/>
    <p:sldId id="273" r:id="rId23"/>
    <p:sldId id="285" r:id="rId24"/>
    <p:sldId id="290" r:id="rId25"/>
    <p:sldId id="286" r:id="rId26"/>
    <p:sldId id="287" r:id="rId27"/>
    <p:sldId id="288" r:id="rId28"/>
    <p:sldId id="291" r:id="rId29"/>
    <p:sldId id="292" r:id="rId30"/>
  </p:sldIdLst>
  <p:sldSz cx="9144000" cy="6858000" type="screen4x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62182" autoAdjust="0"/>
  </p:normalViewPr>
  <p:slideViewPr>
    <p:cSldViewPr snapToGrid="0">
      <p:cViewPr varScale="1">
        <p:scale>
          <a:sx n="45" d="100"/>
          <a:sy n="45" d="100"/>
        </p:scale>
        <p:origin x="2088" y="60"/>
      </p:cViewPr>
      <p:guideLst/>
    </p:cSldViewPr>
  </p:slideViewPr>
  <p:notesTextViewPr>
    <p:cViewPr>
      <p:scale>
        <a:sx n="1" d="1"/>
        <a:sy n="1" d="1"/>
      </p:scale>
      <p:origin x="0" y="0"/>
    </p:cViewPr>
  </p:notesTextViewPr>
  <p:notesViewPr>
    <p:cSldViewPr snapToGrid="0">
      <p:cViewPr varScale="1">
        <p:scale>
          <a:sx n="51" d="100"/>
          <a:sy n="51" d="100"/>
        </p:scale>
        <p:origin x="282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117"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&lt;header&gt;</a:t>
            </a:r>
          </a:p>
        </p:txBody>
      </p:sp>
      <p:sp>
        <p:nvSpPr>
          <p:cNvPr id="118"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solidFill>
                  <a:srgbClr val="000000"/>
                </a:solidFill>
                <a:uFill>
                  <a:solidFill>
                    <a:srgbClr val="FFFFFF"/>
                  </a:solidFill>
                </a:uFill>
                <a:latin typeface="Times New Roman"/>
              </a:rPr>
              <a:t>&lt;date/time&gt;</a:t>
            </a:r>
          </a:p>
        </p:txBody>
      </p:sp>
      <p:sp>
        <p:nvSpPr>
          <p:cNvPr id="119"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solidFill>
                  <a:srgbClr val="000000"/>
                </a:solidFill>
                <a:uFill>
                  <a:solidFill>
                    <a:srgbClr val="FFFFFF"/>
                  </a:solidFill>
                </a:uFill>
                <a:latin typeface="Times New Roman"/>
              </a:rPr>
              <a:t>&lt;footer&gt;</a:t>
            </a:r>
          </a:p>
        </p:txBody>
      </p:sp>
      <p:sp>
        <p:nvSpPr>
          <p:cNvPr id="120" name="PlaceHolder 5"/>
          <p:cNvSpPr>
            <a:spLocks noGrp="1"/>
          </p:cNvSpPr>
          <p:nvPr>
            <p:ph type="sldNum"/>
          </p:nvPr>
        </p:nvSpPr>
        <p:spPr>
          <a:xfrm>
            <a:off x="4399200" y="9555480"/>
            <a:ext cx="3372840" cy="502560"/>
          </a:xfrm>
          <a:prstGeom prst="rect">
            <a:avLst/>
          </a:prstGeom>
        </p:spPr>
        <p:txBody>
          <a:bodyPr lIns="0" tIns="0" rIns="0" bIns="0" anchor="b"/>
          <a:lstStyle/>
          <a:p>
            <a:pPr algn="r"/>
            <a:fld id="{A510A09F-18DF-4BF3-8D2E-3FF58BEBBE96}" type="slidenum">
              <a:rPr lang="en-US" sz="1400" b="0" strike="noStrike" spc="-1">
                <a:solidFill>
                  <a:srgbClr val="000000"/>
                </a:solidFill>
                <a:uFill>
                  <a:solidFill>
                    <a:srgbClr val="FFFFFF"/>
                  </a:solidFill>
                </a:uFill>
                <a:latin typeface="Times New Roman"/>
              </a:r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PlaceHolder 1"/>
          <p:cNvSpPr>
            <a:spLocks noGrp="1"/>
          </p:cNvSpPr>
          <p:nvPr>
            <p:ph type="body"/>
          </p:nvPr>
        </p:nvSpPr>
        <p:spPr>
          <a:xfrm>
            <a:off x="777960" y="4840200"/>
            <a:ext cx="6214680" cy="3958920"/>
          </a:xfrm>
          <a:prstGeom prst="rect">
            <a:avLst/>
          </a:prstGeom>
        </p:spPr>
        <p:txBody>
          <a:bodyPr lIns="0" tIns="0" rIns="0" bIns="0"/>
          <a:lstStyle/>
          <a:p>
            <a:endParaRPr lang="en-US" sz="2000" b="0" strike="noStrike" spc="-1" dirty="0">
              <a:solidFill>
                <a:srgbClr val="000000"/>
              </a:solidFill>
              <a:uFill>
                <a:solidFill>
                  <a:srgbClr val="FFFFFF"/>
                </a:solidFill>
              </a:uFill>
              <a:latin typeface="Arial"/>
            </a:endParaRPr>
          </a:p>
        </p:txBody>
      </p:sp>
      <p:sp>
        <p:nvSpPr>
          <p:cNvPr id="263"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B9A9E248-E1B6-4097-9C8A-97FC44203330}" type="slidenum">
              <a:rPr lang="en-US" sz="1200" b="0" strike="noStrike" spc="-1">
                <a:solidFill>
                  <a:srgbClr val="000000"/>
                </a:solidFill>
                <a:uFill>
                  <a:solidFill>
                    <a:srgbClr val="FFFFFF"/>
                  </a:solidFill>
                </a:uFill>
                <a:latin typeface="+mn-lt"/>
                <a:ea typeface="+mn-ea"/>
              </a:rPr>
              <a:t>1</a:t>
            </a:fld>
            <a:endParaRPr lang="en-U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94580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10</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1395454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11</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3300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12</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94016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57D715E5-97CF-4AE7-8671-0D159AD02DA0}" type="slidenum">
              <a:rPr lang="en-US" sz="1200" b="0" strike="noStrike" spc="-1">
                <a:solidFill>
                  <a:srgbClr val="000000"/>
                </a:solidFill>
                <a:uFill>
                  <a:solidFill>
                    <a:srgbClr val="FFFFFF"/>
                  </a:solidFill>
                </a:uFill>
                <a:latin typeface="+mn-lt"/>
                <a:ea typeface="+mn-ea"/>
              </a:rPr>
              <a:t>13</a:t>
            </a:fld>
            <a:endParaRPr lang="en-US" sz="1800" b="0" strike="noStrike" spc="-1">
              <a:solidFill>
                <a:srgbClr val="000000"/>
              </a:solidFill>
              <a:uFill>
                <a:solidFill>
                  <a:srgbClr val="FFFFFF"/>
                </a:solidFill>
              </a:uFill>
              <a:latin typeface="Arial"/>
            </a:endParaRPr>
          </a:p>
        </p:txBody>
      </p:sp>
      <p:sp>
        <p:nvSpPr>
          <p:cNvPr id="2" name="Notes Placeholder 1"/>
          <p:cNvSpPr>
            <a:spLocks noGrp="1"/>
          </p:cNvSpPr>
          <p:nvPr>
            <p:ph type="body" idx="10"/>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18C074D6-3FBA-4614-AD70-5258B2F718A6}" type="slidenum">
              <a:rPr lang="en-US" sz="1200" b="0" strike="noStrike" spc="-1">
                <a:solidFill>
                  <a:srgbClr val="000000"/>
                </a:solidFill>
                <a:uFill>
                  <a:solidFill>
                    <a:srgbClr val="FFFFFF"/>
                  </a:solidFill>
                </a:uFill>
                <a:latin typeface="+mn-lt"/>
                <a:ea typeface="+mn-ea"/>
              </a:rPr>
              <a:t>14</a:t>
            </a:fld>
            <a:endParaRPr lang="en-US" sz="1800" b="0" strike="noStrike" spc="-1">
              <a:solidFill>
                <a:srgbClr val="000000"/>
              </a:solidFill>
              <a:uFill>
                <a:solidFill>
                  <a:srgbClr val="FFFFFF"/>
                </a:solidFill>
              </a:uFill>
              <a:latin typeface="Arial"/>
            </a:endParaRPr>
          </a:p>
        </p:txBody>
      </p:sp>
      <p:sp>
        <p:nvSpPr>
          <p:cNvPr id="2" name="Notes Placeholder 1"/>
          <p:cNvSpPr>
            <a:spLocks noGrp="1"/>
          </p:cNvSpPr>
          <p:nvPr>
            <p:ph type="body" idx="10"/>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628D9EC6-A99F-4CAB-A7C7-57BA8B0FD1A7}" type="slidenum">
              <a:rPr lang="en-US" sz="1200" b="0" strike="noStrike" spc="-1">
                <a:solidFill>
                  <a:srgbClr val="000000"/>
                </a:solidFill>
                <a:uFill>
                  <a:solidFill>
                    <a:srgbClr val="FFFFFF"/>
                  </a:solidFill>
                </a:uFill>
                <a:latin typeface="+mn-lt"/>
                <a:ea typeface="+mn-ea"/>
              </a:rPr>
              <a:t>15</a:t>
            </a:fld>
            <a:endParaRPr lang="en-US" sz="1800" b="0" strike="noStrike" spc="-1">
              <a:solidFill>
                <a:srgbClr val="000000"/>
              </a:solidFill>
              <a:uFill>
                <a:solidFill>
                  <a:srgbClr val="FFFFFF"/>
                </a:solidFill>
              </a:uFill>
              <a:latin typeface="Arial"/>
            </a:endParaRPr>
          </a:p>
        </p:txBody>
      </p:sp>
      <p:sp>
        <p:nvSpPr>
          <p:cNvPr id="2" name="Notes Placeholder 1"/>
          <p:cNvSpPr>
            <a:spLocks noGrp="1"/>
          </p:cNvSpPr>
          <p:nvPr>
            <p:ph type="body" idx="10"/>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16</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3401565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DA438C20-15D8-412C-B5A7-1810F9F2D1A8}" type="slidenum">
              <a:rPr lang="en-US" sz="1200" b="0" strike="noStrike" spc="-1">
                <a:solidFill>
                  <a:srgbClr val="000000"/>
                </a:solidFill>
                <a:uFill>
                  <a:solidFill>
                    <a:srgbClr val="FFFFFF"/>
                  </a:solidFill>
                </a:uFill>
                <a:latin typeface="+mn-lt"/>
                <a:ea typeface="+mn-ea"/>
              </a:rPr>
              <a:t>17</a:t>
            </a:fld>
            <a:endParaRPr lang="en-US" sz="1800" b="0" strike="noStrike" spc="-1">
              <a:solidFill>
                <a:srgbClr val="000000"/>
              </a:solidFill>
              <a:uFill>
                <a:solidFill>
                  <a:srgbClr val="FFFFFF"/>
                </a:solidFill>
              </a:uFill>
              <a:latin typeface="Arial"/>
            </a:endParaRPr>
          </a:p>
        </p:txBody>
      </p:sp>
      <p:sp>
        <p:nvSpPr>
          <p:cNvPr id="2" name="Notes Placeholder 1"/>
          <p:cNvSpPr>
            <a:spLocks noGrp="1"/>
          </p:cNvSpPr>
          <p:nvPr>
            <p:ph type="body" idx="10"/>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18</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2765553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19</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47279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007F6BC-8793-4A66-9E08-CEA619F6AB45}" type="slidenum">
              <a:rPr lang="en-US" sz="1200" b="0" strike="noStrike" spc="-1">
                <a:solidFill>
                  <a:srgbClr val="000000"/>
                </a:solidFill>
                <a:uFill>
                  <a:solidFill>
                    <a:srgbClr val="FFFFFF"/>
                  </a:solidFill>
                </a:uFill>
                <a:latin typeface="+mn-lt"/>
                <a:ea typeface="+mn-ea"/>
              </a:rPr>
              <a:t>2</a:t>
            </a:fld>
            <a:endParaRPr lang="en-US" sz="1800" b="0" strike="noStrike" spc="-1">
              <a:solidFill>
                <a:srgbClr val="000000"/>
              </a:solidFill>
              <a:uFill>
                <a:solidFill>
                  <a:srgbClr val="FFFFFF"/>
                </a:solidFill>
              </a:uFill>
              <a:latin typeface="Arial"/>
            </a:endParaRPr>
          </a:p>
        </p:txBody>
      </p:sp>
      <p:sp>
        <p:nvSpPr>
          <p:cNvPr id="2" name="Notes Placeholder 1"/>
          <p:cNvSpPr>
            <a:spLocks noGrp="1"/>
          </p:cNvSpPr>
          <p:nvPr>
            <p:ph type="body" idx="10"/>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20</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714869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21</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855514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22</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2795646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23</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1074044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24</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1582635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25</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3359392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26</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502110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27</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358078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28</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2303437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10C17E0B-15C2-4DB2-9D98-BAB4986EDEEC}" type="slidenum">
              <a:rPr lang="en-US" sz="1200" b="0" strike="noStrike" spc="-1">
                <a:solidFill>
                  <a:srgbClr val="000000"/>
                </a:solidFill>
                <a:uFill>
                  <a:solidFill>
                    <a:srgbClr val="FFFFFF"/>
                  </a:solidFill>
                </a:uFill>
                <a:latin typeface="+mn-lt"/>
                <a:ea typeface="+mn-ea"/>
              </a:rPr>
              <a:t>3</a:t>
            </a:fld>
            <a:endParaRPr lang="en-US" sz="1800" b="0" strike="noStrike" spc="-1">
              <a:solidFill>
                <a:srgbClr val="000000"/>
              </a:solidFill>
              <a:uFill>
                <a:solidFill>
                  <a:srgbClr val="FFFFFF"/>
                </a:solidFill>
              </a:uFill>
              <a:latin typeface="Arial"/>
            </a:endParaRPr>
          </a:p>
        </p:txBody>
      </p:sp>
      <p:sp>
        <p:nvSpPr>
          <p:cNvPr id="2" name="Notes Placeholder 1"/>
          <p:cNvSpPr>
            <a:spLocks noGrp="1"/>
          </p:cNvSpPr>
          <p:nvPr>
            <p:ph type="body" idx="10"/>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E5C98553-53F3-4B6D-955C-EF12A7E01AF0}" type="slidenum">
              <a:rPr lang="en-US" sz="1200" b="0" strike="noStrike" spc="-1">
                <a:solidFill>
                  <a:srgbClr val="000000"/>
                </a:solidFill>
                <a:uFill>
                  <a:solidFill>
                    <a:srgbClr val="FFFFFF"/>
                  </a:solidFill>
                </a:uFill>
                <a:latin typeface="+mn-lt"/>
                <a:ea typeface="+mn-ea"/>
              </a:rPr>
              <a:t>4</a:t>
            </a:fld>
            <a:endParaRPr lang="en-US" sz="1800" b="0" strike="noStrike" spc="-1">
              <a:solidFill>
                <a:srgbClr val="000000"/>
              </a:solidFill>
              <a:uFill>
                <a:solidFill>
                  <a:srgbClr val="FFFFFF"/>
                </a:solidFill>
              </a:uFill>
              <a:latin typeface="Arial"/>
            </a:endParaRPr>
          </a:p>
        </p:txBody>
      </p:sp>
      <p:sp>
        <p:nvSpPr>
          <p:cNvPr id="2" name="Notes Placeholder 1"/>
          <p:cNvSpPr>
            <a:spLocks noGrp="1"/>
          </p:cNvSpPr>
          <p:nvPr>
            <p:ph type="body" idx="10"/>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FBAF3283-A2F0-43AB-9196-34D2B105C9D3}" type="slidenum">
              <a:rPr lang="en-US" sz="1200" b="0" strike="noStrike" spc="-1">
                <a:solidFill>
                  <a:srgbClr val="000000"/>
                </a:solidFill>
                <a:uFill>
                  <a:solidFill>
                    <a:srgbClr val="FFFFFF"/>
                  </a:solidFill>
                </a:uFill>
                <a:latin typeface="+mn-lt"/>
                <a:ea typeface="+mn-ea"/>
              </a:rPr>
              <a:t>5</a:t>
            </a:fld>
            <a:endParaRPr lang="en-US" sz="1800" b="0" strike="noStrike" spc="-1">
              <a:solidFill>
                <a:srgbClr val="000000"/>
              </a:solidFill>
              <a:uFill>
                <a:solidFill>
                  <a:srgbClr val="FFFFFF"/>
                </a:solidFill>
              </a:uFill>
              <a:latin typeface="Arial"/>
            </a:endParaRPr>
          </a:p>
        </p:txBody>
      </p:sp>
      <p:sp>
        <p:nvSpPr>
          <p:cNvPr id="2" name="Notes Placeholder 1"/>
          <p:cNvSpPr>
            <a:spLocks noGrp="1"/>
          </p:cNvSpPr>
          <p:nvPr>
            <p:ph type="body"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6FBE9871-6C73-4F92-8111-57A56694A408}" type="slidenum">
              <a:rPr lang="en-US" sz="1200" b="0" strike="noStrike" spc="-1">
                <a:solidFill>
                  <a:srgbClr val="000000"/>
                </a:solidFill>
                <a:uFill>
                  <a:solidFill>
                    <a:srgbClr val="FFFFFF"/>
                  </a:solidFill>
                </a:uFill>
                <a:latin typeface="+mn-lt"/>
                <a:ea typeface="+mn-ea"/>
              </a:rPr>
              <a:t>6</a:t>
            </a:fld>
            <a:endParaRPr lang="en-US" sz="1800" b="0" strike="noStrike" spc="-1">
              <a:solidFill>
                <a:srgbClr val="000000"/>
              </a:solidFill>
              <a:uFill>
                <a:solidFill>
                  <a:srgbClr val="FFFFFF"/>
                </a:solidFill>
              </a:uFill>
              <a:latin typeface="Arial"/>
            </a:endParaRPr>
          </a:p>
        </p:txBody>
      </p:sp>
      <p:sp>
        <p:nvSpPr>
          <p:cNvPr id="2" name="Notes Placeholder 1"/>
          <p:cNvSpPr>
            <a:spLocks noGrp="1"/>
          </p:cNvSpPr>
          <p:nvPr>
            <p:ph type="body" idx="10"/>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2"/>
          <p:cNvSpPr/>
          <p:nvPr/>
        </p:nvSpPr>
        <p:spPr>
          <a:xfrm>
            <a:off x="4402080" y="9553680"/>
            <a:ext cx="336672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6FBE9871-6C73-4F92-8111-57A56694A408}" type="slidenum">
              <a:rPr lang="en-US" sz="1200" b="0" strike="noStrike" spc="-1">
                <a:solidFill>
                  <a:srgbClr val="000000"/>
                </a:solidFill>
                <a:uFill>
                  <a:solidFill>
                    <a:srgbClr val="FFFFFF"/>
                  </a:solidFill>
                </a:uFill>
                <a:latin typeface="+mn-lt"/>
                <a:ea typeface="+mn-ea"/>
              </a:rPr>
              <a:t>7</a:t>
            </a:fld>
            <a:endParaRPr lang="en-US" sz="1800" b="0" strike="noStrike" spc="-1">
              <a:solidFill>
                <a:srgbClr val="000000"/>
              </a:solidFill>
              <a:uFill>
                <a:solidFill>
                  <a:srgbClr val="FFFFFF"/>
                </a:solidFill>
              </a:uFill>
              <a:latin typeface="Arial"/>
            </a:endParaRPr>
          </a:p>
        </p:txBody>
      </p:sp>
      <p:sp>
        <p:nvSpPr>
          <p:cNvPr id="2" name="Notes Placeholder 1"/>
          <p:cNvSpPr>
            <a:spLocks noGrp="1"/>
          </p:cNvSpPr>
          <p:nvPr>
            <p:ph type="body" idx="10"/>
          </p:nvPr>
        </p:nvSpPr>
        <p:spPr/>
        <p:txBody>
          <a:bodyPr/>
          <a:lstStyle/>
          <a:p>
            <a:endParaRPr lang="en-US"/>
          </a:p>
        </p:txBody>
      </p:sp>
    </p:spTree>
    <p:extLst>
      <p:ext uri="{BB962C8B-B14F-4D97-AF65-F5344CB8AC3E}">
        <p14:creationId xmlns:p14="http://schemas.microsoft.com/office/powerpoint/2010/main" val="1585370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8</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564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4" name="Slide Number Placeholder 3"/>
          <p:cNvSpPr>
            <a:spLocks noGrp="1"/>
          </p:cNvSpPr>
          <p:nvPr>
            <p:ph type="sldNum" idx="10"/>
          </p:nvPr>
        </p:nvSpPr>
        <p:spPr/>
        <p:txBody>
          <a:bodyPr/>
          <a:lstStyle/>
          <a:p>
            <a:pPr algn="r"/>
            <a:fld id="{A510A09F-18DF-4BF3-8D2E-3FF58BEBBE96}" type="slidenum">
              <a:rPr lang="en-US" sz="1400" b="0" strike="noStrike" spc="-1" smtClean="0">
                <a:solidFill>
                  <a:srgbClr val="000000"/>
                </a:solidFill>
                <a:uFill>
                  <a:solidFill>
                    <a:srgbClr val="FFFFFF"/>
                  </a:solidFill>
                </a:uFill>
                <a:latin typeface="Times New Roman"/>
              </a:rPr>
              <a:t>9</a:t>
            </a:fld>
            <a:endParaRPr lang="en-US" sz="1400" b="0" strike="noStrike" spc="-1">
              <a:solidFill>
                <a:srgbClr val="000000"/>
              </a:solidFill>
              <a:uFill>
                <a:solidFill>
                  <a:srgbClr val="FFFFFF"/>
                </a:solidFill>
              </a:uFill>
              <a:latin typeface="Times New Roman"/>
            </a:endParaRPr>
          </a:p>
        </p:txBody>
      </p:sp>
      <p:sp>
        <p:nvSpPr>
          <p:cNvPr id="5" name="Notes Placeholder 4"/>
          <p:cNvSpPr>
            <a:spLocks noGrp="1"/>
          </p:cNvSpPr>
          <p:nvPr>
            <p:ph type="body" idx="11"/>
          </p:nvPr>
        </p:nvSpPr>
        <p:spPr/>
        <p:txBody>
          <a:bodyPr/>
          <a:lstStyle/>
          <a:p>
            <a:endParaRPr lang="en-US"/>
          </a:p>
        </p:txBody>
      </p:sp>
    </p:spTree>
    <p:extLst>
      <p:ext uri="{BB962C8B-B14F-4D97-AF65-F5344CB8AC3E}">
        <p14:creationId xmlns:p14="http://schemas.microsoft.com/office/powerpoint/2010/main" val="1138572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65"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66"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68"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69"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70"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71"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73"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74"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pic>
        <p:nvPicPr>
          <p:cNvPr id="75" name="Picture 74"/>
          <p:cNvPicPr/>
          <p:nvPr/>
        </p:nvPicPr>
        <p:blipFill>
          <a:blip r:embed="rId2"/>
          <a:stretch/>
        </p:blipFill>
        <p:spPr>
          <a:xfrm>
            <a:off x="2079000" y="1604520"/>
            <a:ext cx="4984920" cy="3977280"/>
          </a:xfrm>
          <a:prstGeom prst="rect">
            <a:avLst/>
          </a:prstGeom>
          <a:ln>
            <a:noFill/>
          </a:ln>
        </p:spPr>
      </p:pic>
      <p:pic>
        <p:nvPicPr>
          <p:cNvPr id="76" name="Picture 75"/>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334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2699817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9641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865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0554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70008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177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4"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1773888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5968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68471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80812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8175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07054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5673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3289245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779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5524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6"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48"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49"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3"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54"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55"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7"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58"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59"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61"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62"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
        <p:nvSpPr>
          <p:cNvPr id="63"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CustomShape 1"/>
          <p:cNvSpPr/>
          <p:nvPr/>
        </p:nvSpPr>
        <p:spPr>
          <a:xfrm>
            <a:off x="0" y="6429240"/>
            <a:ext cx="9141480" cy="426240"/>
          </a:xfrm>
          <a:prstGeom prst="flowChartProcess">
            <a:avLst/>
          </a:prstGeom>
          <a:gradFill>
            <a:gsLst>
              <a:gs pos="74000">
                <a:srgbClr val="E1E957"/>
              </a:gs>
              <a:gs pos="42000">
                <a:srgbClr val="FFFF00"/>
              </a:gs>
              <a:gs pos="87000">
                <a:schemeClr val="accent1">
                  <a:lumMod val="45000"/>
                  <a:lumOff val="55000"/>
                </a:schemeClr>
              </a:gs>
              <a:gs pos="87000">
                <a:schemeClr val="accent1">
                  <a:lumMod val="40000"/>
                  <a:lumOff val="60000"/>
                </a:schemeClr>
              </a:gs>
              <a:gs pos="100000">
                <a:schemeClr val="accent1">
                  <a:lumMod val="30000"/>
                  <a:lumOff val="70000"/>
                </a:schemeClr>
              </a:gs>
            </a:gsLst>
            <a:lin ang="5400000" scaled="1"/>
          </a:gradFill>
          <a:ln w="25560">
            <a:noFill/>
          </a:ln>
        </p:spPr>
        <p:style>
          <a:lnRef idx="0">
            <a:scrgbClr r="0" g="0" b="0"/>
          </a:lnRef>
          <a:fillRef idx="0">
            <a:scrgbClr r="0" g="0" b="0"/>
          </a:fillRef>
          <a:effectRef idx="0">
            <a:scrgbClr r="0" g="0" b="0"/>
          </a:effectRef>
          <a:fontRef idx="minor"/>
        </p:style>
      </p:sp>
      <p:sp>
        <p:nvSpPr>
          <p:cNvPr id="39" name="Line 2"/>
          <p:cNvSpPr/>
          <p:nvPr userDrawn="1"/>
        </p:nvSpPr>
        <p:spPr>
          <a:xfrm>
            <a:off x="142560" y="781560"/>
            <a:ext cx="8786880" cy="1800"/>
          </a:xfrm>
          <a:prstGeom prst="line">
            <a:avLst/>
          </a:prstGeom>
          <a:ln w="38160">
            <a:solidFill>
              <a:srgbClr val="241C86"/>
            </a:solidFill>
            <a:round/>
          </a:ln>
        </p:spPr>
        <p:style>
          <a:lnRef idx="0">
            <a:scrgbClr r="0" g="0" b="0"/>
          </a:lnRef>
          <a:fillRef idx="0">
            <a:scrgbClr r="0" g="0" b="0"/>
          </a:fillRef>
          <a:effectRef idx="0">
            <a:scrgbClr r="0" g="0" b="0"/>
          </a:effectRef>
          <a:fontRef idx="minor"/>
        </p:style>
      </p:sp>
      <p:pic>
        <p:nvPicPr>
          <p:cNvPr id="40" name="Picture 7"/>
          <p:cNvPicPr/>
          <p:nvPr/>
        </p:nvPicPr>
        <p:blipFill>
          <a:blip r:embed="rId14"/>
          <a:stretch/>
        </p:blipFill>
        <p:spPr>
          <a:xfrm>
            <a:off x="3987000" y="6444000"/>
            <a:ext cx="1187280" cy="403560"/>
          </a:xfrm>
          <a:prstGeom prst="rect">
            <a:avLst/>
          </a:prstGeom>
          <a:ln>
            <a:noFill/>
          </a:ln>
        </p:spPr>
      </p:pic>
      <p:sp>
        <p:nvSpPr>
          <p:cNvPr id="41" name="PlaceHolder 3"/>
          <p:cNvSpPr>
            <a:spLocks noGrp="1"/>
          </p:cNvSpPr>
          <p:nvPr>
            <p:ph type="title"/>
          </p:nvPr>
        </p:nvSpPr>
        <p:spPr>
          <a:xfrm>
            <a:off x="457200" y="273600"/>
            <a:ext cx="8229240" cy="1144800"/>
          </a:xfrm>
          <a:prstGeom prst="rect">
            <a:avLst/>
          </a:prstGeom>
        </p:spPr>
        <p:txBody>
          <a:bodyPr lIns="0" tIns="0" rIns="0" bIns="0" anchor="ctr"/>
          <a:lstStyle/>
          <a:p>
            <a:r>
              <a:rPr lang="en-US" sz="1800" b="0" strike="noStrike" spc="-1">
                <a:solidFill>
                  <a:srgbClr val="000000"/>
                </a:solidFill>
                <a:uFill>
                  <a:solidFill>
                    <a:srgbClr val="FFFFFF"/>
                  </a:solidFill>
                </a:uFill>
                <a:latin typeface="Arial"/>
              </a:rPr>
              <a:t>Click to edit the title text format</a:t>
            </a:r>
          </a:p>
        </p:txBody>
      </p:sp>
      <p:sp>
        <p:nvSpPr>
          <p:cNvPr id="42" name="PlaceHolder 4"/>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en-US" sz="28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en-US" sz="20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en-US" sz="18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en-US" sz="18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10/16/2019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Line 2"/>
          <p:cNvSpPr/>
          <p:nvPr userDrawn="1"/>
        </p:nvSpPr>
        <p:spPr>
          <a:xfrm>
            <a:off x="142560" y="781560"/>
            <a:ext cx="8786880" cy="1800"/>
          </a:xfrm>
          <a:prstGeom prst="line">
            <a:avLst/>
          </a:prstGeom>
          <a:ln w="38160">
            <a:solidFill>
              <a:srgbClr val="241C86"/>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4522364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21" name="CustomShape 1"/>
          <p:cNvSpPr/>
          <p:nvPr/>
        </p:nvSpPr>
        <p:spPr>
          <a:xfrm>
            <a:off x="0" y="233998"/>
            <a:ext cx="9141480" cy="2569320"/>
          </a:xfrm>
          <a:prstGeom prst="rect">
            <a:avLst/>
          </a:prstGeom>
          <a:gradFill>
            <a:gsLst>
              <a:gs pos="88000">
                <a:srgbClr val="EDD78F">
                  <a:alpha val="0"/>
                </a:srgbClr>
              </a:gs>
              <a:gs pos="44000">
                <a:srgbClr val="F4CE56"/>
              </a:gs>
              <a:gs pos="0">
                <a:srgbClr val="FFC000"/>
              </a:gs>
              <a:gs pos="100000">
                <a:srgbClr val="E0E8F5"/>
              </a:gs>
            </a:gsLst>
            <a:lin ang="5400000"/>
          </a:gradFill>
          <a:ln>
            <a:noFill/>
          </a:ln>
        </p:spPr>
        <p:style>
          <a:lnRef idx="0">
            <a:scrgbClr r="0" g="0" b="0"/>
          </a:lnRef>
          <a:fillRef idx="0">
            <a:scrgbClr r="0" g="0" b="0"/>
          </a:fillRef>
          <a:effectRef idx="0">
            <a:scrgbClr r="0" g="0" b="0"/>
          </a:effectRef>
          <a:fontRef idx="minor"/>
        </p:style>
      </p:sp>
      <p:sp>
        <p:nvSpPr>
          <p:cNvPr id="122" name="CustomShape 2"/>
          <p:cNvSpPr/>
          <p:nvPr/>
        </p:nvSpPr>
        <p:spPr>
          <a:xfrm>
            <a:off x="274320" y="3657662"/>
            <a:ext cx="8684640" cy="205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400" b="1" strike="noStrike" spc="-1" dirty="0" smtClean="0">
                <a:solidFill>
                  <a:schemeClr val="bg1"/>
                </a:solidFill>
                <a:uFill>
                  <a:solidFill>
                    <a:srgbClr val="FFFFFF"/>
                  </a:solidFill>
                </a:uFill>
                <a:latin typeface="Calibri"/>
                <a:ea typeface="DejaVu Sans"/>
              </a:rPr>
              <a:t>6</a:t>
            </a:r>
            <a:r>
              <a:rPr lang="en-US" sz="2400" b="1" strike="noStrike" spc="-1" baseline="30000" dirty="0" smtClean="0">
                <a:solidFill>
                  <a:schemeClr val="bg1"/>
                </a:solidFill>
                <a:uFill>
                  <a:solidFill>
                    <a:srgbClr val="FFFFFF"/>
                  </a:solidFill>
                </a:uFill>
                <a:latin typeface="Calibri"/>
                <a:ea typeface="DejaVu Sans"/>
              </a:rPr>
              <a:t>th</a:t>
            </a:r>
            <a:r>
              <a:rPr lang="en-US" sz="2400" b="1" strike="noStrike" spc="-1" dirty="0" smtClean="0">
                <a:solidFill>
                  <a:schemeClr val="bg1"/>
                </a:solidFill>
                <a:uFill>
                  <a:solidFill>
                    <a:srgbClr val="FFFFFF"/>
                  </a:solidFill>
                </a:uFill>
                <a:latin typeface="Calibri"/>
                <a:ea typeface="DejaVu Sans"/>
              </a:rPr>
              <a:t> SALGEE/EUMETSAT </a:t>
            </a:r>
            <a:r>
              <a:rPr lang="en-US" sz="2400" b="1" strike="noStrike" spc="-1" dirty="0">
                <a:solidFill>
                  <a:schemeClr val="bg1"/>
                </a:solidFill>
                <a:uFill>
                  <a:solidFill>
                    <a:srgbClr val="FFFFFF"/>
                  </a:solidFill>
                </a:uFill>
                <a:latin typeface="Calibri"/>
                <a:ea typeface="DejaVu Sans"/>
              </a:rPr>
              <a:t>Workshop 14-17 October, 2019</a:t>
            </a:r>
            <a:endParaRPr lang="en-US" sz="1800" b="0" strike="noStrike" spc="-1" dirty="0">
              <a:solidFill>
                <a:schemeClr val="bg1"/>
              </a:solidFill>
              <a:uFill>
                <a:solidFill>
                  <a:srgbClr val="FFFFFF"/>
                </a:solidFill>
              </a:uFill>
              <a:latin typeface="Arial"/>
            </a:endParaRPr>
          </a:p>
          <a:p>
            <a:pPr algn="ctr">
              <a:lnSpc>
                <a:spcPct val="100000"/>
              </a:lnSpc>
            </a:pPr>
            <a:r>
              <a:rPr lang="en-US" sz="2400" b="1" strike="noStrike" spc="-1" dirty="0" err="1">
                <a:solidFill>
                  <a:schemeClr val="bg1"/>
                </a:solidFill>
                <a:uFill>
                  <a:solidFill>
                    <a:srgbClr val="FFFFFF"/>
                  </a:solidFill>
                </a:uFill>
                <a:latin typeface="Calibri"/>
                <a:ea typeface="DejaVu Sans"/>
              </a:rPr>
              <a:t>Darmstdadt</a:t>
            </a:r>
            <a:r>
              <a:rPr lang="en-US" sz="2400" b="1" strike="noStrike" spc="-1" dirty="0">
                <a:solidFill>
                  <a:schemeClr val="bg1"/>
                </a:solidFill>
                <a:uFill>
                  <a:solidFill>
                    <a:srgbClr val="FFFFFF"/>
                  </a:solidFill>
                </a:uFill>
                <a:latin typeface="Calibri"/>
                <a:ea typeface="DejaVu Sans"/>
              </a:rPr>
              <a:t>, DE</a:t>
            </a:r>
            <a:endParaRPr lang="en-US" sz="1800" b="0" strike="noStrike" spc="-1" dirty="0">
              <a:solidFill>
                <a:schemeClr val="bg1"/>
              </a:solidFill>
              <a:uFill>
                <a:solidFill>
                  <a:srgbClr val="FFFFFF"/>
                </a:solidFill>
              </a:uFill>
              <a:latin typeface="Arial"/>
            </a:endParaRPr>
          </a:p>
          <a:p>
            <a:pPr algn="ctr">
              <a:lnSpc>
                <a:spcPct val="100000"/>
              </a:lnSpc>
            </a:pPr>
            <a:r>
              <a:rPr lang="en-US" sz="1800" b="0" strike="noStrike" spc="-1" dirty="0">
                <a:solidFill>
                  <a:schemeClr val="bg1"/>
                </a:solidFill>
                <a:uFill>
                  <a:solidFill>
                    <a:srgbClr val="FFFFFF"/>
                  </a:solidFill>
                </a:uFill>
                <a:latin typeface="Calibri"/>
                <a:ea typeface="DejaVu Sans"/>
              </a:rPr>
              <a:t>Yiannis </a:t>
            </a:r>
            <a:r>
              <a:rPr lang="en-US" sz="1800" b="0" strike="noStrike" spc="-1" dirty="0" err="1">
                <a:solidFill>
                  <a:schemeClr val="bg1"/>
                </a:solidFill>
                <a:uFill>
                  <a:solidFill>
                    <a:srgbClr val="FFFFFF"/>
                  </a:solidFill>
                </a:uFill>
                <a:latin typeface="Calibri"/>
                <a:ea typeface="DejaVu Sans"/>
              </a:rPr>
              <a:t>Proestos</a:t>
            </a:r>
            <a:r>
              <a:rPr lang="en-US" sz="1800" b="0" strike="noStrike" spc="-1" dirty="0">
                <a:solidFill>
                  <a:schemeClr val="bg1"/>
                </a:solidFill>
                <a:uFill>
                  <a:solidFill>
                    <a:srgbClr val="FFFFFF"/>
                  </a:solidFill>
                </a:uFill>
                <a:latin typeface="Calibri"/>
                <a:ea typeface="DejaVu Sans"/>
              </a:rPr>
              <a:t>, Ph.D</a:t>
            </a:r>
            <a:r>
              <a:rPr lang="en-US" sz="1800" b="0" strike="noStrike" spc="-1" dirty="0" smtClean="0">
                <a:solidFill>
                  <a:schemeClr val="bg1"/>
                </a:solidFill>
                <a:uFill>
                  <a:solidFill>
                    <a:srgbClr val="FFFFFF"/>
                  </a:solidFill>
                </a:uFill>
                <a:latin typeface="Calibri"/>
                <a:ea typeface="DejaVu Sans"/>
              </a:rPr>
              <a:t>.</a:t>
            </a:r>
          </a:p>
          <a:p>
            <a:pPr algn="ctr">
              <a:lnSpc>
                <a:spcPct val="100000"/>
              </a:lnSpc>
            </a:pPr>
            <a:endParaRPr lang="en-US" sz="500" b="0" strike="noStrike" spc="-1" dirty="0">
              <a:uFill>
                <a:solidFill>
                  <a:srgbClr val="FFFFFF"/>
                </a:solidFill>
              </a:uFill>
              <a:latin typeface="Arial"/>
            </a:endParaRPr>
          </a:p>
          <a:p>
            <a:pPr algn="ctr">
              <a:lnSpc>
                <a:spcPct val="100000"/>
              </a:lnSpc>
            </a:pPr>
            <a:r>
              <a:rPr lang="en-US" sz="2200" b="1" spc="-1" dirty="0" smtClean="0">
                <a:solidFill>
                  <a:schemeClr val="bg1"/>
                </a:solidFill>
                <a:uFill>
                  <a:solidFill>
                    <a:srgbClr val="FFFFFF"/>
                  </a:solidFill>
                </a:uFill>
                <a:latin typeface="Calibri"/>
              </a:rPr>
              <a:t>Environmental Predictions Department</a:t>
            </a:r>
            <a:endParaRPr lang="en-US" sz="1800" b="0" strike="noStrike" spc="-1" dirty="0">
              <a:solidFill>
                <a:schemeClr val="bg1"/>
              </a:solidFill>
              <a:uFill>
                <a:solidFill>
                  <a:srgbClr val="FFFFFF"/>
                </a:solidFill>
              </a:uFill>
              <a:latin typeface="Arial"/>
            </a:endParaRPr>
          </a:p>
          <a:p>
            <a:pPr algn="ctr">
              <a:lnSpc>
                <a:spcPct val="100000"/>
              </a:lnSpc>
            </a:pPr>
            <a:endParaRPr lang="en-US" sz="1800" b="0" strike="noStrike" spc="-1" dirty="0">
              <a:solidFill>
                <a:srgbClr val="000000"/>
              </a:solidFill>
              <a:uFill>
                <a:solidFill>
                  <a:srgbClr val="FFFFFF"/>
                </a:solidFill>
              </a:uFill>
              <a:latin typeface="Arial"/>
            </a:endParaRPr>
          </a:p>
        </p:txBody>
      </p:sp>
      <p:sp>
        <p:nvSpPr>
          <p:cNvPr id="123" name="CustomShape 3"/>
          <p:cNvSpPr/>
          <p:nvPr/>
        </p:nvSpPr>
        <p:spPr>
          <a:xfrm>
            <a:off x="285305" y="591096"/>
            <a:ext cx="8543160" cy="1855124"/>
          </a:xfrm>
          <a:prstGeom prst="rect">
            <a:avLst/>
          </a:prstGeom>
          <a:solidFill>
            <a:srgbClr val="FFFF66">
              <a:alpha val="50000"/>
            </a:srgbClr>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3600" b="1" spc="-1" dirty="0" smtClean="0">
                <a:solidFill>
                  <a:srgbClr val="000000"/>
                </a:solidFill>
                <a:uFill>
                  <a:solidFill>
                    <a:srgbClr val="FFFFFF"/>
                  </a:solidFill>
                </a:uFill>
                <a:latin typeface="Calibri"/>
              </a:rPr>
              <a:t>Forecasting  Fire hazard and Drought in  Cyprus, Eastern Mediterranean and Balkan</a:t>
            </a:r>
            <a:endParaRPr lang="en-US" sz="1800" b="0" strike="noStrike" spc="-1" dirty="0">
              <a:solidFill>
                <a:srgbClr val="000000"/>
              </a:solidFill>
              <a:uFill>
                <a:solidFill>
                  <a:srgbClr val="FFFFFF"/>
                </a:solidFill>
              </a:uFill>
              <a:latin typeface="Arial"/>
            </a:endParaRPr>
          </a:p>
        </p:txBody>
      </p:sp>
      <p:pic>
        <p:nvPicPr>
          <p:cNvPr id="5" name="Picture 7"/>
          <p:cNvPicPr/>
          <p:nvPr/>
        </p:nvPicPr>
        <p:blipFill>
          <a:blip r:embed="rId4">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Lst>
          </a:blip>
          <a:stretch/>
        </p:blipFill>
        <p:spPr>
          <a:xfrm>
            <a:off x="3605033" y="5914151"/>
            <a:ext cx="1964621" cy="729899"/>
          </a:xfrm>
          <a:prstGeom prst="rect">
            <a:avLst/>
          </a:prstGeom>
          <a:solidFill>
            <a:srgbClr val="FFFFFF">
              <a:alpha val="65000"/>
            </a:srgbClr>
          </a:solid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4692" y="5165787"/>
            <a:ext cx="3052436" cy="718220"/>
          </a:xfrm>
          <a:prstGeom prst="rect">
            <a:avLst/>
          </a:prstGeom>
          <a:solidFill>
            <a:srgbClr val="FFFFFF">
              <a:alpha val="76000"/>
            </a:srgbClr>
          </a:solidFill>
        </p:spPr>
      </p:pic>
    </p:spTree>
    <p:extLst>
      <p:ext uri="{BB962C8B-B14F-4D97-AF65-F5344CB8AC3E}">
        <p14:creationId xmlns:p14="http://schemas.microsoft.com/office/powerpoint/2010/main" val="1857271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2"/>
          <p:cNvSpPr/>
          <p:nvPr/>
        </p:nvSpPr>
        <p:spPr>
          <a:xfrm>
            <a:off x="36000" y="974128"/>
            <a:ext cx="8867880" cy="5187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32000" indent="-321840" algn="just">
              <a:lnSpc>
                <a:spcPct val="100000"/>
              </a:lnSpc>
              <a:buClr>
                <a:srgbClr val="000000"/>
              </a:buClr>
              <a:buSzPct val="45000"/>
              <a:buFont typeface="Wingdings" charset="2"/>
              <a:buChar char=""/>
            </a:pPr>
            <a:r>
              <a:rPr lang="en-US" sz="2150" b="0" strike="noStrike" spc="-1" dirty="0">
                <a:solidFill>
                  <a:srgbClr val="000000"/>
                </a:solidFill>
                <a:uFill>
                  <a:solidFill>
                    <a:srgbClr val="FFFFFF"/>
                  </a:solidFill>
                </a:uFill>
                <a:latin typeface="Calibri"/>
                <a:ea typeface="DejaVu Sans"/>
              </a:rPr>
              <a:t>The </a:t>
            </a:r>
            <a:r>
              <a:rPr lang="en-US" sz="2150" b="1" i="1" strike="noStrike" spc="-1" dirty="0">
                <a:solidFill>
                  <a:schemeClr val="accent6">
                    <a:lumMod val="75000"/>
                  </a:schemeClr>
                </a:solidFill>
                <a:uFill>
                  <a:solidFill>
                    <a:srgbClr val="FFFFFF"/>
                  </a:solidFill>
                </a:uFill>
                <a:latin typeface="Calibri"/>
                <a:ea typeface="DejaVu Sans"/>
              </a:rPr>
              <a:t>short term </a:t>
            </a:r>
            <a:r>
              <a:rPr lang="en-US" sz="2150" b="0" strike="noStrike" spc="-1" dirty="0">
                <a:solidFill>
                  <a:srgbClr val="000000"/>
                </a:solidFill>
                <a:uFill>
                  <a:solidFill>
                    <a:srgbClr val="FFFFFF"/>
                  </a:solidFill>
                </a:uFill>
                <a:latin typeface="Calibri"/>
                <a:ea typeface="DejaVu Sans"/>
              </a:rPr>
              <a:t>fire risk assessment utilizes operational meteorological forecasts provided by </a:t>
            </a:r>
            <a:r>
              <a:rPr lang="en-US" sz="2150" b="0" strike="noStrike" spc="-1" dirty="0" smtClean="0">
                <a:solidFill>
                  <a:srgbClr val="000000"/>
                </a:solidFill>
                <a:uFill>
                  <a:solidFill>
                    <a:srgbClr val="FFFFFF"/>
                  </a:solidFill>
                </a:uFill>
                <a:latin typeface="Calibri"/>
                <a:ea typeface="DejaVu Sans"/>
              </a:rPr>
              <a:t>the Cyprus Department of Meteorology (</a:t>
            </a:r>
            <a:r>
              <a:rPr lang="en-US" sz="2150" b="0" strike="noStrike" spc="-1" dirty="0" err="1" smtClean="0">
                <a:solidFill>
                  <a:srgbClr val="000000"/>
                </a:solidFill>
                <a:uFill>
                  <a:solidFill>
                    <a:srgbClr val="FFFFFF"/>
                  </a:solidFill>
                </a:uFill>
                <a:latin typeface="Calibri"/>
                <a:ea typeface="DejaVu Sans"/>
              </a:rPr>
              <a:t>DoM</a:t>
            </a:r>
            <a:r>
              <a:rPr lang="en-US" sz="2150" b="0" strike="noStrike" spc="-1" dirty="0" smtClean="0">
                <a:solidFill>
                  <a:srgbClr val="000000"/>
                </a:solidFill>
                <a:uFill>
                  <a:solidFill>
                    <a:srgbClr val="FFFFFF"/>
                  </a:solidFill>
                </a:uFill>
                <a:latin typeface="Calibri"/>
                <a:ea typeface="DejaVu Sans"/>
              </a:rPr>
              <a:t>).</a:t>
            </a:r>
            <a:endParaRPr lang="en-US" sz="1800" b="0" strike="noStrike" spc="-1" dirty="0">
              <a:solidFill>
                <a:srgbClr val="000000"/>
              </a:solidFill>
              <a:uFill>
                <a:solidFill>
                  <a:srgbClr val="FFFFFF"/>
                </a:solidFill>
              </a:uFill>
              <a:latin typeface="Arial"/>
            </a:endParaRPr>
          </a:p>
          <a:p>
            <a:pPr marL="108360" algn="just">
              <a:lnSpc>
                <a:spcPct val="100000"/>
              </a:lnSpc>
            </a:pPr>
            <a:endParaRPr lang="en-US" sz="1800" b="0" strike="noStrike" spc="-1" dirty="0">
              <a:solidFill>
                <a:srgbClr val="000000"/>
              </a:solidFill>
              <a:uFill>
                <a:solidFill>
                  <a:srgbClr val="FFFFFF"/>
                </a:solidFill>
              </a:uFill>
              <a:latin typeface="Arial"/>
            </a:endParaRPr>
          </a:p>
          <a:p>
            <a:pPr marL="432000" indent="-321840" algn="just">
              <a:lnSpc>
                <a:spcPct val="100000"/>
              </a:lnSpc>
              <a:buClr>
                <a:srgbClr val="000000"/>
              </a:buClr>
              <a:buSzPct val="45000"/>
              <a:buFont typeface="Wingdings" charset="2"/>
              <a:buChar char=""/>
            </a:pPr>
            <a:r>
              <a:rPr lang="en-US" sz="2150" b="0" strike="noStrike" spc="-1" dirty="0" err="1">
                <a:solidFill>
                  <a:srgbClr val="000000"/>
                </a:solidFill>
                <a:uFill>
                  <a:solidFill>
                    <a:srgbClr val="FFFFFF"/>
                  </a:solidFill>
                </a:uFill>
                <a:latin typeface="Calibri"/>
                <a:ea typeface="DejaVu Sans"/>
              </a:rPr>
              <a:t>DoM</a:t>
            </a:r>
            <a:r>
              <a:rPr lang="en-US" sz="2150" b="0" strike="noStrike" spc="-1" dirty="0">
                <a:solidFill>
                  <a:srgbClr val="000000"/>
                </a:solidFill>
                <a:uFill>
                  <a:solidFill>
                    <a:srgbClr val="FFFFFF"/>
                  </a:solidFill>
                </a:uFill>
                <a:latin typeface="Calibri"/>
                <a:ea typeface="DejaVu Sans"/>
              </a:rPr>
              <a:t> employs the </a:t>
            </a:r>
            <a:r>
              <a:rPr lang="en-US" sz="2150" b="1" strike="noStrike" spc="-1" dirty="0">
                <a:solidFill>
                  <a:schemeClr val="accent6">
                    <a:lumMod val="75000"/>
                  </a:schemeClr>
                </a:solidFill>
                <a:uFill>
                  <a:solidFill>
                    <a:srgbClr val="FFFFFF"/>
                  </a:solidFill>
                </a:uFill>
                <a:latin typeface="Calibri"/>
                <a:ea typeface="DejaVu Sans"/>
              </a:rPr>
              <a:t>WRF-ARW regional climate model </a:t>
            </a:r>
            <a:r>
              <a:rPr lang="en-US" sz="2150" b="0" strike="noStrike" spc="-1" dirty="0">
                <a:solidFill>
                  <a:srgbClr val="000000"/>
                </a:solidFill>
                <a:uFill>
                  <a:solidFill>
                    <a:srgbClr val="FFFFFF"/>
                  </a:solidFill>
                </a:uFill>
                <a:latin typeface="Calibri"/>
                <a:ea typeface="DejaVu Sans"/>
              </a:rPr>
              <a:t>using a telescoping nested configuration with the finest domain centered over Cyprus at a </a:t>
            </a:r>
            <a:r>
              <a:rPr lang="en-US" sz="2150" b="1" strike="noStrike" spc="-1" dirty="0" smtClean="0">
                <a:solidFill>
                  <a:schemeClr val="accent6">
                    <a:lumMod val="75000"/>
                  </a:schemeClr>
                </a:solidFill>
                <a:uFill>
                  <a:solidFill>
                    <a:srgbClr val="FFFFFF"/>
                  </a:solidFill>
                </a:uFill>
                <a:latin typeface="Calibri"/>
                <a:ea typeface="DejaVu Sans"/>
              </a:rPr>
              <a:t>spatial/horizontal resolution </a:t>
            </a:r>
            <a:r>
              <a:rPr lang="en-US" sz="2150" b="1" strike="noStrike" spc="-1" dirty="0">
                <a:solidFill>
                  <a:schemeClr val="accent6">
                    <a:lumMod val="75000"/>
                  </a:schemeClr>
                </a:solidFill>
                <a:uFill>
                  <a:solidFill>
                    <a:srgbClr val="FFFFFF"/>
                  </a:solidFill>
                </a:uFill>
                <a:latin typeface="Calibri"/>
                <a:ea typeface="DejaVu Sans"/>
              </a:rPr>
              <a:t>of about </a:t>
            </a:r>
            <a:r>
              <a:rPr lang="en-US" sz="2150" b="1" strike="noStrike" spc="-1" dirty="0" smtClean="0">
                <a:solidFill>
                  <a:schemeClr val="accent6">
                    <a:lumMod val="75000"/>
                  </a:schemeClr>
                </a:solidFill>
                <a:uFill>
                  <a:solidFill>
                    <a:srgbClr val="FFFFFF"/>
                  </a:solidFill>
                </a:uFill>
                <a:latin typeface="Calibri"/>
                <a:ea typeface="DejaVu Sans"/>
              </a:rPr>
              <a:t>2km</a:t>
            </a:r>
            <a:r>
              <a:rPr lang="en-US" sz="2150" strike="noStrike" spc="-1" dirty="0" smtClean="0">
                <a:uFill>
                  <a:solidFill>
                    <a:srgbClr val="FFFFFF"/>
                  </a:solidFill>
                </a:uFill>
                <a:latin typeface="Calibri"/>
                <a:ea typeface="DejaVu Sans"/>
              </a:rPr>
              <a:t>.</a:t>
            </a:r>
            <a:endParaRPr lang="en-US" sz="1800" strike="noStrike" spc="-1" dirty="0">
              <a:uFill>
                <a:solidFill>
                  <a:srgbClr val="FFFFFF"/>
                </a:solidFill>
              </a:uFill>
              <a:latin typeface="Arial"/>
            </a:endParaRPr>
          </a:p>
          <a:p>
            <a:pPr marL="108360" algn="just">
              <a:lnSpc>
                <a:spcPct val="100000"/>
              </a:lnSpc>
            </a:pPr>
            <a:endParaRPr lang="en-US" sz="1800" b="0" strike="noStrike" spc="-1" dirty="0">
              <a:solidFill>
                <a:srgbClr val="000000"/>
              </a:solidFill>
              <a:uFill>
                <a:solidFill>
                  <a:srgbClr val="FFFFFF"/>
                </a:solidFill>
              </a:uFill>
              <a:latin typeface="Arial"/>
            </a:endParaRPr>
          </a:p>
          <a:p>
            <a:pPr marL="432000" indent="-321840" algn="just">
              <a:lnSpc>
                <a:spcPct val="100000"/>
              </a:lnSpc>
              <a:buClr>
                <a:srgbClr val="000000"/>
              </a:buClr>
              <a:buSzPct val="45000"/>
              <a:buFont typeface="Wingdings" charset="2"/>
              <a:buChar char=""/>
            </a:pPr>
            <a:r>
              <a:rPr lang="en-US" sz="2150" b="0" strike="noStrike" spc="-1" dirty="0">
                <a:solidFill>
                  <a:srgbClr val="000000"/>
                </a:solidFill>
                <a:uFill>
                  <a:solidFill>
                    <a:srgbClr val="FFFFFF"/>
                  </a:solidFill>
                </a:uFill>
                <a:latin typeface="Calibri"/>
                <a:ea typeface="DejaVu Sans"/>
              </a:rPr>
              <a:t>The operational </a:t>
            </a:r>
            <a:r>
              <a:rPr lang="en-US" sz="2150" b="0" strike="noStrike" spc="-1" dirty="0" smtClean="0">
                <a:solidFill>
                  <a:srgbClr val="000000"/>
                </a:solidFill>
                <a:uFill>
                  <a:solidFill>
                    <a:srgbClr val="FFFFFF"/>
                  </a:solidFill>
                </a:uFill>
                <a:latin typeface="Calibri"/>
                <a:ea typeface="DejaVu Sans"/>
              </a:rPr>
              <a:t>forecasts utilize </a:t>
            </a:r>
            <a:r>
              <a:rPr lang="en-US" sz="2150" b="0" strike="noStrike" spc="-1" dirty="0">
                <a:solidFill>
                  <a:srgbClr val="000000"/>
                </a:solidFill>
                <a:uFill>
                  <a:solidFill>
                    <a:srgbClr val="FFFFFF"/>
                  </a:solidFill>
                </a:uFill>
                <a:latin typeface="Calibri"/>
                <a:ea typeface="DejaVu Sans"/>
              </a:rPr>
              <a:t>computational resources from the </a:t>
            </a:r>
            <a:r>
              <a:rPr lang="en-US" sz="2150" b="1" strike="noStrike" spc="-1" dirty="0">
                <a:solidFill>
                  <a:schemeClr val="accent6">
                    <a:lumMod val="75000"/>
                  </a:schemeClr>
                </a:solidFill>
                <a:uFill>
                  <a:solidFill>
                    <a:srgbClr val="FFFFFF"/>
                  </a:solidFill>
                </a:uFill>
                <a:latin typeface="Calibri"/>
                <a:ea typeface="DejaVu Sans"/>
              </a:rPr>
              <a:t>Cy-TERA HPC facility</a:t>
            </a:r>
            <a:r>
              <a:rPr lang="en-US" sz="2150" b="0" i="1" strike="noStrike" spc="-1" dirty="0">
                <a:solidFill>
                  <a:srgbClr val="000000"/>
                </a:solidFill>
                <a:uFill>
                  <a:solidFill>
                    <a:srgbClr val="FFFFFF"/>
                  </a:solidFill>
                </a:uFill>
                <a:latin typeface="Calibri"/>
                <a:ea typeface="DejaVu Sans"/>
              </a:rPr>
              <a:t>,</a:t>
            </a:r>
            <a:r>
              <a:rPr lang="en-US" sz="2150" b="1" i="1" strike="noStrike" spc="-1" dirty="0">
                <a:solidFill>
                  <a:srgbClr val="000000"/>
                </a:solidFill>
                <a:uFill>
                  <a:solidFill>
                    <a:srgbClr val="FFFFFF"/>
                  </a:solidFill>
                </a:uFill>
                <a:latin typeface="Calibri"/>
                <a:ea typeface="DejaVu Sans"/>
              </a:rPr>
              <a:t> </a:t>
            </a:r>
            <a:r>
              <a:rPr lang="en-US" sz="2150" b="0" strike="noStrike" spc="-1" dirty="0">
                <a:solidFill>
                  <a:srgbClr val="000000"/>
                </a:solidFill>
                <a:uFill>
                  <a:solidFill>
                    <a:srgbClr val="FFFFFF"/>
                  </a:solidFill>
                </a:uFill>
                <a:latin typeface="Calibri"/>
                <a:ea typeface="DejaVu Sans"/>
              </a:rPr>
              <a:t>hosted by the </a:t>
            </a:r>
            <a:r>
              <a:rPr lang="en-US" sz="2150" b="0" strike="noStrike" spc="-1" dirty="0" smtClean="0">
                <a:solidFill>
                  <a:srgbClr val="000000"/>
                </a:solidFill>
                <a:uFill>
                  <a:solidFill>
                    <a:srgbClr val="FFFFFF"/>
                  </a:solidFill>
                </a:uFill>
                <a:latin typeface="Calibri"/>
                <a:ea typeface="DejaVu Sans"/>
              </a:rPr>
              <a:t>Cyprus Institute (</a:t>
            </a:r>
            <a:r>
              <a:rPr lang="en-US" sz="2150" b="0" strike="noStrike" spc="-1" dirty="0" err="1" smtClean="0">
                <a:solidFill>
                  <a:srgbClr val="000000"/>
                </a:solidFill>
                <a:uFill>
                  <a:solidFill>
                    <a:srgbClr val="FFFFFF"/>
                  </a:solidFill>
                </a:uFill>
                <a:latin typeface="Calibri"/>
                <a:ea typeface="DejaVu Sans"/>
              </a:rPr>
              <a:t>CyI</a:t>
            </a:r>
            <a:r>
              <a:rPr lang="en-US" sz="2150" b="0" strike="noStrike" spc="-1" dirty="0">
                <a:solidFill>
                  <a:srgbClr val="000000"/>
                </a:solidFill>
                <a:uFill>
                  <a:solidFill>
                    <a:srgbClr val="FFFFFF"/>
                  </a:solidFill>
                </a:uFill>
                <a:latin typeface="Calibri"/>
                <a:ea typeface="DejaVu Sans"/>
              </a:rPr>
              <a:t>). The model is initialized twice a day and </a:t>
            </a:r>
            <a:r>
              <a:rPr lang="en-US" sz="2150" b="0" strike="noStrike" spc="-1" dirty="0" smtClean="0">
                <a:solidFill>
                  <a:srgbClr val="000000"/>
                </a:solidFill>
                <a:uFill>
                  <a:solidFill>
                    <a:srgbClr val="FFFFFF"/>
                  </a:solidFill>
                </a:uFill>
                <a:latin typeface="Calibri"/>
                <a:ea typeface="DejaVu Sans"/>
              </a:rPr>
              <a:t>provides numerical weather </a:t>
            </a:r>
            <a:r>
              <a:rPr lang="en-US" sz="2150" strike="noStrike" spc="-1" dirty="0">
                <a:solidFill>
                  <a:srgbClr val="000000"/>
                </a:solidFill>
                <a:uFill>
                  <a:solidFill>
                    <a:srgbClr val="FFFFFF"/>
                  </a:solidFill>
                </a:uFill>
                <a:latin typeface="Calibri"/>
                <a:ea typeface="DejaVu Sans"/>
              </a:rPr>
              <a:t>forecasts up to five days </a:t>
            </a:r>
            <a:r>
              <a:rPr lang="en-US" sz="2150" strike="noStrike" spc="-1" dirty="0" smtClean="0">
                <a:solidFill>
                  <a:srgbClr val="000000"/>
                </a:solidFill>
                <a:uFill>
                  <a:solidFill>
                    <a:srgbClr val="FFFFFF"/>
                  </a:solidFill>
                </a:uFill>
                <a:latin typeface="Calibri"/>
                <a:ea typeface="DejaVu Sans"/>
              </a:rPr>
              <a:t>ahead.</a:t>
            </a:r>
            <a:endParaRPr lang="en-US" sz="1800" strike="noStrike" spc="-1" dirty="0">
              <a:solidFill>
                <a:srgbClr val="000000"/>
              </a:solidFill>
              <a:uFill>
                <a:solidFill>
                  <a:srgbClr val="FFFFFF"/>
                </a:solidFill>
              </a:uFill>
              <a:latin typeface="Arial"/>
            </a:endParaRPr>
          </a:p>
          <a:p>
            <a:pPr marL="108360" algn="just">
              <a:lnSpc>
                <a:spcPct val="100000"/>
              </a:lnSpc>
            </a:pPr>
            <a:endParaRPr lang="en-US" sz="1800" b="0" strike="noStrike" spc="-1" dirty="0">
              <a:solidFill>
                <a:srgbClr val="000000"/>
              </a:solidFill>
              <a:uFill>
                <a:solidFill>
                  <a:srgbClr val="FFFFFF"/>
                </a:solidFill>
              </a:uFill>
              <a:latin typeface="Arial"/>
            </a:endParaRPr>
          </a:p>
          <a:p>
            <a:pPr marL="432000" indent="-321840" algn="just">
              <a:lnSpc>
                <a:spcPct val="100000"/>
              </a:lnSpc>
              <a:buClr>
                <a:srgbClr val="000000"/>
              </a:buClr>
              <a:buSzPct val="45000"/>
              <a:buFont typeface="Wingdings" charset="2"/>
              <a:buChar char=""/>
            </a:pPr>
            <a:r>
              <a:rPr lang="en-US" sz="2150" b="0" strike="noStrike" spc="-1" dirty="0" err="1">
                <a:solidFill>
                  <a:srgbClr val="000000"/>
                </a:solidFill>
                <a:uFill>
                  <a:solidFill>
                    <a:srgbClr val="FFFFFF"/>
                  </a:solidFill>
                </a:uFill>
                <a:latin typeface="Calibri"/>
                <a:ea typeface="DejaVu Sans"/>
              </a:rPr>
              <a:t>DoM</a:t>
            </a:r>
            <a:r>
              <a:rPr lang="en-US" sz="2150" b="0" strike="noStrike" spc="-1" dirty="0">
                <a:solidFill>
                  <a:srgbClr val="000000"/>
                </a:solidFill>
                <a:uFill>
                  <a:solidFill>
                    <a:srgbClr val="FFFFFF"/>
                  </a:solidFill>
                </a:uFill>
                <a:latin typeface="Calibri"/>
                <a:ea typeface="DejaVu Sans"/>
              </a:rPr>
              <a:t> operational forecast is forced by meteorological initial and lateral boundary conditions from the </a:t>
            </a:r>
            <a:r>
              <a:rPr lang="en-US" sz="2150" b="0" i="1" strike="noStrike" spc="-1" dirty="0">
                <a:solidFill>
                  <a:schemeClr val="accent6">
                    <a:lumMod val="75000"/>
                  </a:schemeClr>
                </a:solidFill>
                <a:uFill>
                  <a:solidFill>
                    <a:srgbClr val="FFFFFF"/>
                  </a:solidFill>
                </a:uFill>
                <a:latin typeface="Calibri"/>
                <a:ea typeface="DejaVu Sans"/>
              </a:rPr>
              <a:t>Global Forecast System </a:t>
            </a:r>
            <a:r>
              <a:rPr lang="en-US" sz="2150" b="0" strike="noStrike" spc="-1" dirty="0">
                <a:solidFill>
                  <a:schemeClr val="accent6">
                    <a:lumMod val="75000"/>
                  </a:schemeClr>
                </a:solidFill>
                <a:uFill>
                  <a:solidFill>
                    <a:srgbClr val="FFFFFF"/>
                  </a:solidFill>
                </a:uFill>
                <a:latin typeface="Calibri"/>
                <a:ea typeface="DejaVu Sans"/>
              </a:rPr>
              <a:t>(GFS) </a:t>
            </a:r>
            <a:r>
              <a:rPr lang="en-US" sz="2150" b="0" strike="noStrike" spc="-1" dirty="0">
                <a:solidFill>
                  <a:srgbClr val="000000"/>
                </a:solidFill>
                <a:uFill>
                  <a:solidFill>
                    <a:srgbClr val="FFFFFF"/>
                  </a:solidFill>
                </a:uFill>
                <a:latin typeface="Calibri"/>
                <a:ea typeface="DejaVu Sans"/>
              </a:rPr>
              <a:t>available at NOAA/NCEP (</a:t>
            </a:r>
            <a:r>
              <a:rPr lang="en-US" sz="2150" b="0" strike="noStrike" spc="-1" dirty="0" smtClean="0">
                <a:solidFill>
                  <a:srgbClr val="000000"/>
                </a:solidFill>
                <a:uFill>
                  <a:solidFill>
                    <a:srgbClr val="FFFFFF"/>
                  </a:solidFill>
                </a:uFill>
                <a:latin typeface="Calibri"/>
                <a:ea typeface="DejaVu Sans"/>
              </a:rPr>
              <a:t>0.25</a:t>
            </a:r>
            <a:r>
              <a:rPr lang="en-US" sz="2150" b="0" strike="noStrike" spc="-1" baseline="30000" dirty="0" smtClean="0">
                <a:solidFill>
                  <a:srgbClr val="000000"/>
                </a:solidFill>
                <a:uFill>
                  <a:solidFill>
                    <a:srgbClr val="FFFFFF"/>
                  </a:solidFill>
                </a:uFill>
                <a:latin typeface="Calibri"/>
                <a:ea typeface="DejaVu Sans"/>
              </a:rPr>
              <a:t>o</a:t>
            </a:r>
            <a:r>
              <a:rPr lang="en-US" sz="2150" spc="-1" dirty="0">
                <a:solidFill>
                  <a:srgbClr val="000000"/>
                </a:solidFill>
                <a:uFill>
                  <a:solidFill>
                    <a:srgbClr val="FFFFFF"/>
                  </a:solidFill>
                </a:uFill>
                <a:latin typeface="Calibri"/>
                <a:ea typeface="DejaVu Sans"/>
              </a:rPr>
              <a:t> </a:t>
            </a:r>
            <a:r>
              <a:rPr lang="en-US" sz="2150" b="0" strike="noStrike" spc="-1" dirty="0" smtClean="0">
                <a:solidFill>
                  <a:srgbClr val="000000"/>
                </a:solidFill>
                <a:uFill>
                  <a:solidFill>
                    <a:srgbClr val="FFFFFF"/>
                  </a:solidFill>
                </a:uFill>
                <a:latin typeface="Calibri"/>
                <a:ea typeface="DejaVu Sans"/>
              </a:rPr>
              <a:t>grid </a:t>
            </a:r>
            <a:r>
              <a:rPr lang="en-US" sz="2150" b="0" strike="noStrike" spc="-1" dirty="0">
                <a:solidFill>
                  <a:srgbClr val="000000"/>
                </a:solidFill>
                <a:uFill>
                  <a:solidFill>
                    <a:srgbClr val="FFFFFF"/>
                  </a:solidFill>
                </a:uFill>
                <a:latin typeface="Calibri"/>
                <a:ea typeface="DejaVu Sans"/>
              </a:rPr>
              <a:t>resolution</a:t>
            </a:r>
            <a:r>
              <a:rPr lang="en-US" sz="2150" b="0" strike="noStrike" spc="-1" dirty="0" smtClean="0">
                <a:solidFill>
                  <a:srgbClr val="000000"/>
                </a:solidFill>
                <a:uFill>
                  <a:solidFill>
                    <a:srgbClr val="FFFFFF"/>
                  </a:solidFill>
                </a:uFill>
                <a:latin typeface="Calibri"/>
                <a:ea typeface="DejaVu Sans"/>
              </a:rPr>
              <a:t>). </a:t>
            </a:r>
            <a:r>
              <a:rPr lang="en-US" sz="2150" b="0" strike="noStrike" spc="-1" dirty="0" smtClean="0">
                <a:solidFill>
                  <a:schemeClr val="tx2">
                    <a:lumMod val="60000"/>
                    <a:lumOff val="40000"/>
                  </a:schemeClr>
                </a:solidFill>
                <a:uFill>
                  <a:solidFill>
                    <a:srgbClr val="FFFFFF"/>
                  </a:solidFill>
                </a:uFill>
                <a:latin typeface="Calibri"/>
                <a:ea typeface="DejaVu Sans"/>
              </a:rPr>
              <a:t>GFS forecasts make systematic use of </a:t>
            </a:r>
            <a:r>
              <a:rPr lang="en-US" sz="2150" b="1" strike="noStrike" spc="-1" dirty="0" smtClean="0">
                <a:solidFill>
                  <a:schemeClr val="tx2">
                    <a:lumMod val="60000"/>
                    <a:lumOff val="40000"/>
                  </a:schemeClr>
                </a:solidFill>
                <a:uFill>
                  <a:solidFill>
                    <a:srgbClr val="FFFFFF"/>
                  </a:solidFill>
                </a:uFill>
                <a:latin typeface="Calibri"/>
                <a:ea typeface="DejaVu Sans"/>
              </a:rPr>
              <a:t>satellite observations </a:t>
            </a:r>
            <a:r>
              <a:rPr lang="en-US" sz="2150" b="0" strike="noStrike" spc="-1" dirty="0" smtClean="0">
                <a:solidFill>
                  <a:schemeClr val="tx2">
                    <a:lumMod val="60000"/>
                    <a:lumOff val="40000"/>
                  </a:schemeClr>
                </a:solidFill>
                <a:uFill>
                  <a:solidFill>
                    <a:srgbClr val="FFFFFF"/>
                  </a:solidFill>
                </a:uFill>
                <a:latin typeface="Calibri"/>
                <a:ea typeface="DejaVu Sans"/>
              </a:rPr>
              <a:t>(via data assimilation). </a:t>
            </a:r>
            <a:endParaRPr lang="en-US" sz="1800" b="0" strike="noStrike" spc="-1" dirty="0">
              <a:solidFill>
                <a:schemeClr val="tx2">
                  <a:lumMod val="60000"/>
                  <a:lumOff val="40000"/>
                </a:schemeClr>
              </a:solidFill>
              <a:uFill>
                <a:solidFill>
                  <a:srgbClr val="FFFFFF"/>
                </a:solidFill>
              </a:uFill>
              <a:latin typeface="Arial"/>
            </a:endParaRPr>
          </a:p>
          <a:p>
            <a:pPr marL="108360">
              <a:lnSpc>
                <a:spcPct val="100000"/>
              </a:lnSpc>
            </a:pPr>
            <a:r>
              <a:rPr lang="en-US" sz="1100" b="0" strike="noStrike" spc="-1" dirty="0">
                <a:solidFill>
                  <a:srgbClr val="0066CC"/>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sp>
        <p:nvSpPr>
          <p:cNvPr id="5" name="CustomShape 3"/>
          <p:cNvSpPr/>
          <p:nvPr/>
        </p:nvSpPr>
        <p:spPr>
          <a:xfrm>
            <a:off x="177446" y="66745"/>
            <a:ext cx="8723376" cy="675000"/>
          </a:xfrm>
          <a:prstGeom prst="rect">
            <a:avLst/>
          </a:prstGeom>
          <a:solidFill>
            <a:srgbClr val="FCD5B5"/>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3500" b="1" spc="-1" dirty="0" smtClean="0">
                <a:solidFill>
                  <a:srgbClr val="000000"/>
                </a:solidFill>
                <a:uFill>
                  <a:solidFill>
                    <a:srgbClr val="FFFFFF"/>
                  </a:solidFill>
                </a:uFill>
                <a:latin typeface="Calibri"/>
              </a:rPr>
              <a:t>Cyprus high resolution, short range forecasts</a:t>
            </a:r>
            <a:endParaRPr lang="en-US" sz="35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2"/>
          <p:cNvSpPr/>
          <p:nvPr/>
        </p:nvSpPr>
        <p:spPr>
          <a:xfrm>
            <a:off x="221760" y="3572431"/>
            <a:ext cx="8643600" cy="1623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100" b="1" strike="noStrike" spc="-1" dirty="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2.</a:t>
            </a:r>
            <a:r>
              <a:rPr lang="en-US" sz="2100" b="0" strike="noStrike" spc="-1" dirty="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 </a:t>
            </a:r>
            <a:r>
              <a:rPr lang="en-US" sz="2100" b="1" i="1" strike="noStrike" spc="-1" dirty="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Angstrom index</a:t>
            </a:r>
            <a:r>
              <a:rPr lang="en-US" sz="2100" b="1" i="1" strike="noStrike" spc="-1" dirty="0">
                <a:solidFill>
                  <a:srgbClr val="000000"/>
                </a:solidFill>
                <a:uFill>
                  <a:solidFill>
                    <a:srgbClr val="FFFFFF"/>
                  </a:solidFill>
                </a:uFill>
                <a:latin typeface="Calibri"/>
                <a:ea typeface="DejaVu Sans"/>
              </a:rPr>
              <a:t> </a:t>
            </a:r>
            <a:r>
              <a:rPr lang="en-US" sz="2100" b="0" strike="noStrike" spc="-1" dirty="0">
                <a:solidFill>
                  <a:srgbClr val="000000"/>
                </a:solidFill>
                <a:uFill>
                  <a:solidFill>
                    <a:srgbClr val="FFFFFF"/>
                  </a:solidFill>
                </a:uFill>
                <a:latin typeface="Calibri"/>
                <a:ea typeface="DejaVu Sans"/>
              </a:rPr>
              <a:t>(</a:t>
            </a:r>
            <a:r>
              <a:rPr lang="en-US" sz="2100" b="1" i="1" strike="noStrike" spc="-1" dirty="0">
                <a:solidFill>
                  <a:srgbClr val="000000"/>
                </a:solidFill>
                <a:uFill>
                  <a:solidFill>
                    <a:srgbClr val="FFFFFF"/>
                  </a:solidFill>
                </a:uFill>
                <a:latin typeface="Calibri"/>
                <a:ea typeface="DejaVu Sans"/>
              </a:rPr>
              <a:t>SAI</a:t>
            </a:r>
            <a:r>
              <a:rPr lang="en-US" sz="2100" b="0" strike="noStrike" spc="-1" dirty="0">
                <a:solidFill>
                  <a:srgbClr val="000000"/>
                </a:solidFill>
                <a:uFill>
                  <a:solidFill>
                    <a:srgbClr val="FFFFFF"/>
                  </a:solidFill>
                </a:uFill>
                <a:latin typeface="Calibri"/>
                <a:ea typeface="DejaVu Sans"/>
              </a:rPr>
              <a:t>)  is a non-linear combination of near surface </a:t>
            </a:r>
            <a:r>
              <a:rPr lang="en-US" sz="2100" b="0" i="1" strike="noStrike" spc="-1" dirty="0">
                <a:solidFill>
                  <a:srgbClr val="0066CC"/>
                </a:solidFill>
                <a:uFill>
                  <a:solidFill>
                    <a:srgbClr val="FFFFFF"/>
                  </a:solidFill>
                </a:uFill>
                <a:latin typeface="Calibri"/>
                <a:ea typeface="DejaVu Sans"/>
              </a:rPr>
              <a:t>temperature</a:t>
            </a:r>
            <a:r>
              <a:rPr lang="en-US" sz="2100" b="0" strike="noStrike" spc="-1" dirty="0">
                <a:solidFill>
                  <a:srgbClr val="000000"/>
                </a:solidFill>
                <a:uFill>
                  <a:solidFill>
                    <a:srgbClr val="FFFFFF"/>
                  </a:solidFill>
                </a:uFill>
                <a:latin typeface="Calibri"/>
                <a:ea typeface="DejaVu Sans"/>
              </a:rPr>
              <a:t> and</a:t>
            </a:r>
            <a:r>
              <a:rPr lang="en-US" sz="2100" b="0" strike="noStrike" spc="-1" dirty="0">
                <a:solidFill>
                  <a:srgbClr val="0066CC"/>
                </a:solidFill>
                <a:uFill>
                  <a:solidFill>
                    <a:srgbClr val="FFFFFF"/>
                  </a:solidFill>
                </a:uFill>
                <a:latin typeface="Calibri"/>
                <a:ea typeface="DejaVu Sans"/>
              </a:rPr>
              <a:t> </a:t>
            </a:r>
            <a:r>
              <a:rPr lang="en-US" sz="2100" b="0" i="1" strike="noStrike" spc="-1" dirty="0">
                <a:solidFill>
                  <a:srgbClr val="0066CC"/>
                </a:solidFill>
                <a:uFill>
                  <a:solidFill>
                    <a:srgbClr val="FFFFFF"/>
                  </a:solidFill>
                </a:uFill>
                <a:latin typeface="Calibri"/>
                <a:ea typeface="DejaVu Sans"/>
              </a:rPr>
              <a:t>relative humidity</a:t>
            </a:r>
            <a:r>
              <a:rPr lang="en-US" sz="2100" b="0" strike="noStrike" spc="-1" dirty="0">
                <a:solidFill>
                  <a:srgbClr val="000000"/>
                </a:solidFill>
                <a:uFill>
                  <a:solidFill>
                    <a:srgbClr val="FFFFFF"/>
                  </a:solidFill>
                </a:uFill>
                <a:latin typeface="Calibri"/>
                <a:ea typeface="DejaVu Sans"/>
              </a:rPr>
              <a:t>, which models the ambient air dryness. Values &lt;2 indicate a high risk (</a:t>
            </a:r>
            <a:r>
              <a:rPr lang="en-US" sz="2100" b="0" i="1" strike="noStrike" spc="-1" dirty="0">
                <a:solidFill>
                  <a:srgbClr val="000000"/>
                </a:solidFill>
                <a:uFill>
                  <a:solidFill>
                    <a:srgbClr val="FFFFFF"/>
                  </a:solidFill>
                </a:uFill>
                <a:latin typeface="Calibri"/>
                <a:ea typeface="DejaVu Sans"/>
              </a:rPr>
              <a:t>Very likely</a:t>
            </a:r>
            <a:r>
              <a:rPr lang="en-US" sz="2100" b="0" strike="noStrike" spc="-1" dirty="0">
                <a:solidFill>
                  <a:srgbClr val="000000"/>
                </a:solidFill>
                <a:uFill>
                  <a:solidFill>
                    <a:srgbClr val="FFFFFF"/>
                  </a:solidFill>
                </a:uFill>
                <a:latin typeface="Calibri"/>
                <a:ea typeface="DejaVu Sans"/>
              </a:rPr>
              <a:t>) for fire development and &gt;4 a minimal risk (</a:t>
            </a:r>
            <a:r>
              <a:rPr lang="en-US" sz="2100" b="0" i="1" strike="noStrike" spc="-1" dirty="0">
                <a:solidFill>
                  <a:srgbClr val="000000"/>
                </a:solidFill>
                <a:uFill>
                  <a:solidFill>
                    <a:srgbClr val="FFFFFF"/>
                  </a:solidFill>
                </a:uFill>
                <a:latin typeface="Calibri"/>
                <a:ea typeface="DejaVu Sans"/>
              </a:rPr>
              <a:t>Unlikely</a:t>
            </a:r>
            <a:r>
              <a:rPr lang="en-US" sz="2100" b="0" strike="noStrike" spc="-1" dirty="0" smtClean="0">
                <a:solidFill>
                  <a:srgbClr val="000000"/>
                </a:solidFill>
                <a:uFill>
                  <a:solidFill>
                    <a:srgbClr val="FFFFFF"/>
                  </a:solidFill>
                </a:uFill>
                <a:latin typeface="Calibri"/>
                <a:ea typeface="DejaVu Sans"/>
              </a:rPr>
              <a:t>).</a:t>
            </a:r>
            <a:endParaRPr lang="en-US" sz="2100" b="0" strike="noStrike" spc="-1" dirty="0">
              <a:solidFill>
                <a:srgbClr val="000000"/>
              </a:solidFill>
              <a:uFill>
                <a:solidFill>
                  <a:srgbClr val="FFFFFF"/>
                </a:solidFill>
              </a:uFill>
              <a:latin typeface="Arial"/>
            </a:endParaRPr>
          </a:p>
        </p:txBody>
      </p:sp>
      <p:sp>
        <p:nvSpPr>
          <p:cNvPr id="178" name="CustomShape 4"/>
          <p:cNvSpPr/>
          <p:nvPr/>
        </p:nvSpPr>
        <p:spPr>
          <a:xfrm>
            <a:off x="221760" y="1198082"/>
            <a:ext cx="8643600" cy="191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100" b="1" strike="noStrike" spc="-1" dirty="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1.</a:t>
            </a:r>
            <a:r>
              <a:rPr lang="en-US" sz="2100" b="0" strike="noStrike" spc="-1" dirty="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 </a:t>
            </a:r>
            <a:r>
              <a:rPr lang="en-US" sz="2100" b="1" i="1" strike="noStrike" spc="-1" dirty="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Haines index </a:t>
            </a:r>
            <a:r>
              <a:rPr lang="en-US" sz="2100" b="0" strike="noStrike" spc="-1" dirty="0">
                <a:solidFill>
                  <a:srgbClr val="000000"/>
                </a:solidFill>
                <a:uFill>
                  <a:solidFill>
                    <a:srgbClr val="FFFFFF"/>
                  </a:solidFill>
                </a:uFill>
                <a:latin typeface="Calibri"/>
                <a:ea typeface="DejaVu Sans"/>
              </a:rPr>
              <a:t>(or </a:t>
            </a:r>
            <a:r>
              <a:rPr lang="en-US" sz="2100" b="0" i="1" strike="noStrike" spc="-1" dirty="0">
                <a:solidFill>
                  <a:srgbClr val="000000"/>
                </a:solidFill>
                <a:uFill>
                  <a:solidFill>
                    <a:srgbClr val="FFFFFF"/>
                  </a:solidFill>
                </a:uFill>
                <a:latin typeface="Calibri"/>
                <a:ea typeface="DejaVu Sans"/>
              </a:rPr>
              <a:t>Lower Atmosphere Stability Index</a:t>
            </a:r>
            <a:r>
              <a:rPr lang="en-US" sz="2100" b="0" strike="noStrike" spc="-1" dirty="0">
                <a:solidFill>
                  <a:srgbClr val="000000"/>
                </a:solidFill>
                <a:uFill>
                  <a:solidFill>
                    <a:srgbClr val="FFFFFF"/>
                  </a:solidFill>
                </a:uFill>
                <a:latin typeface="Calibri"/>
                <a:ea typeface="DejaVu Sans"/>
              </a:rPr>
              <a:t>-</a:t>
            </a:r>
            <a:r>
              <a:rPr lang="en-US" sz="2100" b="1" i="1" strike="noStrike" spc="-1" dirty="0">
                <a:solidFill>
                  <a:srgbClr val="000000"/>
                </a:solidFill>
                <a:uFill>
                  <a:solidFill>
                    <a:srgbClr val="FFFFFF"/>
                  </a:solidFill>
                </a:uFill>
                <a:latin typeface="Calibri"/>
                <a:ea typeface="DejaVu Sans"/>
              </a:rPr>
              <a:t>LASI</a:t>
            </a:r>
            <a:r>
              <a:rPr lang="en-US" sz="2100" b="0" strike="noStrike" spc="-1" dirty="0">
                <a:solidFill>
                  <a:srgbClr val="000000"/>
                </a:solidFill>
                <a:uFill>
                  <a:solidFill>
                    <a:srgbClr val="FFFFFF"/>
                  </a:solidFill>
                </a:uFill>
                <a:latin typeface="Calibri"/>
                <a:ea typeface="DejaVu Sans"/>
              </a:rPr>
              <a:t>) consists of two terms: the </a:t>
            </a:r>
            <a:r>
              <a:rPr lang="en-US" sz="2100" b="0" i="1" strike="noStrike" spc="-1" dirty="0">
                <a:solidFill>
                  <a:srgbClr val="000000"/>
                </a:solidFill>
                <a:uFill>
                  <a:solidFill>
                    <a:srgbClr val="FFFFFF"/>
                  </a:solidFill>
                </a:uFill>
                <a:latin typeface="Calibri"/>
                <a:ea typeface="DejaVu Sans"/>
              </a:rPr>
              <a:t>stability</a:t>
            </a:r>
            <a:r>
              <a:rPr lang="en-US" sz="2100" b="0" strike="noStrike" spc="-1" dirty="0">
                <a:solidFill>
                  <a:srgbClr val="000000"/>
                </a:solidFill>
                <a:uFill>
                  <a:solidFill>
                    <a:srgbClr val="FFFFFF"/>
                  </a:solidFill>
                </a:uFill>
                <a:latin typeface="Calibri"/>
                <a:ea typeface="DejaVu Sans"/>
              </a:rPr>
              <a:t> and </a:t>
            </a:r>
            <a:r>
              <a:rPr lang="en-US" sz="2100" b="0" i="1" strike="noStrike" spc="-1" dirty="0">
                <a:solidFill>
                  <a:srgbClr val="000000"/>
                </a:solidFill>
                <a:uFill>
                  <a:solidFill>
                    <a:srgbClr val="FFFFFF"/>
                  </a:solidFill>
                </a:uFill>
                <a:latin typeface="Calibri"/>
                <a:ea typeface="DejaVu Sans"/>
              </a:rPr>
              <a:t>moisture content</a:t>
            </a:r>
            <a:r>
              <a:rPr lang="en-US" sz="2100" b="0" strike="noStrike" spc="-1" dirty="0">
                <a:solidFill>
                  <a:srgbClr val="000000"/>
                </a:solidFill>
                <a:uFill>
                  <a:solidFill>
                    <a:srgbClr val="FFFFFF"/>
                  </a:solidFill>
                </a:uFill>
                <a:latin typeface="Calibri"/>
                <a:ea typeface="DejaVu Sans"/>
              </a:rPr>
              <a:t>. For its calculation </a:t>
            </a:r>
            <a:r>
              <a:rPr lang="en-US" sz="2100" b="0" i="1" strike="noStrike" spc="-1" dirty="0">
                <a:solidFill>
                  <a:srgbClr val="0066CC"/>
                </a:solidFill>
                <a:uFill>
                  <a:solidFill>
                    <a:srgbClr val="FFFFFF"/>
                  </a:solidFill>
                </a:uFill>
                <a:latin typeface="Calibri"/>
                <a:ea typeface="DejaVu Sans"/>
              </a:rPr>
              <a:t>air pressure</a:t>
            </a:r>
            <a:r>
              <a:rPr lang="en-US" sz="2100" b="0" i="1" strike="noStrike" spc="-1" dirty="0">
                <a:solidFill>
                  <a:srgbClr val="000000"/>
                </a:solidFill>
                <a:uFill>
                  <a:solidFill>
                    <a:srgbClr val="FFFFFF"/>
                  </a:solidFill>
                </a:uFill>
                <a:latin typeface="Calibri"/>
                <a:ea typeface="DejaVu Sans"/>
              </a:rPr>
              <a:t>, </a:t>
            </a:r>
            <a:r>
              <a:rPr lang="en-US" sz="2100" b="0" i="1" strike="noStrike" spc="-1" dirty="0">
                <a:solidFill>
                  <a:srgbClr val="0066CC"/>
                </a:solidFill>
                <a:uFill>
                  <a:solidFill>
                    <a:srgbClr val="FFFFFF"/>
                  </a:solidFill>
                </a:uFill>
                <a:latin typeface="Calibri"/>
                <a:ea typeface="DejaVu Sans"/>
              </a:rPr>
              <a:t>temperature</a:t>
            </a:r>
            <a:r>
              <a:rPr lang="en-US" sz="2100" b="0" i="1" strike="noStrike" spc="-1" dirty="0">
                <a:solidFill>
                  <a:srgbClr val="000000"/>
                </a:solidFill>
                <a:uFill>
                  <a:solidFill>
                    <a:srgbClr val="FFFFFF"/>
                  </a:solidFill>
                </a:uFill>
                <a:latin typeface="Calibri"/>
                <a:ea typeface="DejaVu Sans"/>
              </a:rPr>
              <a:t> </a:t>
            </a:r>
            <a:r>
              <a:rPr lang="en-US" sz="2100" b="0" strike="noStrike" spc="-1" dirty="0">
                <a:solidFill>
                  <a:srgbClr val="000000"/>
                </a:solidFill>
                <a:uFill>
                  <a:solidFill>
                    <a:srgbClr val="FFFFFF"/>
                  </a:solidFill>
                </a:uFill>
                <a:latin typeface="Calibri"/>
                <a:ea typeface="DejaVu Sans"/>
              </a:rPr>
              <a:t>and</a:t>
            </a:r>
            <a:r>
              <a:rPr lang="en-US" sz="2100" b="0" i="1" strike="noStrike" spc="-1" dirty="0">
                <a:solidFill>
                  <a:srgbClr val="0066CC"/>
                </a:solidFill>
                <a:uFill>
                  <a:solidFill>
                    <a:srgbClr val="FFFFFF"/>
                  </a:solidFill>
                </a:uFill>
                <a:latin typeface="Calibri"/>
                <a:ea typeface="DejaVu Sans"/>
              </a:rPr>
              <a:t> relative humidity </a:t>
            </a:r>
            <a:r>
              <a:rPr lang="en-US" sz="2100" b="0" strike="noStrike" spc="-1" dirty="0">
                <a:solidFill>
                  <a:srgbClr val="000000"/>
                </a:solidFill>
                <a:uFill>
                  <a:solidFill>
                    <a:srgbClr val="FFFFFF"/>
                  </a:solidFill>
                </a:uFill>
                <a:latin typeface="Calibri"/>
                <a:ea typeface="DejaVu Sans"/>
              </a:rPr>
              <a:t>are used as inputs. LASI is based on an integer rating scale (between 2-Low and 6-High). For example, when the lower atmosphere is more unstable and drier  the index is higher and the </a:t>
            </a:r>
            <a:r>
              <a:rPr lang="en-US" sz="2100" b="0" i="1" strike="noStrike" spc="-1" dirty="0">
                <a:solidFill>
                  <a:srgbClr val="000000"/>
                </a:solidFill>
                <a:uFill>
                  <a:solidFill>
                    <a:srgbClr val="FFFFFF"/>
                  </a:solidFill>
                </a:uFill>
                <a:latin typeface="Calibri"/>
                <a:ea typeface="DejaVu Sans"/>
              </a:rPr>
              <a:t>potential risk of fire growth </a:t>
            </a:r>
            <a:r>
              <a:rPr lang="en-US" sz="2100" b="0" strike="noStrike" spc="-1" dirty="0">
                <a:solidFill>
                  <a:srgbClr val="000000"/>
                </a:solidFill>
                <a:uFill>
                  <a:solidFill>
                    <a:srgbClr val="FFFFFF"/>
                  </a:solidFill>
                </a:uFill>
                <a:latin typeface="Calibri"/>
                <a:ea typeface="DejaVu Sans"/>
              </a:rPr>
              <a:t>is </a:t>
            </a:r>
            <a:r>
              <a:rPr lang="en-US" sz="2100" b="0" strike="noStrike" spc="-1" dirty="0" smtClean="0">
                <a:solidFill>
                  <a:srgbClr val="000000"/>
                </a:solidFill>
                <a:uFill>
                  <a:solidFill>
                    <a:srgbClr val="FFFFFF"/>
                  </a:solidFill>
                </a:uFill>
                <a:latin typeface="Calibri"/>
                <a:ea typeface="DejaVu Sans"/>
              </a:rPr>
              <a:t>high. </a:t>
            </a:r>
            <a:endParaRPr lang="en-US" sz="2100" b="0"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p:txBody>
      </p:sp>
      <p:sp>
        <p:nvSpPr>
          <p:cNvPr id="9" name="CustomShape 3"/>
          <p:cNvSpPr/>
          <p:nvPr/>
        </p:nvSpPr>
        <p:spPr>
          <a:xfrm>
            <a:off x="177446" y="66745"/>
            <a:ext cx="8723376" cy="675000"/>
          </a:xfrm>
          <a:prstGeom prst="rect">
            <a:avLst/>
          </a:prstGeom>
          <a:solidFill>
            <a:srgbClr val="FCD5B5"/>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000" b="1" spc="-1" dirty="0" smtClean="0">
                <a:solidFill>
                  <a:srgbClr val="000000"/>
                </a:solidFill>
                <a:uFill>
                  <a:solidFill>
                    <a:srgbClr val="FFFFFF"/>
                  </a:solidFill>
                </a:uFill>
                <a:latin typeface="Calibri"/>
              </a:rPr>
              <a:t>Short </a:t>
            </a:r>
            <a:r>
              <a:rPr lang="en-US" sz="3000" b="1" spc="-1" dirty="0">
                <a:solidFill>
                  <a:srgbClr val="000000"/>
                </a:solidFill>
                <a:uFill>
                  <a:solidFill>
                    <a:srgbClr val="FFFFFF"/>
                  </a:solidFill>
                </a:uFill>
                <a:latin typeface="Calibri"/>
              </a:rPr>
              <a:t>term forecasts: </a:t>
            </a:r>
            <a:r>
              <a:rPr lang="en-US" sz="3000" b="1" spc="-1" dirty="0" smtClean="0">
                <a:solidFill>
                  <a:srgbClr val="000000"/>
                </a:solidFill>
                <a:uFill>
                  <a:solidFill>
                    <a:srgbClr val="FFFFFF"/>
                  </a:solidFill>
                </a:uFill>
                <a:latin typeface="Calibri"/>
              </a:rPr>
              <a:t>Meteorological </a:t>
            </a:r>
            <a:r>
              <a:rPr lang="en-US" sz="3000" b="1" spc="-1" dirty="0">
                <a:solidFill>
                  <a:srgbClr val="000000"/>
                </a:solidFill>
                <a:uFill>
                  <a:solidFill>
                    <a:srgbClr val="FFFFFF"/>
                  </a:solidFill>
                </a:uFill>
                <a:latin typeface="Calibri"/>
              </a:rPr>
              <a:t>fire risk indices</a:t>
            </a:r>
            <a:endParaRPr lang="en-US" sz="30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
        <p:nvSpPr>
          <p:cNvPr id="8" name="CustomShape 5"/>
          <p:cNvSpPr/>
          <p:nvPr/>
        </p:nvSpPr>
        <p:spPr>
          <a:xfrm>
            <a:off x="413280" y="5234760"/>
            <a:ext cx="8324640" cy="1003680"/>
          </a:xfrm>
          <a:prstGeom prst="rect">
            <a:avLst/>
          </a:prstGeom>
          <a:solidFill>
            <a:srgbClr val="DCE6F2"/>
          </a:solidFill>
          <a:ln>
            <a:noFill/>
          </a:ln>
        </p:spPr>
        <p:style>
          <a:lnRef idx="0">
            <a:scrgbClr r="0" g="0" b="0"/>
          </a:lnRef>
          <a:fillRef idx="0">
            <a:scrgbClr r="0" g="0" b="0"/>
          </a:fillRef>
          <a:effectRef idx="0">
            <a:scrgbClr r="0" g="0" b="0"/>
          </a:effectRef>
          <a:fontRef idx="minor"/>
        </p:style>
        <p:txBody>
          <a:bodyPr lIns="90000" tIns="45000" rIns="90000" bIns="45000"/>
          <a:lstStyle/>
          <a:p>
            <a:pPr marL="453060" indent="-342900" algn="just">
              <a:lnSpc>
                <a:spcPct val="100000"/>
              </a:lnSpc>
              <a:buClr>
                <a:srgbClr val="000000"/>
              </a:buClr>
              <a:buSzPct val="100000"/>
              <a:buFont typeface="Wingdings" panose="05000000000000000000" pitchFamily="2" charset="2"/>
              <a:buChar char="q"/>
            </a:pPr>
            <a:r>
              <a:rPr lang="en-US" sz="2000" b="0" strike="noStrike" spc="-1" dirty="0" smtClean="0">
                <a:solidFill>
                  <a:srgbClr val="000000"/>
                </a:solidFill>
                <a:uFill>
                  <a:solidFill>
                    <a:srgbClr val="FFFFFF"/>
                  </a:solidFill>
                </a:uFill>
                <a:latin typeface="Calibri"/>
                <a:ea typeface="DejaVu Sans"/>
              </a:rPr>
              <a:t>Our </a:t>
            </a:r>
            <a:r>
              <a:rPr lang="en-US" sz="2000" b="1" i="1" strike="noStrike" spc="-1" dirty="0" smtClean="0">
                <a:solidFill>
                  <a:srgbClr val="000000"/>
                </a:solidFill>
                <a:uFill>
                  <a:solidFill>
                    <a:srgbClr val="FFFFFF"/>
                  </a:solidFill>
                </a:uFill>
                <a:latin typeface="Calibri"/>
                <a:ea typeface="DejaVu Sans"/>
              </a:rPr>
              <a:t>preliminary assessment </a:t>
            </a:r>
            <a:r>
              <a:rPr lang="en-US" sz="2000" b="0" strike="noStrike" spc="-1" dirty="0" smtClean="0">
                <a:solidFill>
                  <a:srgbClr val="000000"/>
                </a:solidFill>
                <a:uFill>
                  <a:solidFill>
                    <a:srgbClr val="FFFFFF"/>
                  </a:solidFill>
                </a:uFill>
                <a:latin typeface="Calibri"/>
                <a:ea typeface="DejaVu Sans"/>
              </a:rPr>
              <a:t>of the </a:t>
            </a:r>
            <a:r>
              <a:rPr lang="en-US" sz="2000" b="0" i="1" strike="noStrike" spc="-1" dirty="0" smtClean="0">
                <a:solidFill>
                  <a:srgbClr val="000000"/>
                </a:solidFill>
                <a:uFill>
                  <a:solidFill>
                    <a:srgbClr val="FFFFFF"/>
                  </a:solidFill>
                </a:uFill>
                <a:latin typeface="Calibri"/>
                <a:ea typeface="DejaVu Sans"/>
              </a:rPr>
              <a:t>short term </a:t>
            </a:r>
            <a:r>
              <a:rPr lang="en-US" sz="2000" b="0" strike="noStrike" spc="-1" dirty="0" smtClean="0">
                <a:solidFill>
                  <a:srgbClr val="000000"/>
                </a:solidFill>
                <a:uFill>
                  <a:solidFill>
                    <a:srgbClr val="FFFFFF"/>
                  </a:solidFill>
                </a:uFill>
                <a:latin typeface="Calibri"/>
                <a:ea typeface="DejaVu Sans"/>
              </a:rPr>
              <a:t>fire risk indices utilizes </a:t>
            </a:r>
            <a:r>
              <a:rPr lang="en-US" sz="2000" b="1" i="1" strike="noStrike" spc="-1" dirty="0" smtClean="0">
                <a:solidFill>
                  <a:srgbClr val="000000"/>
                </a:solidFill>
                <a:uFill>
                  <a:solidFill>
                    <a:srgbClr val="FFFFFF"/>
                  </a:solidFill>
                </a:uFill>
                <a:latin typeface="Calibri"/>
                <a:ea typeface="DejaVu Sans"/>
              </a:rPr>
              <a:t>three years (2015-2017) </a:t>
            </a:r>
            <a:r>
              <a:rPr lang="en-US" sz="2000" b="0" strike="noStrike" spc="-1" dirty="0" smtClean="0">
                <a:solidFill>
                  <a:srgbClr val="000000"/>
                </a:solidFill>
                <a:uFill>
                  <a:solidFill>
                    <a:srgbClr val="FFFFFF"/>
                  </a:solidFill>
                </a:uFill>
                <a:latin typeface="Calibri"/>
                <a:ea typeface="DejaVu Sans"/>
              </a:rPr>
              <a:t>of operational numerical weather prediction forecasts provided by the </a:t>
            </a:r>
            <a:r>
              <a:rPr lang="en-US" sz="2000" b="0" strike="noStrike" spc="-1" dirty="0" err="1" smtClean="0">
                <a:solidFill>
                  <a:srgbClr val="000000"/>
                </a:solidFill>
                <a:uFill>
                  <a:solidFill>
                    <a:srgbClr val="FFFFFF"/>
                  </a:solidFill>
                </a:uFill>
                <a:latin typeface="Calibri"/>
                <a:ea typeface="DejaVu Sans"/>
              </a:rPr>
              <a:t>DoM.</a:t>
            </a:r>
            <a:endParaRPr lang="en-US"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5"/>
          <p:cNvSpPr/>
          <p:nvPr/>
        </p:nvSpPr>
        <p:spPr>
          <a:xfrm>
            <a:off x="413280" y="5234760"/>
            <a:ext cx="8324640" cy="1003680"/>
          </a:xfrm>
          <a:prstGeom prst="rect">
            <a:avLst/>
          </a:prstGeom>
          <a:solidFill>
            <a:srgbClr val="DCE6F2"/>
          </a:solidFill>
          <a:ln>
            <a:noFill/>
          </a:ln>
        </p:spPr>
        <p:style>
          <a:lnRef idx="0">
            <a:scrgbClr r="0" g="0" b="0"/>
          </a:lnRef>
          <a:fillRef idx="0">
            <a:scrgbClr r="0" g="0" b="0"/>
          </a:fillRef>
          <a:effectRef idx="0">
            <a:scrgbClr r="0" g="0" b="0"/>
          </a:effectRef>
          <a:fontRef idx="minor"/>
        </p:style>
        <p:txBody>
          <a:bodyPr lIns="90000" tIns="45000" rIns="90000" bIns="45000"/>
          <a:lstStyle/>
          <a:p>
            <a:pPr marL="453060" indent="-342900" algn="just">
              <a:lnSpc>
                <a:spcPct val="100000"/>
              </a:lnSpc>
              <a:buClr>
                <a:srgbClr val="000000"/>
              </a:buClr>
              <a:buSzPct val="100000"/>
              <a:buFont typeface="Wingdings" panose="05000000000000000000" pitchFamily="2" charset="2"/>
              <a:buChar char="q"/>
            </a:pPr>
            <a:r>
              <a:rPr lang="en-US" sz="2000" b="0" strike="noStrike" spc="-1" dirty="0" smtClean="0">
                <a:solidFill>
                  <a:srgbClr val="000000"/>
                </a:solidFill>
                <a:uFill>
                  <a:solidFill>
                    <a:srgbClr val="FFFFFF"/>
                  </a:solidFill>
                </a:uFill>
                <a:latin typeface="Calibri"/>
                <a:ea typeface="DejaVu Sans"/>
              </a:rPr>
              <a:t>Our </a:t>
            </a:r>
            <a:r>
              <a:rPr lang="en-US" sz="2000" b="1" i="1" strike="noStrike" spc="-1" dirty="0" smtClean="0">
                <a:solidFill>
                  <a:srgbClr val="000000"/>
                </a:solidFill>
                <a:uFill>
                  <a:solidFill>
                    <a:srgbClr val="FFFFFF"/>
                  </a:solidFill>
                </a:uFill>
                <a:latin typeface="Calibri"/>
                <a:ea typeface="DejaVu Sans"/>
              </a:rPr>
              <a:t>preliminary assessment </a:t>
            </a:r>
            <a:r>
              <a:rPr lang="en-US" sz="2000" b="0" strike="noStrike" spc="-1" dirty="0" smtClean="0">
                <a:solidFill>
                  <a:srgbClr val="000000"/>
                </a:solidFill>
                <a:uFill>
                  <a:solidFill>
                    <a:srgbClr val="FFFFFF"/>
                  </a:solidFill>
                </a:uFill>
                <a:latin typeface="Calibri"/>
                <a:ea typeface="DejaVu Sans"/>
              </a:rPr>
              <a:t>of the </a:t>
            </a:r>
            <a:r>
              <a:rPr lang="en-US" sz="2000" b="0" i="1" strike="noStrike" spc="-1" dirty="0" smtClean="0">
                <a:solidFill>
                  <a:srgbClr val="000000"/>
                </a:solidFill>
                <a:uFill>
                  <a:solidFill>
                    <a:srgbClr val="FFFFFF"/>
                  </a:solidFill>
                </a:uFill>
                <a:latin typeface="Calibri"/>
                <a:ea typeface="DejaVu Sans"/>
              </a:rPr>
              <a:t>short term </a:t>
            </a:r>
            <a:r>
              <a:rPr lang="en-US" sz="2000" b="0" strike="noStrike" spc="-1" dirty="0" smtClean="0">
                <a:solidFill>
                  <a:srgbClr val="000000"/>
                </a:solidFill>
                <a:uFill>
                  <a:solidFill>
                    <a:srgbClr val="FFFFFF"/>
                  </a:solidFill>
                </a:uFill>
                <a:latin typeface="Calibri"/>
                <a:ea typeface="DejaVu Sans"/>
              </a:rPr>
              <a:t>fire risk indices utilizes </a:t>
            </a:r>
            <a:r>
              <a:rPr lang="en-US" sz="2000" b="1" i="1" strike="noStrike" spc="-1" dirty="0" smtClean="0">
                <a:solidFill>
                  <a:srgbClr val="000000"/>
                </a:solidFill>
                <a:uFill>
                  <a:solidFill>
                    <a:srgbClr val="FFFFFF"/>
                  </a:solidFill>
                </a:uFill>
                <a:latin typeface="Calibri"/>
                <a:ea typeface="DejaVu Sans"/>
              </a:rPr>
              <a:t>three years (2015-2017) </a:t>
            </a:r>
            <a:r>
              <a:rPr lang="en-US" sz="2000" b="0" strike="noStrike" spc="-1" dirty="0" smtClean="0">
                <a:solidFill>
                  <a:srgbClr val="000000"/>
                </a:solidFill>
                <a:uFill>
                  <a:solidFill>
                    <a:srgbClr val="FFFFFF"/>
                  </a:solidFill>
                </a:uFill>
                <a:latin typeface="Calibri"/>
                <a:ea typeface="DejaVu Sans"/>
              </a:rPr>
              <a:t>of operational numerical weather prediction forecasts provided by the </a:t>
            </a:r>
            <a:r>
              <a:rPr lang="en-US" sz="2000" b="0" strike="noStrike" spc="-1" dirty="0" err="1" smtClean="0">
                <a:solidFill>
                  <a:srgbClr val="000000"/>
                </a:solidFill>
                <a:uFill>
                  <a:solidFill>
                    <a:srgbClr val="FFFFFF"/>
                  </a:solidFill>
                </a:uFill>
                <a:latin typeface="Calibri"/>
                <a:ea typeface="DejaVu Sans"/>
              </a:rPr>
              <a:t>DoM.</a:t>
            </a:r>
            <a:endParaRPr lang="en-US" sz="1800" b="0" strike="noStrike" spc="-1" dirty="0">
              <a:solidFill>
                <a:srgbClr val="000000"/>
              </a:solidFill>
              <a:uFill>
                <a:solidFill>
                  <a:srgbClr val="FFFFFF"/>
                </a:solidFill>
              </a:uFill>
              <a:latin typeface="Arial"/>
            </a:endParaRPr>
          </a:p>
        </p:txBody>
      </p:sp>
      <p:sp>
        <p:nvSpPr>
          <p:cNvPr id="9" name="CustomShape 3"/>
          <p:cNvSpPr/>
          <p:nvPr/>
        </p:nvSpPr>
        <p:spPr>
          <a:xfrm>
            <a:off x="177446" y="66745"/>
            <a:ext cx="8723376" cy="675000"/>
          </a:xfrm>
          <a:prstGeom prst="rect">
            <a:avLst/>
          </a:prstGeom>
          <a:solidFill>
            <a:srgbClr val="FCD5B5"/>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000" b="1" spc="-1" dirty="0" smtClean="0">
                <a:solidFill>
                  <a:srgbClr val="000000"/>
                </a:solidFill>
                <a:uFill>
                  <a:solidFill>
                    <a:srgbClr val="FFFFFF"/>
                  </a:solidFill>
                </a:uFill>
                <a:latin typeface="Calibri"/>
              </a:rPr>
              <a:t>Short </a:t>
            </a:r>
            <a:r>
              <a:rPr lang="en-US" sz="3000" b="1" spc="-1" dirty="0">
                <a:solidFill>
                  <a:srgbClr val="000000"/>
                </a:solidFill>
                <a:uFill>
                  <a:solidFill>
                    <a:srgbClr val="FFFFFF"/>
                  </a:solidFill>
                </a:uFill>
                <a:latin typeface="Calibri"/>
              </a:rPr>
              <a:t>term forecasts: </a:t>
            </a:r>
            <a:r>
              <a:rPr lang="en-US" sz="3000" b="1" spc="-1" dirty="0" smtClean="0">
                <a:solidFill>
                  <a:srgbClr val="000000"/>
                </a:solidFill>
                <a:uFill>
                  <a:solidFill>
                    <a:srgbClr val="FFFFFF"/>
                  </a:solidFill>
                </a:uFill>
                <a:latin typeface="Calibri"/>
              </a:rPr>
              <a:t>Meteorological </a:t>
            </a:r>
            <a:r>
              <a:rPr lang="en-US" sz="3000" b="1" spc="-1" dirty="0">
                <a:solidFill>
                  <a:srgbClr val="000000"/>
                </a:solidFill>
                <a:uFill>
                  <a:solidFill>
                    <a:srgbClr val="FFFFFF"/>
                  </a:solidFill>
                </a:uFill>
                <a:latin typeface="Calibri"/>
              </a:rPr>
              <a:t>fire risk indices</a:t>
            </a:r>
            <a:endParaRPr lang="en-US" sz="30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
        <p:nvSpPr>
          <p:cNvPr id="7" name="CustomShape 3"/>
          <p:cNvSpPr/>
          <p:nvPr/>
        </p:nvSpPr>
        <p:spPr>
          <a:xfrm>
            <a:off x="177446" y="3625326"/>
            <a:ext cx="8643600" cy="128754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100" b="1" spc="-1" dirty="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4</a:t>
            </a:r>
            <a:r>
              <a:rPr lang="en-US" sz="2100" b="1" strike="noStrike" spc="-1" dirty="0" smtClean="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a:t>
            </a:r>
            <a:r>
              <a:rPr lang="en-US" sz="2100" b="0" strike="noStrike" spc="-1" dirty="0" smtClean="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 </a:t>
            </a:r>
            <a:r>
              <a:rPr lang="en-US" sz="2100" b="1" i="1" strike="noStrike" spc="-1" dirty="0" err="1">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Sharples</a:t>
            </a:r>
            <a:r>
              <a:rPr lang="en-US" sz="2100" b="1" strike="noStrike" spc="-1" dirty="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 </a:t>
            </a:r>
            <a:r>
              <a:rPr lang="en-US" sz="2100" b="1" i="1" strike="noStrike" spc="-1" dirty="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index </a:t>
            </a:r>
            <a:r>
              <a:rPr lang="en-US" sz="2100" b="0" strike="noStrike" spc="-1" dirty="0">
                <a:solidFill>
                  <a:srgbClr val="000000"/>
                </a:solidFill>
                <a:uFill>
                  <a:solidFill>
                    <a:srgbClr val="FFFFFF"/>
                  </a:solidFill>
                </a:uFill>
                <a:latin typeface="Calibri"/>
                <a:ea typeface="DejaVu Sans"/>
              </a:rPr>
              <a:t>(or </a:t>
            </a:r>
            <a:r>
              <a:rPr lang="en-US" sz="2100" b="0" strike="noStrike" spc="-1" dirty="0" smtClean="0">
                <a:solidFill>
                  <a:srgbClr val="000000"/>
                </a:solidFill>
                <a:uFill>
                  <a:solidFill>
                    <a:srgbClr val="FFFFFF"/>
                  </a:solidFill>
                </a:uFill>
                <a:latin typeface="Calibri"/>
                <a:ea typeface="DejaVu Sans"/>
              </a:rPr>
              <a:t>“simple” </a:t>
            </a:r>
            <a:r>
              <a:rPr lang="en-US" sz="2100" b="0" i="1" strike="noStrike" spc="-1" dirty="0" err="1" smtClean="0">
                <a:solidFill>
                  <a:srgbClr val="000000"/>
                </a:solidFill>
                <a:uFill>
                  <a:solidFill>
                    <a:srgbClr val="FFFFFF"/>
                  </a:solidFill>
                </a:uFill>
                <a:latin typeface="Calibri"/>
                <a:ea typeface="DejaVu Sans"/>
              </a:rPr>
              <a:t>Sharples</a:t>
            </a:r>
            <a:r>
              <a:rPr lang="en-US" sz="2100" b="0" i="1" strike="noStrike" spc="-1" dirty="0" smtClean="0">
                <a:solidFill>
                  <a:srgbClr val="000000"/>
                </a:solidFill>
                <a:uFill>
                  <a:solidFill>
                    <a:srgbClr val="FFFFFF"/>
                  </a:solidFill>
                </a:uFill>
                <a:latin typeface="Calibri"/>
                <a:ea typeface="DejaVu Sans"/>
              </a:rPr>
              <a:t> </a:t>
            </a:r>
            <a:r>
              <a:rPr lang="en-US" sz="2100" b="0" i="1" strike="noStrike" spc="-1" dirty="0">
                <a:solidFill>
                  <a:srgbClr val="000000"/>
                </a:solidFill>
                <a:uFill>
                  <a:solidFill>
                    <a:srgbClr val="FFFFFF"/>
                  </a:solidFill>
                </a:uFill>
                <a:latin typeface="Calibri"/>
                <a:ea typeface="DejaVu Sans"/>
              </a:rPr>
              <a:t>fire danger index-</a:t>
            </a:r>
            <a:r>
              <a:rPr lang="en-US" sz="2100" b="1" i="1" strike="noStrike" spc="-1" dirty="0">
                <a:solidFill>
                  <a:srgbClr val="000000"/>
                </a:solidFill>
                <a:uFill>
                  <a:solidFill>
                    <a:srgbClr val="FFFFFF"/>
                  </a:solidFill>
                </a:uFill>
                <a:latin typeface="Calibri"/>
                <a:ea typeface="DejaVu Sans"/>
              </a:rPr>
              <a:t>SFDI</a:t>
            </a:r>
            <a:r>
              <a:rPr lang="en-US" sz="2100" b="0" strike="noStrike" spc="-1" dirty="0">
                <a:solidFill>
                  <a:srgbClr val="000000"/>
                </a:solidFill>
                <a:uFill>
                  <a:solidFill>
                    <a:srgbClr val="FFFFFF"/>
                  </a:solidFill>
                </a:uFill>
                <a:latin typeface="Calibri"/>
                <a:ea typeface="DejaVu Sans"/>
              </a:rPr>
              <a:t>)  is a composite of near surface </a:t>
            </a:r>
            <a:r>
              <a:rPr lang="en-US" sz="2100" b="0" i="1" strike="noStrike" spc="-1" dirty="0">
                <a:solidFill>
                  <a:srgbClr val="0066CC"/>
                </a:solidFill>
                <a:uFill>
                  <a:solidFill>
                    <a:srgbClr val="FFFFFF"/>
                  </a:solidFill>
                </a:uFill>
                <a:latin typeface="Calibri"/>
                <a:ea typeface="DejaVu Sans"/>
              </a:rPr>
              <a:t>temperature</a:t>
            </a:r>
            <a:r>
              <a:rPr lang="en-US" sz="2100" b="0" i="1" strike="noStrike" spc="-1" dirty="0">
                <a:solidFill>
                  <a:srgbClr val="000000"/>
                </a:solidFill>
                <a:uFill>
                  <a:solidFill>
                    <a:srgbClr val="FFFFFF"/>
                  </a:solidFill>
                </a:uFill>
                <a:latin typeface="Calibri"/>
                <a:ea typeface="DejaVu Sans"/>
              </a:rPr>
              <a:t>,</a:t>
            </a:r>
            <a:r>
              <a:rPr lang="en-US" sz="2100" b="0" strike="noStrike" spc="-1" dirty="0">
                <a:solidFill>
                  <a:srgbClr val="0066CC"/>
                </a:solidFill>
                <a:uFill>
                  <a:solidFill>
                    <a:srgbClr val="FFFFFF"/>
                  </a:solidFill>
                </a:uFill>
                <a:latin typeface="Calibri"/>
                <a:ea typeface="DejaVu Sans"/>
              </a:rPr>
              <a:t> </a:t>
            </a:r>
            <a:r>
              <a:rPr lang="en-US" sz="2100" b="0" i="1" strike="noStrike" spc="-1" dirty="0">
                <a:solidFill>
                  <a:srgbClr val="0066CC"/>
                </a:solidFill>
                <a:uFill>
                  <a:solidFill>
                    <a:srgbClr val="FFFFFF"/>
                  </a:solidFill>
                </a:uFill>
                <a:latin typeface="Calibri"/>
                <a:ea typeface="DejaVu Sans"/>
              </a:rPr>
              <a:t>relative humidity </a:t>
            </a:r>
            <a:r>
              <a:rPr lang="en-US" sz="2100" b="0" strike="noStrike" spc="-1" dirty="0">
                <a:solidFill>
                  <a:srgbClr val="000000"/>
                </a:solidFill>
                <a:uFill>
                  <a:solidFill>
                    <a:srgbClr val="FFFFFF"/>
                  </a:solidFill>
                </a:uFill>
                <a:latin typeface="Calibri"/>
                <a:ea typeface="DejaVu Sans"/>
              </a:rPr>
              <a:t>-to account for fuel moisture content-</a:t>
            </a:r>
            <a:r>
              <a:rPr lang="en-US" sz="2100" b="0" i="1" strike="noStrike" spc="-1" dirty="0">
                <a:solidFill>
                  <a:srgbClr val="0066CC"/>
                </a:solidFill>
                <a:uFill>
                  <a:solidFill>
                    <a:srgbClr val="FFFFFF"/>
                  </a:solidFill>
                </a:uFill>
                <a:latin typeface="Calibri"/>
                <a:ea typeface="DejaVu Sans"/>
              </a:rPr>
              <a:t> </a:t>
            </a:r>
            <a:r>
              <a:rPr lang="en-US" sz="2100" b="0" i="1" strike="noStrike" spc="-1" dirty="0">
                <a:solidFill>
                  <a:srgbClr val="000000"/>
                </a:solidFill>
                <a:uFill>
                  <a:solidFill>
                    <a:srgbClr val="FFFFFF"/>
                  </a:solidFill>
                </a:uFill>
                <a:latin typeface="Calibri"/>
                <a:ea typeface="DejaVu Sans"/>
              </a:rPr>
              <a:t>and</a:t>
            </a:r>
            <a:r>
              <a:rPr lang="en-US" sz="2100" b="0" i="1" strike="noStrike" spc="-1" dirty="0">
                <a:solidFill>
                  <a:srgbClr val="0066CC"/>
                </a:solidFill>
                <a:uFill>
                  <a:solidFill>
                    <a:srgbClr val="FFFFFF"/>
                  </a:solidFill>
                </a:uFill>
                <a:latin typeface="Calibri"/>
                <a:ea typeface="DejaVu Sans"/>
              </a:rPr>
              <a:t> wind </a:t>
            </a:r>
            <a:r>
              <a:rPr lang="en-US" sz="2100" b="0" i="1" strike="noStrike" spc="-1" dirty="0" smtClean="0">
                <a:solidFill>
                  <a:srgbClr val="0066CC"/>
                </a:solidFill>
                <a:uFill>
                  <a:solidFill>
                    <a:srgbClr val="FFFFFF"/>
                  </a:solidFill>
                </a:uFill>
                <a:latin typeface="Calibri"/>
                <a:ea typeface="DejaVu Sans"/>
              </a:rPr>
              <a:t>speed.</a:t>
            </a:r>
            <a:endParaRPr lang="en-US" sz="2100" b="0" strike="noStrike" spc="-1" dirty="0">
              <a:solidFill>
                <a:srgbClr val="000000"/>
              </a:solidFill>
              <a:uFill>
                <a:solidFill>
                  <a:srgbClr val="FFFFFF"/>
                </a:solidFill>
              </a:uFill>
              <a:latin typeface="Arial"/>
            </a:endParaRPr>
          </a:p>
        </p:txBody>
      </p:sp>
      <p:sp>
        <p:nvSpPr>
          <p:cNvPr id="8" name="CustomShape 3"/>
          <p:cNvSpPr/>
          <p:nvPr/>
        </p:nvSpPr>
        <p:spPr>
          <a:xfrm>
            <a:off x="177446" y="1170772"/>
            <a:ext cx="8643600" cy="213266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2100" b="1" spc="-1" dirty="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3</a:t>
            </a:r>
            <a:r>
              <a:rPr lang="en-US" sz="2100" b="1" strike="noStrike" spc="-1" dirty="0" smtClean="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a:t>
            </a:r>
            <a:r>
              <a:rPr lang="en-US" sz="2100" b="0" strike="noStrike" spc="-1" dirty="0" smtClean="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 </a:t>
            </a:r>
            <a:r>
              <a:rPr lang="en-US" sz="2100" b="1" i="1" strike="noStrike" spc="-1" dirty="0" smtClean="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Canadian fire weather index</a:t>
            </a:r>
            <a:r>
              <a:rPr lang="en-US" sz="2100" b="0" strike="noStrike" spc="-1" dirty="0" smtClean="0">
                <a:solidFill>
                  <a:srgbClr val="000000"/>
                </a:solidFill>
                <a:effectLst>
                  <a:outerShdw blurRad="50800" dist="50800" dir="5400000" algn="ctr" rotWithShape="0">
                    <a:schemeClr val="accent6">
                      <a:lumMod val="75000"/>
                    </a:schemeClr>
                  </a:outerShdw>
                </a:effectLst>
                <a:uFill>
                  <a:solidFill>
                    <a:srgbClr val="FFFFFF"/>
                  </a:solidFill>
                </a:uFill>
                <a:latin typeface="Calibri"/>
                <a:ea typeface="DejaVu Sans"/>
              </a:rPr>
              <a:t> </a:t>
            </a:r>
            <a:r>
              <a:rPr lang="en-US" sz="2100" b="0" strike="noStrike" spc="-1" dirty="0" smtClean="0">
                <a:solidFill>
                  <a:srgbClr val="000000"/>
                </a:solidFill>
                <a:uFill>
                  <a:solidFill>
                    <a:srgbClr val="FFFFFF"/>
                  </a:solidFill>
                </a:uFill>
                <a:latin typeface="Calibri"/>
                <a:ea typeface="DejaVu Sans"/>
              </a:rPr>
              <a:t>(</a:t>
            </a:r>
            <a:r>
              <a:rPr lang="en-US" sz="2100" b="0" i="1" strike="noStrike" spc="-1" dirty="0" smtClean="0">
                <a:solidFill>
                  <a:srgbClr val="000000"/>
                </a:solidFill>
                <a:uFill>
                  <a:solidFill>
                    <a:srgbClr val="FFFFFF"/>
                  </a:solidFill>
                </a:uFill>
                <a:latin typeface="Calibri"/>
                <a:ea typeface="DejaVu Sans"/>
              </a:rPr>
              <a:t>index-</a:t>
            </a:r>
            <a:r>
              <a:rPr lang="en-US" sz="2100" b="1" i="1" strike="noStrike" spc="-1" dirty="0" smtClean="0">
                <a:solidFill>
                  <a:srgbClr val="000000"/>
                </a:solidFill>
                <a:uFill>
                  <a:solidFill>
                    <a:srgbClr val="FFFFFF"/>
                  </a:solidFill>
                </a:uFill>
                <a:latin typeface="Calibri"/>
                <a:ea typeface="DejaVu Sans"/>
              </a:rPr>
              <a:t>CFWI</a:t>
            </a:r>
            <a:r>
              <a:rPr lang="en-US" sz="2100" b="0" strike="noStrike" spc="-1" dirty="0">
                <a:solidFill>
                  <a:srgbClr val="000000"/>
                </a:solidFill>
                <a:uFill>
                  <a:solidFill>
                    <a:srgbClr val="FFFFFF"/>
                  </a:solidFill>
                </a:uFill>
                <a:latin typeface="Calibri"/>
                <a:ea typeface="DejaVu Sans"/>
              </a:rPr>
              <a:t>)  is </a:t>
            </a:r>
            <a:r>
              <a:rPr lang="en-US" sz="2100" b="0" strike="noStrike" spc="-1" dirty="0" smtClean="0">
                <a:solidFill>
                  <a:srgbClr val="000000"/>
                </a:solidFill>
                <a:uFill>
                  <a:solidFill>
                    <a:srgbClr val="FFFFFF"/>
                  </a:solidFill>
                </a:uFill>
                <a:latin typeface="Calibri"/>
                <a:ea typeface="DejaVu Sans"/>
              </a:rPr>
              <a:t>the most </a:t>
            </a:r>
            <a:r>
              <a:rPr lang="en-US" sz="2100" spc="-1" dirty="0">
                <a:solidFill>
                  <a:srgbClr val="000000"/>
                </a:solidFill>
                <a:uFill>
                  <a:solidFill>
                    <a:srgbClr val="FFFFFF"/>
                  </a:solidFill>
                </a:uFill>
                <a:latin typeface="Calibri"/>
              </a:rPr>
              <a:t>widely used by the forest fire management services </a:t>
            </a:r>
            <a:r>
              <a:rPr lang="en-US" sz="2100" b="0" strike="noStrike" spc="-1" dirty="0" smtClean="0">
                <a:solidFill>
                  <a:srgbClr val="000000"/>
                </a:solidFill>
                <a:uFill>
                  <a:solidFill>
                    <a:srgbClr val="FFFFFF"/>
                  </a:solidFill>
                </a:uFill>
                <a:latin typeface="Calibri"/>
                <a:ea typeface="DejaVu Sans"/>
              </a:rPr>
              <a:t>fire risk index. The </a:t>
            </a:r>
            <a:r>
              <a:rPr lang="en-US" sz="2100" b="0" i="1" strike="noStrike" spc="-1" dirty="0" smtClean="0">
                <a:solidFill>
                  <a:srgbClr val="000000"/>
                </a:solidFill>
                <a:uFill>
                  <a:solidFill>
                    <a:srgbClr val="FFFFFF"/>
                  </a:solidFill>
                </a:uFill>
                <a:latin typeface="Calibri"/>
                <a:ea typeface="DejaVu Sans"/>
              </a:rPr>
              <a:t>CFWI system </a:t>
            </a:r>
            <a:r>
              <a:rPr lang="en-US" sz="2100" b="0" strike="noStrike" spc="-1" dirty="0" smtClean="0">
                <a:solidFill>
                  <a:srgbClr val="000000"/>
                </a:solidFill>
                <a:uFill>
                  <a:solidFill>
                    <a:srgbClr val="FFFFFF"/>
                  </a:solidFill>
                </a:uFill>
                <a:latin typeface="Calibri"/>
                <a:ea typeface="DejaVu Sans"/>
              </a:rPr>
              <a:t>uses    meteorological input such as  </a:t>
            </a:r>
            <a:r>
              <a:rPr lang="en-US" sz="2100" b="0" strike="noStrike" spc="-1" dirty="0">
                <a:solidFill>
                  <a:srgbClr val="000000"/>
                </a:solidFill>
                <a:uFill>
                  <a:solidFill>
                    <a:srgbClr val="FFFFFF"/>
                  </a:solidFill>
                </a:uFill>
                <a:latin typeface="Calibri"/>
                <a:ea typeface="DejaVu Sans"/>
              </a:rPr>
              <a:t>near surface </a:t>
            </a:r>
            <a:r>
              <a:rPr lang="en-US" sz="2100" b="0" i="1" strike="noStrike" spc="-1" dirty="0">
                <a:solidFill>
                  <a:srgbClr val="0066CC"/>
                </a:solidFill>
                <a:uFill>
                  <a:solidFill>
                    <a:srgbClr val="FFFFFF"/>
                  </a:solidFill>
                </a:uFill>
                <a:latin typeface="Calibri"/>
                <a:ea typeface="DejaVu Sans"/>
              </a:rPr>
              <a:t>temperature</a:t>
            </a:r>
            <a:r>
              <a:rPr lang="en-US" sz="2100" b="0" i="1" strike="noStrike" spc="-1" dirty="0">
                <a:solidFill>
                  <a:srgbClr val="000000"/>
                </a:solidFill>
                <a:uFill>
                  <a:solidFill>
                    <a:srgbClr val="FFFFFF"/>
                  </a:solidFill>
                </a:uFill>
                <a:latin typeface="Calibri"/>
                <a:ea typeface="DejaVu Sans"/>
              </a:rPr>
              <a:t>,</a:t>
            </a:r>
            <a:r>
              <a:rPr lang="en-US" sz="2100" b="0" strike="noStrike" spc="-1" dirty="0">
                <a:solidFill>
                  <a:srgbClr val="0066CC"/>
                </a:solidFill>
                <a:uFill>
                  <a:solidFill>
                    <a:srgbClr val="FFFFFF"/>
                  </a:solidFill>
                </a:uFill>
                <a:latin typeface="Calibri"/>
                <a:ea typeface="DejaVu Sans"/>
              </a:rPr>
              <a:t> </a:t>
            </a:r>
            <a:r>
              <a:rPr lang="en-US" sz="2100" b="0" i="1" strike="noStrike" spc="-1" dirty="0">
                <a:solidFill>
                  <a:srgbClr val="0066CC"/>
                </a:solidFill>
                <a:uFill>
                  <a:solidFill>
                    <a:srgbClr val="FFFFFF"/>
                  </a:solidFill>
                </a:uFill>
                <a:latin typeface="Calibri"/>
                <a:ea typeface="DejaVu Sans"/>
              </a:rPr>
              <a:t>relative </a:t>
            </a:r>
            <a:r>
              <a:rPr lang="en-US" sz="2100" b="0" i="1" strike="noStrike" spc="-1" dirty="0" smtClean="0">
                <a:solidFill>
                  <a:srgbClr val="0066CC"/>
                </a:solidFill>
                <a:uFill>
                  <a:solidFill>
                    <a:srgbClr val="FFFFFF"/>
                  </a:solidFill>
                </a:uFill>
                <a:latin typeface="Calibri"/>
                <a:ea typeface="DejaVu Sans"/>
              </a:rPr>
              <a:t>humidity</a:t>
            </a:r>
            <a:r>
              <a:rPr lang="en-US" sz="2100" b="0" i="1" strike="noStrike" spc="-1" dirty="0" smtClean="0">
                <a:uFill>
                  <a:solidFill>
                    <a:srgbClr val="FFFFFF"/>
                  </a:solidFill>
                </a:uFill>
                <a:latin typeface="Calibri"/>
                <a:ea typeface="DejaVu Sans"/>
              </a:rPr>
              <a:t>,</a:t>
            </a:r>
            <a:r>
              <a:rPr lang="en-US" sz="2100" b="0" i="1" strike="noStrike" spc="-1" dirty="0" smtClean="0">
                <a:solidFill>
                  <a:srgbClr val="0066CC"/>
                </a:solidFill>
                <a:uFill>
                  <a:solidFill>
                    <a:srgbClr val="FFFFFF"/>
                  </a:solidFill>
                </a:uFill>
                <a:latin typeface="Calibri"/>
                <a:ea typeface="DejaVu Sans"/>
              </a:rPr>
              <a:t>   </a:t>
            </a:r>
            <a:r>
              <a:rPr lang="en-US" sz="2100" b="0" i="1" strike="noStrike" spc="-1" dirty="0">
                <a:solidFill>
                  <a:srgbClr val="0066CC"/>
                </a:solidFill>
                <a:uFill>
                  <a:solidFill>
                    <a:srgbClr val="FFFFFF"/>
                  </a:solidFill>
                </a:uFill>
                <a:latin typeface="Calibri"/>
                <a:ea typeface="DejaVu Sans"/>
              </a:rPr>
              <a:t>wind </a:t>
            </a:r>
            <a:r>
              <a:rPr lang="en-US" sz="2100" b="0" i="1" strike="noStrike" spc="-1" dirty="0" smtClean="0">
                <a:solidFill>
                  <a:srgbClr val="0066CC"/>
                </a:solidFill>
                <a:uFill>
                  <a:solidFill>
                    <a:srgbClr val="FFFFFF"/>
                  </a:solidFill>
                </a:uFill>
                <a:latin typeface="Calibri"/>
                <a:ea typeface="DejaVu Sans"/>
              </a:rPr>
              <a:t>speed</a:t>
            </a:r>
            <a:r>
              <a:rPr lang="en-US" sz="2100" b="0" i="1" strike="noStrike" spc="-1" dirty="0" smtClean="0">
                <a:uFill>
                  <a:solidFill>
                    <a:srgbClr val="FFFFFF"/>
                  </a:solidFill>
                </a:uFill>
                <a:latin typeface="Calibri"/>
                <a:ea typeface="DejaVu Sans"/>
              </a:rPr>
              <a:t>,</a:t>
            </a:r>
            <a:r>
              <a:rPr lang="en-US" sz="2100" b="0" i="1" strike="noStrike" spc="-1" dirty="0" smtClean="0">
                <a:solidFill>
                  <a:srgbClr val="0066CC"/>
                </a:solidFill>
                <a:uFill>
                  <a:solidFill>
                    <a:srgbClr val="FFFFFF"/>
                  </a:solidFill>
                </a:uFill>
                <a:latin typeface="Calibri"/>
                <a:ea typeface="DejaVu Sans"/>
              </a:rPr>
              <a:t> </a:t>
            </a:r>
            <a:r>
              <a:rPr lang="en-US" sz="2100" b="0" i="1" strike="noStrike" spc="-1" dirty="0" smtClean="0">
                <a:uFill>
                  <a:solidFill>
                    <a:srgbClr val="FFFFFF"/>
                  </a:solidFill>
                </a:uFill>
                <a:latin typeface="Calibri"/>
                <a:ea typeface="DejaVu Sans"/>
              </a:rPr>
              <a:t>and</a:t>
            </a:r>
            <a:r>
              <a:rPr lang="en-US" sz="2100" b="0" i="1" strike="noStrike" spc="-1" dirty="0" smtClean="0">
                <a:solidFill>
                  <a:srgbClr val="0066CC"/>
                </a:solidFill>
                <a:uFill>
                  <a:solidFill>
                    <a:srgbClr val="FFFFFF"/>
                  </a:solidFill>
                </a:uFill>
                <a:latin typeface="Calibri"/>
                <a:ea typeface="DejaVu Sans"/>
              </a:rPr>
              <a:t> 24hr rainfall</a:t>
            </a:r>
            <a:r>
              <a:rPr lang="en-US" sz="2100" b="0" i="1" strike="noStrike" spc="-1" dirty="0" smtClean="0">
                <a:uFill>
                  <a:solidFill>
                    <a:srgbClr val="FFFFFF"/>
                  </a:solidFill>
                </a:uFill>
                <a:latin typeface="Calibri"/>
                <a:ea typeface="DejaVu Sans"/>
              </a:rPr>
              <a:t>. </a:t>
            </a:r>
            <a:r>
              <a:rPr lang="en-US" sz="2100" b="0" strike="noStrike" spc="-1" dirty="0" smtClean="0">
                <a:uFill>
                  <a:solidFill>
                    <a:srgbClr val="FFFFFF"/>
                  </a:solidFill>
                </a:uFill>
                <a:latin typeface="Calibri"/>
                <a:ea typeface="DejaVu Sans"/>
              </a:rPr>
              <a:t>CFWI is a numerical rating system of fire intensity and indicates the probable fire intensity, typically divided into six fire danger classes. </a:t>
            </a:r>
            <a:endParaRPr lang="en-US" sz="2100" b="0" strike="noStrike" spc="-1" dirty="0">
              <a:uFill>
                <a:solidFill>
                  <a:srgbClr val="FFFFFF"/>
                </a:solidFill>
              </a:uFill>
              <a:latin typeface="Arial"/>
            </a:endParaRPr>
          </a:p>
        </p:txBody>
      </p:sp>
    </p:spTree>
    <p:extLst>
      <p:ext uri="{BB962C8B-B14F-4D97-AF65-F5344CB8AC3E}">
        <p14:creationId xmlns:p14="http://schemas.microsoft.com/office/powerpoint/2010/main" val="2115374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0185" y="4907487"/>
            <a:ext cx="2358541" cy="149447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52" y="3100592"/>
            <a:ext cx="3747871" cy="1984319"/>
          </a:xfrm>
          <a:prstGeom prst="rect">
            <a:avLst/>
          </a:prstGeom>
        </p:spPr>
      </p:pic>
      <p:pic>
        <p:nvPicPr>
          <p:cNvPr id="155" name="Picture 1"/>
          <p:cNvPicPr/>
          <p:nvPr/>
        </p:nvPicPr>
        <p:blipFill>
          <a:blip r:embed="rId5"/>
          <a:stretch/>
        </p:blipFill>
        <p:spPr>
          <a:xfrm>
            <a:off x="3879360" y="1591200"/>
            <a:ext cx="5154120" cy="3171240"/>
          </a:xfrm>
          <a:prstGeom prst="rect">
            <a:avLst/>
          </a:prstGeom>
          <a:ln>
            <a:noFill/>
          </a:ln>
        </p:spPr>
      </p:pic>
      <p:pic>
        <p:nvPicPr>
          <p:cNvPr id="156" name="Picture 11"/>
          <p:cNvPicPr/>
          <p:nvPr/>
        </p:nvPicPr>
        <p:blipFill>
          <a:blip r:embed="rId6"/>
          <a:stretch/>
        </p:blipFill>
        <p:spPr>
          <a:xfrm>
            <a:off x="6488504" y="3789450"/>
            <a:ext cx="2526840" cy="1369800"/>
          </a:xfrm>
          <a:prstGeom prst="rect">
            <a:avLst/>
          </a:prstGeom>
          <a:ln>
            <a:noFill/>
          </a:ln>
        </p:spPr>
      </p:pic>
      <p:pic>
        <p:nvPicPr>
          <p:cNvPr id="158" name="Picture 14"/>
          <p:cNvPicPr/>
          <p:nvPr/>
        </p:nvPicPr>
        <p:blipFill>
          <a:blip r:embed="rId7"/>
          <a:stretch/>
        </p:blipFill>
        <p:spPr>
          <a:xfrm>
            <a:off x="3816545" y="1265355"/>
            <a:ext cx="2059200" cy="1369800"/>
          </a:xfrm>
          <a:prstGeom prst="rect">
            <a:avLst/>
          </a:prstGeom>
          <a:ln>
            <a:noFill/>
          </a:ln>
        </p:spPr>
      </p:pic>
      <p:sp>
        <p:nvSpPr>
          <p:cNvPr id="9" name="CustomShape 3"/>
          <p:cNvSpPr/>
          <p:nvPr/>
        </p:nvSpPr>
        <p:spPr>
          <a:xfrm>
            <a:off x="177446" y="66745"/>
            <a:ext cx="8723376" cy="67500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4500" b="1" spc="-1" dirty="0" err="1" smtClean="0">
                <a:solidFill>
                  <a:srgbClr val="000000"/>
                </a:solidFill>
                <a:uFill>
                  <a:solidFill>
                    <a:srgbClr val="FFFFFF"/>
                  </a:solidFill>
                </a:uFill>
                <a:latin typeface="Calibri"/>
              </a:rPr>
              <a:t>Solea</a:t>
            </a:r>
            <a:r>
              <a:rPr lang="en-US" sz="4500" b="1" spc="-1" dirty="0" smtClean="0">
                <a:solidFill>
                  <a:srgbClr val="000000"/>
                </a:solidFill>
                <a:uFill>
                  <a:solidFill>
                    <a:srgbClr val="FFFFFF"/>
                  </a:solidFill>
                </a:uFill>
                <a:latin typeface="Calibri"/>
              </a:rPr>
              <a:t> forest fire: 19-23 June 2016</a:t>
            </a:r>
            <a:endParaRPr lang="en-US" sz="1800" b="0" strike="noStrike" spc="-1" dirty="0">
              <a:solidFill>
                <a:srgbClr val="000000"/>
              </a:solidFill>
              <a:uFill>
                <a:solidFill>
                  <a:srgbClr val="FFFFFF"/>
                </a:solidFill>
              </a:uFill>
              <a:latin typeface="Arial"/>
            </a:endParaRPr>
          </a:p>
        </p:txBody>
      </p:sp>
      <p:sp>
        <p:nvSpPr>
          <p:cNvPr id="3" name="TextBox 2"/>
          <p:cNvSpPr txBox="1"/>
          <p:nvPr/>
        </p:nvSpPr>
        <p:spPr>
          <a:xfrm>
            <a:off x="5686277" y="972236"/>
            <a:ext cx="3377514" cy="646331"/>
          </a:xfrm>
          <a:prstGeom prst="rect">
            <a:avLst/>
          </a:prstGeom>
          <a:solidFill>
            <a:schemeClr val="accent1">
              <a:lumMod val="20000"/>
              <a:lumOff val="80000"/>
            </a:schemeClr>
          </a:solidFill>
        </p:spPr>
        <p:txBody>
          <a:bodyPr wrap="square" rtlCol="0">
            <a:spAutoFit/>
          </a:bodyPr>
          <a:lstStyle/>
          <a:p>
            <a:r>
              <a:rPr lang="en-US" b="1" dirty="0" smtClean="0">
                <a:solidFill>
                  <a:schemeClr val="accent6">
                    <a:lumMod val="75000"/>
                  </a:schemeClr>
                </a:solidFill>
                <a:latin typeface="Calibri" panose="020F0502020204030204" pitchFamily="34" charset="0"/>
                <a:cs typeface="Calibri" panose="020F0502020204030204" pitchFamily="34" charset="0"/>
              </a:rPr>
              <a:t>From 2000 to 2018 the tree cover has decreased by about 3%.</a:t>
            </a:r>
            <a:endParaRPr lang="en-US" b="1" dirty="0">
              <a:solidFill>
                <a:schemeClr val="accent6">
                  <a:lumMod val="75000"/>
                </a:schemeClr>
              </a:solidFill>
              <a:latin typeface="Calibri" panose="020F0502020204030204" pitchFamily="34" charset="0"/>
              <a:cs typeface="Calibri" panose="020F0502020204030204" pitchFamily="34" charset="0"/>
            </a:endParaRPr>
          </a:p>
        </p:txBody>
      </p:sp>
      <p:cxnSp>
        <p:nvCxnSpPr>
          <p:cNvPr id="4" name="Straight Arrow Connector 3"/>
          <p:cNvCxnSpPr/>
          <p:nvPr/>
        </p:nvCxnSpPr>
        <p:spPr>
          <a:xfrm flipH="1" flipV="1">
            <a:off x="4924927" y="2406317"/>
            <a:ext cx="352926" cy="641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406190" y="3182960"/>
            <a:ext cx="1532022" cy="1291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1437" y="1040508"/>
            <a:ext cx="3525804" cy="1923604"/>
          </a:xfrm>
          <a:prstGeom prst="rect">
            <a:avLst/>
          </a:prstGeom>
          <a:noFill/>
        </p:spPr>
        <p:txBody>
          <a:bodyPr wrap="square" rtlCol="0">
            <a:spAutoFit/>
          </a:bodyPr>
          <a:lstStyle/>
          <a:p>
            <a:pPr marL="285840" indent="-284040" algn="just">
              <a:lnSpc>
                <a:spcPct val="100000"/>
              </a:lnSpc>
              <a:buClr>
                <a:srgbClr val="000000"/>
              </a:buClr>
              <a:buFont typeface="Wingdings" charset="2"/>
              <a:buChar char=""/>
            </a:pPr>
            <a:r>
              <a:rPr lang="en-US" sz="1700" spc="-1" dirty="0">
                <a:solidFill>
                  <a:schemeClr val="tx2">
                    <a:lumMod val="60000"/>
                    <a:lumOff val="40000"/>
                  </a:schemeClr>
                </a:solidFill>
                <a:uFill>
                  <a:solidFill>
                    <a:srgbClr val="FFFFFF"/>
                  </a:solidFill>
                </a:uFill>
                <a:latin typeface="Calibri"/>
              </a:rPr>
              <a:t>The ever increasing hotter and drier summers in Cyprus and irresponsible human activities near woodland areas  caused </a:t>
            </a:r>
            <a:r>
              <a:rPr lang="en-US" sz="1700" i="1" spc="-1" dirty="0">
                <a:solidFill>
                  <a:schemeClr val="tx2">
                    <a:lumMod val="60000"/>
                    <a:lumOff val="40000"/>
                  </a:schemeClr>
                </a:solidFill>
                <a:uFill>
                  <a:solidFill>
                    <a:srgbClr val="FFFFFF"/>
                  </a:solidFill>
                </a:uFill>
                <a:latin typeface="Calibri"/>
              </a:rPr>
              <a:t>two</a:t>
            </a:r>
            <a:r>
              <a:rPr lang="en-US" sz="1700" spc="-1" dirty="0">
                <a:solidFill>
                  <a:schemeClr val="tx2">
                    <a:lumMod val="60000"/>
                    <a:lumOff val="40000"/>
                  </a:schemeClr>
                </a:solidFill>
                <a:uFill>
                  <a:solidFill>
                    <a:srgbClr val="FFFFFF"/>
                  </a:solidFill>
                </a:uFill>
                <a:latin typeface="Calibri"/>
              </a:rPr>
              <a:t> </a:t>
            </a:r>
            <a:r>
              <a:rPr lang="en-US" sz="1700" i="1" spc="-1" dirty="0">
                <a:solidFill>
                  <a:schemeClr val="tx2">
                    <a:lumMod val="60000"/>
                    <a:lumOff val="40000"/>
                  </a:schemeClr>
                </a:solidFill>
                <a:uFill>
                  <a:solidFill>
                    <a:srgbClr val="FFFFFF"/>
                  </a:solidFill>
                </a:uFill>
                <a:latin typeface="Calibri"/>
              </a:rPr>
              <a:t>major wildfires</a:t>
            </a:r>
            <a:r>
              <a:rPr lang="en-US" sz="1700" spc="-1" dirty="0">
                <a:solidFill>
                  <a:schemeClr val="tx2">
                    <a:lumMod val="60000"/>
                    <a:lumOff val="40000"/>
                  </a:schemeClr>
                </a:solidFill>
                <a:uFill>
                  <a:solidFill>
                    <a:srgbClr val="FFFFFF"/>
                  </a:solidFill>
                </a:uFill>
                <a:latin typeface="Calibri"/>
              </a:rPr>
              <a:t> in the</a:t>
            </a:r>
            <a:r>
              <a:rPr lang="en-US" sz="1700" spc="-1" dirty="0">
                <a:solidFill>
                  <a:schemeClr val="accent6">
                    <a:lumMod val="75000"/>
                  </a:schemeClr>
                </a:solidFill>
                <a:uFill>
                  <a:solidFill>
                    <a:srgbClr val="FFFFFF"/>
                  </a:solidFill>
                </a:uFill>
                <a:latin typeface="Calibri"/>
              </a:rPr>
              <a:t> summer of 2016</a:t>
            </a:r>
            <a:r>
              <a:rPr lang="en-US" sz="1700" spc="-1" dirty="0">
                <a:solidFill>
                  <a:schemeClr val="tx2">
                    <a:lumMod val="60000"/>
                    <a:lumOff val="40000"/>
                  </a:schemeClr>
                </a:solidFill>
                <a:uFill>
                  <a:solidFill>
                    <a:srgbClr val="FFFFFF"/>
                  </a:solidFill>
                </a:uFill>
                <a:latin typeface="Calibri"/>
              </a:rPr>
              <a:t>, burning a total forested area of ≈</a:t>
            </a:r>
            <a:r>
              <a:rPr lang="en-US" sz="1700" b="1" spc="-1" dirty="0">
                <a:solidFill>
                  <a:schemeClr val="accent6">
                    <a:lumMod val="75000"/>
                  </a:schemeClr>
                </a:solidFill>
                <a:uFill>
                  <a:solidFill>
                    <a:srgbClr val="FFFFFF"/>
                  </a:solidFill>
                </a:uFill>
                <a:latin typeface="Calibri"/>
              </a:rPr>
              <a:t>25km</a:t>
            </a:r>
            <a:r>
              <a:rPr lang="en-US" sz="1700" b="1" spc="-1" baseline="30000" dirty="0">
                <a:solidFill>
                  <a:schemeClr val="accent6">
                    <a:lumMod val="75000"/>
                  </a:schemeClr>
                </a:solidFill>
                <a:uFill>
                  <a:solidFill>
                    <a:srgbClr val="FFFFFF"/>
                  </a:solidFill>
                </a:uFill>
                <a:latin typeface="Calibri"/>
              </a:rPr>
              <a:t>2</a:t>
            </a:r>
            <a:r>
              <a:rPr lang="en-US" sz="1700" spc="-1" dirty="0">
                <a:solidFill>
                  <a:schemeClr val="tx2">
                    <a:lumMod val="60000"/>
                    <a:lumOff val="40000"/>
                  </a:schemeClr>
                </a:solidFill>
                <a:uFill>
                  <a:solidFill>
                    <a:srgbClr val="FFFFFF"/>
                  </a:solidFill>
                </a:uFill>
                <a:latin typeface="Calibri"/>
              </a:rPr>
              <a:t>.</a:t>
            </a:r>
            <a:endParaRPr lang="en-US" sz="1700" spc="-1" dirty="0">
              <a:solidFill>
                <a:schemeClr val="tx2">
                  <a:lumMod val="60000"/>
                  <a:lumOff val="40000"/>
                </a:schemeClr>
              </a:solidFill>
              <a:uFill>
                <a:solidFill>
                  <a:srgbClr val="FFFFFF"/>
                </a:solidFill>
              </a:uFill>
            </a:endParaRPr>
          </a:p>
        </p:txBody>
      </p:sp>
      <p:sp>
        <p:nvSpPr>
          <p:cNvPr id="13" name="TextBox 12"/>
          <p:cNvSpPr txBox="1"/>
          <p:nvPr/>
        </p:nvSpPr>
        <p:spPr>
          <a:xfrm>
            <a:off x="104501" y="5088049"/>
            <a:ext cx="4650380" cy="1400383"/>
          </a:xfrm>
          <a:prstGeom prst="rect">
            <a:avLst/>
          </a:prstGeom>
          <a:noFill/>
        </p:spPr>
        <p:txBody>
          <a:bodyPr wrap="square" rtlCol="0">
            <a:spAutoFit/>
          </a:bodyPr>
          <a:lstStyle/>
          <a:p>
            <a:pPr marL="285840" indent="-284040">
              <a:buClr>
                <a:srgbClr val="000000"/>
              </a:buClr>
              <a:buFont typeface="Wingdings" charset="2"/>
              <a:buChar char=""/>
            </a:pPr>
            <a:r>
              <a:rPr lang="en-US" sz="1700" spc="-1" dirty="0" smtClean="0">
                <a:solidFill>
                  <a:schemeClr val="tx2">
                    <a:lumMod val="60000"/>
                    <a:lumOff val="40000"/>
                  </a:schemeClr>
                </a:solidFill>
                <a:uFill>
                  <a:solidFill>
                    <a:srgbClr val="FFFFFF"/>
                  </a:solidFill>
                </a:uFill>
                <a:latin typeface="Calibri"/>
              </a:rPr>
              <a:t>We </a:t>
            </a:r>
            <a:r>
              <a:rPr lang="en-US" sz="1700" spc="-1" dirty="0">
                <a:solidFill>
                  <a:schemeClr val="tx2">
                    <a:lumMod val="60000"/>
                    <a:lumOff val="40000"/>
                  </a:schemeClr>
                </a:solidFill>
                <a:uFill>
                  <a:solidFill>
                    <a:srgbClr val="FFFFFF"/>
                  </a:solidFill>
                </a:uFill>
                <a:latin typeface="Calibri"/>
              </a:rPr>
              <a:t>demonstrate the performance of  </a:t>
            </a:r>
            <a:r>
              <a:rPr lang="en-US" sz="1700" spc="-1" dirty="0" smtClean="0">
                <a:solidFill>
                  <a:schemeClr val="tx2">
                    <a:lumMod val="60000"/>
                    <a:lumOff val="40000"/>
                  </a:schemeClr>
                </a:solidFill>
                <a:uFill>
                  <a:solidFill>
                    <a:srgbClr val="FFFFFF"/>
                  </a:solidFill>
                </a:uFill>
                <a:latin typeface="Calibri"/>
              </a:rPr>
              <a:t>four </a:t>
            </a:r>
            <a:r>
              <a:rPr lang="en-US" sz="1700" spc="-1" dirty="0">
                <a:solidFill>
                  <a:schemeClr val="tx2">
                    <a:lumMod val="60000"/>
                    <a:lumOff val="40000"/>
                  </a:schemeClr>
                </a:solidFill>
                <a:uFill>
                  <a:solidFill>
                    <a:srgbClr val="FFFFFF"/>
                  </a:solidFill>
                </a:uFill>
                <a:latin typeface="Calibri"/>
              </a:rPr>
              <a:t>meteorological fire </a:t>
            </a:r>
            <a:r>
              <a:rPr lang="en-US" sz="1700" spc="-1" dirty="0" smtClean="0">
                <a:solidFill>
                  <a:schemeClr val="tx2">
                    <a:lumMod val="60000"/>
                    <a:lumOff val="40000"/>
                  </a:schemeClr>
                </a:solidFill>
                <a:uFill>
                  <a:solidFill>
                    <a:srgbClr val="FFFFFF"/>
                  </a:solidFill>
                </a:uFill>
                <a:latin typeface="Calibri"/>
              </a:rPr>
              <a:t>hazard </a:t>
            </a:r>
            <a:r>
              <a:rPr lang="en-US" sz="1700" spc="-1" dirty="0">
                <a:solidFill>
                  <a:schemeClr val="tx2">
                    <a:lumMod val="60000"/>
                    <a:lumOff val="40000"/>
                  </a:schemeClr>
                </a:solidFill>
                <a:uFill>
                  <a:solidFill>
                    <a:srgbClr val="FFFFFF"/>
                  </a:solidFill>
                </a:uFill>
                <a:latin typeface="Calibri"/>
              </a:rPr>
              <a:t>indices, near </a:t>
            </a:r>
            <a:r>
              <a:rPr lang="en-US" sz="1700" i="1" spc="-1" dirty="0" err="1">
                <a:solidFill>
                  <a:schemeClr val="tx2">
                    <a:lumMod val="60000"/>
                    <a:lumOff val="40000"/>
                  </a:schemeClr>
                </a:solidFill>
                <a:uFill>
                  <a:solidFill>
                    <a:srgbClr val="FFFFFF"/>
                  </a:solidFill>
                </a:uFill>
                <a:latin typeface="Calibri"/>
              </a:rPr>
              <a:t>Evrichou</a:t>
            </a:r>
            <a:r>
              <a:rPr lang="en-US" sz="1700" spc="-1" dirty="0">
                <a:solidFill>
                  <a:schemeClr val="tx2">
                    <a:lumMod val="60000"/>
                    <a:lumOff val="40000"/>
                  </a:schemeClr>
                </a:solidFill>
                <a:uFill>
                  <a:solidFill>
                    <a:srgbClr val="FFFFFF"/>
                  </a:solidFill>
                </a:uFill>
                <a:latin typeface="Calibri"/>
              </a:rPr>
              <a:t> village (35.02</a:t>
            </a:r>
            <a:r>
              <a:rPr lang="en-US" sz="1700" spc="-1" baseline="30000" dirty="0">
                <a:solidFill>
                  <a:schemeClr val="tx2">
                    <a:lumMod val="60000"/>
                    <a:lumOff val="40000"/>
                  </a:schemeClr>
                </a:solidFill>
                <a:uFill>
                  <a:solidFill>
                    <a:srgbClr val="FFFFFF"/>
                  </a:solidFill>
                </a:uFill>
                <a:latin typeface="Calibri"/>
              </a:rPr>
              <a:t>o</a:t>
            </a:r>
            <a:r>
              <a:rPr lang="en-US" sz="1700" spc="-1" dirty="0">
                <a:solidFill>
                  <a:schemeClr val="tx2">
                    <a:lumMod val="60000"/>
                    <a:lumOff val="40000"/>
                  </a:schemeClr>
                </a:solidFill>
                <a:uFill>
                  <a:solidFill>
                    <a:srgbClr val="FFFFFF"/>
                  </a:solidFill>
                </a:uFill>
                <a:latin typeface="Calibri"/>
              </a:rPr>
              <a:t>N, 32.93</a:t>
            </a:r>
            <a:r>
              <a:rPr lang="en-US" sz="1700" spc="-1" baseline="30000" dirty="0">
                <a:solidFill>
                  <a:schemeClr val="tx2">
                    <a:lumMod val="60000"/>
                    <a:lumOff val="40000"/>
                  </a:schemeClr>
                </a:solidFill>
                <a:uFill>
                  <a:solidFill>
                    <a:srgbClr val="FFFFFF"/>
                  </a:solidFill>
                </a:uFill>
                <a:latin typeface="Calibri"/>
              </a:rPr>
              <a:t>o</a:t>
            </a:r>
            <a:r>
              <a:rPr lang="en-US" sz="1700" spc="-1" dirty="0">
                <a:solidFill>
                  <a:schemeClr val="tx2">
                    <a:lumMod val="60000"/>
                    <a:lumOff val="40000"/>
                  </a:schemeClr>
                </a:solidFill>
                <a:uFill>
                  <a:solidFill>
                    <a:srgbClr val="FFFFFF"/>
                  </a:solidFill>
                </a:uFill>
                <a:latin typeface="Calibri"/>
              </a:rPr>
              <a:t>E; alt.≈600m) within the vulnerable </a:t>
            </a:r>
            <a:r>
              <a:rPr lang="en-US" sz="1700" b="1" spc="-1" dirty="0" err="1">
                <a:solidFill>
                  <a:schemeClr val="accent6">
                    <a:lumMod val="75000"/>
                  </a:schemeClr>
                </a:solidFill>
                <a:uFill>
                  <a:solidFill>
                    <a:srgbClr val="FFFFFF"/>
                  </a:solidFill>
                </a:uFill>
                <a:latin typeface="Calibri"/>
              </a:rPr>
              <a:t>Solea</a:t>
            </a:r>
            <a:r>
              <a:rPr lang="en-US" sz="1700" b="1" spc="-1" dirty="0">
                <a:solidFill>
                  <a:schemeClr val="accent6">
                    <a:lumMod val="75000"/>
                  </a:schemeClr>
                </a:solidFill>
                <a:uFill>
                  <a:solidFill>
                    <a:srgbClr val="FFFFFF"/>
                  </a:solidFill>
                </a:uFill>
                <a:latin typeface="Calibri"/>
              </a:rPr>
              <a:t> forest</a:t>
            </a:r>
            <a:r>
              <a:rPr lang="en-US" sz="1700" b="1" i="1" spc="-1" dirty="0">
                <a:solidFill>
                  <a:schemeClr val="tx2">
                    <a:lumMod val="60000"/>
                    <a:lumOff val="40000"/>
                  </a:schemeClr>
                </a:solidFill>
                <a:uFill>
                  <a:solidFill>
                    <a:srgbClr val="FFFFFF"/>
                  </a:solidFill>
                </a:uFill>
                <a:latin typeface="Calibri"/>
              </a:rPr>
              <a:t>.</a:t>
            </a:r>
            <a:endParaRPr lang="en-US" sz="1700" spc="-1" dirty="0">
              <a:solidFill>
                <a:schemeClr val="tx2">
                  <a:lumMod val="60000"/>
                  <a:lumOff val="40000"/>
                </a:schemeClr>
              </a:solidFill>
              <a:uFill>
                <a:solidFill>
                  <a:srgbClr val="FFFFFF"/>
                </a:solidFill>
              </a:uFill>
            </a:endParaRPr>
          </a:p>
          <a:p>
            <a:pPr marL="285840" indent="-284040">
              <a:lnSpc>
                <a:spcPct val="100000"/>
              </a:lnSpc>
              <a:buClr>
                <a:srgbClr val="000000"/>
              </a:buClr>
              <a:buFont typeface="Wingdings" charset="2"/>
              <a:buChar char=""/>
            </a:pPr>
            <a:endParaRPr lang="en-US" sz="1700" spc="-1" dirty="0">
              <a:solidFill>
                <a:schemeClr val="tx2">
                  <a:lumMod val="60000"/>
                  <a:lumOff val="40000"/>
                </a:schemeClr>
              </a:solidFill>
              <a:uFill>
                <a:solidFill>
                  <a:srgbClr val="FFFFFF"/>
                </a:solidFill>
              </a:uFill>
            </a:endParaRPr>
          </a:p>
        </p:txBody>
      </p:sp>
      <p:cxnSp>
        <p:nvCxnSpPr>
          <p:cNvPr id="14" name="Straight Arrow Connector 13"/>
          <p:cNvCxnSpPr/>
          <p:nvPr/>
        </p:nvCxnSpPr>
        <p:spPr>
          <a:xfrm>
            <a:off x="5297331" y="3296169"/>
            <a:ext cx="1059684" cy="2085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ustomShape 4"/>
          <p:cNvSpPr/>
          <p:nvPr/>
        </p:nvSpPr>
        <p:spPr>
          <a:xfrm>
            <a:off x="431756" y="3296169"/>
            <a:ext cx="1494431" cy="422281"/>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a:solidFill>
                  <a:srgbClr val="000000"/>
                </a:solidFill>
                <a:uFill>
                  <a:solidFill>
                    <a:srgbClr val="FFFFFF"/>
                  </a:solidFill>
                </a:uFill>
                <a:latin typeface="Arial"/>
                <a:ea typeface="DejaVu Sans"/>
              </a:rPr>
              <a:t>source: Data provided by </a:t>
            </a:r>
            <a:endParaRPr lang="en-US" sz="800" b="0" strike="noStrike" spc="-1" dirty="0" smtClean="0">
              <a:solidFill>
                <a:srgbClr val="000000"/>
              </a:solidFill>
              <a:uFill>
                <a:solidFill>
                  <a:srgbClr val="FFFFFF"/>
                </a:solidFill>
              </a:uFill>
              <a:latin typeface="Arial"/>
              <a:ea typeface="DejaVu Sans"/>
            </a:endParaRPr>
          </a:p>
          <a:p>
            <a:pPr>
              <a:lnSpc>
                <a:spcPct val="100000"/>
              </a:lnSpc>
            </a:pPr>
            <a:r>
              <a:rPr lang="en-US" sz="800" b="0" strike="noStrike" spc="-1" dirty="0" smtClean="0">
                <a:solidFill>
                  <a:srgbClr val="000000"/>
                </a:solidFill>
                <a:uFill>
                  <a:solidFill>
                    <a:srgbClr val="FFFFFF"/>
                  </a:solidFill>
                </a:uFill>
                <a:latin typeface="Arial"/>
                <a:ea typeface="DejaVu Sans"/>
              </a:rPr>
              <a:t>Cyprus </a:t>
            </a:r>
            <a:r>
              <a:rPr lang="en-US" sz="800" b="0" strike="noStrike" spc="-1" dirty="0">
                <a:solidFill>
                  <a:srgbClr val="000000"/>
                </a:solidFill>
                <a:uFill>
                  <a:solidFill>
                    <a:srgbClr val="FFFFFF"/>
                  </a:solidFill>
                </a:uFill>
                <a:latin typeface="Arial"/>
                <a:ea typeface="DejaVu Sans"/>
              </a:rPr>
              <a:t>Dept. of Meteorology </a:t>
            </a:r>
            <a:endParaRPr lang="en-US"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Picture 2"/>
          <p:cNvPicPr/>
          <p:nvPr/>
        </p:nvPicPr>
        <p:blipFill>
          <a:blip r:embed="rId3"/>
          <a:stretch/>
        </p:blipFill>
        <p:spPr>
          <a:xfrm>
            <a:off x="42480" y="1111773"/>
            <a:ext cx="4722480" cy="2532240"/>
          </a:xfrm>
          <a:prstGeom prst="rect">
            <a:avLst/>
          </a:prstGeom>
          <a:ln>
            <a:noFill/>
          </a:ln>
        </p:spPr>
      </p:pic>
      <p:pic>
        <p:nvPicPr>
          <p:cNvPr id="182" name="Picture 5"/>
          <p:cNvPicPr/>
          <p:nvPr/>
        </p:nvPicPr>
        <p:blipFill>
          <a:blip r:embed="rId4"/>
          <a:stretch/>
        </p:blipFill>
        <p:spPr>
          <a:xfrm>
            <a:off x="43560" y="3577773"/>
            <a:ext cx="4725720" cy="2532240"/>
          </a:xfrm>
          <a:prstGeom prst="rect">
            <a:avLst/>
          </a:prstGeom>
          <a:ln>
            <a:noFill/>
          </a:ln>
        </p:spPr>
      </p:pic>
      <p:sp>
        <p:nvSpPr>
          <p:cNvPr id="183" name="CustomShape 2"/>
          <p:cNvSpPr/>
          <p:nvPr/>
        </p:nvSpPr>
        <p:spPr>
          <a:xfrm>
            <a:off x="4766760" y="1988221"/>
            <a:ext cx="4197960" cy="3380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28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Snapshots of LASI </a:t>
            </a:r>
            <a:r>
              <a:rPr lang="en-US" sz="2400" b="0" i="1" strike="noStrike" spc="-1" dirty="0">
                <a:solidFill>
                  <a:srgbClr val="000000"/>
                </a:solidFill>
                <a:uFill>
                  <a:solidFill>
                    <a:srgbClr val="FFFFFF"/>
                  </a:solidFill>
                </a:uFill>
                <a:latin typeface="Calibri"/>
                <a:ea typeface="DejaVu Sans"/>
              </a:rPr>
              <a:t>instantaneous</a:t>
            </a:r>
            <a:r>
              <a:rPr lang="en-US" sz="2400" b="0" strike="noStrike" spc="-1" dirty="0">
                <a:solidFill>
                  <a:srgbClr val="000000"/>
                </a:solidFill>
                <a:uFill>
                  <a:solidFill>
                    <a:srgbClr val="FFFFFF"/>
                  </a:solidFill>
                </a:uFill>
                <a:latin typeface="Calibri"/>
                <a:ea typeface="DejaVu Sans"/>
              </a:rPr>
              <a:t> horizontal distribution. The potential of fire spread was rated as </a:t>
            </a:r>
            <a:r>
              <a:rPr lang="en-US" sz="2400" b="1" i="1" strike="noStrike" spc="-1" dirty="0">
                <a:solidFill>
                  <a:schemeClr val="accent6">
                    <a:lumMod val="75000"/>
                  </a:schemeClr>
                </a:solidFill>
                <a:uFill>
                  <a:solidFill>
                    <a:srgbClr val="FFFFFF"/>
                  </a:solidFill>
                </a:uFill>
                <a:latin typeface="Calibri"/>
                <a:ea typeface="DejaVu Sans"/>
              </a:rPr>
              <a:t>High</a:t>
            </a:r>
            <a:r>
              <a:rPr lang="en-US" sz="2400" b="0" strike="noStrike" spc="-1" dirty="0">
                <a:solidFill>
                  <a:srgbClr val="000000"/>
                </a:solidFill>
                <a:uFill>
                  <a:solidFill>
                    <a:srgbClr val="FFFFFF"/>
                  </a:solidFill>
                </a:uFill>
                <a:latin typeface="Calibri"/>
                <a:ea typeface="DejaVu Sans"/>
              </a:rPr>
              <a:t>, the highest possible value of its severity rating scale, during the disastrous  </a:t>
            </a:r>
            <a:r>
              <a:rPr lang="en-US" sz="2400" b="0" strike="noStrike" spc="-1" dirty="0" err="1">
                <a:solidFill>
                  <a:srgbClr val="000000"/>
                </a:solidFill>
                <a:uFill>
                  <a:solidFill>
                    <a:srgbClr val="FFFFFF"/>
                  </a:solidFill>
                </a:uFill>
                <a:latin typeface="Calibri"/>
                <a:ea typeface="DejaVu Sans"/>
              </a:rPr>
              <a:t>Solea</a:t>
            </a:r>
            <a:r>
              <a:rPr lang="en-US" sz="2400" b="0" strike="noStrike" spc="-1" dirty="0">
                <a:solidFill>
                  <a:srgbClr val="000000"/>
                </a:solidFill>
                <a:uFill>
                  <a:solidFill>
                    <a:srgbClr val="FFFFFF"/>
                  </a:solidFill>
                </a:uFill>
                <a:latin typeface="Calibri"/>
                <a:ea typeface="DejaVu Sans"/>
              </a:rPr>
              <a:t> forest fire event  (</a:t>
            </a:r>
            <a:r>
              <a:rPr lang="en-US" sz="2400" b="0" i="1" strike="noStrike" spc="-1" dirty="0">
                <a:solidFill>
                  <a:srgbClr val="000000"/>
                </a:solidFill>
                <a:uFill>
                  <a:solidFill>
                    <a:srgbClr val="FFFFFF"/>
                  </a:solidFill>
                </a:uFill>
                <a:latin typeface="Calibri"/>
                <a:ea typeface="DejaVu Sans"/>
              </a:rPr>
              <a:t>black dot</a:t>
            </a:r>
            <a:r>
              <a:rPr lang="en-US" sz="2400" b="0" strike="noStrike" spc="-1" dirty="0" smtClean="0">
                <a:solidFill>
                  <a:srgbClr val="000000"/>
                </a:solidFill>
                <a:uFill>
                  <a:solidFill>
                    <a:srgbClr val="FFFFFF"/>
                  </a:solidFill>
                </a:uFill>
                <a:latin typeface="Calibri"/>
                <a:ea typeface="DejaVu Sans"/>
              </a:rPr>
              <a:t>).</a:t>
            </a:r>
            <a:endParaRPr lang="en-US" sz="1800" b="0"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p:txBody>
      </p:sp>
      <p:sp>
        <p:nvSpPr>
          <p:cNvPr id="184" name="CustomShape 3"/>
          <p:cNvSpPr/>
          <p:nvPr/>
        </p:nvSpPr>
        <p:spPr>
          <a:xfrm>
            <a:off x="495720" y="1456653"/>
            <a:ext cx="2307240" cy="363240"/>
          </a:xfrm>
          <a:prstGeom prst="rect">
            <a:avLst/>
          </a:prstGeom>
          <a:solidFill>
            <a:srgbClr val="D7E4BD"/>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dirty="0">
                <a:solidFill>
                  <a:srgbClr val="000000"/>
                </a:solidFill>
                <a:uFill>
                  <a:solidFill>
                    <a:srgbClr val="FFFFFF"/>
                  </a:solidFill>
                </a:uFill>
                <a:latin typeface="Arial"/>
                <a:ea typeface="DejaVu Sans"/>
              </a:rPr>
              <a:t>19/06/2016  (11UTC)</a:t>
            </a:r>
            <a:endParaRPr lang="en-US" sz="1800" b="0" strike="noStrike" spc="-1" dirty="0">
              <a:solidFill>
                <a:srgbClr val="000000"/>
              </a:solidFill>
              <a:uFill>
                <a:solidFill>
                  <a:srgbClr val="FFFFFF"/>
                </a:solidFill>
              </a:uFill>
              <a:latin typeface="Arial"/>
            </a:endParaRPr>
          </a:p>
        </p:txBody>
      </p:sp>
      <p:sp>
        <p:nvSpPr>
          <p:cNvPr id="185" name="CustomShape 4"/>
          <p:cNvSpPr/>
          <p:nvPr/>
        </p:nvSpPr>
        <p:spPr>
          <a:xfrm>
            <a:off x="470880" y="3915453"/>
            <a:ext cx="2307240" cy="363240"/>
          </a:xfrm>
          <a:prstGeom prst="rect">
            <a:avLst/>
          </a:prstGeom>
          <a:solidFill>
            <a:srgbClr val="D7E4BD"/>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20/06/2016  (11UTC)</a:t>
            </a:r>
            <a:endParaRPr lang="en-US" sz="1800" b="0" strike="noStrike" spc="-1">
              <a:solidFill>
                <a:srgbClr val="000000"/>
              </a:solidFill>
              <a:uFill>
                <a:solidFill>
                  <a:srgbClr val="FFFFFF"/>
                </a:solidFill>
              </a:uFill>
              <a:latin typeface="Arial"/>
            </a:endParaRPr>
          </a:p>
        </p:txBody>
      </p:sp>
      <p:sp>
        <p:nvSpPr>
          <p:cNvPr id="8"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400" b="1" spc="-1" dirty="0" smtClean="0">
                <a:solidFill>
                  <a:srgbClr val="000000"/>
                </a:solidFill>
                <a:uFill>
                  <a:solidFill>
                    <a:srgbClr val="FFFFFF"/>
                  </a:solidFill>
                </a:uFill>
                <a:latin typeface="Calibri"/>
              </a:rPr>
              <a:t>1. Haines index (LASI)</a:t>
            </a:r>
            <a:endParaRPr lang="en-US" sz="34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5"/>
          <p:cNvPicPr/>
          <p:nvPr/>
        </p:nvPicPr>
        <p:blipFill>
          <a:blip r:embed="rId3"/>
          <a:stretch/>
        </p:blipFill>
        <p:spPr>
          <a:xfrm>
            <a:off x="4164840" y="1415160"/>
            <a:ext cx="4921920" cy="4971960"/>
          </a:xfrm>
          <a:prstGeom prst="rect">
            <a:avLst/>
          </a:prstGeom>
          <a:ln>
            <a:noFill/>
          </a:ln>
        </p:spPr>
      </p:pic>
      <p:sp>
        <p:nvSpPr>
          <p:cNvPr id="188" name="CustomShape 2"/>
          <p:cNvSpPr/>
          <p:nvPr/>
        </p:nvSpPr>
        <p:spPr>
          <a:xfrm>
            <a:off x="74520" y="1132091"/>
            <a:ext cx="4077000" cy="52100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28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From the </a:t>
            </a:r>
            <a:r>
              <a:rPr lang="en-US" sz="2400" b="1" i="1" strike="noStrike" spc="-1" dirty="0">
                <a:solidFill>
                  <a:schemeClr val="accent6">
                    <a:lumMod val="75000"/>
                  </a:schemeClr>
                </a:solidFill>
                <a:uFill>
                  <a:solidFill>
                    <a:srgbClr val="FFFFFF"/>
                  </a:solidFill>
                </a:uFill>
                <a:latin typeface="Calibri"/>
                <a:ea typeface="DejaVu Sans"/>
              </a:rPr>
              <a:t>seasonal</a:t>
            </a:r>
            <a:r>
              <a:rPr lang="en-US" sz="2400" b="1" strike="noStrike" spc="-1" dirty="0">
                <a:solidFill>
                  <a:srgbClr val="000000"/>
                </a:solidFill>
                <a:uFill>
                  <a:solidFill>
                    <a:srgbClr val="FFFFFF"/>
                  </a:solidFill>
                </a:uFill>
                <a:latin typeface="Calibri"/>
                <a:ea typeface="DejaVu Sans"/>
              </a:rPr>
              <a:t> </a:t>
            </a:r>
            <a:r>
              <a:rPr lang="en-US" sz="2400" b="0" strike="noStrike" spc="-1" dirty="0">
                <a:solidFill>
                  <a:srgbClr val="000000"/>
                </a:solidFill>
                <a:uFill>
                  <a:solidFill>
                    <a:srgbClr val="FFFFFF"/>
                  </a:solidFill>
                </a:uFill>
                <a:latin typeface="Calibri"/>
                <a:ea typeface="DejaVu Sans"/>
              </a:rPr>
              <a:t>frequency distribution plot, the fact that the fire spread risk is highly enhanced over Cyprus during the summer season, is well captured by the LASI index over the three year period between </a:t>
            </a:r>
            <a:r>
              <a:rPr lang="en-US" sz="2400" b="0" strike="noStrike" spc="-1" dirty="0" smtClean="0">
                <a:solidFill>
                  <a:srgbClr val="000000"/>
                </a:solidFill>
                <a:uFill>
                  <a:solidFill>
                    <a:srgbClr val="FFFFFF"/>
                  </a:solidFill>
                </a:uFill>
                <a:latin typeface="Calibri"/>
                <a:ea typeface="DejaVu Sans"/>
              </a:rPr>
              <a:t>2015-2017 (</a:t>
            </a:r>
            <a:r>
              <a:rPr lang="en-US" sz="2400" b="0" strike="noStrike" spc="-1" dirty="0" err="1" smtClean="0">
                <a:solidFill>
                  <a:srgbClr val="000000"/>
                </a:solidFill>
                <a:uFill>
                  <a:solidFill>
                    <a:srgbClr val="FFFFFF"/>
                  </a:solidFill>
                </a:uFill>
                <a:latin typeface="Calibri"/>
                <a:ea typeface="DejaVu Sans"/>
              </a:rPr>
              <a:t>DoM</a:t>
            </a:r>
            <a:r>
              <a:rPr lang="en-US" sz="2400" b="0" strike="noStrike" spc="-1" dirty="0" smtClean="0">
                <a:solidFill>
                  <a:srgbClr val="000000"/>
                </a:solidFill>
                <a:uFill>
                  <a:solidFill>
                    <a:srgbClr val="FFFFFF"/>
                  </a:solidFill>
                </a:uFill>
                <a:latin typeface="Calibri"/>
                <a:ea typeface="DejaVu Sans"/>
              </a:rPr>
              <a:t> data). </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marL="343080" indent="-34128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The LASI frequency distribution </a:t>
            </a:r>
            <a:r>
              <a:rPr lang="en-US" sz="2400" spc="-1" dirty="0" smtClean="0">
                <a:solidFill>
                  <a:srgbClr val="000000"/>
                </a:solidFill>
                <a:uFill>
                  <a:solidFill>
                    <a:srgbClr val="FFFFFF"/>
                  </a:solidFill>
                </a:uFill>
                <a:latin typeface="Calibri"/>
                <a:ea typeface="DejaVu Sans"/>
              </a:rPr>
              <a:t>indicates </a:t>
            </a:r>
            <a:r>
              <a:rPr lang="en-US" sz="2400" b="0" strike="noStrike" spc="-1" dirty="0" smtClean="0">
                <a:solidFill>
                  <a:srgbClr val="000000"/>
                </a:solidFill>
                <a:uFill>
                  <a:solidFill>
                    <a:srgbClr val="FFFFFF"/>
                  </a:solidFill>
                </a:uFill>
                <a:latin typeface="Calibri"/>
                <a:ea typeface="DejaVu Sans"/>
              </a:rPr>
              <a:t>that </a:t>
            </a:r>
            <a:r>
              <a:rPr lang="en-US" sz="2400" b="0" strike="noStrike" spc="-1" dirty="0">
                <a:solidFill>
                  <a:srgbClr val="000000"/>
                </a:solidFill>
                <a:uFill>
                  <a:solidFill>
                    <a:srgbClr val="FFFFFF"/>
                  </a:solidFill>
                </a:uFill>
                <a:latin typeface="Calibri"/>
                <a:ea typeface="DejaVu Sans"/>
              </a:rPr>
              <a:t>the fire season spans Spring, Summer and </a:t>
            </a:r>
            <a:r>
              <a:rPr lang="en-US" sz="2400" b="0" strike="noStrike" spc="-1" dirty="0" smtClean="0">
                <a:solidFill>
                  <a:srgbClr val="000000"/>
                </a:solidFill>
                <a:uFill>
                  <a:solidFill>
                    <a:srgbClr val="FFFFFF"/>
                  </a:solidFill>
                </a:uFill>
                <a:latin typeface="Calibri"/>
                <a:ea typeface="DejaVu Sans"/>
              </a:rPr>
              <a:t>Autumn. </a:t>
            </a:r>
            <a:endParaRPr lang="en-US" sz="1800" b="0" strike="noStrike" spc="-1" dirty="0">
              <a:solidFill>
                <a:srgbClr val="000000"/>
              </a:solidFill>
              <a:uFill>
                <a:solidFill>
                  <a:srgbClr val="FFFFFF"/>
                </a:solidFill>
              </a:uFill>
              <a:latin typeface="Arial"/>
            </a:endParaRPr>
          </a:p>
        </p:txBody>
      </p:sp>
      <p:sp>
        <p:nvSpPr>
          <p:cNvPr id="5"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400" b="1" spc="-1" dirty="0" smtClean="0">
                <a:solidFill>
                  <a:srgbClr val="000000"/>
                </a:solidFill>
                <a:uFill>
                  <a:solidFill>
                    <a:srgbClr val="FFFFFF"/>
                  </a:solidFill>
                </a:uFill>
                <a:latin typeface="Calibri"/>
              </a:rPr>
              <a:t>1. Haines index (LASI)</a:t>
            </a:r>
            <a:endParaRPr lang="en-US" sz="34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2"/>
          <p:cNvPicPr/>
          <p:nvPr/>
        </p:nvPicPr>
        <p:blipFill>
          <a:blip r:embed="rId3"/>
          <a:stretch/>
        </p:blipFill>
        <p:spPr>
          <a:xfrm>
            <a:off x="45720" y="1104584"/>
            <a:ext cx="4730040" cy="2531160"/>
          </a:xfrm>
          <a:prstGeom prst="rect">
            <a:avLst/>
          </a:prstGeom>
          <a:ln>
            <a:noFill/>
          </a:ln>
        </p:spPr>
      </p:pic>
      <p:pic>
        <p:nvPicPr>
          <p:cNvPr id="191" name="Picture 3"/>
          <p:cNvPicPr/>
          <p:nvPr/>
        </p:nvPicPr>
        <p:blipFill>
          <a:blip r:embed="rId4"/>
          <a:stretch/>
        </p:blipFill>
        <p:spPr>
          <a:xfrm>
            <a:off x="39600" y="3505424"/>
            <a:ext cx="4725720" cy="2531160"/>
          </a:xfrm>
          <a:prstGeom prst="rect">
            <a:avLst/>
          </a:prstGeom>
          <a:ln>
            <a:noFill/>
          </a:ln>
        </p:spPr>
      </p:pic>
      <p:sp>
        <p:nvSpPr>
          <p:cNvPr id="192" name="CustomShape 2"/>
          <p:cNvSpPr/>
          <p:nvPr/>
        </p:nvSpPr>
        <p:spPr>
          <a:xfrm>
            <a:off x="495720" y="1360544"/>
            <a:ext cx="2307240" cy="363240"/>
          </a:xfrm>
          <a:prstGeom prst="rect">
            <a:avLst/>
          </a:prstGeom>
          <a:solidFill>
            <a:srgbClr val="D7E4BD"/>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dirty="0">
                <a:solidFill>
                  <a:srgbClr val="000000"/>
                </a:solidFill>
                <a:uFill>
                  <a:solidFill>
                    <a:srgbClr val="FFFFFF"/>
                  </a:solidFill>
                </a:uFill>
                <a:latin typeface="Arial"/>
                <a:ea typeface="DejaVu Sans"/>
              </a:rPr>
              <a:t>19/06/2016  (11UTC)</a:t>
            </a:r>
            <a:endParaRPr lang="en-US" sz="1800" b="0" strike="noStrike" spc="-1" dirty="0">
              <a:solidFill>
                <a:srgbClr val="000000"/>
              </a:solidFill>
              <a:uFill>
                <a:solidFill>
                  <a:srgbClr val="FFFFFF"/>
                </a:solidFill>
              </a:uFill>
              <a:latin typeface="Arial"/>
            </a:endParaRPr>
          </a:p>
        </p:txBody>
      </p:sp>
      <p:sp>
        <p:nvSpPr>
          <p:cNvPr id="193" name="CustomShape 3"/>
          <p:cNvSpPr/>
          <p:nvPr/>
        </p:nvSpPr>
        <p:spPr>
          <a:xfrm>
            <a:off x="495720" y="3762464"/>
            <a:ext cx="2307240" cy="363240"/>
          </a:xfrm>
          <a:prstGeom prst="rect">
            <a:avLst/>
          </a:prstGeom>
          <a:solidFill>
            <a:srgbClr val="D7E4BD"/>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20/06/2016  (11UTC)</a:t>
            </a:r>
            <a:endParaRPr lang="en-US" sz="1800" b="0" strike="noStrike" spc="-1">
              <a:solidFill>
                <a:srgbClr val="000000"/>
              </a:solidFill>
              <a:uFill>
                <a:solidFill>
                  <a:srgbClr val="FFFFFF"/>
                </a:solidFill>
              </a:uFill>
              <a:latin typeface="Arial"/>
            </a:endParaRPr>
          </a:p>
        </p:txBody>
      </p:sp>
      <p:sp>
        <p:nvSpPr>
          <p:cNvPr id="194" name="CustomShape 4"/>
          <p:cNvSpPr/>
          <p:nvPr/>
        </p:nvSpPr>
        <p:spPr>
          <a:xfrm>
            <a:off x="4929840" y="960434"/>
            <a:ext cx="4193280" cy="53441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404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Snapshots of SAI </a:t>
            </a:r>
            <a:r>
              <a:rPr lang="en-US" sz="2400" b="0" i="1" strike="noStrike" spc="-1" dirty="0">
                <a:solidFill>
                  <a:srgbClr val="000000"/>
                </a:solidFill>
                <a:uFill>
                  <a:solidFill>
                    <a:srgbClr val="FFFFFF"/>
                  </a:solidFill>
                </a:uFill>
                <a:latin typeface="Calibri"/>
                <a:ea typeface="DejaVu Sans"/>
              </a:rPr>
              <a:t>instantaneous</a:t>
            </a:r>
            <a:r>
              <a:rPr lang="en-US" sz="2400" b="0" strike="noStrike" spc="-1" dirty="0">
                <a:solidFill>
                  <a:srgbClr val="000000"/>
                </a:solidFill>
                <a:uFill>
                  <a:solidFill>
                    <a:srgbClr val="FFFFFF"/>
                  </a:solidFill>
                </a:uFill>
                <a:latin typeface="Calibri"/>
                <a:ea typeface="DejaVu Sans"/>
              </a:rPr>
              <a:t> </a:t>
            </a:r>
            <a:r>
              <a:rPr lang="en-US" sz="2400" b="0" strike="noStrike" spc="-1" dirty="0" smtClean="0">
                <a:solidFill>
                  <a:srgbClr val="000000"/>
                </a:solidFill>
                <a:uFill>
                  <a:solidFill>
                    <a:srgbClr val="FFFFFF"/>
                  </a:solidFill>
                </a:uFill>
                <a:latin typeface="Calibri"/>
                <a:ea typeface="DejaVu Sans"/>
              </a:rPr>
              <a:t>spatial </a:t>
            </a:r>
            <a:r>
              <a:rPr lang="en-US" sz="2400" b="0" strike="noStrike" spc="-1" dirty="0">
                <a:solidFill>
                  <a:srgbClr val="000000"/>
                </a:solidFill>
                <a:uFill>
                  <a:solidFill>
                    <a:srgbClr val="FFFFFF"/>
                  </a:solidFill>
                </a:uFill>
                <a:latin typeface="Calibri"/>
                <a:ea typeface="DejaVu Sans"/>
              </a:rPr>
              <a:t>distribution. The maps show the SAI index predictions for 19-20/June, </a:t>
            </a:r>
            <a:r>
              <a:rPr lang="en-US" sz="2400" b="0" strike="noStrike" spc="-1" dirty="0" smtClean="0">
                <a:solidFill>
                  <a:srgbClr val="000000"/>
                </a:solidFill>
                <a:uFill>
                  <a:solidFill>
                    <a:srgbClr val="FFFFFF"/>
                  </a:solidFill>
                </a:uFill>
                <a:latin typeface="Calibri"/>
                <a:ea typeface="DejaVu Sans"/>
              </a:rPr>
              <a:t>2016.</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marL="285840" indent="-28404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During 19/06 both LASI and SAI have almost identical spatial distribution, but this is not the case for </a:t>
            </a:r>
            <a:r>
              <a:rPr lang="en-US" sz="2400" b="0" strike="noStrike" spc="-1" dirty="0" smtClean="0">
                <a:solidFill>
                  <a:srgbClr val="000000"/>
                </a:solidFill>
                <a:uFill>
                  <a:solidFill>
                    <a:srgbClr val="FFFFFF"/>
                  </a:solidFill>
                </a:uFill>
                <a:latin typeface="Calibri"/>
                <a:ea typeface="DejaVu Sans"/>
              </a:rPr>
              <a:t>20/06.</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marL="285840" indent="-28404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LASI and SAI show agreement in terms of the severity rating</a:t>
            </a:r>
            <a:r>
              <a:rPr lang="en-US" sz="2400" b="0" strike="noStrike" spc="-1" dirty="0" smtClean="0">
                <a:solidFill>
                  <a:srgbClr val="000000"/>
                </a:solidFill>
                <a:uFill>
                  <a:solidFill>
                    <a:srgbClr val="FFFFFF"/>
                  </a:solidFill>
                </a:uFill>
                <a:latin typeface="Calibri"/>
                <a:ea typeface="DejaVu Sans"/>
              </a:rPr>
              <a:t>, which is at maximum </a:t>
            </a:r>
            <a:r>
              <a:rPr lang="en-US" sz="2400" b="0" strike="noStrike" spc="-1" dirty="0">
                <a:solidFill>
                  <a:srgbClr val="000000"/>
                </a:solidFill>
                <a:uFill>
                  <a:solidFill>
                    <a:srgbClr val="FFFFFF"/>
                  </a:solidFill>
                </a:uFill>
                <a:latin typeface="Calibri"/>
                <a:ea typeface="DejaVu Sans"/>
              </a:rPr>
              <a:t>around the </a:t>
            </a:r>
            <a:r>
              <a:rPr lang="en-US" sz="2400" b="0" strike="noStrike" spc="-1" dirty="0" err="1">
                <a:solidFill>
                  <a:srgbClr val="000000"/>
                </a:solidFill>
                <a:uFill>
                  <a:solidFill>
                    <a:srgbClr val="FFFFFF"/>
                  </a:solidFill>
                </a:uFill>
                <a:latin typeface="Calibri"/>
                <a:ea typeface="DejaVu Sans"/>
              </a:rPr>
              <a:t>Solea</a:t>
            </a:r>
            <a:r>
              <a:rPr lang="en-US" sz="2400" b="0" strike="noStrike" spc="-1" dirty="0">
                <a:solidFill>
                  <a:srgbClr val="000000"/>
                </a:solidFill>
                <a:uFill>
                  <a:solidFill>
                    <a:srgbClr val="FFFFFF"/>
                  </a:solidFill>
                </a:uFill>
                <a:latin typeface="Calibri"/>
                <a:ea typeface="DejaVu Sans"/>
              </a:rPr>
              <a:t> forest </a:t>
            </a:r>
            <a:r>
              <a:rPr lang="en-US" sz="2400" b="0" strike="noStrike" spc="-1" dirty="0" smtClean="0">
                <a:solidFill>
                  <a:srgbClr val="000000"/>
                </a:solidFill>
                <a:uFill>
                  <a:solidFill>
                    <a:srgbClr val="FFFFFF"/>
                  </a:solidFill>
                </a:uFill>
                <a:latin typeface="Calibri"/>
                <a:ea typeface="DejaVu Sans"/>
              </a:rPr>
              <a:t>area. </a:t>
            </a:r>
            <a:endParaRPr lang="en-US" sz="1800" b="0" strike="noStrike" spc="-1" dirty="0">
              <a:solidFill>
                <a:srgbClr val="000000"/>
              </a:solidFill>
              <a:uFill>
                <a:solidFill>
                  <a:srgbClr val="FFFFFF"/>
                </a:solidFill>
              </a:uFill>
              <a:latin typeface="Arial"/>
            </a:endParaRPr>
          </a:p>
        </p:txBody>
      </p:sp>
      <p:sp>
        <p:nvSpPr>
          <p:cNvPr id="8"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400" b="1" spc="-1" dirty="0" smtClean="0">
                <a:solidFill>
                  <a:srgbClr val="000000"/>
                </a:solidFill>
                <a:uFill>
                  <a:solidFill>
                    <a:srgbClr val="FFFFFF"/>
                  </a:solidFill>
                </a:uFill>
                <a:latin typeface="Calibri"/>
              </a:rPr>
              <a:t>2. The Swedish Angstrom index (SAI)</a:t>
            </a:r>
            <a:endParaRPr lang="en-US" sz="34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1"/>
          <p:cNvPicPr/>
          <p:nvPr/>
        </p:nvPicPr>
        <p:blipFill>
          <a:blip r:embed="rId3"/>
          <a:stretch/>
        </p:blipFill>
        <p:spPr>
          <a:xfrm>
            <a:off x="4958640" y="1447560"/>
            <a:ext cx="4113000" cy="2375640"/>
          </a:xfrm>
          <a:prstGeom prst="rect">
            <a:avLst/>
          </a:prstGeom>
          <a:ln>
            <a:noFill/>
          </a:ln>
        </p:spPr>
      </p:pic>
      <p:pic>
        <p:nvPicPr>
          <p:cNvPr id="197" name="Picture 2"/>
          <p:cNvPicPr/>
          <p:nvPr/>
        </p:nvPicPr>
        <p:blipFill>
          <a:blip r:embed="rId4"/>
          <a:stretch/>
        </p:blipFill>
        <p:spPr>
          <a:xfrm>
            <a:off x="4958280" y="3920760"/>
            <a:ext cx="4113000" cy="2375640"/>
          </a:xfrm>
          <a:prstGeom prst="rect">
            <a:avLst/>
          </a:prstGeom>
          <a:ln>
            <a:noFill/>
          </a:ln>
        </p:spPr>
      </p:pic>
      <p:sp>
        <p:nvSpPr>
          <p:cNvPr id="199" name="CustomShape 3"/>
          <p:cNvSpPr/>
          <p:nvPr/>
        </p:nvSpPr>
        <p:spPr>
          <a:xfrm flipV="1">
            <a:off x="1917000" y="2633400"/>
            <a:ext cx="3601800" cy="1240920"/>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sp>
      <p:sp>
        <p:nvSpPr>
          <p:cNvPr id="200" name="CustomShape 4"/>
          <p:cNvSpPr/>
          <p:nvPr/>
        </p:nvSpPr>
        <p:spPr>
          <a:xfrm flipV="1">
            <a:off x="1897920" y="2894040"/>
            <a:ext cx="4847400" cy="981360"/>
          </a:xfrm>
          <a:custGeom>
            <a:avLst/>
            <a:gdLst/>
            <a:ahLst/>
            <a:cxnLst/>
            <a:rect l="l" t="t" r="r" b="b"/>
            <a:pathLst>
              <a:path w="21600" h="21600">
                <a:moveTo>
                  <a:pt x="0" y="0"/>
                </a:moveTo>
                <a:lnTo>
                  <a:pt x="21600" y="21600"/>
                </a:lnTo>
              </a:path>
            </a:pathLst>
          </a:custGeom>
          <a:noFill/>
          <a:ln w="9360">
            <a:solidFill>
              <a:srgbClr val="4A7EBB"/>
            </a:solidFill>
            <a:round/>
            <a:tailEnd type="triangle" w="med" len="med"/>
          </a:ln>
        </p:spPr>
        <p:style>
          <a:lnRef idx="0">
            <a:scrgbClr r="0" g="0" b="0"/>
          </a:lnRef>
          <a:fillRef idx="0">
            <a:scrgbClr r="0" g="0" b="0"/>
          </a:fillRef>
          <a:effectRef idx="0">
            <a:scrgbClr r="0" g="0" b="0"/>
          </a:effectRef>
          <a:fontRef idx="minor"/>
        </p:style>
      </p:sp>
      <p:sp>
        <p:nvSpPr>
          <p:cNvPr id="201" name="CustomShape 5"/>
          <p:cNvSpPr/>
          <p:nvPr/>
        </p:nvSpPr>
        <p:spPr>
          <a:xfrm>
            <a:off x="52559" y="1127827"/>
            <a:ext cx="4904451" cy="518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4040" algn="just">
              <a:lnSpc>
                <a:spcPct val="100000"/>
              </a:lnSpc>
              <a:buClr>
                <a:srgbClr val="000000"/>
              </a:buClr>
              <a:buFont typeface="Wingdings" charset="2"/>
              <a:buChar char=""/>
            </a:pPr>
            <a:r>
              <a:rPr lang="en-US" sz="2000" b="0" strike="noStrike" spc="-1" dirty="0">
                <a:solidFill>
                  <a:srgbClr val="000000"/>
                </a:solidFill>
                <a:uFill>
                  <a:solidFill>
                    <a:srgbClr val="FFFFFF"/>
                  </a:solidFill>
                </a:uFill>
                <a:latin typeface="Calibri"/>
                <a:ea typeface="DejaVu Sans"/>
              </a:rPr>
              <a:t>Modelled (daily) time series plot (top right) for the period 2015-2017, for the </a:t>
            </a:r>
            <a:r>
              <a:rPr lang="en-US" sz="2000" b="0" strike="noStrike" spc="-1" dirty="0" err="1" smtClean="0">
                <a:solidFill>
                  <a:srgbClr val="000000"/>
                </a:solidFill>
                <a:uFill>
                  <a:solidFill>
                    <a:srgbClr val="FFFFFF"/>
                  </a:solidFill>
                </a:uFill>
                <a:latin typeface="Calibri"/>
                <a:ea typeface="DejaVu Sans"/>
              </a:rPr>
              <a:t>Solea</a:t>
            </a:r>
            <a:r>
              <a:rPr lang="en-US" sz="2000" b="0" strike="noStrike" spc="-1" dirty="0" smtClean="0">
                <a:solidFill>
                  <a:srgbClr val="000000"/>
                </a:solidFill>
                <a:uFill>
                  <a:solidFill>
                    <a:srgbClr val="FFFFFF"/>
                  </a:solidFill>
                </a:uFill>
                <a:latin typeface="Calibri"/>
                <a:ea typeface="DejaVu Sans"/>
              </a:rPr>
              <a:t> forest </a:t>
            </a:r>
            <a:r>
              <a:rPr lang="en-US" sz="2000" b="0" strike="noStrike" spc="-1" dirty="0">
                <a:solidFill>
                  <a:srgbClr val="000000"/>
                </a:solidFill>
                <a:uFill>
                  <a:solidFill>
                    <a:srgbClr val="FFFFFF"/>
                  </a:solidFill>
                </a:uFill>
                <a:latin typeface="Calibri"/>
                <a:ea typeface="DejaVu Sans"/>
              </a:rPr>
              <a:t>location (35.02</a:t>
            </a:r>
            <a:r>
              <a:rPr lang="en-US" sz="2000" b="0" strike="noStrike" spc="-1" baseline="30000" dirty="0">
                <a:solidFill>
                  <a:srgbClr val="000000"/>
                </a:solidFill>
                <a:uFill>
                  <a:solidFill>
                    <a:srgbClr val="FFFFFF"/>
                  </a:solidFill>
                </a:uFill>
                <a:latin typeface="Calibri"/>
                <a:ea typeface="DejaVu Sans"/>
              </a:rPr>
              <a:t>o</a:t>
            </a:r>
            <a:r>
              <a:rPr lang="en-US" sz="2000" b="0" strike="noStrike" spc="-1" dirty="0">
                <a:solidFill>
                  <a:srgbClr val="000000"/>
                </a:solidFill>
                <a:uFill>
                  <a:solidFill>
                    <a:srgbClr val="FFFFFF"/>
                  </a:solidFill>
                </a:uFill>
                <a:latin typeface="Calibri"/>
                <a:ea typeface="DejaVu Sans"/>
              </a:rPr>
              <a:t>N, 32.93</a:t>
            </a:r>
            <a:r>
              <a:rPr lang="en-US" sz="2000" b="0" strike="noStrike" spc="-1" baseline="30000" dirty="0">
                <a:solidFill>
                  <a:srgbClr val="000000"/>
                </a:solidFill>
                <a:uFill>
                  <a:solidFill>
                    <a:srgbClr val="FFFFFF"/>
                  </a:solidFill>
                </a:uFill>
                <a:latin typeface="Calibri"/>
                <a:ea typeface="DejaVu Sans"/>
              </a:rPr>
              <a:t>o</a:t>
            </a:r>
            <a:r>
              <a:rPr lang="en-US" sz="2000" b="0" strike="noStrike" spc="-1" dirty="0">
                <a:solidFill>
                  <a:srgbClr val="000000"/>
                </a:solidFill>
                <a:uFill>
                  <a:solidFill>
                    <a:srgbClr val="FFFFFF"/>
                  </a:solidFill>
                </a:uFill>
                <a:latin typeface="Calibri"/>
                <a:ea typeface="DejaVu Sans"/>
              </a:rPr>
              <a:t>E</a:t>
            </a:r>
            <a:r>
              <a:rPr lang="en-US" sz="2000" b="0" strike="noStrike" spc="-1" dirty="0" smtClean="0">
                <a:solidFill>
                  <a:srgbClr val="000000"/>
                </a:solidFill>
                <a:uFill>
                  <a:solidFill>
                    <a:srgbClr val="FFFFFF"/>
                  </a:solidFill>
                </a:uFill>
                <a:latin typeface="Calibri"/>
                <a:ea typeface="DejaVu Sans"/>
              </a:rPr>
              <a:t>). </a:t>
            </a:r>
            <a:r>
              <a:rPr lang="en-US" sz="2000" b="0" strike="noStrike" spc="-1" dirty="0">
                <a:solidFill>
                  <a:srgbClr val="000000"/>
                </a:solidFill>
                <a:uFill>
                  <a:solidFill>
                    <a:srgbClr val="FFFFFF"/>
                  </a:solidFill>
                </a:uFill>
                <a:latin typeface="Calibri"/>
                <a:ea typeface="DejaVu Sans"/>
              </a:rPr>
              <a:t>The seasonal variation of the SAI index is </a:t>
            </a:r>
            <a:r>
              <a:rPr lang="en-US" sz="2000" spc="-1" dirty="0" smtClean="0">
                <a:solidFill>
                  <a:srgbClr val="000000"/>
                </a:solidFill>
                <a:uFill>
                  <a:solidFill>
                    <a:srgbClr val="FFFFFF"/>
                  </a:solidFill>
                </a:uFill>
                <a:latin typeface="Calibri"/>
                <a:ea typeface="DejaVu Sans"/>
              </a:rPr>
              <a:t>evident</a:t>
            </a:r>
            <a:r>
              <a:rPr lang="en-US" sz="2000" b="0" strike="noStrike" spc="-1" dirty="0" smtClean="0">
                <a:solidFill>
                  <a:srgbClr val="000000"/>
                </a:solidFill>
                <a:uFill>
                  <a:solidFill>
                    <a:srgbClr val="FFFFFF"/>
                  </a:solidFill>
                </a:uFill>
                <a:latin typeface="Calibri"/>
                <a:ea typeface="DejaVu Sans"/>
              </a:rPr>
              <a:t>. </a:t>
            </a:r>
            <a:r>
              <a:rPr lang="en-US" sz="2000" b="0" strike="noStrike" spc="-1" dirty="0">
                <a:solidFill>
                  <a:srgbClr val="000000"/>
                </a:solidFill>
                <a:uFill>
                  <a:solidFill>
                    <a:srgbClr val="FFFFFF"/>
                  </a:solidFill>
                </a:uFill>
                <a:latin typeface="Calibri"/>
                <a:ea typeface="DejaVu Sans"/>
              </a:rPr>
              <a:t>The typical forest fire season -</a:t>
            </a:r>
            <a:r>
              <a:rPr lang="en-US" sz="2000" b="0" i="1" strike="noStrike" spc="-1" dirty="0">
                <a:solidFill>
                  <a:srgbClr val="000000"/>
                </a:solidFill>
                <a:uFill>
                  <a:solidFill>
                    <a:srgbClr val="FFFFFF"/>
                  </a:solidFill>
                </a:uFill>
                <a:latin typeface="Calibri"/>
                <a:ea typeface="DejaVu Sans"/>
              </a:rPr>
              <a:t>May through October</a:t>
            </a:r>
            <a:r>
              <a:rPr lang="en-US" sz="2000" b="0" strike="noStrike" spc="-1" dirty="0">
                <a:solidFill>
                  <a:srgbClr val="000000"/>
                </a:solidFill>
                <a:uFill>
                  <a:solidFill>
                    <a:srgbClr val="FFFFFF"/>
                  </a:solidFill>
                </a:uFill>
                <a:latin typeface="Calibri"/>
                <a:ea typeface="DejaVu Sans"/>
              </a:rPr>
              <a:t>- </a:t>
            </a:r>
            <a:r>
              <a:rPr lang="en-US" sz="2000" b="0" strike="noStrike" spc="-1" dirty="0" smtClean="0">
                <a:solidFill>
                  <a:srgbClr val="000000"/>
                </a:solidFill>
                <a:uFill>
                  <a:solidFill>
                    <a:srgbClr val="FFFFFF"/>
                  </a:solidFill>
                </a:uFill>
                <a:latin typeface="Calibri"/>
                <a:ea typeface="DejaVu Sans"/>
              </a:rPr>
              <a:t>over the specific  area and Cyprus, </a:t>
            </a:r>
            <a:r>
              <a:rPr lang="en-US" sz="2000" b="0" strike="noStrike" spc="-1" dirty="0">
                <a:solidFill>
                  <a:srgbClr val="000000"/>
                </a:solidFill>
                <a:uFill>
                  <a:solidFill>
                    <a:srgbClr val="FFFFFF"/>
                  </a:solidFill>
                </a:uFill>
                <a:latin typeface="Calibri"/>
                <a:ea typeface="DejaVu Sans"/>
              </a:rPr>
              <a:t>is </a:t>
            </a:r>
            <a:r>
              <a:rPr lang="en-US" sz="2000" b="0" strike="noStrike" spc="-1" dirty="0" smtClean="0">
                <a:solidFill>
                  <a:srgbClr val="000000"/>
                </a:solidFill>
                <a:uFill>
                  <a:solidFill>
                    <a:srgbClr val="FFFFFF"/>
                  </a:solidFill>
                </a:uFill>
                <a:latin typeface="Calibri"/>
                <a:ea typeface="DejaVu Sans"/>
              </a:rPr>
              <a:t>identified.</a:t>
            </a:r>
            <a:endParaRPr lang="en-US" sz="1800" b="0"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a:p>
            <a:pPr marL="285840" indent="-284040" algn="just">
              <a:lnSpc>
                <a:spcPct val="100000"/>
              </a:lnSpc>
              <a:buClr>
                <a:srgbClr val="000000"/>
              </a:buClr>
              <a:buFont typeface="Wingdings" charset="2"/>
              <a:buChar char=""/>
            </a:pPr>
            <a:r>
              <a:rPr lang="en-US" sz="2000" b="0" strike="noStrike" spc="-1" dirty="0">
                <a:solidFill>
                  <a:srgbClr val="000000"/>
                </a:solidFill>
                <a:uFill>
                  <a:solidFill>
                    <a:srgbClr val="FFFFFF"/>
                  </a:solidFill>
                </a:uFill>
                <a:latin typeface="Calibri"/>
                <a:ea typeface="DejaVu Sans"/>
              </a:rPr>
              <a:t>We note the </a:t>
            </a:r>
            <a:r>
              <a:rPr lang="en-US" sz="2000" b="1" strike="noStrike" spc="-1" dirty="0">
                <a:solidFill>
                  <a:schemeClr val="accent6">
                    <a:lumMod val="75000"/>
                  </a:schemeClr>
                </a:solidFill>
                <a:uFill>
                  <a:solidFill>
                    <a:srgbClr val="FFFFFF"/>
                  </a:solidFill>
                </a:uFill>
                <a:latin typeface="Calibri"/>
                <a:ea typeface="DejaVu Sans"/>
              </a:rPr>
              <a:t>off fire season peaks</a:t>
            </a:r>
            <a:r>
              <a:rPr lang="en-US" sz="2000" b="0" strike="noStrike" spc="-1" dirty="0">
                <a:solidFill>
                  <a:srgbClr val="000000"/>
                </a:solidFill>
                <a:uFill>
                  <a:solidFill>
                    <a:srgbClr val="FFFFFF"/>
                  </a:solidFill>
                </a:uFill>
                <a:latin typeface="Calibri"/>
                <a:ea typeface="DejaVu Sans"/>
              </a:rPr>
              <a:t>, which may be used as a remainder that we might still have the potential risk for wildfires outside of the regular fire </a:t>
            </a:r>
            <a:r>
              <a:rPr lang="en-US" sz="2000" b="0" strike="noStrike" spc="-1" dirty="0" smtClean="0">
                <a:solidFill>
                  <a:srgbClr val="000000"/>
                </a:solidFill>
                <a:uFill>
                  <a:solidFill>
                    <a:srgbClr val="FFFFFF"/>
                  </a:solidFill>
                </a:uFill>
                <a:latin typeface="Calibri"/>
                <a:ea typeface="DejaVu Sans"/>
              </a:rPr>
              <a:t>season. </a:t>
            </a:r>
            <a:endParaRPr lang="en-US" sz="1800" b="0"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a:p>
            <a:pPr marL="285840" indent="-284040" algn="just">
              <a:lnSpc>
                <a:spcPct val="100000"/>
              </a:lnSpc>
              <a:buClr>
                <a:srgbClr val="000000"/>
              </a:buClr>
              <a:buFont typeface="Wingdings" charset="2"/>
              <a:buChar char=""/>
            </a:pPr>
            <a:r>
              <a:rPr lang="en-US" sz="2000" b="0" strike="noStrike" spc="-1" dirty="0">
                <a:solidFill>
                  <a:srgbClr val="000000"/>
                </a:solidFill>
                <a:uFill>
                  <a:solidFill>
                    <a:srgbClr val="FFFFFF"/>
                  </a:solidFill>
                </a:uFill>
                <a:latin typeface="Calibri"/>
                <a:ea typeface="DejaVu Sans"/>
              </a:rPr>
              <a:t>The bottom-right time series plot shows that the potential of fire risk was rated </a:t>
            </a:r>
            <a:r>
              <a:rPr lang="en-US" sz="2000" b="0" i="1" strike="noStrike" spc="-1" dirty="0">
                <a:solidFill>
                  <a:srgbClr val="000000"/>
                </a:solidFill>
                <a:uFill>
                  <a:solidFill>
                    <a:srgbClr val="FFFFFF"/>
                  </a:solidFill>
                </a:uFill>
                <a:latin typeface="Calibri"/>
                <a:ea typeface="DejaVu Sans"/>
              </a:rPr>
              <a:t>Very likely (i.e., the highest)</a:t>
            </a:r>
            <a:r>
              <a:rPr lang="en-US" sz="2000" b="0" strike="noStrike" spc="-1" dirty="0">
                <a:solidFill>
                  <a:srgbClr val="000000"/>
                </a:solidFill>
                <a:uFill>
                  <a:solidFill>
                    <a:srgbClr val="FFFFFF"/>
                  </a:solidFill>
                </a:uFill>
                <a:latin typeface="Calibri"/>
                <a:ea typeface="DejaVu Sans"/>
              </a:rPr>
              <a:t> during the </a:t>
            </a:r>
            <a:r>
              <a:rPr lang="en-US" sz="2000" b="0" strike="noStrike" spc="-1" dirty="0" err="1">
                <a:solidFill>
                  <a:srgbClr val="000000"/>
                </a:solidFill>
                <a:uFill>
                  <a:solidFill>
                    <a:srgbClr val="FFFFFF"/>
                  </a:solidFill>
                </a:uFill>
                <a:latin typeface="Calibri"/>
                <a:ea typeface="DejaVu Sans"/>
              </a:rPr>
              <a:t>Solea</a:t>
            </a:r>
            <a:r>
              <a:rPr lang="en-US" sz="2000" b="0" strike="noStrike" spc="-1" dirty="0">
                <a:solidFill>
                  <a:srgbClr val="000000"/>
                </a:solidFill>
                <a:uFill>
                  <a:solidFill>
                    <a:srgbClr val="FFFFFF"/>
                  </a:solidFill>
                </a:uFill>
                <a:latin typeface="Calibri"/>
                <a:ea typeface="DejaVu Sans"/>
              </a:rPr>
              <a:t> forest fire incident in June </a:t>
            </a:r>
            <a:r>
              <a:rPr lang="en-US" sz="2000" b="0" strike="noStrike" spc="-1" dirty="0" smtClean="0">
                <a:solidFill>
                  <a:srgbClr val="000000"/>
                </a:solidFill>
                <a:uFill>
                  <a:solidFill>
                    <a:srgbClr val="FFFFFF"/>
                  </a:solidFill>
                </a:uFill>
                <a:latin typeface="Calibri"/>
                <a:ea typeface="DejaVu Sans"/>
              </a:rPr>
              <a:t>2016.</a:t>
            </a:r>
            <a:endParaRPr lang="en-US" sz="1800" b="0"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p:txBody>
      </p:sp>
      <p:sp>
        <p:nvSpPr>
          <p:cNvPr id="9"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400" b="1" spc="-1" dirty="0" smtClean="0">
                <a:solidFill>
                  <a:srgbClr val="000000"/>
                </a:solidFill>
                <a:uFill>
                  <a:solidFill>
                    <a:srgbClr val="FFFFFF"/>
                  </a:solidFill>
                </a:uFill>
                <a:latin typeface="Calibri"/>
              </a:rPr>
              <a:t>2. The Swedish Angstrom index (SAI)</a:t>
            </a:r>
            <a:endParaRPr lang="en-US" sz="34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1"/>
          <p:cNvPicPr/>
          <p:nvPr/>
        </p:nvPicPr>
        <p:blipFill>
          <a:blip r:embed="rId3" cstate="print">
            <a:extLst>
              <a:ext uri="{28A0092B-C50C-407E-A947-70E740481C1C}">
                <a14:useLocalDpi xmlns:a14="http://schemas.microsoft.com/office/drawing/2010/main" val="0"/>
              </a:ext>
            </a:extLst>
          </a:blip>
          <a:stretch>
            <a:fillRect/>
          </a:stretch>
        </p:blipFill>
        <p:spPr>
          <a:xfrm>
            <a:off x="35640" y="1057286"/>
            <a:ext cx="4474080" cy="2461607"/>
          </a:xfrm>
          <a:prstGeom prst="rect">
            <a:avLst/>
          </a:prstGeom>
          <a:ln>
            <a:noFill/>
          </a:ln>
        </p:spPr>
      </p:pic>
      <p:pic>
        <p:nvPicPr>
          <p:cNvPr id="204" name="Picture 2"/>
          <p:cNvPicPr/>
          <p:nvPr/>
        </p:nvPicPr>
        <p:blipFill>
          <a:blip r:embed="rId4" cstate="print">
            <a:extLst>
              <a:ext uri="{28A0092B-C50C-407E-A947-70E740481C1C}">
                <a14:useLocalDpi xmlns:a14="http://schemas.microsoft.com/office/drawing/2010/main" val="0"/>
              </a:ext>
            </a:extLst>
          </a:blip>
          <a:stretch>
            <a:fillRect/>
          </a:stretch>
        </p:blipFill>
        <p:spPr>
          <a:xfrm>
            <a:off x="46440" y="3636174"/>
            <a:ext cx="4469400" cy="2459032"/>
          </a:xfrm>
          <a:prstGeom prst="rect">
            <a:avLst/>
          </a:prstGeom>
          <a:ln>
            <a:noFill/>
          </a:ln>
        </p:spPr>
      </p:pic>
      <p:sp>
        <p:nvSpPr>
          <p:cNvPr id="205" name="CustomShape 2"/>
          <p:cNvSpPr/>
          <p:nvPr/>
        </p:nvSpPr>
        <p:spPr>
          <a:xfrm>
            <a:off x="495720" y="1305470"/>
            <a:ext cx="2307240" cy="363240"/>
          </a:xfrm>
          <a:prstGeom prst="rect">
            <a:avLst/>
          </a:prstGeom>
          <a:solidFill>
            <a:srgbClr val="D7E4BD"/>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dirty="0">
                <a:solidFill>
                  <a:srgbClr val="000000"/>
                </a:solidFill>
                <a:uFill>
                  <a:solidFill>
                    <a:srgbClr val="FFFFFF"/>
                  </a:solidFill>
                </a:uFill>
                <a:latin typeface="Arial"/>
                <a:ea typeface="DejaVu Sans"/>
              </a:rPr>
              <a:t>19/06/2016  (11UTC)</a:t>
            </a:r>
            <a:endParaRPr lang="en-US" sz="1800" b="0" strike="noStrike" spc="-1" dirty="0">
              <a:solidFill>
                <a:srgbClr val="000000"/>
              </a:solidFill>
              <a:uFill>
                <a:solidFill>
                  <a:srgbClr val="FFFFFF"/>
                </a:solidFill>
              </a:uFill>
              <a:latin typeface="Arial"/>
            </a:endParaRPr>
          </a:p>
        </p:txBody>
      </p:sp>
      <p:sp>
        <p:nvSpPr>
          <p:cNvPr id="206" name="CustomShape 3"/>
          <p:cNvSpPr/>
          <p:nvPr/>
        </p:nvSpPr>
        <p:spPr>
          <a:xfrm>
            <a:off x="495720" y="3871550"/>
            <a:ext cx="2307240" cy="363240"/>
          </a:xfrm>
          <a:prstGeom prst="rect">
            <a:avLst/>
          </a:prstGeom>
          <a:solidFill>
            <a:srgbClr val="D7E4BD"/>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20/06/2016  (11UTC)</a:t>
            </a:r>
            <a:endParaRPr lang="en-US" sz="1800" b="0" strike="noStrike" spc="-1">
              <a:solidFill>
                <a:srgbClr val="000000"/>
              </a:solidFill>
              <a:uFill>
                <a:solidFill>
                  <a:srgbClr val="FFFFFF"/>
                </a:solidFill>
              </a:uFill>
              <a:latin typeface="Arial"/>
            </a:endParaRPr>
          </a:p>
        </p:txBody>
      </p:sp>
      <p:sp>
        <p:nvSpPr>
          <p:cNvPr id="207" name="CustomShape 4"/>
          <p:cNvSpPr/>
          <p:nvPr/>
        </p:nvSpPr>
        <p:spPr>
          <a:xfrm>
            <a:off x="4823280" y="1569815"/>
            <a:ext cx="4287600" cy="484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404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Snapshots of </a:t>
            </a:r>
            <a:r>
              <a:rPr lang="en-US" sz="2400" b="0" strike="noStrike" spc="-1" dirty="0" smtClean="0">
                <a:solidFill>
                  <a:srgbClr val="000000"/>
                </a:solidFill>
                <a:uFill>
                  <a:solidFill>
                    <a:srgbClr val="FFFFFF"/>
                  </a:solidFill>
                </a:uFill>
                <a:latin typeface="Calibri"/>
                <a:ea typeface="DejaVu Sans"/>
              </a:rPr>
              <a:t>CFWI </a:t>
            </a:r>
            <a:r>
              <a:rPr lang="en-US" sz="2400" b="0" i="1" strike="noStrike" spc="-1" dirty="0">
                <a:solidFill>
                  <a:srgbClr val="000000"/>
                </a:solidFill>
                <a:uFill>
                  <a:solidFill>
                    <a:srgbClr val="FFFFFF"/>
                  </a:solidFill>
                </a:uFill>
                <a:latin typeface="Calibri"/>
                <a:ea typeface="DejaVu Sans"/>
              </a:rPr>
              <a:t>instantaneous</a:t>
            </a:r>
            <a:r>
              <a:rPr lang="en-US" sz="2400" b="0" strike="noStrike" spc="-1" dirty="0">
                <a:solidFill>
                  <a:srgbClr val="000000"/>
                </a:solidFill>
                <a:uFill>
                  <a:solidFill>
                    <a:srgbClr val="FFFFFF"/>
                  </a:solidFill>
                </a:uFill>
                <a:latin typeface="Calibri"/>
                <a:ea typeface="DejaVu Sans"/>
              </a:rPr>
              <a:t> horizontal distribution. The maps show the </a:t>
            </a:r>
            <a:r>
              <a:rPr lang="en-US" sz="2400" b="0" strike="noStrike" spc="-1" dirty="0" smtClean="0">
                <a:solidFill>
                  <a:srgbClr val="000000"/>
                </a:solidFill>
                <a:uFill>
                  <a:solidFill>
                    <a:srgbClr val="FFFFFF"/>
                  </a:solidFill>
                </a:uFill>
                <a:latin typeface="Calibri"/>
                <a:ea typeface="DejaVu Sans"/>
              </a:rPr>
              <a:t>CFWI </a:t>
            </a:r>
            <a:r>
              <a:rPr lang="en-US" sz="2400" b="0" strike="noStrike" spc="-1" dirty="0">
                <a:solidFill>
                  <a:srgbClr val="000000"/>
                </a:solidFill>
                <a:uFill>
                  <a:solidFill>
                    <a:srgbClr val="FFFFFF"/>
                  </a:solidFill>
                </a:uFill>
                <a:latin typeface="Calibri"/>
                <a:ea typeface="DejaVu Sans"/>
              </a:rPr>
              <a:t>index predictions for 19-20/June, </a:t>
            </a:r>
            <a:r>
              <a:rPr lang="en-US" sz="2400" b="0" strike="noStrike" spc="-1" dirty="0" smtClean="0">
                <a:solidFill>
                  <a:srgbClr val="000000"/>
                </a:solidFill>
                <a:uFill>
                  <a:solidFill>
                    <a:srgbClr val="FFFFFF"/>
                  </a:solidFill>
                </a:uFill>
                <a:latin typeface="Calibri"/>
                <a:ea typeface="DejaVu Sans"/>
              </a:rPr>
              <a:t>2016.</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marL="285840" indent="-284040">
              <a:lnSpc>
                <a:spcPct val="100000"/>
              </a:lnSpc>
              <a:buClr>
                <a:srgbClr val="000000"/>
              </a:buClr>
              <a:buFont typeface="Wingdings" charset="2"/>
              <a:buChar char=""/>
            </a:pPr>
            <a:r>
              <a:rPr lang="en-US" sz="2400" b="0" strike="noStrike" spc="-1" dirty="0" smtClean="0">
                <a:solidFill>
                  <a:srgbClr val="000000"/>
                </a:solidFill>
                <a:uFill>
                  <a:solidFill>
                    <a:srgbClr val="FFFFFF"/>
                  </a:solidFill>
                </a:uFill>
                <a:latin typeface="Calibri"/>
                <a:ea typeface="DejaVu Sans"/>
              </a:rPr>
              <a:t>CFWI </a:t>
            </a:r>
            <a:r>
              <a:rPr lang="en-US" sz="2400" b="0" strike="noStrike" spc="-1" dirty="0">
                <a:solidFill>
                  <a:srgbClr val="000000"/>
                </a:solidFill>
                <a:uFill>
                  <a:solidFill>
                    <a:srgbClr val="FFFFFF"/>
                  </a:solidFill>
                </a:uFill>
                <a:latin typeface="Calibri"/>
                <a:ea typeface="DejaVu Sans"/>
              </a:rPr>
              <a:t>predicted a </a:t>
            </a:r>
            <a:r>
              <a:rPr lang="en-US" sz="2400" b="1" i="1" strike="noStrike" spc="-1" dirty="0">
                <a:solidFill>
                  <a:schemeClr val="accent6">
                    <a:lumMod val="75000"/>
                  </a:schemeClr>
                </a:solidFill>
                <a:uFill>
                  <a:solidFill>
                    <a:srgbClr val="FFFFFF"/>
                  </a:solidFill>
                </a:uFill>
                <a:latin typeface="Calibri"/>
                <a:ea typeface="DejaVu Sans"/>
              </a:rPr>
              <a:t>High</a:t>
            </a:r>
            <a:r>
              <a:rPr lang="en-US" sz="2400" b="0" strike="noStrike" spc="-1" dirty="0">
                <a:solidFill>
                  <a:srgbClr val="000000"/>
                </a:solidFill>
                <a:uFill>
                  <a:solidFill>
                    <a:srgbClr val="FFFFFF"/>
                  </a:solidFill>
                </a:uFill>
                <a:latin typeface="Calibri"/>
                <a:ea typeface="DejaVu Sans"/>
              </a:rPr>
              <a:t> risk for fire development, which is </a:t>
            </a:r>
            <a:r>
              <a:rPr lang="en-US" sz="2400" b="0" i="1" strike="noStrike" spc="-1" dirty="0">
                <a:solidFill>
                  <a:srgbClr val="000000"/>
                </a:solidFill>
                <a:uFill>
                  <a:solidFill>
                    <a:srgbClr val="FFFFFF"/>
                  </a:solidFill>
                </a:uFill>
                <a:latin typeface="Calibri"/>
                <a:ea typeface="DejaVu Sans"/>
              </a:rPr>
              <a:t>not</a:t>
            </a:r>
            <a:r>
              <a:rPr lang="en-US" sz="2400" b="1" strike="noStrike" spc="-1" dirty="0">
                <a:solidFill>
                  <a:srgbClr val="000000"/>
                </a:solidFill>
                <a:uFill>
                  <a:solidFill>
                    <a:srgbClr val="FFFFFF"/>
                  </a:solidFill>
                </a:uFill>
                <a:latin typeface="Calibri"/>
                <a:ea typeface="DejaVu Sans"/>
              </a:rPr>
              <a:t> </a:t>
            </a:r>
            <a:r>
              <a:rPr lang="en-US" sz="2400" b="0" strike="noStrike" spc="-1" dirty="0">
                <a:solidFill>
                  <a:srgbClr val="000000"/>
                </a:solidFill>
                <a:uFill>
                  <a:solidFill>
                    <a:srgbClr val="FFFFFF"/>
                  </a:solidFill>
                </a:uFill>
                <a:latin typeface="Calibri"/>
                <a:ea typeface="DejaVu Sans"/>
              </a:rPr>
              <a:t>the highest in its severity </a:t>
            </a:r>
            <a:r>
              <a:rPr lang="en-US" sz="2400" b="0" strike="noStrike" spc="-1" dirty="0" smtClean="0">
                <a:solidFill>
                  <a:srgbClr val="000000"/>
                </a:solidFill>
                <a:uFill>
                  <a:solidFill>
                    <a:srgbClr val="FFFFFF"/>
                  </a:solidFill>
                </a:uFill>
                <a:latin typeface="Calibri"/>
                <a:ea typeface="DejaVu Sans"/>
              </a:rPr>
              <a:t>scale</a:t>
            </a:r>
            <a:r>
              <a:rPr lang="en-US" sz="2400" b="0" strike="noStrike" spc="-1" dirty="0">
                <a:solidFill>
                  <a:srgbClr val="000000"/>
                </a:solidFill>
                <a:uFill>
                  <a:solidFill>
                    <a:srgbClr val="FFFFFF"/>
                  </a:solidFill>
                </a:uFill>
                <a:latin typeface="Calibri"/>
                <a:ea typeface="DejaVu Sans"/>
              </a:rPr>
              <a:t>, </a:t>
            </a:r>
            <a:r>
              <a:rPr lang="en-US" sz="2400" b="0" strike="noStrike" spc="-1" dirty="0" smtClean="0">
                <a:solidFill>
                  <a:srgbClr val="000000"/>
                </a:solidFill>
                <a:uFill>
                  <a:solidFill>
                    <a:srgbClr val="FFFFFF"/>
                  </a:solidFill>
                </a:uFill>
                <a:latin typeface="Calibri"/>
                <a:ea typeface="DejaVu Sans"/>
              </a:rPr>
              <a:t>but it is </a:t>
            </a:r>
            <a:r>
              <a:rPr lang="en-US" sz="2400" b="0" strike="noStrike" spc="-1" dirty="0">
                <a:solidFill>
                  <a:srgbClr val="000000"/>
                </a:solidFill>
                <a:uFill>
                  <a:solidFill>
                    <a:srgbClr val="FFFFFF"/>
                  </a:solidFill>
                </a:uFill>
                <a:latin typeface="Calibri"/>
                <a:ea typeface="DejaVu Sans"/>
              </a:rPr>
              <a:t>close to </a:t>
            </a:r>
            <a:r>
              <a:rPr lang="en-US" sz="2400" b="0" i="1" strike="noStrike" spc="-1" dirty="0" smtClean="0">
                <a:solidFill>
                  <a:srgbClr val="000000"/>
                </a:solidFill>
                <a:uFill>
                  <a:solidFill>
                    <a:srgbClr val="FFFFFF"/>
                  </a:solidFill>
                </a:uFill>
                <a:latin typeface="Calibri"/>
                <a:ea typeface="DejaVu Sans"/>
              </a:rPr>
              <a:t>Very High </a:t>
            </a:r>
            <a:r>
              <a:rPr lang="en-US" sz="2400" b="0" strike="noStrike" spc="-1" dirty="0" smtClean="0">
                <a:solidFill>
                  <a:srgbClr val="000000"/>
                </a:solidFill>
                <a:uFill>
                  <a:solidFill>
                    <a:srgbClr val="FFFFFF"/>
                  </a:solidFill>
                </a:uFill>
                <a:latin typeface="Calibri"/>
                <a:ea typeface="DejaVu Sans"/>
              </a:rPr>
              <a:t>rating</a:t>
            </a:r>
            <a:r>
              <a:rPr lang="en-US" sz="2400" b="0" i="1" strike="noStrike" spc="-1" dirty="0" smtClean="0">
                <a:solidFill>
                  <a:srgbClr val="000000"/>
                </a:solidFill>
                <a:uFill>
                  <a:solidFill>
                    <a:srgbClr val="FFFFFF"/>
                  </a:solidFill>
                </a:uFill>
                <a:latin typeface="Calibri"/>
                <a:ea typeface="DejaVu Sans"/>
              </a:rPr>
              <a:t>.</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p:txBody>
      </p:sp>
      <p:sp>
        <p:nvSpPr>
          <p:cNvPr id="8"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400" b="1" spc="-1" dirty="0" smtClean="0">
                <a:solidFill>
                  <a:srgbClr val="000000"/>
                </a:solidFill>
                <a:uFill>
                  <a:solidFill>
                    <a:srgbClr val="FFFFFF"/>
                  </a:solidFill>
                </a:uFill>
                <a:latin typeface="Calibri"/>
              </a:rPr>
              <a:t>3. Canadian fire weather index (CFWI)</a:t>
            </a:r>
            <a:endParaRPr lang="en-US" sz="34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259093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1"/>
          <p:cNvPicPr/>
          <p:nvPr/>
        </p:nvPicPr>
        <p:blipFill>
          <a:blip r:embed="rId3" cstate="print">
            <a:extLst>
              <a:ext uri="{28A0092B-C50C-407E-A947-70E740481C1C}">
                <a14:useLocalDpi xmlns:a14="http://schemas.microsoft.com/office/drawing/2010/main" val="0"/>
              </a:ext>
            </a:extLst>
          </a:blip>
          <a:stretch>
            <a:fillRect/>
          </a:stretch>
        </p:blipFill>
        <p:spPr>
          <a:xfrm>
            <a:off x="4986338" y="1496520"/>
            <a:ext cx="3914483" cy="2375640"/>
          </a:xfrm>
          <a:prstGeom prst="rect">
            <a:avLst/>
          </a:prstGeom>
          <a:ln>
            <a:noFill/>
          </a:ln>
        </p:spPr>
      </p:pic>
      <p:pic>
        <p:nvPicPr>
          <p:cNvPr id="210" name="Picture 2"/>
          <p:cNvPicPr/>
          <p:nvPr/>
        </p:nvPicPr>
        <p:blipFill>
          <a:blip r:embed="rId4" cstate="print">
            <a:extLst>
              <a:ext uri="{28A0092B-C50C-407E-A947-70E740481C1C}">
                <a14:useLocalDpi xmlns:a14="http://schemas.microsoft.com/office/drawing/2010/main" val="0"/>
              </a:ext>
            </a:extLst>
          </a:blip>
          <a:stretch>
            <a:fillRect/>
          </a:stretch>
        </p:blipFill>
        <p:spPr>
          <a:xfrm>
            <a:off x="4986338" y="3990600"/>
            <a:ext cx="3914483" cy="2375640"/>
          </a:xfrm>
          <a:prstGeom prst="rect">
            <a:avLst/>
          </a:prstGeom>
          <a:ln>
            <a:noFill/>
          </a:ln>
        </p:spPr>
      </p:pic>
      <p:sp>
        <p:nvSpPr>
          <p:cNvPr id="212" name="CustomShape 3"/>
          <p:cNvSpPr/>
          <p:nvPr/>
        </p:nvSpPr>
        <p:spPr>
          <a:xfrm>
            <a:off x="41400" y="2273829"/>
            <a:ext cx="4807440" cy="32286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28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Modelled </a:t>
            </a:r>
            <a:r>
              <a:rPr lang="en-US" sz="2400" b="0" strike="noStrike" spc="-1" dirty="0" smtClean="0">
                <a:solidFill>
                  <a:srgbClr val="000000"/>
                </a:solidFill>
                <a:uFill>
                  <a:solidFill>
                    <a:srgbClr val="FFFFFF"/>
                  </a:solidFill>
                </a:uFill>
                <a:latin typeface="Calibri"/>
                <a:ea typeface="DejaVu Sans"/>
              </a:rPr>
              <a:t>CFWI </a:t>
            </a:r>
            <a:r>
              <a:rPr lang="en-US" sz="2400" b="0" strike="noStrike" spc="-1" dirty="0">
                <a:solidFill>
                  <a:srgbClr val="000000"/>
                </a:solidFill>
                <a:uFill>
                  <a:solidFill>
                    <a:srgbClr val="FFFFFF"/>
                  </a:solidFill>
                </a:uFill>
                <a:latin typeface="Calibri"/>
                <a:ea typeface="DejaVu Sans"/>
              </a:rPr>
              <a:t>(daily) time series (2015-2017), at a </a:t>
            </a:r>
            <a:r>
              <a:rPr lang="en-US" sz="2400" b="0" strike="noStrike" spc="-1" dirty="0" smtClean="0">
                <a:solidFill>
                  <a:srgbClr val="000000"/>
                </a:solidFill>
                <a:uFill>
                  <a:solidFill>
                    <a:srgbClr val="FFFFFF"/>
                  </a:solidFill>
                </a:uFill>
                <a:latin typeface="Calibri"/>
                <a:ea typeface="DejaVu Sans"/>
              </a:rPr>
              <a:t>location </a:t>
            </a:r>
            <a:r>
              <a:rPr lang="en-US" sz="2400" b="0" strike="noStrike" spc="-1" dirty="0">
                <a:solidFill>
                  <a:srgbClr val="000000"/>
                </a:solidFill>
                <a:uFill>
                  <a:solidFill>
                    <a:srgbClr val="FFFFFF"/>
                  </a:solidFill>
                </a:uFill>
                <a:latin typeface="Calibri"/>
                <a:ea typeface="DejaVu Sans"/>
              </a:rPr>
              <a:t>within the </a:t>
            </a:r>
            <a:r>
              <a:rPr lang="en-US" sz="2400" b="0" strike="noStrike" spc="-1" dirty="0" err="1">
                <a:solidFill>
                  <a:srgbClr val="000000"/>
                </a:solidFill>
                <a:uFill>
                  <a:solidFill>
                    <a:srgbClr val="FFFFFF"/>
                  </a:solidFill>
                </a:uFill>
                <a:latin typeface="Calibri"/>
                <a:ea typeface="DejaVu Sans"/>
              </a:rPr>
              <a:t>Solea</a:t>
            </a:r>
            <a:r>
              <a:rPr lang="en-US" sz="2400" b="0" strike="noStrike" spc="-1" dirty="0">
                <a:solidFill>
                  <a:srgbClr val="000000"/>
                </a:solidFill>
                <a:uFill>
                  <a:solidFill>
                    <a:srgbClr val="FFFFFF"/>
                  </a:solidFill>
                </a:uFill>
                <a:latin typeface="Calibri"/>
                <a:ea typeface="DejaVu Sans"/>
              </a:rPr>
              <a:t> forest. </a:t>
            </a:r>
            <a:r>
              <a:rPr lang="en-US" sz="2400" b="0" strike="noStrike" spc="-1" dirty="0" smtClean="0">
                <a:solidFill>
                  <a:srgbClr val="000000"/>
                </a:solidFill>
                <a:uFill>
                  <a:solidFill>
                    <a:srgbClr val="FFFFFF"/>
                  </a:solidFill>
                </a:uFill>
                <a:latin typeface="Calibri"/>
                <a:ea typeface="DejaVu Sans"/>
              </a:rPr>
              <a:t>The </a:t>
            </a:r>
            <a:r>
              <a:rPr lang="en-US" sz="2400" b="0" strike="noStrike" spc="-1" dirty="0">
                <a:solidFill>
                  <a:srgbClr val="000000"/>
                </a:solidFill>
                <a:uFill>
                  <a:solidFill>
                    <a:srgbClr val="FFFFFF"/>
                  </a:solidFill>
                </a:uFill>
                <a:latin typeface="Calibri"/>
                <a:ea typeface="DejaVu Sans"/>
              </a:rPr>
              <a:t>seasonal </a:t>
            </a:r>
            <a:r>
              <a:rPr lang="en-US" sz="2400" b="0" strike="noStrike" spc="-1" dirty="0" smtClean="0">
                <a:solidFill>
                  <a:srgbClr val="000000"/>
                </a:solidFill>
                <a:uFill>
                  <a:solidFill>
                    <a:srgbClr val="FFFFFF"/>
                  </a:solidFill>
                </a:uFill>
                <a:latin typeface="Calibri"/>
                <a:ea typeface="DejaVu Sans"/>
              </a:rPr>
              <a:t>variation is highlighted.</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marL="343080" indent="-34128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The simulated </a:t>
            </a:r>
            <a:r>
              <a:rPr lang="en-US" sz="2400" b="0" strike="noStrike" spc="-1" dirty="0" smtClean="0">
                <a:solidFill>
                  <a:srgbClr val="000000"/>
                </a:solidFill>
                <a:uFill>
                  <a:solidFill>
                    <a:srgbClr val="FFFFFF"/>
                  </a:solidFill>
                </a:uFill>
                <a:latin typeface="Calibri"/>
                <a:ea typeface="DejaVu Sans"/>
              </a:rPr>
              <a:t>rating </a:t>
            </a:r>
            <a:r>
              <a:rPr lang="en-US" sz="2400" b="0" strike="noStrike" spc="-1" dirty="0">
                <a:solidFill>
                  <a:srgbClr val="000000"/>
                </a:solidFill>
                <a:uFill>
                  <a:solidFill>
                    <a:srgbClr val="FFFFFF"/>
                  </a:solidFill>
                </a:uFill>
                <a:latin typeface="Calibri"/>
                <a:ea typeface="DejaVu Sans"/>
              </a:rPr>
              <a:t>of </a:t>
            </a:r>
            <a:r>
              <a:rPr lang="en-US" sz="2400" b="0" strike="noStrike" spc="-1" dirty="0" smtClean="0">
                <a:solidFill>
                  <a:srgbClr val="000000"/>
                </a:solidFill>
                <a:uFill>
                  <a:solidFill>
                    <a:srgbClr val="FFFFFF"/>
                  </a:solidFill>
                </a:uFill>
                <a:latin typeface="Calibri"/>
                <a:ea typeface="DejaVu Sans"/>
              </a:rPr>
              <a:t>CFWI, is </a:t>
            </a:r>
            <a:r>
              <a:rPr lang="en-US" sz="2400" b="1" i="1" spc="-1" dirty="0" smtClean="0">
                <a:solidFill>
                  <a:schemeClr val="accent6">
                    <a:lumMod val="75000"/>
                  </a:schemeClr>
                </a:solidFill>
                <a:uFill>
                  <a:solidFill>
                    <a:srgbClr val="FFFFFF"/>
                  </a:solidFill>
                </a:uFill>
                <a:latin typeface="Calibri"/>
                <a:ea typeface="DejaVu Sans"/>
              </a:rPr>
              <a:t>high to very-high</a:t>
            </a:r>
            <a:r>
              <a:rPr lang="en-US" sz="2400" b="1" i="1" strike="noStrike" spc="-1" dirty="0" smtClean="0">
                <a:solidFill>
                  <a:schemeClr val="accent6">
                    <a:lumMod val="75000"/>
                  </a:schemeClr>
                </a:solidFill>
                <a:uFill>
                  <a:solidFill>
                    <a:srgbClr val="FFFFFF"/>
                  </a:solidFill>
                </a:uFill>
                <a:latin typeface="Calibri"/>
                <a:ea typeface="DejaVu Sans"/>
              </a:rPr>
              <a:t> </a:t>
            </a:r>
            <a:r>
              <a:rPr lang="en-US" sz="2400" b="0" strike="noStrike" spc="-1" dirty="0" smtClean="0">
                <a:solidFill>
                  <a:srgbClr val="000000"/>
                </a:solidFill>
                <a:uFill>
                  <a:solidFill>
                    <a:srgbClr val="FFFFFF"/>
                  </a:solidFill>
                </a:uFill>
                <a:latin typeface="Calibri"/>
                <a:ea typeface="DejaVu Sans"/>
              </a:rPr>
              <a:t>during </a:t>
            </a:r>
            <a:r>
              <a:rPr lang="en-US" sz="2400" b="0" strike="noStrike" spc="-1" dirty="0">
                <a:solidFill>
                  <a:srgbClr val="000000"/>
                </a:solidFill>
                <a:uFill>
                  <a:solidFill>
                    <a:srgbClr val="FFFFFF"/>
                  </a:solidFill>
                </a:uFill>
                <a:latin typeface="Calibri"/>
                <a:ea typeface="DejaVu Sans"/>
              </a:rPr>
              <a:t>the </a:t>
            </a:r>
            <a:r>
              <a:rPr lang="en-US" sz="2400" b="0" strike="noStrike" spc="-1" dirty="0" err="1">
                <a:solidFill>
                  <a:srgbClr val="000000"/>
                </a:solidFill>
                <a:uFill>
                  <a:solidFill>
                    <a:srgbClr val="FFFFFF"/>
                  </a:solidFill>
                </a:uFill>
                <a:latin typeface="Calibri"/>
                <a:ea typeface="DejaVu Sans"/>
              </a:rPr>
              <a:t>Solea</a:t>
            </a:r>
            <a:r>
              <a:rPr lang="en-US" sz="2400" b="0" strike="noStrike" spc="-1" dirty="0">
                <a:solidFill>
                  <a:srgbClr val="000000"/>
                </a:solidFill>
                <a:uFill>
                  <a:solidFill>
                    <a:srgbClr val="FFFFFF"/>
                  </a:solidFill>
                </a:uFill>
                <a:latin typeface="Calibri"/>
                <a:ea typeface="DejaVu Sans"/>
              </a:rPr>
              <a:t> </a:t>
            </a:r>
            <a:r>
              <a:rPr lang="en-US" sz="2400" b="0" strike="noStrike" spc="-1" dirty="0" smtClean="0">
                <a:solidFill>
                  <a:srgbClr val="000000"/>
                </a:solidFill>
                <a:uFill>
                  <a:solidFill>
                    <a:srgbClr val="FFFFFF"/>
                  </a:solidFill>
                </a:uFill>
                <a:latin typeface="Calibri"/>
                <a:ea typeface="DejaVu Sans"/>
              </a:rPr>
              <a:t>wildfire.</a:t>
            </a:r>
            <a:endParaRPr lang="en-US" sz="1800" b="0" strike="noStrike" spc="-1" dirty="0">
              <a:solidFill>
                <a:srgbClr val="000000"/>
              </a:solidFill>
              <a:uFill>
                <a:solidFill>
                  <a:srgbClr val="FFFFFF"/>
                </a:solidFill>
              </a:uFill>
              <a:latin typeface="Arial"/>
            </a:endParaRPr>
          </a:p>
        </p:txBody>
      </p:sp>
      <p:sp>
        <p:nvSpPr>
          <p:cNvPr id="7"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400" b="1" spc="-1" dirty="0" smtClean="0">
                <a:solidFill>
                  <a:srgbClr val="000000"/>
                </a:solidFill>
                <a:uFill>
                  <a:solidFill>
                    <a:srgbClr val="FFFFFF"/>
                  </a:solidFill>
                </a:uFill>
                <a:latin typeface="Calibri"/>
              </a:rPr>
              <a:t>3. Canadian Fire weather index (CFWI)</a:t>
            </a:r>
            <a:endParaRPr lang="en-US" sz="34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804101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3000"/>
                    </a14:imgEffect>
                    <a14:imgEffect>
                      <a14:colorTemperature colorTemp="1500"/>
                    </a14:imgEffect>
                    <a14:imgEffect>
                      <a14:saturation sat="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125" name="CustomShape 1"/>
          <p:cNvSpPr/>
          <p:nvPr/>
        </p:nvSpPr>
        <p:spPr>
          <a:xfrm>
            <a:off x="2786040" y="131400"/>
            <a:ext cx="5926680" cy="926280"/>
          </a:xfrm>
          <a:prstGeom prst="rect">
            <a:avLst/>
          </a:prstGeom>
          <a:noFill/>
          <a:ln>
            <a:noFill/>
          </a:ln>
        </p:spPr>
        <p:style>
          <a:lnRef idx="0">
            <a:scrgbClr r="0" g="0" b="0"/>
          </a:lnRef>
          <a:fillRef idx="0">
            <a:scrgbClr r="0" g="0" b="0"/>
          </a:fillRef>
          <a:effectRef idx="0">
            <a:scrgbClr r="0" g="0" b="0"/>
          </a:effectRef>
          <a:fontRef idx="minor"/>
        </p:style>
      </p:sp>
      <p:sp>
        <p:nvSpPr>
          <p:cNvPr id="126" name="CustomShape 2"/>
          <p:cNvSpPr/>
          <p:nvPr/>
        </p:nvSpPr>
        <p:spPr>
          <a:xfrm>
            <a:off x="182880" y="91440"/>
            <a:ext cx="8714160" cy="640080"/>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5500" b="1" strike="noStrike" spc="-1">
                <a:solidFill>
                  <a:srgbClr val="000000"/>
                </a:solidFill>
                <a:uFill>
                  <a:solidFill>
                    <a:srgbClr val="FFFFFF"/>
                  </a:solidFill>
                </a:uFill>
                <a:latin typeface="Calibri"/>
                <a:ea typeface="DejaVu Sans"/>
              </a:rPr>
              <a:t>Outline</a:t>
            </a:r>
            <a:endParaRPr lang="en-US" sz="1800" b="0" strike="noStrike" spc="-1">
              <a:solidFill>
                <a:srgbClr val="000000"/>
              </a:solidFill>
              <a:uFill>
                <a:solidFill>
                  <a:srgbClr val="FFFFFF"/>
                </a:solidFill>
              </a:uFill>
              <a:latin typeface="Arial"/>
            </a:endParaRPr>
          </a:p>
        </p:txBody>
      </p:sp>
      <p:sp>
        <p:nvSpPr>
          <p:cNvPr id="127" name="CustomShape 3"/>
          <p:cNvSpPr/>
          <p:nvPr/>
        </p:nvSpPr>
        <p:spPr>
          <a:xfrm>
            <a:off x="69120" y="1313740"/>
            <a:ext cx="8823600" cy="46699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32000" indent="-321840" algn="just">
              <a:lnSpc>
                <a:spcPct val="100000"/>
              </a:lnSpc>
              <a:buClr>
                <a:srgbClr val="000000"/>
              </a:buClr>
              <a:buSzPct val="45000"/>
              <a:buFont typeface="Wingdings" charset="2"/>
              <a:buChar char=""/>
            </a:pPr>
            <a:r>
              <a:rPr lang="en-US" sz="2800" strike="noStrike" spc="-1" dirty="0" smtClean="0">
                <a:solidFill>
                  <a:srgbClr val="000000"/>
                </a:solidFill>
                <a:uFill>
                  <a:solidFill>
                    <a:srgbClr val="FFFFFF"/>
                  </a:solidFill>
                </a:uFill>
                <a:latin typeface="Calibri"/>
                <a:ea typeface="DejaVu Sans"/>
              </a:rPr>
              <a:t>Motivation - </a:t>
            </a:r>
            <a:r>
              <a:rPr lang="en-US" sz="2800" b="0" strike="noStrike" spc="-1" dirty="0" smtClean="0">
                <a:solidFill>
                  <a:srgbClr val="000000"/>
                </a:solidFill>
                <a:uFill>
                  <a:solidFill>
                    <a:srgbClr val="FFFFFF"/>
                  </a:solidFill>
                </a:uFill>
                <a:latin typeface="Calibri"/>
                <a:ea typeface="DejaVu Sans"/>
              </a:rPr>
              <a:t>Climate </a:t>
            </a:r>
            <a:r>
              <a:rPr lang="en-US" sz="2800" b="0" strike="noStrike" spc="-1" dirty="0">
                <a:solidFill>
                  <a:srgbClr val="000000"/>
                </a:solidFill>
                <a:uFill>
                  <a:solidFill>
                    <a:srgbClr val="FFFFFF"/>
                  </a:solidFill>
                </a:uFill>
                <a:latin typeface="Calibri"/>
                <a:ea typeface="DejaVu Sans"/>
              </a:rPr>
              <a:t>Change and </a:t>
            </a:r>
            <a:r>
              <a:rPr lang="en-US" sz="2800" b="0" strike="noStrike" spc="-1" dirty="0" smtClean="0">
                <a:solidFill>
                  <a:srgbClr val="000000"/>
                </a:solidFill>
                <a:uFill>
                  <a:solidFill>
                    <a:srgbClr val="FFFFFF"/>
                  </a:solidFill>
                </a:uFill>
                <a:latin typeface="Calibri"/>
                <a:ea typeface="DejaVu Sans"/>
              </a:rPr>
              <a:t>Wildfire hazard… The importance of Satellite information and monitoring</a:t>
            </a:r>
            <a:endParaRPr lang="en-US" sz="2800" b="0" strike="noStrike" spc="-1" dirty="0">
              <a:solidFill>
                <a:srgbClr val="000000"/>
              </a:solidFill>
              <a:uFill>
                <a:solidFill>
                  <a:srgbClr val="FFFFFF"/>
                </a:solidFill>
              </a:uFill>
              <a:latin typeface="Arial"/>
            </a:endParaRPr>
          </a:p>
          <a:p>
            <a:pPr marL="110160" algn="just">
              <a:lnSpc>
                <a:spcPct val="100000"/>
              </a:lnSpc>
              <a:buClr>
                <a:srgbClr val="000000"/>
              </a:buClr>
              <a:buSzPct val="45000"/>
            </a:pPr>
            <a:endParaRPr lang="en-US" sz="1000" b="0" strike="noStrike" spc="-1" dirty="0">
              <a:solidFill>
                <a:srgbClr val="000000"/>
              </a:solidFill>
              <a:uFill>
                <a:solidFill>
                  <a:srgbClr val="FFFFFF"/>
                </a:solidFill>
              </a:uFill>
              <a:latin typeface="Arial"/>
            </a:endParaRPr>
          </a:p>
          <a:p>
            <a:pPr marL="432000" indent="-321840" algn="just">
              <a:lnSpc>
                <a:spcPct val="100000"/>
              </a:lnSpc>
              <a:buClr>
                <a:srgbClr val="000000"/>
              </a:buClr>
              <a:buSzPct val="45000"/>
              <a:buFont typeface="Wingdings" charset="2"/>
              <a:buChar char=""/>
            </a:pPr>
            <a:r>
              <a:rPr lang="en-US" sz="2800" b="0" strike="noStrike" spc="-1" dirty="0" smtClean="0">
                <a:solidFill>
                  <a:srgbClr val="000000"/>
                </a:solidFill>
                <a:uFill>
                  <a:solidFill>
                    <a:srgbClr val="FFFFFF"/>
                  </a:solidFill>
                </a:uFill>
                <a:latin typeface="Calibri"/>
                <a:ea typeface="DejaVu Sans"/>
              </a:rPr>
              <a:t>Numerical forecasting of short </a:t>
            </a:r>
            <a:r>
              <a:rPr lang="en-US" sz="2800" b="0" strike="noStrike" spc="-1" dirty="0">
                <a:solidFill>
                  <a:srgbClr val="000000"/>
                </a:solidFill>
                <a:uFill>
                  <a:solidFill>
                    <a:srgbClr val="FFFFFF"/>
                  </a:solidFill>
                </a:uFill>
                <a:latin typeface="Calibri"/>
                <a:ea typeface="DejaVu Sans"/>
              </a:rPr>
              <a:t>range meteorological fire hazard indices</a:t>
            </a:r>
            <a:r>
              <a:rPr lang="en-US" sz="2800" b="0" i="1" strike="noStrike" spc="-1" dirty="0">
                <a:solidFill>
                  <a:srgbClr val="000000"/>
                </a:solidFill>
                <a:uFill>
                  <a:solidFill>
                    <a:srgbClr val="FFFFFF"/>
                  </a:solidFill>
                </a:uFill>
                <a:latin typeface="Calibri"/>
                <a:ea typeface="DejaVu Sans"/>
              </a:rPr>
              <a:t> </a:t>
            </a:r>
            <a:r>
              <a:rPr lang="en-US" sz="2800" b="0" strike="noStrike" spc="-1" dirty="0">
                <a:solidFill>
                  <a:srgbClr val="000000"/>
                </a:solidFill>
                <a:uFill>
                  <a:solidFill>
                    <a:srgbClr val="FFFFFF"/>
                  </a:solidFill>
                </a:uFill>
                <a:latin typeface="Calibri"/>
                <a:ea typeface="DejaVu Sans"/>
              </a:rPr>
              <a:t>at</a:t>
            </a:r>
            <a:r>
              <a:rPr lang="en-US" sz="2800" b="0" i="1" strike="noStrike" spc="-1" dirty="0">
                <a:solidFill>
                  <a:srgbClr val="000000"/>
                </a:solidFill>
                <a:uFill>
                  <a:solidFill>
                    <a:srgbClr val="FFFFFF"/>
                  </a:solidFill>
                </a:uFill>
                <a:latin typeface="Calibri"/>
                <a:ea typeface="DejaVu Sans"/>
              </a:rPr>
              <a:t> </a:t>
            </a:r>
            <a:r>
              <a:rPr lang="en-US" sz="2800" b="0" strike="noStrike" spc="-1" dirty="0">
                <a:solidFill>
                  <a:srgbClr val="000000"/>
                </a:solidFill>
                <a:uFill>
                  <a:solidFill>
                    <a:srgbClr val="FFFFFF"/>
                  </a:solidFill>
                </a:uFill>
                <a:latin typeface="Calibri"/>
                <a:ea typeface="DejaVu Sans"/>
              </a:rPr>
              <a:t>high horizontal resolution</a:t>
            </a:r>
            <a:r>
              <a:rPr lang="en-US" sz="2800" b="0" i="1" strike="noStrike" spc="-1" dirty="0">
                <a:solidFill>
                  <a:srgbClr val="000000"/>
                </a:solidFill>
                <a:uFill>
                  <a:solidFill>
                    <a:srgbClr val="FFFFFF"/>
                  </a:solidFill>
                </a:uFill>
                <a:latin typeface="Calibri"/>
                <a:ea typeface="DejaVu Sans"/>
              </a:rPr>
              <a:t> </a:t>
            </a:r>
            <a:r>
              <a:rPr lang="en-US" sz="2800" b="0" strike="noStrike" spc="-1" dirty="0" smtClean="0">
                <a:solidFill>
                  <a:srgbClr val="000000"/>
                </a:solidFill>
                <a:uFill>
                  <a:solidFill>
                    <a:srgbClr val="FFFFFF"/>
                  </a:solidFill>
                </a:uFill>
                <a:latin typeface="Calibri"/>
                <a:ea typeface="DejaVu Sans"/>
              </a:rPr>
              <a:t>over Cyprus</a:t>
            </a:r>
            <a:endParaRPr lang="en-US" sz="2800" b="0" strike="noStrike" spc="-1" dirty="0">
              <a:solidFill>
                <a:srgbClr val="000000"/>
              </a:solidFill>
              <a:uFill>
                <a:solidFill>
                  <a:srgbClr val="FFFFFF"/>
                </a:solidFill>
              </a:uFill>
              <a:latin typeface="Arial"/>
            </a:endParaRPr>
          </a:p>
          <a:p>
            <a:pPr marL="108360" algn="just">
              <a:lnSpc>
                <a:spcPct val="100000"/>
              </a:lnSpc>
            </a:pPr>
            <a:endParaRPr lang="en-US" sz="1000" b="0" strike="noStrike" spc="-1" dirty="0">
              <a:solidFill>
                <a:srgbClr val="000000"/>
              </a:solidFill>
              <a:uFill>
                <a:solidFill>
                  <a:srgbClr val="FFFFFF"/>
                </a:solidFill>
              </a:uFill>
              <a:latin typeface="Arial"/>
            </a:endParaRPr>
          </a:p>
          <a:p>
            <a:pPr marL="432000" indent="-321840" algn="just">
              <a:lnSpc>
                <a:spcPct val="100000"/>
              </a:lnSpc>
              <a:buClr>
                <a:srgbClr val="000000"/>
              </a:buClr>
              <a:buSzPct val="45000"/>
              <a:buFont typeface="Wingdings" charset="2"/>
              <a:buChar char=""/>
            </a:pPr>
            <a:r>
              <a:rPr lang="en-US" sz="2800" spc="-1" dirty="0">
                <a:solidFill>
                  <a:srgbClr val="000000"/>
                </a:solidFill>
                <a:uFill>
                  <a:solidFill>
                    <a:srgbClr val="FFFFFF"/>
                  </a:solidFill>
                </a:uFill>
                <a:latin typeface="Calibri"/>
                <a:ea typeface="DejaVu Sans"/>
              </a:rPr>
              <a:t>P</a:t>
            </a:r>
            <a:r>
              <a:rPr lang="en-US" sz="2800" spc="-1" dirty="0" smtClean="0">
                <a:solidFill>
                  <a:srgbClr val="000000"/>
                </a:solidFill>
                <a:uFill>
                  <a:solidFill>
                    <a:srgbClr val="FFFFFF"/>
                  </a:solidFill>
                </a:uFill>
                <a:latin typeface="Calibri"/>
                <a:ea typeface="DejaVu Sans"/>
              </a:rPr>
              <a:t>re-e</a:t>
            </a:r>
            <a:r>
              <a:rPr lang="en-US" sz="2800" b="0" strike="noStrike" spc="-1" dirty="0" smtClean="0">
                <a:solidFill>
                  <a:srgbClr val="000000"/>
                </a:solidFill>
                <a:uFill>
                  <a:solidFill>
                    <a:srgbClr val="FFFFFF"/>
                  </a:solidFill>
                </a:uFill>
                <a:latin typeface="Calibri"/>
                <a:ea typeface="DejaVu Sans"/>
              </a:rPr>
              <a:t>valuation </a:t>
            </a:r>
            <a:r>
              <a:rPr lang="en-US" sz="2800" b="0" strike="noStrike" spc="-1" dirty="0">
                <a:solidFill>
                  <a:srgbClr val="000000"/>
                </a:solidFill>
                <a:uFill>
                  <a:solidFill>
                    <a:srgbClr val="FFFFFF"/>
                  </a:solidFill>
                </a:uFill>
                <a:latin typeface="Calibri"/>
                <a:ea typeface="DejaVu Sans"/>
              </a:rPr>
              <a:t>of the short term </a:t>
            </a:r>
            <a:r>
              <a:rPr lang="en-US" sz="2800" b="0" strike="noStrike" spc="-1" dirty="0" smtClean="0">
                <a:solidFill>
                  <a:srgbClr val="000000"/>
                </a:solidFill>
                <a:uFill>
                  <a:solidFill>
                    <a:srgbClr val="FFFFFF"/>
                  </a:solidFill>
                </a:uFill>
                <a:latin typeface="Calibri"/>
                <a:ea typeface="DejaVu Sans"/>
              </a:rPr>
              <a:t>forecasts: The case of  </a:t>
            </a:r>
            <a:r>
              <a:rPr lang="en-US" sz="2800" b="0" strike="noStrike" spc="-1" dirty="0" err="1" smtClean="0">
                <a:solidFill>
                  <a:srgbClr val="000000"/>
                </a:solidFill>
                <a:uFill>
                  <a:solidFill>
                    <a:srgbClr val="FFFFFF"/>
                  </a:solidFill>
                </a:uFill>
                <a:latin typeface="Calibri"/>
                <a:ea typeface="DejaVu Sans"/>
              </a:rPr>
              <a:t>Solea</a:t>
            </a:r>
            <a:r>
              <a:rPr lang="en-US" sz="2800" b="0" strike="noStrike" spc="-1" dirty="0" smtClean="0">
                <a:solidFill>
                  <a:srgbClr val="000000"/>
                </a:solidFill>
                <a:uFill>
                  <a:solidFill>
                    <a:srgbClr val="FFFFFF"/>
                  </a:solidFill>
                </a:uFill>
                <a:latin typeface="Calibri"/>
                <a:ea typeface="DejaVu Sans"/>
              </a:rPr>
              <a:t> forest fire, summer 2016</a:t>
            </a:r>
            <a:endParaRPr lang="en-US" sz="2800" b="0" strike="noStrike" spc="-1" dirty="0">
              <a:solidFill>
                <a:srgbClr val="000000"/>
              </a:solidFill>
              <a:uFill>
                <a:solidFill>
                  <a:srgbClr val="FFFFFF"/>
                </a:solidFill>
              </a:uFill>
              <a:latin typeface="Arial"/>
            </a:endParaRPr>
          </a:p>
          <a:p>
            <a:pPr marL="108360" algn="just">
              <a:lnSpc>
                <a:spcPct val="100000"/>
              </a:lnSpc>
            </a:pPr>
            <a:endParaRPr lang="en-US" sz="1000" b="0" strike="noStrike" spc="-1" dirty="0">
              <a:solidFill>
                <a:srgbClr val="000000"/>
              </a:solidFill>
              <a:uFill>
                <a:solidFill>
                  <a:srgbClr val="FFFFFF"/>
                </a:solidFill>
              </a:uFill>
              <a:latin typeface="Arial"/>
            </a:endParaRPr>
          </a:p>
          <a:p>
            <a:pPr marL="432000" indent="-321840" algn="just">
              <a:lnSpc>
                <a:spcPct val="100000"/>
              </a:lnSpc>
              <a:buClr>
                <a:srgbClr val="000000"/>
              </a:buClr>
              <a:buSzPct val="45000"/>
              <a:buFont typeface="Wingdings" charset="2"/>
              <a:buChar char=""/>
            </a:pPr>
            <a:r>
              <a:rPr lang="en-US" sz="2800" b="0" strike="noStrike" spc="-1" dirty="0">
                <a:solidFill>
                  <a:srgbClr val="000000"/>
                </a:solidFill>
                <a:uFill>
                  <a:solidFill>
                    <a:srgbClr val="FFFFFF"/>
                  </a:solidFill>
                </a:uFill>
                <a:latin typeface="Calibri"/>
                <a:ea typeface="DejaVu Sans"/>
              </a:rPr>
              <a:t>Extended term meteorological </a:t>
            </a:r>
            <a:r>
              <a:rPr lang="en-US" sz="2800" b="0" strike="noStrike" spc="-1" dirty="0" smtClean="0">
                <a:solidFill>
                  <a:srgbClr val="000000"/>
                </a:solidFill>
                <a:uFill>
                  <a:solidFill>
                    <a:srgbClr val="FFFFFF"/>
                  </a:solidFill>
                </a:uFill>
                <a:latin typeface="Calibri"/>
                <a:ea typeface="DejaVu Sans"/>
              </a:rPr>
              <a:t>fire risk forecasts and scenario projections for Cyprus, the Balkan and East Med</a:t>
            </a:r>
          </a:p>
          <a:p>
            <a:pPr marL="110160" algn="just">
              <a:lnSpc>
                <a:spcPct val="100000"/>
              </a:lnSpc>
              <a:buClr>
                <a:srgbClr val="000000"/>
              </a:buClr>
              <a:buSzPct val="45000"/>
            </a:pPr>
            <a:endParaRPr lang="en-US" sz="1000" b="0" strike="noStrike" spc="-1" dirty="0">
              <a:solidFill>
                <a:srgbClr val="000000"/>
              </a:solidFill>
              <a:uFill>
                <a:solidFill>
                  <a:srgbClr val="FFFFFF"/>
                </a:solidFill>
              </a:uFill>
              <a:latin typeface="Arial"/>
            </a:endParaRPr>
          </a:p>
          <a:p>
            <a:pPr marL="432000" indent="-321840" algn="just">
              <a:lnSpc>
                <a:spcPct val="100000"/>
              </a:lnSpc>
              <a:buClr>
                <a:srgbClr val="000000"/>
              </a:buClr>
              <a:buSzPct val="45000"/>
              <a:buFont typeface="Wingdings" charset="2"/>
              <a:buChar char=""/>
            </a:pPr>
            <a:r>
              <a:rPr lang="en-US" sz="2800" spc="-1" dirty="0" smtClean="0">
                <a:solidFill>
                  <a:srgbClr val="000000"/>
                </a:solidFill>
                <a:uFill>
                  <a:solidFill>
                    <a:srgbClr val="FFFFFF"/>
                  </a:solidFill>
                </a:uFill>
                <a:latin typeface="Calibri"/>
              </a:rPr>
              <a:t>Future outlook</a:t>
            </a:r>
            <a:endParaRPr lang="en-US" sz="2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1"/>
          <p:cNvPicPr/>
          <p:nvPr/>
        </p:nvPicPr>
        <p:blipFill>
          <a:blip r:embed="rId3"/>
          <a:stretch/>
        </p:blipFill>
        <p:spPr>
          <a:xfrm>
            <a:off x="35640" y="1096123"/>
            <a:ext cx="4474080" cy="2467080"/>
          </a:xfrm>
          <a:prstGeom prst="rect">
            <a:avLst/>
          </a:prstGeom>
          <a:ln>
            <a:noFill/>
          </a:ln>
        </p:spPr>
      </p:pic>
      <p:pic>
        <p:nvPicPr>
          <p:cNvPr id="204" name="Picture 2"/>
          <p:cNvPicPr/>
          <p:nvPr/>
        </p:nvPicPr>
        <p:blipFill>
          <a:blip r:embed="rId4"/>
          <a:stretch/>
        </p:blipFill>
        <p:spPr>
          <a:xfrm>
            <a:off x="46440" y="3673723"/>
            <a:ext cx="4469400" cy="2467080"/>
          </a:xfrm>
          <a:prstGeom prst="rect">
            <a:avLst/>
          </a:prstGeom>
          <a:ln>
            <a:noFill/>
          </a:ln>
        </p:spPr>
      </p:pic>
      <p:sp>
        <p:nvSpPr>
          <p:cNvPr id="205" name="CustomShape 2"/>
          <p:cNvSpPr/>
          <p:nvPr/>
        </p:nvSpPr>
        <p:spPr>
          <a:xfrm>
            <a:off x="495720" y="1347043"/>
            <a:ext cx="2307240" cy="363240"/>
          </a:xfrm>
          <a:prstGeom prst="rect">
            <a:avLst/>
          </a:prstGeom>
          <a:solidFill>
            <a:srgbClr val="D7E4BD"/>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dirty="0">
                <a:solidFill>
                  <a:srgbClr val="000000"/>
                </a:solidFill>
                <a:uFill>
                  <a:solidFill>
                    <a:srgbClr val="FFFFFF"/>
                  </a:solidFill>
                </a:uFill>
                <a:latin typeface="Arial"/>
                <a:ea typeface="DejaVu Sans"/>
              </a:rPr>
              <a:t>19/06/2016  (11UTC)</a:t>
            </a:r>
            <a:endParaRPr lang="en-US" sz="1800" b="0" strike="noStrike" spc="-1" dirty="0">
              <a:solidFill>
                <a:srgbClr val="000000"/>
              </a:solidFill>
              <a:uFill>
                <a:solidFill>
                  <a:srgbClr val="FFFFFF"/>
                </a:solidFill>
              </a:uFill>
              <a:latin typeface="Arial"/>
            </a:endParaRPr>
          </a:p>
        </p:txBody>
      </p:sp>
      <p:sp>
        <p:nvSpPr>
          <p:cNvPr id="206" name="CustomShape 3"/>
          <p:cNvSpPr/>
          <p:nvPr/>
        </p:nvSpPr>
        <p:spPr>
          <a:xfrm>
            <a:off x="495720" y="3913123"/>
            <a:ext cx="2307240" cy="363240"/>
          </a:xfrm>
          <a:prstGeom prst="rect">
            <a:avLst/>
          </a:prstGeom>
          <a:solidFill>
            <a:srgbClr val="D7E4BD"/>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800" b="0" strike="noStrike" spc="-1">
                <a:solidFill>
                  <a:srgbClr val="000000"/>
                </a:solidFill>
                <a:uFill>
                  <a:solidFill>
                    <a:srgbClr val="FFFFFF"/>
                  </a:solidFill>
                </a:uFill>
                <a:latin typeface="Arial"/>
                <a:ea typeface="DejaVu Sans"/>
              </a:rPr>
              <a:t>20/06/2016  (11UTC)</a:t>
            </a:r>
            <a:endParaRPr lang="en-US" sz="1800" b="0" strike="noStrike" spc="-1">
              <a:solidFill>
                <a:srgbClr val="000000"/>
              </a:solidFill>
              <a:uFill>
                <a:solidFill>
                  <a:srgbClr val="FFFFFF"/>
                </a:solidFill>
              </a:uFill>
              <a:latin typeface="Arial"/>
            </a:endParaRPr>
          </a:p>
        </p:txBody>
      </p:sp>
      <p:sp>
        <p:nvSpPr>
          <p:cNvPr id="207" name="CustomShape 4"/>
          <p:cNvSpPr/>
          <p:nvPr/>
        </p:nvSpPr>
        <p:spPr>
          <a:xfrm>
            <a:off x="4823280" y="1361991"/>
            <a:ext cx="4287600" cy="484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404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Snapshots of SFDI </a:t>
            </a:r>
            <a:r>
              <a:rPr lang="en-US" sz="2400" b="0" i="1" strike="noStrike" spc="-1" dirty="0">
                <a:solidFill>
                  <a:srgbClr val="000000"/>
                </a:solidFill>
                <a:uFill>
                  <a:solidFill>
                    <a:srgbClr val="FFFFFF"/>
                  </a:solidFill>
                </a:uFill>
                <a:latin typeface="Calibri"/>
                <a:ea typeface="DejaVu Sans"/>
              </a:rPr>
              <a:t>instantaneous</a:t>
            </a:r>
            <a:r>
              <a:rPr lang="en-US" sz="2400" b="0" strike="noStrike" spc="-1" dirty="0">
                <a:solidFill>
                  <a:srgbClr val="000000"/>
                </a:solidFill>
                <a:uFill>
                  <a:solidFill>
                    <a:srgbClr val="FFFFFF"/>
                  </a:solidFill>
                </a:uFill>
                <a:latin typeface="Calibri"/>
                <a:ea typeface="DejaVu Sans"/>
              </a:rPr>
              <a:t> </a:t>
            </a:r>
            <a:r>
              <a:rPr lang="en-US" sz="2400" b="0" strike="noStrike" spc="-1" dirty="0" smtClean="0">
                <a:solidFill>
                  <a:srgbClr val="000000"/>
                </a:solidFill>
                <a:uFill>
                  <a:solidFill>
                    <a:srgbClr val="FFFFFF"/>
                  </a:solidFill>
                </a:uFill>
                <a:latin typeface="Calibri"/>
                <a:ea typeface="DejaVu Sans"/>
              </a:rPr>
              <a:t>spatial </a:t>
            </a:r>
            <a:r>
              <a:rPr lang="en-US" sz="2400" b="0" strike="noStrike" spc="-1" dirty="0">
                <a:solidFill>
                  <a:srgbClr val="000000"/>
                </a:solidFill>
                <a:uFill>
                  <a:solidFill>
                    <a:srgbClr val="FFFFFF"/>
                  </a:solidFill>
                </a:uFill>
                <a:latin typeface="Calibri"/>
                <a:ea typeface="DejaVu Sans"/>
              </a:rPr>
              <a:t>distribution. The maps show the SFDI index predictions for 19-20/June, </a:t>
            </a:r>
            <a:r>
              <a:rPr lang="en-US" sz="2400" b="0" strike="noStrike" spc="-1" dirty="0" smtClean="0">
                <a:solidFill>
                  <a:srgbClr val="000000"/>
                </a:solidFill>
                <a:uFill>
                  <a:solidFill>
                    <a:srgbClr val="FFFFFF"/>
                  </a:solidFill>
                </a:uFill>
                <a:latin typeface="Calibri"/>
                <a:ea typeface="DejaVu Sans"/>
              </a:rPr>
              <a:t>2016.</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marL="285840" indent="-28404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SFDI predicted a </a:t>
            </a:r>
            <a:r>
              <a:rPr lang="en-US" sz="2400" b="1" i="1" strike="noStrike" spc="-1" dirty="0">
                <a:solidFill>
                  <a:schemeClr val="accent6">
                    <a:lumMod val="75000"/>
                  </a:schemeClr>
                </a:solidFill>
                <a:uFill>
                  <a:solidFill>
                    <a:srgbClr val="FFFFFF"/>
                  </a:solidFill>
                </a:uFill>
                <a:latin typeface="Calibri"/>
                <a:ea typeface="DejaVu Sans"/>
              </a:rPr>
              <a:t>High</a:t>
            </a:r>
            <a:r>
              <a:rPr lang="en-US" sz="2400" b="0" strike="noStrike" spc="-1" dirty="0">
                <a:solidFill>
                  <a:srgbClr val="000000"/>
                </a:solidFill>
                <a:uFill>
                  <a:solidFill>
                    <a:srgbClr val="FFFFFF"/>
                  </a:solidFill>
                </a:uFill>
                <a:latin typeface="Calibri"/>
                <a:ea typeface="DejaVu Sans"/>
              </a:rPr>
              <a:t> risk for fire development, </a:t>
            </a:r>
            <a:r>
              <a:rPr lang="en-US" sz="2400" b="0" strike="noStrike" spc="-1" dirty="0" smtClean="0">
                <a:solidFill>
                  <a:srgbClr val="000000"/>
                </a:solidFill>
                <a:uFill>
                  <a:solidFill>
                    <a:srgbClr val="FFFFFF"/>
                  </a:solidFill>
                </a:uFill>
                <a:latin typeface="Calibri"/>
                <a:ea typeface="DejaVu Sans"/>
              </a:rPr>
              <a:t>not</a:t>
            </a:r>
            <a:r>
              <a:rPr lang="en-US" sz="2400" b="1" strike="noStrike" spc="-1" dirty="0" smtClean="0">
                <a:solidFill>
                  <a:srgbClr val="000000"/>
                </a:solidFill>
                <a:uFill>
                  <a:solidFill>
                    <a:srgbClr val="FFFFFF"/>
                  </a:solidFill>
                </a:uFill>
                <a:latin typeface="Calibri"/>
                <a:ea typeface="DejaVu Sans"/>
              </a:rPr>
              <a:t> </a:t>
            </a:r>
            <a:r>
              <a:rPr lang="en-US" sz="2400" b="0" strike="noStrike" spc="-1" dirty="0">
                <a:solidFill>
                  <a:srgbClr val="000000"/>
                </a:solidFill>
                <a:uFill>
                  <a:solidFill>
                    <a:srgbClr val="FFFFFF"/>
                  </a:solidFill>
                </a:uFill>
                <a:latin typeface="Calibri"/>
                <a:ea typeface="DejaVu Sans"/>
              </a:rPr>
              <a:t>the highest in its severity rating </a:t>
            </a:r>
            <a:r>
              <a:rPr lang="en-US" sz="2400" b="0" strike="noStrike" spc="-1" dirty="0" smtClean="0">
                <a:solidFill>
                  <a:srgbClr val="000000"/>
                </a:solidFill>
                <a:uFill>
                  <a:solidFill>
                    <a:srgbClr val="FFFFFF"/>
                  </a:solidFill>
                </a:uFill>
                <a:latin typeface="Calibri"/>
                <a:ea typeface="DejaVu Sans"/>
              </a:rPr>
              <a:t>scale. Near the </a:t>
            </a:r>
            <a:r>
              <a:rPr lang="en-US" sz="2400" b="0" strike="noStrike" spc="-1" dirty="0" err="1">
                <a:solidFill>
                  <a:srgbClr val="000000"/>
                </a:solidFill>
                <a:uFill>
                  <a:solidFill>
                    <a:srgbClr val="FFFFFF"/>
                  </a:solidFill>
                </a:uFill>
                <a:latin typeface="Calibri"/>
                <a:ea typeface="DejaVu Sans"/>
              </a:rPr>
              <a:t>Solea</a:t>
            </a:r>
            <a:r>
              <a:rPr lang="en-US" sz="2400" b="0" strike="noStrike" spc="-1" dirty="0">
                <a:solidFill>
                  <a:srgbClr val="000000"/>
                </a:solidFill>
                <a:uFill>
                  <a:solidFill>
                    <a:srgbClr val="FFFFFF"/>
                  </a:solidFill>
                </a:uFill>
                <a:latin typeface="Calibri"/>
                <a:ea typeface="DejaVu Sans"/>
              </a:rPr>
              <a:t> forest area (black dot</a:t>
            </a:r>
            <a:r>
              <a:rPr lang="en-US" sz="2400" b="0" strike="noStrike" spc="-1" dirty="0" smtClean="0">
                <a:solidFill>
                  <a:srgbClr val="000000"/>
                </a:solidFill>
                <a:uFill>
                  <a:solidFill>
                    <a:srgbClr val="FFFFFF"/>
                  </a:solidFill>
                </a:uFill>
                <a:latin typeface="Calibri"/>
                <a:ea typeface="DejaVu Sans"/>
              </a:rPr>
              <a:t>), it is </a:t>
            </a:r>
            <a:r>
              <a:rPr lang="en-US" sz="2400" b="0" strike="noStrike" spc="-1" dirty="0">
                <a:solidFill>
                  <a:srgbClr val="000000"/>
                </a:solidFill>
                <a:uFill>
                  <a:solidFill>
                    <a:srgbClr val="FFFFFF"/>
                  </a:solidFill>
                </a:uFill>
                <a:latin typeface="Calibri"/>
                <a:ea typeface="DejaVu Sans"/>
              </a:rPr>
              <a:t>close to </a:t>
            </a:r>
            <a:r>
              <a:rPr lang="en-US" sz="2400" b="0" i="1" strike="noStrike" spc="-1" dirty="0" smtClean="0">
                <a:solidFill>
                  <a:srgbClr val="000000"/>
                </a:solidFill>
                <a:uFill>
                  <a:solidFill>
                    <a:srgbClr val="FFFFFF"/>
                  </a:solidFill>
                </a:uFill>
                <a:latin typeface="Calibri"/>
                <a:ea typeface="DejaVu Sans"/>
              </a:rPr>
              <a:t>Moderate </a:t>
            </a:r>
            <a:r>
              <a:rPr lang="en-US" sz="2400" b="0" strike="noStrike" spc="-1" dirty="0" smtClean="0">
                <a:solidFill>
                  <a:srgbClr val="000000"/>
                </a:solidFill>
                <a:uFill>
                  <a:solidFill>
                    <a:srgbClr val="FFFFFF"/>
                  </a:solidFill>
                </a:uFill>
                <a:latin typeface="Calibri"/>
                <a:ea typeface="DejaVu Sans"/>
              </a:rPr>
              <a:t>(19/06)</a:t>
            </a:r>
            <a:r>
              <a:rPr lang="en-US" sz="2400" b="0" i="1" strike="noStrike" spc="-1" dirty="0" smtClean="0">
                <a:solidFill>
                  <a:srgbClr val="000000"/>
                </a:solidFill>
                <a:uFill>
                  <a:solidFill>
                    <a:srgbClr val="FFFFFF"/>
                  </a:solidFill>
                </a:uFill>
                <a:latin typeface="Calibri"/>
                <a:ea typeface="DejaVu Sans"/>
              </a:rPr>
              <a:t>.</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p:txBody>
      </p:sp>
      <p:sp>
        <p:nvSpPr>
          <p:cNvPr id="8"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400" b="1" spc="-1" dirty="0" smtClean="0">
                <a:solidFill>
                  <a:srgbClr val="000000"/>
                </a:solidFill>
                <a:uFill>
                  <a:solidFill>
                    <a:srgbClr val="FFFFFF"/>
                  </a:solidFill>
                </a:uFill>
                <a:latin typeface="Calibri"/>
              </a:rPr>
              <a:t>4. </a:t>
            </a:r>
            <a:r>
              <a:rPr lang="en-US" sz="3400" b="1" spc="-1" dirty="0" err="1" smtClean="0">
                <a:solidFill>
                  <a:srgbClr val="000000"/>
                </a:solidFill>
                <a:uFill>
                  <a:solidFill>
                    <a:srgbClr val="FFFFFF"/>
                  </a:solidFill>
                </a:uFill>
                <a:latin typeface="Calibri"/>
              </a:rPr>
              <a:t>Sharples</a:t>
            </a:r>
            <a:r>
              <a:rPr lang="en-US" sz="3400" b="1" spc="-1" dirty="0" smtClean="0">
                <a:solidFill>
                  <a:srgbClr val="000000"/>
                </a:solidFill>
                <a:uFill>
                  <a:solidFill>
                    <a:srgbClr val="FFFFFF"/>
                  </a:solidFill>
                </a:uFill>
                <a:latin typeface="Calibri"/>
              </a:rPr>
              <a:t> index (SFDI)</a:t>
            </a:r>
            <a:endParaRPr lang="en-US" sz="34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1"/>
          <p:cNvPicPr/>
          <p:nvPr/>
        </p:nvPicPr>
        <p:blipFill>
          <a:blip r:embed="rId3"/>
          <a:stretch/>
        </p:blipFill>
        <p:spPr>
          <a:xfrm>
            <a:off x="4980600" y="1253625"/>
            <a:ext cx="4113000" cy="2375640"/>
          </a:xfrm>
          <a:prstGeom prst="rect">
            <a:avLst/>
          </a:prstGeom>
          <a:ln>
            <a:noFill/>
          </a:ln>
        </p:spPr>
      </p:pic>
      <p:pic>
        <p:nvPicPr>
          <p:cNvPr id="210" name="Picture 2"/>
          <p:cNvPicPr/>
          <p:nvPr/>
        </p:nvPicPr>
        <p:blipFill>
          <a:blip r:embed="rId4"/>
          <a:stretch/>
        </p:blipFill>
        <p:spPr>
          <a:xfrm>
            <a:off x="4980600" y="3833432"/>
            <a:ext cx="4113000" cy="2375640"/>
          </a:xfrm>
          <a:prstGeom prst="rect">
            <a:avLst/>
          </a:prstGeom>
          <a:ln>
            <a:noFill/>
          </a:ln>
        </p:spPr>
      </p:pic>
      <p:sp>
        <p:nvSpPr>
          <p:cNvPr id="212" name="CustomShape 3"/>
          <p:cNvSpPr/>
          <p:nvPr/>
        </p:nvSpPr>
        <p:spPr>
          <a:xfrm>
            <a:off x="41400" y="1218056"/>
            <a:ext cx="4807440" cy="48624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128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Modelled SFDI (daily) time series (2015-2017), at a point within the </a:t>
            </a:r>
            <a:r>
              <a:rPr lang="en-US" sz="2400" b="0" strike="noStrike" spc="-1" dirty="0" err="1">
                <a:solidFill>
                  <a:srgbClr val="000000"/>
                </a:solidFill>
                <a:uFill>
                  <a:solidFill>
                    <a:srgbClr val="FFFFFF"/>
                  </a:solidFill>
                </a:uFill>
                <a:latin typeface="Calibri"/>
                <a:ea typeface="DejaVu Sans"/>
              </a:rPr>
              <a:t>Solea</a:t>
            </a:r>
            <a:r>
              <a:rPr lang="en-US" sz="2400" b="0" strike="noStrike" spc="-1" dirty="0">
                <a:solidFill>
                  <a:srgbClr val="000000"/>
                </a:solidFill>
                <a:uFill>
                  <a:solidFill>
                    <a:srgbClr val="FFFFFF"/>
                  </a:solidFill>
                </a:uFill>
                <a:latin typeface="Calibri"/>
                <a:ea typeface="DejaVu Sans"/>
              </a:rPr>
              <a:t> forest. A seasonal variation is shown as expected, due to its temperature and relative humidity </a:t>
            </a:r>
            <a:r>
              <a:rPr lang="en-US" sz="2400" b="0" strike="noStrike" spc="-1" dirty="0" smtClean="0">
                <a:solidFill>
                  <a:srgbClr val="000000"/>
                </a:solidFill>
                <a:uFill>
                  <a:solidFill>
                    <a:srgbClr val="FFFFFF"/>
                  </a:solidFill>
                </a:uFill>
                <a:latin typeface="Calibri"/>
                <a:ea typeface="DejaVu Sans"/>
              </a:rPr>
              <a:t>dependence.</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marL="343080" indent="-34128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ea typeface="DejaVu Sans"/>
              </a:rPr>
              <a:t>The simulated values of SFDI, are </a:t>
            </a:r>
            <a:r>
              <a:rPr lang="en-US" sz="2400" b="1" i="1" strike="noStrike" spc="-1" dirty="0">
                <a:solidFill>
                  <a:schemeClr val="accent6">
                    <a:lumMod val="75000"/>
                  </a:schemeClr>
                </a:solidFill>
                <a:uFill>
                  <a:solidFill>
                    <a:srgbClr val="FFFFFF"/>
                  </a:solidFill>
                </a:uFill>
                <a:latin typeface="Calibri"/>
                <a:ea typeface="DejaVu Sans"/>
              </a:rPr>
              <a:t>relatively low </a:t>
            </a:r>
            <a:r>
              <a:rPr lang="en-US" sz="2400" b="0" strike="noStrike" spc="-1" dirty="0">
                <a:solidFill>
                  <a:srgbClr val="000000"/>
                </a:solidFill>
                <a:uFill>
                  <a:solidFill>
                    <a:srgbClr val="FFFFFF"/>
                  </a:solidFill>
                </a:uFill>
                <a:latin typeface="Calibri"/>
                <a:ea typeface="DejaVu Sans"/>
              </a:rPr>
              <a:t>during the </a:t>
            </a:r>
            <a:r>
              <a:rPr lang="en-US" sz="2400" b="0" strike="noStrike" spc="-1" dirty="0" err="1">
                <a:solidFill>
                  <a:srgbClr val="000000"/>
                </a:solidFill>
                <a:uFill>
                  <a:solidFill>
                    <a:srgbClr val="FFFFFF"/>
                  </a:solidFill>
                </a:uFill>
                <a:latin typeface="Calibri"/>
                <a:ea typeface="DejaVu Sans"/>
              </a:rPr>
              <a:t>Solea</a:t>
            </a:r>
            <a:r>
              <a:rPr lang="en-US" sz="2400" b="0" strike="noStrike" spc="-1" dirty="0">
                <a:solidFill>
                  <a:srgbClr val="000000"/>
                </a:solidFill>
                <a:uFill>
                  <a:solidFill>
                    <a:srgbClr val="FFFFFF"/>
                  </a:solidFill>
                </a:uFill>
                <a:latin typeface="Calibri"/>
                <a:ea typeface="DejaVu Sans"/>
              </a:rPr>
              <a:t> forest fire event. </a:t>
            </a:r>
            <a:r>
              <a:rPr lang="en-US" sz="2400" b="0" strike="noStrike" spc="-1" dirty="0" smtClean="0">
                <a:solidFill>
                  <a:srgbClr val="000000"/>
                </a:solidFill>
                <a:uFill>
                  <a:solidFill>
                    <a:srgbClr val="FFFFFF"/>
                  </a:solidFill>
                </a:uFill>
                <a:latin typeface="Calibri"/>
                <a:ea typeface="DejaVu Sans"/>
              </a:rPr>
              <a:t>Need to </a:t>
            </a:r>
            <a:r>
              <a:rPr lang="en-US" sz="2400" b="1" i="1" strike="noStrike" spc="-1" dirty="0" smtClean="0">
                <a:solidFill>
                  <a:schemeClr val="accent6">
                    <a:lumMod val="75000"/>
                  </a:schemeClr>
                </a:solidFill>
                <a:uFill>
                  <a:solidFill>
                    <a:srgbClr val="FFFFFF"/>
                  </a:solidFill>
                </a:uFill>
                <a:latin typeface="Calibri"/>
                <a:ea typeface="DejaVu Sans"/>
              </a:rPr>
              <a:t>appropriately calibrate </a:t>
            </a:r>
            <a:r>
              <a:rPr lang="en-US" sz="2400" b="0" strike="noStrike" spc="-1" dirty="0" smtClean="0">
                <a:solidFill>
                  <a:srgbClr val="000000"/>
                </a:solidFill>
                <a:uFill>
                  <a:solidFill>
                    <a:srgbClr val="FFFFFF"/>
                  </a:solidFill>
                </a:uFill>
                <a:latin typeface="Calibri"/>
                <a:ea typeface="DejaVu Sans"/>
              </a:rPr>
              <a:t>the </a:t>
            </a:r>
            <a:r>
              <a:rPr lang="en-US" sz="2400" b="0" strike="noStrike" spc="-1" dirty="0">
                <a:solidFill>
                  <a:srgbClr val="000000"/>
                </a:solidFill>
                <a:uFill>
                  <a:solidFill>
                    <a:srgbClr val="FFFFFF"/>
                  </a:solidFill>
                </a:uFill>
                <a:latin typeface="Calibri"/>
                <a:ea typeface="DejaVu Sans"/>
              </a:rPr>
              <a:t>SFDI model regarding its fire risk severity </a:t>
            </a:r>
            <a:r>
              <a:rPr lang="en-US" sz="2400" b="0" strike="noStrike" spc="-1" dirty="0" smtClean="0">
                <a:solidFill>
                  <a:srgbClr val="000000"/>
                </a:solidFill>
                <a:uFill>
                  <a:solidFill>
                    <a:srgbClr val="FFFFFF"/>
                  </a:solidFill>
                </a:uFill>
                <a:latin typeface="Calibri"/>
                <a:ea typeface="DejaVu Sans"/>
              </a:rPr>
              <a:t>scale, for Cyprus.</a:t>
            </a:r>
            <a:endParaRPr lang="en-US" sz="1800" b="0" strike="noStrike" spc="-1" dirty="0">
              <a:solidFill>
                <a:srgbClr val="000000"/>
              </a:solidFill>
              <a:uFill>
                <a:solidFill>
                  <a:srgbClr val="FFFFFF"/>
                </a:solidFill>
              </a:uFill>
              <a:latin typeface="Arial"/>
            </a:endParaRPr>
          </a:p>
        </p:txBody>
      </p:sp>
      <p:sp>
        <p:nvSpPr>
          <p:cNvPr id="7"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400" b="1" spc="-1" dirty="0" smtClean="0">
                <a:solidFill>
                  <a:srgbClr val="000000"/>
                </a:solidFill>
                <a:uFill>
                  <a:solidFill>
                    <a:srgbClr val="FFFFFF"/>
                  </a:solidFill>
                </a:uFill>
                <a:latin typeface="Calibri"/>
              </a:rPr>
              <a:t>5. </a:t>
            </a:r>
            <a:r>
              <a:rPr lang="en-US" sz="3400" b="1" spc="-1" dirty="0" err="1" smtClean="0">
                <a:solidFill>
                  <a:srgbClr val="000000"/>
                </a:solidFill>
                <a:uFill>
                  <a:solidFill>
                    <a:srgbClr val="FFFFFF"/>
                  </a:solidFill>
                </a:uFill>
                <a:latin typeface="Calibri"/>
              </a:rPr>
              <a:t>Sharples</a:t>
            </a:r>
            <a:r>
              <a:rPr lang="en-US" sz="3400" b="1" spc="-1" dirty="0" smtClean="0">
                <a:solidFill>
                  <a:srgbClr val="000000"/>
                </a:solidFill>
                <a:uFill>
                  <a:solidFill>
                    <a:srgbClr val="FFFFFF"/>
                  </a:solidFill>
                </a:uFill>
                <a:latin typeface="Calibri"/>
              </a:rPr>
              <a:t> index (SFDI)</a:t>
            </a:r>
            <a:endParaRPr lang="en-US" sz="34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2800" b="1" spc="-1" dirty="0">
                <a:solidFill>
                  <a:srgbClr val="000000"/>
                </a:solidFill>
                <a:uFill>
                  <a:solidFill>
                    <a:srgbClr val="FFFFFF"/>
                  </a:solidFill>
                </a:uFill>
                <a:latin typeface="Calibri"/>
              </a:rPr>
              <a:t>Short term forecasts: Meteorological </a:t>
            </a:r>
            <a:r>
              <a:rPr lang="en-US" sz="2800" b="1" spc="-1" dirty="0" smtClean="0">
                <a:solidFill>
                  <a:srgbClr val="000000"/>
                </a:solidFill>
                <a:uFill>
                  <a:solidFill>
                    <a:srgbClr val="FFFFFF"/>
                  </a:solidFill>
                </a:uFill>
                <a:latin typeface="Calibri"/>
              </a:rPr>
              <a:t>drought - KBDI</a:t>
            </a:r>
            <a:endParaRPr lang="en-US" sz="28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20" y="917528"/>
            <a:ext cx="5198611" cy="288592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20" y="3935968"/>
            <a:ext cx="5198611" cy="2484697"/>
          </a:xfrm>
          <a:prstGeom prst="rect">
            <a:avLst/>
          </a:prstGeom>
        </p:spPr>
      </p:pic>
      <p:sp>
        <p:nvSpPr>
          <p:cNvPr id="6" name="CustomShape 4"/>
          <p:cNvSpPr/>
          <p:nvPr/>
        </p:nvSpPr>
        <p:spPr>
          <a:xfrm>
            <a:off x="1531087" y="3425605"/>
            <a:ext cx="531629" cy="21265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smtClean="0">
                <a:solidFill>
                  <a:srgbClr val="000000"/>
                </a:solidFill>
                <a:uFill>
                  <a:solidFill>
                    <a:srgbClr val="FFFFFF"/>
                  </a:solidFill>
                </a:uFill>
                <a:latin typeface="Arial"/>
                <a:ea typeface="DejaVu Sans"/>
              </a:rPr>
              <a:t> </a:t>
            </a:r>
            <a:r>
              <a:rPr lang="en-US" sz="1200" b="0" strike="noStrike" spc="-1" dirty="0" smtClean="0">
                <a:solidFill>
                  <a:schemeClr val="accent6">
                    <a:lumMod val="75000"/>
                  </a:schemeClr>
                </a:solidFill>
                <a:uFill>
                  <a:solidFill>
                    <a:srgbClr val="FFFFFF"/>
                  </a:solidFill>
                </a:uFill>
                <a:latin typeface="Arial"/>
                <a:ea typeface="DejaVu Sans"/>
              </a:rPr>
              <a:t>2015</a:t>
            </a:r>
            <a:endParaRPr lang="en-US" sz="1200" b="0" strike="noStrike" spc="-1" dirty="0">
              <a:solidFill>
                <a:schemeClr val="accent6">
                  <a:lumMod val="75000"/>
                </a:schemeClr>
              </a:solidFill>
              <a:uFill>
                <a:solidFill>
                  <a:srgbClr val="FFFFFF"/>
                </a:solidFill>
              </a:uFill>
              <a:latin typeface="Arial"/>
            </a:endParaRPr>
          </a:p>
        </p:txBody>
      </p:sp>
      <p:sp>
        <p:nvSpPr>
          <p:cNvPr id="9" name="CustomShape 4"/>
          <p:cNvSpPr/>
          <p:nvPr/>
        </p:nvSpPr>
        <p:spPr>
          <a:xfrm>
            <a:off x="3044455" y="3407881"/>
            <a:ext cx="531629" cy="21265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smtClean="0">
                <a:solidFill>
                  <a:srgbClr val="000000"/>
                </a:solidFill>
                <a:uFill>
                  <a:solidFill>
                    <a:srgbClr val="FFFFFF"/>
                  </a:solidFill>
                </a:uFill>
                <a:latin typeface="Arial"/>
                <a:ea typeface="DejaVu Sans"/>
              </a:rPr>
              <a:t> </a:t>
            </a:r>
            <a:r>
              <a:rPr lang="en-US" sz="1200" b="0" strike="noStrike" spc="-1" dirty="0" smtClean="0">
                <a:solidFill>
                  <a:schemeClr val="accent6">
                    <a:lumMod val="75000"/>
                  </a:schemeClr>
                </a:solidFill>
                <a:uFill>
                  <a:solidFill>
                    <a:srgbClr val="FFFFFF"/>
                  </a:solidFill>
                </a:uFill>
                <a:latin typeface="Arial"/>
                <a:ea typeface="DejaVu Sans"/>
              </a:rPr>
              <a:t>2016</a:t>
            </a:r>
            <a:endParaRPr lang="en-US" sz="1200" b="0" strike="noStrike" spc="-1" dirty="0">
              <a:solidFill>
                <a:schemeClr val="accent6">
                  <a:lumMod val="75000"/>
                </a:schemeClr>
              </a:solidFill>
              <a:uFill>
                <a:solidFill>
                  <a:srgbClr val="FFFFFF"/>
                </a:solidFill>
              </a:uFill>
              <a:latin typeface="Arial"/>
            </a:endParaRPr>
          </a:p>
        </p:txBody>
      </p:sp>
      <p:sp>
        <p:nvSpPr>
          <p:cNvPr id="10" name="CustomShape 4"/>
          <p:cNvSpPr/>
          <p:nvPr/>
        </p:nvSpPr>
        <p:spPr>
          <a:xfrm>
            <a:off x="4447961" y="3418510"/>
            <a:ext cx="531629" cy="21265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smtClean="0">
                <a:solidFill>
                  <a:srgbClr val="000000"/>
                </a:solidFill>
                <a:uFill>
                  <a:solidFill>
                    <a:srgbClr val="FFFFFF"/>
                  </a:solidFill>
                </a:uFill>
                <a:latin typeface="Arial"/>
                <a:ea typeface="DejaVu Sans"/>
              </a:rPr>
              <a:t> </a:t>
            </a:r>
            <a:r>
              <a:rPr lang="en-US" sz="1200" b="0" strike="noStrike" spc="-1" dirty="0" smtClean="0">
                <a:solidFill>
                  <a:schemeClr val="accent6">
                    <a:lumMod val="75000"/>
                  </a:schemeClr>
                </a:solidFill>
                <a:uFill>
                  <a:solidFill>
                    <a:srgbClr val="FFFFFF"/>
                  </a:solidFill>
                </a:uFill>
                <a:latin typeface="Arial"/>
                <a:ea typeface="DejaVu Sans"/>
              </a:rPr>
              <a:t>2017</a:t>
            </a:r>
            <a:endParaRPr lang="en-US" sz="1200" b="0" strike="noStrike" spc="-1" dirty="0">
              <a:solidFill>
                <a:schemeClr val="accent6">
                  <a:lumMod val="75000"/>
                </a:schemeClr>
              </a:solidFill>
              <a:uFill>
                <a:solidFill>
                  <a:srgbClr val="FFFFFF"/>
                </a:solidFill>
              </a:uFill>
              <a:latin typeface="Arial"/>
            </a:endParaRPr>
          </a:p>
        </p:txBody>
      </p:sp>
      <p:sp>
        <p:nvSpPr>
          <p:cNvPr id="11" name="CustomShape 4"/>
          <p:cNvSpPr/>
          <p:nvPr/>
        </p:nvSpPr>
        <p:spPr>
          <a:xfrm>
            <a:off x="5327930" y="1275253"/>
            <a:ext cx="3572891" cy="484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4040" algn="just">
              <a:lnSpc>
                <a:spcPct val="100000"/>
              </a:lnSpc>
              <a:buClr>
                <a:srgbClr val="000000"/>
              </a:buClr>
              <a:buFont typeface="Wingdings" charset="2"/>
              <a:buChar char=""/>
            </a:pPr>
            <a:r>
              <a:rPr lang="en-US" sz="2300" spc="-1" dirty="0" smtClean="0">
                <a:solidFill>
                  <a:srgbClr val="000000"/>
                </a:solidFill>
                <a:uFill>
                  <a:solidFill>
                    <a:srgbClr val="FFFFFF"/>
                  </a:solidFill>
                </a:uFill>
                <a:latin typeface="Calibri" panose="020F0502020204030204" pitchFamily="34" charset="0"/>
                <a:ea typeface="DejaVu Sans"/>
                <a:cs typeface="Calibri" panose="020F0502020204030204" pitchFamily="34" charset="0"/>
              </a:rPr>
              <a:t>Implemented </a:t>
            </a:r>
            <a:r>
              <a:rPr lang="en-US" sz="2300" b="1" spc="-1" dirty="0" err="1" smtClean="0">
                <a:solidFill>
                  <a:schemeClr val="accent6">
                    <a:lumMod val="75000"/>
                  </a:schemeClr>
                </a:solidFill>
                <a:uFill>
                  <a:solidFill>
                    <a:srgbClr val="FFFFFF"/>
                  </a:solidFill>
                </a:uFill>
                <a:latin typeface="Calibri" panose="020F0502020204030204" pitchFamily="34" charset="0"/>
                <a:ea typeface="DejaVu Sans"/>
                <a:cs typeface="Calibri" panose="020F0502020204030204" pitchFamily="34" charset="0"/>
              </a:rPr>
              <a:t>Keetch-Byram</a:t>
            </a:r>
            <a:r>
              <a:rPr lang="en-US" sz="2300" b="1" spc="-1" dirty="0" smtClean="0">
                <a:solidFill>
                  <a:schemeClr val="accent6">
                    <a:lumMod val="75000"/>
                  </a:schemeClr>
                </a:solidFill>
                <a:uFill>
                  <a:solidFill>
                    <a:srgbClr val="FFFFFF"/>
                  </a:solidFill>
                </a:uFill>
                <a:latin typeface="Calibri" panose="020F0502020204030204" pitchFamily="34" charset="0"/>
                <a:ea typeface="DejaVu Sans"/>
                <a:cs typeface="Calibri" panose="020F0502020204030204" pitchFamily="34" charset="0"/>
              </a:rPr>
              <a:t> (1968) drought index</a:t>
            </a:r>
            <a:r>
              <a:rPr lang="en-US" sz="2300" b="1" spc="-1" dirty="0" smtClean="0">
                <a:uFill>
                  <a:solidFill>
                    <a:srgbClr val="FFFFFF"/>
                  </a:solidFill>
                </a:uFill>
                <a:latin typeface="Calibri" panose="020F0502020204030204" pitchFamily="34" charset="0"/>
                <a:ea typeface="DejaVu Sans"/>
                <a:cs typeface="Calibri" panose="020F0502020204030204" pitchFamily="34" charset="0"/>
              </a:rPr>
              <a:t>.</a:t>
            </a:r>
            <a:r>
              <a:rPr lang="en-US" sz="2300" spc="-1" dirty="0" smtClean="0">
                <a:solidFill>
                  <a:srgbClr val="000000"/>
                </a:solidFill>
                <a:uFill>
                  <a:solidFill>
                    <a:srgbClr val="FFFFFF"/>
                  </a:solidFill>
                </a:uFill>
                <a:latin typeface="Calibri" panose="020F0502020204030204" pitchFamily="34" charset="0"/>
                <a:ea typeface="DejaVu Sans"/>
                <a:cs typeface="Calibri" panose="020F0502020204030204" pitchFamily="34" charset="0"/>
              </a:rPr>
              <a:t> KBDI is estimated for several </a:t>
            </a:r>
            <a:r>
              <a:rPr lang="en-US" sz="2300" spc="-1" dirty="0" err="1" smtClean="0">
                <a:solidFill>
                  <a:srgbClr val="000000"/>
                </a:solidFill>
                <a:uFill>
                  <a:solidFill>
                    <a:srgbClr val="FFFFFF"/>
                  </a:solidFill>
                </a:uFill>
                <a:latin typeface="Calibri" panose="020F0502020204030204" pitchFamily="34" charset="0"/>
                <a:ea typeface="DejaVu Sans"/>
                <a:cs typeface="Calibri" panose="020F0502020204030204" pitchFamily="34" charset="0"/>
              </a:rPr>
              <a:t>DoM</a:t>
            </a:r>
            <a:r>
              <a:rPr lang="en-US" sz="2300" spc="-1" dirty="0" smtClean="0">
                <a:solidFill>
                  <a:srgbClr val="000000"/>
                </a:solidFill>
                <a:uFill>
                  <a:solidFill>
                    <a:srgbClr val="FFFFFF"/>
                  </a:solidFill>
                </a:uFill>
                <a:latin typeface="Calibri" panose="020F0502020204030204" pitchFamily="34" charset="0"/>
                <a:ea typeface="DejaVu Sans"/>
                <a:cs typeface="Calibri" panose="020F0502020204030204" pitchFamily="34" charset="0"/>
              </a:rPr>
              <a:t> weather station locations, using daily numerical forecasts 2015-2017</a:t>
            </a:r>
            <a:r>
              <a:rPr lang="en-US" sz="2300" b="0" strike="noStrike" spc="-1" dirty="0" smtClean="0">
                <a:solidFill>
                  <a:srgbClr val="000000"/>
                </a:solidFill>
                <a:uFill>
                  <a:solidFill>
                    <a:srgbClr val="FFFFFF"/>
                  </a:solidFill>
                </a:uFill>
                <a:latin typeface="Calibri" panose="020F0502020204030204" pitchFamily="34" charset="0"/>
                <a:ea typeface="DejaVu Sans"/>
                <a:cs typeface="Calibri" panose="020F0502020204030204" pitchFamily="34" charset="0"/>
              </a:rPr>
              <a:t>.</a:t>
            </a:r>
            <a:endParaRPr lang="en-US" sz="2300" b="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a:p>
            <a:pPr algn="just">
              <a:lnSpc>
                <a:spcPct val="100000"/>
              </a:lnSpc>
            </a:pPr>
            <a:endParaRPr lang="en-US" sz="2300" b="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a:p>
            <a:pPr marL="285840" indent="-284040" algn="just">
              <a:lnSpc>
                <a:spcPct val="100000"/>
              </a:lnSpc>
              <a:buClr>
                <a:srgbClr val="000000"/>
              </a:buClr>
              <a:buFont typeface="Wingdings" charset="2"/>
              <a:buChar char=""/>
            </a:pPr>
            <a:r>
              <a:rPr lang="en-US" sz="2300" b="0" strike="noStrike" spc="-1" dirty="0" smtClean="0">
                <a:solidFill>
                  <a:srgbClr val="000000"/>
                </a:solidFill>
                <a:uFill>
                  <a:solidFill>
                    <a:srgbClr val="FFFFFF"/>
                  </a:solidFill>
                </a:uFill>
                <a:latin typeface="Calibri" panose="020F0502020204030204" pitchFamily="34" charset="0"/>
                <a:ea typeface="DejaVu Sans"/>
                <a:cs typeface="Calibri" panose="020F0502020204030204" pitchFamily="34" charset="0"/>
              </a:rPr>
              <a:t>KBDI estimated  relatively saturated soil conditions (0-50mm) during the outbreak of the </a:t>
            </a:r>
            <a:r>
              <a:rPr lang="en-US" sz="2300" b="0" strike="noStrike" spc="-1" dirty="0" err="1" smtClean="0">
                <a:solidFill>
                  <a:srgbClr val="000000"/>
                </a:solidFill>
                <a:uFill>
                  <a:solidFill>
                    <a:srgbClr val="FFFFFF"/>
                  </a:solidFill>
                </a:uFill>
                <a:latin typeface="Calibri" panose="020F0502020204030204" pitchFamily="34" charset="0"/>
                <a:ea typeface="DejaVu Sans"/>
                <a:cs typeface="Calibri" panose="020F0502020204030204" pitchFamily="34" charset="0"/>
              </a:rPr>
              <a:t>Solea</a:t>
            </a:r>
            <a:r>
              <a:rPr lang="en-US" sz="2300" b="0" strike="noStrike" spc="-1" dirty="0" smtClean="0">
                <a:solidFill>
                  <a:srgbClr val="000000"/>
                </a:solidFill>
                <a:uFill>
                  <a:solidFill>
                    <a:srgbClr val="FFFFFF"/>
                  </a:solidFill>
                </a:uFill>
                <a:latin typeface="Calibri" panose="020F0502020204030204" pitchFamily="34" charset="0"/>
                <a:ea typeface="DejaVu Sans"/>
                <a:cs typeface="Calibri" panose="020F0502020204030204" pitchFamily="34" charset="0"/>
              </a:rPr>
              <a:t> forest fire event. Needs further investigation.</a:t>
            </a:r>
            <a:endParaRPr lang="en-US" sz="2300" b="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a:p>
            <a:pPr>
              <a:lnSpc>
                <a:spcPct val="100000"/>
              </a:lnSpc>
            </a:pPr>
            <a:endParaRPr lang="en-US" sz="1800" b="0" strike="noStrike" spc="-1" dirty="0">
              <a:solidFill>
                <a:srgbClr val="000000"/>
              </a:solidFill>
              <a:uFill>
                <a:solidFill>
                  <a:srgbClr val="FFFFFF"/>
                </a:solidFill>
              </a:uFill>
              <a:latin typeface="Arial"/>
            </a:endParaRPr>
          </a:p>
        </p:txBody>
      </p:sp>
      <p:cxnSp>
        <p:nvCxnSpPr>
          <p:cNvPr id="4" name="Straight Connector 3"/>
          <p:cNvCxnSpPr/>
          <p:nvPr/>
        </p:nvCxnSpPr>
        <p:spPr>
          <a:xfrm>
            <a:off x="1443210" y="1586429"/>
            <a:ext cx="3800819" cy="11018"/>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56920" y="1105071"/>
            <a:ext cx="2420169" cy="600164"/>
          </a:xfrm>
          <a:prstGeom prst="rect">
            <a:avLst/>
          </a:prstGeom>
          <a:noFill/>
        </p:spPr>
        <p:txBody>
          <a:bodyPr wrap="square" rtlCol="0">
            <a:spAutoFit/>
          </a:bodyPr>
          <a:lstStyle/>
          <a:p>
            <a:pPr marL="1800">
              <a:buClr>
                <a:srgbClr val="000000"/>
              </a:buClr>
            </a:pPr>
            <a:r>
              <a:rPr lang="en-US" sz="1400" spc="-1" dirty="0" smtClean="0">
                <a:solidFill>
                  <a:srgbClr val="FF0000"/>
                </a:solidFill>
                <a:uFill>
                  <a:solidFill>
                    <a:srgbClr val="FFFFFF"/>
                  </a:solidFill>
                </a:uFill>
                <a:latin typeface="Calibri"/>
              </a:rPr>
              <a:t>Severe drought and potentially extreme fire behavior</a:t>
            </a:r>
            <a:r>
              <a:rPr lang="en-US" sz="1400" b="1" i="1" spc="-1" dirty="0" smtClean="0">
                <a:solidFill>
                  <a:srgbClr val="FF0000"/>
                </a:solidFill>
                <a:uFill>
                  <a:solidFill>
                    <a:srgbClr val="FFFFFF"/>
                  </a:solidFill>
                </a:uFill>
                <a:latin typeface="Calibri"/>
              </a:rPr>
              <a:t>.</a:t>
            </a:r>
            <a:endParaRPr lang="en-US" sz="1400" spc="-1" dirty="0">
              <a:solidFill>
                <a:srgbClr val="FF0000"/>
              </a:solidFill>
              <a:uFill>
                <a:solidFill>
                  <a:srgbClr val="FFFFFF"/>
                </a:solidFill>
              </a:uFill>
            </a:endParaRPr>
          </a:p>
          <a:p>
            <a:pPr marL="285840" indent="-284040">
              <a:lnSpc>
                <a:spcPct val="100000"/>
              </a:lnSpc>
              <a:buClr>
                <a:srgbClr val="000000"/>
              </a:buClr>
              <a:buFont typeface="Wingdings" charset="2"/>
              <a:buChar char=""/>
            </a:pPr>
            <a:endParaRPr lang="en-US" sz="500" spc="-1" dirty="0">
              <a:solidFill>
                <a:schemeClr val="tx2">
                  <a:lumMod val="60000"/>
                  <a:lumOff val="40000"/>
                </a:schemeClr>
              </a:solidFill>
              <a:uFill>
                <a:solidFill>
                  <a:srgbClr val="FFFFFF"/>
                </a:solidFill>
              </a:uFill>
            </a:endParaRPr>
          </a:p>
        </p:txBody>
      </p:sp>
    </p:spTree>
    <p:extLst>
      <p:ext uri="{BB962C8B-B14F-4D97-AF65-F5344CB8AC3E}">
        <p14:creationId xmlns:p14="http://schemas.microsoft.com/office/powerpoint/2010/main" val="3798265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saturation sat="22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6" name="TextBox 5"/>
          <p:cNvSpPr txBox="1"/>
          <p:nvPr/>
        </p:nvSpPr>
        <p:spPr>
          <a:xfrm>
            <a:off x="305037" y="932273"/>
            <a:ext cx="8516203" cy="5401479"/>
          </a:xfrm>
          <a:prstGeom prst="rect">
            <a:avLst/>
          </a:prstGeom>
          <a:noFill/>
        </p:spPr>
        <p:txBody>
          <a:bodyPr wrap="square" rtlCol="0">
            <a:spAutoFit/>
          </a:bodyPr>
          <a:lstStyle/>
          <a:p>
            <a:pPr marL="285750" indent="-285750">
              <a:buFont typeface="Wingdings" panose="05000000000000000000" pitchFamily="2" charset="2"/>
              <a:buChar char="q"/>
            </a:pPr>
            <a:r>
              <a:rPr lang="en-US" sz="3500" dirty="0" smtClean="0">
                <a:solidFill>
                  <a:schemeClr val="accent6">
                    <a:lumMod val="50000"/>
                  </a:schemeClr>
                </a:solidFill>
                <a:latin typeface="Calibri" panose="020F0502020204030204" pitchFamily="34" charset="0"/>
                <a:cs typeface="Calibri" panose="020F0502020204030204" pitchFamily="34" charset="0"/>
              </a:rPr>
              <a:t>Meteorological drought in the Balkan and East Med - SPI</a:t>
            </a:r>
          </a:p>
          <a:p>
            <a:endParaRPr lang="en-US" sz="1500" dirty="0" smtClean="0">
              <a:solidFill>
                <a:schemeClr val="accent6">
                  <a:lumMod val="50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sz="3500" dirty="0" smtClean="0">
                <a:solidFill>
                  <a:schemeClr val="accent6">
                    <a:lumMod val="50000"/>
                  </a:schemeClr>
                </a:solidFill>
                <a:latin typeface="Calibri" panose="020F0502020204030204" pitchFamily="34" charset="0"/>
                <a:cs typeface="Calibri" panose="020F0502020204030204" pitchFamily="34" charset="0"/>
              </a:rPr>
              <a:t>Extended term CFWI forecasts based on the NCEP/CFSv2 long-term climatological forecasts</a:t>
            </a:r>
          </a:p>
          <a:p>
            <a:endParaRPr lang="en-US" sz="1500" dirty="0">
              <a:solidFill>
                <a:schemeClr val="accent6">
                  <a:lumMod val="50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sz="3500" dirty="0" smtClean="0">
                <a:solidFill>
                  <a:schemeClr val="accent6">
                    <a:lumMod val="50000"/>
                  </a:schemeClr>
                </a:solidFill>
                <a:latin typeface="Calibri" panose="020F0502020204030204" pitchFamily="34" charset="0"/>
                <a:cs typeface="Calibri" panose="020F0502020204030204" pitchFamily="34" charset="0"/>
              </a:rPr>
              <a:t>Climate projection example of CFWI based on dynamically downscaled CMIP5 data –DISARM project</a:t>
            </a:r>
          </a:p>
          <a:p>
            <a:r>
              <a:rPr lang="en-US" sz="3500" dirty="0" smtClean="0">
                <a:solidFill>
                  <a:schemeClr val="accent6">
                    <a:lumMod val="50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6869563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22126" y="1460316"/>
            <a:ext cx="4285536" cy="4966463"/>
            <a:chOff x="4854678" y="1319228"/>
            <a:chExt cx="4098392" cy="4810298"/>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678" y="1319228"/>
              <a:ext cx="4098392" cy="23819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4678" y="3747606"/>
              <a:ext cx="4098392" cy="2381920"/>
            </a:xfrm>
            <a:prstGeom prst="rect">
              <a:avLst/>
            </a:prstGeom>
          </p:spPr>
        </p:pic>
      </p:grpSp>
      <p:sp>
        <p:nvSpPr>
          <p:cNvPr id="7"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4000" b="1" spc="-1" dirty="0" smtClean="0">
                <a:solidFill>
                  <a:srgbClr val="000000"/>
                </a:solidFill>
                <a:uFill>
                  <a:solidFill>
                    <a:srgbClr val="FFFFFF"/>
                  </a:solidFill>
                </a:uFill>
                <a:latin typeface="Calibri"/>
              </a:rPr>
              <a:t>SPI over Balkan and East Med</a:t>
            </a:r>
            <a:endParaRPr lang="en-US" sz="40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
        <p:nvSpPr>
          <p:cNvPr id="11" name="CustomShape 2"/>
          <p:cNvSpPr/>
          <p:nvPr/>
        </p:nvSpPr>
        <p:spPr>
          <a:xfrm>
            <a:off x="674012" y="938235"/>
            <a:ext cx="7713466" cy="4058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800" algn="just">
              <a:lnSpc>
                <a:spcPct val="100000"/>
              </a:lnSpc>
              <a:buClr>
                <a:srgbClr val="000000"/>
              </a:buClr>
            </a:pPr>
            <a:r>
              <a:rPr lang="en-US" sz="2000" b="1" spc="-1" dirty="0" smtClean="0">
                <a:solidFill>
                  <a:srgbClr val="000000"/>
                </a:solidFill>
                <a:uFill>
                  <a:solidFill>
                    <a:srgbClr val="FFFFFF"/>
                  </a:solidFill>
                </a:uFill>
                <a:latin typeface="Calibri"/>
                <a:ea typeface="DejaVu Sans"/>
              </a:rPr>
              <a:t>SPI is calculated based on </a:t>
            </a:r>
            <a:r>
              <a:rPr lang="en-US" sz="2000" b="1" spc="-1" dirty="0" smtClean="0">
                <a:solidFill>
                  <a:schemeClr val="accent6">
                    <a:lumMod val="75000"/>
                  </a:schemeClr>
                </a:solidFill>
                <a:uFill>
                  <a:solidFill>
                    <a:srgbClr val="FFFFFF"/>
                  </a:solidFill>
                </a:uFill>
                <a:latin typeface="Calibri"/>
                <a:ea typeface="DejaVu Sans"/>
              </a:rPr>
              <a:t>ECMWF ERA5 (0.25</a:t>
            </a:r>
            <a:r>
              <a:rPr lang="en-US" sz="2000" b="1" spc="-1" baseline="30000" dirty="0" smtClean="0">
                <a:solidFill>
                  <a:schemeClr val="accent6">
                    <a:lumMod val="75000"/>
                  </a:schemeClr>
                </a:solidFill>
                <a:uFill>
                  <a:solidFill>
                    <a:srgbClr val="FFFFFF"/>
                  </a:solidFill>
                </a:uFill>
                <a:latin typeface="Calibri"/>
                <a:ea typeface="DejaVu Sans"/>
              </a:rPr>
              <a:t>o</a:t>
            </a:r>
            <a:r>
              <a:rPr lang="en-US" sz="2000" b="1" spc="-1" dirty="0" smtClean="0">
                <a:solidFill>
                  <a:schemeClr val="accent6">
                    <a:lumMod val="75000"/>
                  </a:schemeClr>
                </a:solidFill>
                <a:uFill>
                  <a:solidFill>
                    <a:srgbClr val="FFFFFF"/>
                  </a:solidFill>
                </a:uFill>
                <a:latin typeface="Calibri"/>
                <a:ea typeface="DejaVu Sans"/>
              </a:rPr>
              <a:t>) re-analysis 1979-2019</a:t>
            </a:r>
            <a:r>
              <a:rPr lang="en-US" sz="2000" b="1" spc="-1" dirty="0" smtClean="0">
                <a:uFill>
                  <a:solidFill>
                    <a:srgbClr val="FFFFFF"/>
                  </a:solidFill>
                </a:uFill>
                <a:latin typeface="Calibri"/>
                <a:ea typeface="DejaVu Sans"/>
              </a:rPr>
              <a:t>.</a:t>
            </a:r>
            <a:endParaRPr lang="en-US" sz="2000" b="1" strike="noStrike" spc="-1" dirty="0">
              <a:uFill>
                <a:solidFill>
                  <a:srgbClr val="FFFFFF"/>
                </a:solidFill>
              </a:uFill>
              <a:latin typeface="Arial"/>
            </a:endParaRPr>
          </a:p>
        </p:txBody>
      </p:sp>
      <p:grpSp>
        <p:nvGrpSpPr>
          <p:cNvPr id="4" name="Group 3"/>
          <p:cNvGrpSpPr/>
          <p:nvPr/>
        </p:nvGrpSpPr>
        <p:grpSpPr>
          <a:xfrm>
            <a:off x="122854" y="1419371"/>
            <a:ext cx="4189838" cy="4968627"/>
            <a:chOff x="177446" y="1282603"/>
            <a:chExt cx="4046144" cy="4862641"/>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446" y="1282603"/>
              <a:ext cx="4046144" cy="241854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446" y="3774811"/>
              <a:ext cx="4046144" cy="2370433"/>
            </a:xfrm>
            <a:prstGeom prst="rect">
              <a:avLst/>
            </a:prstGeom>
          </p:spPr>
        </p:pic>
      </p:grpSp>
    </p:spTree>
    <p:extLst>
      <p:ext uri="{BB962C8B-B14F-4D97-AF65-F5344CB8AC3E}">
        <p14:creationId xmlns:p14="http://schemas.microsoft.com/office/powerpoint/2010/main" val="3390270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4000" b="1" dirty="0" smtClean="0">
                <a:latin typeface="Calibri" panose="020F0502020204030204" pitchFamily="34" charset="0"/>
                <a:cs typeface="Calibri" panose="020F0502020204030204" pitchFamily="34" charset="0"/>
              </a:rPr>
              <a:t>Long-term predictions for CFWI </a:t>
            </a:r>
            <a:r>
              <a:rPr lang="en-US" sz="3000" b="1" spc="-1" dirty="0" smtClean="0">
                <a:solidFill>
                  <a:srgbClr val="000000"/>
                </a:solidFill>
                <a:uFill>
                  <a:solidFill>
                    <a:srgbClr val="FFFFFF"/>
                  </a:solidFill>
                </a:uFill>
                <a:latin typeface="Calibri"/>
              </a:rPr>
              <a:t> </a:t>
            </a:r>
            <a:endParaRPr lang="en-US" sz="30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54" y="1346522"/>
            <a:ext cx="5137757" cy="3075354"/>
          </a:xfrm>
          <a:prstGeom prst="rect">
            <a:avLst/>
          </a:prstGeom>
        </p:spPr>
      </p:pic>
      <p:grpSp>
        <p:nvGrpSpPr>
          <p:cNvPr id="3" name="Group 2"/>
          <p:cNvGrpSpPr/>
          <p:nvPr/>
        </p:nvGrpSpPr>
        <p:grpSpPr>
          <a:xfrm>
            <a:off x="5394587" y="887106"/>
            <a:ext cx="3694823" cy="5431808"/>
            <a:chOff x="5554641" y="1018973"/>
            <a:chExt cx="3284681" cy="4999614"/>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641" y="1018973"/>
              <a:ext cx="3284681" cy="27110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641" y="3295979"/>
              <a:ext cx="3270763" cy="2722608"/>
            </a:xfrm>
            <a:prstGeom prst="rect">
              <a:avLst/>
            </a:prstGeom>
          </p:spPr>
        </p:pic>
      </p:grpSp>
      <p:sp>
        <p:nvSpPr>
          <p:cNvPr id="10" name="TextBox 9"/>
          <p:cNvSpPr txBox="1"/>
          <p:nvPr/>
        </p:nvSpPr>
        <p:spPr>
          <a:xfrm>
            <a:off x="320198" y="4577087"/>
            <a:ext cx="4706455" cy="2200602"/>
          </a:xfrm>
          <a:prstGeom prst="rect">
            <a:avLst/>
          </a:prstGeom>
          <a:noFill/>
        </p:spPr>
        <p:txBody>
          <a:bodyPr wrap="square" rtlCol="0">
            <a:spAutoFit/>
          </a:bodyPr>
          <a:lstStyle/>
          <a:p>
            <a:pPr marL="285840" indent="-284040">
              <a:buClr>
                <a:srgbClr val="000000"/>
              </a:buClr>
              <a:buFont typeface="Wingdings" charset="2"/>
              <a:buChar char=""/>
            </a:pPr>
            <a:r>
              <a:rPr lang="en-US" sz="2400" spc="-1" dirty="0" smtClean="0">
                <a:solidFill>
                  <a:schemeClr val="tx2">
                    <a:lumMod val="60000"/>
                    <a:lumOff val="40000"/>
                  </a:schemeClr>
                </a:solidFill>
                <a:uFill>
                  <a:solidFill>
                    <a:srgbClr val="FFFFFF"/>
                  </a:solidFill>
                </a:uFill>
                <a:latin typeface="Calibri"/>
              </a:rPr>
              <a:t>Based on the daily global NCEP/CFSv2 long-term forecasts (9-month outlook) provided at 0.9</a:t>
            </a:r>
            <a:r>
              <a:rPr lang="en-US" sz="2400" spc="-1" baseline="30000" dirty="0" smtClean="0">
                <a:solidFill>
                  <a:schemeClr val="tx2">
                    <a:lumMod val="60000"/>
                    <a:lumOff val="40000"/>
                  </a:schemeClr>
                </a:solidFill>
                <a:uFill>
                  <a:solidFill>
                    <a:srgbClr val="FFFFFF"/>
                  </a:solidFill>
                </a:uFill>
                <a:latin typeface="Calibri"/>
              </a:rPr>
              <a:t>o</a:t>
            </a:r>
            <a:r>
              <a:rPr lang="en-US" sz="2400" spc="-1" dirty="0" smtClean="0">
                <a:solidFill>
                  <a:schemeClr val="tx2">
                    <a:lumMod val="60000"/>
                    <a:lumOff val="40000"/>
                  </a:schemeClr>
                </a:solidFill>
                <a:uFill>
                  <a:solidFill>
                    <a:srgbClr val="FFFFFF"/>
                  </a:solidFill>
                </a:uFill>
                <a:latin typeface="Calibri"/>
              </a:rPr>
              <a:t>  resolution (not ideal for small scales…)</a:t>
            </a:r>
            <a:r>
              <a:rPr lang="en-US" sz="2400" b="1" i="1" spc="-1" dirty="0" smtClean="0">
                <a:solidFill>
                  <a:schemeClr val="tx2">
                    <a:lumMod val="60000"/>
                    <a:lumOff val="40000"/>
                  </a:schemeClr>
                </a:solidFill>
                <a:uFill>
                  <a:solidFill>
                    <a:srgbClr val="FFFFFF"/>
                  </a:solidFill>
                </a:uFill>
                <a:latin typeface="Calibri"/>
              </a:rPr>
              <a:t>.</a:t>
            </a:r>
            <a:endParaRPr lang="en-US" sz="2400" spc="-1" dirty="0">
              <a:solidFill>
                <a:schemeClr val="tx2">
                  <a:lumMod val="60000"/>
                  <a:lumOff val="40000"/>
                </a:schemeClr>
              </a:solidFill>
              <a:uFill>
                <a:solidFill>
                  <a:srgbClr val="FFFFFF"/>
                </a:solidFill>
              </a:uFill>
            </a:endParaRPr>
          </a:p>
          <a:p>
            <a:pPr marL="285840" indent="-284040">
              <a:lnSpc>
                <a:spcPct val="100000"/>
              </a:lnSpc>
              <a:buClr>
                <a:srgbClr val="000000"/>
              </a:buClr>
              <a:buFont typeface="Wingdings" charset="2"/>
              <a:buChar char=""/>
            </a:pPr>
            <a:endParaRPr lang="en-US" sz="1700" spc="-1" dirty="0">
              <a:solidFill>
                <a:schemeClr val="tx2">
                  <a:lumMod val="60000"/>
                  <a:lumOff val="40000"/>
                </a:schemeClr>
              </a:solidFill>
              <a:uFill>
                <a:solidFill>
                  <a:srgbClr val="FFFFFF"/>
                </a:solidFill>
              </a:uFill>
            </a:endParaRPr>
          </a:p>
        </p:txBody>
      </p:sp>
    </p:spTree>
    <p:extLst>
      <p:ext uri="{BB962C8B-B14F-4D97-AF65-F5344CB8AC3E}">
        <p14:creationId xmlns:p14="http://schemas.microsoft.com/office/powerpoint/2010/main" val="2895934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3"/>
          <p:cNvSpPr/>
          <p:nvPr/>
        </p:nvSpPr>
        <p:spPr>
          <a:xfrm>
            <a:off x="177446" y="66745"/>
            <a:ext cx="8723376" cy="675000"/>
          </a:xfrm>
          <a:prstGeom prst="rect">
            <a:avLst/>
          </a:prstGeom>
          <a:solidFill>
            <a:schemeClr val="bg2">
              <a:lumMod val="75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2800" b="1" spc="-1" dirty="0" smtClean="0">
              <a:solidFill>
                <a:srgbClr val="000000"/>
              </a:solidFill>
              <a:uFill>
                <a:solidFill>
                  <a:srgbClr val="FFFFFF"/>
                </a:solidFill>
              </a:uFill>
              <a:latin typeface="Calibri"/>
            </a:endParaRPr>
          </a:p>
          <a:p>
            <a:pPr>
              <a:lnSpc>
                <a:spcPct val="100000"/>
              </a:lnSpc>
            </a:pPr>
            <a:endParaRPr lang="en-US" sz="2800" b="1" spc="-1" dirty="0">
              <a:solidFill>
                <a:srgbClr val="000000"/>
              </a:solidFill>
              <a:uFill>
                <a:solidFill>
                  <a:srgbClr val="FFFFFF"/>
                </a:solidFill>
              </a:uFill>
              <a:latin typeface="Calibri"/>
            </a:endParaRPr>
          </a:p>
          <a:p>
            <a:pPr>
              <a:lnSpc>
                <a:spcPct val="100000"/>
              </a:lnSpc>
            </a:pPr>
            <a:r>
              <a:rPr lang="en-US" sz="3400" b="1" spc="-1" dirty="0" smtClean="0">
                <a:solidFill>
                  <a:srgbClr val="000000"/>
                </a:solidFill>
                <a:uFill>
                  <a:solidFill>
                    <a:srgbClr val="FFFFFF"/>
                  </a:solidFill>
                </a:uFill>
                <a:latin typeface="Calibri"/>
              </a:rPr>
              <a:t>CFWI projections over Balkan and East Med</a:t>
            </a:r>
            <a:endParaRPr lang="en-US" sz="3400" spc="-1" dirty="0">
              <a:solidFill>
                <a:srgbClr val="000000"/>
              </a:solidFill>
              <a:uFill>
                <a:solidFill>
                  <a:srgbClr val="FFFFFF"/>
                </a:solidFill>
              </a:uFill>
            </a:endParaRPr>
          </a:p>
          <a:p>
            <a:pPr>
              <a:lnSpc>
                <a:spcPct val="100000"/>
              </a:lnSpc>
            </a:pPr>
            <a:endParaRPr lang="en-US" sz="3600" b="0" strike="noStrike" spc="-1" dirty="0">
              <a:solidFill>
                <a:srgbClr val="000000"/>
              </a:solidFill>
              <a:uFill>
                <a:solidFill>
                  <a:srgbClr val="FFFFFF"/>
                </a:solidFill>
              </a:uFill>
              <a:latin typeface="Arial"/>
            </a:endParaRPr>
          </a:p>
        </p:txBody>
      </p:sp>
      <p:sp>
        <p:nvSpPr>
          <p:cNvPr id="9" name="TextBox 8"/>
          <p:cNvSpPr txBox="1"/>
          <p:nvPr/>
        </p:nvSpPr>
        <p:spPr>
          <a:xfrm>
            <a:off x="-16625" y="5393316"/>
            <a:ext cx="3204506" cy="1138773"/>
          </a:xfrm>
          <a:prstGeom prst="rect">
            <a:avLst/>
          </a:prstGeom>
          <a:noFill/>
        </p:spPr>
        <p:txBody>
          <a:bodyPr wrap="square" rtlCol="0">
            <a:spAutoFit/>
          </a:bodyPr>
          <a:lstStyle/>
          <a:p>
            <a:r>
              <a:rPr lang="en-US" sz="1700" b="1" dirty="0" smtClean="0">
                <a:solidFill>
                  <a:schemeClr val="accent5">
                    <a:lumMod val="75000"/>
                  </a:schemeClr>
                </a:solidFill>
                <a:latin typeface="Calibri" panose="020F0502020204030204" pitchFamily="34" charset="0"/>
                <a:cs typeface="Calibri" panose="020F0502020204030204" pitchFamily="34" charset="0"/>
              </a:rPr>
              <a:t>Ref.: 1960-1990</a:t>
            </a:r>
          </a:p>
          <a:p>
            <a:r>
              <a:rPr lang="en-US" sz="1700" b="1" dirty="0" smtClean="0">
                <a:solidFill>
                  <a:schemeClr val="accent5">
                    <a:lumMod val="75000"/>
                  </a:schemeClr>
                </a:solidFill>
                <a:latin typeface="Calibri" panose="020F0502020204030204" pitchFamily="34" charset="0"/>
                <a:cs typeface="Calibri" panose="020F0502020204030204" pitchFamily="34" charset="0"/>
              </a:rPr>
              <a:t>Fut.: 2030-2060</a:t>
            </a:r>
          </a:p>
          <a:p>
            <a:r>
              <a:rPr lang="en-US" sz="1700" b="1" dirty="0" smtClean="0">
                <a:solidFill>
                  <a:schemeClr val="accent5">
                    <a:lumMod val="75000"/>
                  </a:schemeClr>
                </a:solidFill>
                <a:latin typeface="Calibri" panose="020F0502020204030204" pitchFamily="34" charset="0"/>
                <a:cs typeface="Calibri" panose="020F0502020204030204" pitchFamily="34" charset="0"/>
              </a:rPr>
              <a:t>Model: RC4/MPI-M-MPI-ESM-LR</a:t>
            </a:r>
          </a:p>
          <a:p>
            <a:r>
              <a:rPr lang="en-US" sz="1700" b="1" dirty="0" smtClean="0">
                <a:solidFill>
                  <a:schemeClr val="accent5">
                    <a:lumMod val="75000"/>
                  </a:schemeClr>
                </a:solidFill>
                <a:latin typeface="Calibri" panose="020F0502020204030204" pitchFamily="34" charset="0"/>
                <a:cs typeface="Calibri" panose="020F0502020204030204" pitchFamily="34" charset="0"/>
              </a:rPr>
              <a:t>Data: EURO-CORDEX11</a:t>
            </a:r>
            <a:endParaRPr lang="en-US" sz="1700" b="1" dirty="0">
              <a:solidFill>
                <a:schemeClr val="accent5">
                  <a:lumMod val="75000"/>
                </a:schemeClr>
              </a:solidFill>
              <a:latin typeface="Calibri" panose="020F0502020204030204" pitchFamily="34" charset="0"/>
              <a:cs typeface="Calibri" panose="020F0502020204030204" pitchFamily="34" charset="0"/>
            </a:endParaRPr>
          </a:p>
        </p:txBody>
      </p:sp>
      <p:sp>
        <p:nvSpPr>
          <p:cNvPr id="12" name="TextBox 11"/>
          <p:cNvSpPr txBox="1"/>
          <p:nvPr/>
        </p:nvSpPr>
        <p:spPr>
          <a:xfrm>
            <a:off x="397275" y="950001"/>
            <a:ext cx="2374710" cy="369332"/>
          </a:xfrm>
          <a:prstGeom prst="rect">
            <a:avLst/>
          </a:prstGeom>
          <a:noFill/>
        </p:spPr>
        <p:txBody>
          <a:bodyPr wrap="square" rtlCol="0">
            <a:spAutoFit/>
          </a:bodyPr>
          <a:lstStyle/>
          <a:p>
            <a:r>
              <a:rPr lang="en-US" b="1" dirty="0">
                <a:solidFill>
                  <a:schemeClr val="bg1"/>
                </a:solidFill>
              </a:rPr>
              <a:t>RCP4.5: Fut. – </a:t>
            </a:r>
            <a:r>
              <a:rPr lang="en-US" b="1" dirty="0" smtClean="0">
                <a:solidFill>
                  <a:schemeClr val="bg1"/>
                </a:solidFill>
              </a:rPr>
              <a:t>Ref</a:t>
            </a:r>
            <a:r>
              <a:rPr lang="en-US" b="1" dirty="0">
                <a:solidFill>
                  <a:schemeClr val="bg1"/>
                </a:solidFill>
              </a:rPr>
              <a:t>.</a:t>
            </a:r>
          </a:p>
        </p:txBody>
      </p:sp>
      <p:sp>
        <p:nvSpPr>
          <p:cNvPr id="14" name="TextBox 13"/>
          <p:cNvSpPr txBox="1"/>
          <p:nvPr/>
        </p:nvSpPr>
        <p:spPr>
          <a:xfrm>
            <a:off x="385899" y="3395225"/>
            <a:ext cx="2374710" cy="369332"/>
          </a:xfrm>
          <a:prstGeom prst="rect">
            <a:avLst/>
          </a:prstGeom>
          <a:noFill/>
        </p:spPr>
        <p:txBody>
          <a:bodyPr wrap="square" rtlCol="0">
            <a:spAutoFit/>
          </a:bodyPr>
          <a:lstStyle/>
          <a:p>
            <a:r>
              <a:rPr lang="en-US" b="1" dirty="0" smtClean="0">
                <a:solidFill>
                  <a:schemeClr val="bg1"/>
                </a:solidFill>
              </a:rPr>
              <a:t>RCP8.5</a:t>
            </a:r>
            <a:r>
              <a:rPr lang="en-US" b="1" dirty="0">
                <a:solidFill>
                  <a:schemeClr val="bg1"/>
                </a:solidFill>
              </a:rPr>
              <a:t>: Fut. – Ref.</a:t>
            </a:r>
          </a:p>
        </p:txBody>
      </p:sp>
      <p:grpSp>
        <p:nvGrpSpPr>
          <p:cNvPr id="11" name="Group 10"/>
          <p:cNvGrpSpPr/>
          <p:nvPr/>
        </p:nvGrpSpPr>
        <p:grpSpPr>
          <a:xfrm>
            <a:off x="790378" y="1268280"/>
            <a:ext cx="7392537" cy="4237330"/>
            <a:chOff x="409562" y="950001"/>
            <a:chExt cx="8202175" cy="481491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62" y="950001"/>
              <a:ext cx="4096322" cy="24006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63" y="3364284"/>
              <a:ext cx="4129573" cy="240063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964" y="953575"/>
              <a:ext cx="3949773" cy="239706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1964" y="3352304"/>
              <a:ext cx="3949773" cy="229923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603" y="1815152"/>
              <a:ext cx="781159" cy="1535484"/>
            </a:xfrm>
            <a:prstGeom prst="rect">
              <a:avLst/>
            </a:prstGeom>
          </p:spPr>
        </p:pic>
      </p:grpSp>
      <p:sp>
        <p:nvSpPr>
          <p:cNvPr id="16" name="CustomShape 2"/>
          <p:cNvSpPr/>
          <p:nvPr/>
        </p:nvSpPr>
        <p:spPr>
          <a:xfrm>
            <a:off x="1042978" y="935716"/>
            <a:ext cx="7154539" cy="3537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800" algn="just">
              <a:lnSpc>
                <a:spcPct val="100000"/>
              </a:lnSpc>
              <a:buClr>
                <a:srgbClr val="000000"/>
              </a:buClr>
            </a:pPr>
            <a:r>
              <a:rPr lang="en-US" b="1" spc="-1" dirty="0" smtClean="0">
                <a:solidFill>
                  <a:srgbClr val="000000"/>
                </a:solidFill>
                <a:uFill>
                  <a:solidFill>
                    <a:srgbClr val="FFFFFF"/>
                  </a:solidFill>
                </a:uFill>
                <a:latin typeface="Calibri"/>
                <a:ea typeface="DejaVu Sans"/>
              </a:rPr>
              <a:t>Number of days with Very High CFWI rating – Future minus Base period.</a:t>
            </a:r>
            <a:endParaRPr lang="en-US" b="1" strike="noStrike" spc="-1" dirty="0">
              <a:solidFill>
                <a:schemeClr val="accent6">
                  <a:lumMod val="75000"/>
                </a:schemeClr>
              </a:solidFill>
              <a:uFill>
                <a:solidFill>
                  <a:srgbClr val="FFFFFF"/>
                </a:solidFill>
              </a:uFill>
              <a:latin typeface="Arial"/>
            </a:endParaRPr>
          </a:p>
        </p:txBody>
      </p:sp>
      <p:grpSp>
        <p:nvGrpSpPr>
          <p:cNvPr id="4" name="Group 3"/>
          <p:cNvGrpSpPr/>
          <p:nvPr/>
        </p:nvGrpSpPr>
        <p:grpSpPr>
          <a:xfrm>
            <a:off x="3155797" y="5101380"/>
            <a:ext cx="3678139" cy="1378334"/>
            <a:chOff x="5228582" y="5510692"/>
            <a:chExt cx="3672240" cy="1246235"/>
          </a:xfrm>
        </p:grpSpPr>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0509" y="5510692"/>
              <a:ext cx="2698844" cy="927355"/>
            </a:xfrm>
            <a:prstGeom prst="rect">
              <a:avLst/>
            </a:prstGeom>
          </p:spPr>
        </p:pic>
        <p:sp>
          <p:nvSpPr>
            <p:cNvPr id="2" name="TextBox 1"/>
            <p:cNvSpPr txBox="1"/>
            <p:nvPr/>
          </p:nvSpPr>
          <p:spPr>
            <a:xfrm>
              <a:off x="5228582" y="6422992"/>
              <a:ext cx="3672240" cy="333935"/>
            </a:xfrm>
            <a:prstGeom prst="rect">
              <a:avLst/>
            </a:prstGeom>
            <a:noFill/>
          </p:spPr>
          <p:txBody>
            <a:bodyPr wrap="square" rtlCol="0">
              <a:spAutoFit/>
            </a:bodyPr>
            <a:lstStyle/>
            <a:p>
              <a:r>
                <a:rPr lang="en-US" b="1" dirty="0">
                  <a:solidFill>
                    <a:schemeClr val="tx2">
                      <a:lumMod val="75000"/>
                    </a:schemeClr>
                  </a:solidFill>
                </a:rPr>
                <a:t>http://</a:t>
              </a:r>
              <a:r>
                <a:rPr lang="en-US" b="1" dirty="0" smtClean="0">
                  <a:solidFill>
                    <a:schemeClr val="tx2">
                      <a:lumMod val="75000"/>
                    </a:schemeClr>
                  </a:solidFill>
                </a:rPr>
                <a:t>map.disarmfire.eu</a:t>
              </a:r>
              <a:endParaRPr lang="en-US" b="1" dirty="0">
                <a:solidFill>
                  <a:schemeClr val="tx2">
                    <a:lumMod val="75000"/>
                  </a:schemeClr>
                </a:solidFill>
              </a:endParaRPr>
            </a:p>
          </p:txBody>
        </p:sp>
      </p:grpSp>
      <p:sp>
        <p:nvSpPr>
          <p:cNvPr id="17" name="TextBox 16"/>
          <p:cNvSpPr txBox="1"/>
          <p:nvPr/>
        </p:nvSpPr>
        <p:spPr>
          <a:xfrm>
            <a:off x="800713" y="3415522"/>
            <a:ext cx="1116694" cy="461665"/>
          </a:xfrm>
          <a:prstGeom prst="rect">
            <a:avLst/>
          </a:prstGeom>
          <a:noFill/>
        </p:spPr>
        <p:txBody>
          <a:bodyPr wrap="square" rtlCol="0">
            <a:spAutoFit/>
          </a:bodyPr>
          <a:lstStyle/>
          <a:p>
            <a:r>
              <a:rPr lang="en-US" sz="2400" b="1" dirty="0" smtClean="0">
                <a:solidFill>
                  <a:schemeClr val="bg1"/>
                </a:solidFill>
                <a:latin typeface="Calibri" panose="020F0502020204030204" pitchFamily="34" charset="0"/>
                <a:cs typeface="Calibri" panose="020F0502020204030204" pitchFamily="34" charset="0"/>
              </a:rPr>
              <a:t>RCP8.5</a:t>
            </a:r>
            <a:endParaRPr lang="en-US" sz="2400" b="1" dirty="0">
              <a:solidFill>
                <a:schemeClr val="bg1"/>
              </a:solidFill>
              <a:latin typeface="Calibri" panose="020F0502020204030204" pitchFamily="34" charset="0"/>
              <a:cs typeface="Calibri" panose="020F0502020204030204" pitchFamily="34" charset="0"/>
            </a:endParaRPr>
          </a:p>
        </p:txBody>
      </p:sp>
      <p:sp>
        <p:nvSpPr>
          <p:cNvPr id="18" name="TextBox 17"/>
          <p:cNvSpPr txBox="1"/>
          <p:nvPr/>
        </p:nvSpPr>
        <p:spPr>
          <a:xfrm>
            <a:off x="804258" y="1292557"/>
            <a:ext cx="1116694" cy="461665"/>
          </a:xfrm>
          <a:prstGeom prst="rect">
            <a:avLst/>
          </a:prstGeom>
          <a:noFill/>
        </p:spPr>
        <p:txBody>
          <a:bodyPr wrap="square" rtlCol="0">
            <a:spAutoFit/>
          </a:bodyPr>
          <a:lstStyle/>
          <a:p>
            <a:r>
              <a:rPr lang="en-US" sz="2400" b="1" smtClean="0">
                <a:solidFill>
                  <a:schemeClr val="bg1"/>
                </a:solidFill>
                <a:latin typeface="Calibri" panose="020F0502020204030204" pitchFamily="34" charset="0"/>
                <a:cs typeface="Calibri" panose="020F0502020204030204" pitchFamily="34" charset="0"/>
              </a:rPr>
              <a:t>RCP4.5</a:t>
            </a:r>
            <a:endParaRPr lang="en-US"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3995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duotone>
              <a:prstClr val="black"/>
              <a:srgbClr val="D9C3A5">
                <a:tint val="50000"/>
                <a:satMod val="180000"/>
              </a:srgbClr>
            </a:duotone>
            <a:lum/>
            <a:extLst>
              <a:ext uri="{BEBA8EAE-BF5A-486C-A8C5-ECC9F3942E4B}">
                <a14:imgProps xmlns:a14="http://schemas.microsoft.com/office/drawing/2010/main">
                  <a14:imgLayer r:embed="rId4">
                    <a14:imgEffect>
                      <a14:artisticGlass/>
                    </a14:imgEffect>
                    <a14:imgEffect>
                      <a14:colorTemperature colorTemp="7219"/>
                    </a14:imgEffect>
                    <a14:imgEffect>
                      <a14:saturation sat="111000"/>
                    </a14:imgEffect>
                  </a14:imgLayer>
                </a14:imgProps>
              </a:ext>
            </a:extLst>
          </a:blip>
          <a:srcRect/>
          <a:tile tx="0" ty="812800" sx="100000" sy="100000" flip="none" algn="tl"/>
        </a:blipFill>
        <a:effectLst/>
      </p:bgPr>
    </p:bg>
    <p:spTree>
      <p:nvGrpSpPr>
        <p:cNvPr id="1" name=""/>
        <p:cNvGrpSpPr/>
        <p:nvPr/>
      </p:nvGrpSpPr>
      <p:grpSpPr>
        <a:xfrm>
          <a:off x="0" y="0"/>
          <a:ext cx="0" cy="0"/>
          <a:chOff x="0" y="0"/>
          <a:chExt cx="0" cy="0"/>
        </a:xfrm>
      </p:grpSpPr>
      <p:sp>
        <p:nvSpPr>
          <p:cNvPr id="7" name="CustomShape 2"/>
          <p:cNvSpPr/>
          <p:nvPr/>
        </p:nvSpPr>
        <p:spPr>
          <a:xfrm>
            <a:off x="182880" y="91440"/>
            <a:ext cx="8714160" cy="640080"/>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5500" b="1" spc="-1" dirty="0" smtClean="0">
                <a:solidFill>
                  <a:srgbClr val="000000"/>
                </a:solidFill>
                <a:uFill>
                  <a:solidFill>
                    <a:srgbClr val="FFFFFF"/>
                  </a:solidFill>
                </a:uFill>
                <a:latin typeface="Calibri"/>
              </a:rPr>
              <a:t>Future goals</a:t>
            </a:r>
            <a:endParaRPr lang="en-US" sz="1800" b="0" strike="noStrike" spc="-1" dirty="0">
              <a:solidFill>
                <a:srgbClr val="000000"/>
              </a:solidFill>
              <a:uFill>
                <a:solidFill>
                  <a:srgbClr val="FFFFFF"/>
                </a:solidFill>
              </a:uFill>
              <a:latin typeface="Arial"/>
            </a:endParaRPr>
          </a:p>
        </p:txBody>
      </p:sp>
      <p:sp>
        <p:nvSpPr>
          <p:cNvPr id="3" name="TextBox 2"/>
          <p:cNvSpPr txBox="1"/>
          <p:nvPr/>
        </p:nvSpPr>
        <p:spPr>
          <a:xfrm>
            <a:off x="305037" y="565315"/>
            <a:ext cx="8516203" cy="6217087"/>
          </a:xfrm>
          <a:prstGeom prst="rect">
            <a:avLst/>
          </a:prstGeom>
          <a:noFill/>
        </p:spPr>
        <p:txBody>
          <a:bodyPr wrap="square" rtlCol="0">
            <a:spAutoFit/>
          </a:bodyPr>
          <a:lstStyle/>
          <a:p>
            <a:endParaRPr lang="en-US" sz="2500" dirty="0" smtClean="0">
              <a:solidFill>
                <a:schemeClr val="accent6">
                  <a:lumMod val="50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sz="2400" spc="-1" dirty="0" smtClean="0">
                <a:solidFill>
                  <a:schemeClr val="accent6">
                    <a:lumMod val="75000"/>
                  </a:schemeClr>
                </a:solidFill>
                <a:uFill>
                  <a:solidFill>
                    <a:srgbClr val="FFFFFF"/>
                  </a:solidFill>
                </a:uFill>
                <a:latin typeface="Calibri"/>
              </a:rPr>
              <a:t>The </a:t>
            </a:r>
            <a:r>
              <a:rPr lang="en-US" sz="2400" spc="-1" dirty="0">
                <a:solidFill>
                  <a:schemeClr val="accent6">
                    <a:lumMod val="75000"/>
                  </a:schemeClr>
                </a:solidFill>
                <a:uFill>
                  <a:solidFill>
                    <a:srgbClr val="FFFFFF"/>
                  </a:solidFill>
                </a:uFill>
                <a:latin typeface="Calibri"/>
              </a:rPr>
              <a:t>skill of the high resolution fire/drought danger indices </a:t>
            </a:r>
            <a:r>
              <a:rPr lang="en-US" sz="2400" spc="-1" dirty="0" smtClean="0">
                <a:solidFill>
                  <a:schemeClr val="accent6">
                    <a:lumMod val="75000"/>
                  </a:schemeClr>
                </a:solidFill>
                <a:uFill>
                  <a:solidFill>
                    <a:srgbClr val="FFFFFF"/>
                  </a:solidFill>
                </a:uFill>
                <a:latin typeface="Calibri"/>
              </a:rPr>
              <a:t>is going to </a:t>
            </a:r>
            <a:r>
              <a:rPr lang="en-US" sz="2400" spc="-1" dirty="0">
                <a:solidFill>
                  <a:schemeClr val="accent6">
                    <a:lumMod val="75000"/>
                  </a:schemeClr>
                </a:solidFill>
                <a:uFill>
                  <a:solidFill>
                    <a:srgbClr val="FFFFFF"/>
                  </a:solidFill>
                </a:uFill>
                <a:latin typeface="Calibri"/>
              </a:rPr>
              <a:t>be evaluated against </a:t>
            </a:r>
            <a:r>
              <a:rPr lang="en-US" sz="2400" spc="-1" dirty="0" smtClean="0">
                <a:solidFill>
                  <a:schemeClr val="accent6">
                    <a:lumMod val="75000"/>
                  </a:schemeClr>
                </a:solidFill>
                <a:uFill>
                  <a:solidFill>
                    <a:srgbClr val="FFFFFF"/>
                  </a:solidFill>
                </a:uFill>
                <a:latin typeface="Calibri"/>
              </a:rPr>
              <a:t>weather station measurements (</a:t>
            </a:r>
            <a:r>
              <a:rPr lang="en-US" sz="2400" spc="-1" dirty="0" err="1" smtClean="0">
                <a:solidFill>
                  <a:schemeClr val="accent6">
                    <a:lumMod val="75000"/>
                  </a:schemeClr>
                </a:solidFill>
                <a:uFill>
                  <a:solidFill>
                    <a:srgbClr val="FFFFFF"/>
                  </a:solidFill>
                </a:uFill>
                <a:latin typeface="Calibri"/>
              </a:rPr>
              <a:t>DoM</a:t>
            </a:r>
            <a:r>
              <a:rPr lang="en-US" sz="2400" spc="-1" dirty="0" smtClean="0">
                <a:solidFill>
                  <a:schemeClr val="accent6">
                    <a:lumMod val="75000"/>
                  </a:schemeClr>
                </a:solidFill>
                <a:uFill>
                  <a:solidFill>
                    <a:srgbClr val="FFFFFF"/>
                  </a:solidFill>
                </a:uFill>
                <a:latin typeface="Calibri"/>
              </a:rPr>
              <a:t>) and selected wildfire occurrences over Cyprus</a:t>
            </a:r>
          </a:p>
          <a:p>
            <a:endParaRPr lang="en-US" sz="2000" spc="-1" dirty="0">
              <a:solidFill>
                <a:srgbClr val="000000"/>
              </a:solidFill>
              <a:uFill>
                <a:solidFill>
                  <a:srgbClr val="FFFFFF"/>
                </a:solidFill>
              </a:uFill>
            </a:endParaRPr>
          </a:p>
          <a:p>
            <a:pPr marL="285750" indent="-285750">
              <a:buFont typeface="Wingdings" panose="05000000000000000000" pitchFamily="2" charset="2"/>
              <a:buChar char="q"/>
            </a:pPr>
            <a:r>
              <a:rPr lang="en-US" sz="2400" dirty="0">
                <a:solidFill>
                  <a:schemeClr val="accent6">
                    <a:lumMod val="75000"/>
                  </a:schemeClr>
                </a:solidFill>
                <a:latin typeface="Calibri" panose="020F0502020204030204" pitchFamily="34" charset="0"/>
                <a:cs typeface="Calibri" panose="020F0502020204030204" pitchFamily="34" charset="0"/>
              </a:rPr>
              <a:t>Improve the fire risk forecast </a:t>
            </a:r>
            <a:r>
              <a:rPr lang="en-US" sz="2400" dirty="0" smtClean="0">
                <a:solidFill>
                  <a:schemeClr val="accent6">
                    <a:lumMod val="75000"/>
                  </a:schemeClr>
                </a:solidFill>
                <a:latin typeface="Calibri" panose="020F0502020204030204" pitchFamily="34" charset="0"/>
                <a:cs typeface="Calibri" panose="020F0502020204030204" pitchFamily="34" charset="0"/>
              </a:rPr>
              <a:t>for the short term </a:t>
            </a:r>
            <a:r>
              <a:rPr lang="en-US" sz="2400" dirty="0">
                <a:solidFill>
                  <a:schemeClr val="accent6">
                    <a:lumMod val="75000"/>
                  </a:schemeClr>
                </a:solidFill>
                <a:latin typeface="Calibri" panose="020F0502020204030204" pitchFamily="34" charset="0"/>
                <a:cs typeface="Calibri" panose="020F0502020204030204" pitchFamily="34" charset="0"/>
              </a:rPr>
              <a:t>predictions, utilizing </a:t>
            </a:r>
            <a:r>
              <a:rPr lang="en-US" sz="2400" dirty="0" smtClean="0">
                <a:solidFill>
                  <a:schemeClr val="accent6">
                    <a:lumMod val="75000"/>
                  </a:schemeClr>
                </a:solidFill>
                <a:latin typeface="Calibri" panose="020F0502020204030204" pitchFamily="34" charset="0"/>
                <a:cs typeface="Calibri" panose="020F0502020204030204" pitchFamily="34" charset="0"/>
              </a:rPr>
              <a:t>local weather station, radar data (</a:t>
            </a:r>
            <a:r>
              <a:rPr lang="en-US" sz="2400" dirty="0" err="1" smtClean="0">
                <a:solidFill>
                  <a:schemeClr val="accent6">
                    <a:lumMod val="75000"/>
                  </a:schemeClr>
                </a:solidFill>
                <a:latin typeface="Calibri" panose="020F0502020204030204" pitchFamily="34" charset="0"/>
                <a:cs typeface="Calibri" panose="020F0502020204030204" pitchFamily="34" charset="0"/>
              </a:rPr>
              <a:t>DoM</a:t>
            </a:r>
            <a:r>
              <a:rPr lang="en-US" sz="2400" dirty="0" smtClean="0">
                <a:solidFill>
                  <a:schemeClr val="accent6">
                    <a:lumMod val="75000"/>
                  </a:schemeClr>
                </a:solidFill>
                <a:latin typeface="Calibri" panose="020F0502020204030204" pitchFamily="34" charset="0"/>
                <a:cs typeface="Calibri" panose="020F0502020204030204" pitchFamily="34" charset="0"/>
              </a:rPr>
              <a:t>)  </a:t>
            </a:r>
            <a:r>
              <a:rPr lang="en-US" sz="2400" dirty="0">
                <a:solidFill>
                  <a:schemeClr val="accent6">
                    <a:lumMod val="75000"/>
                  </a:schemeClr>
                </a:solidFill>
                <a:latin typeface="Calibri" panose="020F0502020204030204" pitchFamily="34" charset="0"/>
                <a:cs typeface="Calibri" panose="020F0502020204030204" pitchFamily="34" charset="0"/>
              </a:rPr>
              <a:t>and satellite </a:t>
            </a:r>
            <a:r>
              <a:rPr lang="en-US" sz="2400" dirty="0" smtClean="0">
                <a:solidFill>
                  <a:schemeClr val="accent6">
                    <a:lumMod val="75000"/>
                  </a:schemeClr>
                </a:solidFill>
                <a:latin typeface="Calibri" panose="020F0502020204030204" pitchFamily="34" charset="0"/>
                <a:cs typeface="Calibri" panose="020F0502020204030204" pitchFamily="34" charset="0"/>
              </a:rPr>
              <a:t>information (e.g., high res. vegetation map, land-cover, …) from EUMETSAT</a:t>
            </a:r>
            <a:endParaRPr lang="en-US" sz="2400" dirty="0">
              <a:solidFill>
                <a:schemeClr val="accent6">
                  <a:lumMod val="75000"/>
                </a:schemeClr>
              </a:solidFill>
              <a:latin typeface="Calibri" panose="020F0502020204030204" pitchFamily="34" charset="0"/>
              <a:cs typeface="Calibri" panose="020F0502020204030204" pitchFamily="34" charset="0"/>
            </a:endParaRPr>
          </a:p>
          <a:p>
            <a:endParaRPr lang="en-US" sz="2000" dirty="0" smtClean="0">
              <a:solidFill>
                <a:schemeClr val="accent6">
                  <a:lumMod val="7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sz="2400" dirty="0" smtClean="0">
                <a:solidFill>
                  <a:schemeClr val="accent6">
                    <a:lumMod val="75000"/>
                  </a:schemeClr>
                </a:solidFill>
                <a:latin typeface="Calibri" panose="020F0502020204030204" pitchFamily="34" charset="0"/>
                <a:cs typeface="Calibri" panose="020F0502020204030204" pitchFamily="34" charset="0"/>
              </a:rPr>
              <a:t>Compute KBDI drought index using the NCEP/CFSv2 long-term/seasonal climatological forecasts </a:t>
            </a:r>
          </a:p>
          <a:p>
            <a:endParaRPr lang="en-US" sz="2000" dirty="0">
              <a:solidFill>
                <a:schemeClr val="accent6">
                  <a:lumMod val="75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sz="2400" dirty="0" smtClean="0">
                <a:solidFill>
                  <a:schemeClr val="accent6">
                    <a:lumMod val="75000"/>
                  </a:schemeClr>
                </a:solidFill>
                <a:latin typeface="Calibri" panose="020F0502020204030204" pitchFamily="34" charset="0"/>
                <a:cs typeface="Calibri" panose="020F0502020204030204" pitchFamily="34" charset="0"/>
              </a:rPr>
              <a:t>Compute </a:t>
            </a:r>
            <a:r>
              <a:rPr lang="en-US" sz="2400" dirty="0">
                <a:solidFill>
                  <a:schemeClr val="accent6">
                    <a:lumMod val="75000"/>
                  </a:schemeClr>
                </a:solidFill>
                <a:latin typeface="Calibri" panose="020F0502020204030204" pitchFamily="34" charset="0"/>
                <a:cs typeface="Calibri" panose="020F0502020204030204" pitchFamily="34" charset="0"/>
              </a:rPr>
              <a:t>climate projections </a:t>
            </a:r>
            <a:r>
              <a:rPr lang="en-US" sz="2400" dirty="0" smtClean="0">
                <a:solidFill>
                  <a:schemeClr val="accent6">
                    <a:lumMod val="75000"/>
                  </a:schemeClr>
                </a:solidFill>
                <a:latin typeface="Calibri" panose="020F0502020204030204" pitchFamily="34" charset="0"/>
                <a:cs typeface="Calibri" panose="020F0502020204030204" pitchFamily="34" charset="0"/>
              </a:rPr>
              <a:t>of several </a:t>
            </a:r>
            <a:r>
              <a:rPr lang="en-US" sz="2400" dirty="0">
                <a:solidFill>
                  <a:schemeClr val="accent6">
                    <a:lumMod val="75000"/>
                  </a:schemeClr>
                </a:solidFill>
                <a:latin typeface="Calibri" panose="020F0502020204030204" pitchFamily="34" charset="0"/>
                <a:cs typeface="Calibri" panose="020F0502020204030204" pitchFamily="34" charset="0"/>
              </a:rPr>
              <a:t>fire risk and drought indices </a:t>
            </a:r>
            <a:r>
              <a:rPr lang="en-US" sz="2400" dirty="0" smtClean="0">
                <a:solidFill>
                  <a:schemeClr val="accent6">
                    <a:lumMod val="75000"/>
                  </a:schemeClr>
                </a:solidFill>
                <a:latin typeface="Calibri" panose="020F0502020204030204" pitchFamily="34" charset="0"/>
                <a:cs typeface="Calibri" panose="020F0502020204030204" pitchFamily="34" charset="0"/>
              </a:rPr>
              <a:t>using dynamically downscaled CMIP5 data (EURO-CORDEX11) based on RCP2.6, RCP4.5 and RCP8.5</a:t>
            </a:r>
          </a:p>
          <a:p>
            <a:r>
              <a:rPr lang="en-US" sz="2500" dirty="0" smtClean="0">
                <a:solidFill>
                  <a:schemeClr val="accent6">
                    <a:lumMod val="50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19273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5" name="TextBox 4"/>
          <p:cNvSpPr txBox="1"/>
          <p:nvPr/>
        </p:nvSpPr>
        <p:spPr>
          <a:xfrm>
            <a:off x="641683" y="930442"/>
            <a:ext cx="3176337" cy="646331"/>
          </a:xfrm>
          <a:prstGeom prst="rect">
            <a:avLst/>
          </a:prstGeom>
          <a:noFill/>
        </p:spPr>
        <p:txBody>
          <a:bodyPr wrap="square" rtlCol="0">
            <a:spAutoFit/>
          </a:bodyPr>
          <a:lstStyle/>
          <a:p>
            <a:r>
              <a:rPr lang="en-US" sz="3600" b="1" dirty="0" smtClean="0">
                <a:solidFill>
                  <a:schemeClr val="bg1"/>
                </a:solidFill>
                <a:latin typeface="Calibri" panose="020F0502020204030204" pitchFamily="34" charset="0"/>
                <a:cs typeface="Calibri" panose="020F0502020204030204" pitchFamily="34" charset="0"/>
              </a:rPr>
              <a:t>THANK YOU!</a:t>
            </a:r>
            <a:endParaRPr lang="en-US" sz="3600" b="1"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4948989" y="5839024"/>
            <a:ext cx="3424990" cy="954107"/>
          </a:xfrm>
          <a:prstGeom prst="rect">
            <a:avLst/>
          </a:prstGeom>
          <a:noFill/>
        </p:spPr>
        <p:txBody>
          <a:bodyPr wrap="square" rtlCol="0">
            <a:spAutoFit/>
          </a:bodyPr>
          <a:lstStyle/>
          <a:p>
            <a:r>
              <a:rPr lang="en-US" sz="2800" b="1" dirty="0" smtClean="0">
                <a:solidFill>
                  <a:schemeClr val="bg1"/>
                </a:solidFill>
                <a:latin typeface="Calibri" panose="020F0502020204030204" pitchFamily="34" charset="0"/>
                <a:cs typeface="Calibri" panose="020F0502020204030204" pitchFamily="34" charset="0"/>
              </a:rPr>
              <a:t>Yiannis </a:t>
            </a:r>
            <a:r>
              <a:rPr lang="en-US" sz="2800" b="1" dirty="0" err="1" smtClean="0">
                <a:solidFill>
                  <a:schemeClr val="bg1"/>
                </a:solidFill>
                <a:latin typeface="Calibri" panose="020F0502020204030204" pitchFamily="34" charset="0"/>
                <a:cs typeface="Calibri" panose="020F0502020204030204" pitchFamily="34" charset="0"/>
              </a:rPr>
              <a:t>Proestos</a:t>
            </a:r>
            <a:endParaRPr lang="en-US" sz="2800" b="1" dirty="0" smtClean="0">
              <a:solidFill>
                <a:schemeClr val="bg1"/>
              </a:solidFill>
              <a:latin typeface="Calibri" panose="020F0502020204030204" pitchFamily="34" charset="0"/>
              <a:cs typeface="Calibri" panose="020F0502020204030204" pitchFamily="34" charset="0"/>
            </a:endParaRPr>
          </a:p>
          <a:p>
            <a:r>
              <a:rPr lang="en-US" sz="2800" b="1" dirty="0" smtClean="0">
                <a:solidFill>
                  <a:schemeClr val="bg1"/>
                </a:solidFill>
                <a:latin typeface="Calibri" panose="020F0502020204030204" pitchFamily="34" charset="0"/>
                <a:cs typeface="Calibri" panose="020F0502020204030204" pitchFamily="34" charset="0"/>
              </a:rPr>
              <a:t>y.proestos@cyi.ac.cy</a:t>
            </a:r>
            <a:endParaRPr lang="en-US" sz="2800" b="1" dirty="0">
              <a:solidFill>
                <a:schemeClr val="bg1"/>
              </a:solidFill>
              <a:latin typeface="Calibri" panose="020F0502020204030204" pitchFamily="34" charset="0"/>
              <a:cs typeface="Calibri" panose="020F0502020204030204" pitchFamily="34" charset="0"/>
            </a:endParaRPr>
          </a:p>
        </p:txBody>
      </p:sp>
      <p:pic>
        <p:nvPicPr>
          <p:cNvPr id="9" name="Picture 7"/>
          <p:cNvPicPr/>
          <p:nvPr/>
        </p:nvPicPr>
        <p:blipFill>
          <a:blip r:embed="rId4"/>
          <a:stretch/>
        </p:blipFill>
        <p:spPr>
          <a:xfrm>
            <a:off x="2522620" y="6254469"/>
            <a:ext cx="1860884" cy="585536"/>
          </a:xfrm>
          <a:prstGeom prst="rect">
            <a:avLst/>
          </a:prstGeom>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50" y="6187742"/>
            <a:ext cx="2254166" cy="530392"/>
          </a:xfrm>
          <a:prstGeom prst="rect">
            <a:avLst/>
          </a:prstGeom>
        </p:spPr>
      </p:pic>
    </p:spTree>
    <p:extLst>
      <p:ext uri="{BB962C8B-B14F-4D97-AF65-F5344CB8AC3E}">
        <p14:creationId xmlns:p14="http://schemas.microsoft.com/office/powerpoint/2010/main" val="971804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5year_6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9348" y="1997126"/>
            <a:ext cx="6531429" cy="4401615"/>
          </a:xfrm>
          <a:prstGeom prst="rect">
            <a:avLst/>
          </a:prstGeom>
        </p:spPr>
      </p:pic>
      <p:sp>
        <p:nvSpPr>
          <p:cNvPr id="128" name="CustomShape 1"/>
          <p:cNvSpPr/>
          <p:nvPr/>
        </p:nvSpPr>
        <p:spPr>
          <a:xfrm>
            <a:off x="2786040" y="131400"/>
            <a:ext cx="5926680" cy="926280"/>
          </a:xfrm>
          <a:prstGeom prst="rect">
            <a:avLst/>
          </a:prstGeom>
          <a:noFill/>
          <a:ln>
            <a:noFill/>
          </a:ln>
        </p:spPr>
        <p:style>
          <a:lnRef idx="0">
            <a:scrgbClr r="0" g="0" b="0"/>
          </a:lnRef>
          <a:fillRef idx="0">
            <a:scrgbClr r="0" g="0" b="0"/>
          </a:fillRef>
          <a:effectRef idx="0">
            <a:scrgbClr r="0" g="0" b="0"/>
          </a:effectRef>
          <a:fontRef idx="minor"/>
        </p:style>
      </p:sp>
      <p:sp>
        <p:nvSpPr>
          <p:cNvPr id="129" name="CustomShape 2"/>
          <p:cNvSpPr/>
          <p:nvPr/>
        </p:nvSpPr>
        <p:spPr>
          <a:xfrm>
            <a:off x="332640" y="946902"/>
            <a:ext cx="8394120" cy="12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8360" algn="just">
              <a:lnSpc>
                <a:spcPct val="100000"/>
              </a:lnSpc>
            </a:pPr>
            <a:r>
              <a:rPr lang="en-US" sz="3000" b="1" strike="noStrike" spc="-1" dirty="0">
                <a:solidFill>
                  <a:srgbClr val="CE181E"/>
                </a:solidFill>
                <a:uFill>
                  <a:solidFill>
                    <a:srgbClr val="FFFFFF"/>
                  </a:solidFill>
                </a:uFill>
                <a:latin typeface="Calibri"/>
                <a:ea typeface="DejaVu Sans"/>
              </a:rPr>
              <a:t>Climate change</a:t>
            </a:r>
            <a:r>
              <a:rPr lang="en-US" sz="3000" b="1" strike="noStrike" spc="-1" dirty="0">
                <a:solidFill>
                  <a:srgbClr val="000000"/>
                </a:solidFill>
                <a:uFill>
                  <a:solidFill>
                    <a:srgbClr val="FFFFFF"/>
                  </a:solidFill>
                </a:uFill>
                <a:latin typeface="Calibri"/>
                <a:ea typeface="DejaVu Sans"/>
              </a:rPr>
              <a:t>: global temperatures are on the rise, mainly due to </a:t>
            </a:r>
            <a:r>
              <a:rPr lang="en-US" sz="3000" b="1" strike="noStrike" spc="-1" dirty="0" smtClean="0">
                <a:solidFill>
                  <a:srgbClr val="000000"/>
                </a:solidFill>
                <a:uFill>
                  <a:solidFill>
                    <a:srgbClr val="FFFFFF"/>
                  </a:solidFill>
                </a:uFill>
                <a:latin typeface="Calibri"/>
                <a:ea typeface="DejaVu Sans"/>
              </a:rPr>
              <a:t>the continued unabated </a:t>
            </a:r>
            <a:r>
              <a:rPr lang="en-US" sz="3000" b="1" strike="noStrike" spc="-1" dirty="0">
                <a:solidFill>
                  <a:srgbClr val="000000"/>
                </a:solidFill>
                <a:uFill>
                  <a:solidFill>
                    <a:srgbClr val="FFFFFF"/>
                  </a:solidFill>
                </a:uFill>
                <a:latin typeface="Calibri"/>
                <a:ea typeface="DejaVu Sans"/>
              </a:rPr>
              <a:t>GHG </a:t>
            </a:r>
            <a:r>
              <a:rPr lang="en-US" sz="3000" b="1" strike="noStrike" spc="-1" dirty="0" smtClean="0">
                <a:solidFill>
                  <a:srgbClr val="000000"/>
                </a:solidFill>
                <a:uFill>
                  <a:solidFill>
                    <a:srgbClr val="FFFFFF"/>
                  </a:solidFill>
                </a:uFill>
                <a:latin typeface="Calibri"/>
                <a:ea typeface="DejaVu Sans"/>
              </a:rPr>
              <a:t>emissions. </a:t>
            </a:r>
            <a:endParaRPr lang="en-US" sz="1800" b="0" strike="noStrike" spc="-1" dirty="0">
              <a:solidFill>
                <a:srgbClr val="000000"/>
              </a:solidFill>
              <a:uFill>
                <a:solidFill>
                  <a:srgbClr val="FFFFFF"/>
                </a:solidFill>
              </a:uFill>
              <a:latin typeface="Arial"/>
            </a:endParaRPr>
          </a:p>
          <a:p>
            <a:pPr marL="108360" algn="just">
              <a:lnSpc>
                <a:spcPct val="100000"/>
              </a:lnSpc>
            </a:pPr>
            <a:endParaRPr lang="en-US" sz="1800" b="0" strike="noStrike" spc="-1" dirty="0">
              <a:solidFill>
                <a:srgbClr val="000000"/>
              </a:solidFill>
              <a:uFill>
                <a:solidFill>
                  <a:srgbClr val="FFFFFF"/>
                </a:solidFill>
              </a:uFill>
              <a:latin typeface="Arial"/>
            </a:endParaRPr>
          </a:p>
          <a:p>
            <a:pPr marL="108360" algn="just">
              <a:lnSpc>
                <a:spcPct val="100000"/>
              </a:lnSpc>
            </a:pPr>
            <a:endParaRPr lang="en-US" sz="1800" b="0" strike="noStrike" spc="-1" dirty="0">
              <a:solidFill>
                <a:srgbClr val="000000"/>
              </a:solidFill>
              <a:uFill>
                <a:solidFill>
                  <a:srgbClr val="FFFFFF"/>
                </a:solidFill>
              </a:uFill>
              <a:latin typeface="Arial"/>
            </a:endParaRPr>
          </a:p>
        </p:txBody>
      </p:sp>
      <p:sp>
        <p:nvSpPr>
          <p:cNvPr id="130" name="CustomShape 3"/>
          <p:cNvSpPr/>
          <p:nvPr/>
        </p:nvSpPr>
        <p:spPr>
          <a:xfrm>
            <a:off x="6672432" y="5805392"/>
            <a:ext cx="1073880" cy="225360"/>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a:solidFill>
                  <a:srgbClr val="000000"/>
                </a:solidFill>
                <a:uFill>
                  <a:solidFill>
                    <a:srgbClr val="FFFFFF"/>
                  </a:solidFill>
                </a:uFill>
                <a:latin typeface="Arial"/>
                <a:ea typeface="DejaVu Sans"/>
              </a:rPr>
              <a:t>source: NASA/GISS</a:t>
            </a:r>
            <a:endParaRPr lang="en-US" sz="1800" b="0" strike="noStrike" spc="-1" dirty="0">
              <a:solidFill>
                <a:srgbClr val="000000"/>
              </a:solidFill>
              <a:uFill>
                <a:solidFill>
                  <a:srgbClr val="FFFFFF"/>
                </a:solidFill>
              </a:uFill>
              <a:latin typeface="Arial"/>
            </a:endParaRPr>
          </a:p>
        </p:txBody>
      </p:sp>
      <p:sp>
        <p:nvSpPr>
          <p:cNvPr id="131" name="CustomShape 4"/>
          <p:cNvSpPr/>
          <p:nvPr/>
        </p:nvSpPr>
        <p:spPr>
          <a:xfrm>
            <a:off x="182880" y="91440"/>
            <a:ext cx="8714160" cy="640080"/>
          </a:xfrm>
          <a:prstGeom prst="rect">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5500" b="1" strike="noStrike" spc="-1">
                <a:solidFill>
                  <a:srgbClr val="000000"/>
                </a:solidFill>
                <a:uFill>
                  <a:solidFill>
                    <a:srgbClr val="FFFFFF"/>
                  </a:solidFill>
                </a:uFill>
                <a:latin typeface="Calibri"/>
                <a:ea typeface="DejaVu Sans"/>
              </a:rPr>
              <a:t>Motivation</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p:cNvSpPr/>
          <p:nvPr/>
        </p:nvSpPr>
        <p:spPr>
          <a:xfrm>
            <a:off x="0" y="771480"/>
            <a:ext cx="9144001" cy="5628240"/>
          </a:xfrm>
          <a:prstGeom prst="rect">
            <a:avLst/>
          </a:prstGeom>
          <a:blipFill dpi="0" rotWithShape="1">
            <a:blip r:embed="rId3">
              <a:alphaModFix amt="3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stomShape 1"/>
          <p:cNvSpPr/>
          <p:nvPr/>
        </p:nvSpPr>
        <p:spPr>
          <a:xfrm>
            <a:off x="2786040" y="131400"/>
            <a:ext cx="5926680" cy="926280"/>
          </a:xfrm>
          <a:prstGeom prst="rect">
            <a:avLst/>
          </a:prstGeom>
          <a:noFill/>
          <a:ln>
            <a:noFill/>
          </a:ln>
        </p:spPr>
        <p:style>
          <a:lnRef idx="0">
            <a:scrgbClr r="0" g="0" b="0"/>
          </a:lnRef>
          <a:fillRef idx="0">
            <a:scrgbClr r="0" g="0" b="0"/>
          </a:fillRef>
          <a:effectRef idx="0">
            <a:scrgbClr r="0" g="0" b="0"/>
          </a:effectRef>
          <a:fontRef idx="minor"/>
        </p:style>
      </p:sp>
      <p:sp>
        <p:nvSpPr>
          <p:cNvPr id="134" name="CustomShape 3"/>
          <p:cNvSpPr/>
          <p:nvPr/>
        </p:nvSpPr>
        <p:spPr>
          <a:xfrm>
            <a:off x="332640" y="973027"/>
            <a:ext cx="8394120" cy="18877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8360" algn="just">
              <a:lnSpc>
                <a:spcPct val="100000"/>
              </a:lnSpc>
            </a:pPr>
            <a:r>
              <a:rPr lang="en-US" sz="3000" b="1" strike="noStrike" spc="-1" dirty="0">
                <a:solidFill>
                  <a:srgbClr val="000000"/>
                </a:solidFill>
                <a:uFill>
                  <a:solidFill>
                    <a:srgbClr val="FFFFFF"/>
                  </a:solidFill>
                </a:uFill>
                <a:latin typeface="Calibri"/>
                <a:ea typeface="DejaVu Sans"/>
              </a:rPr>
              <a:t>Global warming is already altering precipitation patterns, affects soil moisture content leading to  excess drought  in parts of the planet, which is a contributing factor to the increased wildfire risk. </a:t>
            </a:r>
            <a:endParaRPr lang="en-US" sz="1800" b="0" strike="noStrike" spc="-1" dirty="0">
              <a:solidFill>
                <a:srgbClr val="000000"/>
              </a:solidFill>
              <a:uFill>
                <a:solidFill>
                  <a:srgbClr val="FFFFFF"/>
                </a:solidFill>
              </a:uFill>
              <a:latin typeface="Arial"/>
            </a:endParaRPr>
          </a:p>
          <a:p>
            <a:pPr marL="108360" algn="just">
              <a:lnSpc>
                <a:spcPct val="100000"/>
              </a:lnSpc>
            </a:pPr>
            <a:endParaRPr lang="en-US" sz="1800" b="0" strike="noStrike" spc="-1" dirty="0">
              <a:solidFill>
                <a:srgbClr val="000000"/>
              </a:solidFill>
              <a:uFill>
                <a:solidFill>
                  <a:srgbClr val="FFFFFF"/>
                </a:solidFill>
              </a:uFill>
              <a:latin typeface="Arial"/>
            </a:endParaRPr>
          </a:p>
        </p:txBody>
      </p:sp>
      <p:sp>
        <p:nvSpPr>
          <p:cNvPr id="136" name="CustomShape 4"/>
          <p:cNvSpPr/>
          <p:nvPr/>
        </p:nvSpPr>
        <p:spPr>
          <a:xfrm>
            <a:off x="7534080" y="6174360"/>
            <a:ext cx="1547640" cy="225360"/>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a:solidFill>
                  <a:srgbClr val="000000"/>
                </a:solidFill>
                <a:uFill>
                  <a:solidFill>
                    <a:srgbClr val="FFFFFF"/>
                  </a:solidFill>
                </a:uFill>
                <a:latin typeface="Arial"/>
                <a:ea typeface="DejaVu Sans"/>
              </a:rPr>
              <a:t>source: USGCRP, NCA4, Vol. 2</a:t>
            </a:r>
            <a:endParaRPr lang="en-US" sz="1800" b="0" strike="noStrike" spc="-1" dirty="0">
              <a:solidFill>
                <a:srgbClr val="000000"/>
              </a:solidFill>
              <a:uFill>
                <a:solidFill>
                  <a:srgbClr val="FFFFFF"/>
                </a:solidFill>
              </a:uFill>
              <a:latin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189" y="3043645"/>
            <a:ext cx="5926658" cy="3026211"/>
          </a:xfrm>
          <a:prstGeom prst="rect">
            <a:avLst/>
          </a:prstGeom>
        </p:spPr>
      </p:pic>
      <p:sp>
        <p:nvSpPr>
          <p:cNvPr id="3" name="TextBox 2"/>
          <p:cNvSpPr txBox="1"/>
          <p:nvPr/>
        </p:nvSpPr>
        <p:spPr>
          <a:xfrm>
            <a:off x="13061" y="4074242"/>
            <a:ext cx="3069771" cy="2031325"/>
          </a:xfrm>
          <a:prstGeom prst="rect">
            <a:avLst/>
          </a:prstGeom>
          <a:noFill/>
        </p:spPr>
        <p:txBody>
          <a:bodyPr wrap="square" rtlCol="0">
            <a:spAutoFit/>
          </a:bodyPr>
          <a:lstStyle/>
          <a:p>
            <a:pPr marL="285750" indent="-285750" algn="just">
              <a:buFont typeface="Wingdings" panose="05000000000000000000" pitchFamily="2" charset="2"/>
              <a:buChar char="Ø"/>
            </a:pPr>
            <a:r>
              <a:rPr lang="en-US" dirty="0" smtClean="0">
                <a:solidFill>
                  <a:schemeClr val="accent6">
                    <a:lumMod val="50000"/>
                  </a:schemeClr>
                </a:solidFill>
                <a:latin typeface="Calibri" panose="020F0502020204030204" pitchFamily="34" charset="0"/>
                <a:cs typeface="Calibri" panose="020F0502020204030204" pitchFamily="34" charset="0"/>
              </a:rPr>
              <a:t>Analysis reveals that the doubling of forest area burned by wildfires in the Western US between 1985-2015, is associated with drought induced by climate change.</a:t>
            </a:r>
            <a:endParaRPr lang="en-US" dirty="0">
              <a:solidFill>
                <a:schemeClr val="accent6">
                  <a:lumMod val="50000"/>
                </a:schemeClr>
              </a:solidFill>
              <a:latin typeface="Calibri" panose="020F0502020204030204" pitchFamily="34" charset="0"/>
              <a:cs typeface="Calibri" panose="020F0502020204030204" pitchFamily="34" charset="0"/>
            </a:endParaRPr>
          </a:p>
        </p:txBody>
      </p:sp>
      <p:sp>
        <p:nvSpPr>
          <p:cNvPr id="8" name="CustomShape 4"/>
          <p:cNvSpPr/>
          <p:nvPr/>
        </p:nvSpPr>
        <p:spPr>
          <a:xfrm>
            <a:off x="182880" y="91440"/>
            <a:ext cx="8714160" cy="640080"/>
          </a:xfrm>
          <a:prstGeom prst="rect">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5500" b="1" strike="noStrike" spc="-1">
                <a:solidFill>
                  <a:srgbClr val="000000"/>
                </a:solidFill>
                <a:uFill>
                  <a:solidFill>
                    <a:srgbClr val="FFFFFF"/>
                  </a:solidFill>
                </a:uFill>
                <a:latin typeface="Calibri"/>
                <a:ea typeface="DejaVu Sans"/>
              </a:rPr>
              <a:t>Motivation</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ctivefireani_tmo_2000_2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929" y="2112648"/>
            <a:ext cx="7223906" cy="4314277"/>
          </a:xfrm>
          <a:prstGeom prst="rect">
            <a:avLst/>
          </a:prstGeom>
        </p:spPr>
      </p:pic>
      <p:sp>
        <p:nvSpPr>
          <p:cNvPr id="138" name="CustomShape 1"/>
          <p:cNvSpPr/>
          <p:nvPr/>
        </p:nvSpPr>
        <p:spPr>
          <a:xfrm>
            <a:off x="2786040" y="131400"/>
            <a:ext cx="5926680" cy="926280"/>
          </a:xfrm>
          <a:prstGeom prst="rect">
            <a:avLst/>
          </a:prstGeom>
          <a:noFill/>
          <a:ln>
            <a:noFill/>
          </a:ln>
        </p:spPr>
        <p:style>
          <a:lnRef idx="0">
            <a:scrgbClr r="0" g="0" b="0"/>
          </a:lnRef>
          <a:fillRef idx="0">
            <a:scrgbClr r="0" g="0" b="0"/>
          </a:fillRef>
          <a:effectRef idx="0">
            <a:scrgbClr r="0" g="0" b="0"/>
          </a:effectRef>
          <a:fontRef idx="minor"/>
        </p:style>
      </p:sp>
      <p:sp>
        <p:nvSpPr>
          <p:cNvPr id="139" name="CustomShape 2"/>
          <p:cNvSpPr/>
          <p:nvPr/>
        </p:nvSpPr>
        <p:spPr>
          <a:xfrm>
            <a:off x="198922" y="929344"/>
            <a:ext cx="8529840" cy="12202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8360" algn="just">
              <a:lnSpc>
                <a:spcPct val="100000"/>
              </a:lnSpc>
            </a:pPr>
            <a:r>
              <a:rPr lang="en-US" sz="2000" b="1" strike="noStrike" spc="-1" dirty="0" smtClean="0">
                <a:solidFill>
                  <a:srgbClr val="000000"/>
                </a:solidFill>
                <a:uFill>
                  <a:solidFill>
                    <a:srgbClr val="FFFFFF"/>
                  </a:solidFill>
                </a:uFill>
                <a:latin typeface="Calibri"/>
                <a:ea typeface="DejaVu Sans"/>
              </a:rPr>
              <a:t>NASA has compiled </a:t>
            </a:r>
            <a:r>
              <a:rPr lang="en-US" sz="2000" b="1" strike="noStrike" spc="-1" dirty="0">
                <a:solidFill>
                  <a:schemeClr val="accent6">
                    <a:lumMod val="75000"/>
                  </a:schemeClr>
                </a:solidFill>
                <a:uFill>
                  <a:solidFill>
                    <a:srgbClr val="FFFFFF"/>
                  </a:solidFill>
                </a:uFill>
                <a:latin typeface="Calibri"/>
                <a:ea typeface="DejaVu Sans"/>
              </a:rPr>
              <a:t>satellite data on a monthly basis </a:t>
            </a:r>
            <a:r>
              <a:rPr lang="en-US" sz="2000" b="1" strike="noStrike" spc="-1" dirty="0">
                <a:solidFill>
                  <a:srgbClr val="000000"/>
                </a:solidFill>
                <a:uFill>
                  <a:solidFill>
                    <a:srgbClr val="FFFFFF"/>
                  </a:solidFill>
                </a:uFill>
                <a:latin typeface="Calibri"/>
                <a:ea typeface="DejaVu Sans"/>
              </a:rPr>
              <a:t>to map </a:t>
            </a:r>
            <a:r>
              <a:rPr lang="en-US" sz="2000" b="1" strike="noStrike" spc="-1" dirty="0" smtClean="0">
                <a:solidFill>
                  <a:srgbClr val="000000"/>
                </a:solidFill>
                <a:uFill>
                  <a:solidFill>
                    <a:srgbClr val="FFFFFF"/>
                  </a:solidFill>
                </a:uFill>
                <a:latin typeface="Calibri"/>
                <a:ea typeface="DejaVu Sans"/>
              </a:rPr>
              <a:t>fires, </a:t>
            </a:r>
            <a:r>
              <a:rPr lang="en-US" sz="2000" b="1" strike="noStrike" spc="-1" dirty="0">
                <a:solidFill>
                  <a:srgbClr val="000000"/>
                </a:solidFill>
                <a:uFill>
                  <a:solidFill>
                    <a:srgbClr val="FFFFFF"/>
                  </a:solidFill>
                </a:uFill>
                <a:latin typeface="Calibri"/>
                <a:ea typeface="DejaVu Sans"/>
              </a:rPr>
              <a:t>burning from </a:t>
            </a:r>
            <a:r>
              <a:rPr lang="en-US" sz="2000" b="1" strike="noStrike" spc="-1" dirty="0">
                <a:solidFill>
                  <a:schemeClr val="accent6">
                    <a:lumMod val="75000"/>
                  </a:schemeClr>
                </a:solidFill>
                <a:uFill>
                  <a:solidFill>
                    <a:srgbClr val="FFFFFF"/>
                  </a:solidFill>
                </a:uFill>
                <a:latin typeface="Calibri"/>
                <a:ea typeface="DejaVu Sans"/>
              </a:rPr>
              <a:t>2000 to 2019</a:t>
            </a:r>
            <a:r>
              <a:rPr lang="en-US" sz="2000" b="1" strike="noStrike" spc="-1" dirty="0">
                <a:solidFill>
                  <a:srgbClr val="000000"/>
                </a:solidFill>
                <a:uFill>
                  <a:solidFill>
                    <a:srgbClr val="FFFFFF"/>
                  </a:solidFill>
                </a:uFill>
                <a:latin typeface="Calibri"/>
                <a:ea typeface="DejaVu Sans"/>
              </a:rPr>
              <a:t>. </a:t>
            </a:r>
            <a:r>
              <a:rPr lang="en-US" sz="2000" b="1" strike="noStrike" spc="-1" dirty="0" smtClean="0">
                <a:solidFill>
                  <a:srgbClr val="000000"/>
                </a:solidFill>
                <a:uFill>
                  <a:solidFill>
                    <a:srgbClr val="FFFFFF"/>
                  </a:solidFill>
                </a:uFill>
                <a:latin typeface="Calibri"/>
                <a:ea typeface="DejaVu Sans"/>
              </a:rPr>
              <a:t>A </a:t>
            </a:r>
            <a:r>
              <a:rPr lang="en-US" sz="2000" b="1" strike="noStrike" spc="-1" dirty="0">
                <a:solidFill>
                  <a:srgbClr val="000000"/>
                </a:solidFill>
                <a:uFill>
                  <a:solidFill>
                    <a:srgbClr val="FFFFFF"/>
                  </a:solidFill>
                </a:uFill>
                <a:latin typeface="Calibri"/>
                <a:ea typeface="DejaVu Sans"/>
              </a:rPr>
              <a:t>seasonal trend in fire activity is evident. In Africa, South America and Asia fires </a:t>
            </a:r>
            <a:r>
              <a:rPr lang="en-US" sz="2000" b="1" strike="noStrike" spc="-1" dirty="0" smtClean="0">
                <a:solidFill>
                  <a:srgbClr val="000000"/>
                </a:solidFill>
                <a:uFill>
                  <a:solidFill>
                    <a:srgbClr val="FFFFFF"/>
                  </a:solidFill>
                </a:uFill>
                <a:latin typeface="Calibri"/>
                <a:ea typeface="DejaVu Sans"/>
              </a:rPr>
              <a:t>are often </a:t>
            </a:r>
            <a:r>
              <a:rPr lang="en-US" sz="2000" b="1" strike="noStrike" spc="-1" dirty="0">
                <a:solidFill>
                  <a:srgbClr val="000000"/>
                </a:solidFill>
                <a:uFill>
                  <a:solidFill>
                    <a:srgbClr val="FFFFFF"/>
                  </a:solidFill>
                </a:uFill>
                <a:latin typeface="Calibri"/>
                <a:ea typeface="DejaVu Sans"/>
              </a:rPr>
              <a:t>deliberately set during the dry season August-October to clear land for agriculture. </a:t>
            </a:r>
            <a:endParaRPr lang="en-US" sz="2000" b="0" strike="noStrike" spc="-1" dirty="0">
              <a:solidFill>
                <a:srgbClr val="000000"/>
              </a:solidFill>
              <a:uFill>
                <a:solidFill>
                  <a:srgbClr val="FFFFFF"/>
                </a:solidFill>
              </a:uFill>
              <a:latin typeface="Arial"/>
            </a:endParaRPr>
          </a:p>
          <a:p>
            <a:pPr marL="108360" algn="just">
              <a:lnSpc>
                <a:spcPct val="100000"/>
              </a:lnSpc>
            </a:pPr>
            <a:endParaRPr lang="en-US" sz="1800" b="0" strike="noStrike" spc="-1" dirty="0">
              <a:solidFill>
                <a:srgbClr val="000000"/>
              </a:solidFill>
              <a:uFill>
                <a:solidFill>
                  <a:srgbClr val="FFFFFF"/>
                </a:solidFill>
              </a:uFill>
              <a:latin typeface="Arial"/>
            </a:endParaRPr>
          </a:p>
        </p:txBody>
      </p:sp>
      <p:sp>
        <p:nvSpPr>
          <p:cNvPr id="141" name="CustomShape 4"/>
          <p:cNvSpPr/>
          <p:nvPr/>
        </p:nvSpPr>
        <p:spPr>
          <a:xfrm>
            <a:off x="6257125" y="5708007"/>
            <a:ext cx="1645560" cy="225360"/>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a:solidFill>
                  <a:srgbClr val="000000"/>
                </a:solidFill>
                <a:uFill>
                  <a:solidFill>
                    <a:srgbClr val="FFFFFF"/>
                  </a:solidFill>
                </a:uFill>
                <a:latin typeface="Arial"/>
                <a:ea typeface="DejaVu Sans"/>
              </a:rPr>
              <a:t>source: NASA/Earth Observatory</a:t>
            </a:r>
            <a:endParaRPr lang="en-US" sz="1800" b="0" strike="noStrike" spc="-1">
              <a:solidFill>
                <a:srgbClr val="000000"/>
              </a:solidFill>
              <a:uFill>
                <a:solidFill>
                  <a:srgbClr val="FFFFFF"/>
                </a:solidFill>
              </a:uFill>
              <a:latin typeface="Arial"/>
            </a:endParaRPr>
          </a:p>
        </p:txBody>
      </p:sp>
      <p:sp>
        <p:nvSpPr>
          <p:cNvPr id="7" name="CustomShape 4"/>
          <p:cNvSpPr/>
          <p:nvPr/>
        </p:nvSpPr>
        <p:spPr>
          <a:xfrm>
            <a:off x="182880" y="91440"/>
            <a:ext cx="8714160" cy="640080"/>
          </a:xfrm>
          <a:prstGeom prst="rect">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5500" b="1" strike="noStrike" spc="-1">
                <a:solidFill>
                  <a:srgbClr val="000000"/>
                </a:solidFill>
                <a:uFill>
                  <a:solidFill>
                    <a:srgbClr val="FFFFFF"/>
                  </a:solidFill>
                </a:uFill>
                <a:latin typeface="Calibri"/>
                <a:ea typeface="DejaVu Sans"/>
              </a:rPr>
              <a:t>Motivation</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mazon animation updated 27082019 v3_biomass_burning_Amazon_Fires_August2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904" y="1855222"/>
            <a:ext cx="3758953" cy="2840896"/>
          </a:xfrm>
          <a:prstGeom prst="rect">
            <a:avLst/>
          </a:prstGeom>
        </p:spPr>
      </p:pic>
      <p:sp>
        <p:nvSpPr>
          <p:cNvPr id="142" name="CustomShape 1"/>
          <p:cNvSpPr/>
          <p:nvPr/>
        </p:nvSpPr>
        <p:spPr>
          <a:xfrm>
            <a:off x="2786040" y="131400"/>
            <a:ext cx="5926680" cy="926280"/>
          </a:xfrm>
          <a:prstGeom prst="rect">
            <a:avLst/>
          </a:prstGeom>
          <a:noFill/>
          <a:ln>
            <a:noFill/>
          </a:ln>
        </p:spPr>
        <p:style>
          <a:lnRef idx="0">
            <a:scrgbClr r="0" g="0" b="0"/>
          </a:lnRef>
          <a:fillRef idx="0">
            <a:scrgbClr r="0" g="0" b="0"/>
          </a:fillRef>
          <a:effectRef idx="0">
            <a:scrgbClr r="0" g="0" b="0"/>
          </a:effectRef>
          <a:fontRef idx="minor"/>
        </p:style>
      </p:sp>
      <p:pic>
        <p:nvPicPr>
          <p:cNvPr id="145" name="Picture 149"/>
          <p:cNvPicPr/>
          <p:nvPr/>
        </p:nvPicPr>
        <p:blipFill>
          <a:blip r:embed="rId6"/>
          <a:stretch/>
        </p:blipFill>
        <p:spPr>
          <a:xfrm>
            <a:off x="4062549" y="1514066"/>
            <a:ext cx="4851771" cy="2403206"/>
          </a:xfrm>
          <a:prstGeom prst="rect">
            <a:avLst/>
          </a:prstGeom>
          <a:ln>
            <a:noFill/>
          </a:ln>
        </p:spPr>
      </p:pic>
      <p:pic>
        <p:nvPicPr>
          <p:cNvPr id="146" name="Picture 150"/>
          <p:cNvPicPr/>
          <p:nvPr/>
        </p:nvPicPr>
        <p:blipFill>
          <a:blip r:embed="rId7"/>
          <a:stretch/>
        </p:blipFill>
        <p:spPr>
          <a:xfrm>
            <a:off x="4637311" y="4120316"/>
            <a:ext cx="3761743" cy="2113496"/>
          </a:xfrm>
          <a:prstGeom prst="rect">
            <a:avLst/>
          </a:prstGeom>
          <a:ln>
            <a:noFill/>
          </a:ln>
        </p:spPr>
      </p:pic>
      <p:sp>
        <p:nvSpPr>
          <p:cNvPr id="147" name="CustomShape 4"/>
          <p:cNvSpPr/>
          <p:nvPr/>
        </p:nvSpPr>
        <p:spPr>
          <a:xfrm>
            <a:off x="5852160" y="3768928"/>
            <a:ext cx="3062160" cy="225360"/>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a:solidFill>
                  <a:srgbClr val="000000"/>
                </a:solidFill>
                <a:uFill>
                  <a:solidFill>
                    <a:srgbClr val="FFFFFF"/>
                  </a:solidFill>
                </a:uFill>
                <a:latin typeface="Arial"/>
                <a:ea typeface="DejaVu Sans"/>
              </a:rPr>
              <a:t>source: NASA/FIRMS active fires 24 Sep. 2019 (VIIRS, MODIS)</a:t>
            </a:r>
            <a:endParaRPr lang="en-US" sz="1800" b="0" strike="noStrike" spc="-1" dirty="0">
              <a:solidFill>
                <a:srgbClr val="000000"/>
              </a:solidFill>
              <a:uFill>
                <a:solidFill>
                  <a:srgbClr val="FFFFFF"/>
                </a:solidFill>
              </a:uFill>
              <a:latin typeface="Arial"/>
            </a:endParaRPr>
          </a:p>
        </p:txBody>
      </p:sp>
      <p:sp>
        <p:nvSpPr>
          <p:cNvPr id="148" name="CustomShape 5"/>
          <p:cNvSpPr/>
          <p:nvPr/>
        </p:nvSpPr>
        <p:spPr>
          <a:xfrm>
            <a:off x="6711249" y="6174360"/>
            <a:ext cx="1645560" cy="225360"/>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a:solidFill>
                  <a:srgbClr val="000000"/>
                </a:solidFill>
                <a:uFill>
                  <a:solidFill>
                    <a:srgbClr val="FFFFFF"/>
                  </a:solidFill>
                </a:uFill>
                <a:latin typeface="Arial"/>
                <a:ea typeface="DejaVu Sans"/>
              </a:rPr>
              <a:t>source: NASA/Earth Observatory</a:t>
            </a:r>
            <a:endParaRPr lang="en-US" sz="1800" b="0" strike="noStrike" spc="-1" dirty="0">
              <a:solidFill>
                <a:srgbClr val="000000"/>
              </a:solidFill>
              <a:uFill>
                <a:solidFill>
                  <a:srgbClr val="FFFFFF"/>
                </a:solidFill>
              </a:uFill>
              <a:latin typeface="Arial"/>
            </a:endParaRPr>
          </a:p>
        </p:txBody>
      </p:sp>
      <p:sp>
        <p:nvSpPr>
          <p:cNvPr id="149" name="CustomShape 6"/>
          <p:cNvSpPr/>
          <p:nvPr/>
        </p:nvSpPr>
        <p:spPr>
          <a:xfrm>
            <a:off x="75186" y="4963118"/>
            <a:ext cx="3895560" cy="98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6830" indent="-285750" algn="just">
              <a:lnSpc>
                <a:spcPct val="100000"/>
              </a:lnSpc>
              <a:buClr>
                <a:srgbClr val="000000"/>
              </a:buClr>
              <a:buSzPct val="100000"/>
              <a:buFont typeface="Wingdings" panose="05000000000000000000" pitchFamily="2" charset="2"/>
              <a:buChar char="Ø"/>
            </a:pPr>
            <a:r>
              <a:rPr lang="en-US" sz="1600" b="0" strike="noStrike" spc="-1" dirty="0">
                <a:solidFill>
                  <a:srgbClr val="006699"/>
                </a:solidFill>
                <a:uFill>
                  <a:solidFill>
                    <a:srgbClr val="FFFFFF"/>
                  </a:solidFill>
                </a:uFill>
                <a:latin typeface="Calibri"/>
                <a:ea typeface="DejaVu Sans"/>
              </a:rPr>
              <a:t>Biomass burning </a:t>
            </a:r>
            <a:r>
              <a:rPr lang="en-US" sz="1600" b="0" strike="noStrike" spc="-1" dirty="0" smtClean="0">
                <a:solidFill>
                  <a:srgbClr val="006699"/>
                </a:solidFill>
                <a:uFill>
                  <a:solidFill>
                    <a:srgbClr val="FFFFFF"/>
                  </a:solidFill>
                </a:uFill>
                <a:latin typeface="Calibri"/>
                <a:ea typeface="DejaVu Sans"/>
              </a:rPr>
              <a:t>is estimated </a:t>
            </a:r>
            <a:r>
              <a:rPr lang="en-US" sz="1600" b="0" strike="noStrike" spc="-1" dirty="0">
                <a:solidFill>
                  <a:srgbClr val="006699"/>
                </a:solidFill>
                <a:uFill>
                  <a:solidFill>
                    <a:srgbClr val="FFFFFF"/>
                  </a:solidFill>
                </a:uFill>
                <a:latin typeface="Calibri"/>
                <a:ea typeface="DejaVu Sans"/>
              </a:rPr>
              <a:t>using satellite observations. CAMS reports that the amount of CO2 released in the atmosphere during August 2019, from Amazonia,  is almost 30Mtons! </a:t>
            </a:r>
            <a:endParaRPr lang="en-US" sz="1600" b="0" strike="noStrike" spc="-1" dirty="0">
              <a:solidFill>
                <a:srgbClr val="000000"/>
              </a:solidFill>
              <a:uFill>
                <a:solidFill>
                  <a:srgbClr val="FFFFFF"/>
                </a:solidFill>
              </a:uFill>
              <a:latin typeface="Arial"/>
            </a:endParaRPr>
          </a:p>
        </p:txBody>
      </p:sp>
      <p:sp>
        <p:nvSpPr>
          <p:cNvPr id="150" name="CustomShape 7"/>
          <p:cNvSpPr/>
          <p:nvPr/>
        </p:nvSpPr>
        <p:spPr>
          <a:xfrm>
            <a:off x="242178" y="4577390"/>
            <a:ext cx="3590280" cy="225360"/>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a:solidFill>
                  <a:srgbClr val="000000"/>
                </a:solidFill>
                <a:uFill>
                  <a:solidFill>
                    <a:srgbClr val="FFFFFF"/>
                  </a:solidFill>
                </a:uFill>
                <a:latin typeface="Arial"/>
                <a:ea typeface="DejaVu Sans"/>
              </a:rPr>
              <a:t>source: Copernicus/CAMS: Biomass burning aerosol optical depth at 550 nm</a:t>
            </a:r>
            <a:endParaRPr lang="en-US" sz="1800" b="0" strike="noStrike" spc="-1">
              <a:solidFill>
                <a:srgbClr val="000000"/>
              </a:solidFill>
              <a:uFill>
                <a:solidFill>
                  <a:srgbClr val="FFFFFF"/>
                </a:solidFill>
              </a:uFill>
              <a:latin typeface="Arial"/>
            </a:endParaRPr>
          </a:p>
        </p:txBody>
      </p:sp>
      <p:sp>
        <p:nvSpPr>
          <p:cNvPr id="12" name="CustomShape 4"/>
          <p:cNvSpPr/>
          <p:nvPr/>
        </p:nvSpPr>
        <p:spPr>
          <a:xfrm>
            <a:off x="182880" y="91440"/>
            <a:ext cx="8714160" cy="640080"/>
          </a:xfrm>
          <a:prstGeom prst="rect">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p:style>
        <p:txBody>
          <a:bodyPr lIns="0" tIns="0" rIns="0" bIns="0" anchor="ctr"/>
          <a:lstStyle/>
          <a:p>
            <a:endParaRPr lang="en-US" sz="3200" b="1" spc="-1" dirty="0" smtClean="0">
              <a:solidFill>
                <a:srgbClr val="000000"/>
              </a:solidFill>
              <a:uFill>
                <a:solidFill>
                  <a:srgbClr val="FFFFFF"/>
                </a:solidFill>
              </a:uFill>
              <a:latin typeface="Calibri" panose="020F0502020204030204" pitchFamily="34" charset="0"/>
              <a:cs typeface="Calibri" panose="020F0502020204030204" pitchFamily="34" charset="0"/>
            </a:endParaRPr>
          </a:p>
          <a:p>
            <a:r>
              <a:rPr lang="en-US" sz="3400" b="1" spc="-1" dirty="0" smtClean="0">
                <a:solidFill>
                  <a:srgbClr val="000000"/>
                </a:solidFill>
                <a:uFill>
                  <a:solidFill>
                    <a:srgbClr val="FFFFFF"/>
                  </a:solidFill>
                </a:uFill>
                <a:latin typeface="Calibri" panose="020F0502020204030204" pitchFamily="34" charset="0"/>
                <a:cs typeface="Calibri" panose="020F0502020204030204" pitchFamily="34" charset="0"/>
              </a:rPr>
              <a:t>Use </a:t>
            </a:r>
            <a:r>
              <a:rPr lang="en-US" sz="3400" b="1" spc="-1" dirty="0">
                <a:solidFill>
                  <a:srgbClr val="000000"/>
                </a:solidFill>
                <a:uFill>
                  <a:solidFill>
                    <a:srgbClr val="FFFFFF"/>
                  </a:solidFill>
                </a:uFill>
                <a:latin typeface="Calibri" panose="020F0502020204030204" pitchFamily="34" charset="0"/>
                <a:cs typeface="Calibri" panose="020F0502020204030204" pitchFamily="34" charset="0"/>
              </a:rPr>
              <a:t>of satellite technology is </a:t>
            </a:r>
            <a:r>
              <a:rPr lang="en-US" sz="3400" b="1" spc="-1" dirty="0" smtClean="0">
                <a:solidFill>
                  <a:srgbClr val="000000"/>
                </a:solidFill>
                <a:uFill>
                  <a:solidFill>
                    <a:srgbClr val="FFFFFF"/>
                  </a:solidFill>
                </a:uFill>
                <a:latin typeface="Calibri" panose="020F0502020204030204" pitchFamily="34" charset="0"/>
                <a:cs typeface="Calibri" panose="020F0502020204030204" pitchFamily="34" charset="0"/>
              </a:rPr>
              <a:t>crucial</a:t>
            </a:r>
            <a:r>
              <a:rPr lang="en-US" sz="3400" b="1" spc="-1" dirty="0">
                <a:solidFill>
                  <a:srgbClr val="000000"/>
                </a:solidFill>
                <a:uFill>
                  <a:solidFill>
                    <a:srgbClr val="FFFFFF"/>
                  </a:solidFill>
                </a:uFill>
                <a:latin typeface="Calibri" panose="020F0502020204030204" pitchFamily="34" charset="0"/>
                <a:cs typeface="Calibri" panose="020F0502020204030204" pitchFamily="34" charset="0"/>
              </a:rPr>
              <a:t>!</a:t>
            </a:r>
            <a:endParaRPr lang="en-US" sz="3400" spc="-1" dirty="0">
              <a:solidFill>
                <a:srgbClr val="000000"/>
              </a:solidFill>
              <a:uFill>
                <a:solidFill>
                  <a:srgbClr val="FFFFFF"/>
                </a:solidFill>
              </a:uFill>
              <a:latin typeface="Calibri" panose="020F0502020204030204" pitchFamily="34" charset="0"/>
              <a:cs typeface="Calibri" panose="020F0502020204030204" pitchFamily="34" charset="0"/>
            </a:endParaRPr>
          </a:p>
          <a:p>
            <a:pPr>
              <a:lnSpc>
                <a:spcPct val="100000"/>
              </a:lnSpc>
            </a:pPr>
            <a:endParaRPr lang="en-US" sz="1800" b="0" strike="noStrike" spc="-1" dirty="0">
              <a:solidFill>
                <a:srgbClr val="000000"/>
              </a:solidFill>
              <a:uFill>
                <a:solidFill>
                  <a:srgbClr val="FFFFFF"/>
                </a:solidFill>
              </a:uFill>
              <a:latin typeface="Arial"/>
            </a:endParaRPr>
          </a:p>
        </p:txBody>
      </p:sp>
      <p:sp>
        <p:nvSpPr>
          <p:cNvPr id="13" name="CustomShape 2"/>
          <p:cNvSpPr/>
          <p:nvPr/>
        </p:nvSpPr>
        <p:spPr>
          <a:xfrm>
            <a:off x="159904" y="763147"/>
            <a:ext cx="8488209" cy="11770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8360" algn="just">
              <a:lnSpc>
                <a:spcPct val="100000"/>
              </a:lnSpc>
            </a:pPr>
            <a:endParaRPr lang="en-US" sz="800" b="1" spc="-1" dirty="0">
              <a:solidFill>
                <a:srgbClr val="000000"/>
              </a:solidFill>
              <a:uFill>
                <a:solidFill>
                  <a:srgbClr val="FFFFFF"/>
                </a:solidFill>
              </a:uFill>
              <a:latin typeface="Calibri" panose="020F0502020204030204" pitchFamily="34" charset="0"/>
              <a:cs typeface="Calibri" panose="020F0502020204030204" pitchFamily="34" charset="0"/>
            </a:endParaRPr>
          </a:p>
          <a:p>
            <a:pPr marL="108360" algn="just">
              <a:lnSpc>
                <a:spcPct val="100000"/>
              </a:lnSpc>
            </a:pPr>
            <a:r>
              <a:rPr lang="en-US" sz="1800" b="1" strike="noStrike" spc="-1" dirty="0" smtClean="0">
                <a:solidFill>
                  <a:srgbClr val="000000"/>
                </a:solidFill>
                <a:uFill>
                  <a:solidFill>
                    <a:srgbClr val="FFFFFF"/>
                  </a:solidFill>
                </a:uFill>
                <a:latin typeface="Calibri" panose="020F0502020204030204" pitchFamily="34" charset="0"/>
                <a:cs typeface="Calibri" panose="020F0502020204030204" pitchFamily="34" charset="0"/>
              </a:rPr>
              <a:t>Satellite observations reveal the extend of fire outbreaks and help dramatically </a:t>
            </a:r>
          </a:p>
          <a:p>
            <a:pPr marL="108360" algn="just">
              <a:lnSpc>
                <a:spcPct val="100000"/>
              </a:lnSpc>
            </a:pPr>
            <a:r>
              <a:rPr lang="en-US" b="1" spc="-1" dirty="0" smtClean="0">
                <a:solidFill>
                  <a:srgbClr val="000000"/>
                </a:solidFill>
                <a:uFill>
                  <a:solidFill>
                    <a:srgbClr val="FFFFFF"/>
                  </a:solidFill>
                </a:uFill>
                <a:latin typeface="Calibri" panose="020F0502020204030204" pitchFamily="34" charset="0"/>
                <a:cs typeface="Calibri" panose="020F0502020204030204" pitchFamily="34" charset="0"/>
              </a:rPr>
              <a:t>to the fire management, and inform, after appropriate data assimilation, wildfire prediction systems.</a:t>
            </a:r>
            <a:endParaRPr lang="en-US" sz="1800" b="1"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 name="CustomShape 1"/>
          <p:cNvSpPr/>
          <p:nvPr/>
        </p:nvSpPr>
        <p:spPr>
          <a:xfrm>
            <a:off x="2786040" y="131400"/>
            <a:ext cx="5926680" cy="926280"/>
          </a:xfrm>
          <a:prstGeom prst="rect">
            <a:avLst/>
          </a:prstGeom>
          <a:noFill/>
          <a:ln>
            <a:noFill/>
          </a:ln>
        </p:spPr>
        <p:style>
          <a:lnRef idx="0">
            <a:scrgbClr r="0" g="0" b="0"/>
          </a:lnRef>
          <a:fillRef idx="0">
            <a:scrgbClr r="0" g="0" b="0"/>
          </a:fillRef>
          <a:effectRef idx="0">
            <a:scrgbClr r="0" g="0" b="0"/>
          </a:effectRef>
          <a:fontRef idx="minor"/>
        </p:style>
      </p:sp>
      <p:sp>
        <p:nvSpPr>
          <p:cNvPr id="143" name="CustomShape 2"/>
          <p:cNvSpPr/>
          <p:nvPr/>
        </p:nvSpPr>
        <p:spPr>
          <a:xfrm>
            <a:off x="182880" y="907525"/>
            <a:ext cx="8714160" cy="14052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08360" algn="just">
              <a:lnSpc>
                <a:spcPct val="100000"/>
              </a:lnSpc>
            </a:pPr>
            <a:endParaRPr lang="en-US" sz="800" b="1" spc="-1" dirty="0">
              <a:solidFill>
                <a:srgbClr val="000000"/>
              </a:solidFill>
              <a:uFill>
                <a:solidFill>
                  <a:srgbClr val="FFFFFF"/>
                </a:solidFill>
              </a:uFill>
              <a:latin typeface="Calibri" panose="020F0502020204030204" pitchFamily="34" charset="0"/>
              <a:cs typeface="Calibri" panose="020F0502020204030204" pitchFamily="34" charset="0"/>
            </a:endParaRPr>
          </a:p>
          <a:p>
            <a:pPr marL="108360" algn="just">
              <a:lnSpc>
                <a:spcPct val="100000"/>
              </a:lnSpc>
            </a:pPr>
            <a:r>
              <a:rPr lang="en-US" sz="2100" b="1" strike="noStrike" spc="-1" dirty="0" smtClean="0">
                <a:solidFill>
                  <a:srgbClr val="000000"/>
                </a:solidFill>
                <a:uFill>
                  <a:solidFill>
                    <a:srgbClr val="FFFFFF"/>
                  </a:solidFill>
                </a:uFill>
                <a:latin typeface="Calibri" panose="020F0502020204030204" pitchFamily="34" charset="0"/>
                <a:cs typeface="Calibri" panose="020F0502020204030204" pitchFamily="34" charset="0"/>
              </a:rPr>
              <a:t>Satellite observations reveal the extend of fire outbreaks and help dramatically </a:t>
            </a:r>
            <a:r>
              <a:rPr lang="en-US" sz="2100" b="1" spc="-1" dirty="0" smtClean="0">
                <a:solidFill>
                  <a:srgbClr val="000000"/>
                </a:solidFill>
                <a:uFill>
                  <a:solidFill>
                    <a:srgbClr val="FFFFFF"/>
                  </a:solidFill>
                </a:uFill>
                <a:latin typeface="Calibri" panose="020F0502020204030204" pitchFamily="34" charset="0"/>
                <a:cs typeface="Calibri" panose="020F0502020204030204" pitchFamily="34" charset="0"/>
              </a:rPr>
              <a:t>to the fire management, and inform, after appropriate data assimilation, wildfire warning and prediction systems, atmospheric models.</a:t>
            </a:r>
            <a:endParaRPr lang="en-US" sz="2100" b="1"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12" name="CustomShape 4"/>
          <p:cNvSpPr/>
          <p:nvPr/>
        </p:nvSpPr>
        <p:spPr>
          <a:xfrm>
            <a:off x="182880" y="91440"/>
            <a:ext cx="8714160" cy="640080"/>
          </a:xfrm>
          <a:prstGeom prst="rect">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p:style>
        <p:txBody>
          <a:bodyPr lIns="0" tIns="0" rIns="0" bIns="0" anchor="ctr"/>
          <a:lstStyle/>
          <a:p>
            <a:endParaRPr lang="en-US" sz="3200" b="1" spc="-1" dirty="0" smtClean="0">
              <a:solidFill>
                <a:srgbClr val="000000"/>
              </a:solidFill>
              <a:uFill>
                <a:solidFill>
                  <a:srgbClr val="FFFFFF"/>
                </a:solidFill>
              </a:uFill>
              <a:latin typeface="Calibri" panose="020F0502020204030204" pitchFamily="34" charset="0"/>
              <a:cs typeface="Calibri" panose="020F0502020204030204" pitchFamily="34" charset="0"/>
            </a:endParaRPr>
          </a:p>
          <a:p>
            <a:r>
              <a:rPr lang="en-US" sz="3400" b="1" spc="-1" dirty="0" smtClean="0">
                <a:solidFill>
                  <a:srgbClr val="000000"/>
                </a:solidFill>
                <a:uFill>
                  <a:solidFill>
                    <a:srgbClr val="FFFFFF"/>
                  </a:solidFill>
                </a:uFill>
                <a:latin typeface="Calibri" panose="020F0502020204030204" pitchFamily="34" charset="0"/>
                <a:cs typeface="Calibri" panose="020F0502020204030204" pitchFamily="34" charset="0"/>
              </a:rPr>
              <a:t>Use </a:t>
            </a:r>
            <a:r>
              <a:rPr lang="en-US" sz="3400" b="1" spc="-1" dirty="0">
                <a:solidFill>
                  <a:srgbClr val="000000"/>
                </a:solidFill>
                <a:uFill>
                  <a:solidFill>
                    <a:srgbClr val="FFFFFF"/>
                  </a:solidFill>
                </a:uFill>
                <a:latin typeface="Calibri" panose="020F0502020204030204" pitchFamily="34" charset="0"/>
                <a:cs typeface="Calibri" panose="020F0502020204030204" pitchFamily="34" charset="0"/>
              </a:rPr>
              <a:t>of satellite technology is </a:t>
            </a:r>
            <a:r>
              <a:rPr lang="en-US" sz="3400" b="1" spc="-1" dirty="0" smtClean="0">
                <a:solidFill>
                  <a:srgbClr val="000000"/>
                </a:solidFill>
                <a:uFill>
                  <a:solidFill>
                    <a:srgbClr val="FFFFFF"/>
                  </a:solidFill>
                </a:uFill>
                <a:latin typeface="Calibri" panose="020F0502020204030204" pitchFamily="34" charset="0"/>
                <a:cs typeface="Calibri" panose="020F0502020204030204" pitchFamily="34" charset="0"/>
              </a:rPr>
              <a:t>crucial</a:t>
            </a:r>
            <a:r>
              <a:rPr lang="en-US" sz="3400" b="1" spc="-1" dirty="0">
                <a:solidFill>
                  <a:srgbClr val="000000"/>
                </a:solidFill>
                <a:uFill>
                  <a:solidFill>
                    <a:srgbClr val="FFFFFF"/>
                  </a:solidFill>
                </a:uFill>
                <a:latin typeface="Calibri" panose="020F0502020204030204" pitchFamily="34" charset="0"/>
                <a:cs typeface="Calibri" panose="020F0502020204030204" pitchFamily="34" charset="0"/>
              </a:rPr>
              <a:t>!</a:t>
            </a:r>
            <a:endParaRPr lang="en-US" sz="3400" spc="-1" dirty="0">
              <a:solidFill>
                <a:srgbClr val="000000"/>
              </a:solidFill>
              <a:uFill>
                <a:solidFill>
                  <a:srgbClr val="FFFFFF"/>
                </a:solidFill>
              </a:uFill>
              <a:latin typeface="Calibri" panose="020F0502020204030204" pitchFamily="34" charset="0"/>
              <a:cs typeface="Calibri" panose="020F0502020204030204" pitchFamily="34" charset="0"/>
            </a:endParaRPr>
          </a:p>
          <a:p>
            <a:pPr>
              <a:lnSpc>
                <a:spcPct val="100000"/>
              </a:lnSpc>
            </a:pPr>
            <a:endParaRPr lang="en-US" sz="1800" b="0" strike="noStrike" spc="-1" dirty="0">
              <a:solidFill>
                <a:srgbClr val="000000"/>
              </a:solidFill>
              <a:uFill>
                <a:solidFill>
                  <a:srgbClr val="FFFFFF"/>
                </a:solidFill>
              </a:uFill>
              <a:latin typeface="Arial"/>
            </a:endParaRPr>
          </a:p>
        </p:txBody>
      </p:sp>
      <p:pic>
        <p:nvPicPr>
          <p:cNvPr id="13" name="Picture 173"/>
          <p:cNvPicPr/>
          <p:nvPr/>
        </p:nvPicPr>
        <p:blipFill>
          <a:blip r:embed="rId3"/>
          <a:stretch/>
        </p:blipFill>
        <p:spPr>
          <a:xfrm>
            <a:off x="92499" y="2565776"/>
            <a:ext cx="3082138" cy="527820"/>
          </a:xfrm>
          <a:prstGeom prst="rect">
            <a:avLst/>
          </a:prstGeom>
          <a:ln>
            <a:noFill/>
          </a:ln>
        </p:spPr>
      </p:pic>
      <p:grpSp>
        <p:nvGrpSpPr>
          <p:cNvPr id="3" name="Group 2"/>
          <p:cNvGrpSpPr/>
          <p:nvPr/>
        </p:nvGrpSpPr>
        <p:grpSpPr>
          <a:xfrm>
            <a:off x="182880" y="3803338"/>
            <a:ext cx="2901376" cy="2365473"/>
            <a:chOff x="340243" y="1971871"/>
            <a:chExt cx="4393080" cy="2702228"/>
          </a:xfrm>
        </p:grpSpPr>
        <p:pic>
          <p:nvPicPr>
            <p:cNvPr id="14" name="Picture 174"/>
            <p:cNvPicPr/>
            <p:nvPr/>
          </p:nvPicPr>
          <p:blipFill>
            <a:blip r:embed="rId4"/>
            <a:stretch/>
          </p:blipFill>
          <p:spPr>
            <a:xfrm>
              <a:off x="340243" y="1971871"/>
              <a:ext cx="4393080" cy="2681280"/>
            </a:xfrm>
            <a:prstGeom prst="rect">
              <a:avLst/>
            </a:prstGeom>
            <a:ln>
              <a:noFill/>
            </a:ln>
          </p:spPr>
        </p:pic>
        <p:sp>
          <p:nvSpPr>
            <p:cNvPr id="148" name="CustomShape 5"/>
            <p:cNvSpPr/>
            <p:nvPr/>
          </p:nvSpPr>
          <p:spPr>
            <a:xfrm>
              <a:off x="2909073" y="4458291"/>
              <a:ext cx="1078506" cy="215808"/>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a:solidFill>
                    <a:srgbClr val="000000"/>
                  </a:solidFill>
                  <a:uFill>
                    <a:solidFill>
                      <a:srgbClr val="FFFFFF"/>
                    </a:solidFill>
                  </a:uFill>
                  <a:latin typeface="Arial"/>
                  <a:ea typeface="DejaVu Sans"/>
                </a:rPr>
                <a:t>source: </a:t>
              </a:r>
              <a:r>
                <a:rPr lang="en-US" sz="800" b="0" strike="noStrike" spc="-1" dirty="0" smtClean="0">
                  <a:solidFill>
                    <a:srgbClr val="000000"/>
                  </a:solidFill>
                  <a:uFill>
                    <a:solidFill>
                      <a:srgbClr val="FFFFFF"/>
                    </a:solidFill>
                  </a:uFill>
                  <a:latin typeface="Arial"/>
                  <a:ea typeface="DejaVu Sans"/>
                </a:rPr>
                <a:t>ESA</a:t>
              </a:r>
              <a:endParaRPr lang="en-US" sz="1800" b="0" strike="noStrike" spc="-1" dirty="0">
                <a:solidFill>
                  <a:srgbClr val="000000"/>
                </a:solidFill>
                <a:uFill>
                  <a:solidFill>
                    <a:srgbClr val="FFFFFF"/>
                  </a:solidFill>
                </a:uFill>
                <a:latin typeface="Arial"/>
              </a:endParaRPr>
            </a:p>
          </p:txBody>
        </p:sp>
      </p:grpSp>
      <p:grpSp>
        <p:nvGrpSpPr>
          <p:cNvPr id="8" name="Group 7"/>
          <p:cNvGrpSpPr/>
          <p:nvPr/>
        </p:nvGrpSpPr>
        <p:grpSpPr>
          <a:xfrm>
            <a:off x="3264196" y="2374553"/>
            <a:ext cx="5739171" cy="3268119"/>
            <a:chOff x="3264196" y="1909335"/>
            <a:chExt cx="5739171" cy="3268119"/>
          </a:xfrm>
        </p:grpSpPr>
        <p:grpSp>
          <p:nvGrpSpPr>
            <p:cNvPr id="6" name="Group 5"/>
            <p:cNvGrpSpPr/>
            <p:nvPr/>
          </p:nvGrpSpPr>
          <p:grpSpPr>
            <a:xfrm>
              <a:off x="3264196" y="2264728"/>
              <a:ext cx="5739171" cy="2912726"/>
              <a:chOff x="3157869" y="2397142"/>
              <a:chExt cx="6294475" cy="3248151"/>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7869" y="2397142"/>
                <a:ext cx="6294475" cy="324815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9818" y="5183416"/>
                <a:ext cx="813036" cy="399961"/>
              </a:xfrm>
              <a:prstGeom prst="rect">
                <a:avLst/>
              </a:prstGeom>
            </p:spPr>
          </p:pic>
        </p:grpSp>
        <p:sp>
          <p:nvSpPr>
            <p:cNvPr id="7" name="TextBox 6"/>
            <p:cNvSpPr txBox="1"/>
            <p:nvPr/>
          </p:nvSpPr>
          <p:spPr>
            <a:xfrm>
              <a:off x="4233867" y="1909335"/>
              <a:ext cx="3787907" cy="461665"/>
            </a:xfrm>
            <a:prstGeom prst="rect">
              <a:avLst/>
            </a:prstGeom>
            <a:noFill/>
          </p:spPr>
          <p:txBody>
            <a:bodyPr wrap="square" rtlCol="0">
              <a:spAutoFit/>
            </a:bodyPr>
            <a:lstStyle/>
            <a:p>
              <a:r>
                <a:rPr lang="en-US" sz="2400" b="1" dirty="0" smtClean="0">
                  <a:ln w="0"/>
                  <a:solidFill>
                    <a:schemeClr val="accent6">
                      <a:lumMod val="75000"/>
                    </a:schemeClr>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Forest cover loss 2000-2018</a:t>
              </a:r>
              <a:endParaRPr lang="en-US" sz="2400" b="1" dirty="0">
                <a:solidFill>
                  <a:schemeClr val="accent6">
                    <a:lumMod val="75000"/>
                  </a:schemeClr>
                </a:solidFill>
                <a:latin typeface="Calibri" panose="020F0502020204030204" pitchFamily="34" charset="0"/>
                <a:cs typeface="Calibri" panose="020F0502020204030204" pitchFamily="34" charset="0"/>
              </a:endParaRPr>
            </a:p>
          </p:txBody>
        </p:sp>
      </p:grpSp>
      <p:sp>
        <p:nvSpPr>
          <p:cNvPr id="18" name="CustomShape 4"/>
          <p:cNvSpPr/>
          <p:nvPr/>
        </p:nvSpPr>
        <p:spPr>
          <a:xfrm>
            <a:off x="6655279" y="5558260"/>
            <a:ext cx="2351314" cy="225360"/>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a:solidFill>
                  <a:srgbClr val="000000"/>
                </a:solidFill>
                <a:uFill>
                  <a:solidFill>
                    <a:srgbClr val="FFFFFF"/>
                  </a:solidFill>
                </a:uFill>
                <a:latin typeface="Arial"/>
                <a:ea typeface="DejaVu Sans"/>
              </a:rPr>
              <a:t>source: </a:t>
            </a:r>
            <a:r>
              <a:rPr lang="en-US" sz="800" b="0" strike="noStrike" spc="-1" dirty="0" smtClean="0">
                <a:solidFill>
                  <a:srgbClr val="000000"/>
                </a:solidFill>
                <a:uFill>
                  <a:solidFill>
                    <a:srgbClr val="FFFFFF"/>
                  </a:solidFill>
                </a:uFill>
                <a:latin typeface="Arial"/>
                <a:ea typeface="DejaVu Sans"/>
              </a:rPr>
              <a:t>NASA/Landsat7, M. Hansen et al. (2013)</a:t>
            </a:r>
            <a:endParaRPr lang="en-US" sz="1800" b="0" strike="noStrike" spc="-1" dirty="0">
              <a:solidFill>
                <a:srgbClr val="000000"/>
              </a:solidFill>
              <a:uFill>
                <a:solidFill>
                  <a:srgbClr val="FFFFFF"/>
                </a:solidFill>
              </a:uFill>
              <a:latin typeface="Arial"/>
            </a:endParaRPr>
          </a:p>
        </p:txBody>
      </p:sp>
      <p:sp>
        <p:nvSpPr>
          <p:cNvPr id="15" name="TextBox 14"/>
          <p:cNvSpPr txBox="1"/>
          <p:nvPr/>
        </p:nvSpPr>
        <p:spPr>
          <a:xfrm>
            <a:off x="91358" y="3330513"/>
            <a:ext cx="1455572" cy="461665"/>
          </a:xfrm>
          <a:prstGeom prst="rect">
            <a:avLst/>
          </a:prstGeom>
          <a:noFill/>
        </p:spPr>
        <p:txBody>
          <a:bodyPr wrap="square" rtlCol="0">
            <a:spAutoFit/>
          </a:bodyPr>
          <a:lstStyle/>
          <a:p>
            <a:r>
              <a:rPr lang="en-US" sz="2400" b="1" dirty="0" smtClean="0">
                <a:ln w="0"/>
                <a:solidFill>
                  <a:schemeClr val="accent6">
                    <a:lumMod val="75000"/>
                  </a:schemeClr>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Aug. 2018</a:t>
            </a:r>
            <a:endParaRPr lang="en-US" sz="2400" b="1" dirty="0">
              <a:solidFill>
                <a:schemeClr val="accent6">
                  <a:lumMod val="75000"/>
                </a:schemeClr>
              </a:solidFill>
              <a:latin typeface="Calibri" panose="020F0502020204030204" pitchFamily="34" charset="0"/>
              <a:cs typeface="Calibri" panose="020F0502020204030204" pitchFamily="34" charset="0"/>
            </a:endParaRPr>
          </a:p>
        </p:txBody>
      </p:sp>
      <p:sp>
        <p:nvSpPr>
          <p:cNvPr id="16" name="TextBox 15"/>
          <p:cNvSpPr txBox="1"/>
          <p:nvPr/>
        </p:nvSpPr>
        <p:spPr>
          <a:xfrm>
            <a:off x="1656924" y="3330508"/>
            <a:ext cx="1455572" cy="461665"/>
          </a:xfrm>
          <a:prstGeom prst="rect">
            <a:avLst/>
          </a:prstGeom>
          <a:noFill/>
        </p:spPr>
        <p:txBody>
          <a:bodyPr wrap="square" rtlCol="0">
            <a:spAutoFit/>
          </a:bodyPr>
          <a:lstStyle/>
          <a:p>
            <a:r>
              <a:rPr lang="en-US" sz="2400" b="1" dirty="0" smtClean="0">
                <a:ln w="0"/>
                <a:solidFill>
                  <a:schemeClr val="accent6">
                    <a:lumMod val="75000"/>
                  </a:schemeClr>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Aug. 2019</a:t>
            </a:r>
            <a:endParaRPr lang="en-US" sz="2400" b="1" dirty="0">
              <a:solidFill>
                <a:schemeClr val="accent6">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30428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colorTemperature colorTemp="5091"/>
                    </a14:imgEffect>
                    <a14:imgEffect>
                      <a14:saturation sat="27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6" name="TextBox 5"/>
          <p:cNvSpPr txBox="1"/>
          <p:nvPr/>
        </p:nvSpPr>
        <p:spPr>
          <a:xfrm>
            <a:off x="327544" y="1199334"/>
            <a:ext cx="8516203" cy="4247317"/>
          </a:xfrm>
          <a:prstGeom prst="rect">
            <a:avLst/>
          </a:prstGeom>
          <a:noFill/>
        </p:spPr>
        <p:txBody>
          <a:bodyPr wrap="square" rtlCol="0">
            <a:spAutoFit/>
          </a:bodyPr>
          <a:lstStyle/>
          <a:p>
            <a:pPr marL="285750" indent="-285750">
              <a:buFont typeface="Wingdings" panose="05000000000000000000" pitchFamily="2" charset="2"/>
              <a:buChar char="q"/>
            </a:pPr>
            <a:r>
              <a:rPr lang="en-US" sz="4500" dirty="0" smtClean="0">
                <a:solidFill>
                  <a:schemeClr val="accent6">
                    <a:lumMod val="50000"/>
                  </a:schemeClr>
                </a:solidFill>
                <a:latin typeface="Calibri" panose="020F0502020204030204" pitchFamily="34" charset="0"/>
                <a:cs typeface="Calibri" panose="020F0502020204030204" pitchFamily="34" charset="0"/>
              </a:rPr>
              <a:t>Numerical prediction of fire risk and drought conditions at high spatial and temporal resolution</a:t>
            </a:r>
          </a:p>
          <a:p>
            <a:endParaRPr lang="en-US" sz="4500" dirty="0" smtClean="0">
              <a:solidFill>
                <a:schemeClr val="accent6">
                  <a:lumMod val="50000"/>
                </a:schemeClr>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sz="4500" dirty="0" smtClean="0">
                <a:solidFill>
                  <a:schemeClr val="accent6">
                    <a:lumMod val="50000"/>
                  </a:schemeClr>
                </a:solidFill>
                <a:latin typeface="Calibri" panose="020F0502020204030204" pitchFamily="34" charset="0"/>
                <a:cs typeface="Calibri" panose="020F0502020204030204" pitchFamily="34" charset="0"/>
              </a:rPr>
              <a:t>Cyprus-The case of </a:t>
            </a:r>
            <a:r>
              <a:rPr lang="en-US" sz="4500" dirty="0" err="1" smtClean="0">
                <a:solidFill>
                  <a:schemeClr val="accent6">
                    <a:lumMod val="50000"/>
                  </a:schemeClr>
                </a:solidFill>
                <a:latin typeface="Calibri" panose="020F0502020204030204" pitchFamily="34" charset="0"/>
                <a:cs typeface="Calibri" panose="020F0502020204030204" pitchFamily="34" charset="0"/>
              </a:rPr>
              <a:t>Solea</a:t>
            </a:r>
            <a:r>
              <a:rPr lang="en-US" sz="4500" dirty="0" smtClean="0">
                <a:solidFill>
                  <a:schemeClr val="accent6">
                    <a:lumMod val="50000"/>
                  </a:schemeClr>
                </a:solidFill>
                <a:latin typeface="Calibri" panose="020F0502020204030204" pitchFamily="34" charset="0"/>
                <a:cs typeface="Calibri" panose="020F0502020204030204" pitchFamily="34" charset="0"/>
              </a:rPr>
              <a:t> forest fire June 20, 2016</a:t>
            </a:r>
            <a:endParaRPr lang="en-US" sz="4500"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9155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2786040" y="131400"/>
            <a:ext cx="5926680" cy="926280"/>
          </a:xfrm>
          <a:prstGeom prst="rect">
            <a:avLst/>
          </a:prstGeom>
          <a:noFill/>
          <a:ln>
            <a:noFill/>
          </a:ln>
        </p:spPr>
        <p:style>
          <a:lnRef idx="0">
            <a:scrgbClr r="0" g="0" b="0"/>
          </a:lnRef>
          <a:fillRef idx="0">
            <a:scrgbClr r="0" g="0" b="0"/>
          </a:fillRef>
          <a:effectRef idx="0">
            <a:scrgbClr r="0" g="0" b="0"/>
          </a:effectRef>
          <a:fontRef idx="minor"/>
        </p:style>
      </p:sp>
      <p:sp>
        <p:nvSpPr>
          <p:cNvPr id="152" name="CustomShape 2"/>
          <p:cNvSpPr/>
          <p:nvPr/>
        </p:nvSpPr>
        <p:spPr>
          <a:xfrm>
            <a:off x="188320" y="992827"/>
            <a:ext cx="8572526" cy="7029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800" algn="just">
              <a:lnSpc>
                <a:spcPct val="100000"/>
              </a:lnSpc>
              <a:buClr>
                <a:srgbClr val="000000"/>
              </a:buClr>
            </a:pPr>
            <a:r>
              <a:rPr lang="en-US" sz="2200" b="1" strike="noStrike" spc="-1" dirty="0">
                <a:solidFill>
                  <a:srgbClr val="000000"/>
                </a:solidFill>
                <a:uFill>
                  <a:solidFill>
                    <a:srgbClr val="FFFFFF"/>
                  </a:solidFill>
                </a:uFill>
                <a:latin typeface="Calibri"/>
                <a:ea typeface="DejaVu Sans"/>
              </a:rPr>
              <a:t>More than </a:t>
            </a:r>
            <a:r>
              <a:rPr lang="en-US" sz="2200" b="1" strike="noStrike" spc="-1" dirty="0">
                <a:solidFill>
                  <a:schemeClr val="accent6">
                    <a:lumMod val="50000"/>
                  </a:schemeClr>
                </a:solidFill>
                <a:uFill>
                  <a:solidFill>
                    <a:srgbClr val="FFFFFF"/>
                  </a:solidFill>
                </a:uFill>
                <a:latin typeface="Calibri"/>
                <a:ea typeface="DejaVu Sans"/>
              </a:rPr>
              <a:t>1000 wildfire outbreaks </a:t>
            </a:r>
            <a:r>
              <a:rPr lang="en-US" sz="2200" b="1" strike="noStrike" spc="-1" dirty="0">
                <a:solidFill>
                  <a:srgbClr val="000000"/>
                </a:solidFill>
                <a:uFill>
                  <a:solidFill>
                    <a:srgbClr val="FFFFFF"/>
                  </a:solidFill>
                </a:uFill>
                <a:latin typeface="Calibri"/>
                <a:ea typeface="DejaVu Sans"/>
              </a:rPr>
              <a:t>have been reported in the areas administered by the government of Cyprus over </a:t>
            </a:r>
            <a:r>
              <a:rPr lang="en-US" sz="2200" b="1" strike="noStrike" spc="-1" dirty="0" smtClean="0">
                <a:solidFill>
                  <a:srgbClr val="000000"/>
                </a:solidFill>
                <a:uFill>
                  <a:solidFill>
                    <a:srgbClr val="FFFFFF"/>
                  </a:solidFill>
                </a:uFill>
                <a:latin typeface="Calibri"/>
                <a:ea typeface="DejaVu Sans"/>
              </a:rPr>
              <a:t>the years </a:t>
            </a:r>
            <a:r>
              <a:rPr lang="en-US" sz="2200" b="1" strike="noStrike" spc="-1" dirty="0" smtClean="0">
                <a:solidFill>
                  <a:schemeClr val="accent6">
                    <a:lumMod val="50000"/>
                  </a:schemeClr>
                </a:solidFill>
                <a:uFill>
                  <a:solidFill>
                    <a:srgbClr val="FFFFFF"/>
                  </a:solidFill>
                </a:uFill>
                <a:latin typeface="Calibri"/>
                <a:ea typeface="DejaVu Sans"/>
              </a:rPr>
              <a:t>2007-2016</a:t>
            </a:r>
            <a:r>
              <a:rPr lang="en-US" sz="2200" b="1" strike="noStrike" spc="-1" dirty="0" smtClean="0">
                <a:uFill>
                  <a:solidFill>
                    <a:srgbClr val="FFFFFF"/>
                  </a:solidFill>
                </a:uFill>
                <a:latin typeface="Calibri"/>
                <a:ea typeface="DejaVu Sans"/>
              </a:rPr>
              <a:t>.</a:t>
            </a:r>
            <a:endParaRPr lang="en-US" sz="2200" b="1" strike="noStrike" spc="-1" dirty="0">
              <a:uFill>
                <a:solidFill>
                  <a:srgbClr val="FFFFFF"/>
                </a:solidFill>
              </a:uFill>
              <a:latin typeface="Arial"/>
            </a:endParaRPr>
          </a:p>
        </p:txBody>
      </p:sp>
      <p:sp>
        <p:nvSpPr>
          <p:cNvPr id="153" name="CustomShape 3"/>
          <p:cNvSpPr/>
          <p:nvPr/>
        </p:nvSpPr>
        <p:spPr>
          <a:xfrm>
            <a:off x="177446" y="66745"/>
            <a:ext cx="8723376" cy="675000"/>
          </a:xfrm>
          <a:prstGeom prst="rect">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4500" b="1" strike="noStrike" spc="-1" dirty="0">
                <a:solidFill>
                  <a:srgbClr val="000000"/>
                </a:solidFill>
                <a:uFill>
                  <a:solidFill>
                    <a:srgbClr val="FFFFFF"/>
                  </a:solidFill>
                </a:uFill>
                <a:latin typeface="Calibri"/>
                <a:ea typeface="DejaVu Sans"/>
              </a:rPr>
              <a:t>Cyprus wildfires</a:t>
            </a:r>
            <a:endParaRPr lang="en-US" sz="1800" b="0" strike="noStrike" spc="-1" dirty="0">
              <a:solidFill>
                <a:srgbClr val="000000"/>
              </a:solidFill>
              <a:uFill>
                <a:solidFill>
                  <a:srgbClr val="FFFFFF"/>
                </a:solidFill>
              </a:uFill>
              <a:latin typeface="Arial"/>
            </a:endParaRPr>
          </a:p>
        </p:txBody>
      </p:sp>
      <p:pic>
        <p:nvPicPr>
          <p:cNvPr id="2" name="Cyprus_wildfire_incidents_2007-20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2957" y="1952196"/>
            <a:ext cx="7406229" cy="4166004"/>
          </a:xfrm>
          <a:prstGeom prst="rect">
            <a:avLst/>
          </a:prstGeom>
        </p:spPr>
      </p:pic>
      <p:sp>
        <p:nvSpPr>
          <p:cNvPr id="154" name="CustomShape 4"/>
          <p:cNvSpPr/>
          <p:nvPr/>
        </p:nvSpPr>
        <p:spPr>
          <a:xfrm>
            <a:off x="6718853" y="5573001"/>
            <a:ext cx="1494431" cy="422281"/>
          </a:xfrm>
          <a:prstGeom prst="rect">
            <a:avLst/>
          </a:prstGeom>
          <a:solidFill>
            <a:srgbClr val="DDD9C3"/>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strike="noStrike" spc="-1" dirty="0">
                <a:solidFill>
                  <a:srgbClr val="000000"/>
                </a:solidFill>
                <a:uFill>
                  <a:solidFill>
                    <a:srgbClr val="FFFFFF"/>
                  </a:solidFill>
                </a:uFill>
                <a:latin typeface="Arial"/>
                <a:ea typeface="DejaVu Sans"/>
              </a:rPr>
              <a:t>source: Data provided by </a:t>
            </a:r>
            <a:endParaRPr lang="en-US" sz="800" b="0" strike="noStrike" spc="-1" dirty="0" smtClean="0">
              <a:solidFill>
                <a:srgbClr val="000000"/>
              </a:solidFill>
              <a:uFill>
                <a:solidFill>
                  <a:srgbClr val="FFFFFF"/>
                </a:solidFill>
              </a:uFill>
              <a:latin typeface="Arial"/>
              <a:ea typeface="DejaVu Sans"/>
            </a:endParaRPr>
          </a:p>
          <a:p>
            <a:pPr>
              <a:lnSpc>
                <a:spcPct val="100000"/>
              </a:lnSpc>
            </a:pPr>
            <a:r>
              <a:rPr lang="en-US" sz="800" b="0" strike="noStrike" spc="-1" dirty="0" smtClean="0">
                <a:solidFill>
                  <a:srgbClr val="000000"/>
                </a:solidFill>
                <a:uFill>
                  <a:solidFill>
                    <a:srgbClr val="FFFFFF"/>
                  </a:solidFill>
                </a:uFill>
                <a:latin typeface="Arial"/>
                <a:ea typeface="DejaVu Sans"/>
              </a:rPr>
              <a:t>Cyprus </a:t>
            </a:r>
            <a:r>
              <a:rPr lang="en-US" sz="800" b="0" strike="noStrike" spc="-1" dirty="0">
                <a:solidFill>
                  <a:srgbClr val="000000"/>
                </a:solidFill>
                <a:uFill>
                  <a:solidFill>
                    <a:srgbClr val="FFFFFF"/>
                  </a:solidFill>
                </a:uFill>
                <a:latin typeface="Arial"/>
                <a:ea typeface="DejaVu Sans"/>
              </a:rPr>
              <a:t>Dept. of Meteorology </a:t>
            </a:r>
            <a:endParaRPr lang="en-US" sz="18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5597</TotalTime>
  <Words>1915</Words>
  <Application>Microsoft Office PowerPoint</Application>
  <PresentationFormat>On-screen Show (4:3)</PresentationFormat>
  <Paragraphs>214</Paragraphs>
  <Slides>28</Slides>
  <Notes>28</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DejaVu Sans</vt:lpstr>
      <vt:lpstr>Symbol</vt:lpstr>
      <vt:lpstr>Times New Roman</vt:lpstr>
      <vt:lpstr>Trebuchet MS</vt:lpstr>
      <vt:lpstr>Wingdings</vt:lpstr>
      <vt:lpstr>Wingdings 3</vt:lpstr>
      <vt:lpstr>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YP</dc:creator>
  <dc:description/>
  <cp:lastModifiedBy>yiannis</cp:lastModifiedBy>
  <cp:revision>649</cp:revision>
  <dcterms:created xsi:type="dcterms:W3CDTF">2017-10-06T06:21:29Z</dcterms:created>
  <dcterms:modified xsi:type="dcterms:W3CDTF">2019-10-16T20:33:42Z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4</vt:i4>
  </property>
  <property fmtid="{D5CDD505-2E9C-101B-9397-08002B2CF9AE}" pid="7" name="Notes">
    <vt:i4>14</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24</vt:i4>
  </property>
</Properties>
</file>