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11" r:id="rId2"/>
    <p:sldId id="291" r:id="rId3"/>
    <p:sldId id="292" r:id="rId4"/>
    <p:sldId id="293" r:id="rId5"/>
    <p:sldId id="294" r:id="rId6"/>
    <p:sldId id="295" r:id="rId7"/>
    <p:sldId id="298" r:id="rId8"/>
    <p:sldId id="299" r:id="rId9"/>
    <p:sldId id="300" r:id="rId10"/>
    <p:sldId id="320" r:id="rId11"/>
    <p:sldId id="301" r:id="rId12"/>
    <p:sldId id="302" r:id="rId13"/>
    <p:sldId id="304" r:id="rId14"/>
    <p:sldId id="303" r:id="rId15"/>
    <p:sldId id="313" r:id="rId16"/>
    <p:sldId id="305" r:id="rId17"/>
    <p:sldId id="307" r:id="rId18"/>
    <p:sldId id="318" r:id="rId19"/>
    <p:sldId id="314" r:id="rId20"/>
    <p:sldId id="315" r:id="rId21"/>
    <p:sldId id="316" r:id="rId22"/>
    <p:sldId id="312" r:id="rId23"/>
    <p:sldId id="309" r:id="rId24"/>
    <p:sldId id="310" r:id="rId25"/>
    <p:sldId id="296" r:id="rId26"/>
    <p:sldId id="297" r:id="rId27"/>
    <p:sldId id="319" r:id="rId2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241C8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08"/>
    <p:restoredTop sz="94664"/>
  </p:normalViewPr>
  <p:slideViewPr>
    <p:cSldViewPr snapToGrid="0" snapToObjects="1">
      <p:cViewPr varScale="1">
        <p:scale>
          <a:sx n="73" d="100"/>
          <a:sy n="73" d="100"/>
        </p:scale>
        <p:origin x="-1296"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1143000" y="685800"/>
            <a:ext cx="4572000" cy="3429000"/>
          </a:xfrm>
          <a:prstGeom prst="rect">
            <a:avLst/>
          </a:prstGeom>
        </p:spPr>
        <p:txBody>
          <a:bodyPr/>
          <a:lstStyle/>
          <a:p>
            <a:endParaRPr/>
          </a:p>
        </p:txBody>
      </p:sp>
      <p:sp>
        <p:nvSpPr>
          <p:cNvPr id="49" name="Shape 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 xmlns:p14="http://schemas.microsoft.com/office/powerpoint/2010/main" val="1884051265"/>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27</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6C055-B110-4700-BF20-84332F6C2293}"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sarm cover page">
    <p:spTree>
      <p:nvGrpSpPr>
        <p:cNvPr id="1" name=""/>
        <p:cNvGrpSpPr/>
        <p:nvPr/>
      </p:nvGrpSpPr>
      <p:grpSpPr>
        <a:xfrm>
          <a:off x="0" y="0"/>
          <a:ext cx="0" cy="0"/>
          <a:chOff x="0" y="0"/>
          <a:chExt cx="0" cy="0"/>
        </a:xfrm>
      </p:grpSpPr>
      <p:pic>
        <p:nvPicPr>
          <p:cNvPr id="19" name="Picture 6" descr="Picture 6"/>
          <p:cNvPicPr>
            <a:picLocks noChangeAspect="1"/>
          </p:cNvPicPr>
          <p:nvPr/>
        </p:nvPicPr>
        <p:blipFill>
          <a:blip r:embed="rId2" cstate="print">
            <a:extLst/>
          </a:blip>
          <a:stretch>
            <a:fillRect/>
          </a:stretch>
        </p:blipFill>
        <p:spPr>
          <a:xfrm>
            <a:off x="-71470" y="96903"/>
            <a:ext cx="2643206" cy="974643"/>
          </a:xfrm>
          <a:prstGeom prst="rect">
            <a:avLst/>
          </a:prstGeom>
          <a:ln w="12700">
            <a:miter lim="400000"/>
          </a:ln>
        </p:spPr>
      </p:pic>
      <p:sp>
        <p:nvSpPr>
          <p:cNvPr id="20" name="Flowchart: Process 11"/>
          <p:cNvSpPr/>
          <p:nvPr/>
        </p:nvSpPr>
        <p:spPr>
          <a:xfrm>
            <a:off x="0" y="6286520"/>
            <a:ext cx="4643438" cy="571481"/>
          </a:xfrm>
          <a:prstGeom prst="rect">
            <a:avLst/>
          </a:prstGeom>
          <a:solidFill>
            <a:srgbClr val="1E1872"/>
          </a:solidFill>
          <a:ln w="12700">
            <a:miter lim="400000"/>
          </a:ln>
        </p:spPr>
        <p:txBody>
          <a:bodyPr lIns="45719" rIns="45719" anchor="ctr"/>
          <a:lstStyle/>
          <a:p>
            <a:pPr algn="ctr">
              <a:defRPr>
                <a:solidFill>
                  <a:srgbClr val="FFFFFF"/>
                </a:solidFill>
              </a:defRPr>
            </a:pPr>
            <a:endParaRPr/>
          </a:p>
        </p:txBody>
      </p:sp>
      <p:sp>
        <p:nvSpPr>
          <p:cNvPr id="21" name="Κείμενο τίτλου"/>
          <p:cNvSpPr txBox="1">
            <a:spLocks noGrp="1"/>
          </p:cNvSpPr>
          <p:nvPr>
            <p:ph type="title"/>
          </p:nvPr>
        </p:nvSpPr>
        <p:spPr>
          <a:xfrm>
            <a:off x="0" y="1071546"/>
            <a:ext cx="9144000" cy="2571769"/>
          </a:xfrm>
          <a:prstGeom prst="rect">
            <a:avLst/>
          </a:prstGeom>
          <a:gradFill>
            <a:gsLst>
              <a:gs pos="50000">
                <a:srgbClr val="0042A2">
                  <a:alpha val="76000"/>
                </a:srgbClr>
              </a:gs>
              <a:gs pos="100000">
                <a:srgbClr val="352F7D"/>
              </a:gs>
            </a:gsLst>
            <a:lin ang="5400000"/>
          </a:gradFill>
          <a:effectLst>
            <a:outerShdw blurRad="50800" dist="50800" dir="5400000" rotWithShape="0">
              <a:srgbClr val="FFFFFF"/>
            </a:outerShdw>
          </a:effectLst>
        </p:spPr>
        <p:txBody>
          <a:bodyPr/>
          <a:lstStyle>
            <a:lvl1pPr algn="ctr">
              <a:defRPr sz="3200">
                <a:solidFill>
                  <a:srgbClr val="FFFFFF"/>
                </a:solidFill>
              </a:defRPr>
            </a:lvl1pPr>
          </a:lstStyle>
          <a:p>
            <a:r>
              <a:t>Κείμενο τίτλου</a:t>
            </a:r>
          </a:p>
        </p:txBody>
      </p:sp>
      <p:sp>
        <p:nvSpPr>
          <p:cNvPr id="22" name="Επίπεδο κύριου τμήματος ένα…"/>
          <p:cNvSpPr txBox="1">
            <a:spLocks noGrp="1"/>
          </p:cNvSpPr>
          <p:nvPr>
            <p:ph type="body" sz="quarter" idx="1"/>
          </p:nvPr>
        </p:nvSpPr>
        <p:spPr>
          <a:xfrm>
            <a:off x="1371600" y="3886200"/>
            <a:ext cx="6400800" cy="1752600"/>
          </a:xfrm>
          <a:prstGeom prst="rect">
            <a:avLst/>
          </a:prstGeom>
        </p:spPr>
        <p:txBody>
          <a:bodyPr/>
          <a:lstStyle>
            <a:lvl1pPr marL="0" indent="0">
              <a:spcBef>
                <a:spcPts val="700"/>
              </a:spcBef>
              <a:buSzTx/>
              <a:buFontTx/>
              <a:buNone/>
              <a:defRPr sz="3200" b="1">
                <a:solidFill>
                  <a:srgbClr val="92D050"/>
                </a:solidFill>
              </a:defRPr>
            </a:lvl1pPr>
            <a:lvl2pPr marL="0" indent="457200">
              <a:spcBef>
                <a:spcPts val="700"/>
              </a:spcBef>
              <a:buSzTx/>
              <a:buFontTx/>
              <a:buNone/>
              <a:defRPr sz="3200" b="1">
                <a:solidFill>
                  <a:srgbClr val="92D050"/>
                </a:solidFill>
              </a:defRPr>
            </a:lvl2pPr>
            <a:lvl3pPr marL="0" indent="914400">
              <a:spcBef>
                <a:spcPts val="700"/>
              </a:spcBef>
              <a:buSzTx/>
              <a:buFontTx/>
              <a:buNone/>
              <a:defRPr sz="3200" b="1">
                <a:solidFill>
                  <a:srgbClr val="92D050"/>
                </a:solidFill>
              </a:defRPr>
            </a:lvl3pPr>
            <a:lvl4pPr marL="0" indent="1371600">
              <a:spcBef>
                <a:spcPts val="700"/>
              </a:spcBef>
              <a:buSzTx/>
              <a:buFontTx/>
              <a:buNone/>
              <a:defRPr sz="3200" b="1">
                <a:solidFill>
                  <a:srgbClr val="92D050"/>
                </a:solidFill>
              </a:defRPr>
            </a:lvl4pPr>
            <a:lvl5pPr marL="0" indent="1828800">
              <a:spcBef>
                <a:spcPts val="700"/>
              </a:spcBef>
              <a:buSzTx/>
              <a:buFontTx/>
              <a:buNone/>
              <a:defRPr sz="3200" b="1">
                <a:solidFill>
                  <a:srgbClr val="92D050"/>
                </a:solidFill>
              </a:defRPr>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grpSp>
        <p:nvGrpSpPr>
          <p:cNvPr id="29" name="Group 23"/>
          <p:cNvGrpSpPr/>
          <p:nvPr/>
        </p:nvGrpSpPr>
        <p:grpSpPr>
          <a:xfrm>
            <a:off x="2701754" y="142851"/>
            <a:ext cx="6419128" cy="653955"/>
            <a:chOff x="0" y="0"/>
            <a:chExt cx="6419127" cy="653953"/>
          </a:xfrm>
        </p:grpSpPr>
        <p:grpSp>
          <p:nvGrpSpPr>
            <p:cNvPr id="27" name="Group 21"/>
            <p:cNvGrpSpPr/>
            <p:nvPr/>
          </p:nvGrpSpPr>
          <p:grpSpPr>
            <a:xfrm>
              <a:off x="-1" y="-1"/>
              <a:ext cx="6419129" cy="653955"/>
              <a:chOff x="0" y="0"/>
              <a:chExt cx="6419127" cy="653953"/>
            </a:xfrm>
          </p:grpSpPr>
          <p:pic>
            <p:nvPicPr>
              <p:cNvPr id="23" name="Picture 7" descr="Picture 7"/>
              <p:cNvPicPr>
                <a:picLocks noChangeAspect="1"/>
              </p:cNvPicPr>
              <p:nvPr/>
            </p:nvPicPr>
            <p:blipFill>
              <a:blip r:embed="rId3" cstate="print">
                <a:extLst/>
              </a:blip>
              <a:stretch>
                <a:fillRect/>
              </a:stretch>
            </p:blipFill>
            <p:spPr>
              <a:xfrm>
                <a:off x="4923899" y="73716"/>
                <a:ext cx="1495229" cy="510244"/>
              </a:xfrm>
              <a:prstGeom prst="rect">
                <a:avLst/>
              </a:prstGeom>
              <a:ln w="12700" cap="flat">
                <a:noFill/>
                <a:miter lim="400000"/>
              </a:ln>
              <a:effectLst/>
            </p:spPr>
          </p:pic>
          <p:pic>
            <p:nvPicPr>
              <p:cNvPr id="24" name="Picture 2" descr="Picture 2"/>
              <p:cNvPicPr>
                <a:picLocks noChangeAspect="1"/>
              </p:cNvPicPr>
              <p:nvPr/>
            </p:nvPicPr>
            <p:blipFill>
              <a:blip r:embed="rId4" cstate="print">
                <a:extLst/>
              </a:blip>
              <a:stretch>
                <a:fillRect/>
              </a:stretch>
            </p:blipFill>
            <p:spPr>
              <a:xfrm>
                <a:off x="727237" y="10871"/>
                <a:ext cx="3786216" cy="636339"/>
              </a:xfrm>
              <a:prstGeom prst="rect">
                <a:avLst/>
              </a:prstGeom>
              <a:ln w="12700" cap="flat">
                <a:noFill/>
                <a:miter lim="400000"/>
              </a:ln>
              <a:effectLst/>
            </p:spPr>
          </p:pic>
          <p:pic>
            <p:nvPicPr>
              <p:cNvPr id="25" name="Picture 15" descr="Picture 15"/>
              <p:cNvPicPr>
                <a:picLocks noChangeAspect="1"/>
              </p:cNvPicPr>
              <p:nvPr/>
            </p:nvPicPr>
            <p:blipFill>
              <a:blip r:embed="rId5" cstate="print">
                <a:extLst/>
              </a:blip>
              <a:stretch>
                <a:fillRect/>
              </a:stretch>
            </p:blipFill>
            <p:spPr>
              <a:xfrm>
                <a:off x="1441617" y="48080"/>
                <a:ext cx="1380473" cy="605874"/>
              </a:xfrm>
              <a:prstGeom prst="rect">
                <a:avLst/>
              </a:prstGeom>
              <a:ln w="12700" cap="flat">
                <a:noFill/>
                <a:miter lim="400000"/>
              </a:ln>
              <a:effectLst/>
            </p:spPr>
          </p:pic>
          <p:pic>
            <p:nvPicPr>
              <p:cNvPr id="26" name="Picture 19" descr="Picture 19"/>
              <p:cNvPicPr>
                <a:picLocks noChangeAspect="1"/>
              </p:cNvPicPr>
              <p:nvPr/>
            </p:nvPicPr>
            <p:blipFill>
              <a:blip r:embed="rId6" cstate="print">
                <a:extLst/>
              </a:blip>
              <a:stretch>
                <a:fillRect/>
              </a:stretch>
            </p:blipFill>
            <p:spPr>
              <a:xfrm>
                <a:off x="-1" y="-1"/>
                <a:ext cx="655801" cy="645223"/>
              </a:xfrm>
              <a:prstGeom prst="rect">
                <a:avLst/>
              </a:prstGeom>
              <a:ln w="12700" cap="flat">
                <a:noFill/>
                <a:miter lim="400000"/>
              </a:ln>
              <a:effectLst/>
            </p:spPr>
          </p:pic>
        </p:grpSp>
        <p:pic>
          <p:nvPicPr>
            <p:cNvPr id="28" name="Picture 22" descr="Picture 22"/>
            <p:cNvPicPr>
              <a:picLocks noChangeAspect="1"/>
            </p:cNvPicPr>
            <p:nvPr/>
          </p:nvPicPr>
          <p:blipFill>
            <a:blip r:embed="rId7" cstate="print">
              <a:extLst/>
            </a:blip>
            <a:stretch>
              <a:fillRect/>
            </a:stretch>
          </p:blipFill>
          <p:spPr>
            <a:xfrm>
              <a:off x="2656064" y="77335"/>
              <a:ext cx="2331147" cy="565608"/>
            </a:xfrm>
            <a:prstGeom prst="rect">
              <a:avLst/>
            </a:prstGeom>
            <a:ln w="12700" cap="flat">
              <a:noFill/>
              <a:miter lim="400000"/>
            </a:ln>
            <a:effectLst/>
          </p:spPr>
        </p:pic>
      </p:grpSp>
      <p:grpSp>
        <p:nvGrpSpPr>
          <p:cNvPr id="32" name="Flowchart: Process 14"/>
          <p:cNvGrpSpPr/>
          <p:nvPr/>
        </p:nvGrpSpPr>
        <p:grpSpPr>
          <a:xfrm>
            <a:off x="4643437" y="6286520"/>
            <a:ext cx="4500563" cy="571481"/>
            <a:chOff x="0" y="0"/>
            <a:chExt cx="4500562" cy="571479"/>
          </a:xfrm>
        </p:grpSpPr>
        <p:sp>
          <p:nvSpPr>
            <p:cNvPr id="30" name="Ορθογώνιο"/>
            <p:cNvSpPr/>
            <p:nvPr/>
          </p:nvSpPr>
          <p:spPr>
            <a:xfrm>
              <a:off x="-1" y="0"/>
              <a:ext cx="4500564" cy="571480"/>
            </a:xfrm>
            <a:prstGeom prst="rect">
              <a:avLst/>
            </a:prstGeom>
            <a:solidFill>
              <a:srgbClr val="92D05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31" name="Project co-funded by the European Union"/>
            <p:cNvSpPr txBox="1"/>
            <p:nvPr/>
          </p:nvSpPr>
          <p:spPr>
            <a:xfrm>
              <a:off x="-1" y="132069"/>
              <a:ext cx="4500564" cy="307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defRPr sz="1400" b="1">
                  <a:solidFill>
                    <a:srgbClr val="FFFFFF"/>
                  </a:solidFill>
                </a:defRPr>
              </a:lvl1pPr>
            </a:lstStyle>
            <a:p>
              <a:r>
                <a:t>Project co-funded by the European Union</a:t>
              </a:r>
            </a:p>
          </p:txBody>
        </p:sp>
      </p:grpSp>
      <p:sp>
        <p:nvSpPr>
          <p:cNvPr id="33" name="Αριθμός σλάιντ"/>
          <p:cNvSpPr txBox="1">
            <a:spLocks noGrp="1"/>
          </p:cNvSpPr>
          <p:nvPr>
            <p:ph type="sldNum" sz="quarter" idx="2"/>
          </p:nvPr>
        </p:nvSpPr>
        <p:spPr>
          <a:xfrm>
            <a:off x="4419600" y="6172200"/>
            <a:ext cx="2133600" cy="368301"/>
          </a:xfrm>
          <a:prstGeom prst="rect">
            <a:avLst/>
          </a:prstGeom>
        </p:spPr>
        <p:txBody>
          <a:bodyPr/>
          <a:lstStyle>
            <a:lvl1pPr>
              <a:defRPr sz="1200" b="0">
                <a:solidFill>
                  <a:srgbClr val="888888"/>
                </a:solidFill>
              </a:defRPr>
            </a:lvl1pPr>
          </a:lstStyle>
          <a:p>
            <a:fld id="{86CB4B4D-7CA3-9044-876B-883B54F8677D}" type="slidenum">
              <a:rPr/>
              <a:pPr/>
              <a:t>‹#›</a:t>
            </a:fld>
            <a:endParaRPr/>
          </a:p>
        </p:txBody>
      </p:sp>
    </p:spTree>
    <p:extLst>
      <p:ext uri="{BB962C8B-B14F-4D97-AF65-F5344CB8AC3E}">
        <p14:creationId xmlns="" xmlns:p14="http://schemas.microsoft.com/office/powerpoint/2010/main" val="323620053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3" cstate="print">
            <a:extLst/>
          </a:blip>
          <a:stretch>
            <a:fillRect/>
          </a:stretch>
        </p:blipFill>
        <p:spPr>
          <a:xfrm>
            <a:off x="-71470" y="96903"/>
            <a:ext cx="2643206" cy="974643"/>
          </a:xfrm>
          <a:prstGeom prst="rect">
            <a:avLst/>
          </a:prstGeom>
          <a:ln w="12700">
            <a:miter lim="400000"/>
          </a:ln>
        </p:spPr>
      </p:pic>
      <p:grpSp>
        <p:nvGrpSpPr>
          <p:cNvPr id="5" name="Flowchart: Process 10"/>
          <p:cNvGrpSpPr/>
          <p:nvPr/>
        </p:nvGrpSpPr>
        <p:grpSpPr>
          <a:xfrm>
            <a:off x="-107158" y="6429394"/>
            <a:ext cx="4750597" cy="428607"/>
            <a:chOff x="-107158" y="-1"/>
            <a:chExt cx="4750596" cy="428606"/>
          </a:xfrm>
        </p:grpSpPr>
        <p:sp>
          <p:nvSpPr>
            <p:cNvPr id="3" name="Ορθογώνιο"/>
            <p:cNvSpPr/>
            <p:nvPr/>
          </p:nvSpPr>
          <p:spPr>
            <a:xfrm>
              <a:off x="0" y="-1"/>
              <a:ext cx="4643438" cy="428606"/>
            </a:xfrm>
            <a:prstGeom prst="rect">
              <a:avLst/>
            </a:prstGeom>
            <a:solidFill>
              <a:srgbClr val="1E1872"/>
            </a:soli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4" name="2nd DISARM project meeting, 1 - 2 November 2018, Sofia"/>
            <p:cNvSpPr txBox="1"/>
            <p:nvPr/>
          </p:nvSpPr>
          <p:spPr>
            <a:xfrm>
              <a:off x="-107158" y="58622"/>
              <a:ext cx="4643438" cy="307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r">
                <a:defRPr sz="1400" b="1">
                  <a:solidFill>
                    <a:srgbClr val="FFFFFF"/>
                  </a:solidFill>
                </a:defRPr>
              </a:pPr>
              <a:r>
                <a:rPr lang="el-GR" dirty="0" smtClean="0"/>
                <a:t>Επιστημονική</a:t>
              </a:r>
              <a:r>
                <a:rPr lang="el-GR" baseline="0" dirty="0" smtClean="0"/>
                <a:t> ημερίδα </a:t>
              </a:r>
              <a:r>
                <a:rPr lang="en-US" baseline="0" dirty="0" smtClean="0"/>
                <a:t>DISARM</a:t>
              </a:r>
              <a:r>
                <a:rPr lang="el-GR" baseline="0" dirty="0" smtClean="0"/>
                <a:t> -</a:t>
              </a:r>
              <a:r>
                <a:rPr lang="en-US" baseline="0" dirty="0" smtClean="0"/>
                <a:t> </a:t>
              </a:r>
              <a:r>
                <a:rPr lang="el-GR" baseline="0" dirty="0" smtClean="0"/>
                <a:t>25 Σεπτεμβρίου 2019</a:t>
              </a:r>
              <a:endParaRPr dirty="0"/>
            </a:p>
          </p:txBody>
        </p:sp>
      </p:grpSp>
      <p:grpSp>
        <p:nvGrpSpPr>
          <p:cNvPr id="8" name="Flowchart: Process 7"/>
          <p:cNvGrpSpPr/>
          <p:nvPr/>
        </p:nvGrpSpPr>
        <p:grpSpPr>
          <a:xfrm>
            <a:off x="4643437" y="6429395"/>
            <a:ext cx="4500563" cy="428605"/>
            <a:chOff x="0" y="0"/>
            <a:chExt cx="4500562" cy="428604"/>
          </a:xfrm>
        </p:grpSpPr>
        <p:sp>
          <p:nvSpPr>
            <p:cNvPr id="6" name="Ορθογώνιο"/>
            <p:cNvSpPr/>
            <p:nvPr/>
          </p:nvSpPr>
          <p:spPr>
            <a:xfrm>
              <a:off x="-1" y="-1"/>
              <a:ext cx="4500564" cy="428606"/>
            </a:xfrm>
            <a:prstGeom prst="rect">
              <a:avLst/>
            </a:prstGeom>
            <a:solidFill>
              <a:srgbClr val="92D05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7" name="Project co-funded by the European Union"/>
            <p:cNvSpPr txBox="1"/>
            <p:nvPr/>
          </p:nvSpPr>
          <p:spPr>
            <a:xfrm>
              <a:off x="-1" y="60632"/>
              <a:ext cx="4500564" cy="307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defRPr sz="1400" b="1">
                  <a:solidFill>
                    <a:srgbClr val="FFFFFF"/>
                  </a:solidFill>
                </a:defRPr>
              </a:lvl1pPr>
            </a:lstStyle>
            <a:p>
              <a:r>
                <a:t>Project co-funded by the European Union</a:t>
              </a:r>
            </a:p>
          </p:txBody>
        </p:sp>
      </p:grpSp>
      <p:sp>
        <p:nvSpPr>
          <p:cNvPr id="9" name="Κείμενο τίτλου"/>
          <p:cNvSpPr txBox="1">
            <a:spLocks noGrp="1"/>
          </p:cNvSpPr>
          <p:nvPr>
            <p:ph type="title"/>
          </p:nvPr>
        </p:nvSpPr>
        <p:spPr>
          <a:xfrm>
            <a:off x="2786049" y="131277"/>
            <a:ext cx="5929355" cy="92869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Κείμενο τίτλου</a:t>
            </a:r>
          </a:p>
        </p:txBody>
      </p:sp>
      <p:sp>
        <p:nvSpPr>
          <p:cNvPr id="10" name="Επίπεδο κύριου τμήματος ένα…"/>
          <p:cNvSpPr txBox="1">
            <a:spLocks noGrp="1"/>
          </p:cNvSpPr>
          <p:nvPr>
            <p:ph type="body" idx="1"/>
          </p:nvPr>
        </p:nvSpPr>
        <p:spPr>
          <a:xfrm>
            <a:off x="457200" y="1500174"/>
            <a:ext cx="8229600" cy="4786346"/>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11" name="Αριθμός σλάιντ"/>
          <p:cNvSpPr txBox="1">
            <a:spLocks noGrp="1"/>
          </p:cNvSpPr>
          <p:nvPr>
            <p:ph type="sldNum" sz="quarter" idx="2"/>
          </p:nvPr>
        </p:nvSpPr>
        <p:spPr>
          <a:xfrm>
            <a:off x="8402429" y="6472931"/>
            <a:ext cx="284372" cy="307341"/>
          </a:xfrm>
          <a:prstGeom prst="rect">
            <a:avLst/>
          </a:prstGeom>
          <a:ln w="12700">
            <a:miter lim="400000"/>
          </a:ln>
        </p:spPr>
        <p:txBody>
          <a:bodyPr wrap="none" lIns="45719" rIns="45719" anchor="ctr">
            <a:spAutoFit/>
          </a:bodyPr>
          <a:lstStyle>
            <a:lvl1pPr algn="r">
              <a:defRPr sz="1400" b="1">
                <a:solidFill>
                  <a:srgbClr val="FFFFFF"/>
                </a:solidFill>
              </a:defRPr>
            </a:lvl1pPr>
          </a:lstStyle>
          <a:p>
            <a:fld id="{86CB4B4D-7CA3-9044-876B-883B54F8677D}" type="slidenum">
              <a:rPr/>
              <a:pPr/>
              <a:t>‹#›</a:t>
            </a:fld>
            <a:endParaRPr/>
          </a:p>
        </p:txBody>
      </p:sp>
      <p:sp>
        <p:nvSpPr>
          <p:cNvPr id="12" name="Straight Connector 9"/>
          <p:cNvSpPr/>
          <p:nvPr/>
        </p:nvSpPr>
        <p:spPr>
          <a:xfrm>
            <a:off x="142843" y="1285860"/>
            <a:ext cx="8786876" cy="1588"/>
          </a:xfrm>
          <a:prstGeom prst="line">
            <a:avLst/>
          </a:prstGeom>
          <a:ln w="38100">
            <a:solidFill>
              <a:srgbClr val="241C86"/>
            </a:solidFill>
          </a:ln>
        </p:spPr>
        <p:txBody>
          <a:bodyPr lIns="45719" rIns="45719"/>
          <a:lstStyle/>
          <a:p>
            <a:endParaRPr/>
          </a:p>
        </p:txBody>
      </p:sp>
    </p:spTree>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1pPr>
      <a:lvl2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2pPr>
      <a:lvl3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3pPr>
      <a:lvl4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4pPr>
      <a:lvl5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5pPr>
      <a:lvl6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6pPr>
      <a:lvl7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7pPr>
      <a:lvl8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8pPr>
      <a:lvl9pPr marL="0" marR="0" indent="0" algn="r" defTabSz="914400" rtl="0" latinLnBrk="0">
        <a:lnSpc>
          <a:spcPct val="100000"/>
        </a:lnSpc>
        <a:spcBef>
          <a:spcPts val="0"/>
        </a:spcBef>
        <a:spcAft>
          <a:spcPts val="0"/>
        </a:spcAft>
        <a:buClrTx/>
        <a:buSzTx/>
        <a:buFontTx/>
        <a:buNone/>
        <a:tabLst/>
        <a:defRPr sz="3000" b="1" i="0" u="none" strike="noStrike" cap="none" spc="0" baseline="0">
          <a:ln>
            <a:noFill/>
          </a:ln>
          <a:solidFill>
            <a:srgbClr val="241C86"/>
          </a:solidFill>
          <a:uFillTx/>
          <a:latin typeface="+mj-lt"/>
          <a:ea typeface="+mj-ea"/>
          <a:cs typeface="+mj-cs"/>
          <a:sym typeface="Calibri"/>
        </a:defRPr>
      </a:lvl9pPr>
    </p:titleStyle>
    <p:bodyStyle>
      <a:lvl1pPr marL="342900" marR="0" indent="-342900"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90575" marR="0" indent="-333375"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05345" marR="0" indent="-290945"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6916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060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63239" marR="0" indent="-320039"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204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3977640" marR="0" indent="-320040"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mailto:kotroni@noa.gr" TargetMode="External"/><Relationship Id="rId7" Type="http://schemas.openxmlformats.org/officeDocument/2006/relationships/hyperlink" Target="mailto:ftymvios@dom.moa.gov.c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s.michaelides@cyi.ac.cy" TargetMode="External"/><Relationship Id="rId5" Type="http://schemas.openxmlformats.org/officeDocument/2006/relationships/hyperlink" Target="mailto:ckartali@phys.uoa.gr" TargetMode="External"/><Relationship Id="rId4" Type="http://schemas.openxmlformats.org/officeDocument/2006/relationships/hyperlink" Target="mailto:plamen.ninov@meteo.bg"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file:///E:\DISARM\SALGEE_2019\kotroni\Mati2018.mov"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file:///E:\DISARM\SALGEE_2019\Thalia\ppt3\ppt3\elaf.wmv" TargetMode="Externa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8.png"/><Relationship Id="rId4" Type="http://schemas.microsoft.com/office/2007/relationships/media" Target="../media/media2.wmv"/></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file:///E:\DISARM\SALGEE_2019\Thalia\ppt3\ppt3\All_elaf.wmv"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hyperlink" Target="http://disarmfire.eu/"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map.disarmfire.eu/"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map.disarmfire.eu/"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6647"/>
            <a:ext cx="9144000" cy="2571769"/>
          </a:xfrm>
        </p:spPr>
        <p:txBody>
          <a:bodyPr>
            <a:noAutofit/>
          </a:bodyPr>
          <a:lstStyle/>
          <a:p>
            <a:r>
              <a:rPr lang="en-US" sz="2800" dirty="0" smtClean="0">
                <a:cs typeface="Arial" pitchFamily="34" charset="0"/>
              </a:rPr>
              <a:t>Drought and fire observatory and early warning system:</a:t>
            </a:r>
            <a:br>
              <a:rPr lang="en-US" sz="2800" dirty="0" smtClean="0">
                <a:cs typeface="Arial" pitchFamily="34" charset="0"/>
              </a:rPr>
            </a:br>
            <a:r>
              <a:rPr lang="en-US" sz="2800" dirty="0" smtClean="0">
                <a:cs typeface="Arial" pitchFamily="34" charset="0"/>
              </a:rPr>
              <a:t>The DISARM project</a:t>
            </a:r>
            <a:r>
              <a:rPr lang="en-US" sz="700" dirty="0" smtClean="0">
                <a:cs typeface="Arial" pitchFamily="34" charset="0"/>
              </a:rPr>
              <a:t/>
            </a:r>
            <a:br>
              <a:rPr lang="en-US" sz="700" dirty="0" smtClean="0">
                <a:cs typeface="Arial" pitchFamily="34" charset="0"/>
              </a:rPr>
            </a:br>
            <a:r>
              <a:rPr lang="en-US" sz="1100" dirty="0" smtClean="0">
                <a:cs typeface="Arial" pitchFamily="34" charset="0"/>
              </a:rPr>
              <a:t>Kotroni</a:t>
            </a:r>
            <a:r>
              <a:rPr lang="en-US" sz="1100" baseline="30000" dirty="0" smtClean="0">
                <a:cs typeface="Arial" pitchFamily="34" charset="0"/>
              </a:rPr>
              <a:t>a</a:t>
            </a:r>
            <a:r>
              <a:rPr lang="en-US" sz="1100" dirty="0" smtClean="0">
                <a:cs typeface="Arial" pitchFamily="34" charset="0"/>
              </a:rPr>
              <a:t> V., </a:t>
            </a:r>
            <a:r>
              <a:rPr lang="en-US" sz="1100" dirty="0" err="1" smtClean="0">
                <a:cs typeface="Arial" pitchFamily="34" charset="0"/>
              </a:rPr>
              <a:t>Branzov</a:t>
            </a:r>
            <a:r>
              <a:rPr lang="en-US" sz="1100" baseline="30000" dirty="0" err="1" smtClean="0">
                <a:cs typeface="Arial" pitchFamily="34" charset="0"/>
              </a:rPr>
              <a:t>b</a:t>
            </a:r>
            <a:r>
              <a:rPr lang="en-US" sz="1100" dirty="0" smtClean="0">
                <a:cs typeface="Arial" pitchFamily="34" charset="0"/>
              </a:rPr>
              <a:t> H., </a:t>
            </a:r>
            <a:r>
              <a:rPr lang="en-US" sz="1100" dirty="0" err="1" smtClean="0">
                <a:cs typeface="Arial" pitchFamily="34" charset="0"/>
              </a:rPr>
              <a:t>Cartalis</a:t>
            </a:r>
            <a:r>
              <a:rPr lang="en-US" sz="1100" baseline="30000" dirty="0" err="1" smtClean="0">
                <a:cs typeface="Arial" pitchFamily="34" charset="0"/>
              </a:rPr>
              <a:t>c</a:t>
            </a:r>
            <a:r>
              <a:rPr lang="en-US" sz="1100" dirty="0" smtClean="0">
                <a:cs typeface="Arial" pitchFamily="34" charset="0"/>
              </a:rPr>
              <a:t> C., </a:t>
            </a:r>
            <a:r>
              <a:rPr lang="en-US" sz="1100" dirty="0" err="1" smtClean="0">
                <a:cs typeface="Arial" pitchFamily="34" charset="0"/>
              </a:rPr>
              <a:t>Michaelides</a:t>
            </a:r>
            <a:r>
              <a:rPr lang="en-US" sz="1100" baseline="30000" dirty="0" err="1" smtClean="0">
                <a:cs typeface="Arial" pitchFamily="34" charset="0"/>
              </a:rPr>
              <a:t>d</a:t>
            </a:r>
            <a:r>
              <a:rPr lang="en-US" sz="1100" dirty="0" smtClean="0">
                <a:cs typeface="Arial" pitchFamily="34" charset="0"/>
              </a:rPr>
              <a:t> S. </a:t>
            </a:r>
            <a:r>
              <a:rPr lang="en-US" sz="1100" dirty="0" err="1" smtClean="0">
                <a:cs typeface="Arial" pitchFamily="34" charset="0"/>
              </a:rPr>
              <a:t>Tymvios</a:t>
            </a:r>
            <a:r>
              <a:rPr lang="en-US" sz="1100" baseline="30000" dirty="0" err="1" smtClean="0">
                <a:cs typeface="Arial" pitchFamily="34" charset="0"/>
              </a:rPr>
              <a:t>e</a:t>
            </a:r>
            <a:r>
              <a:rPr lang="en-US" sz="1100" dirty="0" smtClean="0">
                <a:cs typeface="Arial" pitchFamily="34" charset="0"/>
              </a:rPr>
              <a:t> F., </a:t>
            </a:r>
            <a:r>
              <a:rPr lang="en-US" sz="1100" dirty="0" err="1" smtClean="0">
                <a:cs typeface="Arial" pitchFamily="34" charset="0"/>
              </a:rPr>
              <a:t>Christoudias</a:t>
            </a:r>
            <a:r>
              <a:rPr lang="en-US" sz="1100" baseline="30000" dirty="0" err="1" smtClean="0">
                <a:cs typeface="Arial" pitchFamily="34" charset="0"/>
              </a:rPr>
              <a:t>d</a:t>
            </a:r>
            <a:r>
              <a:rPr lang="en-US" sz="1100" dirty="0" smtClean="0">
                <a:cs typeface="Arial" pitchFamily="34" charset="0"/>
              </a:rPr>
              <a:t> T., </a:t>
            </a:r>
            <a:r>
              <a:rPr lang="en-US" sz="1100" dirty="0" err="1" smtClean="0">
                <a:cs typeface="Arial" pitchFamily="34" charset="0"/>
              </a:rPr>
              <a:t>Georgiev</a:t>
            </a:r>
            <a:r>
              <a:rPr lang="en-US" sz="1100" baseline="30000" dirty="0" err="1" smtClean="0">
                <a:cs typeface="Arial" pitchFamily="34" charset="0"/>
              </a:rPr>
              <a:t>b</a:t>
            </a:r>
            <a:r>
              <a:rPr lang="en-US" sz="1100" dirty="0" smtClean="0">
                <a:cs typeface="Arial" pitchFamily="34" charset="0"/>
              </a:rPr>
              <a:t> Ch., </a:t>
            </a:r>
            <a:r>
              <a:rPr lang="en-US" sz="1100" dirty="0" err="1" smtClean="0">
                <a:cs typeface="Arial" pitchFamily="34" charset="0"/>
              </a:rPr>
              <a:t>Giannakopoulos</a:t>
            </a:r>
            <a:r>
              <a:rPr lang="en-US" sz="1100" baseline="30000" dirty="0" err="1" smtClean="0">
                <a:cs typeface="Arial" pitchFamily="34" charset="0"/>
              </a:rPr>
              <a:t>a</a:t>
            </a:r>
            <a:r>
              <a:rPr lang="en-US" sz="1100" dirty="0" smtClean="0">
                <a:cs typeface="Arial" pitchFamily="34" charset="0"/>
              </a:rPr>
              <a:t> Ch., </a:t>
            </a:r>
            <a:r>
              <a:rPr lang="en-US" sz="1100" dirty="0" err="1" smtClean="0">
                <a:cs typeface="Arial" pitchFamily="34" charset="0"/>
              </a:rPr>
              <a:t>Giannaros</a:t>
            </a:r>
            <a:r>
              <a:rPr lang="en-US" sz="1100" baseline="30000" dirty="0" err="1" smtClean="0">
                <a:cs typeface="Arial" pitchFamily="34" charset="0"/>
              </a:rPr>
              <a:t>a</a:t>
            </a:r>
            <a:r>
              <a:rPr lang="en-US" sz="1100" dirty="0" smtClean="0">
                <a:cs typeface="Arial" pitchFamily="34" charset="0"/>
              </a:rPr>
              <a:t> Th., </a:t>
            </a:r>
            <a:r>
              <a:rPr lang="en-US" sz="1100" dirty="0" err="1" smtClean="0">
                <a:cs typeface="Arial" pitchFamily="34" charset="0"/>
              </a:rPr>
              <a:t>Gospodinov</a:t>
            </a:r>
            <a:r>
              <a:rPr lang="en-US" sz="1100" baseline="30000" dirty="0" err="1" smtClean="0">
                <a:cs typeface="Arial" pitchFamily="34" charset="0"/>
              </a:rPr>
              <a:t>b</a:t>
            </a:r>
            <a:r>
              <a:rPr lang="en-US" sz="1100" dirty="0" smtClean="0">
                <a:cs typeface="Arial" pitchFamily="34" charset="0"/>
              </a:rPr>
              <a:t> I., </a:t>
            </a:r>
            <a:r>
              <a:rPr lang="en-US" sz="1100" dirty="0" err="1" smtClean="0">
                <a:cs typeface="Arial" pitchFamily="34" charset="0"/>
              </a:rPr>
              <a:t>Hadjinicolaou</a:t>
            </a:r>
            <a:r>
              <a:rPr lang="en-US" sz="1100" baseline="30000" dirty="0" err="1" smtClean="0">
                <a:cs typeface="Arial" pitchFamily="34" charset="0"/>
              </a:rPr>
              <a:t>d</a:t>
            </a:r>
            <a:r>
              <a:rPr lang="en-US" sz="1100" dirty="0" smtClean="0">
                <a:cs typeface="Arial" pitchFamily="34" charset="0"/>
              </a:rPr>
              <a:t> P., </a:t>
            </a:r>
            <a:r>
              <a:rPr lang="en-US" sz="1100" dirty="0" err="1" smtClean="0">
                <a:cs typeface="Arial" pitchFamily="34" charset="0"/>
              </a:rPr>
              <a:t>Karali</a:t>
            </a:r>
            <a:r>
              <a:rPr lang="en-US" sz="1100" baseline="30000" dirty="0" err="1" smtClean="0">
                <a:cs typeface="Arial" pitchFamily="34" charset="0"/>
              </a:rPr>
              <a:t>a</a:t>
            </a:r>
            <a:r>
              <a:rPr lang="en-US" sz="1100" dirty="0" smtClean="0">
                <a:cs typeface="Arial" pitchFamily="34" charset="0"/>
              </a:rPr>
              <a:t> A., </a:t>
            </a:r>
            <a:r>
              <a:rPr lang="en-US" sz="1100" i="1" u="sng" dirty="0" err="1" smtClean="0">
                <a:solidFill>
                  <a:schemeClr val="bg1"/>
                </a:solidFill>
                <a:cs typeface="Arial" pitchFamily="34" charset="0"/>
              </a:rPr>
              <a:t>Karagiannidis</a:t>
            </a:r>
            <a:r>
              <a:rPr lang="en-US" sz="1100" i="1" u="sng" baseline="30000" dirty="0" err="1" smtClean="0">
                <a:solidFill>
                  <a:schemeClr val="bg1"/>
                </a:solidFill>
                <a:cs typeface="Arial" pitchFamily="34" charset="0"/>
              </a:rPr>
              <a:t>a</a:t>
            </a:r>
            <a:r>
              <a:rPr lang="en-US" sz="1100" i="1" u="sng" dirty="0" smtClean="0">
                <a:solidFill>
                  <a:schemeClr val="bg1"/>
                </a:solidFill>
                <a:cs typeface="Arial" pitchFamily="34" charset="0"/>
              </a:rPr>
              <a:t> A.</a:t>
            </a:r>
            <a:r>
              <a:rPr lang="en-US" sz="1100" i="1" u="sng" dirty="0" smtClean="0">
                <a:cs typeface="Arial" pitchFamily="34" charset="0"/>
              </a:rPr>
              <a:t>, </a:t>
            </a:r>
            <a:r>
              <a:rPr lang="en-US" sz="1100" dirty="0" err="1" smtClean="0">
                <a:cs typeface="Arial" pitchFamily="34" charset="0"/>
              </a:rPr>
              <a:t>Lagouvardos</a:t>
            </a:r>
            <a:r>
              <a:rPr lang="en-US" sz="1100" baseline="30000" dirty="0" err="1" smtClean="0">
                <a:cs typeface="Arial" pitchFamily="34" charset="0"/>
              </a:rPr>
              <a:t>a</a:t>
            </a:r>
            <a:r>
              <a:rPr lang="en-US" sz="1100" dirty="0" smtClean="0">
                <a:cs typeface="Arial" pitchFamily="34" charset="0"/>
              </a:rPr>
              <a:t> K., </a:t>
            </a:r>
            <a:r>
              <a:rPr lang="en-US" sz="1100" dirty="0" err="1" smtClean="0">
                <a:cs typeface="Arial" pitchFamily="34" charset="0"/>
              </a:rPr>
              <a:t>Mavrakou</a:t>
            </a:r>
            <a:r>
              <a:rPr lang="en-US" sz="1100" baseline="30000" dirty="0" err="1" smtClean="0">
                <a:cs typeface="Arial" pitchFamily="34" charset="0"/>
              </a:rPr>
              <a:t>c</a:t>
            </a:r>
            <a:r>
              <a:rPr lang="en-US" sz="1100" dirty="0" smtClean="0">
                <a:cs typeface="Arial" pitchFamily="34" charset="0"/>
              </a:rPr>
              <a:t> Th.,</a:t>
            </a:r>
            <a:br>
              <a:rPr lang="en-US" sz="1100" dirty="0" smtClean="0">
                <a:cs typeface="Arial" pitchFamily="34" charset="0"/>
              </a:rPr>
            </a:br>
            <a:r>
              <a:rPr lang="en-US" sz="1100" dirty="0" err="1" smtClean="0">
                <a:cs typeface="Arial" pitchFamily="34" charset="0"/>
              </a:rPr>
              <a:t>Ninov</a:t>
            </a:r>
            <a:r>
              <a:rPr lang="en-US" sz="1100" baseline="30000" dirty="0" err="1" smtClean="0">
                <a:cs typeface="Arial" pitchFamily="34" charset="0"/>
              </a:rPr>
              <a:t>b</a:t>
            </a:r>
            <a:r>
              <a:rPr lang="en-US" sz="1100" dirty="0" smtClean="0">
                <a:cs typeface="Arial" pitchFamily="34" charset="0"/>
              </a:rPr>
              <a:t> P., </a:t>
            </a:r>
            <a:r>
              <a:rPr lang="en-US" sz="1100" dirty="0" err="1" smtClean="0">
                <a:cs typeface="Arial" pitchFamily="34" charset="0"/>
              </a:rPr>
              <a:t>Papagiannaki</a:t>
            </a:r>
            <a:r>
              <a:rPr lang="en-US" sz="1100" baseline="30000" dirty="0" err="1" smtClean="0">
                <a:cs typeface="Arial" pitchFamily="34" charset="0"/>
              </a:rPr>
              <a:t>a</a:t>
            </a:r>
            <a:r>
              <a:rPr lang="en-US" sz="1100" dirty="0" smtClean="0">
                <a:cs typeface="Arial" pitchFamily="34" charset="0"/>
              </a:rPr>
              <a:t> K., </a:t>
            </a:r>
            <a:r>
              <a:rPr lang="en-US" sz="1100" dirty="0" err="1" smtClean="0">
                <a:cs typeface="Arial" pitchFamily="34" charset="0"/>
              </a:rPr>
              <a:t>Proestos</a:t>
            </a:r>
            <a:r>
              <a:rPr lang="en-US" sz="1100" baseline="30000" dirty="0" err="1" smtClean="0">
                <a:cs typeface="Arial" pitchFamily="34" charset="0"/>
              </a:rPr>
              <a:t>d</a:t>
            </a:r>
            <a:r>
              <a:rPr lang="en-US" sz="1100" dirty="0" smtClean="0">
                <a:cs typeface="Arial" pitchFamily="34" charset="0"/>
              </a:rPr>
              <a:t> Y., </a:t>
            </a:r>
            <a:r>
              <a:rPr lang="en-US" sz="1100" dirty="0" err="1" smtClean="0">
                <a:cs typeface="Arial" pitchFamily="34" charset="0"/>
              </a:rPr>
              <a:t>Polydoros</a:t>
            </a:r>
            <a:r>
              <a:rPr lang="en-US" sz="1100" baseline="30000" dirty="0" err="1" smtClean="0">
                <a:cs typeface="Arial" pitchFamily="34" charset="0"/>
              </a:rPr>
              <a:t>c</a:t>
            </a:r>
            <a:r>
              <a:rPr lang="en-US" sz="1100" dirty="0" smtClean="0">
                <a:cs typeface="Arial" pitchFamily="34" charset="0"/>
              </a:rPr>
              <a:t> A., </a:t>
            </a:r>
            <a:r>
              <a:rPr lang="en-US" sz="1100" dirty="0" err="1" smtClean="0">
                <a:cs typeface="Arial" pitchFamily="34" charset="0"/>
              </a:rPr>
              <a:t>Stoyanov</a:t>
            </a:r>
            <a:r>
              <a:rPr lang="en-US" sz="1100" baseline="30000" dirty="0" err="1" smtClean="0">
                <a:cs typeface="Arial" pitchFamily="34" charset="0"/>
              </a:rPr>
              <a:t>a</a:t>
            </a:r>
            <a:r>
              <a:rPr lang="en-US" sz="1100" dirty="0" smtClean="0">
                <a:cs typeface="Arial" pitchFamily="34" charset="0"/>
              </a:rPr>
              <a:t> b J.</a:t>
            </a:r>
            <a:br>
              <a:rPr lang="en-US" sz="1100" dirty="0" smtClean="0">
                <a:cs typeface="Arial" pitchFamily="34" charset="0"/>
              </a:rPr>
            </a:br>
            <a:r>
              <a:rPr lang="en-US" sz="1100" dirty="0" smtClean="0">
                <a:cs typeface="Arial" pitchFamily="34" charset="0"/>
              </a:rPr>
              <a:t> </a:t>
            </a:r>
            <a:r>
              <a:rPr lang="en-US" sz="1000" i="1" dirty="0" smtClean="0">
                <a:cs typeface="Arial" pitchFamily="34" charset="0"/>
              </a:rPr>
              <a:t>a National Observatory of Athens, </a:t>
            </a:r>
            <a:r>
              <a:rPr lang="en-US" sz="1000" i="1" dirty="0" err="1" smtClean="0">
                <a:cs typeface="Arial" pitchFamily="34" charset="0"/>
              </a:rPr>
              <a:t>Lofos</a:t>
            </a:r>
            <a:r>
              <a:rPr lang="en-US" sz="1000" i="1" dirty="0" smtClean="0">
                <a:cs typeface="Arial" pitchFamily="34" charset="0"/>
              </a:rPr>
              <a:t> </a:t>
            </a:r>
            <a:r>
              <a:rPr lang="en-US" sz="1000" i="1" dirty="0" err="1" smtClean="0">
                <a:cs typeface="Arial" pitchFamily="34" charset="0"/>
              </a:rPr>
              <a:t>Nymfon</a:t>
            </a:r>
            <a:r>
              <a:rPr lang="en-US" sz="1000" i="1" dirty="0" smtClean="0">
                <a:cs typeface="Arial" pitchFamily="34" charset="0"/>
              </a:rPr>
              <a:t>, </a:t>
            </a:r>
            <a:r>
              <a:rPr lang="en-US" sz="1000" i="1" dirty="0" err="1" smtClean="0">
                <a:cs typeface="Arial" pitchFamily="34" charset="0"/>
              </a:rPr>
              <a:t>Thission</a:t>
            </a:r>
            <a:r>
              <a:rPr lang="en-US" sz="1000" i="1" dirty="0" smtClean="0">
                <a:cs typeface="Arial" pitchFamily="34" charset="0"/>
              </a:rPr>
              <a:t>, 11810, Athens, Greece; Tel: 30-210-8109126; E-mail: </a:t>
            </a:r>
            <a:r>
              <a:rPr lang="en-US" sz="1000" i="1" dirty="0" smtClean="0">
                <a:cs typeface="Arial" pitchFamily="34" charset="0"/>
                <a:hlinkClick r:id="rId3"/>
              </a:rPr>
              <a:t>kotroni@noa.gr</a:t>
            </a:r>
            <a:r>
              <a:rPr lang="en-US" sz="1000" i="1" dirty="0" smtClean="0">
                <a:cs typeface="Arial" pitchFamily="34" charset="0"/>
              </a:rPr>
              <a:t/>
            </a:r>
            <a:br>
              <a:rPr lang="en-US" sz="1000" i="1" dirty="0" smtClean="0">
                <a:cs typeface="Arial" pitchFamily="34" charset="0"/>
              </a:rPr>
            </a:br>
            <a:r>
              <a:rPr lang="en-US" sz="1000" i="1" dirty="0" smtClean="0">
                <a:cs typeface="Arial" pitchFamily="34" charset="0"/>
              </a:rPr>
              <a:t>b National Institute of Meteorology and Hydrology – Bulgarian Academy of Sciences, Sofia 1784, </a:t>
            </a:r>
            <a:r>
              <a:rPr lang="en-US" sz="1000" i="1" dirty="0" err="1" smtClean="0">
                <a:cs typeface="Arial" pitchFamily="34" charset="0"/>
              </a:rPr>
              <a:t>Tzarigradsko</a:t>
            </a:r>
            <a:r>
              <a:rPr lang="en-US" sz="1000" i="1" dirty="0" smtClean="0">
                <a:cs typeface="Arial" pitchFamily="34" charset="0"/>
              </a:rPr>
              <a:t> </a:t>
            </a:r>
            <a:r>
              <a:rPr lang="en-US" sz="1000" i="1" dirty="0" err="1" smtClean="0">
                <a:cs typeface="Arial" pitchFamily="34" charset="0"/>
              </a:rPr>
              <a:t>shosse</a:t>
            </a:r>
            <a:r>
              <a:rPr lang="en-US" sz="1000" i="1" dirty="0" smtClean="0">
                <a:cs typeface="Arial" pitchFamily="34" charset="0"/>
              </a:rPr>
              <a:t> 66 </a:t>
            </a:r>
            <a:r>
              <a:rPr lang="en-US" sz="1000" i="1" dirty="0" err="1" smtClean="0">
                <a:cs typeface="Arial" pitchFamily="34" charset="0"/>
              </a:rPr>
              <a:t>blv</a:t>
            </a:r>
            <a:r>
              <a:rPr lang="en-US" sz="1000" i="1" dirty="0" smtClean="0">
                <a:cs typeface="Arial" pitchFamily="34" charset="0"/>
              </a:rPr>
              <a:t>., Bulgaria;</a:t>
            </a:r>
            <a:br>
              <a:rPr lang="en-US" sz="1000" i="1" dirty="0" smtClean="0">
                <a:cs typeface="Arial" pitchFamily="34" charset="0"/>
              </a:rPr>
            </a:br>
            <a:r>
              <a:rPr lang="en-US" sz="1000" i="1" dirty="0" smtClean="0">
                <a:cs typeface="Arial" pitchFamily="34" charset="0"/>
              </a:rPr>
              <a:t>Tel: +359 885440495; E-mail: </a:t>
            </a:r>
            <a:r>
              <a:rPr lang="en-US" sz="1000" i="1" dirty="0" smtClean="0">
                <a:cs typeface="Arial" pitchFamily="34" charset="0"/>
                <a:hlinkClick r:id="rId4"/>
              </a:rPr>
              <a:t>plamen.ninov@meteo.bg</a:t>
            </a:r>
            <a:r>
              <a:rPr lang="en-US" sz="1000" i="1" dirty="0" smtClean="0">
                <a:cs typeface="Arial" pitchFamily="34" charset="0"/>
              </a:rPr>
              <a:t/>
            </a:r>
            <a:br>
              <a:rPr lang="en-US" sz="1000" i="1" dirty="0" smtClean="0">
                <a:cs typeface="Arial" pitchFamily="34" charset="0"/>
              </a:rPr>
            </a:br>
            <a:r>
              <a:rPr lang="en-US" sz="1000" i="1" dirty="0" smtClean="0">
                <a:cs typeface="Arial" pitchFamily="34" charset="0"/>
              </a:rPr>
              <a:t>c National and Kapodistrian University of Athens,: </a:t>
            </a:r>
            <a:r>
              <a:rPr lang="en-US" sz="1000" i="1" dirty="0" err="1" smtClean="0">
                <a:cs typeface="Arial" pitchFamily="34" charset="0"/>
              </a:rPr>
              <a:t>Panepistimiopolis</a:t>
            </a:r>
            <a:r>
              <a:rPr lang="en-US" sz="1000" i="1" dirty="0" smtClean="0">
                <a:cs typeface="Arial" pitchFamily="34" charset="0"/>
              </a:rPr>
              <a:t>, Build Phys -V, Athens 15784, Greece; Tel: 30 210 7276774;</a:t>
            </a:r>
            <a:br>
              <a:rPr lang="en-US" sz="1000" i="1" dirty="0" smtClean="0">
                <a:cs typeface="Arial" pitchFamily="34" charset="0"/>
              </a:rPr>
            </a:br>
            <a:r>
              <a:rPr lang="en-US" sz="1000" i="1" dirty="0" smtClean="0">
                <a:cs typeface="Arial" pitchFamily="34" charset="0"/>
              </a:rPr>
              <a:t>E-mail: </a:t>
            </a:r>
            <a:r>
              <a:rPr lang="en-US" sz="1000" i="1" dirty="0" smtClean="0">
                <a:cs typeface="Arial" pitchFamily="34" charset="0"/>
                <a:hlinkClick r:id="rId5"/>
              </a:rPr>
              <a:t>ckartali@phys.uoa.gr</a:t>
            </a:r>
            <a:r>
              <a:rPr lang="en-US" sz="1000" i="1" dirty="0" smtClean="0">
                <a:cs typeface="Arial" pitchFamily="34" charset="0"/>
              </a:rPr>
              <a:t/>
            </a:r>
            <a:br>
              <a:rPr lang="en-US" sz="1000" i="1" dirty="0" smtClean="0">
                <a:cs typeface="Arial" pitchFamily="34" charset="0"/>
              </a:rPr>
            </a:br>
            <a:r>
              <a:rPr lang="en-US" sz="1000" i="1" dirty="0" smtClean="0">
                <a:cs typeface="Arial" pitchFamily="34" charset="0"/>
              </a:rPr>
              <a:t>d The Cyprus Institute, 20, </a:t>
            </a:r>
            <a:r>
              <a:rPr lang="en-US" sz="1000" i="1" dirty="0" err="1" smtClean="0">
                <a:cs typeface="Arial" pitchFamily="34" charset="0"/>
              </a:rPr>
              <a:t>Kavafi</a:t>
            </a:r>
            <a:r>
              <a:rPr lang="en-US" sz="1000" i="1" dirty="0" smtClean="0">
                <a:cs typeface="Arial" pitchFamily="34" charset="0"/>
              </a:rPr>
              <a:t> Str., </a:t>
            </a:r>
            <a:r>
              <a:rPr lang="en-US" sz="1000" i="1" dirty="0" err="1" smtClean="0">
                <a:cs typeface="Arial" pitchFamily="34" charset="0"/>
              </a:rPr>
              <a:t>Aglantzia</a:t>
            </a:r>
            <a:r>
              <a:rPr lang="en-US" sz="1000" i="1" dirty="0" smtClean="0">
                <a:cs typeface="Arial" pitchFamily="34" charset="0"/>
              </a:rPr>
              <a:t>, Nicosia, Cyprus; Tel: +35722208789 ; E-mail: </a:t>
            </a:r>
            <a:r>
              <a:rPr lang="en-US" sz="1000" i="1" dirty="0" smtClean="0">
                <a:cs typeface="Arial" pitchFamily="34" charset="0"/>
                <a:hlinkClick r:id="rId6"/>
              </a:rPr>
              <a:t>s.michaelides@cyi.ac.cy</a:t>
            </a:r>
            <a:r>
              <a:rPr lang="en-US" sz="1000" i="1" dirty="0" smtClean="0">
                <a:cs typeface="Arial" pitchFamily="34" charset="0"/>
              </a:rPr>
              <a:t/>
            </a:r>
            <a:br>
              <a:rPr lang="en-US" sz="1000" i="1" dirty="0" smtClean="0">
                <a:cs typeface="Arial" pitchFamily="34" charset="0"/>
              </a:rPr>
            </a:br>
            <a:r>
              <a:rPr lang="en-US" sz="1000" i="1" dirty="0" smtClean="0">
                <a:cs typeface="Arial" pitchFamily="34" charset="0"/>
              </a:rPr>
              <a:t>e Department of Meteorology, L. </a:t>
            </a:r>
            <a:r>
              <a:rPr lang="en-US" sz="1000" i="1" dirty="0" err="1" smtClean="0">
                <a:cs typeface="Arial" pitchFamily="34" charset="0"/>
              </a:rPr>
              <a:t>Nikis</a:t>
            </a:r>
            <a:r>
              <a:rPr lang="en-US" sz="1000" i="1" dirty="0" smtClean="0">
                <a:cs typeface="Arial" pitchFamily="34" charset="0"/>
              </a:rPr>
              <a:t> 28, 1086, Nicosia, Cyprus; Tel: +35722802934; E-mail: </a:t>
            </a:r>
            <a:r>
              <a:rPr lang="en-US" sz="1000" i="1" dirty="0" smtClean="0">
                <a:cs typeface="Arial" pitchFamily="34" charset="0"/>
                <a:hlinkClick r:id="rId7"/>
              </a:rPr>
              <a:t>ftymvios@dom.moa.gov.cy</a:t>
            </a:r>
            <a:r>
              <a:rPr lang="en-US" sz="1000" i="1" dirty="0" smtClean="0">
                <a:cs typeface="Arial" pitchFamily="34" charset="0"/>
              </a:rPr>
              <a:t>  </a:t>
            </a:r>
          </a:p>
        </p:txBody>
      </p:sp>
      <p:pic>
        <p:nvPicPr>
          <p:cNvPr id="3" name="Picture 2" descr="EMS_logo.jpg"/>
          <p:cNvPicPr>
            <a:picLocks noChangeAspect="1"/>
          </p:cNvPicPr>
          <p:nvPr/>
        </p:nvPicPr>
        <p:blipFill>
          <a:blip r:embed="rId8" cstate="print"/>
          <a:srcRect l="8572" t="30988" r="8561" b="36647"/>
          <a:stretch>
            <a:fillRect/>
          </a:stretch>
        </p:blipFill>
        <p:spPr>
          <a:xfrm>
            <a:off x="2991079" y="4654149"/>
            <a:ext cx="2945126" cy="1080000"/>
          </a:xfrm>
          <a:prstGeom prst="rect">
            <a:avLst/>
          </a:prstGeom>
          <a:solidFill>
            <a:schemeClr val="bg1"/>
          </a:solidFill>
        </p:spPr>
      </p:pic>
      <p:sp>
        <p:nvSpPr>
          <p:cNvPr id="4" name="Footer Placeholder 23"/>
          <p:cNvSpPr txBox="1">
            <a:spLocks/>
          </p:cNvSpPr>
          <p:nvPr/>
        </p:nvSpPr>
        <p:spPr>
          <a:xfrm>
            <a:off x="427340" y="5749157"/>
            <a:ext cx="8152637" cy="501650"/>
          </a:xfrm>
          <a:prstGeom prst="rect">
            <a:avLst/>
          </a:prstGeom>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tx1"/>
                </a:solidFill>
                <a:effectLst/>
                <a:uLnTx/>
                <a:uFillTx/>
                <a:latin typeface="+mj-lt"/>
                <a:ea typeface="+mj-ea"/>
                <a:cs typeface="+mj-cs"/>
                <a:sym typeface="Calibri"/>
              </a:rPr>
              <a:t>6th SALGEE workshop. 14-17 October 2019. EUMETSAT HQ, Darmstadt, Germany.</a:t>
            </a:r>
            <a:endParaRPr kumimoji="0" lang="el-GR" sz="1600" b="1" i="0" u="none" strike="noStrike" kern="0" cap="none" spc="0" normalizeH="0" baseline="0" noProof="0" dirty="0">
              <a:ln>
                <a:noFill/>
              </a:ln>
              <a:solidFill>
                <a:schemeClr val="tx1"/>
              </a:solidFill>
              <a:effectLst/>
              <a:uLnTx/>
              <a:uFillTx/>
              <a:latin typeface="+mj-lt"/>
              <a:ea typeface="+mj-ea"/>
              <a:cs typeface="+mj-cs"/>
              <a:sym typeface="Calibri"/>
            </a:endParaRPr>
          </a:p>
        </p:txBody>
      </p:sp>
    </p:spTree>
    <p:extLst>
      <p:ext uri="{BB962C8B-B14F-4D97-AF65-F5344CB8AC3E}">
        <p14:creationId xmlns="" xmlns:p14="http://schemas.microsoft.com/office/powerpoint/2010/main" val="337642483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5150" y="875802"/>
            <a:ext cx="8712968" cy="523220"/>
          </a:xfrm>
          <a:prstGeom prst="rect">
            <a:avLst/>
          </a:prstGeom>
          <a:noFill/>
        </p:spPr>
        <p:txBody>
          <a:bodyPr wrap="square" rtlCol="0">
            <a:spAutoFit/>
          </a:bodyPr>
          <a:lstStyle/>
          <a:p>
            <a:pPr algn="just"/>
            <a:r>
              <a:rPr lang="en-US" sz="2800" b="1" dirty="0" smtClean="0">
                <a:solidFill>
                  <a:srgbClr val="C00000"/>
                </a:solidFill>
              </a:rPr>
              <a:t>IRIS: </a:t>
            </a:r>
            <a:r>
              <a:rPr lang="en-US" sz="2800" b="1" dirty="0" err="1" smtClean="0">
                <a:solidFill>
                  <a:srgbClr val="C00000"/>
                </a:solidFill>
              </a:rPr>
              <a:t>Rap</a:t>
            </a:r>
            <a:r>
              <a:rPr lang="en-US" sz="2800" b="1" dirty="0" err="1" smtClean="0"/>
              <a:t>I</a:t>
            </a:r>
            <a:r>
              <a:rPr lang="en-US" sz="2800" b="1" dirty="0" err="1" smtClean="0">
                <a:solidFill>
                  <a:srgbClr val="C00000"/>
                </a:solidFill>
              </a:rPr>
              <a:t>d</a:t>
            </a:r>
            <a:r>
              <a:rPr lang="en-US" sz="2800" b="1" dirty="0" smtClean="0">
                <a:solidFill>
                  <a:srgbClr val="C00000"/>
                </a:solidFill>
              </a:rPr>
              <a:t>-</a:t>
            </a:r>
            <a:r>
              <a:rPr lang="en-US" sz="2800" b="1" dirty="0" smtClean="0"/>
              <a:t>R</a:t>
            </a:r>
            <a:r>
              <a:rPr lang="en-US" sz="2800" b="1" dirty="0" smtClean="0">
                <a:solidFill>
                  <a:srgbClr val="C00000"/>
                </a:solidFill>
              </a:rPr>
              <a:t>esponse </a:t>
            </a:r>
            <a:r>
              <a:rPr lang="en-US" sz="2800" b="1" dirty="0" err="1" smtClean="0">
                <a:solidFill>
                  <a:srgbClr val="C00000"/>
                </a:solidFill>
              </a:rPr>
              <a:t>F</a:t>
            </a:r>
            <a:r>
              <a:rPr lang="en-US" sz="2800" b="1" dirty="0" err="1" smtClean="0"/>
              <a:t>I</a:t>
            </a:r>
            <a:r>
              <a:rPr lang="en-US" sz="2800" b="1" dirty="0" err="1" smtClean="0">
                <a:solidFill>
                  <a:srgbClr val="C00000"/>
                </a:solidFill>
              </a:rPr>
              <a:t>re</a:t>
            </a:r>
            <a:r>
              <a:rPr lang="en-US" sz="2800" b="1" dirty="0" smtClean="0">
                <a:solidFill>
                  <a:srgbClr val="C00000"/>
                </a:solidFill>
              </a:rPr>
              <a:t> </a:t>
            </a:r>
            <a:r>
              <a:rPr lang="en-US" sz="2800" b="1" dirty="0" smtClean="0"/>
              <a:t>S</a:t>
            </a:r>
            <a:r>
              <a:rPr lang="en-US" sz="2800" b="1" dirty="0" smtClean="0">
                <a:solidFill>
                  <a:srgbClr val="C00000"/>
                </a:solidFill>
              </a:rPr>
              <a:t>pread Forecast System</a:t>
            </a:r>
            <a:r>
              <a:rPr lang="en-US" b="1" dirty="0" smtClean="0"/>
              <a:t>             </a:t>
            </a:r>
          </a:p>
        </p:txBody>
      </p:sp>
      <p:sp>
        <p:nvSpPr>
          <p:cNvPr id="9"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pic>
        <p:nvPicPr>
          <p:cNvPr id="5" name="Mati2018.mov">
            <a:hlinkClick r:id="" action="ppaction://media"/>
          </p:cNvPr>
          <p:cNvPicPr>
            <a:picLocks noRot="1" noChangeAspect="1"/>
          </p:cNvPicPr>
          <p:nvPr>
            <a:videoFile r:link="rId1"/>
          </p:nvPr>
        </p:nvPicPr>
        <p:blipFill>
          <a:blip r:embed="rId4"/>
          <a:stretch>
            <a:fillRect/>
          </a:stretch>
        </p:blipFill>
        <p:spPr>
          <a:xfrm>
            <a:off x="1558818" y="1489157"/>
            <a:ext cx="6096000" cy="4572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5150" y="764704"/>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pic>
        <p:nvPicPr>
          <p:cNvPr id="7" name="Picture 6" descr="MSG_Auto24.jpeg"/>
          <p:cNvPicPr>
            <a:picLocks noChangeAspect="1"/>
          </p:cNvPicPr>
          <p:nvPr/>
        </p:nvPicPr>
        <p:blipFill>
          <a:blip r:embed="rId3" cstate="print"/>
          <a:stretch>
            <a:fillRect/>
          </a:stretch>
        </p:blipFill>
        <p:spPr>
          <a:xfrm>
            <a:off x="900392" y="1339231"/>
            <a:ext cx="7200000" cy="4682057"/>
          </a:xfrm>
          <a:prstGeom prst="rect">
            <a:avLst/>
          </a:prstGeom>
        </p:spPr>
      </p:pic>
      <p:sp>
        <p:nvSpPr>
          <p:cNvPr id="8"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16" name="Pre-operationally deployed during the 2018 fire season.…"/>
          <p:cNvSpPr txBox="1"/>
          <p:nvPr/>
        </p:nvSpPr>
        <p:spPr>
          <a:xfrm>
            <a:off x="323528" y="1381124"/>
            <a:ext cx="8496944" cy="494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80473" indent="-180473" algn="just">
              <a:lnSpc>
                <a:spcPct val="120000"/>
              </a:lnSpc>
              <a:buSzPct val="100000"/>
              <a:defRPr>
                <a:latin typeface="+mj-lt"/>
                <a:ea typeface="+mj-ea"/>
                <a:cs typeface="+mj-cs"/>
                <a:sym typeface="Helvetica"/>
              </a:defRPr>
            </a:pPr>
            <a:r>
              <a:rPr lang="en-US" b="1" dirty="0" smtClean="0">
                <a:solidFill>
                  <a:srgbClr val="011993"/>
                </a:solidFill>
                <a:latin typeface="+mj-lt"/>
                <a:ea typeface="+mj-ea"/>
                <a:cs typeface="+mj-cs"/>
                <a:sym typeface="Helvetica"/>
              </a:rPr>
              <a:t>Active fire monitoring (EUMETSAT) misses a lot of fires over Greece</a:t>
            </a:r>
            <a:r>
              <a:rPr lang="en-US" dirty="0" smtClean="0">
                <a:sym typeface="Helvetica"/>
              </a:rPr>
              <a:t>. Why? Let’s take a look at the product algorithm…</a:t>
            </a:r>
          </a:p>
          <a:p>
            <a:endParaRPr lang="en-GB" sz="1000" dirty="0" smtClean="0"/>
          </a:p>
          <a:p>
            <a:r>
              <a:rPr lang="en-GB" dirty="0" smtClean="0"/>
              <a:t>The FIR algorithm is applied if following conditions are met: </a:t>
            </a:r>
            <a:endParaRPr lang="el-GR" dirty="0" smtClean="0"/>
          </a:p>
          <a:p>
            <a:pPr marL="342900" lvl="0" indent="-342900">
              <a:buFont typeface="+mj-lt"/>
              <a:buAutoNum type="arabicPeriod"/>
            </a:pPr>
            <a:r>
              <a:rPr lang="en-GB" dirty="0" smtClean="0"/>
              <a:t>Pixel is </a:t>
            </a:r>
            <a:r>
              <a:rPr lang="en-GB" b="1" dirty="0" smtClean="0">
                <a:solidFill>
                  <a:srgbClr val="011993"/>
                </a:solidFill>
                <a:latin typeface="+mj-lt"/>
                <a:ea typeface="+mj-ea"/>
                <a:cs typeface="+mj-cs"/>
                <a:sym typeface="Helvetica"/>
              </a:rPr>
              <a:t>land</a:t>
            </a:r>
            <a:r>
              <a:rPr lang="en-GB" dirty="0" smtClean="0"/>
              <a:t> </a:t>
            </a:r>
            <a:endParaRPr lang="el-GR" dirty="0" smtClean="0"/>
          </a:p>
          <a:p>
            <a:pPr marL="342900" lvl="0" indent="-342900">
              <a:buFont typeface="+mj-lt"/>
              <a:buAutoNum type="arabicPeriod"/>
            </a:pPr>
            <a:r>
              <a:rPr lang="en-GB" dirty="0" smtClean="0"/>
              <a:t>Pixel is </a:t>
            </a:r>
            <a:r>
              <a:rPr lang="en-GB" b="1" dirty="0" smtClean="0">
                <a:solidFill>
                  <a:srgbClr val="011993"/>
                </a:solidFill>
                <a:latin typeface="+mj-lt"/>
                <a:ea typeface="+mj-ea"/>
                <a:cs typeface="+mj-cs"/>
                <a:sym typeface="Helvetica"/>
              </a:rPr>
              <a:t>not bare soil </a:t>
            </a:r>
            <a:r>
              <a:rPr lang="en-GB" dirty="0" smtClean="0"/>
              <a:t>(information from the land-sea-mask and in addition the </a:t>
            </a:r>
            <a:r>
              <a:rPr lang="en-GB" b="1" dirty="0" smtClean="0">
                <a:solidFill>
                  <a:srgbClr val="011993"/>
                </a:solidFill>
                <a:latin typeface="+mj-lt"/>
                <a:ea typeface="+mj-ea"/>
                <a:cs typeface="+mj-cs"/>
                <a:sym typeface="Helvetica"/>
              </a:rPr>
              <a:t>brightness temperature difference </a:t>
            </a:r>
            <a:r>
              <a:rPr lang="en-GB" dirty="0" smtClean="0"/>
              <a:t>(IR8.7 – IR10.) needs to be smaller than 4 K) </a:t>
            </a:r>
            <a:endParaRPr lang="el-GR" dirty="0" smtClean="0"/>
          </a:p>
          <a:p>
            <a:pPr marL="342900" lvl="0" indent="-342900">
              <a:buFont typeface="+mj-lt"/>
              <a:buAutoNum type="arabicPeriod"/>
            </a:pPr>
            <a:r>
              <a:rPr lang="en-GB" dirty="0" smtClean="0"/>
              <a:t>Pixel is </a:t>
            </a:r>
            <a:r>
              <a:rPr lang="en-GB" b="1" dirty="0" smtClean="0">
                <a:solidFill>
                  <a:srgbClr val="011993"/>
                </a:solidFill>
                <a:latin typeface="+mj-lt"/>
                <a:ea typeface="+mj-ea"/>
                <a:cs typeface="+mj-cs"/>
                <a:sym typeface="Helvetica"/>
              </a:rPr>
              <a:t>at least 1 pixel length away from the nearest coastline / lake </a:t>
            </a:r>
            <a:endParaRPr lang="el-GR" b="1" dirty="0" smtClean="0">
              <a:solidFill>
                <a:srgbClr val="011993"/>
              </a:solidFill>
              <a:latin typeface="+mj-lt"/>
              <a:ea typeface="+mj-ea"/>
              <a:cs typeface="+mj-cs"/>
              <a:sym typeface="Helvetica"/>
            </a:endParaRPr>
          </a:p>
          <a:p>
            <a:pPr marL="342900" lvl="0" indent="-342900">
              <a:buFont typeface="+mj-lt"/>
              <a:buAutoNum type="arabicPeriod"/>
            </a:pPr>
            <a:r>
              <a:rPr lang="en-GB" dirty="0" smtClean="0"/>
              <a:t>During day the </a:t>
            </a:r>
            <a:r>
              <a:rPr lang="en-GB" b="1" dirty="0" smtClean="0">
                <a:solidFill>
                  <a:srgbClr val="011993"/>
                </a:solidFill>
                <a:latin typeface="+mj-lt"/>
                <a:ea typeface="+mj-ea"/>
                <a:cs typeface="+mj-cs"/>
                <a:sym typeface="Helvetica"/>
              </a:rPr>
              <a:t>reflectance</a:t>
            </a:r>
            <a:r>
              <a:rPr lang="en-GB" dirty="0" smtClean="0"/>
              <a:t> in channel VIS0.6 is smaller than 15% </a:t>
            </a:r>
            <a:endParaRPr lang="el-GR" dirty="0" smtClean="0"/>
          </a:p>
          <a:p>
            <a:pPr marL="342900" lvl="0" indent="-342900">
              <a:buFont typeface="+mj-lt"/>
              <a:buAutoNum type="arabicPeriod"/>
            </a:pPr>
            <a:r>
              <a:rPr lang="en-GB" dirty="0" smtClean="0"/>
              <a:t>The </a:t>
            </a:r>
            <a:r>
              <a:rPr lang="en-GB" b="1" dirty="0" err="1" smtClean="0">
                <a:solidFill>
                  <a:srgbClr val="011993"/>
                </a:solidFill>
                <a:latin typeface="+mj-lt"/>
                <a:ea typeface="+mj-ea"/>
                <a:cs typeface="+mj-cs"/>
                <a:sym typeface="Helvetica"/>
              </a:rPr>
              <a:t>sunglint</a:t>
            </a:r>
            <a:r>
              <a:rPr lang="en-GB" b="1" dirty="0" smtClean="0">
                <a:solidFill>
                  <a:srgbClr val="011993"/>
                </a:solidFill>
                <a:latin typeface="+mj-lt"/>
                <a:ea typeface="+mj-ea"/>
                <a:cs typeface="+mj-cs"/>
                <a:sym typeface="Helvetica"/>
              </a:rPr>
              <a:t> angle </a:t>
            </a:r>
            <a:r>
              <a:rPr lang="en-GB" dirty="0" smtClean="0"/>
              <a:t>is larger than 3º </a:t>
            </a:r>
            <a:endParaRPr lang="el-GR" dirty="0" smtClean="0"/>
          </a:p>
          <a:p>
            <a:endParaRPr lang="en-GB" sz="1000" dirty="0" smtClean="0"/>
          </a:p>
          <a:p>
            <a:r>
              <a:rPr lang="en-GB" dirty="0" smtClean="0"/>
              <a:t>For the processed pixels, the FIR algorithm uses the following four criteria to check for potential fire and fire pixels: </a:t>
            </a:r>
            <a:endParaRPr lang="el-GR" dirty="0" smtClean="0"/>
          </a:p>
          <a:p>
            <a:pPr marL="342900" indent="-342900">
              <a:buFont typeface="+mj-lt"/>
              <a:buAutoNum type="arabicPeriod"/>
            </a:pPr>
            <a:r>
              <a:rPr lang="en-GB" b="1" dirty="0" smtClean="0">
                <a:solidFill>
                  <a:srgbClr val="011993"/>
                </a:solidFill>
                <a:latin typeface="+mj-lt"/>
                <a:ea typeface="+mj-ea"/>
                <a:cs typeface="+mj-cs"/>
                <a:sym typeface="Helvetica"/>
              </a:rPr>
              <a:t>Brightness temperature </a:t>
            </a:r>
            <a:r>
              <a:rPr lang="en-GB" dirty="0" smtClean="0"/>
              <a:t>of channel </a:t>
            </a:r>
            <a:r>
              <a:rPr lang="en-GB" b="1" dirty="0" smtClean="0">
                <a:solidFill>
                  <a:srgbClr val="011993"/>
                </a:solidFill>
                <a:latin typeface="+mj-lt"/>
                <a:ea typeface="+mj-ea"/>
                <a:cs typeface="+mj-cs"/>
                <a:sym typeface="Helvetica"/>
              </a:rPr>
              <a:t>IR3.9</a:t>
            </a:r>
            <a:r>
              <a:rPr lang="en-GB" dirty="0" smtClean="0"/>
              <a:t> </a:t>
            </a:r>
            <a:endParaRPr lang="el-GR" dirty="0" smtClean="0"/>
          </a:p>
          <a:p>
            <a:pPr marL="342900" indent="-342900">
              <a:buFont typeface="+mj-lt"/>
              <a:buAutoNum type="arabicPeriod"/>
            </a:pPr>
            <a:r>
              <a:rPr lang="en-GB" b="1" dirty="0" smtClean="0">
                <a:solidFill>
                  <a:srgbClr val="011993"/>
                </a:solidFill>
                <a:latin typeface="+mj-lt"/>
                <a:ea typeface="+mj-ea"/>
                <a:cs typeface="+mj-cs"/>
                <a:sym typeface="Helvetica"/>
              </a:rPr>
              <a:t>Brightness temperature difference </a:t>
            </a:r>
            <a:r>
              <a:rPr lang="en-GB" dirty="0" smtClean="0"/>
              <a:t>of channels </a:t>
            </a:r>
            <a:r>
              <a:rPr lang="en-GB" b="1" dirty="0" smtClean="0">
                <a:solidFill>
                  <a:srgbClr val="011993"/>
                </a:solidFill>
                <a:latin typeface="+mj-lt"/>
                <a:ea typeface="+mj-ea"/>
                <a:cs typeface="+mj-cs"/>
                <a:sym typeface="Helvetica"/>
              </a:rPr>
              <a:t>IR3.9</a:t>
            </a:r>
            <a:r>
              <a:rPr lang="en-GB" dirty="0" smtClean="0"/>
              <a:t> and </a:t>
            </a:r>
            <a:r>
              <a:rPr lang="en-GB" b="1" dirty="0" smtClean="0">
                <a:solidFill>
                  <a:srgbClr val="011993"/>
                </a:solidFill>
                <a:latin typeface="+mj-lt"/>
                <a:ea typeface="+mj-ea"/>
                <a:cs typeface="+mj-cs"/>
                <a:sym typeface="Helvetica"/>
              </a:rPr>
              <a:t>IR10.8</a:t>
            </a:r>
            <a:r>
              <a:rPr lang="en-GB" dirty="0" smtClean="0"/>
              <a:t> </a:t>
            </a:r>
            <a:endParaRPr lang="el-GR" dirty="0" smtClean="0"/>
          </a:p>
          <a:p>
            <a:pPr marL="342900" indent="-342900">
              <a:buFont typeface="+mj-lt"/>
              <a:buAutoNum type="arabicPeriod"/>
            </a:pPr>
            <a:r>
              <a:rPr lang="en-GB" b="1" dirty="0" smtClean="0">
                <a:solidFill>
                  <a:srgbClr val="011993"/>
                </a:solidFill>
                <a:latin typeface="+mj-lt"/>
                <a:ea typeface="+mj-ea"/>
                <a:cs typeface="+mj-cs"/>
                <a:sym typeface="Helvetica"/>
              </a:rPr>
              <a:t>Difference of the standard deviations</a:t>
            </a:r>
            <a:r>
              <a:rPr lang="en-GB" dirty="0" smtClean="0"/>
              <a:t> of channel </a:t>
            </a:r>
            <a:r>
              <a:rPr lang="en-GB" b="1" dirty="0" smtClean="0">
                <a:solidFill>
                  <a:srgbClr val="011993"/>
                </a:solidFill>
                <a:latin typeface="+mj-lt"/>
                <a:ea typeface="+mj-ea"/>
                <a:cs typeface="+mj-cs"/>
                <a:sym typeface="Helvetica"/>
              </a:rPr>
              <a:t>IR3.9</a:t>
            </a:r>
            <a:r>
              <a:rPr lang="en-GB" dirty="0" smtClean="0"/>
              <a:t> and </a:t>
            </a:r>
            <a:r>
              <a:rPr lang="en-GB" b="1" dirty="0" smtClean="0">
                <a:solidFill>
                  <a:srgbClr val="011993"/>
                </a:solidFill>
                <a:latin typeface="+mj-lt"/>
                <a:ea typeface="+mj-ea"/>
                <a:cs typeface="+mj-cs"/>
                <a:sym typeface="Helvetica"/>
              </a:rPr>
              <a:t>IR10.8</a:t>
            </a:r>
            <a:r>
              <a:rPr lang="en-GB" dirty="0" smtClean="0"/>
              <a:t> </a:t>
            </a:r>
            <a:endParaRPr lang="el-GR" dirty="0" smtClean="0"/>
          </a:p>
          <a:p>
            <a:pPr marL="342900" indent="-342900">
              <a:buFont typeface="+mj-lt"/>
              <a:buAutoNum type="arabicPeriod"/>
            </a:pPr>
            <a:r>
              <a:rPr lang="en-GB" b="1" dirty="0" smtClean="0">
                <a:solidFill>
                  <a:srgbClr val="011993"/>
                </a:solidFill>
                <a:latin typeface="+mj-lt"/>
                <a:ea typeface="+mj-ea"/>
                <a:cs typeface="+mj-cs"/>
                <a:sym typeface="Helvetica"/>
              </a:rPr>
              <a:t>Standard deviation </a:t>
            </a:r>
            <a:r>
              <a:rPr lang="en-GB" dirty="0" smtClean="0"/>
              <a:t>of channel </a:t>
            </a:r>
            <a:r>
              <a:rPr lang="en-GB" b="1" dirty="0" smtClean="0">
                <a:solidFill>
                  <a:srgbClr val="011993"/>
                </a:solidFill>
                <a:latin typeface="+mj-lt"/>
                <a:ea typeface="+mj-ea"/>
                <a:cs typeface="+mj-cs"/>
                <a:sym typeface="Helvetica"/>
              </a:rPr>
              <a:t>IR3.9</a:t>
            </a:r>
            <a:r>
              <a:rPr lang="en-GB" dirty="0" smtClean="0"/>
              <a:t> </a:t>
            </a:r>
            <a:endParaRPr lang="el-GR" dirty="0" smtClean="0"/>
          </a:p>
          <a:p>
            <a:pPr marL="342900" indent="-342900">
              <a:buFont typeface="+mj-lt"/>
              <a:buAutoNum type="arabicPeriod"/>
            </a:pPr>
            <a:r>
              <a:rPr lang="en-GB" b="1" dirty="0" smtClean="0">
                <a:solidFill>
                  <a:srgbClr val="011993"/>
                </a:solidFill>
                <a:latin typeface="+mj-lt"/>
                <a:ea typeface="+mj-ea"/>
                <a:cs typeface="+mj-cs"/>
                <a:sym typeface="Helvetica"/>
              </a:rPr>
              <a:t>Standard deviation </a:t>
            </a:r>
            <a:r>
              <a:rPr lang="en-GB" dirty="0" smtClean="0"/>
              <a:t>of channel </a:t>
            </a:r>
            <a:r>
              <a:rPr lang="en-GB" b="1" dirty="0" smtClean="0">
                <a:solidFill>
                  <a:srgbClr val="011993"/>
                </a:solidFill>
                <a:latin typeface="+mj-lt"/>
                <a:ea typeface="+mj-ea"/>
                <a:cs typeface="+mj-cs"/>
                <a:sym typeface="Helvetica"/>
              </a:rPr>
              <a:t>IR10.8</a:t>
            </a:r>
            <a:r>
              <a:rPr lang="en-GB" dirty="0" smtClean="0"/>
              <a:t> (all </a:t>
            </a:r>
            <a:r>
              <a:rPr lang="en-US" dirty="0" err="1" smtClean="0"/>
              <a:t>StDevs</a:t>
            </a:r>
            <a:r>
              <a:rPr lang="en-US" dirty="0" smtClean="0"/>
              <a:t> </a:t>
            </a:r>
            <a:r>
              <a:rPr lang="en-GB" dirty="0" smtClean="0"/>
              <a:t>are computed over a 3x3 pixel group)</a:t>
            </a:r>
            <a:endParaRPr lang="en-US" dirty="0" smtClean="0">
              <a:sym typeface="Helvetica"/>
            </a:endParaRPr>
          </a:p>
        </p:txBody>
      </p:sp>
      <p:sp>
        <p:nvSpPr>
          <p:cNvPr id="7"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e-operationally deployed during the 2018 fire season.…"/>
          <p:cNvSpPr txBox="1"/>
          <p:nvPr/>
        </p:nvSpPr>
        <p:spPr>
          <a:xfrm>
            <a:off x="323528" y="1259468"/>
            <a:ext cx="849694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lang="en-US" b="1" dirty="0" smtClean="0">
                <a:solidFill>
                  <a:srgbClr val="011993"/>
                </a:solidFill>
                <a:latin typeface="+mj-lt"/>
                <a:ea typeface="+mj-ea"/>
                <a:cs typeface="+mj-cs"/>
                <a:sym typeface="Helvetica"/>
              </a:rPr>
              <a:t>The cases of Mati and Kineta Fire Events (</a:t>
            </a:r>
            <a:r>
              <a:rPr lang="el-GR" b="1" dirty="0" smtClean="0">
                <a:solidFill>
                  <a:srgbClr val="011993"/>
                </a:solidFill>
                <a:latin typeface="+mj-lt"/>
                <a:ea typeface="+mj-ea"/>
                <a:cs typeface="+mj-cs"/>
                <a:sym typeface="Helvetica"/>
              </a:rPr>
              <a:t>23/07/</a:t>
            </a:r>
            <a:r>
              <a:rPr lang="en-US" b="1" dirty="0" smtClean="0">
                <a:solidFill>
                  <a:srgbClr val="011993"/>
                </a:solidFill>
                <a:latin typeface="+mj-lt"/>
                <a:ea typeface="+mj-ea"/>
                <a:cs typeface="+mj-cs"/>
                <a:sym typeface="Helvetica"/>
              </a:rPr>
              <a:t>2018)</a:t>
            </a:r>
            <a:endParaRPr lang="en-US" dirty="0" smtClean="0"/>
          </a:p>
        </p:txBody>
      </p:sp>
      <p:sp>
        <p:nvSpPr>
          <p:cNvPr id="13" name="TextBox 12"/>
          <p:cNvSpPr txBox="1"/>
          <p:nvPr/>
        </p:nvSpPr>
        <p:spPr>
          <a:xfrm>
            <a:off x="179512" y="4622592"/>
            <a:ext cx="8712968" cy="1754326"/>
          </a:xfrm>
          <a:prstGeom prst="rect">
            <a:avLst/>
          </a:prstGeom>
          <a:noFill/>
        </p:spPr>
        <p:txBody>
          <a:bodyPr wrap="square" rtlCol="0">
            <a:spAutoFit/>
          </a:bodyPr>
          <a:lstStyle/>
          <a:p>
            <a:pPr algn="just"/>
            <a:r>
              <a:rPr lang="en-US" dirty="0" smtClean="0"/>
              <a:t>Although the thermal anomalies are clearly detected in IR3.9, the Active Fire Monitoring product indicates no fires. The pixels are next to sea pixels and are excluded from the application of the algorithm. The used thresholds may also be responsible for the fail of the algorithm.</a:t>
            </a:r>
          </a:p>
          <a:p>
            <a:pPr algn="just"/>
            <a:r>
              <a:rPr lang="en-US" dirty="0" smtClean="0"/>
              <a:t>An anomaly was raised with STG on October 2018. The issue was investigated and improvements were planned.</a:t>
            </a:r>
            <a:endParaRPr lang="el-GR" dirty="0"/>
          </a:p>
        </p:txBody>
      </p:sp>
      <p:grpSp>
        <p:nvGrpSpPr>
          <p:cNvPr id="2" name="Group 17"/>
          <p:cNvGrpSpPr>
            <a:grpSpLocks noChangeAspect="1"/>
          </p:cNvGrpSpPr>
          <p:nvPr/>
        </p:nvGrpSpPr>
        <p:grpSpPr>
          <a:xfrm>
            <a:off x="539552" y="1656000"/>
            <a:ext cx="7785640" cy="3060000"/>
            <a:chOff x="43591" y="1656000"/>
            <a:chExt cx="9022183" cy="3546000"/>
          </a:xfrm>
        </p:grpSpPr>
        <p:pic>
          <p:nvPicPr>
            <p:cNvPr id="12" name="Picture 11" descr="C:\Users\thalia\Desktop\mati\Fire_detection_indicator in MSG3-SEVI-MSGFIRG-0100-0100-2018.pn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r="8075"/>
            <a:stretch>
              <a:fillRect/>
            </a:stretch>
          </p:blipFill>
          <p:spPr bwMode="auto">
            <a:xfrm>
              <a:off x="4211960" y="1656000"/>
              <a:ext cx="4853814" cy="3546000"/>
            </a:xfrm>
            <a:prstGeom prst="rect">
              <a:avLst/>
            </a:prstGeom>
            <a:noFill/>
            <a:ln>
              <a:noFill/>
            </a:ln>
          </p:spPr>
        </p:pic>
        <p:pic>
          <p:nvPicPr>
            <p:cNvPr id="9" name="Picture 8" descr="C:\Users\thalia\Desktop\i39\ch4 in W_XX-EUMETSAT-Darmstadt,VIS+IR+I_mati.png"/>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r="10105"/>
            <a:stretch>
              <a:fillRect/>
            </a:stretch>
          </p:blipFill>
          <p:spPr bwMode="auto">
            <a:xfrm>
              <a:off x="43591" y="1656000"/>
              <a:ext cx="4744433" cy="3546000"/>
            </a:xfrm>
            <a:prstGeom prst="rect">
              <a:avLst/>
            </a:prstGeom>
            <a:noFill/>
            <a:ln>
              <a:noFill/>
            </a:ln>
          </p:spPr>
        </p:pic>
        <p:sp>
          <p:nvSpPr>
            <p:cNvPr id="15" name="Rounded Rectangular Callout 14"/>
            <p:cNvSpPr/>
            <p:nvPr/>
          </p:nvSpPr>
          <p:spPr>
            <a:xfrm>
              <a:off x="5436096" y="3356992"/>
              <a:ext cx="1080120" cy="288032"/>
            </a:xfrm>
            <a:prstGeom prst="wedgeRoundRectCallout">
              <a:avLst>
                <a:gd name="adj1" fmla="val -25580"/>
                <a:gd name="adj2" fmla="val -1653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Kineta</a:t>
              </a:r>
              <a:endParaRPr lang="el-GR" dirty="0"/>
            </a:p>
          </p:txBody>
        </p:sp>
        <p:sp>
          <p:nvSpPr>
            <p:cNvPr id="17" name="Rounded Rectangular Callout 16"/>
            <p:cNvSpPr/>
            <p:nvPr/>
          </p:nvSpPr>
          <p:spPr>
            <a:xfrm>
              <a:off x="6884802" y="3077506"/>
              <a:ext cx="1080120" cy="288032"/>
            </a:xfrm>
            <a:prstGeom prst="wedgeRoundRectCallout">
              <a:avLst>
                <a:gd name="adj1" fmla="val -25580"/>
                <a:gd name="adj2" fmla="val -1653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Mati</a:t>
              </a:r>
              <a:endParaRPr lang="el-GR" dirty="0"/>
            </a:p>
          </p:txBody>
        </p:sp>
      </p:grpSp>
      <p:sp>
        <p:nvSpPr>
          <p:cNvPr id="14" name="TextBox 13"/>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18"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e-operationally deployed during the 2018 fire season.…"/>
          <p:cNvSpPr txBox="1"/>
          <p:nvPr/>
        </p:nvSpPr>
        <p:spPr>
          <a:xfrm>
            <a:off x="323528" y="1124744"/>
            <a:ext cx="8496944" cy="5078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80473" indent="-180473" algn="just">
              <a:lnSpc>
                <a:spcPct val="120000"/>
              </a:lnSpc>
              <a:buSzPct val="100000"/>
              <a:buFont typeface="Arial" pitchFamily="34" charset="0"/>
              <a:buChar char="•"/>
              <a:defRPr>
                <a:latin typeface="+mj-lt"/>
                <a:ea typeface="+mj-ea"/>
                <a:cs typeface="+mj-cs"/>
                <a:sym typeface="Helvetica"/>
              </a:defRPr>
            </a:pPr>
            <a:endParaRPr lang="el-GR" dirty="0" smtClean="0">
              <a:sym typeface="Helvetica"/>
            </a:endParaRPr>
          </a:p>
          <a:p>
            <a:pPr marL="180473" indent="-180473" algn="just">
              <a:lnSpc>
                <a:spcPct val="120000"/>
              </a:lnSpc>
              <a:buSzPct val="100000"/>
              <a:defRPr>
                <a:latin typeface="+mj-lt"/>
                <a:ea typeface="+mj-ea"/>
                <a:cs typeface="+mj-cs"/>
                <a:sym typeface="Helvetica"/>
              </a:defRPr>
            </a:pPr>
            <a:r>
              <a:rPr lang="en-US" b="1" dirty="0" smtClean="0">
                <a:solidFill>
                  <a:srgbClr val="011993"/>
                </a:solidFill>
                <a:sym typeface="Helvetica"/>
              </a:rPr>
              <a:t>Active Fire Monitoring excludes </a:t>
            </a:r>
            <a:r>
              <a:rPr lang="en-US" b="1" dirty="0" smtClean="0">
                <a:solidFill>
                  <a:srgbClr val="011993"/>
                </a:solidFill>
                <a:latin typeface="+mj-lt"/>
                <a:ea typeface="+mj-ea"/>
                <a:cs typeface="+mj-cs"/>
                <a:sym typeface="Helvetica"/>
              </a:rPr>
              <a:t>coastal pixels</a:t>
            </a:r>
            <a:r>
              <a:rPr lang="en-US" dirty="0" smtClean="0">
                <a:sym typeface="Helvetica"/>
              </a:rPr>
              <a:t>. </a:t>
            </a:r>
            <a:r>
              <a:rPr lang="en-GB" dirty="0" smtClean="0">
                <a:sym typeface="Helvetica"/>
              </a:rPr>
              <a:t>All included pixels must be at least 1 pixel length away from the nearest coastline / lake.</a:t>
            </a:r>
            <a:r>
              <a:rPr lang="en-US" dirty="0" smtClean="0">
                <a:sym typeface="Helvetica"/>
              </a:rPr>
              <a:t> </a:t>
            </a:r>
            <a:r>
              <a:rPr lang="en-US" b="1" dirty="0" smtClean="0">
                <a:solidFill>
                  <a:srgbClr val="011993"/>
                </a:solidFill>
                <a:latin typeface="+mj-lt"/>
                <a:ea typeface="+mj-ea"/>
                <a:cs typeface="+mj-cs"/>
                <a:sym typeface="Helvetica"/>
              </a:rPr>
              <a:t>Greece, presents extensive and complex coastlines, with forest in close proximity</a:t>
            </a:r>
            <a:r>
              <a:rPr lang="en-US" dirty="0" smtClean="0">
                <a:sym typeface="Helvetica"/>
              </a:rPr>
              <a:t>. </a:t>
            </a:r>
          </a:p>
          <a:p>
            <a:pPr marL="180473" indent="-180473" algn="just">
              <a:lnSpc>
                <a:spcPct val="120000"/>
              </a:lnSpc>
              <a:buSzPct val="100000"/>
              <a:defRPr>
                <a:latin typeface="+mj-lt"/>
                <a:ea typeface="+mj-ea"/>
                <a:cs typeface="+mj-cs"/>
                <a:sym typeface="Helvetica"/>
              </a:defRPr>
            </a:pPr>
            <a:r>
              <a:rPr lang="en-US" b="1" dirty="0" smtClean="0">
                <a:solidFill>
                  <a:srgbClr val="011993"/>
                </a:solidFill>
                <a:sym typeface="Helvetica"/>
              </a:rPr>
              <a:t>FDM </a:t>
            </a:r>
            <a:r>
              <a:rPr lang="en-US" b="1" dirty="0" err="1" smtClean="0">
                <a:solidFill>
                  <a:srgbClr val="011993"/>
                </a:solidFill>
                <a:sym typeface="Helvetica"/>
              </a:rPr>
              <a:t>FidAlgo</a:t>
            </a:r>
            <a:r>
              <a:rPr lang="en-US" b="1" dirty="0" smtClean="0">
                <a:solidFill>
                  <a:srgbClr val="011993"/>
                </a:solidFill>
                <a:sym typeface="Helvetica"/>
              </a:rPr>
              <a:t> does not exclude next-to-water pixels</a:t>
            </a:r>
          </a:p>
          <a:p>
            <a:pPr marL="180473" indent="-180473" algn="just">
              <a:lnSpc>
                <a:spcPct val="120000"/>
              </a:lnSpc>
              <a:buSzPct val="100000"/>
              <a:defRPr>
                <a:latin typeface="+mj-lt"/>
                <a:ea typeface="+mj-ea"/>
                <a:cs typeface="+mj-cs"/>
                <a:sym typeface="Helvetica"/>
              </a:defRPr>
            </a:pPr>
            <a:r>
              <a:rPr lang="en-US" b="1" dirty="0" smtClean="0">
                <a:solidFill>
                  <a:srgbClr val="011993"/>
                </a:solidFill>
                <a:sym typeface="Helvetica"/>
              </a:rPr>
              <a:t>FRP algorithm excludes WATEREDGE pixels</a:t>
            </a:r>
            <a:endParaRPr lang="el-GR" b="1" dirty="0" smtClean="0">
              <a:solidFill>
                <a:srgbClr val="011993"/>
              </a:solidFill>
              <a:sym typeface="Helvetica"/>
            </a:endParaRPr>
          </a:p>
          <a:p>
            <a:pPr marL="180473" indent="-180473" algn="just">
              <a:lnSpc>
                <a:spcPct val="120000"/>
              </a:lnSpc>
              <a:buSzPct val="100000"/>
              <a:defRPr>
                <a:latin typeface="+mj-lt"/>
                <a:ea typeface="+mj-ea"/>
                <a:cs typeface="+mj-cs"/>
                <a:sym typeface="Helvetica"/>
              </a:defRPr>
            </a:pPr>
            <a:endParaRPr lang="el-GR" dirty="0" smtClean="0">
              <a:sym typeface="Helvetica"/>
            </a:endParaRPr>
          </a:p>
          <a:p>
            <a:pPr marL="180473" indent="-180473" algn="just">
              <a:lnSpc>
                <a:spcPct val="120000"/>
              </a:lnSpc>
              <a:buSzPct val="100000"/>
              <a:defRPr>
                <a:latin typeface="+mj-lt"/>
                <a:ea typeface="+mj-ea"/>
                <a:cs typeface="+mj-cs"/>
                <a:sym typeface="Helvetica"/>
              </a:defRPr>
            </a:pPr>
            <a:r>
              <a:rPr lang="en-US" dirty="0" smtClean="0">
                <a:sym typeface="Helvetica"/>
              </a:rPr>
              <a:t>We attempted to overcome the problem by applying a </a:t>
            </a:r>
            <a:r>
              <a:rPr lang="en-US" b="1" dirty="0" smtClean="0">
                <a:solidFill>
                  <a:srgbClr val="011993"/>
                </a:solidFill>
                <a:latin typeface="+mj-lt"/>
                <a:ea typeface="+mj-ea"/>
                <a:cs typeface="+mj-cs"/>
                <a:sym typeface="Helvetica"/>
              </a:rPr>
              <a:t>modified / simplified version </a:t>
            </a:r>
            <a:r>
              <a:rPr lang="en-US" dirty="0" smtClean="0">
                <a:sym typeface="Helvetica"/>
              </a:rPr>
              <a:t>of the algorithm (</a:t>
            </a:r>
            <a:r>
              <a:rPr lang="en-US" b="1" dirty="0" smtClean="0">
                <a:solidFill>
                  <a:srgbClr val="011993"/>
                </a:solidFill>
                <a:latin typeface="+mj-lt"/>
                <a:ea typeface="+mj-ea"/>
                <a:cs typeface="+mj-cs"/>
                <a:sym typeface="Helvetica"/>
              </a:rPr>
              <a:t>FIREX – </a:t>
            </a:r>
            <a:r>
              <a:rPr lang="en-US" b="1" dirty="0" err="1" smtClean="0">
                <a:solidFill>
                  <a:srgbClr val="011993"/>
                </a:solidFill>
                <a:latin typeface="+mj-lt"/>
                <a:ea typeface="+mj-ea"/>
                <a:cs typeface="+mj-cs"/>
                <a:sym typeface="Helvetica"/>
              </a:rPr>
              <a:t>FIRes</a:t>
            </a:r>
            <a:r>
              <a:rPr lang="en-US" b="1" dirty="0" smtClean="0">
                <a:solidFill>
                  <a:srgbClr val="011993"/>
                </a:solidFill>
                <a:latin typeface="+mj-lt"/>
                <a:ea typeface="+mj-ea"/>
                <a:cs typeface="+mj-cs"/>
                <a:sym typeface="Helvetica"/>
              </a:rPr>
              <a:t> </a:t>
            </a:r>
            <a:r>
              <a:rPr lang="en-US" b="1" dirty="0" err="1" smtClean="0">
                <a:solidFill>
                  <a:srgbClr val="011993"/>
                </a:solidFill>
                <a:latin typeface="+mj-lt"/>
                <a:ea typeface="+mj-ea"/>
                <a:cs typeface="+mj-cs"/>
                <a:sym typeface="Helvetica"/>
              </a:rPr>
              <a:t>EXperimental</a:t>
            </a:r>
            <a:r>
              <a:rPr lang="en-US" dirty="0" smtClean="0">
                <a:sym typeface="Helvetica"/>
              </a:rPr>
              <a:t>)</a:t>
            </a:r>
          </a:p>
          <a:p>
            <a:pPr marL="180473" indent="-180473" algn="just">
              <a:lnSpc>
                <a:spcPct val="120000"/>
              </a:lnSpc>
              <a:buSzPct val="100000"/>
              <a:defRPr>
                <a:latin typeface="+mj-lt"/>
                <a:ea typeface="+mj-ea"/>
                <a:cs typeface="+mj-cs"/>
                <a:sym typeface="Helvetica"/>
              </a:defRPr>
            </a:pPr>
            <a:r>
              <a:rPr lang="en-GB" dirty="0" smtClean="0">
                <a:sym typeface="Helvetica"/>
              </a:rPr>
              <a:t>The main modifications from the original FIR algorithm concern the </a:t>
            </a:r>
            <a:r>
              <a:rPr lang="en-US" b="1" dirty="0" smtClean="0">
                <a:solidFill>
                  <a:srgbClr val="011993"/>
                </a:solidFill>
                <a:latin typeface="+mj-lt"/>
                <a:ea typeface="+mj-ea"/>
                <a:cs typeface="+mj-cs"/>
                <a:sym typeface="Helvetica"/>
              </a:rPr>
              <a:t>removal of the </a:t>
            </a:r>
            <a:r>
              <a:rPr lang="en-US" b="1" dirty="0" err="1" smtClean="0">
                <a:solidFill>
                  <a:srgbClr val="011993"/>
                </a:solidFill>
                <a:latin typeface="+mj-lt"/>
                <a:ea typeface="+mj-ea"/>
                <a:cs typeface="+mj-cs"/>
                <a:sym typeface="Helvetica"/>
              </a:rPr>
              <a:t>StDev</a:t>
            </a:r>
            <a:r>
              <a:rPr lang="en-US" b="1" dirty="0" smtClean="0">
                <a:solidFill>
                  <a:srgbClr val="011993"/>
                </a:solidFill>
                <a:latin typeface="+mj-lt"/>
                <a:ea typeface="+mj-ea"/>
                <a:cs typeface="+mj-cs"/>
                <a:sym typeface="Helvetica"/>
              </a:rPr>
              <a:t> tests </a:t>
            </a:r>
            <a:r>
              <a:rPr lang="en-US" dirty="0" smtClean="0">
                <a:sym typeface="Helvetica"/>
              </a:rPr>
              <a:t>and the </a:t>
            </a:r>
            <a:r>
              <a:rPr lang="en-US" b="1" dirty="0" smtClean="0">
                <a:solidFill>
                  <a:srgbClr val="011993"/>
                </a:solidFill>
                <a:latin typeface="+mj-lt"/>
                <a:ea typeface="+mj-ea"/>
                <a:cs typeface="+mj-cs"/>
                <a:sym typeface="Helvetica"/>
              </a:rPr>
              <a:t>application of the algorithm in coastal pixels</a:t>
            </a:r>
            <a:r>
              <a:rPr lang="en-US" dirty="0" smtClean="0">
                <a:sym typeface="Helvetica"/>
              </a:rPr>
              <a:t>. Also </a:t>
            </a:r>
            <a:r>
              <a:rPr lang="en-US" b="1" dirty="0" smtClean="0">
                <a:solidFill>
                  <a:srgbClr val="011993"/>
                </a:solidFill>
                <a:latin typeface="+mj-lt"/>
                <a:ea typeface="+mj-ea"/>
                <a:cs typeface="+mj-cs"/>
                <a:sym typeface="Helvetica"/>
              </a:rPr>
              <a:t>the VIS0.6 and the </a:t>
            </a:r>
            <a:r>
              <a:rPr lang="en-US" b="1" dirty="0" err="1" smtClean="0">
                <a:solidFill>
                  <a:srgbClr val="011993"/>
                </a:solidFill>
                <a:latin typeface="+mj-lt"/>
                <a:ea typeface="+mj-ea"/>
                <a:cs typeface="+mj-cs"/>
                <a:sym typeface="Helvetica"/>
              </a:rPr>
              <a:t>sunglint</a:t>
            </a:r>
            <a:r>
              <a:rPr lang="en-US" b="1" dirty="0" smtClean="0">
                <a:solidFill>
                  <a:srgbClr val="011993"/>
                </a:solidFill>
                <a:latin typeface="+mj-lt"/>
                <a:ea typeface="+mj-ea"/>
                <a:cs typeface="+mj-cs"/>
                <a:sym typeface="Helvetica"/>
              </a:rPr>
              <a:t> angle tests are omitted</a:t>
            </a:r>
            <a:r>
              <a:rPr lang="en-US" dirty="0" smtClean="0">
                <a:sym typeface="Helvetica"/>
              </a:rPr>
              <a:t>. These modifications were chosen at the expense of false alarms, as they make the algorithm capable of successfully identifying fire pixels during fire events near the coastline. FIREX is </a:t>
            </a:r>
            <a:r>
              <a:rPr lang="en-US" b="1" dirty="0" smtClean="0">
                <a:solidFill>
                  <a:srgbClr val="011993"/>
                </a:solidFill>
                <a:latin typeface="+mj-lt"/>
                <a:ea typeface="+mj-ea"/>
                <a:cs typeface="+mj-cs"/>
                <a:sym typeface="Helvetica"/>
              </a:rPr>
              <a:t>highly sensitive but not so selective</a:t>
            </a:r>
            <a:r>
              <a:rPr lang="en-US" dirty="0" smtClean="0">
                <a:sym typeface="Helvetica"/>
              </a:rPr>
              <a:t>.</a:t>
            </a:r>
            <a:endParaRPr lang="el-GR" dirty="0" smtClean="0">
              <a:sym typeface="Helvetica"/>
            </a:endParaRPr>
          </a:p>
          <a:p>
            <a:pPr marL="180473" indent="-180473" algn="just">
              <a:lnSpc>
                <a:spcPct val="120000"/>
              </a:lnSpc>
              <a:buSzPct val="100000"/>
              <a:defRPr>
                <a:latin typeface="+mj-lt"/>
                <a:ea typeface="+mj-ea"/>
                <a:cs typeface="+mj-cs"/>
                <a:sym typeface="Helvetica"/>
              </a:defRPr>
            </a:pPr>
            <a:r>
              <a:rPr lang="en-GB" dirty="0" smtClean="0">
                <a:sym typeface="Helvetica"/>
              </a:rPr>
              <a:t>The current pilot version is </a:t>
            </a:r>
            <a:r>
              <a:rPr lang="en-GB" b="1" dirty="0" smtClean="0">
                <a:solidFill>
                  <a:srgbClr val="011993"/>
                </a:solidFill>
                <a:latin typeface="+mj-lt"/>
                <a:ea typeface="+mj-ea"/>
                <a:cs typeface="+mj-cs"/>
                <a:sym typeface="Helvetica"/>
              </a:rPr>
              <a:t>under evaluation</a:t>
            </a:r>
            <a:r>
              <a:rPr lang="en-GB" dirty="0" smtClean="0">
                <a:sym typeface="Helvetica"/>
              </a:rPr>
              <a:t>. </a:t>
            </a:r>
            <a:endParaRPr lang="en-US" dirty="0" smtClean="0">
              <a:sym typeface="Helvetica"/>
            </a:endParaRPr>
          </a:p>
        </p:txBody>
      </p:sp>
      <p:sp>
        <p:nvSpPr>
          <p:cNvPr id="7" name="TextBox 6"/>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8"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e-operationally deployed during the 2018 fire season.…"/>
          <p:cNvSpPr txBox="1"/>
          <p:nvPr/>
        </p:nvSpPr>
        <p:spPr>
          <a:xfrm>
            <a:off x="323528" y="1124744"/>
            <a:ext cx="8496944" cy="4081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80473" indent="-180473" algn="just">
              <a:lnSpc>
                <a:spcPct val="120000"/>
              </a:lnSpc>
              <a:buSzPct val="100000"/>
              <a:buFont typeface="Arial" pitchFamily="34" charset="0"/>
              <a:buChar char="•"/>
              <a:defRPr>
                <a:latin typeface="+mj-lt"/>
                <a:ea typeface="+mj-ea"/>
                <a:cs typeface="+mj-cs"/>
                <a:sym typeface="Helvetica"/>
              </a:defRPr>
            </a:pPr>
            <a:endParaRPr lang="el-GR" dirty="0" smtClean="0">
              <a:sym typeface="Helvetica"/>
            </a:endParaRPr>
          </a:p>
          <a:p>
            <a:pPr marL="180473" indent="-180473" algn="just">
              <a:lnSpc>
                <a:spcPct val="120000"/>
              </a:lnSpc>
              <a:buSzPct val="100000"/>
              <a:defRPr>
                <a:latin typeface="+mj-lt"/>
                <a:ea typeface="+mj-ea"/>
                <a:cs typeface="+mj-cs"/>
                <a:sym typeface="Helvetica"/>
              </a:defRPr>
            </a:pPr>
            <a:r>
              <a:rPr lang="en-US" b="1" dirty="0" smtClean="0">
                <a:solidFill>
                  <a:srgbClr val="C00000"/>
                </a:solidFill>
                <a:sym typeface="Helvetica"/>
              </a:rPr>
              <a:t>FIREX algorithm description</a:t>
            </a:r>
          </a:p>
          <a:p>
            <a:pPr marL="180473" indent="-180473" algn="just">
              <a:lnSpc>
                <a:spcPct val="120000"/>
              </a:lnSpc>
              <a:buSzPct val="100000"/>
              <a:buFont typeface="Arial" pitchFamily="34" charset="0"/>
              <a:buChar char="•"/>
              <a:defRPr>
                <a:latin typeface="+mj-lt"/>
                <a:ea typeface="+mj-ea"/>
                <a:cs typeface="+mj-cs"/>
                <a:sym typeface="Helvetica"/>
              </a:defRPr>
            </a:pPr>
            <a:r>
              <a:rPr lang="en-US" b="1" dirty="0" smtClean="0">
                <a:solidFill>
                  <a:srgbClr val="011993"/>
                </a:solidFill>
                <a:sym typeface="Helvetica"/>
              </a:rPr>
              <a:t>Land – Sea mask</a:t>
            </a:r>
          </a:p>
          <a:p>
            <a:pPr marL="180473" lvl="6" indent="-180473" algn="just">
              <a:lnSpc>
                <a:spcPct val="120000"/>
              </a:lnSpc>
              <a:buSzPct val="100000"/>
              <a:defRPr>
                <a:latin typeface="+mj-lt"/>
                <a:ea typeface="+mj-ea"/>
                <a:cs typeface="+mj-cs"/>
                <a:sym typeface="Helvetica"/>
              </a:defRPr>
            </a:pPr>
            <a:r>
              <a:rPr lang="en-US" dirty="0" smtClean="0">
                <a:sym typeface="Helvetica"/>
              </a:rPr>
              <a:t>Used LSA SAF mask (</a:t>
            </a:r>
            <a:r>
              <a:rPr lang="en-US" dirty="0" smtClean="0"/>
              <a:t>https://landsaf.ipma.pt/en/getdata/msg-toolbox/ --&gt; Reference grid and land sea mask). We added one more pixel to coastline!</a:t>
            </a:r>
          </a:p>
          <a:p>
            <a:pPr marL="180473" lvl="6" indent="-180473" algn="just">
              <a:lnSpc>
                <a:spcPct val="120000"/>
              </a:lnSpc>
              <a:buSzPct val="100000"/>
              <a:buFont typeface="Arial" pitchFamily="34" charset="0"/>
              <a:buChar char="•"/>
              <a:defRPr>
                <a:latin typeface="+mj-lt"/>
                <a:ea typeface="+mj-ea"/>
                <a:cs typeface="+mj-cs"/>
                <a:sym typeface="Helvetica"/>
              </a:defRPr>
            </a:pPr>
            <a:r>
              <a:rPr lang="en-US" b="1" dirty="0" smtClean="0">
                <a:solidFill>
                  <a:srgbClr val="011993"/>
                </a:solidFill>
                <a:sym typeface="Helvetica"/>
              </a:rPr>
              <a:t>Cloud mask </a:t>
            </a:r>
          </a:p>
          <a:p>
            <a:pPr marL="180473" lvl="6" indent="-180473" algn="just">
              <a:lnSpc>
                <a:spcPct val="120000"/>
              </a:lnSpc>
              <a:buSzPct val="100000"/>
              <a:defRPr>
                <a:latin typeface="+mj-lt"/>
                <a:ea typeface="+mj-ea"/>
                <a:cs typeface="+mj-cs"/>
                <a:sym typeface="Helvetica"/>
              </a:defRPr>
            </a:pPr>
            <a:r>
              <a:rPr lang="en-US" dirty="0" smtClean="0"/>
              <a:t>We use the NWC SAF cloud mask</a:t>
            </a:r>
          </a:p>
          <a:p>
            <a:pPr marL="180473" lvl="6" indent="-180473" algn="just">
              <a:lnSpc>
                <a:spcPct val="120000"/>
              </a:lnSpc>
              <a:buSzPct val="100000"/>
              <a:buFont typeface="Arial" pitchFamily="34" charset="0"/>
              <a:buChar char="•"/>
              <a:defRPr>
                <a:latin typeface="+mj-lt"/>
                <a:ea typeface="+mj-ea"/>
                <a:cs typeface="+mj-cs"/>
                <a:sym typeface="Helvetica"/>
              </a:defRPr>
            </a:pPr>
            <a:r>
              <a:rPr lang="en-US" b="1" dirty="0" smtClean="0">
                <a:solidFill>
                  <a:srgbClr val="011993"/>
                </a:solidFill>
                <a:sym typeface="Helvetica"/>
              </a:rPr>
              <a:t>Test for bare soil surfaces</a:t>
            </a:r>
          </a:p>
          <a:p>
            <a:pPr marL="180473" lvl="6" indent="-180473" algn="just">
              <a:lnSpc>
                <a:spcPct val="120000"/>
              </a:lnSpc>
              <a:buSzPct val="100000"/>
              <a:defRPr>
                <a:latin typeface="+mj-lt"/>
                <a:ea typeface="+mj-ea"/>
                <a:cs typeface="+mj-cs"/>
                <a:sym typeface="Helvetica"/>
              </a:defRPr>
            </a:pPr>
            <a:r>
              <a:rPr lang="en-US" dirty="0" smtClean="0"/>
              <a:t>IR10.8–IR8.7 &lt; 5 K</a:t>
            </a:r>
          </a:p>
          <a:p>
            <a:pPr marL="180473" lvl="6" indent="-180473" algn="just">
              <a:lnSpc>
                <a:spcPct val="120000"/>
              </a:lnSpc>
              <a:buSzPct val="100000"/>
              <a:defRPr>
                <a:latin typeface="+mj-lt"/>
                <a:ea typeface="+mj-ea"/>
                <a:cs typeface="+mj-cs"/>
                <a:sym typeface="Helvetica"/>
              </a:defRPr>
            </a:pPr>
            <a:endParaRPr lang="en-US" dirty="0" smtClean="0">
              <a:sym typeface="Helvetica"/>
            </a:endParaRPr>
          </a:p>
          <a:p>
            <a:pPr marL="180473" lvl="6" indent="-180473" algn="just">
              <a:lnSpc>
                <a:spcPct val="120000"/>
              </a:lnSpc>
              <a:buSzPct val="100000"/>
              <a:defRPr>
                <a:latin typeface="+mj-lt"/>
                <a:ea typeface="+mj-ea"/>
                <a:cs typeface="+mj-cs"/>
                <a:sym typeface="Helvetica"/>
              </a:defRPr>
            </a:pPr>
            <a:r>
              <a:rPr lang="en-US" dirty="0" smtClean="0">
                <a:sym typeface="Helvetica"/>
              </a:rPr>
              <a:t>For the selected pixels the following test were initially applied. Some fine tuning made our algorithm more selective.</a:t>
            </a:r>
          </a:p>
        </p:txBody>
      </p:sp>
      <p:sp>
        <p:nvSpPr>
          <p:cNvPr id="7" name="TextBox 6"/>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8"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graphicFrame>
        <p:nvGraphicFramePr>
          <p:cNvPr id="5" name="Table 4"/>
          <p:cNvGraphicFramePr>
            <a:graphicFrameLocks noGrp="1"/>
          </p:cNvGraphicFramePr>
          <p:nvPr/>
        </p:nvGraphicFramePr>
        <p:xfrm>
          <a:off x="414969" y="5290458"/>
          <a:ext cx="8311020" cy="841248"/>
        </p:xfrm>
        <a:graphic>
          <a:graphicData uri="http://schemas.openxmlformats.org/drawingml/2006/table">
            <a:tbl>
              <a:tblPr/>
              <a:tblGrid>
                <a:gridCol w="2077755"/>
                <a:gridCol w="2077755"/>
                <a:gridCol w="2077755"/>
                <a:gridCol w="2077755"/>
              </a:tblGrid>
              <a:tr h="0">
                <a:tc rowSpan="2">
                  <a:txBody>
                    <a:bodyPr/>
                    <a:lstStyle/>
                    <a:p>
                      <a:pPr marL="0" marR="0" algn="ctr">
                        <a:lnSpc>
                          <a:spcPct val="115000"/>
                        </a:lnSpc>
                        <a:spcBef>
                          <a:spcPts val="0"/>
                        </a:spcBef>
                        <a:spcAft>
                          <a:spcPts val="0"/>
                        </a:spcAft>
                      </a:pPr>
                      <a:r>
                        <a:rPr lang="en-US" sz="1200" b="1" dirty="0">
                          <a:latin typeface="Calibri"/>
                          <a:ea typeface="Calibri"/>
                          <a:cs typeface="Times New Roman"/>
                        </a:rPr>
                        <a:t>TEST</a:t>
                      </a:r>
                      <a:endParaRPr lang="en-US"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200" b="1" dirty="0">
                          <a:latin typeface="Calibri"/>
                          <a:ea typeface="Calibri"/>
                          <a:cs typeface="Times New Roman"/>
                        </a:rPr>
                        <a:t>FIRE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0">
                <a:tc vMerge="1">
                  <a:txBody>
                    <a:bodyPr/>
                    <a:lstStyle/>
                    <a:p>
                      <a:endParaRPr lang="en-US"/>
                    </a:p>
                  </a:txBody>
                  <a:tcPr/>
                </a:tc>
                <a:tc>
                  <a:txBody>
                    <a:bodyPr/>
                    <a:lstStyle/>
                    <a:p>
                      <a:pPr marL="0" marR="0" algn="ctr">
                        <a:lnSpc>
                          <a:spcPct val="115000"/>
                        </a:lnSpc>
                        <a:spcBef>
                          <a:spcPts val="0"/>
                        </a:spcBef>
                        <a:spcAft>
                          <a:spcPts val="0"/>
                        </a:spcAft>
                      </a:pPr>
                      <a:r>
                        <a:rPr lang="en-US" sz="1200" b="1">
                          <a:latin typeface="Calibri"/>
                          <a:ea typeface="Calibri"/>
                          <a:cs typeface="Times New Roman"/>
                        </a:rPr>
                        <a:t>Day  SZA &lt; 70</a:t>
                      </a:r>
                      <a:endParaRPr lang="en-U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70 </a:t>
                      </a:r>
                      <a:r>
                        <a:rPr lang="en-US" sz="1200" b="1" dirty="0">
                          <a:latin typeface="Calibri"/>
                          <a:ea typeface="Calibri"/>
                          <a:cs typeface="Calibri"/>
                        </a:rPr>
                        <a:t>≤ </a:t>
                      </a:r>
                      <a:r>
                        <a:rPr lang="en-US" sz="1200" b="1" dirty="0">
                          <a:latin typeface="Calibri"/>
                          <a:ea typeface="Calibri"/>
                          <a:cs typeface="Times New Roman"/>
                        </a:rPr>
                        <a:t>SZA</a:t>
                      </a:r>
                      <a:r>
                        <a:rPr lang="en-US" sz="1200" b="1" dirty="0">
                          <a:latin typeface="Calibri"/>
                          <a:ea typeface="Calibri"/>
                          <a:cs typeface="Calibri"/>
                        </a:rPr>
                        <a:t>≤90</a:t>
                      </a:r>
                      <a:endParaRPr lang="en-US"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Calibri"/>
                          <a:ea typeface="Calibri"/>
                          <a:cs typeface="Times New Roman"/>
                        </a:rPr>
                        <a:t>Night SZA &gt; 90</a:t>
                      </a:r>
                      <a:endParaRPr lang="en-U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l-GR" sz="1200" b="1">
                          <a:latin typeface="Calibri"/>
                          <a:ea typeface="Calibri"/>
                          <a:cs typeface="Times New Roman"/>
                        </a:rPr>
                        <a:t>IR3.9</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&gt;310</a:t>
                      </a:r>
                      <a:endParaRPr lang="en-U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&gt;380 - SZA</a:t>
                      </a:r>
                      <a:endParaRPr lang="en-US"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&gt;290</a:t>
                      </a:r>
                      <a:endParaRPr lang="en-US"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l-GR" sz="1200" b="1">
                          <a:latin typeface="Calibri"/>
                          <a:ea typeface="Calibri"/>
                          <a:cs typeface="Times New Roman"/>
                        </a:rPr>
                        <a:t>IR3.9-IR10.8</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&gt;5</a:t>
                      </a:r>
                      <a:endParaRPr lang="en-US"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&gt;26 – 0.3 * SZA</a:t>
                      </a:r>
                      <a:endParaRPr lang="en-U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&gt;-1</a:t>
                      </a:r>
                      <a:endParaRPr lang="en-US"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e-operationally deployed during the 2018 fire season.…"/>
          <p:cNvSpPr txBox="1"/>
          <p:nvPr/>
        </p:nvSpPr>
        <p:spPr>
          <a:xfrm>
            <a:off x="323528" y="1396204"/>
            <a:ext cx="849694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lang="en-US" b="1" dirty="0" smtClean="0">
                <a:solidFill>
                  <a:srgbClr val="011993"/>
                </a:solidFill>
                <a:latin typeface="+mj-lt"/>
                <a:ea typeface="+mj-ea"/>
                <a:cs typeface="+mj-cs"/>
                <a:sym typeface="Helvetica"/>
              </a:rPr>
              <a:t>The case of </a:t>
            </a:r>
            <a:r>
              <a:rPr lang="en-US" b="1" dirty="0" err="1" smtClean="0">
                <a:solidFill>
                  <a:srgbClr val="011993"/>
                </a:solidFill>
                <a:latin typeface="+mj-lt"/>
                <a:ea typeface="+mj-ea"/>
                <a:cs typeface="+mj-cs"/>
                <a:sym typeface="Helvetica"/>
              </a:rPr>
              <a:t>Elafonissos</a:t>
            </a:r>
            <a:r>
              <a:rPr lang="en-US" b="1" dirty="0" smtClean="0">
                <a:solidFill>
                  <a:srgbClr val="011993"/>
                </a:solidFill>
                <a:latin typeface="+mj-lt"/>
                <a:ea typeface="+mj-ea"/>
                <a:cs typeface="+mj-cs"/>
                <a:sym typeface="Helvetica"/>
              </a:rPr>
              <a:t> Fire Event </a:t>
            </a:r>
            <a:r>
              <a:rPr lang="en-US" dirty="0" smtClean="0"/>
              <a:t>(10/8/2019 5:00 UTC-11/8/2019 5:00 UTC)</a:t>
            </a:r>
          </a:p>
        </p:txBody>
      </p:sp>
      <p:sp>
        <p:nvSpPr>
          <p:cNvPr id="7" name="TextBox 6"/>
          <p:cNvSpPr txBox="1"/>
          <p:nvPr/>
        </p:nvSpPr>
        <p:spPr>
          <a:xfrm>
            <a:off x="395536" y="5077904"/>
            <a:ext cx="8435298" cy="1169551"/>
          </a:xfrm>
          <a:prstGeom prst="rect">
            <a:avLst/>
          </a:prstGeom>
          <a:noFill/>
        </p:spPr>
        <p:txBody>
          <a:bodyPr wrap="square" rtlCol="0">
            <a:spAutoFit/>
          </a:bodyPr>
          <a:lstStyle/>
          <a:p>
            <a:pPr algn="just"/>
            <a:r>
              <a:rPr lang="en-GB" sz="1400" dirty="0" smtClean="0"/>
              <a:t>A tourist camp on the island of </a:t>
            </a:r>
            <a:r>
              <a:rPr lang="en-GB" sz="1400" dirty="0" err="1" smtClean="0"/>
              <a:t>Elafonissos</a:t>
            </a:r>
            <a:r>
              <a:rPr lang="en-GB" sz="1400" dirty="0" smtClean="0"/>
              <a:t>, in southern Greece, was evacuated for two days in a row, as a wildfire broke out on 10/8/2019 morning (around 8:00 local time) at a nearby landfill. The island’s mayor also ordered the evacuation of nearby houses.</a:t>
            </a:r>
          </a:p>
          <a:p>
            <a:pPr algn="just"/>
            <a:r>
              <a:rPr lang="en-GB" sz="1400" dirty="0" smtClean="0"/>
              <a:t>Authorities had pronounced the fire as “under control” on 10/8/2019 night, but winds  picked up and the fire intensified again during the night.</a:t>
            </a:r>
            <a:endParaRPr lang="en-GB" sz="1400" dirty="0"/>
          </a:p>
        </p:txBody>
      </p:sp>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8398" t="14683" r="21545" b="13108"/>
          <a:stretch/>
        </p:blipFill>
        <p:spPr bwMode="auto">
          <a:xfrm>
            <a:off x="467944" y="1837544"/>
            <a:ext cx="3992863" cy="324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descr="FIREX_example.png"/>
          <p:cNvPicPr>
            <a:picLocks noChangeAspect="1"/>
          </p:cNvPicPr>
          <p:nvPr/>
        </p:nvPicPr>
        <p:blipFill>
          <a:blip r:embed="rId4" cstate="print"/>
          <a:stretch>
            <a:fillRect/>
          </a:stretch>
        </p:blipFill>
        <p:spPr>
          <a:xfrm>
            <a:off x="4628329" y="1837904"/>
            <a:ext cx="3976119" cy="3240000"/>
          </a:xfrm>
          <a:prstGeom prst="rect">
            <a:avLst/>
          </a:prstGeom>
        </p:spPr>
      </p:pic>
      <p:sp>
        <p:nvSpPr>
          <p:cNvPr id="10" name="TextBox 9"/>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11"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02309" y="1138453"/>
            <a:ext cx="2845746" cy="3693319"/>
          </a:xfrm>
          <a:prstGeom prst="rect">
            <a:avLst/>
          </a:prstGeom>
          <a:noFill/>
        </p:spPr>
        <p:txBody>
          <a:bodyPr wrap="square" rtlCol="0">
            <a:spAutoFit/>
          </a:bodyPr>
          <a:lstStyle/>
          <a:p>
            <a:pPr algn="just">
              <a:buFont typeface="Arial" pitchFamily="34" charset="0"/>
              <a:buChar char="•"/>
            </a:pPr>
            <a:r>
              <a:rPr lang="en-US" dirty="0" smtClean="0"/>
              <a:t>The event was </a:t>
            </a:r>
            <a:r>
              <a:rPr lang="en-US" b="1" dirty="0" smtClean="0">
                <a:solidFill>
                  <a:srgbClr val="011993"/>
                </a:solidFill>
                <a:latin typeface="+mj-lt"/>
                <a:ea typeface="+mj-ea"/>
                <a:cs typeface="+mj-cs"/>
                <a:sym typeface="Helvetica"/>
              </a:rPr>
              <a:t>not detected by the Active Fire Monitoring product</a:t>
            </a:r>
            <a:r>
              <a:rPr lang="en-US" dirty="0" smtClean="0"/>
              <a:t>.</a:t>
            </a:r>
            <a:endParaRPr lang="el-GR" dirty="0" smtClean="0"/>
          </a:p>
          <a:p>
            <a:pPr algn="just">
              <a:buFont typeface="Arial" pitchFamily="34" charset="0"/>
              <a:buChar char="•"/>
            </a:pPr>
            <a:r>
              <a:rPr lang="en-US" dirty="0" smtClean="0"/>
              <a:t>The event was </a:t>
            </a:r>
            <a:r>
              <a:rPr lang="en-US" b="1" dirty="0" smtClean="0">
                <a:solidFill>
                  <a:srgbClr val="011993"/>
                </a:solidFill>
                <a:sym typeface="Helvetica"/>
              </a:rPr>
              <a:t>not detected by the FD&amp;M (LSA SAF) product</a:t>
            </a:r>
          </a:p>
          <a:p>
            <a:pPr algn="just">
              <a:buFont typeface="Arial" pitchFamily="34" charset="0"/>
              <a:buChar char="•"/>
            </a:pPr>
            <a:r>
              <a:rPr lang="en-US" dirty="0" smtClean="0"/>
              <a:t>The event was </a:t>
            </a:r>
            <a:r>
              <a:rPr lang="en-US" b="1" dirty="0" smtClean="0">
                <a:solidFill>
                  <a:srgbClr val="011993"/>
                </a:solidFill>
                <a:sym typeface="Helvetica"/>
              </a:rPr>
              <a:t>not detected by the FRP (LSA SAF) product</a:t>
            </a:r>
          </a:p>
          <a:p>
            <a:pPr algn="just">
              <a:buFont typeface="Arial" pitchFamily="34" charset="0"/>
              <a:buChar char="•"/>
            </a:pPr>
            <a:r>
              <a:rPr lang="en-US" dirty="0" smtClean="0"/>
              <a:t>The event was </a:t>
            </a:r>
            <a:r>
              <a:rPr lang="en-US" b="1" dirty="0" smtClean="0">
                <a:solidFill>
                  <a:srgbClr val="011993"/>
                </a:solidFill>
                <a:latin typeface="+mj-lt"/>
                <a:ea typeface="+mj-ea"/>
                <a:cs typeface="+mj-cs"/>
                <a:sym typeface="Helvetica"/>
              </a:rPr>
              <a:t>detected by FIREX experimental algorithm</a:t>
            </a:r>
            <a:r>
              <a:rPr lang="en-US" dirty="0" smtClean="0"/>
              <a:t> in 69 out of 97 15-minute scans.</a:t>
            </a:r>
          </a:p>
        </p:txBody>
      </p:sp>
      <p:sp>
        <p:nvSpPr>
          <p:cNvPr id="9" name="TextBox 8"/>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10"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pic>
        <p:nvPicPr>
          <p:cNvPr id="7" name="elaf.wmv">
            <a:hlinkClick r:id="" action="ppaction://media"/>
          </p:cNvPr>
          <p:cNvPicPr>
            <a:picLocks noRot="1" noChangeAspect="1"/>
          </p:cNvPicPr>
          <p:nvPr>
            <a:videoFile r:link="rId1"/>
          </p:nvPr>
        </p:nvPicPr>
        <p:blipFill>
          <a:blip r:embed="rId4" cstate="print"/>
          <a:stretch>
            <a:fillRect/>
          </a:stretch>
        </p:blipFill>
        <p:spPr>
          <a:xfrm>
            <a:off x="293521" y="1430233"/>
            <a:ext cx="5689600" cy="32004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xmlns="" val="846886302"/>
              </p:ext>
            </p:extLst>
          </p:nvPr>
        </p:nvGraphicFramePr>
        <p:xfrm>
          <a:off x="251520" y="4925008"/>
          <a:ext cx="8666598" cy="1019194"/>
        </p:xfrm>
        <a:graphic>
          <a:graphicData uri="http://schemas.openxmlformats.org/drawingml/2006/table">
            <a:tbl>
              <a:tblPr firstRow="1" bandRow="1">
                <a:tableStyleId>{5C22544A-7EE6-4342-B048-85BDC9FD1C3A}</a:tableStyleId>
              </a:tblPr>
              <a:tblGrid>
                <a:gridCol w="1085021"/>
                <a:gridCol w="1093150"/>
                <a:gridCol w="1449978"/>
                <a:gridCol w="1502228"/>
                <a:gridCol w="1071154"/>
                <a:gridCol w="1131744"/>
                <a:gridCol w="1333323"/>
              </a:tblGrid>
              <a:tr h="509597">
                <a:tc>
                  <a:txBody>
                    <a:bodyPr/>
                    <a:lstStyle/>
                    <a:p>
                      <a:pPr algn="ctr"/>
                      <a:endParaRPr lang="en-GB" sz="11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smtClean="0">
                          <a:solidFill>
                            <a:schemeClr val="tx1"/>
                          </a:solidFill>
                        </a:rPr>
                        <a:t>Fire</a:t>
                      </a:r>
                      <a:r>
                        <a:rPr lang="en-US" sz="1100" baseline="0" dirty="0" smtClean="0">
                          <a:solidFill>
                            <a:schemeClr val="tx1"/>
                          </a:solidFill>
                        </a:rPr>
                        <a:t> Ignition</a:t>
                      </a:r>
                    </a:p>
                    <a:p>
                      <a:pPr algn="ctr"/>
                      <a:r>
                        <a:rPr lang="en-US" sz="1100" dirty="0" smtClean="0">
                          <a:solidFill>
                            <a:schemeClr val="tx1"/>
                          </a:solidFill>
                        </a:rPr>
                        <a:t>(Fire service)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smtClean="0">
                          <a:solidFill>
                            <a:schemeClr val="tx1"/>
                          </a:solidFill>
                        </a:rPr>
                        <a:t>FIREX 1st detection </a:t>
                      </a:r>
                      <a:endParaRPr lang="en-GB" sz="11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smtClean="0">
                          <a:solidFill>
                            <a:schemeClr val="tx1"/>
                          </a:solidFill>
                        </a:rPr>
                        <a:t># FIREX Detected scans  </a:t>
                      </a:r>
                    </a:p>
                    <a:p>
                      <a:pPr algn="ctr"/>
                      <a:r>
                        <a:rPr lang="en-US" sz="1100" dirty="0" smtClean="0">
                          <a:solidFill>
                            <a:schemeClr val="tx1"/>
                          </a:solidFill>
                        </a:rPr>
                        <a:t>(UTC)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smtClean="0">
                          <a:solidFill>
                            <a:schemeClr val="tx1"/>
                          </a:solidFill>
                        </a:rPr>
                        <a:t>#</a:t>
                      </a:r>
                      <a:r>
                        <a:rPr lang="en-US" sz="1100" baseline="0" dirty="0" smtClean="0">
                          <a:solidFill>
                            <a:schemeClr val="tx1"/>
                          </a:solidFill>
                        </a:rPr>
                        <a:t> </a:t>
                      </a:r>
                      <a:r>
                        <a:rPr lang="en-US" sz="1100" dirty="0" smtClean="0">
                          <a:solidFill>
                            <a:schemeClr val="tx1"/>
                          </a:solidFill>
                        </a:rPr>
                        <a:t>FIR scans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 FRP scans</a:t>
                      </a:r>
                      <a:endParaRPr lang="en-GB" sz="110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 </a:t>
                      </a:r>
                      <a:r>
                        <a:rPr lang="en-GB" sz="1100" b="1" baseline="0" dirty="0" smtClean="0">
                          <a:solidFill>
                            <a:schemeClr val="tx1"/>
                          </a:solidFill>
                        </a:rPr>
                        <a:t>FD&amp;M</a:t>
                      </a:r>
                      <a:r>
                        <a:rPr lang="en-US" sz="1100" dirty="0" smtClean="0">
                          <a:solidFill>
                            <a:schemeClr val="tx1"/>
                          </a:solidFill>
                        </a:rPr>
                        <a:t>  scans</a:t>
                      </a:r>
                      <a:endParaRPr lang="en-GB" sz="110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9597">
                <a:tc>
                  <a:txBody>
                    <a:bodyPr/>
                    <a:lstStyle/>
                    <a:p>
                      <a:pPr algn="ctr"/>
                      <a:r>
                        <a:rPr lang="en-US" sz="1100" dirty="0" err="1" smtClean="0">
                          <a:solidFill>
                            <a:schemeClr val="tx1"/>
                          </a:solidFill>
                        </a:rPr>
                        <a:t>Elafonissos</a:t>
                      </a:r>
                      <a:endParaRPr lang="en-GB" sz="11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smtClean="0">
                          <a:solidFill>
                            <a:schemeClr val="tx1"/>
                          </a:solidFill>
                        </a:rPr>
                        <a:t>10/8  5:00UTC</a:t>
                      </a:r>
                      <a:endParaRPr lang="en-GB" sz="11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smtClean="0">
                          <a:solidFill>
                            <a:schemeClr val="tx1"/>
                          </a:solidFill>
                        </a:rPr>
                        <a:t>10/8  6:30UTC</a:t>
                      </a:r>
                      <a:endParaRPr lang="en-GB" sz="11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smtClean="0">
                          <a:solidFill>
                            <a:schemeClr val="tx1"/>
                          </a:solidFill>
                        </a:rPr>
                        <a:t>69/97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tx1"/>
                          </a:solidFill>
                        </a:rPr>
                        <a:t>(10/8 5:00-11/8</a:t>
                      </a:r>
                      <a:r>
                        <a:rPr lang="en-US" sz="1050" baseline="0" dirty="0" smtClean="0">
                          <a:solidFill>
                            <a:schemeClr val="tx1"/>
                          </a:solidFill>
                        </a:rPr>
                        <a:t> 5:00)</a:t>
                      </a:r>
                      <a:endParaRPr lang="en-GB" sz="105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Non-processed pixel</a:t>
                      </a:r>
                      <a:endParaRPr lang="en-GB" sz="110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smtClean="0">
                          <a:solidFill>
                            <a:schemeClr val="tx1"/>
                          </a:solidFill>
                        </a:rPr>
                        <a:t>Non-processed</a:t>
                      </a:r>
                      <a:r>
                        <a:rPr lang="en-US" sz="1100" baseline="0" dirty="0" smtClean="0">
                          <a:solidFill>
                            <a:schemeClr val="tx1"/>
                          </a:solidFill>
                        </a:rPr>
                        <a:t> pixel</a:t>
                      </a:r>
                      <a:endParaRPr lang="en-GB" sz="11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Non-processed pixel</a:t>
                      </a:r>
                      <a:endParaRPr lang="en-GB" sz="110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
        <p:nvSpPr>
          <p:cNvPr id="12" name="TextBox 11"/>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graphicFrame>
        <p:nvGraphicFramePr>
          <p:cNvPr id="21" name="Table 20"/>
          <p:cNvGraphicFramePr>
            <a:graphicFrameLocks noGrp="1"/>
          </p:cNvGraphicFramePr>
          <p:nvPr>
            <p:extLst>
              <p:ext uri="{D42A27DB-BD31-4B8C-83A1-F6EECF244321}">
                <p14:modId xmlns:p14="http://schemas.microsoft.com/office/powerpoint/2010/main" xmlns="" val="3225421982"/>
              </p:ext>
            </p:extLst>
          </p:nvPr>
        </p:nvGraphicFramePr>
        <p:xfrm>
          <a:off x="251520" y="5153126"/>
          <a:ext cx="8568952" cy="1005840"/>
        </p:xfrm>
        <a:graphic>
          <a:graphicData uri="http://schemas.openxmlformats.org/drawingml/2006/table">
            <a:tbl>
              <a:tblPr>
                <a:tableStyleId>{5C22544A-7EE6-4342-B048-85BDC9FD1C3A}</a:tableStyleId>
              </a:tblPr>
              <a:tblGrid>
                <a:gridCol w="953020"/>
                <a:gridCol w="1046000"/>
                <a:gridCol w="1268479"/>
                <a:gridCol w="1701053"/>
                <a:gridCol w="1152128"/>
                <a:gridCol w="1315188"/>
                <a:gridCol w="1133084"/>
              </a:tblGrid>
              <a:tr h="0">
                <a:tc>
                  <a:txBody>
                    <a:bodyPr/>
                    <a:lstStyle/>
                    <a:p>
                      <a:pPr algn="ctr"/>
                      <a:endParaRPr lang="en-GB" sz="1100" b="1" baseline="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baseline="0" dirty="0" smtClean="0">
                          <a:solidFill>
                            <a:schemeClr val="tx1"/>
                          </a:solidFill>
                        </a:rPr>
                        <a:t>Fire Ignition</a:t>
                      </a:r>
                    </a:p>
                    <a:p>
                      <a:pPr algn="ctr"/>
                      <a:r>
                        <a:rPr lang="en-US" sz="1100" b="1" baseline="0" dirty="0" smtClean="0">
                          <a:solidFill>
                            <a:schemeClr val="tx1"/>
                          </a:solidFill>
                        </a:rPr>
                        <a:t>(Fire service)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baseline="0" dirty="0" smtClean="0">
                          <a:solidFill>
                            <a:schemeClr val="tx1"/>
                          </a:solidFill>
                        </a:rPr>
                        <a:t>FIREX 1st detection </a:t>
                      </a:r>
                      <a:endParaRPr lang="en-GB" sz="1100" b="1" baseline="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baseline="0" dirty="0" smtClean="0">
                          <a:solidFill>
                            <a:schemeClr val="tx1"/>
                          </a:solidFill>
                        </a:rPr>
                        <a:t># FIREX Detected scans  </a:t>
                      </a:r>
                    </a:p>
                    <a:p>
                      <a:pPr algn="ctr"/>
                      <a:r>
                        <a:rPr lang="en-US" sz="1100" b="1" baseline="0" dirty="0" smtClean="0">
                          <a:solidFill>
                            <a:schemeClr val="tx1"/>
                          </a:solidFill>
                        </a:rPr>
                        <a:t>(time range UTC)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tx1"/>
                          </a:solidFill>
                        </a:rPr>
                        <a:t># FIR scans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tx1"/>
                          </a:solidFill>
                        </a:rPr>
                        <a:t># FRP scans</a:t>
                      </a:r>
                      <a:endParaRPr lang="en-GB" sz="1100" b="1"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 </a:t>
                      </a:r>
                      <a:r>
                        <a:rPr lang="en-GB" sz="1100" b="1" baseline="0" dirty="0" smtClean="0">
                          <a:solidFill>
                            <a:schemeClr val="tx1"/>
                          </a:solidFill>
                        </a:rPr>
                        <a:t>FD&amp;M</a:t>
                      </a:r>
                      <a:r>
                        <a:rPr lang="en-US" sz="1100" b="1" dirty="0" smtClean="0">
                          <a:solidFill>
                            <a:schemeClr val="tx1"/>
                          </a:solidFill>
                        </a:rPr>
                        <a:t>  scans</a:t>
                      </a:r>
                      <a:endParaRPr lang="en-GB" sz="1100" b="1"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r>
                        <a:rPr lang="en-US" sz="1100" baseline="0" dirty="0" err="1" smtClean="0">
                          <a:solidFill>
                            <a:srgbClr val="FF0000"/>
                          </a:solidFill>
                        </a:rPr>
                        <a:t>Elafonissos</a:t>
                      </a:r>
                      <a:endParaRPr lang="en-GB" sz="1100" baseline="0" dirty="0">
                        <a:solidFill>
                          <a:srgbClr val="FF000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smtClean="0">
                          <a:solidFill>
                            <a:schemeClr val="tx1"/>
                          </a:solidFill>
                        </a:rPr>
                        <a:t>10/8 </a:t>
                      </a:r>
                    </a:p>
                    <a:p>
                      <a:pPr algn="ctr"/>
                      <a:r>
                        <a:rPr lang="en-US" sz="1100" baseline="0" dirty="0" smtClean="0">
                          <a:solidFill>
                            <a:schemeClr val="tx1"/>
                          </a:solidFill>
                        </a:rPr>
                        <a:t>5:00 UTC</a:t>
                      </a:r>
                      <a:endParaRPr lang="en-GB" sz="1100" baseline="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smtClean="0">
                          <a:solidFill>
                            <a:schemeClr val="tx1"/>
                          </a:solidFill>
                        </a:rPr>
                        <a:t>10/8</a:t>
                      </a:r>
                    </a:p>
                    <a:p>
                      <a:pPr algn="ctr"/>
                      <a:r>
                        <a:rPr lang="en-US" sz="1100" baseline="0" dirty="0" smtClean="0">
                          <a:solidFill>
                            <a:schemeClr val="tx1"/>
                          </a:solidFill>
                        </a:rPr>
                        <a:t>6:30 UTC </a:t>
                      </a:r>
                      <a:endParaRPr lang="en-GB" sz="1100" baseline="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smtClean="0">
                          <a:solidFill>
                            <a:schemeClr val="tx1"/>
                          </a:solidFill>
                        </a:rPr>
                        <a:t>69/97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aseline="0" dirty="0" smtClean="0">
                          <a:solidFill>
                            <a:schemeClr val="tx1"/>
                          </a:solidFill>
                        </a:rPr>
                        <a:t>(10/8 5:00-11/8 5:00)</a:t>
                      </a:r>
                      <a:endParaRPr lang="en-GB" sz="105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No detection</a:t>
                      </a:r>
                      <a:endParaRPr lang="en-GB" sz="110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Non-processed pixel</a:t>
                      </a:r>
                      <a:endParaRPr lang="en-GB" sz="110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Non-processed pixel</a:t>
                      </a:r>
                      <a:endParaRPr lang="en-GB" sz="110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r>
                        <a:rPr lang="en-US" sz="1100" baseline="0" dirty="0" err="1" smtClean="0">
                          <a:solidFill>
                            <a:srgbClr val="00B050"/>
                          </a:solidFill>
                        </a:rPr>
                        <a:t>Marathonas</a:t>
                      </a:r>
                      <a:endParaRPr lang="el-GR" sz="1100" baseline="0" dirty="0" smtClean="0">
                        <a:solidFill>
                          <a:srgbClr val="00B050"/>
                        </a:solidFill>
                      </a:endParaRPr>
                    </a:p>
                    <a:p>
                      <a:pPr algn="ctr"/>
                      <a:r>
                        <a:rPr lang="en-US" sz="1100" baseline="0" dirty="0" smtClean="0">
                          <a:solidFill>
                            <a:srgbClr val="00B050"/>
                          </a:solidFill>
                        </a:rPr>
                        <a:t>(Small fire)</a:t>
                      </a:r>
                      <a:endParaRPr lang="en-GB" sz="1100" baseline="0" dirty="0">
                        <a:solidFill>
                          <a:srgbClr val="00B05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aseline="0" dirty="0" smtClean="0">
                          <a:solidFill>
                            <a:schemeClr val="tx1"/>
                          </a:solidFill>
                        </a:rPr>
                        <a:t>10/8 </a:t>
                      </a:r>
                    </a:p>
                    <a:p>
                      <a:pPr algn="ctr"/>
                      <a:r>
                        <a:rPr lang="en-US" sz="1100" baseline="0" dirty="0" smtClean="0">
                          <a:solidFill>
                            <a:schemeClr val="tx1"/>
                          </a:solidFill>
                        </a:rPr>
                        <a:t>12:00UTC</a:t>
                      </a:r>
                      <a:endParaRPr lang="en-GB" sz="1100" baseline="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10/8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12:30UTC </a:t>
                      </a:r>
                      <a:endParaRPr lang="en-GB" sz="110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2/17</a:t>
                      </a:r>
                      <a:endParaRPr lang="en-GB" sz="1100" baseline="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aseline="0" dirty="0" smtClean="0">
                          <a:solidFill>
                            <a:schemeClr val="tx1"/>
                          </a:solidFill>
                        </a:rPr>
                        <a:t>(10/8 12:30-10/8 </a:t>
                      </a:r>
                      <a:r>
                        <a:rPr lang="el-GR" sz="1050" baseline="0" dirty="0" smtClean="0">
                          <a:solidFill>
                            <a:schemeClr val="tx1"/>
                          </a:solidFill>
                        </a:rPr>
                        <a:t>16</a:t>
                      </a:r>
                      <a:r>
                        <a:rPr lang="en-US" sz="1050" baseline="0" dirty="0" smtClean="0">
                          <a:solidFill>
                            <a:schemeClr val="tx1"/>
                          </a:solidFill>
                        </a:rPr>
                        <a:t>:</a:t>
                      </a:r>
                      <a:r>
                        <a:rPr lang="el-GR" sz="1050" baseline="0" dirty="0" smtClean="0">
                          <a:solidFill>
                            <a:schemeClr val="tx1"/>
                          </a:solidFill>
                        </a:rPr>
                        <a:t>3</a:t>
                      </a:r>
                      <a:r>
                        <a:rPr lang="en-US" sz="1050" baseline="0" dirty="0" smtClean="0">
                          <a:solidFill>
                            <a:schemeClr val="tx1"/>
                          </a:solidFill>
                        </a:rPr>
                        <a:t>0</a:t>
                      </a:r>
                      <a:r>
                        <a:rPr lang="en-US" sz="1100" baseline="0" dirty="0" smtClean="0">
                          <a:solidFill>
                            <a:schemeClr val="tx1"/>
                          </a:solidFill>
                        </a:rPr>
                        <a:t>) </a:t>
                      </a:r>
                      <a:endParaRPr lang="en-GB" sz="1100" baseline="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No detection</a:t>
                      </a:r>
                      <a:endParaRPr lang="en-GB" sz="110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Non-processed pixel</a:t>
                      </a:r>
                      <a:endParaRPr lang="en-GB" sz="1100" baseline="0"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tx1"/>
                          </a:solidFill>
                        </a:rPr>
                        <a:t>2/17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8" name="Group 7"/>
          <p:cNvGrpSpPr>
            <a:grpSpLocks noChangeAspect="1"/>
          </p:cNvGrpSpPr>
          <p:nvPr/>
        </p:nvGrpSpPr>
        <p:grpSpPr>
          <a:xfrm>
            <a:off x="1592900" y="1462444"/>
            <a:ext cx="6684174" cy="3657600"/>
            <a:chOff x="1331640" y="260648"/>
            <a:chExt cx="7670276" cy="4197198"/>
          </a:xfrm>
        </p:grpSpPr>
        <p:grpSp>
          <p:nvGrpSpPr>
            <p:cNvPr id="9" name="Group 14"/>
            <p:cNvGrpSpPr/>
            <p:nvPr/>
          </p:nvGrpSpPr>
          <p:grpSpPr>
            <a:xfrm>
              <a:off x="1331640" y="260648"/>
              <a:ext cx="5435180" cy="4197198"/>
              <a:chOff x="2089148" y="260648"/>
              <a:chExt cx="4677672" cy="3612229"/>
            </a:xfrm>
          </p:grpSpPr>
          <p:pic>
            <p:nvPicPr>
              <p:cNvPr id="16" name="All_elaf.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rotWithShape="1">
              <a:blip r:embed="rId5"/>
              <a:srcRect l="23581" t="13696" r="22729" b="12597"/>
              <a:stretch/>
            </p:blipFill>
            <p:spPr>
              <a:xfrm>
                <a:off x="2089148" y="260648"/>
                <a:ext cx="4677672" cy="3612229"/>
              </a:xfrm>
              <a:prstGeom prst="rect">
                <a:avLst/>
              </a:prstGeom>
            </p:spPr>
          </p:pic>
          <p:grpSp>
            <p:nvGrpSpPr>
              <p:cNvPr id="17" name="Group 16"/>
              <p:cNvGrpSpPr/>
              <p:nvPr/>
            </p:nvGrpSpPr>
            <p:grpSpPr>
              <a:xfrm>
                <a:off x="3816000" y="1944000"/>
                <a:ext cx="792088" cy="1023443"/>
                <a:chOff x="3851920" y="2333549"/>
                <a:chExt cx="792088" cy="1023443"/>
              </a:xfrm>
            </p:grpSpPr>
            <p:sp>
              <p:nvSpPr>
                <p:cNvPr id="19" name="Oval 2"/>
                <p:cNvSpPr/>
                <p:nvPr/>
              </p:nvSpPr>
              <p:spPr>
                <a:xfrm>
                  <a:off x="3851920" y="3212976"/>
                  <a:ext cx="288032" cy="144016"/>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4427984" y="2333549"/>
                  <a:ext cx="216024" cy="231355"/>
                </a:xfrm>
                <a:prstGeom prst="ellipse">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 name="Group 13"/>
            <p:cNvGrpSpPr/>
            <p:nvPr/>
          </p:nvGrpSpPr>
          <p:grpSpPr>
            <a:xfrm>
              <a:off x="5508104" y="476672"/>
              <a:ext cx="3493812" cy="830997"/>
              <a:chOff x="5508104" y="476672"/>
              <a:chExt cx="3493812" cy="830997"/>
            </a:xfrm>
          </p:grpSpPr>
          <p:sp>
            <p:nvSpPr>
              <p:cNvPr id="14" name="TextBox 13"/>
              <p:cNvSpPr txBox="1"/>
              <p:nvPr/>
            </p:nvSpPr>
            <p:spPr>
              <a:xfrm>
                <a:off x="6948264" y="476672"/>
                <a:ext cx="2053652" cy="830997"/>
              </a:xfrm>
              <a:prstGeom prst="rect">
                <a:avLst/>
              </a:prstGeom>
              <a:noFill/>
            </p:spPr>
            <p:txBody>
              <a:bodyPr wrap="square" rtlCol="0">
                <a:spAutoFit/>
              </a:bodyPr>
              <a:lstStyle/>
              <a:p>
                <a:pPr algn="just"/>
                <a:r>
                  <a:rPr lang="en-GB" sz="1200" dirty="0" smtClean="0"/>
                  <a:t>Fire broke out near </a:t>
                </a:r>
                <a:r>
                  <a:rPr lang="en-GB" sz="1200" dirty="0" err="1"/>
                  <a:t>Behramlı</a:t>
                </a:r>
                <a:r>
                  <a:rPr lang="en-GB" sz="1200" dirty="0"/>
                  <a:t> village on the </a:t>
                </a:r>
                <a:r>
                  <a:rPr lang="en-GB" sz="1200" dirty="0" err="1"/>
                  <a:t>Çanakkale</a:t>
                </a:r>
                <a:r>
                  <a:rPr lang="en-GB" sz="1200" dirty="0"/>
                  <a:t> </a:t>
                </a:r>
                <a:r>
                  <a:rPr lang="en-GB" sz="1200" dirty="0" smtClean="0"/>
                  <a:t>peninsula (Turkey) during 10/8 night</a:t>
                </a:r>
                <a:endParaRPr lang="en-GB" sz="1200" dirty="0"/>
              </a:p>
            </p:txBody>
          </p:sp>
          <p:cxnSp>
            <p:nvCxnSpPr>
              <p:cNvPr id="15" name="Straight Arrow Connector 14"/>
              <p:cNvCxnSpPr>
                <a:endCxn id="14" idx="1"/>
              </p:cNvCxnSpPr>
              <p:nvPr/>
            </p:nvCxnSpPr>
            <p:spPr>
              <a:xfrm flipV="1">
                <a:off x="5508104" y="892171"/>
                <a:ext cx="1440160" cy="30458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thalia\Desktop\Validation\FRP.tif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7258" y="1606359"/>
            <a:ext cx="7857948"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
        <p:nvSpPr>
          <p:cNvPr id="12" name="TextBox 11"/>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9" name="TextBox 8"/>
          <p:cNvSpPr txBox="1"/>
          <p:nvPr/>
        </p:nvSpPr>
        <p:spPr>
          <a:xfrm>
            <a:off x="4033052" y="5275808"/>
            <a:ext cx="4980318" cy="646331"/>
          </a:xfrm>
          <a:prstGeom prst="rect">
            <a:avLst/>
          </a:prstGeom>
          <a:noFill/>
        </p:spPr>
        <p:txBody>
          <a:bodyPr wrap="square" rtlCol="0">
            <a:spAutoFit/>
          </a:bodyPr>
          <a:lstStyle/>
          <a:p>
            <a:pPr marL="285750" indent="-285750"/>
            <a:r>
              <a:rPr lang="el-GR" dirty="0" smtClean="0"/>
              <a:t>	</a:t>
            </a:r>
            <a:r>
              <a:rPr lang="en-US" dirty="0" err="1" smtClean="0"/>
              <a:t>Elafonissos</a:t>
            </a:r>
            <a:r>
              <a:rPr lang="en-US" dirty="0" smtClean="0"/>
              <a:t> and </a:t>
            </a:r>
            <a:r>
              <a:rPr lang="en-US" dirty="0" err="1" smtClean="0"/>
              <a:t>Marathonas</a:t>
            </a:r>
            <a:r>
              <a:rPr lang="en-US" dirty="0" smtClean="0"/>
              <a:t> pixels are non</a:t>
            </a:r>
            <a:r>
              <a:rPr lang="el-GR" dirty="0" smtClean="0"/>
              <a:t>-</a:t>
            </a:r>
            <a:r>
              <a:rPr lang="en-US" dirty="0" smtClean="0"/>
              <a:t>processed pixels (close to water body/light blue)</a:t>
            </a:r>
            <a:endParaRPr lang="en-GB" dirty="0"/>
          </a:p>
        </p:txBody>
      </p:sp>
      <p:sp>
        <p:nvSpPr>
          <p:cNvPr id="14" name="TextBox 13"/>
          <p:cNvSpPr txBox="1"/>
          <p:nvPr/>
        </p:nvSpPr>
        <p:spPr>
          <a:xfrm>
            <a:off x="4395975" y="4429422"/>
            <a:ext cx="4522143" cy="707886"/>
          </a:xfrm>
          <a:prstGeom prst="rect">
            <a:avLst/>
          </a:prstGeom>
          <a:noFill/>
        </p:spPr>
        <p:txBody>
          <a:bodyPr wrap="square" rtlCol="0">
            <a:spAutoFit/>
          </a:bodyPr>
          <a:lstStyle/>
          <a:p>
            <a:pPr algn="ctr"/>
            <a:r>
              <a:rPr lang="en-GB" sz="2000" dirty="0"/>
              <a:t>Fire Radiative Power - PIXEL [15min</a:t>
            </a:r>
            <a:r>
              <a:rPr lang="en-GB" sz="2000" dirty="0" smtClean="0"/>
              <a:t>]</a:t>
            </a:r>
          </a:p>
          <a:p>
            <a:pPr algn="ctr"/>
            <a:r>
              <a:rPr lang="en-US" sz="2000" dirty="0" smtClean="0"/>
              <a:t>10/08/2019 13:30 UTC</a:t>
            </a:r>
            <a:endParaRPr lang="en-GB" sz="2000" dirty="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23"/>
          <p:cNvSpPr>
            <a:spLocks noGrp="1"/>
          </p:cNvSpPr>
          <p:nvPr>
            <p:ph type="ftr" sz="quarter" idx="4294967295"/>
          </p:nvPr>
        </p:nvSpPr>
        <p:spPr>
          <a:xfrm>
            <a:off x="205150" y="6356350"/>
            <a:ext cx="4358304" cy="501650"/>
          </a:xfrm>
          <a:prstGeom prst="rect">
            <a:avLst/>
          </a:prstGeom>
        </p:spPr>
        <p:txBody>
          <a:bodyPr/>
          <a:lstStyle/>
          <a:p>
            <a:r>
              <a:rPr lang="en-US" sz="1400" dirty="0" smtClean="0">
                <a:solidFill>
                  <a:schemeClr val="bg1"/>
                </a:solidFill>
              </a:rPr>
              <a:t>6th SALGEE workshop. 14-17 October 2019.</a:t>
            </a:r>
          </a:p>
          <a:p>
            <a:r>
              <a:rPr lang="en-US" sz="1400" dirty="0" smtClean="0">
                <a:solidFill>
                  <a:schemeClr val="bg1"/>
                </a:solidFill>
              </a:rPr>
              <a:t>EUMETSAT HQ, Darmstadt, Germany.</a:t>
            </a:r>
            <a:endParaRPr lang="el-GR" sz="1400" dirty="0">
              <a:solidFill>
                <a:schemeClr val="bg1"/>
              </a:solidFill>
            </a:endParaRPr>
          </a:p>
        </p:txBody>
      </p:sp>
      <p:sp>
        <p:nvSpPr>
          <p:cNvPr id="25" name="TextBox 24"/>
          <p:cNvSpPr txBox="1"/>
          <p:nvPr/>
        </p:nvSpPr>
        <p:spPr>
          <a:xfrm>
            <a:off x="205150" y="860514"/>
            <a:ext cx="8712968" cy="5016758"/>
          </a:xfrm>
          <a:prstGeom prst="rect">
            <a:avLst/>
          </a:prstGeom>
          <a:noFill/>
        </p:spPr>
        <p:txBody>
          <a:bodyPr wrap="square" rtlCol="0">
            <a:spAutoFit/>
          </a:bodyPr>
          <a:lstStyle/>
          <a:p>
            <a:pPr algn="just"/>
            <a:r>
              <a:rPr lang="en-US" sz="2800" b="1" dirty="0" smtClean="0">
                <a:solidFill>
                  <a:srgbClr val="C00000"/>
                </a:solidFill>
              </a:rPr>
              <a:t>What is the DISARM project:</a:t>
            </a:r>
          </a:p>
          <a:p>
            <a:pPr algn="just"/>
            <a:endParaRPr lang="en-US" sz="1600" b="1" u="sng" dirty="0" smtClean="0">
              <a:solidFill>
                <a:srgbClr val="FF0000"/>
              </a:solidFill>
            </a:endParaRPr>
          </a:p>
          <a:p>
            <a:pPr algn="just"/>
            <a:r>
              <a:rPr lang="en-US" dirty="0" smtClean="0"/>
              <a:t>The </a:t>
            </a:r>
            <a:r>
              <a:rPr lang="en-US" b="1" i="1" dirty="0" smtClean="0"/>
              <a:t>DISARM </a:t>
            </a:r>
            <a:r>
              <a:rPr lang="en-US" b="1" i="1" dirty="0" err="1" smtClean="0"/>
              <a:t>Interreg</a:t>
            </a:r>
            <a:r>
              <a:rPr lang="en-US" b="1" i="1" dirty="0" smtClean="0"/>
              <a:t> Balkan-Med project</a:t>
            </a:r>
            <a:r>
              <a:rPr lang="en-US" dirty="0" smtClean="0"/>
              <a:t>, co-funded by the European Union and national funds of the participating countries, </a:t>
            </a:r>
            <a:r>
              <a:rPr lang="en-US" b="1" i="1" dirty="0" smtClean="0"/>
              <a:t>aims at developing</a:t>
            </a:r>
            <a:r>
              <a:rPr lang="en-US" dirty="0" smtClean="0"/>
              <a:t>, validating and demonstrating </a:t>
            </a:r>
            <a:r>
              <a:rPr lang="en-US" b="1" i="1" dirty="0" smtClean="0"/>
              <a:t>a set of services</a:t>
            </a:r>
            <a:r>
              <a:rPr lang="en-US" dirty="0" smtClean="0"/>
              <a:t> that employ state-of-the-art observational and modeling techniques </a:t>
            </a:r>
            <a:r>
              <a:rPr lang="en-US" b="1" i="1" dirty="0" smtClean="0"/>
              <a:t>to assist interested authorities in better preventing, addressing and finally mitigating the adverse impacts of droughts and </a:t>
            </a:r>
            <a:r>
              <a:rPr lang="en-US" b="1" i="1" dirty="0" err="1" smtClean="0"/>
              <a:t>wildland</a:t>
            </a:r>
            <a:r>
              <a:rPr lang="en-US" b="1" i="1" dirty="0" smtClean="0"/>
              <a:t> fires</a:t>
            </a:r>
            <a:r>
              <a:rPr lang="en-US" dirty="0" smtClean="0"/>
              <a:t>, with the latter being intensified due to climate change.</a:t>
            </a:r>
          </a:p>
          <a:p>
            <a:pPr algn="just"/>
            <a:endParaRPr lang="en-US" sz="1400" dirty="0" smtClean="0"/>
          </a:p>
          <a:p>
            <a:pPr algn="just"/>
            <a:r>
              <a:rPr lang="en-US" sz="2800" b="1" dirty="0" smtClean="0">
                <a:solidFill>
                  <a:srgbClr val="C00000"/>
                </a:solidFill>
              </a:rPr>
              <a:t>Partnership:</a:t>
            </a:r>
          </a:p>
          <a:p>
            <a:pPr algn="just"/>
            <a:r>
              <a:rPr lang="en-US" b="1" dirty="0" smtClean="0">
                <a:solidFill>
                  <a:srgbClr val="C00000"/>
                </a:solidFill>
              </a:rPr>
              <a:t>Leading Partner:   </a:t>
            </a:r>
            <a:r>
              <a:rPr lang="en-US" dirty="0" smtClean="0"/>
              <a:t>National Observatory of Athens, Greece.</a:t>
            </a:r>
          </a:p>
          <a:p>
            <a:pPr algn="just"/>
            <a:r>
              <a:rPr lang="en-US" b="1" dirty="0" smtClean="0">
                <a:solidFill>
                  <a:srgbClr val="C00000"/>
                </a:solidFill>
              </a:rPr>
              <a:t>Project partners:   </a:t>
            </a:r>
            <a:r>
              <a:rPr lang="en-US" dirty="0" smtClean="0"/>
              <a:t>National Institute of Meteorology and Hydrology, Bulgaria</a:t>
            </a:r>
          </a:p>
          <a:p>
            <a:pPr algn="just"/>
            <a:r>
              <a:rPr lang="en-US" dirty="0" smtClean="0"/>
              <a:t>                                  Department of Meteorology, Cyprus</a:t>
            </a:r>
          </a:p>
          <a:p>
            <a:pPr algn="just"/>
            <a:r>
              <a:rPr lang="en-US" dirty="0" smtClean="0"/>
              <a:t>                                  National and Kapodistrian University of Athens, Greece</a:t>
            </a:r>
          </a:p>
          <a:p>
            <a:pPr algn="just"/>
            <a:r>
              <a:rPr lang="en-US" dirty="0" smtClean="0"/>
              <a:t>                                  The Cyprus Institute, Cyprus</a:t>
            </a:r>
          </a:p>
          <a:p>
            <a:pPr algn="just"/>
            <a:r>
              <a:rPr lang="en-US" b="1" dirty="0" smtClean="0">
                <a:solidFill>
                  <a:srgbClr val="C00000"/>
                </a:solidFill>
              </a:rPr>
              <a:t>Observer Partner: </a:t>
            </a:r>
            <a:r>
              <a:rPr lang="en-US" dirty="0" smtClean="0"/>
              <a:t>7th Hunting Federation of Thessaly &amp; Sporades Islands, Greece</a:t>
            </a:r>
          </a:p>
          <a:p>
            <a:pPr algn="just"/>
            <a:r>
              <a:rPr lang="en-US" dirty="0" smtClean="0"/>
              <a:t>                                  Cyprus Civil </a:t>
            </a:r>
            <a:r>
              <a:rPr lang="en-US" dirty="0" err="1" smtClean="0"/>
              <a:t>Defence</a:t>
            </a:r>
            <a:r>
              <a:rPr lang="en-US" dirty="0" smtClean="0"/>
              <a:t>, Cyprus</a:t>
            </a:r>
            <a:endParaRPr lang="el-GR"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thalia\Desktop\Validation\Fire Detection and Monitoring.tif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644" y="1630619"/>
            <a:ext cx="6977261"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
        <p:nvSpPr>
          <p:cNvPr id="12" name="TextBox 11"/>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7" name="TextBox 6"/>
          <p:cNvSpPr txBox="1"/>
          <p:nvPr/>
        </p:nvSpPr>
        <p:spPr>
          <a:xfrm>
            <a:off x="4563454" y="4107502"/>
            <a:ext cx="4351947" cy="707886"/>
          </a:xfrm>
          <a:prstGeom prst="rect">
            <a:avLst/>
          </a:prstGeom>
          <a:noFill/>
        </p:spPr>
        <p:txBody>
          <a:bodyPr wrap="square" rtlCol="0">
            <a:spAutoFit/>
          </a:bodyPr>
          <a:lstStyle/>
          <a:p>
            <a:pPr algn="ctr"/>
            <a:r>
              <a:rPr lang="en-GB" sz="2000" dirty="0"/>
              <a:t>Fire Detection and </a:t>
            </a:r>
            <a:r>
              <a:rPr lang="en-GB" sz="2000" dirty="0" smtClean="0"/>
              <a:t>Monitoring [</a:t>
            </a:r>
            <a:r>
              <a:rPr lang="en-GB" sz="2000" dirty="0"/>
              <a:t>15min</a:t>
            </a:r>
            <a:r>
              <a:rPr lang="en-GB" sz="2000" dirty="0" smtClean="0"/>
              <a:t>]</a:t>
            </a:r>
          </a:p>
          <a:p>
            <a:pPr algn="ctr"/>
            <a:r>
              <a:rPr lang="en-US" sz="2000" dirty="0" smtClean="0"/>
              <a:t>10/08/2019 13:00 UTC</a:t>
            </a:r>
            <a:endParaRPr lang="en-GB" sz="2000" dirty="0"/>
          </a:p>
        </p:txBody>
      </p:sp>
      <p:sp>
        <p:nvSpPr>
          <p:cNvPr id="8" name="TextBox 7"/>
          <p:cNvSpPr txBox="1"/>
          <p:nvPr/>
        </p:nvSpPr>
        <p:spPr>
          <a:xfrm>
            <a:off x="4374519" y="5004993"/>
            <a:ext cx="4540882" cy="1200329"/>
          </a:xfrm>
          <a:prstGeom prst="rect">
            <a:avLst/>
          </a:prstGeom>
          <a:noFill/>
        </p:spPr>
        <p:txBody>
          <a:bodyPr wrap="square" rtlCol="0">
            <a:spAutoFit/>
          </a:bodyPr>
          <a:lstStyle/>
          <a:p>
            <a:pPr marL="285750" indent="-285750"/>
            <a:r>
              <a:rPr lang="el-GR" dirty="0" smtClean="0"/>
              <a:t>	</a:t>
            </a:r>
            <a:r>
              <a:rPr lang="en-US" dirty="0" err="1" smtClean="0"/>
              <a:t>Elafonissos</a:t>
            </a:r>
            <a:r>
              <a:rPr lang="en-US" dirty="0" smtClean="0"/>
              <a:t> pixels are non-processed pixels (water)</a:t>
            </a:r>
          </a:p>
          <a:p>
            <a:pPr marL="285750" indent="-285750"/>
            <a:r>
              <a:rPr lang="el-GR" dirty="0" smtClean="0"/>
              <a:t>	</a:t>
            </a:r>
            <a:r>
              <a:rPr lang="en-US" dirty="0" err="1" smtClean="0"/>
              <a:t>Marathonas</a:t>
            </a:r>
            <a:r>
              <a:rPr lang="en-US" dirty="0" smtClean="0"/>
              <a:t> fire detected in 2 scans 13:00UTC  and 13:15UTC</a:t>
            </a:r>
            <a:endParaRPr lang="en-GB" dirty="0"/>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thalia\Desktop\15g_firs-thumb-large--2-thumb-large-thumb-larg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0162" y="1436490"/>
            <a:ext cx="5852160"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
        <p:nvSpPr>
          <p:cNvPr id="12" name="TextBox 11"/>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9" name="TextBox 8"/>
          <p:cNvSpPr txBox="1"/>
          <p:nvPr/>
        </p:nvSpPr>
        <p:spPr>
          <a:xfrm>
            <a:off x="5936149" y="1266928"/>
            <a:ext cx="3207851" cy="830997"/>
          </a:xfrm>
          <a:prstGeom prst="rect">
            <a:avLst/>
          </a:prstGeom>
          <a:noFill/>
        </p:spPr>
        <p:txBody>
          <a:bodyPr wrap="square" rtlCol="0">
            <a:spAutoFit/>
          </a:bodyPr>
          <a:lstStyle/>
          <a:p>
            <a:pPr algn="ctr"/>
            <a:r>
              <a:rPr lang="en-US" sz="1600" b="1" dirty="0" smtClean="0"/>
              <a:t>3days assessment</a:t>
            </a:r>
          </a:p>
          <a:p>
            <a:pPr algn="ctr"/>
            <a:r>
              <a:rPr lang="en-US" sz="1600" dirty="0" smtClean="0"/>
              <a:t>13/8/2019 00:00 UTC -</a:t>
            </a:r>
          </a:p>
          <a:p>
            <a:pPr algn="ctr"/>
            <a:r>
              <a:rPr lang="en-US" sz="1600" dirty="0" smtClean="0"/>
              <a:t>15/8/2019 23:59 UTC</a:t>
            </a:r>
            <a:endParaRPr lang="en-US" sz="2400" dirty="0" smtClean="0"/>
          </a:p>
        </p:txBody>
      </p:sp>
      <p:sp>
        <p:nvSpPr>
          <p:cNvPr id="10" name="TextBox 9"/>
          <p:cNvSpPr txBox="1"/>
          <p:nvPr/>
        </p:nvSpPr>
        <p:spPr>
          <a:xfrm>
            <a:off x="6152620" y="2163240"/>
            <a:ext cx="2860765" cy="2554545"/>
          </a:xfrm>
          <a:prstGeom prst="rect">
            <a:avLst/>
          </a:prstGeom>
          <a:noFill/>
        </p:spPr>
        <p:txBody>
          <a:bodyPr wrap="square" rtlCol="0">
            <a:spAutoFit/>
          </a:bodyPr>
          <a:lstStyle/>
          <a:p>
            <a:pPr algn="just"/>
            <a:r>
              <a:rPr lang="en-GB" sz="1600" dirty="0"/>
              <a:t>A wildfire fanned by strong winds razed tracts of pine forest on the Greek island of </a:t>
            </a:r>
            <a:r>
              <a:rPr lang="en-GB" sz="1600" dirty="0" err="1"/>
              <a:t>Evia</a:t>
            </a:r>
            <a:r>
              <a:rPr lang="en-GB" sz="1600" dirty="0"/>
              <a:t> on Tuesday 13/8, leading to villages being evacuated and to an appeal from the authorities for assistance from its European partners. </a:t>
            </a:r>
            <a:r>
              <a:rPr lang="en-GB" sz="1600" dirty="0" smtClean="0"/>
              <a:t>The </a:t>
            </a:r>
            <a:r>
              <a:rPr lang="en-GB" sz="1600" dirty="0"/>
              <a:t>blaze burned for three days, ravaging a total of 2,260 hectares of forestland.</a:t>
            </a:r>
          </a:p>
        </p:txBody>
      </p:sp>
      <p:graphicFrame>
        <p:nvGraphicFramePr>
          <p:cNvPr id="15" name="Table 14"/>
          <p:cNvGraphicFramePr>
            <a:graphicFrameLocks noGrp="1"/>
          </p:cNvGraphicFramePr>
          <p:nvPr>
            <p:extLst>
              <p:ext uri="{D42A27DB-BD31-4B8C-83A1-F6EECF244321}">
                <p14:modId xmlns:p14="http://schemas.microsoft.com/office/powerpoint/2010/main" xmlns="" val="3874051821"/>
              </p:ext>
            </p:extLst>
          </p:nvPr>
        </p:nvGraphicFramePr>
        <p:xfrm>
          <a:off x="784380" y="5189688"/>
          <a:ext cx="7632847" cy="1019194"/>
        </p:xfrm>
        <a:graphic>
          <a:graphicData uri="http://schemas.openxmlformats.org/drawingml/2006/table">
            <a:tbl>
              <a:tblPr firstRow="1" bandRow="1">
                <a:tableStyleId>{5C22544A-7EE6-4342-B048-85BDC9FD1C3A}</a:tableStyleId>
              </a:tblPr>
              <a:tblGrid>
                <a:gridCol w="777707"/>
                <a:gridCol w="1590671"/>
                <a:gridCol w="1296600"/>
                <a:gridCol w="1226433"/>
                <a:gridCol w="1370718"/>
                <a:gridCol w="1370718"/>
              </a:tblGrid>
              <a:tr h="509597">
                <a:tc>
                  <a:txBody>
                    <a:bodyPr/>
                    <a:lstStyle/>
                    <a:p>
                      <a:pPr algn="ctr"/>
                      <a:endParaRPr lang="en-GB" sz="1200" dirty="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rPr>
                        <a:t>Fire</a:t>
                      </a:r>
                      <a:r>
                        <a:rPr lang="en-US" sz="1200" baseline="0" dirty="0" smtClean="0">
                          <a:solidFill>
                            <a:schemeClr val="tx1"/>
                          </a:solidFill>
                        </a:rPr>
                        <a:t> Ignition</a:t>
                      </a:r>
                    </a:p>
                    <a:p>
                      <a:pPr algn="ctr"/>
                      <a:r>
                        <a:rPr lang="en-US" sz="1200" dirty="0" smtClean="0">
                          <a:solidFill>
                            <a:schemeClr val="tx1"/>
                          </a:solidFill>
                        </a:rPr>
                        <a:t>(Fire service)</a:t>
                      </a: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rPr>
                        <a:t>FIREX 1st detection </a:t>
                      </a:r>
                      <a:endParaRPr lang="en-GB" sz="1200" dirty="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FRP 1</a:t>
                      </a:r>
                      <a:r>
                        <a:rPr lang="en-US" sz="1200" baseline="30000" dirty="0" smtClean="0">
                          <a:solidFill>
                            <a:schemeClr val="tx1"/>
                          </a:solidFill>
                        </a:rPr>
                        <a:t>st</a:t>
                      </a:r>
                      <a:r>
                        <a:rPr lang="en-US" sz="1200" dirty="0" smtClean="0">
                          <a:solidFill>
                            <a:schemeClr val="tx1"/>
                          </a:solidFill>
                        </a:rPr>
                        <a:t> detection</a:t>
                      </a:r>
                      <a:endParaRPr lang="en-GB" sz="1200" dirty="0" smtClean="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smtClean="0">
                          <a:solidFill>
                            <a:schemeClr val="tx1"/>
                          </a:solidFill>
                        </a:rPr>
                        <a:t>FD&amp;M 1</a:t>
                      </a:r>
                      <a:r>
                        <a:rPr lang="en-GB" sz="1200" b="1" baseline="30000" dirty="0" smtClean="0">
                          <a:solidFill>
                            <a:schemeClr val="tx1"/>
                          </a:solidFill>
                        </a:rPr>
                        <a:t>st</a:t>
                      </a:r>
                      <a:r>
                        <a:rPr lang="en-GB" sz="1200" b="1" baseline="0" dirty="0" smtClean="0">
                          <a:solidFill>
                            <a:schemeClr val="tx1"/>
                          </a:solidFill>
                        </a:rPr>
                        <a:t> detection</a:t>
                      </a:r>
                      <a:endParaRPr lang="en-GB" sz="1200" dirty="0" smtClean="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rPr>
                        <a:t>#</a:t>
                      </a:r>
                      <a:r>
                        <a:rPr lang="en-US" sz="1200" baseline="0" dirty="0" smtClean="0">
                          <a:solidFill>
                            <a:schemeClr val="tx1"/>
                          </a:solidFill>
                        </a:rPr>
                        <a:t> </a:t>
                      </a:r>
                      <a:r>
                        <a:rPr lang="en-US" sz="1200" dirty="0" smtClean="0">
                          <a:solidFill>
                            <a:schemeClr val="tx1"/>
                          </a:solidFill>
                        </a:rPr>
                        <a:t>FIR</a:t>
                      </a: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9597">
                <a:tc>
                  <a:txBody>
                    <a:bodyPr/>
                    <a:lstStyle/>
                    <a:p>
                      <a:pPr algn="ctr"/>
                      <a:r>
                        <a:rPr lang="en-US" sz="1200" dirty="0" err="1" smtClean="0">
                          <a:solidFill>
                            <a:srgbClr val="FF0000"/>
                          </a:solidFill>
                        </a:rPr>
                        <a:t>Evia</a:t>
                      </a:r>
                      <a:endParaRPr lang="en-GB" sz="1200" dirty="0">
                        <a:solidFill>
                          <a:srgbClr val="FF0000"/>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13/8 around </a:t>
                      </a:r>
                      <a:r>
                        <a:rPr lang="el-GR" sz="1200" baseline="0" dirty="0" smtClean="0">
                          <a:solidFill>
                            <a:schemeClr val="tx1"/>
                          </a:solidFill>
                        </a:rPr>
                        <a:t>00</a:t>
                      </a:r>
                      <a:r>
                        <a:rPr lang="en-US" sz="1200" baseline="0" dirty="0" smtClean="0">
                          <a:solidFill>
                            <a:schemeClr val="tx1"/>
                          </a:solidFill>
                        </a:rPr>
                        <a:t>:00</a:t>
                      </a:r>
                      <a:r>
                        <a:rPr lang="en-US" sz="1200" dirty="0" smtClean="0">
                          <a:solidFill>
                            <a:schemeClr val="tx1"/>
                          </a:solidFill>
                        </a:rPr>
                        <a:t>UTC</a:t>
                      </a:r>
                      <a:endParaRPr lang="en-GB" sz="1200" dirty="0" smtClean="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l-GR" sz="1200" baseline="0" dirty="0" smtClean="0">
                          <a:solidFill>
                            <a:schemeClr val="tx1"/>
                          </a:solidFill>
                        </a:rPr>
                        <a:t>00</a:t>
                      </a:r>
                      <a:r>
                        <a:rPr lang="en-US" sz="1200" baseline="0" dirty="0" smtClean="0">
                          <a:solidFill>
                            <a:schemeClr val="tx1"/>
                          </a:solidFill>
                        </a:rPr>
                        <a:t>:</a:t>
                      </a:r>
                      <a:r>
                        <a:rPr lang="el-GR" sz="1200" baseline="0" dirty="0" smtClean="0">
                          <a:solidFill>
                            <a:schemeClr val="tx1"/>
                          </a:solidFill>
                        </a:rPr>
                        <a:t>15</a:t>
                      </a:r>
                      <a:r>
                        <a:rPr lang="en-US" sz="1200" baseline="0" dirty="0" smtClean="0">
                          <a:solidFill>
                            <a:schemeClr val="tx1"/>
                          </a:solidFill>
                        </a:rPr>
                        <a:t>UTC</a:t>
                      </a:r>
                      <a:endParaRPr lang="en-GB" sz="1200" dirty="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rPr>
                        <a:t>02:00UTC</a:t>
                      </a:r>
                      <a:endParaRPr lang="en-GB" sz="1200" dirty="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07:15UTC</a:t>
                      </a:r>
                      <a:endParaRPr lang="en-GB" sz="1200" baseline="0" dirty="0" smtClean="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No</a:t>
                      </a:r>
                      <a:r>
                        <a:rPr lang="en-US" sz="1200" baseline="0" dirty="0" smtClean="0">
                          <a:solidFill>
                            <a:schemeClr val="tx1"/>
                          </a:solidFill>
                        </a:rPr>
                        <a:t> detection</a:t>
                      </a:r>
                      <a:endParaRPr lang="en-GB" sz="1200" dirty="0" smtClean="0">
                        <a:solidFill>
                          <a:schemeClr val="tx1"/>
                        </a:solidFill>
                      </a:endParaRPr>
                    </a:p>
                  </a:txBody>
                  <a:tcPr marL="125654" marR="125654" marT="62827" marB="62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
        <p:nvSpPr>
          <p:cNvPr id="12" name="TextBox 11"/>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
        <p:nvSpPr>
          <p:cNvPr id="7" name="Rectangle 6"/>
          <p:cNvSpPr/>
          <p:nvPr/>
        </p:nvSpPr>
        <p:spPr>
          <a:xfrm>
            <a:off x="205150" y="1475936"/>
            <a:ext cx="8712968" cy="4708981"/>
          </a:xfrm>
          <a:prstGeom prst="rect">
            <a:avLst/>
          </a:prstGeom>
        </p:spPr>
        <p:txBody>
          <a:bodyPr wrap="square">
            <a:spAutoFit/>
          </a:bodyPr>
          <a:lstStyle/>
          <a:p>
            <a:r>
              <a:rPr lang="en-US" sz="2800" b="1" dirty="0" smtClean="0">
                <a:solidFill>
                  <a:srgbClr val="C00000"/>
                </a:solidFill>
              </a:rPr>
              <a:t>In conclusion…</a:t>
            </a:r>
          </a:p>
          <a:p>
            <a:endParaRPr lang="en-US" dirty="0" smtClean="0"/>
          </a:p>
          <a:p>
            <a:pPr marL="285750" indent="-285750">
              <a:buFont typeface="Arial" panose="020B0604020202020204" pitchFamily="34" charset="0"/>
              <a:buChar char="•"/>
            </a:pPr>
            <a:r>
              <a:rPr lang="en-US" dirty="0" smtClean="0"/>
              <a:t>FIREX detects islands fires and fires near the coastline that FIR</a:t>
            </a:r>
            <a:r>
              <a:rPr lang="el-GR" dirty="0" smtClean="0"/>
              <a:t>, </a:t>
            </a:r>
            <a:r>
              <a:rPr lang="en-US" dirty="0" smtClean="0"/>
              <a:t>FD&amp;M and FRP miss.</a:t>
            </a:r>
          </a:p>
          <a:p>
            <a:pPr marL="285750" indent="-285750">
              <a:buFont typeface="Arial" panose="020B0604020202020204" pitchFamily="34" charset="0"/>
              <a:buChar char="•"/>
            </a:pPr>
            <a:r>
              <a:rPr lang="en-US" dirty="0" smtClean="0"/>
              <a:t>FIR</a:t>
            </a:r>
            <a:r>
              <a:rPr lang="el-GR" dirty="0" smtClean="0"/>
              <a:t>, </a:t>
            </a:r>
            <a:r>
              <a:rPr lang="en-US" dirty="0" smtClean="0"/>
              <a:t>FD&amp;M and FRP detect some fires with significant delay, compares to FIREX.</a:t>
            </a:r>
          </a:p>
          <a:p>
            <a:pPr marL="285750" indent="-285750">
              <a:buFont typeface="Arial" panose="020B0604020202020204" pitchFamily="34" charset="0"/>
              <a:buChar char="•"/>
            </a:pPr>
            <a:r>
              <a:rPr lang="en-US" dirty="0" smtClean="0"/>
              <a:t>FIREX detects fires 30min to 90min after the fire ignition, as reported by the fire service.</a:t>
            </a:r>
          </a:p>
          <a:p>
            <a:pPr marL="285750" indent="-285750">
              <a:buFont typeface="Arial" panose="020B0604020202020204" pitchFamily="34" charset="0"/>
              <a:buChar char="•"/>
            </a:pPr>
            <a:r>
              <a:rPr lang="en-US" dirty="0" smtClean="0"/>
              <a:t>FIREX is sensitive but not so selective.</a:t>
            </a:r>
            <a:endParaRPr lang="el-GR" dirty="0" smtClean="0"/>
          </a:p>
          <a:p>
            <a:pPr marL="285750" indent="-285750">
              <a:buFont typeface="Arial" panose="020B0604020202020204" pitchFamily="34" charset="0"/>
              <a:buChar char="•"/>
            </a:pPr>
            <a:r>
              <a:rPr lang="en-US" dirty="0" smtClean="0"/>
              <a:t>EUMETSAT and LAND SAF could examine to possibility that FIR and FRP do not discard next-to-water pixels. </a:t>
            </a:r>
          </a:p>
          <a:p>
            <a:pPr marL="285750" indent="-285750"/>
            <a:endParaRPr lang="en-US" dirty="0" smtClean="0"/>
          </a:p>
          <a:p>
            <a:pPr marL="285750" indent="-285750"/>
            <a:endParaRPr lang="en-US" dirty="0" smtClean="0"/>
          </a:p>
          <a:p>
            <a:r>
              <a:rPr lang="en-US" sz="2800" b="1" dirty="0" smtClean="0">
                <a:solidFill>
                  <a:srgbClr val="C00000"/>
                </a:solidFill>
              </a:rPr>
              <a:t>We may be able to improve by…</a:t>
            </a:r>
          </a:p>
          <a:p>
            <a:endParaRPr lang="en-US" sz="2800" b="1" dirty="0" smtClean="0">
              <a:solidFill>
                <a:srgbClr val="C00000"/>
              </a:solidFill>
            </a:endParaRPr>
          </a:p>
          <a:p>
            <a:pPr marL="285750" indent="-285750">
              <a:buFont typeface="Arial" panose="020B0604020202020204" pitchFamily="34" charset="0"/>
              <a:buChar char="•"/>
            </a:pPr>
            <a:r>
              <a:rPr lang="en-US" dirty="0" smtClean="0"/>
              <a:t>Adding one criterion related to the land cover classes based on the land cover map. </a:t>
            </a:r>
          </a:p>
          <a:p>
            <a:pPr marL="285750" indent="-285750">
              <a:buFont typeface="Arial" panose="020B0604020202020204" pitchFamily="34" charset="0"/>
              <a:buChar char="•"/>
            </a:pPr>
            <a:r>
              <a:rPr lang="en-US" dirty="0" smtClean="0"/>
              <a:t>Fine tuning threshold values.</a:t>
            </a:r>
          </a:p>
          <a:p>
            <a:pPr marL="285750" indent="-285750">
              <a:buFont typeface="Arial" panose="020B0604020202020204" pitchFamily="34" charset="0"/>
              <a:buChar char="•"/>
            </a:pPr>
            <a:r>
              <a:rPr lang="en-US" dirty="0" smtClean="0"/>
              <a:t>Adapting time-of-day dependent thresholds.</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2974" y="5447546"/>
            <a:ext cx="8712968" cy="861774"/>
          </a:xfrm>
          <a:prstGeom prst="rect">
            <a:avLst/>
          </a:prstGeom>
        </p:spPr>
        <p:txBody>
          <a:bodyPr wrap="square">
            <a:spAutoFit/>
          </a:bodyPr>
          <a:lstStyle/>
          <a:p>
            <a:r>
              <a:rPr lang="en-US" b="1" u="sng" dirty="0" smtClean="0">
                <a:solidFill>
                  <a:srgbClr val="C00000"/>
                </a:solidFill>
              </a:rPr>
              <a:t>Acknowledgements</a:t>
            </a:r>
            <a:endParaRPr lang="el-GR" b="1" u="sng" dirty="0" smtClean="0">
              <a:solidFill>
                <a:srgbClr val="C00000"/>
              </a:solidFill>
            </a:endParaRPr>
          </a:p>
          <a:p>
            <a:pPr algn="just"/>
            <a:r>
              <a:rPr lang="en-US" sz="1600" dirty="0" smtClean="0"/>
              <a:t>DISARM project is funded by European Union and national funds of the participating countries in the framework of “INTERREG Balkan-Mediterranean 2014-2020” cooperation </a:t>
            </a:r>
            <a:r>
              <a:rPr lang="en-US" sz="1600" dirty="0" err="1" smtClean="0"/>
              <a:t>Programme</a:t>
            </a:r>
            <a:r>
              <a:rPr lang="en-US" sz="1600" dirty="0" smtClean="0"/>
              <a:t>.</a:t>
            </a:r>
            <a:endParaRPr lang="el-GR" sz="1600" dirty="0"/>
          </a:p>
        </p:txBody>
      </p:sp>
      <p:grpSp>
        <p:nvGrpSpPr>
          <p:cNvPr id="12" name="Group 11"/>
          <p:cNvGrpSpPr>
            <a:grpSpLocks noChangeAspect="1"/>
          </p:cNvGrpSpPr>
          <p:nvPr/>
        </p:nvGrpSpPr>
        <p:grpSpPr>
          <a:xfrm>
            <a:off x="1306561" y="976683"/>
            <a:ext cx="6476069" cy="4320000"/>
            <a:chOff x="827984" y="523745"/>
            <a:chExt cx="7416424" cy="4947284"/>
          </a:xfrm>
        </p:grpSpPr>
        <p:pic>
          <p:nvPicPr>
            <p:cNvPr id="9" name="Picture 8" descr="EU_flag.jpg"/>
            <p:cNvPicPr>
              <a:picLocks noChangeAspect="1"/>
            </p:cNvPicPr>
            <p:nvPr/>
          </p:nvPicPr>
          <p:blipFill>
            <a:blip r:embed="rId3" cstate="print"/>
            <a:stretch>
              <a:fillRect/>
            </a:stretch>
          </p:blipFill>
          <p:spPr>
            <a:xfrm>
              <a:off x="827984" y="523928"/>
              <a:ext cx="3600000" cy="2401016"/>
            </a:xfrm>
            <a:prstGeom prst="rect">
              <a:avLst/>
            </a:prstGeom>
            <a:ln w="3175">
              <a:solidFill>
                <a:schemeClr val="tx1"/>
              </a:solidFill>
            </a:ln>
            <a:effectLst>
              <a:outerShdw blurRad="50800" dist="38100" dir="2700000" algn="tl" rotWithShape="0">
                <a:prstClr val="black">
                  <a:alpha val="40000"/>
                </a:prstClr>
              </a:outerShdw>
            </a:effectLst>
          </p:spPr>
        </p:pic>
        <p:pic>
          <p:nvPicPr>
            <p:cNvPr id="10" name="Picture 9" descr="Greek_flag.png"/>
            <p:cNvPicPr>
              <a:picLocks noChangeAspect="1"/>
            </p:cNvPicPr>
            <p:nvPr/>
          </p:nvPicPr>
          <p:blipFill>
            <a:blip r:embed="rId4" cstate="print"/>
            <a:stretch>
              <a:fillRect/>
            </a:stretch>
          </p:blipFill>
          <p:spPr>
            <a:xfrm>
              <a:off x="4644008" y="523745"/>
              <a:ext cx="3600000" cy="2402069"/>
            </a:xfrm>
            <a:prstGeom prst="rect">
              <a:avLst/>
            </a:prstGeom>
            <a:ln w="3175">
              <a:solidFill>
                <a:schemeClr val="tx1"/>
              </a:solidFill>
            </a:ln>
            <a:effectLst>
              <a:outerShdw blurRad="50800" dist="38100" dir="2700000" algn="tl" rotWithShape="0">
                <a:prstClr val="black">
                  <a:alpha val="40000"/>
                </a:prstClr>
              </a:outerShdw>
            </a:effectLst>
          </p:spPr>
        </p:pic>
        <p:pic>
          <p:nvPicPr>
            <p:cNvPr id="11" name="Picture 10" descr="Bulgaria_flag.jpg"/>
            <p:cNvPicPr>
              <a:picLocks noChangeAspect="1"/>
            </p:cNvPicPr>
            <p:nvPr/>
          </p:nvPicPr>
          <p:blipFill>
            <a:blip r:embed="rId5" cstate="print"/>
            <a:stretch>
              <a:fillRect/>
            </a:stretch>
          </p:blipFill>
          <p:spPr>
            <a:xfrm>
              <a:off x="827984" y="3068960"/>
              <a:ext cx="3600000" cy="2402069"/>
            </a:xfrm>
            <a:prstGeom prst="rect">
              <a:avLst/>
            </a:prstGeom>
            <a:ln w="3175">
              <a:solidFill>
                <a:schemeClr val="tx1"/>
              </a:solidFill>
            </a:ln>
            <a:effectLst>
              <a:outerShdw blurRad="50800" dist="38100" dir="2700000" algn="tl" rotWithShape="0">
                <a:prstClr val="black">
                  <a:alpha val="40000"/>
                </a:prstClr>
              </a:outerShdw>
            </a:effectLst>
          </p:spPr>
        </p:pic>
        <p:pic>
          <p:nvPicPr>
            <p:cNvPr id="14" name="Picture 13" descr="Cyprus_flag_2.jpg"/>
            <p:cNvPicPr preferRelativeResize="0">
              <a:picLocks/>
            </p:cNvPicPr>
            <p:nvPr/>
          </p:nvPicPr>
          <p:blipFill>
            <a:blip r:embed="rId6" cstate="print"/>
            <a:stretch>
              <a:fillRect/>
            </a:stretch>
          </p:blipFill>
          <p:spPr>
            <a:xfrm>
              <a:off x="4644408" y="3064756"/>
              <a:ext cx="3600000" cy="2401200"/>
            </a:xfrm>
            <a:prstGeom prst="rect">
              <a:avLst/>
            </a:prstGeom>
            <a:ln w="3175">
              <a:solidFill>
                <a:schemeClr val="tx1"/>
              </a:solidFill>
            </a:ln>
            <a:effectLst>
              <a:outerShdw blurRad="50800" dist="38100" dir="2700000" algn="tl" rotWithShape="0">
                <a:prstClr val="black">
                  <a:alpha val="40000"/>
                </a:prstClr>
              </a:outerShdw>
            </a:effectLst>
          </p:spPr>
        </p:pic>
      </p:grpSp>
      <p:sp>
        <p:nvSpPr>
          <p:cNvPr id="13"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28496" y="932522"/>
            <a:ext cx="8087021" cy="4616648"/>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Thank you for</a:t>
            </a:r>
          </a:p>
          <a:p>
            <a:pPr algn="ctr"/>
            <a:r>
              <a:rPr lang="en-US" sz="8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your attention!</a:t>
            </a:r>
          </a:p>
          <a:p>
            <a:pPr algn="ctr"/>
            <a:endParaRPr lang="en-US"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en-US" sz="8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Any questions?</a:t>
            </a:r>
            <a:endParaRPr lang="en-US" sz="8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Fig2.png" descr="Fig2.png"/>
          <p:cNvPicPr>
            <a:picLocks noChangeAspect="1"/>
          </p:cNvPicPr>
          <p:nvPr/>
        </p:nvPicPr>
        <p:blipFill>
          <a:blip r:embed="rId3" cstate="print">
            <a:extLst/>
          </a:blip>
          <a:stretch>
            <a:fillRect/>
          </a:stretch>
        </p:blipFill>
        <p:spPr>
          <a:xfrm>
            <a:off x="339131" y="1213844"/>
            <a:ext cx="8409333" cy="5040000"/>
          </a:xfrm>
          <a:prstGeom prst="rect">
            <a:avLst/>
          </a:prstGeom>
          <a:ln w="12700">
            <a:miter lim="400000"/>
          </a:ln>
        </p:spPr>
      </p:pic>
      <p:sp>
        <p:nvSpPr>
          <p:cNvPr id="7" name="TextBox 6"/>
          <p:cNvSpPr txBox="1"/>
          <p:nvPr/>
        </p:nvSpPr>
        <p:spPr>
          <a:xfrm>
            <a:off x="205150" y="875802"/>
            <a:ext cx="8712968" cy="523220"/>
          </a:xfrm>
          <a:prstGeom prst="rect">
            <a:avLst/>
          </a:prstGeom>
          <a:noFill/>
        </p:spPr>
        <p:txBody>
          <a:bodyPr wrap="square" rtlCol="0">
            <a:spAutoFit/>
          </a:bodyPr>
          <a:lstStyle/>
          <a:p>
            <a:pPr algn="just"/>
            <a:r>
              <a:rPr lang="en-US" sz="2800" b="1" dirty="0" smtClean="0">
                <a:solidFill>
                  <a:srgbClr val="C00000"/>
                </a:solidFill>
              </a:rPr>
              <a:t>IRIS: </a:t>
            </a:r>
            <a:r>
              <a:rPr lang="en-US" sz="2800" b="1" dirty="0" err="1" smtClean="0">
                <a:solidFill>
                  <a:srgbClr val="C00000"/>
                </a:solidFill>
              </a:rPr>
              <a:t>Rap</a:t>
            </a:r>
            <a:r>
              <a:rPr lang="en-US" sz="2800" b="1" dirty="0" err="1" smtClean="0"/>
              <a:t>I</a:t>
            </a:r>
            <a:r>
              <a:rPr lang="en-US" sz="2800" b="1" dirty="0" err="1" smtClean="0">
                <a:solidFill>
                  <a:srgbClr val="C00000"/>
                </a:solidFill>
              </a:rPr>
              <a:t>d</a:t>
            </a:r>
            <a:r>
              <a:rPr lang="en-US" sz="2800" b="1" dirty="0" smtClean="0">
                <a:solidFill>
                  <a:srgbClr val="C00000"/>
                </a:solidFill>
              </a:rPr>
              <a:t>-</a:t>
            </a:r>
            <a:r>
              <a:rPr lang="en-US" sz="2800" b="1" dirty="0" smtClean="0"/>
              <a:t>R</a:t>
            </a:r>
            <a:r>
              <a:rPr lang="en-US" sz="2800" b="1" dirty="0" smtClean="0">
                <a:solidFill>
                  <a:srgbClr val="C00000"/>
                </a:solidFill>
              </a:rPr>
              <a:t>esponse </a:t>
            </a:r>
            <a:r>
              <a:rPr lang="en-US" sz="2800" b="1" dirty="0" err="1" smtClean="0">
                <a:solidFill>
                  <a:srgbClr val="C00000"/>
                </a:solidFill>
              </a:rPr>
              <a:t>F</a:t>
            </a:r>
            <a:r>
              <a:rPr lang="en-US" sz="2800" b="1" dirty="0" err="1" smtClean="0"/>
              <a:t>I</a:t>
            </a:r>
            <a:r>
              <a:rPr lang="en-US" sz="2800" b="1" dirty="0" err="1" smtClean="0">
                <a:solidFill>
                  <a:srgbClr val="C00000"/>
                </a:solidFill>
              </a:rPr>
              <a:t>re</a:t>
            </a:r>
            <a:r>
              <a:rPr lang="en-US" sz="2800" b="1" dirty="0" smtClean="0">
                <a:solidFill>
                  <a:srgbClr val="C00000"/>
                </a:solidFill>
              </a:rPr>
              <a:t> </a:t>
            </a:r>
            <a:r>
              <a:rPr lang="en-US" sz="2800" b="1" dirty="0" smtClean="0"/>
              <a:t>S</a:t>
            </a:r>
            <a:r>
              <a:rPr lang="en-US" sz="2800" b="1" dirty="0" smtClean="0">
                <a:solidFill>
                  <a:srgbClr val="C00000"/>
                </a:solidFill>
              </a:rPr>
              <a:t>pread Forecast System</a:t>
            </a:r>
            <a:r>
              <a:rPr lang="en-US" b="1" dirty="0" smtClean="0"/>
              <a:t>             </a:t>
            </a:r>
          </a:p>
        </p:txBody>
      </p:sp>
      <p:sp>
        <p:nvSpPr>
          <p:cNvPr id="9"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upled fire-atmosphere modelling system…"/>
          <p:cNvSpPr txBox="1"/>
          <p:nvPr/>
        </p:nvSpPr>
        <p:spPr>
          <a:xfrm>
            <a:off x="261732" y="1116198"/>
            <a:ext cx="7948492" cy="1421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lnSpc>
                <a:spcPct val="120000"/>
              </a:lnSpc>
              <a:defRPr>
                <a:latin typeface="+mj-lt"/>
                <a:ea typeface="+mj-ea"/>
                <a:cs typeface="+mj-cs"/>
                <a:sym typeface="Helvetica"/>
              </a:defRPr>
            </a:pPr>
            <a:r>
              <a:rPr b="1" dirty="0">
                <a:solidFill>
                  <a:srgbClr val="C00000"/>
                </a:solidFill>
              </a:rPr>
              <a:t>Coupled fire-atmosphere</a:t>
            </a:r>
            <a:r>
              <a:rPr dirty="0">
                <a:solidFill>
                  <a:srgbClr val="C00000"/>
                </a:solidFill>
              </a:rPr>
              <a:t> </a:t>
            </a:r>
            <a:r>
              <a:rPr dirty="0" err="1"/>
              <a:t>modelling</a:t>
            </a:r>
            <a:r>
              <a:rPr dirty="0"/>
              <a:t> system</a:t>
            </a:r>
          </a:p>
          <a:p>
            <a:pPr marL="180473" indent="-180473" algn="just">
              <a:lnSpc>
                <a:spcPct val="120000"/>
              </a:lnSpc>
              <a:buSzPct val="100000"/>
              <a:buChar char="•"/>
              <a:defRPr>
                <a:latin typeface="+mj-lt"/>
                <a:ea typeface="+mj-ea"/>
                <a:cs typeface="+mj-cs"/>
                <a:sym typeface="Helvetica"/>
              </a:defRPr>
            </a:pPr>
            <a:r>
              <a:rPr b="1" dirty="0">
                <a:solidFill>
                  <a:srgbClr val="C00000"/>
                </a:solidFill>
              </a:rPr>
              <a:t>Quasi-physical</a:t>
            </a:r>
            <a:r>
              <a:rPr b="1" dirty="0">
                <a:solidFill>
                  <a:srgbClr val="011993"/>
                </a:solidFill>
              </a:rPr>
              <a:t> </a:t>
            </a:r>
            <a:r>
              <a:rPr dirty="0"/>
              <a:t>model (does not consider chemistry of fire </a:t>
            </a:r>
            <a:r>
              <a:rPr dirty="0" smtClean="0"/>
              <a:t>spread)</a:t>
            </a:r>
          </a:p>
          <a:p>
            <a:pPr marL="180473" indent="-180473" algn="just">
              <a:lnSpc>
                <a:spcPct val="120000"/>
              </a:lnSpc>
              <a:buSzPct val="100000"/>
              <a:buChar char="•"/>
              <a:defRPr>
                <a:latin typeface="+mj-lt"/>
                <a:ea typeface="+mj-ea"/>
                <a:cs typeface="+mj-cs"/>
                <a:sym typeface="Helvetica"/>
              </a:defRPr>
            </a:pPr>
            <a:r>
              <a:rPr b="1" dirty="0" smtClean="0">
                <a:solidFill>
                  <a:srgbClr val="C00000"/>
                </a:solidFill>
              </a:rPr>
              <a:t>Semi-empirical fire spread </a:t>
            </a:r>
            <a:r>
              <a:rPr b="1" dirty="0" smtClean="0">
                <a:solidFill>
                  <a:srgbClr val="C00000"/>
                </a:solidFill>
                <a:latin typeface="+mj-lt"/>
                <a:ea typeface="+mj-ea"/>
                <a:cs typeface="+mj-cs"/>
                <a:sym typeface="Helvetica"/>
              </a:rPr>
              <a:t>algorithm </a:t>
            </a:r>
            <a:r>
              <a:rPr dirty="0" smtClean="0">
                <a:latin typeface="+mj-lt"/>
                <a:ea typeface="+mj-ea"/>
                <a:cs typeface="+mj-cs"/>
                <a:sym typeface="Helvetica"/>
              </a:rPr>
              <a:t>(</a:t>
            </a:r>
            <a:r>
              <a:rPr dirty="0" err="1" smtClean="0">
                <a:latin typeface="+mj-lt"/>
                <a:ea typeface="+mj-ea"/>
                <a:cs typeface="+mj-cs"/>
                <a:sym typeface="Helvetica"/>
              </a:rPr>
              <a:t>Rothermel</a:t>
            </a:r>
            <a:r>
              <a:rPr dirty="0" smtClean="0">
                <a:latin typeface="+mj-lt"/>
                <a:ea typeface="+mj-ea"/>
                <a:cs typeface="+mj-cs"/>
                <a:sym typeface="Helvetica"/>
              </a:rPr>
              <a:t>, 1972)</a:t>
            </a:r>
          </a:p>
          <a:p>
            <a:pPr marL="180473" indent="-180473" algn="just">
              <a:lnSpc>
                <a:spcPct val="120000"/>
              </a:lnSpc>
              <a:buSzPct val="100000"/>
              <a:buChar char="•"/>
              <a:defRPr>
                <a:latin typeface="+mj-lt"/>
                <a:ea typeface="+mj-ea"/>
                <a:cs typeface="+mj-cs"/>
                <a:sym typeface="Helvetica"/>
              </a:defRPr>
            </a:pPr>
            <a:r>
              <a:rPr b="1" dirty="0" smtClean="0">
                <a:solidFill>
                  <a:srgbClr val="C00000"/>
                </a:solidFill>
              </a:rPr>
              <a:t>Two-way </a:t>
            </a:r>
            <a:r>
              <a:rPr b="1" dirty="0">
                <a:solidFill>
                  <a:srgbClr val="C00000"/>
                </a:solidFill>
              </a:rPr>
              <a:t>coupling</a:t>
            </a:r>
            <a:r>
              <a:rPr dirty="0">
                <a:solidFill>
                  <a:srgbClr val="C00000"/>
                </a:solidFill>
              </a:rPr>
              <a:t> </a:t>
            </a:r>
            <a:r>
              <a:rPr dirty="0"/>
              <a:t>between the fire and the atmosphere (heat/</a:t>
            </a:r>
            <a:r>
              <a:rPr dirty="0" err="1"/>
              <a:t>vapour</a:t>
            </a:r>
            <a:r>
              <a:rPr dirty="0"/>
              <a:t> fluxes)</a:t>
            </a:r>
          </a:p>
        </p:txBody>
      </p:sp>
      <p:grpSp>
        <p:nvGrpSpPr>
          <p:cNvPr id="2" name="Group 15"/>
          <p:cNvGrpSpPr>
            <a:grpSpLocks noChangeAspect="1"/>
          </p:cNvGrpSpPr>
          <p:nvPr/>
        </p:nvGrpSpPr>
        <p:grpSpPr>
          <a:xfrm>
            <a:off x="828024" y="2780928"/>
            <a:ext cx="3600000" cy="3179586"/>
            <a:chOff x="684636" y="2571370"/>
            <a:chExt cx="4753996" cy="4198815"/>
          </a:xfrm>
        </p:grpSpPr>
        <p:sp>
          <p:nvSpPr>
            <p:cNvPr id="10" name="Weather"/>
            <p:cNvSpPr/>
            <p:nvPr/>
          </p:nvSpPr>
          <p:spPr>
            <a:xfrm flipV="1">
              <a:off x="1179476" y="4162475"/>
              <a:ext cx="1722625" cy="508303"/>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scene3d>
                <a:camera prst="orthographicFront">
                  <a:rot lat="0" lon="0" rev="14699999"/>
                </a:camera>
                <a:lightRig rig="threePt" dir="t"/>
              </a:scene3d>
            </a:bodyPr>
            <a:lstStyle>
              <a:lvl1pPr algn="ctr" defTabSz="821531">
                <a:defRPr sz="3000" b="1">
                  <a:solidFill>
                    <a:srgbClr val="51A7F9"/>
                  </a:solidFill>
                  <a:latin typeface="+mj-lt"/>
                  <a:ea typeface="+mj-ea"/>
                  <a:cs typeface="+mj-cs"/>
                  <a:sym typeface="Helvetica"/>
                </a:defRPr>
              </a:lvl1pPr>
            </a:lstStyle>
            <a:p>
              <a:r>
                <a:rPr dirty="0"/>
                <a:t>Weather</a:t>
              </a:r>
            </a:p>
          </p:txBody>
        </p:sp>
        <p:sp>
          <p:nvSpPr>
            <p:cNvPr id="11" name="Topography"/>
            <p:cNvSpPr/>
            <p:nvPr/>
          </p:nvSpPr>
          <p:spPr>
            <a:xfrm flipH="1">
              <a:off x="4398871" y="4670777"/>
              <a:ext cx="457562" cy="173679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vert" wrap="none" lIns="71437" tIns="71437" rIns="71437" bIns="71437" numCol="1" anchor="ctr">
              <a:spAutoFit/>
              <a:scene3d>
                <a:camera prst="orthographicFront">
                  <a:rot lat="0" lon="0" rev="1800000"/>
                </a:camera>
                <a:lightRig rig="threePt" dir="t"/>
              </a:scene3d>
            </a:bodyPr>
            <a:lstStyle>
              <a:lvl1pPr algn="ctr" defTabSz="821531">
                <a:defRPr sz="3000" b="1">
                  <a:solidFill>
                    <a:srgbClr val="945200"/>
                  </a:solidFill>
                  <a:latin typeface="+mj-lt"/>
                  <a:ea typeface="+mj-ea"/>
                  <a:cs typeface="+mj-cs"/>
                  <a:sym typeface="Helvetica"/>
                </a:defRPr>
              </a:lvl1pPr>
            </a:lstStyle>
            <a:p>
              <a:r>
                <a:rPr dirty="0"/>
                <a:t>Topography</a:t>
              </a:r>
            </a:p>
          </p:txBody>
        </p:sp>
        <p:grpSp>
          <p:nvGrpSpPr>
            <p:cNvPr id="3" name="Ομαδοποίηση"/>
            <p:cNvGrpSpPr>
              <a:grpSpLocks noChangeAspect="1"/>
            </p:cNvGrpSpPr>
            <p:nvPr/>
          </p:nvGrpSpPr>
          <p:grpSpPr>
            <a:xfrm>
              <a:off x="684636" y="2571370"/>
              <a:ext cx="4753996" cy="4198815"/>
              <a:chOff x="0" y="0"/>
              <a:chExt cx="4753992" cy="4198811"/>
            </a:xfrm>
          </p:grpSpPr>
          <p:sp>
            <p:nvSpPr>
              <p:cNvPr id="13" name="Φωτιά"/>
              <p:cNvSpPr/>
              <p:nvPr/>
            </p:nvSpPr>
            <p:spPr>
              <a:xfrm>
                <a:off x="1464088" y="1356106"/>
                <a:ext cx="1825815" cy="2135509"/>
              </a:xfrm>
              <a:custGeom>
                <a:avLst/>
                <a:gdLst/>
                <a:ahLst/>
                <a:cxnLst>
                  <a:cxn ang="0">
                    <a:pos x="wd2" y="hd2"/>
                  </a:cxn>
                  <a:cxn ang="5400000">
                    <a:pos x="wd2" y="hd2"/>
                  </a:cxn>
                  <a:cxn ang="10800000">
                    <a:pos x="wd2" y="hd2"/>
                  </a:cxn>
                  <a:cxn ang="16200000">
                    <a:pos x="wd2" y="hd2"/>
                  </a:cxn>
                </a:cxnLst>
                <a:rect l="0" t="0" r="r" b="b"/>
                <a:pathLst>
                  <a:path w="18868" h="21600" extrusionOk="0">
                    <a:moveTo>
                      <a:pt x="11239" y="0"/>
                    </a:moveTo>
                    <a:cubicBezTo>
                      <a:pt x="2970" y="4003"/>
                      <a:pt x="2989" y="11005"/>
                      <a:pt x="3722" y="14791"/>
                    </a:cubicBezTo>
                    <a:cubicBezTo>
                      <a:pt x="2739" y="13911"/>
                      <a:pt x="1717" y="12459"/>
                      <a:pt x="1372" y="10120"/>
                    </a:cubicBezTo>
                    <a:cubicBezTo>
                      <a:pt x="-1043" y="14091"/>
                      <a:pt x="-153" y="18364"/>
                      <a:pt x="3127" y="21600"/>
                    </a:cubicBezTo>
                    <a:cubicBezTo>
                      <a:pt x="4667" y="20445"/>
                      <a:pt x="8635" y="16716"/>
                      <a:pt x="8134" y="10564"/>
                    </a:cubicBezTo>
                    <a:cubicBezTo>
                      <a:pt x="10070" y="11636"/>
                      <a:pt x="11307" y="14756"/>
                      <a:pt x="11441" y="17747"/>
                    </a:cubicBezTo>
                    <a:cubicBezTo>
                      <a:pt x="12400" y="16981"/>
                      <a:pt x="13309" y="15598"/>
                      <a:pt x="13699" y="14116"/>
                    </a:cubicBezTo>
                    <a:cubicBezTo>
                      <a:pt x="15274" y="15860"/>
                      <a:pt x="16001" y="18709"/>
                      <a:pt x="15599" y="21600"/>
                    </a:cubicBezTo>
                    <a:cubicBezTo>
                      <a:pt x="15613" y="21600"/>
                      <a:pt x="15624" y="21600"/>
                      <a:pt x="15637" y="21600"/>
                    </a:cubicBezTo>
                    <a:cubicBezTo>
                      <a:pt x="20557" y="18093"/>
                      <a:pt x="19757" y="8611"/>
                      <a:pt x="13922" y="5682"/>
                    </a:cubicBezTo>
                    <a:cubicBezTo>
                      <a:pt x="14632" y="7271"/>
                      <a:pt x="14621" y="8912"/>
                      <a:pt x="14346" y="10290"/>
                    </a:cubicBezTo>
                    <a:cubicBezTo>
                      <a:pt x="12223" y="8105"/>
                      <a:pt x="9861" y="5847"/>
                      <a:pt x="11239" y="0"/>
                    </a:cubicBezTo>
                    <a:close/>
                  </a:path>
                </a:pathLst>
              </a:custGeom>
              <a:gradFill flip="none" rotWithShape="1">
                <a:gsLst>
                  <a:gs pos="0">
                    <a:srgbClr val="FFFB00"/>
                  </a:gs>
                  <a:gs pos="100000">
                    <a:srgbClr val="FF2600"/>
                  </a:gs>
                </a:gsLst>
                <a:lin ang="5400000" scaled="0"/>
              </a:gra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defRPr sz="3200">
                    <a:solidFill>
                      <a:schemeClr val="accent3">
                        <a:lumOff val="44000"/>
                      </a:schemeClr>
                    </a:solidFill>
                    <a:latin typeface="Helvetica Light"/>
                    <a:ea typeface="Helvetica Light"/>
                    <a:cs typeface="Helvetica Light"/>
                    <a:sym typeface="Helvetica Light"/>
                  </a:defRPr>
                </a:pPr>
                <a:endParaRPr/>
              </a:p>
            </p:txBody>
          </p:sp>
          <p:sp>
            <p:nvSpPr>
              <p:cNvPr id="14" name="Τρίγωνο"/>
              <p:cNvSpPr/>
              <p:nvPr/>
            </p:nvSpPr>
            <p:spPr>
              <a:xfrm>
                <a:off x="0" y="0"/>
                <a:ext cx="4753992" cy="419881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381000" cap="flat">
                <a:solidFill>
                  <a:srgbClr val="000000"/>
                </a:solidFill>
                <a:prstDash val="solid"/>
                <a:miter lim="400000"/>
              </a:ln>
              <a:effectLst/>
            </p:spPr>
            <p:txBody>
              <a:bodyPr wrap="square" lIns="71437" tIns="71437" rIns="71437" bIns="71437" numCol="1" anchor="ctr">
                <a:noAutofit/>
              </a:bodyPr>
              <a:lstStyle/>
              <a:p>
                <a:pPr algn="ctr" defTabSz="821531">
                  <a:defRPr sz="3200">
                    <a:solidFill>
                      <a:schemeClr val="accent3">
                        <a:lumOff val="44000"/>
                      </a:schemeClr>
                    </a:solidFill>
                    <a:latin typeface="Helvetica Light"/>
                    <a:ea typeface="Helvetica Light"/>
                    <a:cs typeface="Helvetica Light"/>
                    <a:sym typeface="Helvetica Light"/>
                  </a:defRPr>
                </a:pPr>
                <a:endParaRPr/>
              </a:p>
            </p:txBody>
          </p:sp>
        </p:grpSp>
      </p:grpSp>
      <p:sp>
        <p:nvSpPr>
          <p:cNvPr id="15" name="Fires can create their own weather"/>
          <p:cNvSpPr txBox="1"/>
          <p:nvPr/>
        </p:nvSpPr>
        <p:spPr>
          <a:xfrm>
            <a:off x="4860032" y="3645024"/>
            <a:ext cx="4115120" cy="1163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20000"/>
              </a:lnSpc>
              <a:defRPr sz="3000" b="1" i="1">
                <a:solidFill>
                  <a:srgbClr val="FF2600"/>
                </a:solidFill>
                <a:latin typeface="+mj-lt"/>
                <a:ea typeface="+mj-ea"/>
                <a:cs typeface="+mj-cs"/>
                <a:sym typeface="Helvetica"/>
              </a:defRPr>
            </a:lvl1pPr>
          </a:lstStyle>
          <a:p>
            <a:r>
              <a:rPr dirty="0">
                <a:solidFill>
                  <a:srgbClr val="C00000"/>
                </a:solidFill>
              </a:rPr>
              <a:t>Fires can create their own weather</a:t>
            </a:r>
          </a:p>
        </p:txBody>
      </p:sp>
      <p:sp>
        <p:nvSpPr>
          <p:cNvPr id="16" name="TextBox 15"/>
          <p:cNvSpPr txBox="1"/>
          <p:nvPr/>
        </p:nvSpPr>
        <p:spPr>
          <a:xfrm>
            <a:off x="205150" y="875802"/>
            <a:ext cx="8712968" cy="523220"/>
          </a:xfrm>
          <a:prstGeom prst="rect">
            <a:avLst/>
          </a:prstGeom>
          <a:noFill/>
        </p:spPr>
        <p:txBody>
          <a:bodyPr wrap="square" rtlCol="0">
            <a:spAutoFit/>
          </a:bodyPr>
          <a:lstStyle/>
          <a:p>
            <a:pPr algn="just"/>
            <a:r>
              <a:rPr lang="en-US" sz="2800" b="1" dirty="0" smtClean="0">
                <a:solidFill>
                  <a:srgbClr val="C00000"/>
                </a:solidFill>
              </a:rPr>
              <a:t>IRIS: </a:t>
            </a:r>
            <a:r>
              <a:rPr lang="en-US" sz="2800" b="1" dirty="0" err="1" smtClean="0">
                <a:solidFill>
                  <a:srgbClr val="C00000"/>
                </a:solidFill>
              </a:rPr>
              <a:t>Rap</a:t>
            </a:r>
            <a:r>
              <a:rPr lang="en-US" sz="2800" b="1" dirty="0" err="1" smtClean="0"/>
              <a:t>I</a:t>
            </a:r>
            <a:r>
              <a:rPr lang="en-US" sz="2800" b="1" dirty="0" err="1" smtClean="0">
                <a:solidFill>
                  <a:srgbClr val="C00000"/>
                </a:solidFill>
              </a:rPr>
              <a:t>d</a:t>
            </a:r>
            <a:r>
              <a:rPr lang="en-US" sz="2800" b="1" dirty="0" smtClean="0">
                <a:solidFill>
                  <a:srgbClr val="C00000"/>
                </a:solidFill>
              </a:rPr>
              <a:t>-</a:t>
            </a:r>
            <a:r>
              <a:rPr lang="en-US" sz="2800" b="1" dirty="0" smtClean="0"/>
              <a:t>R</a:t>
            </a:r>
            <a:r>
              <a:rPr lang="en-US" sz="2800" b="1" dirty="0" smtClean="0">
                <a:solidFill>
                  <a:srgbClr val="C00000"/>
                </a:solidFill>
              </a:rPr>
              <a:t>esponse </a:t>
            </a:r>
            <a:r>
              <a:rPr lang="en-US" sz="2800" b="1" dirty="0" err="1" smtClean="0">
                <a:solidFill>
                  <a:srgbClr val="C00000"/>
                </a:solidFill>
              </a:rPr>
              <a:t>F</a:t>
            </a:r>
            <a:r>
              <a:rPr lang="en-US" sz="2800" b="1" dirty="0" err="1" smtClean="0"/>
              <a:t>I</a:t>
            </a:r>
            <a:r>
              <a:rPr lang="en-US" sz="2800" b="1" dirty="0" err="1" smtClean="0">
                <a:solidFill>
                  <a:srgbClr val="C00000"/>
                </a:solidFill>
              </a:rPr>
              <a:t>re</a:t>
            </a:r>
            <a:r>
              <a:rPr lang="en-US" sz="2800" b="1" dirty="0" smtClean="0">
                <a:solidFill>
                  <a:srgbClr val="C00000"/>
                </a:solidFill>
              </a:rPr>
              <a:t> </a:t>
            </a:r>
            <a:r>
              <a:rPr lang="en-US" sz="2800" b="1" dirty="0" smtClean="0"/>
              <a:t>S</a:t>
            </a:r>
            <a:r>
              <a:rPr lang="en-US" sz="2800" b="1" dirty="0" smtClean="0">
                <a:solidFill>
                  <a:srgbClr val="C00000"/>
                </a:solidFill>
              </a:rPr>
              <a:t>pread Forecast System</a:t>
            </a:r>
            <a:r>
              <a:rPr lang="en-US" b="1" dirty="0" smtClean="0"/>
              <a:t>             </a:t>
            </a:r>
          </a:p>
        </p:txBody>
      </p:sp>
      <p:sp>
        <p:nvSpPr>
          <p:cNvPr id="17"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All_elaf.wmv">
            <a:hlinkClick r:id="" action="ppaction://media"/>
          </p:cNvPr>
          <p:cNvPicPr>
            <a:picLocks noRot="1" noChangeAspect="1"/>
          </p:cNvPicPr>
          <p:nvPr>
            <a:videoFile r:link="rId1"/>
          </p:nvPr>
        </p:nvPicPr>
        <p:blipFill>
          <a:blip r:embed="rId4" cstate="print"/>
          <a:stretch>
            <a:fillRect/>
          </a:stretch>
        </p:blipFill>
        <p:spPr>
          <a:xfrm>
            <a:off x="324260" y="1475936"/>
            <a:ext cx="8128000" cy="4572000"/>
          </a:xfrm>
          <a:prstGeom prst="rect">
            <a:avLst/>
          </a:prstGeom>
        </p:spPr>
      </p:pic>
      <p:sp>
        <p:nvSpPr>
          <p:cNvPr id="13"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
        <p:nvSpPr>
          <p:cNvPr id="12" name="TextBox 11"/>
          <p:cNvSpPr txBox="1"/>
          <p:nvPr/>
        </p:nvSpPr>
        <p:spPr>
          <a:xfrm>
            <a:off x="205150" y="952716"/>
            <a:ext cx="8712968" cy="523220"/>
          </a:xfrm>
          <a:prstGeom prst="rect">
            <a:avLst/>
          </a:prstGeom>
          <a:noFill/>
        </p:spPr>
        <p:txBody>
          <a:bodyPr wrap="square" rtlCol="0">
            <a:spAutoFit/>
          </a:bodyPr>
          <a:lstStyle/>
          <a:p>
            <a:pPr algn="just"/>
            <a:r>
              <a:rPr lang="en-US" sz="2800" b="1" dirty="0" smtClean="0">
                <a:solidFill>
                  <a:srgbClr val="C00000"/>
                </a:solidFill>
              </a:rPr>
              <a:t>Satellite detection of forest fires</a:t>
            </a:r>
            <a:endParaRPr lang="en-US" b="1" dirty="0" smtClean="0"/>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p:cTn id="7" fill="hold" display="0">
                  <p:stCondLst>
                    <p:cond delay="indefinite"/>
                  </p:stCondLst>
                  <p:endCondLst>
                    <p:cond evt="onNext" delay="0">
                      <p:tgtEl>
                        <p:sldTgt/>
                      </p:tgtEl>
                    </p:cond>
                    <p:cond evt="onPrev" delay="0">
                      <p:tgtEl>
                        <p:sldTgt/>
                      </p:tgtEl>
                    </p:cond>
                  </p:endCondLst>
                </p:cTn>
                <p:tgtEl>
                  <p:spTgt spid="2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5150" y="798888"/>
            <a:ext cx="8712968" cy="5693866"/>
          </a:xfrm>
          <a:prstGeom prst="rect">
            <a:avLst/>
          </a:prstGeom>
          <a:noFill/>
        </p:spPr>
        <p:txBody>
          <a:bodyPr wrap="square" rtlCol="0">
            <a:spAutoFit/>
          </a:bodyPr>
          <a:lstStyle/>
          <a:p>
            <a:pPr algn="just"/>
            <a:r>
              <a:rPr lang="en-US" sz="2800" b="1" dirty="0" smtClean="0">
                <a:solidFill>
                  <a:srgbClr val="C00000"/>
                </a:solidFill>
              </a:rPr>
              <a:t>End Users:</a:t>
            </a:r>
          </a:p>
          <a:p>
            <a:pPr marL="514350" indent="-514350">
              <a:buFont typeface="+mj-lt"/>
              <a:buAutoNum type="arabicPeriod"/>
            </a:pPr>
            <a:r>
              <a:rPr lang="en-US" dirty="0" smtClean="0"/>
              <a:t>Regional public authorities</a:t>
            </a:r>
          </a:p>
          <a:p>
            <a:pPr marL="514350" indent="-514350">
              <a:buFont typeface="+mj-lt"/>
              <a:buAutoNum type="arabicPeriod"/>
            </a:pPr>
            <a:r>
              <a:rPr lang="en-US" dirty="0" smtClean="0"/>
              <a:t>Civil protection agencies and fire services</a:t>
            </a:r>
          </a:p>
          <a:p>
            <a:pPr marL="514350" indent="-514350">
              <a:buFont typeface="+mj-lt"/>
              <a:buAutoNum type="arabicPeriod"/>
            </a:pPr>
            <a:r>
              <a:rPr lang="en-US" dirty="0" smtClean="0"/>
              <a:t>Private sector investors and stakeholders</a:t>
            </a:r>
          </a:p>
          <a:p>
            <a:pPr marL="514350" indent="-514350">
              <a:buFont typeface="+mj-lt"/>
              <a:buAutoNum type="arabicPeriod"/>
            </a:pPr>
            <a:r>
              <a:rPr lang="en-US" dirty="0" smtClean="0"/>
              <a:t>Public</a:t>
            </a:r>
          </a:p>
          <a:p>
            <a:pPr algn="just"/>
            <a:endParaRPr lang="en-US" sz="1600" dirty="0" smtClean="0"/>
          </a:p>
          <a:p>
            <a:pPr algn="just"/>
            <a:r>
              <a:rPr lang="en-US" sz="2800" b="1" dirty="0" smtClean="0">
                <a:solidFill>
                  <a:srgbClr val="C00000"/>
                </a:solidFill>
              </a:rPr>
              <a:t>Framework:</a:t>
            </a:r>
          </a:p>
          <a:p>
            <a:pPr algn="just"/>
            <a:r>
              <a:rPr lang="en-US" dirty="0" smtClean="0"/>
              <a:t>In the framework of the DISARM project, an </a:t>
            </a:r>
            <a:r>
              <a:rPr lang="en-US" b="1" dirty="0" smtClean="0">
                <a:solidFill>
                  <a:srgbClr val="011993"/>
                </a:solidFill>
                <a:sym typeface="Helvetica"/>
              </a:rPr>
              <a:t>integrated early warning system for detection, monitoring and spread simulation of wildfires </a:t>
            </a:r>
            <a:r>
              <a:rPr lang="en-US" dirty="0" smtClean="0"/>
              <a:t>was developed. The system encompasses:</a:t>
            </a:r>
          </a:p>
          <a:p>
            <a:pPr marL="514350" indent="-514350" algn="just">
              <a:buFont typeface="+mj-lt"/>
              <a:buAutoNum type="arabicPeriod"/>
            </a:pPr>
            <a:r>
              <a:rPr lang="en-US" dirty="0" smtClean="0"/>
              <a:t> </a:t>
            </a:r>
            <a:r>
              <a:rPr lang="en-US" b="1" dirty="0" smtClean="0">
                <a:solidFill>
                  <a:srgbClr val="011993"/>
                </a:solidFill>
                <a:sym typeface="Helvetica"/>
              </a:rPr>
              <a:t>Fire risk forecasts </a:t>
            </a:r>
            <a:r>
              <a:rPr lang="en-US" dirty="0" smtClean="0"/>
              <a:t>based on a series of related indices, including a new one developed just for the Greek area, called </a:t>
            </a:r>
            <a:r>
              <a:rPr lang="en-US" b="1" dirty="0" smtClean="0">
                <a:solidFill>
                  <a:srgbClr val="011993"/>
                </a:solidFill>
                <a:sym typeface="Helvetica"/>
              </a:rPr>
              <a:t>DISARM index</a:t>
            </a:r>
            <a:r>
              <a:rPr lang="en-US" dirty="0" smtClean="0"/>
              <a:t>.</a:t>
            </a:r>
          </a:p>
          <a:p>
            <a:pPr marL="514350" indent="-514350" algn="just">
              <a:buFont typeface="+mj-lt"/>
              <a:buAutoNum type="arabicPeriod"/>
            </a:pPr>
            <a:r>
              <a:rPr lang="en-US" dirty="0" smtClean="0"/>
              <a:t>A platform for </a:t>
            </a:r>
            <a:r>
              <a:rPr lang="en-US" b="1" dirty="0" smtClean="0">
                <a:solidFill>
                  <a:srgbClr val="011993"/>
                </a:solidFill>
                <a:sym typeface="Helvetica"/>
              </a:rPr>
              <a:t>satellite detection and monitoring </a:t>
            </a:r>
            <a:r>
              <a:rPr lang="en-US" dirty="0" smtClean="0"/>
              <a:t>of wildfires.</a:t>
            </a:r>
          </a:p>
          <a:p>
            <a:pPr marL="514350" indent="-514350" algn="just">
              <a:buFont typeface="+mj-lt"/>
              <a:buAutoNum type="arabicPeriod"/>
            </a:pPr>
            <a:r>
              <a:rPr lang="en-US" dirty="0" smtClean="0">
                <a:sym typeface="Helvetica"/>
              </a:rPr>
              <a:t>A</a:t>
            </a:r>
            <a:r>
              <a:rPr lang="en-US" b="1" dirty="0" smtClean="0">
                <a:solidFill>
                  <a:srgbClr val="011993"/>
                </a:solidFill>
                <a:sym typeface="Helvetica"/>
              </a:rPr>
              <a:t> fire spread simulation system </a:t>
            </a:r>
            <a:r>
              <a:rPr lang="en-US" dirty="0" smtClean="0"/>
              <a:t>named </a:t>
            </a:r>
            <a:r>
              <a:rPr lang="en-US" b="1" dirty="0" smtClean="0">
                <a:solidFill>
                  <a:srgbClr val="011993"/>
                </a:solidFill>
                <a:sym typeface="Helvetica"/>
              </a:rPr>
              <a:t>IRIS</a:t>
            </a:r>
            <a:r>
              <a:rPr lang="en-US" dirty="0" smtClean="0"/>
              <a:t>, which is based on the WRF-SFIRE model.</a:t>
            </a:r>
          </a:p>
          <a:p>
            <a:pPr marL="514350" indent="-514350" algn="just">
              <a:buFont typeface="+mj-lt"/>
              <a:buAutoNum type="arabicPeriod"/>
            </a:pPr>
            <a:r>
              <a:rPr lang="en-US" dirty="0" smtClean="0"/>
              <a:t>A platform for the </a:t>
            </a:r>
            <a:r>
              <a:rPr lang="en-US" b="1" dirty="0" smtClean="0">
                <a:solidFill>
                  <a:srgbClr val="011993"/>
                </a:solidFill>
                <a:sym typeface="Helvetica"/>
              </a:rPr>
              <a:t>estimation of fire risk in the future</a:t>
            </a:r>
            <a:r>
              <a:rPr lang="en-US" dirty="0" smtClean="0"/>
              <a:t>, based on regional climate simulations, provided by EURO-CORDEX</a:t>
            </a:r>
          </a:p>
          <a:p>
            <a:pPr algn="just"/>
            <a:endParaRPr lang="en-US" dirty="0" smtClean="0"/>
          </a:p>
          <a:p>
            <a:pPr algn="just"/>
            <a:r>
              <a:rPr lang="en-US" sz="2800" b="1" dirty="0" smtClean="0">
                <a:solidFill>
                  <a:srgbClr val="C00000"/>
                </a:solidFill>
              </a:rPr>
              <a:t>Project Web Page:</a:t>
            </a:r>
            <a:r>
              <a:rPr lang="en-US" sz="2800" b="1" dirty="0" smtClean="0">
                <a:solidFill>
                  <a:srgbClr val="FF0000"/>
                </a:solidFill>
              </a:rPr>
              <a:t> </a:t>
            </a:r>
            <a:r>
              <a:rPr lang="en-US" sz="2800" b="1" dirty="0" smtClean="0">
                <a:hlinkClick r:id="rId3"/>
              </a:rPr>
              <a:t>http://disarmfire.eu</a:t>
            </a:r>
            <a:r>
              <a:rPr lang="en-US" sz="1200" b="1" dirty="0" smtClean="0">
                <a:hlinkClick r:id="rId3"/>
              </a:rPr>
              <a:t>/</a:t>
            </a:r>
            <a:r>
              <a:rPr lang="en-US" sz="1200" b="1" dirty="0" smtClean="0"/>
              <a:t> </a:t>
            </a:r>
          </a:p>
          <a:p>
            <a:pPr marL="514350" indent="-514350" algn="just">
              <a:buFont typeface="+mj-lt"/>
              <a:buAutoNum type="arabicPeriod"/>
            </a:pPr>
            <a:endParaRPr lang="el-GR" sz="1200" dirty="0"/>
          </a:p>
        </p:txBody>
      </p:sp>
      <p:sp>
        <p:nvSpPr>
          <p:cNvPr id="6"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5150" y="935624"/>
            <a:ext cx="8712968" cy="523220"/>
          </a:xfrm>
          <a:prstGeom prst="rect">
            <a:avLst/>
          </a:prstGeom>
          <a:noFill/>
        </p:spPr>
        <p:txBody>
          <a:bodyPr wrap="square" rtlCol="0">
            <a:spAutoFit/>
          </a:bodyPr>
          <a:lstStyle/>
          <a:p>
            <a:pPr algn="just"/>
            <a:r>
              <a:rPr lang="en-US" sz="2800" b="1" dirty="0" smtClean="0">
                <a:solidFill>
                  <a:srgbClr val="C00000"/>
                </a:solidFill>
              </a:rPr>
              <a:t>Fire Web Portal: </a:t>
            </a:r>
            <a:r>
              <a:rPr lang="en-US" sz="2800" b="1" u="sng" dirty="0" smtClean="0">
                <a:solidFill>
                  <a:srgbClr val="FF0000"/>
                </a:solidFill>
                <a:hlinkClick r:id="rId3"/>
              </a:rPr>
              <a:t>http://map.disarmfire.eu/</a:t>
            </a:r>
            <a:endParaRPr lang="en-US" dirty="0" smtClean="0"/>
          </a:p>
        </p:txBody>
      </p:sp>
      <p:pic>
        <p:nvPicPr>
          <p:cNvPr id="1026" name="Picture 2" descr="F:\DISARM\SALGEE_2019\FH_FirstPage.png"/>
          <p:cNvPicPr>
            <a:picLocks noChangeAspect="1" noChangeArrowheads="1"/>
          </p:cNvPicPr>
          <p:nvPr/>
        </p:nvPicPr>
        <p:blipFill>
          <a:blip r:embed="rId4" cstate="print"/>
          <a:srcRect/>
          <a:stretch>
            <a:fillRect/>
          </a:stretch>
        </p:blipFill>
        <p:spPr bwMode="auto">
          <a:xfrm>
            <a:off x="73320" y="1628800"/>
            <a:ext cx="9000000" cy="4196422"/>
          </a:xfrm>
          <a:prstGeom prst="rect">
            <a:avLst/>
          </a:prstGeom>
          <a:noFill/>
        </p:spPr>
      </p:pic>
      <p:sp>
        <p:nvSpPr>
          <p:cNvPr id="7"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5150" y="892894"/>
            <a:ext cx="8712968" cy="3570208"/>
          </a:xfrm>
          <a:prstGeom prst="rect">
            <a:avLst/>
          </a:prstGeom>
          <a:noFill/>
        </p:spPr>
        <p:txBody>
          <a:bodyPr wrap="square" rtlCol="0">
            <a:spAutoFit/>
          </a:bodyPr>
          <a:lstStyle/>
          <a:p>
            <a:pPr algn="just"/>
            <a:r>
              <a:rPr lang="en-US" sz="2800" b="1" dirty="0" smtClean="0">
                <a:solidFill>
                  <a:srgbClr val="C00000"/>
                </a:solidFill>
              </a:rPr>
              <a:t>Fire Web Portal: </a:t>
            </a:r>
            <a:r>
              <a:rPr lang="en-US" sz="2800" b="1" u="sng" dirty="0" smtClean="0">
                <a:solidFill>
                  <a:srgbClr val="FF0000"/>
                </a:solidFill>
                <a:hlinkClick r:id="rId3"/>
              </a:rPr>
              <a:t>http://map.disarmfire.eu/</a:t>
            </a:r>
          </a:p>
          <a:p>
            <a:pPr algn="just"/>
            <a:r>
              <a:rPr lang="en-US" dirty="0" smtClean="0"/>
              <a:t>The user can find information about (example for Greece)</a:t>
            </a:r>
          </a:p>
          <a:p>
            <a:pPr algn="just"/>
            <a:r>
              <a:rPr lang="en-US" b="1" dirty="0" smtClean="0"/>
              <a:t>       </a:t>
            </a:r>
          </a:p>
          <a:p>
            <a:pPr algn="just"/>
            <a:r>
              <a:rPr lang="en-US" b="1" dirty="0" smtClean="0"/>
              <a:t>    Real time Station data &amp; Fire Indices</a:t>
            </a:r>
            <a:r>
              <a:rPr lang="en-US" dirty="0" smtClean="0"/>
              <a:t>         </a:t>
            </a:r>
            <a:r>
              <a:rPr lang="en-US" b="1" dirty="0" smtClean="0"/>
              <a:t>Active Fire Monitoring (satellite estimations)</a:t>
            </a:r>
          </a:p>
          <a:p>
            <a:pPr algn="just"/>
            <a:endParaRPr lang="en-US" b="1" dirty="0" smtClean="0"/>
          </a:p>
          <a:p>
            <a:pPr algn="just"/>
            <a:endParaRPr lang="en-US" b="1" dirty="0" smtClean="0"/>
          </a:p>
          <a:p>
            <a:pPr algn="just"/>
            <a:endParaRPr lang="en-US" b="1" dirty="0" smtClean="0"/>
          </a:p>
          <a:p>
            <a:pPr algn="just"/>
            <a:endParaRPr lang="en-US" b="1" dirty="0" smtClean="0"/>
          </a:p>
          <a:p>
            <a:pPr algn="just"/>
            <a:endParaRPr lang="en-US" b="1" dirty="0" smtClean="0"/>
          </a:p>
          <a:p>
            <a:pPr algn="just"/>
            <a:endParaRPr lang="en-US" b="1" dirty="0" smtClean="0"/>
          </a:p>
          <a:p>
            <a:pPr algn="just"/>
            <a:endParaRPr lang="en-US" b="1" dirty="0" smtClean="0"/>
          </a:p>
          <a:p>
            <a:pPr algn="just"/>
            <a:r>
              <a:rPr lang="en-US" b="1" dirty="0" smtClean="0"/>
              <a:t>             Weather and fire risk Forecasts                       Climate Projections of fire risk</a:t>
            </a:r>
          </a:p>
        </p:txBody>
      </p:sp>
      <p:pic>
        <p:nvPicPr>
          <p:cNvPr id="7" name="Picture 6" descr="Obs_gr.png"/>
          <p:cNvPicPr>
            <a:picLocks noChangeAspect="1"/>
          </p:cNvPicPr>
          <p:nvPr/>
        </p:nvPicPr>
        <p:blipFill>
          <a:blip r:embed="rId4" cstate="print"/>
          <a:stretch>
            <a:fillRect/>
          </a:stretch>
        </p:blipFill>
        <p:spPr>
          <a:xfrm>
            <a:off x="795936" y="2244154"/>
            <a:ext cx="3200000" cy="1800000"/>
          </a:xfrm>
          <a:prstGeom prst="rect">
            <a:avLst/>
          </a:prstGeom>
        </p:spPr>
      </p:pic>
      <p:pic>
        <p:nvPicPr>
          <p:cNvPr id="8" name="Picture 7" descr="Sat_detect_gr.png"/>
          <p:cNvPicPr>
            <a:picLocks noChangeAspect="1"/>
          </p:cNvPicPr>
          <p:nvPr/>
        </p:nvPicPr>
        <p:blipFill>
          <a:blip r:embed="rId5" cstate="print"/>
          <a:stretch>
            <a:fillRect/>
          </a:stretch>
        </p:blipFill>
        <p:spPr>
          <a:xfrm>
            <a:off x="4644008" y="2243954"/>
            <a:ext cx="3850909" cy="1800000"/>
          </a:xfrm>
          <a:prstGeom prst="rect">
            <a:avLst/>
          </a:prstGeom>
        </p:spPr>
      </p:pic>
      <p:pic>
        <p:nvPicPr>
          <p:cNvPr id="9" name="Picture 8" descr="CFWI_gr.png"/>
          <p:cNvPicPr>
            <a:picLocks noChangeAspect="1"/>
          </p:cNvPicPr>
          <p:nvPr/>
        </p:nvPicPr>
        <p:blipFill>
          <a:blip r:embed="rId6" cstate="print"/>
          <a:stretch>
            <a:fillRect/>
          </a:stretch>
        </p:blipFill>
        <p:spPr>
          <a:xfrm>
            <a:off x="795936" y="4404394"/>
            <a:ext cx="3200000" cy="1800000"/>
          </a:xfrm>
          <a:prstGeom prst="rect">
            <a:avLst/>
          </a:prstGeom>
        </p:spPr>
      </p:pic>
      <p:pic>
        <p:nvPicPr>
          <p:cNvPr id="10" name="Picture 9" descr="Climate_CFWI_gr.png"/>
          <p:cNvPicPr>
            <a:picLocks noChangeAspect="1"/>
          </p:cNvPicPr>
          <p:nvPr/>
        </p:nvPicPr>
        <p:blipFill>
          <a:blip r:embed="rId7" cstate="print"/>
          <a:stretch>
            <a:fillRect/>
          </a:stretch>
        </p:blipFill>
        <p:spPr>
          <a:xfrm>
            <a:off x="4932040" y="4404194"/>
            <a:ext cx="3200000" cy="1800000"/>
          </a:xfrm>
          <a:prstGeom prst="rect">
            <a:avLst/>
          </a:prstGeom>
        </p:spPr>
      </p:pic>
      <p:sp>
        <p:nvSpPr>
          <p:cNvPr id="11"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5150" y="875802"/>
            <a:ext cx="8712968" cy="523220"/>
          </a:xfrm>
          <a:prstGeom prst="rect">
            <a:avLst/>
          </a:prstGeom>
          <a:noFill/>
        </p:spPr>
        <p:txBody>
          <a:bodyPr wrap="square" rtlCol="0">
            <a:spAutoFit/>
          </a:bodyPr>
          <a:lstStyle/>
          <a:p>
            <a:pPr algn="just"/>
            <a:r>
              <a:rPr lang="en-US" sz="2800" b="1" dirty="0" smtClean="0">
                <a:solidFill>
                  <a:srgbClr val="C00000"/>
                </a:solidFill>
              </a:rPr>
              <a:t>IRIS: </a:t>
            </a:r>
            <a:r>
              <a:rPr lang="en-US" sz="2800" b="1" dirty="0" err="1" smtClean="0">
                <a:solidFill>
                  <a:srgbClr val="C00000"/>
                </a:solidFill>
              </a:rPr>
              <a:t>Rap</a:t>
            </a:r>
            <a:r>
              <a:rPr lang="en-US" sz="2800" b="1" dirty="0" err="1" smtClean="0"/>
              <a:t>I</a:t>
            </a:r>
            <a:r>
              <a:rPr lang="en-US" sz="2800" b="1" dirty="0" err="1" smtClean="0">
                <a:solidFill>
                  <a:srgbClr val="C00000"/>
                </a:solidFill>
              </a:rPr>
              <a:t>d</a:t>
            </a:r>
            <a:r>
              <a:rPr lang="en-US" sz="2800" b="1" dirty="0" smtClean="0">
                <a:solidFill>
                  <a:srgbClr val="C00000"/>
                </a:solidFill>
              </a:rPr>
              <a:t>-</a:t>
            </a:r>
            <a:r>
              <a:rPr lang="en-US" sz="2800" b="1" dirty="0" smtClean="0"/>
              <a:t>R</a:t>
            </a:r>
            <a:r>
              <a:rPr lang="en-US" sz="2800" b="1" dirty="0" smtClean="0">
                <a:solidFill>
                  <a:srgbClr val="C00000"/>
                </a:solidFill>
              </a:rPr>
              <a:t>esponse </a:t>
            </a:r>
            <a:r>
              <a:rPr lang="en-US" sz="2800" b="1" dirty="0" err="1" smtClean="0">
                <a:solidFill>
                  <a:srgbClr val="C00000"/>
                </a:solidFill>
              </a:rPr>
              <a:t>F</a:t>
            </a:r>
            <a:r>
              <a:rPr lang="en-US" sz="2800" b="1" dirty="0" err="1" smtClean="0"/>
              <a:t>I</a:t>
            </a:r>
            <a:r>
              <a:rPr lang="en-US" sz="2800" b="1" dirty="0" err="1" smtClean="0">
                <a:solidFill>
                  <a:srgbClr val="C00000"/>
                </a:solidFill>
              </a:rPr>
              <a:t>re</a:t>
            </a:r>
            <a:r>
              <a:rPr lang="en-US" sz="2800" b="1" dirty="0" smtClean="0">
                <a:solidFill>
                  <a:srgbClr val="C00000"/>
                </a:solidFill>
              </a:rPr>
              <a:t> </a:t>
            </a:r>
            <a:r>
              <a:rPr lang="en-US" sz="2800" b="1" dirty="0" smtClean="0"/>
              <a:t>S</a:t>
            </a:r>
            <a:r>
              <a:rPr lang="en-US" sz="2800" b="1" dirty="0" smtClean="0">
                <a:solidFill>
                  <a:srgbClr val="C00000"/>
                </a:solidFill>
              </a:rPr>
              <a:t>pread Forecast System</a:t>
            </a:r>
            <a:r>
              <a:rPr lang="en-US" b="1" dirty="0" smtClean="0"/>
              <a:t>             </a:t>
            </a:r>
          </a:p>
        </p:txBody>
      </p:sp>
      <p:pic>
        <p:nvPicPr>
          <p:cNvPr id="27" name="iris_meteo_noa.png" descr="iris_meteo_noa.png"/>
          <p:cNvPicPr>
            <a:picLocks noChangeAspect="1"/>
          </p:cNvPicPr>
          <p:nvPr/>
        </p:nvPicPr>
        <p:blipFill>
          <a:blip r:embed="rId3" cstate="print">
            <a:extLst/>
          </a:blip>
          <a:stretch>
            <a:fillRect/>
          </a:stretch>
        </p:blipFill>
        <p:spPr>
          <a:xfrm>
            <a:off x="330559" y="1428268"/>
            <a:ext cx="2870245" cy="4376996"/>
          </a:xfrm>
          <a:prstGeom prst="rect">
            <a:avLst/>
          </a:prstGeom>
          <a:ln w="12700">
            <a:miter lim="400000"/>
          </a:ln>
        </p:spPr>
      </p:pic>
      <p:sp>
        <p:nvSpPr>
          <p:cNvPr id="28" name="IRIS: rapId Response fIre Spread forecasting system…"/>
          <p:cNvSpPr txBox="1"/>
          <p:nvPr/>
        </p:nvSpPr>
        <p:spPr>
          <a:xfrm>
            <a:off x="3354868" y="1768513"/>
            <a:ext cx="5427780" cy="4081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lnSpc>
                <a:spcPct val="120000"/>
              </a:lnSpc>
              <a:defRPr>
                <a:latin typeface="+mj-lt"/>
                <a:ea typeface="+mj-ea"/>
                <a:cs typeface="+mj-cs"/>
                <a:sym typeface="Helvetica"/>
              </a:defRPr>
            </a:pPr>
            <a:r>
              <a:rPr dirty="0" smtClean="0"/>
              <a:t>Named </a:t>
            </a:r>
            <a:r>
              <a:rPr dirty="0"/>
              <a:t>under a messenger goddess in Greek mythology, IRIS was developed with the aim to </a:t>
            </a:r>
            <a:r>
              <a:rPr b="1" dirty="0">
                <a:solidFill>
                  <a:srgbClr val="011993"/>
                </a:solidFill>
              </a:rPr>
              <a:t>support</a:t>
            </a:r>
            <a:r>
              <a:rPr dirty="0"/>
              <a:t> the </a:t>
            </a:r>
            <a:r>
              <a:rPr b="1" dirty="0">
                <a:solidFill>
                  <a:srgbClr val="FF2600"/>
                </a:solidFill>
              </a:rPr>
              <a:t>operational fire suppression </a:t>
            </a:r>
            <a:r>
              <a:rPr dirty="0"/>
              <a:t>activities of the </a:t>
            </a:r>
            <a:r>
              <a:rPr b="1" dirty="0">
                <a:solidFill>
                  <a:srgbClr val="011993"/>
                </a:solidFill>
              </a:rPr>
              <a:t>Greek Fire Service</a:t>
            </a:r>
            <a:r>
              <a:rPr dirty="0"/>
              <a:t>. </a:t>
            </a:r>
          </a:p>
          <a:p>
            <a:pPr algn="just">
              <a:lnSpc>
                <a:spcPct val="120000"/>
              </a:lnSpc>
              <a:defRPr>
                <a:latin typeface="+mj-lt"/>
                <a:ea typeface="+mj-ea"/>
                <a:cs typeface="+mj-cs"/>
                <a:sym typeface="Helvetica"/>
              </a:defRPr>
            </a:pPr>
            <a:endParaRPr dirty="0"/>
          </a:p>
          <a:p>
            <a:pPr marL="180473" indent="-180473" algn="just">
              <a:lnSpc>
                <a:spcPct val="120000"/>
              </a:lnSpc>
              <a:buSzPct val="100000"/>
              <a:buChar char="•"/>
              <a:defRPr>
                <a:latin typeface="+mj-lt"/>
                <a:ea typeface="+mj-ea"/>
                <a:cs typeface="+mj-cs"/>
                <a:sym typeface="Helvetica"/>
              </a:defRPr>
            </a:pPr>
            <a:r>
              <a:rPr dirty="0"/>
              <a:t>Coupled </a:t>
            </a:r>
            <a:r>
              <a:rPr b="1" dirty="0">
                <a:solidFill>
                  <a:srgbClr val="011993"/>
                </a:solidFill>
              </a:rPr>
              <a:t>fire-atmosphere</a:t>
            </a:r>
            <a:r>
              <a:rPr dirty="0"/>
              <a:t> </a:t>
            </a:r>
            <a:r>
              <a:rPr dirty="0" err="1" smtClean="0"/>
              <a:t>modelling</a:t>
            </a:r>
            <a:r>
              <a:rPr lang="en-US" dirty="0" smtClean="0"/>
              <a:t> system (based on WRF-SFIRE)</a:t>
            </a:r>
            <a:endParaRPr dirty="0"/>
          </a:p>
          <a:p>
            <a:pPr marL="180473" indent="-180473" algn="just">
              <a:lnSpc>
                <a:spcPct val="120000"/>
              </a:lnSpc>
              <a:buSzPct val="100000"/>
              <a:buChar char="•"/>
              <a:defRPr>
                <a:latin typeface="+mj-lt"/>
                <a:ea typeface="+mj-ea"/>
                <a:cs typeface="+mj-cs"/>
                <a:sym typeface="Helvetica"/>
              </a:defRPr>
            </a:pPr>
            <a:r>
              <a:rPr dirty="0"/>
              <a:t>Prototype </a:t>
            </a:r>
            <a:r>
              <a:rPr b="1" dirty="0">
                <a:solidFill>
                  <a:srgbClr val="011993"/>
                </a:solidFill>
              </a:rPr>
              <a:t>fuel models </a:t>
            </a:r>
            <a:r>
              <a:rPr dirty="0"/>
              <a:t>geospatial database</a:t>
            </a:r>
          </a:p>
          <a:p>
            <a:pPr marL="180473" indent="-180473" algn="just">
              <a:lnSpc>
                <a:spcPct val="120000"/>
              </a:lnSpc>
              <a:buSzPct val="100000"/>
              <a:buChar char="•"/>
              <a:defRPr>
                <a:latin typeface="+mj-lt"/>
                <a:ea typeface="+mj-ea"/>
                <a:cs typeface="+mj-cs"/>
                <a:sym typeface="Helvetica"/>
              </a:defRPr>
            </a:pPr>
            <a:r>
              <a:rPr b="1" dirty="0">
                <a:solidFill>
                  <a:srgbClr val="011993"/>
                </a:solidFill>
              </a:rPr>
              <a:t>Calibrated</a:t>
            </a:r>
            <a:r>
              <a:rPr dirty="0"/>
              <a:t> for Greece</a:t>
            </a:r>
          </a:p>
          <a:p>
            <a:pPr marL="180473" indent="-180473" algn="just">
              <a:lnSpc>
                <a:spcPct val="120000"/>
              </a:lnSpc>
              <a:buSzPct val="100000"/>
              <a:buChar char="•"/>
              <a:defRPr>
                <a:latin typeface="+mj-lt"/>
                <a:ea typeface="+mj-ea"/>
                <a:cs typeface="+mj-cs"/>
                <a:sym typeface="Helvetica"/>
              </a:defRPr>
            </a:pPr>
            <a:r>
              <a:rPr b="1" dirty="0">
                <a:solidFill>
                  <a:srgbClr val="011993"/>
                </a:solidFill>
              </a:rPr>
              <a:t>Transferable</a:t>
            </a:r>
            <a:r>
              <a:rPr dirty="0"/>
              <a:t> and </a:t>
            </a:r>
            <a:r>
              <a:rPr b="1" dirty="0">
                <a:solidFill>
                  <a:srgbClr val="011993"/>
                </a:solidFill>
              </a:rPr>
              <a:t>replicable</a:t>
            </a:r>
          </a:p>
          <a:p>
            <a:pPr marL="180473" indent="-180473" algn="just">
              <a:lnSpc>
                <a:spcPct val="120000"/>
              </a:lnSpc>
              <a:buSzPct val="100000"/>
              <a:buChar char="•"/>
              <a:defRPr>
                <a:latin typeface="+mj-lt"/>
                <a:ea typeface="+mj-ea"/>
                <a:cs typeface="+mj-cs"/>
                <a:sym typeface="Helvetica"/>
              </a:defRPr>
            </a:pPr>
            <a:r>
              <a:rPr dirty="0"/>
              <a:t>Fully </a:t>
            </a:r>
            <a:r>
              <a:rPr b="1" dirty="0">
                <a:solidFill>
                  <a:srgbClr val="011993"/>
                </a:solidFill>
              </a:rPr>
              <a:t>automated</a:t>
            </a:r>
            <a:r>
              <a:rPr dirty="0"/>
              <a:t> </a:t>
            </a:r>
            <a:r>
              <a:rPr dirty="0" smtClean="0"/>
              <a:t>implementation</a:t>
            </a:r>
            <a:endParaRPr dirty="0"/>
          </a:p>
          <a:p>
            <a:pPr marL="180473" indent="-180473" algn="just">
              <a:lnSpc>
                <a:spcPct val="120000"/>
              </a:lnSpc>
              <a:buSzPct val="100000"/>
              <a:buChar char="•"/>
              <a:defRPr>
                <a:latin typeface="+mj-lt"/>
                <a:ea typeface="+mj-ea"/>
                <a:cs typeface="+mj-cs"/>
                <a:sym typeface="Helvetica"/>
              </a:defRPr>
            </a:pPr>
            <a:r>
              <a:rPr b="1" dirty="0">
                <a:solidFill>
                  <a:srgbClr val="011993"/>
                </a:solidFill>
              </a:rPr>
              <a:t>Rapid</a:t>
            </a:r>
            <a:r>
              <a:rPr dirty="0"/>
              <a:t> response (6h forecast in ~ 15 </a:t>
            </a:r>
            <a:r>
              <a:rPr dirty="0" err="1"/>
              <a:t>mins</a:t>
            </a:r>
            <a:r>
              <a:rPr dirty="0"/>
              <a:t>)</a:t>
            </a:r>
          </a:p>
        </p:txBody>
      </p:sp>
      <p:sp>
        <p:nvSpPr>
          <p:cNvPr id="8"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5150" y="764704"/>
            <a:ext cx="8712968" cy="523220"/>
          </a:xfrm>
          <a:prstGeom prst="rect">
            <a:avLst/>
          </a:prstGeom>
          <a:noFill/>
        </p:spPr>
        <p:txBody>
          <a:bodyPr wrap="square" rtlCol="0">
            <a:spAutoFit/>
          </a:bodyPr>
          <a:lstStyle/>
          <a:p>
            <a:pPr algn="just"/>
            <a:r>
              <a:rPr lang="en-US" sz="2800" b="1" dirty="0" smtClean="0">
                <a:solidFill>
                  <a:srgbClr val="C00000"/>
                </a:solidFill>
              </a:rPr>
              <a:t>IRIS: </a:t>
            </a:r>
            <a:r>
              <a:rPr lang="en-US" sz="2800" b="1" dirty="0" err="1" smtClean="0">
                <a:solidFill>
                  <a:srgbClr val="C00000"/>
                </a:solidFill>
              </a:rPr>
              <a:t>Rap</a:t>
            </a:r>
            <a:r>
              <a:rPr lang="en-US" sz="2800" b="1" dirty="0" err="1" smtClean="0"/>
              <a:t>I</a:t>
            </a:r>
            <a:r>
              <a:rPr lang="en-US" sz="2800" b="1" dirty="0" err="1" smtClean="0">
                <a:solidFill>
                  <a:srgbClr val="C00000"/>
                </a:solidFill>
              </a:rPr>
              <a:t>d</a:t>
            </a:r>
            <a:r>
              <a:rPr lang="en-US" sz="2800" b="1" dirty="0" smtClean="0">
                <a:solidFill>
                  <a:srgbClr val="C00000"/>
                </a:solidFill>
              </a:rPr>
              <a:t>-</a:t>
            </a:r>
            <a:r>
              <a:rPr lang="en-US" sz="2800" b="1" dirty="0" smtClean="0"/>
              <a:t>R</a:t>
            </a:r>
            <a:r>
              <a:rPr lang="en-US" sz="2800" b="1" dirty="0" smtClean="0">
                <a:solidFill>
                  <a:srgbClr val="C00000"/>
                </a:solidFill>
              </a:rPr>
              <a:t>esponse </a:t>
            </a:r>
            <a:r>
              <a:rPr lang="en-US" sz="2800" b="1" dirty="0" err="1" smtClean="0">
                <a:solidFill>
                  <a:srgbClr val="C00000"/>
                </a:solidFill>
              </a:rPr>
              <a:t>F</a:t>
            </a:r>
            <a:r>
              <a:rPr lang="en-US" sz="2800" b="1" dirty="0" err="1" smtClean="0"/>
              <a:t>I</a:t>
            </a:r>
            <a:r>
              <a:rPr lang="en-US" sz="2800" b="1" dirty="0" err="1" smtClean="0">
                <a:solidFill>
                  <a:srgbClr val="C00000"/>
                </a:solidFill>
              </a:rPr>
              <a:t>re</a:t>
            </a:r>
            <a:r>
              <a:rPr lang="en-US" sz="2800" b="1" dirty="0" smtClean="0">
                <a:solidFill>
                  <a:srgbClr val="C00000"/>
                </a:solidFill>
              </a:rPr>
              <a:t> </a:t>
            </a:r>
            <a:r>
              <a:rPr lang="en-US" sz="2800" b="1" dirty="0" smtClean="0"/>
              <a:t>S</a:t>
            </a:r>
            <a:r>
              <a:rPr lang="en-US" sz="2800" b="1" dirty="0" smtClean="0">
                <a:solidFill>
                  <a:srgbClr val="C00000"/>
                </a:solidFill>
              </a:rPr>
              <a:t>pread Forecast System</a:t>
            </a:r>
            <a:r>
              <a:rPr lang="en-US" b="1" dirty="0" smtClean="0"/>
              <a:t>             </a:t>
            </a:r>
          </a:p>
        </p:txBody>
      </p:sp>
      <p:grpSp>
        <p:nvGrpSpPr>
          <p:cNvPr id="3" name="Ομαδοποίηση"/>
          <p:cNvGrpSpPr/>
          <p:nvPr/>
        </p:nvGrpSpPr>
        <p:grpSpPr>
          <a:xfrm>
            <a:off x="381048" y="2008694"/>
            <a:ext cx="7647336" cy="2310628"/>
            <a:chOff x="1" y="332685"/>
            <a:chExt cx="10153464" cy="3067848"/>
          </a:xfrm>
        </p:grpSpPr>
        <p:pic>
          <p:nvPicPr>
            <p:cNvPr id="20" name="IRIS-Terrain-15km.png" descr="IRIS-Terrain-15km.png"/>
            <p:cNvPicPr>
              <a:picLocks noChangeAspect="1"/>
            </p:cNvPicPr>
            <p:nvPr/>
          </p:nvPicPr>
          <p:blipFill>
            <a:blip r:embed="rId3" cstate="print">
              <a:extLst/>
            </a:blip>
            <a:stretch>
              <a:fillRect/>
            </a:stretch>
          </p:blipFill>
          <p:spPr>
            <a:xfrm>
              <a:off x="1" y="367505"/>
              <a:ext cx="3336722" cy="3033028"/>
            </a:xfrm>
            <a:prstGeom prst="rect">
              <a:avLst/>
            </a:prstGeom>
            <a:ln w="12700" cap="flat">
              <a:noFill/>
              <a:miter lim="400000"/>
            </a:ln>
            <a:effectLst/>
          </p:spPr>
        </p:pic>
        <p:sp>
          <p:nvSpPr>
            <p:cNvPr id="21" name="D01 - 15km"/>
            <p:cNvSpPr txBox="1"/>
            <p:nvPr/>
          </p:nvSpPr>
          <p:spPr>
            <a:xfrm>
              <a:off x="207806" y="2313791"/>
              <a:ext cx="1311323" cy="370841"/>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latin typeface="+mj-lt"/>
                  <a:ea typeface="+mj-ea"/>
                  <a:cs typeface="+mj-cs"/>
                  <a:sym typeface="Helvetica"/>
                </a:defRPr>
              </a:lvl1pPr>
            </a:lstStyle>
            <a:p>
              <a:r>
                <a:t>D01 - 15km</a:t>
              </a:r>
            </a:p>
          </p:txBody>
        </p:sp>
        <p:pic>
          <p:nvPicPr>
            <p:cNvPr id="22" name="IRIS-Terrain-5km.png" descr="IRIS-Terrain-5km.png"/>
            <p:cNvPicPr>
              <a:picLocks noChangeAspect="1"/>
            </p:cNvPicPr>
            <p:nvPr/>
          </p:nvPicPr>
          <p:blipFill>
            <a:blip r:embed="rId4" cstate="print">
              <a:extLst/>
            </a:blip>
            <a:stretch>
              <a:fillRect/>
            </a:stretch>
          </p:blipFill>
          <p:spPr>
            <a:xfrm>
              <a:off x="3374930" y="356545"/>
              <a:ext cx="3336722" cy="3033028"/>
            </a:xfrm>
            <a:prstGeom prst="rect">
              <a:avLst/>
            </a:prstGeom>
            <a:ln w="12700" cap="flat">
              <a:noFill/>
              <a:miter lim="400000"/>
            </a:ln>
            <a:effectLst/>
          </p:spPr>
        </p:pic>
        <p:pic>
          <p:nvPicPr>
            <p:cNvPr id="27" name="IRIS-Terrain-1km.png" descr="IRIS-Terrain-1km.png"/>
            <p:cNvPicPr>
              <a:picLocks noChangeAspect="1"/>
            </p:cNvPicPr>
            <p:nvPr/>
          </p:nvPicPr>
          <p:blipFill>
            <a:blip r:embed="rId5" cstate="print">
              <a:extLst/>
            </a:blip>
            <a:stretch>
              <a:fillRect/>
            </a:stretch>
          </p:blipFill>
          <p:spPr>
            <a:xfrm>
              <a:off x="6765800" y="332685"/>
              <a:ext cx="3387665" cy="3033027"/>
            </a:xfrm>
            <a:prstGeom prst="rect">
              <a:avLst/>
            </a:prstGeom>
            <a:ln w="12700" cap="flat">
              <a:noFill/>
              <a:miter lim="400000"/>
            </a:ln>
            <a:effectLst/>
          </p:spPr>
        </p:pic>
        <p:sp>
          <p:nvSpPr>
            <p:cNvPr id="28" name="D02 - 5km"/>
            <p:cNvSpPr txBox="1"/>
            <p:nvPr/>
          </p:nvSpPr>
          <p:spPr>
            <a:xfrm>
              <a:off x="3538636" y="2313791"/>
              <a:ext cx="1184187" cy="370841"/>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latin typeface="+mj-lt"/>
                  <a:ea typeface="+mj-ea"/>
                  <a:cs typeface="+mj-cs"/>
                  <a:sym typeface="Helvetica"/>
                </a:defRPr>
              </a:lvl1pPr>
            </a:lstStyle>
            <a:p>
              <a:r>
                <a:t>D02 - 5km</a:t>
              </a:r>
            </a:p>
          </p:txBody>
        </p:sp>
        <p:sp>
          <p:nvSpPr>
            <p:cNvPr id="29" name="D03 - 1km"/>
            <p:cNvSpPr txBox="1"/>
            <p:nvPr/>
          </p:nvSpPr>
          <p:spPr>
            <a:xfrm>
              <a:off x="6742330" y="2313791"/>
              <a:ext cx="1184187" cy="370841"/>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latin typeface="+mj-lt"/>
                  <a:ea typeface="+mj-ea"/>
                  <a:cs typeface="+mj-cs"/>
                  <a:sym typeface="Helvetica"/>
                </a:defRPr>
              </a:lvl1pPr>
            </a:lstStyle>
            <a:p>
              <a:r>
                <a:rPr dirty="0"/>
                <a:t>D03 - 1km</a:t>
              </a:r>
            </a:p>
          </p:txBody>
        </p:sp>
        <p:sp>
          <p:nvSpPr>
            <p:cNvPr id="30" name="Φωτιά"/>
            <p:cNvSpPr/>
            <p:nvPr/>
          </p:nvSpPr>
          <p:spPr>
            <a:xfrm>
              <a:off x="8234756" y="1785862"/>
              <a:ext cx="246939" cy="288825"/>
            </a:xfrm>
            <a:custGeom>
              <a:avLst/>
              <a:gdLst/>
              <a:ahLst/>
              <a:cxnLst>
                <a:cxn ang="0">
                  <a:pos x="wd2" y="hd2"/>
                </a:cxn>
                <a:cxn ang="5400000">
                  <a:pos x="wd2" y="hd2"/>
                </a:cxn>
                <a:cxn ang="10800000">
                  <a:pos x="wd2" y="hd2"/>
                </a:cxn>
                <a:cxn ang="16200000">
                  <a:pos x="wd2" y="hd2"/>
                </a:cxn>
              </a:cxnLst>
              <a:rect l="0" t="0" r="r" b="b"/>
              <a:pathLst>
                <a:path w="18868" h="21600" extrusionOk="0">
                  <a:moveTo>
                    <a:pt x="11239" y="0"/>
                  </a:moveTo>
                  <a:cubicBezTo>
                    <a:pt x="2970" y="4003"/>
                    <a:pt x="2989" y="11005"/>
                    <a:pt x="3722" y="14791"/>
                  </a:cubicBezTo>
                  <a:cubicBezTo>
                    <a:pt x="2739" y="13911"/>
                    <a:pt x="1717" y="12459"/>
                    <a:pt x="1372" y="10120"/>
                  </a:cubicBezTo>
                  <a:cubicBezTo>
                    <a:pt x="-1043" y="14091"/>
                    <a:pt x="-153" y="18364"/>
                    <a:pt x="3127" y="21600"/>
                  </a:cubicBezTo>
                  <a:cubicBezTo>
                    <a:pt x="4667" y="20445"/>
                    <a:pt x="8635" y="16716"/>
                    <a:pt x="8134" y="10564"/>
                  </a:cubicBezTo>
                  <a:cubicBezTo>
                    <a:pt x="10070" y="11636"/>
                    <a:pt x="11307" y="14756"/>
                    <a:pt x="11441" y="17747"/>
                  </a:cubicBezTo>
                  <a:cubicBezTo>
                    <a:pt x="12400" y="16981"/>
                    <a:pt x="13309" y="15598"/>
                    <a:pt x="13699" y="14116"/>
                  </a:cubicBezTo>
                  <a:cubicBezTo>
                    <a:pt x="15274" y="15860"/>
                    <a:pt x="16001" y="18709"/>
                    <a:pt x="15599" y="21600"/>
                  </a:cubicBezTo>
                  <a:cubicBezTo>
                    <a:pt x="15613" y="21600"/>
                    <a:pt x="15624" y="21600"/>
                    <a:pt x="15637" y="21600"/>
                  </a:cubicBezTo>
                  <a:cubicBezTo>
                    <a:pt x="20557" y="18093"/>
                    <a:pt x="19757" y="8611"/>
                    <a:pt x="13922" y="5682"/>
                  </a:cubicBezTo>
                  <a:cubicBezTo>
                    <a:pt x="14632" y="7271"/>
                    <a:pt x="14621" y="8912"/>
                    <a:pt x="14346" y="10290"/>
                  </a:cubicBezTo>
                  <a:cubicBezTo>
                    <a:pt x="12223" y="8105"/>
                    <a:pt x="9861" y="5847"/>
                    <a:pt x="11239" y="0"/>
                  </a:cubicBezTo>
                  <a:close/>
                </a:path>
              </a:pathLst>
            </a:custGeom>
            <a:gradFill flip="none" rotWithShape="1">
              <a:gsLst>
                <a:gs pos="0">
                  <a:srgbClr val="FFFB00"/>
                </a:gs>
                <a:gs pos="100000">
                  <a:srgbClr val="FF2600"/>
                </a:gs>
              </a:gsLst>
              <a:lin ang="5400000" scaled="0"/>
            </a:gra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defRPr sz="3200">
                  <a:solidFill>
                    <a:schemeClr val="accent3">
                      <a:lumOff val="44000"/>
                    </a:schemeClr>
                  </a:solidFill>
                  <a:latin typeface="Helvetica Light"/>
                  <a:ea typeface="Helvetica Light"/>
                  <a:cs typeface="Helvetica Light"/>
                  <a:sym typeface="Helvetica Light"/>
                </a:defRPr>
              </a:pPr>
              <a:endParaRPr/>
            </a:p>
          </p:txBody>
        </p:sp>
        <p:sp>
          <p:nvSpPr>
            <p:cNvPr id="31" name="Φωτιά"/>
            <p:cNvSpPr/>
            <p:nvPr/>
          </p:nvSpPr>
          <p:spPr>
            <a:xfrm>
              <a:off x="4849484" y="1717782"/>
              <a:ext cx="246939" cy="288825"/>
            </a:xfrm>
            <a:custGeom>
              <a:avLst/>
              <a:gdLst/>
              <a:ahLst/>
              <a:cxnLst>
                <a:cxn ang="0">
                  <a:pos x="wd2" y="hd2"/>
                </a:cxn>
                <a:cxn ang="5400000">
                  <a:pos x="wd2" y="hd2"/>
                </a:cxn>
                <a:cxn ang="10800000">
                  <a:pos x="wd2" y="hd2"/>
                </a:cxn>
                <a:cxn ang="16200000">
                  <a:pos x="wd2" y="hd2"/>
                </a:cxn>
              </a:cxnLst>
              <a:rect l="0" t="0" r="r" b="b"/>
              <a:pathLst>
                <a:path w="18868" h="21600" extrusionOk="0">
                  <a:moveTo>
                    <a:pt x="11239" y="0"/>
                  </a:moveTo>
                  <a:cubicBezTo>
                    <a:pt x="2970" y="4003"/>
                    <a:pt x="2989" y="11005"/>
                    <a:pt x="3722" y="14791"/>
                  </a:cubicBezTo>
                  <a:cubicBezTo>
                    <a:pt x="2739" y="13911"/>
                    <a:pt x="1717" y="12459"/>
                    <a:pt x="1372" y="10120"/>
                  </a:cubicBezTo>
                  <a:cubicBezTo>
                    <a:pt x="-1043" y="14091"/>
                    <a:pt x="-153" y="18364"/>
                    <a:pt x="3127" y="21600"/>
                  </a:cubicBezTo>
                  <a:cubicBezTo>
                    <a:pt x="4667" y="20445"/>
                    <a:pt x="8635" y="16716"/>
                    <a:pt x="8134" y="10564"/>
                  </a:cubicBezTo>
                  <a:cubicBezTo>
                    <a:pt x="10070" y="11636"/>
                    <a:pt x="11307" y="14756"/>
                    <a:pt x="11441" y="17747"/>
                  </a:cubicBezTo>
                  <a:cubicBezTo>
                    <a:pt x="12400" y="16981"/>
                    <a:pt x="13309" y="15598"/>
                    <a:pt x="13699" y="14116"/>
                  </a:cubicBezTo>
                  <a:cubicBezTo>
                    <a:pt x="15274" y="15860"/>
                    <a:pt x="16001" y="18709"/>
                    <a:pt x="15599" y="21600"/>
                  </a:cubicBezTo>
                  <a:cubicBezTo>
                    <a:pt x="15613" y="21600"/>
                    <a:pt x="15624" y="21600"/>
                    <a:pt x="15637" y="21600"/>
                  </a:cubicBezTo>
                  <a:cubicBezTo>
                    <a:pt x="20557" y="18093"/>
                    <a:pt x="19757" y="8611"/>
                    <a:pt x="13922" y="5682"/>
                  </a:cubicBezTo>
                  <a:cubicBezTo>
                    <a:pt x="14632" y="7271"/>
                    <a:pt x="14621" y="8912"/>
                    <a:pt x="14346" y="10290"/>
                  </a:cubicBezTo>
                  <a:cubicBezTo>
                    <a:pt x="12223" y="8105"/>
                    <a:pt x="9861" y="5847"/>
                    <a:pt x="11239" y="0"/>
                  </a:cubicBezTo>
                  <a:close/>
                </a:path>
              </a:pathLst>
            </a:custGeom>
            <a:gradFill flip="none" rotWithShape="1">
              <a:gsLst>
                <a:gs pos="0">
                  <a:srgbClr val="FFFB00"/>
                </a:gs>
                <a:gs pos="100000">
                  <a:srgbClr val="FF2600"/>
                </a:gs>
              </a:gsLst>
              <a:lin ang="5400000" scaled="0"/>
            </a:gra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defRPr sz="3200">
                  <a:solidFill>
                    <a:schemeClr val="accent3">
                      <a:lumOff val="44000"/>
                    </a:schemeClr>
                  </a:solidFill>
                  <a:latin typeface="Helvetica Light"/>
                  <a:ea typeface="Helvetica Light"/>
                  <a:cs typeface="Helvetica Light"/>
                  <a:sym typeface="Helvetica Light"/>
                </a:defRPr>
              </a:pPr>
              <a:endParaRPr/>
            </a:p>
          </p:txBody>
        </p:sp>
        <p:sp>
          <p:nvSpPr>
            <p:cNvPr id="32" name="Φωτιά"/>
            <p:cNvSpPr/>
            <p:nvPr/>
          </p:nvSpPr>
          <p:spPr>
            <a:xfrm>
              <a:off x="1450046" y="1717782"/>
              <a:ext cx="246939" cy="288825"/>
            </a:xfrm>
            <a:custGeom>
              <a:avLst/>
              <a:gdLst/>
              <a:ahLst/>
              <a:cxnLst>
                <a:cxn ang="0">
                  <a:pos x="wd2" y="hd2"/>
                </a:cxn>
                <a:cxn ang="5400000">
                  <a:pos x="wd2" y="hd2"/>
                </a:cxn>
                <a:cxn ang="10800000">
                  <a:pos x="wd2" y="hd2"/>
                </a:cxn>
                <a:cxn ang="16200000">
                  <a:pos x="wd2" y="hd2"/>
                </a:cxn>
              </a:cxnLst>
              <a:rect l="0" t="0" r="r" b="b"/>
              <a:pathLst>
                <a:path w="18868" h="21600" extrusionOk="0">
                  <a:moveTo>
                    <a:pt x="11239" y="0"/>
                  </a:moveTo>
                  <a:cubicBezTo>
                    <a:pt x="2970" y="4003"/>
                    <a:pt x="2989" y="11005"/>
                    <a:pt x="3722" y="14791"/>
                  </a:cubicBezTo>
                  <a:cubicBezTo>
                    <a:pt x="2739" y="13911"/>
                    <a:pt x="1717" y="12459"/>
                    <a:pt x="1372" y="10120"/>
                  </a:cubicBezTo>
                  <a:cubicBezTo>
                    <a:pt x="-1043" y="14091"/>
                    <a:pt x="-153" y="18364"/>
                    <a:pt x="3127" y="21600"/>
                  </a:cubicBezTo>
                  <a:cubicBezTo>
                    <a:pt x="4667" y="20445"/>
                    <a:pt x="8635" y="16716"/>
                    <a:pt x="8134" y="10564"/>
                  </a:cubicBezTo>
                  <a:cubicBezTo>
                    <a:pt x="10070" y="11636"/>
                    <a:pt x="11307" y="14756"/>
                    <a:pt x="11441" y="17747"/>
                  </a:cubicBezTo>
                  <a:cubicBezTo>
                    <a:pt x="12400" y="16981"/>
                    <a:pt x="13309" y="15598"/>
                    <a:pt x="13699" y="14116"/>
                  </a:cubicBezTo>
                  <a:cubicBezTo>
                    <a:pt x="15274" y="15860"/>
                    <a:pt x="16001" y="18709"/>
                    <a:pt x="15599" y="21600"/>
                  </a:cubicBezTo>
                  <a:cubicBezTo>
                    <a:pt x="15613" y="21600"/>
                    <a:pt x="15624" y="21600"/>
                    <a:pt x="15637" y="21600"/>
                  </a:cubicBezTo>
                  <a:cubicBezTo>
                    <a:pt x="20557" y="18093"/>
                    <a:pt x="19757" y="8611"/>
                    <a:pt x="13922" y="5682"/>
                  </a:cubicBezTo>
                  <a:cubicBezTo>
                    <a:pt x="14632" y="7271"/>
                    <a:pt x="14621" y="8912"/>
                    <a:pt x="14346" y="10290"/>
                  </a:cubicBezTo>
                  <a:cubicBezTo>
                    <a:pt x="12223" y="8105"/>
                    <a:pt x="9861" y="5847"/>
                    <a:pt x="11239" y="0"/>
                  </a:cubicBezTo>
                  <a:close/>
                </a:path>
              </a:pathLst>
            </a:custGeom>
            <a:gradFill flip="none" rotWithShape="1">
              <a:gsLst>
                <a:gs pos="0">
                  <a:srgbClr val="FFFB00"/>
                </a:gs>
                <a:gs pos="100000">
                  <a:srgbClr val="FF2600"/>
                </a:gs>
              </a:gsLst>
              <a:lin ang="5400000" scaled="0"/>
            </a:gra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defRPr sz="3200">
                  <a:solidFill>
                    <a:schemeClr val="accent3">
                      <a:lumOff val="44000"/>
                    </a:schemeClr>
                  </a:solidFill>
                  <a:latin typeface="Helvetica Light"/>
                  <a:ea typeface="Helvetica Light"/>
                  <a:cs typeface="Helvetica Light"/>
                  <a:sym typeface="Helvetica Light"/>
                </a:defRPr>
              </a:pPr>
              <a:endParaRPr/>
            </a:p>
          </p:txBody>
        </p:sp>
      </p:grpSp>
      <p:sp>
        <p:nvSpPr>
          <p:cNvPr id="33" name="Three 2-way nested modelling domains, centred around fire ignition: 15 - 5 - 1 km.…"/>
          <p:cNvSpPr txBox="1"/>
          <p:nvPr/>
        </p:nvSpPr>
        <p:spPr>
          <a:xfrm>
            <a:off x="363236" y="1124744"/>
            <a:ext cx="8601252"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lnSpc>
                <a:spcPct val="120000"/>
              </a:lnSpc>
              <a:defRPr>
                <a:latin typeface="+mj-lt"/>
                <a:ea typeface="+mj-ea"/>
                <a:cs typeface="+mj-cs"/>
                <a:sym typeface="Helvetica"/>
              </a:defRPr>
            </a:pPr>
            <a:r>
              <a:rPr sz="1600" dirty="0"/>
              <a:t>Three </a:t>
            </a:r>
            <a:r>
              <a:rPr sz="1600" b="1" dirty="0">
                <a:solidFill>
                  <a:srgbClr val="011993"/>
                </a:solidFill>
              </a:rPr>
              <a:t>2-way nested</a:t>
            </a:r>
            <a:r>
              <a:rPr sz="1600" dirty="0"/>
              <a:t> </a:t>
            </a:r>
            <a:r>
              <a:rPr sz="1600" dirty="0" err="1"/>
              <a:t>modelling</a:t>
            </a:r>
            <a:r>
              <a:rPr sz="1600" dirty="0"/>
              <a:t> domains, </a:t>
            </a:r>
            <a:r>
              <a:rPr sz="1600" b="1" dirty="0" err="1">
                <a:solidFill>
                  <a:srgbClr val="011993"/>
                </a:solidFill>
              </a:rPr>
              <a:t>centred</a:t>
            </a:r>
            <a:r>
              <a:rPr sz="1600" dirty="0"/>
              <a:t> around fire </a:t>
            </a:r>
            <a:r>
              <a:rPr sz="1600" b="1" dirty="0">
                <a:solidFill>
                  <a:srgbClr val="011993"/>
                </a:solidFill>
              </a:rPr>
              <a:t>ignition</a:t>
            </a:r>
            <a:r>
              <a:rPr sz="1600" dirty="0"/>
              <a:t>: </a:t>
            </a:r>
            <a:r>
              <a:rPr sz="1600" b="1" dirty="0">
                <a:solidFill>
                  <a:srgbClr val="FF2600"/>
                </a:solidFill>
              </a:rPr>
              <a:t>15 - 5 - 1 km</a:t>
            </a:r>
            <a:r>
              <a:rPr sz="1600" dirty="0"/>
              <a:t>. </a:t>
            </a:r>
          </a:p>
          <a:p>
            <a:pPr algn="just">
              <a:lnSpc>
                <a:spcPct val="120000"/>
              </a:lnSpc>
              <a:defRPr>
                <a:latin typeface="+mj-lt"/>
                <a:ea typeface="+mj-ea"/>
                <a:cs typeface="+mj-cs"/>
                <a:sym typeface="Helvetica"/>
              </a:defRPr>
            </a:pPr>
            <a:r>
              <a:rPr sz="1600" b="1" dirty="0" err="1">
                <a:solidFill>
                  <a:srgbClr val="011993"/>
                </a:solidFill>
              </a:rPr>
              <a:t>Initialisation</a:t>
            </a:r>
            <a:r>
              <a:rPr sz="1600" dirty="0"/>
              <a:t>: Latest available (based on ignition time) </a:t>
            </a:r>
            <a:r>
              <a:rPr sz="1600" b="1" dirty="0">
                <a:solidFill>
                  <a:srgbClr val="FF2600"/>
                </a:solidFill>
              </a:rPr>
              <a:t>GFS</a:t>
            </a:r>
            <a:r>
              <a:rPr sz="1600" dirty="0"/>
              <a:t> forecast, ~25km resolution </a:t>
            </a:r>
          </a:p>
          <a:p>
            <a:pPr algn="just">
              <a:lnSpc>
                <a:spcPct val="120000"/>
              </a:lnSpc>
              <a:defRPr>
                <a:latin typeface="+mj-lt"/>
                <a:ea typeface="+mj-ea"/>
                <a:cs typeface="+mj-cs"/>
                <a:sym typeface="Helvetica"/>
              </a:defRPr>
            </a:pPr>
            <a:r>
              <a:rPr sz="1600" b="1" dirty="0">
                <a:solidFill>
                  <a:srgbClr val="011993"/>
                </a:solidFill>
              </a:rPr>
              <a:t>Forecast</a:t>
            </a:r>
            <a:r>
              <a:rPr sz="1600" dirty="0"/>
              <a:t>: 24h forecast</a:t>
            </a:r>
          </a:p>
        </p:txBody>
      </p:sp>
      <p:grpSp>
        <p:nvGrpSpPr>
          <p:cNvPr id="4" name="Ομαδοποίηση"/>
          <p:cNvGrpSpPr/>
          <p:nvPr/>
        </p:nvGrpSpPr>
        <p:grpSpPr>
          <a:xfrm>
            <a:off x="358141" y="4346266"/>
            <a:ext cx="2353439" cy="2107070"/>
            <a:chOff x="0" y="367506"/>
            <a:chExt cx="3124689" cy="2797581"/>
          </a:xfrm>
        </p:grpSpPr>
        <p:pic>
          <p:nvPicPr>
            <p:cNvPr id="35" name="IRIS-Terrain-100m.png" descr="IRIS-Terrain-100m.png"/>
            <p:cNvPicPr>
              <a:picLocks noChangeAspect="1"/>
            </p:cNvPicPr>
            <p:nvPr/>
          </p:nvPicPr>
          <p:blipFill>
            <a:blip r:embed="rId6" cstate="print">
              <a:extLst/>
            </a:blip>
            <a:stretch>
              <a:fillRect/>
            </a:stretch>
          </p:blipFill>
          <p:spPr>
            <a:xfrm>
              <a:off x="0" y="367506"/>
              <a:ext cx="3124689" cy="2797581"/>
            </a:xfrm>
            <a:prstGeom prst="rect">
              <a:avLst/>
            </a:prstGeom>
            <a:ln w="12700" cap="flat">
              <a:noFill/>
              <a:miter lim="400000"/>
            </a:ln>
            <a:effectLst/>
          </p:spPr>
        </p:pic>
        <p:sp>
          <p:nvSpPr>
            <p:cNvPr id="36" name="Φωτιά"/>
            <p:cNvSpPr/>
            <p:nvPr/>
          </p:nvSpPr>
          <p:spPr>
            <a:xfrm>
              <a:off x="1354813" y="1737116"/>
              <a:ext cx="169611" cy="198381"/>
            </a:xfrm>
            <a:custGeom>
              <a:avLst/>
              <a:gdLst/>
              <a:ahLst/>
              <a:cxnLst>
                <a:cxn ang="0">
                  <a:pos x="wd2" y="hd2"/>
                </a:cxn>
                <a:cxn ang="5400000">
                  <a:pos x="wd2" y="hd2"/>
                </a:cxn>
                <a:cxn ang="10800000">
                  <a:pos x="wd2" y="hd2"/>
                </a:cxn>
                <a:cxn ang="16200000">
                  <a:pos x="wd2" y="hd2"/>
                </a:cxn>
              </a:cxnLst>
              <a:rect l="0" t="0" r="r" b="b"/>
              <a:pathLst>
                <a:path w="18868" h="21600" extrusionOk="0">
                  <a:moveTo>
                    <a:pt x="11239" y="0"/>
                  </a:moveTo>
                  <a:cubicBezTo>
                    <a:pt x="2970" y="4003"/>
                    <a:pt x="2989" y="11005"/>
                    <a:pt x="3722" y="14791"/>
                  </a:cubicBezTo>
                  <a:cubicBezTo>
                    <a:pt x="2739" y="13911"/>
                    <a:pt x="1717" y="12459"/>
                    <a:pt x="1372" y="10120"/>
                  </a:cubicBezTo>
                  <a:cubicBezTo>
                    <a:pt x="-1043" y="14091"/>
                    <a:pt x="-153" y="18364"/>
                    <a:pt x="3127" y="21600"/>
                  </a:cubicBezTo>
                  <a:cubicBezTo>
                    <a:pt x="4667" y="20445"/>
                    <a:pt x="8635" y="16716"/>
                    <a:pt x="8134" y="10564"/>
                  </a:cubicBezTo>
                  <a:cubicBezTo>
                    <a:pt x="10070" y="11636"/>
                    <a:pt x="11307" y="14756"/>
                    <a:pt x="11441" y="17747"/>
                  </a:cubicBezTo>
                  <a:cubicBezTo>
                    <a:pt x="12400" y="16981"/>
                    <a:pt x="13309" y="15598"/>
                    <a:pt x="13699" y="14116"/>
                  </a:cubicBezTo>
                  <a:cubicBezTo>
                    <a:pt x="15274" y="15860"/>
                    <a:pt x="16001" y="18709"/>
                    <a:pt x="15599" y="21600"/>
                  </a:cubicBezTo>
                  <a:cubicBezTo>
                    <a:pt x="15613" y="21600"/>
                    <a:pt x="15624" y="21600"/>
                    <a:pt x="15637" y="21600"/>
                  </a:cubicBezTo>
                  <a:cubicBezTo>
                    <a:pt x="20557" y="18093"/>
                    <a:pt x="19757" y="8611"/>
                    <a:pt x="13922" y="5682"/>
                  </a:cubicBezTo>
                  <a:cubicBezTo>
                    <a:pt x="14632" y="7271"/>
                    <a:pt x="14621" y="8912"/>
                    <a:pt x="14346" y="10290"/>
                  </a:cubicBezTo>
                  <a:cubicBezTo>
                    <a:pt x="12223" y="8105"/>
                    <a:pt x="9861" y="5847"/>
                    <a:pt x="11239" y="0"/>
                  </a:cubicBezTo>
                  <a:close/>
                </a:path>
              </a:pathLst>
            </a:custGeom>
            <a:gradFill flip="none" rotWithShape="1">
              <a:gsLst>
                <a:gs pos="0">
                  <a:srgbClr val="FFFB00"/>
                </a:gs>
                <a:gs pos="100000">
                  <a:srgbClr val="FF2600"/>
                </a:gs>
              </a:gsLst>
              <a:lin ang="5400000" scaled="0"/>
            </a:gra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defRPr sz="3200">
                  <a:solidFill>
                    <a:schemeClr val="accent3">
                      <a:lumOff val="44000"/>
                    </a:schemeClr>
                  </a:solidFill>
                  <a:latin typeface="Helvetica Light"/>
                  <a:ea typeface="Helvetica Light"/>
                  <a:cs typeface="Helvetica Light"/>
                  <a:sym typeface="Helvetica Light"/>
                </a:defRPr>
              </a:pPr>
              <a:endParaRPr/>
            </a:p>
          </p:txBody>
        </p:sp>
      </p:grpSp>
      <p:sp>
        <p:nvSpPr>
          <p:cNvPr id="37" name="Ultra-high-resolution domain (100m) embedded as sub-grid within the 1km atmospheric domain:…"/>
          <p:cNvSpPr txBox="1"/>
          <p:nvPr/>
        </p:nvSpPr>
        <p:spPr>
          <a:xfrm>
            <a:off x="2771800" y="4407261"/>
            <a:ext cx="6215365"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lnSpc>
                <a:spcPct val="120000"/>
              </a:lnSpc>
              <a:defRPr>
                <a:latin typeface="+mj-lt"/>
                <a:ea typeface="+mj-ea"/>
                <a:cs typeface="+mj-cs"/>
                <a:sym typeface="Helvetica"/>
              </a:defRPr>
            </a:pPr>
            <a:r>
              <a:rPr sz="1600" b="1" dirty="0" smtClean="0">
                <a:solidFill>
                  <a:srgbClr val="011993"/>
                </a:solidFill>
              </a:rPr>
              <a:t>Ultra-high-resolution</a:t>
            </a:r>
            <a:r>
              <a:rPr sz="1600" dirty="0" smtClean="0"/>
              <a:t> domain (</a:t>
            </a:r>
            <a:r>
              <a:rPr sz="1600" b="1" dirty="0" smtClean="0">
                <a:solidFill>
                  <a:srgbClr val="011993"/>
                </a:solidFill>
                <a:sym typeface="Helvetica"/>
              </a:rPr>
              <a:t>100m</a:t>
            </a:r>
            <a:r>
              <a:rPr sz="1600" dirty="0" smtClean="0"/>
              <a:t>) embedded as </a:t>
            </a:r>
            <a:r>
              <a:rPr sz="1600" b="1" dirty="0" smtClean="0">
                <a:solidFill>
                  <a:srgbClr val="011993"/>
                </a:solidFill>
              </a:rPr>
              <a:t>sub-grid</a:t>
            </a:r>
            <a:r>
              <a:rPr sz="1600" dirty="0" smtClean="0"/>
              <a:t> within the 1km atmospheric domain:</a:t>
            </a:r>
          </a:p>
          <a:p>
            <a:pPr marL="180473" indent="-180473" algn="just">
              <a:lnSpc>
                <a:spcPct val="120000"/>
              </a:lnSpc>
              <a:buSzPct val="100000"/>
              <a:buChar char="•"/>
              <a:defRPr>
                <a:latin typeface="+mj-lt"/>
                <a:ea typeface="+mj-ea"/>
                <a:cs typeface="+mj-cs"/>
                <a:sym typeface="Helvetica"/>
              </a:defRPr>
            </a:pPr>
            <a:r>
              <a:rPr sz="1600" b="1" dirty="0" smtClean="0">
                <a:solidFill>
                  <a:srgbClr val="011993"/>
                </a:solidFill>
              </a:rPr>
              <a:t>90m SRTM</a:t>
            </a:r>
            <a:r>
              <a:rPr sz="1600" dirty="0" smtClean="0"/>
              <a:t> topography.</a:t>
            </a:r>
          </a:p>
          <a:p>
            <a:pPr marL="180473" indent="-180473" algn="just">
              <a:lnSpc>
                <a:spcPct val="120000"/>
              </a:lnSpc>
              <a:buSzPct val="100000"/>
              <a:buChar char="•"/>
              <a:defRPr>
                <a:latin typeface="+mj-lt"/>
                <a:ea typeface="+mj-ea"/>
                <a:cs typeface="+mj-cs"/>
                <a:sym typeface="Helvetica"/>
              </a:defRPr>
            </a:pPr>
            <a:r>
              <a:rPr sz="1600" b="1" dirty="0" smtClean="0">
                <a:solidFill>
                  <a:srgbClr val="011993"/>
                </a:solidFill>
              </a:rPr>
              <a:t>100m fuel models</a:t>
            </a:r>
            <a:r>
              <a:rPr sz="1600" dirty="0" smtClean="0"/>
              <a:t> (based on Copernicus Land Monitoring Service </a:t>
            </a:r>
            <a:r>
              <a:rPr sz="1600" smtClean="0"/>
              <a:t>products).</a:t>
            </a:r>
            <a:endParaRPr sz="1600" dirty="0" smtClean="0"/>
          </a:p>
        </p:txBody>
      </p:sp>
      <p:sp>
        <p:nvSpPr>
          <p:cNvPr id="34"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noChangeAspect="1"/>
          </p:cNvGrpSpPr>
          <p:nvPr/>
        </p:nvGrpSpPr>
        <p:grpSpPr>
          <a:xfrm>
            <a:off x="613685" y="1583848"/>
            <a:ext cx="8127997" cy="4572000"/>
            <a:chOff x="553880" y="2124311"/>
            <a:chExt cx="7560000" cy="4252501"/>
          </a:xfrm>
        </p:grpSpPr>
        <p:pic>
          <p:nvPicPr>
            <p:cNvPr id="17" name="IRIS-Forecasts2019_until-20190904.jpg" descr="IRIS-Forecasts2019_until-20190904.jpg"/>
            <p:cNvPicPr>
              <a:picLocks noChangeAspect="1"/>
            </p:cNvPicPr>
            <p:nvPr/>
          </p:nvPicPr>
          <p:blipFill>
            <a:blip r:embed="rId3" cstate="print">
              <a:extLst/>
            </a:blip>
            <a:stretch>
              <a:fillRect/>
            </a:stretch>
          </p:blipFill>
          <p:spPr>
            <a:xfrm>
              <a:off x="553880" y="2124311"/>
              <a:ext cx="7560000" cy="4252501"/>
            </a:xfrm>
            <a:prstGeom prst="rect">
              <a:avLst/>
            </a:prstGeom>
            <a:ln w="12700">
              <a:miter lim="400000"/>
            </a:ln>
          </p:spPr>
        </p:pic>
        <p:sp>
          <p:nvSpPr>
            <p:cNvPr id="18" name="14 activations of IRIS as of September 04 2019"/>
            <p:cNvSpPr txBox="1"/>
            <p:nvPr/>
          </p:nvSpPr>
          <p:spPr>
            <a:xfrm>
              <a:off x="3532415" y="2140136"/>
              <a:ext cx="4515772" cy="377191"/>
            </a:xfrm>
            <a:prstGeom prst="rect">
              <a:avLst/>
            </a:prstGeom>
            <a:solidFill>
              <a:schemeClr val="accent1">
                <a:satOff val="-33333"/>
                <a:lumOff val="29999"/>
              </a:schemeClr>
            </a:solidFill>
            <a:ln w="635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b="1">
                  <a:latin typeface="+mj-lt"/>
                  <a:ea typeface="+mj-ea"/>
                  <a:cs typeface="+mj-cs"/>
                  <a:sym typeface="Helvetica"/>
                </a:defRPr>
              </a:lvl1pPr>
            </a:lstStyle>
            <a:p>
              <a:r>
                <a:rPr dirty="0"/>
                <a:t>14 activations of IRIS </a:t>
              </a:r>
              <a:r>
                <a:rPr dirty="0" smtClean="0"/>
                <a:t>as of September 04 2019</a:t>
              </a:r>
              <a:endParaRPr dirty="0"/>
            </a:p>
          </p:txBody>
        </p:sp>
        <p:pic>
          <p:nvPicPr>
            <p:cNvPr id="19" name="iris_meteo_noa.png" descr="iris_meteo_noa.png"/>
            <p:cNvPicPr>
              <a:picLocks noChangeAspect="1"/>
            </p:cNvPicPr>
            <p:nvPr/>
          </p:nvPicPr>
          <p:blipFill>
            <a:blip r:embed="rId4" cstate="print">
              <a:extLst/>
            </a:blip>
            <a:stretch>
              <a:fillRect/>
            </a:stretch>
          </p:blipFill>
          <p:spPr>
            <a:xfrm>
              <a:off x="6948264" y="4653136"/>
              <a:ext cx="1100139" cy="1677662"/>
            </a:xfrm>
            <a:prstGeom prst="rect">
              <a:avLst/>
            </a:prstGeom>
            <a:ln w="12700">
              <a:miter lim="400000"/>
            </a:ln>
          </p:spPr>
        </p:pic>
      </p:grpSp>
      <p:sp>
        <p:nvSpPr>
          <p:cNvPr id="11" name="TextBox 10"/>
          <p:cNvSpPr txBox="1"/>
          <p:nvPr/>
        </p:nvSpPr>
        <p:spPr>
          <a:xfrm>
            <a:off x="205150" y="875802"/>
            <a:ext cx="8712968" cy="523220"/>
          </a:xfrm>
          <a:prstGeom prst="rect">
            <a:avLst/>
          </a:prstGeom>
          <a:noFill/>
        </p:spPr>
        <p:txBody>
          <a:bodyPr wrap="square" rtlCol="0">
            <a:spAutoFit/>
          </a:bodyPr>
          <a:lstStyle/>
          <a:p>
            <a:pPr algn="just"/>
            <a:r>
              <a:rPr lang="en-US" sz="2800" b="1" dirty="0" smtClean="0">
                <a:solidFill>
                  <a:srgbClr val="C00000"/>
                </a:solidFill>
              </a:rPr>
              <a:t>IRIS: </a:t>
            </a:r>
            <a:r>
              <a:rPr lang="en-US" sz="2800" b="1" dirty="0" err="1" smtClean="0">
                <a:solidFill>
                  <a:srgbClr val="C00000"/>
                </a:solidFill>
              </a:rPr>
              <a:t>Rap</a:t>
            </a:r>
            <a:r>
              <a:rPr lang="en-US" sz="2800" b="1" dirty="0" err="1" smtClean="0"/>
              <a:t>I</a:t>
            </a:r>
            <a:r>
              <a:rPr lang="en-US" sz="2800" b="1" dirty="0" err="1" smtClean="0">
                <a:solidFill>
                  <a:srgbClr val="C00000"/>
                </a:solidFill>
              </a:rPr>
              <a:t>d</a:t>
            </a:r>
            <a:r>
              <a:rPr lang="en-US" sz="2800" b="1" dirty="0" smtClean="0">
                <a:solidFill>
                  <a:srgbClr val="C00000"/>
                </a:solidFill>
              </a:rPr>
              <a:t>-</a:t>
            </a:r>
            <a:r>
              <a:rPr lang="en-US" sz="2800" b="1" dirty="0" smtClean="0"/>
              <a:t>R</a:t>
            </a:r>
            <a:r>
              <a:rPr lang="en-US" sz="2800" b="1" dirty="0" smtClean="0">
                <a:solidFill>
                  <a:srgbClr val="C00000"/>
                </a:solidFill>
              </a:rPr>
              <a:t>esponse </a:t>
            </a:r>
            <a:r>
              <a:rPr lang="en-US" sz="2800" b="1" dirty="0" err="1" smtClean="0">
                <a:solidFill>
                  <a:srgbClr val="C00000"/>
                </a:solidFill>
              </a:rPr>
              <a:t>F</a:t>
            </a:r>
            <a:r>
              <a:rPr lang="en-US" sz="2800" b="1" dirty="0" err="1" smtClean="0"/>
              <a:t>I</a:t>
            </a:r>
            <a:r>
              <a:rPr lang="en-US" sz="2800" b="1" dirty="0" err="1" smtClean="0">
                <a:solidFill>
                  <a:srgbClr val="C00000"/>
                </a:solidFill>
              </a:rPr>
              <a:t>re</a:t>
            </a:r>
            <a:r>
              <a:rPr lang="en-US" sz="2800" b="1" dirty="0" smtClean="0">
                <a:solidFill>
                  <a:srgbClr val="C00000"/>
                </a:solidFill>
              </a:rPr>
              <a:t> </a:t>
            </a:r>
            <a:r>
              <a:rPr lang="en-US" sz="2800" b="1" dirty="0" smtClean="0"/>
              <a:t>S</a:t>
            </a:r>
            <a:r>
              <a:rPr lang="en-US" sz="2800" b="1" dirty="0" smtClean="0">
                <a:solidFill>
                  <a:srgbClr val="C00000"/>
                </a:solidFill>
              </a:rPr>
              <a:t>pread Forecast System</a:t>
            </a:r>
            <a:r>
              <a:rPr lang="en-US" b="1" dirty="0" smtClean="0"/>
              <a:t>             </a:t>
            </a:r>
          </a:p>
        </p:txBody>
      </p:sp>
      <p:sp>
        <p:nvSpPr>
          <p:cNvPr id="12"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5150" y="875802"/>
            <a:ext cx="8712968" cy="523220"/>
          </a:xfrm>
          <a:prstGeom prst="rect">
            <a:avLst/>
          </a:prstGeom>
          <a:noFill/>
        </p:spPr>
        <p:txBody>
          <a:bodyPr wrap="square" rtlCol="0">
            <a:spAutoFit/>
          </a:bodyPr>
          <a:lstStyle/>
          <a:p>
            <a:pPr algn="just"/>
            <a:r>
              <a:rPr lang="en-US" sz="2800" b="1" dirty="0" smtClean="0">
                <a:solidFill>
                  <a:srgbClr val="C00000"/>
                </a:solidFill>
              </a:rPr>
              <a:t>IRIS: </a:t>
            </a:r>
            <a:r>
              <a:rPr lang="en-US" sz="2800" b="1" dirty="0" err="1" smtClean="0">
                <a:solidFill>
                  <a:srgbClr val="C00000"/>
                </a:solidFill>
              </a:rPr>
              <a:t>Rap</a:t>
            </a:r>
            <a:r>
              <a:rPr lang="en-US" sz="2800" b="1" dirty="0" err="1" smtClean="0"/>
              <a:t>I</a:t>
            </a:r>
            <a:r>
              <a:rPr lang="en-US" sz="2800" b="1" dirty="0" err="1" smtClean="0">
                <a:solidFill>
                  <a:srgbClr val="C00000"/>
                </a:solidFill>
              </a:rPr>
              <a:t>d</a:t>
            </a:r>
            <a:r>
              <a:rPr lang="en-US" sz="2800" b="1" dirty="0" smtClean="0">
                <a:solidFill>
                  <a:srgbClr val="C00000"/>
                </a:solidFill>
              </a:rPr>
              <a:t>-</a:t>
            </a:r>
            <a:r>
              <a:rPr lang="en-US" sz="2800" b="1" dirty="0" smtClean="0"/>
              <a:t>R</a:t>
            </a:r>
            <a:r>
              <a:rPr lang="en-US" sz="2800" b="1" dirty="0" smtClean="0">
                <a:solidFill>
                  <a:srgbClr val="C00000"/>
                </a:solidFill>
              </a:rPr>
              <a:t>esponse </a:t>
            </a:r>
            <a:r>
              <a:rPr lang="en-US" sz="2800" b="1" dirty="0" err="1" smtClean="0">
                <a:solidFill>
                  <a:srgbClr val="C00000"/>
                </a:solidFill>
              </a:rPr>
              <a:t>F</a:t>
            </a:r>
            <a:r>
              <a:rPr lang="en-US" sz="2800" b="1" dirty="0" err="1" smtClean="0"/>
              <a:t>I</a:t>
            </a:r>
            <a:r>
              <a:rPr lang="en-US" sz="2800" b="1" dirty="0" err="1" smtClean="0">
                <a:solidFill>
                  <a:srgbClr val="C00000"/>
                </a:solidFill>
              </a:rPr>
              <a:t>re</a:t>
            </a:r>
            <a:r>
              <a:rPr lang="en-US" sz="2800" b="1" dirty="0" smtClean="0">
                <a:solidFill>
                  <a:srgbClr val="C00000"/>
                </a:solidFill>
              </a:rPr>
              <a:t> </a:t>
            </a:r>
            <a:r>
              <a:rPr lang="en-US" sz="2800" b="1" dirty="0" smtClean="0"/>
              <a:t>S</a:t>
            </a:r>
            <a:r>
              <a:rPr lang="en-US" sz="2800" b="1" dirty="0" smtClean="0">
                <a:solidFill>
                  <a:srgbClr val="C00000"/>
                </a:solidFill>
              </a:rPr>
              <a:t>pread Forecast System</a:t>
            </a:r>
            <a:r>
              <a:rPr lang="en-US" b="1" dirty="0" smtClean="0"/>
              <a:t>             </a:t>
            </a:r>
          </a:p>
        </p:txBody>
      </p:sp>
      <p:sp>
        <p:nvSpPr>
          <p:cNvPr id="9" name="Footer Placeholder 23"/>
          <p:cNvSpPr txBox="1">
            <a:spLocks/>
          </p:cNvSpPr>
          <p:nvPr/>
        </p:nvSpPr>
        <p:spPr>
          <a:xfrm>
            <a:off x="205150" y="6356350"/>
            <a:ext cx="4358304" cy="501650"/>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6th SALGEE workshop. 14-17 October 2019.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chemeClr val="bg1"/>
                </a:solidFill>
                <a:effectLst/>
                <a:uLnTx/>
                <a:uFillTx/>
                <a:latin typeface="+mj-lt"/>
                <a:ea typeface="+mj-ea"/>
                <a:cs typeface="+mj-cs"/>
                <a:sym typeface="Calibri"/>
              </a:rPr>
              <a:t>EUMETSAT HQ, Darmstadt, Germany.</a:t>
            </a:r>
            <a:endParaRPr kumimoji="0" lang="el-GR" sz="1400" b="0" i="0" u="none" strike="noStrike" kern="0" cap="none" spc="0" normalizeH="0" baseline="0" noProof="0" dirty="0">
              <a:ln>
                <a:noFill/>
              </a:ln>
              <a:solidFill>
                <a:schemeClr val="bg1"/>
              </a:solidFill>
              <a:effectLst/>
              <a:uLnTx/>
              <a:uFillTx/>
              <a:latin typeface="+mj-lt"/>
              <a:ea typeface="+mj-ea"/>
              <a:cs typeface="+mj-cs"/>
              <a:sym typeface="Calibri"/>
            </a:endParaRPr>
          </a:p>
        </p:txBody>
      </p:sp>
      <p:grpSp>
        <p:nvGrpSpPr>
          <p:cNvPr id="6" name="Ομαδοποίηση"/>
          <p:cNvGrpSpPr/>
          <p:nvPr/>
        </p:nvGrpSpPr>
        <p:grpSpPr>
          <a:xfrm>
            <a:off x="499455" y="1399022"/>
            <a:ext cx="8127997" cy="4572000"/>
            <a:chOff x="-5265558" y="-1773664"/>
            <a:chExt cx="8127995" cy="4571998"/>
          </a:xfrm>
        </p:grpSpPr>
        <p:pic>
          <p:nvPicPr>
            <p:cNvPr id="8" name="mati.jpg" descr="mati.jpg"/>
            <p:cNvPicPr>
              <a:picLocks noChangeAspect="1"/>
            </p:cNvPicPr>
            <p:nvPr/>
          </p:nvPicPr>
          <p:blipFill>
            <a:blip r:embed="rId3">
              <a:extLst/>
            </a:blip>
            <a:stretch>
              <a:fillRect/>
            </a:stretch>
          </p:blipFill>
          <p:spPr>
            <a:xfrm>
              <a:off x="-5265558" y="-1773664"/>
              <a:ext cx="8127995" cy="4571998"/>
            </a:xfrm>
            <a:prstGeom prst="rect">
              <a:avLst/>
            </a:prstGeom>
            <a:ln w="12700" cap="flat">
              <a:noFill/>
              <a:miter lim="400000"/>
            </a:ln>
            <a:effectLst/>
          </p:spPr>
        </p:pic>
        <p:sp>
          <p:nvSpPr>
            <p:cNvPr id="10" name="WF10: Mati"/>
            <p:cNvSpPr txBox="1"/>
            <p:nvPr/>
          </p:nvSpPr>
          <p:spPr>
            <a:xfrm>
              <a:off x="17833" y="0"/>
              <a:ext cx="1310653"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b="1">
                  <a:solidFill>
                    <a:schemeClr val="accent3">
                      <a:lumOff val="44000"/>
                    </a:schemeClr>
                  </a:solidFill>
                </a:defRPr>
              </a:lvl1pPr>
            </a:lstStyle>
            <a:p>
              <a:r>
                <a:t>WF10: Mati</a:t>
              </a:r>
            </a:p>
          </p:txBody>
        </p:sp>
      </p:gr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isarm template">
  <a:themeElements>
    <a:clrScheme name="Disarm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isarm template">
      <a:majorFont>
        <a:latin typeface="Calibri"/>
        <a:ea typeface="Calibri"/>
        <a:cs typeface="Calibri"/>
      </a:majorFont>
      <a:minorFont>
        <a:latin typeface="Helvetica"/>
        <a:ea typeface="Helvetica"/>
        <a:cs typeface="Helvetica"/>
      </a:minorFont>
    </a:fontScheme>
    <a:fmtScheme name="Disarm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isarm template">
  <a:themeElements>
    <a:clrScheme name="Disarm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isarm template">
      <a:majorFont>
        <a:latin typeface="Calibri"/>
        <a:ea typeface="Calibri"/>
        <a:cs typeface="Calibri"/>
      </a:majorFont>
      <a:minorFont>
        <a:latin typeface="Helvetica"/>
        <a:ea typeface="Helvetica"/>
        <a:cs typeface="Helvetica"/>
      </a:minorFont>
    </a:fontScheme>
    <a:fmtScheme name="Disarm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1279</TotalTime>
  <Words>2066</Words>
  <Application>Microsoft Office PowerPoint</Application>
  <PresentationFormat>On-screen Show (4:3)</PresentationFormat>
  <Paragraphs>312</Paragraphs>
  <Slides>27</Slides>
  <Notes>27</Notes>
  <HiddenSlides>3</HiddenSlides>
  <MMClips>4</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Disarm template</vt:lpstr>
      <vt:lpstr>Drought and fire observatory and early warning system: The DISARM project Kotronia V., Branzovb H., Cartalisc C., Michaelidesd S. Tymviose F., Christoudiasd T., Georgievb Ch., Giannakopoulosa Ch., Giannarosa Th., Gospodinovb I., Hadjinicolaoud P., Karalia A., Karagiannidisa A., Lagouvardosa K., Mavrakouc Th., Ninovb P., Papagiannakia K., Proestosd Y., Polydorosc A., Stoyanova b J.  a National Observatory of Athens, Lofos Nymfon, Thission, 11810, Athens, Greece; Tel: 30-210-8109126; E-mail: kotroni@noa.gr b National Institute of Meteorology and Hydrology – Bulgarian Academy of Sciences, Sofia 1784, Tzarigradsko shosse 66 blv., Bulgaria; Tel: +359 885440495; E-mail: plamen.ninov@meteo.bg c National and Kapodistrian University of Athens,: Panepistimiopolis, Build Phys -V, Athens 15784, Greece; Tel: 30 210 7276774; E-mail: ckartali@phys.uoa.gr d The Cyprus Institute, 20, Kavafi Str., Aglantzia, Nicosia, Cyprus; Tel: +35722208789 ; E-mail: s.michaelides@cyi.ac.cy e Department of Meteorology, L. Nikis 28, 1086, Nicosia, Cyprus; Tel: +35722802934; E-mail: ftymvios@dom.moa.gov.cy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Sakis</dc:creator>
  <cp:lastModifiedBy>Windows User</cp:lastModifiedBy>
  <cp:revision>128</cp:revision>
  <dcterms:modified xsi:type="dcterms:W3CDTF">2019-10-17T06:53:09Z</dcterms:modified>
</cp:coreProperties>
</file>