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sldIdLst>
    <p:sldId id="256" r:id="rId2"/>
    <p:sldId id="267" r:id="rId3"/>
    <p:sldId id="268" r:id="rId4"/>
    <p:sldId id="269" r:id="rId5"/>
    <p:sldId id="270" r:id="rId6"/>
    <p:sldId id="288" r:id="rId7"/>
    <p:sldId id="271" r:id="rId8"/>
    <p:sldId id="272" r:id="rId9"/>
    <p:sldId id="273" r:id="rId10"/>
    <p:sldId id="274" r:id="rId11"/>
    <p:sldId id="275" r:id="rId12"/>
    <p:sldId id="276" r:id="rId13"/>
    <p:sldId id="277" r:id="rId14"/>
    <p:sldId id="257" r:id="rId15"/>
    <p:sldId id="258" r:id="rId16"/>
    <p:sldId id="262" r:id="rId17"/>
    <p:sldId id="261" r:id="rId18"/>
    <p:sldId id="289" r:id="rId19"/>
    <p:sldId id="279" r:id="rId20"/>
    <p:sldId id="263" r:id="rId21"/>
    <p:sldId id="290" r:id="rId22"/>
    <p:sldId id="259" r:id="rId23"/>
    <p:sldId id="280" r:id="rId24"/>
    <p:sldId id="291" r:id="rId25"/>
    <p:sldId id="260" r:id="rId26"/>
    <p:sldId id="281" r:id="rId27"/>
    <p:sldId id="283" r:id="rId28"/>
    <p:sldId id="284" r:id="rId29"/>
    <p:sldId id="285" r:id="rId30"/>
    <p:sldId id="286" r:id="rId31"/>
    <p:sldId id="287" r:id="rId32"/>
    <p:sldId id="278"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4"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A71C2DE-3504-430C-8666-3E761F3550FF}" type="datetimeFigureOut">
              <a:rPr lang="fa-IR" smtClean="0"/>
              <a:t>17/02/1441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1C08A18C-CA87-41EE-85FD-258207D5CD9E}" type="slidenum">
              <a:rPr lang="fa-IR" smtClean="0"/>
              <a:t>‹#›</a:t>
            </a:fld>
            <a:endParaRPr lang="fa-I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2806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71C2DE-3504-430C-8666-3E761F3550FF}" type="datetimeFigureOut">
              <a:rPr lang="fa-IR" smtClean="0"/>
              <a:t>17/02/1441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1C08A18C-CA87-41EE-85FD-258207D5CD9E}" type="slidenum">
              <a:rPr lang="fa-IR" smtClean="0"/>
              <a:t>‹#›</a:t>
            </a:fld>
            <a:endParaRPr lang="fa-IR"/>
          </a:p>
        </p:txBody>
      </p:sp>
    </p:spTree>
    <p:extLst>
      <p:ext uri="{BB962C8B-B14F-4D97-AF65-F5344CB8AC3E}">
        <p14:creationId xmlns:p14="http://schemas.microsoft.com/office/powerpoint/2010/main" val="2567082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71C2DE-3504-430C-8666-3E761F3550FF}" type="datetimeFigureOut">
              <a:rPr lang="fa-IR" smtClean="0"/>
              <a:t>17/02/1441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1C08A18C-CA87-41EE-85FD-258207D5CD9E}" type="slidenum">
              <a:rPr lang="fa-IR" smtClean="0"/>
              <a:t>‹#›</a:t>
            </a:fld>
            <a:endParaRPr lang="fa-IR"/>
          </a:p>
        </p:txBody>
      </p:sp>
    </p:spTree>
    <p:extLst>
      <p:ext uri="{BB962C8B-B14F-4D97-AF65-F5344CB8AC3E}">
        <p14:creationId xmlns:p14="http://schemas.microsoft.com/office/powerpoint/2010/main" val="3679096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71C2DE-3504-430C-8666-3E761F3550FF}" type="datetimeFigureOut">
              <a:rPr lang="fa-IR" smtClean="0"/>
              <a:t>17/02/1441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1C08A18C-CA87-41EE-85FD-258207D5CD9E}" type="slidenum">
              <a:rPr lang="fa-IR" smtClean="0"/>
              <a:t>‹#›</a:t>
            </a:fld>
            <a:endParaRPr lang="fa-IR"/>
          </a:p>
        </p:txBody>
      </p:sp>
    </p:spTree>
    <p:extLst>
      <p:ext uri="{BB962C8B-B14F-4D97-AF65-F5344CB8AC3E}">
        <p14:creationId xmlns:p14="http://schemas.microsoft.com/office/powerpoint/2010/main" val="1513580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71C2DE-3504-430C-8666-3E761F3550FF}" type="datetimeFigureOut">
              <a:rPr lang="fa-IR" smtClean="0"/>
              <a:t>17/02/1441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1C08A18C-CA87-41EE-85FD-258207D5CD9E}" type="slidenum">
              <a:rPr lang="fa-IR" smtClean="0"/>
              <a:t>‹#›</a:t>
            </a:fld>
            <a:endParaRPr lang="fa-I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2322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A71C2DE-3504-430C-8666-3E761F3550FF}" type="datetimeFigureOut">
              <a:rPr lang="fa-IR" smtClean="0"/>
              <a:t>17/02/1441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1C08A18C-CA87-41EE-85FD-258207D5CD9E}" type="slidenum">
              <a:rPr lang="fa-IR" smtClean="0"/>
              <a:t>‹#›</a:t>
            </a:fld>
            <a:endParaRPr lang="fa-IR"/>
          </a:p>
        </p:txBody>
      </p:sp>
    </p:spTree>
    <p:extLst>
      <p:ext uri="{BB962C8B-B14F-4D97-AF65-F5344CB8AC3E}">
        <p14:creationId xmlns:p14="http://schemas.microsoft.com/office/powerpoint/2010/main" val="2489242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1C2DE-3504-430C-8666-3E761F3550FF}" type="datetimeFigureOut">
              <a:rPr lang="fa-IR" smtClean="0"/>
              <a:t>17/02/1441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1C08A18C-CA87-41EE-85FD-258207D5CD9E}" type="slidenum">
              <a:rPr lang="fa-IR" smtClean="0"/>
              <a:t>‹#›</a:t>
            </a:fld>
            <a:endParaRPr lang="fa-IR"/>
          </a:p>
        </p:txBody>
      </p:sp>
    </p:spTree>
    <p:extLst>
      <p:ext uri="{BB962C8B-B14F-4D97-AF65-F5344CB8AC3E}">
        <p14:creationId xmlns:p14="http://schemas.microsoft.com/office/powerpoint/2010/main" val="3203533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A71C2DE-3504-430C-8666-3E761F3550FF}" type="datetimeFigureOut">
              <a:rPr lang="fa-IR" smtClean="0"/>
              <a:t>17/02/1441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1C08A18C-CA87-41EE-85FD-258207D5CD9E}" type="slidenum">
              <a:rPr lang="fa-IR" smtClean="0"/>
              <a:t>‹#›</a:t>
            </a:fld>
            <a:endParaRPr lang="fa-IR"/>
          </a:p>
        </p:txBody>
      </p:sp>
    </p:spTree>
    <p:extLst>
      <p:ext uri="{BB962C8B-B14F-4D97-AF65-F5344CB8AC3E}">
        <p14:creationId xmlns:p14="http://schemas.microsoft.com/office/powerpoint/2010/main" val="4039105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A71C2DE-3504-430C-8666-3E761F3550FF}" type="datetimeFigureOut">
              <a:rPr lang="fa-IR" smtClean="0"/>
              <a:t>17/02/1441</a:t>
            </a:fld>
            <a:endParaRPr lang="fa-I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a-IR"/>
          </a:p>
        </p:txBody>
      </p:sp>
      <p:sp>
        <p:nvSpPr>
          <p:cNvPr id="9" name="Slide Number Placeholder 8"/>
          <p:cNvSpPr>
            <a:spLocks noGrp="1"/>
          </p:cNvSpPr>
          <p:nvPr>
            <p:ph type="sldNum" sz="quarter" idx="12"/>
          </p:nvPr>
        </p:nvSpPr>
        <p:spPr/>
        <p:txBody>
          <a:bodyPr/>
          <a:lstStyle/>
          <a:p>
            <a:fld id="{1C08A18C-CA87-41EE-85FD-258207D5CD9E}" type="slidenum">
              <a:rPr lang="fa-IR" smtClean="0"/>
              <a:t>‹#›</a:t>
            </a:fld>
            <a:endParaRPr lang="fa-IR"/>
          </a:p>
        </p:txBody>
      </p:sp>
    </p:spTree>
    <p:extLst>
      <p:ext uri="{BB962C8B-B14F-4D97-AF65-F5344CB8AC3E}">
        <p14:creationId xmlns:p14="http://schemas.microsoft.com/office/powerpoint/2010/main" val="2698856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A71C2DE-3504-430C-8666-3E761F3550FF}" type="datetimeFigureOut">
              <a:rPr lang="fa-IR" smtClean="0"/>
              <a:t>17/02/1441</a:t>
            </a:fld>
            <a:endParaRPr lang="fa-I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fa-I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C08A18C-CA87-41EE-85FD-258207D5CD9E}" type="slidenum">
              <a:rPr lang="fa-IR" smtClean="0"/>
              <a:t>‹#›</a:t>
            </a:fld>
            <a:endParaRPr lang="fa-IR"/>
          </a:p>
        </p:txBody>
      </p:sp>
    </p:spTree>
    <p:extLst>
      <p:ext uri="{BB962C8B-B14F-4D97-AF65-F5344CB8AC3E}">
        <p14:creationId xmlns:p14="http://schemas.microsoft.com/office/powerpoint/2010/main" val="1665328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71C2DE-3504-430C-8666-3E761F3550FF}" type="datetimeFigureOut">
              <a:rPr lang="fa-IR" smtClean="0"/>
              <a:t>17/02/1441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1C08A18C-CA87-41EE-85FD-258207D5CD9E}" type="slidenum">
              <a:rPr lang="fa-IR" smtClean="0"/>
              <a:t>‹#›</a:t>
            </a:fld>
            <a:endParaRPr lang="fa-IR"/>
          </a:p>
        </p:txBody>
      </p:sp>
    </p:spTree>
    <p:extLst>
      <p:ext uri="{BB962C8B-B14F-4D97-AF65-F5344CB8AC3E}">
        <p14:creationId xmlns:p14="http://schemas.microsoft.com/office/powerpoint/2010/main" val="1297508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A71C2DE-3504-430C-8666-3E761F3550FF}" type="datetimeFigureOut">
              <a:rPr lang="fa-IR" smtClean="0"/>
              <a:t>17/02/1441</a:t>
            </a:fld>
            <a:endParaRPr lang="fa-I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a-I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C08A18C-CA87-41EE-85FD-258207D5CD9E}" type="slidenum">
              <a:rPr lang="fa-IR" smtClean="0"/>
              <a:t>‹#›</a:t>
            </a:fld>
            <a:endParaRPr lang="fa-I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721422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r" defTabSz="914400" rtl="1"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r" defTabSz="914400" rtl="1"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C7833-0063-47F3-A565-E6663576DD0A}"/>
              </a:ext>
            </a:extLst>
          </p:cNvPr>
          <p:cNvSpPr>
            <a:spLocks noGrp="1"/>
          </p:cNvSpPr>
          <p:nvPr>
            <p:ph type="ctrTitle"/>
          </p:nvPr>
        </p:nvSpPr>
        <p:spPr>
          <a:xfrm>
            <a:off x="1097280" y="758952"/>
            <a:ext cx="10058400" cy="2067375"/>
          </a:xfrm>
        </p:spPr>
        <p:txBody>
          <a:bodyPr>
            <a:normAutofit/>
          </a:bodyPr>
          <a:lstStyle/>
          <a:p>
            <a:r>
              <a:rPr lang="en-US" sz="2400" b="1" dirty="0"/>
              <a:t>National report:</a:t>
            </a:r>
            <a:r>
              <a:rPr lang="en-US" sz="3200" dirty="0"/>
              <a:t/>
            </a:r>
            <a:br>
              <a:rPr lang="en-US" sz="3200" dirty="0"/>
            </a:br>
            <a:r>
              <a:rPr lang="en-US" sz="3200" dirty="0"/>
              <a:t> </a:t>
            </a:r>
            <a:r>
              <a:rPr lang="en-US" sz="4000" b="1" dirty="0">
                <a:solidFill>
                  <a:srgbClr val="FF0000"/>
                </a:solidFill>
              </a:rPr>
              <a:t>application of satellite images in IRIMO </a:t>
            </a:r>
            <a:endParaRPr lang="fa-IR" sz="4000" b="1" dirty="0">
              <a:solidFill>
                <a:srgbClr val="FF0000"/>
              </a:solidFill>
            </a:endParaRPr>
          </a:p>
        </p:txBody>
      </p:sp>
      <p:pic>
        <p:nvPicPr>
          <p:cNvPr id="4" name="Picture 3"/>
          <p:cNvPicPr>
            <a:picLocks noChangeAspect="1"/>
          </p:cNvPicPr>
          <p:nvPr/>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93615" y="345520"/>
            <a:ext cx="1879731" cy="1253155"/>
          </a:xfrm>
          <a:prstGeom prst="rect">
            <a:avLst/>
          </a:prstGeom>
        </p:spPr>
      </p:pic>
      <p:sp>
        <p:nvSpPr>
          <p:cNvPr id="5" name="Subtitle 2"/>
          <p:cNvSpPr txBox="1">
            <a:spLocks/>
          </p:cNvSpPr>
          <p:nvPr/>
        </p:nvSpPr>
        <p:spPr>
          <a:xfrm>
            <a:off x="1097280" y="4028991"/>
            <a:ext cx="4879256" cy="1443554"/>
          </a:xfrm>
          <a:prstGeom prst="rect">
            <a:avLst/>
          </a:prstGeom>
        </p:spPr>
        <p:txBody>
          <a:bodyPr vert="horz" lIns="91440" tIns="45720" rIns="91440" bIns="45720" rtlCol="0">
            <a:normAutofit fontScale="25000" lnSpcReduction="20000"/>
          </a:bodyPr>
          <a:lstStyle>
            <a:lvl1pPr marL="0" indent="0" algn="l" defTabSz="914400" rtl="1"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1"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1"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1"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1"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1"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1"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1"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1"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endParaRPr lang="en-US" dirty="0" smtClean="0"/>
          </a:p>
          <a:p>
            <a:endParaRPr lang="en-US" dirty="0" smtClean="0"/>
          </a:p>
          <a:p>
            <a:pPr>
              <a:lnSpc>
                <a:spcPct val="170000"/>
              </a:lnSpc>
            </a:pPr>
            <a:r>
              <a:rPr lang="en-US" sz="4300" b="1" dirty="0" err="1" smtClean="0">
                <a:solidFill>
                  <a:schemeClr val="tx1"/>
                </a:solidFill>
                <a:latin typeface="Times New Roman" panose="02020603050405020304" pitchFamily="18" charset="0"/>
              </a:rPr>
              <a:t>Mahnaz</a:t>
            </a:r>
            <a:r>
              <a:rPr lang="en-US" sz="4300" b="1" dirty="0" smtClean="0">
                <a:solidFill>
                  <a:schemeClr val="tx1"/>
                </a:solidFill>
                <a:latin typeface="Times New Roman" panose="02020603050405020304" pitchFamily="18" charset="0"/>
              </a:rPr>
              <a:t> </a:t>
            </a:r>
            <a:r>
              <a:rPr lang="en-US" sz="4300" b="1" dirty="0" err="1" smtClean="0">
                <a:solidFill>
                  <a:schemeClr val="tx1"/>
                </a:solidFill>
                <a:latin typeface="Times New Roman" panose="02020603050405020304" pitchFamily="18" charset="0"/>
              </a:rPr>
              <a:t>Khazaei</a:t>
            </a:r>
            <a:r>
              <a:rPr lang="en-US" sz="4300" b="1" dirty="0" smtClean="0">
                <a:solidFill>
                  <a:schemeClr val="tx1"/>
                </a:solidFill>
                <a:latin typeface="Times New Roman" panose="02020603050405020304" pitchFamily="18" charset="0"/>
              </a:rPr>
              <a:t> (mkhazaee402@gmail.com)</a:t>
            </a:r>
          </a:p>
          <a:p>
            <a:pPr>
              <a:lnSpc>
                <a:spcPct val="170000"/>
              </a:lnSpc>
            </a:pPr>
            <a:r>
              <a:rPr lang="en-US" sz="4300" b="1" dirty="0" smtClean="0">
                <a:solidFill>
                  <a:schemeClr val="tx1"/>
                </a:solidFill>
                <a:latin typeface="Times New Roman" panose="02020603050405020304" pitchFamily="18" charset="0"/>
              </a:rPr>
              <a:t>- I.R. of Iran meteorological organization</a:t>
            </a:r>
            <a:endParaRPr lang="fa-IR" sz="4300" b="1" dirty="0" smtClean="0">
              <a:solidFill>
                <a:schemeClr val="tx1"/>
              </a:solidFill>
              <a:latin typeface="Times New Roman" panose="02020603050405020304" pitchFamily="18" charset="0"/>
            </a:endParaRPr>
          </a:p>
          <a:p>
            <a:endParaRPr lang="en-US" sz="2000" b="1" dirty="0" smtClean="0">
              <a:solidFill>
                <a:schemeClr val="tx1"/>
              </a:solidFill>
              <a:latin typeface="Times New Roman" panose="02020603050405020304" pitchFamily="18" charset="0"/>
              <a:cs typeface="Times New Roman" panose="02020603050405020304" pitchFamily="18" charset="0"/>
            </a:endParaRPr>
          </a:p>
          <a:p>
            <a:endParaRPr lang="en-US" dirty="0"/>
          </a:p>
        </p:txBody>
      </p:sp>
      <p:pic>
        <p:nvPicPr>
          <p:cNvPr id="1026" name="Picture 2" descr="Image result for ‫سازمان هواشناسی کشور ساختمان‬‎"/>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048000"/>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445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7673" y="762000"/>
            <a:ext cx="8091054" cy="706582"/>
          </a:xfrm>
        </p:spPr>
        <p:txBody>
          <a:bodyPr>
            <a:noAutofit/>
          </a:bodyPr>
          <a:lstStyle/>
          <a:p>
            <a:pPr algn="ctr"/>
            <a:r>
              <a:rPr lang="en-US" sz="2400" b="1" dirty="0">
                <a:solidFill>
                  <a:srgbClr val="FF0000"/>
                </a:solidFill>
              </a:rPr>
              <a:t>Trend of potential evapotranspiration and </a:t>
            </a:r>
            <a:r>
              <a:rPr lang="en-US" sz="2400" b="1" dirty="0" smtClean="0">
                <a:solidFill>
                  <a:srgbClr val="FF0000"/>
                </a:solidFill>
              </a:rPr>
              <a:t>precipitation</a:t>
            </a:r>
            <a:br>
              <a:rPr lang="en-US" sz="2400" b="1" dirty="0" smtClean="0">
                <a:solidFill>
                  <a:srgbClr val="FF0000"/>
                </a:solidFill>
              </a:rPr>
            </a:br>
            <a:r>
              <a:rPr lang="en-US" sz="2400" b="1" dirty="0" smtClean="0">
                <a:solidFill>
                  <a:srgbClr val="FF0000"/>
                </a:solidFill>
              </a:rPr>
              <a:t> </a:t>
            </a:r>
            <a:r>
              <a:rPr lang="en-US" sz="2400" b="1" dirty="0">
                <a:solidFill>
                  <a:srgbClr val="FF0000"/>
                </a:solidFill>
              </a:rPr>
              <a:t>in last 50 years over Iran</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05426" y="1468582"/>
            <a:ext cx="7148174" cy="4821382"/>
          </a:xfrm>
        </p:spPr>
      </p:pic>
    </p:spTree>
    <p:extLst>
      <p:ext uri="{BB962C8B-B14F-4D97-AF65-F5344CB8AC3E}">
        <p14:creationId xmlns:p14="http://schemas.microsoft.com/office/powerpoint/2010/main" val="2405380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0784" y="0"/>
            <a:ext cx="6683765" cy="891181"/>
          </a:xfrm>
        </p:spPr>
        <p:txBody>
          <a:bodyPr>
            <a:normAutofit/>
          </a:bodyPr>
          <a:lstStyle/>
          <a:p>
            <a:r>
              <a:rPr lang="en-US" sz="2400" b="1" dirty="0">
                <a:solidFill>
                  <a:srgbClr val="FF0000"/>
                </a:solidFill>
              </a:rPr>
              <a:t>Distribution of drought- last 30 years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9466" y="891181"/>
            <a:ext cx="7794557" cy="6071340"/>
          </a:xfrm>
        </p:spPr>
      </p:pic>
    </p:spTree>
    <p:extLst>
      <p:ext uri="{BB962C8B-B14F-4D97-AF65-F5344CB8AC3E}">
        <p14:creationId xmlns:p14="http://schemas.microsoft.com/office/powerpoint/2010/main" val="3260009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071142"/>
          </a:xfrm>
        </p:spPr>
        <p:txBody>
          <a:bodyPr>
            <a:normAutofit/>
          </a:bodyPr>
          <a:lstStyle/>
          <a:p>
            <a:pPr algn="ctr" rtl="0"/>
            <a:r>
              <a:rPr lang="en-US" sz="2400" b="1" dirty="0">
                <a:solidFill>
                  <a:srgbClr val="FF0000"/>
                </a:solidFill>
              </a:rPr>
              <a:t>Average long –term annual number of days with dust </a:t>
            </a:r>
            <a:r>
              <a:rPr lang="fa-IR" sz="2400" b="1" dirty="0">
                <a:solidFill>
                  <a:srgbClr val="FF0000"/>
                </a:solidFill>
              </a:rPr>
              <a:t>)</a:t>
            </a:r>
            <a:r>
              <a:rPr lang="en-US" sz="2400" b="1" dirty="0">
                <a:solidFill>
                  <a:srgbClr val="FF0000"/>
                </a:solidFill>
              </a:rPr>
              <a:t>Horizontal view&lt; 5000m</a:t>
            </a:r>
            <a:r>
              <a:rPr lang="fa-IR" sz="2400" b="1" dirty="0">
                <a:solidFill>
                  <a:srgbClr val="FF0000"/>
                </a:solidFill>
              </a:rPr>
              <a:t>(</a:t>
            </a:r>
            <a:r>
              <a:rPr lang="en-US" sz="2400" b="1" dirty="0">
                <a:solidFill>
                  <a:srgbClr val="FF0000"/>
                </a:solidFill>
              </a:rPr>
              <a:t> </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67891" y="1511749"/>
            <a:ext cx="6802582" cy="4828875"/>
          </a:xfrm>
        </p:spPr>
      </p:pic>
    </p:spTree>
    <p:extLst>
      <p:ext uri="{BB962C8B-B14F-4D97-AF65-F5344CB8AC3E}">
        <p14:creationId xmlns:p14="http://schemas.microsoft.com/office/powerpoint/2010/main" val="39622956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9764684" cy="807906"/>
          </a:xfrm>
        </p:spPr>
        <p:txBody>
          <a:bodyPr>
            <a:normAutofit/>
          </a:bodyPr>
          <a:lstStyle/>
          <a:p>
            <a:pPr algn="ctr"/>
            <a:r>
              <a:rPr lang="en-US" sz="2400" b="1" dirty="0">
                <a:solidFill>
                  <a:srgbClr val="FF0000"/>
                </a:solidFill>
              </a:rPr>
              <a:t>Temperature </a:t>
            </a:r>
            <a:r>
              <a:rPr lang="en-US" sz="2400" b="1" dirty="0" smtClean="0">
                <a:solidFill>
                  <a:srgbClr val="FF0000"/>
                </a:solidFill>
              </a:rPr>
              <a:t>changes in </a:t>
            </a:r>
            <a:r>
              <a:rPr lang="en-US" sz="2400" b="1" dirty="0">
                <a:solidFill>
                  <a:srgbClr val="FF0000"/>
                </a:solidFill>
              </a:rPr>
              <a:t>Iran </a:t>
            </a:r>
          </a:p>
        </p:txBody>
      </p:sp>
      <p:pic>
        <p:nvPicPr>
          <p:cNvPr id="8194" name="Picture 2"/>
          <p:cNvPicPr>
            <a:picLocks noGrp="1" noChangeAspect="1" noChangeArrowheads="1"/>
          </p:cNvPicPr>
          <p:nvPr>
            <p:ph idx="1"/>
          </p:nvPr>
        </p:nvPicPr>
        <p:blipFill>
          <a:blip r:embed="rId2"/>
          <a:srcRect/>
          <a:stretch>
            <a:fillRect/>
          </a:stretch>
        </p:blipFill>
        <p:spPr bwMode="auto">
          <a:xfrm>
            <a:off x="2410122" y="1510145"/>
            <a:ext cx="8010783" cy="4441535"/>
          </a:xfrm>
          <a:prstGeom prst="rect">
            <a:avLst/>
          </a:prstGeom>
          <a:noFill/>
          <a:ln w="9525">
            <a:noFill/>
            <a:miter lim="800000"/>
            <a:headEnd/>
            <a:tailEnd/>
          </a:ln>
          <a:effectLst/>
        </p:spPr>
      </p:pic>
    </p:spTree>
    <p:extLst>
      <p:ext uri="{BB962C8B-B14F-4D97-AF65-F5344CB8AC3E}">
        <p14:creationId xmlns:p14="http://schemas.microsoft.com/office/powerpoint/2010/main" val="26763082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898AA-EA54-4A2F-827D-3AA72EFC3727}"/>
              </a:ext>
            </a:extLst>
          </p:cNvPr>
          <p:cNvSpPr>
            <a:spLocks noGrp="1"/>
          </p:cNvSpPr>
          <p:nvPr>
            <p:ph type="title"/>
          </p:nvPr>
        </p:nvSpPr>
        <p:spPr/>
        <p:txBody>
          <a:bodyPr>
            <a:normAutofit/>
          </a:bodyPr>
          <a:lstStyle/>
          <a:p>
            <a:r>
              <a:rPr lang="en-US" sz="2800" b="1" dirty="0" smtClean="0">
                <a:solidFill>
                  <a:srgbClr val="FF0000"/>
                </a:solidFill>
              </a:rPr>
              <a:t>Centers use satellite images</a:t>
            </a:r>
            <a:endParaRPr lang="fa-IR" sz="2800" b="1" dirty="0">
              <a:solidFill>
                <a:srgbClr val="FF0000"/>
              </a:solidFill>
            </a:endParaRPr>
          </a:p>
        </p:txBody>
      </p:sp>
      <p:sp>
        <p:nvSpPr>
          <p:cNvPr id="3" name="Content Placeholder 2">
            <a:extLst>
              <a:ext uri="{FF2B5EF4-FFF2-40B4-BE49-F238E27FC236}">
                <a16:creationId xmlns:a16="http://schemas.microsoft.com/office/drawing/2014/main" id="{05175757-EF43-4910-A198-447977B1FB5B}"/>
              </a:ext>
            </a:extLst>
          </p:cNvPr>
          <p:cNvSpPr>
            <a:spLocks noGrp="1"/>
          </p:cNvSpPr>
          <p:nvPr>
            <p:ph idx="1"/>
          </p:nvPr>
        </p:nvSpPr>
        <p:spPr/>
        <p:txBody>
          <a:bodyPr/>
          <a:lstStyle/>
          <a:p>
            <a:pPr algn="l" rtl="0">
              <a:buFont typeface="Wingdings" panose="05000000000000000000" pitchFamily="2" charset="2"/>
              <a:buChar char="§"/>
            </a:pPr>
            <a:r>
              <a:rPr lang="en-US" sz="2800" b="1" dirty="0"/>
              <a:t>National Drought Warning and Monitoring Center (NDWMC)</a:t>
            </a:r>
          </a:p>
          <a:p>
            <a:pPr algn="l" rtl="0">
              <a:buFont typeface="Wingdings" panose="05000000000000000000" pitchFamily="2" charset="2"/>
              <a:buChar char="§"/>
            </a:pPr>
            <a:r>
              <a:rPr lang="en-US" sz="2800" b="1" dirty="0"/>
              <a:t>IRIMO Dust National Center</a:t>
            </a:r>
          </a:p>
          <a:p>
            <a:pPr algn="l" rtl="0">
              <a:buFont typeface="Wingdings" panose="05000000000000000000" pitchFamily="2" charset="2"/>
              <a:buChar char="§"/>
            </a:pPr>
            <a:r>
              <a:rPr lang="en-US" sz="2800" b="1" dirty="0"/>
              <a:t>IRIMO Forecasting </a:t>
            </a:r>
            <a:r>
              <a:rPr lang="en-US" sz="2800" b="1" dirty="0" smtClean="0"/>
              <a:t>Center</a:t>
            </a:r>
          </a:p>
          <a:p>
            <a:pPr algn="l" rtl="0">
              <a:buFont typeface="Wingdings" panose="05000000000000000000" pitchFamily="2" charset="2"/>
              <a:buChar char="§"/>
            </a:pPr>
            <a:endParaRPr lang="en-US" sz="2800" b="1" dirty="0" smtClean="0"/>
          </a:p>
          <a:p>
            <a:pPr algn="l" rtl="0">
              <a:buFont typeface="Wingdings" panose="05000000000000000000" pitchFamily="2" charset="2"/>
              <a:buChar char="§"/>
            </a:pPr>
            <a:endParaRPr lang="en-US" sz="2800" b="1" dirty="0"/>
          </a:p>
          <a:p>
            <a:pPr algn="l" rtl="0"/>
            <a:endParaRPr lang="fa-IR" dirty="0"/>
          </a:p>
          <a:p>
            <a:endParaRPr lang="fa-IR" dirty="0"/>
          </a:p>
        </p:txBody>
      </p:sp>
    </p:spTree>
    <p:extLst>
      <p:ext uri="{BB962C8B-B14F-4D97-AF65-F5344CB8AC3E}">
        <p14:creationId xmlns:p14="http://schemas.microsoft.com/office/powerpoint/2010/main" val="18120279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03431-B8CD-4EFC-8E16-2D202BD05D9D}"/>
              </a:ext>
            </a:extLst>
          </p:cNvPr>
          <p:cNvSpPr>
            <a:spLocks noGrp="1"/>
          </p:cNvSpPr>
          <p:nvPr>
            <p:ph type="title"/>
          </p:nvPr>
        </p:nvSpPr>
        <p:spPr/>
        <p:txBody>
          <a:bodyPr>
            <a:normAutofit/>
          </a:bodyPr>
          <a:lstStyle/>
          <a:p>
            <a:r>
              <a:rPr lang="en-US" sz="2400" b="1" dirty="0">
                <a:solidFill>
                  <a:srgbClr val="FF0000"/>
                </a:solidFill>
              </a:rPr>
              <a:t/>
            </a:r>
            <a:br>
              <a:rPr lang="en-US" sz="2400" b="1" dirty="0">
                <a:solidFill>
                  <a:srgbClr val="FF0000"/>
                </a:solidFill>
              </a:rPr>
            </a:br>
            <a:r>
              <a:rPr lang="en-US" sz="2400" b="1" dirty="0">
                <a:solidFill>
                  <a:srgbClr val="FF0000"/>
                </a:solidFill>
              </a:rPr>
              <a:t>National Drought Warning and Monitoring Center (NDWMC)</a:t>
            </a:r>
            <a:br>
              <a:rPr lang="en-US" sz="2400" b="1" dirty="0">
                <a:solidFill>
                  <a:srgbClr val="FF0000"/>
                </a:solidFill>
              </a:rPr>
            </a:br>
            <a:endParaRPr lang="fa-IR" sz="2400" b="1" dirty="0">
              <a:solidFill>
                <a:srgbClr val="FF0000"/>
              </a:solidFill>
            </a:endParaRPr>
          </a:p>
        </p:txBody>
      </p:sp>
      <p:sp>
        <p:nvSpPr>
          <p:cNvPr id="3" name="Content Placeholder 2">
            <a:extLst>
              <a:ext uri="{FF2B5EF4-FFF2-40B4-BE49-F238E27FC236}">
                <a16:creationId xmlns:a16="http://schemas.microsoft.com/office/drawing/2014/main" id="{0C44ACC2-3927-44F3-AADE-634B7A3C14B3}"/>
              </a:ext>
            </a:extLst>
          </p:cNvPr>
          <p:cNvSpPr>
            <a:spLocks noGrp="1"/>
          </p:cNvSpPr>
          <p:nvPr>
            <p:ph idx="1"/>
          </p:nvPr>
        </p:nvSpPr>
        <p:spPr/>
        <p:txBody>
          <a:bodyPr/>
          <a:lstStyle/>
          <a:p>
            <a:pPr algn="l" rtl="0"/>
            <a:r>
              <a:rPr lang="en-US" sz="2800" b="1" dirty="0" smtClean="0">
                <a:solidFill>
                  <a:schemeClr val="bg2">
                    <a:lumMod val="50000"/>
                  </a:schemeClr>
                </a:solidFill>
              </a:rPr>
              <a:t>1. NOAA – AVHRR (resolution 4 km)</a:t>
            </a:r>
            <a:endParaRPr lang="en-US" sz="2800" b="1" dirty="0">
              <a:solidFill>
                <a:schemeClr val="bg2">
                  <a:lumMod val="50000"/>
                </a:schemeClr>
              </a:solidFill>
            </a:endParaRPr>
          </a:p>
          <a:p>
            <a:pPr algn="l" rtl="0">
              <a:buFont typeface="Wingdings" panose="05000000000000000000" pitchFamily="2" charset="2"/>
              <a:buChar char="§"/>
            </a:pPr>
            <a:r>
              <a:rPr lang="en-US" b="1" dirty="0"/>
              <a:t>NDVI (Normalized Difference Vegetation Index)  </a:t>
            </a:r>
          </a:p>
          <a:p>
            <a:pPr algn="l" rtl="0">
              <a:buFont typeface="Wingdings" panose="05000000000000000000" pitchFamily="2" charset="2"/>
              <a:buChar char="§"/>
            </a:pPr>
            <a:r>
              <a:rPr lang="en-US" b="1" dirty="0" smtClean="0"/>
              <a:t>VHI </a:t>
            </a:r>
            <a:r>
              <a:rPr lang="en-US" b="1" dirty="0"/>
              <a:t>(Vegetation Health Index)</a:t>
            </a:r>
          </a:p>
          <a:p>
            <a:pPr algn="l" rtl="0">
              <a:buFont typeface="Wingdings" panose="05000000000000000000" pitchFamily="2" charset="2"/>
              <a:buChar char="§"/>
            </a:pPr>
            <a:r>
              <a:rPr lang="en-US" b="1" dirty="0"/>
              <a:t>VCI (Vegetation </a:t>
            </a:r>
            <a:r>
              <a:rPr lang="en-US" b="1" dirty="0" smtClean="0"/>
              <a:t>Condition </a:t>
            </a:r>
            <a:r>
              <a:rPr lang="en-US" b="1" dirty="0"/>
              <a:t>Index)</a:t>
            </a:r>
          </a:p>
          <a:p>
            <a:pPr algn="l" rtl="0">
              <a:buFont typeface="Wingdings" panose="05000000000000000000" pitchFamily="2" charset="2"/>
              <a:buChar char="§"/>
            </a:pPr>
            <a:endParaRPr lang="en-US" sz="2800" b="1" dirty="0" smtClean="0">
              <a:solidFill>
                <a:schemeClr val="bg2">
                  <a:lumMod val="50000"/>
                </a:schemeClr>
              </a:solidFill>
            </a:endParaRPr>
          </a:p>
          <a:p>
            <a:pPr marL="0" indent="0" algn="l" rtl="0">
              <a:buNone/>
            </a:pPr>
            <a:r>
              <a:rPr lang="en-US" sz="2800" b="1" dirty="0" smtClean="0">
                <a:solidFill>
                  <a:schemeClr val="bg2">
                    <a:lumMod val="50000"/>
                  </a:schemeClr>
                </a:solidFill>
              </a:rPr>
              <a:t>2. MODIS – Aqua </a:t>
            </a:r>
            <a:r>
              <a:rPr lang="en-US" sz="2800" b="1" dirty="0">
                <a:solidFill>
                  <a:schemeClr val="bg2">
                    <a:lumMod val="50000"/>
                  </a:schemeClr>
                </a:solidFill>
              </a:rPr>
              <a:t>&amp; Terra (resolution </a:t>
            </a:r>
            <a:r>
              <a:rPr lang="en-US" sz="2800" b="1" dirty="0" smtClean="0">
                <a:solidFill>
                  <a:schemeClr val="bg2">
                    <a:lumMod val="50000"/>
                  </a:schemeClr>
                </a:solidFill>
              </a:rPr>
              <a:t>500m)</a:t>
            </a:r>
            <a:endParaRPr lang="en-US" sz="2800" b="1" dirty="0">
              <a:solidFill>
                <a:schemeClr val="bg2">
                  <a:lumMod val="50000"/>
                </a:schemeClr>
              </a:solidFill>
            </a:endParaRPr>
          </a:p>
          <a:p>
            <a:pPr algn="l" rtl="0">
              <a:buFont typeface="Wingdings" panose="05000000000000000000" pitchFamily="2" charset="2"/>
              <a:buChar char="§"/>
            </a:pPr>
            <a:r>
              <a:rPr lang="en-US" b="1" dirty="0" smtClean="0"/>
              <a:t>Snow </a:t>
            </a:r>
            <a:r>
              <a:rPr lang="en-US" b="1" dirty="0"/>
              <a:t>cover</a:t>
            </a:r>
          </a:p>
          <a:p>
            <a:pPr algn="l" rtl="0">
              <a:buFont typeface="Wingdings" panose="05000000000000000000" pitchFamily="2" charset="2"/>
              <a:buChar char="§"/>
            </a:pPr>
            <a:endParaRPr lang="en-US" dirty="0"/>
          </a:p>
          <a:p>
            <a:pPr algn="l" rtl="0">
              <a:buFont typeface="Wingdings" panose="05000000000000000000" pitchFamily="2" charset="2"/>
              <a:buChar char="§"/>
            </a:pPr>
            <a:endParaRPr lang="fa-IR" dirty="0"/>
          </a:p>
        </p:txBody>
      </p:sp>
    </p:spTree>
    <p:extLst>
      <p:ext uri="{BB962C8B-B14F-4D97-AF65-F5344CB8AC3E}">
        <p14:creationId xmlns:p14="http://schemas.microsoft.com/office/powerpoint/2010/main" val="41586770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168124"/>
          </a:xfrm>
        </p:spPr>
        <p:txBody>
          <a:bodyPr>
            <a:normAutofit/>
          </a:bodyPr>
          <a:lstStyle/>
          <a:p>
            <a:pPr rtl="0"/>
            <a:r>
              <a:rPr lang="en-US" sz="2400" b="1" dirty="0">
                <a:solidFill>
                  <a:srgbClr val="FF0000"/>
                </a:solidFill>
              </a:rPr>
              <a:t>NDVI (Normalized Difference Vegetation Index)  </a:t>
            </a:r>
          </a:p>
        </p:txBody>
      </p:sp>
      <p:pic>
        <p:nvPicPr>
          <p:cNvPr id="6" name="Picture 5"/>
          <p:cNvPicPr>
            <a:picLocks noChangeAspect="1"/>
          </p:cNvPicPr>
          <p:nvPr/>
        </p:nvPicPr>
        <p:blipFill>
          <a:blip r:embed="rId2"/>
          <a:stretch>
            <a:fillRect/>
          </a:stretch>
        </p:blipFill>
        <p:spPr>
          <a:xfrm>
            <a:off x="562708" y="5551611"/>
            <a:ext cx="2202009" cy="634754"/>
          </a:xfrm>
          <a:prstGeom prst="rect">
            <a:avLst/>
          </a:prstGeom>
        </p:spPr>
      </p:pic>
      <p:sp>
        <p:nvSpPr>
          <p:cNvPr id="8" name="TextBox 7"/>
          <p:cNvSpPr txBox="1"/>
          <p:nvPr/>
        </p:nvSpPr>
        <p:spPr>
          <a:xfrm>
            <a:off x="562708" y="2011678"/>
            <a:ext cx="5358390" cy="3416320"/>
          </a:xfrm>
          <a:prstGeom prst="rect">
            <a:avLst/>
          </a:prstGeom>
          <a:noFill/>
          <a:ln>
            <a:solidFill>
              <a:schemeClr val="accent1"/>
            </a:solidFill>
          </a:ln>
        </p:spPr>
        <p:txBody>
          <a:bodyPr wrap="square" rtlCol="0">
            <a:spAutoFit/>
          </a:bodyPr>
          <a:lstStyle/>
          <a:p>
            <a:r>
              <a:rPr lang="en-US" sz="2400" dirty="0" smtClean="0"/>
              <a:t>NDVI </a:t>
            </a:r>
            <a:r>
              <a:rPr lang="en-US" sz="2400" dirty="0"/>
              <a:t>quantifies vegetation by measuring the difference between near-infrared (which vegetation strongly reflects) and red light (which vegetation absorbs).</a:t>
            </a:r>
            <a:endParaRPr lang="en-US" sz="2400" dirty="0" smtClean="0"/>
          </a:p>
          <a:p>
            <a:endParaRPr lang="en-US" sz="2400" dirty="0"/>
          </a:p>
          <a:p>
            <a:endParaRPr lang="en-US" sz="2400" dirty="0" smtClean="0"/>
          </a:p>
          <a:p>
            <a:endParaRPr lang="en-US" sz="2400" dirty="0"/>
          </a:p>
          <a:p>
            <a:r>
              <a:rPr lang="en-US" sz="2400" dirty="0" smtClean="0"/>
              <a:t>To </a:t>
            </a:r>
            <a:r>
              <a:rPr lang="en-US" sz="2400" dirty="0"/>
              <a:t>determine the density of green on a patch of </a:t>
            </a:r>
            <a:r>
              <a:rPr lang="en-US" sz="2400" dirty="0" smtClean="0"/>
              <a:t>land</a:t>
            </a:r>
            <a:endParaRPr lang="en-US" sz="2400" dirty="0"/>
          </a:p>
        </p:txBody>
      </p:sp>
      <p:pic>
        <p:nvPicPr>
          <p:cNvPr id="5" name="Content Placeholder 4"/>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6126480" y="1846263"/>
            <a:ext cx="5322800" cy="4022725"/>
          </a:xfrm>
        </p:spPr>
      </p:pic>
    </p:spTree>
    <p:extLst>
      <p:ext uri="{BB962C8B-B14F-4D97-AF65-F5344CB8AC3E}">
        <p14:creationId xmlns:p14="http://schemas.microsoft.com/office/powerpoint/2010/main" val="982082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solidFill>
                  <a:srgbClr val="FF0000"/>
                </a:solidFill>
              </a:rPr>
              <a:t>VHI (Vegetation Health Index)</a:t>
            </a:r>
            <a:br>
              <a:rPr lang="en-US" sz="2400" b="1" dirty="0">
                <a:solidFill>
                  <a:srgbClr val="FF0000"/>
                </a:solidFill>
              </a:rPr>
            </a:br>
            <a:endParaRPr lang="en-US" sz="2400" dirty="0">
              <a:solidFill>
                <a:srgbClr val="FF0000"/>
              </a:solidFill>
            </a:endParaRPr>
          </a:p>
        </p:txBody>
      </p:sp>
      <p:sp>
        <p:nvSpPr>
          <p:cNvPr id="6" name="TextBox 5"/>
          <p:cNvSpPr txBox="1"/>
          <p:nvPr/>
        </p:nvSpPr>
        <p:spPr>
          <a:xfrm>
            <a:off x="886265" y="2208628"/>
            <a:ext cx="10155808" cy="1569660"/>
          </a:xfrm>
          <a:prstGeom prst="rect">
            <a:avLst/>
          </a:prstGeom>
          <a:noFill/>
          <a:ln>
            <a:solidFill>
              <a:schemeClr val="accent1"/>
            </a:solidFill>
          </a:ln>
        </p:spPr>
        <p:txBody>
          <a:bodyPr wrap="square" rtlCol="0">
            <a:spAutoFit/>
          </a:bodyPr>
          <a:lstStyle/>
          <a:p>
            <a:pPr algn="just"/>
            <a:r>
              <a:rPr lang="en-US" sz="2400" dirty="0"/>
              <a:t>The Vegetation Health index (VHI) is based on a combination of products extracted from vegetation signals, namely the Normalized Difference Vegetation Index (NDVI) and from the brightness temperatures, both derived from the NOAA Advanced Very High Resolution Radiometer (AVHRR) sensor.</a:t>
            </a:r>
          </a:p>
        </p:txBody>
      </p:sp>
      <p:sp>
        <p:nvSpPr>
          <p:cNvPr id="3" name="TextBox 2"/>
          <p:cNvSpPr txBox="1"/>
          <p:nvPr/>
        </p:nvSpPr>
        <p:spPr>
          <a:xfrm>
            <a:off x="7135091" y="6497782"/>
            <a:ext cx="692727" cy="369332"/>
          </a:xfrm>
          <a:prstGeom prst="rect">
            <a:avLst/>
          </a:prstGeom>
          <a:noFill/>
        </p:spPr>
        <p:txBody>
          <a:bodyPr wrap="square" rtlCol="0">
            <a:spAutoFit/>
          </a:bodyPr>
          <a:lstStyle/>
          <a:p>
            <a:r>
              <a:rPr lang="en-US" dirty="0" err="1" smtClean="0"/>
              <a:t>july</a:t>
            </a:r>
            <a:endParaRPr lang="en-US" dirty="0"/>
          </a:p>
        </p:txBody>
      </p:sp>
    </p:spTree>
    <p:extLst>
      <p:ext uri="{BB962C8B-B14F-4D97-AF65-F5344CB8AC3E}">
        <p14:creationId xmlns:p14="http://schemas.microsoft.com/office/powerpoint/2010/main" val="209725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148007"/>
          </a:xfrm>
        </p:spPr>
        <p:txBody>
          <a:bodyPr>
            <a:normAutofit/>
          </a:bodyPr>
          <a:lstStyle/>
          <a:p>
            <a:r>
              <a:rPr lang="en-US" sz="2400" b="1" dirty="0">
                <a:solidFill>
                  <a:srgbClr val="FF0000"/>
                </a:solidFill>
              </a:rPr>
              <a:t>VHI (Vegetation Health Index)</a:t>
            </a:r>
            <a:br>
              <a:rPr lang="en-US" sz="2400" b="1" dirty="0">
                <a:solidFill>
                  <a:srgbClr val="FF0000"/>
                </a:solidFill>
              </a:rPr>
            </a:br>
            <a:endParaRPr lang="en-US" sz="2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738" y="1461389"/>
            <a:ext cx="6010742" cy="469003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6480" y="1461389"/>
            <a:ext cx="5843406" cy="4663251"/>
          </a:xfrm>
          <a:prstGeom prst="rect">
            <a:avLst/>
          </a:prstGeom>
        </p:spPr>
      </p:pic>
    </p:spTree>
    <p:extLst>
      <p:ext uri="{BB962C8B-B14F-4D97-AF65-F5344CB8AC3E}">
        <p14:creationId xmlns:p14="http://schemas.microsoft.com/office/powerpoint/2010/main" val="1887346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195833"/>
          </a:xfrm>
        </p:spPr>
        <p:txBody>
          <a:bodyPr/>
          <a:lstStyle/>
          <a:p>
            <a:r>
              <a:rPr lang="en-US" sz="2400" b="1" dirty="0">
                <a:solidFill>
                  <a:srgbClr val="FF0000"/>
                </a:solidFill>
              </a:rPr>
              <a:t>VCI (Vegetation Condition Index)</a:t>
            </a:r>
            <a:br>
              <a:rPr lang="en-US" sz="2400" b="1" dirty="0">
                <a:solidFill>
                  <a:srgbClr val="FF0000"/>
                </a:solidFill>
              </a:rPr>
            </a:br>
            <a:endParaRPr lang="en-US" sz="2400" b="1" dirty="0">
              <a:solidFill>
                <a:srgbClr val="FF0000"/>
              </a:solidFill>
            </a:endParaRPr>
          </a:p>
        </p:txBody>
      </p:sp>
      <p:sp>
        <p:nvSpPr>
          <p:cNvPr id="8" name="TextBox 7"/>
          <p:cNvSpPr txBox="1"/>
          <p:nvPr/>
        </p:nvSpPr>
        <p:spPr>
          <a:xfrm>
            <a:off x="1237956" y="1927274"/>
            <a:ext cx="4023360" cy="4154984"/>
          </a:xfrm>
          <a:prstGeom prst="rect">
            <a:avLst/>
          </a:prstGeom>
          <a:noFill/>
          <a:ln>
            <a:solidFill>
              <a:schemeClr val="accent1"/>
            </a:solidFill>
          </a:ln>
        </p:spPr>
        <p:txBody>
          <a:bodyPr wrap="square" rtlCol="0">
            <a:spAutoFit/>
          </a:bodyPr>
          <a:lstStyle/>
          <a:p>
            <a:pPr algn="just"/>
            <a:r>
              <a:rPr lang="en-US" sz="2400" dirty="0"/>
              <a:t>The </a:t>
            </a:r>
            <a:r>
              <a:rPr lang="en-US" sz="2400" b="1" dirty="0"/>
              <a:t>Vegetation Condition Index</a:t>
            </a:r>
            <a:r>
              <a:rPr lang="en-US" sz="2400" dirty="0"/>
              <a:t> (VCI) compares the current NDVI to the range of values observed in the same period in previous years. The VCI is expressed in % and gives an idea where the observed value is situated between the extreme values (minimum and maximum) in the previous years.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62432" y="1774874"/>
            <a:ext cx="5659502" cy="4527602"/>
          </a:xfrm>
        </p:spPr>
      </p:pic>
    </p:spTree>
    <p:extLst>
      <p:ext uri="{BB962C8B-B14F-4D97-AF65-F5344CB8AC3E}">
        <p14:creationId xmlns:p14="http://schemas.microsoft.com/office/powerpoint/2010/main" val="4222847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solidFill>
                  <a:srgbClr val="FF0000"/>
                </a:solidFill>
              </a:rPr>
              <a:t>IRAN</a:t>
            </a:r>
            <a:endParaRPr lang="en-US" sz="2400" dirty="0">
              <a:solidFill>
                <a:srgbClr val="FF0000"/>
              </a:solidFill>
            </a:endParaRPr>
          </a:p>
        </p:txBody>
      </p:sp>
      <p:sp>
        <p:nvSpPr>
          <p:cNvPr id="3" name="Content Placeholder 2"/>
          <p:cNvSpPr>
            <a:spLocks noGrp="1"/>
          </p:cNvSpPr>
          <p:nvPr>
            <p:ph idx="1"/>
          </p:nvPr>
        </p:nvSpPr>
        <p:spPr>
          <a:xfrm>
            <a:off x="2576166" y="1909972"/>
            <a:ext cx="7559898" cy="2573465"/>
          </a:xfrm>
        </p:spPr>
        <p:txBody>
          <a:bodyPr>
            <a:normAutofit/>
          </a:bodyPr>
          <a:lstStyle/>
          <a:p>
            <a:pPr algn="ctr"/>
            <a:r>
              <a:rPr lang="en-US" sz="2800" b="1" dirty="0"/>
              <a:t>Iran is located between 25° </a:t>
            </a:r>
            <a:r>
              <a:rPr lang="en-US" sz="2800" b="1" dirty="0" smtClean="0"/>
              <a:t>to </a:t>
            </a:r>
            <a:r>
              <a:rPr lang="en-US" sz="2800" b="1" dirty="0"/>
              <a:t>40°N </a:t>
            </a:r>
            <a:r>
              <a:rPr lang="en-US" sz="2800" b="1" dirty="0" smtClean="0"/>
              <a:t>latitude and </a:t>
            </a:r>
            <a:r>
              <a:rPr lang="en-US" sz="2800" b="1" dirty="0"/>
              <a:t>44° to 63°E </a:t>
            </a:r>
            <a:r>
              <a:rPr lang="en-US" sz="2800" b="1" dirty="0" smtClean="0"/>
              <a:t>longitude and </a:t>
            </a:r>
            <a:r>
              <a:rPr lang="en-US" sz="2800" b="1" dirty="0"/>
              <a:t>has a total area of 1,648,000 </a:t>
            </a:r>
            <a:r>
              <a:rPr lang="en-US" sz="2800" b="1" dirty="0" smtClean="0"/>
              <a:t>km</a:t>
            </a:r>
            <a:r>
              <a:rPr lang="en-US" sz="2800" b="1" baseline="30000" dirty="0" smtClean="0"/>
              <a:t>2</a:t>
            </a:r>
            <a:endParaRPr lang="en-US" sz="28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2066" y="3196704"/>
            <a:ext cx="3425781" cy="3425781"/>
          </a:xfrm>
          <a:prstGeom prst="rect">
            <a:avLst/>
          </a:prstGeom>
        </p:spPr>
      </p:pic>
    </p:spTree>
    <p:extLst>
      <p:ext uri="{BB962C8B-B14F-4D97-AF65-F5344CB8AC3E}">
        <p14:creationId xmlns:p14="http://schemas.microsoft.com/office/powerpoint/2010/main" val="9151307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solidFill>
                  <a:srgbClr val="FF0000"/>
                </a:solidFill>
              </a:rPr>
              <a:t>Snow cover</a:t>
            </a:r>
            <a:endParaRPr lang="en-US" sz="2400" b="1" dirty="0">
              <a:solidFill>
                <a:srgbClr val="FF0000"/>
              </a:solidFill>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1413" y="419245"/>
            <a:ext cx="9475100" cy="5819075"/>
          </a:xfrm>
        </p:spPr>
      </p:pic>
      <p:sp>
        <p:nvSpPr>
          <p:cNvPr id="3" name="TextBox 2"/>
          <p:cNvSpPr txBox="1"/>
          <p:nvPr/>
        </p:nvSpPr>
        <p:spPr>
          <a:xfrm>
            <a:off x="304801" y="5868988"/>
            <a:ext cx="955963" cy="369332"/>
          </a:xfrm>
          <a:prstGeom prst="rect">
            <a:avLst/>
          </a:prstGeom>
          <a:noFill/>
        </p:spPr>
        <p:txBody>
          <a:bodyPr wrap="square" rtlCol="0">
            <a:spAutoFit/>
          </a:bodyPr>
          <a:lstStyle/>
          <a:p>
            <a:r>
              <a:rPr lang="en-US" dirty="0" err="1" smtClean="0"/>
              <a:t>april</a:t>
            </a:r>
            <a:endParaRPr lang="en-US" dirty="0"/>
          </a:p>
        </p:txBody>
      </p:sp>
    </p:spTree>
    <p:extLst>
      <p:ext uri="{BB962C8B-B14F-4D97-AF65-F5344CB8AC3E}">
        <p14:creationId xmlns:p14="http://schemas.microsoft.com/office/powerpoint/2010/main" val="1578451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lgn="ctr"/>
            <a:r>
              <a:rPr lang="en-US" sz="4000" b="1" dirty="0">
                <a:solidFill>
                  <a:srgbClr val="FF0000"/>
                </a:solidFill>
              </a:rPr>
              <a:t>IRIMO Dust National Center</a:t>
            </a:r>
            <a:br>
              <a:rPr lang="en-US" sz="4000" b="1" dirty="0">
                <a:solidFill>
                  <a:srgbClr val="FF0000"/>
                </a:solidFill>
              </a:rPr>
            </a:br>
            <a:endParaRPr lang="en-US" sz="4000" dirty="0"/>
          </a:p>
        </p:txBody>
      </p:sp>
    </p:spTree>
    <p:extLst>
      <p:ext uri="{BB962C8B-B14F-4D97-AF65-F5344CB8AC3E}">
        <p14:creationId xmlns:p14="http://schemas.microsoft.com/office/powerpoint/2010/main" val="21924771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4AD5C-9AA4-4E48-8AC3-7DB882763908}"/>
              </a:ext>
            </a:extLst>
          </p:cNvPr>
          <p:cNvSpPr>
            <a:spLocks noGrp="1"/>
          </p:cNvSpPr>
          <p:nvPr>
            <p:ph type="title"/>
          </p:nvPr>
        </p:nvSpPr>
        <p:spPr/>
        <p:txBody>
          <a:bodyPr>
            <a:normAutofit/>
          </a:bodyPr>
          <a:lstStyle/>
          <a:p>
            <a:r>
              <a:rPr lang="en-US" sz="2400" b="1" dirty="0">
                <a:solidFill>
                  <a:srgbClr val="FF0000"/>
                </a:solidFill>
              </a:rPr>
              <a:t>IRIMO Dust National Center</a:t>
            </a:r>
            <a:br>
              <a:rPr lang="en-US" sz="2400" b="1" dirty="0">
                <a:solidFill>
                  <a:srgbClr val="FF0000"/>
                </a:solidFill>
              </a:rPr>
            </a:br>
            <a:endParaRPr lang="fa-IR" sz="2400" b="1" dirty="0">
              <a:solidFill>
                <a:srgbClr val="FF0000"/>
              </a:solidFill>
            </a:endParaRPr>
          </a:p>
        </p:txBody>
      </p:sp>
      <p:pic>
        <p:nvPicPr>
          <p:cNvPr id="9" name="Content Placeholder 8">
            <a:extLst>
              <a:ext uri="{FF2B5EF4-FFF2-40B4-BE49-F238E27FC236}">
                <a16:creationId xmlns:a16="http://schemas.microsoft.com/office/drawing/2014/main" id="{EDE8EAE7-C587-46CE-84DE-FA768B45FD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62674" y="5552370"/>
            <a:ext cx="1847850" cy="381000"/>
          </a:xfrm>
        </p:spPr>
      </p:pic>
      <p:pic>
        <p:nvPicPr>
          <p:cNvPr id="102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3030" y="1809045"/>
            <a:ext cx="6194425"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128394" y="5933370"/>
            <a:ext cx="1939637" cy="369332"/>
          </a:xfrm>
          <a:prstGeom prst="rect">
            <a:avLst/>
          </a:prstGeom>
          <a:noFill/>
        </p:spPr>
        <p:txBody>
          <a:bodyPr wrap="square" rtlCol="0">
            <a:spAutoFit/>
          </a:bodyPr>
          <a:lstStyle/>
          <a:p>
            <a:r>
              <a:rPr lang="en-US" dirty="0" smtClean="0"/>
              <a:t>30 OCT 2017</a:t>
            </a:r>
            <a:endParaRPr lang="en-US" dirty="0"/>
          </a:p>
        </p:txBody>
      </p:sp>
    </p:spTree>
    <p:extLst>
      <p:ext uri="{BB962C8B-B14F-4D97-AF65-F5344CB8AC3E}">
        <p14:creationId xmlns:p14="http://schemas.microsoft.com/office/powerpoint/2010/main" val="9695426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4116" y="1011981"/>
            <a:ext cx="5742855" cy="497459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52024" y="2303265"/>
            <a:ext cx="3545059" cy="1384995"/>
          </a:xfrm>
          <a:prstGeom prst="rect">
            <a:avLst/>
          </a:prstGeom>
          <a:noFill/>
          <a:ln>
            <a:solidFill>
              <a:schemeClr val="accent1"/>
            </a:solidFill>
          </a:ln>
        </p:spPr>
        <p:txBody>
          <a:bodyPr wrap="square" rtlCol="0">
            <a:spAutoFit/>
          </a:bodyPr>
          <a:lstStyle/>
          <a:p>
            <a:r>
              <a:rPr lang="en-US" sz="2800" dirty="0" smtClean="0">
                <a:cs typeface="B Lotus" panose="00000400000000000000" pitchFamily="2" charset="-78"/>
              </a:rPr>
              <a:t>Dust storm on Iraq – 27 September 2015</a:t>
            </a:r>
          </a:p>
          <a:p>
            <a:r>
              <a:rPr lang="en-US" sz="2800" dirty="0" smtClean="0">
                <a:cs typeface="B Lotus" panose="00000400000000000000" pitchFamily="2" charset="-78"/>
              </a:rPr>
              <a:t>Modis satellite image</a:t>
            </a:r>
            <a:endParaRPr lang="en-US" sz="2800" dirty="0">
              <a:cs typeface="B Lotus" panose="00000400000000000000" pitchFamily="2" charset="-78"/>
            </a:endParaRPr>
          </a:p>
        </p:txBody>
      </p:sp>
      <p:sp>
        <p:nvSpPr>
          <p:cNvPr id="4" name="TextBox 3"/>
          <p:cNvSpPr txBox="1"/>
          <p:nvPr/>
        </p:nvSpPr>
        <p:spPr>
          <a:xfrm>
            <a:off x="1252024" y="5541818"/>
            <a:ext cx="1795976" cy="369332"/>
          </a:xfrm>
          <a:prstGeom prst="rect">
            <a:avLst/>
          </a:prstGeom>
          <a:noFill/>
        </p:spPr>
        <p:txBody>
          <a:bodyPr wrap="square" rtlCol="0">
            <a:spAutoFit/>
          </a:bodyPr>
          <a:lstStyle/>
          <a:p>
            <a:r>
              <a:rPr lang="en-US" dirty="0" smtClean="0"/>
              <a:t>resolution</a:t>
            </a:r>
            <a:endParaRPr lang="en-US" dirty="0"/>
          </a:p>
        </p:txBody>
      </p:sp>
    </p:spTree>
    <p:extLst>
      <p:ext uri="{BB962C8B-B14F-4D97-AF65-F5344CB8AC3E}">
        <p14:creationId xmlns:p14="http://schemas.microsoft.com/office/powerpoint/2010/main" val="1653859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pPr algn="l"/>
            <a:r>
              <a:rPr lang="en-US" sz="3600" b="1" dirty="0">
                <a:solidFill>
                  <a:srgbClr val="FF0000"/>
                </a:solidFill>
              </a:rPr>
              <a:t>IRIMO Forecasting </a:t>
            </a:r>
            <a:r>
              <a:rPr lang="en-US" sz="3600" b="1" dirty="0" smtClean="0">
                <a:solidFill>
                  <a:srgbClr val="FF0000"/>
                </a:solidFill>
              </a:rPr>
              <a:t>Center</a:t>
            </a:r>
            <a:endParaRPr lang="fa-IR" sz="3600" b="1" dirty="0" smtClean="0">
              <a:solidFill>
                <a:srgbClr val="FF0000"/>
              </a:solidFill>
            </a:endParaRPr>
          </a:p>
          <a:p>
            <a:pPr algn="l"/>
            <a:endParaRPr lang="fa-IR" sz="3600" b="1" dirty="0">
              <a:solidFill>
                <a:srgbClr val="FF0000"/>
              </a:solidFill>
            </a:endParaRPr>
          </a:p>
          <a:p>
            <a:pPr algn="l" rtl="0">
              <a:buFont typeface="Wingdings" panose="05000000000000000000" pitchFamily="2" charset="2"/>
              <a:buChar char="§"/>
            </a:pPr>
            <a:r>
              <a:rPr lang="en-US" sz="3600" b="1" dirty="0" smtClean="0">
                <a:solidFill>
                  <a:srgbClr val="FF0000"/>
                </a:solidFill>
              </a:rPr>
              <a:t>IR</a:t>
            </a:r>
          </a:p>
          <a:p>
            <a:pPr algn="l" rtl="0">
              <a:buFont typeface="Wingdings" panose="05000000000000000000" pitchFamily="2" charset="2"/>
              <a:buChar char="§"/>
            </a:pPr>
            <a:r>
              <a:rPr lang="en-US" sz="3600" b="1" dirty="0" smtClean="0">
                <a:solidFill>
                  <a:srgbClr val="FF0000"/>
                </a:solidFill>
              </a:rPr>
              <a:t>VW</a:t>
            </a:r>
          </a:p>
          <a:p>
            <a:pPr algn="l" rtl="0">
              <a:buFont typeface="Wingdings" panose="05000000000000000000" pitchFamily="2" charset="2"/>
              <a:buChar char="§"/>
            </a:pPr>
            <a:r>
              <a:rPr lang="en-US" sz="3600" b="1" dirty="0" smtClean="0">
                <a:solidFill>
                  <a:srgbClr val="FF0000"/>
                </a:solidFill>
              </a:rPr>
              <a:t>VIS</a:t>
            </a:r>
            <a:endParaRPr lang="fa-IR" sz="3600" b="1" dirty="0" smtClean="0">
              <a:solidFill>
                <a:srgbClr val="FF0000"/>
              </a:solidFill>
            </a:endParaRPr>
          </a:p>
          <a:p>
            <a:pPr algn="ctr"/>
            <a:r>
              <a:rPr lang="en-US" sz="3600" b="1" dirty="0">
                <a:solidFill>
                  <a:srgbClr val="FF0000"/>
                </a:solidFill>
              </a:rPr>
              <a:t/>
            </a:r>
            <a:br>
              <a:rPr lang="en-US" sz="3600" b="1" dirty="0">
                <a:solidFill>
                  <a:srgbClr val="FF0000"/>
                </a:solidFill>
              </a:rPr>
            </a:br>
            <a:endParaRPr lang="en-US" sz="3600" dirty="0"/>
          </a:p>
        </p:txBody>
      </p:sp>
    </p:spTree>
    <p:extLst>
      <p:ext uri="{BB962C8B-B14F-4D97-AF65-F5344CB8AC3E}">
        <p14:creationId xmlns:p14="http://schemas.microsoft.com/office/powerpoint/2010/main" val="9311197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E1DF-1B0A-453C-AFAB-718ACA0FFEC9}"/>
              </a:ext>
            </a:extLst>
          </p:cNvPr>
          <p:cNvSpPr>
            <a:spLocks noGrp="1"/>
          </p:cNvSpPr>
          <p:nvPr>
            <p:ph type="title"/>
          </p:nvPr>
        </p:nvSpPr>
        <p:spPr/>
        <p:txBody>
          <a:bodyPr>
            <a:normAutofit/>
          </a:bodyPr>
          <a:lstStyle/>
          <a:p>
            <a:r>
              <a:rPr lang="en-US" sz="2400" b="1" dirty="0" smtClean="0">
                <a:solidFill>
                  <a:srgbClr val="FF0000"/>
                </a:solidFill>
              </a:rPr>
              <a:t>IRIMO Forecasting </a:t>
            </a:r>
            <a:r>
              <a:rPr lang="en-US" sz="2400" b="1" dirty="0">
                <a:solidFill>
                  <a:srgbClr val="FF0000"/>
                </a:solidFill>
              </a:rPr>
              <a:t>Center</a:t>
            </a:r>
            <a:br>
              <a:rPr lang="en-US" sz="2400" b="1" dirty="0">
                <a:solidFill>
                  <a:srgbClr val="FF0000"/>
                </a:solidFill>
              </a:rPr>
            </a:br>
            <a:endParaRPr lang="fa-IR" sz="2400" b="1" dirty="0">
              <a:solidFill>
                <a:srgbClr val="FF0000"/>
              </a:solidFill>
            </a:endParaRPr>
          </a:p>
        </p:txBody>
      </p:sp>
      <p:pic>
        <p:nvPicPr>
          <p:cNvPr id="102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3293" y="1737360"/>
            <a:ext cx="5132387"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12370" y="2036618"/>
            <a:ext cx="4926013" cy="1384995"/>
          </a:xfrm>
          <a:prstGeom prst="rect">
            <a:avLst/>
          </a:prstGeom>
          <a:noFill/>
        </p:spPr>
        <p:txBody>
          <a:bodyPr wrap="square" rtlCol="0">
            <a:spAutoFit/>
          </a:bodyPr>
          <a:lstStyle/>
          <a:p>
            <a:pPr marL="285750" indent="-285750">
              <a:buFont typeface="Arial" panose="020B0604020202020204" pitchFamily="34" charset="0"/>
              <a:buChar char="•"/>
            </a:pPr>
            <a:r>
              <a:rPr lang="en-US" sz="2800" b="1" dirty="0" smtClean="0"/>
              <a:t>Mediterranean cyclone and occluded front </a:t>
            </a:r>
          </a:p>
          <a:p>
            <a:pPr marL="285750" indent="-285750">
              <a:buFont typeface="Arial" panose="020B0604020202020204" pitchFamily="34" charset="0"/>
              <a:buChar char="•"/>
            </a:pPr>
            <a:r>
              <a:rPr lang="en-US" sz="2800" b="1" dirty="0" smtClean="0"/>
              <a:t>IR band </a:t>
            </a:r>
            <a:endParaRPr lang="en-US" sz="2800" b="1" dirty="0"/>
          </a:p>
        </p:txBody>
      </p:sp>
    </p:spTree>
    <p:extLst>
      <p:ext uri="{BB962C8B-B14F-4D97-AF65-F5344CB8AC3E}">
        <p14:creationId xmlns:p14="http://schemas.microsoft.com/office/powerpoint/2010/main" val="544726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solidFill>
                  <a:srgbClr val="FF0000"/>
                </a:solidFill>
              </a:rPr>
              <a:t>IRIMO Forecasting Center</a:t>
            </a:r>
            <a:br>
              <a:rPr lang="en-US" sz="2400" b="1" dirty="0">
                <a:solidFill>
                  <a:srgbClr val="FF0000"/>
                </a:solidFill>
              </a:rPr>
            </a:br>
            <a:endParaRPr lang="en-US" sz="2400" dirty="0"/>
          </a:p>
        </p:txBody>
      </p:sp>
      <p:pic>
        <p:nvPicPr>
          <p:cNvPr id="205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1285" y="286603"/>
            <a:ext cx="4721919" cy="341256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1285" y="3699164"/>
            <a:ext cx="4721919" cy="29918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77611" y="2792649"/>
            <a:ext cx="2937164" cy="1107996"/>
          </a:xfrm>
          <a:prstGeom prst="rect">
            <a:avLst/>
          </a:prstGeom>
          <a:noFill/>
          <a:ln>
            <a:solidFill>
              <a:srgbClr val="000000"/>
            </a:solidFill>
          </a:ln>
        </p:spPr>
        <p:txBody>
          <a:bodyPr wrap="square" rtlCol="0">
            <a:spAutoFit/>
          </a:bodyPr>
          <a:lstStyle/>
          <a:p>
            <a:pPr algn="ctr"/>
            <a:r>
              <a:rPr lang="en-US" sz="2400" b="1" dirty="0" smtClean="0"/>
              <a:t>Convective Clouds</a:t>
            </a:r>
          </a:p>
          <a:p>
            <a:pPr algn="ctr"/>
            <a:r>
              <a:rPr lang="en-US" sz="2400" b="1" dirty="0" smtClean="0"/>
              <a:t>With lightning</a:t>
            </a:r>
          </a:p>
          <a:p>
            <a:endParaRPr lang="en-US" dirty="0"/>
          </a:p>
        </p:txBody>
      </p:sp>
    </p:spTree>
    <p:extLst>
      <p:ext uri="{BB962C8B-B14F-4D97-AF65-F5344CB8AC3E}">
        <p14:creationId xmlns:p14="http://schemas.microsoft.com/office/powerpoint/2010/main" val="5955140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solidFill>
                  <a:srgbClr val="FF0000"/>
                </a:solidFill>
              </a:rPr>
              <a:t>IRIMO Forecasting Center</a:t>
            </a:r>
            <a:br>
              <a:rPr lang="en-US" sz="2400" b="1" dirty="0">
                <a:solidFill>
                  <a:srgbClr val="FF0000"/>
                </a:solidFill>
              </a:rPr>
            </a:br>
            <a:endParaRPr lang="en-US" sz="2400" dirty="0"/>
          </a:p>
        </p:txBody>
      </p:sp>
      <p:pic>
        <p:nvPicPr>
          <p:cNvPr id="4" name="Picture 3"/>
          <p:cNvPicPr>
            <a:picLocks noChangeAspect="1"/>
          </p:cNvPicPr>
          <p:nvPr/>
        </p:nvPicPr>
        <p:blipFill>
          <a:blip r:embed="rId2"/>
          <a:stretch>
            <a:fillRect/>
          </a:stretch>
        </p:blipFill>
        <p:spPr>
          <a:xfrm>
            <a:off x="6371336" y="286603"/>
            <a:ext cx="5571284" cy="6017312"/>
          </a:xfrm>
          <a:prstGeom prst="rect">
            <a:avLst/>
          </a:prstGeom>
        </p:spPr>
      </p:pic>
      <p:sp>
        <p:nvSpPr>
          <p:cNvPr id="5" name="TextBox 4"/>
          <p:cNvSpPr txBox="1"/>
          <p:nvPr/>
        </p:nvSpPr>
        <p:spPr>
          <a:xfrm>
            <a:off x="845127" y="2216727"/>
            <a:ext cx="3214255" cy="3693319"/>
          </a:xfrm>
          <a:prstGeom prst="rect">
            <a:avLst/>
          </a:prstGeom>
          <a:noFill/>
          <a:ln>
            <a:solidFill>
              <a:schemeClr val="accent1"/>
            </a:solidFill>
          </a:ln>
        </p:spPr>
        <p:txBody>
          <a:bodyPr wrap="square" rtlCol="0">
            <a:spAutoFit/>
          </a:bodyPr>
          <a:lstStyle/>
          <a:p>
            <a:pPr marL="285750" indent="-285750">
              <a:buFont typeface="Arial" panose="020B0604020202020204" pitchFamily="34" charset="0"/>
              <a:buChar char="•"/>
            </a:pPr>
            <a:r>
              <a:rPr lang="en-US" sz="2400" dirty="0" smtClean="0"/>
              <a:t>Detection of air mass</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24 may 2018</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err="1" smtClean="0"/>
              <a:t>Mekunu</a:t>
            </a:r>
            <a:r>
              <a:rPr lang="en-US" sz="2400" dirty="0" smtClean="0"/>
              <a:t> cyclone</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Green color indicates tropical warm and humid air</a:t>
            </a:r>
          </a:p>
          <a:p>
            <a:endParaRPr lang="en-US" dirty="0"/>
          </a:p>
        </p:txBody>
      </p:sp>
    </p:spTree>
    <p:extLst>
      <p:ext uri="{BB962C8B-B14F-4D97-AF65-F5344CB8AC3E}">
        <p14:creationId xmlns:p14="http://schemas.microsoft.com/office/powerpoint/2010/main" val="1791091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solidFill>
                  <a:srgbClr val="FF0000"/>
                </a:solidFill>
              </a:rPr>
              <a:t>IRIMO Forecasting Center</a:t>
            </a:r>
            <a:br>
              <a:rPr lang="en-US" sz="2400" b="1" dirty="0">
                <a:solidFill>
                  <a:srgbClr val="FF0000"/>
                </a:solidFill>
              </a:rPr>
            </a:br>
            <a:endParaRPr lang="en-US" sz="2400" dirty="0"/>
          </a:p>
        </p:txBody>
      </p:sp>
      <p:pic>
        <p:nvPicPr>
          <p:cNvPr id="4" name="Content Placeholder 3"/>
          <p:cNvPicPr>
            <a:picLocks noGrp="1" noChangeAspect="1"/>
          </p:cNvPicPr>
          <p:nvPr>
            <p:ph idx="1"/>
          </p:nvPr>
        </p:nvPicPr>
        <p:blipFill>
          <a:blip r:embed="rId2"/>
          <a:stretch>
            <a:fillRect/>
          </a:stretch>
        </p:blipFill>
        <p:spPr>
          <a:xfrm>
            <a:off x="5395290" y="1859762"/>
            <a:ext cx="6200000" cy="3552381"/>
          </a:xfrm>
          <a:prstGeom prst="rect">
            <a:avLst/>
          </a:prstGeom>
        </p:spPr>
      </p:pic>
      <p:sp>
        <p:nvSpPr>
          <p:cNvPr id="5" name="TextBox 4"/>
          <p:cNvSpPr txBox="1"/>
          <p:nvPr/>
        </p:nvSpPr>
        <p:spPr>
          <a:xfrm>
            <a:off x="1097279" y="2050473"/>
            <a:ext cx="4098175" cy="3416320"/>
          </a:xfrm>
          <a:prstGeom prst="rect">
            <a:avLst/>
          </a:prstGeom>
          <a:noFill/>
          <a:ln>
            <a:solidFill>
              <a:schemeClr val="accent1"/>
            </a:solidFill>
          </a:ln>
        </p:spPr>
        <p:txBody>
          <a:bodyPr wrap="square" rtlCol="0">
            <a:spAutoFit/>
          </a:bodyPr>
          <a:lstStyle/>
          <a:p>
            <a:pPr marL="285750" indent="-285750">
              <a:buFont typeface="Arial" panose="020B0604020202020204" pitchFamily="34" charset="0"/>
              <a:buChar char="•"/>
            </a:pPr>
            <a:r>
              <a:rPr lang="en-US" sz="2400" b="1" dirty="0"/>
              <a:t>Strong Mediterranean cyclone </a:t>
            </a:r>
            <a:r>
              <a:rPr lang="en-US" sz="2400" b="1" dirty="0" smtClean="0"/>
              <a:t>With convective clouds ( in blue color)</a:t>
            </a:r>
          </a:p>
          <a:p>
            <a:pPr marL="285750" indent="-285750">
              <a:buFont typeface="Arial" panose="020B0604020202020204" pitchFamily="34" charset="0"/>
              <a:buChar char="•"/>
            </a:pPr>
            <a:endParaRPr lang="en-US" sz="2400" b="1" dirty="0" smtClean="0"/>
          </a:p>
          <a:p>
            <a:pPr marL="285750" indent="-285750">
              <a:buFont typeface="Arial" panose="020B0604020202020204" pitchFamily="34" charset="0"/>
              <a:buChar char="•"/>
            </a:pPr>
            <a:r>
              <a:rPr lang="en-US" sz="2400" b="1" dirty="0" smtClean="0"/>
              <a:t>18 </a:t>
            </a:r>
            <a:r>
              <a:rPr lang="en-US" sz="2400" b="1" dirty="0" err="1" smtClean="0"/>
              <a:t>feb</a:t>
            </a:r>
            <a:r>
              <a:rPr lang="en-US" sz="2400" b="1" dirty="0" smtClean="0"/>
              <a:t> 2018</a:t>
            </a:r>
          </a:p>
          <a:p>
            <a:pPr marL="285750" indent="-285750">
              <a:buFont typeface="Arial" panose="020B0604020202020204" pitchFamily="34" charset="0"/>
              <a:buChar char="•"/>
            </a:pPr>
            <a:endParaRPr lang="en-US" sz="2400" b="1" dirty="0" smtClean="0"/>
          </a:p>
          <a:p>
            <a:pPr marL="285750" indent="-285750">
              <a:buFont typeface="Arial" panose="020B0604020202020204" pitchFamily="34" charset="0"/>
              <a:buChar char="•"/>
            </a:pPr>
            <a:r>
              <a:rPr lang="en-US" sz="2400" b="1" dirty="0" smtClean="0"/>
              <a:t>Detection of </a:t>
            </a:r>
            <a:r>
              <a:rPr lang="en-US" sz="2400" b="1" dirty="0" err="1" smtClean="0"/>
              <a:t>ranfall</a:t>
            </a:r>
            <a:r>
              <a:rPr lang="en-US" sz="2400" b="1" dirty="0" smtClean="0"/>
              <a:t> intensity</a:t>
            </a:r>
          </a:p>
          <a:p>
            <a:endParaRPr lang="en-US" sz="2400" b="1" dirty="0"/>
          </a:p>
          <a:p>
            <a:pPr marL="285750" indent="-285750">
              <a:buFont typeface="Arial" panose="020B0604020202020204" pitchFamily="34" charset="0"/>
              <a:buChar char="•"/>
            </a:pPr>
            <a:r>
              <a:rPr lang="en-US" sz="2400" b="1" dirty="0" err="1" smtClean="0"/>
              <a:t>Eumetsat</a:t>
            </a:r>
            <a:endParaRPr lang="en-US" sz="2400" dirty="0"/>
          </a:p>
        </p:txBody>
      </p:sp>
    </p:spTree>
    <p:extLst>
      <p:ext uri="{BB962C8B-B14F-4D97-AF65-F5344CB8AC3E}">
        <p14:creationId xmlns:p14="http://schemas.microsoft.com/office/powerpoint/2010/main" val="7357633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solidFill>
                  <a:srgbClr val="FF0000"/>
                </a:solidFill>
              </a:rPr>
              <a:t>IRIMO Forecasting Center</a:t>
            </a:r>
            <a:br>
              <a:rPr lang="en-US" sz="2400" b="1" dirty="0">
                <a:solidFill>
                  <a:srgbClr val="FF0000"/>
                </a:solidFill>
              </a:rPr>
            </a:br>
            <a:endParaRPr lang="en-US" sz="2400" dirty="0"/>
          </a:p>
        </p:txBody>
      </p:sp>
      <p:pic>
        <p:nvPicPr>
          <p:cNvPr id="4" name="Content Placeholder 3"/>
          <p:cNvPicPr>
            <a:picLocks noGrp="1" noChangeAspect="1"/>
          </p:cNvPicPr>
          <p:nvPr>
            <p:ph idx="1"/>
          </p:nvPr>
        </p:nvPicPr>
        <p:blipFill>
          <a:blip r:embed="rId2"/>
          <a:stretch>
            <a:fillRect/>
          </a:stretch>
        </p:blipFill>
        <p:spPr>
          <a:xfrm>
            <a:off x="5407089" y="2018713"/>
            <a:ext cx="6176401" cy="4022725"/>
          </a:xfrm>
          <a:prstGeom prst="rect">
            <a:avLst/>
          </a:prstGeom>
          <a:ln>
            <a:solidFill>
              <a:schemeClr val="accent1"/>
            </a:solidFill>
          </a:ln>
        </p:spPr>
      </p:pic>
      <p:sp>
        <p:nvSpPr>
          <p:cNvPr id="6" name="TextBox 5"/>
          <p:cNvSpPr txBox="1"/>
          <p:nvPr/>
        </p:nvSpPr>
        <p:spPr>
          <a:xfrm>
            <a:off x="902677" y="2018713"/>
            <a:ext cx="3643745" cy="3046988"/>
          </a:xfrm>
          <a:prstGeom prst="rect">
            <a:avLst/>
          </a:prstGeom>
          <a:noFill/>
          <a:ln>
            <a:solidFill>
              <a:schemeClr val="accent1"/>
            </a:solidFill>
          </a:ln>
        </p:spPr>
        <p:txBody>
          <a:bodyPr wrap="square" rtlCol="0">
            <a:spAutoFit/>
          </a:bodyPr>
          <a:lstStyle/>
          <a:p>
            <a:pPr marL="342900" indent="-342900">
              <a:buFont typeface="Arial" panose="020B0604020202020204" pitchFamily="34" charset="0"/>
              <a:buChar char="•"/>
            </a:pPr>
            <a:r>
              <a:rPr lang="en-US" sz="2400" dirty="0" smtClean="0"/>
              <a:t>Difference between IR satellite image and RADAR image for detecting nimbostratus clouds</a:t>
            </a:r>
          </a:p>
          <a:p>
            <a:endParaRPr lang="en-US" sz="2400" dirty="0" smtClean="0"/>
          </a:p>
          <a:p>
            <a:pPr marL="342900" indent="-342900">
              <a:buFont typeface="Arial" panose="020B0604020202020204" pitchFamily="34" charset="0"/>
              <a:buChar char="•"/>
            </a:pPr>
            <a:r>
              <a:rPr lang="en-US" sz="2400" dirty="0" smtClean="0"/>
              <a:t>West of Iran-Kermanshah province</a:t>
            </a:r>
            <a:endParaRPr lang="en-US" sz="2400" dirty="0"/>
          </a:p>
        </p:txBody>
      </p:sp>
    </p:spTree>
    <p:extLst>
      <p:ext uri="{BB962C8B-B14F-4D97-AF65-F5344CB8AC3E}">
        <p14:creationId xmlns:p14="http://schemas.microsoft.com/office/powerpoint/2010/main" val="1107965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solidFill>
                  <a:srgbClr val="FF0000"/>
                </a:solidFill>
              </a:rPr>
              <a:t> Islamic Republic of Iran</a:t>
            </a:r>
          </a:p>
        </p:txBody>
      </p:sp>
      <p:sp>
        <p:nvSpPr>
          <p:cNvPr id="3" name="Content Placeholder 2"/>
          <p:cNvSpPr>
            <a:spLocks noGrp="1"/>
          </p:cNvSpPr>
          <p:nvPr>
            <p:ph idx="1"/>
          </p:nvPr>
        </p:nvSpPr>
        <p:spPr>
          <a:xfrm>
            <a:off x="986442" y="1845734"/>
            <a:ext cx="4319847" cy="4023360"/>
          </a:xfrm>
        </p:spPr>
        <p:txBody>
          <a:bodyPr/>
          <a:lstStyle/>
          <a:p>
            <a:pPr algn="l" rtl="0">
              <a:buFont typeface="Wingdings" panose="05000000000000000000" pitchFamily="2" charset="2"/>
              <a:buChar char="§"/>
            </a:pPr>
            <a:r>
              <a:rPr lang="en-US" sz="2400" b="1" dirty="0" smtClean="0"/>
              <a:t>A country in western Asia</a:t>
            </a:r>
          </a:p>
          <a:p>
            <a:pPr algn="l" rtl="0">
              <a:buFont typeface="Wingdings" panose="05000000000000000000" pitchFamily="2" charset="2"/>
              <a:buChar char="§"/>
            </a:pPr>
            <a:r>
              <a:rPr lang="en-US" sz="2400" b="1" dirty="0"/>
              <a:t>With over 81 million </a:t>
            </a:r>
            <a:r>
              <a:rPr lang="en-US" sz="2400" b="1" dirty="0" smtClean="0"/>
              <a:t>inhabitants</a:t>
            </a:r>
          </a:p>
          <a:p>
            <a:pPr algn="l" rtl="0">
              <a:buFont typeface="Wingdings" panose="05000000000000000000" pitchFamily="2" charset="2"/>
              <a:buChar char="§"/>
            </a:pPr>
            <a:r>
              <a:rPr lang="en-US" sz="2400" b="1" dirty="0" smtClean="0"/>
              <a:t>Religion: Islam</a:t>
            </a:r>
          </a:p>
          <a:p>
            <a:pPr algn="l" rtl="0">
              <a:buFont typeface="Wingdings" panose="05000000000000000000" pitchFamily="2" charset="2"/>
              <a:buChar char="§"/>
            </a:pPr>
            <a:r>
              <a:rPr lang="en-US" sz="2400" b="1" dirty="0" smtClean="0"/>
              <a:t>Official language: Persian</a:t>
            </a:r>
          </a:p>
          <a:p>
            <a:endParaRPr lang="en-US" b="1" dirty="0" smtClean="0"/>
          </a:p>
          <a:p>
            <a:endParaRPr lang="en-US" b="1" dirty="0" smtClean="0"/>
          </a:p>
          <a:p>
            <a:endParaRPr lang="en-US" dirty="0"/>
          </a:p>
        </p:txBody>
      </p:sp>
      <p:pic>
        <p:nvPicPr>
          <p:cNvPr id="4" name="Picture 2" descr="Map of Ir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845734"/>
            <a:ext cx="6154192" cy="3747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8529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solidFill>
                  <a:srgbClr val="FF0000"/>
                </a:solidFill>
              </a:rPr>
              <a:t>IRIMO Forecasting Center</a:t>
            </a:r>
            <a:br>
              <a:rPr lang="en-US" sz="2800" b="1" dirty="0">
                <a:solidFill>
                  <a:srgbClr val="FF0000"/>
                </a:solidFill>
              </a:rPr>
            </a:br>
            <a:endParaRPr lang="en-US" sz="2800" dirty="0"/>
          </a:p>
        </p:txBody>
      </p:sp>
      <p:pic>
        <p:nvPicPr>
          <p:cNvPr id="4" name="Content Placeholder 3"/>
          <p:cNvPicPr>
            <a:picLocks noGrp="1" noChangeAspect="1"/>
          </p:cNvPicPr>
          <p:nvPr>
            <p:ph idx="1"/>
          </p:nvPr>
        </p:nvPicPr>
        <p:blipFill>
          <a:blip r:embed="rId2"/>
          <a:stretch>
            <a:fillRect/>
          </a:stretch>
        </p:blipFill>
        <p:spPr>
          <a:xfrm>
            <a:off x="809105" y="1737360"/>
            <a:ext cx="5317375" cy="3700110"/>
          </a:xfrm>
          <a:prstGeom prst="rect">
            <a:avLst/>
          </a:prstGeom>
        </p:spPr>
      </p:pic>
      <p:pic>
        <p:nvPicPr>
          <p:cNvPr id="5" name="Picture 4"/>
          <p:cNvPicPr>
            <a:picLocks noChangeAspect="1"/>
          </p:cNvPicPr>
          <p:nvPr/>
        </p:nvPicPr>
        <p:blipFill>
          <a:blip r:embed="rId3"/>
          <a:stretch>
            <a:fillRect/>
          </a:stretch>
        </p:blipFill>
        <p:spPr>
          <a:xfrm>
            <a:off x="6126480" y="1737360"/>
            <a:ext cx="5735170" cy="3700110"/>
          </a:xfrm>
          <a:prstGeom prst="rect">
            <a:avLst/>
          </a:prstGeom>
        </p:spPr>
      </p:pic>
      <p:sp>
        <p:nvSpPr>
          <p:cNvPr id="6" name="TextBox 5"/>
          <p:cNvSpPr txBox="1"/>
          <p:nvPr/>
        </p:nvSpPr>
        <p:spPr>
          <a:xfrm>
            <a:off x="2826328" y="5749637"/>
            <a:ext cx="5929745" cy="461665"/>
          </a:xfrm>
          <a:prstGeom prst="rect">
            <a:avLst/>
          </a:prstGeom>
          <a:noFill/>
        </p:spPr>
        <p:txBody>
          <a:bodyPr wrap="square" rtlCol="0">
            <a:spAutoFit/>
          </a:bodyPr>
          <a:lstStyle/>
          <a:p>
            <a:pPr algn="ctr"/>
            <a:r>
              <a:rPr lang="en-US" sz="2400" b="1" dirty="0" smtClean="0"/>
              <a:t>Frontal cyclone – 18 Mar 2018</a:t>
            </a:r>
            <a:endParaRPr lang="en-US" sz="2400" b="1" dirty="0"/>
          </a:p>
        </p:txBody>
      </p:sp>
    </p:spTree>
    <p:extLst>
      <p:ext uri="{BB962C8B-B14F-4D97-AF65-F5344CB8AC3E}">
        <p14:creationId xmlns:p14="http://schemas.microsoft.com/office/powerpoint/2010/main" val="41535482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solidFill>
                  <a:srgbClr val="FF0000"/>
                </a:solidFill>
              </a:rPr>
              <a:t>IRIMO Forecasting Center</a:t>
            </a:r>
            <a:br>
              <a:rPr lang="en-US" sz="2800" b="1" dirty="0">
                <a:solidFill>
                  <a:srgbClr val="FF0000"/>
                </a:solidFill>
              </a:rPr>
            </a:br>
            <a:endParaRPr lang="en-US" sz="2800" dirty="0"/>
          </a:p>
        </p:txBody>
      </p:sp>
      <p:pic>
        <p:nvPicPr>
          <p:cNvPr id="4" name="Content Placeholder 3"/>
          <p:cNvPicPr>
            <a:picLocks noGrp="1" noChangeAspect="1"/>
          </p:cNvPicPr>
          <p:nvPr>
            <p:ph idx="1"/>
          </p:nvPr>
        </p:nvPicPr>
        <p:blipFill>
          <a:blip r:embed="rId2"/>
          <a:stretch>
            <a:fillRect/>
          </a:stretch>
        </p:blipFill>
        <p:spPr>
          <a:xfrm>
            <a:off x="5473977" y="1914768"/>
            <a:ext cx="5580952" cy="3885714"/>
          </a:xfrm>
          <a:prstGeom prst="rect">
            <a:avLst/>
          </a:prstGeom>
          <a:ln>
            <a:solidFill>
              <a:schemeClr val="accent1"/>
            </a:solidFill>
          </a:ln>
        </p:spPr>
      </p:pic>
      <p:sp>
        <p:nvSpPr>
          <p:cNvPr id="6" name="TextBox 5"/>
          <p:cNvSpPr txBox="1"/>
          <p:nvPr/>
        </p:nvSpPr>
        <p:spPr>
          <a:xfrm>
            <a:off x="1561514" y="2419643"/>
            <a:ext cx="3615397" cy="2677656"/>
          </a:xfrm>
          <a:prstGeom prst="rect">
            <a:avLst/>
          </a:prstGeom>
          <a:noFill/>
          <a:ln>
            <a:solidFill>
              <a:schemeClr val="accent1"/>
            </a:solidFill>
          </a:ln>
        </p:spPr>
        <p:txBody>
          <a:bodyPr wrap="square" rtlCol="0">
            <a:spAutoFit/>
          </a:bodyPr>
          <a:lstStyle/>
          <a:p>
            <a:pPr marL="285750" indent="-285750">
              <a:buFont typeface="Arial" panose="020B0604020202020204" pitchFamily="34" charset="0"/>
              <a:buChar char="•"/>
            </a:pPr>
            <a:r>
              <a:rPr lang="en-US" sz="2800" b="1" dirty="0" smtClean="0"/>
              <a:t>Infiltration of cold air with cold front </a:t>
            </a:r>
          </a:p>
          <a:p>
            <a:endParaRPr lang="en-US" sz="2800" b="1" dirty="0"/>
          </a:p>
          <a:p>
            <a:pPr marL="285750" indent="-285750">
              <a:buFont typeface="Arial" panose="020B0604020202020204" pitchFamily="34" charset="0"/>
              <a:buChar char="•"/>
            </a:pPr>
            <a:r>
              <a:rPr lang="en-US" sz="2800" b="1" dirty="0" smtClean="0"/>
              <a:t>28 </a:t>
            </a:r>
            <a:r>
              <a:rPr lang="en-US" sz="2800" b="1" dirty="0" err="1" smtClean="0"/>
              <a:t>feb</a:t>
            </a:r>
            <a:r>
              <a:rPr lang="en-US" sz="2800" b="1" dirty="0" smtClean="0"/>
              <a:t> 2019</a:t>
            </a:r>
          </a:p>
          <a:p>
            <a:endParaRPr lang="en-US" sz="2800" b="1" dirty="0"/>
          </a:p>
          <a:p>
            <a:pPr marL="285750" indent="-285750">
              <a:buFont typeface="Arial" panose="020B0604020202020204" pitchFamily="34" charset="0"/>
              <a:buChar char="•"/>
            </a:pPr>
            <a:r>
              <a:rPr lang="en-US" sz="2800" b="1" dirty="0" err="1" smtClean="0"/>
              <a:t>Eumetsat</a:t>
            </a:r>
            <a:endParaRPr lang="en-US" sz="2800" dirty="0"/>
          </a:p>
        </p:txBody>
      </p:sp>
    </p:spTree>
    <p:extLst>
      <p:ext uri="{BB962C8B-B14F-4D97-AF65-F5344CB8AC3E}">
        <p14:creationId xmlns:p14="http://schemas.microsoft.com/office/powerpoint/2010/main" val="5996095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â«Ø·Ø§Ù Ø¨Ø³ØªØ§Ù Ø¹Ú©Ø³â¬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9339" y="1367383"/>
            <a:ext cx="7893120" cy="50712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468694" y="1905000"/>
            <a:ext cx="6686550" cy="3777622"/>
          </a:xfrm>
        </p:spPr>
        <p:txBody>
          <a:bodyPr>
            <a:normAutofit/>
          </a:bodyPr>
          <a:lstStyle/>
          <a:p>
            <a:pPr marL="0" indent="0" algn="ctr">
              <a:buNone/>
            </a:pPr>
            <a:r>
              <a:rPr lang="fa-IR" sz="3200" b="1" i="1" dirty="0" smtClean="0">
                <a:solidFill>
                  <a:srgbClr val="002060"/>
                </a:solidFill>
              </a:rPr>
              <a:t>              </a:t>
            </a:r>
            <a:r>
              <a:rPr lang="en-US" sz="3200" b="1" i="1" dirty="0">
                <a:solidFill>
                  <a:srgbClr val="002060"/>
                </a:solidFill>
              </a:rPr>
              <a:t>Thanks for your attention</a:t>
            </a:r>
            <a:endParaRPr lang="fa-IR" sz="3200" b="1" i="1" dirty="0">
              <a:solidFill>
                <a:srgbClr val="002060"/>
              </a:solidFill>
            </a:endParaRPr>
          </a:p>
          <a:p>
            <a:pPr marL="0" indent="0" algn="ctr">
              <a:buNone/>
            </a:pPr>
            <a:r>
              <a:rPr lang="en-US" sz="3200" dirty="0" err="1">
                <a:solidFill>
                  <a:srgbClr val="FF0000"/>
                </a:solidFill>
              </a:rPr>
              <a:t>Danke</a:t>
            </a:r>
            <a:r>
              <a:rPr lang="en-US" sz="3200" dirty="0">
                <a:solidFill>
                  <a:srgbClr val="FF0000"/>
                </a:solidFill>
              </a:rPr>
              <a:t> </a:t>
            </a:r>
            <a:r>
              <a:rPr lang="en-US" sz="3200" dirty="0" err="1">
                <a:solidFill>
                  <a:srgbClr val="FF0000"/>
                </a:solidFill>
              </a:rPr>
              <a:t>für</a:t>
            </a:r>
            <a:r>
              <a:rPr lang="en-US" sz="3200" dirty="0">
                <a:solidFill>
                  <a:srgbClr val="FF0000"/>
                </a:solidFill>
              </a:rPr>
              <a:t> </a:t>
            </a:r>
            <a:r>
              <a:rPr lang="en-US" sz="3200" dirty="0" err="1">
                <a:solidFill>
                  <a:srgbClr val="FF0000"/>
                </a:solidFill>
              </a:rPr>
              <a:t>Ihre</a:t>
            </a:r>
            <a:r>
              <a:rPr lang="en-US" sz="3200" dirty="0">
                <a:solidFill>
                  <a:srgbClr val="FF0000"/>
                </a:solidFill>
              </a:rPr>
              <a:t> </a:t>
            </a:r>
            <a:r>
              <a:rPr lang="en-US" sz="3200" dirty="0" err="1">
                <a:solidFill>
                  <a:srgbClr val="FF0000"/>
                </a:solidFill>
              </a:rPr>
              <a:t>Aufmerksamkeit</a:t>
            </a:r>
            <a:endParaRPr lang="en-US" sz="3200" dirty="0">
              <a:solidFill>
                <a:srgbClr val="FF0000"/>
              </a:solidFill>
            </a:endParaRPr>
          </a:p>
        </p:txBody>
      </p:sp>
    </p:spTree>
    <p:extLst>
      <p:ext uri="{BB962C8B-B14F-4D97-AF65-F5344CB8AC3E}">
        <p14:creationId xmlns:p14="http://schemas.microsoft.com/office/powerpoint/2010/main" val="23908333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4542" y="1784358"/>
            <a:ext cx="4266222" cy="4382086"/>
          </a:xfrm>
        </p:spPr>
        <p:txBody>
          <a:bodyPr>
            <a:normAutofit/>
          </a:bodyPr>
          <a:lstStyle/>
          <a:p>
            <a:pPr algn="l" rtl="0"/>
            <a:r>
              <a:rPr lang="en-US" sz="2400" dirty="0" smtClean="0"/>
              <a:t>This </a:t>
            </a:r>
            <a:r>
              <a:rPr lang="en-US" sz="2400" dirty="0"/>
              <a:t>country </a:t>
            </a:r>
            <a:r>
              <a:rPr lang="en-US" sz="2400" dirty="0" smtClean="0"/>
              <a:t>coverages </a:t>
            </a:r>
            <a:r>
              <a:rPr lang="en-US" sz="2400" dirty="0"/>
              <a:t>of different types of </a:t>
            </a:r>
            <a:r>
              <a:rPr lang="en-US" sz="2400" dirty="0" smtClean="0"/>
              <a:t>climate</a:t>
            </a:r>
            <a:r>
              <a:rPr lang="fa-IR" sz="2400" dirty="0" smtClean="0"/>
              <a:t>.</a:t>
            </a:r>
            <a:endParaRPr lang="sv-SE" sz="2400" dirty="0" smtClean="0"/>
          </a:p>
          <a:p>
            <a:pPr algn="l" rtl="0"/>
            <a:endParaRPr lang="en-US" sz="2400" dirty="0"/>
          </a:p>
          <a:p>
            <a:pPr algn="l" rtl="0"/>
            <a:r>
              <a:rPr lang="en-US" sz="2400" dirty="0" smtClean="0"/>
              <a:t>about </a:t>
            </a:r>
            <a:r>
              <a:rPr lang="en-US" sz="2400" dirty="0"/>
              <a:t>85% </a:t>
            </a:r>
            <a:r>
              <a:rPr lang="en-US" sz="2400" dirty="0" smtClean="0"/>
              <a:t>of</a:t>
            </a:r>
            <a:r>
              <a:rPr lang="fa-IR" sz="2400" dirty="0" smtClean="0"/>
              <a:t> </a:t>
            </a:r>
            <a:r>
              <a:rPr lang="en-US" sz="2400" dirty="0" smtClean="0"/>
              <a:t>Iran’s </a:t>
            </a:r>
            <a:r>
              <a:rPr lang="en-US" sz="2400" dirty="0"/>
              <a:t>territory is dry with </a:t>
            </a:r>
            <a:r>
              <a:rPr lang="en-US" sz="2400" dirty="0" smtClean="0"/>
              <a:t>significant </a:t>
            </a:r>
            <a:r>
              <a:rPr lang="en-US" sz="2400" dirty="0"/>
              <a:t>water </a:t>
            </a:r>
            <a:r>
              <a:rPr lang="en-US" sz="2400" dirty="0" smtClean="0"/>
              <a:t>shortage,  </a:t>
            </a:r>
            <a:r>
              <a:rPr lang="en-US" sz="2400" dirty="0"/>
              <a:t>frequent droughts and a </a:t>
            </a:r>
            <a:r>
              <a:rPr lang="en-US" sz="2400" dirty="0" smtClean="0"/>
              <a:t>large </a:t>
            </a:r>
            <a:r>
              <a:rPr lang="en-US" sz="2400" dirty="0"/>
              <a:t>reliance on </a:t>
            </a:r>
            <a:r>
              <a:rPr lang="en-US" sz="2400" dirty="0" smtClean="0"/>
              <a:t>ground-water </a:t>
            </a:r>
            <a:r>
              <a:rPr lang="en-US" sz="2400" dirty="0"/>
              <a:t>resources.</a:t>
            </a:r>
          </a:p>
          <a:p>
            <a:endParaRPr lang="en-US" dirty="0"/>
          </a:p>
        </p:txBody>
      </p:sp>
      <p:pic>
        <p:nvPicPr>
          <p:cNvPr id="7" name="Picture 6">
            <a:extLst>
              <a:ext uri="{FF2B5EF4-FFF2-40B4-BE49-F238E27FC236}">
                <a16:creationId xmlns:a16="http://schemas.microsoft.com/office/drawing/2014/main" id="{3B7F2C42-1827-46A4-BF2C-F40A10ADA7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2475" y="1312930"/>
            <a:ext cx="4904508" cy="4904508"/>
          </a:xfrm>
          <a:prstGeom prst="rect">
            <a:avLst/>
          </a:prstGeom>
        </p:spPr>
      </p:pic>
      <p:sp>
        <p:nvSpPr>
          <p:cNvPr id="2" name="TextBox 1"/>
          <p:cNvSpPr txBox="1"/>
          <p:nvPr/>
        </p:nvSpPr>
        <p:spPr>
          <a:xfrm>
            <a:off x="3678382" y="789710"/>
            <a:ext cx="2784764" cy="461665"/>
          </a:xfrm>
          <a:prstGeom prst="rect">
            <a:avLst/>
          </a:prstGeom>
          <a:noFill/>
        </p:spPr>
        <p:txBody>
          <a:bodyPr wrap="square" rtlCol="0">
            <a:spAutoFit/>
          </a:bodyPr>
          <a:lstStyle/>
          <a:p>
            <a:r>
              <a:rPr lang="en-US" sz="2400" b="1" dirty="0" smtClean="0">
                <a:solidFill>
                  <a:srgbClr val="FF0000"/>
                </a:solidFill>
              </a:rPr>
              <a:t>climate zoning</a:t>
            </a:r>
            <a:endParaRPr lang="en-US" sz="2400" b="1" dirty="0">
              <a:solidFill>
                <a:srgbClr val="FF0000"/>
              </a:solidFill>
            </a:endParaRPr>
          </a:p>
        </p:txBody>
      </p:sp>
    </p:spTree>
    <p:extLst>
      <p:ext uri="{BB962C8B-B14F-4D97-AF65-F5344CB8AC3E}">
        <p14:creationId xmlns:p14="http://schemas.microsoft.com/office/powerpoint/2010/main" val="15352699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820655"/>
          </a:xfrm>
        </p:spPr>
        <p:txBody>
          <a:bodyPr>
            <a:normAutofit/>
          </a:bodyPr>
          <a:lstStyle/>
          <a:p>
            <a:r>
              <a:rPr lang="en-US" sz="2400" b="1" dirty="0">
                <a:solidFill>
                  <a:srgbClr val="FF0000"/>
                </a:solidFill>
              </a:rPr>
              <a:t>Different type of climates over Iran</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2300" y="1107258"/>
            <a:ext cx="4046946" cy="3035210"/>
          </a:xfrm>
        </p:spPr>
      </p:pic>
      <p:sp>
        <p:nvSpPr>
          <p:cNvPr id="4" name="AutoShape 2" descr="Related image"/>
          <p:cNvSpPr>
            <a:spLocks noChangeAspect="1" noChangeArrowheads="1"/>
          </p:cNvSpPr>
          <p:nvPr/>
        </p:nvSpPr>
        <p:spPr bwMode="auto">
          <a:xfrm>
            <a:off x="1587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03" y="3914503"/>
            <a:ext cx="4490358" cy="311331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6818" y="3540943"/>
            <a:ext cx="3810000" cy="2543175"/>
          </a:xfrm>
          <a:prstGeom prst="rect">
            <a:avLst/>
          </a:prstGeom>
        </p:spPr>
      </p:pic>
      <p:pic>
        <p:nvPicPr>
          <p:cNvPr id="8" name="Picture 7">
            <a:extLst>
              <a:ext uri="{FF2B5EF4-FFF2-40B4-BE49-F238E27FC236}">
                <a16:creationId xmlns:a16="http://schemas.microsoft.com/office/drawing/2014/main" id="{3B7F2C42-1827-46A4-BF2C-F40A10ADA7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1819" y="1107259"/>
            <a:ext cx="1956789" cy="1956789"/>
          </a:xfrm>
          <a:prstGeom prst="rect">
            <a:avLst/>
          </a:prstGeom>
        </p:spPr>
      </p:pic>
      <p:cxnSp>
        <p:nvCxnSpPr>
          <p:cNvPr id="9" name="Straight Arrow Connector 8"/>
          <p:cNvCxnSpPr/>
          <p:nvPr/>
        </p:nvCxnSpPr>
        <p:spPr>
          <a:xfrm flipH="1">
            <a:off x="5939246" y="1541417"/>
            <a:ext cx="3357154" cy="2481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8551818" y="1905000"/>
            <a:ext cx="1123406" cy="20095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5677990" y="1905000"/>
            <a:ext cx="3317965" cy="23665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27760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lgn="ctr"/>
            <a:r>
              <a:rPr lang="en-US" sz="4000" b="1" dirty="0">
                <a:solidFill>
                  <a:srgbClr val="FF0000"/>
                </a:solidFill>
              </a:rPr>
              <a:t>Climatological  information</a:t>
            </a:r>
            <a:endParaRPr lang="en-US" sz="4000" dirty="0"/>
          </a:p>
        </p:txBody>
      </p:sp>
      <p:sp>
        <p:nvSpPr>
          <p:cNvPr id="5" name="Oval 4"/>
          <p:cNvSpPr/>
          <p:nvPr/>
        </p:nvSpPr>
        <p:spPr>
          <a:xfrm>
            <a:off x="2590800" y="1357745"/>
            <a:ext cx="6636327" cy="1731819"/>
          </a:xfrm>
          <a:prstGeom prst="ellipse">
            <a:avLst/>
          </a:prstGeom>
          <a:noFill/>
          <a:ln w="38100">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44395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solidFill>
                  <a:srgbClr val="FF0000"/>
                </a:solidFill>
              </a:rPr>
              <a:t>Climatological  information</a:t>
            </a:r>
            <a:endParaRPr lang="en-US" sz="2400" b="1" dirty="0">
              <a:solidFill>
                <a:srgbClr val="FF0000"/>
              </a:solidFill>
            </a:endParaRPr>
          </a:p>
        </p:txBody>
      </p:sp>
      <p:sp>
        <p:nvSpPr>
          <p:cNvPr id="3" name="Content Placeholder 2"/>
          <p:cNvSpPr>
            <a:spLocks noGrp="1"/>
          </p:cNvSpPr>
          <p:nvPr>
            <p:ph idx="1"/>
          </p:nvPr>
        </p:nvSpPr>
        <p:spPr>
          <a:xfrm>
            <a:off x="1199296" y="2050473"/>
            <a:ext cx="9956384" cy="3953691"/>
          </a:xfrm>
        </p:spPr>
        <p:txBody>
          <a:bodyPr>
            <a:normAutofit/>
          </a:bodyPr>
          <a:lstStyle/>
          <a:p>
            <a:pPr algn="just" rtl="0">
              <a:buFont typeface="Wingdings" panose="05000000000000000000" pitchFamily="2" charset="2"/>
              <a:buChar char="v"/>
            </a:pPr>
            <a:r>
              <a:rPr lang="en-US" sz="2800" b="1" dirty="0" smtClean="0"/>
              <a:t>Mean annual Temperature </a:t>
            </a:r>
            <a:r>
              <a:rPr lang="en-US" sz="2800" b="1" dirty="0"/>
              <a:t>: –36°C and +54°C </a:t>
            </a:r>
          </a:p>
          <a:p>
            <a:pPr algn="just" rtl="0">
              <a:buFont typeface="Wingdings" panose="05000000000000000000" pitchFamily="2" charset="2"/>
              <a:buChar char="v"/>
            </a:pPr>
            <a:r>
              <a:rPr lang="en-US" sz="2800" b="1" dirty="0" smtClean="0"/>
              <a:t>Mean </a:t>
            </a:r>
            <a:r>
              <a:rPr lang="en-US" sz="2800" b="1" dirty="0"/>
              <a:t>annual  rainfall : 232 </a:t>
            </a:r>
            <a:r>
              <a:rPr lang="en-US" sz="2800" b="1" dirty="0" smtClean="0"/>
              <a:t>mm</a:t>
            </a:r>
            <a:endParaRPr lang="en-US" sz="2800" b="1" dirty="0"/>
          </a:p>
          <a:p>
            <a:pPr marL="0" indent="0" algn="just" rtl="0">
              <a:buNone/>
            </a:pPr>
            <a:endParaRPr lang="it-IT" sz="2800" b="1" dirty="0" smtClean="0"/>
          </a:p>
          <a:p>
            <a:pPr algn="just" rtl="0">
              <a:buFont typeface="Wingdings" panose="05000000000000000000" pitchFamily="2" charset="2"/>
              <a:buChar char="v"/>
            </a:pPr>
            <a:r>
              <a:rPr lang="en-US" sz="2800" b="1" dirty="0" smtClean="0"/>
              <a:t>The </a:t>
            </a:r>
            <a:r>
              <a:rPr lang="en-US" sz="2800" b="1" dirty="0"/>
              <a:t>major crops cultivated in </a:t>
            </a:r>
            <a:r>
              <a:rPr lang="en-US" sz="2800" b="1" dirty="0" smtClean="0"/>
              <a:t>Iran </a:t>
            </a:r>
            <a:r>
              <a:rPr lang="en-US" sz="2800" b="1" dirty="0"/>
              <a:t>are wheat, barley, corn and rice.</a:t>
            </a:r>
          </a:p>
          <a:p>
            <a:pPr algn="just" rtl="0">
              <a:buFont typeface="Wingdings" panose="05000000000000000000" pitchFamily="2" charset="2"/>
              <a:buChar char="v"/>
            </a:pPr>
            <a:r>
              <a:rPr lang="en-US" sz="2800" b="1" dirty="0" smtClean="0"/>
              <a:t>Wheat </a:t>
            </a:r>
            <a:r>
              <a:rPr lang="en-US" sz="2800" b="1" dirty="0"/>
              <a:t>as the core commodity of Iranian food is grown on nearly 60% of the arable land. </a:t>
            </a:r>
          </a:p>
          <a:p>
            <a:endParaRPr lang="it-IT" sz="2800" dirty="0" smtClean="0"/>
          </a:p>
          <a:p>
            <a:endParaRPr lang="en-US" sz="2800" dirty="0"/>
          </a:p>
        </p:txBody>
      </p:sp>
    </p:spTree>
    <p:extLst>
      <p:ext uri="{BB962C8B-B14F-4D97-AF65-F5344CB8AC3E}">
        <p14:creationId xmlns:p14="http://schemas.microsoft.com/office/powerpoint/2010/main" val="4815796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4607" y="624110"/>
            <a:ext cx="7367451" cy="1280890"/>
          </a:xfrm>
        </p:spPr>
        <p:txBody>
          <a:bodyPr>
            <a:normAutofit/>
          </a:bodyPr>
          <a:lstStyle/>
          <a:p>
            <a:r>
              <a:rPr lang="en-US" sz="1800" b="1" dirty="0">
                <a:solidFill>
                  <a:srgbClr val="FF0000"/>
                </a:solidFill>
              </a:rPr>
              <a:t>Trend of annual number of rainy days in last 30 years</a:t>
            </a:r>
          </a:p>
        </p:txBody>
      </p:sp>
      <p:pic>
        <p:nvPicPr>
          <p:cNvPr id="2050" name="Picture 2"/>
          <p:cNvPicPr>
            <a:picLocks noGrp="1" noChangeAspect="1" noChangeArrowheads="1"/>
          </p:cNvPicPr>
          <p:nvPr>
            <p:ph idx="1"/>
          </p:nvPr>
        </p:nvPicPr>
        <p:blipFill>
          <a:blip r:embed="rId2" cstate="print"/>
          <a:srcRect/>
          <a:stretch>
            <a:fillRect/>
          </a:stretch>
        </p:blipFill>
        <p:spPr bwMode="auto">
          <a:xfrm>
            <a:off x="2803891" y="1400629"/>
            <a:ext cx="6835259" cy="4412342"/>
          </a:xfrm>
          <a:prstGeom prst="rect">
            <a:avLst/>
          </a:prstGeom>
          <a:noFill/>
          <a:ln w="9525">
            <a:noFill/>
            <a:miter lim="800000"/>
            <a:headEnd/>
            <a:tailEnd/>
          </a:ln>
          <a:effectLst/>
        </p:spPr>
      </p:pic>
      <p:sp>
        <p:nvSpPr>
          <p:cNvPr id="3" name="TextBox 2"/>
          <p:cNvSpPr txBox="1"/>
          <p:nvPr/>
        </p:nvSpPr>
        <p:spPr>
          <a:xfrm>
            <a:off x="4162968" y="3187337"/>
            <a:ext cx="770439" cy="1569660"/>
          </a:xfrm>
          <a:prstGeom prst="rect">
            <a:avLst/>
          </a:prstGeom>
          <a:noFill/>
        </p:spPr>
        <p:txBody>
          <a:bodyPr wrap="square" rtlCol="0">
            <a:spAutoFit/>
          </a:bodyPr>
          <a:lstStyle/>
          <a:p>
            <a:r>
              <a:rPr lang="en-US" sz="1200" dirty="0"/>
              <a:t>d&gt;10</a:t>
            </a:r>
          </a:p>
          <a:p>
            <a:r>
              <a:rPr lang="en-US" sz="1200" dirty="0"/>
              <a:t>d: 5-10</a:t>
            </a:r>
          </a:p>
          <a:p>
            <a:r>
              <a:rPr lang="en-US" sz="1200" dirty="0"/>
              <a:t>d: 1-5</a:t>
            </a:r>
          </a:p>
          <a:p>
            <a:r>
              <a:rPr lang="en-US" sz="1200" dirty="0"/>
              <a:t>d=0</a:t>
            </a:r>
          </a:p>
          <a:p>
            <a:r>
              <a:rPr lang="en-US" sz="1200" dirty="0"/>
              <a:t>i: 1-5</a:t>
            </a:r>
          </a:p>
          <a:p>
            <a:r>
              <a:rPr lang="en-US" sz="1200" dirty="0"/>
              <a:t>i:5-10</a:t>
            </a:r>
          </a:p>
          <a:p>
            <a:r>
              <a:rPr lang="en-US" sz="1200" dirty="0"/>
              <a:t>I &gt;10</a:t>
            </a:r>
          </a:p>
          <a:p>
            <a:endParaRPr lang="en-US" sz="1200" dirty="0"/>
          </a:p>
        </p:txBody>
      </p:sp>
      <p:sp>
        <p:nvSpPr>
          <p:cNvPr id="4" name="TextBox 3"/>
          <p:cNvSpPr txBox="1"/>
          <p:nvPr/>
        </p:nvSpPr>
        <p:spPr>
          <a:xfrm>
            <a:off x="2408470" y="570847"/>
            <a:ext cx="7626099" cy="461665"/>
          </a:xfrm>
          <a:prstGeom prst="rect">
            <a:avLst/>
          </a:prstGeom>
          <a:noFill/>
        </p:spPr>
        <p:txBody>
          <a:bodyPr wrap="square" rtlCol="0">
            <a:spAutoFit/>
          </a:bodyPr>
          <a:lstStyle/>
          <a:p>
            <a:r>
              <a:rPr lang="en-US" sz="2400" b="1" dirty="0" smtClean="0">
                <a:solidFill>
                  <a:srgbClr val="FF0000"/>
                </a:solidFill>
              </a:rPr>
              <a:t>Changes in Number of rainy days per year </a:t>
            </a:r>
            <a:r>
              <a:rPr lang="en-US" sz="2400" b="1" dirty="0">
                <a:solidFill>
                  <a:srgbClr val="FF0000"/>
                </a:solidFill>
              </a:rPr>
              <a:t>in last 30 years</a:t>
            </a:r>
          </a:p>
        </p:txBody>
      </p:sp>
    </p:spTree>
    <p:extLst>
      <p:ext uri="{BB962C8B-B14F-4D97-AF65-F5344CB8AC3E}">
        <p14:creationId xmlns:p14="http://schemas.microsoft.com/office/powerpoint/2010/main" val="8985806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045529"/>
          </a:xfrm>
        </p:spPr>
        <p:txBody>
          <a:bodyPr>
            <a:normAutofit/>
          </a:bodyPr>
          <a:lstStyle/>
          <a:p>
            <a:pPr algn="ctr"/>
            <a:r>
              <a:rPr lang="en-US" sz="2400" b="1" dirty="0">
                <a:solidFill>
                  <a:srgbClr val="FF0000"/>
                </a:solidFill>
              </a:rPr>
              <a:t>Trend of annual mean temperature in last 30 years</a:t>
            </a:r>
          </a:p>
        </p:txBody>
      </p:sp>
      <p:sp>
        <p:nvSpPr>
          <p:cNvPr id="3" name="TextBox 2"/>
          <p:cNvSpPr txBox="1"/>
          <p:nvPr/>
        </p:nvSpPr>
        <p:spPr>
          <a:xfrm>
            <a:off x="4387409" y="6008914"/>
            <a:ext cx="4948317" cy="369332"/>
          </a:xfrm>
          <a:prstGeom prst="rect">
            <a:avLst/>
          </a:prstGeom>
          <a:noFill/>
        </p:spPr>
        <p:txBody>
          <a:bodyPr wrap="square" rtlCol="0">
            <a:spAutoFit/>
          </a:bodyPr>
          <a:lstStyle/>
          <a:p>
            <a:r>
              <a:rPr lang="en-US" b="1" dirty="0"/>
              <a:t>Increase </a:t>
            </a:r>
            <a:r>
              <a:rPr lang="fa-IR" b="1" dirty="0"/>
              <a:t>0</a:t>
            </a:r>
            <a:r>
              <a:rPr lang="en-US" b="1" dirty="0"/>
              <a:t>.5</a:t>
            </a:r>
            <a:r>
              <a:rPr lang="fa-IR" b="1" dirty="0"/>
              <a:t>6</a:t>
            </a:r>
            <a:r>
              <a:rPr lang="en-US" b="1" dirty="0"/>
              <a:t> degrees Celsius per decade</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92037" y="1463040"/>
            <a:ext cx="7773424" cy="4545874"/>
          </a:xfrm>
        </p:spPr>
      </p:pic>
    </p:spTree>
    <p:extLst>
      <p:ext uri="{BB962C8B-B14F-4D97-AF65-F5344CB8AC3E}">
        <p14:creationId xmlns:p14="http://schemas.microsoft.com/office/powerpoint/2010/main" val="4268895342"/>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802</TotalTime>
  <Words>550</Words>
  <Application>Microsoft Office PowerPoint</Application>
  <PresentationFormat>Widescreen</PresentationFormat>
  <Paragraphs>116</Paragraphs>
  <Slides>32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B Lotus</vt:lpstr>
      <vt:lpstr>Calibri</vt:lpstr>
      <vt:lpstr>Calibri Light</vt:lpstr>
      <vt:lpstr>Times New Roman</vt:lpstr>
      <vt:lpstr>Wingdings</vt:lpstr>
      <vt:lpstr>Retrospect</vt:lpstr>
      <vt:lpstr>National report:  application of satellite images in IRIMO </vt:lpstr>
      <vt:lpstr>IRAN</vt:lpstr>
      <vt:lpstr> Islamic Republic of Iran</vt:lpstr>
      <vt:lpstr>PowerPoint Presentation</vt:lpstr>
      <vt:lpstr>Different type of climates over Iran</vt:lpstr>
      <vt:lpstr>PowerPoint Presentation</vt:lpstr>
      <vt:lpstr>Climatological  information</vt:lpstr>
      <vt:lpstr>Trend of annual number of rainy days in last 30 years</vt:lpstr>
      <vt:lpstr>Trend of annual mean temperature in last 30 years</vt:lpstr>
      <vt:lpstr>Trend of potential evapotranspiration and precipitation  in last 50 years over Iran</vt:lpstr>
      <vt:lpstr>Distribution of drought- last 30 years</vt:lpstr>
      <vt:lpstr>Average long –term annual number of days with dust )Horizontal view&lt; 5000m( </vt:lpstr>
      <vt:lpstr>Temperature changes in Iran </vt:lpstr>
      <vt:lpstr>Centers use satellite images</vt:lpstr>
      <vt:lpstr> National Drought Warning and Monitoring Center (NDWMC) </vt:lpstr>
      <vt:lpstr>NDVI (Normalized Difference Vegetation Index)  </vt:lpstr>
      <vt:lpstr>VHI (Vegetation Health Index) </vt:lpstr>
      <vt:lpstr>VHI (Vegetation Health Index) </vt:lpstr>
      <vt:lpstr>VCI (Vegetation Condition Index) </vt:lpstr>
      <vt:lpstr>Snow cover</vt:lpstr>
      <vt:lpstr>PowerPoint Presentation</vt:lpstr>
      <vt:lpstr>IRIMO Dust National Center </vt:lpstr>
      <vt:lpstr>PowerPoint Presentation</vt:lpstr>
      <vt:lpstr>PowerPoint Presentation</vt:lpstr>
      <vt:lpstr>IRIMO Forecasting Center </vt:lpstr>
      <vt:lpstr>IRIMO Forecasting Center </vt:lpstr>
      <vt:lpstr>IRIMO Forecasting Center </vt:lpstr>
      <vt:lpstr>IRIMO Forecasting Center </vt:lpstr>
      <vt:lpstr>IRIMO Forecasting Center </vt:lpstr>
      <vt:lpstr>IRIMO Forecasting Center </vt:lpstr>
      <vt:lpstr>IRIMO Forecasting Center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سارا حسن نژاد</dc:creator>
  <cp:lastModifiedBy>Windows User</cp:lastModifiedBy>
  <cp:revision>141</cp:revision>
  <dcterms:created xsi:type="dcterms:W3CDTF">2019-09-30T09:45:13Z</dcterms:created>
  <dcterms:modified xsi:type="dcterms:W3CDTF">2019-10-16T21:47:19Z</dcterms:modified>
</cp:coreProperties>
</file>