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0.jpg" ContentType="image/jpg"/>
  <Override PartName="/ppt/media/image31.jpg" ContentType="image/jpg"/>
  <Override PartName="/ppt/media/image34.jpg" ContentType="image/jpg"/>
  <Override PartName="/ppt/media/image35.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21"/>
  </p:notesMasterIdLst>
  <p:sldIdLst>
    <p:sldId id="280" r:id="rId2"/>
    <p:sldId id="290" r:id="rId3"/>
    <p:sldId id="288" r:id="rId4"/>
    <p:sldId id="281" r:id="rId5"/>
    <p:sldId id="284" r:id="rId6"/>
    <p:sldId id="271" r:id="rId7"/>
    <p:sldId id="272" r:id="rId8"/>
    <p:sldId id="274" r:id="rId9"/>
    <p:sldId id="273" r:id="rId10"/>
    <p:sldId id="277" r:id="rId11"/>
    <p:sldId id="279" r:id="rId12"/>
    <p:sldId id="282" r:id="rId13"/>
    <p:sldId id="269" r:id="rId14"/>
    <p:sldId id="283" r:id="rId15"/>
    <p:sldId id="291" r:id="rId16"/>
    <p:sldId id="289" r:id="rId17"/>
    <p:sldId id="287" r:id="rId18"/>
    <p:sldId id="286" r:id="rId19"/>
    <p:sldId id="29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27"/>
    <p:restoredTop sz="94754"/>
  </p:normalViewPr>
  <p:slideViewPr>
    <p:cSldViewPr snapToGrid="0" snapToObjects="1">
      <p:cViewPr varScale="1">
        <p:scale>
          <a:sx n="84" d="100"/>
          <a:sy n="84" d="100"/>
        </p:scale>
        <p:origin x="950" y="8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09104D-AE37-8D4D-9FDB-CE9FA9E1CD55}" type="datetimeFigureOut">
              <a:rPr lang="en-US" smtClean="0"/>
              <a:t>10/14/2019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8EC859-E99C-0B41-834A-60FD88B4BB42}" type="slidenum">
              <a:rPr lang="en-US" smtClean="0"/>
              <a:t>‹#›</a:t>
            </a:fld>
            <a:endParaRPr lang="en-US" dirty="0"/>
          </a:p>
        </p:txBody>
      </p:sp>
    </p:spTree>
    <p:extLst>
      <p:ext uri="{BB962C8B-B14F-4D97-AF65-F5344CB8AC3E}">
        <p14:creationId xmlns:p14="http://schemas.microsoft.com/office/powerpoint/2010/main" val="1820272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LST is the quantity desired by climate modellers</a:t>
            </a:r>
          </a:p>
          <a:p>
            <a:endParaRPr lang="en-GB" altLang="en-US" smtClean="0"/>
          </a:p>
          <a:p>
            <a:r>
              <a:rPr lang="en-GB" altLang="en-US" smtClean="0"/>
              <a:t>We can also provide land surface radiometric temperature, but this is a wavelength dependent quantity and so intercomparisons between instruments become very challenging due to different wavelengths of channels</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D9DE6F3-D6D4-499E-9FAC-6A9E18F16F26}" type="slidenum">
              <a:rPr lang="en-GB" altLang="en-US" smtClean="0">
                <a:solidFill>
                  <a:srgbClr val="000000"/>
                </a:solidFill>
              </a:rPr>
              <a:pPr/>
              <a:t>2</a:t>
            </a:fld>
            <a:endParaRPr lang="en-GB" altLang="en-US" smtClean="0">
              <a:solidFill>
                <a:srgbClr val="000000"/>
              </a:solidFill>
            </a:endParaRPr>
          </a:p>
        </p:txBody>
      </p:sp>
    </p:spTree>
    <p:extLst>
      <p:ext uri="{BB962C8B-B14F-4D97-AF65-F5344CB8AC3E}">
        <p14:creationId xmlns:p14="http://schemas.microsoft.com/office/powerpoint/2010/main" val="958527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D8A0FF0-90AD-44E8-9CAC-065FB470E046}" type="slidenum">
              <a:rPr lang="en-GB" altLang="en-US" smtClean="0">
                <a:solidFill>
                  <a:srgbClr val="000000"/>
                </a:solidFill>
              </a:rPr>
              <a:pPr/>
              <a:t>3</a:t>
            </a:fld>
            <a:endParaRPr lang="en-GB" altLang="en-US" smtClean="0">
              <a:solidFill>
                <a:srgbClr val="000000"/>
              </a:solidFill>
            </a:endParaRPr>
          </a:p>
        </p:txBody>
      </p:sp>
    </p:spTree>
    <p:extLst>
      <p:ext uri="{BB962C8B-B14F-4D97-AF65-F5344CB8AC3E}">
        <p14:creationId xmlns:p14="http://schemas.microsoft.com/office/powerpoint/2010/main" val="219651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18EC859-E99C-0B41-834A-60FD88B4BB42}" type="slidenum">
              <a:rPr lang="en-US" smtClean="0"/>
              <a:t>13</a:t>
            </a:fld>
            <a:endParaRPr lang="en-US" dirty="0"/>
          </a:p>
        </p:txBody>
      </p:sp>
    </p:spTree>
    <p:extLst>
      <p:ext uri="{BB962C8B-B14F-4D97-AF65-F5344CB8AC3E}">
        <p14:creationId xmlns:p14="http://schemas.microsoft.com/office/powerpoint/2010/main" val="215846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Wingdings" panose="05000000000000000000" pitchFamily="2" charset="2"/>
              <a:buChar char="Ø"/>
            </a:pPr>
            <a:r>
              <a:rPr lang="en-GB" altLang="en-US" sz="1600" smtClean="0"/>
              <a:t>Plant transpires -&gt; leaves cool </a:t>
            </a:r>
          </a:p>
          <a:p>
            <a:pPr lvl="1">
              <a:buFont typeface="Wingdings" panose="05000000000000000000" pitchFamily="2" charset="2"/>
              <a:buChar char="Ø"/>
            </a:pPr>
            <a:r>
              <a:rPr lang="en-GB" altLang="en-US" sz="1600" smtClean="0"/>
              <a:t>surface temperature of the canopy is &lt; air temperature. </a:t>
            </a:r>
          </a:p>
          <a:p>
            <a:pPr lvl="1">
              <a:buFont typeface="Wingdings" panose="05000000000000000000" pitchFamily="2" charset="2"/>
              <a:buChar char="Ø"/>
            </a:pPr>
            <a:r>
              <a:rPr lang="en-GB" altLang="en-US" sz="1600" smtClean="0"/>
              <a:t>If water is limited  -&gt; transpiration* is decreased…</a:t>
            </a:r>
          </a:p>
          <a:p>
            <a:pPr lvl="1">
              <a:buFont typeface="Wingdings" panose="05000000000000000000" pitchFamily="2" charset="2"/>
              <a:buChar char="Ø"/>
            </a:pPr>
            <a:r>
              <a:rPr lang="en-GB" altLang="en-US" sz="1600" smtClean="0"/>
              <a:t>As leaves absorb more radiation, the surface temperature of the canopy &gt; air temperature.</a:t>
            </a:r>
            <a:endParaRPr lang="en-GB" altLang="en-US" sz="1600" b="1" smtClean="0"/>
          </a:p>
          <a:p>
            <a:endParaRPr lang="en-GB"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B099BC5-39D1-48C2-818D-5C0E4F930915}" type="slidenum">
              <a:rPr lang="en-US" altLang="en-US" smtClean="0"/>
              <a:pPr/>
              <a:t>17</a:t>
            </a:fld>
            <a:endParaRPr lang="en-US" altLang="en-US" smtClean="0"/>
          </a:p>
        </p:txBody>
      </p:sp>
    </p:spTree>
    <p:extLst>
      <p:ext uri="{BB962C8B-B14F-4D97-AF65-F5344CB8AC3E}">
        <p14:creationId xmlns:p14="http://schemas.microsoft.com/office/powerpoint/2010/main" val="158517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D2DB1D-4FD7-4F9D-9443-AD35F71A17F8}" type="slidenum">
              <a:rPr lang="en-US" altLang="en-US" smtClean="0"/>
              <a:pPr/>
              <a:t>18</a:t>
            </a:fld>
            <a:endParaRPr lang="en-US" altLang="en-US" smtClean="0"/>
          </a:p>
        </p:txBody>
      </p:sp>
    </p:spTree>
    <p:extLst>
      <p:ext uri="{BB962C8B-B14F-4D97-AF65-F5344CB8AC3E}">
        <p14:creationId xmlns:p14="http://schemas.microsoft.com/office/powerpoint/2010/main" val="2327994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 Titl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4813B2B6-4C07-7B4E-94E7-3F9D44668AD8}"/>
              </a:ext>
            </a:extLst>
          </p:cNvPr>
          <p:cNvSpPr>
            <a:spLocks noGrp="1"/>
          </p:cNvSpPr>
          <p:nvPr>
            <p:ph type="subTitle" idx="1"/>
          </p:nvPr>
        </p:nvSpPr>
        <p:spPr>
          <a:xfrm>
            <a:off x="2279650" y="3819440"/>
            <a:ext cx="7632700" cy="469339"/>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lide Number Placeholder 5">
            <a:extLst>
              <a:ext uri="{FF2B5EF4-FFF2-40B4-BE49-F238E27FC236}">
                <a16:creationId xmlns:a16="http://schemas.microsoft.com/office/drawing/2014/main" xmlns="" id="{C2A995BF-9E5B-C340-A121-C325AA978C69}"/>
              </a:ext>
            </a:extLst>
          </p:cNvPr>
          <p:cNvSpPr>
            <a:spLocks noGrp="1"/>
          </p:cNvSpPr>
          <p:nvPr>
            <p:ph type="sldNum" sz="quarter" idx="4"/>
          </p:nvPr>
        </p:nvSpPr>
        <p:spPr>
          <a:xfrm>
            <a:off x="11487054" y="496426"/>
            <a:ext cx="369759" cy="291021"/>
          </a:xfrm>
          <a:prstGeom prst="rect">
            <a:avLst/>
          </a:prstGeom>
        </p:spPr>
        <p:txBody>
          <a:bodyPr vert="horz" lIns="91440" tIns="45720" rIns="91440" bIns="45720" rtlCol="0" anchor="ctr"/>
          <a:lstStyle>
            <a:lvl1pPr algn="r">
              <a:defRPr sz="1200">
                <a:solidFill>
                  <a:schemeClr val="tx1">
                    <a:tint val="75000"/>
                  </a:schemeClr>
                </a:solidFill>
              </a:defRPr>
            </a:lvl1pPr>
          </a:lstStyle>
          <a:p>
            <a:fld id="{139E80EF-F19E-1449-9A2C-4048A290265F}" type="slidenum">
              <a:rPr lang="en-US" smtClean="0"/>
              <a:t>‹#›</a:t>
            </a:fld>
            <a:endParaRPr lang="en-US" dirty="0"/>
          </a:p>
        </p:txBody>
      </p:sp>
      <p:sp>
        <p:nvSpPr>
          <p:cNvPr id="9" name="Title 8">
            <a:extLst>
              <a:ext uri="{FF2B5EF4-FFF2-40B4-BE49-F238E27FC236}">
                <a16:creationId xmlns:a16="http://schemas.microsoft.com/office/drawing/2014/main" xmlns="" id="{DD76D6BE-F1A6-F843-9AA9-06D7C7412546}"/>
              </a:ext>
            </a:extLst>
          </p:cNvPr>
          <p:cNvSpPr>
            <a:spLocks noGrp="1"/>
          </p:cNvSpPr>
          <p:nvPr>
            <p:ph type="title"/>
          </p:nvPr>
        </p:nvSpPr>
        <p:spPr/>
        <p:txBody>
          <a:bodyPr/>
          <a:lstStyle/>
          <a:p>
            <a:r>
              <a:rPr lang="en-US"/>
              <a:t>Click to edit Master title style</a:t>
            </a:r>
          </a:p>
        </p:txBody>
      </p:sp>
      <p:sp>
        <p:nvSpPr>
          <p:cNvPr id="8"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1161537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Width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FE2DDB23-49DE-3C4C-B144-2B5ED7C1846C}"/>
              </a:ext>
            </a:extLst>
          </p:cNvPr>
          <p:cNvSpPr>
            <a:spLocks noGrp="1"/>
          </p:cNvSpPr>
          <p:nvPr>
            <p:ph type="pic" idx="1"/>
          </p:nvPr>
        </p:nvSpPr>
        <p:spPr>
          <a:xfrm>
            <a:off x="334963" y="1479175"/>
            <a:ext cx="11522075" cy="426848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Placeholder 7">
            <a:extLst>
              <a:ext uri="{FF2B5EF4-FFF2-40B4-BE49-F238E27FC236}">
                <a16:creationId xmlns:a16="http://schemas.microsoft.com/office/drawing/2014/main" xmlns="" id="{A55D5B0A-9AC9-0D4A-BC8C-86E15566AA5E}"/>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9" name="Rectangle 8">
            <a:extLst>
              <a:ext uri="{FF2B5EF4-FFF2-40B4-BE49-F238E27FC236}">
                <a16:creationId xmlns:a16="http://schemas.microsoft.com/office/drawing/2014/main" xmlns="" id="{897764C0-A288-384C-91EE-1E74156E015F}"/>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5">
            <a:extLst>
              <a:ext uri="{FF2B5EF4-FFF2-40B4-BE49-F238E27FC236}">
                <a16:creationId xmlns:a16="http://schemas.microsoft.com/office/drawing/2014/main" xmlns="" id="{A3890A92-4D5A-CD41-B0B2-EA21C4DE80D0}"/>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2657099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xmlns="" id="{A4A37B70-DF89-5A4A-A8A3-6272FB15F6E3}"/>
              </a:ext>
            </a:extLst>
          </p:cNvPr>
          <p:cNvSpPr>
            <a:spLocks noGrp="1"/>
          </p:cNvSpPr>
          <p:nvPr>
            <p:ph type="body" orient="vert" idx="1"/>
          </p:nvPr>
        </p:nvSpPr>
        <p:spPr>
          <a:xfrm>
            <a:off x="334964" y="1497027"/>
            <a:ext cx="7632700" cy="4356766"/>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7">
            <a:extLst>
              <a:ext uri="{FF2B5EF4-FFF2-40B4-BE49-F238E27FC236}">
                <a16:creationId xmlns:a16="http://schemas.microsoft.com/office/drawing/2014/main" xmlns="" id="{63ACDE91-6E6F-7D47-BC38-A39065757D3A}"/>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xmlns="" id="{CD4E6007-8E09-1948-A0FA-E75051A41122}"/>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xmlns="" id="{01A42B72-6DD7-2141-9691-F07D55E5A621}"/>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2409196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DC7B0D3-9ED8-4944-A9B6-AB4CC9040A35}"/>
              </a:ext>
            </a:extLst>
          </p:cNvPr>
          <p:cNvSpPr>
            <a:spLocks noGrp="1"/>
          </p:cNvSpPr>
          <p:nvPr>
            <p:ph type="title" orient="vert"/>
          </p:nvPr>
        </p:nvSpPr>
        <p:spPr>
          <a:xfrm>
            <a:off x="9083674" y="260350"/>
            <a:ext cx="2773364" cy="5609771"/>
          </a:xfrm>
          <a:prstGeom prst="rect">
            <a:avLst/>
          </a:prstGeo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xmlns="" id="{40ED8A13-C965-8E45-9011-4D0F721483C5}"/>
              </a:ext>
            </a:extLst>
          </p:cNvPr>
          <p:cNvSpPr>
            <a:spLocks noGrp="1"/>
          </p:cNvSpPr>
          <p:nvPr>
            <p:ph type="body" orient="vert" idx="1"/>
          </p:nvPr>
        </p:nvSpPr>
        <p:spPr>
          <a:xfrm>
            <a:off x="838200" y="260350"/>
            <a:ext cx="8102600" cy="5609771"/>
          </a:xfrm>
        </p:spPr>
        <p:txBody>
          <a:bodyPr vert="eaVe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xmlns="" id="{7B803444-E9BD-D041-B86A-8CED5EC8520E}"/>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6"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89179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Slide Number Placeholder 5"/>
          <p:cNvSpPr>
            <a:spLocks noGrp="1"/>
          </p:cNvSpPr>
          <p:nvPr>
            <p:ph type="sldNum" sz="quarter" idx="10"/>
          </p:nvPr>
        </p:nvSpPr>
        <p:spPr>
          <a:xfrm>
            <a:off x="11330517" y="6221414"/>
            <a:ext cx="827616" cy="365125"/>
          </a:xfrm>
          <a:prstGeom prst="rect">
            <a:avLst/>
          </a:prstGeom>
        </p:spPr>
        <p:txBody>
          <a:bodyPr/>
          <a:lstStyle>
            <a:lvl1pPr eaLnBrk="0" hangingPunct="0">
              <a:defRPr/>
            </a:lvl1pPr>
          </a:lstStyle>
          <a:p>
            <a:pPr>
              <a:defRPr/>
            </a:pPr>
            <a:fld id="{49D96715-4439-4BD4-B32E-5C1732E1C6CF}" type="slidenum">
              <a:rPr lang="en-GB" altLang="en-US"/>
              <a:pPr>
                <a:defRPr/>
              </a:pPr>
              <a:t>‹#›</a:t>
            </a:fld>
            <a:endParaRPr lang="en-GB" altLang="en-US"/>
          </a:p>
        </p:txBody>
      </p:sp>
    </p:spTree>
    <p:extLst>
      <p:ext uri="{BB962C8B-B14F-4D97-AF65-F5344CB8AC3E}">
        <p14:creationId xmlns:p14="http://schemas.microsoft.com/office/powerpoint/2010/main" val="431918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DA0D879-1109-484A-9609-98D9C97D08DC}"/>
              </a:ext>
            </a:extLst>
          </p:cNvPr>
          <p:cNvSpPr>
            <a:spLocks noGrp="1"/>
          </p:cNvSpPr>
          <p:nvPr>
            <p:ph idx="1"/>
          </p:nvPr>
        </p:nvSpPr>
        <p:spPr>
          <a:xfrm>
            <a:off x="334960" y="1497028"/>
            <a:ext cx="7632704" cy="434860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Placeholder 7">
            <a:extLst>
              <a:ext uri="{FF2B5EF4-FFF2-40B4-BE49-F238E27FC236}">
                <a16:creationId xmlns:a16="http://schemas.microsoft.com/office/drawing/2014/main" xmlns="" id="{D43FBAA9-E3A9-E44D-B1FC-D6D3ED63B98C}"/>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13" name="Picture Placeholder 2">
            <a:extLst>
              <a:ext uri="{FF2B5EF4-FFF2-40B4-BE49-F238E27FC236}">
                <a16:creationId xmlns:a16="http://schemas.microsoft.com/office/drawing/2014/main" xmlns="" id="{FD3072A8-C09B-1946-A374-E70206114B82}"/>
              </a:ext>
            </a:extLst>
          </p:cNvPr>
          <p:cNvSpPr>
            <a:spLocks noGrp="1"/>
          </p:cNvSpPr>
          <p:nvPr>
            <p:ph type="pic" idx="10"/>
          </p:nvPr>
        </p:nvSpPr>
        <p:spPr>
          <a:xfrm>
            <a:off x="8112125" y="1497027"/>
            <a:ext cx="3744912" cy="434860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7" name="Rectangle 6">
            <a:extLst>
              <a:ext uri="{FF2B5EF4-FFF2-40B4-BE49-F238E27FC236}">
                <a16:creationId xmlns:a16="http://schemas.microsoft.com/office/drawing/2014/main" xmlns="" id="{718504FB-3A99-9D41-BD71-7B2382439D7F}"/>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lide Number Placeholder 5">
            <a:extLst>
              <a:ext uri="{FF2B5EF4-FFF2-40B4-BE49-F238E27FC236}">
                <a16:creationId xmlns:a16="http://schemas.microsoft.com/office/drawing/2014/main" xmlns="" id="{F400D77D-0E76-8142-877C-2FF33356F93E}"/>
              </a:ext>
            </a:extLst>
          </p:cNvPr>
          <p:cNvSpPr>
            <a:spLocks noGrp="1"/>
          </p:cNvSpPr>
          <p:nvPr>
            <p:ph type="sldNum" sz="quarter" idx="4"/>
          </p:nvPr>
        </p:nvSpPr>
        <p:spPr>
          <a:xfrm>
            <a:off x="11487054" y="496426"/>
            <a:ext cx="369759" cy="291021"/>
          </a:xfrm>
          <a:prstGeom prst="rect">
            <a:avLst/>
          </a:prstGeom>
        </p:spPr>
        <p:txBody>
          <a:bodyPr vert="horz" lIns="91440" tIns="45720" rIns="91440" bIns="45720" rtlCol="0" anchor="ctr"/>
          <a:lstStyle>
            <a:lvl1pPr algn="r">
              <a:defRPr sz="1200">
                <a:solidFill>
                  <a:schemeClr val="tx1">
                    <a:tint val="75000"/>
                  </a:schemeClr>
                </a:solidFill>
              </a:defRPr>
            </a:lvl1pPr>
          </a:lstStyle>
          <a:p>
            <a:fld id="{139E80EF-F19E-1449-9A2C-4048A290265F}" type="slidenum">
              <a:rPr lang="en-US" smtClean="0"/>
              <a:t>‹#›</a:t>
            </a:fld>
            <a:endParaRPr lang="en-US" dirty="0"/>
          </a:p>
        </p:txBody>
      </p:sp>
      <p:sp>
        <p:nvSpPr>
          <p:cNvPr id="11"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601455772"/>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t Rows and Image Righ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0550DF83-374B-E04D-B4B1-A73338AB59F7}"/>
              </a:ext>
            </a:extLst>
          </p:cNvPr>
          <p:cNvSpPr>
            <a:spLocks noGrp="1"/>
          </p:cNvSpPr>
          <p:nvPr>
            <p:ph type="body" idx="1"/>
          </p:nvPr>
        </p:nvSpPr>
        <p:spPr>
          <a:xfrm>
            <a:off x="334964" y="1497027"/>
            <a:ext cx="7632699" cy="210076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2" name="Content Placeholder 2">
            <a:extLst>
              <a:ext uri="{FF2B5EF4-FFF2-40B4-BE49-F238E27FC236}">
                <a16:creationId xmlns:a16="http://schemas.microsoft.com/office/drawing/2014/main" xmlns="" id="{27C54E57-0A3A-1D45-AF6C-F1841F7B10F6}"/>
              </a:ext>
            </a:extLst>
          </p:cNvPr>
          <p:cNvSpPr>
            <a:spLocks noGrp="1"/>
          </p:cNvSpPr>
          <p:nvPr>
            <p:ph idx="10"/>
          </p:nvPr>
        </p:nvSpPr>
        <p:spPr>
          <a:xfrm>
            <a:off x="334964" y="3722336"/>
            <a:ext cx="7632698" cy="214778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a:extLst>
              <a:ext uri="{FF2B5EF4-FFF2-40B4-BE49-F238E27FC236}">
                <a16:creationId xmlns:a16="http://schemas.microsoft.com/office/drawing/2014/main" xmlns="" id="{951DAD33-F5F4-8246-917F-C4FE29440EE8}"/>
              </a:ext>
            </a:extLst>
          </p:cNvPr>
          <p:cNvSpPr>
            <a:spLocks noGrp="1"/>
          </p:cNvSpPr>
          <p:nvPr>
            <p:ph type="pic" idx="11"/>
          </p:nvPr>
        </p:nvSpPr>
        <p:spPr>
          <a:xfrm>
            <a:off x="8112124" y="1497027"/>
            <a:ext cx="3744913" cy="437309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8" name="Title Placeholder 7">
            <a:extLst>
              <a:ext uri="{FF2B5EF4-FFF2-40B4-BE49-F238E27FC236}">
                <a16:creationId xmlns:a16="http://schemas.microsoft.com/office/drawing/2014/main" xmlns="" id="{2DE82F0C-42F0-F842-B9F7-13491CC3D38B}"/>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10" name="Rectangle 9">
            <a:extLst>
              <a:ext uri="{FF2B5EF4-FFF2-40B4-BE49-F238E27FC236}">
                <a16:creationId xmlns:a16="http://schemas.microsoft.com/office/drawing/2014/main" xmlns="" id="{6EE0BBFD-72CD-AE4C-A50F-26031E0E303E}"/>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xmlns="" id="{72F87DCC-9562-3D43-BFC5-F443BBD0BAEA}"/>
              </a:ext>
            </a:extLst>
          </p:cNvPr>
          <p:cNvSpPr>
            <a:spLocks noGrp="1"/>
          </p:cNvSpPr>
          <p:nvPr>
            <p:ph type="sldNum" sz="quarter" idx="4"/>
          </p:nvPr>
        </p:nvSpPr>
        <p:spPr>
          <a:xfrm>
            <a:off x="11487054" y="496426"/>
            <a:ext cx="369759" cy="291021"/>
          </a:xfrm>
          <a:prstGeom prst="rect">
            <a:avLst/>
          </a:prstGeom>
        </p:spPr>
        <p:txBody>
          <a:bodyPr vert="horz" lIns="91440" tIns="45720" rIns="91440" bIns="45720" rtlCol="0" anchor="ctr"/>
          <a:lstStyle>
            <a:lvl1pPr algn="r">
              <a:defRPr sz="1200">
                <a:solidFill>
                  <a:schemeClr val="tx1">
                    <a:tint val="75000"/>
                  </a:schemeClr>
                </a:solidFill>
              </a:defRPr>
            </a:lvl1pPr>
          </a:lstStyle>
          <a:p>
            <a:fld id="{139E80EF-F19E-1449-9A2C-4048A290265F}" type="slidenum">
              <a:rPr lang="en-US" smtClean="0"/>
              <a:t>‹#›</a:t>
            </a:fld>
            <a:endParaRPr lang="en-US" dirty="0"/>
          </a:p>
        </p:txBody>
      </p:sp>
      <p:sp>
        <p:nvSpPr>
          <p:cNvPr id="14"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1251706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37A147DC-9595-7545-959F-8ABA66CC520A}"/>
              </a:ext>
            </a:extLst>
          </p:cNvPr>
          <p:cNvSpPr>
            <a:spLocks noGrp="1"/>
          </p:cNvSpPr>
          <p:nvPr>
            <p:ph sz="half" idx="1"/>
          </p:nvPr>
        </p:nvSpPr>
        <p:spPr>
          <a:xfrm>
            <a:off x="334962" y="1497028"/>
            <a:ext cx="5684837" cy="436493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57F54238-C3B3-EB47-8350-39AA5A7E4EDA}"/>
              </a:ext>
            </a:extLst>
          </p:cNvPr>
          <p:cNvSpPr>
            <a:spLocks noGrp="1"/>
          </p:cNvSpPr>
          <p:nvPr>
            <p:ph sz="half" idx="2"/>
          </p:nvPr>
        </p:nvSpPr>
        <p:spPr>
          <a:xfrm>
            <a:off x="6172200" y="1497027"/>
            <a:ext cx="5684838" cy="436493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7">
            <a:extLst>
              <a:ext uri="{FF2B5EF4-FFF2-40B4-BE49-F238E27FC236}">
                <a16:creationId xmlns:a16="http://schemas.microsoft.com/office/drawing/2014/main" xmlns="" id="{F8CE3CF8-7315-644E-B6B4-7941967FCABD}"/>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xmlns="" id="{F88CE717-19B3-B244-9450-E37141C928E2}"/>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xmlns="" id="{E74A332D-BF82-4F4A-A137-9ACB82443FCC}"/>
              </a:ext>
            </a:extLst>
          </p:cNvPr>
          <p:cNvSpPr>
            <a:spLocks noGrp="1"/>
          </p:cNvSpPr>
          <p:nvPr>
            <p:ph type="sldNum" sz="quarter" idx="4"/>
          </p:nvPr>
        </p:nvSpPr>
        <p:spPr>
          <a:xfrm>
            <a:off x="11487054" y="496426"/>
            <a:ext cx="369759" cy="291021"/>
          </a:xfrm>
          <a:prstGeom prst="rect">
            <a:avLst/>
          </a:prstGeom>
        </p:spPr>
        <p:txBody>
          <a:bodyPr vert="horz" lIns="91440" tIns="45720" rIns="91440" bIns="45720" rtlCol="0" anchor="ctr"/>
          <a:lstStyle>
            <a:lvl1pPr algn="r">
              <a:defRPr sz="1200">
                <a:solidFill>
                  <a:schemeClr val="tx1">
                    <a:tint val="75000"/>
                  </a:schemeClr>
                </a:solidFill>
              </a:defRPr>
            </a:lvl1pPr>
          </a:lstStyle>
          <a:p>
            <a:fld id="{139E80EF-F19E-1449-9A2C-4048A290265F}" type="slidenum">
              <a:rPr lang="en-US" smtClean="0"/>
              <a:t>‹#›</a:t>
            </a:fld>
            <a:endParaRPr lang="en-US" dirty="0"/>
          </a:p>
        </p:txBody>
      </p:sp>
      <p:sp>
        <p:nvSpPr>
          <p:cNvPr id="12"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1304381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and Subtitle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54FFA85D-842B-7B44-BF67-F17E6447CE2F}"/>
              </a:ext>
            </a:extLst>
          </p:cNvPr>
          <p:cNvSpPr>
            <a:spLocks noGrp="1"/>
          </p:cNvSpPr>
          <p:nvPr>
            <p:ph type="body" idx="1"/>
          </p:nvPr>
        </p:nvSpPr>
        <p:spPr>
          <a:xfrm>
            <a:off x="334964" y="1454374"/>
            <a:ext cx="5689599" cy="84129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3EB974E9-7089-9C4A-A258-4EF9982D6214}"/>
              </a:ext>
            </a:extLst>
          </p:cNvPr>
          <p:cNvSpPr>
            <a:spLocks noGrp="1"/>
          </p:cNvSpPr>
          <p:nvPr>
            <p:ph sz="half" idx="2"/>
          </p:nvPr>
        </p:nvSpPr>
        <p:spPr>
          <a:xfrm>
            <a:off x="334964" y="2505077"/>
            <a:ext cx="5689599" cy="33323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7091A74C-97F9-7849-9A97-41FDDB024835}"/>
              </a:ext>
            </a:extLst>
          </p:cNvPr>
          <p:cNvSpPr>
            <a:spLocks noGrp="1"/>
          </p:cNvSpPr>
          <p:nvPr>
            <p:ph type="body" sz="quarter" idx="3"/>
          </p:nvPr>
        </p:nvSpPr>
        <p:spPr>
          <a:xfrm>
            <a:off x="6172200" y="1454374"/>
            <a:ext cx="5684838" cy="86359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xmlns="" id="{E3E4133E-7AA4-F640-AE6E-29256105F3E4}"/>
              </a:ext>
            </a:extLst>
          </p:cNvPr>
          <p:cNvSpPr>
            <a:spLocks noGrp="1"/>
          </p:cNvSpPr>
          <p:nvPr>
            <p:ph sz="quarter" idx="4"/>
          </p:nvPr>
        </p:nvSpPr>
        <p:spPr>
          <a:xfrm>
            <a:off x="6172200" y="2505076"/>
            <a:ext cx="5684838" cy="33323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7">
            <a:extLst>
              <a:ext uri="{FF2B5EF4-FFF2-40B4-BE49-F238E27FC236}">
                <a16:creationId xmlns:a16="http://schemas.microsoft.com/office/drawing/2014/main" xmlns="" id="{E0906665-079D-DF41-A2CF-A969DEDF08AB}"/>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10" name="Rectangle 9">
            <a:extLst>
              <a:ext uri="{FF2B5EF4-FFF2-40B4-BE49-F238E27FC236}">
                <a16:creationId xmlns:a16="http://schemas.microsoft.com/office/drawing/2014/main" xmlns="" id="{E547ED58-5B51-F84C-A73D-22702C862B72}"/>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5">
            <a:extLst>
              <a:ext uri="{FF2B5EF4-FFF2-40B4-BE49-F238E27FC236}">
                <a16:creationId xmlns:a16="http://schemas.microsoft.com/office/drawing/2014/main" xmlns="" id="{77D2A0D9-73D5-8545-9C2F-02EAE5F4C6C9}"/>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4" name="Footer Placeholder 20">
            <a:extLst>
              <a:ext uri="{FF2B5EF4-FFF2-40B4-BE49-F238E27FC236}">
                <a16:creationId xmlns:a16="http://schemas.microsoft.com/office/drawing/2014/main" xmlns="" id="{9BFD4040-23F9-4745-AC2E-4787A0B5345C}"/>
              </a:ext>
            </a:extLst>
          </p:cNvPr>
          <p:cNvSpPr>
            <a:spLocks noGrp="1"/>
          </p:cNvSpPr>
          <p:nvPr>
            <p:ph type="ftr" sz="quarter" idx="10"/>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1182314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4 Images and Partner Logo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BD097BE8-42BC-C54B-9A01-58CA97A9A33B}"/>
              </a:ext>
            </a:extLst>
          </p:cNvPr>
          <p:cNvSpPr>
            <a:spLocks noGrp="1"/>
          </p:cNvSpPr>
          <p:nvPr>
            <p:ph idx="1"/>
          </p:nvPr>
        </p:nvSpPr>
        <p:spPr>
          <a:xfrm>
            <a:off x="334964" y="1508281"/>
            <a:ext cx="5689599" cy="39678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Picture Placeholder 10">
            <a:extLst>
              <a:ext uri="{FF2B5EF4-FFF2-40B4-BE49-F238E27FC236}">
                <a16:creationId xmlns:a16="http://schemas.microsoft.com/office/drawing/2014/main" xmlns="" id="{AF505B3D-B9F6-0145-960F-C24F868FCD70}"/>
              </a:ext>
            </a:extLst>
          </p:cNvPr>
          <p:cNvSpPr>
            <a:spLocks noGrp="1"/>
          </p:cNvSpPr>
          <p:nvPr>
            <p:ph type="pic" sz="quarter" idx="15"/>
          </p:nvPr>
        </p:nvSpPr>
        <p:spPr>
          <a:xfrm>
            <a:off x="343056" y="5583484"/>
            <a:ext cx="1800224" cy="351952"/>
          </a:xfrm>
        </p:spPr>
      </p:sp>
      <p:sp>
        <p:nvSpPr>
          <p:cNvPr id="21" name="Picture Placeholder 2">
            <a:extLst>
              <a:ext uri="{FF2B5EF4-FFF2-40B4-BE49-F238E27FC236}">
                <a16:creationId xmlns:a16="http://schemas.microsoft.com/office/drawing/2014/main" xmlns="" id="{CF44238C-9BBE-7F40-8EBA-A63436E332C1}"/>
              </a:ext>
            </a:extLst>
          </p:cNvPr>
          <p:cNvSpPr>
            <a:spLocks noGrp="1"/>
          </p:cNvSpPr>
          <p:nvPr>
            <p:ph type="pic" idx="21"/>
          </p:nvPr>
        </p:nvSpPr>
        <p:spPr>
          <a:xfrm>
            <a:off x="6170541" y="1508281"/>
            <a:ext cx="2773363" cy="1869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4" name="Picture Placeholder 2">
            <a:extLst>
              <a:ext uri="{FF2B5EF4-FFF2-40B4-BE49-F238E27FC236}">
                <a16:creationId xmlns:a16="http://schemas.microsoft.com/office/drawing/2014/main" xmlns="" id="{62A99614-66E0-204A-89DB-6BCF22397260}"/>
              </a:ext>
            </a:extLst>
          </p:cNvPr>
          <p:cNvSpPr>
            <a:spLocks noGrp="1"/>
          </p:cNvSpPr>
          <p:nvPr>
            <p:ph type="pic" idx="23"/>
          </p:nvPr>
        </p:nvSpPr>
        <p:spPr>
          <a:xfrm>
            <a:off x="6170541" y="3596026"/>
            <a:ext cx="2773363" cy="1869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5" name="Picture Placeholder 2">
            <a:extLst>
              <a:ext uri="{FF2B5EF4-FFF2-40B4-BE49-F238E27FC236}">
                <a16:creationId xmlns:a16="http://schemas.microsoft.com/office/drawing/2014/main" xmlns="" id="{82D1F07C-7A61-714C-8068-8EE5BCD16CC2}"/>
              </a:ext>
            </a:extLst>
          </p:cNvPr>
          <p:cNvSpPr>
            <a:spLocks noGrp="1"/>
          </p:cNvSpPr>
          <p:nvPr>
            <p:ph type="pic" idx="24"/>
          </p:nvPr>
        </p:nvSpPr>
        <p:spPr>
          <a:xfrm>
            <a:off x="9091766" y="1508281"/>
            <a:ext cx="2773363" cy="1869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6" name="Picture Placeholder 2">
            <a:extLst>
              <a:ext uri="{FF2B5EF4-FFF2-40B4-BE49-F238E27FC236}">
                <a16:creationId xmlns:a16="http://schemas.microsoft.com/office/drawing/2014/main" xmlns="" id="{176D65DB-2C3F-4140-8123-1B7DED6FC3B0}"/>
              </a:ext>
            </a:extLst>
          </p:cNvPr>
          <p:cNvSpPr>
            <a:spLocks noGrp="1"/>
          </p:cNvSpPr>
          <p:nvPr>
            <p:ph type="pic" idx="25"/>
          </p:nvPr>
        </p:nvSpPr>
        <p:spPr>
          <a:xfrm>
            <a:off x="9091766" y="3596026"/>
            <a:ext cx="2773363" cy="186926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2" name="Title Placeholder 7">
            <a:extLst>
              <a:ext uri="{FF2B5EF4-FFF2-40B4-BE49-F238E27FC236}">
                <a16:creationId xmlns:a16="http://schemas.microsoft.com/office/drawing/2014/main" xmlns="" id="{6DC0488A-8F3D-3940-AF11-627EAF50DC95}"/>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23" name="Rectangle 22">
            <a:extLst>
              <a:ext uri="{FF2B5EF4-FFF2-40B4-BE49-F238E27FC236}">
                <a16:creationId xmlns:a16="http://schemas.microsoft.com/office/drawing/2014/main" xmlns="" id="{184AAB90-1E85-DF4A-BE9C-7BB8FC701C49}"/>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10">
            <a:extLst>
              <a:ext uri="{FF2B5EF4-FFF2-40B4-BE49-F238E27FC236}">
                <a16:creationId xmlns:a16="http://schemas.microsoft.com/office/drawing/2014/main" xmlns="" id="{AF505B3D-B9F6-0145-960F-C24F868FCD70}"/>
              </a:ext>
            </a:extLst>
          </p:cNvPr>
          <p:cNvSpPr>
            <a:spLocks noGrp="1"/>
          </p:cNvSpPr>
          <p:nvPr>
            <p:ph type="pic" sz="quarter" idx="26"/>
          </p:nvPr>
        </p:nvSpPr>
        <p:spPr>
          <a:xfrm>
            <a:off x="2277053" y="5587123"/>
            <a:ext cx="1800224" cy="351952"/>
          </a:xfrm>
        </p:spPr>
      </p:sp>
      <p:sp>
        <p:nvSpPr>
          <p:cNvPr id="28" name="Picture Placeholder 10">
            <a:extLst>
              <a:ext uri="{FF2B5EF4-FFF2-40B4-BE49-F238E27FC236}">
                <a16:creationId xmlns:a16="http://schemas.microsoft.com/office/drawing/2014/main" xmlns="" id="{AF505B3D-B9F6-0145-960F-C24F868FCD70}"/>
              </a:ext>
            </a:extLst>
          </p:cNvPr>
          <p:cNvSpPr>
            <a:spLocks noGrp="1"/>
          </p:cNvSpPr>
          <p:nvPr>
            <p:ph type="pic" sz="quarter" idx="27"/>
          </p:nvPr>
        </p:nvSpPr>
        <p:spPr>
          <a:xfrm>
            <a:off x="4211050" y="5587123"/>
            <a:ext cx="1800224" cy="351952"/>
          </a:xfrm>
        </p:spPr>
      </p:sp>
      <p:sp>
        <p:nvSpPr>
          <p:cNvPr id="29" name="Picture Placeholder 10">
            <a:extLst>
              <a:ext uri="{FF2B5EF4-FFF2-40B4-BE49-F238E27FC236}">
                <a16:creationId xmlns:a16="http://schemas.microsoft.com/office/drawing/2014/main" xmlns="" id="{AF505B3D-B9F6-0145-960F-C24F868FCD70}"/>
              </a:ext>
            </a:extLst>
          </p:cNvPr>
          <p:cNvSpPr>
            <a:spLocks noGrp="1"/>
          </p:cNvSpPr>
          <p:nvPr>
            <p:ph type="pic" sz="quarter" idx="28"/>
          </p:nvPr>
        </p:nvSpPr>
        <p:spPr>
          <a:xfrm>
            <a:off x="6145047" y="5579875"/>
            <a:ext cx="1800224" cy="351952"/>
          </a:xfrm>
        </p:spPr>
      </p:sp>
      <p:sp>
        <p:nvSpPr>
          <p:cNvPr id="32" name="Picture Placeholder 10">
            <a:extLst>
              <a:ext uri="{FF2B5EF4-FFF2-40B4-BE49-F238E27FC236}">
                <a16:creationId xmlns:a16="http://schemas.microsoft.com/office/drawing/2014/main" xmlns="" id="{AF505B3D-B9F6-0145-960F-C24F868FCD70}"/>
              </a:ext>
            </a:extLst>
          </p:cNvPr>
          <p:cNvSpPr>
            <a:spLocks noGrp="1"/>
          </p:cNvSpPr>
          <p:nvPr>
            <p:ph type="pic" sz="quarter" idx="29"/>
          </p:nvPr>
        </p:nvSpPr>
        <p:spPr>
          <a:xfrm>
            <a:off x="8079044" y="5588069"/>
            <a:ext cx="1800224" cy="351952"/>
          </a:xfrm>
        </p:spPr>
      </p:sp>
      <p:sp>
        <p:nvSpPr>
          <p:cNvPr id="33" name="Picture Placeholder 10">
            <a:extLst>
              <a:ext uri="{FF2B5EF4-FFF2-40B4-BE49-F238E27FC236}">
                <a16:creationId xmlns:a16="http://schemas.microsoft.com/office/drawing/2014/main" xmlns="" id="{AF505B3D-B9F6-0145-960F-C24F868FCD70}"/>
              </a:ext>
            </a:extLst>
          </p:cNvPr>
          <p:cNvSpPr>
            <a:spLocks noGrp="1"/>
          </p:cNvSpPr>
          <p:nvPr>
            <p:ph type="pic" sz="quarter" idx="30"/>
          </p:nvPr>
        </p:nvSpPr>
        <p:spPr>
          <a:xfrm>
            <a:off x="10013041" y="5588069"/>
            <a:ext cx="1800224" cy="351952"/>
          </a:xfrm>
        </p:spPr>
      </p:sp>
      <p:sp>
        <p:nvSpPr>
          <p:cNvPr id="17" name="Slide Number Placeholder 5">
            <a:extLst>
              <a:ext uri="{FF2B5EF4-FFF2-40B4-BE49-F238E27FC236}">
                <a16:creationId xmlns:a16="http://schemas.microsoft.com/office/drawing/2014/main" xmlns="" id="{2C1B9F5A-960E-E345-AB7D-9C087F9FFCD0}"/>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8"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301805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1 Images and Partner Logos">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xmlns="" id="{219A7726-F44D-7C40-8663-7144F06103FA}"/>
              </a:ext>
            </a:extLst>
          </p:cNvPr>
          <p:cNvSpPr>
            <a:spLocks noGrp="1"/>
          </p:cNvSpPr>
          <p:nvPr>
            <p:ph idx="1"/>
          </p:nvPr>
        </p:nvSpPr>
        <p:spPr>
          <a:xfrm>
            <a:off x="334964" y="1508281"/>
            <a:ext cx="5689599" cy="39678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Picture Placeholder 2">
            <a:extLst>
              <a:ext uri="{FF2B5EF4-FFF2-40B4-BE49-F238E27FC236}">
                <a16:creationId xmlns:a16="http://schemas.microsoft.com/office/drawing/2014/main" xmlns="" id="{03E6A351-B4E9-8044-8F74-5F30D42746DA}"/>
              </a:ext>
            </a:extLst>
          </p:cNvPr>
          <p:cNvSpPr>
            <a:spLocks noGrp="1"/>
          </p:cNvSpPr>
          <p:nvPr>
            <p:ph type="pic" idx="23"/>
          </p:nvPr>
        </p:nvSpPr>
        <p:spPr>
          <a:xfrm>
            <a:off x="6170541" y="1508282"/>
            <a:ext cx="5686497" cy="395700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18" name="Title Placeholder 7">
            <a:extLst>
              <a:ext uri="{FF2B5EF4-FFF2-40B4-BE49-F238E27FC236}">
                <a16:creationId xmlns:a16="http://schemas.microsoft.com/office/drawing/2014/main" xmlns="" id="{E2B32D72-8CA6-E84D-B595-25F9562D069D}"/>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20" name="Rectangle 19">
            <a:extLst>
              <a:ext uri="{FF2B5EF4-FFF2-40B4-BE49-F238E27FC236}">
                <a16:creationId xmlns:a16="http://schemas.microsoft.com/office/drawing/2014/main" xmlns="" id="{60C3D0CA-52A1-774F-82B2-D4CA29D4696E}"/>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Picture Placeholder 10">
            <a:extLst>
              <a:ext uri="{FF2B5EF4-FFF2-40B4-BE49-F238E27FC236}">
                <a16:creationId xmlns:a16="http://schemas.microsoft.com/office/drawing/2014/main" xmlns="" id="{AF505B3D-B9F6-0145-960F-C24F868FCD70}"/>
              </a:ext>
            </a:extLst>
          </p:cNvPr>
          <p:cNvSpPr>
            <a:spLocks noGrp="1"/>
          </p:cNvSpPr>
          <p:nvPr>
            <p:ph type="pic" sz="quarter" idx="15"/>
          </p:nvPr>
        </p:nvSpPr>
        <p:spPr>
          <a:xfrm>
            <a:off x="343056" y="5583484"/>
            <a:ext cx="1800224" cy="351952"/>
          </a:xfrm>
        </p:spPr>
      </p:sp>
      <p:sp>
        <p:nvSpPr>
          <p:cNvPr id="26" name="Picture Placeholder 10">
            <a:extLst>
              <a:ext uri="{FF2B5EF4-FFF2-40B4-BE49-F238E27FC236}">
                <a16:creationId xmlns:a16="http://schemas.microsoft.com/office/drawing/2014/main" xmlns="" id="{AF505B3D-B9F6-0145-960F-C24F868FCD70}"/>
              </a:ext>
            </a:extLst>
          </p:cNvPr>
          <p:cNvSpPr>
            <a:spLocks noGrp="1"/>
          </p:cNvSpPr>
          <p:nvPr>
            <p:ph type="pic" sz="quarter" idx="26"/>
          </p:nvPr>
        </p:nvSpPr>
        <p:spPr>
          <a:xfrm>
            <a:off x="2277053" y="5587123"/>
            <a:ext cx="1800224" cy="351952"/>
          </a:xfrm>
        </p:spPr>
      </p:sp>
      <p:sp>
        <p:nvSpPr>
          <p:cNvPr id="27" name="Picture Placeholder 10">
            <a:extLst>
              <a:ext uri="{FF2B5EF4-FFF2-40B4-BE49-F238E27FC236}">
                <a16:creationId xmlns:a16="http://schemas.microsoft.com/office/drawing/2014/main" xmlns="" id="{AF505B3D-B9F6-0145-960F-C24F868FCD70}"/>
              </a:ext>
            </a:extLst>
          </p:cNvPr>
          <p:cNvSpPr>
            <a:spLocks noGrp="1"/>
          </p:cNvSpPr>
          <p:nvPr>
            <p:ph type="pic" sz="quarter" idx="27"/>
          </p:nvPr>
        </p:nvSpPr>
        <p:spPr>
          <a:xfrm>
            <a:off x="4211050" y="5587123"/>
            <a:ext cx="1800224" cy="351952"/>
          </a:xfrm>
        </p:spPr>
      </p:sp>
      <p:sp>
        <p:nvSpPr>
          <p:cNvPr id="28" name="Picture Placeholder 10">
            <a:extLst>
              <a:ext uri="{FF2B5EF4-FFF2-40B4-BE49-F238E27FC236}">
                <a16:creationId xmlns:a16="http://schemas.microsoft.com/office/drawing/2014/main" xmlns="" id="{AF505B3D-B9F6-0145-960F-C24F868FCD70}"/>
              </a:ext>
            </a:extLst>
          </p:cNvPr>
          <p:cNvSpPr>
            <a:spLocks noGrp="1"/>
          </p:cNvSpPr>
          <p:nvPr>
            <p:ph type="pic" sz="quarter" idx="28"/>
          </p:nvPr>
        </p:nvSpPr>
        <p:spPr>
          <a:xfrm>
            <a:off x="6145047" y="5579875"/>
            <a:ext cx="1800224" cy="351952"/>
          </a:xfrm>
        </p:spPr>
      </p:sp>
      <p:sp>
        <p:nvSpPr>
          <p:cNvPr id="29" name="Picture Placeholder 10">
            <a:extLst>
              <a:ext uri="{FF2B5EF4-FFF2-40B4-BE49-F238E27FC236}">
                <a16:creationId xmlns:a16="http://schemas.microsoft.com/office/drawing/2014/main" xmlns="" id="{AF505B3D-B9F6-0145-960F-C24F868FCD70}"/>
              </a:ext>
            </a:extLst>
          </p:cNvPr>
          <p:cNvSpPr>
            <a:spLocks noGrp="1"/>
          </p:cNvSpPr>
          <p:nvPr>
            <p:ph type="pic" sz="quarter" idx="29"/>
          </p:nvPr>
        </p:nvSpPr>
        <p:spPr>
          <a:xfrm>
            <a:off x="8079044" y="5588069"/>
            <a:ext cx="1800224" cy="351952"/>
          </a:xfrm>
        </p:spPr>
      </p:sp>
      <p:sp>
        <p:nvSpPr>
          <p:cNvPr id="30" name="Picture Placeholder 10">
            <a:extLst>
              <a:ext uri="{FF2B5EF4-FFF2-40B4-BE49-F238E27FC236}">
                <a16:creationId xmlns:a16="http://schemas.microsoft.com/office/drawing/2014/main" xmlns="" id="{AF505B3D-B9F6-0145-960F-C24F868FCD70}"/>
              </a:ext>
            </a:extLst>
          </p:cNvPr>
          <p:cNvSpPr>
            <a:spLocks noGrp="1"/>
          </p:cNvSpPr>
          <p:nvPr>
            <p:ph type="pic" sz="quarter" idx="30"/>
          </p:nvPr>
        </p:nvSpPr>
        <p:spPr>
          <a:xfrm>
            <a:off x="10013041" y="5588069"/>
            <a:ext cx="1800224" cy="351952"/>
          </a:xfrm>
        </p:spPr>
      </p:sp>
      <p:sp>
        <p:nvSpPr>
          <p:cNvPr id="14" name="Slide Number Placeholder 5">
            <a:extLst>
              <a:ext uri="{FF2B5EF4-FFF2-40B4-BE49-F238E27FC236}">
                <a16:creationId xmlns:a16="http://schemas.microsoft.com/office/drawing/2014/main" xmlns="" id="{D980F216-4C69-8446-847E-35DF6A1796ED}"/>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5"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3800106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2836FD1-6817-5B48-BA3A-33DE153292A2}"/>
              </a:ext>
            </a:extLst>
          </p:cNvPr>
          <p:cNvSpPr>
            <a:spLocks noGrp="1"/>
          </p:cNvSpPr>
          <p:nvPr>
            <p:ph idx="1"/>
          </p:nvPr>
        </p:nvSpPr>
        <p:spPr>
          <a:xfrm>
            <a:off x="5195888" y="1521303"/>
            <a:ext cx="6661150" cy="433974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xmlns="" id="{303CB898-602B-7C44-BD25-8A183C94352C}"/>
              </a:ext>
            </a:extLst>
          </p:cNvPr>
          <p:cNvSpPr>
            <a:spLocks noGrp="1"/>
          </p:cNvSpPr>
          <p:nvPr>
            <p:ph type="body" sz="half" idx="2"/>
          </p:nvPr>
        </p:nvSpPr>
        <p:spPr>
          <a:xfrm>
            <a:off x="334963" y="1521303"/>
            <a:ext cx="4716461" cy="43476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7" name="Title Placeholder 7">
            <a:extLst>
              <a:ext uri="{FF2B5EF4-FFF2-40B4-BE49-F238E27FC236}">
                <a16:creationId xmlns:a16="http://schemas.microsoft.com/office/drawing/2014/main" xmlns="" id="{4C95C99E-B74B-D04B-916C-F756775362C4}"/>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xmlns="" id="{CAB752AD-9A1C-2C4C-998F-C49FD7EF7B3F}"/>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5">
            <a:extLst>
              <a:ext uri="{FF2B5EF4-FFF2-40B4-BE49-F238E27FC236}">
                <a16:creationId xmlns:a16="http://schemas.microsoft.com/office/drawing/2014/main" xmlns="" id="{93CF7B50-3646-EF45-BFAC-3826E7128556}"/>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2613114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R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xmlns="" id="{FE2DDB23-49DE-3C4C-B144-2B5ED7C1846C}"/>
              </a:ext>
            </a:extLst>
          </p:cNvPr>
          <p:cNvSpPr>
            <a:spLocks noGrp="1"/>
          </p:cNvSpPr>
          <p:nvPr>
            <p:ph type="pic" idx="1"/>
          </p:nvPr>
        </p:nvSpPr>
        <p:spPr>
          <a:xfrm>
            <a:off x="5195888" y="1521303"/>
            <a:ext cx="6661150" cy="433974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xmlns="" id="{F16FC779-1B2C-454D-B0B9-39C4CD047D81}"/>
              </a:ext>
            </a:extLst>
          </p:cNvPr>
          <p:cNvSpPr>
            <a:spLocks noGrp="1"/>
          </p:cNvSpPr>
          <p:nvPr>
            <p:ph type="body" sz="half" idx="2"/>
          </p:nvPr>
        </p:nvSpPr>
        <p:spPr>
          <a:xfrm>
            <a:off x="334963" y="1521303"/>
            <a:ext cx="4716461" cy="43476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Title Placeholder 7">
            <a:extLst>
              <a:ext uri="{FF2B5EF4-FFF2-40B4-BE49-F238E27FC236}">
                <a16:creationId xmlns:a16="http://schemas.microsoft.com/office/drawing/2014/main" xmlns="" id="{50DA5788-17B8-3343-8718-D73514216D64}"/>
              </a:ext>
            </a:extLst>
          </p:cNvPr>
          <p:cNvSpPr>
            <a:spLocks noGrp="1"/>
          </p:cNvSpPr>
          <p:nvPr>
            <p:ph type="title"/>
          </p:nvPr>
        </p:nvSpPr>
        <p:spPr>
          <a:xfrm>
            <a:off x="334963" y="260351"/>
            <a:ext cx="10548937" cy="1002007"/>
          </a:xfrm>
          <a:prstGeom prst="rect">
            <a:avLst/>
          </a:prstGeom>
        </p:spPr>
        <p:txBody>
          <a:bodyPr vert="horz" lIns="0" tIns="0" rIns="0" bIns="0" rtlCol="0" anchor="ctr">
            <a:normAutofit/>
          </a:bodyPr>
          <a:lstStyle/>
          <a:p>
            <a:r>
              <a:rPr lang="en-US" dirty="0"/>
              <a:t>Click to edit Master title style</a:t>
            </a:r>
          </a:p>
        </p:txBody>
      </p:sp>
      <p:sp>
        <p:nvSpPr>
          <p:cNvPr id="9" name="Rectangle 8">
            <a:extLst>
              <a:ext uri="{FF2B5EF4-FFF2-40B4-BE49-F238E27FC236}">
                <a16:creationId xmlns:a16="http://schemas.microsoft.com/office/drawing/2014/main" xmlns="" id="{E45D4B2E-B1AA-A642-A59D-9263B4C8040A}"/>
              </a:ext>
            </a:extLst>
          </p:cNvPr>
          <p:cNvSpPr/>
          <p:nvPr userDrawn="1"/>
        </p:nvSpPr>
        <p:spPr>
          <a:xfrm flipV="1">
            <a:off x="334960" y="1262358"/>
            <a:ext cx="11522078" cy="3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a:extLst>
              <a:ext uri="{FF2B5EF4-FFF2-40B4-BE49-F238E27FC236}">
                <a16:creationId xmlns:a16="http://schemas.microsoft.com/office/drawing/2014/main" xmlns="" id="{AFA21913-3A56-AD44-8430-5EFAD0375734}"/>
              </a:ext>
            </a:extLst>
          </p:cNvPr>
          <p:cNvSpPr txBox="1">
            <a:spLocks/>
          </p:cNvSpPr>
          <p:nvPr userDrawn="1"/>
        </p:nvSpPr>
        <p:spPr>
          <a:xfrm>
            <a:off x="11487054" y="496426"/>
            <a:ext cx="369759" cy="291021"/>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9E80EF-F19E-1449-9A2C-4048A290265F}" type="slidenum">
              <a:rPr lang="en-US" smtClean="0"/>
              <a:pPr/>
              <a:t>‹#›</a:t>
            </a:fld>
            <a:endParaRPr lang="en-US" dirty="0"/>
          </a:p>
        </p:txBody>
      </p:sp>
      <p:sp>
        <p:nvSpPr>
          <p:cNvPr id="11"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Author     |     Email        |     NCEO Institute</a:t>
            </a:r>
            <a:endParaRPr lang="en-US" dirty="0"/>
          </a:p>
        </p:txBody>
      </p:sp>
    </p:spTree>
    <p:extLst>
      <p:ext uri="{BB962C8B-B14F-4D97-AF65-F5344CB8AC3E}">
        <p14:creationId xmlns:p14="http://schemas.microsoft.com/office/powerpoint/2010/main" val="269687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xmlns="" id="{A35678DF-0B83-8E4E-80EA-180CB75A924F}"/>
              </a:ext>
            </a:extLst>
          </p:cNvPr>
          <p:cNvSpPr>
            <a:spLocks noGrp="1"/>
          </p:cNvSpPr>
          <p:nvPr>
            <p:ph type="body" idx="1"/>
          </p:nvPr>
        </p:nvSpPr>
        <p:spPr>
          <a:xfrm>
            <a:off x="734785" y="1497028"/>
            <a:ext cx="7232877" cy="424246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xmlns="" id="{8D226D15-35F6-4B4B-9A74-5773A6DCEC39}"/>
              </a:ext>
            </a:extLst>
          </p:cNvPr>
          <p:cNvSpPr>
            <a:spLocks noGrp="1"/>
          </p:cNvSpPr>
          <p:nvPr>
            <p:ph type="sldNum" sz="quarter" idx="4"/>
          </p:nvPr>
        </p:nvSpPr>
        <p:spPr>
          <a:xfrm>
            <a:off x="11487054" y="496426"/>
            <a:ext cx="369759" cy="291021"/>
          </a:xfrm>
          <a:prstGeom prst="rect">
            <a:avLst/>
          </a:prstGeom>
        </p:spPr>
        <p:txBody>
          <a:bodyPr vert="horz" lIns="91440" tIns="45720" rIns="91440" bIns="45720" rtlCol="0" anchor="ctr"/>
          <a:lstStyle>
            <a:lvl1pPr algn="r">
              <a:defRPr sz="1200">
                <a:solidFill>
                  <a:schemeClr val="tx1">
                    <a:tint val="75000"/>
                  </a:schemeClr>
                </a:solidFill>
              </a:defRPr>
            </a:lvl1pPr>
          </a:lstStyle>
          <a:p>
            <a:fld id="{139E80EF-F19E-1449-9A2C-4048A290265F}" type="slidenum">
              <a:rPr lang="en-US" smtClean="0"/>
              <a:t>‹#›</a:t>
            </a:fld>
            <a:endParaRPr lang="en-US" dirty="0"/>
          </a:p>
        </p:txBody>
      </p:sp>
      <p:sp>
        <p:nvSpPr>
          <p:cNvPr id="8" name="Title Placeholder 7">
            <a:extLst>
              <a:ext uri="{FF2B5EF4-FFF2-40B4-BE49-F238E27FC236}">
                <a16:creationId xmlns:a16="http://schemas.microsoft.com/office/drawing/2014/main" xmlns="" id="{C2DA1C85-0D5F-F741-A1E1-92B33FA33195}"/>
              </a:ext>
            </a:extLst>
          </p:cNvPr>
          <p:cNvSpPr>
            <a:spLocks noGrp="1"/>
          </p:cNvSpPr>
          <p:nvPr>
            <p:ph type="title"/>
          </p:nvPr>
        </p:nvSpPr>
        <p:spPr>
          <a:xfrm>
            <a:off x="334963" y="495020"/>
            <a:ext cx="10548937" cy="867308"/>
          </a:xfrm>
          <a:prstGeom prst="rect">
            <a:avLst/>
          </a:prstGeom>
        </p:spPr>
        <p:txBody>
          <a:bodyPr vert="horz" lIns="0" tIns="0" rIns="0" bIns="0" rtlCol="0" anchor="ctr">
            <a:normAutofit/>
          </a:bodyPr>
          <a:lstStyle/>
          <a:p>
            <a:r>
              <a:rPr lang="en-US" dirty="0"/>
              <a:t>Click to edit Master title style</a:t>
            </a:r>
          </a:p>
        </p:txBody>
      </p:sp>
      <p:sp>
        <p:nvSpPr>
          <p:cNvPr id="9" name="Rectangle 8">
            <a:extLst>
              <a:ext uri="{FF2B5EF4-FFF2-40B4-BE49-F238E27FC236}">
                <a16:creationId xmlns:a16="http://schemas.microsoft.com/office/drawing/2014/main" xmlns="" id="{DCF4BB35-1189-CB4E-A702-E32E7F72036B}"/>
              </a:ext>
            </a:extLst>
          </p:cNvPr>
          <p:cNvSpPr/>
          <p:nvPr userDrawn="1"/>
        </p:nvSpPr>
        <p:spPr>
          <a:xfrm>
            <a:off x="0" y="-1"/>
            <a:ext cx="12192000" cy="2256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2" descr="NCEO-logo-web">
            <a:extLst>
              <a:ext uri="{FF2B5EF4-FFF2-40B4-BE49-F238E27FC236}">
                <a16:creationId xmlns:a16="http://schemas.microsoft.com/office/drawing/2014/main" xmlns="" id="{BA8DF1B9-77AB-E44F-A800-C6AF30D22F8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34962" y="6161369"/>
            <a:ext cx="1944687" cy="507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pic>
        <p:nvPicPr>
          <p:cNvPr id="12" name="Picture 9" descr="NERC long logo">
            <a:extLst>
              <a:ext uri="{FF2B5EF4-FFF2-40B4-BE49-F238E27FC236}">
                <a16:creationId xmlns:a16="http://schemas.microsoft.com/office/drawing/2014/main" xmlns="" id="{0527458A-04FC-5F45-93FA-5B5452FEC590}"/>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10429395" y="6295408"/>
            <a:ext cx="1427418" cy="29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NCEO-logo-web">
            <a:extLst>
              <a:ext uri="{FF2B5EF4-FFF2-40B4-BE49-F238E27FC236}">
                <a16:creationId xmlns:a16="http://schemas.microsoft.com/office/drawing/2014/main" xmlns="" id="{BA8DF1B9-77AB-E44F-A800-C6AF30D22F8C}"/>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334963" y="6070186"/>
            <a:ext cx="2293935" cy="598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70400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4" r:id="rId10"/>
    <p:sldLayoutId id="2147483682" r:id="rId11"/>
    <p:sldLayoutId id="2147483683" r:id="rId12"/>
    <p:sldLayoutId id="2147483685" r:id="rId13"/>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7469" userDrawn="1">
          <p15:clr>
            <a:srgbClr val="F26B43"/>
          </p15:clr>
        </p15:guide>
        <p15:guide id="3" pos="3885" userDrawn="1">
          <p15:clr>
            <a:srgbClr val="F26B43"/>
          </p15:clr>
        </p15:guide>
        <p15:guide id="4" pos="3795" userDrawn="1">
          <p15:clr>
            <a:srgbClr val="F26B43"/>
          </p15:clr>
        </p15:guide>
        <p15:guide id="5" pos="4407" userDrawn="1">
          <p15:clr>
            <a:srgbClr val="F26B43"/>
          </p15:clr>
        </p15:guide>
        <p15:guide id="6" pos="4498" userDrawn="1">
          <p15:clr>
            <a:srgbClr val="F26B43"/>
          </p15:clr>
        </p15:guide>
        <p15:guide id="7" pos="5019" userDrawn="1">
          <p15:clr>
            <a:srgbClr val="F26B43"/>
          </p15:clr>
        </p15:guide>
        <p15:guide id="8" pos="5110" userDrawn="1">
          <p15:clr>
            <a:srgbClr val="F26B43"/>
          </p15:clr>
        </p15:guide>
        <p15:guide id="9" pos="5722" userDrawn="1">
          <p15:clr>
            <a:srgbClr val="F26B43"/>
          </p15:clr>
        </p15:guide>
        <p15:guide id="10" pos="5632" userDrawn="1">
          <p15:clr>
            <a:srgbClr val="F26B43"/>
          </p15:clr>
        </p15:guide>
        <p15:guide id="11" pos="6244" userDrawn="1">
          <p15:clr>
            <a:srgbClr val="F26B43"/>
          </p15:clr>
        </p15:guide>
        <p15:guide id="12" pos="6335" userDrawn="1">
          <p15:clr>
            <a:srgbClr val="F26B43"/>
          </p15:clr>
        </p15:guide>
        <p15:guide id="13" pos="6856" userDrawn="1">
          <p15:clr>
            <a:srgbClr val="F26B43"/>
          </p15:clr>
        </p15:guide>
        <p15:guide id="14" pos="6947" userDrawn="1">
          <p15:clr>
            <a:srgbClr val="F26B43"/>
          </p15:clr>
        </p15:guide>
        <p15:guide id="15" pos="3273" userDrawn="1">
          <p15:clr>
            <a:srgbClr val="F26B43"/>
          </p15:clr>
        </p15:guide>
        <p15:guide id="16" pos="3182" userDrawn="1">
          <p15:clr>
            <a:srgbClr val="F26B43"/>
          </p15:clr>
        </p15:guide>
        <p15:guide id="17" pos="2661" userDrawn="1">
          <p15:clr>
            <a:srgbClr val="F26B43"/>
          </p15:clr>
        </p15:guide>
        <p15:guide id="18" pos="2570" userDrawn="1">
          <p15:clr>
            <a:srgbClr val="F26B43"/>
          </p15:clr>
        </p15:guide>
        <p15:guide id="19" pos="2048" userDrawn="1">
          <p15:clr>
            <a:srgbClr val="F26B43"/>
          </p15:clr>
        </p15:guide>
        <p15:guide id="20" pos="1958" userDrawn="1">
          <p15:clr>
            <a:srgbClr val="F26B43"/>
          </p15:clr>
        </p15:guide>
        <p15:guide id="21" pos="1436" userDrawn="1">
          <p15:clr>
            <a:srgbClr val="F26B43"/>
          </p15:clr>
        </p15:guide>
        <p15:guide id="22" pos="1345" userDrawn="1">
          <p15:clr>
            <a:srgbClr val="F26B43"/>
          </p15:clr>
        </p15:guide>
        <p15:guide id="23" pos="824" userDrawn="1">
          <p15:clr>
            <a:srgbClr val="F26B43"/>
          </p15:clr>
        </p15:guide>
        <p15:guide id="24" pos="733" userDrawn="1">
          <p15:clr>
            <a:srgbClr val="F26B43"/>
          </p15:clr>
        </p15:guide>
        <p15:guide id="25" pos="211" userDrawn="1">
          <p15:clr>
            <a:srgbClr val="F26B43"/>
          </p15:clr>
        </p15:guide>
        <p15:guide id="26" orient="horz" pos="164" userDrawn="1">
          <p15:clr>
            <a:srgbClr val="F26B43"/>
          </p15:clr>
        </p15:guide>
        <p15:guide id="27" orient="horz" pos="4201"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emf"/><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gif"/><Relationship Id="rId9" Type="http://schemas.openxmlformats.org/officeDocument/2006/relationships/image" Target="../media/image10.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35.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7.wmf"/></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g"/><Relationship Id="rId2" Type="http://schemas.openxmlformats.org/officeDocument/2006/relationships/image" Target="../media/image22.jpg"/><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2306864" y="1877513"/>
            <a:ext cx="7632700" cy="469339"/>
          </a:xfrm>
        </p:spPr>
        <p:txBody>
          <a:bodyPr/>
          <a:lstStyle/>
          <a:p>
            <a:r>
              <a:rPr lang="en-GB" dirty="0" smtClean="0"/>
              <a:t>Darren Ghent </a:t>
            </a:r>
            <a:r>
              <a:rPr lang="en-GB" dirty="0"/>
              <a:t>and the LST CCI Project Team</a:t>
            </a:r>
          </a:p>
        </p:txBody>
      </p:sp>
      <p:sp>
        <p:nvSpPr>
          <p:cNvPr id="5" name="Slide Number Placeholder 4"/>
          <p:cNvSpPr>
            <a:spLocks noGrp="1"/>
          </p:cNvSpPr>
          <p:nvPr>
            <p:ph type="sldNum" sz="quarter" idx="4"/>
          </p:nvPr>
        </p:nvSpPr>
        <p:spPr/>
        <p:txBody>
          <a:bodyPr/>
          <a:lstStyle/>
          <a:p>
            <a:fld id="{139E80EF-F19E-1449-9A2C-4048A290265F}" type="slidenum">
              <a:rPr lang="en-US" smtClean="0"/>
              <a:t>1</a:t>
            </a:fld>
            <a:endParaRPr lang="en-US" dirty="0"/>
          </a:p>
        </p:txBody>
      </p:sp>
      <p:sp>
        <p:nvSpPr>
          <p:cNvPr id="7" name="Title 6"/>
          <p:cNvSpPr>
            <a:spLocks noGrp="1"/>
          </p:cNvSpPr>
          <p:nvPr>
            <p:ph type="title"/>
          </p:nvPr>
        </p:nvSpPr>
        <p:spPr/>
        <p:txBody>
          <a:bodyPr>
            <a:normAutofit/>
          </a:bodyPr>
          <a:lstStyle/>
          <a:p>
            <a:r>
              <a:rPr lang="en-GB" dirty="0"/>
              <a:t>Land Surface Temperature </a:t>
            </a:r>
            <a:r>
              <a:rPr lang="en-GB" dirty="0" smtClean="0"/>
              <a:t>CCI: project status</a:t>
            </a:r>
            <a:endParaRPr lang="en-GB" dirty="0"/>
          </a:p>
        </p:txBody>
      </p:sp>
      <p:sp>
        <p:nvSpPr>
          <p:cNvPr id="9"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pic>
        <p:nvPicPr>
          <p:cNvPr id="10" name="Picture 9" descr="G:\Shared\Administration and internals\Office\Aufkleber KIT\Logos\kit_logo_en_farbe_positiv.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57332" y="3815401"/>
            <a:ext cx="1190610" cy="5514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746" y="4637727"/>
            <a:ext cx="1307153" cy="523007"/>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65960" y="3831410"/>
            <a:ext cx="1576058" cy="55145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9996" y="3032754"/>
            <a:ext cx="2045060" cy="523009"/>
          </a:xfrm>
          <a:prstGeom prst="rect">
            <a:avLst/>
          </a:prstGeom>
        </p:spPr>
      </p:pic>
      <p:pic>
        <p:nvPicPr>
          <p:cNvPr id="14"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5720" y="3004774"/>
            <a:ext cx="2152650"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6" descr="D:\Profils\jbruniquel\Documents\Dropbox\LST CCI+ (core team)\Inputs\Administrative\IPMA_logo.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56700" y="3831410"/>
            <a:ext cx="1885950" cy="519430"/>
          </a:xfrm>
          <a:prstGeom prst="rect">
            <a:avLst/>
          </a:prstGeom>
          <a:noFill/>
          <a:ln>
            <a:noFill/>
          </a:ln>
        </p:spPr>
      </p:pic>
      <p:pic>
        <p:nvPicPr>
          <p:cNvPr id="16" name="Image 25" descr="C:\Users\jbruniquel.ACRI\AppData\Local\Microsoft\Windows\Temporary Internet Files\Content.Word\MOHC_MASTER_for_light_backg.pn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2769" y="4660353"/>
            <a:ext cx="1321103" cy="517520"/>
          </a:xfrm>
          <a:prstGeom prst="rect">
            <a:avLst/>
          </a:prstGeom>
          <a:noFill/>
          <a:ln>
            <a:noFill/>
          </a:ln>
        </p:spPr>
      </p:pic>
      <p:pic>
        <p:nvPicPr>
          <p:cNvPr id="17" name="Picture 16"/>
          <p:cNvPicPr/>
          <p:nvPr/>
        </p:nvPicPr>
        <p:blipFill>
          <a:blip r:embed="rId9">
            <a:extLst>
              <a:ext uri="{28A0092B-C50C-407E-A947-70E740481C1C}">
                <a14:useLocalDpi xmlns:a14="http://schemas.microsoft.com/office/drawing/2010/main" val="0"/>
              </a:ext>
            </a:extLst>
          </a:blip>
          <a:stretch>
            <a:fillRect/>
          </a:stretch>
        </p:blipFill>
        <p:spPr>
          <a:xfrm>
            <a:off x="6378759" y="4660353"/>
            <a:ext cx="1327783" cy="500380"/>
          </a:xfrm>
          <a:prstGeom prst="rect">
            <a:avLst/>
          </a:prstGeom>
        </p:spPr>
      </p:pic>
      <p:pic>
        <p:nvPicPr>
          <p:cNvPr id="18" name="Picture 17"/>
          <p:cNvPicPr/>
          <p:nvPr/>
        </p:nvPicPr>
        <p:blipFill>
          <a:blip r:embed="rId10">
            <a:extLst>
              <a:ext uri="{28A0092B-C50C-407E-A947-70E740481C1C}">
                <a14:useLocalDpi xmlns:a14="http://schemas.microsoft.com/office/drawing/2010/main" val="0"/>
              </a:ext>
            </a:extLst>
          </a:blip>
          <a:srcRect/>
          <a:stretch>
            <a:fillRect/>
          </a:stretch>
        </p:blipFill>
        <p:spPr bwMode="auto">
          <a:xfrm>
            <a:off x="1999615" y="5458278"/>
            <a:ext cx="1912620" cy="480060"/>
          </a:xfrm>
          <a:prstGeom prst="rect">
            <a:avLst/>
          </a:prstGeom>
          <a:noFill/>
          <a:ln>
            <a:noFill/>
          </a:ln>
        </p:spPr>
      </p:pic>
      <p:pic>
        <p:nvPicPr>
          <p:cNvPr id="19" name="Picture 18" descr="UnivHamburg_logo"/>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355898" y="5458278"/>
            <a:ext cx="518160" cy="510540"/>
          </a:xfrm>
          <a:prstGeom prst="rect">
            <a:avLst/>
          </a:prstGeom>
          <a:noFill/>
          <a:ln>
            <a:noFill/>
          </a:ln>
        </p:spPr>
      </p:pic>
      <p:pic>
        <p:nvPicPr>
          <p:cNvPr id="20" name="Picture 19" descr="MPI-BGC-Jena_logo"/>
          <p:cNvPicPr/>
          <p:nvPr/>
        </p:nvPicPr>
        <p:blipFill>
          <a:blip r:embed="rId12">
            <a:extLst>
              <a:ext uri="{28A0092B-C50C-407E-A947-70E740481C1C}">
                <a14:useLocalDpi xmlns:a14="http://schemas.microsoft.com/office/drawing/2010/main" val="0"/>
              </a:ext>
            </a:extLst>
          </a:blip>
          <a:srcRect/>
          <a:stretch>
            <a:fillRect/>
          </a:stretch>
        </p:blipFill>
        <p:spPr bwMode="auto">
          <a:xfrm>
            <a:off x="5593080" y="5473518"/>
            <a:ext cx="548640" cy="548640"/>
          </a:xfrm>
          <a:prstGeom prst="rect">
            <a:avLst/>
          </a:prstGeom>
          <a:noFill/>
          <a:ln>
            <a:noFill/>
          </a:ln>
        </p:spPr>
      </p:pic>
      <p:pic>
        <p:nvPicPr>
          <p:cNvPr id="21" name="Picture 20"/>
          <p:cNvPicPr/>
          <p:nvPr/>
        </p:nvPicPr>
        <p:blipFill>
          <a:blip r:embed="rId13">
            <a:extLst>
              <a:ext uri="{28A0092B-C50C-407E-A947-70E740481C1C}">
                <a14:useLocalDpi xmlns:a14="http://schemas.microsoft.com/office/drawing/2010/main" val="0"/>
              </a:ext>
            </a:extLst>
          </a:blip>
          <a:srcRect/>
          <a:stretch>
            <a:fillRect/>
          </a:stretch>
        </p:blipFill>
        <p:spPr bwMode="auto">
          <a:xfrm>
            <a:off x="7843312" y="5503998"/>
            <a:ext cx="2301240" cy="487680"/>
          </a:xfrm>
          <a:prstGeom prst="rect">
            <a:avLst/>
          </a:prstGeom>
          <a:noFill/>
          <a:ln>
            <a:noFill/>
          </a:ln>
        </p:spPr>
      </p:pic>
      <p:pic>
        <p:nvPicPr>
          <p:cNvPr id="22" name="Picture 2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02731" y="5463057"/>
            <a:ext cx="502920" cy="480060"/>
          </a:xfrm>
          <a:prstGeom prst="rect">
            <a:avLst/>
          </a:prstGeom>
          <a:noFill/>
          <a:ln>
            <a:noFill/>
          </a:ln>
        </p:spPr>
      </p:pic>
      <p:pic>
        <p:nvPicPr>
          <p:cNvPr id="23" name="Picture 22" descr="logo%20univ"/>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95881" y="4601613"/>
            <a:ext cx="504123" cy="667623"/>
          </a:xfrm>
          <a:prstGeom prst="rect">
            <a:avLst/>
          </a:prstGeom>
          <a:noFill/>
          <a:ln>
            <a:noFill/>
          </a:ln>
        </p:spPr>
      </p:pic>
    </p:spTree>
    <p:extLst>
      <p:ext uri="{BB962C8B-B14F-4D97-AF65-F5344CB8AC3E}">
        <p14:creationId xmlns:p14="http://schemas.microsoft.com/office/powerpoint/2010/main" val="3125402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half" idx="2"/>
          </p:nvPr>
        </p:nvSpPr>
        <p:spPr/>
        <p:txBody>
          <a:bodyPr>
            <a:normAutofit fontScale="92500" lnSpcReduction="20000"/>
          </a:bodyPr>
          <a:lstStyle/>
          <a:p>
            <a:r>
              <a:rPr lang="en-GB" dirty="0"/>
              <a:t>Our objective for uncertainty information provision in LST CCI is:</a:t>
            </a:r>
          </a:p>
          <a:p>
            <a:pPr marL="285750" indent="-285750">
              <a:buFont typeface="Arial" panose="020B0604020202020204" pitchFamily="34" charset="0"/>
              <a:buChar char="•"/>
            </a:pPr>
            <a:r>
              <a:rPr lang="en-GB" dirty="0"/>
              <a:t>To provide uncertainties in LST for every LST retrieval </a:t>
            </a:r>
            <a:r>
              <a:rPr lang="en-GB" dirty="0" smtClean="0"/>
              <a:t>made</a:t>
            </a:r>
            <a:endParaRPr lang="en-GB" dirty="0"/>
          </a:p>
          <a:p>
            <a:pPr marL="285750" indent="-285750">
              <a:buFont typeface="Arial" panose="020B0604020202020204" pitchFamily="34" charset="0"/>
              <a:buChar char="•"/>
            </a:pPr>
            <a:r>
              <a:rPr lang="en-GB" dirty="0"/>
              <a:t>To provide uncertainties in LST in products at different levels (L2, L3</a:t>
            </a:r>
            <a:r>
              <a:rPr lang="en-GB" dirty="0" smtClean="0"/>
              <a:t>)</a:t>
            </a:r>
            <a:endParaRPr lang="en-GB" dirty="0"/>
          </a:p>
          <a:p>
            <a:pPr marL="285750" indent="-285750">
              <a:buFont typeface="Arial" panose="020B0604020202020204" pitchFamily="34" charset="0"/>
              <a:buChar char="•"/>
            </a:pPr>
            <a:r>
              <a:rPr lang="en-GB" dirty="0"/>
              <a:t>To provide uncertainties in LST data given at different </a:t>
            </a:r>
            <a:r>
              <a:rPr lang="en-GB" dirty="0" smtClean="0"/>
              <a:t>resolutions</a:t>
            </a:r>
            <a:endParaRPr lang="en-GB" dirty="0"/>
          </a:p>
          <a:p>
            <a:pPr marL="285750" indent="-285750">
              <a:buFont typeface="Arial" panose="020B0604020202020204" pitchFamily="34" charset="0"/>
              <a:buChar char="•"/>
            </a:pPr>
            <a:r>
              <a:rPr lang="en-GB" dirty="0"/>
              <a:t>To derive LST uncertainties independently of in-situ </a:t>
            </a:r>
            <a:r>
              <a:rPr lang="en-GB" dirty="0" smtClean="0"/>
              <a:t>data</a:t>
            </a:r>
            <a:endParaRPr lang="en-GB" dirty="0"/>
          </a:p>
          <a:p>
            <a:r>
              <a:rPr lang="en-GB" dirty="0" smtClean="0"/>
              <a:t>One </a:t>
            </a:r>
            <a:r>
              <a:rPr lang="en-GB" dirty="0"/>
              <a:t>key benefit of providing LST uncertainties independently of in-situ data is that we can use these data to validate not only the LST, but also the associated </a:t>
            </a:r>
            <a:r>
              <a:rPr lang="en-GB" dirty="0" smtClean="0"/>
              <a:t>uncertainty</a:t>
            </a:r>
            <a:endParaRPr lang="en-GB" dirty="0"/>
          </a:p>
          <a:p>
            <a:r>
              <a:rPr lang="en-GB" dirty="0"/>
              <a:t>We use an approach that is common to surface temperature retrieval across all surface types.  It was originally proposed for sea surface temperature and has since been developed for use with land, lake and ice surface </a:t>
            </a:r>
            <a:r>
              <a:rPr lang="en-GB" dirty="0" smtClean="0"/>
              <a:t>temperatures</a:t>
            </a:r>
          </a:p>
          <a:p>
            <a:r>
              <a:rPr lang="en-GB" dirty="0" smtClean="0"/>
              <a:t>In </a:t>
            </a:r>
            <a:r>
              <a:rPr lang="en-GB" dirty="0"/>
              <a:t>LST CCI we build on the work from ESA DUE </a:t>
            </a:r>
            <a:r>
              <a:rPr lang="en-GB" dirty="0" smtClean="0"/>
              <a:t>GlobTemperature</a:t>
            </a:r>
            <a:endParaRPr lang="en-GB" dirty="0"/>
          </a:p>
        </p:txBody>
      </p:sp>
      <p:sp>
        <p:nvSpPr>
          <p:cNvPr id="6" name="Title 5"/>
          <p:cNvSpPr>
            <a:spLocks noGrp="1"/>
          </p:cNvSpPr>
          <p:nvPr>
            <p:ph type="title"/>
          </p:nvPr>
        </p:nvSpPr>
        <p:spPr/>
        <p:txBody>
          <a:bodyPr/>
          <a:lstStyle/>
          <a:p>
            <a:r>
              <a:rPr lang="en-GB" dirty="0"/>
              <a:t>Quantifying </a:t>
            </a:r>
            <a:r>
              <a:rPr lang="en-GB" dirty="0" smtClean="0"/>
              <a:t>uncertainties </a:t>
            </a:r>
            <a:r>
              <a:rPr lang="en-GB" dirty="0"/>
              <a:t>in </a:t>
            </a:r>
            <a:r>
              <a:rPr lang="en-GB" dirty="0" smtClean="0"/>
              <a:t>LST CCI</a:t>
            </a:r>
            <a:endParaRPr lang="en-GB" dirty="0"/>
          </a:p>
        </p:txBody>
      </p:sp>
      <p:sp>
        <p:nvSpPr>
          <p:cNvPr id="9"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5888" y="1521303"/>
            <a:ext cx="6376604" cy="4347685"/>
          </a:xfrm>
          <a:prstGeom prst="rect">
            <a:avLst/>
          </a:prstGeom>
        </p:spPr>
      </p:pic>
    </p:spTree>
    <p:extLst>
      <p:ext uri="{BB962C8B-B14F-4D97-AF65-F5344CB8AC3E}">
        <p14:creationId xmlns:p14="http://schemas.microsoft.com/office/powerpoint/2010/main" val="3703525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dirty="0" smtClean="0"/>
              <a:t>LST ECV products</a:t>
            </a:r>
            <a:endParaRPr lang="en-GB" dirty="0"/>
          </a:p>
        </p:txBody>
      </p:sp>
      <p:sp>
        <p:nvSpPr>
          <p:cNvPr id="7"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graphicFrame>
        <p:nvGraphicFramePr>
          <p:cNvPr id="8" name="Table 7"/>
          <p:cNvGraphicFramePr>
            <a:graphicFrameLocks noGrp="1"/>
          </p:cNvGraphicFramePr>
          <p:nvPr>
            <p:extLst>
              <p:ext uri="{D42A27DB-BD31-4B8C-83A1-F6EECF244321}">
                <p14:modId xmlns:p14="http://schemas.microsoft.com/office/powerpoint/2010/main" val="2431318947"/>
              </p:ext>
            </p:extLst>
          </p:nvPr>
        </p:nvGraphicFramePr>
        <p:xfrm>
          <a:off x="334964" y="1488841"/>
          <a:ext cx="11505104" cy="4511040"/>
        </p:xfrm>
        <a:graphic>
          <a:graphicData uri="http://schemas.openxmlformats.org/drawingml/2006/table">
            <a:tbl>
              <a:tblPr firstRow="1" bandRow="1">
                <a:tableStyleId>{5C22544A-7EE6-4342-B048-85BDC9FD1C3A}</a:tableStyleId>
              </a:tblPr>
              <a:tblGrid>
                <a:gridCol w="2250999"/>
                <a:gridCol w="1857968"/>
                <a:gridCol w="1096270"/>
                <a:gridCol w="1096270"/>
                <a:gridCol w="2526383"/>
                <a:gridCol w="2677214"/>
              </a:tblGrid>
              <a:tr h="248458">
                <a:tc>
                  <a:txBody>
                    <a:bodyPr/>
                    <a:lstStyle/>
                    <a:p>
                      <a:r>
                        <a:rPr lang="en-GB" sz="1400" dirty="0" smtClean="0">
                          <a:solidFill>
                            <a:srgbClr val="FFFFFF"/>
                          </a:solidFill>
                          <a:latin typeface="+mn-lt"/>
                        </a:rPr>
                        <a:t>Instrument</a:t>
                      </a:r>
                      <a:endParaRPr lang="en-GB" sz="1400" dirty="0">
                        <a:solidFill>
                          <a:srgbClr val="FFFFFF"/>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solidFill>
                            <a:srgbClr val="FFFFFF"/>
                          </a:solidFill>
                          <a:latin typeface="+mn-lt"/>
                        </a:rPr>
                        <a:t>Satellite(s)</a:t>
                      </a:r>
                      <a:endParaRPr lang="en-GB" sz="1400" dirty="0">
                        <a:solidFill>
                          <a:srgbClr val="FFFFFF"/>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solidFill>
                            <a:srgbClr val="FFFFFF"/>
                          </a:solidFill>
                          <a:latin typeface="+mn-lt"/>
                        </a:rPr>
                        <a:t>Year 1</a:t>
                      </a:r>
                      <a:endParaRPr lang="en-GB" sz="1400" dirty="0">
                        <a:solidFill>
                          <a:srgbClr val="FFFFFF"/>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solidFill>
                            <a:srgbClr val="FFFFFF"/>
                          </a:solidFill>
                          <a:latin typeface="+mn-lt"/>
                        </a:rPr>
                        <a:t>Year 3</a:t>
                      </a:r>
                      <a:endParaRPr lang="en-GB" sz="1400" dirty="0">
                        <a:solidFill>
                          <a:srgbClr val="FFFFFF"/>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solidFill>
                            <a:srgbClr val="FFFFFF"/>
                          </a:solidFill>
                          <a:latin typeface="+mn-lt"/>
                        </a:rPr>
                        <a:t>Products</a:t>
                      </a:r>
                      <a:endParaRPr lang="en-GB" sz="1400" dirty="0">
                        <a:solidFill>
                          <a:srgbClr val="FFFFFF"/>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solidFill>
                            <a:srgbClr val="FFFFFF"/>
                          </a:solidFill>
                          <a:latin typeface="+mn-lt"/>
                        </a:rPr>
                        <a:t>Comments</a:t>
                      </a:r>
                      <a:endParaRPr lang="en-GB" sz="1400" dirty="0">
                        <a:solidFill>
                          <a:srgbClr val="FFFFFF"/>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248458">
                <a:tc>
                  <a:txBody>
                    <a:bodyPr/>
                    <a:lstStyle/>
                    <a:p>
                      <a:r>
                        <a:rPr lang="en-GB" sz="1400" b="0" dirty="0" smtClean="0">
                          <a:solidFill>
                            <a:srgbClr val="4D4F53"/>
                          </a:solidFill>
                          <a:latin typeface="+mn-lt"/>
                        </a:rPr>
                        <a:t>ATSR-2</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ERS-2</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1995-2003</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1995-2003</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8">
                  <a:txBody>
                    <a:bodyPr/>
                    <a:lstStyle/>
                    <a:p>
                      <a:pPr marL="0" indent="0">
                        <a:buFont typeface="Arial" panose="020B0604020202020204" pitchFamily="34" charset="0"/>
                        <a:buNone/>
                      </a:pPr>
                      <a:r>
                        <a:rPr lang="en-GB" sz="1400" b="0" dirty="0" smtClean="0">
                          <a:solidFill>
                            <a:srgbClr val="4D4F53"/>
                          </a:solidFill>
                          <a:latin typeface="+mn-lt"/>
                        </a:rPr>
                        <a:t>1 km L2P</a:t>
                      </a:r>
                    </a:p>
                    <a:p>
                      <a:pPr marL="0" indent="0">
                        <a:buFont typeface="Arial" panose="020B0604020202020204" pitchFamily="34" charset="0"/>
                        <a:buNone/>
                      </a:pPr>
                      <a:r>
                        <a:rPr lang="en-GB" sz="1400" b="0" dirty="0" smtClean="0">
                          <a:solidFill>
                            <a:srgbClr val="4D4F53"/>
                          </a:solidFill>
                          <a:latin typeface="+mn-lt"/>
                        </a:rPr>
                        <a:t>0.05° [0.01°] Daily</a:t>
                      </a:r>
                      <a:r>
                        <a:rPr lang="en-GB" sz="1400" b="0" baseline="0" dirty="0" smtClean="0">
                          <a:solidFill>
                            <a:srgbClr val="4D4F53"/>
                          </a:solidFill>
                          <a:latin typeface="+mn-lt"/>
                        </a:rPr>
                        <a:t> L3C</a:t>
                      </a:r>
                    </a:p>
                    <a:p>
                      <a:pPr marL="0" indent="0">
                        <a:buFont typeface="Arial" panose="020B0604020202020204" pitchFamily="34" charset="0"/>
                        <a:buNone/>
                      </a:pPr>
                      <a:r>
                        <a:rPr lang="en-GB" sz="1400" b="0" dirty="0" smtClean="0">
                          <a:solidFill>
                            <a:srgbClr val="4D4F53"/>
                          </a:solidFill>
                          <a:latin typeface="+mn-lt"/>
                        </a:rPr>
                        <a:t>0.05° [0.01°] </a:t>
                      </a:r>
                      <a:r>
                        <a:rPr lang="en-GB" sz="1400" b="0" baseline="0" dirty="0" smtClean="0">
                          <a:solidFill>
                            <a:srgbClr val="4D4F53"/>
                          </a:solidFill>
                          <a:latin typeface="+mn-lt"/>
                        </a:rPr>
                        <a:t>Monthly L3C</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AATSR</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Envisat</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2002-2012</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2002-2012</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indent="0">
                        <a:buFont typeface="Arial" panose="020B0604020202020204" pitchFamily="34" charset="0"/>
                        <a:buNone/>
                      </a:pP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rowSpan="2">
                  <a:txBody>
                    <a:bodyPr/>
                    <a:lstStyle/>
                    <a:p>
                      <a:r>
                        <a:rPr lang="en-GB" sz="1400" b="0" dirty="0" smtClean="0">
                          <a:solidFill>
                            <a:srgbClr val="4D4F53"/>
                          </a:solidFill>
                          <a:latin typeface="+mn-lt"/>
                        </a:rPr>
                        <a:t>AVHRR/3</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solidFill>
                            <a:srgbClr val="4D4F53"/>
                          </a:solidFill>
                          <a:latin typeface="+mn-lt"/>
                        </a:rPr>
                        <a:t>NOAA-15-</a:t>
                      </a:r>
                      <a:r>
                        <a:rPr lang="en-GB" sz="1400" b="0" baseline="0" dirty="0" smtClean="0">
                          <a:solidFill>
                            <a:srgbClr val="4D4F53"/>
                          </a:solidFill>
                          <a:latin typeface="+mn-lt"/>
                        </a:rPr>
                        <a:t>19</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smtClean="0">
                          <a:solidFill>
                            <a:srgbClr val="4D4F53"/>
                          </a:solidFill>
                          <a:latin typeface="+mn-lt"/>
                        </a:rPr>
                        <a:t>1998-2016</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smtClean="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solidFill>
                            <a:srgbClr val="4D4F53"/>
                          </a:solidFill>
                          <a:latin typeface="+mn-lt"/>
                        </a:rPr>
                        <a:t>GAC (4km)</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vMerge="1">
                  <a:txBody>
                    <a:bodyPr/>
                    <a:lstStyle/>
                    <a:p>
                      <a:endParaRPr lang="en-GB" sz="1600" dirty="0">
                        <a:solidFill>
                          <a:srgbClr val="041E5D"/>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solidFill>
                            <a:srgbClr val="4D4F53"/>
                          </a:solidFill>
                          <a:latin typeface="+mn-lt"/>
                        </a:rPr>
                        <a:t>Metop-A-C</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r>
                        <a:rPr lang="en-GB" sz="1400" b="0" dirty="0" smtClean="0">
                          <a:solidFill>
                            <a:srgbClr val="4D4F53"/>
                          </a:solidFill>
                          <a:latin typeface="+mn-lt"/>
                        </a:rPr>
                        <a:t>2007-2020</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solidFill>
                            <a:srgbClr val="4D4F53"/>
                          </a:solidFill>
                          <a:latin typeface="+mn-lt"/>
                        </a:rPr>
                        <a:t>FRAC (1km)</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rowSpan="2">
                  <a:txBody>
                    <a:bodyPr/>
                    <a:lstStyle/>
                    <a:p>
                      <a:r>
                        <a:rPr lang="en-GB" sz="1400" b="0" dirty="0" smtClean="0">
                          <a:solidFill>
                            <a:srgbClr val="4D4F53"/>
                          </a:solidFill>
                          <a:latin typeface="+mn-lt"/>
                        </a:rPr>
                        <a:t>MODIS</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u="none" dirty="0" smtClean="0">
                          <a:solidFill>
                            <a:srgbClr val="4D4F53"/>
                          </a:solidFill>
                          <a:latin typeface="+mn-lt"/>
                        </a:rPr>
                        <a:t>Terra</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u="none" dirty="0" smtClean="0">
                          <a:solidFill>
                            <a:srgbClr val="4D4F53"/>
                          </a:solidFill>
                          <a:latin typeface="+mn-lt"/>
                        </a:rPr>
                        <a:t>1999-2018</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u="none" dirty="0" smtClean="0">
                          <a:solidFill>
                            <a:srgbClr val="4D4F53"/>
                          </a:solidFill>
                          <a:latin typeface="+mn-lt"/>
                        </a:rPr>
                        <a:t>1999-2020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vMerge="1">
                  <a:txBody>
                    <a:bodyPr/>
                    <a:lstStyle/>
                    <a:p>
                      <a:endParaRPr lang="en-GB" sz="1600" b="0" dirty="0">
                        <a:solidFill>
                          <a:srgbClr val="041E5D"/>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u="none" dirty="0" smtClean="0">
                          <a:solidFill>
                            <a:srgbClr val="4D4F53"/>
                          </a:solidFill>
                          <a:latin typeface="+mn-lt"/>
                        </a:rPr>
                        <a:t>Aqua</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u="none" dirty="0" smtClean="0">
                          <a:solidFill>
                            <a:srgbClr val="4D4F53"/>
                          </a:solidFill>
                          <a:latin typeface="+mn-lt"/>
                        </a:rPr>
                        <a:t>2002-2018</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u="none" dirty="0" smtClean="0">
                          <a:solidFill>
                            <a:srgbClr val="4D4F53"/>
                          </a:solidFill>
                          <a:latin typeface="+mn-lt"/>
                        </a:rPr>
                        <a:t>2002-2020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rowSpan="2">
                  <a:txBody>
                    <a:bodyPr/>
                    <a:lstStyle/>
                    <a:p>
                      <a:r>
                        <a:rPr lang="en-GB" sz="1400" b="0" dirty="0" smtClean="0">
                          <a:solidFill>
                            <a:srgbClr val="4D4F53"/>
                          </a:solidFill>
                          <a:latin typeface="+mn-lt"/>
                        </a:rPr>
                        <a:t>SLSTR</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Sentinel-3A</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2016-2018</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dirty="0" smtClean="0">
                          <a:solidFill>
                            <a:srgbClr val="4D4F53"/>
                          </a:solidFill>
                          <a:latin typeface="+mn-lt"/>
                        </a:rPr>
                        <a:t>2016-2020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400" b="0" dirty="0" smtClean="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vMerge="1">
                  <a:txBody>
                    <a:bodyPr/>
                    <a:lstStyle/>
                    <a:p>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Sentinel-3B</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buFont typeface="Arial" panose="020B0604020202020204" pitchFamily="34" charset="0"/>
                        <a:buNone/>
                      </a:pPr>
                      <a:r>
                        <a:rPr lang="en-GB" sz="1400" b="0" u="none" dirty="0" smtClean="0">
                          <a:solidFill>
                            <a:srgbClr val="4D4F53"/>
                          </a:solidFill>
                          <a:latin typeface="+mn-lt"/>
                        </a:rPr>
                        <a:t>2018-2020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SEVIRI</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MSG-1-</a:t>
                      </a:r>
                      <a:r>
                        <a:rPr lang="en-GB" sz="1400" b="0" u="none" baseline="0" dirty="0" smtClean="0">
                          <a:solidFill>
                            <a:srgbClr val="4D4F53"/>
                          </a:solidFill>
                          <a:latin typeface="+mn-lt"/>
                        </a:rPr>
                        <a:t>4</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2008-2010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2004-2020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0" indent="0">
                        <a:buFont typeface="Arial" panose="020B0604020202020204" pitchFamily="34" charset="0"/>
                        <a:buNone/>
                      </a:pPr>
                      <a:r>
                        <a:rPr lang="en-GB" sz="1400" b="0" dirty="0" smtClean="0">
                          <a:solidFill>
                            <a:srgbClr val="4D4F53"/>
                          </a:solidFill>
                          <a:latin typeface="+mn-lt"/>
                        </a:rPr>
                        <a:t>0.05° </a:t>
                      </a:r>
                      <a:r>
                        <a:rPr lang="en-GB" sz="1400" b="0" u="none" dirty="0" smtClean="0">
                          <a:solidFill>
                            <a:srgbClr val="4D4F53"/>
                          </a:solidFill>
                          <a:latin typeface="+mn-lt"/>
                        </a:rPr>
                        <a:t>Hourly L3U</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MVIRI being done by CM SAF</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Imager</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GOES 12-16</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buFont typeface="Arial" panose="020B0604020202020204" pitchFamily="34" charset="0"/>
                        <a:buNone/>
                      </a:pPr>
                      <a:r>
                        <a:rPr lang="en-GB" sz="1400" b="0" u="none" dirty="0" smtClean="0">
                          <a:solidFill>
                            <a:srgbClr val="4D4F53"/>
                          </a:solidFill>
                          <a:latin typeface="+mn-lt"/>
                        </a:rPr>
                        <a:t>2004-2020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JAMI</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MTSAT-2</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buFont typeface="Arial" panose="020B0604020202020204" pitchFamily="34" charset="0"/>
                        <a:buNone/>
                      </a:pPr>
                      <a:r>
                        <a:rPr lang="en-GB" sz="1400" b="0" u="none" dirty="0" smtClean="0">
                          <a:solidFill>
                            <a:srgbClr val="4D4F53"/>
                          </a:solidFill>
                          <a:latin typeface="+mn-lt"/>
                        </a:rPr>
                        <a:t>2009-2015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indent="0">
                        <a:buFont typeface="Arial" panose="020B0604020202020204" pitchFamily="34" charset="0"/>
                        <a:buNone/>
                      </a:pPr>
                      <a:endParaRPr lang="en-GB" sz="1400" b="0" u="none" dirty="0" smtClean="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sng"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SSM/I</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DMSP F-13,17</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1998-2018</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1995-2018</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0.25° Daily L3C</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ATSR-MODIS-SLSTR</a:t>
                      </a:r>
                      <a:r>
                        <a:rPr lang="en-GB" sz="1400" b="0" baseline="0" dirty="0" smtClean="0">
                          <a:solidFill>
                            <a:srgbClr val="4D4F53"/>
                          </a:solidFill>
                          <a:latin typeface="+mn-lt"/>
                        </a:rPr>
                        <a:t> CDR</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ATSR, MODIS,</a:t>
                      </a:r>
                      <a:r>
                        <a:rPr lang="en-GB" sz="1400" b="0" u="none" baseline="0" dirty="0" smtClean="0">
                          <a:solidFill>
                            <a:srgbClr val="4D4F53"/>
                          </a:solidFill>
                          <a:latin typeface="+mn-lt"/>
                        </a:rPr>
                        <a:t> SLSTR</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1995-2012</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1995-2020</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0.05° [0.01°] </a:t>
                      </a:r>
                      <a:r>
                        <a:rPr lang="en-GB" sz="1400" b="0" u="none" dirty="0" smtClean="0">
                          <a:solidFill>
                            <a:srgbClr val="4D4F53"/>
                          </a:solidFill>
                          <a:latin typeface="+mn-lt"/>
                        </a:rPr>
                        <a:t>Daily + Monthly L3S</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ATSR-2 through to SLSTR</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Merged IR CDR</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LEO+GEO IR above</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u="none" dirty="0" smtClean="0">
                          <a:solidFill>
                            <a:srgbClr val="4D4F53"/>
                          </a:solidFill>
                          <a:latin typeface="+mn-lt"/>
                        </a:rPr>
                        <a:t>2009-2020</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400" b="0" dirty="0" smtClean="0">
                          <a:solidFill>
                            <a:srgbClr val="4D4F53"/>
                          </a:solidFill>
                          <a:latin typeface="+mn-lt"/>
                        </a:rPr>
                        <a:t>0.05° </a:t>
                      </a:r>
                      <a:r>
                        <a:rPr lang="en-GB" sz="1400" b="0" u="none" dirty="0" smtClean="0">
                          <a:solidFill>
                            <a:srgbClr val="4D4F53"/>
                          </a:solidFill>
                          <a:latin typeface="+mn-lt"/>
                        </a:rPr>
                        <a:t>3-hourly L3S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3-hourly Merged</a:t>
                      </a:r>
                      <a:r>
                        <a:rPr lang="en-GB" sz="1400" b="0" u="none" baseline="0" dirty="0" smtClean="0">
                          <a:solidFill>
                            <a:srgbClr val="4D4F53"/>
                          </a:solidFill>
                          <a:latin typeface="+mn-lt"/>
                        </a:rPr>
                        <a:t> GEO+LEO</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48458">
                <a:tc>
                  <a:txBody>
                    <a:bodyPr/>
                    <a:lstStyle/>
                    <a:p>
                      <a:r>
                        <a:rPr lang="en-GB" sz="1400" b="0" dirty="0" smtClean="0">
                          <a:solidFill>
                            <a:srgbClr val="4D4F53"/>
                          </a:solidFill>
                          <a:latin typeface="+mn-lt"/>
                        </a:rPr>
                        <a:t>Experimental</a:t>
                      </a:r>
                      <a:r>
                        <a:rPr lang="en-GB" sz="1400" b="0" baseline="0" dirty="0" smtClean="0">
                          <a:solidFill>
                            <a:srgbClr val="4D4F53"/>
                          </a:solidFill>
                          <a:latin typeface="+mn-lt"/>
                        </a:rPr>
                        <a:t> IR+MW</a:t>
                      </a:r>
                      <a:endParaRPr lang="en-GB" sz="1400" b="0"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Select IR</a:t>
                      </a:r>
                      <a:r>
                        <a:rPr lang="en-GB" sz="1400" b="0" u="none" baseline="0" dirty="0" smtClean="0">
                          <a:solidFill>
                            <a:srgbClr val="4D4F53"/>
                          </a:solidFill>
                          <a:latin typeface="+mn-lt"/>
                        </a:rPr>
                        <a:t> + MW</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marL="0" indent="0">
                        <a:buFont typeface="Arial" panose="020B0604020202020204" pitchFamily="34" charset="0"/>
                        <a:buNone/>
                      </a:pPr>
                      <a:r>
                        <a:rPr lang="en-GB" sz="1400" b="0" u="none" dirty="0" smtClean="0">
                          <a:solidFill>
                            <a:srgbClr val="4D4F53"/>
                          </a:solidFill>
                          <a:latin typeface="+mn-lt"/>
                        </a:rPr>
                        <a:t>[1 year</a:t>
                      </a:r>
                      <a:r>
                        <a:rPr lang="en-GB" sz="1400" b="0" u="none" baseline="0" dirty="0" smtClean="0">
                          <a:solidFill>
                            <a:srgbClr val="4D4F53"/>
                          </a:solidFill>
                          <a:latin typeface="+mn-lt"/>
                        </a:rPr>
                        <a:t> 2008</a:t>
                      </a:r>
                      <a:r>
                        <a:rPr lang="en-GB" sz="1400" b="0" u="none" dirty="0" smtClean="0">
                          <a:solidFill>
                            <a:srgbClr val="4D4F53"/>
                          </a:solidFill>
                          <a:latin typeface="+mn-lt"/>
                        </a:rPr>
                        <a:t>]</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dirty="0" smtClean="0">
                          <a:solidFill>
                            <a:srgbClr val="4D4F53"/>
                          </a:solidFill>
                          <a:latin typeface="+mn-lt"/>
                        </a:rPr>
                        <a:t>0.05° </a:t>
                      </a:r>
                      <a:r>
                        <a:rPr lang="en-GB" sz="1400" b="0" u="none" dirty="0" smtClean="0">
                          <a:solidFill>
                            <a:srgbClr val="4D4F53"/>
                          </a:solidFill>
                          <a:latin typeface="+mn-lt"/>
                        </a:rPr>
                        <a:t>3-hourly L3S</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GB" sz="1400" b="0" u="none" dirty="0" smtClean="0">
                          <a:solidFill>
                            <a:srgbClr val="4D4F53"/>
                          </a:solidFill>
                          <a:latin typeface="+mn-lt"/>
                        </a:rPr>
                        <a:t>Global diurnal cycle (clear+cloudy)</a:t>
                      </a:r>
                      <a:endParaRPr lang="en-GB" sz="1400" b="0" u="none" dirty="0">
                        <a:solidFill>
                          <a:srgbClr val="4D4F53"/>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81448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334964" y="1497027"/>
            <a:ext cx="6838927" cy="2438848"/>
          </a:xfrm>
        </p:spPr>
        <p:txBody>
          <a:bodyPr>
            <a:normAutofit fontScale="70000" lnSpcReduction="20000"/>
          </a:bodyPr>
          <a:lstStyle/>
          <a:p>
            <a:r>
              <a:rPr lang="en-GB" dirty="0" smtClean="0">
                <a:solidFill>
                  <a:schemeClr val="tx1"/>
                </a:solidFill>
              </a:rPr>
              <a:t>Need </a:t>
            </a:r>
            <a:r>
              <a:rPr lang="en-GB" dirty="0">
                <a:solidFill>
                  <a:schemeClr val="tx1"/>
                </a:solidFill>
              </a:rPr>
              <a:t>for reliable information on product quality</a:t>
            </a:r>
          </a:p>
          <a:p>
            <a:r>
              <a:rPr lang="en-GB" dirty="0">
                <a:solidFill>
                  <a:schemeClr val="tx1"/>
                </a:solidFill>
              </a:rPr>
              <a:t>Validation provides insights into the quality of LST data </a:t>
            </a:r>
            <a:r>
              <a:rPr lang="en-GB" dirty="0" smtClean="0">
                <a:solidFill>
                  <a:schemeClr val="tx1"/>
                </a:solidFill>
              </a:rPr>
              <a:t>sets</a:t>
            </a:r>
          </a:p>
          <a:p>
            <a:r>
              <a:rPr lang="en-GB" dirty="0" smtClean="0">
                <a:solidFill>
                  <a:schemeClr val="tx1"/>
                </a:solidFill>
              </a:rPr>
              <a:t>Two </a:t>
            </a:r>
            <a:r>
              <a:rPr lang="en-GB" dirty="0">
                <a:solidFill>
                  <a:schemeClr val="tx1"/>
                </a:solidFill>
              </a:rPr>
              <a:t>common validation approaches:</a:t>
            </a:r>
          </a:p>
          <a:p>
            <a:pPr marL="342900" indent="-342900">
              <a:buFont typeface="Arial" panose="020B0604020202020204" pitchFamily="34" charset="0"/>
              <a:buChar char="•"/>
            </a:pPr>
            <a:r>
              <a:rPr lang="en-GB" dirty="0">
                <a:solidFill>
                  <a:schemeClr val="tx1"/>
                </a:solidFill>
              </a:rPr>
              <a:t>Direct validation: satellite LST against in situ LST</a:t>
            </a:r>
          </a:p>
          <a:p>
            <a:pPr marL="342900" indent="-342900">
              <a:buFont typeface="Arial" panose="020B0604020202020204" pitchFamily="34" charset="0"/>
              <a:buChar char="•"/>
            </a:pPr>
            <a:r>
              <a:rPr lang="en-GB" dirty="0">
                <a:solidFill>
                  <a:schemeClr val="tx1"/>
                </a:solidFill>
              </a:rPr>
              <a:t>Inter-comparisons: LST_CCI data products against external LST </a:t>
            </a:r>
            <a:r>
              <a:rPr lang="en-GB" dirty="0" smtClean="0">
                <a:solidFill>
                  <a:schemeClr val="tx1"/>
                </a:solidFill>
              </a:rPr>
              <a:t>products</a:t>
            </a:r>
          </a:p>
          <a:p>
            <a:r>
              <a:rPr lang="en-GB" dirty="0" smtClean="0">
                <a:solidFill>
                  <a:schemeClr val="tx1"/>
                </a:solidFill>
              </a:rPr>
              <a:t>Compliance </a:t>
            </a:r>
            <a:r>
              <a:rPr lang="en-GB" dirty="0">
                <a:solidFill>
                  <a:schemeClr val="tx1"/>
                </a:solidFill>
              </a:rPr>
              <a:t>to LST validation </a:t>
            </a:r>
            <a:r>
              <a:rPr lang="en-GB" dirty="0" smtClean="0">
                <a:solidFill>
                  <a:schemeClr val="tx1"/>
                </a:solidFill>
              </a:rPr>
              <a:t>protocols</a:t>
            </a:r>
          </a:p>
          <a:p>
            <a:pPr marL="342900" indent="-342900">
              <a:buFont typeface="Arial" panose="020B0604020202020204" pitchFamily="34" charset="0"/>
              <a:buChar char="•"/>
            </a:pPr>
            <a:r>
              <a:rPr lang="en-GB" dirty="0" smtClean="0">
                <a:solidFill>
                  <a:schemeClr val="tx1"/>
                </a:solidFill>
              </a:rPr>
              <a:t>CEOS-WGCV </a:t>
            </a:r>
            <a:r>
              <a:rPr lang="en-GB" dirty="0">
                <a:solidFill>
                  <a:schemeClr val="tx1"/>
                </a:solidFill>
              </a:rPr>
              <a:t>LST  Validation </a:t>
            </a:r>
            <a:r>
              <a:rPr lang="en-GB" dirty="0" smtClean="0">
                <a:solidFill>
                  <a:schemeClr val="tx1"/>
                </a:solidFill>
              </a:rPr>
              <a:t>Protocol</a:t>
            </a:r>
            <a:endParaRPr lang="en-GB" dirty="0">
              <a:solidFill>
                <a:schemeClr val="tx1"/>
              </a:solidFill>
            </a:endParaRPr>
          </a:p>
        </p:txBody>
      </p:sp>
      <p:sp>
        <p:nvSpPr>
          <p:cNvPr id="5" name="Title 4"/>
          <p:cNvSpPr>
            <a:spLocks noGrp="1"/>
          </p:cNvSpPr>
          <p:nvPr>
            <p:ph type="title"/>
          </p:nvPr>
        </p:nvSpPr>
        <p:spPr/>
        <p:txBody>
          <a:bodyPr/>
          <a:lstStyle/>
          <a:p>
            <a:r>
              <a:rPr lang="en-GB" dirty="0" smtClean="0"/>
              <a:t>LST ECV product validation</a:t>
            </a:r>
            <a:endParaRPr lang="en-GB" dirty="0"/>
          </a:p>
        </p:txBody>
      </p:sp>
      <p:sp>
        <p:nvSpPr>
          <p:cNvPr id="6" name="Slide Number Placeholder 5"/>
          <p:cNvSpPr>
            <a:spLocks noGrp="1"/>
          </p:cNvSpPr>
          <p:nvPr>
            <p:ph type="sldNum" sz="quarter" idx="4"/>
          </p:nvPr>
        </p:nvSpPr>
        <p:spPr/>
        <p:txBody>
          <a:bodyPr/>
          <a:lstStyle/>
          <a:p>
            <a:fld id="{139E80EF-F19E-1449-9A2C-4048A290265F}" type="slidenum">
              <a:rPr lang="en-US" smtClean="0"/>
              <a:t>12</a:t>
            </a:fld>
            <a:endParaRPr lang="en-US" dirty="0"/>
          </a:p>
        </p:txBody>
      </p:sp>
      <p:pic>
        <p:nvPicPr>
          <p:cNvPr id="9" name="Picture 8"/>
          <p:cNvPicPr>
            <a:picLocks noChangeAspect="1"/>
          </p:cNvPicPr>
          <p:nvPr/>
        </p:nvPicPr>
        <p:blipFill>
          <a:blip r:embed="rId2"/>
          <a:stretch>
            <a:fillRect/>
          </a:stretch>
        </p:blipFill>
        <p:spPr>
          <a:xfrm>
            <a:off x="334964" y="4053526"/>
            <a:ext cx="2694773" cy="1901662"/>
          </a:xfrm>
          <a:prstGeom prst="rect">
            <a:avLst/>
          </a:prstGeom>
        </p:spPr>
      </p:pic>
      <p:sp>
        <p:nvSpPr>
          <p:cNvPr id="10" name="object 2"/>
          <p:cNvSpPr>
            <a:spLocks noChangeAspect="1"/>
          </p:cNvSpPr>
          <p:nvPr/>
        </p:nvSpPr>
        <p:spPr>
          <a:xfrm>
            <a:off x="7173891" y="1497027"/>
            <a:ext cx="4682922" cy="3532356"/>
          </a:xfrm>
          <a:prstGeom prst="rect">
            <a:avLst/>
          </a:prstGeom>
          <a:blipFill>
            <a:blip r:embed="rId3" cstate="print"/>
            <a:stretch>
              <a:fillRect/>
            </a:stretch>
          </a:blipFill>
        </p:spPr>
        <p:txBody>
          <a:bodyPr wrap="square" lIns="0" tIns="0" rIns="0" bIns="0" rtlCol="0"/>
          <a:lstStyle/>
          <a:p>
            <a:endParaRPr dirty="0"/>
          </a:p>
        </p:txBody>
      </p:sp>
      <p:sp>
        <p:nvSpPr>
          <p:cNvPr id="11" name="object 2"/>
          <p:cNvSpPr>
            <a:spLocks noChangeAspect="1"/>
          </p:cNvSpPr>
          <p:nvPr/>
        </p:nvSpPr>
        <p:spPr>
          <a:xfrm>
            <a:off x="3192598" y="4053526"/>
            <a:ext cx="3937372" cy="1901662"/>
          </a:xfrm>
          <a:prstGeom prst="rect">
            <a:avLst/>
          </a:prstGeom>
          <a:blipFill>
            <a:blip r:embed="rId4" cstate="print"/>
            <a:stretch>
              <a:fillRect/>
            </a:stretch>
          </a:blipFill>
        </p:spPr>
        <p:txBody>
          <a:bodyPr wrap="square" lIns="0" tIns="0" rIns="0" bIns="0" rtlCol="0"/>
          <a:lstStyle/>
          <a:p>
            <a:endParaRPr dirty="0"/>
          </a:p>
        </p:txBody>
      </p:sp>
      <p:sp>
        <p:nvSpPr>
          <p:cNvPr id="12" name="Rectangle 11"/>
          <p:cNvSpPr/>
          <p:nvPr/>
        </p:nvSpPr>
        <p:spPr>
          <a:xfrm>
            <a:off x="7292831" y="5147034"/>
            <a:ext cx="4563982" cy="1225977"/>
          </a:xfrm>
          <a:prstGeom prst="rect">
            <a:avLst/>
          </a:prstGeom>
        </p:spPr>
        <p:txBody>
          <a:bodyPr wrap="square">
            <a:spAutoFit/>
          </a:bodyPr>
          <a:lstStyle/>
          <a:p>
            <a:pPr marL="12700">
              <a:lnSpc>
                <a:spcPct val="100000"/>
              </a:lnSpc>
            </a:pPr>
            <a:r>
              <a:rPr lang="en-GB" sz="1400" dirty="0" smtClean="0">
                <a:cs typeface="Calibri"/>
              </a:rPr>
              <a:t>MMDB</a:t>
            </a:r>
            <a:r>
              <a:rPr lang="en-GB" sz="1400" spc="-10" dirty="0" smtClean="0">
                <a:cs typeface="Calibri"/>
              </a:rPr>
              <a:t> </a:t>
            </a:r>
            <a:r>
              <a:rPr lang="en-GB" sz="1400" dirty="0">
                <a:cs typeface="Calibri"/>
              </a:rPr>
              <a:t>split </a:t>
            </a:r>
            <a:r>
              <a:rPr lang="en-GB" sz="1400" spc="-5" dirty="0">
                <a:cs typeface="Calibri"/>
              </a:rPr>
              <a:t>into two</a:t>
            </a:r>
            <a:r>
              <a:rPr lang="en-GB" sz="1400" spc="-80" dirty="0">
                <a:cs typeface="Calibri"/>
              </a:rPr>
              <a:t> </a:t>
            </a:r>
            <a:r>
              <a:rPr lang="en-GB" sz="1400" dirty="0">
                <a:cs typeface="Calibri"/>
              </a:rPr>
              <a:t>parts:</a:t>
            </a:r>
          </a:p>
          <a:p>
            <a:pPr marL="272415" indent="-171450">
              <a:lnSpc>
                <a:spcPct val="100000"/>
              </a:lnSpc>
              <a:spcBef>
                <a:spcPts val="600"/>
              </a:spcBef>
              <a:buClr>
                <a:srgbClr val="057DAF"/>
              </a:buClr>
              <a:buFont typeface="Arial" panose="020B0604020202020204" pitchFamily="34" charset="0"/>
              <a:buChar char="•"/>
              <a:tabLst>
                <a:tab pos="284480" algn="l"/>
              </a:tabLst>
            </a:pPr>
            <a:r>
              <a:rPr lang="en-GB" sz="1200" spc="-5" dirty="0">
                <a:cs typeface="Calibri"/>
              </a:rPr>
              <a:t>Smaller part accessible </a:t>
            </a:r>
            <a:r>
              <a:rPr lang="en-GB" sz="1200" spc="-10" dirty="0">
                <a:cs typeface="Calibri"/>
              </a:rPr>
              <a:t>to </a:t>
            </a:r>
            <a:r>
              <a:rPr lang="en-GB" sz="1200" spc="-15" dirty="0">
                <a:cs typeface="Calibri"/>
              </a:rPr>
              <a:t>producers for </a:t>
            </a:r>
            <a:r>
              <a:rPr lang="en-GB" sz="1200" spc="-5" dirty="0">
                <a:cs typeface="Calibri"/>
              </a:rPr>
              <a:t>algorithm development </a:t>
            </a:r>
            <a:r>
              <a:rPr lang="en-GB" sz="1200" dirty="0">
                <a:cs typeface="Calibri"/>
              </a:rPr>
              <a:t>&amp;</a:t>
            </a:r>
            <a:r>
              <a:rPr lang="en-GB" sz="1200" spc="120" dirty="0">
                <a:cs typeface="Calibri"/>
              </a:rPr>
              <a:t> </a:t>
            </a:r>
            <a:r>
              <a:rPr lang="en-GB" sz="1200" spc="-15" dirty="0">
                <a:cs typeface="Calibri"/>
              </a:rPr>
              <a:t>testing</a:t>
            </a:r>
            <a:endParaRPr lang="en-GB" sz="1200" dirty="0">
              <a:cs typeface="Calibri"/>
            </a:endParaRPr>
          </a:p>
          <a:p>
            <a:pPr marL="272415" indent="-171450">
              <a:lnSpc>
                <a:spcPct val="100000"/>
              </a:lnSpc>
              <a:spcBef>
                <a:spcPts val="600"/>
              </a:spcBef>
              <a:buClr>
                <a:srgbClr val="057DAF"/>
              </a:buClr>
              <a:buFont typeface="Arial" panose="020B0604020202020204" pitchFamily="34" charset="0"/>
              <a:buChar char="•"/>
              <a:tabLst>
                <a:tab pos="284480" algn="l"/>
              </a:tabLst>
            </a:pPr>
            <a:r>
              <a:rPr lang="en-GB" sz="1200" spc="-10" dirty="0">
                <a:cs typeface="Calibri"/>
              </a:rPr>
              <a:t>Larger </a:t>
            </a:r>
            <a:r>
              <a:rPr lang="en-GB" sz="1200" spc="-5" dirty="0">
                <a:cs typeface="Calibri"/>
              </a:rPr>
              <a:t>part accessible only </a:t>
            </a:r>
            <a:r>
              <a:rPr lang="en-GB" sz="1200" spc="-10" dirty="0">
                <a:cs typeface="Calibri"/>
              </a:rPr>
              <a:t>to validation </a:t>
            </a:r>
            <a:r>
              <a:rPr lang="en-GB" sz="1200" spc="-5" dirty="0">
                <a:cs typeface="Calibri"/>
              </a:rPr>
              <a:t>team, ensuring independence of</a:t>
            </a:r>
            <a:r>
              <a:rPr lang="en-GB" sz="1200" spc="220" dirty="0">
                <a:cs typeface="Calibri"/>
              </a:rPr>
              <a:t> </a:t>
            </a:r>
            <a:r>
              <a:rPr lang="en-GB" sz="1200" spc="-10" dirty="0">
                <a:cs typeface="Calibri"/>
              </a:rPr>
              <a:t>results</a:t>
            </a:r>
            <a:endParaRPr lang="en-GB" sz="1200" dirty="0">
              <a:cs typeface="Calibri"/>
            </a:endParaRPr>
          </a:p>
        </p:txBody>
      </p:sp>
      <p:sp>
        <p:nvSpPr>
          <p:cNvPr id="13"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1773551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btitle 11"/>
          <p:cNvSpPr>
            <a:spLocks noGrp="1"/>
          </p:cNvSpPr>
          <p:nvPr>
            <p:ph idx="1"/>
          </p:nvPr>
        </p:nvSpPr>
        <p:spPr>
          <a:xfrm>
            <a:off x="334959" y="1497028"/>
            <a:ext cx="11402771" cy="4348602"/>
          </a:xfrm>
        </p:spPr>
        <p:txBody>
          <a:bodyPr>
            <a:normAutofit fontScale="92500" lnSpcReduction="10000"/>
          </a:bodyPr>
          <a:lstStyle/>
          <a:p>
            <a:pPr marL="0" indent="0">
              <a:buNone/>
            </a:pPr>
            <a:r>
              <a:rPr lang="en-GB" dirty="0">
                <a:solidFill>
                  <a:schemeClr val="accent1"/>
                </a:solidFill>
              </a:rPr>
              <a:t>Strong interaction with the </a:t>
            </a:r>
            <a:r>
              <a:rPr lang="en-GB" dirty="0" smtClean="0">
                <a:solidFill>
                  <a:schemeClr val="accent1"/>
                </a:solidFill>
              </a:rPr>
              <a:t>community:</a:t>
            </a:r>
            <a:endParaRPr lang="en-GB" dirty="0">
              <a:solidFill>
                <a:schemeClr val="accent1"/>
              </a:solidFill>
            </a:endParaRPr>
          </a:p>
          <a:p>
            <a:r>
              <a:rPr lang="en-GB" sz="2400" dirty="0" smtClean="0"/>
              <a:t>Input </a:t>
            </a:r>
            <a:r>
              <a:rPr lang="en-GB" sz="2400" dirty="0"/>
              <a:t>into cross-ECV activities</a:t>
            </a:r>
          </a:p>
          <a:p>
            <a:r>
              <a:rPr lang="en-GB" sz="2400" dirty="0"/>
              <a:t>Good visibility of LST CCI within the science community, government, and awareness by </a:t>
            </a:r>
            <a:r>
              <a:rPr lang="en-GB" sz="2400" dirty="0" smtClean="0"/>
              <a:t>industry</a:t>
            </a:r>
            <a:endParaRPr lang="en-GB" sz="2400" dirty="0"/>
          </a:p>
          <a:p>
            <a:r>
              <a:rPr lang="en-GB" sz="2400" dirty="0" smtClean="0"/>
              <a:t>Building into the ESA CCI portfolio</a:t>
            </a:r>
            <a:endParaRPr lang="en-GB" sz="2400" dirty="0"/>
          </a:p>
          <a:p>
            <a:pPr marL="0" indent="0">
              <a:buNone/>
            </a:pPr>
            <a:r>
              <a:rPr lang="en-GB" dirty="0">
                <a:solidFill>
                  <a:schemeClr val="accent1"/>
                </a:solidFill>
              </a:rPr>
              <a:t>High quality </a:t>
            </a:r>
            <a:r>
              <a:rPr lang="en-GB" dirty="0" smtClean="0">
                <a:solidFill>
                  <a:schemeClr val="accent1"/>
                </a:solidFill>
              </a:rPr>
              <a:t>products:</a:t>
            </a:r>
            <a:endParaRPr lang="en-GB" dirty="0">
              <a:solidFill>
                <a:schemeClr val="accent1"/>
              </a:solidFill>
            </a:endParaRPr>
          </a:p>
          <a:p>
            <a:r>
              <a:rPr lang="en-GB" sz="2400" dirty="0" smtClean="0"/>
              <a:t>Driven </a:t>
            </a:r>
            <a:r>
              <a:rPr lang="en-GB" sz="2400" dirty="0"/>
              <a:t>by the User Requirements</a:t>
            </a:r>
          </a:p>
          <a:p>
            <a:r>
              <a:rPr lang="en-GB" sz="2400" dirty="0" smtClean="0"/>
              <a:t>Consistent algorithms applied to both IR and MW datasets</a:t>
            </a:r>
            <a:endParaRPr lang="en-GB" sz="2400" dirty="0"/>
          </a:p>
          <a:p>
            <a:r>
              <a:rPr lang="en-GB" sz="2400" dirty="0"/>
              <a:t>First datasets being made available on UK JASMIN project </a:t>
            </a:r>
            <a:r>
              <a:rPr lang="en-GB" sz="2400" dirty="0" smtClean="0"/>
              <a:t>workspace to CRG and CMUG users</a:t>
            </a:r>
          </a:p>
          <a:p>
            <a:r>
              <a:rPr lang="en-GB" sz="2400" dirty="0" smtClean="0"/>
              <a:t>Improvements on pre-cursor datasets and current operational products</a:t>
            </a:r>
          </a:p>
          <a:p>
            <a:pPr marL="0" indent="0">
              <a:buNone/>
            </a:pPr>
            <a:r>
              <a:rPr lang="en-GB" dirty="0" smtClean="0">
                <a:solidFill>
                  <a:schemeClr val="accent1"/>
                </a:solidFill>
              </a:rPr>
              <a:t>First papers in preparation</a:t>
            </a:r>
            <a:endParaRPr lang="en-GB" dirty="0">
              <a:solidFill>
                <a:schemeClr val="accent1"/>
              </a:solidFill>
            </a:endParaRPr>
          </a:p>
          <a:p>
            <a:endParaRPr lang="en-GB" sz="2400" dirty="0"/>
          </a:p>
        </p:txBody>
      </p:sp>
      <p:sp>
        <p:nvSpPr>
          <p:cNvPr id="9" name="Title 8"/>
          <p:cNvSpPr>
            <a:spLocks noGrp="1"/>
          </p:cNvSpPr>
          <p:nvPr>
            <p:ph type="title"/>
          </p:nvPr>
        </p:nvSpPr>
        <p:spPr/>
        <p:txBody>
          <a:bodyPr/>
          <a:lstStyle/>
          <a:p>
            <a:r>
              <a:rPr lang="en-GB" dirty="0" smtClean="0"/>
              <a:t>Highlights </a:t>
            </a:r>
            <a:endParaRPr lang="en-GB" dirty="0"/>
          </a:p>
        </p:txBody>
      </p:sp>
      <p:sp>
        <p:nvSpPr>
          <p:cNvPr id="5" name="Slide Number Placeholder 4"/>
          <p:cNvSpPr>
            <a:spLocks noGrp="1"/>
          </p:cNvSpPr>
          <p:nvPr>
            <p:ph type="sldNum" sz="quarter" idx="4"/>
          </p:nvPr>
        </p:nvSpPr>
        <p:spPr/>
        <p:txBody>
          <a:bodyPr/>
          <a:lstStyle/>
          <a:p>
            <a:fld id="{139E80EF-F19E-1449-9A2C-4048A290265F}" type="slidenum">
              <a:rPr lang="en-US" smtClean="0"/>
              <a:t>13</a:t>
            </a:fld>
            <a:endParaRPr lang="en-US" dirty="0"/>
          </a:p>
        </p:txBody>
      </p:sp>
      <p:sp>
        <p:nvSpPr>
          <p:cNvPr id="7"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1435410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959" y="1497028"/>
            <a:ext cx="11521853" cy="4348602"/>
          </a:xfrm>
        </p:spPr>
        <p:txBody>
          <a:bodyPr>
            <a:normAutofit/>
          </a:bodyPr>
          <a:lstStyle/>
          <a:p>
            <a:pPr marL="0" indent="0">
              <a:buNone/>
            </a:pPr>
            <a:r>
              <a:rPr lang="en-GB" dirty="0">
                <a:solidFill>
                  <a:schemeClr val="tx2"/>
                </a:solidFill>
              </a:rPr>
              <a:t>Further </a:t>
            </a:r>
            <a:r>
              <a:rPr lang="en-GB" dirty="0" smtClean="0">
                <a:solidFill>
                  <a:schemeClr val="tx2"/>
                </a:solidFill>
              </a:rPr>
              <a:t>consistency in algorithms, cloud masking, uncertainties</a:t>
            </a:r>
            <a:endParaRPr lang="en-GB" dirty="0">
              <a:solidFill>
                <a:schemeClr val="tx2"/>
              </a:solidFill>
            </a:endParaRPr>
          </a:p>
          <a:p>
            <a:pPr marL="0" indent="0">
              <a:buNone/>
            </a:pPr>
            <a:r>
              <a:rPr lang="en-GB" dirty="0" smtClean="0">
                <a:solidFill>
                  <a:schemeClr val="tx2"/>
                </a:solidFill>
              </a:rPr>
              <a:t>Building the first 25-year dataset for LST from ATSR-2 through to SLSTR</a:t>
            </a:r>
          </a:p>
          <a:p>
            <a:pPr marL="0" indent="0">
              <a:buNone/>
            </a:pPr>
            <a:r>
              <a:rPr lang="en-GB" dirty="0" smtClean="0">
                <a:solidFill>
                  <a:schemeClr val="tx2"/>
                </a:solidFill>
              </a:rPr>
              <a:t>Resolving the global diurnal cycle for LST by merging multiple polar orbiting and geostationary data</a:t>
            </a:r>
          </a:p>
          <a:p>
            <a:pPr marL="0" indent="0">
              <a:buNone/>
            </a:pPr>
            <a:r>
              <a:rPr lang="en-GB" dirty="0" smtClean="0">
                <a:solidFill>
                  <a:schemeClr val="tx2"/>
                </a:solidFill>
              </a:rPr>
              <a:t>An objective to be the best source of LST data for the user community</a:t>
            </a:r>
            <a:endParaRPr lang="en-GB" dirty="0"/>
          </a:p>
        </p:txBody>
      </p:sp>
      <p:sp>
        <p:nvSpPr>
          <p:cNvPr id="3" name="Title 2"/>
          <p:cNvSpPr>
            <a:spLocks noGrp="1"/>
          </p:cNvSpPr>
          <p:nvPr>
            <p:ph type="title"/>
          </p:nvPr>
        </p:nvSpPr>
        <p:spPr/>
        <p:txBody>
          <a:bodyPr/>
          <a:lstStyle/>
          <a:p>
            <a:r>
              <a:rPr lang="en-GB" dirty="0" smtClean="0"/>
              <a:t>Next steps</a:t>
            </a:r>
            <a:endParaRPr lang="en-GB" dirty="0"/>
          </a:p>
        </p:txBody>
      </p:sp>
      <p:sp>
        <p:nvSpPr>
          <p:cNvPr id="5" name="Slide Number Placeholder 4"/>
          <p:cNvSpPr>
            <a:spLocks noGrp="1"/>
          </p:cNvSpPr>
          <p:nvPr>
            <p:ph type="sldNum" sz="quarter" idx="4"/>
          </p:nvPr>
        </p:nvSpPr>
        <p:spPr/>
        <p:txBody>
          <a:bodyPr/>
          <a:lstStyle/>
          <a:p>
            <a:fld id="{139E80EF-F19E-1449-9A2C-4048A290265F}" type="slidenum">
              <a:rPr lang="en-US" smtClean="0"/>
              <a:t>14</a:t>
            </a:fld>
            <a:endParaRPr lang="en-US" dirty="0"/>
          </a:p>
        </p:txBody>
      </p:sp>
      <p:sp>
        <p:nvSpPr>
          <p:cNvPr id="7"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3329015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34960" y="1497028"/>
            <a:ext cx="3633536" cy="4348602"/>
          </a:xfrm>
        </p:spPr>
        <p:txBody>
          <a:bodyPr>
            <a:normAutofit fontScale="85000" lnSpcReduction="10000"/>
          </a:bodyPr>
          <a:lstStyle/>
          <a:p>
            <a:r>
              <a:rPr lang="en-GB" dirty="0" smtClean="0"/>
              <a:t>Multiple CCIs of relevance:</a:t>
            </a:r>
          </a:p>
          <a:p>
            <a:pPr lvl="1"/>
            <a:r>
              <a:rPr lang="en-GB" dirty="0" smtClean="0"/>
              <a:t>LST, Fire, Land cover, Soil moisture, Biomass</a:t>
            </a:r>
          </a:p>
          <a:p>
            <a:r>
              <a:rPr lang="en-GB" dirty="0" smtClean="0"/>
              <a:t>Existing links with CM SAF</a:t>
            </a:r>
          </a:p>
          <a:p>
            <a:r>
              <a:rPr lang="en-GB" dirty="0" smtClean="0"/>
              <a:t>Consistency assessments between CCI and CM SAF datasets</a:t>
            </a:r>
          </a:p>
          <a:p>
            <a:r>
              <a:rPr lang="en-GB" dirty="0" smtClean="0"/>
              <a:t>Additional long-term CDRs in addition to CM SAF and LSA SAF from ESA, NASA, NOAA satellites</a:t>
            </a:r>
            <a:endParaRPr lang="en-GB" dirty="0"/>
          </a:p>
        </p:txBody>
      </p:sp>
      <p:sp>
        <p:nvSpPr>
          <p:cNvPr id="3" name="Title 2"/>
          <p:cNvSpPr>
            <a:spLocks noGrp="1"/>
          </p:cNvSpPr>
          <p:nvPr>
            <p:ph type="title"/>
          </p:nvPr>
        </p:nvSpPr>
        <p:spPr/>
        <p:txBody>
          <a:bodyPr/>
          <a:lstStyle/>
          <a:p>
            <a:r>
              <a:rPr lang="en-GB" dirty="0" smtClean="0"/>
              <a:t>Potential CCI links to SALGEE</a:t>
            </a:r>
            <a:endParaRPr lang="en-GB" dirty="0"/>
          </a:p>
        </p:txBody>
      </p:sp>
      <p:sp>
        <p:nvSpPr>
          <p:cNvPr id="5" name="Slide Number Placeholder 4"/>
          <p:cNvSpPr>
            <a:spLocks noGrp="1"/>
          </p:cNvSpPr>
          <p:nvPr>
            <p:ph type="sldNum" sz="quarter" idx="4"/>
          </p:nvPr>
        </p:nvSpPr>
        <p:spPr/>
        <p:txBody>
          <a:bodyPr/>
          <a:lstStyle/>
          <a:p>
            <a:fld id="{139E80EF-F19E-1449-9A2C-4048A290265F}" type="slidenum">
              <a:rPr lang="en-US" smtClean="0"/>
              <a:t>15</a:t>
            </a:fld>
            <a:endParaRPr lang="en-US" dirty="0"/>
          </a:p>
        </p:txBody>
      </p:sp>
      <p:sp>
        <p:nvSpPr>
          <p:cNvPr id="7"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pic>
        <p:nvPicPr>
          <p:cNvPr id="9" name="Picture 8"/>
          <p:cNvPicPr>
            <a:picLocks noChangeAspect="1"/>
          </p:cNvPicPr>
          <p:nvPr/>
        </p:nvPicPr>
        <p:blipFill>
          <a:blip r:embed="rId2"/>
          <a:stretch>
            <a:fillRect/>
          </a:stretch>
        </p:blipFill>
        <p:spPr>
          <a:xfrm>
            <a:off x="4059936" y="1497028"/>
            <a:ext cx="7796877" cy="4461655"/>
          </a:xfrm>
          <a:prstGeom prst="rect">
            <a:avLst/>
          </a:prstGeom>
        </p:spPr>
      </p:pic>
    </p:spTree>
    <p:extLst>
      <p:ext uri="{BB962C8B-B14F-4D97-AF65-F5344CB8AC3E}">
        <p14:creationId xmlns:p14="http://schemas.microsoft.com/office/powerpoint/2010/main" val="3517571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2"/>
          <p:cNvSpPr>
            <a:spLocks noGrp="1" noChangeArrowheads="1"/>
          </p:cNvSpPr>
          <p:nvPr>
            <p:ph type="title"/>
          </p:nvPr>
        </p:nvSpPr>
        <p:spPr/>
        <p:txBody>
          <a:bodyPr/>
          <a:lstStyle/>
          <a:p>
            <a:pPr eaLnBrk="1" hangingPunct="1"/>
            <a:r>
              <a:rPr lang="en-US" altLang="en-US" dirty="0" smtClean="0"/>
              <a:t>LST CCI: The energy balance equation</a:t>
            </a:r>
          </a:p>
        </p:txBody>
      </p:sp>
      <p:sp>
        <p:nvSpPr>
          <p:cNvPr id="10" name="Rectangle 3"/>
          <p:cNvSpPr txBox="1">
            <a:spLocks noChangeArrowheads="1"/>
          </p:cNvSpPr>
          <p:nvPr/>
        </p:nvSpPr>
        <p:spPr bwMode="auto">
          <a:xfrm>
            <a:off x="1774826" y="2852738"/>
            <a:ext cx="4473575"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000" i="1" dirty="0"/>
              <a:t>S</a:t>
            </a:r>
            <a:r>
              <a:rPr lang="en-US" altLang="en-US" sz="2000" dirty="0"/>
              <a:t> = solar radiation</a:t>
            </a:r>
          </a:p>
          <a:p>
            <a:pPr eaLnBrk="1" hangingPunct="1"/>
            <a:r>
              <a:rPr lang="el-GR" altLang="en-US" sz="2000" i="1" dirty="0"/>
              <a:t>α</a:t>
            </a:r>
            <a:r>
              <a:rPr lang="en-US" altLang="en-US" sz="2000" dirty="0"/>
              <a:t> = albedo: water 0.06; conifer forest 0.09;  Amazon broadleaf forest 0.12; grassland 0.2–0.4</a:t>
            </a:r>
          </a:p>
          <a:p>
            <a:pPr eaLnBrk="1" hangingPunct="1"/>
            <a:r>
              <a:rPr lang="en-US" altLang="en-US" sz="2000" i="1" dirty="0"/>
              <a:t>F</a:t>
            </a:r>
            <a:r>
              <a:rPr lang="en-US" altLang="en-US" sz="2000" baseline="-25000" dirty="0">
                <a:sym typeface="Wingdings 3" panose="05040102010807070707" pitchFamily="18" charset="2"/>
              </a:rPr>
              <a:t></a:t>
            </a:r>
            <a:r>
              <a:rPr lang="en-US" altLang="en-US" sz="2000" dirty="0">
                <a:sym typeface="Wingdings 3" panose="05040102010807070707" pitchFamily="18" charset="2"/>
              </a:rPr>
              <a:t>= downward infrared radiation, depends on temperature, water vapor, and clouds</a:t>
            </a:r>
          </a:p>
          <a:p>
            <a:pPr eaLnBrk="1" hangingPunct="1"/>
            <a:r>
              <a:rPr lang="en-US" altLang="en-US" sz="2000" i="1" dirty="0" err="1">
                <a:sym typeface="Wingdings 3" panose="05040102010807070707" pitchFamily="18" charset="2"/>
              </a:rPr>
              <a:t>T</a:t>
            </a:r>
            <a:r>
              <a:rPr lang="en-US" altLang="en-US" sz="2000" i="1" baseline="-25000" dirty="0" err="1">
                <a:sym typeface="Wingdings 3" panose="05040102010807070707" pitchFamily="18" charset="2"/>
              </a:rPr>
              <a:t>s</a:t>
            </a:r>
            <a:r>
              <a:rPr lang="en-US" altLang="en-US" sz="2000" dirty="0">
                <a:sym typeface="Wingdings 3" panose="05040102010807070707" pitchFamily="18" charset="2"/>
              </a:rPr>
              <a:t> = surface temperature</a:t>
            </a:r>
          </a:p>
          <a:p>
            <a:pPr eaLnBrk="1" hangingPunct="1"/>
            <a:endParaRPr lang="en-US" altLang="en-US" sz="2000" dirty="0">
              <a:sym typeface="Wingdings 3" panose="05040102010807070707" pitchFamily="18" charset="2"/>
            </a:endParaRPr>
          </a:p>
          <a:p>
            <a:pPr eaLnBrk="1" hangingPunct="1"/>
            <a:endParaRPr lang="el-GR" altLang="en-US" sz="2000" dirty="0"/>
          </a:p>
        </p:txBody>
      </p:sp>
      <p:sp>
        <p:nvSpPr>
          <p:cNvPr id="11" name="Rectangle 4"/>
          <p:cNvSpPr txBox="1">
            <a:spLocks noChangeArrowheads="1"/>
          </p:cNvSpPr>
          <p:nvPr/>
        </p:nvSpPr>
        <p:spPr bwMode="auto">
          <a:xfrm>
            <a:off x="6383338" y="2852739"/>
            <a:ext cx="3979862" cy="343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000" i="1"/>
              <a:t>H</a:t>
            </a:r>
            <a:r>
              <a:rPr lang="en-US" altLang="en-US" sz="2000"/>
              <a:t> = sensible heat transfer (+ is surface to atmosphere)</a:t>
            </a:r>
          </a:p>
          <a:p>
            <a:pPr eaLnBrk="1" hangingPunct="1"/>
            <a:r>
              <a:rPr lang="en-US" altLang="en-US" sz="2000" i="1"/>
              <a:t>L</a:t>
            </a:r>
            <a:r>
              <a:rPr lang="en-US" altLang="en-US" sz="2000"/>
              <a:t> = latent heat transfer in water evaporating or condensing (+ is evapotranspiration, – is condensation)</a:t>
            </a:r>
          </a:p>
          <a:p>
            <a:pPr eaLnBrk="1" hangingPunct="1"/>
            <a:r>
              <a:rPr lang="en-US" altLang="en-US" sz="2000" i="1"/>
              <a:t>G</a:t>
            </a:r>
            <a:r>
              <a:rPr lang="en-US" altLang="en-US" sz="2000"/>
              <a:t> = heat conducted into soil</a:t>
            </a:r>
          </a:p>
        </p:txBody>
      </p:sp>
      <p:graphicFrame>
        <p:nvGraphicFramePr>
          <p:cNvPr id="12" name="Object 5"/>
          <p:cNvGraphicFramePr>
            <a:graphicFrameLocks noGrp="1" noChangeAspect="1"/>
          </p:cNvGraphicFramePr>
          <p:nvPr>
            <p:ph idx="4294967295"/>
            <p:extLst>
              <p:ext uri="{D42A27DB-BD31-4B8C-83A1-F6EECF244321}">
                <p14:modId xmlns:p14="http://schemas.microsoft.com/office/powerpoint/2010/main" val="1031710600"/>
              </p:ext>
            </p:extLst>
          </p:nvPr>
        </p:nvGraphicFramePr>
        <p:xfrm>
          <a:off x="4457700" y="1847850"/>
          <a:ext cx="3581400" cy="819150"/>
        </p:xfrm>
        <a:graphic>
          <a:graphicData uri="http://schemas.openxmlformats.org/presentationml/2006/ole">
            <mc:AlternateContent xmlns:mc="http://schemas.openxmlformats.org/markup-compatibility/2006">
              <mc:Choice xmlns:v="urn:schemas-microsoft-com:vml" Requires="v">
                <p:oleObj spid="_x0000_s1030" name="Equation" r:id="rId3" imgW="2108200" imgH="482600" progId="Equation.DSMT4">
                  <p:embed/>
                </p:oleObj>
              </mc:Choice>
              <mc:Fallback>
                <p:oleObj name="Equation" r:id="rId3" imgW="2108200" imgH="482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7700" y="1847850"/>
                        <a:ext cx="35814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3" name="AutoShape 6"/>
          <p:cNvSpPr>
            <a:spLocks/>
          </p:cNvSpPr>
          <p:nvPr/>
        </p:nvSpPr>
        <p:spPr bwMode="auto">
          <a:xfrm rot="5400000">
            <a:off x="5448300" y="1190625"/>
            <a:ext cx="152400" cy="2133600"/>
          </a:xfrm>
          <a:prstGeom prst="rightBrace">
            <a:avLst>
              <a:gd name="adj1" fmla="val 116667"/>
              <a:gd name="adj2" fmla="val 50000"/>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14"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25748635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334960" y="1497028"/>
            <a:ext cx="6677670" cy="4348602"/>
          </a:xfrm>
        </p:spPr>
        <p:txBody>
          <a:bodyPr/>
          <a:lstStyle/>
          <a:p>
            <a:pPr>
              <a:buFont typeface="Wingdings" panose="05000000000000000000" pitchFamily="2" charset="2"/>
              <a:buChar char="Ø"/>
            </a:pPr>
            <a:r>
              <a:rPr lang="en-GB" altLang="en-US" sz="1600" dirty="0"/>
              <a:t>LST Important parameter for crop monitoring: stress detection, crop growth, forecasting yield, irrigation scheduling </a:t>
            </a:r>
          </a:p>
          <a:p>
            <a:pPr>
              <a:buFont typeface="Wingdings" panose="05000000000000000000" pitchFamily="2" charset="2"/>
              <a:buChar char="Ø"/>
            </a:pPr>
            <a:r>
              <a:rPr lang="en-GB" altLang="en-US" sz="1600" dirty="0"/>
              <a:t>If LST represents the plant canopy temperature, we can measure the canopy and air temperature difference to indicate how “stressed” a crop may be</a:t>
            </a:r>
          </a:p>
          <a:p>
            <a:pPr>
              <a:buFont typeface="Wingdings" panose="05000000000000000000" pitchFamily="2" charset="2"/>
              <a:buChar char="Ø"/>
            </a:pPr>
            <a:r>
              <a:rPr lang="en-GB" altLang="en-US" sz="1600" dirty="0">
                <a:solidFill>
                  <a:srgbClr val="C00000"/>
                </a:solidFill>
              </a:rPr>
              <a:t>Larger differences between crop canopy and air temperature can indicate if crops are under stress due to decreased transpiration </a:t>
            </a:r>
          </a:p>
          <a:p>
            <a:pPr lvl="1">
              <a:buFont typeface="Wingdings" panose="05000000000000000000" pitchFamily="2" charset="2"/>
              <a:buChar char="Ø"/>
            </a:pPr>
            <a:r>
              <a:rPr lang="en-GB" altLang="en-US" sz="1600" dirty="0">
                <a:solidFill>
                  <a:srgbClr val="C00000"/>
                </a:solidFill>
              </a:rPr>
              <a:t>information about stress due to lack of water availability</a:t>
            </a:r>
          </a:p>
          <a:p>
            <a:pPr>
              <a:buFont typeface="Wingdings" panose="05000000000000000000" pitchFamily="2" charset="2"/>
              <a:buChar char="Ø"/>
            </a:pPr>
            <a:r>
              <a:rPr lang="en-GB" altLang="en-US" sz="1600" dirty="0"/>
              <a:t>Spatial mapping of crop stress can be useful in agriculture water management </a:t>
            </a:r>
          </a:p>
        </p:txBody>
      </p:sp>
      <p:sp>
        <p:nvSpPr>
          <p:cNvPr id="44034" name="Title 1"/>
          <p:cNvSpPr>
            <a:spLocks noGrp="1"/>
          </p:cNvSpPr>
          <p:nvPr>
            <p:ph type="title"/>
          </p:nvPr>
        </p:nvSpPr>
        <p:spPr/>
        <p:txBody>
          <a:bodyPr/>
          <a:lstStyle/>
          <a:p>
            <a:r>
              <a:rPr lang="en-GB" altLang="en-US" dirty="0" smtClean="0"/>
              <a:t>LST CCI: Example - Deriving Crop Water Stress </a:t>
            </a:r>
          </a:p>
        </p:txBody>
      </p:sp>
      <p:grpSp>
        <p:nvGrpSpPr>
          <p:cNvPr id="3" name="Group 2"/>
          <p:cNvGrpSpPr/>
          <p:nvPr/>
        </p:nvGrpSpPr>
        <p:grpSpPr>
          <a:xfrm>
            <a:off x="7135362" y="1469161"/>
            <a:ext cx="4743450" cy="3956050"/>
            <a:chOff x="5591175" y="1484313"/>
            <a:chExt cx="4743450" cy="3956050"/>
          </a:xfrm>
        </p:grpSpPr>
        <p:pic>
          <p:nvPicPr>
            <p:cNvPr id="44036" name="Picture 5"/>
            <p:cNvPicPr>
              <a:picLocks noChangeAspect="1"/>
            </p:cNvPicPr>
            <p:nvPr/>
          </p:nvPicPr>
          <p:blipFill>
            <a:blip r:embed="rId3">
              <a:extLst>
                <a:ext uri="{28A0092B-C50C-407E-A947-70E740481C1C}">
                  <a14:useLocalDpi xmlns:a14="http://schemas.microsoft.com/office/drawing/2010/main" val="0"/>
                </a:ext>
              </a:extLst>
            </a:blip>
            <a:srcRect l="31139"/>
            <a:stretch>
              <a:fillRect/>
            </a:stretch>
          </p:blipFill>
          <p:spPr bwMode="auto">
            <a:xfrm>
              <a:off x="5591175" y="1484313"/>
              <a:ext cx="47434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Up Arrow 6"/>
            <p:cNvSpPr/>
            <p:nvPr/>
          </p:nvSpPr>
          <p:spPr>
            <a:xfrm rot="1598318" flipH="1">
              <a:off x="8156576" y="4106864"/>
              <a:ext cx="79375" cy="71913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8" name="Down Arrow 7"/>
            <p:cNvSpPr/>
            <p:nvPr/>
          </p:nvSpPr>
          <p:spPr>
            <a:xfrm>
              <a:off x="8183564" y="1500189"/>
              <a:ext cx="73025" cy="68262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0" name="Circular Arrow 9"/>
            <p:cNvSpPr/>
            <p:nvPr/>
          </p:nvSpPr>
          <p:spPr>
            <a:xfrm rot="12976794">
              <a:off x="7253288" y="1885951"/>
              <a:ext cx="576262" cy="587375"/>
            </a:xfrm>
            <a:prstGeom prst="circular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1" name="Down Arrow 10"/>
            <p:cNvSpPr/>
            <p:nvPr/>
          </p:nvSpPr>
          <p:spPr>
            <a:xfrm>
              <a:off x="7759701" y="3379789"/>
              <a:ext cx="60325" cy="1425575"/>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2" name="Down Arrow 11"/>
            <p:cNvSpPr/>
            <p:nvPr/>
          </p:nvSpPr>
          <p:spPr>
            <a:xfrm>
              <a:off x="7759701" y="1500189"/>
              <a:ext cx="60325" cy="534987"/>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Down Arrow 12"/>
            <p:cNvSpPr/>
            <p:nvPr/>
          </p:nvSpPr>
          <p:spPr>
            <a:xfrm>
              <a:off x="7780339" y="2774950"/>
              <a:ext cx="46037" cy="433388"/>
            </a:xfrm>
            <a:prstGeom prst="down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4" name="Curved Up Arrow 13"/>
            <p:cNvSpPr/>
            <p:nvPr/>
          </p:nvSpPr>
          <p:spPr>
            <a:xfrm rot="9296217">
              <a:off x="7275514" y="3373438"/>
              <a:ext cx="719137" cy="182562"/>
            </a:xfrm>
            <a:prstGeom prst="curvedUpArrow">
              <a:avLst/>
            </a:prstGeom>
            <a:solidFill>
              <a:schemeClr val="accent1">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15" name="TextBox 14"/>
            <p:cNvSpPr txBox="1"/>
            <p:nvPr/>
          </p:nvSpPr>
          <p:spPr>
            <a:xfrm>
              <a:off x="6642100" y="1831976"/>
              <a:ext cx="1064650" cy="276999"/>
            </a:xfrm>
            <a:prstGeom prst="rect">
              <a:avLst/>
            </a:prstGeom>
            <a:noFill/>
          </p:spPr>
          <p:txBody>
            <a:bodyPr wrap="none">
              <a:spAutoFit/>
            </a:bodyPr>
            <a:lstStyle/>
            <a:p>
              <a:pPr>
                <a:defRPr/>
              </a:pPr>
              <a:r>
                <a:rPr lang="en-GB" sz="1200" b="1" dirty="0">
                  <a:solidFill>
                    <a:schemeClr val="accent4">
                      <a:lumMod val="75000"/>
                    </a:schemeClr>
                  </a:solidFill>
                </a:rPr>
                <a:t>Transpiration </a:t>
              </a:r>
            </a:p>
          </p:txBody>
        </p:sp>
        <p:sp>
          <p:nvSpPr>
            <p:cNvPr id="44045" name="TextBox 15"/>
            <p:cNvSpPr txBox="1">
              <a:spLocks noChangeArrowheads="1"/>
            </p:cNvSpPr>
            <p:nvPr/>
          </p:nvSpPr>
          <p:spPr bwMode="auto">
            <a:xfrm>
              <a:off x="8220075" y="1500189"/>
              <a:ext cx="1358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200" b="1">
                  <a:solidFill>
                    <a:srgbClr val="FFC000"/>
                  </a:solidFill>
                </a:rPr>
                <a:t>Solar Radiation </a:t>
              </a:r>
            </a:p>
          </p:txBody>
        </p:sp>
        <p:sp>
          <p:nvSpPr>
            <p:cNvPr id="17" name="TextBox 16"/>
            <p:cNvSpPr txBox="1"/>
            <p:nvPr/>
          </p:nvSpPr>
          <p:spPr>
            <a:xfrm>
              <a:off x="6635751" y="3633788"/>
              <a:ext cx="1211263" cy="431800"/>
            </a:xfrm>
            <a:prstGeom prst="rect">
              <a:avLst/>
            </a:prstGeom>
            <a:noFill/>
          </p:spPr>
          <p:txBody>
            <a:bodyPr>
              <a:spAutoFit/>
            </a:bodyPr>
            <a:lstStyle/>
            <a:p>
              <a:pPr>
                <a:defRPr/>
              </a:pPr>
              <a:r>
                <a:rPr lang="en-GB" sz="1100" b="1" dirty="0">
                  <a:solidFill>
                    <a:schemeClr val="accent1">
                      <a:lumMod val="60000"/>
                      <a:lumOff val="40000"/>
                    </a:schemeClr>
                  </a:solidFill>
                </a:rPr>
                <a:t>Conduction &amp; Convection</a:t>
              </a:r>
            </a:p>
          </p:txBody>
        </p:sp>
        <p:sp>
          <p:nvSpPr>
            <p:cNvPr id="44047" name="TextBox 17"/>
            <p:cNvSpPr txBox="1">
              <a:spLocks noChangeArrowheads="1"/>
            </p:cNvSpPr>
            <p:nvPr/>
          </p:nvSpPr>
          <p:spPr bwMode="auto">
            <a:xfrm>
              <a:off x="7731125" y="3609976"/>
              <a:ext cx="12827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100" b="1">
                  <a:solidFill>
                    <a:srgbClr val="C00000"/>
                  </a:solidFill>
                </a:rPr>
                <a:t>Ground Radiation </a:t>
              </a:r>
            </a:p>
          </p:txBody>
        </p:sp>
        <p:sp>
          <p:nvSpPr>
            <p:cNvPr id="19" name="Right Arrow 18"/>
            <p:cNvSpPr/>
            <p:nvPr/>
          </p:nvSpPr>
          <p:spPr>
            <a:xfrm rot="18204032" flipV="1">
              <a:off x="8227220" y="5023645"/>
              <a:ext cx="447675" cy="46037"/>
            </a:xfrm>
            <a:prstGeom prst="rightArrow">
              <a:avLst/>
            </a:prstGeom>
            <a:solidFill>
              <a:srgbClr val="C7E2EF"/>
            </a:solidFill>
            <a:ln>
              <a:solidFill>
                <a:srgbClr val="C7E2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 name="Right Arrow 19"/>
            <p:cNvSpPr/>
            <p:nvPr/>
          </p:nvSpPr>
          <p:spPr>
            <a:xfrm rot="17383100">
              <a:off x="8472488" y="5062538"/>
              <a:ext cx="412750" cy="47625"/>
            </a:xfrm>
            <a:prstGeom prst="rightArrow">
              <a:avLst/>
            </a:prstGeom>
            <a:solidFill>
              <a:srgbClr val="C7E2EF"/>
            </a:solidFill>
            <a:ln>
              <a:solidFill>
                <a:srgbClr val="C7E2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1" name="Right Arrow 20"/>
            <p:cNvSpPr/>
            <p:nvPr/>
          </p:nvSpPr>
          <p:spPr>
            <a:xfrm rot="14406722">
              <a:off x="8728076" y="5037139"/>
              <a:ext cx="430213" cy="52387"/>
            </a:xfrm>
            <a:prstGeom prst="rightArrow">
              <a:avLst/>
            </a:prstGeom>
            <a:solidFill>
              <a:srgbClr val="C7E2EF"/>
            </a:solidFill>
            <a:ln>
              <a:solidFill>
                <a:srgbClr val="C7E2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2" name="Right Arrow 21"/>
            <p:cNvSpPr/>
            <p:nvPr/>
          </p:nvSpPr>
          <p:spPr>
            <a:xfrm rot="13806144">
              <a:off x="8890000" y="4964113"/>
              <a:ext cx="433388" cy="49212"/>
            </a:xfrm>
            <a:prstGeom prst="rightArrow">
              <a:avLst/>
            </a:prstGeom>
            <a:solidFill>
              <a:srgbClr val="C7E2EF"/>
            </a:solidFill>
            <a:ln>
              <a:solidFill>
                <a:srgbClr val="C7E2E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44052" name="TextBox 22"/>
            <p:cNvSpPr txBox="1">
              <a:spLocks noChangeArrowheads="1"/>
            </p:cNvSpPr>
            <p:nvPr/>
          </p:nvSpPr>
          <p:spPr bwMode="auto">
            <a:xfrm>
              <a:off x="7731126" y="5008563"/>
              <a:ext cx="1133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GB" altLang="en-US" sz="1100" b="1">
                  <a:solidFill>
                    <a:srgbClr val="C7E2EF"/>
                  </a:solidFill>
                </a:rPr>
                <a:t>Water Absorption </a:t>
              </a:r>
            </a:p>
          </p:txBody>
        </p:sp>
        <p:sp>
          <p:nvSpPr>
            <p:cNvPr id="24" name="Circular Arrow 23"/>
            <p:cNvSpPr/>
            <p:nvPr/>
          </p:nvSpPr>
          <p:spPr>
            <a:xfrm rot="11110082">
              <a:off x="7223126" y="2170113"/>
              <a:ext cx="576263" cy="588962"/>
            </a:xfrm>
            <a:prstGeom prst="circular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5" name="Circular Arrow 24"/>
            <p:cNvSpPr/>
            <p:nvPr/>
          </p:nvSpPr>
          <p:spPr>
            <a:xfrm rot="7908300" flipH="1">
              <a:off x="8932070" y="1781970"/>
              <a:ext cx="623887" cy="695325"/>
            </a:xfrm>
            <a:prstGeom prst="circular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sp>
          <p:nvSpPr>
            <p:cNvPr id="26" name="Circular Arrow 25"/>
            <p:cNvSpPr/>
            <p:nvPr/>
          </p:nvSpPr>
          <p:spPr>
            <a:xfrm rot="10482366" flipH="1">
              <a:off x="9398000" y="2316164"/>
              <a:ext cx="623888" cy="695325"/>
            </a:xfrm>
            <a:prstGeom prst="circularArrow">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chemeClr val="tx1"/>
                </a:solidFill>
              </a:endParaRPr>
            </a:p>
          </p:txBody>
        </p:sp>
      </p:grpSp>
      <p:sp>
        <p:nvSpPr>
          <p:cNvPr id="27" name="Footer Placeholder 20">
            <a:extLst>
              <a:ext uri="{FF2B5EF4-FFF2-40B4-BE49-F238E27FC236}">
                <a16:creationId xmlns:a16="http://schemas.microsoft.com/office/drawing/2014/main" xmlns="" id="{9BFD4040-23F9-4745-AC2E-4787A0B5345C}"/>
              </a:ext>
            </a:extLst>
          </p:cNvPr>
          <p:cNvSpPr txBox="1">
            <a:spLocks/>
          </p:cNvSpPr>
          <p:nvPr/>
        </p:nvSpPr>
        <p:spPr>
          <a:xfrm>
            <a:off x="2800350" y="6249776"/>
            <a:ext cx="6645729" cy="30767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Darren Ghent     |     djg20@le.ac.uk        |     University of Leicester</a:t>
            </a:r>
            <a:endParaRPr lang="en-US" dirty="0"/>
          </a:p>
        </p:txBody>
      </p:sp>
    </p:spTree>
    <p:extLst>
      <p:ext uri="{BB962C8B-B14F-4D97-AF65-F5344CB8AC3E}">
        <p14:creationId xmlns:p14="http://schemas.microsoft.com/office/powerpoint/2010/main" val="419564966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normAutofit fontScale="90000"/>
          </a:bodyPr>
          <a:lstStyle/>
          <a:p>
            <a:r>
              <a:rPr lang="en-GB" altLang="en-US" dirty="0" smtClean="0"/>
              <a:t>LST CCI: Example – crop stress from LST CCI AATSR dataset</a:t>
            </a:r>
          </a:p>
        </p:txBody>
      </p:sp>
      <p:sp>
        <p:nvSpPr>
          <p:cNvPr id="47107" name="TextBox 6"/>
          <p:cNvSpPr txBox="1">
            <a:spLocks noChangeArrowheads="1"/>
          </p:cNvSpPr>
          <p:nvPr/>
        </p:nvSpPr>
        <p:spPr bwMode="auto">
          <a:xfrm>
            <a:off x="733202" y="5391976"/>
            <a:ext cx="2955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dirty="0"/>
              <a:t>Land surface temperature  </a:t>
            </a:r>
          </a:p>
        </p:txBody>
      </p:sp>
      <p:sp>
        <p:nvSpPr>
          <p:cNvPr id="47108" name="TextBox 7"/>
          <p:cNvSpPr txBox="1">
            <a:spLocks noChangeArrowheads="1"/>
          </p:cNvSpPr>
          <p:nvPr/>
        </p:nvSpPr>
        <p:spPr bwMode="auto">
          <a:xfrm>
            <a:off x="4940427" y="5391976"/>
            <a:ext cx="239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dirty="0"/>
              <a:t>Fractional vegetation </a:t>
            </a:r>
          </a:p>
        </p:txBody>
      </p:sp>
      <p:sp>
        <p:nvSpPr>
          <p:cNvPr id="47109" name="TextBox 8"/>
          <p:cNvSpPr txBox="1">
            <a:spLocks noChangeArrowheads="1"/>
          </p:cNvSpPr>
          <p:nvPr/>
        </p:nvSpPr>
        <p:spPr bwMode="auto">
          <a:xfrm>
            <a:off x="8607934" y="5391976"/>
            <a:ext cx="28082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GB" altLang="en-US" dirty="0"/>
              <a:t>Crop water stress </a:t>
            </a:r>
          </a:p>
        </p:txBody>
      </p:sp>
      <p:pic>
        <p:nvPicPr>
          <p:cNvPr id="47110" name="Picture 2"/>
          <p:cNvPicPr>
            <a:picLocks noChangeAspect="1"/>
          </p:cNvPicPr>
          <p:nvPr/>
        </p:nvPicPr>
        <p:blipFill>
          <a:blip r:embed="rId3">
            <a:extLst>
              <a:ext uri="{28A0092B-C50C-407E-A947-70E740481C1C}">
                <a14:useLocalDpi xmlns:a14="http://schemas.microsoft.com/office/drawing/2010/main" val="0"/>
              </a:ext>
            </a:extLst>
          </a:blip>
          <a:srcRect l="10658" t="7301" r="61963" b="3799"/>
          <a:stretch>
            <a:fillRect/>
          </a:stretch>
        </p:blipFill>
        <p:spPr bwMode="auto">
          <a:xfrm>
            <a:off x="4288918" y="1401500"/>
            <a:ext cx="3693794" cy="3940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9"/>
          <p:cNvPicPr>
            <a:picLocks noChangeAspect="1"/>
          </p:cNvPicPr>
          <p:nvPr/>
        </p:nvPicPr>
        <p:blipFill>
          <a:blip r:embed="rId4">
            <a:extLst>
              <a:ext uri="{28A0092B-C50C-407E-A947-70E740481C1C}">
                <a14:useLocalDpi xmlns:a14="http://schemas.microsoft.com/office/drawing/2010/main" val="0"/>
              </a:ext>
            </a:extLst>
          </a:blip>
          <a:srcRect l="10776" t="6300" r="61157" b="4102"/>
          <a:stretch>
            <a:fillRect/>
          </a:stretch>
        </p:blipFill>
        <p:spPr bwMode="auto">
          <a:xfrm>
            <a:off x="334963" y="1401500"/>
            <a:ext cx="3752405" cy="393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10"/>
          <p:cNvPicPr>
            <a:picLocks noChangeAspect="1"/>
          </p:cNvPicPr>
          <p:nvPr/>
        </p:nvPicPr>
        <p:blipFill>
          <a:blip r:embed="rId5">
            <a:extLst>
              <a:ext uri="{28A0092B-C50C-407E-A947-70E740481C1C}">
                <a14:useLocalDpi xmlns:a14="http://schemas.microsoft.com/office/drawing/2010/main" val="0"/>
              </a:ext>
            </a:extLst>
          </a:blip>
          <a:srcRect l="10632" t="6300" r="61531" b="3403"/>
          <a:stretch>
            <a:fillRect/>
          </a:stretch>
        </p:blipFill>
        <p:spPr bwMode="auto">
          <a:xfrm>
            <a:off x="8165592" y="1401500"/>
            <a:ext cx="3692972" cy="3935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2989429348"/>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20000"/>
          </a:bodyPr>
          <a:lstStyle/>
          <a:p>
            <a:pPr marL="0" indent="0">
              <a:buNone/>
              <a:defRPr/>
            </a:pPr>
            <a:r>
              <a:rPr lang="en-GB" dirty="0" smtClean="0"/>
              <a:t>High-Resolution Thermal observations is one of six priority candidate </a:t>
            </a:r>
            <a:r>
              <a:rPr lang="en-GB" dirty="0" smtClean="0"/>
              <a:t>missions</a:t>
            </a:r>
          </a:p>
          <a:p>
            <a:pPr marL="0" indent="0">
              <a:buNone/>
              <a:defRPr/>
            </a:pPr>
            <a:endParaRPr lang="en-GB" dirty="0" smtClean="0"/>
          </a:p>
          <a:p>
            <a:pPr marL="0" indent="0">
              <a:buNone/>
              <a:defRPr/>
            </a:pPr>
            <a:r>
              <a:rPr lang="en-GB" dirty="0" smtClean="0"/>
              <a:t>LST </a:t>
            </a:r>
            <a:r>
              <a:rPr lang="en-GB" dirty="0"/>
              <a:t>Monitoring (LSTM) Mission Objective:</a:t>
            </a:r>
          </a:p>
          <a:p>
            <a:pPr>
              <a:defRPr/>
            </a:pPr>
            <a:r>
              <a:rPr lang="en-GB" dirty="0"/>
              <a:t>To complement Sentinel observation capabilities with high </a:t>
            </a:r>
            <a:r>
              <a:rPr lang="en-GB" dirty="0" err="1"/>
              <a:t>spatio</a:t>
            </a:r>
            <a:r>
              <a:rPr lang="en-GB" dirty="0"/>
              <a:t>-temporal resolution Thermal Infra-Red observations over land and coastal regions</a:t>
            </a:r>
          </a:p>
          <a:p>
            <a:pPr>
              <a:defRPr/>
            </a:pPr>
            <a:r>
              <a:rPr lang="en-GB" dirty="0"/>
              <a:t>To support agriculture management services, and a range of additional applications and services (urban heat islands, …)</a:t>
            </a:r>
          </a:p>
          <a:p>
            <a:pPr>
              <a:defRPr/>
            </a:pPr>
            <a:r>
              <a:rPr lang="en-GB" dirty="0"/>
              <a:t>30-50m spatial </a:t>
            </a:r>
            <a:r>
              <a:rPr lang="en-GB" dirty="0" smtClean="0"/>
              <a:t>resolution</a:t>
            </a:r>
          </a:p>
          <a:p>
            <a:pPr>
              <a:defRPr/>
            </a:pPr>
            <a:r>
              <a:rPr lang="en-GB" dirty="0" smtClean="0"/>
              <a:t>Mid-2020s projected launch</a:t>
            </a:r>
            <a:endParaRPr lang="en-GB" dirty="0"/>
          </a:p>
          <a:p>
            <a:pPr marL="0" indent="0">
              <a:buNone/>
              <a:defRPr/>
            </a:pPr>
            <a:endParaRPr lang="en-GB" dirty="0" smtClean="0"/>
          </a:p>
        </p:txBody>
      </p:sp>
      <p:sp>
        <p:nvSpPr>
          <p:cNvPr id="52226" name="Title 1"/>
          <p:cNvSpPr>
            <a:spLocks noGrp="1"/>
          </p:cNvSpPr>
          <p:nvPr>
            <p:ph type="title"/>
          </p:nvPr>
        </p:nvSpPr>
        <p:spPr/>
        <p:txBody>
          <a:bodyPr/>
          <a:lstStyle/>
          <a:p>
            <a:r>
              <a:rPr lang="en-GB" altLang="en-US" sz="4000"/>
              <a:t>Copernicus Expansion</a:t>
            </a:r>
          </a:p>
        </p:txBody>
      </p:sp>
      <p:pic>
        <p:nvPicPr>
          <p:cNvPr id="5222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125" y="1447240"/>
            <a:ext cx="3958665" cy="2155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TextBox 8"/>
          <p:cNvSpPr txBox="1">
            <a:spLocks noChangeArrowheads="1"/>
          </p:cNvSpPr>
          <p:nvPr/>
        </p:nvSpPr>
        <p:spPr bwMode="auto">
          <a:xfrm>
            <a:off x="9023863" y="3617755"/>
            <a:ext cx="21351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dirty="0">
                <a:solidFill>
                  <a:srgbClr val="000000"/>
                </a:solidFill>
              </a:rPr>
              <a:t>Anderson et al. (USDA)</a:t>
            </a:r>
          </a:p>
        </p:txBody>
      </p:sp>
      <p:sp>
        <p:nvSpPr>
          <p:cNvPr id="8"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4037017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334960" y="1497028"/>
            <a:ext cx="11515664" cy="4348602"/>
          </a:xfrm>
        </p:spPr>
        <p:txBody>
          <a:bodyPr/>
          <a:lstStyle/>
          <a:p>
            <a:pPr>
              <a:buFont typeface="Wingdings" panose="05000000000000000000" pitchFamily="2" charset="2"/>
              <a:buChar char="Ø"/>
            </a:pPr>
            <a:r>
              <a:rPr lang="en-GB" altLang="en-US" sz="2000" dirty="0"/>
              <a:t>Land Surface Temperature (LST) is a measure of how hot or cold the surface of the Earth would feel to the touch</a:t>
            </a:r>
          </a:p>
          <a:p>
            <a:pPr>
              <a:buFont typeface="Wingdings" panose="05000000000000000000" pitchFamily="2" charset="2"/>
              <a:buChar char="Ø"/>
            </a:pPr>
            <a:r>
              <a:rPr lang="en-GB" altLang="en-US" sz="2000" dirty="0"/>
              <a:t>For ground-based, airborne, and </a:t>
            </a:r>
            <a:r>
              <a:rPr lang="en-GB" altLang="en-US" sz="2000" dirty="0" err="1"/>
              <a:t>spaceborne</a:t>
            </a:r>
            <a:r>
              <a:rPr lang="en-GB" altLang="en-US" sz="2000" dirty="0"/>
              <a:t> remote sensing instruments it is the aggregated radiometric surface temperature of the ensemble of components within the sensor field of view</a:t>
            </a:r>
          </a:p>
          <a:p>
            <a:pPr>
              <a:buFont typeface="Wingdings" panose="05000000000000000000" pitchFamily="2" charset="2"/>
              <a:buChar char="Ø"/>
            </a:pPr>
            <a:r>
              <a:rPr lang="en-GB" altLang="en-US" sz="2000" dirty="0">
                <a:cs typeface="Tahoma" panose="020B0604030504040204" pitchFamily="34" charset="0"/>
              </a:rPr>
              <a:t>Provides a crucial constraint on surface energy budgets, particularly in moisture-limited states - the LST record contains the imprint of climate events related to water stress and availability</a:t>
            </a:r>
          </a:p>
          <a:p>
            <a:pPr>
              <a:buFont typeface="Wingdings" panose="05000000000000000000" pitchFamily="2" charset="2"/>
              <a:buChar char="Ø"/>
            </a:pPr>
            <a:r>
              <a:rPr lang="en-GB" altLang="en-US" sz="2000" dirty="0">
                <a:cs typeface="Tahoma" panose="020B0604030504040204" pitchFamily="34" charset="0"/>
              </a:rPr>
              <a:t>Provides a metric of surface state when combined with vegetation parameters and soil moisture, and is related  to the driving of vegetation phenology </a:t>
            </a:r>
          </a:p>
          <a:p>
            <a:pPr>
              <a:buFont typeface="Wingdings" panose="05000000000000000000" pitchFamily="2" charset="2"/>
              <a:buChar char="Ø"/>
            </a:pPr>
            <a:r>
              <a:rPr lang="en-GB" altLang="en-US" sz="2000" dirty="0"/>
              <a:t>LST can be determined from thermal emission at wavelengths in either infrared (IR) or microwave (MW) atmospheric windows</a:t>
            </a:r>
          </a:p>
        </p:txBody>
      </p:sp>
      <p:sp>
        <p:nvSpPr>
          <p:cNvPr id="27650" name="Title 1"/>
          <p:cNvSpPr>
            <a:spLocks noGrp="1"/>
          </p:cNvSpPr>
          <p:nvPr>
            <p:ph type="title"/>
          </p:nvPr>
        </p:nvSpPr>
        <p:spPr/>
        <p:txBody>
          <a:bodyPr/>
          <a:lstStyle/>
          <a:p>
            <a:r>
              <a:rPr lang="en-GB" altLang="en-US" sz="4000"/>
              <a:t>What is Land Surface Temperature</a:t>
            </a:r>
          </a:p>
        </p:txBody>
      </p:sp>
      <p:sp>
        <p:nvSpPr>
          <p:cNvPr id="5"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16841068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Rectangle 3"/>
          <p:cNvSpPr>
            <a:spLocks noGrp="1" noChangeArrowheads="1"/>
          </p:cNvSpPr>
          <p:nvPr>
            <p:ph idx="1"/>
          </p:nvPr>
        </p:nvSpPr>
        <p:spPr>
          <a:xfrm>
            <a:off x="334960" y="1497028"/>
            <a:ext cx="11515664" cy="4348602"/>
          </a:xfrm>
        </p:spPr>
        <p:txBody>
          <a:bodyPr>
            <a:normAutofit fontScale="70000" lnSpcReduction="20000"/>
          </a:bodyPr>
          <a:lstStyle/>
          <a:p>
            <a:pPr>
              <a:buFont typeface="Wingdings" panose="05000000000000000000" pitchFamily="2" charset="2"/>
              <a:buChar char="Ø"/>
              <a:defRPr/>
            </a:pPr>
            <a:r>
              <a:rPr lang="en-GB" dirty="0" smtClean="0"/>
              <a:t>Climate change</a:t>
            </a:r>
          </a:p>
          <a:p>
            <a:pPr lvl="1">
              <a:defRPr/>
            </a:pPr>
            <a:r>
              <a:rPr lang="en-GB" dirty="0" smtClean="0"/>
              <a:t>Urban heat islands, land/atmosphere coupling, surface energy balance</a:t>
            </a:r>
          </a:p>
          <a:p>
            <a:pPr>
              <a:buFont typeface="Wingdings" panose="05000000000000000000" pitchFamily="2" charset="2"/>
              <a:buChar char="Ø"/>
              <a:defRPr/>
            </a:pPr>
            <a:r>
              <a:rPr lang="en-US" dirty="0" smtClean="0"/>
              <a:t>Modelling studies</a:t>
            </a:r>
          </a:p>
          <a:p>
            <a:pPr lvl="1">
              <a:defRPr/>
            </a:pPr>
            <a:r>
              <a:rPr lang="en-US" dirty="0" smtClean="0"/>
              <a:t>Model validation, data assimilation</a:t>
            </a:r>
          </a:p>
          <a:p>
            <a:pPr>
              <a:buFont typeface="Wingdings" panose="05000000000000000000" pitchFamily="2" charset="2"/>
              <a:buChar char="Ø"/>
              <a:defRPr/>
            </a:pPr>
            <a:r>
              <a:rPr lang="en-US" dirty="0" smtClean="0"/>
              <a:t>Land cover change</a:t>
            </a:r>
          </a:p>
          <a:p>
            <a:pPr lvl="1">
              <a:defRPr/>
            </a:pPr>
            <a:r>
              <a:rPr lang="en-US" dirty="0" smtClean="0"/>
              <a:t>Desertification, change detection</a:t>
            </a:r>
          </a:p>
          <a:p>
            <a:pPr>
              <a:buFont typeface="Wingdings" panose="05000000000000000000" pitchFamily="2" charset="2"/>
              <a:buChar char="Ø"/>
              <a:defRPr/>
            </a:pPr>
            <a:r>
              <a:rPr lang="en-US" dirty="0" smtClean="0"/>
              <a:t>Crop management</a:t>
            </a:r>
          </a:p>
          <a:p>
            <a:pPr lvl="1">
              <a:defRPr/>
            </a:pPr>
            <a:r>
              <a:rPr lang="en-US" dirty="0" smtClean="0"/>
              <a:t>Irrigation, drought stress</a:t>
            </a:r>
          </a:p>
          <a:p>
            <a:pPr>
              <a:buFont typeface="Wingdings" panose="05000000000000000000" pitchFamily="2" charset="2"/>
              <a:buChar char="Ø"/>
              <a:defRPr/>
            </a:pPr>
            <a:r>
              <a:rPr lang="en-US" dirty="0" smtClean="0"/>
              <a:t>Water management</a:t>
            </a:r>
          </a:p>
          <a:p>
            <a:pPr lvl="1">
              <a:defRPr/>
            </a:pPr>
            <a:r>
              <a:rPr lang="en-US" dirty="0" smtClean="0"/>
              <a:t>Evapotranspiration, soil moisture retrievals</a:t>
            </a:r>
          </a:p>
          <a:p>
            <a:pPr>
              <a:buFont typeface="Wingdings" panose="05000000000000000000" pitchFamily="2" charset="2"/>
              <a:buChar char="Ø"/>
              <a:defRPr/>
            </a:pPr>
            <a:r>
              <a:rPr lang="en-US" dirty="0" smtClean="0"/>
              <a:t>Fire monitoring</a:t>
            </a:r>
          </a:p>
          <a:p>
            <a:pPr lvl="1">
              <a:defRPr/>
            </a:pPr>
            <a:r>
              <a:rPr lang="en-US" dirty="0" smtClean="0"/>
              <a:t>Burned area mapping, fuel moisture content</a:t>
            </a:r>
          </a:p>
          <a:p>
            <a:pPr>
              <a:buFont typeface="Wingdings" panose="05000000000000000000" pitchFamily="2" charset="2"/>
              <a:buChar char="Ø"/>
              <a:defRPr/>
            </a:pPr>
            <a:r>
              <a:rPr lang="en-US" dirty="0" smtClean="0"/>
              <a:t>Geological applications</a:t>
            </a:r>
          </a:p>
          <a:p>
            <a:pPr lvl="1">
              <a:defRPr/>
            </a:pPr>
            <a:r>
              <a:rPr lang="en-US" dirty="0" smtClean="0"/>
              <a:t>Geothermal anomalies, volcanic activity</a:t>
            </a:r>
          </a:p>
          <a:p>
            <a:pPr lvl="1">
              <a:defRPr/>
            </a:pPr>
            <a:endParaRPr lang="en-US" dirty="0"/>
          </a:p>
        </p:txBody>
      </p:sp>
      <p:sp>
        <p:nvSpPr>
          <p:cNvPr id="29698" name="Rectangle 2"/>
          <p:cNvSpPr>
            <a:spLocks noGrp="1" noChangeArrowheads="1"/>
          </p:cNvSpPr>
          <p:nvPr>
            <p:ph type="title"/>
          </p:nvPr>
        </p:nvSpPr>
        <p:spPr/>
        <p:txBody>
          <a:bodyPr/>
          <a:lstStyle/>
          <a:p>
            <a:r>
              <a:rPr lang="en-GB" altLang="en-US" sz="4000"/>
              <a:t>Applications for LST Data</a:t>
            </a:r>
            <a:endParaRPr lang="en-US" altLang="en-US" sz="4000"/>
          </a:p>
        </p:txBody>
      </p:sp>
      <p:sp>
        <p:nvSpPr>
          <p:cNvPr id="4" name="Footer Placeholder 20">
            <a:extLst>
              <a:ext uri="{FF2B5EF4-FFF2-40B4-BE49-F238E27FC236}">
                <a16:creationId xmlns:a16="http://schemas.microsoft.com/office/drawing/2014/main" xmlns="" id="{9BFD4040-23F9-4745-AC2E-4787A0B5345C}"/>
              </a:ext>
            </a:extLst>
          </p:cNvPr>
          <p:cNvSpPr txBox="1">
            <a:spLocks/>
          </p:cNvSpPr>
          <p:nvPr/>
        </p:nvSpPr>
        <p:spPr>
          <a:xfrm>
            <a:off x="2800350" y="6249776"/>
            <a:ext cx="6645729" cy="30767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t>Darren Ghent     |     djg20@le.ac.uk        |     University of Leicester</a:t>
            </a:r>
            <a:endParaRPr lang="en-US" dirty="0"/>
          </a:p>
        </p:txBody>
      </p:sp>
    </p:spTree>
    <p:extLst>
      <p:ext uri="{BB962C8B-B14F-4D97-AF65-F5344CB8AC3E}">
        <p14:creationId xmlns:p14="http://schemas.microsoft.com/office/powerpoint/2010/main" val="21838475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pPr marL="0" indent="0">
              <a:buNone/>
            </a:pPr>
            <a:r>
              <a:rPr lang="en-GB" dirty="0">
                <a:solidFill>
                  <a:schemeClr val="accent1"/>
                </a:solidFill>
              </a:rPr>
              <a:t>Algorithm development:</a:t>
            </a:r>
          </a:p>
          <a:p>
            <a:r>
              <a:rPr lang="en-GB" dirty="0"/>
              <a:t>Bias and time difference corrections of level-1 data for CDRs</a:t>
            </a:r>
          </a:p>
          <a:p>
            <a:r>
              <a:rPr lang="en-GB" dirty="0"/>
              <a:t>Retrieval algorithm consistency across LST ECV products and </a:t>
            </a:r>
            <a:r>
              <a:rPr lang="en-GB" dirty="0" smtClean="0"/>
              <a:t>CDRs</a:t>
            </a:r>
            <a:endParaRPr lang="en-GB" dirty="0"/>
          </a:p>
          <a:p>
            <a:pPr lvl="1"/>
            <a:endParaRPr lang="en-GB" dirty="0"/>
          </a:p>
          <a:p>
            <a:pPr marL="0" indent="0">
              <a:buNone/>
            </a:pPr>
            <a:r>
              <a:rPr lang="en-GB" dirty="0">
                <a:solidFill>
                  <a:schemeClr val="accent1"/>
                </a:solidFill>
              </a:rPr>
              <a:t>Ensure consistency of uncertainty approach:</a:t>
            </a:r>
          </a:p>
          <a:p>
            <a:r>
              <a:rPr lang="en-GB" dirty="0"/>
              <a:t>Components that are separated according to their differing correlation properties</a:t>
            </a:r>
          </a:p>
          <a:p>
            <a:r>
              <a:rPr lang="en-GB" dirty="0"/>
              <a:t>Validation of uncertainties</a:t>
            </a:r>
          </a:p>
          <a:p>
            <a:pPr marL="0" indent="0">
              <a:buNone/>
            </a:pPr>
            <a:endParaRPr lang="en-GB" dirty="0"/>
          </a:p>
          <a:p>
            <a:pPr marL="0" indent="0">
              <a:buNone/>
            </a:pPr>
            <a:r>
              <a:rPr lang="en-GB" dirty="0">
                <a:solidFill>
                  <a:schemeClr val="accent1"/>
                </a:solidFill>
              </a:rPr>
              <a:t>Optimisation of best cloud clearing detection:</a:t>
            </a:r>
          </a:p>
          <a:p>
            <a:r>
              <a:rPr lang="en-GB" dirty="0"/>
              <a:t>Best cloud clearing approaches for long-term CDR and for Merged CDR</a:t>
            </a:r>
          </a:p>
          <a:p>
            <a:endParaRPr lang="en-GB" dirty="0"/>
          </a:p>
          <a:p>
            <a:pPr marL="0" indent="0">
              <a:buNone/>
            </a:pPr>
            <a:r>
              <a:rPr lang="en-GB" dirty="0">
                <a:solidFill>
                  <a:schemeClr val="accent1"/>
                </a:solidFill>
              </a:rPr>
              <a:t>Website: </a:t>
            </a:r>
            <a:r>
              <a:rPr lang="en-GB" u="sng" dirty="0" smtClean="0">
                <a:solidFill>
                  <a:schemeClr val="accent1"/>
                </a:solidFill>
              </a:rPr>
              <a:t>cci.esa.int/lst</a:t>
            </a:r>
            <a:endParaRPr lang="en-GB" u="sng" dirty="0"/>
          </a:p>
          <a:p>
            <a:endParaRPr lang="en-GB" dirty="0"/>
          </a:p>
          <a:p>
            <a:endParaRPr lang="en-GB" dirty="0"/>
          </a:p>
        </p:txBody>
      </p:sp>
      <p:sp>
        <p:nvSpPr>
          <p:cNvPr id="3" name="Title 2"/>
          <p:cNvSpPr>
            <a:spLocks noGrp="1"/>
          </p:cNvSpPr>
          <p:nvPr>
            <p:ph type="title"/>
          </p:nvPr>
        </p:nvSpPr>
        <p:spPr/>
        <p:txBody>
          <a:bodyPr/>
          <a:lstStyle/>
          <a:p>
            <a:r>
              <a:rPr lang="en-GB" dirty="0" smtClean="0"/>
              <a:t>Key developments</a:t>
            </a:r>
            <a:endParaRPr lang="en-GB" dirty="0"/>
          </a:p>
        </p:txBody>
      </p:sp>
      <p:sp>
        <p:nvSpPr>
          <p:cNvPr id="5" name="Slide Number Placeholder 4"/>
          <p:cNvSpPr>
            <a:spLocks noGrp="1"/>
          </p:cNvSpPr>
          <p:nvPr>
            <p:ph type="sldNum" sz="quarter" idx="4"/>
          </p:nvPr>
        </p:nvSpPr>
        <p:spPr/>
        <p:txBody>
          <a:bodyPr/>
          <a:lstStyle/>
          <a:p>
            <a:fld id="{139E80EF-F19E-1449-9A2C-4048A290265F}" type="slidenum">
              <a:rPr lang="en-US" smtClean="0"/>
              <a:t>4</a:t>
            </a:fld>
            <a:endParaRPr lang="en-US" dirty="0"/>
          </a:p>
        </p:txBody>
      </p:sp>
      <p:pic>
        <p:nvPicPr>
          <p:cNvPr id="7" name="Picture 6"/>
          <p:cNvPicPr>
            <a:picLocks noChangeAspect="1"/>
          </p:cNvPicPr>
          <p:nvPr/>
        </p:nvPicPr>
        <p:blipFill>
          <a:blip r:embed="rId2"/>
          <a:stretch>
            <a:fillRect/>
          </a:stretch>
        </p:blipFill>
        <p:spPr>
          <a:xfrm>
            <a:off x="8633843" y="4545051"/>
            <a:ext cx="2457273" cy="1444275"/>
          </a:xfrm>
          <a:prstGeom prst="rect">
            <a:avLst/>
          </a:prstGeom>
        </p:spPr>
      </p:pic>
      <p:pic>
        <p:nvPicPr>
          <p:cNvPr id="8" name="Picture 7"/>
          <p:cNvPicPr>
            <a:picLocks noChangeAspect="1"/>
          </p:cNvPicPr>
          <p:nvPr/>
        </p:nvPicPr>
        <p:blipFill>
          <a:blip r:embed="rId3"/>
          <a:stretch>
            <a:fillRect/>
          </a:stretch>
        </p:blipFill>
        <p:spPr>
          <a:xfrm>
            <a:off x="9755976" y="3012904"/>
            <a:ext cx="1335140" cy="1316850"/>
          </a:xfrm>
          <a:prstGeom prst="rect">
            <a:avLst/>
          </a:prstGeom>
        </p:spPr>
      </p:pic>
      <p:pic>
        <p:nvPicPr>
          <p:cNvPr id="9" name="Picture 8"/>
          <p:cNvPicPr>
            <a:picLocks noChangeAspect="1"/>
          </p:cNvPicPr>
          <p:nvPr/>
        </p:nvPicPr>
        <p:blipFill>
          <a:blip r:embed="rId4"/>
          <a:stretch>
            <a:fillRect/>
          </a:stretch>
        </p:blipFill>
        <p:spPr>
          <a:xfrm>
            <a:off x="8250186" y="1497028"/>
            <a:ext cx="2840930" cy="1300579"/>
          </a:xfrm>
          <a:prstGeom prst="rect">
            <a:avLst/>
          </a:prstGeom>
        </p:spPr>
      </p:pic>
      <p:sp>
        <p:nvSpPr>
          <p:cNvPr id="1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Tree>
    <p:extLst>
      <p:ext uri="{BB962C8B-B14F-4D97-AF65-F5344CB8AC3E}">
        <p14:creationId xmlns:p14="http://schemas.microsoft.com/office/powerpoint/2010/main" val="1028596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0"/>
          </p:nvPr>
        </p:nvSpPr>
        <p:spPr>
          <a:xfrm>
            <a:off x="334964" y="4194018"/>
            <a:ext cx="7144828" cy="1676103"/>
          </a:xfrm>
        </p:spPr>
        <p:txBody>
          <a:bodyPr>
            <a:normAutofit fontScale="70000" lnSpcReduction="20000"/>
          </a:bodyPr>
          <a:lstStyle/>
          <a:p>
            <a:r>
              <a:rPr lang="en-GB" dirty="0"/>
              <a:t>High quality data more important than spatially complete fields</a:t>
            </a:r>
          </a:p>
          <a:p>
            <a:r>
              <a:rPr lang="en-GB" dirty="0" smtClean="0"/>
              <a:t>High </a:t>
            </a:r>
            <a:r>
              <a:rPr lang="en-GB" dirty="0"/>
              <a:t>temporal resolution more important for global </a:t>
            </a:r>
            <a:r>
              <a:rPr lang="en-GB" dirty="0" smtClean="0"/>
              <a:t>studies</a:t>
            </a:r>
          </a:p>
          <a:p>
            <a:r>
              <a:rPr lang="en-GB" dirty="0" smtClean="0"/>
              <a:t>High spatial </a:t>
            </a:r>
            <a:r>
              <a:rPr lang="en-GB" dirty="0"/>
              <a:t>resolution more important for local studies</a:t>
            </a:r>
          </a:p>
          <a:p>
            <a:r>
              <a:rPr lang="en-GB" dirty="0" smtClean="0"/>
              <a:t>Dataset </a:t>
            </a:r>
            <a:r>
              <a:rPr lang="en-GB" dirty="0"/>
              <a:t>length is more important for global studies, whilst high data  resolution is more important for local studies</a:t>
            </a:r>
          </a:p>
          <a:p>
            <a:endParaRPr lang="en-GB" dirty="0"/>
          </a:p>
        </p:txBody>
      </p:sp>
      <p:sp>
        <p:nvSpPr>
          <p:cNvPr id="5" name="Title 4"/>
          <p:cNvSpPr>
            <a:spLocks noGrp="1"/>
          </p:cNvSpPr>
          <p:nvPr>
            <p:ph type="title"/>
          </p:nvPr>
        </p:nvSpPr>
        <p:spPr/>
        <p:txBody>
          <a:bodyPr/>
          <a:lstStyle/>
          <a:p>
            <a:r>
              <a:rPr lang="en-GB" dirty="0" smtClean="0"/>
              <a:t>User requirements</a:t>
            </a:r>
            <a:endParaRPr lang="en-GB" dirty="0"/>
          </a:p>
        </p:txBody>
      </p:sp>
      <p:sp>
        <p:nvSpPr>
          <p:cNvPr id="6" name="Slide Number Placeholder 5"/>
          <p:cNvSpPr>
            <a:spLocks noGrp="1"/>
          </p:cNvSpPr>
          <p:nvPr>
            <p:ph type="sldNum" sz="quarter" idx="4"/>
          </p:nvPr>
        </p:nvSpPr>
        <p:spPr/>
        <p:txBody>
          <a:bodyPr/>
          <a:lstStyle/>
          <a:p>
            <a:fld id="{139E80EF-F19E-1449-9A2C-4048A290265F}" type="slidenum">
              <a:rPr lang="en-US" smtClean="0"/>
              <a:t>5</a:t>
            </a:fld>
            <a:endParaRPr lang="en-US" dirty="0"/>
          </a:p>
        </p:txBody>
      </p:sp>
      <p:graphicFrame>
        <p:nvGraphicFramePr>
          <p:cNvPr id="8" name="object 11"/>
          <p:cNvGraphicFramePr>
            <a:graphicFrameLocks noGrp="1"/>
          </p:cNvGraphicFramePr>
          <p:nvPr>
            <p:extLst>
              <p:ext uri="{D42A27DB-BD31-4B8C-83A1-F6EECF244321}">
                <p14:modId xmlns:p14="http://schemas.microsoft.com/office/powerpoint/2010/main" val="89308454"/>
              </p:ext>
            </p:extLst>
          </p:nvPr>
        </p:nvGraphicFramePr>
        <p:xfrm>
          <a:off x="334963" y="1497027"/>
          <a:ext cx="6843077" cy="2462323"/>
        </p:xfrm>
        <a:graphic>
          <a:graphicData uri="http://schemas.openxmlformats.org/drawingml/2006/table">
            <a:tbl>
              <a:tblPr firstRow="1" bandRow="1"/>
              <a:tblGrid>
                <a:gridCol w="2051621"/>
                <a:gridCol w="1563624"/>
                <a:gridCol w="1618488"/>
                <a:gridCol w="1609344"/>
              </a:tblGrid>
              <a:tr h="351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nSpc>
                          <a:spcPct val="100000"/>
                        </a:lnSpc>
                      </a:pPr>
                      <a:endParaRPr sz="1800" dirty="0">
                        <a:solidFill>
                          <a:schemeClr val="bg1"/>
                        </a:solidFill>
                        <a:latin typeface="+mn-lt"/>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29"/>
                        </a:spcBef>
                      </a:pPr>
                      <a:r>
                        <a:rPr sz="1800" b="1" spc="-5" dirty="0">
                          <a:solidFill>
                            <a:schemeClr val="bg1"/>
                          </a:solidFill>
                          <a:latin typeface="+mn-lt"/>
                          <a:cs typeface="Calibri"/>
                        </a:rPr>
                        <a:t>Threshold</a:t>
                      </a:r>
                      <a:endParaRPr sz="1800" dirty="0">
                        <a:solidFill>
                          <a:schemeClr val="bg1"/>
                        </a:solidFill>
                        <a:latin typeface="+mn-lt"/>
                        <a:cs typeface="Calibri"/>
                      </a:endParaRPr>
                    </a:p>
                  </a:txBody>
                  <a:tcPr marL="0" marR="0" marT="292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29"/>
                        </a:spcBef>
                      </a:pPr>
                      <a:r>
                        <a:rPr sz="1800" b="1" spc="-10" dirty="0">
                          <a:solidFill>
                            <a:schemeClr val="bg1"/>
                          </a:solidFill>
                          <a:latin typeface="+mn-lt"/>
                          <a:cs typeface="Calibri"/>
                        </a:rPr>
                        <a:t>Breakthrough</a:t>
                      </a:r>
                      <a:endParaRPr sz="1800" dirty="0">
                        <a:solidFill>
                          <a:schemeClr val="bg1"/>
                        </a:solidFill>
                        <a:latin typeface="+mn-lt"/>
                        <a:cs typeface="Calibri"/>
                      </a:endParaRPr>
                    </a:p>
                  </a:txBody>
                  <a:tcPr marL="0" marR="0" marT="292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29"/>
                        </a:spcBef>
                      </a:pPr>
                      <a:r>
                        <a:rPr sz="1800" b="1" spc="-5" dirty="0">
                          <a:solidFill>
                            <a:schemeClr val="bg1"/>
                          </a:solidFill>
                          <a:latin typeface="+mn-lt"/>
                          <a:cs typeface="Calibri"/>
                        </a:rPr>
                        <a:t>Objective</a:t>
                      </a:r>
                      <a:endParaRPr sz="1800" dirty="0">
                        <a:solidFill>
                          <a:schemeClr val="bg1"/>
                        </a:solidFill>
                        <a:latin typeface="+mn-lt"/>
                        <a:cs typeface="Calibri"/>
                      </a:endParaRPr>
                    </a:p>
                  </a:txBody>
                  <a:tcPr marL="0" marR="0" marT="2920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r>
              <a:tr h="351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spc="-10" dirty="0">
                          <a:solidFill>
                            <a:srgbClr val="041E5D"/>
                          </a:solidFill>
                          <a:latin typeface="+mn-lt"/>
                          <a:cs typeface="Calibri"/>
                        </a:rPr>
                        <a:t>Dataset</a:t>
                      </a:r>
                      <a:r>
                        <a:rPr sz="1800" i="0" spc="-50" dirty="0">
                          <a:solidFill>
                            <a:srgbClr val="041E5D"/>
                          </a:solidFill>
                          <a:latin typeface="+mn-lt"/>
                          <a:cs typeface="Calibri"/>
                        </a:rPr>
                        <a:t> </a:t>
                      </a:r>
                      <a:r>
                        <a:rPr sz="1800" i="0" dirty="0">
                          <a:solidFill>
                            <a:srgbClr val="041E5D"/>
                          </a:solidFill>
                          <a:latin typeface="+mn-lt"/>
                          <a:cs typeface="Calibri"/>
                        </a:rPr>
                        <a:t>length</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dirty="0">
                          <a:solidFill>
                            <a:srgbClr val="041E5D"/>
                          </a:solidFill>
                          <a:latin typeface="+mn-lt"/>
                          <a:cs typeface="Calibri"/>
                        </a:rPr>
                        <a:t>10</a:t>
                      </a:r>
                      <a:r>
                        <a:rPr sz="1800" i="0" spc="-25" dirty="0">
                          <a:solidFill>
                            <a:srgbClr val="041E5D"/>
                          </a:solidFill>
                          <a:latin typeface="+mn-lt"/>
                          <a:cs typeface="Calibri"/>
                        </a:rPr>
                        <a:t> </a:t>
                      </a:r>
                      <a:r>
                        <a:rPr sz="1800" i="0" spc="-15" dirty="0">
                          <a:solidFill>
                            <a:srgbClr val="041E5D"/>
                          </a:solidFill>
                          <a:latin typeface="+mn-lt"/>
                          <a:cs typeface="Calibri"/>
                        </a:rPr>
                        <a:t>years</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30</a:t>
                      </a:r>
                      <a:r>
                        <a:rPr sz="1800" i="0" spc="-25" dirty="0">
                          <a:solidFill>
                            <a:srgbClr val="041E5D"/>
                          </a:solidFill>
                          <a:latin typeface="+mn-lt"/>
                          <a:cs typeface="Calibri"/>
                        </a:rPr>
                        <a:t> </a:t>
                      </a:r>
                      <a:r>
                        <a:rPr sz="1800" i="0" spc="-15" dirty="0">
                          <a:solidFill>
                            <a:srgbClr val="041E5D"/>
                          </a:solidFill>
                          <a:latin typeface="+mn-lt"/>
                          <a:cs typeface="Calibri"/>
                        </a:rPr>
                        <a:t>years</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&gt; 30</a:t>
                      </a:r>
                      <a:r>
                        <a:rPr sz="1800" i="0" spc="-30" dirty="0">
                          <a:solidFill>
                            <a:srgbClr val="041E5D"/>
                          </a:solidFill>
                          <a:latin typeface="+mn-lt"/>
                          <a:cs typeface="Calibri"/>
                        </a:rPr>
                        <a:t> </a:t>
                      </a:r>
                      <a:r>
                        <a:rPr sz="1800" i="0" spc="-15" dirty="0">
                          <a:solidFill>
                            <a:srgbClr val="041E5D"/>
                          </a:solidFill>
                          <a:latin typeface="+mn-lt"/>
                          <a:cs typeface="Calibri"/>
                        </a:rPr>
                        <a:t>years</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r>
              <a:tr h="3517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spc="-5" dirty="0">
                          <a:solidFill>
                            <a:srgbClr val="041E5D"/>
                          </a:solidFill>
                          <a:latin typeface="+mn-lt"/>
                          <a:cs typeface="Calibri"/>
                        </a:rPr>
                        <a:t>Spatial</a:t>
                      </a:r>
                      <a:r>
                        <a:rPr sz="1800" i="0" spc="-35" dirty="0">
                          <a:solidFill>
                            <a:srgbClr val="041E5D"/>
                          </a:solidFill>
                          <a:latin typeface="+mn-lt"/>
                          <a:cs typeface="Calibri"/>
                        </a:rPr>
                        <a:t> </a:t>
                      </a:r>
                      <a:r>
                        <a:rPr sz="1800" i="0" dirty="0">
                          <a:solidFill>
                            <a:srgbClr val="041E5D"/>
                          </a:solidFill>
                          <a:latin typeface="+mn-lt"/>
                          <a:cs typeface="Calibri"/>
                        </a:rPr>
                        <a:t>resolution</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dirty="0">
                          <a:solidFill>
                            <a:srgbClr val="041E5D"/>
                          </a:solidFill>
                          <a:latin typeface="+mn-lt"/>
                          <a:cs typeface="Calibri"/>
                        </a:rPr>
                        <a:t>1</a:t>
                      </a:r>
                      <a:r>
                        <a:rPr sz="1800" i="0" spc="-5" dirty="0">
                          <a:solidFill>
                            <a:srgbClr val="041E5D"/>
                          </a:solidFill>
                          <a:latin typeface="+mn-lt"/>
                          <a:cs typeface="Calibri"/>
                        </a:rPr>
                        <a:t> </a:t>
                      </a:r>
                      <a:r>
                        <a:rPr sz="1800" i="0" dirty="0">
                          <a:solidFill>
                            <a:srgbClr val="041E5D"/>
                          </a:solidFill>
                          <a:latin typeface="+mn-lt"/>
                          <a:cs typeface="Calibri"/>
                        </a:rPr>
                        <a:t>km</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&lt; 1</a:t>
                      </a:r>
                      <a:r>
                        <a:rPr sz="1800" i="0" spc="-10" dirty="0">
                          <a:solidFill>
                            <a:srgbClr val="041E5D"/>
                          </a:solidFill>
                          <a:latin typeface="+mn-lt"/>
                          <a:cs typeface="Calibri"/>
                        </a:rPr>
                        <a:t> </a:t>
                      </a:r>
                      <a:r>
                        <a:rPr sz="1800" i="0" dirty="0">
                          <a:solidFill>
                            <a:srgbClr val="041E5D"/>
                          </a:solidFill>
                          <a:latin typeface="+mn-lt"/>
                          <a:cs typeface="Calibri"/>
                        </a:rPr>
                        <a:t>km</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&lt; 1</a:t>
                      </a:r>
                      <a:r>
                        <a:rPr sz="1800" i="0" spc="-10" dirty="0">
                          <a:solidFill>
                            <a:srgbClr val="041E5D"/>
                          </a:solidFill>
                          <a:latin typeface="+mn-lt"/>
                          <a:cs typeface="Calibri"/>
                        </a:rPr>
                        <a:t> </a:t>
                      </a:r>
                      <a:r>
                        <a:rPr sz="1800" i="0" dirty="0">
                          <a:solidFill>
                            <a:srgbClr val="041E5D"/>
                          </a:solidFill>
                          <a:latin typeface="+mn-lt"/>
                          <a:cs typeface="Calibri"/>
                        </a:rPr>
                        <a:t>km</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17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spc="-20" dirty="0">
                          <a:solidFill>
                            <a:srgbClr val="041E5D"/>
                          </a:solidFill>
                          <a:latin typeface="+mn-lt"/>
                          <a:cs typeface="Calibri"/>
                        </a:rPr>
                        <a:t>Temporal</a:t>
                      </a:r>
                      <a:r>
                        <a:rPr sz="1800" i="0" spc="-50" dirty="0">
                          <a:solidFill>
                            <a:srgbClr val="041E5D"/>
                          </a:solidFill>
                          <a:latin typeface="+mn-lt"/>
                          <a:cs typeface="Calibri"/>
                        </a:rPr>
                        <a:t> </a:t>
                      </a:r>
                      <a:r>
                        <a:rPr sz="1800" i="0" dirty="0">
                          <a:solidFill>
                            <a:srgbClr val="041E5D"/>
                          </a:solidFill>
                          <a:latin typeface="+mn-lt"/>
                          <a:cs typeface="Calibri"/>
                        </a:rPr>
                        <a:t>resolution</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dirty="0">
                          <a:solidFill>
                            <a:srgbClr val="041E5D"/>
                          </a:solidFill>
                          <a:latin typeface="+mn-lt"/>
                          <a:cs typeface="Calibri"/>
                        </a:rPr>
                        <a:t>6</a:t>
                      </a:r>
                      <a:r>
                        <a:rPr sz="1800" i="0" spc="-10" dirty="0">
                          <a:solidFill>
                            <a:srgbClr val="041E5D"/>
                          </a:solidFill>
                          <a:latin typeface="+mn-lt"/>
                          <a:cs typeface="Calibri"/>
                        </a:rPr>
                        <a:t> hours</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1</a:t>
                      </a:r>
                      <a:r>
                        <a:rPr sz="1800" i="0" spc="-10" dirty="0">
                          <a:solidFill>
                            <a:srgbClr val="041E5D"/>
                          </a:solidFill>
                          <a:latin typeface="+mn-lt"/>
                          <a:cs typeface="Calibri"/>
                        </a:rPr>
                        <a:t> </a:t>
                      </a:r>
                      <a:r>
                        <a:rPr sz="1800" i="0" spc="-5" dirty="0">
                          <a:solidFill>
                            <a:srgbClr val="041E5D"/>
                          </a:solidFill>
                          <a:latin typeface="+mn-lt"/>
                          <a:cs typeface="Calibri"/>
                        </a:rPr>
                        <a:t>hour</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&lt; 1</a:t>
                      </a:r>
                      <a:r>
                        <a:rPr sz="1800" i="0" spc="-15" dirty="0">
                          <a:solidFill>
                            <a:srgbClr val="041E5D"/>
                          </a:solidFill>
                          <a:latin typeface="+mn-lt"/>
                          <a:cs typeface="Calibri"/>
                        </a:rPr>
                        <a:t> </a:t>
                      </a:r>
                      <a:r>
                        <a:rPr sz="1800" i="0" spc="-5" dirty="0">
                          <a:solidFill>
                            <a:srgbClr val="041E5D"/>
                          </a:solidFill>
                          <a:latin typeface="+mn-lt"/>
                          <a:cs typeface="Calibri"/>
                        </a:rPr>
                        <a:t>hour</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r>
              <a:tr h="351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spc="-5" dirty="0">
                          <a:solidFill>
                            <a:srgbClr val="041E5D"/>
                          </a:solidFill>
                          <a:latin typeface="+mn-lt"/>
                          <a:cs typeface="Calibri"/>
                        </a:rPr>
                        <a:t>Accuracy</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35"/>
                        </a:spcBef>
                      </a:pPr>
                      <a:r>
                        <a:rPr sz="1800" i="0" dirty="0">
                          <a:solidFill>
                            <a:srgbClr val="041E5D"/>
                          </a:solidFill>
                          <a:latin typeface="+mn-lt"/>
                          <a:cs typeface="Calibri"/>
                        </a:rPr>
                        <a:t>1</a:t>
                      </a:r>
                      <a:r>
                        <a:rPr sz="1800" i="0" spc="-5" dirty="0">
                          <a:solidFill>
                            <a:srgbClr val="041E5D"/>
                          </a:solidFill>
                          <a:latin typeface="+mn-lt"/>
                          <a:cs typeface="Calibri"/>
                        </a:rPr>
                        <a:t> </a:t>
                      </a:r>
                      <a:r>
                        <a:rPr sz="1800" i="0" dirty="0">
                          <a:solidFill>
                            <a:srgbClr val="041E5D"/>
                          </a:solidFill>
                          <a:latin typeface="+mn-lt"/>
                          <a:cs typeface="Calibri"/>
                        </a:rPr>
                        <a:t>K</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0.5</a:t>
                      </a:r>
                      <a:r>
                        <a:rPr sz="1800" i="0" spc="-20" dirty="0">
                          <a:solidFill>
                            <a:srgbClr val="041E5D"/>
                          </a:solidFill>
                          <a:latin typeface="+mn-lt"/>
                          <a:cs typeface="Calibri"/>
                        </a:rPr>
                        <a:t> </a:t>
                      </a:r>
                      <a:r>
                        <a:rPr sz="1800" i="0" dirty="0">
                          <a:solidFill>
                            <a:srgbClr val="041E5D"/>
                          </a:solidFill>
                          <a:latin typeface="+mn-lt"/>
                          <a:cs typeface="Calibri"/>
                        </a:rPr>
                        <a:t>K</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35"/>
                        </a:spcBef>
                      </a:pPr>
                      <a:r>
                        <a:rPr sz="1800" i="0" dirty="0">
                          <a:solidFill>
                            <a:srgbClr val="041E5D"/>
                          </a:solidFill>
                          <a:latin typeface="+mn-lt"/>
                          <a:cs typeface="Calibri"/>
                        </a:rPr>
                        <a:t>0.3</a:t>
                      </a:r>
                      <a:r>
                        <a:rPr sz="1800" i="0" spc="-20" dirty="0">
                          <a:solidFill>
                            <a:srgbClr val="041E5D"/>
                          </a:solidFill>
                          <a:latin typeface="+mn-lt"/>
                          <a:cs typeface="Calibri"/>
                        </a:rPr>
                        <a:t> </a:t>
                      </a:r>
                      <a:r>
                        <a:rPr sz="1800" i="0" dirty="0">
                          <a:solidFill>
                            <a:srgbClr val="041E5D"/>
                          </a:solidFill>
                          <a:latin typeface="+mn-lt"/>
                          <a:cs typeface="Calibri"/>
                        </a:rPr>
                        <a:t>K</a:t>
                      </a:r>
                      <a:endParaRPr sz="1800" i="0" dirty="0">
                        <a:latin typeface="+mn-lt"/>
                        <a:cs typeface="Calibri"/>
                      </a:endParaRPr>
                    </a:p>
                  </a:txBody>
                  <a:tcPr marL="0" marR="0" marT="298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5176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40"/>
                        </a:spcBef>
                      </a:pPr>
                      <a:r>
                        <a:rPr sz="1800" i="0" spc="-5" dirty="0">
                          <a:solidFill>
                            <a:srgbClr val="041E5D"/>
                          </a:solidFill>
                          <a:latin typeface="+mn-lt"/>
                          <a:cs typeface="Calibri"/>
                        </a:rPr>
                        <a:t>Precision</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40"/>
                        </a:spcBef>
                      </a:pPr>
                      <a:r>
                        <a:rPr sz="1800" i="0" dirty="0">
                          <a:solidFill>
                            <a:srgbClr val="041E5D"/>
                          </a:solidFill>
                          <a:latin typeface="+mn-lt"/>
                          <a:cs typeface="Calibri"/>
                        </a:rPr>
                        <a:t>1</a:t>
                      </a:r>
                      <a:r>
                        <a:rPr sz="1800" i="0" spc="-5" dirty="0">
                          <a:solidFill>
                            <a:srgbClr val="041E5D"/>
                          </a:solidFill>
                          <a:latin typeface="+mn-lt"/>
                          <a:cs typeface="Calibri"/>
                        </a:rPr>
                        <a:t> </a:t>
                      </a:r>
                      <a:r>
                        <a:rPr sz="1800" i="0" dirty="0">
                          <a:solidFill>
                            <a:srgbClr val="041E5D"/>
                          </a:solidFill>
                          <a:latin typeface="+mn-lt"/>
                          <a:cs typeface="Calibri"/>
                        </a:rPr>
                        <a:t>K</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40"/>
                        </a:spcBef>
                      </a:pPr>
                      <a:r>
                        <a:rPr sz="1800" i="0" dirty="0">
                          <a:solidFill>
                            <a:srgbClr val="041E5D"/>
                          </a:solidFill>
                          <a:latin typeface="+mn-lt"/>
                          <a:cs typeface="Calibri"/>
                        </a:rPr>
                        <a:t>0.5</a:t>
                      </a:r>
                      <a:r>
                        <a:rPr sz="1800" i="0" spc="-20" dirty="0">
                          <a:solidFill>
                            <a:srgbClr val="041E5D"/>
                          </a:solidFill>
                          <a:latin typeface="+mn-lt"/>
                          <a:cs typeface="Calibri"/>
                        </a:rPr>
                        <a:t> </a:t>
                      </a:r>
                      <a:r>
                        <a:rPr sz="1800" i="0" dirty="0">
                          <a:solidFill>
                            <a:srgbClr val="041E5D"/>
                          </a:solidFill>
                          <a:latin typeface="+mn-lt"/>
                          <a:cs typeface="Calibri"/>
                        </a:rPr>
                        <a:t>K</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40"/>
                        </a:spcBef>
                      </a:pPr>
                      <a:r>
                        <a:rPr sz="1800" i="0" dirty="0">
                          <a:solidFill>
                            <a:srgbClr val="041E5D"/>
                          </a:solidFill>
                          <a:latin typeface="+mn-lt"/>
                          <a:cs typeface="Calibri"/>
                        </a:rPr>
                        <a:t>0.3</a:t>
                      </a:r>
                      <a:r>
                        <a:rPr sz="1800" i="0" spc="-20" dirty="0">
                          <a:solidFill>
                            <a:srgbClr val="041E5D"/>
                          </a:solidFill>
                          <a:latin typeface="+mn-lt"/>
                          <a:cs typeface="Calibri"/>
                        </a:rPr>
                        <a:t> </a:t>
                      </a:r>
                      <a:r>
                        <a:rPr sz="1800" i="0" dirty="0">
                          <a:solidFill>
                            <a:srgbClr val="041E5D"/>
                          </a:solidFill>
                          <a:latin typeface="+mn-lt"/>
                          <a:cs typeface="Calibri"/>
                        </a:rPr>
                        <a:t>K</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BED"/>
                    </a:solidFill>
                  </a:tcPr>
                </a:tc>
              </a:tr>
              <a:tr h="35176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40"/>
                        </a:spcBef>
                      </a:pPr>
                      <a:r>
                        <a:rPr sz="1800" i="0" spc="-10" dirty="0">
                          <a:solidFill>
                            <a:srgbClr val="041E5D"/>
                          </a:solidFill>
                          <a:latin typeface="+mn-lt"/>
                          <a:cs typeface="Calibri"/>
                        </a:rPr>
                        <a:t>Stability</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1440">
                        <a:lnSpc>
                          <a:spcPct val="100000"/>
                        </a:lnSpc>
                        <a:spcBef>
                          <a:spcPts val="240"/>
                        </a:spcBef>
                      </a:pPr>
                      <a:r>
                        <a:rPr sz="1800" i="0" dirty="0">
                          <a:solidFill>
                            <a:srgbClr val="041E5D"/>
                          </a:solidFill>
                          <a:latin typeface="+mn-lt"/>
                          <a:cs typeface="Calibri"/>
                        </a:rPr>
                        <a:t>0.3 K /</a:t>
                      </a:r>
                      <a:r>
                        <a:rPr sz="1800" i="0" spc="-65" dirty="0">
                          <a:solidFill>
                            <a:srgbClr val="041E5D"/>
                          </a:solidFill>
                          <a:latin typeface="+mn-lt"/>
                          <a:cs typeface="Calibri"/>
                        </a:rPr>
                        <a:t> </a:t>
                      </a:r>
                      <a:r>
                        <a:rPr sz="1800" i="0" spc="-5" dirty="0">
                          <a:solidFill>
                            <a:srgbClr val="041E5D"/>
                          </a:solidFill>
                          <a:latin typeface="+mn-lt"/>
                          <a:cs typeface="Calibri"/>
                        </a:rPr>
                        <a:t>decade</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40"/>
                        </a:spcBef>
                      </a:pPr>
                      <a:r>
                        <a:rPr sz="1800" i="0" dirty="0">
                          <a:solidFill>
                            <a:srgbClr val="041E5D"/>
                          </a:solidFill>
                          <a:latin typeface="+mn-lt"/>
                          <a:cs typeface="Calibri"/>
                        </a:rPr>
                        <a:t>0.2 K /</a:t>
                      </a:r>
                      <a:r>
                        <a:rPr sz="1800" i="0" spc="-65" dirty="0">
                          <a:solidFill>
                            <a:srgbClr val="041E5D"/>
                          </a:solidFill>
                          <a:latin typeface="+mn-lt"/>
                          <a:cs typeface="Calibri"/>
                        </a:rPr>
                        <a:t> </a:t>
                      </a:r>
                      <a:r>
                        <a:rPr sz="1800" i="0" spc="-5" dirty="0">
                          <a:solidFill>
                            <a:srgbClr val="041E5D"/>
                          </a:solidFill>
                          <a:latin typeface="+mn-lt"/>
                          <a:cs typeface="Calibri"/>
                        </a:rPr>
                        <a:t>decade</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92075">
                        <a:lnSpc>
                          <a:spcPct val="100000"/>
                        </a:lnSpc>
                        <a:spcBef>
                          <a:spcPts val="240"/>
                        </a:spcBef>
                      </a:pPr>
                      <a:r>
                        <a:rPr sz="1800" i="0" dirty="0">
                          <a:solidFill>
                            <a:srgbClr val="041E5D"/>
                          </a:solidFill>
                          <a:latin typeface="+mn-lt"/>
                          <a:cs typeface="Calibri"/>
                        </a:rPr>
                        <a:t>0.1 K /</a:t>
                      </a:r>
                      <a:r>
                        <a:rPr sz="1800" i="0" spc="-65" dirty="0">
                          <a:solidFill>
                            <a:srgbClr val="041E5D"/>
                          </a:solidFill>
                          <a:latin typeface="+mn-lt"/>
                          <a:cs typeface="Calibri"/>
                        </a:rPr>
                        <a:t> </a:t>
                      </a:r>
                      <a:r>
                        <a:rPr sz="1800" i="0" spc="-5" dirty="0">
                          <a:solidFill>
                            <a:srgbClr val="041E5D"/>
                          </a:solidFill>
                          <a:latin typeface="+mn-lt"/>
                          <a:cs typeface="Calibri"/>
                        </a:rPr>
                        <a:t>decade</a:t>
                      </a:r>
                      <a:endParaRPr sz="1800" i="0" dirty="0">
                        <a:latin typeface="+mn-lt"/>
                        <a:cs typeface="Calibri"/>
                      </a:endParaRPr>
                    </a:p>
                  </a:txBody>
                  <a:tcPr marL="0" marR="0" marT="30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441319008"/>
              </p:ext>
            </p:extLst>
          </p:nvPr>
        </p:nvGraphicFramePr>
        <p:xfrm>
          <a:off x="7552945" y="2988417"/>
          <a:ext cx="4304091" cy="3216267"/>
        </p:xfrm>
        <a:graphic>
          <a:graphicData uri="http://schemas.openxmlformats.org/drawingml/2006/table">
            <a:tbl>
              <a:tblPr firstRow="1" bandRow="1">
                <a:tableStyleId>{5C22544A-7EE6-4342-B048-85BDC9FD1C3A}</a:tableStyleId>
              </a:tblPr>
              <a:tblGrid>
                <a:gridCol w="1719016"/>
                <a:gridCol w="1037015"/>
                <a:gridCol w="1548060"/>
              </a:tblGrid>
              <a:tr h="296111">
                <a:tc>
                  <a:txBody>
                    <a:bodyPr/>
                    <a:lstStyle/>
                    <a:p>
                      <a:r>
                        <a:rPr lang="en-GB" sz="1400" dirty="0" smtClean="0">
                          <a:latin typeface="Calibri" panose="020F0502020204030204" pitchFamily="34" charset="0"/>
                        </a:rPr>
                        <a:t>Item</a:t>
                      </a:r>
                      <a:endParaRPr lang="en-GB" sz="14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latin typeface="Calibri" panose="020F0502020204030204" pitchFamily="34" charset="0"/>
                        </a:rPr>
                        <a:t>Type</a:t>
                      </a:r>
                      <a:endParaRPr lang="en-GB" sz="14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r>
                        <a:rPr lang="en-GB" sz="1400" dirty="0" smtClean="0">
                          <a:latin typeface="Calibri" panose="020F0502020204030204" pitchFamily="34" charset="0"/>
                        </a:rPr>
                        <a:t>Value</a:t>
                      </a:r>
                      <a:endParaRPr lang="en-GB" sz="140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r>
              <a:tr h="296111">
                <a:tc>
                  <a:txBody>
                    <a:bodyPr/>
                    <a:lstStyle/>
                    <a:p>
                      <a:r>
                        <a:rPr lang="en-GB" sz="1400" b="0" dirty="0" smtClean="0">
                          <a:latin typeface="Calibri" panose="020F0502020204030204" pitchFamily="34" charset="0"/>
                        </a:rPr>
                        <a:t>Horizontal resolution</a:t>
                      </a:r>
                      <a:endParaRPr lang="en-GB" sz="1400" dirty="0">
                        <a:solidFill>
                          <a:srgbClr val="041E5D"/>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Threshold</a:t>
                      </a:r>
                      <a:endParaRPr lang="en-GB" sz="1400" b="0" dirty="0">
                        <a:solidFill>
                          <a:srgbClr val="041E5D"/>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0.05°</a:t>
                      </a:r>
                      <a:endParaRPr lang="en-GB" sz="1400" b="0" dirty="0">
                        <a:solidFill>
                          <a:srgbClr val="041E5D"/>
                        </a:solidFill>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rowSpan="2">
                  <a:txBody>
                    <a:bodyPr/>
                    <a:lstStyle/>
                    <a:p>
                      <a:r>
                        <a:rPr lang="en-GB" sz="1400" b="0" dirty="0" smtClean="0">
                          <a:latin typeface="Calibri" panose="020F0502020204030204" pitchFamily="34" charset="0"/>
                        </a:rPr>
                        <a:t>Temporal resolution</a:t>
                      </a:r>
                      <a:endParaRPr lang="en-GB" sz="1400" b="0" dirty="0">
                        <a:latin typeface="Calibri" panose="020F0502020204030204" pitchFamily="34" charset="0"/>
                      </a:endParaRPr>
                    </a:p>
                    <a:p>
                      <a:r>
                        <a:rPr lang="en-GB" sz="1400" b="0" dirty="0" smtClean="0">
                          <a:latin typeface="Calibri" panose="020F0502020204030204" pitchFamily="34" charset="0"/>
                        </a:rPr>
                        <a:t>	</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Threshold</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Day-night</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vMerge="1">
                  <a:txBody>
                    <a:bodyPr/>
                    <a:lstStyle/>
                    <a:p>
                      <a:endParaRPr lang="en-GB"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Target</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 3-hourly</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a:txBody>
                    <a:bodyPr/>
                    <a:lstStyle/>
                    <a:p>
                      <a:r>
                        <a:rPr lang="en-GB" sz="1400" b="0" dirty="0" smtClean="0">
                          <a:latin typeface="Calibri" panose="020F0502020204030204" pitchFamily="34" charset="0"/>
                        </a:rPr>
                        <a:t>Accuracy</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Threshold</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&lt;1 K</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a:txBody>
                    <a:bodyPr/>
                    <a:lstStyle/>
                    <a:p>
                      <a:r>
                        <a:rPr lang="en-GB" sz="1400" b="0" dirty="0" smtClean="0">
                          <a:latin typeface="Calibri" panose="020F0502020204030204" pitchFamily="34" charset="0"/>
                        </a:rPr>
                        <a:t>Precision</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Threshold</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&lt;1 K</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rowSpan="2">
                  <a:txBody>
                    <a:bodyPr/>
                    <a:lstStyle/>
                    <a:p>
                      <a:r>
                        <a:rPr lang="en-GB" sz="1400" b="0" dirty="0" smtClean="0">
                          <a:latin typeface="Calibri" panose="020F0502020204030204" pitchFamily="34" charset="0"/>
                        </a:rPr>
                        <a:t>Stability</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Threshold</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&lt;0.3 K per decade</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vMerge="1">
                  <a:txBody>
                    <a:bodyPr/>
                    <a:lstStyle/>
                    <a:p>
                      <a:endParaRPr lang="en-GB"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Target</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&lt;0.1 K per decade</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296111">
                <a:tc rowSpan="2">
                  <a:txBody>
                    <a:bodyPr/>
                    <a:lstStyle/>
                    <a:p>
                      <a:r>
                        <a:rPr lang="en-GB" sz="1400" b="0" dirty="0" smtClean="0">
                          <a:latin typeface="Calibri" panose="020F0502020204030204" pitchFamily="34" charset="0"/>
                        </a:rPr>
                        <a:t>Length of record</a:t>
                      </a:r>
                      <a:endParaRPr lang="en-GB" sz="1400" b="0" dirty="0">
                        <a:latin typeface="Calibri" panose="020F0502020204030204" pitchFamily="34" charset="0"/>
                      </a:endParaRPr>
                    </a:p>
                    <a:p>
                      <a:r>
                        <a:rPr lang="en-GB" sz="1400" b="0" dirty="0" smtClean="0">
                          <a:latin typeface="Calibri" panose="020F0502020204030204" pitchFamily="34" charset="0"/>
                        </a:rPr>
                        <a:t>	</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Threshold</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20 years</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73067">
                <a:tc vMerge="1">
                  <a:txBody>
                    <a:bodyPr/>
                    <a:lstStyle/>
                    <a:p>
                      <a:endParaRPr lang="en-GB"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Target</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GB" sz="1400" b="0" dirty="0" smtClean="0">
                          <a:latin typeface="Calibri" panose="020F0502020204030204" pitchFamily="34" charset="0"/>
                        </a:rPr>
                        <a:t>&gt;30 years</a:t>
                      </a:r>
                      <a:endParaRPr lang="en-GB" sz="1400" b="0" dirty="0">
                        <a:latin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1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
        <p:nvSpPr>
          <p:cNvPr id="11" name="Text Placeholder 7"/>
          <p:cNvSpPr txBox="1">
            <a:spLocks/>
          </p:cNvSpPr>
          <p:nvPr/>
        </p:nvSpPr>
        <p:spPr>
          <a:xfrm>
            <a:off x="7927847" y="1504769"/>
            <a:ext cx="3928966" cy="355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smtClean="0"/>
              <a:t>LST CCI User Requirements</a:t>
            </a:r>
            <a:endParaRPr lang="en-GB" sz="1600" dirty="0"/>
          </a:p>
        </p:txBody>
      </p:sp>
      <p:sp>
        <p:nvSpPr>
          <p:cNvPr id="12" name="Text Placeholder 7"/>
          <p:cNvSpPr txBox="1">
            <a:spLocks/>
          </p:cNvSpPr>
          <p:nvPr/>
        </p:nvSpPr>
        <p:spPr>
          <a:xfrm>
            <a:off x="7479792" y="2416748"/>
            <a:ext cx="4007262" cy="355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GB" sz="1600" dirty="0" smtClean="0"/>
              <a:t>GCOS LST Requirements</a:t>
            </a:r>
            <a:endParaRPr lang="en-GB" sz="1600" dirty="0"/>
          </a:p>
        </p:txBody>
      </p:sp>
      <p:sp>
        <p:nvSpPr>
          <p:cNvPr id="13" name="Left Arrow 12"/>
          <p:cNvSpPr/>
          <p:nvPr/>
        </p:nvSpPr>
        <p:spPr>
          <a:xfrm>
            <a:off x="7324344" y="1537632"/>
            <a:ext cx="457199" cy="2811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Left Arrow 13"/>
          <p:cNvSpPr/>
          <p:nvPr/>
        </p:nvSpPr>
        <p:spPr>
          <a:xfrm rot="16200000">
            <a:off x="11443333" y="2453968"/>
            <a:ext cx="457199" cy="28113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980421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34965" y="1497026"/>
            <a:ext cx="7318564" cy="2950906"/>
          </a:xfrm>
        </p:spPr>
        <p:txBody>
          <a:bodyPr>
            <a:noAutofit/>
          </a:bodyPr>
          <a:lstStyle/>
          <a:p>
            <a:r>
              <a:rPr lang="en-GB" sz="1800" dirty="0" smtClean="0">
                <a:solidFill>
                  <a:schemeClr val="tx2"/>
                </a:solidFill>
              </a:rPr>
              <a:t>For </a:t>
            </a:r>
            <a:r>
              <a:rPr lang="en-GB" sz="1800" dirty="0">
                <a:solidFill>
                  <a:schemeClr val="tx2"/>
                </a:solidFill>
              </a:rPr>
              <a:t>highest quality LST products for climate studies it is critical to implement the optimum retrieval </a:t>
            </a:r>
            <a:r>
              <a:rPr lang="en-GB" sz="1800" dirty="0" smtClean="0">
                <a:solidFill>
                  <a:schemeClr val="tx2"/>
                </a:solidFill>
              </a:rPr>
              <a:t>algorithm</a:t>
            </a:r>
          </a:p>
          <a:p>
            <a:r>
              <a:rPr lang="en-GB" sz="1800" dirty="0" smtClean="0">
                <a:solidFill>
                  <a:schemeClr val="tx2"/>
                </a:solidFill>
              </a:rPr>
              <a:t>Achieved through an algorithm </a:t>
            </a:r>
            <a:r>
              <a:rPr lang="en-GB" sz="1800" dirty="0">
                <a:solidFill>
                  <a:schemeClr val="tx2"/>
                </a:solidFill>
              </a:rPr>
              <a:t>intercomparison (“round robin</a:t>
            </a:r>
            <a:r>
              <a:rPr lang="en-GB" sz="1800" dirty="0" smtClean="0">
                <a:solidFill>
                  <a:schemeClr val="tx2"/>
                </a:solidFill>
              </a:rPr>
              <a:t>”):</a:t>
            </a:r>
          </a:p>
          <a:p>
            <a:pPr marL="285750" indent="-285750">
              <a:buFont typeface="Arial" panose="020B0604020202020204" pitchFamily="34" charset="0"/>
              <a:buChar char="•"/>
            </a:pPr>
            <a:r>
              <a:rPr lang="en-GB" sz="1600" dirty="0" smtClean="0">
                <a:solidFill>
                  <a:schemeClr val="tx1"/>
                </a:solidFill>
              </a:rPr>
              <a:t>6 </a:t>
            </a:r>
            <a:r>
              <a:rPr lang="en-GB" sz="1600" dirty="0">
                <a:solidFill>
                  <a:schemeClr val="tx1"/>
                </a:solidFill>
              </a:rPr>
              <a:t>infrared algorithms were tested for </a:t>
            </a:r>
            <a:r>
              <a:rPr lang="en-GB" sz="1600" dirty="0" smtClean="0">
                <a:solidFill>
                  <a:schemeClr val="tx1"/>
                </a:solidFill>
              </a:rPr>
              <a:t>3 </a:t>
            </a:r>
            <a:r>
              <a:rPr lang="en-GB" sz="1600" dirty="0">
                <a:solidFill>
                  <a:schemeClr val="tx1"/>
                </a:solidFill>
              </a:rPr>
              <a:t>infrared </a:t>
            </a:r>
            <a:r>
              <a:rPr lang="en-GB" sz="1600" dirty="0" smtClean="0">
                <a:solidFill>
                  <a:schemeClr val="tx1"/>
                </a:solidFill>
              </a:rPr>
              <a:t>sensors</a:t>
            </a:r>
          </a:p>
          <a:p>
            <a:pPr marL="285750" indent="-285750">
              <a:buFont typeface="Arial" panose="020B0604020202020204" pitchFamily="34" charset="0"/>
              <a:buChar char="•"/>
            </a:pPr>
            <a:r>
              <a:rPr lang="en-GB" sz="1600" dirty="0" smtClean="0">
                <a:solidFill>
                  <a:schemeClr val="tx1"/>
                </a:solidFill>
              </a:rPr>
              <a:t>7 </a:t>
            </a:r>
            <a:r>
              <a:rPr lang="en-GB" sz="1600" dirty="0">
                <a:solidFill>
                  <a:schemeClr val="tx1"/>
                </a:solidFill>
              </a:rPr>
              <a:t>microwave algorithms </a:t>
            </a:r>
            <a:r>
              <a:rPr lang="en-GB" sz="1600" dirty="0" smtClean="0">
                <a:solidFill>
                  <a:schemeClr val="tx1"/>
                </a:solidFill>
              </a:rPr>
              <a:t>were tested for 1 </a:t>
            </a:r>
            <a:r>
              <a:rPr lang="en-GB" sz="1600" dirty="0">
                <a:solidFill>
                  <a:schemeClr val="tx1"/>
                </a:solidFill>
              </a:rPr>
              <a:t>microwave </a:t>
            </a:r>
            <a:r>
              <a:rPr lang="en-GB" sz="1600" dirty="0" smtClean="0">
                <a:solidFill>
                  <a:schemeClr val="tx1"/>
                </a:solidFill>
              </a:rPr>
              <a:t>sensor</a:t>
            </a:r>
          </a:p>
          <a:p>
            <a:pPr marL="285750" indent="-285750">
              <a:buFont typeface="Arial" panose="020B0604020202020204" pitchFamily="34" charset="0"/>
              <a:buChar char="•"/>
            </a:pPr>
            <a:r>
              <a:rPr lang="en-GB" sz="1600" dirty="0" smtClean="0">
                <a:solidFill>
                  <a:schemeClr val="tx1"/>
                </a:solidFill>
              </a:rPr>
              <a:t>Assessment through </a:t>
            </a:r>
            <a:r>
              <a:rPr lang="en-GB" sz="1600" dirty="0">
                <a:solidFill>
                  <a:schemeClr val="tx1"/>
                </a:solidFill>
              </a:rPr>
              <a:t>a set of </a:t>
            </a:r>
            <a:r>
              <a:rPr lang="en-GB" sz="1600" dirty="0" smtClean="0">
                <a:solidFill>
                  <a:schemeClr val="tx1"/>
                </a:solidFill>
              </a:rPr>
              <a:t>metrics</a:t>
            </a:r>
          </a:p>
          <a:p>
            <a:r>
              <a:rPr lang="en-GB" sz="1800" dirty="0" smtClean="0">
                <a:solidFill>
                  <a:schemeClr val="tx2"/>
                </a:solidFill>
              </a:rPr>
              <a:t>Designed </a:t>
            </a:r>
            <a:r>
              <a:rPr lang="en-GB" sz="1800" dirty="0">
                <a:solidFill>
                  <a:schemeClr val="tx2"/>
                </a:solidFill>
              </a:rPr>
              <a:t>and </a:t>
            </a:r>
            <a:r>
              <a:rPr lang="en-GB" sz="1800" dirty="0" smtClean="0">
                <a:solidFill>
                  <a:schemeClr val="tx2"/>
                </a:solidFill>
              </a:rPr>
              <a:t>developed a </a:t>
            </a:r>
            <a:r>
              <a:rPr lang="en-GB" sz="1800" dirty="0">
                <a:solidFill>
                  <a:schemeClr val="tx2"/>
                </a:solidFill>
              </a:rPr>
              <a:t>Benchmark Database (BDB) for training, testing and selection of </a:t>
            </a:r>
            <a:r>
              <a:rPr lang="en-GB" sz="1800" dirty="0" smtClean="0">
                <a:solidFill>
                  <a:schemeClr val="tx2"/>
                </a:solidFill>
              </a:rPr>
              <a:t>algorithms</a:t>
            </a:r>
            <a:endParaRPr lang="en-GB" sz="1800" dirty="0">
              <a:solidFill>
                <a:schemeClr val="tx2"/>
              </a:solidFill>
            </a:endParaRPr>
          </a:p>
          <a:p>
            <a:r>
              <a:rPr lang="en-GB" sz="1800" dirty="0" smtClean="0">
                <a:solidFill>
                  <a:schemeClr val="tx2"/>
                </a:solidFill>
              </a:rPr>
              <a:t>Paper in preparation</a:t>
            </a:r>
            <a:endParaRPr lang="en-GB" sz="1800" dirty="0">
              <a:solidFill>
                <a:schemeClr val="tx2"/>
              </a:solidFill>
            </a:endParaRPr>
          </a:p>
        </p:txBody>
      </p:sp>
      <p:pic>
        <p:nvPicPr>
          <p:cNvPr id="2" name="Content Placeholder 1"/>
          <p:cNvPicPr>
            <a:picLocks noGrp="1" noChangeAspect="1"/>
          </p:cNvPicPr>
          <p:nvPr>
            <p:ph idx="10"/>
          </p:nvPr>
        </p:nvPicPr>
        <p:blipFill>
          <a:blip r:embed="rId2">
            <a:extLst>
              <a:ext uri="{28A0092B-C50C-407E-A947-70E740481C1C}">
                <a14:useLocalDpi xmlns:a14="http://schemas.microsoft.com/office/drawing/2010/main" val="0"/>
              </a:ext>
            </a:extLst>
          </a:blip>
          <a:stretch>
            <a:fillRect/>
          </a:stretch>
        </p:blipFill>
        <p:spPr>
          <a:xfrm>
            <a:off x="334965" y="4501462"/>
            <a:ext cx="6309361" cy="1515763"/>
          </a:xfrm>
        </p:spPr>
      </p:pic>
      <p:sp>
        <p:nvSpPr>
          <p:cNvPr id="7" name="Title 6"/>
          <p:cNvSpPr>
            <a:spLocks noGrp="1"/>
          </p:cNvSpPr>
          <p:nvPr>
            <p:ph type="title"/>
          </p:nvPr>
        </p:nvSpPr>
        <p:spPr/>
        <p:txBody>
          <a:bodyPr/>
          <a:lstStyle/>
          <a:p>
            <a:r>
              <a:rPr lang="en-GB" dirty="0" smtClean="0"/>
              <a:t>Algorithm consistency</a:t>
            </a:r>
            <a:endParaRPr lang="en-GB" dirty="0"/>
          </a:p>
        </p:txBody>
      </p:sp>
      <p:sp>
        <p:nvSpPr>
          <p:cNvPr id="5" name="Slide Number Placeholder 4"/>
          <p:cNvSpPr>
            <a:spLocks noGrp="1"/>
          </p:cNvSpPr>
          <p:nvPr>
            <p:ph type="sldNum" sz="quarter" idx="4"/>
          </p:nvPr>
        </p:nvSpPr>
        <p:spPr/>
        <p:txBody>
          <a:bodyPr/>
          <a:lstStyle/>
          <a:p>
            <a:fld id="{139E80EF-F19E-1449-9A2C-4048A290265F}" type="slidenum">
              <a:rPr lang="en-US" smtClean="0"/>
              <a:t>6</a:t>
            </a:fld>
            <a:endParaRPr lang="en-US" dirty="0"/>
          </a:p>
        </p:txBody>
      </p:sp>
      <p:sp>
        <p:nvSpPr>
          <p:cNvPr id="11"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graphicFrame>
        <p:nvGraphicFramePr>
          <p:cNvPr id="12" name="Table 11"/>
          <p:cNvGraphicFramePr>
            <a:graphicFrameLocks noGrp="1"/>
          </p:cNvGraphicFramePr>
          <p:nvPr>
            <p:extLst>
              <p:ext uri="{D42A27DB-BD31-4B8C-83A1-F6EECF244321}">
                <p14:modId xmlns:p14="http://schemas.microsoft.com/office/powerpoint/2010/main" val="1388573286"/>
              </p:ext>
            </p:extLst>
          </p:nvPr>
        </p:nvGraphicFramePr>
        <p:xfrm>
          <a:off x="7752357" y="1495046"/>
          <a:ext cx="4104456" cy="4522179"/>
        </p:xfrm>
        <a:graphic>
          <a:graphicData uri="http://schemas.openxmlformats.org/drawingml/2006/table">
            <a:tbl>
              <a:tblPr firstRow="1" firstCol="1" bandRow="1"/>
              <a:tblGrid>
                <a:gridCol w="1342997"/>
                <a:gridCol w="1321299"/>
                <a:gridCol w="1440160"/>
              </a:tblGrid>
              <a:tr h="361098">
                <a:tc>
                  <a:txBody>
                    <a:bodyPr/>
                    <a:lstStyle/>
                    <a:p>
                      <a:pPr algn="just">
                        <a:spcBef>
                          <a:spcPts val="1200"/>
                        </a:spcBef>
                        <a:spcAft>
                          <a:spcPts val="0"/>
                        </a:spcAft>
                      </a:pPr>
                      <a:r>
                        <a:rPr lang="en-GB"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Dataset</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4F81BD"/>
                      </a:solidFill>
                      <a:prstDash val="solid"/>
                      <a:round/>
                      <a:headEnd type="none" w="med" len="med"/>
                      <a:tailEnd type="none" w="med" len="med"/>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solidFill>
                  </a:tcPr>
                </a:tc>
                <a:tc>
                  <a:txBody>
                    <a:bodyPr/>
                    <a:lstStyle/>
                    <a:p>
                      <a:pPr algn="just">
                        <a:spcBef>
                          <a:spcPts val="1200"/>
                        </a:spcBef>
                        <a:spcAft>
                          <a:spcPts val="0"/>
                        </a:spcAft>
                      </a:pPr>
                      <a:r>
                        <a:rPr lang="en-GB"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First Choice Algorithm</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solidFill>
                  </a:tcPr>
                </a:tc>
                <a:tc>
                  <a:txBody>
                    <a:bodyPr/>
                    <a:lstStyle/>
                    <a:p>
                      <a:pPr algn="just">
                        <a:spcBef>
                          <a:spcPts val="1200"/>
                        </a:spcBef>
                        <a:spcAft>
                          <a:spcPts val="0"/>
                        </a:spcAft>
                      </a:pPr>
                      <a:r>
                        <a:rPr lang="en-GB" sz="1200" b="1"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Second Choice Algorithm</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a:noFill/>
                    </a:lnL>
                    <a:lnR>
                      <a:noFill/>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chemeClr val="tx2"/>
                    </a:solidFill>
                  </a:tcPr>
                </a:tc>
              </a:tr>
              <a:tr h="708259">
                <a:tc>
                  <a:txBody>
                    <a:bodyPr/>
                    <a:lstStyle/>
                    <a:p>
                      <a:pPr algn="l">
                        <a:spcBef>
                          <a:spcPts val="1200"/>
                        </a:spcBef>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AATSR</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UOL </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Overall Rank for AATSR: 4</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GSW </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Overall Rank for AATSR: 6</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692105">
                <a:tc>
                  <a:txBody>
                    <a:bodyPr/>
                    <a:lstStyle/>
                    <a:p>
                      <a:pPr algn="l">
                        <a:spcBef>
                          <a:spcPts val="1200"/>
                        </a:spcBef>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MODIS</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GSW </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Overall Rank for MODIS: 3</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QSW </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Overall Rank for MODIS: 8</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692105">
                <a:tc>
                  <a:txBody>
                    <a:bodyPr/>
                    <a:lstStyle/>
                    <a:p>
                      <a:pPr algn="l">
                        <a:spcBef>
                          <a:spcPts val="1200"/>
                        </a:spcBef>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SEVIRI</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GSW </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Overall Rank for SEVIRI: 3 </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UOL </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Overall Rank for SEVIRI: 8</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786954">
                <a:tc>
                  <a:txBody>
                    <a:bodyPr/>
                    <a:lstStyle/>
                    <a:p>
                      <a:pPr algn="l">
                        <a:spcBef>
                          <a:spcPts val="1200"/>
                        </a:spcBef>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AATSR / SLSTR / MODIS CDR</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UOL</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GSW</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r h="629563">
                <a:tc>
                  <a:txBody>
                    <a:bodyPr/>
                    <a:lstStyle/>
                    <a:p>
                      <a:pPr algn="l">
                        <a:spcBef>
                          <a:spcPts val="1200"/>
                        </a:spcBef>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Merged Dataset (AATSR / MODIS / SEVIRI)</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GSW</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UOL</a:t>
                      </a:r>
                    </a:p>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solidFill>
                      <a:srgbClr val="DBE5F1"/>
                    </a:solidFill>
                  </a:tcPr>
                </a:tc>
              </a:tr>
              <a:tr h="629563">
                <a:tc>
                  <a:txBody>
                    <a:bodyPr/>
                    <a:lstStyle/>
                    <a:p>
                      <a:pPr algn="l">
                        <a:spcBef>
                          <a:spcPts val="1200"/>
                        </a:spcBef>
                        <a:spcAft>
                          <a:spcPts val="0"/>
                        </a:spcAft>
                      </a:pPr>
                      <a:r>
                        <a:rPr lang="en-GB" sz="1200" b="1" dirty="0">
                          <a:effectLst/>
                          <a:latin typeface="Calibri" panose="020F0502020204030204" pitchFamily="34" charset="0"/>
                          <a:ea typeface="Times New Roman" panose="02020603050405020304" pitchFamily="18" charset="0"/>
                          <a:cs typeface="Times New Roman" panose="02020603050405020304" pitchFamily="18" charset="0"/>
                        </a:rPr>
                        <a:t>SSM/I</a:t>
                      </a:r>
                      <a:endParaRPr lang="en-GB" sz="12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44473" marR="44473"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NNE_A</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c>
                  <a:txBody>
                    <a:bodyPr/>
                    <a:lstStyle/>
                    <a:p>
                      <a:pPr algn="l">
                        <a:spcBef>
                          <a:spcPts val="1200"/>
                        </a:spcBef>
                        <a:spcAft>
                          <a:spcPts val="0"/>
                        </a:spcAft>
                      </a:pPr>
                      <a:r>
                        <a:rPr lang="en-GB" sz="1200" b="0" dirty="0">
                          <a:solidFill>
                            <a:srgbClr val="041E5D"/>
                          </a:solidFill>
                          <a:effectLst/>
                          <a:latin typeface="Calibri" panose="020F0502020204030204" pitchFamily="34" charset="0"/>
                          <a:ea typeface="Times New Roman" panose="02020603050405020304" pitchFamily="18" charset="0"/>
                          <a:cs typeface="Times New Roman" panose="02020603050405020304" pitchFamily="18" charset="0"/>
                        </a:rPr>
                        <a:t>NN_A</a:t>
                      </a:r>
                    </a:p>
                  </a:txBody>
                  <a:tcPr marL="68580" marR="68580" marT="0" marB="0">
                    <a:lnL w="12700" cap="flat" cmpd="sng" algn="ctr">
                      <a:solidFill>
                        <a:srgbClr val="95B3D7"/>
                      </a:solidFill>
                      <a:prstDash val="solid"/>
                      <a:round/>
                      <a:headEnd type="none" w="med" len="med"/>
                      <a:tailEnd type="none" w="med" len="med"/>
                    </a:lnL>
                    <a:lnR w="12700" cap="flat" cmpd="sng" algn="ctr">
                      <a:solidFill>
                        <a:srgbClr val="95B3D7"/>
                      </a:solidFill>
                      <a:prstDash val="solid"/>
                      <a:round/>
                      <a:headEnd type="none" w="med" len="med"/>
                      <a:tailEnd type="none" w="med" len="med"/>
                    </a:lnR>
                    <a:lnT w="12700" cap="flat" cmpd="sng" algn="ctr">
                      <a:solidFill>
                        <a:srgbClr val="95B3D7"/>
                      </a:solidFill>
                      <a:prstDash val="solid"/>
                      <a:round/>
                      <a:headEnd type="none" w="med" len="med"/>
                      <a:tailEnd type="none" w="med" len="med"/>
                    </a:lnT>
                    <a:lnB w="12700" cap="flat" cmpd="sng" algn="ctr">
                      <a:solidFill>
                        <a:srgbClr val="95B3D7"/>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4143344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48233" y="1521303"/>
            <a:ext cx="7199147" cy="3272339"/>
          </a:xfrm>
        </p:spPr>
      </p:pic>
      <p:sp>
        <p:nvSpPr>
          <p:cNvPr id="12" name="Text Placeholder 11"/>
          <p:cNvSpPr>
            <a:spLocks noGrp="1"/>
          </p:cNvSpPr>
          <p:nvPr>
            <p:ph type="body" sz="half" idx="2"/>
          </p:nvPr>
        </p:nvSpPr>
        <p:spPr>
          <a:xfrm>
            <a:off x="334963" y="1521303"/>
            <a:ext cx="4716461" cy="4417584"/>
          </a:xfrm>
        </p:spPr>
        <p:txBody>
          <a:bodyPr>
            <a:normAutofit fontScale="77500" lnSpcReduction="20000"/>
          </a:bodyPr>
          <a:lstStyle/>
          <a:p>
            <a:r>
              <a:rPr lang="en-GB" sz="2300" dirty="0">
                <a:solidFill>
                  <a:schemeClr val="tx2"/>
                </a:solidFill>
              </a:rPr>
              <a:t>Implemented the Generalised Split Window (GSW) algorithm as recommended by the </a:t>
            </a:r>
            <a:r>
              <a:rPr lang="en-GB" sz="2300" dirty="0" smtClean="0">
                <a:solidFill>
                  <a:schemeClr val="tx2"/>
                </a:solidFill>
              </a:rPr>
              <a:t>Algorithm Intercomparison:</a:t>
            </a:r>
            <a:endParaRPr lang="en-GB" sz="2300" dirty="0">
              <a:solidFill>
                <a:schemeClr val="tx2"/>
              </a:solidFill>
            </a:endParaRPr>
          </a:p>
          <a:p>
            <a:pPr marL="285750" indent="-285750">
              <a:buFont typeface="Arial" panose="020B0604020202020204" pitchFamily="34" charset="0"/>
              <a:buChar char="•"/>
            </a:pPr>
            <a:r>
              <a:rPr lang="en-GB" sz="1800" dirty="0"/>
              <a:t>Collection 6.0 radiances and geolocation data available on CEDA Archive NLA</a:t>
            </a:r>
          </a:p>
          <a:p>
            <a:pPr marL="285750" indent="-285750">
              <a:buFont typeface="Arial" panose="020B0604020202020204" pitchFamily="34" charset="0"/>
              <a:buChar char="•"/>
            </a:pPr>
            <a:r>
              <a:rPr lang="en-GB" sz="1800" dirty="0" smtClean="0"/>
              <a:t>Emissivity </a:t>
            </a:r>
            <a:r>
              <a:rPr lang="en-GB" sz="1800" dirty="0"/>
              <a:t>from CIMSS spatially and temporally interpolated</a:t>
            </a:r>
          </a:p>
          <a:p>
            <a:pPr marL="285750" indent="-285750">
              <a:buFont typeface="Arial" panose="020B0604020202020204" pitchFamily="34" charset="0"/>
              <a:buChar char="•"/>
            </a:pPr>
            <a:r>
              <a:rPr lang="en-GB" sz="1800" dirty="0"/>
              <a:t>First breakdown of uncertainty components by correlation properties</a:t>
            </a:r>
          </a:p>
          <a:p>
            <a:pPr marL="285750" indent="-285750">
              <a:buFont typeface="Arial" panose="020B0604020202020204" pitchFamily="34" charset="0"/>
              <a:buChar char="•"/>
            </a:pPr>
            <a:r>
              <a:rPr lang="en-GB" sz="1800" dirty="0"/>
              <a:t>CCI Data Standards</a:t>
            </a:r>
          </a:p>
          <a:p>
            <a:r>
              <a:rPr lang="en-GB" sz="2300" dirty="0">
                <a:solidFill>
                  <a:schemeClr val="tx2"/>
                </a:solidFill>
              </a:rPr>
              <a:t>Evolutions identified for next </a:t>
            </a:r>
            <a:r>
              <a:rPr lang="en-GB" sz="2300" dirty="0" smtClean="0">
                <a:solidFill>
                  <a:schemeClr val="tx2"/>
                </a:solidFill>
              </a:rPr>
              <a:t>Cycle:</a:t>
            </a:r>
            <a:endParaRPr lang="en-GB" sz="2300" dirty="0">
              <a:solidFill>
                <a:schemeClr val="tx2"/>
              </a:solidFill>
            </a:endParaRPr>
          </a:p>
          <a:p>
            <a:pPr marL="285750" indent="-285750">
              <a:buFont typeface="Arial" panose="020B0604020202020204" pitchFamily="34" charset="0"/>
              <a:buChar char="•"/>
            </a:pPr>
            <a:r>
              <a:rPr lang="en-GB" sz="1800" dirty="0"/>
              <a:t>Improved emissivity inputs</a:t>
            </a:r>
          </a:p>
          <a:p>
            <a:pPr marL="285750" indent="-285750">
              <a:buFont typeface="Arial" panose="020B0604020202020204" pitchFamily="34" charset="0"/>
              <a:buChar char="•"/>
            </a:pPr>
            <a:r>
              <a:rPr lang="en-GB" sz="1800" dirty="0" smtClean="0"/>
              <a:t>Coefficients </a:t>
            </a:r>
            <a:r>
              <a:rPr lang="en-GB" sz="1800" dirty="0"/>
              <a:t>to be determined using new Calibration Database:</a:t>
            </a:r>
          </a:p>
          <a:p>
            <a:pPr marL="742950" lvl="1" indent="-285750">
              <a:buFont typeface="Arial" panose="020B0604020202020204" pitchFamily="34" charset="0"/>
              <a:buChar char="•"/>
            </a:pPr>
            <a:r>
              <a:rPr lang="en-GB" sz="1800" dirty="0"/>
              <a:t>CAMEL emissivity</a:t>
            </a:r>
          </a:p>
          <a:p>
            <a:pPr marL="742950" lvl="1" indent="-285750">
              <a:buFont typeface="Arial" panose="020B0604020202020204" pitchFamily="34" charset="0"/>
              <a:buChar char="•"/>
            </a:pPr>
            <a:r>
              <a:rPr lang="en-GB" sz="1800" dirty="0"/>
              <a:t>ERA5 profiles</a:t>
            </a:r>
          </a:p>
          <a:p>
            <a:pPr marL="285750" indent="-285750">
              <a:buFont typeface="Arial" panose="020B0604020202020204" pitchFamily="34" charset="0"/>
              <a:buChar char="•"/>
            </a:pPr>
            <a:r>
              <a:rPr lang="en-GB" sz="1800" dirty="0"/>
              <a:t>Probabilistic cloud masking expected to be improvement on operational cloud mask</a:t>
            </a:r>
          </a:p>
          <a:p>
            <a:pPr marL="285750" indent="-285750">
              <a:buFont typeface="Arial" panose="020B0604020202020204" pitchFamily="34" charset="0"/>
              <a:buChar char="•"/>
            </a:pPr>
            <a:r>
              <a:rPr lang="en-GB" sz="1800" dirty="0"/>
              <a:t>Implementation of further recommendations from E3UB</a:t>
            </a:r>
          </a:p>
          <a:p>
            <a:endParaRPr lang="en-GB" dirty="0"/>
          </a:p>
        </p:txBody>
      </p:sp>
      <p:sp>
        <p:nvSpPr>
          <p:cNvPr id="8" name="Title 7"/>
          <p:cNvSpPr>
            <a:spLocks noGrp="1"/>
          </p:cNvSpPr>
          <p:nvPr>
            <p:ph type="title"/>
          </p:nvPr>
        </p:nvSpPr>
        <p:spPr/>
        <p:txBody>
          <a:bodyPr>
            <a:normAutofit/>
          </a:bodyPr>
          <a:lstStyle/>
          <a:p>
            <a:r>
              <a:rPr lang="en-US" dirty="0" smtClean="0"/>
              <a:t>MODIS LST ECV product</a:t>
            </a:r>
            <a:endParaRPr lang="en-GB" dirty="0"/>
          </a:p>
        </p:txBody>
      </p:sp>
      <p:sp>
        <p:nvSpPr>
          <p:cNvPr id="11"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sp>
        <p:nvSpPr>
          <p:cNvPr id="6" name="Slide Number Placeholder 5"/>
          <p:cNvSpPr>
            <a:spLocks noGrp="1"/>
          </p:cNvSpPr>
          <p:nvPr>
            <p:ph type="sldNum" sz="quarter" idx="4294967295"/>
          </p:nvPr>
        </p:nvSpPr>
        <p:spPr>
          <a:xfrm>
            <a:off x="11822113" y="496888"/>
            <a:ext cx="369887" cy="290512"/>
          </a:xfrm>
        </p:spPr>
        <p:txBody>
          <a:bodyPr/>
          <a:lstStyle/>
          <a:p>
            <a:fld id="{139E80EF-F19E-1449-9A2C-4048A290265F}" type="slidenum">
              <a:rPr lang="en-US" smtClean="0"/>
              <a:t>7</a:t>
            </a:fld>
            <a:endParaRPr lang="en-US" dirty="0"/>
          </a:p>
        </p:txBody>
      </p:sp>
    </p:spTree>
    <p:extLst>
      <p:ext uri="{BB962C8B-B14F-4D97-AF65-F5344CB8AC3E}">
        <p14:creationId xmlns:p14="http://schemas.microsoft.com/office/powerpoint/2010/main" val="16867331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334964" y="1508281"/>
            <a:ext cx="5689599" cy="4496593"/>
          </a:xfrm>
        </p:spPr>
        <p:txBody>
          <a:bodyPr>
            <a:normAutofit fontScale="47500" lnSpcReduction="20000"/>
          </a:bodyPr>
          <a:lstStyle/>
          <a:p>
            <a:pPr marL="0" indent="0">
              <a:buNone/>
            </a:pPr>
            <a:r>
              <a:rPr lang="en-GB" sz="3800" dirty="0">
                <a:solidFill>
                  <a:schemeClr val="tx2"/>
                </a:solidFill>
              </a:rPr>
              <a:t>Implemented the U. Leicester (UOL) algorithm as recommended by the </a:t>
            </a:r>
            <a:r>
              <a:rPr lang="en-GB" sz="3800" dirty="0" smtClean="0">
                <a:solidFill>
                  <a:schemeClr val="tx2"/>
                </a:solidFill>
              </a:rPr>
              <a:t>Algorithm Intercomparison</a:t>
            </a:r>
            <a:r>
              <a:rPr lang="en-GB" sz="3800" dirty="0">
                <a:solidFill>
                  <a:schemeClr val="tx2"/>
                </a:solidFill>
              </a:rPr>
              <a:t>:</a:t>
            </a:r>
          </a:p>
          <a:p>
            <a:r>
              <a:rPr lang="en-GB" sz="2900" dirty="0"/>
              <a:t>SLSTR-A L1 data from November 2016 through to </a:t>
            </a:r>
            <a:r>
              <a:rPr lang="en-GB" sz="2900" dirty="0" smtClean="0"/>
              <a:t>end-2018</a:t>
            </a:r>
            <a:endParaRPr lang="en-GB" sz="2900" dirty="0"/>
          </a:p>
          <a:p>
            <a:r>
              <a:rPr lang="en-GB" sz="2900" dirty="0" smtClean="0"/>
              <a:t>First </a:t>
            </a:r>
            <a:r>
              <a:rPr lang="en-GB" sz="2900" dirty="0"/>
              <a:t>breakdown of uncertainty components by correlation properties</a:t>
            </a:r>
          </a:p>
          <a:p>
            <a:r>
              <a:rPr lang="en-GB" sz="2900" dirty="0"/>
              <a:t>CCI Data Standards</a:t>
            </a:r>
          </a:p>
          <a:p>
            <a:pPr marL="0" indent="0">
              <a:buNone/>
            </a:pPr>
            <a:r>
              <a:rPr lang="en-GB" sz="3800" dirty="0">
                <a:solidFill>
                  <a:schemeClr val="tx2"/>
                </a:solidFill>
              </a:rPr>
              <a:t>Evolutions identified for next </a:t>
            </a:r>
            <a:r>
              <a:rPr lang="en-GB" sz="3800" dirty="0" smtClean="0">
                <a:solidFill>
                  <a:schemeClr val="tx2"/>
                </a:solidFill>
              </a:rPr>
              <a:t>Cycle:</a:t>
            </a:r>
            <a:endParaRPr lang="en-GB" sz="3800" dirty="0">
              <a:solidFill>
                <a:schemeClr val="tx2"/>
              </a:solidFill>
            </a:endParaRPr>
          </a:p>
          <a:p>
            <a:r>
              <a:rPr lang="en-GB" sz="2900" dirty="0"/>
              <a:t>Availability of re-processed Level-1 data</a:t>
            </a:r>
          </a:p>
          <a:p>
            <a:r>
              <a:rPr lang="en-GB" sz="2900" dirty="0"/>
              <a:t>Integration of Land Cover CCI biome data with bare soil sub-classification</a:t>
            </a:r>
          </a:p>
          <a:p>
            <a:r>
              <a:rPr lang="en-GB" sz="2900" dirty="0"/>
              <a:t>Investigation into temperature dependent coefficients</a:t>
            </a:r>
          </a:p>
          <a:p>
            <a:r>
              <a:rPr lang="en-GB" sz="2900" dirty="0" smtClean="0"/>
              <a:t>Coefficients </a:t>
            </a:r>
            <a:r>
              <a:rPr lang="en-GB" sz="2900" dirty="0"/>
              <a:t>to be determined using new Calibration </a:t>
            </a:r>
            <a:r>
              <a:rPr lang="en-GB" sz="2900" dirty="0" smtClean="0"/>
              <a:t>Database</a:t>
            </a:r>
            <a:endParaRPr lang="en-GB" sz="2900" dirty="0"/>
          </a:p>
          <a:p>
            <a:pPr lvl="1"/>
            <a:r>
              <a:rPr lang="en-GB" sz="2900" dirty="0"/>
              <a:t>CAMEL emissivity</a:t>
            </a:r>
          </a:p>
          <a:p>
            <a:pPr lvl="1"/>
            <a:r>
              <a:rPr lang="en-GB" sz="2900" dirty="0"/>
              <a:t>ERA5 profiles</a:t>
            </a:r>
          </a:p>
          <a:p>
            <a:r>
              <a:rPr lang="en-GB" sz="2900" dirty="0"/>
              <a:t>Probabilistic cloud masking expected to be improvement on operational cloud mask</a:t>
            </a:r>
          </a:p>
          <a:p>
            <a:r>
              <a:rPr lang="en-GB" sz="2900" dirty="0"/>
              <a:t>Implementation of further recommendations from E3UB</a:t>
            </a:r>
          </a:p>
          <a:p>
            <a:r>
              <a:rPr lang="en-GB" sz="2900" dirty="0"/>
              <a:t>Replicate for SLSTR-B</a:t>
            </a:r>
          </a:p>
          <a:p>
            <a:endParaRPr lang="en-GB" dirty="0"/>
          </a:p>
          <a:p>
            <a:endParaRPr lang="en-GB" dirty="0"/>
          </a:p>
        </p:txBody>
      </p:sp>
      <p:sp>
        <p:nvSpPr>
          <p:cNvPr id="8" name="Title 7"/>
          <p:cNvSpPr>
            <a:spLocks noGrp="1"/>
          </p:cNvSpPr>
          <p:nvPr>
            <p:ph type="title"/>
          </p:nvPr>
        </p:nvSpPr>
        <p:spPr/>
        <p:txBody>
          <a:bodyPr/>
          <a:lstStyle/>
          <a:p>
            <a:r>
              <a:rPr lang="en-GB" dirty="0" smtClean="0"/>
              <a:t>SLSTR-A </a:t>
            </a:r>
            <a:r>
              <a:rPr lang="en-GB" dirty="0"/>
              <a:t>LST ECV </a:t>
            </a:r>
            <a:r>
              <a:rPr lang="en-GB" dirty="0" smtClean="0"/>
              <a:t>product</a:t>
            </a:r>
            <a:endParaRPr lang="en-GB" dirty="0"/>
          </a:p>
        </p:txBody>
      </p:sp>
      <p:sp>
        <p:nvSpPr>
          <p:cNvPr id="20"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Darren Ghent     |     djg20@le.ac.uk        |     University of Leicester</a:t>
            </a:r>
            <a:endParaRPr lang="en-US" dirty="0"/>
          </a:p>
        </p:txBody>
      </p:sp>
      <p:pic>
        <p:nvPicPr>
          <p:cNvPr id="21" name="Content Placeholder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5672" y="1508281"/>
            <a:ext cx="2748944" cy="1800527"/>
          </a:xfrm>
          <a:prstGeom prst="rect">
            <a:avLst/>
          </a:prstGeom>
        </p:spPr>
      </p:pic>
      <p:pic>
        <p:nvPicPr>
          <p:cNvPr id="22" name="Content Placeholder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436" y="1508281"/>
            <a:ext cx="2748944" cy="1800527"/>
          </a:xfrm>
          <a:prstGeom prst="rect">
            <a:avLst/>
          </a:prstGeom>
        </p:spPr>
      </p:pic>
      <p:sp>
        <p:nvSpPr>
          <p:cNvPr id="23" name="Text Placeholder 7"/>
          <p:cNvSpPr txBox="1">
            <a:spLocks/>
          </p:cNvSpPr>
          <p:nvPr/>
        </p:nvSpPr>
        <p:spPr>
          <a:xfrm>
            <a:off x="6176963" y="3354532"/>
            <a:ext cx="933652" cy="355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smtClean="0"/>
              <a:t>LST</a:t>
            </a:r>
            <a:endParaRPr lang="en-GB" sz="1600" dirty="0"/>
          </a:p>
        </p:txBody>
      </p:sp>
      <p:sp>
        <p:nvSpPr>
          <p:cNvPr id="24" name="Text Placeholder 7"/>
          <p:cNvSpPr txBox="1">
            <a:spLocks/>
          </p:cNvSpPr>
          <p:nvPr/>
        </p:nvSpPr>
        <p:spPr>
          <a:xfrm>
            <a:off x="9097016" y="3354532"/>
            <a:ext cx="1470431" cy="355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smtClean="0"/>
              <a:t>LST uncertainty</a:t>
            </a:r>
            <a:endParaRPr lang="en-GB" sz="1600" dirty="0"/>
          </a:p>
        </p:txBody>
      </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9324" y="3313231"/>
            <a:ext cx="1815292" cy="438174"/>
          </a:xfrm>
          <a:prstGeom prst="rect">
            <a:avLst/>
          </a:prstGeom>
        </p:spPr>
      </p:pic>
      <p:pic>
        <p:nvPicPr>
          <p:cNvPr id="26" name="Picture 2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7447" y="3313231"/>
            <a:ext cx="1314522" cy="438174"/>
          </a:xfrm>
          <a:prstGeom prst="rect">
            <a:avLst/>
          </a:prstGeom>
        </p:spPr>
      </p:pic>
      <p:pic>
        <p:nvPicPr>
          <p:cNvPr id="27" name="Content Placeholder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02436" y="3898196"/>
            <a:ext cx="2748944" cy="1800527"/>
          </a:xfrm>
          <a:prstGeom prst="rect">
            <a:avLst/>
          </a:prstGeom>
        </p:spPr>
      </p:pic>
      <p:sp>
        <p:nvSpPr>
          <p:cNvPr id="28" name="Text Placeholder 7"/>
          <p:cNvSpPr txBox="1">
            <a:spLocks/>
          </p:cNvSpPr>
          <p:nvPr/>
        </p:nvSpPr>
        <p:spPr>
          <a:xfrm>
            <a:off x="9097016" y="5744739"/>
            <a:ext cx="1225336" cy="355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smtClean="0"/>
              <a:t>Operational  uncertainty</a:t>
            </a:r>
            <a:endParaRPr lang="en-GB" sz="1600" dirty="0"/>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0044" y="5703438"/>
            <a:ext cx="1251925" cy="438174"/>
          </a:xfrm>
          <a:prstGeom prst="rect">
            <a:avLst/>
          </a:prstGeom>
        </p:spPr>
      </p:pic>
      <p:pic>
        <p:nvPicPr>
          <p:cNvPr id="30" name="Content Placeholder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2784" y="3898195"/>
            <a:ext cx="2748945" cy="1800527"/>
          </a:xfrm>
          <a:prstGeom prst="rect">
            <a:avLst/>
          </a:prstGeom>
        </p:spPr>
      </p:pic>
      <p:pic>
        <p:nvPicPr>
          <p:cNvPr id="31" name="Picture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86135" y="5729791"/>
            <a:ext cx="1985593" cy="213833"/>
          </a:xfrm>
          <a:prstGeom prst="rect">
            <a:avLst/>
          </a:prstGeom>
        </p:spPr>
      </p:pic>
      <p:sp>
        <p:nvSpPr>
          <p:cNvPr id="32" name="Text Placeholder 7"/>
          <p:cNvSpPr txBox="1">
            <a:spLocks/>
          </p:cNvSpPr>
          <p:nvPr/>
        </p:nvSpPr>
        <p:spPr>
          <a:xfrm>
            <a:off x="6193686" y="5744961"/>
            <a:ext cx="766514" cy="3555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smtClean="0"/>
              <a:t>Biome</a:t>
            </a:r>
            <a:endParaRPr lang="en-GB" sz="1600" dirty="0"/>
          </a:p>
        </p:txBody>
      </p:sp>
    </p:spTree>
    <p:extLst>
      <p:ext uri="{BB962C8B-B14F-4D97-AF65-F5344CB8AC3E}">
        <p14:creationId xmlns:p14="http://schemas.microsoft.com/office/powerpoint/2010/main" val="2838875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334964" y="1454374"/>
            <a:ext cx="11297198" cy="355572"/>
          </a:xfrm>
        </p:spPr>
        <p:txBody>
          <a:bodyPr>
            <a:normAutofit/>
          </a:bodyPr>
          <a:lstStyle/>
          <a:p>
            <a:pPr algn="ctr"/>
            <a:r>
              <a:rPr lang="en-GB" sz="1600" dirty="0" smtClean="0"/>
              <a:t>Single-sensor </a:t>
            </a:r>
            <a:r>
              <a:rPr lang="en-GB" sz="1600" dirty="0"/>
              <a:t>SSM/I on DMSP F-13, SSMIS on F-17 (1998-2016)</a:t>
            </a:r>
          </a:p>
        </p:txBody>
      </p:sp>
      <p:sp>
        <p:nvSpPr>
          <p:cNvPr id="7" name="Title 6"/>
          <p:cNvSpPr>
            <a:spLocks noGrp="1"/>
          </p:cNvSpPr>
          <p:nvPr>
            <p:ph type="title"/>
          </p:nvPr>
        </p:nvSpPr>
        <p:spPr/>
        <p:txBody>
          <a:bodyPr/>
          <a:lstStyle/>
          <a:p>
            <a:r>
              <a:rPr lang="en-GB" dirty="0" smtClean="0"/>
              <a:t>Microwave algorithm development</a:t>
            </a:r>
            <a:endParaRPr lang="en-GB" dirty="0"/>
          </a:p>
        </p:txBody>
      </p:sp>
      <p:sp>
        <p:nvSpPr>
          <p:cNvPr id="12" name="Footer Placeholder 20">
            <a:extLst>
              <a:ext uri="{FF2B5EF4-FFF2-40B4-BE49-F238E27FC236}">
                <a16:creationId xmlns:a16="http://schemas.microsoft.com/office/drawing/2014/main" xmlns="" id="{9BFD4040-23F9-4745-AC2E-4787A0B5345C}"/>
              </a:ext>
            </a:extLst>
          </p:cNvPr>
          <p:cNvSpPr>
            <a:spLocks noGrp="1"/>
          </p:cNvSpPr>
          <p:nvPr>
            <p:ph type="ftr" sz="quarter" idx="3"/>
          </p:nvPr>
        </p:nvSpPr>
        <p:spPr>
          <a:xfrm>
            <a:off x="2800350" y="6249776"/>
            <a:ext cx="6645729" cy="30767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0" dirty="0" smtClean="0"/>
              <a:t>Darren Ghent     |     djg20@le.ac.uk        |     University of Leicester</a:t>
            </a:r>
            <a:endParaRPr lang="en-US" b="0" dirty="0"/>
          </a:p>
        </p:txBody>
      </p:sp>
      <p:sp>
        <p:nvSpPr>
          <p:cNvPr id="13" name="object 7"/>
          <p:cNvSpPr>
            <a:spLocks noChangeAspect="1"/>
          </p:cNvSpPr>
          <p:nvPr/>
        </p:nvSpPr>
        <p:spPr>
          <a:xfrm>
            <a:off x="6042577" y="2002836"/>
            <a:ext cx="5882328" cy="3997490"/>
          </a:xfrm>
          <a:prstGeom prst="rect">
            <a:avLst/>
          </a:prstGeom>
          <a:blipFill>
            <a:blip r:embed="rId2" cstate="print"/>
            <a:stretch>
              <a:fillRect/>
            </a:stretch>
          </a:blipFill>
        </p:spPr>
        <p:txBody>
          <a:bodyPr wrap="square" lIns="0" tIns="0" rIns="0" bIns="0" rtlCol="0"/>
          <a:lstStyle/>
          <a:p>
            <a:endParaRPr dirty="0"/>
          </a:p>
        </p:txBody>
      </p:sp>
      <p:sp>
        <p:nvSpPr>
          <p:cNvPr id="14" name="object 9"/>
          <p:cNvSpPr>
            <a:spLocks noChangeAspect="1"/>
          </p:cNvSpPr>
          <p:nvPr/>
        </p:nvSpPr>
        <p:spPr>
          <a:xfrm>
            <a:off x="583777" y="2000978"/>
            <a:ext cx="5081732" cy="4035475"/>
          </a:xfrm>
          <a:prstGeom prst="rect">
            <a:avLst/>
          </a:prstGeom>
          <a:blipFill>
            <a:blip r:embed="rId3"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926652596"/>
      </p:ext>
    </p:extLst>
  </p:cSld>
  <p:clrMapOvr>
    <a:masterClrMapping/>
  </p:clrMapOvr>
</p:sld>
</file>

<file path=ppt/theme/theme1.xml><?xml version="1.0" encoding="utf-8"?>
<a:theme xmlns:a="http://schemas.openxmlformats.org/drawingml/2006/main" name="Internal Theme">
  <a:themeElements>
    <a:clrScheme name="NCEO Swatches 1">
      <a:dk1>
        <a:srgbClr val="2B3459"/>
      </a:dk1>
      <a:lt1>
        <a:srgbClr val="FFFFFF"/>
      </a:lt1>
      <a:dk2>
        <a:srgbClr val="2B3890"/>
      </a:dk2>
      <a:lt2>
        <a:srgbClr val="FFFFFF"/>
      </a:lt2>
      <a:accent1>
        <a:srgbClr val="2B3890"/>
      </a:accent1>
      <a:accent2>
        <a:srgbClr val="9B98C6"/>
      </a:accent2>
      <a:accent3>
        <a:srgbClr val="4D71B8"/>
      </a:accent3>
      <a:accent4>
        <a:srgbClr val="2B3459"/>
      </a:accent4>
      <a:accent5>
        <a:srgbClr val="71D8D3"/>
      </a:accent5>
      <a:accent6>
        <a:srgbClr val="647189"/>
      </a:accent6>
      <a:hlink>
        <a:srgbClr val="4C64FF"/>
      </a:hlink>
      <a:folHlink>
        <a:srgbClr val="0023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2442</TotalTime>
  <Words>1859</Words>
  <Application>Microsoft Office PowerPoint</Application>
  <PresentationFormat>Widescreen</PresentationFormat>
  <Paragraphs>357</Paragraphs>
  <Slides>19</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7" baseType="lpstr">
      <vt:lpstr>Arial</vt:lpstr>
      <vt:lpstr>Calibri</vt:lpstr>
      <vt:lpstr>Tahoma</vt:lpstr>
      <vt:lpstr>Times New Roman</vt:lpstr>
      <vt:lpstr>Wingdings</vt:lpstr>
      <vt:lpstr>Wingdings 3</vt:lpstr>
      <vt:lpstr>Internal Theme</vt:lpstr>
      <vt:lpstr>Equation</vt:lpstr>
      <vt:lpstr>Land Surface Temperature CCI: project status</vt:lpstr>
      <vt:lpstr>What is Land Surface Temperature</vt:lpstr>
      <vt:lpstr>Applications for LST Data</vt:lpstr>
      <vt:lpstr>Key developments</vt:lpstr>
      <vt:lpstr>User requirements</vt:lpstr>
      <vt:lpstr>Algorithm consistency</vt:lpstr>
      <vt:lpstr>MODIS LST ECV product</vt:lpstr>
      <vt:lpstr>SLSTR-A LST ECV product</vt:lpstr>
      <vt:lpstr>Microwave algorithm development</vt:lpstr>
      <vt:lpstr>Quantifying uncertainties in LST CCI</vt:lpstr>
      <vt:lpstr>LST ECV products</vt:lpstr>
      <vt:lpstr>LST ECV product validation</vt:lpstr>
      <vt:lpstr>Highlights </vt:lpstr>
      <vt:lpstr>Next steps</vt:lpstr>
      <vt:lpstr>Potential CCI links to SALGEE</vt:lpstr>
      <vt:lpstr>LST CCI: The energy balance equation</vt:lpstr>
      <vt:lpstr>LST CCI: Example - Deriving Crop Water Stress </vt:lpstr>
      <vt:lpstr>LST CCI: Example – crop stress from LST CCI AATSR dataset</vt:lpstr>
      <vt:lpstr>Copernicus Expansion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Centre of Earth Observation</dc:title>
  <dc:creator>Bulb Studios</dc:creator>
  <cp:lastModifiedBy>Ghent, Darren</cp:lastModifiedBy>
  <cp:revision>106</cp:revision>
  <dcterms:created xsi:type="dcterms:W3CDTF">2018-05-29T08:58:13Z</dcterms:created>
  <dcterms:modified xsi:type="dcterms:W3CDTF">2019-10-14T13:47:41Z</dcterms:modified>
</cp:coreProperties>
</file>