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9" r:id="rId4"/>
    <p:sldMasterId id="2147483743" r:id="rId5"/>
    <p:sldMasterId id="2147483750" r:id="rId6"/>
    <p:sldMasterId id="2147483758" r:id="rId7"/>
  </p:sldMasterIdLst>
  <p:notesMasterIdLst>
    <p:notesMasterId r:id="rId25"/>
  </p:notesMasterIdLst>
  <p:handoutMasterIdLst>
    <p:handoutMasterId r:id="rId26"/>
  </p:handoutMasterIdLst>
  <p:sldIdLst>
    <p:sldId id="256" r:id="rId8"/>
    <p:sldId id="282" r:id="rId9"/>
    <p:sldId id="299" r:id="rId10"/>
    <p:sldId id="320" r:id="rId11"/>
    <p:sldId id="321" r:id="rId12"/>
    <p:sldId id="322" r:id="rId13"/>
    <p:sldId id="323" r:id="rId14"/>
    <p:sldId id="324" r:id="rId15"/>
    <p:sldId id="329" r:id="rId16"/>
    <p:sldId id="310" r:id="rId17"/>
    <p:sldId id="325" r:id="rId18"/>
    <p:sldId id="313" r:id="rId19"/>
    <p:sldId id="326" r:id="rId20"/>
    <p:sldId id="312" r:id="rId21"/>
    <p:sldId id="327" r:id="rId22"/>
    <p:sldId id="328" r:id="rId23"/>
    <p:sldId id="273" r:id="rId24"/>
  </p:sldIdLst>
  <p:sldSz cx="9144000" cy="6858000" type="screen4x3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4A89C"/>
    <a:srgbClr val="640000"/>
    <a:srgbClr val="39B1DB"/>
    <a:srgbClr val="60B4B2"/>
    <a:srgbClr val="08CDE8"/>
    <a:srgbClr val="CDCDCD"/>
    <a:srgbClr val="F0494A"/>
    <a:srgbClr val="F3BE91"/>
    <a:srgbClr val="88B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82" autoAdjust="0"/>
    <p:restoredTop sz="93714" autoAdjust="0"/>
  </p:normalViewPr>
  <p:slideViewPr>
    <p:cSldViewPr snapToGrid="0" showGuides="1">
      <p:cViewPr varScale="1">
        <p:scale>
          <a:sx n="110" d="100"/>
          <a:sy n="110" d="100"/>
        </p:scale>
        <p:origin x="-13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318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88560" y="3539990"/>
            <a:ext cx="9011477" cy="323701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el 3"/>
          <p:cNvSpPr>
            <a:spLocks noGrp="1"/>
          </p:cNvSpPr>
          <p:nvPr>
            <p:ph type="title" hasCustomPrompt="1"/>
          </p:nvPr>
        </p:nvSpPr>
        <p:spPr>
          <a:xfrm>
            <a:off x="1155489" y="2231671"/>
            <a:ext cx="7618555" cy="1637317"/>
          </a:xfrm>
          <a:prstGeom prst="rect">
            <a:avLst/>
          </a:prstGeom>
        </p:spPr>
        <p:txBody>
          <a:bodyPr/>
          <a:lstStyle>
            <a:lvl1pPr>
              <a:defRPr sz="5200" b="0"/>
            </a:lvl1pPr>
          </a:lstStyle>
          <a:p>
            <a:r>
              <a:rPr lang="en-GB" noProof="0" dirty="0" smtClean="0"/>
              <a:t>Presentation Title Arial, 52 point</a:t>
            </a:r>
          </a:p>
        </p:txBody>
      </p:sp>
      <p:sp>
        <p:nvSpPr>
          <p:cNvPr id="18" name="Subtit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55489" y="3899456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200" baseline="0"/>
            </a:lvl1pPr>
          </a:lstStyle>
          <a:p>
            <a:pPr lvl="0"/>
            <a:r>
              <a:rPr lang="en-GB" noProof="0" dirty="0" smtClean="0"/>
              <a:t>Subtitle Arial, 22 point</a:t>
            </a:r>
          </a:p>
        </p:txBody>
      </p:sp>
    </p:spTree>
    <p:extLst>
      <p:ext uri="{BB962C8B-B14F-4D97-AF65-F5344CB8AC3E}">
        <p14:creationId xmlns:p14="http://schemas.microsoft.com/office/powerpoint/2010/main" val="580171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_typ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49" y="2171699"/>
            <a:ext cx="3565525" cy="3465514"/>
          </a:xfrm>
          <a:prstGeom prst="rect">
            <a:avLst/>
          </a:prstGeom>
        </p:spPr>
        <p:txBody>
          <a:bodyPr/>
          <a:lstStyle>
            <a:lvl1pPr marL="361950" indent="-361950">
              <a:buFont typeface="+mj-lt"/>
              <a:buAutoNum type="arabicPeriod"/>
              <a:defRPr sz="2100"/>
            </a:lvl1pPr>
            <a:lvl2pPr marL="628650" indent="-266700">
              <a:buClr>
                <a:schemeClr val="tx1"/>
              </a:buClr>
              <a:defRPr sz="2100"/>
            </a:lvl2pPr>
          </a:lstStyle>
          <a:p>
            <a:pPr lvl="0"/>
            <a:r>
              <a:rPr lang="en-GB" noProof="0" dirty="0" smtClean="0"/>
              <a:t>Feu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</a:t>
            </a:r>
            <a:r>
              <a:rPr lang="en-GB" noProof="0" dirty="0" smtClean="0"/>
              <a:t> </a:t>
            </a:r>
          </a:p>
          <a:p>
            <a:pPr lvl="0"/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4940299" y="2200274"/>
            <a:ext cx="3565525" cy="3436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Symbol" panose="05050102010706020507" pitchFamily="18" charset="2"/>
              <a:buChar char="-"/>
              <a:defRPr sz="2100"/>
            </a:lvl1pPr>
            <a:lvl2pPr marL="628650" indent="-266700">
              <a:buClr>
                <a:schemeClr val="tx1"/>
              </a:buClr>
              <a:defRPr sz="2100"/>
            </a:lvl2pPr>
          </a:lstStyle>
          <a:p>
            <a:pPr lvl="0"/>
            <a:r>
              <a:rPr lang="en-GB" noProof="0" dirty="0" smtClean="0"/>
              <a:t>Feu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</a:t>
            </a:r>
            <a:r>
              <a:rPr lang="en-GB" noProof="0" dirty="0" smtClean="0"/>
              <a:t> </a:t>
            </a:r>
          </a:p>
          <a:p>
            <a:pPr lvl="0"/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00150" y="1704975"/>
            <a:ext cx="3543300" cy="3619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aseline="0"/>
            </a:lvl1pPr>
            <a:lvl2pPr marL="266700" indent="-266700">
              <a:spcBef>
                <a:spcPts val="0"/>
              </a:spcBef>
              <a:buFont typeface="+mj-lt"/>
              <a:buAutoNum type="arabicPeriod"/>
              <a:defRPr sz="1800"/>
            </a:lvl2pPr>
          </a:lstStyle>
          <a:p>
            <a:pPr lvl="0"/>
            <a:r>
              <a:rPr lang="en-GB" noProof="0" dirty="0" smtClean="0"/>
              <a:t>Text </a:t>
            </a:r>
            <a:r>
              <a:rPr lang="en-GB" noProof="0" dirty="0" err="1" smtClean="0"/>
              <a:t>Einzug</a:t>
            </a:r>
            <a:r>
              <a:rPr lang="en-GB" noProof="0" dirty="0" smtClean="0"/>
              <a:t> </a:t>
            </a:r>
            <a:r>
              <a:rPr lang="en-GB" noProof="0" dirty="0" err="1" smtClean="0"/>
              <a:t>numerisch</a:t>
            </a:r>
            <a:endParaRPr lang="en-GB" noProof="0" dirty="0" smtClean="0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7450" y="966194"/>
            <a:ext cx="7518400" cy="45035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400" baseline="0">
                <a:latin typeface="+mj-lt"/>
              </a:defRPr>
            </a:lvl1pPr>
          </a:lstStyle>
          <a:p>
            <a:pPr lvl="0"/>
            <a:r>
              <a:rPr lang="en-GB" noProof="0" dirty="0" smtClean="0"/>
              <a:t>Subtitle Arial normal, 24 point</a:t>
            </a:r>
            <a:endParaRPr lang="en-GB" noProof="0" dirty="0"/>
          </a:p>
        </p:txBody>
      </p:sp>
      <p:sp>
        <p:nvSpPr>
          <p:cNvPr id="21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err="1" smtClean="0"/>
              <a:t>Titel</a:t>
            </a:r>
            <a:r>
              <a:rPr lang="en-GB" noProof="0" dirty="0" smtClean="0"/>
              <a:t>, Arial, normal, 32 point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943475" y="1704975"/>
            <a:ext cx="3771900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aseline="0"/>
            </a:lvl1pPr>
            <a:lvl2pPr marL="285750" indent="-285750">
              <a:spcBef>
                <a:spcPts val="0"/>
              </a:spcBef>
              <a:buFont typeface="Symbol" panose="05050102010706020507" pitchFamily="18" charset="2"/>
              <a:buChar char="-"/>
              <a:defRPr sz="1800"/>
            </a:lvl2pPr>
          </a:lstStyle>
          <a:p>
            <a:pPr lvl="0"/>
            <a:r>
              <a:rPr lang="en-GB" noProof="0" dirty="0" smtClean="0"/>
              <a:t>Text </a:t>
            </a:r>
            <a:r>
              <a:rPr lang="en-GB" noProof="0" dirty="0" err="1" smtClean="0"/>
              <a:t>Einzug</a:t>
            </a:r>
            <a:r>
              <a:rPr lang="en-GB" noProof="0" dirty="0" smtClean="0"/>
              <a:t> </a:t>
            </a:r>
            <a:r>
              <a:rPr lang="en-GB" noProof="0" dirty="0" err="1" smtClean="0"/>
              <a:t>Geviertstrich</a:t>
            </a:r>
            <a:endParaRPr lang="en-GB" noProof="0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0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_typ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err="1" smtClean="0"/>
              <a:t>Titel</a:t>
            </a:r>
            <a:r>
              <a:rPr lang="en-GB" noProof="0" dirty="0" smtClean="0"/>
              <a:t>, Arial, normal, 32 point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6" name="Bild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53393" y="5767733"/>
            <a:ext cx="9037853" cy="1023496"/>
          </a:xfrm>
          <a:prstGeom prst="rect">
            <a:avLst/>
          </a:prstGeom>
        </p:spPr>
      </p:pic>
      <p:sp>
        <p:nvSpPr>
          <p:cNvPr id="27" name="Rechteck 26"/>
          <p:cNvSpPr/>
          <p:nvPr userDrawn="1"/>
        </p:nvSpPr>
        <p:spPr bwMode="auto">
          <a:xfrm>
            <a:off x="1237323" y="6340903"/>
            <a:ext cx="1274102" cy="2613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Rechteck 27"/>
          <p:cNvSpPr/>
          <p:nvPr userDrawn="1"/>
        </p:nvSpPr>
        <p:spPr bwMode="auto">
          <a:xfrm>
            <a:off x="1331102" y="6254404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Rechteck 28"/>
          <p:cNvSpPr/>
          <p:nvPr userDrawn="1"/>
        </p:nvSpPr>
        <p:spPr bwMode="auto">
          <a:xfrm>
            <a:off x="1124042" y="6323124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" name="Rechteck 29"/>
          <p:cNvSpPr/>
          <p:nvPr userDrawn="1"/>
        </p:nvSpPr>
        <p:spPr bwMode="auto">
          <a:xfrm flipH="1">
            <a:off x="8274047" y="6412911"/>
            <a:ext cx="425451" cy="1771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 flipH="1">
            <a:off x="8274049" y="6324560"/>
            <a:ext cx="377825" cy="135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Rechteck 32"/>
          <p:cNvSpPr/>
          <p:nvPr userDrawn="1"/>
        </p:nvSpPr>
        <p:spPr>
          <a:xfrm>
            <a:off x="8196659" y="6343060"/>
            <a:ext cx="5375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1EE35605-8AB3-442C-A293-9F31FDF185BC}" type="slidenum">
              <a:rPr lang="de-CH" sz="900" smtClean="0">
                <a:latin typeface="Roboto Light"/>
                <a:cs typeface="Roboto Light"/>
              </a:rPr>
              <a:pPr algn="r"/>
              <a:t>‹#›</a:t>
            </a:fld>
            <a:endParaRPr lang="de-DE" sz="900" dirty="0">
              <a:latin typeface="Roboto Light"/>
              <a:cs typeface="Roboto Light"/>
            </a:endParaRPr>
          </a:p>
        </p:txBody>
      </p:sp>
      <p:sp>
        <p:nvSpPr>
          <p:cNvPr id="21" name="Rechteck 20"/>
          <p:cNvSpPr/>
          <p:nvPr userDrawn="1"/>
        </p:nvSpPr>
        <p:spPr>
          <a:xfrm>
            <a:off x="1290227" y="4068410"/>
            <a:ext cx="2284015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err="1" smtClean="0"/>
              <a:t>MeteoSvizzera</a:t>
            </a:r>
            <a:endParaRPr lang="en-GB" sz="1600" noProof="0" dirty="0" smtClean="0"/>
          </a:p>
          <a:p>
            <a:r>
              <a:rPr lang="en-GB" sz="1600" noProof="0" dirty="0" smtClean="0"/>
              <a:t>Via </a:t>
            </a:r>
            <a:r>
              <a:rPr lang="en-GB" sz="1600" noProof="0" dirty="0" err="1" smtClean="0"/>
              <a:t>ai</a:t>
            </a:r>
            <a:r>
              <a:rPr lang="en-GB" sz="1600" noProof="0" dirty="0" smtClean="0"/>
              <a:t> Monti 146</a:t>
            </a:r>
          </a:p>
          <a:p>
            <a:r>
              <a:rPr lang="en-GB" sz="1600" noProof="0" dirty="0" smtClean="0"/>
              <a:t>CH-6605 Locarno-Monti</a:t>
            </a:r>
          </a:p>
          <a:p>
            <a:r>
              <a:rPr lang="en-GB" sz="1600" noProof="0" dirty="0" smtClean="0"/>
              <a:t>T +41 58 460 92 22</a:t>
            </a:r>
          </a:p>
          <a:p>
            <a:r>
              <a:rPr lang="en-GB" sz="1600" noProof="0" dirty="0" smtClean="0"/>
              <a:t>www.meteosvizzera.ch</a:t>
            </a:r>
            <a:endParaRPr lang="en-GB" sz="1600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4014378" y="4068410"/>
            <a:ext cx="200542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MétéoSuisse</a:t>
            </a:r>
            <a:endParaRPr lang="en-GB" sz="1600" noProof="0" dirty="0" smtClean="0"/>
          </a:p>
          <a:p>
            <a:r>
              <a:rPr lang="en-GB" sz="1600" noProof="0" dirty="0" smtClean="0"/>
              <a:t>7bis, av. de la </a:t>
            </a:r>
            <a:r>
              <a:rPr lang="en-GB" sz="1600" noProof="0" dirty="0" err="1" smtClean="0"/>
              <a:t>Paix</a:t>
            </a:r>
            <a:endParaRPr lang="en-GB" sz="1600" noProof="0" dirty="0" smtClean="0"/>
          </a:p>
          <a:p>
            <a:r>
              <a:rPr lang="en-GB" sz="1600" noProof="0" dirty="0" smtClean="0"/>
              <a:t>CH-1211 Genève 2</a:t>
            </a:r>
          </a:p>
          <a:p>
            <a:r>
              <a:rPr lang="en-GB" sz="1600" noProof="0" dirty="0" smtClean="0"/>
              <a:t>T +41 58 460 98 88</a:t>
            </a:r>
          </a:p>
          <a:p>
            <a:r>
              <a:rPr lang="en-GB" sz="1600" noProof="0" dirty="0" smtClean="0"/>
              <a:t>www.meteosuisse.ch</a:t>
            </a:r>
            <a:endParaRPr lang="en-GB" sz="1600" noProof="0" dirty="0"/>
          </a:p>
        </p:txBody>
      </p:sp>
      <p:sp>
        <p:nvSpPr>
          <p:cNvPr id="23" name="Rechteck 22"/>
          <p:cNvSpPr/>
          <p:nvPr userDrawn="1"/>
        </p:nvSpPr>
        <p:spPr>
          <a:xfrm>
            <a:off x="6484528" y="4068410"/>
            <a:ext cx="210293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MétéoSuisse</a:t>
            </a:r>
            <a:endParaRPr lang="en-GB" sz="1600" noProof="0" dirty="0" smtClean="0"/>
          </a:p>
          <a:p>
            <a:r>
              <a:rPr lang="en-GB" sz="1600" noProof="0" dirty="0" err="1" smtClean="0"/>
              <a:t>Chemin</a:t>
            </a:r>
            <a:r>
              <a:rPr lang="en-GB" sz="1600" noProof="0" dirty="0" smtClean="0"/>
              <a:t> de </a:t>
            </a:r>
            <a:r>
              <a:rPr lang="en-GB" sz="1600" noProof="0" dirty="0" err="1" smtClean="0"/>
              <a:t>l‘Aérologie</a:t>
            </a:r>
            <a:endParaRPr lang="en-GB" sz="1600" noProof="0" dirty="0" smtClean="0"/>
          </a:p>
          <a:p>
            <a:r>
              <a:rPr lang="en-GB" sz="1600" noProof="0" dirty="0" smtClean="0"/>
              <a:t>CH-1530 </a:t>
            </a:r>
            <a:r>
              <a:rPr lang="en-GB" sz="1600" noProof="0" dirty="0" err="1" smtClean="0"/>
              <a:t>Payerne</a:t>
            </a:r>
            <a:endParaRPr lang="en-GB" sz="1600" noProof="0" dirty="0" smtClean="0"/>
          </a:p>
          <a:p>
            <a:r>
              <a:rPr lang="en-GB" sz="1600" noProof="0" dirty="0" smtClean="0"/>
              <a:t>T +41 58 460 94 44</a:t>
            </a:r>
          </a:p>
          <a:p>
            <a:r>
              <a:rPr lang="en-GB" sz="1600" noProof="0" dirty="0" smtClean="0"/>
              <a:t>www.meteosuisse.ch</a:t>
            </a:r>
            <a:endParaRPr lang="en-GB" sz="1600" noProof="0" dirty="0"/>
          </a:p>
        </p:txBody>
      </p:sp>
      <p:sp>
        <p:nvSpPr>
          <p:cNvPr id="24" name="Rechteck 23"/>
          <p:cNvSpPr/>
          <p:nvPr userDrawn="1"/>
        </p:nvSpPr>
        <p:spPr>
          <a:xfrm>
            <a:off x="1277766" y="1922110"/>
            <a:ext cx="344129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b="1" noProof="0" dirty="0" smtClean="0"/>
              <a:t>MeteoSwiss</a:t>
            </a:r>
          </a:p>
          <a:p>
            <a:r>
              <a:rPr lang="en-GB" sz="1800" b="0" noProof="0" dirty="0" smtClean="0"/>
              <a:t>Operation </a:t>
            </a:r>
            <a:r>
              <a:rPr lang="en-GB" sz="1800" b="0" noProof="0" dirty="0" err="1" smtClean="0"/>
              <a:t>Center</a:t>
            </a:r>
            <a:r>
              <a:rPr lang="en-GB" sz="1800" b="0" noProof="0" dirty="0" smtClean="0"/>
              <a:t> 1 </a:t>
            </a:r>
          </a:p>
          <a:p>
            <a:r>
              <a:rPr lang="en-GB" sz="1800" b="0" noProof="0" dirty="0" smtClean="0"/>
              <a:t>CH-8058 Zurich-Airport </a:t>
            </a:r>
          </a:p>
          <a:p>
            <a:r>
              <a:rPr lang="en-GB" sz="1800" b="0" noProof="0" dirty="0" smtClean="0"/>
              <a:t>T +41 58 460 91 11 www.meteoswiss.ch</a:t>
            </a:r>
            <a:endParaRPr lang="en-GB" sz="1800" b="0" noProof="0" dirty="0"/>
          </a:p>
        </p:txBody>
      </p:sp>
      <p:pic>
        <p:nvPicPr>
          <p:cNvPr id="25" name="Bild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6339610"/>
            <a:ext cx="1041960" cy="179529"/>
          </a:xfrm>
          <a:prstGeom prst="rect">
            <a:avLst/>
          </a:prstGeom>
        </p:spPr>
      </p:pic>
      <p:sp>
        <p:nvSpPr>
          <p:cNvPr id="18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32" name="Picture 41" descr="Bund_e_100%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4" descr="Wapp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3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96000" y="2457000"/>
            <a:ext cx="7429500" cy="24121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CH" sz="5200" baseline="0" dirty="0"/>
            </a:lvl1pPr>
          </a:lstStyle>
          <a:p>
            <a:pPr lvl="0"/>
            <a:r>
              <a:rPr lang="en-GB" noProof="0" dirty="0" err="1" smtClean="0"/>
              <a:t>Titel</a:t>
            </a:r>
            <a:r>
              <a:rPr lang="en-GB" noProof="0" dirty="0" smtClean="0"/>
              <a:t> der </a:t>
            </a:r>
            <a:r>
              <a:rPr lang="en-GB" noProof="0" dirty="0" err="1" smtClean="0"/>
              <a:t>Präsentation</a:t>
            </a:r>
            <a:endParaRPr lang="en-GB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1295636" y="5301000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3200"/>
            </a:lvl1pPr>
          </a:lstStyle>
          <a:p>
            <a:pPr lvl="0"/>
            <a:r>
              <a:rPr lang="en-GB" noProof="0" dirty="0" smtClean="0"/>
              <a:t>Datum der </a:t>
            </a:r>
            <a:r>
              <a:rPr lang="en-GB" noProof="0" dirty="0" err="1" smtClean="0"/>
              <a:t>Präsentation</a:t>
            </a:r>
            <a:endParaRPr lang="en-GB" noProof="0" dirty="0"/>
          </a:p>
        </p:txBody>
      </p:sp>
      <p:sp>
        <p:nvSpPr>
          <p:cNvPr id="8" name="Text Box 32"/>
          <p:cNvSpPr txBox="1">
            <a:spLocks noChangeArrowheads="1"/>
          </p:cNvSpPr>
          <p:nvPr userDrawn="1"/>
        </p:nvSpPr>
        <p:spPr bwMode="auto">
          <a:xfrm>
            <a:off x="4572000" y="388800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9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5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kta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-8546"/>
            <a:ext cx="9162000" cy="6876000"/>
          </a:xfrm>
          <a:prstGeom prst="rect">
            <a:avLst/>
          </a:prstGeom>
          <a:solidFill>
            <a:srgbClr val="B4A89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rgbClr val="B4A89C"/>
              </a:solidFill>
              <a:effectLst/>
              <a:latin typeface="Arial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6017" y="2378306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Statement Arial normal 18.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euipsuscilis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</a:t>
            </a:r>
            <a:r>
              <a:rPr lang="en-GB" noProof="0" dirty="0" smtClean="0"/>
              <a:t> do </a:t>
            </a:r>
            <a:r>
              <a:rPr lang="en-GB" noProof="0" dirty="0" err="1" smtClean="0"/>
              <a:t>consequipis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diodolorem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susting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eumsan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veliquismod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mincin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ulluptat</a:t>
            </a:r>
            <a:r>
              <a:rPr lang="en-GB" noProof="0" dirty="0" smtClean="0"/>
              <a:t>.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quismodit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incinim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exero</a:t>
            </a:r>
            <a:r>
              <a:rPr lang="en-GB" noProof="0" dirty="0" smtClean="0"/>
              <a:t>,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akta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26"/>
          <p:cNvSpPr>
            <a:spLocks noGrp="1" noChangeArrowheads="1"/>
          </p:cNvSpPr>
          <p:nvPr>
            <p:ph type="title" hasCustomPrompt="1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Traktanden</a:t>
            </a:r>
            <a:endParaRPr lang="en-GB" noProof="0" dirty="0"/>
          </a:p>
        </p:txBody>
      </p:sp>
      <p:sp>
        <p:nvSpPr>
          <p:cNvPr id="13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1285875" y="1628775"/>
            <a:ext cx="7472363" cy="4008438"/>
          </a:xfrm>
          <a:prstGeom prst="rect">
            <a:avLst/>
          </a:prstGeom>
          <a:noFill/>
          <a:ln/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</a:lstStyle>
          <a:p>
            <a:r>
              <a:rPr lang="en-GB" noProof="0" dirty="0" err="1" smtClean="0"/>
              <a:t>Beispieltraktandum</a:t>
            </a:r>
            <a:endParaRPr lang="en-GB" noProof="0" dirty="0" smtClean="0"/>
          </a:p>
          <a:p>
            <a:r>
              <a:rPr lang="en-GB" noProof="0" dirty="0" err="1" smtClean="0"/>
              <a:t>Ein</a:t>
            </a:r>
            <a:r>
              <a:rPr lang="en-GB" noProof="0" dirty="0" smtClean="0"/>
              <a:t> </a:t>
            </a:r>
            <a:r>
              <a:rPr lang="en-GB" noProof="0" dirty="0" err="1" smtClean="0"/>
              <a:t>weiteres</a:t>
            </a:r>
            <a:r>
              <a:rPr lang="en-GB" noProof="0" dirty="0" smtClean="0"/>
              <a:t> </a:t>
            </a:r>
            <a:r>
              <a:rPr lang="en-GB" noProof="0" dirty="0" err="1" smtClean="0"/>
              <a:t>Thema</a:t>
            </a:r>
            <a:endParaRPr lang="en-GB" noProof="0" dirty="0" smtClean="0"/>
          </a:p>
          <a:p>
            <a:r>
              <a:rPr lang="en-GB" noProof="0" dirty="0" err="1" smtClean="0"/>
              <a:t>Zu</a:t>
            </a:r>
            <a:r>
              <a:rPr lang="en-GB" noProof="0" dirty="0" smtClean="0"/>
              <a:t> </a:t>
            </a:r>
            <a:r>
              <a:rPr lang="en-GB" noProof="0" dirty="0" err="1" smtClean="0"/>
              <a:t>behandelnde</a:t>
            </a:r>
            <a:r>
              <a:rPr lang="en-GB" noProof="0" dirty="0" smtClean="0"/>
              <a:t> </a:t>
            </a:r>
            <a:r>
              <a:rPr lang="en-GB" noProof="0" dirty="0" err="1" smtClean="0"/>
              <a:t>Anträge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Eingabe</a:t>
            </a:r>
            <a:r>
              <a:rPr lang="en-GB" noProof="0" dirty="0" smtClean="0"/>
              <a:t> 1</a:t>
            </a:r>
          </a:p>
          <a:p>
            <a:pPr lvl="1"/>
            <a:r>
              <a:rPr lang="en-GB" noProof="0" dirty="0" err="1" smtClean="0"/>
              <a:t>Eingabe</a:t>
            </a:r>
            <a:r>
              <a:rPr lang="en-GB" noProof="0" dirty="0" smtClean="0"/>
              <a:t> 2</a:t>
            </a:r>
          </a:p>
          <a:p>
            <a:r>
              <a:rPr lang="en-GB" noProof="0" dirty="0" err="1" smtClean="0"/>
              <a:t>Zu</a:t>
            </a:r>
            <a:r>
              <a:rPr lang="en-GB" noProof="0" dirty="0" smtClean="0"/>
              <a:t> </a:t>
            </a:r>
            <a:r>
              <a:rPr lang="en-GB" noProof="0" dirty="0" err="1" smtClean="0"/>
              <a:t>verabschiedende</a:t>
            </a:r>
            <a:r>
              <a:rPr lang="en-GB" noProof="0" dirty="0" smtClean="0"/>
              <a:t> </a:t>
            </a:r>
            <a:r>
              <a:rPr lang="en-GB" noProof="0" dirty="0" err="1" smtClean="0"/>
              <a:t>Anträge</a:t>
            </a:r>
            <a:endParaRPr lang="en-GB" noProof="0" dirty="0" smtClean="0"/>
          </a:p>
          <a:p>
            <a:r>
              <a:rPr lang="en-GB" noProof="0" dirty="0" smtClean="0"/>
              <a:t>Pause</a:t>
            </a:r>
          </a:p>
          <a:p>
            <a:r>
              <a:rPr lang="en-GB" noProof="0" dirty="0" err="1" smtClean="0"/>
              <a:t>Varia</a:t>
            </a:r>
            <a:r>
              <a:rPr lang="en-GB" noProof="0" dirty="0" smtClean="0"/>
              <a:t> (</a:t>
            </a:r>
            <a:r>
              <a:rPr lang="en-GB" noProof="0" dirty="0" err="1" smtClean="0"/>
              <a:t>nur</a:t>
            </a:r>
            <a:r>
              <a:rPr lang="en-GB" noProof="0" dirty="0" smtClean="0"/>
              <a:t> </a:t>
            </a:r>
            <a:r>
              <a:rPr lang="en-GB" noProof="0" dirty="0" err="1" smtClean="0"/>
              <a:t>wenn</a:t>
            </a:r>
            <a:r>
              <a:rPr lang="en-GB" noProof="0" dirty="0" smtClean="0"/>
              <a:t> </a:t>
            </a:r>
            <a:r>
              <a:rPr lang="en-GB" noProof="0" dirty="0" err="1" smtClean="0"/>
              <a:t>noch</a:t>
            </a:r>
            <a:r>
              <a:rPr lang="en-GB" noProof="0" dirty="0" smtClean="0"/>
              <a:t> </a:t>
            </a:r>
            <a:r>
              <a:rPr lang="en-GB" noProof="0" dirty="0" err="1" smtClean="0"/>
              <a:t>genügend</a:t>
            </a:r>
            <a:r>
              <a:rPr lang="en-GB" noProof="0" dirty="0" smtClean="0"/>
              <a:t> </a:t>
            </a:r>
            <a:r>
              <a:rPr lang="en-GB" noProof="0" dirty="0" err="1" smtClean="0"/>
              <a:t>Zeit</a:t>
            </a:r>
            <a:r>
              <a:rPr lang="en-GB" noProof="0" dirty="0" smtClean="0"/>
              <a:t>)</a:t>
            </a:r>
            <a:endParaRPr lang="en-GB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5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idx="10"/>
          </p:nvPr>
        </p:nvSpPr>
        <p:spPr>
          <a:xfrm>
            <a:off x="1285875" y="1520789"/>
            <a:ext cx="5014317" cy="334837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13" name="Inhaltsplatzhalter 2"/>
          <p:cNvSpPr>
            <a:spLocks noGrp="1"/>
          </p:cNvSpPr>
          <p:nvPr>
            <p:ph sz="half" idx="1"/>
          </p:nvPr>
        </p:nvSpPr>
        <p:spPr>
          <a:xfrm>
            <a:off x="1285874" y="4983559"/>
            <a:ext cx="5014317" cy="4154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100" kern="1200" dirty="0" smtClean="0">
                <a:latin typeface="Arial" charset="0"/>
              </a:defRPr>
            </a:lvl1pPr>
            <a:lvl2pPr>
              <a:defRPr lang="de-DE" kern="1200" dirty="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dirty="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dirty="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 dirty="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39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100"/>
            </a:lvl1pPr>
            <a:lvl2pPr>
              <a:buClr>
                <a:schemeClr val="tx1"/>
              </a:buClr>
              <a:defRPr sz="2100"/>
            </a:lvl2pPr>
            <a:lvl3pPr>
              <a:buClr>
                <a:schemeClr val="tx1"/>
              </a:buClr>
              <a:defRPr sz="2100"/>
            </a:lvl3pPr>
            <a:lvl4pPr>
              <a:buClr>
                <a:schemeClr val="tx1"/>
              </a:buCl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6988" y="1592796"/>
            <a:ext cx="3660775" cy="4319054"/>
          </a:xfrm>
          <a:prstGeom prst="rect">
            <a:avLst/>
          </a:prstGeom>
        </p:spPr>
        <p:txBody>
          <a:bodyPr/>
          <a:lstStyle>
            <a:lvl1pPr>
              <a:buClrTx/>
              <a:defRPr sz="2100"/>
            </a:lvl1pPr>
            <a:lvl2pPr>
              <a:buClrTx/>
              <a:defRPr sz="2100"/>
            </a:lvl2pPr>
            <a:lvl3pPr>
              <a:buClrTx/>
              <a:defRPr sz="2100"/>
            </a:lvl3pPr>
            <a:lvl4pPr>
              <a:buClrTx/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7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87896" y="16272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96000" y="2430040"/>
            <a:ext cx="3203992" cy="3555244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100"/>
            </a:lvl1pPr>
            <a:lvl2pPr>
              <a:buClr>
                <a:schemeClr val="tx1"/>
              </a:buClr>
              <a:defRPr sz="2100"/>
            </a:lvl2pPr>
            <a:lvl3pPr>
              <a:buClr>
                <a:schemeClr val="tx1"/>
              </a:buCl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4680012" y="1628800"/>
            <a:ext cx="321209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3" name="Inhaltsplatzhalter 3"/>
          <p:cNvSpPr>
            <a:spLocks noGrp="1"/>
          </p:cNvSpPr>
          <p:nvPr>
            <p:ph sz="half" idx="11"/>
          </p:nvPr>
        </p:nvSpPr>
        <p:spPr>
          <a:xfrm>
            <a:off x="4680012" y="2420888"/>
            <a:ext cx="3203992" cy="3555244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100"/>
            </a:lvl1pPr>
            <a:lvl2pPr>
              <a:buClr>
                <a:schemeClr val="tx1"/>
              </a:buClr>
              <a:defRPr sz="2100"/>
            </a:lvl2pPr>
            <a:lvl3pPr>
              <a:buClr>
                <a:schemeClr val="tx1"/>
              </a:buCl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2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-8546"/>
            <a:ext cx="9162000" cy="6876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rgbClr val="B4A89C"/>
              </a:solidFill>
              <a:effectLst/>
              <a:latin typeface="Arial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6017" y="2378306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Statement Arial normal 18.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euipsuscilis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</a:t>
            </a:r>
            <a:r>
              <a:rPr lang="en-GB" noProof="0" dirty="0" smtClean="0"/>
              <a:t> do </a:t>
            </a:r>
            <a:r>
              <a:rPr lang="en-GB" noProof="0" dirty="0" err="1" smtClean="0"/>
              <a:t>consequipis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diodolorem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susting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eumsan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veliquismod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mincin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ulluptat</a:t>
            </a:r>
            <a:r>
              <a:rPr lang="en-GB" noProof="0" dirty="0" smtClean="0"/>
              <a:t>.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quismodit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incinim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exero</a:t>
            </a:r>
            <a:r>
              <a:rPr lang="en-GB" noProof="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98098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106988" y="1628800"/>
            <a:ext cx="3660775" cy="198022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106988" y="3789040"/>
            <a:ext cx="3660775" cy="212281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87214" y="387000"/>
            <a:ext cx="7461250" cy="989013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"/>
          </p:nvPr>
        </p:nvSpPr>
        <p:spPr>
          <a:xfrm>
            <a:off x="1285200" y="1627201"/>
            <a:ext cx="3659188" cy="428607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 sz="2100"/>
            </a:lvl1pPr>
            <a:lvl2pPr>
              <a:buClr>
                <a:schemeClr val="tx1"/>
              </a:buClr>
              <a:defRPr sz="2100"/>
            </a:lvl2pPr>
            <a:lvl3pPr>
              <a:buClr>
                <a:schemeClr val="tx1"/>
              </a:buClr>
              <a:defRPr sz="2100"/>
            </a:lvl3pPr>
            <a:lvl4pPr>
              <a:defRPr sz="2100"/>
            </a:lvl4pPr>
            <a:lvl5pPr>
              <a:defRPr sz="2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61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4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_typ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1447799"/>
            <a:ext cx="7527926" cy="4189414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/>
            </a:lvl1pPr>
            <a:lvl2pPr marL="714375" indent="-257175">
              <a:buFont typeface="Symbol" panose="05050102010706020507" pitchFamily="18" charset="2"/>
              <a:buChar char="-"/>
              <a:defRPr sz="2100" baseline="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aseline="0"/>
            </a:lvl3pPr>
          </a:lstStyle>
          <a:p>
            <a:pPr lvl="0"/>
            <a:r>
              <a:rPr lang="en-GB" noProof="0" dirty="0" err="1" smtClean="0"/>
              <a:t>Grundschrift</a:t>
            </a:r>
            <a:r>
              <a:rPr lang="en-GB" noProof="0" dirty="0" smtClean="0"/>
              <a:t> </a:t>
            </a:r>
            <a:r>
              <a:rPr lang="en-GB" noProof="0" dirty="0" err="1" smtClean="0"/>
              <a:t>mit</a:t>
            </a:r>
            <a:r>
              <a:rPr lang="en-GB" noProof="0" dirty="0" smtClean="0"/>
              <a:t> </a:t>
            </a:r>
            <a:r>
              <a:rPr lang="en-GB" noProof="0" dirty="0" err="1" smtClean="0"/>
              <a:t>Aufzählung</a:t>
            </a:r>
            <a:r>
              <a:rPr lang="en-GB" noProof="0" dirty="0" smtClean="0"/>
              <a:t>, Arial normal,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drei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10" name="Rechteck 9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smtClean="0"/>
              <a:t>Title, Arial, normal, 32 point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7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_typ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49" y="2171699"/>
            <a:ext cx="3565525" cy="3465514"/>
          </a:xfrm>
          <a:prstGeom prst="rect">
            <a:avLst/>
          </a:prstGeom>
        </p:spPr>
        <p:txBody>
          <a:bodyPr/>
          <a:lstStyle>
            <a:lvl1pPr marL="361950" indent="-361950">
              <a:buFont typeface="+mj-lt"/>
              <a:buAutoNum type="arabicPeriod"/>
              <a:defRPr sz="2100"/>
            </a:lvl1pPr>
            <a:lvl2pPr marL="628650" indent="-266700">
              <a:buClr>
                <a:schemeClr val="tx1"/>
              </a:buClr>
              <a:defRPr sz="2100"/>
            </a:lvl2pPr>
          </a:lstStyle>
          <a:p>
            <a:pPr lvl="0"/>
            <a:r>
              <a:rPr lang="en-GB" noProof="0" dirty="0" smtClean="0"/>
              <a:t>Feu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</a:t>
            </a:r>
            <a:r>
              <a:rPr lang="en-GB" noProof="0" dirty="0" smtClean="0"/>
              <a:t> </a:t>
            </a:r>
          </a:p>
          <a:p>
            <a:pPr lvl="0"/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</p:txBody>
      </p:sp>
      <p:sp>
        <p:nvSpPr>
          <p:cNvPr id="19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4940299" y="2200274"/>
            <a:ext cx="3565525" cy="3436939"/>
          </a:xfrm>
          <a:prstGeom prst="rect">
            <a:avLst/>
          </a:prstGeom>
        </p:spPr>
        <p:txBody>
          <a:bodyPr/>
          <a:lstStyle>
            <a:lvl1pPr marL="342900" indent="-342900">
              <a:buFont typeface="Symbol" panose="05050102010706020507" pitchFamily="18" charset="2"/>
              <a:buChar char="-"/>
              <a:defRPr sz="2100"/>
            </a:lvl1pPr>
            <a:lvl2pPr marL="628650" indent="-266700">
              <a:buClr>
                <a:schemeClr val="tx1"/>
              </a:buClr>
              <a:defRPr sz="2100"/>
            </a:lvl2pPr>
          </a:lstStyle>
          <a:p>
            <a:pPr lvl="0"/>
            <a:r>
              <a:rPr lang="en-GB" noProof="0" dirty="0" smtClean="0"/>
              <a:t>Feu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endParaRPr lang="en-GB" noProof="0" dirty="0" smtClean="0"/>
          </a:p>
          <a:p>
            <a:pPr lvl="0"/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</a:t>
            </a:r>
            <a:r>
              <a:rPr lang="en-GB" noProof="0" dirty="0" smtClean="0"/>
              <a:t> </a:t>
            </a:r>
          </a:p>
          <a:p>
            <a:pPr lvl="0"/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</a:t>
            </a:r>
            <a:r>
              <a:rPr lang="en-GB" noProof="0" dirty="0" smtClean="0"/>
              <a:t> </a:t>
            </a:r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00150" y="1704975"/>
            <a:ext cx="3543300" cy="3619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aseline="0"/>
            </a:lvl1pPr>
            <a:lvl2pPr marL="266700" indent="-266700">
              <a:spcBef>
                <a:spcPts val="0"/>
              </a:spcBef>
              <a:buFont typeface="+mj-lt"/>
              <a:buAutoNum type="arabicPeriod"/>
              <a:defRPr sz="1800"/>
            </a:lvl2pPr>
          </a:lstStyle>
          <a:p>
            <a:pPr lvl="0"/>
            <a:r>
              <a:rPr lang="en-GB" noProof="0" dirty="0" smtClean="0"/>
              <a:t>Text </a:t>
            </a:r>
            <a:r>
              <a:rPr lang="en-GB" noProof="0" dirty="0" err="1" smtClean="0"/>
              <a:t>Einzug</a:t>
            </a:r>
            <a:r>
              <a:rPr lang="en-GB" noProof="0" dirty="0" smtClean="0"/>
              <a:t> </a:t>
            </a:r>
            <a:r>
              <a:rPr lang="en-GB" noProof="0" dirty="0" err="1" smtClean="0"/>
              <a:t>numerisch</a:t>
            </a:r>
            <a:endParaRPr lang="en-GB" noProof="0" dirty="0" smtClean="0"/>
          </a:p>
        </p:txBody>
      </p:sp>
      <p:sp>
        <p:nvSpPr>
          <p:cNvPr id="15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7450" y="966194"/>
            <a:ext cx="7518400" cy="45035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400" baseline="0">
                <a:latin typeface="+mj-lt"/>
              </a:defRPr>
            </a:lvl1pPr>
          </a:lstStyle>
          <a:p>
            <a:pPr lvl="0"/>
            <a:r>
              <a:rPr lang="en-GB" noProof="0" dirty="0" smtClean="0"/>
              <a:t>Subtitle Arial normal, 24 point</a:t>
            </a:r>
            <a:endParaRPr lang="en-GB" noProof="0" dirty="0"/>
          </a:p>
        </p:txBody>
      </p:sp>
      <p:sp>
        <p:nvSpPr>
          <p:cNvPr id="16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err="1" smtClean="0"/>
              <a:t>Titel</a:t>
            </a:r>
            <a:r>
              <a:rPr lang="en-GB" noProof="0" dirty="0" smtClean="0"/>
              <a:t>, Arial, normal, 32 point</a:t>
            </a:r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943475" y="1704975"/>
            <a:ext cx="3771900" cy="342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00" baseline="0"/>
            </a:lvl1pPr>
            <a:lvl2pPr marL="285750" indent="-285750">
              <a:spcBef>
                <a:spcPts val="0"/>
              </a:spcBef>
              <a:buFont typeface="Symbol" panose="05050102010706020507" pitchFamily="18" charset="2"/>
              <a:buChar char="-"/>
              <a:defRPr sz="1800"/>
            </a:lvl2pPr>
          </a:lstStyle>
          <a:p>
            <a:pPr lvl="0"/>
            <a:r>
              <a:rPr lang="en-GB" noProof="0" dirty="0" smtClean="0"/>
              <a:t>Text </a:t>
            </a:r>
            <a:r>
              <a:rPr lang="en-GB" noProof="0" dirty="0" err="1" smtClean="0"/>
              <a:t>Einzug</a:t>
            </a:r>
            <a:r>
              <a:rPr lang="en-GB" noProof="0" dirty="0" smtClean="0"/>
              <a:t> </a:t>
            </a:r>
            <a:r>
              <a:rPr lang="en-GB" noProof="0" dirty="0" err="1" smtClean="0"/>
              <a:t>Geviertstrich</a:t>
            </a:r>
            <a:endParaRPr lang="en-GB" noProof="0" dirty="0" smtClean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6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_typ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err="1" smtClean="0"/>
              <a:t>Titel</a:t>
            </a:r>
            <a:r>
              <a:rPr lang="en-GB" noProof="0" dirty="0" smtClean="0"/>
              <a:t>, Arial, normal, 32 point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56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1290227" y="4068410"/>
            <a:ext cx="2284015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err="1" smtClean="0"/>
              <a:t>MeteoSvizzera</a:t>
            </a:r>
            <a:endParaRPr lang="en-GB" sz="1600" noProof="0" dirty="0" smtClean="0"/>
          </a:p>
          <a:p>
            <a:r>
              <a:rPr lang="en-GB" sz="1600" noProof="0" dirty="0" smtClean="0"/>
              <a:t>Via </a:t>
            </a:r>
            <a:r>
              <a:rPr lang="en-GB" sz="1600" noProof="0" dirty="0" err="1" smtClean="0"/>
              <a:t>ai</a:t>
            </a:r>
            <a:r>
              <a:rPr lang="en-GB" sz="1600" noProof="0" dirty="0" smtClean="0"/>
              <a:t> Monti 146</a:t>
            </a:r>
          </a:p>
          <a:p>
            <a:r>
              <a:rPr lang="en-GB" sz="1600" noProof="0" dirty="0" smtClean="0"/>
              <a:t>CH-6605 Locarno-Monti</a:t>
            </a:r>
          </a:p>
          <a:p>
            <a:r>
              <a:rPr lang="en-GB" sz="1600" noProof="0" dirty="0" smtClean="0"/>
              <a:t>T +41 58 460 92 22</a:t>
            </a:r>
          </a:p>
          <a:p>
            <a:r>
              <a:rPr lang="en-GB" sz="1600" noProof="0" dirty="0" smtClean="0"/>
              <a:t>www.meteosvizzera.ch</a:t>
            </a:r>
            <a:endParaRPr lang="en-GB" sz="1600" noProof="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4014378" y="4068410"/>
            <a:ext cx="200542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MétéoSuisse</a:t>
            </a:r>
            <a:endParaRPr lang="en-GB" sz="1600" noProof="0" dirty="0" smtClean="0"/>
          </a:p>
          <a:p>
            <a:r>
              <a:rPr lang="en-GB" sz="1600" noProof="0" dirty="0" smtClean="0"/>
              <a:t>7bis, av. de la </a:t>
            </a:r>
            <a:r>
              <a:rPr lang="en-GB" sz="1600" noProof="0" dirty="0" err="1" smtClean="0"/>
              <a:t>Paix</a:t>
            </a:r>
            <a:endParaRPr lang="en-GB" sz="1600" noProof="0" dirty="0" smtClean="0"/>
          </a:p>
          <a:p>
            <a:r>
              <a:rPr lang="en-GB" sz="1600" noProof="0" dirty="0" smtClean="0"/>
              <a:t>CH-1211 Genève 2</a:t>
            </a:r>
          </a:p>
          <a:p>
            <a:r>
              <a:rPr lang="en-GB" sz="1600" noProof="0" dirty="0" smtClean="0"/>
              <a:t>T +41 58 460 98 88</a:t>
            </a:r>
          </a:p>
          <a:p>
            <a:r>
              <a:rPr lang="en-GB" sz="1600" noProof="0" dirty="0" smtClean="0"/>
              <a:t>www.meteosuisse.ch</a:t>
            </a:r>
            <a:endParaRPr lang="en-GB" sz="1600" noProof="0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6484528" y="4068410"/>
            <a:ext cx="210293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MétéoSuisse</a:t>
            </a:r>
            <a:endParaRPr lang="en-GB" sz="1600" noProof="0" dirty="0" smtClean="0"/>
          </a:p>
          <a:p>
            <a:r>
              <a:rPr lang="en-GB" sz="1600" noProof="0" dirty="0" err="1" smtClean="0"/>
              <a:t>Chemin</a:t>
            </a:r>
            <a:r>
              <a:rPr lang="en-GB" sz="1600" noProof="0" dirty="0" smtClean="0"/>
              <a:t> de </a:t>
            </a:r>
            <a:r>
              <a:rPr lang="en-GB" sz="1600" noProof="0" dirty="0" err="1" smtClean="0"/>
              <a:t>l‘Aérologie</a:t>
            </a:r>
            <a:endParaRPr lang="en-GB" sz="1600" noProof="0" dirty="0" smtClean="0"/>
          </a:p>
          <a:p>
            <a:r>
              <a:rPr lang="en-GB" sz="1600" noProof="0" dirty="0" smtClean="0"/>
              <a:t>CH-1530 </a:t>
            </a:r>
            <a:r>
              <a:rPr lang="en-GB" sz="1600" noProof="0" dirty="0" err="1" smtClean="0"/>
              <a:t>Payerne</a:t>
            </a:r>
            <a:endParaRPr lang="en-GB" sz="1600" noProof="0" dirty="0" smtClean="0"/>
          </a:p>
          <a:p>
            <a:r>
              <a:rPr lang="en-GB" sz="1600" noProof="0" dirty="0" smtClean="0"/>
              <a:t>T +41 58 460 94 44</a:t>
            </a:r>
          </a:p>
          <a:p>
            <a:r>
              <a:rPr lang="en-GB" sz="1600" noProof="0" dirty="0" smtClean="0"/>
              <a:t>www.meteosuisse.ch</a:t>
            </a:r>
            <a:endParaRPr lang="en-GB" sz="1600" noProof="0" dirty="0"/>
          </a:p>
        </p:txBody>
      </p:sp>
      <p:sp>
        <p:nvSpPr>
          <p:cNvPr id="16" name="Rechteck 15"/>
          <p:cNvSpPr/>
          <p:nvPr userDrawn="1"/>
        </p:nvSpPr>
        <p:spPr>
          <a:xfrm>
            <a:off x="1277766" y="1922110"/>
            <a:ext cx="3441290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 b="1" noProof="0" dirty="0" smtClean="0"/>
              <a:t>MeteoSwiss</a:t>
            </a:r>
          </a:p>
          <a:p>
            <a:r>
              <a:rPr lang="en-GB" sz="1800" b="0" noProof="0" dirty="0" smtClean="0"/>
              <a:t>Operation </a:t>
            </a:r>
            <a:r>
              <a:rPr lang="en-GB" sz="1800" b="0" noProof="0" dirty="0" err="1" smtClean="0"/>
              <a:t>Center</a:t>
            </a:r>
            <a:r>
              <a:rPr lang="en-GB" sz="1800" b="0" noProof="0" dirty="0" smtClean="0"/>
              <a:t> 1 </a:t>
            </a:r>
          </a:p>
          <a:p>
            <a:r>
              <a:rPr lang="en-GB" sz="1800" b="0" noProof="0" dirty="0" smtClean="0"/>
              <a:t>CH-8058 Zurich-Airport </a:t>
            </a:r>
          </a:p>
          <a:p>
            <a:r>
              <a:rPr lang="en-GB" sz="1800" b="0" noProof="0" dirty="0" smtClean="0"/>
              <a:t>T +41 58 460 91 11 www.meteoswiss.ch</a:t>
            </a:r>
            <a:endParaRPr lang="en-GB" sz="1800" b="0" noProof="0" dirty="0"/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1" name="Gruppieren 20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22" name="Picture 41" descr="Bund_e_100%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4" descr="Wappen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88560" y="3539990"/>
            <a:ext cx="9011477" cy="3237017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1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itel 3"/>
          <p:cNvSpPr>
            <a:spLocks noGrp="1"/>
          </p:cNvSpPr>
          <p:nvPr>
            <p:ph type="title" hasCustomPrompt="1"/>
          </p:nvPr>
        </p:nvSpPr>
        <p:spPr>
          <a:xfrm>
            <a:off x="1155489" y="2231671"/>
            <a:ext cx="7618555" cy="1637317"/>
          </a:xfrm>
          <a:prstGeom prst="rect">
            <a:avLst/>
          </a:prstGeom>
        </p:spPr>
        <p:txBody>
          <a:bodyPr/>
          <a:lstStyle>
            <a:lvl1pPr>
              <a:defRPr sz="5200" b="0"/>
            </a:lvl1pPr>
          </a:lstStyle>
          <a:p>
            <a:r>
              <a:rPr lang="en-GB" noProof="0" dirty="0" smtClean="0"/>
              <a:t>Presentation Title Arial, 52 point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55489" y="3899456"/>
            <a:ext cx="6857764" cy="648072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2200" baseline="0"/>
            </a:lvl1pPr>
          </a:lstStyle>
          <a:p>
            <a:pPr lvl="0"/>
            <a:r>
              <a:rPr lang="en-GB" noProof="0" dirty="0" smtClean="0"/>
              <a:t>Subtitle Arial, 22 point</a:t>
            </a:r>
          </a:p>
        </p:txBody>
      </p:sp>
    </p:spTree>
    <p:extLst>
      <p:ext uri="{BB962C8B-B14F-4D97-AF65-F5344CB8AC3E}">
        <p14:creationId xmlns:p14="http://schemas.microsoft.com/office/powerpoint/2010/main" val="35439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-8546"/>
            <a:ext cx="9162000" cy="6876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rgbClr val="B4A89C"/>
              </a:solidFill>
              <a:effectLst/>
              <a:latin typeface="Arial" charset="0"/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646017" y="2378306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Statement Arial normal 18.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euipsuscilis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</a:t>
            </a:r>
            <a:r>
              <a:rPr lang="en-GB" noProof="0" dirty="0" smtClean="0"/>
              <a:t> do </a:t>
            </a:r>
            <a:r>
              <a:rPr lang="en-GB" noProof="0" dirty="0" err="1" smtClean="0"/>
              <a:t>consequipis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diodolorem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susting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eumsan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veliquismod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mincin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ulluptat</a:t>
            </a:r>
            <a:r>
              <a:rPr lang="en-GB" noProof="0" dirty="0" smtClean="0"/>
              <a:t>.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quismodit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incinim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exero</a:t>
            </a:r>
            <a:r>
              <a:rPr lang="en-GB" noProof="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0590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_typ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4" descr="Wapp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 bwMode="auto">
          <a:xfrm>
            <a:off x="0" y="-6734"/>
            <a:ext cx="9144000" cy="10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87450" y="1447799"/>
            <a:ext cx="7527926" cy="4189414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/>
            </a:lvl1pPr>
            <a:lvl2pPr marL="714375" indent="-257175">
              <a:buFont typeface="Symbol" panose="05050102010706020507" pitchFamily="18" charset="2"/>
              <a:buChar char="-"/>
              <a:defRPr sz="2100" baseline="0"/>
            </a:lvl2pPr>
            <a:lvl3pPr marL="11430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aseline="0"/>
            </a:lvl3pPr>
          </a:lstStyle>
          <a:p>
            <a:pPr lvl="0"/>
            <a:r>
              <a:rPr lang="en-GB" noProof="0" dirty="0" err="1" smtClean="0"/>
              <a:t>Grundschrift</a:t>
            </a:r>
            <a:r>
              <a:rPr lang="en-GB" noProof="0" dirty="0" smtClean="0"/>
              <a:t> </a:t>
            </a:r>
            <a:r>
              <a:rPr lang="en-GB" noProof="0" dirty="0" err="1" smtClean="0"/>
              <a:t>mit</a:t>
            </a:r>
            <a:r>
              <a:rPr lang="en-GB" noProof="0" dirty="0" smtClean="0"/>
              <a:t> </a:t>
            </a:r>
            <a:r>
              <a:rPr lang="en-GB" noProof="0" dirty="0" err="1" smtClean="0"/>
              <a:t>Aufzählung</a:t>
            </a:r>
            <a:r>
              <a:rPr lang="en-GB" noProof="0" dirty="0" smtClean="0"/>
              <a:t>, Arial normal,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drei</a:t>
            </a:r>
            <a:r>
              <a:rPr lang="en-GB" noProof="0" dirty="0" smtClean="0"/>
              <a:t>, 21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9" name="Titel 3"/>
          <p:cNvSpPr>
            <a:spLocks noGrp="1"/>
          </p:cNvSpPr>
          <p:nvPr>
            <p:ph type="title" hasCustomPrompt="1"/>
          </p:nvPr>
        </p:nvSpPr>
        <p:spPr>
          <a:xfrm>
            <a:off x="1193800" y="23905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smtClean="0"/>
              <a:t>Title, Arial, normal, 32 point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808" y="282257"/>
            <a:ext cx="1323833" cy="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CA" sz="2400" smtClean="0"/>
          </a:p>
        </p:txBody>
      </p:sp>
      <p:sp>
        <p:nvSpPr>
          <p:cNvPr id="17" name="Rechteck 16"/>
          <p:cNvSpPr/>
          <p:nvPr/>
        </p:nvSpPr>
        <p:spPr bwMode="auto">
          <a:xfrm>
            <a:off x="1331102" y="6254404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1124042" y="6323124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 flipH="1">
            <a:off x="8274047" y="6412911"/>
            <a:ext cx="425451" cy="1771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 flipH="1">
            <a:off x="8274049" y="6324560"/>
            <a:ext cx="377825" cy="135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1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659141" y="6343060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1EE35605-8AB3-442C-A293-9F31FDF185BC}" type="slidenum">
              <a:rPr lang="en-GB" sz="900" noProof="0" smtClean="0">
                <a:latin typeface="Roboto Light"/>
                <a:cs typeface="Roboto Light"/>
              </a:rPr>
              <a:pPr algn="r"/>
              <a:t>‹#›</a:t>
            </a:fld>
            <a:endParaRPr lang="en-GB" sz="900" noProof="0" dirty="0"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401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28" r:id="rId3"/>
    <p:sldLayoutId id="2147483725" r:id="rId4"/>
    <p:sldLayoutId id="2147483742" r:id="rId5"/>
    <p:sldLayoutId id="2147483741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CA" sz="2400" smtClean="0"/>
          </a:p>
        </p:txBody>
      </p:sp>
      <p:sp>
        <p:nvSpPr>
          <p:cNvPr id="11" name="Rechteck 10"/>
          <p:cNvSpPr/>
          <p:nvPr/>
        </p:nvSpPr>
        <p:spPr bwMode="auto">
          <a:xfrm flipH="1">
            <a:off x="8274048" y="6429375"/>
            <a:ext cx="425451" cy="825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 flipH="1">
            <a:off x="8274049" y="6324560"/>
            <a:ext cx="377825" cy="1359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7659141" y="6327820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1EE35605-8AB3-442C-A293-9F31FDF185BC}" type="slidenum">
              <a:rPr lang="en-GB" sz="900" noProof="0" smtClean="0">
                <a:latin typeface="Roboto Light"/>
                <a:cs typeface="Roboto Light"/>
              </a:rPr>
              <a:pPr algn="r"/>
              <a:t>‹#›</a:t>
            </a:fld>
            <a:endParaRPr lang="en-GB" sz="900" noProof="0" dirty="0">
              <a:latin typeface="Roboto Light"/>
              <a:cs typeface="Roboto Light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5409142" y="6337714"/>
            <a:ext cx="2603077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noProof="0" dirty="0" smtClean="0">
                <a:latin typeface="Roboto Light"/>
                <a:cs typeface="Roboto Light"/>
              </a:rPr>
              <a:t>© place, date	author</a:t>
            </a:r>
          </a:p>
        </p:txBody>
      </p:sp>
      <p:sp>
        <p:nvSpPr>
          <p:cNvPr id="21" name="Rechteck 20"/>
          <p:cNvSpPr/>
          <p:nvPr/>
        </p:nvSpPr>
        <p:spPr bwMode="auto">
          <a:xfrm>
            <a:off x="1143070" y="632312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1228550" y="623731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5" name="Bild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633961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4" descr="Wapp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87000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6448425" y="6205538"/>
            <a:ext cx="2266950" cy="13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5000"/>
              </a:lnSpc>
              <a:spcBef>
                <a:spcPct val="50000"/>
              </a:spcBef>
              <a:defRPr/>
            </a:pPr>
            <a:fld id="{1EE35605-8AB3-442C-A293-9F31FDF185BC}" type="slidenum">
              <a:rPr lang="en-GB" sz="900" noProof="0" smtClean="0"/>
              <a:pPr algn="r">
                <a:lnSpc>
                  <a:spcPct val="105000"/>
                </a:lnSpc>
                <a:spcBef>
                  <a:spcPct val="50000"/>
                </a:spcBef>
                <a:defRPr/>
              </a:pPr>
              <a:t>‹#›</a:t>
            </a:fld>
            <a:r>
              <a:rPr lang="en-GB" sz="900" noProof="0" dirty="0" smtClean="0"/>
              <a:t> </a:t>
            </a:r>
          </a:p>
        </p:txBody>
      </p:sp>
      <p:sp>
        <p:nvSpPr>
          <p:cNvPr id="10" name="AutoShape 34"/>
          <p:cNvSpPr>
            <a:spLocks noChangeArrowheads="1"/>
          </p:cNvSpPr>
          <p:nvPr/>
        </p:nvSpPr>
        <p:spPr bwMode="auto">
          <a:xfrm>
            <a:off x="1296000" y="6165000"/>
            <a:ext cx="7232650" cy="404813"/>
          </a:xfrm>
          <a:prstGeom prst="octagon">
            <a:avLst>
              <a:gd name="adj" fmla="val 2928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900" b="1" noProof="0" dirty="0" smtClean="0"/>
              <a:t>Title</a:t>
            </a:r>
            <a:r>
              <a:rPr lang="en-GB" sz="900" b="1" baseline="0" noProof="0" dirty="0" smtClean="0"/>
              <a:t> of Prese</a:t>
            </a:r>
            <a:r>
              <a:rPr lang="en-GB" sz="900" b="1" noProof="0" dirty="0" smtClean="0"/>
              <a:t>ntation</a:t>
            </a:r>
            <a:r>
              <a:rPr lang="en-GB" sz="900" noProof="0" dirty="0" smtClean="0"/>
              <a:t> | Subtitle</a:t>
            </a:r>
            <a:br>
              <a:rPr lang="en-GB" sz="900" noProof="0" dirty="0" smtClean="0"/>
            </a:br>
            <a:r>
              <a:rPr lang="en-GB" sz="900" noProof="0" dirty="0" smtClean="0"/>
              <a:t>Author</a:t>
            </a:r>
            <a:endParaRPr lang="en-GB" sz="900" b="1" noProof="0" dirty="0"/>
          </a:p>
        </p:txBody>
      </p:sp>
      <p:sp>
        <p:nvSpPr>
          <p:cNvPr id="11" name="Line 40"/>
          <p:cNvSpPr>
            <a:spLocks noChangeShapeType="1"/>
          </p:cNvSpPr>
          <p:nvPr/>
        </p:nvSpPr>
        <p:spPr bwMode="auto">
          <a:xfrm flipH="1">
            <a:off x="1285875" y="6162675"/>
            <a:ext cx="7496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3230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60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5"/>
          <p:cNvSpPr txBox="1">
            <a:spLocks noChangeArrowheads="1"/>
          </p:cNvSpPr>
          <p:nvPr/>
        </p:nvSpPr>
        <p:spPr bwMode="auto">
          <a:xfrm>
            <a:off x="533400" y="304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CA" sz="2400" smtClean="0"/>
          </a:p>
        </p:txBody>
      </p:sp>
    </p:spTree>
    <p:extLst>
      <p:ext uri="{BB962C8B-B14F-4D97-AF65-F5344CB8AC3E}">
        <p14:creationId xmlns:p14="http://schemas.microsoft.com/office/powerpoint/2010/main" val="352966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package" Target="../embeddings/Microsoft_Word_Document1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60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e/e2/EUMETSAT_logo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msaf.eu/wu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20202" y="2231671"/>
            <a:ext cx="8412479" cy="1637317"/>
          </a:xfrm>
        </p:spPr>
        <p:txBody>
          <a:bodyPr/>
          <a:lstStyle/>
          <a:p>
            <a:pPr algn="ctr"/>
            <a:r>
              <a:rPr lang="en-GB" sz="3600" dirty="0" smtClean="0"/>
              <a:t>CM SAF Products </a:t>
            </a:r>
            <a:br>
              <a:rPr lang="en-GB" sz="3600" dirty="0" smtClean="0"/>
            </a:br>
            <a:r>
              <a:rPr lang="en-GB" sz="3600" dirty="0" smtClean="0"/>
              <a:t>for Land </a:t>
            </a:r>
            <a:r>
              <a:rPr lang="en-GB" sz="3600" dirty="0"/>
              <a:t>S</a:t>
            </a:r>
            <a:r>
              <a:rPr lang="en-GB" sz="3600" dirty="0" smtClean="0"/>
              <a:t>urface </a:t>
            </a:r>
            <a:r>
              <a:rPr lang="en-GB" sz="3600" dirty="0"/>
              <a:t>A</a:t>
            </a:r>
            <a:r>
              <a:rPr lang="en-GB" sz="3600" dirty="0" smtClean="0"/>
              <a:t>nalysis</a:t>
            </a:r>
            <a:endParaRPr lang="en-GB" sz="36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155488" y="3899456"/>
            <a:ext cx="7678673" cy="648072"/>
          </a:xfrm>
        </p:spPr>
        <p:txBody>
          <a:bodyPr/>
          <a:lstStyle/>
          <a:p>
            <a:r>
              <a:rPr lang="en-US" dirty="0" err="1" smtClean="0"/>
              <a:t>Anke</a:t>
            </a:r>
            <a:r>
              <a:rPr lang="en-US" dirty="0" smtClean="0"/>
              <a:t> </a:t>
            </a:r>
            <a:r>
              <a:rPr lang="en-US" dirty="0" err="1" smtClean="0"/>
              <a:t>Duguay-Tetzlaff</a:t>
            </a:r>
            <a:r>
              <a:rPr lang="en-US" dirty="0" smtClean="0"/>
              <a:t> &amp; the CM SAF Team</a:t>
            </a:r>
            <a:endParaRPr lang="de-C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00" y="654514"/>
            <a:ext cx="3312000" cy="1526452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66742"/>
            <a:ext cx="3803700" cy="204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4798" y="241577"/>
            <a:ext cx="7516008" cy="708082"/>
          </a:xfrm>
        </p:spPr>
        <p:txBody>
          <a:bodyPr/>
          <a:lstStyle/>
          <a:p>
            <a:r>
              <a:rPr lang="en-GB" dirty="0" smtClean="0"/>
              <a:t>CM SAF Products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7496566" y="241577"/>
            <a:ext cx="1443708" cy="1524803"/>
            <a:chOff x="6839106" y="257998"/>
            <a:chExt cx="1443708" cy="152480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106" y="295783"/>
              <a:ext cx="1443707" cy="1487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839106" y="257998"/>
              <a:ext cx="1443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bg1"/>
                  </a:solidFill>
                </a:rPr>
                <a:t>Land Temperature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67543" y="1667674"/>
            <a:ext cx="40614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000" kern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Land Surface Temperature</a:t>
            </a:r>
            <a:endParaRPr lang="de-DE" altLang="de-DE" sz="2000" kern="0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619940" y="2120047"/>
            <a:ext cx="3909076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de-DE" b="1" kern="0" dirty="0" smtClean="0"/>
              <a:t>Resolution</a:t>
            </a:r>
          </a:p>
          <a:p>
            <a:pPr lvl="1" eaLnBrk="1" hangingPunct="1"/>
            <a:r>
              <a:rPr lang="en-US" altLang="de-DE" kern="0" dirty="0" smtClean="0"/>
              <a:t>Spatial: 0.05° × 0.05°</a:t>
            </a:r>
          </a:p>
          <a:p>
            <a:pPr lvl="1" eaLnBrk="1" hangingPunct="1"/>
            <a:r>
              <a:rPr lang="en-US" altLang="de-DE" kern="0" dirty="0" smtClean="0"/>
              <a:t>Temporal: </a:t>
            </a:r>
            <a:r>
              <a:rPr lang="en-US" altLang="de-DE" kern="0" dirty="0" smtClean="0">
                <a:solidFill>
                  <a:srgbClr val="FF0000"/>
                </a:solidFill>
              </a:rPr>
              <a:t>60-min</a:t>
            </a:r>
            <a:r>
              <a:rPr lang="en-US" altLang="de-DE" kern="0" dirty="0" smtClean="0"/>
              <a:t>, monthly diurnal cycle</a:t>
            </a:r>
          </a:p>
          <a:p>
            <a:pPr eaLnBrk="1" hangingPunct="1"/>
            <a:r>
              <a:rPr lang="en-US" altLang="de-DE" b="1" kern="0" dirty="0" smtClean="0"/>
              <a:t>Coverage</a:t>
            </a:r>
          </a:p>
          <a:p>
            <a:pPr lvl="1" eaLnBrk="1" hangingPunct="1"/>
            <a:r>
              <a:rPr lang="en-US" altLang="de-DE" kern="0" dirty="0" smtClean="0"/>
              <a:t>Spatial: </a:t>
            </a:r>
            <a:r>
              <a:rPr lang="en-US" altLang="de-DE" kern="0" dirty="0" err="1" smtClean="0"/>
              <a:t>Meteosat</a:t>
            </a:r>
            <a:r>
              <a:rPr lang="en-US" altLang="de-DE" kern="0" dirty="0" smtClean="0"/>
              <a:t> full disk (&lt; 60° scanning angle)</a:t>
            </a:r>
          </a:p>
          <a:p>
            <a:pPr lvl="1" eaLnBrk="1" hangingPunct="1"/>
            <a:r>
              <a:rPr lang="en-US" altLang="de-DE" kern="0" dirty="0" smtClean="0"/>
              <a:t>Temporal: 1991 to 2015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155" y="6078208"/>
            <a:ext cx="8177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Version 2.0 in </a:t>
            </a:r>
            <a:r>
              <a:rPr lang="de-CH" dirty="0" err="1" smtClean="0"/>
              <a:t>prep</a:t>
            </a:r>
            <a:r>
              <a:rPr lang="de-CH" dirty="0" smtClean="0"/>
              <a:t>. (</a:t>
            </a:r>
            <a:r>
              <a:rPr lang="de-CH" dirty="0" err="1" smtClean="0"/>
              <a:t>release</a:t>
            </a:r>
            <a:r>
              <a:rPr lang="de-CH" dirty="0" smtClean="0"/>
              <a:t> 2020):  1983-2020, </a:t>
            </a:r>
            <a:r>
              <a:rPr lang="en-AU" dirty="0"/>
              <a:t>(&lt; </a:t>
            </a:r>
            <a:r>
              <a:rPr lang="en-AU" dirty="0" smtClean="0"/>
              <a:t>70</a:t>
            </a:r>
            <a:r>
              <a:rPr lang="en-AU" dirty="0"/>
              <a:t>° scanning </a:t>
            </a:r>
            <a:r>
              <a:rPr lang="en-AU" dirty="0" smtClean="0"/>
              <a:t>angle)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4" y="1975451"/>
            <a:ext cx="4088350" cy="40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96566" y="241577"/>
            <a:ext cx="1443708" cy="1524803"/>
            <a:chOff x="6839106" y="257998"/>
            <a:chExt cx="1443708" cy="152480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106" y="295783"/>
              <a:ext cx="1443707" cy="1487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839106" y="257998"/>
              <a:ext cx="14437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 smtClean="0">
                  <a:solidFill>
                    <a:schemeClr val="bg1"/>
                  </a:solidFill>
                </a:rPr>
                <a:t>Land Temperature</a:t>
              </a:r>
            </a:p>
          </p:txBody>
        </p:sp>
      </p:grp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42947" y="241577"/>
            <a:ext cx="7516008" cy="708082"/>
          </a:xfrm>
        </p:spPr>
        <p:txBody>
          <a:bodyPr/>
          <a:lstStyle/>
          <a:p>
            <a:r>
              <a:rPr lang="en-GB" dirty="0" smtClean="0"/>
              <a:t>CM SAF Land Surface Temperature</a:t>
            </a:r>
            <a:endParaRPr lang="en-GB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502855"/>
              </p:ext>
            </p:extLst>
          </p:nvPr>
        </p:nvGraphicFramePr>
        <p:xfrm>
          <a:off x="1182228" y="4857545"/>
          <a:ext cx="5800725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Document" r:id="rId4" imgW="5915313" imgH="1591543" progId="Word.Document.12">
                  <p:embed/>
                </p:oleObj>
              </mc:Choice>
              <mc:Fallback>
                <p:oleObj name="Document" r:id="rId4" imgW="5915313" imgH="159154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2228" y="4857545"/>
                        <a:ext cx="5800725" cy="1558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295054" y="1122835"/>
            <a:ext cx="7191376" cy="3456384"/>
            <a:chOff x="612310" y="1111985"/>
            <a:chExt cx="7191376" cy="3456384"/>
          </a:xfrm>
        </p:grpSpPr>
        <p:sp>
          <p:nvSpPr>
            <p:cNvPr id="11" name="Rectangle 10"/>
            <p:cNvSpPr/>
            <p:nvPr/>
          </p:nvSpPr>
          <p:spPr>
            <a:xfrm>
              <a:off x="697390" y="3983594"/>
              <a:ext cx="70224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i="1" dirty="0" smtClean="0"/>
                <a:t>Mean </a:t>
              </a:r>
              <a:r>
                <a:rPr lang="en-GB" sz="1600" i="1" dirty="0"/>
                <a:t>bias error </a:t>
              </a:r>
              <a:r>
                <a:rPr lang="en-GB" sz="1600" i="1" dirty="0" smtClean="0"/>
                <a:t>Meteosat  CM SAF Land Surface Temperature - </a:t>
              </a:r>
              <a:r>
                <a:rPr lang="en-GB" sz="1600" i="1" dirty="0"/>
                <a:t>ECMWF ERA-Interim </a:t>
              </a:r>
              <a:r>
                <a:rPr lang="en-GB" sz="1600" i="1" dirty="0" smtClean="0"/>
                <a:t>Skin Temperature</a:t>
              </a:r>
              <a:r>
                <a:rPr lang="en-GB" sz="1600" i="1" dirty="0"/>
                <a:t> </a:t>
              </a:r>
              <a:r>
                <a:rPr lang="en-GB" sz="1600" i="1" dirty="0" smtClean="0"/>
                <a:t>(anomaly space).  </a:t>
              </a:r>
              <a:endParaRPr lang="en-US" sz="1600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12310" y="1111985"/>
              <a:ext cx="7190105" cy="1440346"/>
              <a:chOff x="1004628" y="1052550"/>
              <a:chExt cx="7190105" cy="1440346"/>
            </a:xfrm>
          </p:grpSpPr>
          <p:pic>
            <p:nvPicPr>
              <p:cNvPr id="13" name="Picture 7" descr="drr_lst_ts_ecmwf_bias_anom_pmw_all_SA_RMZ_ECMW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4628" y="1052550"/>
                <a:ext cx="7190105" cy="1440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615553" y="1412776"/>
                <a:ext cx="5524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0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13581" y="2454127"/>
              <a:ext cx="7190105" cy="1440346"/>
              <a:chOff x="1005899" y="2411838"/>
              <a:chExt cx="7190105" cy="1440346"/>
            </a:xfrm>
          </p:grpSpPr>
          <p:pic>
            <p:nvPicPr>
              <p:cNvPr id="16" name="Picture 8" descr="drr_lst_ts_ecmwf_bias_anom_pmw_all_NA_Dahra_ECMW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899" y="2411838"/>
                <a:ext cx="7190105" cy="1440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615553" y="2783080"/>
                <a:ext cx="552499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9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90993" y="1379878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Europe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0993" y="2722003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err="1" smtClean="0"/>
                <a:t>Tropics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36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 SAF Products</a:t>
            </a:r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06" y="189276"/>
            <a:ext cx="1443600" cy="148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9465" y="143336"/>
            <a:ext cx="144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Surface Radiation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919613" y="3722138"/>
            <a:ext cx="3909076" cy="256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de-DE" sz="1600" b="1" kern="0" dirty="0" smtClean="0"/>
              <a:t>Resolution</a:t>
            </a:r>
          </a:p>
          <a:p>
            <a:pPr lvl="1" eaLnBrk="1" hangingPunct="1"/>
            <a:r>
              <a:rPr lang="en-US" altLang="de-DE" sz="1600" kern="0" dirty="0" smtClean="0"/>
              <a:t>Spatial: 0.05° × 0.05°</a:t>
            </a:r>
          </a:p>
          <a:p>
            <a:pPr lvl="1" eaLnBrk="1" hangingPunct="1"/>
            <a:r>
              <a:rPr lang="en-US" altLang="de-DE" sz="1600" kern="0" dirty="0" smtClean="0"/>
              <a:t>Temporal: 30-min, daily, monthly</a:t>
            </a:r>
          </a:p>
          <a:p>
            <a:pPr eaLnBrk="1" hangingPunct="1"/>
            <a:r>
              <a:rPr lang="en-US" altLang="de-DE" sz="1600" b="1" kern="0" dirty="0" smtClean="0"/>
              <a:t>Coverage</a:t>
            </a:r>
          </a:p>
          <a:p>
            <a:pPr lvl="1" eaLnBrk="1" hangingPunct="1"/>
            <a:r>
              <a:rPr lang="en-US" altLang="de-DE" sz="1600" kern="0" dirty="0" smtClean="0"/>
              <a:t>Spatial: </a:t>
            </a:r>
            <a:r>
              <a:rPr lang="en-US" altLang="de-DE" sz="1600" kern="0" dirty="0" err="1" smtClean="0"/>
              <a:t>Meteosat</a:t>
            </a:r>
            <a:r>
              <a:rPr lang="en-US" altLang="de-DE" sz="1600" kern="0" dirty="0" smtClean="0"/>
              <a:t> full disk</a:t>
            </a:r>
          </a:p>
          <a:p>
            <a:pPr lvl="1" eaLnBrk="1" hangingPunct="1"/>
            <a:r>
              <a:rPr lang="en-US" altLang="de-DE" sz="1600" kern="0" dirty="0" smtClean="0"/>
              <a:t>Temporal: since 80s/90s </a:t>
            </a:r>
          </a:p>
          <a:p>
            <a:pPr eaLnBrk="1" hangingPunct="1"/>
            <a:r>
              <a:rPr lang="en-US" altLang="de-DE" sz="1600" b="1" kern="0" dirty="0" smtClean="0"/>
              <a:t>Solar Radiation, incl. direct and sunshine duration</a:t>
            </a:r>
            <a:endParaRPr lang="en-US" altLang="de-DE" sz="1600" kern="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752214" y="1992381"/>
            <a:ext cx="239178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 i="1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Meteosat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79512" y="3717032"/>
            <a:ext cx="4248472" cy="256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de-DE" sz="1600" b="1" kern="0" dirty="0" smtClean="0"/>
              <a:t>Resolution</a:t>
            </a:r>
          </a:p>
          <a:p>
            <a:pPr lvl="1" eaLnBrk="1" hangingPunct="1"/>
            <a:r>
              <a:rPr lang="en-US" altLang="de-DE" sz="1600" kern="0" dirty="0" smtClean="0"/>
              <a:t>Spatial: 0.25° × 0.25°</a:t>
            </a:r>
          </a:p>
          <a:p>
            <a:pPr lvl="1" eaLnBrk="1" hangingPunct="1"/>
            <a:r>
              <a:rPr lang="en-US" altLang="de-DE" sz="1600" kern="0" dirty="0" smtClean="0"/>
              <a:t>Temporal: daily, monthly means</a:t>
            </a:r>
          </a:p>
          <a:p>
            <a:pPr eaLnBrk="1" hangingPunct="1"/>
            <a:r>
              <a:rPr lang="en-US" altLang="de-DE" sz="1600" b="1" kern="0" dirty="0" smtClean="0"/>
              <a:t>Coverage</a:t>
            </a:r>
          </a:p>
          <a:p>
            <a:pPr lvl="1" eaLnBrk="1" hangingPunct="1"/>
            <a:r>
              <a:rPr lang="en-US" altLang="de-DE" sz="1600" kern="0" dirty="0" smtClean="0"/>
              <a:t>Spatial: global</a:t>
            </a:r>
          </a:p>
          <a:p>
            <a:pPr lvl="1" eaLnBrk="1" hangingPunct="1"/>
            <a:r>
              <a:rPr lang="en-US" altLang="de-DE" sz="1600" kern="0" dirty="0" smtClean="0"/>
              <a:t>Temporal: since 1982 </a:t>
            </a:r>
          </a:p>
          <a:p>
            <a:pPr lvl="1" eaLnBrk="1" hangingPunct="1"/>
            <a:r>
              <a:rPr lang="en-US" altLang="de-DE" sz="1600" b="1" kern="0" dirty="0" smtClean="0"/>
              <a:t>Solar and longwave radiation, Albedo</a:t>
            </a:r>
            <a:endParaRPr lang="en-US" altLang="de-DE" sz="1600" kern="0" dirty="0" smtClean="0"/>
          </a:p>
        </p:txBody>
      </p:sp>
      <p:sp>
        <p:nvSpPr>
          <p:cNvPr id="11" name="Rechteck 3"/>
          <p:cNvSpPr>
            <a:spLocks noChangeAspect="1"/>
          </p:cNvSpPr>
          <p:nvPr/>
        </p:nvSpPr>
        <p:spPr bwMode="auto">
          <a:xfrm>
            <a:off x="4860032" y="1992381"/>
            <a:ext cx="1706644" cy="151626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76202" y="1022565"/>
            <a:ext cx="7490004" cy="68223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92075" indent="0">
              <a:lnSpc>
                <a:spcPts val="2300"/>
              </a:lnSpc>
              <a:buFontTx/>
              <a:buNone/>
            </a:pPr>
            <a:r>
              <a:rPr lang="en-US" altLang="de-DE" sz="1800" kern="0" dirty="0" smtClean="0"/>
              <a:t>Global (SIS), </a:t>
            </a:r>
            <a:r>
              <a:rPr lang="en-US" altLang="de-DE" sz="1800" kern="0" dirty="0"/>
              <a:t>Albedo (SA), </a:t>
            </a:r>
            <a:r>
              <a:rPr lang="en-US" altLang="de-DE" sz="1800" kern="0" dirty="0" err="1"/>
              <a:t>Downwelling</a:t>
            </a:r>
            <a:r>
              <a:rPr lang="en-US" altLang="de-DE" sz="1800" kern="0" dirty="0"/>
              <a:t> </a:t>
            </a:r>
            <a:r>
              <a:rPr lang="en-US" altLang="de-DE" sz="1800" kern="0" dirty="0" smtClean="0"/>
              <a:t>Longwave (SDL), Upwelling Longwave (SOL) Surface Radiation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17" y="1992381"/>
            <a:ext cx="3042904" cy="133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40821" y="1982150"/>
            <a:ext cx="78751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i="1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AVHRR</a:t>
            </a:r>
            <a:endParaRPr lang="de-DE" altLang="de-DE" sz="1400" i="1" kern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48" y="281835"/>
            <a:ext cx="599131" cy="59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42" y="358838"/>
            <a:ext cx="933824" cy="4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5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80528" y="2996952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solidFill>
                <a:srgbClr val="C00000"/>
              </a:solidFill>
            </a:endParaRPr>
          </a:p>
          <a:p>
            <a:pPr algn="ctr"/>
            <a:r>
              <a:rPr lang="en-GB" dirty="0" smtClean="0"/>
              <a:t>SDL</a:t>
            </a:r>
            <a:r>
              <a:rPr lang="en-GB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= </a:t>
            </a:r>
            <a:r>
              <a:rPr lang="en-GB" dirty="0" err="1" smtClean="0">
                <a:solidFill>
                  <a:srgbClr val="C00000"/>
                </a:solidFill>
              </a:rPr>
              <a:t>SDL</a:t>
            </a:r>
            <a:r>
              <a:rPr lang="en-GB" baseline="-25000" dirty="0" err="1" smtClean="0">
                <a:solidFill>
                  <a:srgbClr val="C00000"/>
                </a:solidFill>
              </a:rPr>
              <a:t>ECMWFclear</a:t>
            </a:r>
            <a:r>
              <a:rPr lang="en-GB" baseline="-25000" dirty="0" smtClean="0">
                <a:solidFill>
                  <a:srgbClr val="C00000"/>
                </a:solidFill>
              </a:rPr>
              <a:t> </a:t>
            </a:r>
            <a:r>
              <a:rPr lang="en-GB" dirty="0" smtClean="0"/>
              <a:t>+ </a:t>
            </a:r>
            <a:r>
              <a:rPr lang="en-GB" dirty="0" smtClean="0">
                <a:solidFill>
                  <a:srgbClr val="0033CC"/>
                </a:solidFill>
              </a:rPr>
              <a:t>CFC</a:t>
            </a:r>
            <a:r>
              <a:rPr lang="en-GB" baseline="-25000" dirty="0" smtClean="0">
                <a:solidFill>
                  <a:srgbClr val="0033CC"/>
                </a:solidFill>
              </a:rPr>
              <a:t>METEOSAT</a:t>
            </a:r>
            <a:r>
              <a:rPr lang="en-GB" dirty="0" smtClean="0"/>
              <a:t> * CCF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691680" y="5013296"/>
            <a:ext cx="1080000" cy="1080000"/>
            <a:chOff x="3131840" y="1844824"/>
            <a:chExt cx="1080000" cy="1080000"/>
          </a:xfrm>
          <a:solidFill>
            <a:srgbClr val="CC0000"/>
          </a:solidFill>
        </p:grpSpPr>
        <p:sp>
          <p:nvSpPr>
            <p:cNvPr id="6" name="Rectangle 5"/>
            <p:cNvSpPr/>
            <p:nvPr/>
          </p:nvSpPr>
          <p:spPr bwMode="auto">
            <a:xfrm>
              <a:off x="3131840" y="1844824"/>
              <a:ext cx="1080000" cy="1080000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1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7" name="Straight Connector 6"/>
            <p:cNvCxnSpPr>
              <a:stCxn id="6" idx="1"/>
              <a:endCxn id="6" idx="3"/>
            </p:cNvCxnSpPr>
            <p:nvPr/>
          </p:nvCxnSpPr>
          <p:spPr bwMode="auto">
            <a:xfrm>
              <a:off x="3131840" y="2384824"/>
              <a:ext cx="10800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>
              <a:stCxn id="6" idx="0"/>
              <a:endCxn id="6" idx="2"/>
            </p:cNvCxnSpPr>
            <p:nvPr/>
          </p:nvCxnSpPr>
          <p:spPr bwMode="auto">
            <a:xfrm>
              <a:off x="3671840" y="1844824"/>
              <a:ext cx="0" cy="10800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/>
          <p:nvPr/>
        </p:nvGrpSpPr>
        <p:grpSpPr>
          <a:xfrm>
            <a:off x="4068064" y="1854116"/>
            <a:ext cx="1080000" cy="1080000"/>
            <a:chOff x="4716016" y="1885983"/>
            <a:chExt cx="1080000" cy="1080000"/>
          </a:xfrm>
          <a:solidFill>
            <a:srgbClr val="0033CC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4716016" y="1885983"/>
              <a:ext cx="1080000" cy="1080000"/>
              <a:chOff x="3131840" y="1844824"/>
              <a:chExt cx="1080000" cy="1080000"/>
            </a:xfrm>
            <a:grpFill/>
          </p:grpSpPr>
          <p:sp>
            <p:nvSpPr>
              <p:cNvPr id="15" name="Rectangle 14"/>
              <p:cNvSpPr/>
              <p:nvPr/>
            </p:nvSpPr>
            <p:spPr bwMode="auto">
              <a:xfrm>
                <a:off x="3131840" y="1844824"/>
                <a:ext cx="1080000" cy="10800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6" name="Straight Connector 15"/>
              <p:cNvCxnSpPr>
                <a:stCxn id="15" idx="1"/>
                <a:endCxn id="15" idx="3"/>
              </p:cNvCxnSpPr>
              <p:nvPr/>
            </p:nvCxnSpPr>
            <p:spPr bwMode="auto">
              <a:xfrm>
                <a:off x="3131840" y="2384824"/>
                <a:ext cx="1080000" cy="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>
                <a:stCxn id="15" idx="0"/>
                <a:endCxn id="15" idx="2"/>
              </p:cNvCxnSpPr>
              <p:nvPr/>
            </p:nvCxnSpPr>
            <p:spPr bwMode="auto">
              <a:xfrm>
                <a:off x="3671840" y="1844824"/>
                <a:ext cx="0" cy="1080000"/>
              </a:xfrm>
              <a:prstGeom prst="line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" name="Straight Connector 10"/>
            <p:cNvCxnSpPr/>
            <p:nvPr/>
          </p:nvCxnSpPr>
          <p:spPr bwMode="auto">
            <a:xfrm>
              <a:off x="5004048" y="1885983"/>
              <a:ext cx="0" cy="10800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5508104" y="1885983"/>
              <a:ext cx="0" cy="108000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4716016" y="2132856"/>
              <a:ext cx="10800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4716016" y="2708920"/>
              <a:ext cx="1080000" cy="0"/>
            </a:xfrm>
            <a:prstGeom prst="lin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683568" y="434216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>
                <a:solidFill>
                  <a:srgbClr val="C00000"/>
                </a:solidFill>
              </a:rPr>
              <a:t>Monthly ECMWF </a:t>
            </a:r>
            <a:r>
              <a:rPr lang="en-GB" sz="1800" dirty="0">
                <a:solidFill>
                  <a:srgbClr val="C00000"/>
                </a:solidFill>
              </a:rPr>
              <a:t>SDL </a:t>
            </a:r>
            <a:r>
              <a:rPr lang="en-GB" sz="1800" dirty="0" smtClean="0">
                <a:solidFill>
                  <a:srgbClr val="C00000"/>
                </a:solidFill>
              </a:rPr>
              <a:t> (clear-sky)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40" y="147549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MSG Cloud Fraction</a:t>
            </a:r>
            <a:endParaRPr lang="de-CH" dirty="0"/>
          </a:p>
        </p:txBody>
      </p:sp>
      <p:sp>
        <p:nvSpPr>
          <p:cNvPr id="20" name="TextBox 19"/>
          <p:cNvSpPr txBox="1"/>
          <p:nvPr/>
        </p:nvSpPr>
        <p:spPr>
          <a:xfrm>
            <a:off x="5076056" y="4509120"/>
            <a:ext cx="3024336" cy="12464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/>
              <a:t>Cloud Correction Factor determined on a </a:t>
            </a:r>
            <a:r>
              <a:rPr lang="en-GB" sz="1800" dirty="0" smtClean="0"/>
              <a:t>monthly </a:t>
            </a:r>
            <a:r>
              <a:rPr lang="en-GB" sz="1800" dirty="0"/>
              <a:t>bases by linear regression using </a:t>
            </a:r>
            <a:r>
              <a:rPr lang="en-GB" sz="1800" dirty="0" smtClean="0"/>
              <a:t>ERA-Interim </a:t>
            </a:r>
            <a:r>
              <a:rPr lang="en-GB" dirty="0"/>
              <a:t>	</a:t>
            </a:r>
            <a:endParaRPr lang="de-CH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6012160" y="3735616"/>
            <a:ext cx="576064" cy="606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2267744" y="3735616"/>
            <a:ext cx="432048" cy="4854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4608064" y="2996952"/>
            <a:ext cx="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06" y="189276"/>
            <a:ext cx="1443600" cy="148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-180528" y="394201"/>
            <a:ext cx="7746734" cy="664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kern="0" dirty="0" smtClean="0"/>
              <a:t>Surface Downward Longwave </a:t>
            </a:r>
          </a:p>
          <a:p>
            <a:pPr algn="ctr"/>
            <a:r>
              <a:rPr lang="en-US" sz="2800" kern="0" dirty="0" smtClean="0"/>
              <a:t>Radiation (SDL)</a:t>
            </a:r>
            <a:endParaRPr lang="en-US" sz="1600" kern="0" dirty="0"/>
          </a:p>
        </p:txBody>
      </p:sp>
      <p:sp>
        <p:nvSpPr>
          <p:cNvPr id="26" name="TextBox 25"/>
          <p:cNvSpPr txBox="1"/>
          <p:nvPr/>
        </p:nvSpPr>
        <p:spPr>
          <a:xfrm>
            <a:off x="7549465" y="143336"/>
            <a:ext cx="144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Surface Radiation</a:t>
            </a:r>
          </a:p>
        </p:txBody>
      </p:sp>
    </p:spTree>
    <p:extLst>
      <p:ext uri="{BB962C8B-B14F-4D97-AF65-F5344CB8AC3E}">
        <p14:creationId xmlns:p14="http://schemas.microsoft.com/office/powerpoint/2010/main" val="352330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CM SAF Products</a:t>
            </a:r>
            <a:endParaRPr lang="en-GB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06" y="189276"/>
            <a:ext cx="1443600" cy="148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49465" y="143336"/>
            <a:ext cx="1443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Surface Radiation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27477" y="932839"/>
            <a:ext cx="7490004" cy="17332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92075" indent="0">
              <a:lnSpc>
                <a:spcPts val="2300"/>
              </a:lnSpc>
              <a:buFontTx/>
              <a:buNone/>
            </a:pPr>
            <a:r>
              <a:rPr lang="en-US" altLang="de-DE" sz="1800" kern="0" dirty="0" smtClean="0"/>
              <a:t>In preparation (release 2021): </a:t>
            </a:r>
          </a:p>
          <a:p>
            <a:pPr marL="92075" indent="0">
              <a:lnSpc>
                <a:spcPts val="2300"/>
              </a:lnSpc>
              <a:buFontTx/>
              <a:buNone/>
            </a:pPr>
            <a:r>
              <a:rPr lang="en-US" altLang="de-DE" sz="1800" kern="0" dirty="0" smtClean="0">
                <a:solidFill>
                  <a:srgbClr val="FF0000"/>
                </a:solidFill>
              </a:rPr>
              <a:t>Consistent</a:t>
            </a:r>
            <a:r>
              <a:rPr lang="en-US" altLang="de-DE" sz="1800" kern="0" dirty="0" smtClean="0"/>
              <a:t> (joint) </a:t>
            </a:r>
            <a:r>
              <a:rPr lang="en-US" altLang="de-DE" sz="1800" kern="0" dirty="0" err="1" smtClean="0"/>
              <a:t>Meteosat</a:t>
            </a:r>
            <a:r>
              <a:rPr lang="en-US" altLang="de-DE" sz="1800" kern="0" dirty="0" smtClean="0"/>
              <a:t> Land Surface Fluxes 1983 to 2020</a:t>
            </a:r>
          </a:p>
          <a:p>
            <a:pPr marL="92075" indent="0">
              <a:lnSpc>
                <a:spcPts val="2300"/>
              </a:lnSpc>
              <a:buFontTx/>
              <a:buNone/>
            </a:pPr>
            <a:r>
              <a:rPr lang="en-US" altLang="de-DE" sz="1800" kern="0" dirty="0" smtClean="0"/>
              <a:t>Surface Incoming, Albedo, Surface Downward Longwave, Surface Outgoing Longwave, Latent and Sensible Heat</a:t>
            </a:r>
          </a:p>
          <a:p>
            <a:pPr marL="92075" indent="0">
              <a:lnSpc>
                <a:spcPts val="2300"/>
              </a:lnSpc>
              <a:buFontTx/>
              <a:buNone/>
            </a:pPr>
            <a:endParaRPr lang="en-US" altLang="de-DE" sz="1800" kern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9" y="3401605"/>
            <a:ext cx="8487504" cy="255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759" y="2846238"/>
            <a:ext cx="8487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Namibia 01/01/2005 Diurnal Cycle</a:t>
            </a:r>
            <a:endParaRPr lang="de-CH" dirty="0"/>
          </a:p>
        </p:txBody>
      </p:sp>
      <p:sp>
        <p:nvSpPr>
          <p:cNvPr id="12" name="TextBox 11"/>
          <p:cNvSpPr txBox="1"/>
          <p:nvPr/>
        </p:nvSpPr>
        <p:spPr>
          <a:xfrm>
            <a:off x="5215738" y="420335"/>
            <a:ext cx="1426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>
                <a:solidFill>
                  <a:srgbClr val="FF0000"/>
                </a:solidFill>
              </a:rPr>
              <a:t>NEW</a:t>
            </a:r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16" name="Picture 7" descr="LSA SAF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15" y="2115561"/>
            <a:ext cx="1813017" cy="73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05" y="281835"/>
            <a:ext cx="533667" cy="70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303178" y="257070"/>
            <a:ext cx="7957820" cy="944109"/>
          </a:xfrm>
        </p:spPr>
        <p:txBody>
          <a:bodyPr/>
          <a:lstStyle/>
          <a:p>
            <a:pPr algn="ctr"/>
            <a:r>
              <a:rPr lang="de-CH" dirty="0" err="1" smtClean="0"/>
              <a:t>Drought</a:t>
            </a:r>
            <a:r>
              <a:rPr lang="de-CH" dirty="0" smtClean="0"/>
              <a:t> Index VHI </a:t>
            </a:r>
            <a:r>
              <a:rPr lang="de-CH" dirty="0" err="1" smtClean="0"/>
              <a:t>for</a:t>
            </a:r>
            <a:r>
              <a:rPr lang="de-CH" dirty="0" smtClean="0"/>
              <a:t> </a:t>
            </a:r>
            <a:r>
              <a:rPr lang="de-CH" dirty="0" err="1" smtClean="0"/>
              <a:t>Switzerland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(CM SAF LST + NOAA NDVI)</a:t>
            </a:r>
            <a:endParaRPr lang="de-CH" dirty="0"/>
          </a:p>
        </p:txBody>
      </p:sp>
      <p:grpSp>
        <p:nvGrpSpPr>
          <p:cNvPr id="68" name="Group 67"/>
          <p:cNvGrpSpPr/>
          <p:nvPr/>
        </p:nvGrpSpPr>
        <p:grpSpPr>
          <a:xfrm>
            <a:off x="114406" y="1726093"/>
            <a:ext cx="9010238" cy="3915332"/>
            <a:chOff x="114406" y="1726093"/>
            <a:chExt cx="9010238" cy="3915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939" y="1847866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717" y="1847414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58" y="184778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44" y="1854067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594" y="1849540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6828" y="185753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465" y="280576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28" y="1853734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429" y="279979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129" y="279840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780" y="2798450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3479" y="2803330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94" y="2803650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662" y="280538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358" y="3749396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936" y="374971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428" y="3749712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49" y="3749726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555" y="3749396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617" y="375169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44" y="3751285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361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060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572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271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155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482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06" y="4700548"/>
              <a:ext cx="1278927" cy="940877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28054" y="1735599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2012</a:t>
              </a:r>
              <a:endParaRPr lang="de-CH" sz="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4406" y="2682399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2005</a:t>
              </a:r>
              <a:endParaRPr lang="de-CH" sz="8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4406" y="3633342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1998</a:t>
              </a:r>
              <a:endParaRPr lang="de-CH" sz="8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4406" y="4578199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1991</a:t>
              </a:r>
              <a:endParaRPr lang="de-CH" sz="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9118" y="1738161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2013</a:t>
              </a:r>
              <a:endParaRPr lang="de-CH" sz="8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65470" y="2692276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2006</a:t>
              </a:r>
              <a:endParaRPr lang="de-CH" sz="8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65470" y="3643219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1999</a:t>
              </a:r>
              <a:endParaRPr lang="de-CH" sz="8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65470" y="4588076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1992</a:t>
              </a:r>
              <a:endParaRPr lang="de-CH" sz="800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50654" y="1726093"/>
              <a:ext cx="1102016" cy="3047318"/>
              <a:chOff x="90689" y="784746"/>
              <a:chExt cx="1102016" cy="280634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4337" y="784746"/>
                <a:ext cx="1088368" cy="161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800" dirty="0" smtClean="0"/>
                  <a:t>2014</a:t>
                </a:r>
                <a:endParaRPr lang="de-CH" sz="8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0689" y="1683620"/>
                <a:ext cx="1088368" cy="161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800" dirty="0" smtClean="0"/>
                  <a:t>2007</a:t>
                </a:r>
                <a:endParaRPr lang="de-CH" sz="8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0689" y="2559364"/>
                <a:ext cx="1088368" cy="161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800" dirty="0" smtClean="0"/>
                  <a:t>2000</a:t>
                </a:r>
                <a:endParaRPr lang="de-CH" sz="800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90689" y="3429503"/>
                <a:ext cx="1088368" cy="161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800" dirty="0" smtClean="0"/>
                  <a:t>1993</a:t>
                </a:r>
                <a:endParaRPr lang="de-CH" sz="800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4017726" y="1743095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2015</a:t>
              </a:r>
              <a:endParaRPr lang="de-CH" sz="8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04078" y="2697210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2008</a:t>
              </a:r>
              <a:endParaRPr lang="de-CH" sz="8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004078" y="3648153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2001</a:t>
              </a:r>
              <a:endParaRPr lang="de-CH" sz="8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04078" y="4593010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1994</a:t>
              </a:r>
              <a:endParaRPr lang="de-CH" sz="8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289262" y="1737962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2016</a:t>
              </a:r>
              <a:endParaRPr lang="de-CH" sz="8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5614" y="267744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2009</a:t>
              </a:r>
              <a:endParaRPr lang="de-CH" sz="8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275614" y="3628390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2002</a:t>
              </a:r>
              <a:endParaRPr lang="de-CH" sz="8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275614" y="457324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1995</a:t>
              </a:r>
              <a:endParaRPr lang="de-CH" sz="8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17582" y="175268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2017</a:t>
              </a:r>
              <a:endParaRPr lang="de-CH" sz="8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503934" y="268485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2010</a:t>
              </a:r>
              <a:endParaRPr lang="de-CH" sz="8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503934" y="3635800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2003</a:t>
              </a:r>
              <a:endParaRPr lang="de-CH" sz="8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503934" y="458065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1996</a:t>
              </a:r>
              <a:endParaRPr lang="de-CH" sz="8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802766" y="1755249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2018</a:t>
              </a:r>
              <a:endParaRPr lang="de-CH" sz="8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789118" y="2694734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2011</a:t>
              </a:r>
              <a:endParaRPr lang="de-CH" sz="8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89118" y="3645677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2004</a:t>
              </a:r>
              <a:endParaRPr lang="de-CH" sz="8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789118" y="4590534"/>
              <a:ext cx="1088368" cy="1754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800" dirty="0" smtClean="0"/>
                <a:t>1997</a:t>
              </a:r>
              <a:endParaRPr lang="de-CH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80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36" y="269723"/>
            <a:ext cx="7675563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36750"/>
            <a:ext cx="90662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1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906449" y="1367624"/>
            <a:ext cx="715617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CM SAF provides long-term climate data back to the 80s for longwave and shortwave radiation, land surface temperature and surface albedo</a:t>
            </a:r>
          </a:p>
          <a:p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Serious efforts on data calibration and stability (</a:t>
            </a:r>
            <a:r>
              <a:rPr lang="en-US" sz="2600" dirty="0" smtClean="0">
                <a:sym typeface="Wingdings" panose="05000000000000000000" pitchFamily="2" charset="2"/>
              </a:rPr>
              <a:t> climate stability) </a:t>
            </a: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 smtClean="0"/>
              <a:t>New joint retrieval off all components of the surface radiation budget including latent and sensible heat to be released in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r>
              <a:rPr lang="en-US" sz="2600" dirty="0"/>
              <a:t> </a:t>
            </a:r>
            <a:r>
              <a:rPr lang="en-US" sz="2600" dirty="0" smtClean="0"/>
              <a:t>   </a:t>
            </a: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600" dirty="0"/>
          </a:p>
        </p:txBody>
      </p:sp>
      <p:sp>
        <p:nvSpPr>
          <p:cNvPr id="4" name="Rectangle 3"/>
          <p:cNvSpPr/>
          <p:nvPr/>
        </p:nvSpPr>
        <p:spPr>
          <a:xfrm>
            <a:off x="3165019" y="6089702"/>
            <a:ext cx="239636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www.cmsaf.eu/wui</a:t>
            </a:r>
          </a:p>
        </p:txBody>
      </p:sp>
    </p:spTree>
    <p:extLst>
      <p:ext uri="{BB962C8B-B14F-4D97-AF65-F5344CB8AC3E}">
        <p14:creationId xmlns:p14="http://schemas.microsoft.com/office/powerpoint/2010/main" val="13274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Climate Monitoring Satellite Application Facility (CM SAF)</a:t>
            </a:r>
            <a:endParaRPr lang="en-GB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71270" y="6347524"/>
            <a:ext cx="10043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200" dirty="0" smtClean="0"/>
              <a:t>HSAF, 2019</a:t>
            </a:r>
            <a:endParaRPr lang="en-US" altLang="de-DE" sz="1200" dirty="0"/>
          </a:p>
        </p:txBody>
      </p:sp>
      <p:pic>
        <p:nvPicPr>
          <p:cNvPr id="1026" name="Picture 2" descr="C:\Users\tea\AppData\Local\Microsoft\Windows\Temporary Internet Files\Content.IE5\7H17M4LN\word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6209025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 smtClean="0"/>
              <a:t>Created</a:t>
            </a:r>
            <a:r>
              <a:rPr lang="de-CH" dirty="0" smtClean="0"/>
              <a:t> </a:t>
            </a:r>
            <a:r>
              <a:rPr lang="de-CH" dirty="0" err="1" smtClean="0"/>
              <a:t>by</a:t>
            </a:r>
            <a:r>
              <a:rPr lang="de-CH" dirty="0" smtClean="0"/>
              <a:t> wordclouds.com </a:t>
            </a:r>
            <a:r>
              <a:rPr lang="de-CH" dirty="0" err="1" smtClean="0"/>
              <a:t>with</a:t>
            </a:r>
            <a:r>
              <a:rPr lang="de-CH" dirty="0" smtClean="0"/>
              <a:t> cmsaf.eu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73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Climate Monitoring </a:t>
            </a:r>
            <a:br>
              <a:rPr lang="en-GB" dirty="0" smtClean="0"/>
            </a:br>
            <a:r>
              <a:rPr lang="en-GB" dirty="0" smtClean="0"/>
              <a:t>Satellite Application Facility (CM SAF)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3" y="1466063"/>
            <a:ext cx="5457531" cy="380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4954" y="5424194"/>
            <a:ext cx="6982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dirty="0"/>
          </a:p>
          <a:p>
            <a:r>
              <a:rPr lang="en-US" dirty="0" smtClean="0"/>
              <a:t>High quality, </a:t>
            </a:r>
            <a:r>
              <a:rPr lang="en-US" dirty="0" smtClean="0">
                <a:solidFill>
                  <a:srgbClr val="FF0000"/>
                </a:solidFill>
              </a:rPr>
              <a:t>long-term</a:t>
            </a:r>
            <a:r>
              <a:rPr lang="en-US" dirty="0" smtClean="0"/>
              <a:t> satellite data </a:t>
            </a:r>
            <a:r>
              <a:rPr lang="en-US" dirty="0"/>
              <a:t>for specific climate </a:t>
            </a:r>
            <a:r>
              <a:rPr lang="en-US" dirty="0" smtClean="0"/>
              <a:t>applications. </a:t>
            </a:r>
            <a:endParaRPr lang="en-US" dirty="0"/>
          </a:p>
          <a:p>
            <a:endParaRPr lang="de-CH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474263" y="5274802"/>
            <a:ext cx="14542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de-DE" sz="1200" dirty="0" smtClean="0"/>
              <a:t>R. Hollmann, 2019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25431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17395" y="247613"/>
            <a:ext cx="8577224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 smtClean="0"/>
              <a:t>Issues with long series</a:t>
            </a:r>
            <a:endParaRPr lang="en-AU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1" y="1128461"/>
            <a:ext cx="8094321" cy="481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02239" y="6405964"/>
            <a:ext cx="1738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L. Schüller 2019</a:t>
            </a:r>
            <a:endParaRPr lang="de-CH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845388" y="5739628"/>
            <a:ext cx="1078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1980</a:t>
            </a:r>
            <a:endParaRPr lang="de-CH" dirty="0"/>
          </a:p>
        </p:txBody>
      </p:sp>
      <p:sp>
        <p:nvSpPr>
          <p:cNvPr id="7" name="TextBox 6"/>
          <p:cNvSpPr txBox="1"/>
          <p:nvPr/>
        </p:nvSpPr>
        <p:spPr>
          <a:xfrm>
            <a:off x="7643816" y="5793489"/>
            <a:ext cx="10783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2019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430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58857"/>
            <a:ext cx="5595668" cy="4333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3172" y="1758857"/>
            <a:ext cx="33161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en-AU" dirty="0" smtClean="0">
                <a:latin typeface="Arial" panose="020B0604020202020204" pitchFamily="34" charset="0"/>
                <a:cs typeface="Arial" panose="020B0604020202020204" pitchFamily="34" charset="0"/>
              </a:rPr>
              <a:t> recalibration of the Meteosat First Generation thermal channel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Viju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John, EUMETSAT). 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File:EUMETSAT logo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25642"/>
            <a:ext cx="144162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17394" y="247613"/>
            <a:ext cx="7875630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 smtClean="0"/>
              <a:t>Close collaboration with EUMETSAT</a:t>
            </a:r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14330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17395" y="247613"/>
            <a:ext cx="8577224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 smtClean="0"/>
              <a:t>CM SAF </a:t>
            </a:r>
            <a:r>
              <a:rPr lang="en-AU" kern="0" dirty="0" err="1" smtClean="0"/>
              <a:t>Meteosat</a:t>
            </a:r>
            <a:r>
              <a:rPr lang="en-AU" kern="0" dirty="0" smtClean="0"/>
              <a:t> Cloud Cover</a:t>
            </a:r>
            <a:endParaRPr lang="en-AU" kern="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9" y="1926096"/>
            <a:ext cx="7472363" cy="3736181"/>
          </a:xfrm>
          <a:prstGeom prst="rect">
            <a:avLst/>
          </a:prstGeom>
        </p:spPr>
      </p:pic>
      <p:sp>
        <p:nvSpPr>
          <p:cNvPr id="4" name="Textfeld 1"/>
          <p:cNvSpPr txBox="1"/>
          <p:nvPr/>
        </p:nvSpPr>
        <p:spPr>
          <a:xfrm>
            <a:off x="886320" y="5662277"/>
            <a:ext cx="69802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Comparison with SYNOP ground observations. </a:t>
            </a:r>
            <a:endParaRPr lang="en-US" dirty="0"/>
          </a:p>
        </p:txBody>
      </p:sp>
      <p:cxnSp>
        <p:nvCxnSpPr>
          <p:cNvPr id="5" name="Gerade Verbindung mit Pfeil 6"/>
          <p:cNvCxnSpPr/>
          <p:nvPr/>
        </p:nvCxnSpPr>
        <p:spPr bwMode="auto">
          <a:xfrm>
            <a:off x="717756" y="2360126"/>
            <a:ext cx="1067387" cy="13126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mit Pfeil 9"/>
          <p:cNvCxnSpPr/>
          <p:nvPr/>
        </p:nvCxnSpPr>
        <p:spPr bwMode="auto">
          <a:xfrm flipH="1">
            <a:off x="7954727" y="2541760"/>
            <a:ext cx="983382" cy="140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5"/>
          <p:cNvSpPr txBox="1"/>
          <p:nvPr/>
        </p:nvSpPr>
        <p:spPr>
          <a:xfrm>
            <a:off x="-83129" y="1317851"/>
            <a:ext cx="914399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Climate quality (!): Stability &lt; 1%, Bias Error </a:t>
            </a:r>
            <a:r>
              <a:rPr lang="en-US" b="1" dirty="0"/>
              <a:t>&lt; 1</a:t>
            </a:r>
            <a:r>
              <a:rPr lang="en-US" b="1" dirty="0" smtClean="0"/>
              <a:t>%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90760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17395" y="247613"/>
            <a:ext cx="8577224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 smtClean="0"/>
              <a:t>Forget about modern </a:t>
            </a:r>
          </a:p>
          <a:p>
            <a:pPr algn="ctr"/>
            <a:r>
              <a:rPr lang="en-AU" kern="0" dirty="0" smtClean="0"/>
              <a:t>multi-channel satellite schemes! </a:t>
            </a:r>
            <a:endParaRPr lang="en-AU" kern="0" dirty="0"/>
          </a:p>
        </p:txBody>
      </p:sp>
      <p:sp>
        <p:nvSpPr>
          <p:cNvPr id="5" name="Rectangle 4"/>
          <p:cNvSpPr/>
          <p:nvPr/>
        </p:nvSpPr>
        <p:spPr>
          <a:xfrm>
            <a:off x="474599" y="3554772"/>
            <a:ext cx="3816424" cy="20313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MVIRI Sensor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Spectral bands: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Visible (VIS),  Thermal (TIR), </a:t>
            </a:r>
            <a:r>
              <a:rPr lang="en-US" b="1" dirty="0" smtClean="0"/>
              <a:t>Water vapour (WV)</a:t>
            </a:r>
          </a:p>
          <a:p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606007" y="3441416"/>
            <a:ext cx="4283968" cy="20313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SEVIRI Sensor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Spectral bands: </a:t>
            </a:r>
            <a:endParaRPr lang="en-US" b="1" dirty="0" smtClean="0"/>
          </a:p>
          <a:p>
            <a:pPr algn="ctr"/>
            <a:r>
              <a:rPr lang="en-US" b="1" dirty="0" smtClean="0"/>
              <a:t>VIS </a:t>
            </a:r>
            <a:r>
              <a:rPr lang="en-US" b="1" dirty="0"/>
              <a:t>0.6, VIS 0.8, IR </a:t>
            </a:r>
            <a:r>
              <a:rPr lang="en-US" b="1" dirty="0" smtClean="0"/>
              <a:t>1.6, IR </a:t>
            </a:r>
            <a:r>
              <a:rPr lang="en-US" b="1" dirty="0"/>
              <a:t>3.9, IR 8.7, IR 10.8, IR 12.0, WV 6.2, WV </a:t>
            </a:r>
            <a:r>
              <a:rPr lang="en-US" b="1" dirty="0" smtClean="0"/>
              <a:t>7.3, IR </a:t>
            </a:r>
            <a:r>
              <a:rPr lang="en-US" b="1" dirty="0"/>
              <a:t>9,7, IR 13.4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09350" y="1556091"/>
            <a:ext cx="8391916" cy="1582588"/>
            <a:chOff x="409350" y="1404951"/>
            <a:chExt cx="8391916" cy="1582588"/>
          </a:xfrm>
        </p:grpSpPr>
        <p:grpSp>
          <p:nvGrpSpPr>
            <p:cNvPr id="8" name="Group 7"/>
            <p:cNvGrpSpPr/>
            <p:nvPr/>
          </p:nvGrpSpPr>
          <p:grpSpPr>
            <a:xfrm>
              <a:off x="409350" y="1404951"/>
              <a:ext cx="8391916" cy="1582588"/>
              <a:chOff x="409350" y="1125342"/>
              <a:chExt cx="8391916" cy="1582588"/>
            </a:xfrm>
          </p:grpSpPr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3833" y="1736122"/>
                <a:ext cx="857956" cy="971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1439" y="1661806"/>
                <a:ext cx="856596" cy="856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1042869" y="1564304"/>
                <a:ext cx="7322757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Box 12"/>
              <p:cNvSpPr txBox="1"/>
              <p:nvPr/>
            </p:nvSpPr>
            <p:spPr>
              <a:xfrm>
                <a:off x="7335203" y="1125342"/>
                <a:ext cx="14660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dirty="0" smtClean="0">
                    <a:solidFill>
                      <a:srgbClr val="0070C0"/>
                    </a:solidFill>
                  </a:rPr>
                  <a:t>2019</a:t>
                </a:r>
                <a:endParaRPr lang="de-CH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09350" y="1139689"/>
                <a:ext cx="14660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dirty="0" smtClean="0">
                    <a:solidFill>
                      <a:srgbClr val="0070C0"/>
                    </a:solidFill>
                  </a:rPr>
                  <a:t>1979</a:t>
                </a:r>
                <a:endParaRPr lang="de-CH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71215" y="1205412"/>
                <a:ext cx="146606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dirty="0" smtClean="0">
                    <a:solidFill>
                      <a:srgbClr val="0070C0"/>
                    </a:solidFill>
                  </a:rPr>
                  <a:t>2005</a:t>
                </a:r>
                <a:endParaRPr lang="de-CH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9" name="Straight Connector 8"/>
            <p:cNvCxnSpPr>
              <a:stCxn id="15" idx="2"/>
            </p:cNvCxnSpPr>
            <p:nvPr/>
          </p:nvCxnSpPr>
          <p:spPr bwMode="auto">
            <a:xfrm>
              <a:off x="4704247" y="1900519"/>
              <a:ext cx="0" cy="2154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667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17395" y="847443"/>
            <a:ext cx="8577224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kern="0" dirty="0" smtClean="0"/>
              <a:t>Single Channel Land Surface Temperature  (LST)  Algorithm</a:t>
            </a:r>
            <a:endParaRPr lang="en-AU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632320" y="4069541"/>
            <a:ext cx="38162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/>
              <a:t>Limitations: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Dependency on ERA Interim model data for the atmospheric correction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Static surface emissivity</a:t>
            </a:r>
          </a:p>
          <a:p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5217566" y="2449497"/>
            <a:ext cx="3240088" cy="3240088"/>
            <a:chOff x="622168" y="1459555"/>
            <a:chExt cx="3240088" cy="3240088"/>
          </a:xfrm>
        </p:grpSpPr>
        <p:pic>
          <p:nvPicPr>
            <p:cNvPr id="7" name="Picture 6" descr="SA_Gobabeb_kit_LST_boxplot_20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68" y="1459555"/>
              <a:ext cx="3240088" cy="32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162303" y="3739885"/>
              <a:ext cx="24650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2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LSA SAF Split-Window LST</a:t>
              </a:r>
            </a:p>
            <a:p>
              <a:r>
                <a:rPr lang="en-AU" sz="1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 SAF Mono-Window LST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0377" y="2920684"/>
            <a:ext cx="4891487" cy="729036"/>
            <a:chOff x="4131600" y="1421147"/>
            <a:chExt cx="4891487" cy="729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131600" y="1421147"/>
                  <a:ext cx="4891487" cy="3466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ToA</m:t>
                            </m:r>
                            <m:r>
                              <a:rPr lang="en-GB" sz="1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x</m:t>
                            </m:r>
                          </m:sub>
                        </m:sSub>
                        <m:r>
                          <a:rPr lang="en-GB" sz="140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SFC</m:t>
                            </m:r>
                            <m:r>
                              <a:rPr lang="en-GB" sz="14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x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ATM</m:t>
                            </m:r>
                            <m:r>
                              <a:rPr lang="en-GB" sz="140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x</m:t>
                            </m:r>
                          </m:sub>
                        </m:sSub>
                        <m:r>
                          <a:rPr lang="en-GB" sz="1400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ATM</m:t>
                            </m:r>
                            <m:r>
                              <a:rPr lang="en-GB" sz="140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x</m:t>
                            </m:r>
                          </m:sub>
                          <m:sup>
                            <m:r>
                              <a:rPr lang="en-GB" sz="1400">
                                <a:latin typeface="Cambria Math"/>
                              </a:rPr>
                              <m:t>↑</m:t>
                            </m:r>
                          </m:sup>
                        </m:sSubSup>
                        <m:r>
                          <a:rPr lang="en-GB" sz="1400">
                            <a:latin typeface="Cambria Math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ATM</m:t>
                            </m:r>
                            <m:r>
                              <a:rPr lang="en-GB" sz="140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x</m:t>
                            </m:r>
                          </m:sub>
                          <m:sup>
                            <m:r>
                              <a:rPr lang="en-GB" sz="1400">
                                <a:latin typeface="Cambria Math"/>
                              </a:rPr>
                              <m:t>↓</m:t>
                            </m:r>
                          </m:sup>
                        </m:sSubSup>
                        <m:d>
                          <m:d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sz="1400">
                                <a:latin typeface="Cambria Math"/>
                              </a:rPr>
                              <m:t>1</m:t>
                            </m:r>
                            <m:r>
                              <a:rPr lang="en-GB" sz="1400" i="1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1400">
                                    <a:latin typeface="Cambria Math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GB" sz="1400">
                                    <a:latin typeface="Cambria Math"/>
                                  </a:rPr>
                                  <m:t>SFC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sz="1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sz="1400"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ATM</m:t>
                            </m:r>
                            <m:r>
                              <a:rPr lang="en-GB" sz="1400"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400">
                                <a:latin typeface="Cambria Math"/>
                              </a:rPr>
                              <m:t>x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1600" y="1421147"/>
                  <a:ext cx="4891487" cy="34669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292390" y="1768668"/>
                  <a:ext cx="1920654" cy="3815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8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L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18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SFC</m:t>
                            </m:r>
                            <m:r>
                              <a:rPr lang="en-GB" sz="18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1800">
                                <a:solidFill>
                                  <a:schemeClr val="accent2"/>
                                </a:solidFill>
                                <a:latin typeface="Cambria Math"/>
                              </a:rPr>
                              <m:t>x</m:t>
                            </m:r>
                          </m:sub>
                        </m:sSub>
                        <m:r>
                          <a:rPr lang="en-GB" sz="1800">
                            <a:latin typeface="Cambria Math"/>
                          </a:rPr>
                          <m:t>= </m:t>
                        </m:r>
                        <m:r>
                          <m:rPr>
                            <m:sty m:val="p"/>
                          </m:rPr>
                          <a:rPr lang="en-GB" sz="1800">
                            <a:latin typeface="Cambria Math"/>
                          </a:rPr>
                          <m:t>B</m:t>
                        </m:r>
                        <m:r>
                          <a:rPr lang="en-GB" sz="1800">
                            <a:latin typeface="Cambria Math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GB" sz="18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LST</m:t>
                        </m:r>
                        <m:r>
                          <a:rPr lang="en-GB" sz="180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2390" y="1768668"/>
                  <a:ext cx="1920654" cy="38151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de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/>
          <p:cNvSpPr txBox="1"/>
          <p:nvPr/>
        </p:nvSpPr>
        <p:spPr>
          <a:xfrm>
            <a:off x="553080" y="2371348"/>
            <a:ext cx="43860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Radiative</a:t>
            </a:r>
            <a:r>
              <a:rPr lang="de-CH" dirty="0" smtClean="0"/>
              <a:t> transfer-</a:t>
            </a:r>
            <a:r>
              <a:rPr lang="de-CH" dirty="0" err="1" smtClean="0"/>
              <a:t>based</a:t>
            </a:r>
            <a:r>
              <a:rPr lang="de-CH" dirty="0" smtClean="0"/>
              <a:t> </a:t>
            </a:r>
            <a:r>
              <a:rPr lang="de-CH" dirty="0" err="1" smtClean="0"/>
              <a:t>approach</a:t>
            </a:r>
            <a:r>
              <a:rPr lang="de-CH" dirty="0" smtClean="0"/>
              <a:t>: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42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b="9666"/>
          <a:stretch>
            <a:fillRect/>
          </a:stretch>
        </p:blipFill>
        <p:spPr bwMode="auto">
          <a:xfrm>
            <a:off x="135285" y="1682145"/>
            <a:ext cx="4398929" cy="2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MSA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7" y="1811494"/>
            <a:ext cx="4033391" cy="372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7655" y="5277561"/>
            <a:ext cx="8294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Web User Interface: </a:t>
            </a:r>
            <a:r>
              <a:rPr lang="de-CH" dirty="0" smtClean="0">
                <a:hlinkClick r:id="rId4"/>
              </a:rPr>
              <a:t>www.cmsaf.eu/wui</a:t>
            </a:r>
            <a:endParaRPr lang="de-CH" dirty="0" smtClean="0"/>
          </a:p>
          <a:p>
            <a:r>
              <a:rPr lang="de-CH" dirty="0"/>
              <a:t>Data </a:t>
            </a:r>
            <a:r>
              <a:rPr lang="de-CH" dirty="0" err="1"/>
              <a:t>format</a:t>
            </a:r>
            <a:r>
              <a:rPr lang="de-CH" dirty="0"/>
              <a:t>: </a:t>
            </a:r>
            <a:r>
              <a:rPr lang="de-CH" dirty="0" err="1"/>
              <a:t>netcdf</a:t>
            </a:r>
            <a:r>
              <a:rPr lang="de-CH" dirty="0"/>
              <a:t> </a:t>
            </a:r>
            <a:endParaRPr lang="de-CH" dirty="0" smtClean="0"/>
          </a:p>
          <a:p>
            <a:r>
              <a:rPr lang="en-US" dirty="0" smtClean="0"/>
              <a:t>Regular </a:t>
            </a:r>
            <a:r>
              <a:rPr lang="en-US" dirty="0" err="1"/>
              <a:t>lon-lat</a:t>
            </a:r>
            <a:r>
              <a:rPr lang="en-US" dirty="0"/>
              <a:t> grid (mainly 0.05° / 0.25</a:t>
            </a:r>
            <a:r>
              <a:rPr lang="en-US" dirty="0" smtClean="0"/>
              <a:t>°)</a:t>
            </a:r>
          </a:p>
          <a:p>
            <a:r>
              <a:rPr lang="en-US" dirty="0" smtClean="0"/>
              <a:t>Temporally aggregated (daily, monthly, monthly diurnal cycle) </a:t>
            </a:r>
            <a:endParaRPr lang="de-CH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317395" y="247613"/>
            <a:ext cx="8577224" cy="944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CH" kern="0" dirty="0" err="1" smtClean="0"/>
              <a:t>Climate</a:t>
            </a:r>
            <a:r>
              <a:rPr lang="de-CH" kern="0" dirty="0" smtClean="0"/>
              <a:t> Data back </a:t>
            </a:r>
            <a:r>
              <a:rPr lang="de-CH" kern="0" dirty="0" err="1" smtClean="0"/>
              <a:t>to</a:t>
            </a:r>
            <a:r>
              <a:rPr lang="de-CH" kern="0" dirty="0" smtClean="0"/>
              <a:t> </a:t>
            </a:r>
            <a:r>
              <a:rPr lang="de-CH" kern="0" dirty="0" err="1" smtClean="0"/>
              <a:t>the</a:t>
            </a:r>
            <a:r>
              <a:rPr lang="de-CH" kern="0" dirty="0" smtClean="0"/>
              <a:t> 1980s</a:t>
            </a:r>
            <a:endParaRPr lang="de-CH" kern="0" dirty="0"/>
          </a:p>
        </p:txBody>
      </p:sp>
      <p:sp>
        <p:nvSpPr>
          <p:cNvPr id="15" name="TextBox 14"/>
          <p:cNvSpPr txBox="1"/>
          <p:nvPr/>
        </p:nvSpPr>
        <p:spPr>
          <a:xfrm>
            <a:off x="317023" y="1301466"/>
            <a:ext cx="42697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smtClean="0"/>
              <a:t>Global (AVHRR) 0.25°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1227" y="1301466"/>
            <a:ext cx="42697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 err="1" smtClean="0"/>
              <a:t>Local</a:t>
            </a:r>
            <a:r>
              <a:rPr lang="de-CH" dirty="0" smtClean="0"/>
              <a:t> (Meteosat) 0.05°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0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Variante 1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6996A5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D MeteoSwiss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6996A5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D Bund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GSED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0CE0D-FADF-4C0F-90CA-E3B937E9A86B}">
  <ds:schemaRefs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8F031FF-B88D-427D-A541-B3BADEC1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 Variante 1</Template>
  <TotalTime>0</TotalTime>
  <Words>646</Words>
  <Application>Microsoft Office PowerPoint</Application>
  <PresentationFormat>On-screen Show (4:3)</PresentationFormat>
  <Paragraphs>137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en Variante 1</vt:lpstr>
      <vt:lpstr>2_CD MeteoSwiss</vt:lpstr>
      <vt:lpstr>3_CD Bund</vt:lpstr>
      <vt:lpstr>4_blank</vt:lpstr>
      <vt:lpstr>Document</vt:lpstr>
      <vt:lpstr>CM SAF Products  for Land Surface Analysis</vt:lpstr>
      <vt:lpstr>EUMETSAT Climate Monitoring Satellite Application Facility (CM SAF)</vt:lpstr>
      <vt:lpstr>EUMETSAT Climate Monitoring  Satellite Application Facility (CM SAF)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CM SAF Products</vt:lpstr>
      <vt:lpstr>CM SAF Land Surface Temperature</vt:lpstr>
      <vt:lpstr>CM SAF Products</vt:lpstr>
      <vt:lpstr>PowerPoint Presentation</vt:lpstr>
      <vt:lpstr>CM SAF Products</vt:lpstr>
      <vt:lpstr>Drought Index VHI for Switzerland (CM SAF LST + NOAA NDVI)</vt:lpstr>
      <vt:lpstr>PowerPoint Presentation</vt:lpstr>
      <vt:lpstr>Summary</vt:lpstr>
    </vt:vector>
  </TitlesOfParts>
  <Company>MeteoSwiss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TCDR Regional Land Flux</dc:title>
  <dc:creator>Duguay-Tetzlaff Anke</dc:creator>
  <cp:lastModifiedBy>Duguay-Tetzlaff Anke</cp:lastModifiedBy>
  <cp:revision>193</cp:revision>
  <cp:lastPrinted>2016-02-16T15:38:09Z</cp:lastPrinted>
  <dcterms:created xsi:type="dcterms:W3CDTF">2018-03-02T09:10:08Z</dcterms:created>
  <dcterms:modified xsi:type="dcterms:W3CDTF">2019-10-14T11:14:54Z</dcterms:modified>
</cp:coreProperties>
</file>