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handoutMasterIdLst>
    <p:handoutMasterId r:id="rId62"/>
  </p:handoutMasterIdLst>
  <p:sldIdLst>
    <p:sldId id="264" r:id="rId2"/>
    <p:sldId id="272" r:id="rId3"/>
    <p:sldId id="330" r:id="rId4"/>
    <p:sldId id="331" r:id="rId5"/>
    <p:sldId id="332" r:id="rId6"/>
    <p:sldId id="335" r:id="rId7"/>
    <p:sldId id="340" r:id="rId8"/>
    <p:sldId id="353" r:id="rId9"/>
    <p:sldId id="354" r:id="rId10"/>
    <p:sldId id="355" r:id="rId11"/>
    <p:sldId id="336" r:id="rId12"/>
    <p:sldId id="334" r:id="rId13"/>
    <p:sldId id="359" r:id="rId14"/>
    <p:sldId id="361" r:id="rId15"/>
    <p:sldId id="362" r:id="rId16"/>
    <p:sldId id="391" r:id="rId17"/>
    <p:sldId id="392" r:id="rId18"/>
    <p:sldId id="368" r:id="rId19"/>
    <p:sldId id="369" r:id="rId20"/>
    <p:sldId id="370" r:id="rId21"/>
    <p:sldId id="360" r:id="rId22"/>
    <p:sldId id="378" r:id="rId23"/>
    <p:sldId id="374" r:id="rId24"/>
    <p:sldId id="382" r:id="rId25"/>
    <p:sldId id="379" r:id="rId26"/>
    <p:sldId id="380" r:id="rId27"/>
    <p:sldId id="381" r:id="rId28"/>
    <p:sldId id="375" r:id="rId29"/>
    <p:sldId id="377" r:id="rId30"/>
    <p:sldId id="376" r:id="rId31"/>
    <p:sldId id="367" r:id="rId32"/>
    <p:sldId id="383" r:id="rId33"/>
    <p:sldId id="344" r:id="rId34"/>
    <p:sldId id="345" r:id="rId35"/>
    <p:sldId id="346" r:id="rId36"/>
    <p:sldId id="347" r:id="rId37"/>
    <p:sldId id="348" r:id="rId38"/>
    <p:sldId id="349" r:id="rId39"/>
    <p:sldId id="350" r:id="rId40"/>
    <p:sldId id="351" r:id="rId41"/>
    <p:sldId id="358" r:id="rId42"/>
    <p:sldId id="356" r:id="rId43"/>
    <p:sldId id="357" r:id="rId44"/>
    <p:sldId id="384" r:id="rId45"/>
    <p:sldId id="385" r:id="rId46"/>
    <p:sldId id="386" r:id="rId47"/>
    <p:sldId id="387" r:id="rId48"/>
    <p:sldId id="388" r:id="rId49"/>
    <p:sldId id="389" r:id="rId50"/>
    <p:sldId id="390" r:id="rId51"/>
    <p:sldId id="277" r:id="rId52"/>
    <p:sldId id="310" r:id="rId53"/>
    <p:sldId id="275" r:id="rId54"/>
    <p:sldId id="276" r:id="rId55"/>
    <p:sldId id="307" r:id="rId56"/>
    <p:sldId id="309" r:id="rId57"/>
    <p:sldId id="308" r:id="rId58"/>
    <p:sldId id="281" r:id="rId59"/>
    <p:sldId id="278" r:id="rId60"/>
  </p:sldIdLst>
  <p:sldSz cx="9144000" cy="6858000" type="screen4x3"/>
  <p:notesSz cx="6858000" cy="9144000"/>
  <p:defaultTextStyle>
    <a:defPPr>
      <a:defRPr lang="pt-PT"/>
    </a:defPPr>
    <a:lvl1pPr algn="l"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3997">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is Pessnha" initials="L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60943C"/>
    <a:srgbClr val="FF9933"/>
    <a:srgbClr val="FDCE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3" autoAdjust="0"/>
    <p:restoredTop sz="94548" autoAdjust="0"/>
  </p:normalViewPr>
  <p:slideViewPr>
    <p:cSldViewPr snapToGrid="0" showGuides="1">
      <p:cViewPr varScale="1">
        <p:scale>
          <a:sx n="79" d="100"/>
          <a:sy n="79" d="100"/>
        </p:scale>
        <p:origin x="758" y="77"/>
      </p:cViewPr>
      <p:guideLst>
        <p:guide orient="horz" pos="3997"/>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4" d="100"/>
          <a:sy n="64" d="100"/>
        </p:scale>
        <p:origin x="1992"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9-27T18:56:55.440" idx="1">
    <p:pos x="10" y="10"/>
    <p:text>Envisaged users
The utility is intended for all users of operational LSA-SAF products derived from Meteosat Second Generation (MSG), in particular those facing issues with reading or preparing the products for further processing, analysis or visualization. As it facilitates the integration into other GIS and Remote Sensing (RS) software, it is recommended that users have at least a basic understanding of GIS or Remote Sensing technique</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t-PT"/>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35284A0-2310-4A45-9655-ACF025351E16}" type="datetimeFigureOut">
              <a:rPr lang="pt-PT"/>
              <a:pPr>
                <a:defRPr/>
              </a:pPr>
              <a:t>14/10/2019</a:t>
            </a:fld>
            <a:endParaRPr lang="pt-PT"/>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t-PT"/>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8E1832A-7EE2-49A4-B495-4117605A0BF4}" type="slidenum">
              <a:rPr lang="pt-PT" altLang="pt-PT"/>
              <a:pPr/>
              <a:t>‹#›</a:t>
            </a:fld>
            <a:endParaRPr lang="pt-PT" altLang="pt-PT"/>
          </a:p>
        </p:txBody>
      </p:sp>
    </p:spTree>
    <p:extLst>
      <p:ext uri="{BB962C8B-B14F-4D97-AF65-F5344CB8AC3E}">
        <p14:creationId xmlns:p14="http://schemas.microsoft.com/office/powerpoint/2010/main" val="1530393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t-P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74EC255-F43D-4D50-93B7-6D70D123DC65}" type="datetimeFigureOut">
              <a:rPr lang="pt-PT"/>
              <a:pPr>
                <a:defRPr/>
              </a:pPr>
              <a:t>14/10/2019</a:t>
            </a:fld>
            <a:endParaRPr lang="pt-PT"/>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pt-PT"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pt-PT"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t-P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CAE26A6F-96CF-4568-AD8D-DB7BBF9653AA}" type="slidenum">
              <a:rPr lang="pt-PT" altLang="pt-PT"/>
              <a:pPr/>
              <a:t>‹#›</a:t>
            </a:fld>
            <a:endParaRPr lang="pt-PT" altLang="pt-PT"/>
          </a:p>
        </p:txBody>
      </p:sp>
    </p:spTree>
    <p:extLst>
      <p:ext uri="{BB962C8B-B14F-4D97-AF65-F5344CB8AC3E}">
        <p14:creationId xmlns:p14="http://schemas.microsoft.com/office/powerpoint/2010/main" val="170402917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spcBef>
                <a:spcPts val="600"/>
              </a:spcBef>
            </a:pPr>
            <a:r>
              <a:rPr lang="en-GB" altLang="pt-PT" b="1" smtClean="0">
                <a:latin typeface="Times New Roman" panose="02020603050405020304" pitchFamily="18" charset="0"/>
                <a:cs typeface="Times New Roman" panose="02020603050405020304" pitchFamily="18" charset="0"/>
              </a:rPr>
              <a:t>Envisaged users</a:t>
            </a:r>
          </a:p>
          <a:p>
            <a:pPr algn="just">
              <a:spcBef>
                <a:spcPts val="600"/>
              </a:spcBef>
            </a:pPr>
            <a:r>
              <a:rPr lang="en-GB" altLang="pt-PT" smtClean="0">
                <a:latin typeface="Times New Roman" panose="02020603050405020304" pitchFamily="18" charset="0"/>
                <a:cs typeface="Times New Roman" panose="02020603050405020304" pitchFamily="18" charset="0"/>
              </a:rPr>
              <a:t>The utility is intended for all users of operational LSA-SAF products derived from Meteosat Second Generation (MSG), in particular those facing issues with reading or preparing the products for further processing, analysis or visua</a:t>
            </a:r>
            <a:r>
              <a:rPr lang="en-GB" altLang="pt-PT" u="sng" smtClean="0">
                <a:latin typeface="Times New Roman" panose="02020603050405020304" pitchFamily="18" charset="0"/>
                <a:cs typeface="Times New Roman" panose="02020603050405020304" pitchFamily="18" charset="0"/>
              </a:rPr>
              <a:t>liz</a:t>
            </a:r>
            <a:r>
              <a:rPr lang="en-GB" altLang="pt-PT" smtClean="0">
                <a:latin typeface="Times New Roman" panose="02020603050405020304" pitchFamily="18" charset="0"/>
                <a:cs typeface="Times New Roman" panose="02020603050405020304" pitchFamily="18" charset="0"/>
              </a:rPr>
              <a:t>ation. As it facilitates the integration into other GIS and Remote Sensing (RS) software, it is recommended that users have at least a basic understanding of GIS or Remote Sensing technique</a:t>
            </a:r>
          </a:p>
          <a:p>
            <a:pPr>
              <a:spcBef>
                <a:spcPct val="0"/>
              </a:spcBef>
            </a:pPr>
            <a:endParaRPr lang="pt-PT" altLang="pt-PT" smtClean="0"/>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B800BDB-AAAD-449C-A632-1A2426C0F2DE}" type="slidenum">
              <a:rPr lang="pt-PT" altLang="pt-PT"/>
              <a:pPr/>
              <a:t>51</a:t>
            </a:fld>
            <a:endParaRPr lang="pt-PT" altLang="pt-PT"/>
          </a:p>
        </p:txBody>
      </p:sp>
    </p:spTree>
    <p:extLst>
      <p:ext uri="{BB962C8B-B14F-4D97-AF65-F5344CB8AC3E}">
        <p14:creationId xmlns:p14="http://schemas.microsoft.com/office/powerpoint/2010/main" val="3400165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PT" altLang="pt-PT" smtClean="0"/>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9DFF81C-E4A3-4C00-85F8-581647C13E1D}" type="slidenum">
              <a:rPr lang="pt-PT" altLang="pt-PT"/>
              <a:pPr/>
              <a:t>53</a:t>
            </a:fld>
            <a:endParaRPr lang="pt-PT" altLang="pt-PT"/>
          </a:p>
        </p:txBody>
      </p:sp>
    </p:spTree>
    <p:extLst>
      <p:ext uri="{BB962C8B-B14F-4D97-AF65-F5344CB8AC3E}">
        <p14:creationId xmlns:p14="http://schemas.microsoft.com/office/powerpoint/2010/main" val="329261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A78CA9FC-B214-49CB-B581-915C7B3193F6}" type="datetimeFigureOut">
              <a:rPr lang="pt-PT"/>
              <a:pPr>
                <a:defRPr/>
              </a:pPr>
              <a:t>14/10/2019</a:t>
            </a:fld>
            <a:endParaRPr lang="pt-PT"/>
          </a:p>
        </p:txBody>
      </p:sp>
      <p:sp>
        <p:nvSpPr>
          <p:cNvPr id="5" name="Footer Placeholder 4"/>
          <p:cNvSpPr>
            <a:spLocks noGrp="1"/>
          </p:cNvSpPr>
          <p:nvPr>
            <p:ph type="ftr" sz="quarter" idx="11"/>
          </p:nvPr>
        </p:nvSpPr>
        <p:spPr/>
        <p:txBody>
          <a:bodyPr/>
          <a:lstStyle>
            <a:lvl1pPr>
              <a:defRPr/>
            </a:lvl1pPr>
          </a:lstStyle>
          <a:p>
            <a:pPr>
              <a:defRPr/>
            </a:pPr>
            <a:endParaRPr lang="pt-PT"/>
          </a:p>
        </p:txBody>
      </p:sp>
      <p:sp>
        <p:nvSpPr>
          <p:cNvPr id="6" name="Slide Number Placeholder 5"/>
          <p:cNvSpPr>
            <a:spLocks noGrp="1"/>
          </p:cNvSpPr>
          <p:nvPr>
            <p:ph type="sldNum" sz="quarter" idx="12"/>
          </p:nvPr>
        </p:nvSpPr>
        <p:spPr/>
        <p:txBody>
          <a:bodyPr/>
          <a:lstStyle>
            <a:lvl1pPr>
              <a:defRPr/>
            </a:lvl1pPr>
          </a:lstStyle>
          <a:p>
            <a:fld id="{32EC67D7-E1BF-4030-8675-66C81B16ABA5}" type="slidenum">
              <a:rPr lang="pt-PT" altLang="pt-PT"/>
              <a:pPr/>
              <a:t>‹#›</a:t>
            </a:fld>
            <a:endParaRPr lang="pt-PT" altLang="pt-PT"/>
          </a:p>
        </p:txBody>
      </p:sp>
    </p:spTree>
    <p:extLst>
      <p:ext uri="{BB962C8B-B14F-4D97-AF65-F5344CB8AC3E}">
        <p14:creationId xmlns:p14="http://schemas.microsoft.com/office/powerpoint/2010/main" val="1114973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A148A97-4DB1-4508-960C-042CFCA5F84D}" type="datetimeFigureOut">
              <a:rPr lang="pt-PT"/>
              <a:pPr>
                <a:defRPr/>
              </a:pPr>
              <a:t>14/10/2019</a:t>
            </a:fld>
            <a:endParaRPr lang="pt-PT"/>
          </a:p>
        </p:txBody>
      </p:sp>
      <p:sp>
        <p:nvSpPr>
          <p:cNvPr id="5" name="Footer Placeholder 4"/>
          <p:cNvSpPr>
            <a:spLocks noGrp="1"/>
          </p:cNvSpPr>
          <p:nvPr>
            <p:ph type="ftr" sz="quarter" idx="11"/>
          </p:nvPr>
        </p:nvSpPr>
        <p:spPr/>
        <p:txBody>
          <a:bodyPr/>
          <a:lstStyle>
            <a:lvl1pPr>
              <a:defRPr/>
            </a:lvl1pPr>
          </a:lstStyle>
          <a:p>
            <a:pPr>
              <a:defRPr/>
            </a:pPr>
            <a:endParaRPr lang="pt-PT"/>
          </a:p>
        </p:txBody>
      </p:sp>
      <p:sp>
        <p:nvSpPr>
          <p:cNvPr id="6" name="Slide Number Placeholder 5"/>
          <p:cNvSpPr>
            <a:spLocks noGrp="1"/>
          </p:cNvSpPr>
          <p:nvPr>
            <p:ph type="sldNum" sz="quarter" idx="12"/>
          </p:nvPr>
        </p:nvSpPr>
        <p:spPr/>
        <p:txBody>
          <a:bodyPr/>
          <a:lstStyle>
            <a:lvl1pPr>
              <a:defRPr/>
            </a:lvl1pPr>
          </a:lstStyle>
          <a:p>
            <a:fld id="{1DE29B98-9DA3-42B4-9590-F8525C48034D}" type="slidenum">
              <a:rPr lang="pt-PT" altLang="pt-PT"/>
              <a:pPr/>
              <a:t>‹#›</a:t>
            </a:fld>
            <a:endParaRPr lang="pt-PT" altLang="pt-PT"/>
          </a:p>
        </p:txBody>
      </p:sp>
    </p:spTree>
    <p:extLst>
      <p:ext uri="{BB962C8B-B14F-4D97-AF65-F5344CB8AC3E}">
        <p14:creationId xmlns:p14="http://schemas.microsoft.com/office/powerpoint/2010/main" val="3306335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525C441-E936-4EBD-AF0D-A0E0D745FD50}" type="datetimeFigureOut">
              <a:rPr lang="pt-PT"/>
              <a:pPr>
                <a:defRPr/>
              </a:pPr>
              <a:t>14/10/2019</a:t>
            </a:fld>
            <a:endParaRPr lang="pt-PT"/>
          </a:p>
        </p:txBody>
      </p:sp>
      <p:sp>
        <p:nvSpPr>
          <p:cNvPr id="5" name="Footer Placeholder 4"/>
          <p:cNvSpPr>
            <a:spLocks noGrp="1"/>
          </p:cNvSpPr>
          <p:nvPr>
            <p:ph type="ftr" sz="quarter" idx="11"/>
          </p:nvPr>
        </p:nvSpPr>
        <p:spPr/>
        <p:txBody>
          <a:bodyPr/>
          <a:lstStyle>
            <a:lvl1pPr>
              <a:defRPr/>
            </a:lvl1pPr>
          </a:lstStyle>
          <a:p>
            <a:pPr>
              <a:defRPr/>
            </a:pPr>
            <a:endParaRPr lang="pt-PT"/>
          </a:p>
        </p:txBody>
      </p:sp>
      <p:sp>
        <p:nvSpPr>
          <p:cNvPr id="6" name="Slide Number Placeholder 5"/>
          <p:cNvSpPr>
            <a:spLocks noGrp="1"/>
          </p:cNvSpPr>
          <p:nvPr>
            <p:ph type="sldNum" sz="quarter" idx="12"/>
          </p:nvPr>
        </p:nvSpPr>
        <p:spPr/>
        <p:txBody>
          <a:bodyPr/>
          <a:lstStyle>
            <a:lvl1pPr>
              <a:defRPr/>
            </a:lvl1pPr>
          </a:lstStyle>
          <a:p>
            <a:fld id="{3372F991-4032-421B-AE1F-6D85959C7D01}" type="slidenum">
              <a:rPr lang="pt-PT" altLang="pt-PT"/>
              <a:pPr/>
              <a:t>‹#›</a:t>
            </a:fld>
            <a:endParaRPr lang="pt-PT" altLang="pt-PT"/>
          </a:p>
        </p:txBody>
      </p:sp>
    </p:spTree>
    <p:extLst>
      <p:ext uri="{BB962C8B-B14F-4D97-AF65-F5344CB8AC3E}">
        <p14:creationId xmlns:p14="http://schemas.microsoft.com/office/powerpoint/2010/main" val="1351495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Imagem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725" y="6372225"/>
            <a:ext cx="13716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m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9688" y="19050"/>
            <a:ext cx="1398587"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5737108" y="725487"/>
            <a:ext cx="3347610" cy="0"/>
          </a:xfrm>
          <a:prstGeom prst="line">
            <a:avLst/>
          </a:prstGeom>
          <a:ln w="50800">
            <a:solidFill>
              <a:srgbClr val="E46C0A"/>
            </a:solidFill>
          </a:ln>
          <a:effectLst>
            <a:softEdge rad="12700"/>
          </a:effectLst>
        </p:spPr>
        <p:style>
          <a:lnRef idx="1">
            <a:schemeClr val="accent6"/>
          </a:lnRef>
          <a:fillRef idx="0">
            <a:schemeClr val="accent6"/>
          </a:fillRef>
          <a:effectRef idx="0">
            <a:schemeClr val="accent6"/>
          </a:effectRef>
          <a:fontRef idx="minor">
            <a:schemeClr val="tx1"/>
          </a:fontRef>
        </p:style>
      </p:cxnSp>
      <p:cxnSp>
        <p:nvCxnSpPr>
          <p:cNvPr id="5" name="Straight Connector 4"/>
          <p:cNvCxnSpPr>
            <a:cxnSpLocks/>
          </p:cNvCxnSpPr>
          <p:nvPr userDrawn="1"/>
        </p:nvCxnSpPr>
        <p:spPr>
          <a:xfrm>
            <a:off x="4956530" y="658812"/>
            <a:ext cx="4131000" cy="0"/>
          </a:xfrm>
          <a:prstGeom prst="line">
            <a:avLst/>
          </a:prstGeom>
          <a:ln w="50800">
            <a:solidFill>
              <a:srgbClr val="E46C0A"/>
            </a:solidFill>
          </a:ln>
          <a:effectLst>
            <a:softEdge rad="12700"/>
          </a:effectLst>
        </p:spPr>
        <p:style>
          <a:lnRef idx="1">
            <a:schemeClr val="accent6"/>
          </a:lnRef>
          <a:fillRef idx="0">
            <a:schemeClr val="accent6"/>
          </a:fillRef>
          <a:effectRef idx="0">
            <a:schemeClr val="accent6"/>
          </a:effectRef>
          <a:fontRef idx="minor">
            <a:schemeClr val="tx1"/>
          </a:fontRef>
        </p:style>
      </p:cxnSp>
      <p:sp>
        <p:nvSpPr>
          <p:cNvPr id="6" name="Rectangle 5"/>
          <p:cNvSpPr>
            <a:spLocks noChangeArrowheads="1"/>
          </p:cNvSpPr>
          <p:nvPr userDrawn="1"/>
        </p:nvSpPr>
        <p:spPr bwMode="auto">
          <a:xfrm>
            <a:off x="2589213" y="6497638"/>
            <a:ext cx="3581400" cy="307975"/>
          </a:xfrm>
          <a:prstGeom prst="rect">
            <a:avLst/>
          </a:prstGeom>
          <a:noFill/>
          <a:ln w="9525">
            <a:noFill/>
            <a:miter lim="800000"/>
            <a:headEnd/>
            <a:tailEnd/>
          </a:ln>
        </p:spPr>
        <p:txBody>
          <a:bodyPr>
            <a:sp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GB" altLang="pt-PT" sz="1400" b="1" dirty="0" smtClean="0">
                <a:solidFill>
                  <a:srgbClr val="059513"/>
                </a:solidFill>
              </a:rPr>
              <a:t>6th </a:t>
            </a:r>
            <a:r>
              <a:rPr lang="en-GB" altLang="pt-PT" sz="1400" b="1" dirty="0">
                <a:solidFill>
                  <a:srgbClr val="059513"/>
                </a:solidFill>
              </a:rPr>
              <a:t>SALGEE Meeting </a:t>
            </a:r>
            <a:r>
              <a:rPr lang="en-GB" altLang="pt-PT" sz="1400" b="1" dirty="0" smtClean="0">
                <a:solidFill>
                  <a:srgbClr val="059513"/>
                </a:solidFill>
              </a:rPr>
              <a:t>14-17 October 2019</a:t>
            </a:r>
            <a:endParaRPr lang="en-GB" altLang="pt-PT" sz="1400" b="1" dirty="0">
              <a:solidFill>
                <a:srgbClr val="059513"/>
              </a:solidFill>
            </a:endParaRPr>
          </a:p>
        </p:txBody>
      </p:sp>
      <p:sp>
        <p:nvSpPr>
          <p:cNvPr id="7" name="Text Box 15"/>
          <p:cNvSpPr txBox="1">
            <a:spLocks noChangeArrowheads="1"/>
          </p:cNvSpPr>
          <p:nvPr userDrawn="1"/>
        </p:nvSpPr>
        <p:spPr bwMode="auto">
          <a:xfrm>
            <a:off x="8715375" y="6505575"/>
            <a:ext cx="333375" cy="244475"/>
          </a:xfrm>
          <a:prstGeom prst="rect">
            <a:avLst/>
          </a:prstGeom>
          <a:noFill/>
          <a:ln w="9525">
            <a:noFill/>
            <a:miter lim="800000"/>
            <a:headEnd/>
            <a:tailEnd/>
          </a:ln>
          <a:effec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87A5ACA-5796-4A77-9B7E-2FD6F3457758}" type="slidenum">
              <a:rPr lang="pt-PT" altLang="pt-PT" sz="1000">
                <a:solidFill>
                  <a:srgbClr val="00194C"/>
                </a:solidFill>
              </a:rPr>
              <a:pPr/>
              <a:t>‹#›</a:t>
            </a:fld>
            <a:endParaRPr lang="pt-PT" altLang="pt-PT" sz="1000">
              <a:solidFill>
                <a:srgbClr val="00194C"/>
              </a:solidFill>
            </a:endParaRPr>
          </a:p>
        </p:txBody>
      </p:sp>
      <p:sp>
        <p:nvSpPr>
          <p:cNvPr id="8" name="Line 17"/>
          <p:cNvSpPr>
            <a:spLocks noChangeShapeType="1"/>
          </p:cNvSpPr>
          <p:nvPr userDrawn="1"/>
        </p:nvSpPr>
        <p:spPr bwMode="auto">
          <a:xfrm flipV="1">
            <a:off x="1804988" y="6327775"/>
            <a:ext cx="7021512" cy="7938"/>
          </a:xfrm>
          <a:prstGeom prst="line">
            <a:avLst/>
          </a:prstGeom>
          <a:noFill/>
          <a:ln w="19050">
            <a:solidFill>
              <a:schemeClr val="tx1"/>
            </a:solidFill>
            <a:round/>
            <a:headEnd/>
            <a:tailEnd/>
          </a:ln>
          <a:effectLst/>
        </p:spPr>
        <p:txBody>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pt-PT" sz="1350"/>
          </a:p>
        </p:txBody>
      </p:sp>
    </p:spTree>
    <p:extLst>
      <p:ext uri="{BB962C8B-B14F-4D97-AF65-F5344CB8AC3E}">
        <p14:creationId xmlns:p14="http://schemas.microsoft.com/office/powerpoint/2010/main" val="2693754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198562C-E119-487A-B07B-6CE7548F5CC0}" type="datetimeFigureOut">
              <a:rPr lang="pt-PT"/>
              <a:pPr>
                <a:defRPr/>
              </a:pPr>
              <a:t>14/10/2019</a:t>
            </a:fld>
            <a:endParaRPr lang="pt-PT"/>
          </a:p>
        </p:txBody>
      </p:sp>
      <p:sp>
        <p:nvSpPr>
          <p:cNvPr id="5" name="Footer Placeholder 4"/>
          <p:cNvSpPr>
            <a:spLocks noGrp="1"/>
          </p:cNvSpPr>
          <p:nvPr>
            <p:ph type="ftr" sz="quarter" idx="11"/>
          </p:nvPr>
        </p:nvSpPr>
        <p:spPr/>
        <p:txBody>
          <a:bodyPr/>
          <a:lstStyle>
            <a:lvl1pPr>
              <a:defRPr/>
            </a:lvl1pPr>
          </a:lstStyle>
          <a:p>
            <a:pPr>
              <a:defRPr/>
            </a:pPr>
            <a:endParaRPr lang="pt-PT"/>
          </a:p>
        </p:txBody>
      </p:sp>
      <p:sp>
        <p:nvSpPr>
          <p:cNvPr id="6" name="Slide Number Placeholder 5"/>
          <p:cNvSpPr>
            <a:spLocks noGrp="1"/>
          </p:cNvSpPr>
          <p:nvPr>
            <p:ph type="sldNum" sz="quarter" idx="12"/>
          </p:nvPr>
        </p:nvSpPr>
        <p:spPr/>
        <p:txBody>
          <a:bodyPr/>
          <a:lstStyle>
            <a:lvl1pPr>
              <a:defRPr/>
            </a:lvl1pPr>
          </a:lstStyle>
          <a:p>
            <a:fld id="{E598848A-1C97-48F1-83FC-0C750E08B5F1}" type="slidenum">
              <a:rPr lang="pt-PT" altLang="pt-PT"/>
              <a:pPr/>
              <a:t>‹#›</a:t>
            </a:fld>
            <a:endParaRPr lang="pt-PT" altLang="pt-PT"/>
          </a:p>
        </p:txBody>
      </p:sp>
    </p:spTree>
    <p:extLst>
      <p:ext uri="{BB962C8B-B14F-4D97-AF65-F5344CB8AC3E}">
        <p14:creationId xmlns:p14="http://schemas.microsoft.com/office/powerpoint/2010/main" val="3428596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016FBFA-6761-4131-A49D-4A012C7884FF}" type="datetimeFigureOut">
              <a:rPr lang="pt-PT"/>
              <a:pPr>
                <a:defRPr/>
              </a:pPr>
              <a:t>14/10/2019</a:t>
            </a:fld>
            <a:endParaRPr lang="pt-PT"/>
          </a:p>
        </p:txBody>
      </p:sp>
      <p:sp>
        <p:nvSpPr>
          <p:cNvPr id="5" name="Footer Placeholder 4"/>
          <p:cNvSpPr>
            <a:spLocks noGrp="1"/>
          </p:cNvSpPr>
          <p:nvPr>
            <p:ph type="ftr" sz="quarter" idx="11"/>
          </p:nvPr>
        </p:nvSpPr>
        <p:spPr/>
        <p:txBody>
          <a:bodyPr/>
          <a:lstStyle>
            <a:lvl1pPr>
              <a:defRPr/>
            </a:lvl1pPr>
          </a:lstStyle>
          <a:p>
            <a:pPr>
              <a:defRPr/>
            </a:pPr>
            <a:endParaRPr lang="pt-PT"/>
          </a:p>
        </p:txBody>
      </p:sp>
      <p:sp>
        <p:nvSpPr>
          <p:cNvPr id="6" name="Slide Number Placeholder 5"/>
          <p:cNvSpPr>
            <a:spLocks noGrp="1"/>
          </p:cNvSpPr>
          <p:nvPr>
            <p:ph type="sldNum" sz="quarter" idx="12"/>
          </p:nvPr>
        </p:nvSpPr>
        <p:spPr/>
        <p:txBody>
          <a:bodyPr/>
          <a:lstStyle>
            <a:lvl1pPr>
              <a:defRPr/>
            </a:lvl1pPr>
          </a:lstStyle>
          <a:p>
            <a:fld id="{A580CE0B-9C8A-4689-B6EF-6A264CC99C41}" type="slidenum">
              <a:rPr lang="pt-PT" altLang="pt-PT"/>
              <a:pPr/>
              <a:t>‹#›</a:t>
            </a:fld>
            <a:endParaRPr lang="pt-PT" altLang="pt-PT"/>
          </a:p>
        </p:txBody>
      </p:sp>
    </p:spTree>
    <p:extLst>
      <p:ext uri="{BB962C8B-B14F-4D97-AF65-F5344CB8AC3E}">
        <p14:creationId xmlns:p14="http://schemas.microsoft.com/office/powerpoint/2010/main" val="4124278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3AFCFD05-3DC8-449C-AF8B-9DD20559315D}" type="datetimeFigureOut">
              <a:rPr lang="pt-PT"/>
              <a:pPr>
                <a:defRPr/>
              </a:pPr>
              <a:t>14/10/2019</a:t>
            </a:fld>
            <a:endParaRPr lang="pt-PT"/>
          </a:p>
        </p:txBody>
      </p:sp>
      <p:sp>
        <p:nvSpPr>
          <p:cNvPr id="6" name="Footer Placeholder 4"/>
          <p:cNvSpPr>
            <a:spLocks noGrp="1"/>
          </p:cNvSpPr>
          <p:nvPr>
            <p:ph type="ftr" sz="quarter" idx="11"/>
          </p:nvPr>
        </p:nvSpPr>
        <p:spPr/>
        <p:txBody>
          <a:bodyPr/>
          <a:lstStyle>
            <a:lvl1pPr>
              <a:defRPr/>
            </a:lvl1pPr>
          </a:lstStyle>
          <a:p>
            <a:pPr>
              <a:defRPr/>
            </a:pPr>
            <a:endParaRPr lang="pt-PT"/>
          </a:p>
        </p:txBody>
      </p:sp>
      <p:sp>
        <p:nvSpPr>
          <p:cNvPr id="7" name="Slide Number Placeholder 5"/>
          <p:cNvSpPr>
            <a:spLocks noGrp="1"/>
          </p:cNvSpPr>
          <p:nvPr>
            <p:ph type="sldNum" sz="quarter" idx="12"/>
          </p:nvPr>
        </p:nvSpPr>
        <p:spPr/>
        <p:txBody>
          <a:bodyPr/>
          <a:lstStyle>
            <a:lvl1pPr>
              <a:defRPr/>
            </a:lvl1pPr>
          </a:lstStyle>
          <a:p>
            <a:fld id="{EF97CB30-47A2-415D-9436-32CC529812BF}" type="slidenum">
              <a:rPr lang="pt-PT" altLang="pt-PT"/>
              <a:pPr/>
              <a:t>‹#›</a:t>
            </a:fld>
            <a:endParaRPr lang="pt-PT" altLang="pt-PT"/>
          </a:p>
        </p:txBody>
      </p:sp>
    </p:spTree>
    <p:extLst>
      <p:ext uri="{BB962C8B-B14F-4D97-AF65-F5344CB8AC3E}">
        <p14:creationId xmlns:p14="http://schemas.microsoft.com/office/powerpoint/2010/main" val="3240071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83566103-51C0-4406-93C1-CB64B76226BB}" type="datetimeFigureOut">
              <a:rPr lang="pt-PT"/>
              <a:pPr>
                <a:defRPr/>
              </a:pPr>
              <a:t>14/10/2019</a:t>
            </a:fld>
            <a:endParaRPr lang="pt-PT"/>
          </a:p>
        </p:txBody>
      </p:sp>
      <p:sp>
        <p:nvSpPr>
          <p:cNvPr id="8" name="Footer Placeholder 4"/>
          <p:cNvSpPr>
            <a:spLocks noGrp="1"/>
          </p:cNvSpPr>
          <p:nvPr>
            <p:ph type="ftr" sz="quarter" idx="11"/>
          </p:nvPr>
        </p:nvSpPr>
        <p:spPr/>
        <p:txBody>
          <a:bodyPr/>
          <a:lstStyle>
            <a:lvl1pPr>
              <a:defRPr/>
            </a:lvl1pPr>
          </a:lstStyle>
          <a:p>
            <a:pPr>
              <a:defRPr/>
            </a:pPr>
            <a:endParaRPr lang="pt-PT"/>
          </a:p>
        </p:txBody>
      </p:sp>
      <p:sp>
        <p:nvSpPr>
          <p:cNvPr id="9" name="Slide Number Placeholder 5"/>
          <p:cNvSpPr>
            <a:spLocks noGrp="1"/>
          </p:cNvSpPr>
          <p:nvPr>
            <p:ph type="sldNum" sz="quarter" idx="12"/>
          </p:nvPr>
        </p:nvSpPr>
        <p:spPr/>
        <p:txBody>
          <a:bodyPr/>
          <a:lstStyle>
            <a:lvl1pPr>
              <a:defRPr/>
            </a:lvl1pPr>
          </a:lstStyle>
          <a:p>
            <a:fld id="{F5D80E96-177F-4636-834E-FD42673665D7}" type="slidenum">
              <a:rPr lang="pt-PT" altLang="pt-PT"/>
              <a:pPr/>
              <a:t>‹#›</a:t>
            </a:fld>
            <a:endParaRPr lang="pt-PT" altLang="pt-PT"/>
          </a:p>
        </p:txBody>
      </p:sp>
    </p:spTree>
    <p:extLst>
      <p:ext uri="{BB962C8B-B14F-4D97-AF65-F5344CB8AC3E}">
        <p14:creationId xmlns:p14="http://schemas.microsoft.com/office/powerpoint/2010/main" val="2057867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5E5C114D-248B-424A-BC52-D02169CD3C91}" type="datetimeFigureOut">
              <a:rPr lang="pt-PT"/>
              <a:pPr>
                <a:defRPr/>
              </a:pPr>
              <a:t>14/10/2019</a:t>
            </a:fld>
            <a:endParaRPr lang="pt-PT"/>
          </a:p>
        </p:txBody>
      </p:sp>
      <p:sp>
        <p:nvSpPr>
          <p:cNvPr id="4" name="Footer Placeholder 4"/>
          <p:cNvSpPr>
            <a:spLocks noGrp="1"/>
          </p:cNvSpPr>
          <p:nvPr>
            <p:ph type="ftr" sz="quarter" idx="11"/>
          </p:nvPr>
        </p:nvSpPr>
        <p:spPr/>
        <p:txBody>
          <a:bodyPr/>
          <a:lstStyle>
            <a:lvl1pPr>
              <a:defRPr/>
            </a:lvl1pPr>
          </a:lstStyle>
          <a:p>
            <a:pPr>
              <a:defRPr/>
            </a:pPr>
            <a:endParaRPr lang="pt-PT"/>
          </a:p>
        </p:txBody>
      </p:sp>
      <p:sp>
        <p:nvSpPr>
          <p:cNvPr id="5" name="Slide Number Placeholder 5"/>
          <p:cNvSpPr>
            <a:spLocks noGrp="1"/>
          </p:cNvSpPr>
          <p:nvPr>
            <p:ph type="sldNum" sz="quarter" idx="12"/>
          </p:nvPr>
        </p:nvSpPr>
        <p:spPr/>
        <p:txBody>
          <a:bodyPr/>
          <a:lstStyle>
            <a:lvl1pPr>
              <a:defRPr/>
            </a:lvl1pPr>
          </a:lstStyle>
          <a:p>
            <a:fld id="{0CC9FCE8-1AE3-4449-A804-D3DCCA6ABE8C}" type="slidenum">
              <a:rPr lang="pt-PT" altLang="pt-PT"/>
              <a:pPr/>
              <a:t>‹#›</a:t>
            </a:fld>
            <a:endParaRPr lang="pt-PT" altLang="pt-PT"/>
          </a:p>
        </p:txBody>
      </p:sp>
    </p:spTree>
    <p:extLst>
      <p:ext uri="{BB962C8B-B14F-4D97-AF65-F5344CB8AC3E}">
        <p14:creationId xmlns:p14="http://schemas.microsoft.com/office/powerpoint/2010/main" val="1646286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711B754-377F-432B-9A5A-201C352EE5E6}" type="datetimeFigureOut">
              <a:rPr lang="pt-PT"/>
              <a:pPr>
                <a:defRPr/>
              </a:pPr>
              <a:t>14/10/2019</a:t>
            </a:fld>
            <a:endParaRPr lang="pt-PT"/>
          </a:p>
        </p:txBody>
      </p:sp>
      <p:sp>
        <p:nvSpPr>
          <p:cNvPr id="3" name="Footer Placeholder 4"/>
          <p:cNvSpPr>
            <a:spLocks noGrp="1"/>
          </p:cNvSpPr>
          <p:nvPr>
            <p:ph type="ftr" sz="quarter" idx="11"/>
          </p:nvPr>
        </p:nvSpPr>
        <p:spPr/>
        <p:txBody>
          <a:bodyPr/>
          <a:lstStyle>
            <a:lvl1pPr>
              <a:defRPr/>
            </a:lvl1pPr>
          </a:lstStyle>
          <a:p>
            <a:pPr>
              <a:defRPr/>
            </a:pPr>
            <a:endParaRPr lang="pt-PT"/>
          </a:p>
        </p:txBody>
      </p:sp>
      <p:sp>
        <p:nvSpPr>
          <p:cNvPr id="4" name="Slide Number Placeholder 5"/>
          <p:cNvSpPr>
            <a:spLocks noGrp="1"/>
          </p:cNvSpPr>
          <p:nvPr>
            <p:ph type="sldNum" sz="quarter" idx="12"/>
          </p:nvPr>
        </p:nvSpPr>
        <p:spPr/>
        <p:txBody>
          <a:bodyPr/>
          <a:lstStyle>
            <a:lvl1pPr>
              <a:defRPr/>
            </a:lvl1pPr>
          </a:lstStyle>
          <a:p>
            <a:fld id="{380AEC2C-863D-4532-A888-683EEA0D00B8}" type="slidenum">
              <a:rPr lang="pt-PT" altLang="pt-PT"/>
              <a:pPr/>
              <a:t>‹#›</a:t>
            </a:fld>
            <a:endParaRPr lang="pt-PT" altLang="pt-PT"/>
          </a:p>
        </p:txBody>
      </p:sp>
    </p:spTree>
    <p:extLst>
      <p:ext uri="{BB962C8B-B14F-4D97-AF65-F5344CB8AC3E}">
        <p14:creationId xmlns:p14="http://schemas.microsoft.com/office/powerpoint/2010/main" val="3927293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CEB360-2C49-45F8-B7EC-BDCEACA18328}" type="datetimeFigureOut">
              <a:rPr lang="pt-PT"/>
              <a:pPr>
                <a:defRPr/>
              </a:pPr>
              <a:t>14/10/2019</a:t>
            </a:fld>
            <a:endParaRPr lang="pt-PT"/>
          </a:p>
        </p:txBody>
      </p:sp>
      <p:sp>
        <p:nvSpPr>
          <p:cNvPr id="6" name="Footer Placeholder 4"/>
          <p:cNvSpPr>
            <a:spLocks noGrp="1"/>
          </p:cNvSpPr>
          <p:nvPr>
            <p:ph type="ftr" sz="quarter" idx="11"/>
          </p:nvPr>
        </p:nvSpPr>
        <p:spPr/>
        <p:txBody>
          <a:bodyPr/>
          <a:lstStyle>
            <a:lvl1pPr>
              <a:defRPr/>
            </a:lvl1pPr>
          </a:lstStyle>
          <a:p>
            <a:pPr>
              <a:defRPr/>
            </a:pPr>
            <a:endParaRPr lang="pt-PT"/>
          </a:p>
        </p:txBody>
      </p:sp>
      <p:sp>
        <p:nvSpPr>
          <p:cNvPr id="7" name="Slide Number Placeholder 5"/>
          <p:cNvSpPr>
            <a:spLocks noGrp="1"/>
          </p:cNvSpPr>
          <p:nvPr>
            <p:ph type="sldNum" sz="quarter" idx="12"/>
          </p:nvPr>
        </p:nvSpPr>
        <p:spPr/>
        <p:txBody>
          <a:bodyPr/>
          <a:lstStyle>
            <a:lvl1pPr>
              <a:defRPr/>
            </a:lvl1pPr>
          </a:lstStyle>
          <a:p>
            <a:fld id="{1978E887-9574-4DA4-B752-E20CDDE5EF72}" type="slidenum">
              <a:rPr lang="pt-PT" altLang="pt-PT"/>
              <a:pPr/>
              <a:t>‹#›</a:t>
            </a:fld>
            <a:endParaRPr lang="pt-PT" altLang="pt-PT"/>
          </a:p>
        </p:txBody>
      </p:sp>
    </p:spTree>
    <p:extLst>
      <p:ext uri="{BB962C8B-B14F-4D97-AF65-F5344CB8AC3E}">
        <p14:creationId xmlns:p14="http://schemas.microsoft.com/office/powerpoint/2010/main" val="49132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67D1EF4-13C3-4645-870A-FA099F7938AE}" type="datetimeFigureOut">
              <a:rPr lang="pt-PT"/>
              <a:pPr>
                <a:defRPr/>
              </a:pPr>
              <a:t>14/10/2019</a:t>
            </a:fld>
            <a:endParaRPr lang="pt-PT"/>
          </a:p>
        </p:txBody>
      </p:sp>
      <p:sp>
        <p:nvSpPr>
          <p:cNvPr id="6" name="Footer Placeholder 4"/>
          <p:cNvSpPr>
            <a:spLocks noGrp="1"/>
          </p:cNvSpPr>
          <p:nvPr>
            <p:ph type="ftr" sz="quarter" idx="11"/>
          </p:nvPr>
        </p:nvSpPr>
        <p:spPr/>
        <p:txBody>
          <a:bodyPr/>
          <a:lstStyle>
            <a:lvl1pPr>
              <a:defRPr/>
            </a:lvl1pPr>
          </a:lstStyle>
          <a:p>
            <a:pPr>
              <a:defRPr/>
            </a:pPr>
            <a:endParaRPr lang="pt-PT"/>
          </a:p>
        </p:txBody>
      </p:sp>
      <p:sp>
        <p:nvSpPr>
          <p:cNvPr id="7" name="Slide Number Placeholder 5"/>
          <p:cNvSpPr>
            <a:spLocks noGrp="1"/>
          </p:cNvSpPr>
          <p:nvPr>
            <p:ph type="sldNum" sz="quarter" idx="12"/>
          </p:nvPr>
        </p:nvSpPr>
        <p:spPr/>
        <p:txBody>
          <a:bodyPr/>
          <a:lstStyle>
            <a:lvl1pPr>
              <a:defRPr/>
            </a:lvl1pPr>
          </a:lstStyle>
          <a:p>
            <a:fld id="{243E7813-74C7-45F3-B4CC-61B146DA7018}" type="slidenum">
              <a:rPr lang="pt-PT" altLang="pt-PT"/>
              <a:pPr/>
              <a:t>‹#›</a:t>
            </a:fld>
            <a:endParaRPr lang="pt-PT" altLang="pt-PT"/>
          </a:p>
        </p:txBody>
      </p:sp>
    </p:spTree>
    <p:extLst>
      <p:ext uri="{BB962C8B-B14F-4D97-AF65-F5344CB8AC3E}">
        <p14:creationId xmlns:p14="http://schemas.microsoft.com/office/powerpoint/2010/main" val="4073961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pt-PT"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t-PT" smtClean="0"/>
              <a:t>Click to edit Master text styles</a:t>
            </a:r>
          </a:p>
          <a:p>
            <a:pPr lvl="1"/>
            <a:r>
              <a:rPr lang="en-US" altLang="pt-PT" smtClean="0"/>
              <a:t>Second level</a:t>
            </a:r>
          </a:p>
          <a:p>
            <a:pPr lvl="2"/>
            <a:r>
              <a:rPr lang="en-US" altLang="pt-PT" smtClean="0"/>
              <a:t>Third level</a:t>
            </a:r>
          </a:p>
          <a:p>
            <a:pPr lvl="3"/>
            <a:r>
              <a:rPr lang="en-US" altLang="pt-PT" smtClean="0"/>
              <a:t>Fourth level</a:t>
            </a:r>
          </a:p>
          <a:p>
            <a:pPr lvl="4"/>
            <a:r>
              <a:rPr lang="en-US" altLang="pt-PT"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41F7BB8-3BEF-40A7-96A8-576DB1EB26A9}" type="datetimeFigureOut">
              <a:rPr lang="pt-PT"/>
              <a:pPr>
                <a:defRPr/>
              </a:pPr>
              <a:t>14/10/2019</a:t>
            </a:fld>
            <a:endParaRPr lang="pt-PT"/>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t-PT"/>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62778C94-8A0D-4EF0-8A9D-2CE10270A798}" type="slidenum">
              <a:rPr lang="pt-PT" altLang="pt-PT"/>
              <a:pPr/>
              <a:t>‹#›</a:t>
            </a:fld>
            <a:endParaRPr lang="pt-PT" altLang="pt-PT"/>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 id="2147483673" r:id="rId12"/>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hyperlink" Target="https://landsaf.ipma.pt/en/products/vegetation/msg10dayfvc-dr/" TargetMode="External"/><Relationship Id="rId2" Type="http://schemas.openxmlformats.org/officeDocument/2006/relationships/hyperlink" Target="https://landsaf.ipma.pt/GetDocument.do?id=668" TargetMode="External"/><Relationship Id="rId1" Type="http://schemas.openxmlformats.org/officeDocument/2006/relationships/slideLayout" Target="../slideLayouts/slideLayout12.xml"/><Relationship Id="rId5" Type="http://schemas.openxmlformats.org/officeDocument/2006/relationships/hyperlink" Target="https://landsaf.ipma.pt/en/products/vegetation/mtfapar-dr/" TargetMode="External"/><Relationship Id="rId4" Type="http://schemas.openxmlformats.org/officeDocument/2006/relationships/hyperlink" Target="https://landsaf.ipma.pt/en/products/vegetation/mtlai-dr/"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landsaf.ipma.pt/en/products/vegetation/etlai/" TargetMode="External"/><Relationship Id="rId2" Type="http://schemas.openxmlformats.org/officeDocument/2006/relationships/hyperlink" Target="https://landsaf.ipma.pt/en/products/vegetation/etfvc/" TargetMode="External"/><Relationship Id="rId1" Type="http://schemas.openxmlformats.org/officeDocument/2006/relationships/slideLayout" Target="../slideLayouts/slideLayout12.xml"/><Relationship Id="rId4" Type="http://schemas.openxmlformats.org/officeDocument/2006/relationships/hyperlink" Target="https://landsaf.ipma.pt/en/products/vegetation/etfapar/"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landsaf.ipma.pt/en/products/vegetation/mgpp/" TargetMode="External"/><Relationship Id="rId2" Type="http://schemas.openxmlformats.org/officeDocument/2006/relationships/hyperlink" Target="https://landsaf.ipma.pt/en/products/product-status/" TargetMode="Externa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landsaf.ipma.pt/en/newsmedia/news-show-cases-2/msg-gross-primary-production-mgpp-release/" TargetMode="Externa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ChangeArrowheads="1"/>
          </p:cNvSpPr>
          <p:nvPr/>
        </p:nvSpPr>
        <p:spPr bwMode="auto">
          <a:xfrm>
            <a:off x="544513" y="1344613"/>
            <a:ext cx="830580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pt-PT" sz="4400" dirty="0">
                <a:solidFill>
                  <a:srgbClr val="002060"/>
                </a:solidFill>
                <a:latin typeface="Times New Roman" panose="02020603050405020304" pitchFamily="18" charset="0"/>
              </a:rPr>
              <a:t>LSA-SAF</a:t>
            </a:r>
          </a:p>
          <a:p>
            <a:pPr algn="ctr"/>
            <a:r>
              <a:rPr lang="en-US" altLang="pt-PT" sz="4400" dirty="0">
                <a:solidFill>
                  <a:srgbClr val="002060"/>
                </a:solidFill>
                <a:latin typeface="Times New Roman" panose="02020603050405020304" pitchFamily="18" charset="0"/>
              </a:rPr>
              <a:t>Operational products characteristics and expected evolution</a:t>
            </a:r>
          </a:p>
          <a:p>
            <a:pPr algn="ctr"/>
            <a:endParaRPr lang="en-US" altLang="pt-PT" sz="4400" dirty="0">
              <a:solidFill>
                <a:srgbClr val="002060"/>
              </a:solidFill>
              <a:latin typeface="Times New Roman" panose="02020603050405020304" pitchFamily="18" charset="0"/>
            </a:endParaRPr>
          </a:p>
          <a:p>
            <a:pPr algn="ctr"/>
            <a:endParaRPr lang="en-US" altLang="pt-PT" sz="3600" dirty="0">
              <a:solidFill>
                <a:srgbClr val="002060"/>
              </a:solidFill>
              <a:latin typeface="Times New Roman" panose="02020603050405020304" pitchFamily="18" charset="0"/>
            </a:endParaRPr>
          </a:p>
          <a:p>
            <a:pPr algn="ctr"/>
            <a:endParaRPr lang="en-US" altLang="pt-PT" sz="3600" dirty="0">
              <a:solidFill>
                <a:srgbClr val="002060"/>
              </a:solidFill>
              <a:latin typeface="Times New Roman" panose="02020603050405020304" pitchFamily="18" charset="0"/>
            </a:endParaRPr>
          </a:p>
          <a:p>
            <a:r>
              <a:rPr lang="en-US" altLang="pt-PT" sz="3600" i="1" dirty="0">
                <a:solidFill>
                  <a:srgbClr val="002060"/>
                </a:solidFill>
                <a:latin typeface="Times New Roman" panose="02020603050405020304" pitchFamily="18" charset="0"/>
              </a:rPr>
              <a:t>Luís </a:t>
            </a:r>
            <a:r>
              <a:rPr lang="en-US" altLang="pt-PT" sz="3600" i="1" dirty="0" smtClean="0">
                <a:solidFill>
                  <a:srgbClr val="002060"/>
                </a:solidFill>
                <a:latin typeface="Times New Roman" panose="02020603050405020304" pitchFamily="18" charset="0"/>
              </a:rPr>
              <a:t>Pessanha </a:t>
            </a:r>
            <a:r>
              <a:rPr lang="en-US" altLang="pt-PT" sz="3600" i="1" dirty="0">
                <a:solidFill>
                  <a:srgbClr val="002060"/>
                </a:solidFill>
              </a:rPr>
              <a:t>(</a:t>
            </a:r>
            <a:r>
              <a:rPr lang="en-US" altLang="pt-PT" sz="3600" i="1" dirty="0" smtClean="0">
                <a:solidFill>
                  <a:srgbClr val="002060"/>
                </a:solidFill>
              </a:rPr>
              <a:t>luis.pessanha@ipma.pt</a:t>
            </a:r>
            <a:r>
              <a:rPr lang="en-US" altLang="pt-PT" sz="3600" i="1" dirty="0" smtClean="0">
                <a:solidFill>
                  <a:srgbClr val="002060"/>
                </a:solidFill>
              </a:rPr>
              <a:t>)</a:t>
            </a:r>
            <a:endParaRPr lang="pt-PT" altLang="pt-PT" sz="3600" i="1"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80963" y="924962"/>
            <a:ext cx="893286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en-GB" altLang="pt-PT" sz="2400" dirty="0">
                <a:solidFill>
                  <a:srgbClr val="000099"/>
                </a:solidFill>
                <a:latin typeface="Times New Roman" panose="02020603050405020304" pitchFamily="18" charset="0"/>
                <a:cs typeface="Times New Roman" panose="02020603050405020304" pitchFamily="18" charset="0"/>
              </a:rPr>
              <a:t>Programmes such as GCOS (WMO), GEOSS, and Copernicus (EC and ESA) have established important guidelines for monitoring of climate and environment, stressing the need for global, long-term, high quality and reliable products.</a:t>
            </a:r>
          </a:p>
          <a:p>
            <a:pPr algn="just"/>
            <a:r>
              <a:rPr lang="en-GB" altLang="pt-PT" sz="2400" dirty="0">
                <a:solidFill>
                  <a:srgbClr val="000099"/>
                </a:solidFill>
                <a:latin typeface="Times New Roman" panose="02020603050405020304" pitchFamily="18" charset="0"/>
                <a:cs typeface="Times New Roman" panose="02020603050405020304" pitchFamily="18" charset="0"/>
              </a:rPr>
              <a:t>The life-cycle of EUMETSAT satellites, and the contributions of LSA SAF consortium members to Copernicus services (land and atmosphere) put the LSA SAF in a privilege position as a product/service provider for those programmes. </a:t>
            </a:r>
            <a:endParaRPr lang="pt-PT" altLang="pt-PT" sz="2400" dirty="0">
              <a:solidFill>
                <a:srgbClr val="000099"/>
              </a:solidFill>
              <a:latin typeface="Times New Roman" panose="02020603050405020304" pitchFamily="18" charset="0"/>
              <a:cs typeface="Times New Roman" panose="02020603050405020304" pitchFamily="18" charset="0"/>
            </a:endParaRPr>
          </a:p>
        </p:txBody>
      </p:sp>
      <p:sp>
        <p:nvSpPr>
          <p:cNvPr id="25602" name="Rectangle 4"/>
          <p:cNvSpPr>
            <a:spLocks noChangeArrowheads="1"/>
          </p:cNvSpPr>
          <p:nvPr/>
        </p:nvSpPr>
        <p:spPr bwMode="auto">
          <a:xfrm>
            <a:off x="0" y="0"/>
            <a:ext cx="77581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3200" b="1">
                <a:solidFill>
                  <a:srgbClr val="002060"/>
                </a:solidFill>
                <a:latin typeface="Times New Roman" panose="02020603050405020304" pitchFamily="18" charset="0"/>
                <a:cs typeface="Times New Roman" panose="02020603050405020304" pitchFamily="18" charset="0"/>
              </a:rPr>
              <a:t>Relation with projects</a:t>
            </a:r>
          </a:p>
        </p:txBody>
      </p:sp>
      <p:sp>
        <p:nvSpPr>
          <p:cNvPr id="2" name="Rectangle 1"/>
          <p:cNvSpPr/>
          <p:nvPr/>
        </p:nvSpPr>
        <p:spPr>
          <a:xfrm>
            <a:off x="-49212" y="4312712"/>
            <a:ext cx="9063037" cy="1831271"/>
          </a:xfrm>
          <a:prstGeom prst="rect">
            <a:avLst/>
          </a:prstGeom>
        </p:spPr>
        <p:txBody>
          <a:bodyPr wrap="square">
            <a:spAutoFit/>
          </a:bodyPr>
          <a:lstStyle/>
          <a:p>
            <a:pPr algn="just">
              <a:spcBef>
                <a:spcPts val="600"/>
              </a:spcBef>
            </a:pPr>
            <a:r>
              <a:rPr lang="en-GB" dirty="0" smtClean="0"/>
              <a:t>The </a:t>
            </a:r>
            <a:r>
              <a:rPr lang="en-GB" u="sng" dirty="0" smtClean="0"/>
              <a:t>Global Climate Observing System </a:t>
            </a:r>
            <a:r>
              <a:rPr lang="en-GB" dirty="0" smtClean="0"/>
              <a:t>(GCOS) is a co-sponsored programme which regularly assesses the status of global climate observations and produces guidance for its improvement.</a:t>
            </a:r>
          </a:p>
          <a:p>
            <a:pPr algn="just">
              <a:spcBef>
                <a:spcPts val="600"/>
              </a:spcBef>
            </a:pPr>
            <a:r>
              <a:rPr lang="en-GB" dirty="0" smtClean="0"/>
              <a:t>A central part of GEO’s Mission is to build the </a:t>
            </a:r>
            <a:r>
              <a:rPr lang="en-GB" u="sng" dirty="0" smtClean="0"/>
              <a:t>Global Earth Observation System of Systems </a:t>
            </a:r>
            <a:r>
              <a:rPr lang="en-GB" dirty="0" smtClean="0"/>
              <a:t>(GEOSS). It is a set of coordinated, independent Earth observation, information and processing systems interacting and providing access to diverse information for a broad range of users in both public and private sectors</a:t>
            </a:r>
            <a:endParaRPr lang="pt-P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298450" y="790575"/>
            <a:ext cx="8686800" cy="533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ts val="600"/>
              </a:spcBef>
            </a:pPr>
            <a:r>
              <a:rPr lang="en-GB" altLang="pt-PT" sz="2400" b="1">
                <a:solidFill>
                  <a:srgbClr val="000099"/>
                </a:solidFill>
                <a:latin typeface="Times New Roman" panose="02020603050405020304" pitchFamily="18" charset="0"/>
                <a:cs typeface="Times New Roman" panose="02020603050405020304" pitchFamily="18" charset="0"/>
              </a:rPr>
              <a:t>Land-SAF CDOP-3 main objectives:</a:t>
            </a:r>
          </a:p>
          <a:p>
            <a:pPr>
              <a:spcBef>
                <a:spcPts val="600"/>
              </a:spcBef>
            </a:pPr>
            <a:r>
              <a:rPr lang="en-GB" altLang="pt-PT">
                <a:solidFill>
                  <a:srgbClr val="000099"/>
                </a:solidFill>
                <a:latin typeface="Times New Roman" panose="02020603050405020304" pitchFamily="18" charset="0"/>
                <a:cs typeface="Times New Roman" panose="02020603050405020304" pitchFamily="18" charset="0"/>
              </a:rPr>
              <a:t>1) Ensure the continuity of a reliable near real time and offline service, where emphasis will be put on</a:t>
            </a:r>
          </a:p>
          <a:p>
            <a:pPr lvl="1">
              <a:spcBef>
                <a:spcPts val="600"/>
              </a:spcBef>
              <a:buFont typeface="Wingdings" panose="05000000000000000000" pitchFamily="2" charset="2"/>
              <a:buChar char="v"/>
            </a:pPr>
            <a:r>
              <a:rPr lang="en-GB" altLang="pt-PT">
                <a:solidFill>
                  <a:srgbClr val="000099"/>
                </a:solidFill>
                <a:latin typeface="Times New Roman" panose="02020603050405020304" pitchFamily="18" charset="0"/>
                <a:cs typeface="Times New Roman" panose="02020603050405020304" pitchFamily="18" charset="0"/>
              </a:rPr>
              <a:t>A smooth transition to MTG-based operations</a:t>
            </a:r>
          </a:p>
          <a:p>
            <a:pPr lvl="1">
              <a:spcBef>
                <a:spcPts val="600"/>
              </a:spcBef>
              <a:buFont typeface="Wingdings" panose="05000000000000000000" pitchFamily="2" charset="2"/>
              <a:buChar char="v"/>
            </a:pPr>
            <a:r>
              <a:rPr lang="en-GB" altLang="pt-PT">
                <a:solidFill>
                  <a:srgbClr val="000099"/>
                </a:solidFill>
                <a:latin typeface="Times New Roman" panose="02020603050405020304" pitchFamily="18" charset="0"/>
                <a:cs typeface="Times New Roman" panose="02020603050405020304" pitchFamily="18" charset="0"/>
              </a:rPr>
              <a:t>The improvement of system and product quality monitoring</a:t>
            </a:r>
          </a:p>
          <a:p>
            <a:pPr lvl="1">
              <a:spcBef>
                <a:spcPts val="600"/>
              </a:spcBef>
              <a:buFont typeface="Wingdings" panose="05000000000000000000" pitchFamily="2" charset="2"/>
              <a:buChar char="v"/>
            </a:pPr>
            <a:r>
              <a:rPr lang="en-GB" altLang="pt-PT">
                <a:solidFill>
                  <a:srgbClr val="000099"/>
                </a:solidFill>
                <a:latin typeface="Times New Roman" panose="02020603050405020304" pitchFamily="18" charset="0"/>
                <a:cs typeface="Times New Roman" panose="02020603050405020304" pitchFamily="18" charset="0"/>
              </a:rPr>
              <a:t>Maintaining an efficient user support service</a:t>
            </a:r>
          </a:p>
          <a:p>
            <a:pPr>
              <a:spcBef>
                <a:spcPts val="600"/>
              </a:spcBef>
            </a:pPr>
            <a:r>
              <a:rPr lang="en-GB" altLang="pt-PT">
                <a:solidFill>
                  <a:srgbClr val="000099"/>
                </a:solidFill>
                <a:latin typeface="Times New Roman" panose="02020603050405020304" pitchFamily="18" charset="0"/>
                <a:cs typeface="Times New Roman" panose="02020603050405020304" pitchFamily="18" charset="0"/>
              </a:rPr>
              <a:t>2) Provide homogeneous datasets for products developed in CDOP-1 and CDOP-2</a:t>
            </a:r>
          </a:p>
          <a:p>
            <a:pPr lvl="1">
              <a:spcBef>
                <a:spcPts val="600"/>
              </a:spcBef>
              <a:buFont typeface="Wingdings" panose="05000000000000000000" pitchFamily="2" charset="2"/>
              <a:buChar char="v"/>
            </a:pPr>
            <a:r>
              <a:rPr lang="en-GB" altLang="pt-PT">
                <a:solidFill>
                  <a:srgbClr val="000099"/>
                </a:solidFill>
                <a:latin typeface="Times New Roman" panose="02020603050405020304" pitchFamily="18" charset="0"/>
                <a:cs typeface="Times New Roman" panose="02020603050405020304" pitchFamily="18" charset="0"/>
              </a:rPr>
              <a:t>Maintain re-processing capabilities for MSG and AVHRR/Metop for a subset of products (identified by 240 user requirements)</a:t>
            </a:r>
          </a:p>
          <a:p>
            <a:pPr lvl="1">
              <a:spcBef>
                <a:spcPts val="600"/>
              </a:spcBef>
              <a:buFont typeface="Wingdings" panose="05000000000000000000" pitchFamily="2" charset="2"/>
              <a:buChar char="v"/>
            </a:pPr>
            <a:r>
              <a:rPr lang="en-GB" altLang="pt-PT">
                <a:solidFill>
                  <a:srgbClr val="000099"/>
                </a:solidFill>
                <a:latin typeface="Times New Roman" panose="02020603050405020304" pitchFamily="18" charset="0"/>
                <a:cs typeface="Times New Roman" panose="02020603050405020304" pitchFamily="18" charset="0"/>
              </a:rPr>
              <a:t>Provide careful characterization of product uncertainty</a:t>
            </a:r>
          </a:p>
          <a:p>
            <a:pPr>
              <a:spcBef>
                <a:spcPts val="600"/>
              </a:spcBef>
            </a:pPr>
            <a:r>
              <a:rPr lang="en-GB" altLang="pt-PT">
                <a:solidFill>
                  <a:srgbClr val="000099"/>
                </a:solidFill>
                <a:latin typeface="Times New Roman" panose="02020603050405020304" pitchFamily="18" charset="0"/>
                <a:cs typeface="Times New Roman" panose="02020603050405020304" pitchFamily="18" charset="0"/>
              </a:rPr>
              <a:t>3) Explore the capabilities of forthcoming EUMETSAT satellites</a:t>
            </a:r>
          </a:p>
          <a:p>
            <a:pPr lvl="1">
              <a:spcBef>
                <a:spcPts val="600"/>
              </a:spcBef>
              <a:buFont typeface="Wingdings" panose="05000000000000000000" pitchFamily="2" charset="2"/>
              <a:buChar char="v"/>
            </a:pPr>
            <a:r>
              <a:rPr lang="en-GB" altLang="pt-PT">
                <a:solidFill>
                  <a:srgbClr val="000099"/>
                </a:solidFill>
                <a:latin typeface="Times New Roman" panose="02020603050405020304" pitchFamily="18" charset="0"/>
                <a:cs typeface="Times New Roman" panose="02020603050405020304" pitchFamily="18" charset="0"/>
              </a:rPr>
              <a:t>Developing and/or adapting existing algorithms to MTG-FCI. Except when explicitly indicated, all MTG-FCI products will be generated using the Full Disk Scan Service (FDS).</a:t>
            </a:r>
          </a:p>
          <a:p>
            <a:pPr lvl="1">
              <a:spcBef>
                <a:spcPts val="600"/>
              </a:spcBef>
              <a:buFont typeface="Wingdings" panose="05000000000000000000" pitchFamily="2" charset="2"/>
              <a:buChar char="v"/>
            </a:pPr>
            <a:r>
              <a:rPr lang="en-GB" altLang="pt-PT">
                <a:solidFill>
                  <a:srgbClr val="000099"/>
                </a:solidFill>
                <a:latin typeface="Times New Roman" panose="02020603050405020304" pitchFamily="18" charset="0"/>
                <a:cs typeface="Times New Roman" panose="02020603050405020304" pitchFamily="18" charset="0"/>
              </a:rPr>
              <a:t>Designing new products for sensors on-board EPS-SG, which will be more suitable for land surface monitoring, VII and 3MI</a:t>
            </a:r>
          </a:p>
        </p:txBody>
      </p:sp>
      <p:sp>
        <p:nvSpPr>
          <p:cNvPr id="26626" name="CaixaDeTexto 2"/>
          <p:cNvSpPr txBox="1">
            <a:spLocks noChangeArrowheads="1"/>
          </p:cNvSpPr>
          <p:nvPr/>
        </p:nvSpPr>
        <p:spPr bwMode="auto">
          <a:xfrm>
            <a:off x="-36513" y="144463"/>
            <a:ext cx="76501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2400" b="1">
                <a:solidFill>
                  <a:srgbClr val="002060"/>
                </a:solidFill>
                <a:latin typeface="Times New Roman" panose="02020603050405020304" pitchFamily="18" charset="0"/>
              </a:rPr>
              <a:t>CDOP-3 Objectives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aixaDeTexto 2"/>
          <p:cNvSpPr txBox="1">
            <a:spLocks noChangeArrowheads="1"/>
          </p:cNvSpPr>
          <p:nvPr/>
        </p:nvSpPr>
        <p:spPr bwMode="auto">
          <a:xfrm>
            <a:off x="74613" y="65088"/>
            <a:ext cx="7392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2800" b="1">
                <a:solidFill>
                  <a:srgbClr val="00194C"/>
                </a:solidFill>
                <a:latin typeface="Times New Roman" panose="02020603050405020304" pitchFamily="18" charset="0"/>
                <a:cs typeface="Times New Roman" panose="02020603050405020304" pitchFamily="18" charset="0"/>
              </a:rPr>
              <a:t>Project Reviews</a:t>
            </a:r>
          </a:p>
        </p:txBody>
      </p:sp>
      <p:sp>
        <p:nvSpPr>
          <p:cNvPr id="27650" name="Marcador de Posição de Conteúdo 1"/>
          <p:cNvSpPr txBox="1">
            <a:spLocks/>
          </p:cNvSpPr>
          <p:nvPr/>
        </p:nvSpPr>
        <p:spPr bwMode="auto">
          <a:xfrm>
            <a:off x="74613" y="1344613"/>
            <a:ext cx="8994775"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90000"/>
              </a:lnSpc>
              <a:spcBef>
                <a:spcPts val="1000"/>
              </a:spcBef>
              <a:buFont typeface="Arial" panose="020B0604020202020204" pitchFamily="34" charset="0"/>
              <a:buNone/>
            </a:pPr>
            <a:r>
              <a:rPr lang="en-GB" altLang="pt-PT" sz="2000" b="1">
                <a:solidFill>
                  <a:srgbClr val="000099"/>
                </a:solidFill>
                <a:latin typeface="Times New Roman" panose="02020603050405020304" pitchFamily="18" charset="0"/>
                <a:cs typeface="Times New Roman" panose="02020603050405020304" pitchFamily="18" charset="0"/>
              </a:rPr>
              <a:t>Evolution of product chains to new programs – MTG and EPS-SG</a:t>
            </a:r>
          </a:p>
          <a:p>
            <a:pPr>
              <a:lnSpc>
                <a:spcPct val="90000"/>
              </a:lnSpc>
              <a:spcBef>
                <a:spcPts val="1000"/>
              </a:spcBef>
              <a:buFont typeface="Arial" panose="020B0604020202020204" pitchFamily="34" charset="0"/>
              <a:buNone/>
            </a:pPr>
            <a:endParaRPr lang="en-GB" altLang="pt-PT" sz="2000" b="1">
              <a:solidFill>
                <a:srgbClr val="000099"/>
              </a:solidFill>
              <a:latin typeface="Times New Roman" panose="02020603050405020304" pitchFamily="18" charset="0"/>
              <a:cs typeface="Times New Roman" panose="02020603050405020304" pitchFamily="18" charset="0"/>
            </a:endParaRPr>
          </a:p>
          <a:p>
            <a:pPr lvl="1">
              <a:lnSpc>
                <a:spcPct val="90000"/>
              </a:lnSpc>
              <a:spcBef>
                <a:spcPts val="1200"/>
              </a:spcBef>
              <a:buFont typeface="Calibri Light" panose="020F0302020204030204" pitchFamily="34" charset="0"/>
              <a:buAutoNum type="arabicPeriod"/>
            </a:pPr>
            <a:r>
              <a:rPr lang="en-GB" altLang="pt-PT" sz="2000" b="1">
                <a:solidFill>
                  <a:srgbClr val="000099"/>
                </a:solidFill>
                <a:latin typeface="Times New Roman" panose="02020603050405020304" pitchFamily="18" charset="0"/>
                <a:cs typeface="Times New Roman" panose="02020603050405020304" pitchFamily="18" charset="0"/>
              </a:rPr>
              <a:t>Requirements Review (RR)</a:t>
            </a:r>
            <a:r>
              <a:rPr lang="en-GB" altLang="pt-PT" sz="2000">
                <a:solidFill>
                  <a:srgbClr val="000099"/>
                </a:solidFill>
                <a:latin typeface="Times New Roman" panose="02020603050405020304" pitchFamily="18" charset="0"/>
                <a:cs typeface="Times New Roman" panose="02020603050405020304" pitchFamily="18" charset="0"/>
              </a:rPr>
              <a:t>: assess requirements &amp; feasibility in order to release the requirements baseline for products (setting the </a:t>
            </a:r>
            <a:r>
              <a:rPr lang="en-GB" altLang="pt-PT" sz="2000" u="sng">
                <a:solidFill>
                  <a:srgbClr val="000099"/>
                </a:solidFill>
                <a:latin typeface="Times New Roman" panose="02020603050405020304" pitchFamily="18" charset="0"/>
                <a:cs typeface="Times New Roman" panose="02020603050405020304" pitchFamily="18" charset="0"/>
              </a:rPr>
              <a:t>PRD</a:t>
            </a:r>
            <a:r>
              <a:rPr lang="en-GB" altLang="pt-PT" sz="2000">
                <a:solidFill>
                  <a:srgbClr val="000099"/>
                </a:solidFill>
                <a:latin typeface="Times New Roman" panose="02020603050405020304" pitchFamily="18" charset="0"/>
                <a:cs typeface="Times New Roman" panose="02020603050405020304" pitchFamily="18" charset="0"/>
              </a:rPr>
              <a:t>) and system</a:t>
            </a:r>
          </a:p>
          <a:p>
            <a:pPr lvl="1">
              <a:lnSpc>
                <a:spcPct val="90000"/>
              </a:lnSpc>
              <a:spcBef>
                <a:spcPts val="1200"/>
              </a:spcBef>
              <a:buFont typeface="Calibri Light" panose="020F0302020204030204" pitchFamily="34" charset="0"/>
              <a:buAutoNum type="arabicPeriod"/>
            </a:pPr>
            <a:r>
              <a:rPr lang="en-GB" altLang="pt-PT" sz="2000" b="1">
                <a:solidFill>
                  <a:srgbClr val="000099"/>
                </a:solidFill>
                <a:latin typeface="Times New Roman" panose="02020603050405020304" pitchFamily="18" charset="0"/>
                <a:cs typeface="Times New Roman" panose="02020603050405020304" pitchFamily="18" charset="0"/>
              </a:rPr>
              <a:t>Preliminary and Design Component Consolidation Review (PDCR)</a:t>
            </a:r>
            <a:r>
              <a:rPr lang="en-GB" altLang="pt-PT" sz="2000">
                <a:solidFill>
                  <a:srgbClr val="000099"/>
                </a:solidFill>
                <a:latin typeface="Times New Roman" panose="02020603050405020304" pitchFamily="18" charset="0"/>
                <a:cs typeface="Times New Roman" panose="02020603050405020304" pitchFamily="18" charset="0"/>
              </a:rPr>
              <a:t>: Detailed Design Definition and Component requirements; Test plan; </a:t>
            </a:r>
            <a:r>
              <a:rPr lang="en-GB" altLang="pt-PT" sz="2000" b="1" u="sng">
                <a:solidFill>
                  <a:srgbClr val="000099"/>
                </a:solidFill>
                <a:latin typeface="Times New Roman" panose="02020603050405020304" pitchFamily="18" charset="0"/>
                <a:cs typeface="Times New Roman" panose="02020603050405020304" pitchFamily="18" charset="0"/>
              </a:rPr>
              <a:t>A</a:t>
            </a:r>
            <a:r>
              <a:rPr lang="en-US" altLang="pt-PT" sz="2000" b="1" u="sng">
                <a:solidFill>
                  <a:srgbClr val="000099"/>
                </a:solidFill>
                <a:latin typeface="Times New Roman" panose="02020603050405020304" pitchFamily="18" charset="0"/>
                <a:cs typeface="Times New Roman" panose="02020603050405020304" pitchFamily="18" charset="0"/>
              </a:rPr>
              <a:t>TBD </a:t>
            </a:r>
            <a:r>
              <a:rPr lang="en-US" altLang="pt-PT" sz="2000">
                <a:solidFill>
                  <a:srgbClr val="000099"/>
                </a:solidFill>
                <a:latin typeface="Times New Roman" panose="02020603050405020304" pitchFamily="18" charset="0"/>
                <a:cs typeface="Times New Roman" panose="02020603050405020304" pitchFamily="18" charset="0"/>
              </a:rPr>
              <a:t> to release the Scientific Baseline</a:t>
            </a:r>
          </a:p>
          <a:p>
            <a:pPr lvl="1">
              <a:lnSpc>
                <a:spcPct val="90000"/>
              </a:lnSpc>
              <a:spcBef>
                <a:spcPts val="1200"/>
              </a:spcBef>
              <a:buFont typeface="Calibri Light" panose="020F0302020204030204" pitchFamily="34" charset="0"/>
              <a:buAutoNum type="arabicPeriod"/>
            </a:pPr>
            <a:r>
              <a:rPr lang="en-US" altLang="pt-PT" sz="2000" b="1">
                <a:solidFill>
                  <a:srgbClr val="000099"/>
                </a:solidFill>
                <a:latin typeface="Times New Roman" panose="02020603050405020304" pitchFamily="18" charset="0"/>
                <a:cs typeface="Times New Roman" panose="02020603050405020304" pitchFamily="18" charset="0"/>
              </a:rPr>
              <a:t>System/Components Integration Review (SIRR) </a:t>
            </a:r>
            <a:r>
              <a:rPr lang="en-US" altLang="pt-PT" sz="2000">
                <a:solidFill>
                  <a:srgbClr val="000099"/>
                </a:solidFill>
                <a:latin typeface="Times New Roman" panose="02020603050405020304" pitchFamily="18" charset="0"/>
                <a:cs typeface="Times New Roman" panose="02020603050405020304" pitchFamily="18" charset="0"/>
              </a:rPr>
              <a:t>Internal Review to start integration</a:t>
            </a:r>
          </a:p>
          <a:p>
            <a:pPr lvl="1">
              <a:lnSpc>
                <a:spcPct val="90000"/>
              </a:lnSpc>
              <a:spcBef>
                <a:spcPts val="1200"/>
              </a:spcBef>
              <a:buFont typeface="Calibri Light" panose="020F0302020204030204" pitchFamily="34" charset="0"/>
              <a:buAutoNum type="arabicPeriod"/>
            </a:pPr>
            <a:r>
              <a:rPr lang="en-GB" altLang="pt-PT" sz="2000" b="1">
                <a:solidFill>
                  <a:srgbClr val="000099"/>
                </a:solidFill>
                <a:latin typeface="Times New Roman" panose="02020603050405020304" pitchFamily="18" charset="0"/>
                <a:cs typeface="Times New Roman" panose="02020603050405020304" pitchFamily="18" charset="0"/>
              </a:rPr>
              <a:t>System/Components Verification Test Result Review (STRR)</a:t>
            </a:r>
          </a:p>
          <a:p>
            <a:pPr lvl="1">
              <a:lnSpc>
                <a:spcPct val="90000"/>
              </a:lnSpc>
              <a:spcBef>
                <a:spcPts val="1200"/>
              </a:spcBef>
              <a:buFont typeface="Calibri Light" panose="020F0302020204030204" pitchFamily="34" charset="0"/>
              <a:buAutoNum type="arabicPeriod"/>
            </a:pPr>
            <a:r>
              <a:rPr lang="en-GB" altLang="pt-PT" sz="2000" b="1">
                <a:solidFill>
                  <a:srgbClr val="000099"/>
                </a:solidFill>
                <a:latin typeface="Times New Roman" panose="02020603050405020304" pitchFamily="18" charset="0"/>
                <a:cs typeface="Times New Roman" panose="02020603050405020304" pitchFamily="18" charset="0"/>
              </a:rPr>
              <a:t>Operations Readiness Review (ORR): </a:t>
            </a:r>
            <a:r>
              <a:rPr lang="en-GB" altLang="pt-PT" sz="2000">
                <a:solidFill>
                  <a:srgbClr val="000099"/>
                </a:solidFill>
                <a:latin typeface="Times New Roman" panose="02020603050405020304" pitchFamily="18" charset="0"/>
                <a:cs typeface="Times New Roman" panose="02020603050405020304" pitchFamily="18" charset="0"/>
              </a:rPr>
              <a:t>to assess validation against the PRD, and the readiness to start Operations (</a:t>
            </a:r>
            <a:r>
              <a:rPr lang="en-GB" altLang="pt-PT" sz="2000" b="1" u="sng">
                <a:solidFill>
                  <a:srgbClr val="000099"/>
                </a:solidFill>
                <a:latin typeface="Times New Roman" panose="02020603050405020304" pitchFamily="18" charset="0"/>
                <a:cs typeface="Times New Roman" panose="02020603050405020304" pitchFamily="18" charset="0"/>
              </a:rPr>
              <a:t>PUM</a:t>
            </a:r>
            <a:r>
              <a:rPr lang="en-GB" altLang="pt-PT" sz="2000">
                <a:solidFill>
                  <a:srgbClr val="000099"/>
                </a:solidFill>
                <a:latin typeface="Times New Roman" panose="02020603050405020304" pitchFamily="18" charset="0"/>
                <a:cs typeface="Times New Roman" panose="02020603050405020304" pitchFamily="18" charset="0"/>
              </a:rPr>
              <a:t>, </a:t>
            </a:r>
            <a:r>
              <a:rPr lang="en-GB" altLang="pt-PT" sz="2000" b="1" u="sng">
                <a:solidFill>
                  <a:srgbClr val="000099"/>
                </a:solidFill>
                <a:latin typeface="Times New Roman" panose="02020603050405020304" pitchFamily="18" charset="0"/>
                <a:cs typeface="Times New Roman" panose="02020603050405020304" pitchFamily="18" charset="0"/>
              </a:rPr>
              <a:t>VR</a:t>
            </a:r>
            <a:r>
              <a:rPr lang="en-GB" altLang="pt-PT" sz="2000">
                <a:solidFill>
                  <a:srgbClr val="000099"/>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Box 1"/>
          <p:cNvSpPr txBox="1">
            <a:spLocks noChangeArrowheads="1"/>
          </p:cNvSpPr>
          <p:nvPr/>
        </p:nvSpPr>
        <p:spPr bwMode="auto">
          <a:xfrm>
            <a:off x="1717675" y="2520950"/>
            <a:ext cx="58991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6600" b="1">
                <a:solidFill>
                  <a:srgbClr val="002060"/>
                </a:solidFill>
              </a:rPr>
              <a:t>MTG &amp; ESP-SG</a:t>
            </a:r>
            <a:endParaRPr lang="pt-PT" altLang="pt-PT" sz="6600" b="1">
              <a:solidFill>
                <a:srgbClr val="002060"/>
              </a:solidFill>
            </a:endParaRPr>
          </a:p>
        </p:txBody>
      </p:sp>
    </p:spTree>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Box 1"/>
          <p:cNvSpPr txBox="1">
            <a:spLocks noChangeArrowheads="1"/>
          </p:cNvSpPr>
          <p:nvPr/>
        </p:nvSpPr>
        <p:spPr bwMode="auto">
          <a:xfrm>
            <a:off x="3054350" y="2782888"/>
            <a:ext cx="2266950"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6600" b="1">
                <a:solidFill>
                  <a:srgbClr val="002060"/>
                </a:solidFill>
              </a:rPr>
              <a:t>MTG</a:t>
            </a:r>
            <a:endParaRPr lang="pt-PT" altLang="pt-PT" sz="6600" b="1">
              <a:solidFill>
                <a:srgbClr val="002060"/>
              </a:solidFill>
            </a:endParaRPr>
          </a:p>
        </p:txBody>
      </p:sp>
    </p:spTree>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46138"/>
            <a:ext cx="9144000" cy="5493812"/>
          </a:xfrm>
          <a:prstGeom prst="rect">
            <a:avLst/>
          </a:prstGeom>
        </p:spPr>
        <p:txBody>
          <a:bodyPr>
            <a:spAutoFit/>
          </a:bodyPr>
          <a:lstStyle/>
          <a:p>
            <a:pPr fontAlgn="auto">
              <a:spcBef>
                <a:spcPts val="600"/>
              </a:spcBef>
              <a:spcAft>
                <a:spcPts val="0"/>
              </a:spcAft>
              <a:defRPr/>
            </a:pPr>
            <a:r>
              <a:rPr lang="en-GB" sz="2000" b="1" dirty="0">
                <a:solidFill>
                  <a:srgbClr val="002060"/>
                </a:solidFill>
                <a:cs typeface="Times New Roman" panose="02020603050405020304" pitchFamily="18" charset="0"/>
              </a:rPr>
              <a:t>The imaging satellites, MTG-I, carries</a:t>
            </a:r>
            <a:r>
              <a:rPr lang="en-GB" sz="2000" dirty="0">
                <a:cs typeface="Times New Roman" panose="02020603050405020304" pitchFamily="18" charset="0"/>
              </a:rPr>
              <a:t>:</a:t>
            </a:r>
          </a:p>
          <a:p>
            <a:pPr lvl="1" fontAlgn="auto">
              <a:spcBef>
                <a:spcPts val="600"/>
              </a:spcBef>
              <a:spcAft>
                <a:spcPts val="0"/>
              </a:spcAft>
              <a:defRPr/>
            </a:pPr>
            <a:r>
              <a:rPr lang="en-GB" sz="2000" dirty="0">
                <a:cs typeface="Times New Roman" panose="02020603050405020304" pitchFamily="18" charset="0"/>
              </a:rPr>
              <a:t>Flexible Combined Imager (FCI)</a:t>
            </a:r>
          </a:p>
          <a:p>
            <a:pPr lvl="1" fontAlgn="auto">
              <a:spcBef>
                <a:spcPts val="600"/>
              </a:spcBef>
              <a:spcAft>
                <a:spcPts val="0"/>
              </a:spcAft>
              <a:defRPr/>
            </a:pPr>
            <a:r>
              <a:rPr lang="en-GB" sz="2000" dirty="0">
                <a:cs typeface="Times New Roman" panose="02020603050405020304" pitchFamily="18" charset="0"/>
              </a:rPr>
              <a:t>Lightning Imager (</a:t>
            </a:r>
            <a:r>
              <a:rPr lang="en-GB" sz="2000" dirty="0" smtClean="0">
                <a:cs typeface="Times New Roman" panose="02020603050405020304" pitchFamily="18" charset="0"/>
              </a:rPr>
              <a:t>LI)</a:t>
            </a:r>
            <a:endParaRPr lang="en-GB" sz="2000" dirty="0">
              <a:cs typeface="Times New Roman" panose="02020603050405020304" pitchFamily="18" charset="0"/>
            </a:endParaRPr>
          </a:p>
          <a:p>
            <a:pPr fontAlgn="auto">
              <a:spcBef>
                <a:spcPts val="600"/>
              </a:spcBef>
              <a:spcAft>
                <a:spcPts val="0"/>
              </a:spcAft>
              <a:defRPr/>
            </a:pPr>
            <a:r>
              <a:rPr lang="en-GB" sz="2000" b="1" dirty="0">
                <a:solidFill>
                  <a:srgbClr val="002060"/>
                </a:solidFill>
                <a:cs typeface="Times New Roman" panose="02020603050405020304" pitchFamily="18" charset="0"/>
              </a:rPr>
              <a:t>MTG-S, </a:t>
            </a:r>
            <a:r>
              <a:rPr lang="en-GB" sz="2000" dirty="0">
                <a:cs typeface="Times New Roman" panose="02020603050405020304" pitchFamily="18" charset="0"/>
              </a:rPr>
              <a:t>The sounding </a:t>
            </a:r>
            <a:r>
              <a:rPr lang="en-GB" sz="2000" dirty="0" smtClean="0">
                <a:cs typeface="Times New Roman" panose="02020603050405020304" pitchFamily="18" charset="0"/>
              </a:rPr>
              <a:t>satellites</a:t>
            </a:r>
          </a:p>
          <a:p>
            <a:pPr lvl="1" fontAlgn="auto">
              <a:spcBef>
                <a:spcPts val="600"/>
              </a:spcBef>
              <a:spcAft>
                <a:spcPts val="0"/>
              </a:spcAft>
              <a:defRPr/>
            </a:pPr>
            <a:r>
              <a:rPr lang="en-GB" sz="2000" dirty="0" smtClean="0">
                <a:cs typeface="Times New Roman" panose="02020603050405020304" pitchFamily="18" charset="0"/>
              </a:rPr>
              <a:t>Infrared </a:t>
            </a:r>
            <a:r>
              <a:rPr lang="en-GB" sz="2000" dirty="0">
                <a:cs typeface="Times New Roman" panose="02020603050405020304" pitchFamily="18" charset="0"/>
              </a:rPr>
              <a:t>Sounder (IRS)</a:t>
            </a:r>
          </a:p>
          <a:p>
            <a:pPr marL="895350" lvl="1" indent="-438150" fontAlgn="auto">
              <a:spcBef>
                <a:spcPts val="600"/>
              </a:spcBef>
              <a:spcAft>
                <a:spcPts val="0"/>
              </a:spcAft>
              <a:defRPr/>
            </a:pPr>
            <a:r>
              <a:rPr lang="en-GB" sz="2000" dirty="0">
                <a:cs typeface="Times New Roman" panose="02020603050405020304" pitchFamily="18" charset="0"/>
              </a:rPr>
              <a:t>Copernicus Sentinel-4 instrument: High resolution Ultraviolet Visible Near-infrared (UVN) spectrometer.</a:t>
            </a:r>
          </a:p>
          <a:p>
            <a:pPr algn="just" fontAlgn="auto">
              <a:spcBef>
                <a:spcPts val="600"/>
              </a:spcBef>
              <a:spcAft>
                <a:spcPts val="0"/>
              </a:spcAft>
              <a:defRPr/>
            </a:pPr>
            <a:r>
              <a:rPr lang="en-GB" sz="2000" dirty="0">
                <a:solidFill>
                  <a:srgbClr val="002060"/>
                </a:solidFill>
                <a:cs typeface="Times New Roman" panose="02020603050405020304" pitchFamily="18" charset="0"/>
              </a:rPr>
              <a:t>For further details on the instruments </a:t>
            </a:r>
            <a:r>
              <a:rPr lang="en-GB" sz="2000" dirty="0" smtClean="0">
                <a:solidFill>
                  <a:srgbClr val="002060"/>
                </a:solidFill>
                <a:cs typeface="Times New Roman" panose="02020603050405020304" pitchFamily="18" charset="0"/>
              </a:rPr>
              <a:t>on board </a:t>
            </a:r>
            <a:r>
              <a:rPr lang="en-GB" sz="2000" dirty="0">
                <a:solidFill>
                  <a:srgbClr val="002060"/>
                </a:solidFill>
                <a:cs typeface="Times New Roman" panose="02020603050405020304" pitchFamily="18" charset="0"/>
              </a:rPr>
              <a:t>the MTG satellites, including their scanning modes, follow the respective links:</a:t>
            </a:r>
          </a:p>
          <a:p>
            <a:pPr fontAlgn="auto">
              <a:spcBef>
                <a:spcPts val="600"/>
              </a:spcBef>
              <a:spcAft>
                <a:spcPts val="0"/>
              </a:spcAft>
              <a:defRPr/>
            </a:pPr>
            <a:r>
              <a:rPr lang="en-GB" sz="2000" dirty="0">
                <a:solidFill>
                  <a:srgbClr val="002060"/>
                </a:solidFill>
                <a:cs typeface="Times New Roman" panose="02020603050405020304" pitchFamily="18" charset="0"/>
              </a:rPr>
              <a:t>Flexible Combined Imager (FCI) </a:t>
            </a:r>
            <a:r>
              <a:rPr lang="en-GB" sz="1400" dirty="0">
                <a:solidFill>
                  <a:srgbClr val="FF0000"/>
                </a:solidFill>
                <a:cs typeface="Times New Roman" panose="02020603050405020304" pitchFamily="18" charset="0"/>
              </a:rPr>
              <a:t>https://www.eumetsat.int/website/home/Satellites/FutureSatellites/MeteosatThirdGeneration/MTGDesign/index.html#fci</a:t>
            </a:r>
            <a:r>
              <a:rPr lang="en-GB" sz="2000" dirty="0">
                <a:solidFill>
                  <a:srgbClr val="FF0000"/>
                </a:solidFill>
                <a:cs typeface="Times New Roman" panose="02020603050405020304" pitchFamily="18" charset="0"/>
              </a:rPr>
              <a:t/>
            </a:r>
            <a:br>
              <a:rPr lang="en-GB" sz="2000" dirty="0">
                <a:solidFill>
                  <a:srgbClr val="FF0000"/>
                </a:solidFill>
                <a:cs typeface="Times New Roman" panose="02020603050405020304" pitchFamily="18" charset="0"/>
              </a:rPr>
            </a:br>
            <a:r>
              <a:rPr lang="en-GB" sz="2000" dirty="0">
                <a:solidFill>
                  <a:srgbClr val="002060"/>
                </a:solidFill>
                <a:cs typeface="Times New Roman" panose="02020603050405020304" pitchFamily="18" charset="0"/>
              </a:rPr>
              <a:t>Lightning Imager (LI) </a:t>
            </a:r>
            <a:r>
              <a:rPr lang="en-GB" sz="1400" dirty="0">
                <a:solidFill>
                  <a:srgbClr val="FF0000"/>
                </a:solidFill>
                <a:cs typeface="Times New Roman" panose="02020603050405020304" pitchFamily="18" charset="0"/>
              </a:rPr>
              <a:t>https://www.eumetsat.int/website/home/Satellites/FutureSatellites/MeteosatThirdGeneration/MTGDesign/index.html#li</a:t>
            </a:r>
            <a:r>
              <a:rPr lang="en-GB" sz="2400" dirty="0">
                <a:solidFill>
                  <a:srgbClr val="FF0000"/>
                </a:solidFill>
                <a:cs typeface="Times New Roman" panose="02020603050405020304" pitchFamily="18" charset="0"/>
              </a:rPr>
              <a:t/>
            </a:r>
            <a:br>
              <a:rPr lang="en-GB" sz="2400" dirty="0">
                <a:solidFill>
                  <a:srgbClr val="FF0000"/>
                </a:solidFill>
                <a:cs typeface="Times New Roman" panose="02020603050405020304" pitchFamily="18" charset="0"/>
              </a:rPr>
            </a:br>
            <a:r>
              <a:rPr lang="en-GB" sz="2000" dirty="0">
                <a:solidFill>
                  <a:srgbClr val="002060"/>
                </a:solidFill>
                <a:cs typeface="Times New Roman" panose="02020603050405020304" pitchFamily="18" charset="0"/>
              </a:rPr>
              <a:t>Infrared Sounder (IRS) </a:t>
            </a:r>
            <a:r>
              <a:rPr lang="en-GB" sz="1400" dirty="0">
                <a:solidFill>
                  <a:srgbClr val="FF0000"/>
                </a:solidFill>
                <a:cs typeface="Times New Roman" panose="02020603050405020304" pitchFamily="18" charset="0"/>
              </a:rPr>
              <a:t>https://www.eumetsat.int/website/home/Satellites/FutureSatellites/MeteosatThirdGeneration/MTGDesign/index.html#irs</a:t>
            </a:r>
            <a:br>
              <a:rPr lang="en-GB" sz="1400" dirty="0">
                <a:solidFill>
                  <a:srgbClr val="FF0000"/>
                </a:solidFill>
                <a:cs typeface="Times New Roman" panose="02020603050405020304" pitchFamily="18" charset="0"/>
              </a:rPr>
            </a:br>
            <a:r>
              <a:rPr lang="en-GB" sz="2000" dirty="0">
                <a:solidFill>
                  <a:srgbClr val="002060"/>
                </a:solidFill>
                <a:cs typeface="Times New Roman" panose="02020603050405020304" pitchFamily="18" charset="0"/>
              </a:rPr>
              <a:t>Ultraviolet Sounder (UVN) </a:t>
            </a:r>
            <a:r>
              <a:rPr lang="en-GB" sz="1400" dirty="0">
                <a:solidFill>
                  <a:srgbClr val="FF0000"/>
                </a:solidFill>
                <a:cs typeface="Times New Roman" panose="02020603050405020304" pitchFamily="18" charset="0"/>
              </a:rPr>
              <a:t>ttps://www.eumetsat.int/website/home/Satellites/FutureSatellites/MeteosatThirdGeneration/MTGDesign/index.html#uvn</a:t>
            </a:r>
            <a:endParaRPr lang="en-GB" sz="2400" dirty="0">
              <a:solidFill>
                <a:srgbClr val="FF0000"/>
              </a:solidFill>
              <a:cs typeface="Times New Roman" panose="02020603050405020304" pitchFamily="18" charset="0"/>
            </a:endParaRPr>
          </a:p>
        </p:txBody>
      </p:sp>
      <p:sp>
        <p:nvSpPr>
          <p:cNvPr id="88067" name="TextBox 3"/>
          <p:cNvSpPr txBox="1">
            <a:spLocks noChangeArrowheads="1"/>
          </p:cNvSpPr>
          <p:nvPr/>
        </p:nvSpPr>
        <p:spPr bwMode="auto">
          <a:xfrm>
            <a:off x="0" y="106363"/>
            <a:ext cx="7058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2800" b="1" dirty="0">
                <a:solidFill>
                  <a:srgbClr val="002060"/>
                </a:solidFill>
                <a:latin typeface="Times New Roman" panose="02020603050405020304" pitchFamily="18" charset="0"/>
                <a:cs typeface="Times New Roman" panose="02020603050405020304" pitchFamily="18" charset="0"/>
              </a:rPr>
              <a:t>Instruments on MTG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15809220"/>
              </p:ext>
            </p:extLst>
          </p:nvPr>
        </p:nvGraphicFramePr>
        <p:xfrm>
          <a:off x="992222" y="651747"/>
          <a:ext cx="7159556" cy="5430982"/>
        </p:xfrm>
        <a:graphic>
          <a:graphicData uri="http://schemas.openxmlformats.org/drawingml/2006/table">
            <a:tbl>
              <a:tblPr/>
              <a:tblGrid>
                <a:gridCol w="1789889"/>
                <a:gridCol w="1789889"/>
                <a:gridCol w="1789889"/>
                <a:gridCol w="1789889"/>
              </a:tblGrid>
              <a:tr h="519803">
                <a:tc>
                  <a:txBody>
                    <a:bodyPr/>
                    <a:lstStyle/>
                    <a:p>
                      <a:r>
                        <a:rPr lang="pt-PT" sz="1600"/>
                        <a:t>Channel</a:t>
                      </a:r>
                    </a:p>
                  </a:txBody>
                  <a:tcPr marL="61286" marR="61286" marT="30643" marB="30643" anchor="ctr">
                    <a:lnL>
                      <a:noFill/>
                    </a:lnL>
                    <a:lnR>
                      <a:noFill/>
                    </a:lnR>
                    <a:lnT>
                      <a:noFill/>
                    </a:lnT>
                    <a:lnB>
                      <a:noFill/>
                    </a:lnB>
                  </a:tcPr>
                </a:tc>
                <a:tc>
                  <a:txBody>
                    <a:bodyPr/>
                    <a:lstStyle/>
                    <a:p>
                      <a:r>
                        <a:rPr lang="pt-PT" sz="1600"/>
                        <a:t>Centre Wavelength</a:t>
                      </a:r>
                    </a:p>
                  </a:txBody>
                  <a:tcPr marL="61286" marR="61286" marT="30643" marB="30643" anchor="ctr">
                    <a:lnL>
                      <a:noFill/>
                    </a:lnL>
                    <a:lnR>
                      <a:noFill/>
                    </a:lnR>
                    <a:lnT>
                      <a:noFill/>
                    </a:lnT>
                    <a:lnB>
                      <a:noFill/>
                    </a:lnB>
                  </a:tcPr>
                </a:tc>
                <a:tc>
                  <a:txBody>
                    <a:bodyPr/>
                    <a:lstStyle/>
                    <a:p>
                      <a:r>
                        <a:rPr lang="pt-PT" sz="1600"/>
                        <a:t>Spectral Width</a:t>
                      </a:r>
                    </a:p>
                  </a:txBody>
                  <a:tcPr marL="61286" marR="61286" marT="30643" marB="30643" anchor="ctr">
                    <a:lnL>
                      <a:noFill/>
                    </a:lnL>
                    <a:lnR>
                      <a:noFill/>
                    </a:lnR>
                    <a:lnT>
                      <a:noFill/>
                    </a:lnT>
                    <a:lnB>
                      <a:noFill/>
                    </a:lnB>
                  </a:tcPr>
                </a:tc>
                <a:tc>
                  <a:txBody>
                    <a:bodyPr/>
                    <a:lstStyle/>
                    <a:p>
                      <a:r>
                        <a:rPr lang="pt-PT" sz="1600"/>
                        <a:t>Spatial Sampling Distance (SSD)</a:t>
                      </a:r>
                    </a:p>
                  </a:txBody>
                  <a:tcPr marL="61286" marR="61286" marT="30643" marB="30643" anchor="ctr">
                    <a:lnL>
                      <a:noFill/>
                    </a:lnL>
                    <a:lnR>
                      <a:noFill/>
                    </a:lnR>
                    <a:lnT>
                      <a:noFill/>
                    </a:lnT>
                    <a:lnB>
                      <a:noFill/>
                    </a:lnB>
                  </a:tcPr>
                </a:tc>
              </a:tr>
              <a:tr h="297031">
                <a:tc>
                  <a:txBody>
                    <a:bodyPr/>
                    <a:lstStyle/>
                    <a:p>
                      <a:r>
                        <a:rPr lang="pt-PT" sz="1600"/>
                        <a:t>VIS 0.4</a:t>
                      </a:r>
                    </a:p>
                  </a:txBody>
                  <a:tcPr marL="61286" marR="61286" marT="30643" marB="30643" anchor="ctr">
                    <a:lnL>
                      <a:noFill/>
                    </a:lnL>
                    <a:lnR>
                      <a:noFill/>
                    </a:lnR>
                    <a:lnT>
                      <a:noFill/>
                    </a:lnT>
                    <a:lnB>
                      <a:noFill/>
                    </a:lnB>
                  </a:tcPr>
                </a:tc>
                <a:tc>
                  <a:txBody>
                    <a:bodyPr/>
                    <a:lstStyle/>
                    <a:p>
                      <a:r>
                        <a:rPr lang="pt-PT" sz="1600"/>
                        <a:t>0.444 µm</a:t>
                      </a:r>
                    </a:p>
                  </a:txBody>
                  <a:tcPr marL="61286" marR="61286" marT="30643" marB="30643" anchor="ctr">
                    <a:lnL>
                      <a:noFill/>
                    </a:lnL>
                    <a:lnR>
                      <a:noFill/>
                    </a:lnR>
                    <a:lnT>
                      <a:noFill/>
                    </a:lnT>
                    <a:lnB>
                      <a:noFill/>
                    </a:lnB>
                  </a:tcPr>
                </a:tc>
                <a:tc>
                  <a:txBody>
                    <a:bodyPr/>
                    <a:lstStyle/>
                    <a:p>
                      <a:r>
                        <a:rPr lang="pt-PT" sz="1600"/>
                        <a:t>0.060 µm</a:t>
                      </a:r>
                    </a:p>
                  </a:txBody>
                  <a:tcPr marL="61286" marR="61286" marT="30643" marB="30643" anchor="ctr">
                    <a:lnL>
                      <a:noFill/>
                    </a:lnL>
                    <a:lnR>
                      <a:noFill/>
                    </a:lnR>
                    <a:lnT>
                      <a:noFill/>
                    </a:lnT>
                    <a:lnB>
                      <a:noFill/>
                    </a:lnB>
                  </a:tcPr>
                </a:tc>
                <a:tc>
                  <a:txBody>
                    <a:bodyPr/>
                    <a:lstStyle/>
                    <a:p>
                      <a:r>
                        <a:rPr lang="pt-PT" sz="1600"/>
                        <a:t>1.0 km</a:t>
                      </a:r>
                    </a:p>
                  </a:txBody>
                  <a:tcPr marL="61286" marR="61286" marT="30643" marB="30643" anchor="ctr">
                    <a:lnL>
                      <a:noFill/>
                    </a:lnL>
                    <a:lnR>
                      <a:noFill/>
                    </a:lnR>
                    <a:lnT>
                      <a:noFill/>
                    </a:lnT>
                    <a:lnB>
                      <a:noFill/>
                    </a:lnB>
                  </a:tcPr>
                </a:tc>
              </a:tr>
              <a:tr h="297031">
                <a:tc>
                  <a:txBody>
                    <a:bodyPr/>
                    <a:lstStyle/>
                    <a:p>
                      <a:r>
                        <a:rPr lang="pt-PT" sz="1600"/>
                        <a:t>VIS 0.5</a:t>
                      </a:r>
                    </a:p>
                  </a:txBody>
                  <a:tcPr marL="61286" marR="61286" marT="30643" marB="30643" anchor="ctr">
                    <a:lnL>
                      <a:noFill/>
                    </a:lnL>
                    <a:lnR>
                      <a:noFill/>
                    </a:lnR>
                    <a:lnT>
                      <a:noFill/>
                    </a:lnT>
                    <a:lnB>
                      <a:noFill/>
                    </a:lnB>
                  </a:tcPr>
                </a:tc>
                <a:tc>
                  <a:txBody>
                    <a:bodyPr/>
                    <a:lstStyle/>
                    <a:p>
                      <a:r>
                        <a:rPr lang="pt-PT" sz="1600"/>
                        <a:t>0.510 µm</a:t>
                      </a:r>
                    </a:p>
                  </a:txBody>
                  <a:tcPr marL="61286" marR="61286" marT="30643" marB="30643" anchor="ctr">
                    <a:lnL>
                      <a:noFill/>
                    </a:lnL>
                    <a:lnR>
                      <a:noFill/>
                    </a:lnR>
                    <a:lnT>
                      <a:noFill/>
                    </a:lnT>
                    <a:lnB>
                      <a:noFill/>
                    </a:lnB>
                  </a:tcPr>
                </a:tc>
                <a:tc>
                  <a:txBody>
                    <a:bodyPr/>
                    <a:lstStyle/>
                    <a:p>
                      <a:r>
                        <a:rPr lang="pt-PT" sz="1600"/>
                        <a:t>0.040 µm</a:t>
                      </a:r>
                    </a:p>
                  </a:txBody>
                  <a:tcPr marL="61286" marR="61286" marT="30643" marB="30643" anchor="ctr">
                    <a:lnL>
                      <a:noFill/>
                    </a:lnL>
                    <a:lnR>
                      <a:noFill/>
                    </a:lnR>
                    <a:lnT>
                      <a:noFill/>
                    </a:lnT>
                    <a:lnB>
                      <a:noFill/>
                    </a:lnB>
                  </a:tcPr>
                </a:tc>
                <a:tc>
                  <a:txBody>
                    <a:bodyPr/>
                    <a:lstStyle/>
                    <a:p>
                      <a:r>
                        <a:rPr lang="pt-PT" sz="1600"/>
                        <a:t>1.0 km</a:t>
                      </a:r>
                    </a:p>
                  </a:txBody>
                  <a:tcPr marL="61286" marR="61286" marT="30643" marB="30643" anchor="ctr">
                    <a:lnL>
                      <a:noFill/>
                    </a:lnL>
                    <a:lnR>
                      <a:noFill/>
                    </a:lnR>
                    <a:lnT>
                      <a:noFill/>
                    </a:lnT>
                    <a:lnB>
                      <a:noFill/>
                    </a:lnB>
                  </a:tcPr>
                </a:tc>
              </a:tr>
              <a:tr h="297031">
                <a:tc>
                  <a:txBody>
                    <a:bodyPr/>
                    <a:lstStyle/>
                    <a:p>
                      <a:r>
                        <a:rPr lang="pt-PT" sz="1600"/>
                        <a:t>VIS 0.6</a:t>
                      </a:r>
                    </a:p>
                  </a:txBody>
                  <a:tcPr marL="61286" marR="61286" marT="30643" marB="30643" anchor="ctr">
                    <a:lnL>
                      <a:noFill/>
                    </a:lnL>
                    <a:lnR>
                      <a:noFill/>
                    </a:lnR>
                    <a:lnT>
                      <a:noFill/>
                    </a:lnT>
                    <a:lnB>
                      <a:noFill/>
                    </a:lnB>
                  </a:tcPr>
                </a:tc>
                <a:tc>
                  <a:txBody>
                    <a:bodyPr/>
                    <a:lstStyle/>
                    <a:p>
                      <a:r>
                        <a:rPr lang="pt-PT" sz="1600"/>
                        <a:t>0.640 µm</a:t>
                      </a:r>
                    </a:p>
                  </a:txBody>
                  <a:tcPr marL="61286" marR="61286" marT="30643" marB="30643" anchor="ctr">
                    <a:lnL>
                      <a:noFill/>
                    </a:lnL>
                    <a:lnR>
                      <a:noFill/>
                    </a:lnR>
                    <a:lnT>
                      <a:noFill/>
                    </a:lnT>
                    <a:lnB>
                      <a:noFill/>
                    </a:lnB>
                  </a:tcPr>
                </a:tc>
                <a:tc>
                  <a:txBody>
                    <a:bodyPr/>
                    <a:lstStyle/>
                    <a:p>
                      <a:r>
                        <a:rPr lang="pt-PT" sz="1600"/>
                        <a:t>0.050 µm</a:t>
                      </a:r>
                    </a:p>
                  </a:txBody>
                  <a:tcPr marL="61286" marR="61286" marT="30643" marB="30643" anchor="ctr">
                    <a:lnL>
                      <a:noFill/>
                    </a:lnL>
                    <a:lnR>
                      <a:noFill/>
                    </a:lnR>
                    <a:lnT>
                      <a:noFill/>
                    </a:lnT>
                    <a:lnB>
                      <a:noFill/>
                    </a:lnB>
                  </a:tcPr>
                </a:tc>
                <a:tc>
                  <a:txBody>
                    <a:bodyPr/>
                    <a:lstStyle/>
                    <a:p>
                      <a:r>
                        <a:rPr lang="pt-PT" sz="1600"/>
                        <a:t>1.0 km; 0.5 km*</a:t>
                      </a:r>
                    </a:p>
                  </a:txBody>
                  <a:tcPr marL="61286" marR="61286" marT="30643" marB="30643" anchor="ctr">
                    <a:lnL>
                      <a:noFill/>
                    </a:lnL>
                    <a:lnR>
                      <a:noFill/>
                    </a:lnR>
                    <a:lnT>
                      <a:noFill/>
                    </a:lnT>
                    <a:lnB>
                      <a:noFill/>
                    </a:lnB>
                  </a:tcPr>
                </a:tc>
              </a:tr>
              <a:tr h="297031">
                <a:tc>
                  <a:txBody>
                    <a:bodyPr/>
                    <a:lstStyle/>
                    <a:p>
                      <a:r>
                        <a:rPr lang="pt-PT" sz="1600"/>
                        <a:t>VIS 0.8</a:t>
                      </a:r>
                    </a:p>
                  </a:txBody>
                  <a:tcPr marL="61286" marR="61286" marT="30643" marB="30643" anchor="ctr">
                    <a:lnL>
                      <a:noFill/>
                    </a:lnL>
                    <a:lnR>
                      <a:noFill/>
                    </a:lnR>
                    <a:lnT>
                      <a:noFill/>
                    </a:lnT>
                    <a:lnB>
                      <a:noFill/>
                    </a:lnB>
                  </a:tcPr>
                </a:tc>
                <a:tc>
                  <a:txBody>
                    <a:bodyPr/>
                    <a:lstStyle/>
                    <a:p>
                      <a:r>
                        <a:rPr lang="pt-PT" sz="1600"/>
                        <a:t>0.865 µm</a:t>
                      </a:r>
                    </a:p>
                  </a:txBody>
                  <a:tcPr marL="61286" marR="61286" marT="30643" marB="30643" anchor="ctr">
                    <a:lnL>
                      <a:noFill/>
                    </a:lnL>
                    <a:lnR>
                      <a:noFill/>
                    </a:lnR>
                    <a:lnT>
                      <a:noFill/>
                    </a:lnT>
                    <a:lnB>
                      <a:noFill/>
                    </a:lnB>
                  </a:tcPr>
                </a:tc>
                <a:tc>
                  <a:txBody>
                    <a:bodyPr/>
                    <a:lstStyle/>
                    <a:p>
                      <a:r>
                        <a:rPr lang="pt-PT" sz="1600"/>
                        <a:t>0.050 µm</a:t>
                      </a:r>
                    </a:p>
                  </a:txBody>
                  <a:tcPr marL="61286" marR="61286" marT="30643" marB="30643" anchor="ctr">
                    <a:lnL>
                      <a:noFill/>
                    </a:lnL>
                    <a:lnR>
                      <a:noFill/>
                    </a:lnR>
                    <a:lnT>
                      <a:noFill/>
                    </a:lnT>
                    <a:lnB>
                      <a:noFill/>
                    </a:lnB>
                  </a:tcPr>
                </a:tc>
                <a:tc>
                  <a:txBody>
                    <a:bodyPr/>
                    <a:lstStyle/>
                    <a:p>
                      <a:r>
                        <a:rPr lang="pt-PT" sz="1600"/>
                        <a:t>1.0 km</a:t>
                      </a:r>
                    </a:p>
                  </a:txBody>
                  <a:tcPr marL="61286" marR="61286" marT="30643" marB="30643" anchor="ctr">
                    <a:lnL>
                      <a:noFill/>
                    </a:lnL>
                    <a:lnR>
                      <a:noFill/>
                    </a:lnR>
                    <a:lnT>
                      <a:noFill/>
                    </a:lnT>
                    <a:lnB>
                      <a:noFill/>
                    </a:lnB>
                  </a:tcPr>
                </a:tc>
              </a:tr>
              <a:tr h="297031">
                <a:tc>
                  <a:txBody>
                    <a:bodyPr/>
                    <a:lstStyle/>
                    <a:p>
                      <a:r>
                        <a:rPr lang="pt-PT" sz="1600"/>
                        <a:t>VIS 0.9</a:t>
                      </a:r>
                    </a:p>
                  </a:txBody>
                  <a:tcPr marL="61286" marR="61286" marT="30643" marB="30643" anchor="ctr">
                    <a:lnL>
                      <a:noFill/>
                    </a:lnL>
                    <a:lnR>
                      <a:noFill/>
                    </a:lnR>
                    <a:lnT>
                      <a:noFill/>
                    </a:lnT>
                    <a:lnB>
                      <a:noFill/>
                    </a:lnB>
                  </a:tcPr>
                </a:tc>
                <a:tc>
                  <a:txBody>
                    <a:bodyPr/>
                    <a:lstStyle/>
                    <a:p>
                      <a:r>
                        <a:rPr lang="pt-PT" sz="1600"/>
                        <a:t>0.914 µm</a:t>
                      </a:r>
                    </a:p>
                  </a:txBody>
                  <a:tcPr marL="61286" marR="61286" marT="30643" marB="30643" anchor="ctr">
                    <a:lnL>
                      <a:noFill/>
                    </a:lnL>
                    <a:lnR>
                      <a:noFill/>
                    </a:lnR>
                    <a:lnT>
                      <a:noFill/>
                    </a:lnT>
                    <a:lnB>
                      <a:noFill/>
                    </a:lnB>
                  </a:tcPr>
                </a:tc>
                <a:tc>
                  <a:txBody>
                    <a:bodyPr/>
                    <a:lstStyle/>
                    <a:p>
                      <a:r>
                        <a:rPr lang="pt-PT" sz="1600"/>
                        <a:t>0.020 µm</a:t>
                      </a:r>
                    </a:p>
                  </a:txBody>
                  <a:tcPr marL="61286" marR="61286" marT="30643" marB="30643" anchor="ctr">
                    <a:lnL>
                      <a:noFill/>
                    </a:lnL>
                    <a:lnR>
                      <a:noFill/>
                    </a:lnR>
                    <a:lnT>
                      <a:noFill/>
                    </a:lnT>
                    <a:lnB>
                      <a:noFill/>
                    </a:lnB>
                  </a:tcPr>
                </a:tc>
                <a:tc>
                  <a:txBody>
                    <a:bodyPr/>
                    <a:lstStyle/>
                    <a:p>
                      <a:r>
                        <a:rPr lang="pt-PT" sz="1600"/>
                        <a:t>1.0 km</a:t>
                      </a:r>
                    </a:p>
                  </a:txBody>
                  <a:tcPr marL="61286" marR="61286" marT="30643" marB="30643" anchor="ctr">
                    <a:lnL>
                      <a:noFill/>
                    </a:lnL>
                    <a:lnR>
                      <a:noFill/>
                    </a:lnR>
                    <a:lnT>
                      <a:noFill/>
                    </a:lnT>
                    <a:lnB>
                      <a:noFill/>
                    </a:lnB>
                  </a:tcPr>
                </a:tc>
              </a:tr>
              <a:tr h="297031">
                <a:tc>
                  <a:txBody>
                    <a:bodyPr/>
                    <a:lstStyle/>
                    <a:p>
                      <a:r>
                        <a:rPr lang="pt-PT" sz="1600"/>
                        <a:t>NIR 1.3</a:t>
                      </a:r>
                    </a:p>
                  </a:txBody>
                  <a:tcPr marL="61286" marR="61286" marT="30643" marB="30643" anchor="ctr">
                    <a:lnL>
                      <a:noFill/>
                    </a:lnL>
                    <a:lnR>
                      <a:noFill/>
                    </a:lnR>
                    <a:lnT>
                      <a:noFill/>
                    </a:lnT>
                    <a:lnB>
                      <a:noFill/>
                    </a:lnB>
                  </a:tcPr>
                </a:tc>
                <a:tc>
                  <a:txBody>
                    <a:bodyPr/>
                    <a:lstStyle/>
                    <a:p>
                      <a:r>
                        <a:rPr lang="pt-PT" sz="1600"/>
                        <a:t>1.380 µm</a:t>
                      </a:r>
                    </a:p>
                  </a:txBody>
                  <a:tcPr marL="61286" marR="61286" marT="30643" marB="30643" anchor="ctr">
                    <a:lnL>
                      <a:noFill/>
                    </a:lnL>
                    <a:lnR>
                      <a:noFill/>
                    </a:lnR>
                    <a:lnT>
                      <a:noFill/>
                    </a:lnT>
                    <a:lnB>
                      <a:noFill/>
                    </a:lnB>
                  </a:tcPr>
                </a:tc>
                <a:tc>
                  <a:txBody>
                    <a:bodyPr/>
                    <a:lstStyle/>
                    <a:p>
                      <a:r>
                        <a:rPr lang="pt-PT" sz="1600"/>
                        <a:t>0.030 µm</a:t>
                      </a:r>
                    </a:p>
                  </a:txBody>
                  <a:tcPr marL="61286" marR="61286" marT="30643" marB="30643" anchor="ctr">
                    <a:lnL>
                      <a:noFill/>
                    </a:lnL>
                    <a:lnR>
                      <a:noFill/>
                    </a:lnR>
                    <a:lnT>
                      <a:noFill/>
                    </a:lnT>
                    <a:lnB>
                      <a:noFill/>
                    </a:lnB>
                  </a:tcPr>
                </a:tc>
                <a:tc>
                  <a:txBody>
                    <a:bodyPr/>
                    <a:lstStyle/>
                    <a:p>
                      <a:r>
                        <a:rPr lang="pt-PT" sz="1600"/>
                        <a:t>1.0 km</a:t>
                      </a:r>
                    </a:p>
                  </a:txBody>
                  <a:tcPr marL="61286" marR="61286" marT="30643" marB="30643" anchor="ctr">
                    <a:lnL>
                      <a:noFill/>
                    </a:lnL>
                    <a:lnR>
                      <a:noFill/>
                    </a:lnR>
                    <a:lnT>
                      <a:noFill/>
                    </a:lnT>
                    <a:lnB>
                      <a:noFill/>
                    </a:lnB>
                  </a:tcPr>
                </a:tc>
              </a:tr>
              <a:tr h="297031">
                <a:tc>
                  <a:txBody>
                    <a:bodyPr/>
                    <a:lstStyle/>
                    <a:p>
                      <a:r>
                        <a:rPr lang="pt-PT" sz="1600"/>
                        <a:t>NIR 1.6</a:t>
                      </a:r>
                    </a:p>
                  </a:txBody>
                  <a:tcPr marL="61286" marR="61286" marT="30643" marB="30643" anchor="ctr">
                    <a:lnL>
                      <a:noFill/>
                    </a:lnL>
                    <a:lnR>
                      <a:noFill/>
                    </a:lnR>
                    <a:lnT>
                      <a:noFill/>
                    </a:lnT>
                    <a:lnB>
                      <a:noFill/>
                    </a:lnB>
                  </a:tcPr>
                </a:tc>
                <a:tc>
                  <a:txBody>
                    <a:bodyPr/>
                    <a:lstStyle/>
                    <a:p>
                      <a:r>
                        <a:rPr lang="pt-PT" sz="1600"/>
                        <a:t>1.610 µm</a:t>
                      </a:r>
                    </a:p>
                  </a:txBody>
                  <a:tcPr marL="61286" marR="61286" marT="30643" marB="30643" anchor="ctr">
                    <a:lnL>
                      <a:noFill/>
                    </a:lnL>
                    <a:lnR>
                      <a:noFill/>
                    </a:lnR>
                    <a:lnT>
                      <a:noFill/>
                    </a:lnT>
                    <a:lnB>
                      <a:noFill/>
                    </a:lnB>
                  </a:tcPr>
                </a:tc>
                <a:tc>
                  <a:txBody>
                    <a:bodyPr/>
                    <a:lstStyle/>
                    <a:p>
                      <a:r>
                        <a:rPr lang="pt-PT" sz="1600"/>
                        <a:t>0.050 µm</a:t>
                      </a:r>
                    </a:p>
                  </a:txBody>
                  <a:tcPr marL="61286" marR="61286" marT="30643" marB="30643" anchor="ctr">
                    <a:lnL>
                      <a:noFill/>
                    </a:lnL>
                    <a:lnR>
                      <a:noFill/>
                    </a:lnR>
                    <a:lnT>
                      <a:noFill/>
                    </a:lnT>
                    <a:lnB>
                      <a:noFill/>
                    </a:lnB>
                  </a:tcPr>
                </a:tc>
                <a:tc>
                  <a:txBody>
                    <a:bodyPr/>
                    <a:lstStyle/>
                    <a:p>
                      <a:r>
                        <a:rPr lang="pt-PT" sz="1600"/>
                        <a:t>1.0 km</a:t>
                      </a:r>
                    </a:p>
                  </a:txBody>
                  <a:tcPr marL="61286" marR="61286" marT="30643" marB="30643" anchor="ctr">
                    <a:lnL>
                      <a:noFill/>
                    </a:lnL>
                    <a:lnR>
                      <a:noFill/>
                    </a:lnR>
                    <a:lnT>
                      <a:noFill/>
                    </a:lnT>
                    <a:lnB>
                      <a:noFill/>
                    </a:lnB>
                  </a:tcPr>
                </a:tc>
              </a:tr>
              <a:tr h="297031">
                <a:tc>
                  <a:txBody>
                    <a:bodyPr/>
                    <a:lstStyle/>
                    <a:p>
                      <a:r>
                        <a:rPr lang="pt-PT" sz="1600"/>
                        <a:t>NIR 2.2</a:t>
                      </a:r>
                    </a:p>
                  </a:txBody>
                  <a:tcPr marL="61286" marR="61286" marT="30643" marB="30643" anchor="ctr">
                    <a:lnL>
                      <a:noFill/>
                    </a:lnL>
                    <a:lnR>
                      <a:noFill/>
                    </a:lnR>
                    <a:lnT>
                      <a:noFill/>
                    </a:lnT>
                    <a:lnB>
                      <a:noFill/>
                    </a:lnB>
                  </a:tcPr>
                </a:tc>
                <a:tc>
                  <a:txBody>
                    <a:bodyPr/>
                    <a:lstStyle/>
                    <a:p>
                      <a:r>
                        <a:rPr lang="pt-PT" sz="1600"/>
                        <a:t>2.250 µm</a:t>
                      </a:r>
                    </a:p>
                  </a:txBody>
                  <a:tcPr marL="61286" marR="61286" marT="30643" marB="30643" anchor="ctr">
                    <a:lnL>
                      <a:noFill/>
                    </a:lnL>
                    <a:lnR>
                      <a:noFill/>
                    </a:lnR>
                    <a:lnT>
                      <a:noFill/>
                    </a:lnT>
                    <a:lnB>
                      <a:noFill/>
                    </a:lnB>
                  </a:tcPr>
                </a:tc>
                <a:tc>
                  <a:txBody>
                    <a:bodyPr/>
                    <a:lstStyle/>
                    <a:p>
                      <a:r>
                        <a:rPr lang="pt-PT" sz="1600"/>
                        <a:t>0.050 µm</a:t>
                      </a:r>
                    </a:p>
                  </a:txBody>
                  <a:tcPr marL="61286" marR="61286" marT="30643" marB="30643" anchor="ctr">
                    <a:lnL>
                      <a:noFill/>
                    </a:lnL>
                    <a:lnR>
                      <a:noFill/>
                    </a:lnR>
                    <a:lnT>
                      <a:noFill/>
                    </a:lnT>
                    <a:lnB>
                      <a:noFill/>
                    </a:lnB>
                  </a:tcPr>
                </a:tc>
                <a:tc>
                  <a:txBody>
                    <a:bodyPr/>
                    <a:lstStyle/>
                    <a:p>
                      <a:r>
                        <a:rPr lang="pt-PT" sz="1600"/>
                        <a:t>1.0 km; 0.5 km*</a:t>
                      </a:r>
                    </a:p>
                  </a:txBody>
                  <a:tcPr marL="61286" marR="61286" marT="30643" marB="30643" anchor="ctr">
                    <a:lnL>
                      <a:noFill/>
                    </a:lnL>
                    <a:lnR>
                      <a:noFill/>
                    </a:lnR>
                    <a:lnT>
                      <a:noFill/>
                    </a:lnT>
                    <a:lnB>
                      <a:noFill/>
                    </a:lnB>
                  </a:tcPr>
                </a:tc>
              </a:tr>
              <a:tr h="297031">
                <a:tc>
                  <a:txBody>
                    <a:bodyPr/>
                    <a:lstStyle/>
                    <a:p>
                      <a:r>
                        <a:rPr lang="pt-PT" sz="1600"/>
                        <a:t>IR 3.8 (TIR)</a:t>
                      </a:r>
                    </a:p>
                  </a:txBody>
                  <a:tcPr marL="61286" marR="61286" marT="30643" marB="30643" anchor="ctr">
                    <a:lnL>
                      <a:noFill/>
                    </a:lnL>
                    <a:lnR>
                      <a:noFill/>
                    </a:lnR>
                    <a:lnT>
                      <a:noFill/>
                    </a:lnT>
                    <a:lnB>
                      <a:noFill/>
                    </a:lnB>
                  </a:tcPr>
                </a:tc>
                <a:tc>
                  <a:txBody>
                    <a:bodyPr/>
                    <a:lstStyle/>
                    <a:p>
                      <a:r>
                        <a:rPr lang="pt-PT" sz="1600"/>
                        <a:t>3.800 µm</a:t>
                      </a:r>
                    </a:p>
                  </a:txBody>
                  <a:tcPr marL="61286" marR="61286" marT="30643" marB="30643" anchor="ctr">
                    <a:lnL>
                      <a:noFill/>
                    </a:lnL>
                    <a:lnR>
                      <a:noFill/>
                    </a:lnR>
                    <a:lnT>
                      <a:noFill/>
                    </a:lnT>
                    <a:lnB>
                      <a:noFill/>
                    </a:lnB>
                  </a:tcPr>
                </a:tc>
                <a:tc>
                  <a:txBody>
                    <a:bodyPr/>
                    <a:lstStyle/>
                    <a:p>
                      <a:r>
                        <a:rPr lang="pt-PT" sz="1600"/>
                        <a:t>0.400 µm</a:t>
                      </a:r>
                    </a:p>
                  </a:txBody>
                  <a:tcPr marL="61286" marR="61286" marT="30643" marB="30643" anchor="ctr">
                    <a:lnL>
                      <a:noFill/>
                    </a:lnL>
                    <a:lnR>
                      <a:noFill/>
                    </a:lnR>
                    <a:lnT>
                      <a:noFill/>
                    </a:lnT>
                    <a:lnB>
                      <a:noFill/>
                    </a:lnB>
                  </a:tcPr>
                </a:tc>
                <a:tc>
                  <a:txBody>
                    <a:bodyPr/>
                    <a:lstStyle/>
                    <a:p>
                      <a:r>
                        <a:rPr lang="pt-PT" sz="1600"/>
                        <a:t>2.0 km; 1.0 km*</a:t>
                      </a:r>
                    </a:p>
                  </a:txBody>
                  <a:tcPr marL="61286" marR="61286" marT="30643" marB="30643" anchor="ctr">
                    <a:lnL>
                      <a:noFill/>
                    </a:lnL>
                    <a:lnR>
                      <a:noFill/>
                    </a:lnR>
                    <a:lnT>
                      <a:noFill/>
                    </a:lnT>
                    <a:lnB>
                      <a:noFill/>
                    </a:lnB>
                  </a:tcPr>
                </a:tc>
              </a:tr>
              <a:tr h="297031">
                <a:tc>
                  <a:txBody>
                    <a:bodyPr/>
                    <a:lstStyle/>
                    <a:p>
                      <a:r>
                        <a:rPr lang="pt-PT" sz="1600"/>
                        <a:t>WV 6.3</a:t>
                      </a:r>
                    </a:p>
                  </a:txBody>
                  <a:tcPr marL="61286" marR="61286" marT="30643" marB="30643" anchor="ctr">
                    <a:lnL>
                      <a:noFill/>
                    </a:lnL>
                    <a:lnR>
                      <a:noFill/>
                    </a:lnR>
                    <a:lnT>
                      <a:noFill/>
                    </a:lnT>
                    <a:lnB>
                      <a:noFill/>
                    </a:lnB>
                  </a:tcPr>
                </a:tc>
                <a:tc>
                  <a:txBody>
                    <a:bodyPr/>
                    <a:lstStyle/>
                    <a:p>
                      <a:r>
                        <a:rPr lang="pt-PT" sz="1600"/>
                        <a:t>6.300 µm</a:t>
                      </a:r>
                    </a:p>
                  </a:txBody>
                  <a:tcPr marL="61286" marR="61286" marT="30643" marB="30643" anchor="ctr">
                    <a:lnL>
                      <a:noFill/>
                    </a:lnL>
                    <a:lnR>
                      <a:noFill/>
                    </a:lnR>
                    <a:lnT>
                      <a:noFill/>
                    </a:lnT>
                    <a:lnB>
                      <a:noFill/>
                    </a:lnB>
                  </a:tcPr>
                </a:tc>
                <a:tc>
                  <a:txBody>
                    <a:bodyPr/>
                    <a:lstStyle/>
                    <a:p>
                      <a:r>
                        <a:rPr lang="pt-PT" sz="1600"/>
                        <a:t>1.000 µm</a:t>
                      </a:r>
                    </a:p>
                  </a:txBody>
                  <a:tcPr marL="61286" marR="61286" marT="30643" marB="30643" anchor="ctr">
                    <a:lnL>
                      <a:noFill/>
                    </a:lnL>
                    <a:lnR>
                      <a:noFill/>
                    </a:lnR>
                    <a:lnT>
                      <a:noFill/>
                    </a:lnT>
                    <a:lnB>
                      <a:noFill/>
                    </a:lnB>
                  </a:tcPr>
                </a:tc>
                <a:tc>
                  <a:txBody>
                    <a:bodyPr/>
                    <a:lstStyle/>
                    <a:p>
                      <a:r>
                        <a:rPr lang="pt-PT" sz="1600"/>
                        <a:t>2.0 km</a:t>
                      </a:r>
                    </a:p>
                  </a:txBody>
                  <a:tcPr marL="61286" marR="61286" marT="30643" marB="30643" anchor="ctr">
                    <a:lnL>
                      <a:noFill/>
                    </a:lnL>
                    <a:lnR>
                      <a:noFill/>
                    </a:lnR>
                    <a:lnT>
                      <a:noFill/>
                    </a:lnT>
                    <a:lnB>
                      <a:noFill/>
                    </a:lnB>
                  </a:tcPr>
                </a:tc>
              </a:tr>
              <a:tr h="297031">
                <a:tc>
                  <a:txBody>
                    <a:bodyPr/>
                    <a:lstStyle/>
                    <a:p>
                      <a:r>
                        <a:rPr lang="pt-PT" sz="1600"/>
                        <a:t>WV 7.3</a:t>
                      </a:r>
                    </a:p>
                  </a:txBody>
                  <a:tcPr marL="61286" marR="61286" marT="30643" marB="30643" anchor="ctr">
                    <a:lnL>
                      <a:noFill/>
                    </a:lnL>
                    <a:lnR>
                      <a:noFill/>
                    </a:lnR>
                    <a:lnT>
                      <a:noFill/>
                    </a:lnT>
                    <a:lnB>
                      <a:noFill/>
                    </a:lnB>
                  </a:tcPr>
                </a:tc>
                <a:tc>
                  <a:txBody>
                    <a:bodyPr/>
                    <a:lstStyle/>
                    <a:p>
                      <a:r>
                        <a:rPr lang="pt-PT" sz="1600"/>
                        <a:t>7.350 µm</a:t>
                      </a:r>
                    </a:p>
                  </a:txBody>
                  <a:tcPr marL="61286" marR="61286" marT="30643" marB="30643" anchor="ctr">
                    <a:lnL>
                      <a:noFill/>
                    </a:lnL>
                    <a:lnR>
                      <a:noFill/>
                    </a:lnR>
                    <a:lnT>
                      <a:noFill/>
                    </a:lnT>
                    <a:lnB>
                      <a:noFill/>
                    </a:lnB>
                  </a:tcPr>
                </a:tc>
                <a:tc>
                  <a:txBody>
                    <a:bodyPr/>
                    <a:lstStyle/>
                    <a:p>
                      <a:r>
                        <a:rPr lang="pt-PT" sz="1600"/>
                        <a:t>0.500 µm</a:t>
                      </a:r>
                    </a:p>
                  </a:txBody>
                  <a:tcPr marL="61286" marR="61286" marT="30643" marB="30643" anchor="ctr">
                    <a:lnL>
                      <a:noFill/>
                    </a:lnL>
                    <a:lnR>
                      <a:noFill/>
                    </a:lnR>
                    <a:lnT>
                      <a:noFill/>
                    </a:lnT>
                    <a:lnB>
                      <a:noFill/>
                    </a:lnB>
                  </a:tcPr>
                </a:tc>
                <a:tc>
                  <a:txBody>
                    <a:bodyPr/>
                    <a:lstStyle/>
                    <a:p>
                      <a:r>
                        <a:rPr lang="pt-PT" sz="1600"/>
                        <a:t>2.0 km</a:t>
                      </a:r>
                    </a:p>
                  </a:txBody>
                  <a:tcPr marL="61286" marR="61286" marT="30643" marB="30643" anchor="ctr">
                    <a:lnL>
                      <a:noFill/>
                    </a:lnL>
                    <a:lnR>
                      <a:noFill/>
                    </a:lnR>
                    <a:lnT>
                      <a:noFill/>
                    </a:lnT>
                    <a:lnB>
                      <a:noFill/>
                    </a:lnB>
                  </a:tcPr>
                </a:tc>
              </a:tr>
              <a:tr h="297031">
                <a:tc>
                  <a:txBody>
                    <a:bodyPr/>
                    <a:lstStyle/>
                    <a:p>
                      <a:r>
                        <a:rPr lang="pt-PT" sz="1600"/>
                        <a:t>IR 8.7 (TIR)</a:t>
                      </a:r>
                    </a:p>
                  </a:txBody>
                  <a:tcPr marL="61286" marR="61286" marT="30643" marB="30643" anchor="ctr">
                    <a:lnL>
                      <a:noFill/>
                    </a:lnL>
                    <a:lnR>
                      <a:noFill/>
                    </a:lnR>
                    <a:lnT>
                      <a:noFill/>
                    </a:lnT>
                    <a:lnB>
                      <a:noFill/>
                    </a:lnB>
                  </a:tcPr>
                </a:tc>
                <a:tc>
                  <a:txBody>
                    <a:bodyPr/>
                    <a:lstStyle/>
                    <a:p>
                      <a:r>
                        <a:rPr lang="pt-PT" sz="1600"/>
                        <a:t>8.700 µm</a:t>
                      </a:r>
                    </a:p>
                  </a:txBody>
                  <a:tcPr marL="61286" marR="61286" marT="30643" marB="30643" anchor="ctr">
                    <a:lnL>
                      <a:noFill/>
                    </a:lnL>
                    <a:lnR>
                      <a:noFill/>
                    </a:lnR>
                    <a:lnT>
                      <a:noFill/>
                    </a:lnT>
                    <a:lnB>
                      <a:noFill/>
                    </a:lnB>
                  </a:tcPr>
                </a:tc>
                <a:tc>
                  <a:txBody>
                    <a:bodyPr/>
                    <a:lstStyle/>
                    <a:p>
                      <a:r>
                        <a:rPr lang="pt-PT" sz="1600"/>
                        <a:t>0.400 µm</a:t>
                      </a:r>
                    </a:p>
                  </a:txBody>
                  <a:tcPr marL="61286" marR="61286" marT="30643" marB="30643" anchor="ctr">
                    <a:lnL>
                      <a:noFill/>
                    </a:lnL>
                    <a:lnR>
                      <a:noFill/>
                    </a:lnR>
                    <a:lnT>
                      <a:noFill/>
                    </a:lnT>
                    <a:lnB>
                      <a:noFill/>
                    </a:lnB>
                  </a:tcPr>
                </a:tc>
                <a:tc>
                  <a:txBody>
                    <a:bodyPr/>
                    <a:lstStyle/>
                    <a:p>
                      <a:r>
                        <a:rPr lang="pt-PT" sz="1600"/>
                        <a:t>2.0 km</a:t>
                      </a:r>
                    </a:p>
                  </a:txBody>
                  <a:tcPr marL="61286" marR="61286" marT="30643" marB="30643" anchor="ctr">
                    <a:lnL>
                      <a:noFill/>
                    </a:lnL>
                    <a:lnR>
                      <a:noFill/>
                    </a:lnR>
                    <a:lnT>
                      <a:noFill/>
                    </a:lnT>
                    <a:lnB>
                      <a:noFill/>
                    </a:lnB>
                  </a:tcPr>
                </a:tc>
              </a:tr>
              <a:tr h="297031">
                <a:tc>
                  <a:txBody>
                    <a:bodyPr/>
                    <a:lstStyle/>
                    <a:p>
                      <a:r>
                        <a:rPr lang="pt-PT" sz="1600"/>
                        <a:t>IR 9.7 (O</a:t>
                      </a:r>
                      <a:r>
                        <a:rPr lang="pt-PT" sz="1600" baseline="-25000"/>
                        <a:t>3</a:t>
                      </a:r>
                      <a:r>
                        <a:rPr lang="pt-PT" sz="1600"/>
                        <a:t> )</a:t>
                      </a:r>
                    </a:p>
                  </a:txBody>
                  <a:tcPr marL="61286" marR="61286" marT="30643" marB="30643" anchor="ctr">
                    <a:lnL>
                      <a:noFill/>
                    </a:lnL>
                    <a:lnR>
                      <a:noFill/>
                    </a:lnR>
                    <a:lnT>
                      <a:noFill/>
                    </a:lnT>
                    <a:lnB>
                      <a:noFill/>
                    </a:lnB>
                  </a:tcPr>
                </a:tc>
                <a:tc>
                  <a:txBody>
                    <a:bodyPr/>
                    <a:lstStyle/>
                    <a:p>
                      <a:r>
                        <a:rPr lang="pt-PT" sz="1600"/>
                        <a:t>9.660 µm</a:t>
                      </a:r>
                    </a:p>
                  </a:txBody>
                  <a:tcPr marL="61286" marR="61286" marT="30643" marB="30643" anchor="ctr">
                    <a:lnL>
                      <a:noFill/>
                    </a:lnL>
                    <a:lnR>
                      <a:noFill/>
                    </a:lnR>
                    <a:lnT>
                      <a:noFill/>
                    </a:lnT>
                    <a:lnB>
                      <a:noFill/>
                    </a:lnB>
                  </a:tcPr>
                </a:tc>
                <a:tc>
                  <a:txBody>
                    <a:bodyPr/>
                    <a:lstStyle/>
                    <a:p>
                      <a:r>
                        <a:rPr lang="pt-PT" sz="1600"/>
                        <a:t>0.300 µm</a:t>
                      </a:r>
                    </a:p>
                  </a:txBody>
                  <a:tcPr marL="61286" marR="61286" marT="30643" marB="30643" anchor="ctr">
                    <a:lnL>
                      <a:noFill/>
                    </a:lnL>
                    <a:lnR>
                      <a:noFill/>
                    </a:lnR>
                    <a:lnT>
                      <a:noFill/>
                    </a:lnT>
                    <a:lnB>
                      <a:noFill/>
                    </a:lnB>
                  </a:tcPr>
                </a:tc>
                <a:tc>
                  <a:txBody>
                    <a:bodyPr/>
                    <a:lstStyle/>
                    <a:p>
                      <a:r>
                        <a:rPr lang="pt-PT" sz="1600"/>
                        <a:t>2.0 km</a:t>
                      </a:r>
                    </a:p>
                  </a:txBody>
                  <a:tcPr marL="61286" marR="61286" marT="30643" marB="30643" anchor="ctr">
                    <a:lnL>
                      <a:noFill/>
                    </a:lnL>
                    <a:lnR>
                      <a:noFill/>
                    </a:lnR>
                    <a:lnT>
                      <a:noFill/>
                    </a:lnT>
                    <a:lnB>
                      <a:noFill/>
                    </a:lnB>
                  </a:tcPr>
                </a:tc>
              </a:tr>
              <a:tr h="297031">
                <a:tc>
                  <a:txBody>
                    <a:bodyPr/>
                    <a:lstStyle/>
                    <a:p>
                      <a:r>
                        <a:rPr lang="pt-PT" sz="1600"/>
                        <a:t>IR 10.5 (TIR)</a:t>
                      </a:r>
                    </a:p>
                  </a:txBody>
                  <a:tcPr marL="61286" marR="61286" marT="30643" marB="30643" anchor="ctr">
                    <a:lnL>
                      <a:noFill/>
                    </a:lnL>
                    <a:lnR>
                      <a:noFill/>
                    </a:lnR>
                    <a:lnT>
                      <a:noFill/>
                    </a:lnT>
                    <a:lnB>
                      <a:noFill/>
                    </a:lnB>
                  </a:tcPr>
                </a:tc>
                <a:tc>
                  <a:txBody>
                    <a:bodyPr/>
                    <a:lstStyle/>
                    <a:p>
                      <a:r>
                        <a:rPr lang="pt-PT" sz="1600"/>
                        <a:t>10.500 µm</a:t>
                      </a:r>
                    </a:p>
                  </a:txBody>
                  <a:tcPr marL="61286" marR="61286" marT="30643" marB="30643" anchor="ctr">
                    <a:lnL>
                      <a:noFill/>
                    </a:lnL>
                    <a:lnR>
                      <a:noFill/>
                    </a:lnR>
                    <a:lnT>
                      <a:noFill/>
                    </a:lnT>
                    <a:lnB>
                      <a:noFill/>
                    </a:lnB>
                  </a:tcPr>
                </a:tc>
                <a:tc>
                  <a:txBody>
                    <a:bodyPr/>
                    <a:lstStyle/>
                    <a:p>
                      <a:r>
                        <a:rPr lang="pt-PT" sz="1600"/>
                        <a:t>0.700 µm</a:t>
                      </a:r>
                    </a:p>
                  </a:txBody>
                  <a:tcPr marL="61286" marR="61286" marT="30643" marB="30643" anchor="ctr">
                    <a:lnL>
                      <a:noFill/>
                    </a:lnL>
                    <a:lnR>
                      <a:noFill/>
                    </a:lnR>
                    <a:lnT>
                      <a:noFill/>
                    </a:lnT>
                    <a:lnB>
                      <a:noFill/>
                    </a:lnB>
                  </a:tcPr>
                </a:tc>
                <a:tc>
                  <a:txBody>
                    <a:bodyPr/>
                    <a:lstStyle/>
                    <a:p>
                      <a:r>
                        <a:rPr lang="pt-PT" sz="1600"/>
                        <a:t>2.0 km; 1.0 km*</a:t>
                      </a:r>
                    </a:p>
                  </a:txBody>
                  <a:tcPr marL="61286" marR="61286" marT="30643" marB="30643" anchor="ctr">
                    <a:lnL>
                      <a:noFill/>
                    </a:lnL>
                    <a:lnR>
                      <a:noFill/>
                    </a:lnR>
                    <a:lnT>
                      <a:noFill/>
                    </a:lnT>
                    <a:lnB>
                      <a:noFill/>
                    </a:lnB>
                  </a:tcPr>
                </a:tc>
              </a:tr>
              <a:tr h="297031">
                <a:tc>
                  <a:txBody>
                    <a:bodyPr/>
                    <a:lstStyle/>
                    <a:p>
                      <a:r>
                        <a:rPr lang="pt-PT" sz="1600"/>
                        <a:t>IR 12.3 (TIR)</a:t>
                      </a:r>
                    </a:p>
                  </a:txBody>
                  <a:tcPr marL="61286" marR="61286" marT="30643" marB="30643" anchor="ctr">
                    <a:lnL>
                      <a:noFill/>
                    </a:lnL>
                    <a:lnR>
                      <a:noFill/>
                    </a:lnR>
                    <a:lnT>
                      <a:noFill/>
                    </a:lnT>
                    <a:lnB>
                      <a:noFill/>
                    </a:lnB>
                  </a:tcPr>
                </a:tc>
                <a:tc>
                  <a:txBody>
                    <a:bodyPr/>
                    <a:lstStyle/>
                    <a:p>
                      <a:r>
                        <a:rPr lang="pt-PT" sz="1600"/>
                        <a:t>12.300 µm</a:t>
                      </a:r>
                    </a:p>
                  </a:txBody>
                  <a:tcPr marL="61286" marR="61286" marT="30643" marB="30643" anchor="ctr">
                    <a:lnL>
                      <a:noFill/>
                    </a:lnL>
                    <a:lnR>
                      <a:noFill/>
                    </a:lnR>
                    <a:lnT>
                      <a:noFill/>
                    </a:lnT>
                    <a:lnB>
                      <a:noFill/>
                    </a:lnB>
                  </a:tcPr>
                </a:tc>
                <a:tc>
                  <a:txBody>
                    <a:bodyPr/>
                    <a:lstStyle/>
                    <a:p>
                      <a:r>
                        <a:rPr lang="pt-PT" sz="1600"/>
                        <a:t>0.500 µm</a:t>
                      </a:r>
                    </a:p>
                  </a:txBody>
                  <a:tcPr marL="61286" marR="61286" marT="30643" marB="30643" anchor="ctr">
                    <a:lnL>
                      <a:noFill/>
                    </a:lnL>
                    <a:lnR>
                      <a:noFill/>
                    </a:lnR>
                    <a:lnT>
                      <a:noFill/>
                    </a:lnT>
                    <a:lnB>
                      <a:noFill/>
                    </a:lnB>
                  </a:tcPr>
                </a:tc>
                <a:tc>
                  <a:txBody>
                    <a:bodyPr/>
                    <a:lstStyle/>
                    <a:p>
                      <a:r>
                        <a:rPr lang="pt-PT" sz="1600"/>
                        <a:t>2.0 km</a:t>
                      </a:r>
                    </a:p>
                  </a:txBody>
                  <a:tcPr marL="61286" marR="61286" marT="30643" marB="30643" anchor="ctr">
                    <a:lnL>
                      <a:noFill/>
                    </a:lnL>
                    <a:lnR>
                      <a:noFill/>
                    </a:lnR>
                    <a:lnT>
                      <a:noFill/>
                    </a:lnT>
                    <a:lnB>
                      <a:noFill/>
                    </a:lnB>
                  </a:tcPr>
                </a:tc>
              </a:tr>
              <a:tr h="297031">
                <a:tc>
                  <a:txBody>
                    <a:bodyPr/>
                    <a:lstStyle/>
                    <a:p>
                      <a:r>
                        <a:rPr lang="pt-PT" sz="1600"/>
                        <a:t>IR 13.3 (CO</a:t>
                      </a:r>
                      <a:r>
                        <a:rPr lang="pt-PT" sz="1600" baseline="-25000"/>
                        <a:t>2</a:t>
                      </a:r>
                      <a:r>
                        <a:rPr lang="pt-PT" sz="1600"/>
                        <a:t> )</a:t>
                      </a:r>
                    </a:p>
                  </a:txBody>
                  <a:tcPr marL="61286" marR="61286" marT="30643" marB="30643" anchor="ctr">
                    <a:lnL>
                      <a:noFill/>
                    </a:lnL>
                    <a:lnR>
                      <a:noFill/>
                    </a:lnR>
                    <a:lnT>
                      <a:noFill/>
                    </a:lnT>
                    <a:lnB>
                      <a:noFill/>
                    </a:lnB>
                  </a:tcPr>
                </a:tc>
                <a:tc>
                  <a:txBody>
                    <a:bodyPr/>
                    <a:lstStyle/>
                    <a:p>
                      <a:r>
                        <a:rPr lang="pt-PT" sz="1600"/>
                        <a:t>13.300 µm</a:t>
                      </a:r>
                    </a:p>
                  </a:txBody>
                  <a:tcPr marL="61286" marR="61286" marT="30643" marB="30643" anchor="ctr">
                    <a:lnL>
                      <a:noFill/>
                    </a:lnL>
                    <a:lnR>
                      <a:noFill/>
                    </a:lnR>
                    <a:lnT>
                      <a:noFill/>
                    </a:lnT>
                    <a:lnB>
                      <a:noFill/>
                    </a:lnB>
                  </a:tcPr>
                </a:tc>
                <a:tc>
                  <a:txBody>
                    <a:bodyPr/>
                    <a:lstStyle/>
                    <a:p>
                      <a:r>
                        <a:rPr lang="pt-PT" sz="1600"/>
                        <a:t>0.600 µm</a:t>
                      </a:r>
                    </a:p>
                  </a:txBody>
                  <a:tcPr marL="61286" marR="61286" marT="30643" marB="30643" anchor="ctr">
                    <a:lnL>
                      <a:noFill/>
                    </a:lnL>
                    <a:lnR>
                      <a:noFill/>
                    </a:lnR>
                    <a:lnT>
                      <a:noFill/>
                    </a:lnT>
                    <a:lnB>
                      <a:noFill/>
                    </a:lnB>
                  </a:tcPr>
                </a:tc>
                <a:tc>
                  <a:txBody>
                    <a:bodyPr/>
                    <a:lstStyle/>
                    <a:p>
                      <a:r>
                        <a:rPr lang="pt-PT" sz="1600" dirty="0"/>
                        <a:t>2.0 km</a:t>
                      </a:r>
                    </a:p>
                  </a:txBody>
                  <a:tcPr marL="61286" marR="61286" marT="30643" marB="30643" anchor="ctr">
                    <a:lnL>
                      <a:noFill/>
                    </a:lnL>
                    <a:lnR>
                      <a:noFill/>
                    </a:lnR>
                    <a:lnT>
                      <a:noFill/>
                    </a:lnT>
                    <a:lnB>
                      <a:noFill/>
                    </a:lnB>
                  </a:tcPr>
                </a:tc>
              </a:tr>
            </a:tbl>
          </a:graphicData>
        </a:graphic>
      </p:graphicFrame>
      <p:sp>
        <p:nvSpPr>
          <p:cNvPr id="3" name="TextBox 3"/>
          <p:cNvSpPr txBox="1">
            <a:spLocks noChangeArrowheads="1"/>
          </p:cNvSpPr>
          <p:nvPr/>
        </p:nvSpPr>
        <p:spPr bwMode="auto">
          <a:xfrm>
            <a:off x="0" y="106363"/>
            <a:ext cx="7058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2800" b="1" dirty="0">
                <a:solidFill>
                  <a:srgbClr val="002060"/>
                </a:solidFill>
                <a:latin typeface="Times New Roman" panose="02020603050405020304" pitchFamily="18" charset="0"/>
                <a:cs typeface="Times New Roman" panose="02020603050405020304" pitchFamily="18" charset="0"/>
              </a:rPr>
              <a:t>Instruments on MTG</a:t>
            </a:r>
          </a:p>
        </p:txBody>
      </p:sp>
    </p:spTree>
    <p:extLst>
      <p:ext uri="{BB962C8B-B14F-4D97-AF65-F5344CB8AC3E}">
        <p14:creationId xmlns:p14="http://schemas.microsoft.com/office/powerpoint/2010/main" val="3689689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348" y="1108945"/>
            <a:ext cx="4159472" cy="417276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4072" y="1108945"/>
            <a:ext cx="4216737" cy="4230209"/>
          </a:xfrm>
          <a:prstGeom prst="rect">
            <a:avLst/>
          </a:prstGeom>
        </p:spPr>
      </p:pic>
      <p:sp>
        <p:nvSpPr>
          <p:cNvPr id="7" name="Rectangle 6"/>
          <p:cNvSpPr/>
          <p:nvPr/>
        </p:nvSpPr>
        <p:spPr>
          <a:xfrm>
            <a:off x="209348" y="5339154"/>
            <a:ext cx="4159472" cy="923330"/>
          </a:xfrm>
          <a:prstGeom prst="rect">
            <a:avLst/>
          </a:prstGeom>
        </p:spPr>
        <p:txBody>
          <a:bodyPr wrap="square">
            <a:spAutoFit/>
          </a:bodyPr>
          <a:lstStyle/>
          <a:p>
            <a:r>
              <a:rPr lang="en-GB" dirty="0"/>
              <a:t>Animation of the FCI scanning pattern in support of the Full Disc Scanning Service (FDSS) </a:t>
            </a:r>
            <a:endParaRPr lang="pt-PT" dirty="0"/>
          </a:p>
        </p:txBody>
      </p:sp>
      <p:sp>
        <p:nvSpPr>
          <p:cNvPr id="8" name="Rectangle 7"/>
          <p:cNvSpPr/>
          <p:nvPr/>
        </p:nvSpPr>
        <p:spPr>
          <a:xfrm>
            <a:off x="4599057" y="5339154"/>
            <a:ext cx="4301752" cy="923330"/>
          </a:xfrm>
          <a:prstGeom prst="rect">
            <a:avLst/>
          </a:prstGeom>
        </p:spPr>
        <p:txBody>
          <a:bodyPr wrap="square">
            <a:spAutoFit/>
          </a:bodyPr>
          <a:lstStyle/>
          <a:p>
            <a:r>
              <a:rPr lang="en-GB" dirty="0"/>
              <a:t>Animation of the FCI scanning pattern in support of the Rapid Scanning Service (RSS) </a:t>
            </a:r>
            <a:endParaRPr lang="pt-PT" dirty="0"/>
          </a:p>
        </p:txBody>
      </p:sp>
      <p:sp>
        <p:nvSpPr>
          <p:cNvPr id="9" name="TextBox 3"/>
          <p:cNvSpPr txBox="1">
            <a:spLocks noChangeArrowheads="1"/>
          </p:cNvSpPr>
          <p:nvPr/>
        </p:nvSpPr>
        <p:spPr bwMode="auto">
          <a:xfrm>
            <a:off x="0" y="106363"/>
            <a:ext cx="7058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2800" b="1" dirty="0">
                <a:solidFill>
                  <a:srgbClr val="002060"/>
                </a:solidFill>
                <a:latin typeface="Times New Roman" panose="02020603050405020304" pitchFamily="18" charset="0"/>
                <a:cs typeface="Times New Roman" panose="02020603050405020304" pitchFamily="18" charset="0"/>
              </a:rPr>
              <a:t>Instruments on MTG</a:t>
            </a:r>
          </a:p>
        </p:txBody>
      </p:sp>
    </p:spTree>
    <p:extLst>
      <p:ext uri="{BB962C8B-B14F-4D97-AF65-F5344CB8AC3E}">
        <p14:creationId xmlns:p14="http://schemas.microsoft.com/office/powerpoint/2010/main" val="2880214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Box 1"/>
          <p:cNvSpPr txBox="1">
            <a:spLocks noChangeArrowheads="1"/>
          </p:cNvSpPr>
          <p:nvPr/>
        </p:nvSpPr>
        <p:spPr bwMode="auto">
          <a:xfrm>
            <a:off x="2509838" y="2743200"/>
            <a:ext cx="38227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6600" b="1">
                <a:solidFill>
                  <a:srgbClr val="002060"/>
                </a:solidFill>
                <a:latin typeface="Times New Roman" panose="02020603050405020304" pitchFamily="18" charset="0"/>
                <a:cs typeface="Times New Roman" panose="02020603050405020304" pitchFamily="18" charset="0"/>
              </a:rPr>
              <a:t>EPS-SG</a:t>
            </a:r>
            <a:endParaRPr lang="pt-PT" altLang="pt-PT" sz="6600" b="1">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spd="slow"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
          <p:cNvSpPr>
            <a:spLocks noChangeArrowheads="1"/>
          </p:cNvSpPr>
          <p:nvPr/>
        </p:nvSpPr>
        <p:spPr bwMode="auto">
          <a:xfrm>
            <a:off x="0" y="1563688"/>
            <a:ext cx="9280525"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ts val="600"/>
              </a:spcBef>
            </a:pPr>
            <a:r>
              <a:rPr lang="en-GB" altLang="pt-PT" sz="2000" b="1" dirty="0" err="1">
                <a:solidFill>
                  <a:srgbClr val="002060"/>
                </a:solidFill>
                <a:latin typeface="Times New Roman" panose="02020603050405020304" pitchFamily="18" charset="0"/>
                <a:cs typeface="Times New Roman" panose="02020603050405020304" pitchFamily="18" charset="0"/>
              </a:rPr>
              <a:t>Metop</a:t>
            </a:r>
            <a:r>
              <a:rPr lang="en-GB" altLang="pt-PT" sz="2000" b="1" dirty="0">
                <a:solidFill>
                  <a:srgbClr val="002060"/>
                </a:solidFill>
                <a:latin typeface="Times New Roman" panose="02020603050405020304" pitchFamily="18" charset="0"/>
                <a:cs typeface="Times New Roman" panose="02020603050405020304" pitchFamily="18" charset="0"/>
              </a:rPr>
              <a:t>-SG A</a:t>
            </a:r>
            <a:r>
              <a:rPr lang="en-GB" altLang="pt-PT" sz="2000" dirty="0">
                <a:solidFill>
                  <a:srgbClr val="002060"/>
                </a:solidFill>
                <a:latin typeface="Times New Roman" panose="02020603050405020304" pitchFamily="18" charset="0"/>
                <a:cs typeface="Times New Roman" panose="02020603050405020304" pitchFamily="18" charset="0"/>
              </a:rPr>
              <a:t> is an atmospheric sounding and imaging mission. It has a suite of infrared, microwave, and imaging instruments for sounding temperature, moisture and trace gases in the atmosphere:</a:t>
            </a:r>
          </a:p>
          <a:p>
            <a:pPr>
              <a:spcBef>
                <a:spcPts val="600"/>
              </a:spcBef>
            </a:pPr>
            <a:r>
              <a:rPr lang="en-GB" altLang="pt-PT" sz="2000" b="1" dirty="0">
                <a:solidFill>
                  <a:srgbClr val="002060"/>
                </a:solidFill>
                <a:latin typeface="Times New Roman" panose="02020603050405020304" pitchFamily="18" charset="0"/>
                <a:cs typeface="Times New Roman" panose="02020603050405020304" pitchFamily="18" charset="0"/>
              </a:rPr>
              <a:t>Infrared Atmospheric Sounding Interferometer (IASI-NG)</a:t>
            </a:r>
          </a:p>
          <a:p>
            <a:pPr>
              <a:spcBef>
                <a:spcPts val="600"/>
              </a:spcBef>
            </a:pPr>
            <a:r>
              <a:rPr lang="en-GB" altLang="pt-PT" sz="1400" dirty="0">
                <a:solidFill>
                  <a:srgbClr val="FF0000"/>
                </a:solidFill>
                <a:latin typeface="Times New Roman" panose="02020603050405020304" pitchFamily="18" charset="0"/>
                <a:cs typeface="Times New Roman" panose="02020603050405020304" pitchFamily="18" charset="0"/>
              </a:rPr>
              <a:t>https://www.eumetsat.int/website/home/Satellites/FutureSatellites/EUMETSATPolarSystemSecondGeneration/IASING/</a:t>
            </a:r>
            <a:r>
              <a:rPr lang="en-GB" altLang="pt-PT" sz="1400" dirty="0">
                <a:solidFill>
                  <a:srgbClr val="002060"/>
                </a:solidFill>
                <a:latin typeface="Times New Roman" panose="02020603050405020304" pitchFamily="18" charset="0"/>
                <a:cs typeface="Times New Roman" panose="02020603050405020304" pitchFamily="18" charset="0"/>
              </a:rPr>
              <a:t/>
            </a:r>
            <a:br>
              <a:rPr lang="en-GB" altLang="pt-PT" sz="1400" dirty="0">
                <a:solidFill>
                  <a:srgbClr val="002060"/>
                </a:solidFill>
                <a:latin typeface="Times New Roman" panose="02020603050405020304" pitchFamily="18" charset="0"/>
                <a:cs typeface="Times New Roman" panose="02020603050405020304" pitchFamily="18" charset="0"/>
              </a:rPr>
            </a:br>
            <a:r>
              <a:rPr lang="en-GB" altLang="pt-PT" sz="2000" b="1" dirty="0">
                <a:solidFill>
                  <a:srgbClr val="002060"/>
                </a:solidFill>
                <a:latin typeface="Times New Roman" panose="02020603050405020304" pitchFamily="18" charset="0"/>
                <a:cs typeface="Times New Roman" panose="02020603050405020304" pitchFamily="18" charset="0"/>
              </a:rPr>
              <a:t>Microwave Sounder (MWS)</a:t>
            </a:r>
            <a:endParaRPr lang="en-GB" altLang="pt-PT" b="1" dirty="0">
              <a:solidFill>
                <a:srgbClr val="002060"/>
              </a:solidFill>
              <a:latin typeface="Times New Roman" panose="02020603050405020304" pitchFamily="18" charset="0"/>
              <a:cs typeface="Times New Roman" panose="02020603050405020304" pitchFamily="18" charset="0"/>
            </a:endParaRPr>
          </a:p>
          <a:p>
            <a:pPr>
              <a:spcBef>
                <a:spcPts val="600"/>
              </a:spcBef>
            </a:pPr>
            <a:r>
              <a:rPr lang="en-GB" altLang="pt-PT" sz="1400" dirty="0">
                <a:solidFill>
                  <a:srgbClr val="FF0000"/>
                </a:solidFill>
                <a:latin typeface="Times New Roman" panose="02020603050405020304" pitchFamily="18" charset="0"/>
                <a:cs typeface="Times New Roman" panose="02020603050405020304" pitchFamily="18" charset="0"/>
              </a:rPr>
              <a:t>https://www.eumetsat.int/website/home/Satellites/FutureSatellites/EUMETSATPolarSystemSecondGeneration/MWS/</a:t>
            </a:r>
            <a:r>
              <a:rPr lang="en-GB" altLang="pt-PT" sz="1400" dirty="0">
                <a:solidFill>
                  <a:srgbClr val="002060"/>
                </a:solidFill>
                <a:latin typeface="Times New Roman" panose="02020603050405020304" pitchFamily="18" charset="0"/>
                <a:cs typeface="Times New Roman" panose="02020603050405020304" pitchFamily="18" charset="0"/>
              </a:rPr>
              <a:t/>
            </a:r>
            <a:br>
              <a:rPr lang="en-GB" altLang="pt-PT" sz="1400" dirty="0">
                <a:solidFill>
                  <a:srgbClr val="002060"/>
                </a:solidFill>
                <a:latin typeface="Times New Roman" panose="02020603050405020304" pitchFamily="18" charset="0"/>
                <a:cs typeface="Times New Roman" panose="02020603050405020304" pitchFamily="18" charset="0"/>
              </a:rPr>
            </a:br>
            <a:r>
              <a:rPr lang="en-GB" altLang="pt-PT" sz="2000" b="1" dirty="0" err="1">
                <a:solidFill>
                  <a:srgbClr val="002060"/>
                </a:solidFill>
                <a:latin typeface="Times New Roman" panose="02020603050405020304" pitchFamily="18" charset="0"/>
                <a:cs typeface="Times New Roman" panose="02020603050405020304" pitchFamily="18" charset="0"/>
              </a:rPr>
              <a:t>METimage</a:t>
            </a:r>
            <a:endParaRPr lang="en-GB" altLang="pt-PT" sz="2000" b="1" dirty="0">
              <a:solidFill>
                <a:srgbClr val="002060"/>
              </a:solidFill>
              <a:latin typeface="Times New Roman" panose="02020603050405020304" pitchFamily="18" charset="0"/>
              <a:cs typeface="Times New Roman" panose="02020603050405020304" pitchFamily="18" charset="0"/>
            </a:endParaRPr>
          </a:p>
          <a:p>
            <a:pPr>
              <a:spcBef>
                <a:spcPts val="600"/>
              </a:spcBef>
            </a:pPr>
            <a:r>
              <a:rPr lang="en-GB" altLang="pt-PT" sz="1400" dirty="0">
                <a:solidFill>
                  <a:srgbClr val="FF0000"/>
                </a:solidFill>
                <a:latin typeface="Times New Roman" panose="02020603050405020304" pitchFamily="18" charset="0"/>
                <a:cs typeface="Times New Roman" panose="02020603050405020304" pitchFamily="18" charset="0"/>
              </a:rPr>
              <a:t>https://www.eumetsat.int/website/home/Satellites/FutureSatellites/EUMETSATPolarSystemSecondGeneration/METImage/</a:t>
            </a:r>
            <a:r>
              <a:rPr lang="en-GB" altLang="pt-PT" sz="1400" dirty="0">
                <a:solidFill>
                  <a:srgbClr val="002060"/>
                </a:solidFill>
                <a:latin typeface="Times New Roman" panose="02020603050405020304" pitchFamily="18" charset="0"/>
                <a:cs typeface="Times New Roman" panose="02020603050405020304" pitchFamily="18" charset="0"/>
              </a:rPr>
              <a:t/>
            </a:r>
            <a:br>
              <a:rPr lang="en-GB" altLang="pt-PT" sz="1400" dirty="0">
                <a:solidFill>
                  <a:srgbClr val="002060"/>
                </a:solidFill>
                <a:latin typeface="Times New Roman" panose="02020603050405020304" pitchFamily="18" charset="0"/>
                <a:cs typeface="Times New Roman" panose="02020603050405020304" pitchFamily="18" charset="0"/>
              </a:rPr>
            </a:br>
            <a:r>
              <a:rPr lang="en-GB" altLang="pt-PT" sz="2000" b="1" dirty="0">
                <a:solidFill>
                  <a:srgbClr val="002060"/>
                </a:solidFill>
                <a:latin typeface="Times New Roman" panose="02020603050405020304" pitchFamily="18" charset="0"/>
                <a:cs typeface="Times New Roman" panose="02020603050405020304" pitchFamily="18" charset="0"/>
              </a:rPr>
              <a:t>Multi-viewing, Multi-channel, Multi-polarisation Imager (3MI)</a:t>
            </a:r>
          </a:p>
          <a:p>
            <a:pPr>
              <a:spcBef>
                <a:spcPts val="600"/>
              </a:spcBef>
            </a:pPr>
            <a:r>
              <a:rPr lang="en-GB" altLang="pt-PT" sz="1400" dirty="0">
                <a:solidFill>
                  <a:srgbClr val="FF0000"/>
                </a:solidFill>
                <a:latin typeface="Times New Roman" panose="02020603050405020304" pitchFamily="18" charset="0"/>
                <a:cs typeface="Times New Roman" panose="02020603050405020304" pitchFamily="18" charset="0"/>
              </a:rPr>
              <a:t>https://www.eumetsat.int/website/home/Satellites/FutureSatellites/EUMETSATPolarSystemSecondGeneration/3MI/</a:t>
            </a:r>
            <a:r>
              <a:rPr lang="en-GB" altLang="pt-PT" dirty="0">
                <a:solidFill>
                  <a:srgbClr val="002060"/>
                </a:solidFill>
                <a:latin typeface="Times New Roman" panose="02020603050405020304" pitchFamily="18" charset="0"/>
                <a:cs typeface="Times New Roman" panose="02020603050405020304" pitchFamily="18" charset="0"/>
              </a:rPr>
              <a:t/>
            </a:r>
            <a:br>
              <a:rPr lang="en-GB" altLang="pt-PT" dirty="0">
                <a:solidFill>
                  <a:srgbClr val="002060"/>
                </a:solidFill>
                <a:latin typeface="Times New Roman" panose="02020603050405020304" pitchFamily="18" charset="0"/>
                <a:cs typeface="Times New Roman" panose="02020603050405020304" pitchFamily="18" charset="0"/>
              </a:rPr>
            </a:br>
            <a:r>
              <a:rPr lang="en-GB" altLang="pt-PT" sz="2000" b="1" dirty="0">
                <a:solidFill>
                  <a:srgbClr val="002060"/>
                </a:solidFill>
                <a:latin typeface="Times New Roman" panose="02020603050405020304" pitchFamily="18" charset="0"/>
                <a:cs typeface="Times New Roman" panose="02020603050405020304" pitchFamily="18" charset="0"/>
              </a:rPr>
              <a:t>Sentinel-5 </a:t>
            </a:r>
            <a:r>
              <a:rPr lang="en-GB" altLang="pt-PT" sz="2000" dirty="0">
                <a:solidFill>
                  <a:srgbClr val="002060"/>
                </a:solidFill>
                <a:latin typeface="Times New Roman" panose="02020603050405020304" pitchFamily="18" charset="0"/>
                <a:cs typeface="Times New Roman" panose="02020603050405020304" pitchFamily="18" charset="0"/>
              </a:rPr>
              <a:t>/</a:t>
            </a:r>
            <a:r>
              <a:rPr lang="en-GB" altLang="pt-PT" sz="2000" b="1" dirty="0">
                <a:solidFill>
                  <a:srgbClr val="002060"/>
                </a:solidFill>
                <a:latin typeface="Times New Roman" panose="02020603050405020304" pitchFamily="18" charset="0"/>
                <a:cs typeface="Times New Roman" panose="02020603050405020304" pitchFamily="18" charset="0"/>
              </a:rPr>
              <a:t>instrument</a:t>
            </a:r>
          </a:p>
          <a:p>
            <a:pPr>
              <a:spcBef>
                <a:spcPts val="600"/>
              </a:spcBef>
            </a:pPr>
            <a:r>
              <a:rPr lang="en-GB" altLang="pt-PT" sz="1400" dirty="0">
                <a:solidFill>
                  <a:srgbClr val="FF0000"/>
                </a:solidFill>
                <a:latin typeface="Times New Roman" panose="02020603050405020304" pitchFamily="18" charset="0"/>
                <a:cs typeface="Times New Roman" panose="02020603050405020304" pitchFamily="18" charset="0"/>
              </a:rPr>
              <a:t>https://www.eumetsat.int/website/home/Satellites/FutureSatellites/EUMETSATPolarSystemSecondGeneration/Sentinel5</a:t>
            </a:r>
          </a:p>
        </p:txBody>
      </p:sp>
      <p:sp>
        <p:nvSpPr>
          <p:cNvPr id="95235" name="TextBox 2"/>
          <p:cNvSpPr txBox="1">
            <a:spLocks noChangeArrowheads="1"/>
          </p:cNvSpPr>
          <p:nvPr/>
        </p:nvSpPr>
        <p:spPr bwMode="auto">
          <a:xfrm>
            <a:off x="282575" y="19050"/>
            <a:ext cx="70580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2800" b="1">
                <a:solidFill>
                  <a:srgbClr val="002060"/>
                </a:solidFill>
                <a:latin typeface="Times New Roman" panose="02020603050405020304" pitchFamily="18" charset="0"/>
                <a:cs typeface="Times New Roman" panose="02020603050405020304" pitchFamily="18" charset="0"/>
              </a:rPr>
              <a:t>Instruments on EPS-SG (Metop-SG 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Isosceles Triangle 1"/>
          <p:cNvSpPr>
            <a:spLocks noChangeArrowheads="1"/>
          </p:cNvSpPr>
          <p:nvPr/>
        </p:nvSpPr>
        <p:spPr bwMode="auto">
          <a:xfrm>
            <a:off x="4676775" y="3902075"/>
            <a:ext cx="649288" cy="2224088"/>
          </a:xfrm>
          <a:prstGeom prst="triangle">
            <a:avLst>
              <a:gd name="adj" fmla="val 40236"/>
            </a:avLst>
          </a:prstGeom>
          <a:solidFill>
            <a:srgbClr val="006600"/>
          </a:solidFill>
          <a:ln w="12700" algn="ctr">
            <a:solidFill>
              <a:srgbClr val="41719C"/>
            </a:solidFill>
            <a:miter lim="800000"/>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en-GB" altLang="pt-PT">
              <a:solidFill>
                <a:srgbClr val="FFFFFF"/>
              </a:solidFill>
            </a:endParaRPr>
          </a:p>
        </p:txBody>
      </p:sp>
      <p:sp>
        <p:nvSpPr>
          <p:cNvPr id="17410" name="AutoShape 38"/>
          <p:cNvSpPr>
            <a:spLocks noChangeArrowheads="1"/>
          </p:cNvSpPr>
          <p:nvPr/>
        </p:nvSpPr>
        <p:spPr bwMode="auto">
          <a:xfrm rot="10800000">
            <a:off x="74613" y="4633913"/>
            <a:ext cx="2176462" cy="523875"/>
          </a:xfrm>
          <a:prstGeom prst="wedgeRectCallout">
            <a:avLst>
              <a:gd name="adj1" fmla="val -26625"/>
              <a:gd name="adj2" fmla="val 192426"/>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1400" b="1">
                <a:solidFill>
                  <a:schemeClr val="bg1"/>
                </a:solidFill>
                <a:latin typeface="Times New Roman" panose="02020603050405020304" pitchFamily="18" charset="0"/>
              </a:rPr>
              <a:t>Development Phase:</a:t>
            </a:r>
          </a:p>
          <a:p>
            <a:pPr algn="ctr"/>
            <a:r>
              <a:rPr lang="en-GB" altLang="pt-PT" sz="1400" b="1">
                <a:solidFill>
                  <a:schemeClr val="bg1"/>
                </a:solidFill>
                <a:latin typeface="Times New Roman" panose="02020603050405020304" pitchFamily="18" charset="0"/>
              </a:rPr>
              <a:t>Sep 1999 – Jan 2005</a:t>
            </a:r>
          </a:p>
        </p:txBody>
      </p:sp>
      <p:sp>
        <p:nvSpPr>
          <p:cNvPr id="17411" name="AutoShape 40"/>
          <p:cNvSpPr>
            <a:spLocks noChangeArrowheads="1"/>
          </p:cNvSpPr>
          <p:nvPr/>
        </p:nvSpPr>
        <p:spPr bwMode="auto">
          <a:xfrm rot="10800000">
            <a:off x="1497013" y="5502275"/>
            <a:ext cx="2647950" cy="517525"/>
          </a:xfrm>
          <a:prstGeom prst="wedgeRectCallout">
            <a:avLst>
              <a:gd name="adj1" fmla="val 1134"/>
              <a:gd name="adj2" fmla="val 386551"/>
            </a:avLst>
          </a:prstGeom>
          <a:solidFill>
            <a:srgbClr val="3333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lIns="36000" rIns="36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1400" b="1">
                <a:solidFill>
                  <a:schemeClr val="bg1"/>
                </a:solidFill>
                <a:latin typeface="Times New Roman" panose="02020603050405020304" pitchFamily="18" charset="0"/>
              </a:rPr>
              <a:t>Initial Operations Phase:</a:t>
            </a:r>
          </a:p>
          <a:p>
            <a:pPr algn="ctr"/>
            <a:r>
              <a:rPr lang="en-GB" altLang="pt-PT" sz="1400" b="1">
                <a:solidFill>
                  <a:schemeClr val="bg1"/>
                </a:solidFill>
                <a:latin typeface="Times New Roman" panose="02020603050405020304" pitchFamily="18" charset="0"/>
              </a:rPr>
              <a:t>Feb 2005 – Feb 2007</a:t>
            </a:r>
          </a:p>
        </p:txBody>
      </p:sp>
      <p:sp>
        <p:nvSpPr>
          <p:cNvPr id="17412" name="AutoShape 42"/>
          <p:cNvSpPr>
            <a:spLocks noChangeArrowheads="1"/>
          </p:cNvSpPr>
          <p:nvPr/>
        </p:nvSpPr>
        <p:spPr bwMode="auto">
          <a:xfrm rot="10800000">
            <a:off x="3525838" y="6184900"/>
            <a:ext cx="4321175" cy="517525"/>
          </a:xfrm>
          <a:prstGeom prst="wedgeRectCallout">
            <a:avLst>
              <a:gd name="adj1" fmla="val 46810"/>
              <a:gd name="adj2" fmla="val 576310"/>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1400" b="1">
                <a:solidFill>
                  <a:schemeClr val="bg1"/>
                </a:solidFill>
                <a:latin typeface="Times New Roman" panose="02020603050405020304" pitchFamily="18" charset="0"/>
                <a:cs typeface="Arial" panose="020B0604020202020204" pitchFamily="34" charset="0"/>
              </a:rPr>
              <a:t>Continuous Development &amp; Operations Phase 1 &amp; 2:</a:t>
            </a:r>
          </a:p>
          <a:p>
            <a:pPr algn="ctr"/>
            <a:r>
              <a:rPr lang="en-GB" altLang="en-US" sz="1400" b="1">
                <a:solidFill>
                  <a:schemeClr val="bg1"/>
                </a:solidFill>
                <a:latin typeface="Times New Roman" panose="02020603050405020304" pitchFamily="18" charset="0"/>
                <a:cs typeface="Arial" panose="020B0604020202020204" pitchFamily="34" charset="0"/>
              </a:rPr>
              <a:t>Mar 2007-Feb 2012 &amp; Mar 2</a:t>
            </a:r>
            <a:r>
              <a:rPr lang="en-US" altLang="en-US" sz="1400" b="1">
                <a:solidFill>
                  <a:schemeClr val="bg1"/>
                </a:solidFill>
                <a:latin typeface="Times New Roman" panose="02020603050405020304" pitchFamily="18" charset="0"/>
                <a:cs typeface="Arial" panose="020B0604020202020204" pitchFamily="34" charset="0"/>
              </a:rPr>
              <a:t>0</a:t>
            </a:r>
            <a:r>
              <a:rPr lang="en-GB" altLang="en-US" sz="1400" b="1">
                <a:solidFill>
                  <a:schemeClr val="bg1"/>
                </a:solidFill>
                <a:latin typeface="Times New Roman" panose="02020603050405020304" pitchFamily="18" charset="0"/>
                <a:cs typeface="Arial" panose="020B0604020202020204" pitchFamily="34" charset="0"/>
              </a:rPr>
              <a:t>12 – Feb 2017</a:t>
            </a:r>
          </a:p>
        </p:txBody>
      </p:sp>
      <p:sp>
        <p:nvSpPr>
          <p:cNvPr id="17413" name="Title 1"/>
          <p:cNvSpPr txBox="1">
            <a:spLocks/>
          </p:cNvSpPr>
          <p:nvPr/>
        </p:nvSpPr>
        <p:spPr bwMode="auto">
          <a:xfrm>
            <a:off x="107950" y="82550"/>
            <a:ext cx="7280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2800" b="1">
                <a:solidFill>
                  <a:srgbClr val="002060"/>
                </a:solidFill>
                <a:latin typeface="Times New Roman" panose="02020603050405020304" pitchFamily="18" charset="0"/>
              </a:rPr>
              <a:t>Land-SAF Chronogram</a:t>
            </a:r>
          </a:p>
        </p:txBody>
      </p:sp>
      <p:grpSp>
        <p:nvGrpSpPr>
          <p:cNvPr id="17414" name="Group 1"/>
          <p:cNvGrpSpPr>
            <a:grpSpLocks/>
          </p:cNvGrpSpPr>
          <p:nvPr/>
        </p:nvGrpSpPr>
        <p:grpSpPr bwMode="auto">
          <a:xfrm>
            <a:off x="533400" y="2741613"/>
            <a:ext cx="1436688" cy="1109662"/>
            <a:chOff x="936102" y="2706026"/>
            <a:chExt cx="1147098" cy="862663"/>
          </a:xfrm>
        </p:grpSpPr>
        <p:pic>
          <p:nvPicPr>
            <p:cNvPr id="1755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102" y="2706026"/>
              <a:ext cx="384573" cy="5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58" name="Line 7"/>
            <p:cNvSpPr>
              <a:spLocks noChangeShapeType="1"/>
            </p:cNvSpPr>
            <p:nvPr/>
          </p:nvSpPr>
          <p:spPr bwMode="auto">
            <a:xfrm>
              <a:off x="1909877" y="3008985"/>
              <a:ext cx="1032" cy="55970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PT"/>
            </a:p>
          </p:txBody>
        </p:sp>
        <p:sp>
          <p:nvSpPr>
            <p:cNvPr id="17559" name="Text Box 8"/>
            <p:cNvSpPr txBox="1">
              <a:spLocks noChangeArrowheads="1"/>
            </p:cNvSpPr>
            <p:nvPr/>
          </p:nvSpPr>
          <p:spPr bwMode="auto">
            <a:xfrm>
              <a:off x="1190839" y="2718942"/>
              <a:ext cx="892361" cy="35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GB" altLang="en-US" sz="1200" b="1">
                  <a:latin typeface="Times New Roman" panose="02020603050405020304" pitchFamily="18" charset="0"/>
                </a:rPr>
                <a:t>Meteosat-8 (MSG-1)</a:t>
              </a:r>
            </a:p>
          </p:txBody>
        </p:sp>
      </p:grpSp>
      <p:grpSp>
        <p:nvGrpSpPr>
          <p:cNvPr id="17415" name="Group 3"/>
          <p:cNvGrpSpPr>
            <a:grpSpLocks/>
          </p:cNvGrpSpPr>
          <p:nvPr/>
        </p:nvGrpSpPr>
        <p:grpSpPr bwMode="auto">
          <a:xfrm>
            <a:off x="2081213" y="1362075"/>
            <a:ext cx="1025525" cy="2312988"/>
            <a:chOff x="2172388" y="1661962"/>
            <a:chExt cx="818661" cy="1795613"/>
          </a:xfrm>
        </p:grpSpPr>
        <p:pic>
          <p:nvPicPr>
            <p:cNvPr id="1755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299" y="1661962"/>
              <a:ext cx="724079" cy="482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55" name="Line 15"/>
            <p:cNvSpPr>
              <a:spLocks noChangeShapeType="1"/>
            </p:cNvSpPr>
            <p:nvPr/>
          </p:nvSpPr>
          <p:spPr bwMode="auto">
            <a:xfrm>
              <a:off x="2827338" y="2466975"/>
              <a:ext cx="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PT"/>
            </a:p>
          </p:txBody>
        </p:sp>
        <p:sp>
          <p:nvSpPr>
            <p:cNvPr id="17556" name="Text Box 16"/>
            <p:cNvSpPr txBox="1">
              <a:spLocks noChangeArrowheads="1"/>
            </p:cNvSpPr>
            <p:nvPr/>
          </p:nvSpPr>
          <p:spPr bwMode="auto">
            <a:xfrm>
              <a:off x="2172388" y="2185635"/>
              <a:ext cx="818661" cy="21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GB" altLang="en-US" sz="1200" b="1">
                  <a:latin typeface="Times New Roman" panose="02020603050405020304" pitchFamily="18" charset="0"/>
                </a:rPr>
                <a:t>MetOp-A</a:t>
              </a:r>
            </a:p>
          </p:txBody>
        </p:sp>
      </p:grpSp>
      <p:sp>
        <p:nvSpPr>
          <p:cNvPr id="17416" name="Line 22"/>
          <p:cNvSpPr>
            <a:spLocks noChangeShapeType="1"/>
          </p:cNvSpPr>
          <p:nvPr/>
        </p:nvSpPr>
        <p:spPr bwMode="auto">
          <a:xfrm>
            <a:off x="4046538" y="2249488"/>
            <a:ext cx="0" cy="12763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PT"/>
          </a:p>
        </p:txBody>
      </p:sp>
      <p:sp>
        <p:nvSpPr>
          <p:cNvPr id="17417" name="Text Box 23"/>
          <p:cNvSpPr txBox="1">
            <a:spLocks noChangeArrowheads="1"/>
          </p:cNvSpPr>
          <p:nvPr/>
        </p:nvSpPr>
        <p:spPr bwMode="auto">
          <a:xfrm>
            <a:off x="3556000" y="1952625"/>
            <a:ext cx="1022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GB" altLang="en-US" sz="1200" b="1">
                <a:latin typeface="Times New Roman" panose="02020603050405020304" pitchFamily="18" charset="0"/>
              </a:rPr>
              <a:t>MetOp-B</a:t>
            </a:r>
          </a:p>
        </p:txBody>
      </p:sp>
      <p:sp>
        <p:nvSpPr>
          <p:cNvPr id="17418" name="Line 25"/>
          <p:cNvSpPr>
            <a:spLocks noChangeShapeType="1"/>
          </p:cNvSpPr>
          <p:nvPr/>
        </p:nvSpPr>
        <p:spPr bwMode="auto">
          <a:xfrm>
            <a:off x="4421188" y="3478213"/>
            <a:ext cx="1423987" cy="0"/>
          </a:xfrm>
          <a:prstGeom prst="line">
            <a:avLst/>
          </a:prstGeom>
          <a:noFill/>
          <a:ln w="76200">
            <a:solidFill>
              <a:srgbClr val="006600"/>
            </a:solidFill>
            <a:round/>
            <a:headEnd/>
            <a:tailEnd/>
          </a:ln>
          <a:extLst>
            <a:ext uri="{909E8E84-426E-40DD-AFC4-6F175D3DCCD1}">
              <a14:hiddenFill xmlns:a14="http://schemas.microsoft.com/office/drawing/2010/main">
                <a:noFill/>
              </a14:hiddenFill>
            </a:ext>
          </a:extLst>
        </p:spPr>
        <p:txBody>
          <a:bodyPr/>
          <a:lstStyle/>
          <a:p>
            <a:endParaRPr lang="pt-PT"/>
          </a:p>
        </p:txBody>
      </p:sp>
      <p:grpSp>
        <p:nvGrpSpPr>
          <p:cNvPr id="17419" name="Group 26"/>
          <p:cNvGrpSpPr>
            <a:grpSpLocks/>
          </p:cNvGrpSpPr>
          <p:nvPr/>
        </p:nvGrpSpPr>
        <p:grpSpPr bwMode="auto">
          <a:xfrm>
            <a:off x="4595813" y="2203450"/>
            <a:ext cx="958850" cy="1265238"/>
            <a:chOff x="3264" y="1458"/>
            <a:chExt cx="643" cy="619"/>
          </a:xfrm>
        </p:grpSpPr>
        <p:pic>
          <p:nvPicPr>
            <p:cNvPr id="17551"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 y="1653"/>
              <a:ext cx="227"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52" name="Text Box 28"/>
            <p:cNvSpPr txBox="1">
              <a:spLocks noChangeArrowheads="1"/>
            </p:cNvSpPr>
            <p:nvPr/>
          </p:nvSpPr>
          <p:spPr bwMode="auto">
            <a:xfrm>
              <a:off x="3264" y="1458"/>
              <a:ext cx="64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GB" altLang="en-US" sz="1200" b="1">
                  <a:latin typeface="Times New Roman" panose="02020603050405020304" pitchFamily="18" charset="0"/>
                </a:rPr>
                <a:t>Meteosat-11</a:t>
              </a:r>
              <a:r>
                <a:rPr lang="en-GB" altLang="en-US" sz="1200" b="1">
                  <a:solidFill>
                    <a:srgbClr val="0000CC"/>
                  </a:solidFill>
                  <a:latin typeface="Times New Roman" panose="02020603050405020304" pitchFamily="18" charset="0"/>
                </a:rPr>
                <a:t> </a:t>
              </a:r>
              <a:r>
                <a:rPr lang="en-GB" altLang="en-US" sz="1200" b="1">
                  <a:latin typeface="Times New Roman" panose="02020603050405020304" pitchFamily="18" charset="0"/>
                </a:rPr>
                <a:t>(MSG-4)</a:t>
              </a:r>
            </a:p>
          </p:txBody>
        </p:sp>
        <p:sp>
          <p:nvSpPr>
            <p:cNvPr id="17553" name="Line 29"/>
            <p:cNvSpPr>
              <a:spLocks noChangeShapeType="1"/>
            </p:cNvSpPr>
            <p:nvPr/>
          </p:nvSpPr>
          <p:spPr bwMode="auto">
            <a:xfrm>
              <a:off x="3552" y="1741"/>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PT"/>
            </a:p>
          </p:txBody>
        </p:sp>
      </p:grpSp>
      <p:sp>
        <p:nvSpPr>
          <p:cNvPr id="17420" name="Line 31"/>
          <p:cNvSpPr>
            <a:spLocks noChangeShapeType="1"/>
          </p:cNvSpPr>
          <p:nvPr/>
        </p:nvSpPr>
        <p:spPr bwMode="auto">
          <a:xfrm>
            <a:off x="6534150" y="2203450"/>
            <a:ext cx="9525" cy="10652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PT"/>
          </a:p>
        </p:txBody>
      </p:sp>
      <p:sp>
        <p:nvSpPr>
          <p:cNvPr id="17421" name="Text Box 32"/>
          <p:cNvSpPr txBox="1">
            <a:spLocks noChangeArrowheads="1"/>
          </p:cNvSpPr>
          <p:nvPr/>
        </p:nvSpPr>
        <p:spPr bwMode="auto">
          <a:xfrm>
            <a:off x="5795963" y="744538"/>
            <a:ext cx="949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GB" altLang="en-US" sz="1600" b="1">
                <a:latin typeface="Times New Roman" panose="02020603050405020304" pitchFamily="18" charset="0"/>
              </a:rPr>
              <a:t>MTG-I</a:t>
            </a:r>
            <a:endParaRPr lang="en-GB" altLang="en-US" sz="1100" b="1">
              <a:latin typeface="Times New Roman" panose="02020603050405020304" pitchFamily="18" charset="0"/>
            </a:endParaRPr>
          </a:p>
        </p:txBody>
      </p:sp>
      <p:grpSp>
        <p:nvGrpSpPr>
          <p:cNvPr id="17422" name="Group 34"/>
          <p:cNvGrpSpPr>
            <a:grpSpLocks/>
          </p:cNvGrpSpPr>
          <p:nvPr/>
        </p:nvGrpSpPr>
        <p:grpSpPr bwMode="auto">
          <a:xfrm>
            <a:off x="4827588" y="1268413"/>
            <a:ext cx="1120775" cy="2176462"/>
            <a:chOff x="3328" y="992"/>
            <a:chExt cx="752" cy="1065"/>
          </a:xfrm>
        </p:grpSpPr>
        <p:sp>
          <p:nvSpPr>
            <p:cNvPr id="17548" name="Line 35"/>
            <p:cNvSpPr>
              <a:spLocks noChangeShapeType="1"/>
            </p:cNvSpPr>
            <p:nvPr/>
          </p:nvSpPr>
          <p:spPr bwMode="auto">
            <a:xfrm>
              <a:off x="3888" y="1411"/>
              <a:ext cx="0" cy="6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PT"/>
            </a:p>
          </p:txBody>
        </p:sp>
        <p:sp>
          <p:nvSpPr>
            <p:cNvPr id="17549" name="Text Box 36"/>
            <p:cNvSpPr txBox="1">
              <a:spLocks noChangeArrowheads="1"/>
            </p:cNvSpPr>
            <p:nvPr/>
          </p:nvSpPr>
          <p:spPr bwMode="auto">
            <a:xfrm>
              <a:off x="3456" y="1266"/>
              <a:ext cx="62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GB" altLang="en-US" sz="1200" b="1">
                  <a:latin typeface="Times New Roman" panose="02020603050405020304" pitchFamily="18" charset="0"/>
                </a:rPr>
                <a:t>MetOp-C</a:t>
              </a:r>
            </a:p>
          </p:txBody>
        </p:sp>
        <p:pic>
          <p:nvPicPr>
            <p:cNvPr id="17550"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8" y="992"/>
              <a:ext cx="644"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23" name="Line 39"/>
          <p:cNvSpPr>
            <a:spLocks noChangeShapeType="1"/>
          </p:cNvSpPr>
          <p:nvPr/>
        </p:nvSpPr>
        <p:spPr bwMode="auto">
          <a:xfrm>
            <a:off x="2460625" y="3732213"/>
            <a:ext cx="592138" cy="0"/>
          </a:xfrm>
          <a:prstGeom prst="line">
            <a:avLst/>
          </a:prstGeom>
          <a:noFill/>
          <a:ln w="76200">
            <a:solidFill>
              <a:srgbClr val="3333FF"/>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17424" name="Line 41"/>
          <p:cNvSpPr>
            <a:spLocks noChangeShapeType="1"/>
          </p:cNvSpPr>
          <p:nvPr/>
        </p:nvSpPr>
        <p:spPr bwMode="auto">
          <a:xfrm>
            <a:off x="3044825" y="3594100"/>
            <a:ext cx="1371600" cy="0"/>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17425" name="Text Box 134"/>
          <p:cNvSpPr txBox="1">
            <a:spLocks noChangeArrowheads="1"/>
          </p:cNvSpPr>
          <p:nvPr/>
        </p:nvSpPr>
        <p:spPr bwMode="auto">
          <a:xfrm>
            <a:off x="4454525" y="3500438"/>
            <a:ext cx="1352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GB" altLang="en-US" sz="2400" b="1">
                <a:solidFill>
                  <a:srgbClr val="006600"/>
                </a:solidFill>
                <a:latin typeface="Times New Roman" panose="02020603050405020304" pitchFamily="18" charset="0"/>
              </a:rPr>
              <a:t>CDOP-2</a:t>
            </a:r>
          </a:p>
        </p:txBody>
      </p:sp>
      <p:pic>
        <p:nvPicPr>
          <p:cNvPr id="17426" name="Picture 12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1988" y="1060450"/>
            <a:ext cx="6731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7" name="Text Box 134"/>
          <p:cNvSpPr txBox="1">
            <a:spLocks noChangeArrowheads="1"/>
          </p:cNvSpPr>
          <p:nvPr/>
        </p:nvSpPr>
        <p:spPr bwMode="auto">
          <a:xfrm>
            <a:off x="6062663" y="3411538"/>
            <a:ext cx="1354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GB" altLang="en-US" sz="2400" b="1">
                <a:solidFill>
                  <a:srgbClr val="CC3300"/>
                </a:solidFill>
                <a:latin typeface="Times New Roman" panose="02020603050405020304" pitchFamily="18" charset="0"/>
              </a:rPr>
              <a:t>CDOP-3</a:t>
            </a:r>
          </a:p>
        </p:txBody>
      </p:sp>
      <p:grpSp>
        <p:nvGrpSpPr>
          <p:cNvPr id="17428" name="Group 153"/>
          <p:cNvGrpSpPr>
            <a:grpSpLocks/>
          </p:cNvGrpSpPr>
          <p:nvPr/>
        </p:nvGrpSpPr>
        <p:grpSpPr bwMode="auto">
          <a:xfrm>
            <a:off x="539750" y="3871913"/>
            <a:ext cx="7019925" cy="573087"/>
            <a:chOff x="1238" y="2439"/>
            <a:chExt cx="4422" cy="361"/>
          </a:xfrm>
        </p:grpSpPr>
        <p:sp>
          <p:nvSpPr>
            <p:cNvPr id="17451" name="Line 4"/>
            <p:cNvSpPr>
              <a:spLocks noChangeShapeType="1"/>
            </p:cNvSpPr>
            <p:nvPr/>
          </p:nvSpPr>
          <p:spPr bwMode="auto">
            <a:xfrm>
              <a:off x="1460" y="2439"/>
              <a:ext cx="991" cy="0"/>
            </a:xfrm>
            <a:prstGeom prst="line">
              <a:avLst/>
            </a:prstGeom>
            <a:noFill/>
            <a:ln w="76200">
              <a:solidFill>
                <a:srgbClr val="000066"/>
              </a:solidFill>
              <a:round/>
              <a:headEnd/>
              <a:tailEnd/>
            </a:ln>
            <a:extLst>
              <a:ext uri="{909E8E84-426E-40DD-AFC4-6F175D3DCCD1}">
                <a14:hiddenFill xmlns:a14="http://schemas.microsoft.com/office/drawing/2010/main">
                  <a:noFill/>
                </a14:hiddenFill>
              </a:ext>
            </a:extLst>
          </p:spPr>
          <p:txBody>
            <a:bodyPr/>
            <a:lstStyle/>
            <a:p>
              <a:endParaRPr lang="pt-PT"/>
            </a:p>
          </p:txBody>
        </p:sp>
        <p:grpSp>
          <p:nvGrpSpPr>
            <p:cNvPr id="17452" name="Group 45"/>
            <p:cNvGrpSpPr>
              <a:grpSpLocks/>
            </p:cNvGrpSpPr>
            <p:nvPr/>
          </p:nvGrpSpPr>
          <p:grpSpPr bwMode="auto">
            <a:xfrm>
              <a:off x="1869" y="2562"/>
              <a:ext cx="180" cy="62"/>
              <a:chOff x="480" y="2208"/>
              <a:chExt cx="192" cy="48"/>
            </a:xfrm>
          </p:grpSpPr>
          <p:sp>
            <p:nvSpPr>
              <p:cNvPr id="17546" name="Line 46"/>
              <p:cNvSpPr>
                <a:spLocks noChangeShapeType="1"/>
              </p:cNvSpPr>
              <p:nvPr/>
            </p:nvSpPr>
            <p:spPr bwMode="auto">
              <a:xfrm>
                <a:off x="480" y="220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17547" name="Line 47"/>
              <p:cNvSpPr>
                <a:spLocks noChangeShapeType="1"/>
              </p:cNvSpPr>
              <p:nvPr/>
            </p:nvSpPr>
            <p:spPr bwMode="auto">
              <a:xfrm>
                <a:off x="480" y="220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grpSp>
        <p:grpSp>
          <p:nvGrpSpPr>
            <p:cNvPr id="17453" name="Group 48"/>
            <p:cNvGrpSpPr>
              <a:grpSpLocks/>
            </p:cNvGrpSpPr>
            <p:nvPr/>
          </p:nvGrpSpPr>
          <p:grpSpPr bwMode="auto">
            <a:xfrm>
              <a:off x="2049" y="2562"/>
              <a:ext cx="181" cy="62"/>
              <a:chOff x="480" y="2208"/>
              <a:chExt cx="192" cy="48"/>
            </a:xfrm>
          </p:grpSpPr>
          <p:sp>
            <p:nvSpPr>
              <p:cNvPr id="17544" name="Line 49"/>
              <p:cNvSpPr>
                <a:spLocks noChangeShapeType="1"/>
              </p:cNvSpPr>
              <p:nvPr/>
            </p:nvSpPr>
            <p:spPr bwMode="auto">
              <a:xfrm>
                <a:off x="480" y="220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17545" name="Line 50"/>
              <p:cNvSpPr>
                <a:spLocks noChangeShapeType="1"/>
              </p:cNvSpPr>
              <p:nvPr/>
            </p:nvSpPr>
            <p:spPr bwMode="auto">
              <a:xfrm>
                <a:off x="480" y="220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grpSp>
        <p:grpSp>
          <p:nvGrpSpPr>
            <p:cNvPr id="17454" name="Group 51"/>
            <p:cNvGrpSpPr>
              <a:grpSpLocks/>
            </p:cNvGrpSpPr>
            <p:nvPr/>
          </p:nvGrpSpPr>
          <p:grpSpPr bwMode="auto">
            <a:xfrm>
              <a:off x="2230" y="2562"/>
              <a:ext cx="180" cy="62"/>
              <a:chOff x="480" y="2208"/>
              <a:chExt cx="192" cy="48"/>
            </a:xfrm>
          </p:grpSpPr>
          <p:sp>
            <p:nvSpPr>
              <p:cNvPr id="17542" name="Line 52"/>
              <p:cNvSpPr>
                <a:spLocks noChangeShapeType="1"/>
              </p:cNvSpPr>
              <p:nvPr/>
            </p:nvSpPr>
            <p:spPr bwMode="auto">
              <a:xfrm>
                <a:off x="480" y="220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17543" name="Line 53"/>
              <p:cNvSpPr>
                <a:spLocks noChangeShapeType="1"/>
              </p:cNvSpPr>
              <p:nvPr/>
            </p:nvSpPr>
            <p:spPr bwMode="auto">
              <a:xfrm>
                <a:off x="480" y="220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grpSp>
        <p:grpSp>
          <p:nvGrpSpPr>
            <p:cNvPr id="17455" name="Group 54"/>
            <p:cNvGrpSpPr>
              <a:grpSpLocks/>
            </p:cNvGrpSpPr>
            <p:nvPr/>
          </p:nvGrpSpPr>
          <p:grpSpPr bwMode="auto">
            <a:xfrm>
              <a:off x="2410" y="2562"/>
              <a:ext cx="180" cy="62"/>
              <a:chOff x="480" y="2208"/>
              <a:chExt cx="192" cy="48"/>
            </a:xfrm>
          </p:grpSpPr>
          <p:sp>
            <p:nvSpPr>
              <p:cNvPr id="17540" name="Line 55"/>
              <p:cNvSpPr>
                <a:spLocks noChangeShapeType="1"/>
              </p:cNvSpPr>
              <p:nvPr/>
            </p:nvSpPr>
            <p:spPr bwMode="auto">
              <a:xfrm>
                <a:off x="480" y="220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17541" name="Line 56"/>
              <p:cNvSpPr>
                <a:spLocks noChangeShapeType="1"/>
              </p:cNvSpPr>
              <p:nvPr/>
            </p:nvSpPr>
            <p:spPr bwMode="auto">
              <a:xfrm>
                <a:off x="480" y="220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grpSp>
        <p:grpSp>
          <p:nvGrpSpPr>
            <p:cNvPr id="17456" name="Group 57"/>
            <p:cNvGrpSpPr>
              <a:grpSpLocks/>
            </p:cNvGrpSpPr>
            <p:nvPr/>
          </p:nvGrpSpPr>
          <p:grpSpPr bwMode="auto">
            <a:xfrm>
              <a:off x="2590" y="2562"/>
              <a:ext cx="181" cy="62"/>
              <a:chOff x="480" y="2208"/>
              <a:chExt cx="192" cy="48"/>
            </a:xfrm>
          </p:grpSpPr>
          <p:sp>
            <p:nvSpPr>
              <p:cNvPr id="17538" name="Line 58"/>
              <p:cNvSpPr>
                <a:spLocks noChangeShapeType="1"/>
              </p:cNvSpPr>
              <p:nvPr/>
            </p:nvSpPr>
            <p:spPr bwMode="auto">
              <a:xfrm>
                <a:off x="480" y="220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17539" name="Line 59"/>
              <p:cNvSpPr>
                <a:spLocks noChangeShapeType="1"/>
              </p:cNvSpPr>
              <p:nvPr/>
            </p:nvSpPr>
            <p:spPr bwMode="auto">
              <a:xfrm>
                <a:off x="480" y="220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grpSp>
        <p:grpSp>
          <p:nvGrpSpPr>
            <p:cNvPr id="17457" name="Group 60"/>
            <p:cNvGrpSpPr>
              <a:grpSpLocks/>
            </p:cNvGrpSpPr>
            <p:nvPr/>
          </p:nvGrpSpPr>
          <p:grpSpPr bwMode="auto">
            <a:xfrm>
              <a:off x="2771" y="2562"/>
              <a:ext cx="180" cy="62"/>
              <a:chOff x="480" y="2208"/>
              <a:chExt cx="192" cy="48"/>
            </a:xfrm>
          </p:grpSpPr>
          <p:sp>
            <p:nvSpPr>
              <p:cNvPr id="17536" name="Line 61"/>
              <p:cNvSpPr>
                <a:spLocks noChangeShapeType="1"/>
              </p:cNvSpPr>
              <p:nvPr/>
            </p:nvSpPr>
            <p:spPr bwMode="auto">
              <a:xfrm>
                <a:off x="480" y="220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17537" name="Line 62"/>
              <p:cNvSpPr>
                <a:spLocks noChangeShapeType="1"/>
              </p:cNvSpPr>
              <p:nvPr/>
            </p:nvSpPr>
            <p:spPr bwMode="auto">
              <a:xfrm>
                <a:off x="480" y="220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grpSp>
        <p:grpSp>
          <p:nvGrpSpPr>
            <p:cNvPr id="17458" name="Group 63"/>
            <p:cNvGrpSpPr>
              <a:grpSpLocks/>
            </p:cNvGrpSpPr>
            <p:nvPr/>
          </p:nvGrpSpPr>
          <p:grpSpPr bwMode="auto">
            <a:xfrm>
              <a:off x="2951" y="2562"/>
              <a:ext cx="180" cy="62"/>
              <a:chOff x="480" y="2208"/>
              <a:chExt cx="192" cy="48"/>
            </a:xfrm>
          </p:grpSpPr>
          <p:sp>
            <p:nvSpPr>
              <p:cNvPr id="17534" name="Line 64"/>
              <p:cNvSpPr>
                <a:spLocks noChangeShapeType="1"/>
              </p:cNvSpPr>
              <p:nvPr/>
            </p:nvSpPr>
            <p:spPr bwMode="auto">
              <a:xfrm>
                <a:off x="480" y="220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17535" name="Line 65"/>
              <p:cNvSpPr>
                <a:spLocks noChangeShapeType="1"/>
              </p:cNvSpPr>
              <p:nvPr/>
            </p:nvSpPr>
            <p:spPr bwMode="auto">
              <a:xfrm>
                <a:off x="480" y="220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grpSp>
        <p:grpSp>
          <p:nvGrpSpPr>
            <p:cNvPr id="17459" name="Group 66"/>
            <p:cNvGrpSpPr>
              <a:grpSpLocks/>
            </p:cNvGrpSpPr>
            <p:nvPr/>
          </p:nvGrpSpPr>
          <p:grpSpPr bwMode="auto">
            <a:xfrm>
              <a:off x="3131" y="2562"/>
              <a:ext cx="180" cy="62"/>
              <a:chOff x="480" y="2208"/>
              <a:chExt cx="192" cy="48"/>
            </a:xfrm>
          </p:grpSpPr>
          <p:sp>
            <p:nvSpPr>
              <p:cNvPr id="17532" name="Line 67"/>
              <p:cNvSpPr>
                <a:spLocks noChangeShapeType="1"/>
              </p:cNvSpPr>
              <p:nvPr/>
            </p:nvSpPr>
            <p:spPr bwMode="auto">
              <a:xfrm>
                <a:off x="480" y="220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17533" name="Line 68"/>
              <p:cNvSpPr>
                <a:spLocks noChangeShapeType="1"/>
              </p:cNvSpPr>
              <p:nvPr/>
            </p:nvSpPr>
            <p:spPr bwMode="auto">
              <a:xfrm>
                <a:off x="480" y="220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grpSp>
        <p:grpSp>
          <p:nvGrpSpPr>
            <p:cNvPr id="17460" name="Group 69"/>
            <p:cNvGrpSpPr>
              <a:grpSpLocks/>
            </p:cNvGrpSpPr>
            <p:nvPr/>
          </p:nvGrpSpPr>
          <p:grpSpPr bwMode="auto">
            <a:xfrm>
              <a:off x="3311" y="2562"/>
              <a:ext cx="181" cy="62"/>
              <a:chOff x="480" y="2208"/>
              <a:chExt cx="192" cy="48"/>
            </a:xfrm>
          </p:grpSpPr>
          <p:sp>
            <p:nvSpPr>
              <p:cNvPr id="17530" name="Line 70"/>
              <p:cNvSpPr>
                <a:spLocks noChangeShapeType="1"/>
              </p:cNvSpPr>
              <p:nvPr/>
            </p:nvSpPr>
            <p:spPr bwMode="auto">
              <a:xfrm>
                <a:off x="480" y="220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17531" name="Line 71"/>
              <p:cNvSpPr>
                <a:spLocks noChangeShapeType="1"/>
              </p:cNvSpPr>
              <p:nvPr/>
            </p:nvSpPr>
            <p:spPr bwMode="auto">
              <a:xfrm>
                <a:off x="480" y="220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grpSp>
        <p:grpSp>
          <p:nvGrpSpPr>
            <p:cNvPr id="17461" name="Group 72"/>
            <p:cNvGrpSpPr>
              <a:grpSpLocks/>
            </p:cNvGrpSpPr>
            <p:nvPr/>
          </p:nvGrpSpPr>
          <p:grpSpPr bwMode="auto">
            <a:xfrm>
              <a:off x="3492" y="2562"/>
              <a:ext cx="180" cy="62"/>
              <a:chOff x="480" y="2208"/>
              <a:chExt cx="192" cy="48"/>
            </a:xfrm>
          </p:grpSpPr>
          <p:sp>
            <p:nvSpPr>
              <p:cNvPr id="17528" name="Line 73"/>
              <p:cNvSpPr>
                <a:spLocks noChangeShapeType="1"/>
              </p:cNvSpPr>
              <p:nvPr/>
            </p:nvSpPr>
            <p:spPr bwMode="auto">
              <a:xfrm>
                <a:off x="480" y="220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17529" name="Line 74"/>
              <p:cNvSpPr>
                <a:spLocks noChangeShapeType="1"/>
              </p:cNvSpPr>
              <p:nvPr/>
            </p:nvSpPr>
            <p:spPr bwMode="auto">
              <a:xfrm>
                <a:off x="480" y="220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grpSp>
        <p:grpSp>
          <p:nvGrpSpPr>
            <p:cNvPr id="17462" name="Group 75"/>
            <p:cNvGrpSpPr>
              <a:grpSpLocks/>
            </p:cNvGrpSpPr>
            <p:nvPr/>
          </p:nvGrpSpPr>
          <p:grpSpPr bwMode="auto">
            <a:xfrm>
              <a:off x="3672" y="2562"/>
              <a:ext cx="180" cy="62"/>
              <a:chOff x="480" y="2208"/>
              <a:chExt cx="192" cy="48"/>
            </a:xfrm>
          </p:grpSpPr>
          <p:sp>
            <p:nvSpPr>
              <p:cNvPr id="17526" name="Line 76"/>
              <p:cNvSpPr>
                <a:spLocks noChangeShapeType="1"/>
              </p:cNvSpPr>
              <p:nvPr/>
            </p:nvSpPr>
            <p:spPr bwMode="auto">
              <a:xfrm>
                <a:off x="480" y="220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17527" name="Line 77"/>
              <p:cNvSpPr>
                <a:spLocks noChangeShapeType="1"/>
              </p:cNvSpPr>
              <p:nvPr/>
            </p:nvSpPr>
            <p:spPr bwMode="auto">
              <a:xfrm>
                <a:off x="480" y="220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grpSp>
        <p:grpSp>
          <p:nvGrpSpPr>
            <p:cNvPr id="17463" name="Group 78"/>
            <p:cNvGrpSpPr>
              <a:grpSpLocks/>
            </p:cNvGrpSpPr>
            <p:nvPr/>
          </p:nvGrpSpPr>
          <p:grpSpPr bwMode="auto">
            <a:xfrm>
              <a:off x="3852" y="2562"/>
              <a:ext cx="181" cy="62"/>
              <a:chOff x="480" y="2208"/>
              <a:chExt cx="192" cy="48"/>
            </a:xfrm>
          </p:grpSpPr>
          <p:sp>
            <p:nvSpPr>
              <p:cNvPr id="17524" name="Line 79"/>
              <p:cNvSpPr>
                <a:spLocks noChangeShapeType="1"/>
              </p:cNvSpPr>
              <p:nvPr/>
            </p:nvSpPr>
            <p:spPr bwMode="auto">
              <a:xfrm>
                <a:off x="480" y="220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17525" name="Line 80"/>
              <p:cNvSpPr>
                <a:spLocks noChangeShapeType="1"/>
              </p:cNvSpPr>
              <p:nvPr/>
            </p:nvSpPr>
            <p:spPr bwMode="auto">
              <a:xfrm>
                <a:off x="480" y="220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grpSp>
        <p:grpSp>
          <p:nvGrpSpPr>
            <p:cNvPr id="17464" name="Group 81"/>
            <p:cNvGrpSpPr>
              <a:grpSpLocks/>
            </p:cNvGrpSpPr>
            <p:nvPr/>
          </p:nvGrpSpPr>
          <p:grpSpPr bwMode="auto">
            <a:xfrm>
              <a:off x="4033" y="2562"/>
              <a:ext cx="180" cy="62"/>
              <a:chOff x="480" y="2208"/>
              <a:chExt cx="192" cy="48"/>
            </a:xfrm>
          </p:grpSpPr>
          <p:sp>
            <p:nvSpPr>
              <p:cNvPr id="17522" name="Line 82"/>
              <p:cNvSpPr>
                <a:spLocks noChangeShapeType="1"/>
              </p:cNvSpPr>
              <p:nvPr/>
            </p:nvSpPr>
            <p:spPr bwMode="auto">
              <a:xfrm>
                <a:off x="480" y="220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17523" name="Line 83"/>
              <p:cNvSpPr>
                <a:spLocks noChangeShapeType="1"/>
              </p:cNvSpPr>
              <p:nvPr/>
            </p:nvSpPr>
            <p:spPr bwMode="auto">
              <a:xfrm>
                <a:off x="480" y="220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grpSp>
        <p:grpSp>
          <p:nvGrpSpPr>
            <p:cNvPr id="17465" name="Group 84"/>
            <p:cNvGrpSpPr>
              <a:grpSpLocks/>
            </p:cNvGrpSpPr>
            <p:nvPr/>
          </p:nvGrpSpPr>
          <p:grpSpPr bwMode="auto">
            <a:xfrm>
              <a:off x="4213" y="2562"/>
              <a:ext cx="180" cy="62"/>
              <a:chOff x="480" y="2208"/>
              <a:chExt cx="192" cy="48"/>
            </a:xfrm>
          </p:grpSpPr>
          <p:sp>
            <p:nvSpPr>
              <p:cNvPr id="17520" name="Line 85"/>
              <p:cNvSpPr>
                <a:spLocks noChangeShapeType="1"/>
              </p:cNvSpPr>
              <p:nvPr/>
            </p:nvSpPr>
            <p:spPr bwMode="auto">
              <a:xfrm>
                <a:off x="480" y="220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17521" name="Line 86"/>
              <p:cNvSpPr>
                <a:spLocks noChangeShapeType="1"/>
              </p:cNvSpPr>
              <p:nvPr/>
            </p:nvSpPr>
            <p:spPr bwMode="auto">
              <a:xfrm>
                <a:off x="480" y="220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grpSp>
        <p:grpSp>
          <p:nvGrpSpPr>
            <p:cNvPr id="17466" name="Group 87"/>
            <p:cNvGrpSpPr>
              <a:grpSpLocks/>
            </p:cNvGrpSpPr>
            <p:nvPr/>
          </p:nvGrpSpPr>
          <p:grpSpPr bwMode="auto">
            <a:xfrm>
              <a:off x="4393" y="2562"/>
              <a:ext cx="180" cy="62"/>
              <a:chOff x="480" y="2208"/>
              <a:chExt cx="192" cy="48"/>
            </a:xfrm>
          </p:grpSpPr>
          <p:sp>
            <p:nvSpPr>
              <p:cNvPr id="17518" name="Line 88"/>
              <p:cNvSpPr>
                <a:spLocks noChangeShapeType="1"/>
              </p:cNvSpPr>
              <p:nvPr/>
            </p:nvSpPr>
            <p:spPr bwMode="auto">
              <a:xfrm>
                <a:off x="480" y="220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17519" name="Line 89"/>
              <p:cNvSpPr>
                <a:spLocks noChangeShapeType="1"/>
              </p:cNvSpPr>
              <p:nvPr/>
            </p:nvSpPr>
            <p:spPr bwMode="auto">
              <a:xfrm>
                <a:off x="480" y="220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grpSp>
        <p:grpSp>
          <p:nvGrpSpPr>
            <p:cNvPr id="17467" name="Group 90"/>
            <p:cNvGrpSpPr>
              <a:grpSpLocks/>
            </p:cNvGrpSpPr>
            <p:nvPr/>
          </p:nvGrpSpPr>
          <p:grpSpPr bwMode="auto">
            <a:xfrm>
              <a:off x="4573" y="2562"/>
              <a:ext cx="181" cy="62"/>
              <a:chOff x="480" y="2208"/>
              <a:chExt cx="192" cy="48"/>
            </a:xfrm>
          </p:grpSpPr>
          <p:sp>
            <p:nvSpPr>
              <p:cNvPr id="17516" name="Line 91"/>
              <p:cNvSpPr>
                <a:spLocks noChangeShapeType="1"/>
              </p:cNvSpPr>
              <p:nvPr/>
            </p:nvSpPr>
            <p:spPr bwMode="auto">
              <a:xfrm>
                <a:off x="480" y="220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17517" name="Line 92"/>
              <p:cNvSpPr>
                <a:spLocks noChangeShapeType="1"/>
              </p:cNvSpPr>
              <p:nvPr/>
            </p:nvSpPr>
            <p:spPr bwMode="auto">
              <a:xfrm>
                <a:off x="480" y="220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grpSp>
        <p:grpSp>
          <p:nvGrpSpPr>
            <p:cNvPr id="17468" name="Group 93"/>
            <p:cNvGrpSpPr>
              <a:grpSpLocks/>
            </p:cNvGrpSpPr>
            <p:nvPr/>
          </p:nvGrpSpPr>
          <p:grpSpPr bwMode="auto">
            <a:xfrm>
              <a:off x="4754" y="2562"/>
              <a:ext cx="180" cy="62"/>
              <a:chOff x="480" y="2208"/>
              <a:chExt cx="192" cy="48"/>
            </a:xfrm>
          </p:grpSpPr>
          <p:sp>
            <p:nvSpPr>
              <p:cNvPr id="17514" name="Line 94"/>
              <p:cNvSpPr>
                <a:spLocks noChangeShapeType="1"/>
              </p:cNvSpPr>
              <p:nvPr/>
            </p:nvSpPr>
            <p:spPr bwMode="auto">
              <a:xfrm>
                <a:off x="480" y="220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17515" name="Line 95"/>
              <p:cNvSpPr>
                <a:spLocks noChangeShapeType="1"/>
              </p:cNvSpPr>
              <p:nvPr/>
            </p:nvSpPr>
            <p:spPr bwMode="auto">
              <a:xfrm>
                <a:off x="480" y="220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grpSp>
        <p:grpSp>
          <p:nvGrpSpPr>
            <p:cNvPr id="17469" name="Group 96"/>
            <p:cNvGrpSpPr>
              <a:grpSpLocks/>
            </p:cNvGrpSpPr>
            <p:nvPr/>
          </p:nvGrpSpPr>
          <p:grpSpPr bwMode="auto">
            <a:xfrm>
              <a:off x="4934" y="2562"/>
              <a:ext cx="180" cy="62"/>
              <a:chOff x="480" y="2208"/>
              <a:chExt cx="192" cy="48"/>
            </a:xfrm>
          </p:grpSpPr>
          <p:sp>
            <p:nvSpPr>
              <p:cNvPr id="17512" name="Line 97"/>
              <p:cNvSpPr>
                <a:spLocks noChangeShapeType="1"/>
              </p:cNvSpPr>
              <p:nvPr/>
            </p:nvSpPr>
            <p:spPr bwMode="auto">
              <a:xfrm>
                <a:off x="480" y="220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17513" name="Line 98"/>
              <p:cNvSpPr>
                <a:spLocks noChangeShapeType="1"/>
              </p:cNvSpPr>
              <p:nvPr/>
            </p:nvSpPr>
            <p:spPr bwMode="auto">
              <a:xfrm>
                <a:off x="480" y="220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grpSp>
        <p:grpSp>
          <p:nvGrpSpPr>
            <p:cNvPr id="17470" name="Group 99"/>
            <p:cNvGrpSpPr>
              <a:grpSpLocks/>
            </p:cNvGrpSpPr>
            <p:nvPr/>
          </p:nvGrpSpPr>
          <p:grpSpPr bwMode="auto">
            <a:xfrm>
              <a:off x="1689" y="2562"/>
              <a:ext cx="180" cy="62"/>
              <a:chOff x="480" y="2208"/>
              <a:chExt cx="192" cy="48"/>
            </a:xfrm>
          </p:grpSpPr>
          <p:sp>
            <p:nvSpPr>
              <p:cNvPr id="17510" name="Line 100"/>
              <p:cNvSpPr>
                <a:spLocks noChangeShapeType="1"/>
              </p:cNvSpPr>
              <p:nvPr/>
            </p:nvSpPr>
            <p:spPr bwMode="auto">
              <a:xfrm>
                <a:off x="480" y="220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17511" name="Line 101"/>
              <p:cNvSpPr>
                <a:spLocks noChangeShapeType="1"/>
              </p:cNvSpPr>
              <p:nvPr/>
            </p:nvSpPr>
            <p:spPr bwMode="auto">
              <a:xfrm>
                <a:off x="480" y="220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grpSp>
        <p:grpSp>
          <p:nvGrpSpPr>
            <p:cNvPr id="17471" name="Group 102"/>
            <p:cNvGrpSpPr>
              <a:grpSpLocks/>
            </p:cNvGrpSpPr>
            <p:nvPr/>
          </p:nvGrpSpPr>
          <p:grpSpPr bwMode="auto">
            <a:xfrm>
              <a:off x="1509" y="2562"/>
              <a:ext cx="180" cy="62"/>
              <a:chOff x="480" y="2208"/>
              <a:chExt cx="192" cy="48"/>
            </a:xfrm>
          </p:grpSpPr>
          <p:sp>
            <p:nvSpPr>
              <p:cNvPr id="17508" name="Line 103"/>
              <p:cNvSpPr>
                <a:spLocks noChangeShapeType="1"/>
              </p:cNvSpPr>
              <p:nvPr/>
            </p:nvSpPr>
            <p:spPr bwMode="auto">
              <a:xfrm>
                <a:off x="480" y="220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17509" name="Line 104"/>
              <p:cNvSpPr>
                <a:spLocks noChangeShapeType="1"/>
              </p:cNvSpPr>
              <p:nvPr/>
            </p:nvSpPr>
            <p:spPr bwMode="auto">
              <a:xfrm>
                <a:off x="480" y="220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grpSp>
        <p:grpSp>
          <p:nvGrpSpPr>
            <p:cNvPr id="17472" name="Group 105"/>
            <p:cNvGrpSpPr>
              <a:grpSpLocks/>
            </p:cNvGrpSpPr>
            <p:nvPr/>
          </p:nvGrpSpPr>
          <p:grpSpPr bwMode="auto">
            <a:xfrm>
              <a:off x="1328" y="2562"/>
              <a:ext cx="181" cy="62"/>
              <a:chOff x="480" y="2208"/>
              <a:chExt cx="192" cy="48"/>
            </a:xfrm>
          </p:grpSpPr>
          <p:sp>
            <p:nvSpPr>
              <p:cNvPr id="17506" name="Line 106"/>
              <p:cNvSpPr>
                <a:spLocks noChangeShapeType="1"/>
              </p:cNvSpPr>
              <p:nvPr/>
            </p:nvSpPr>
            <p:spPr bwMode="auto">
              <a:xfrm>
                <a:off x="480" y="220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17507" name="Line 107"/>
              <p:cNvSpPr>
                <a:spLocks noChangeShapeType="1"/>
              </p:cNvSpPr>
              <p:nvPr/>
            </p:nvSpPr>
            <p:spPr bwMode="auto">
              <a:xfrm>
                <a:off x="480" y="220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grpSp>
        <p:sp>
          <p:nvSpPr>
            <p:cNvPr id="17473" name="Text Box 108"/>
            <p:cNvSpPr txBox="1">
              <a:spLocks noChangeArrowheads="1"/>
            </p:cNvSpPr>
            <p:nvPr/>
          </p:nvSpPr>
          <p:spPr bwMode="auto">
            <a:xfrm>
              <a:off x="1779" y="2626"/>
              <a:ext cx="22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GB" altLang="en-US" sz="1200" b="1">
                  <a:latin typeface="Times New Roman" panose="02020603050405020304" pitchFamily="18" charset="0"/>
                </a:rPr>
                <a:t>02</a:t>
              </a:r>
            </a:p>
          </p:txBody>
        </p:sp>
        <p:sp>
          <p:nvSpPr>
            <p:cNvPr id="17474" name="Text Box 109"/>
            <p:cNvSpPr txBox="1">
              <a:spLocks noChangeArrowheads="1"/>
            </p:cNvSpPr>
            <p:nvPr/>
          </p:nvSpPr>
          <p:spPr bwMode="auto">
            <a:xfrm>
              <a:off x="1959" y="2626"/>
              <a:ext cx="22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GB" altLang="en-US" sz="1200" b="1">
                  <a:latin typeface="Times New Roman" panose="02020603050405020304" pitchFamily="18" charset="0"/>
                </a:rPr>
                <a:t>03</a:t>
              </a:r>
            </a:p>
          </p:txBody>
        </p:sp>
        <p:sp>
          <p:nvSpPr>
            <p:cNvPr id="17475" name="Text Box 110"/>
            <p:cNvSpPr txBox="1">
              <a:spLocks noChangeArrowheads="1"/>
            </p:cNvSpPr>
            <p:nvPr/>
          </p:nvSpPr>
          <p:spPr bwMode="auto">
            <a:xfrm>
              <a:off x="2140" y="2624"/>
              <a:ext cx="22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GB" altLang="en-US" sz="1200" b="1">
                  <a:latin typeface="Times New Roman" panose="02020603050405020304" pitchFamily="18" charset="0"/>
                </a:rPr>
                <a:t>04</a:t>
              </a:r>
            </a:p>
          </p:txBody>
        </p:sp>
        <p:sp>
          <p:nvSpPr>
            <p:cNvPr id="17476" name="Text Box 111"/>
            <p:cNvSpPr txBox="1">
              <a:spLocks noChangeArrowheads="1"/>
            </p:cNvSpPr>
            <p:nvPr/>
          </p:nvSpPr>
          <p:spPr bwMode="auto">
            <a:xfrm>
              <a:off x="2320" y="2624"/>
              <a:ext cx="22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GB" altLang="en-US" sz="1200" b="1">
                  <a:latin typeface="Times New Roman" panose="02020603050405020304" pitchFamily="18" charset="0"/>
                </a:rPr>
                <a:t>05</a:t>
              </a:r>
            </a:p>
          </p:txBody>
        </p:sp>
        <p:sp>
          <p:nvSpPr>
            <p:cNvPr id="17477" name="Text Box 112"/>
            <p:cNvSpPr txBox="1">
              <a:spLocks noChangeArrowheads="1"/>
            </p:cNvSpPr>
            <p:nvPr/>
          </p:nvSpPr>
          <p:spPr bwMode="auto">
            <a:xfrm>
              <a:off x="2500" y="2624"/>
              <a:ext cx="22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GB" altLang="en-US" sz="1200" b="1">
                  <a:latin typeface="Times New Roman" panose="02020603050405020304" pitchFamily="18" charset="0"/>
                </a:rPr>
                <a:t>06</a:t>
              </a:r>
            </a:p>
          </p:txBody>
        </p:sp>
        <p:sp>
          <p:nvSpPr>
            <p:cNvPr id="17478" name="Text Box 113"/>
            <p:cNvSpPr txBox="1">
              <a:spLocks noChangeArrowheads="1"/>
            </p:cNvSpPr>
            <p:nvPr/>
          </p:nvSpPr>
          <p:spPr bwMode="auto">
            <a:xfrm>
              <a:off x="2680" y="2624"/>
              <a:ext cx="22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GB" altLang="en-US" sz="1200" b="1">
                  <a:latin typeface="Times New Roman" panose="02020603050405020304" pitchFamily="18" charset="0"/>
                </a:rPr>
                <a:t>07</a:t>
              </a:r>
            </a:p>
          </p:txBody>
        </p:sp>
        <p:sp>
          <p:nvSpPr>
            <p:cNvPr id="17479" name="Text Box 114"/>
            <p:cNvSpPr txBox="1">
              <a:spLocks noChangeArrowheads="1"/>
            </p:cNvSpPr>
            <p:nvPr/>
          </p:nvSpPr>
          <p:spPr bwMode="auto">
            <a:xfrm>
              <a:off x="2861" y="2624"/>
              <a:ext cx="22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GB" altLang="en-US" sz="1200" b="1">
                  <a:latin typeface="Times New Roman" panose="02020603050405020304" pitchFamily="18" charset="0"/>
                </a:rPr>
                <a:t>08</a:t>
              </a:r>
            </a:p>
          </p:txBody>
        </p:sp>
        <p:sp>
          <p:nvSpPr>
            <p:cNvPr id="17480" name="Text Box 115"/>
            <p:cNvSpPr txBox="1">
              <a:spLocks noChangeArrowheads="1"/>
            </p:cNvSpPr>
            <p:nvPr/>
          </p:nvSpPr>
          <p:spPr bwMode="auto">
            <a:xfrm>
              <a:off x="3041" y="2624"/>
              <a:ext cx="22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GB" altLang="en-US" sz="1200" b="1">
                  <a:latin typeface="Times New Roman" panose="02020603050405020304" pitchFamily="18" charset="0"/>
                </a:rPr>
                <a:t>09</a:t>
              </a:r>
            </a:p>
          </p:txBody>
        </p:sp>
        <p:sp>
          <p:nvSpPr>
            <p:cNvPr id="17481" name="Text Box 116"/>
            <p:cNvSpPr txBox="1">
              <a:spLocks noChangeArrowheads="1"/>
            </p:cNvSpPr>
            <p:nvPr/>
          </p:nvSpPr>
          <p:spPr bwMode="auto">
            <a:xfrm>
              <a:off x="3218" y="2624"/>
              <a:ext cx="22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GB" altLang="en-US" sz="1200" b="1">
                  <a:latin typeface="Times New Roman" panose="02020603050405020304" pitchFamily="18" charset="0"/>
                </a:rPr>
                <a:t>10</a:t>
              </a:r>
            </a:p>
          </p:txBody>
        </p:sp>
        <p:sp>
          <p:nvSpPr>
            <p:cNvPr id="17482" name="Text Box 117"/>
            <p:cNvSpPr txBox="1">
              <a:spLocks noChangeArrowheads="1"/>
            </p:cNvSpPr>
            <p:nvPr/>
          </p:nvSpPr>
          <p:spPr bwMode="auto">
            <a:xfrm>
              <a:off x="3398" y="2624"/>
              <a:ext cx="22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GB" altLang="en-US" sz="1200" b="1">
                  <a:latin typeface="Times New Roman" panose="02020603050405020304" pitchFamily="18" charset="0"/>
                </a:rPr>
                <a:t>11</a:t>
              </a:r>
            </a:p>
          </p:txBody>
        </p:sp>
        <p:sp>
          <p:nvSpPr>
            <p:cNvPr id="17483" name="Text Box 118"/>
            <p:cNvSpPr txBox="1">
              <a:spLocks noChangeArrowheads="1"/>
            </p:cNvSpPr>
            <p:nvPr/>
          </p:nvSpPr>
          <p:spPr bwMode="auto">
            <a:xfrm>
              <a:off x="3582" y="2624"/>
              <a:ext cx="22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GB" altLang="en-US" sz="1200" b="1">
                  <a:latin typeface="Times New Roman" panose="02020603050405020304" pitchFamily="18" charset="0"/>
                </a:rPr>
                <a:t>12</a:t>
              </a:r>
            </a:p>
          </p:txBody>
        </p:sp>
        <p:sp>
          <p:nvSpPr>
            <p:cNvPr id="17484" name="Text Box 119"/>
            <p:cNvSpPr txBox="1">
              <a:spLocks noChangeArrowheads="1"/>
            </p:cNvSpPr>
            <p:nvPr/>
          </p:nvSpPr>
          <p:spPr bwMode="auto">
            <a:xfrm>
              <a:off x="3762" y="2624"/>
              <a:ext cx="22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GB" altLang="en-US" sz="1200" b="1">
                  <a:latin typeface="Times New Roman" panose="02020603050405020304" pitchFamily="18" charset="0"/>
                </a:rPr>
                <a:t>13</a:t>
              </a:r>
            </a:p>
          </p:txBody>
        </p:sp>
        <p:sp>
          <p:nvSpPr>
            <p:cNvPr id="17485" name="Text Box 120"/>
            <p:cNvSpPr txBox="1">
              <a:spLocks noChangeArrowheads="1"/>
            </p:cNvSpPr>
            <p:nvPr/>
          </p:nvSpPr>
          <p:spPr bwMode="auto">
            <a:xfrm>
              <a:off x="3939" y="2624"/>
              <a:ext cx="22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GB" altLang="en-US" sz="1200" b="1">
                  <a:latin typeface="Times New Roman" panose="02020603050405020304" pitchFamily="18" charset="0"/>
                </a:rPr>
                <a:t>14</a:t>
              </a:r>
            </a:p>
          </p:txBody>
        </p:sp>
        <p:sp>
          <p:nvSpPr>
            <p:cNvPr id="17486" name="Text Box 121"/>
            <p:cNvSpPr txBox="1">
              <a:spLocks noChangeArrowheads="1"/>
            </p:cNvSpPr>
            <p:nvPr/>
          </p:nvSpPr>
          <p:spPr bwMode="auto">
            <a:xfrm>
              <a:off x="4123" y="2624"/>
              <a:ext cx="22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GB" altLang="en-US" sz="1200" b="1">
                  <a:latin typeface="Times New Roman" panose="02020603050405020304" pitchFamily="18" charset="0"/>
                </a:rPr>
                <a:t>15</a:t>
              </a:r>
            </a:p>
          </p:txBody>
        </p:sp>
        <p:sp>
          <p:nvSpPr>
            <p:cNvPr id="17487" name="Text Box 122"/>
            <p:cNvSpPr txBox="1">
              <a:spLocks noChangeArrowheads="1"/>
            </p:cNvSpPr>
            <p:nvPr/>
          </p:nvSpPr>
          <p:spPr bwMode="auto">
            <a:xfrm>
              <a:off x="4299" y="2624"/>
              <a:ext cx="22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GB" altLang="en-US" sz="1200" b="1">
                  <a:latin typeface="Times New Roman" panose="02020603050405020304" pitchFamily="18" charset="0"/>
                </a:rPr>
                <a:t>16</a:t>
              </a:r>
            </a:p>
          </p:txBody>
        </p:sp>
        <p:sp>
          <p:nvSpPr>
            <p:cNvPr id="17488" name="Text Box 123"/>
            <p:cNvSpPr txBox="1">
              <a:spLocks noChangeArrowheads="1"/>
            </p:cNvSpPr>
            <p:nvPr/>
          </p:nvSpPr>
          <p:spPr bwMode="auto">
            <a:xfrm>
              <a:off x="4480" y="2624"/>
              <a:ext cx="22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GB" altLang="en-US" sz="1200" b="1">
                  <a:latin typeface="Times New Roman" panose="02020603050405020304" pitchFamily="18" charset="0"/>
                </a:rPr>
                <a:t>17</a:t>
              </a:r>
            </a:p>
          </p:txBody>
        </p:sp>
        <p:sp>
          <p:nvSpPr>
            <p:cNvPr id="17489" name="Text Box 124"/>
            <p:cNvSpPr txBox="1">
              <a:spLocks noChangeArrowheads="1"/>
            </p:cNvSpPr>
            <p:nvPr/>
          </p:nvSpPr>
          <p:spPr bwMode="auto">
            <a:xfrm>
              <a:off x="4664" y="2624"/>
              <a:ext cx="22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GB" altLang="en-US" sz="1200" b="1">
                  <a:latin typeface="Times New Roman" panose="02020603050405020304" pitchFamily="18" charset="0"/>
                </a:rPr>
                <a:t>18</a:t>
              </a:r>
            </a:p>
          </p:txBody>
        </p:sp>
        <p:sp>
          <p:nvSpPr>
            <p:cNvPr id="17490" name="Text Box 125"/>
            <p:cNvSpPr txBox="1">
              <a:spLocks noChangeArrowheads="1"/>
            </p:cNvSpPr>
            <p:nvPr/>
          </p:nvSpPr>
          <p:spPr bwMode="auto">
            <a:xfrm>
              <a:off x="4844" y="2624"/>
              <a:ext cx="22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GB" altLang="en-US" sz="1200" b="1">
                  <a:latin typeface="Times New Roman" panose="02020603050405020304" pitchFamily="18" charset="0"/>
                </a:rPr>
                <a:t>19</a:t>
              </a:r>
            </a:p>
          </p:txBody>
        </p:sp>
        <p:sp>
          <p:nvSpPr>
            <p:cNvPr id="17491" name="Text Box 126"/>
            <p:cNvSpPr txBox="1">
              <a:spLocks noChangeArrowheads="1"/>
            </p:cNvSpPr>
            <p:nvPr/>
          </p:nvSpPr>
          <p:spPr bwMode="auto">
            <a:xfrm>
              <a:off x="1599" y="2624"/>
              <a:ext cx="22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GB" altLang="en-US" sz="1200" b="1">
                  <a:latin typeface="Times New Roman" panose="02020603050405020304" pitchFamily="18" charset="0"/>
                </a:rPr>
                <a:t>01</a:t>
              </a:r>
            </a:p>
          </p:txBody>
        </p:sp>
        <p:sp>
          <p:nvSpPr>
            <p:cNvPr id="17492" name="Text Box 127"/>
            <p:cNvSpPr txBox="1">
              <a:spLocks noChangeArrowheads="1"/>
            </p:cNvSpPr>
            <p:nvPr/>
          </p:nvSpPr>
          <p:spPr bwMode="auto">
            <a:xfrm>
              <a:off x="1418" y="2624"/>
              <a:ext cx="22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GB" altLang="en-US" sz="1200" b="1">
                  <a:latin typeface="Times New Roman" panose="02020603050405020304" pitchFamily="18" charset="0"/>
                </a:rPr>
                <a:t>00</a:t>
              </a:r>
            </a:p>
          </p:txBody>
        </p:sp>
        <p:sp>
          <p:nvSpPr>
            <p:cNvPr id="17493" name="Text Box 128"/>
            <p:cNvSpPr txBox="1">
              <a:spLocks noChangeArrowheads="1"/>
            </p:cNvSpPr>
            <p:nvPr/>
          </p:nvSpPr>
          <p:spPr bwMode="auto">
            <a:xfrm>
              <a:off x="1238" y="2624"/>
              <a:ext cx="22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GB" altLang="en-US" sz="1200" b="1">
                  <a:latin typeface="Times New Roman" panose="02020603050405020304" pitchFamily="18" charset="0"/>
                </a:rPr>
                <a:t>99</a:t>
              </a:r>
            </a:p>
          </p:txBody>
        </p:sp>
        <p:grpSp>
          <p:nvGrpSpPr>
            <p:cNvPr id="17494" name="Group 129"/>
            <p:cNvGrpSpPr>
              <a:grpSpLocks/>
            </p:cNvGrpSpPr>
            <p:nvPr/>
          </p:nvGrpSpPr>
          <p:grpSpPr bwMode="auto">
            <a:xfrm>
              <a:off x="5112" y="2565"/>
              <a:ext cx="180" cy="62"/>
              <a:chOff x="480" y="2208"/>
              <a:chExt cx="192" cy="48"/>
            </a:xfrm>
          </p:grpSpPr>
          <p:sp>
            <p:nvSpPr>
              <p:cNvPr id="17504" name="Line 130"/>
              <p:cNvSpPr>
                <a:spLocks noChangeShapeType="1"/>
              </p:cNvSpPr>
              <p:nvPr/>
            </p:nvSpPr>
            <p:spPr bwMode="auto">
              <a:xfrm>
                <a:off x="480" y="220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17505" name="Line 131"/>
              <p:cNvSpPr>
                <a:spLocks noChangeShapeType="1"/>
              </p:cNvSpPr>
              <p:nvPr/>
            </p:nvSpPr>
            <p:spPr bwMode="auto">
              <a:xfrm>
                <a:off x="480" y="220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grpSp>
        <p:sp>
          <p:nvSpPr>
            <p:cNvPr id="17495" name="Text Box 132"/>
            <p:cNvSpPr txBox="1">
              <a:spLocks noChangeArrowheads="1"/>
            </p:cNvSpPr>
            <p:nvPr/>
          </p:nvSpPr>
          <p:spPr bwMode="auto">
            <a:xfrm>
              <a:off x="4994" y="2624"/>
              <a:ext cx="22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GB" altLang="en-US" sz="1200" b="1">
                  <a:latin typeface="Times New Roman" panose="02020603050405020304" pitchFamily="18" charset="0"/>
                </a:rPr>
                <a:t>20</a:t>
              </a:r>
            </a:p>
          </p:txBody>
        </p:sp>
        <p:grpSp>
          <p:nvGrpSpPr>
            <p:cNvPr id="17496" name="Group 129"/>
            <p:cNvGrpSpPr>
              <a:grpSpLocks/>
            </p:cNvGrpSpPr>
            <p:nvPr/>
          </p:nvGrpSpPr>
          <p:grpSpPr bwMode="auto">
            <a:xfrm>
              <a:off x="5300" y="2565"/>
              <a:ext cx="180" cy="62"/>
              <a:chOff x="480" y="2208"/>
              <a:chExt cx="192" cy="48"/>
            </a:xfrm>
          </p:grpSpPr>
          <p:sp>
            <p:nvSpPr>
              <p:cNvPr id="17502" name="Line 130"/>
              <p:cNvSpPr>
                <a:spLocks noChangeShapeType="1"/>
              </p:cNvSpPr>
              <p:nvPr/>
            </p:nvSpPr>
            <p:spPr bwMode="auto">
              <a:xfrm>
                <a:off x="480" y="220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17503" name="Line 131"/>
              <p:cNvSpPr>
                <a:spLocks noChangeShapeType="1"/>
              </p:cNvSpPr>
              <p:nvPr/>
            </p:nvSpPr>
            <p:spPr bwMode="auto">
              <a:xfrm>
                <a:off x="480" y="220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grpSp>
        <p:sp>
          <p:nvSpPr>
            <p:cNvPr id="17497" name="Text Box 132"/>
            <p:cNvSpPr txBox="1">
              <a:spLocks noChangeArrowheads="1"/>
            </p:cNvSpPr>
            <p:nvPr/>
          </p:nvSpPr>
          <p:spPr bwMode="auto">
            <a:xfrm>
              <a:off x="5186" y="2623"/>
              <a:ext cx="22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GB" altLang="en-US" sz="1200" b="1">
                  <a:latin typeface="Times New Roman" panose="02020603050405020304" pitchFamily="18" charset="0"/>
                </a:rPr>
                <a:t>21</a:t>
              </a:r>
            </a:p>
          </p:txBody>
        </p:sp>
        <p:grpSp>
          <p:nvGrpSpPr>
            <p:cNvPr id="17498" name="Group 129"/>
            <p:cNvGrpSpPr>
              <a:grpSpLocks/>
            </p:cNvGrpSpPr>
            <p:nvPr/>
          </p:nvGrpSpPr>
          <p:grpSpPr bwMode="auto">
            <a:xfrm>
              <a:off x="5480" y="2565"/>
              <a:ext cx="180" cy="62"/>
              <a:chOff x="480" y="2208"/>
              <a:chExt cx="192" cy="48"/>
            </a:xfrm>
          </p:grpSpPr>
          <p:sp>
            <p:nvSpPr>
              <p:cNvPr id="17500" name="Line 130"/>
              <p:cNvSpPr>
                <a:spLocks noChangeShapeType="1"/>
              </p:cNvSpPr>
              <p:nvPr/>
            </p:nvSpPr>
            <p:spPr bwMode="auto">
              <a:xfrm>
                <a:off x="480" y="220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17501" name="Line 131"/>
              <p:cNvSpPr>
                <a:spLocks noChangeShapeType="1"/>
              </p:cNvSpPr>
              <p:nvPr/>
            </p:nvSpPr>
            <p:spPr bwMode="auto">
              <a:xfrm>
                <a:off x="480" y="220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PT"/>
              </a:p>
            </p:txBody>
          </p:sp>
        </p:grpSp>
        <p:sp>
          <p:nvSpPr>
            <p:cNvPr id="17499" name="Text Box 132"/>
            <p:cNvSpPr txBox="1">
              <a:spLocks noChangeArrowheads="1"/>
            </p:cNvSpPr>
            <p:nvPr/>
          </p:nvSpPr>
          <p:spPr bwMode="auto">
            <a:xfrm>
              <a:off x="5378" y="2623"/>
              <a:ext cx="22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GB" altLang="en-US" sz="1200" b="1">
                  <a:latin typeface="Times New Roman" panose="02020603050405020304" pitchFamily="18" charset="0"/>
                </a:rPr>
                <a:t>22</a:t>
              </a:r>
            </a:p>
          </p:txBody>
        </p:sp>
      </p:grpSp>
      <p:sp>
        <p:nvSpPr>
          <p:cNvPr id="17429" name="Line 31"/>
          <p:cNvSpPr>
            <a:spLocks noChangeShapeType="1"/>
          </p:cNvSpPr>
          <p:nvPr/>
        </p:nvSpPr>
        <p:spPr bwMode="auto">
          <a:xfrm>
            <a:off x="6943725" y="1141413"/>
            <a:ext cx="0" cy="21272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PT"/>
          </a:p>
        </p:txBody>
      </p:sp>
      <p:sp>
        <p:nvSpPr>
          <p:cNvPr id="17430" name="Text Box 32"/>
          <p:cNvSpPr txBox="1">
            <a:spLocks noChangeArrowheads="1"/>
          </p:cNvSpPr>
          <p:nvPr/>
        </p:nvSpPr>
        <p:spPr bwMode="auto">
          <a:xfrm>
            <a:off x="6918325" y="685800"/>
            <a:ext cx="9302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GB" altLang="en-US" sz="1600" b="1">
                <a:latin typeface="Times New Roman" panose="02020603050405020304" pitchFamily="18" charset="0"/>
              </a:rPr>
              <a:t>EPS-SG</a:t>
            </a:r>
            <a:endParaRPr lang="en-GB" altLang="en-US" sz="1100" b="1">
              <a:latin typeface="Times New Roman" panose="02020603050405020304" pitchFamily="18" charset="0"/>
            </a:endParaRPr>
          </a:p>
        </p:txBody>
      </p:sp>
      <p:sp>
        <p:nvSpPr>
          <p:cNvPr id="17431" name="Text Box 134"/>
          <p:cNvSpPr txBox="1">
            <a:spLocks noChangeArrowheads="1"/>
          </p:cNvSpPr>
          <p:nvPr/>
        </p:nvSpPr>
        <p:spPr bwMode="auto">
          <a:xfrm>
            <a:off x="3086100" y="3630613"/>
            <a:ext cx="1308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GB" altLang="en-US" sz="2400" b="1">
                <a:solidFill>
                  <a:srgbClr val="009900"/>
                </a:solidFill>
                <a:latin typeface="Times New Roman" panose="02020603050405020304" pitchFamily="18" charset="0"/>
              </a:rPr>
              <a:t>CDOP-1</a:t>
            </a:r>
          </a:p>
        </p:txBody>
      </p:sp>
      <p:grpSp>
        <p:nvGrpSpPr>
          <p:cNvPr id="17432" name="Group 2"/>
          <p:cNvGrpSpPr>
            <a:grpSpLocks/>
          </p:cNvGrpSpPr>
          <p:nvPr/>
        </p:nvGrpSpPr>
        <p:grpSpPr bwMode="auto">
          <a:xfrm>
            <a:off x="1570038" y="2054225"/>
            <a:ext cx="1341437" cy="1620838"/>
            <a:chOff x="1764704" y="2199298"/>
            <a:chExt cx="1071426" cy="1258277"/>
          </a:xfrm>
        </p:grpSpPr>
        <p:sp>
          <p:nvSpPr>
            <p:cNvPr id="17448" name="Line 11"/>
            <p:cNvSpPr>
              <a:spLocks noChangeShapeType="1"/>
            </p:cNvSpPr>
            <p:nvPr/>
          </p:nvSpPr>
          <p:spPr bwMode="auto">
            <a:xfrm>
              <a:off x="2598738" y="3076575"/>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PT"/>
            </a:p>
          </p:txBody>
        </p:sp>
        <p:sp>
          <p:nvSpPr>
            <p:cNvPr id="17449" name="Text Box 12"/>
            <p:cNvSpPr txBox="1">
              <a:spLocks noChangeArrowheads="1"/>
            </p:cNvSpPr>
            <p:nvPr/>
          </p:nvSpPr>
          <p:spPr bwMode="auto">
            <a:xfrm>
              <a:off x="1952362" y="2645426"/>
              <a:ext cx="883768" cy="35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GB" altLang="en-US" sz="1200" b="1">
                  <a:latin typeface="Times New Roman" panose="02020603050405020304" pitchFamily="18" charset="0"/>
                </a:rPr>
                <a:t>Meteosat-9 (MSG-2)</a:t>
              </a:r>
            </a:p>
          </p:txBody>
        </p:sp>
        <p:pic>
          <p:nvPicPr>
            <p:cNvPr id="174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4704" y="2199298"/>
              <a:ext cx="384573" cy="5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33" name="Group 4"/>
          <p:cNvGrpSpPr>
            <a:grpSpLocks/>
          </p:cNvGrpSpPr>
          <p:nvPr/>
        </p:nvGrpSpPr>
        <p:grpSpPr bwMode="auto">
          <a:xfrm>
            <a:off x="2909888" y="1855788"/>
            <a:ext cx="1263650" cy="1668462"/>
            <a:chOff x="2834453" y="2044824"/>
            <a:chExt cx="1009453" cy="1295276"/>
          </a:xfrm>
        </p:grpSpPr>
        <p:sp>
          <p:nvSpPr>
            <p:cNvPr id="17445" name="Line 19"/>
            <p:cNvSpPr>
              <a:spLocks noChangeShapeType="1"/>
            </p:cNvSpPr>
            <p:nvPr/>
          </p:nvSpPr>
          <p:spPr bwMode="auto">
            <a:xfrm>
              <a:off x="3627438" y="29591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PT"/>
            </a:p>
          </p:txBody>
        </p:sp>
        <p:sp>
          <p:nvSpPr>
            <p:cNvPr id="17446" name="Text Box 20"/>
            <p:cNvSpPr txBox="1">
              <a:spLocks noChangeArrowheads="1"/>
            </p:cNvSpPr>
            <p:nvPr/>
          </p:nvSpPr>
          <p:spPr bwMode="auto">
            <a:xfrm>
              <a:off x="2834453" y="2542723"/>
              <a:ext cx="1009453" cy="35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GB" altLang="en-US" sz="1200" b="1">
                  <a:latin typeface="Times New Roman" panose="02020603050405020304" pitchFamily="18" charset="0"/>
                </a:rPr>
                <a:t>Meteosat-10</a:t>
              </a:r>
              <a:r>
                <a:rPr lang="en-GB" altLang="en-US" sz="1200" b="1">
                  <a:solidFill>
                    <a:srgbClr val="0000CC"/>
                  </a:solidFill>
                  <a:latin typeface="Times New Roman" panose="02020603050405020304" pitchFamily="18" charset="0"/>
                </a:rPr>
                <a:t> </a:t>
              </a:r>
              <a:r>
                <a:rPr lang="en-GB" altLang="en-US" sz="1200" b="1">
                  <a:latin typeface="Times New Roman" panose="02020603050405020304" pitchFamily="18" charset="0"/>
                </a:rPr>
                <a:t>(MSG-3)</a:t>
              </a:r>
            </a:p>
          </p:txBody>
        </p:sp>
        <p:pic>
          <p:nvPicPr>
            <p:cNvPr id="1744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3021" y="2044824"/>
              <a:ext cx="384573" cy="5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43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5063" y="1362075"/>
            <a:ext cx="849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5" name="Text Box 134"/>
          <p:cNvSpPr txBox="1">
            <a:spLocks noChangeArrowheads="1"/>
          </p:cNvSpPr>
          <p:nvPr/>
        </p:nvSpPr>
        <p:spPr bwMode="auto">
          <a:xfrm>
            <a:off x="2438400" y="3716338"/>
            <a:ext cx="796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GB" altLang="en-US" sz="2400" b="1">
                <a:solidFill>
                  <a:srgbClr val="3D24FA"/>
                </a:solidFill>
                <a:latin typeface="Times New Roman" panose="02020603050405020304" pitchFamily="18" charset="0"/>
              </a:rPr>
              <a:t>IOP</a:t>
            </a:r>
          </a:p>
        </p:txBody>
      </p:sp>
      <p:sp>
        <p:nvSpPr>
          <p:cNvPr id="17436" name="AutoShape 42"/>
          <p:cNvSpPr>
            <a:spLocks noChangeArrowheads="1"/>
          </p:cNvSpPr>
          <p:nvPr/>
        </p:nvSpPr>
        <p:spPr bwMode="auto">
          <a:xfrm rot="10800000">
            <a:off x="5200650" y="5516563"/>
            <a:ext cx="3960813" cy="517525"/>
          </a:xfrm>
          <a:prstGeom prst="wedgeRectCallout">
            <a:avLst>
              <a:gd name="adj1" fmla="val 4875"/>
              <a:gd name="adj2" fmla="val 28115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1400" b="1">
                <a:solidFill>
                  <a:schemeClr val="bg1"/>
                </a:solidFill>
                <a:latin typeface="Times New Roman" panose="02020603050405020304" pitchFamily="18" charset="0"/>
                <a:cs typeface="Arial" panose="020B0604020202020204" pitchFamily="34" charset="0"/>
              </a:rPr>
              <a:t>Continuous Development &amp; Operations Phase 3:</a:t>
            </a:r>
          </a:p>
          <a:p>
            <a:pPr algn="ctr"/>
            <a:r>
              <a:rPr lang="en-GB" altLang="en-US" sz="1400" b="1">
                <a:solidFill>
                  <a:schemeClr val="bg1"/>
                </a:solidFill>
                <a:latin typeface="Times New Roman" panose="02020603050405020304" pitchFamily="18" charset="0"/>
                <a:cs typeface="Arial" panose="020B0604020202020204" pitchFamily="34" charset="0"/>
              </a:rPr>
              <a:t>Mar 20</a:t>
            </a:r>
            <a:r>
              <a:rPr lang="en-US" altLang="en-US" sz="1400" b="1">
                <a:solidFill>
                  <a:schemeClr val="bg1"/>
                </a:solidFill>
                <a:latin typeface="Times New Roman" panose="02020603050405020304" pitchFamily="18" charset="0"/>
                <a:cs typeface="Arial" panose="020B0604020202020204" pitchFamily="34" charset="0"/>
              </a:rPr>
              <a:t>1</a:t>
            </a:r>
            <a:r>
              <a:rPr lang="en-GB" altLang="en-US" sz="1400" b="1">
                <a:solidFill>
                  <a:schemeClr val="bg1"/>
                </a:solidFill>
                <a:latin typeface="Times New Roman" panose="02020603050405020304" pitchFamily="18" charset="0"/>
                <a:cs typeface="Arial" panose="020B0604020202020204" pitchFamily="34" charset="0"/>
              </a:rPr>
              <a:t>7-Feb 20</a:t>
            </a:r>
            <a:r>
              <a:rPr lang="en-US" altLang="en-US" sz="1400" b="1">
                <a:solidFill>
                  <a:schemeClr val="bg1"/>
                </a:solidFill>
                <a:latin typeface="Times New Roman" panose="02020603050405020304" pitchFamily="18" charset="0"/>
                <a:cs typeface="Arial" panose="020B0604020202020204" pitchFamily="34" charset="0"/>
              </a:rPr>
              <a:t>22</a:t>
            </a:r>
            <a:endParaRPr lang="en-GB" altLang="en-US" sz="1400" b="1">
              <a:solidFill>
                <a:schemeClr val="bg1"/>
              </a:solidFill>
              <a:latin typeface="Times New Roman" panose="02020603050405020304" pitchFamily="18" charset="0"/>
              <a:cs typeface="Arial" panose="020B0604020202020204" pitchFamily="34" charset="0"/>
            </a:endParaRPr>
          </a:p>
        </p:txBody>
      </p:sp>
      <p:cxnSp>
        <p:nvCxnSpPr>
          <p:cNvPr id="145" name="Straight Connector 144"/>
          <p:cNvCxnSpPr/>
          <p:nvPr/>
        </p:nvCxnSpPr>
        <p:spPr>
          <a:xfrm>
            <a:off x="6765925" y="3252788"/>
            <a:ext cx="0" cy="30162"/>
          </a:xfrm>
          <a:prstGeom prst="line">
            <a:avLst/>
          </a:prstGeom>
        </p:spPr>
        <p:style>
          <a:lnRef idx="1">
            <a:schemeClr val="accent1"/>
          </a:lnRef>
          <a:fillRef idx="0">
            <a:schemeClr val="accent1"/>
          </a:fillRef>
          <a:effectRef idx="0">
            <a:schemeClr val="accent1"/>
          </a:effectRef>
          <a:fontRef idx="minor">
            <a:schemeClr val="tx1"/>
          </a:fontRef>
        </p:style>
      </p:cxnSp>
      <p:sp>
        <p:nvSpPr>
          <p:cNvPr id="17438" name="Line 25"/>
          <p:cNvSpPr>
            <a:spLocks noChangeShapeType="1"/>
          </p:cNvSpPr>
          <p:nvPr/>
        </p:nvSpPr>
        <p:spPr bwMode="auto">
          <a:xfrm>
            <a:off x="5894388" y="3357563"/>
            <a:ext cx="1403350" cy="0"/>
          </a:xfrm>
          <a:prstGeom prst="line">
            <a:avLst/>
          </a:prstGeom>
          <a:noFill/>
          <a:ln w="76200">
            <a:solidFill>
              <a:srgbClr val="FB5F35"/>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17439" name="Line 25"/>
          <p:cNvSpPr>
            <a:spLocks noChangeShapeType="1"/>
          </p:cNvSpPr>
          <p:nvPr/>
        </p:nvSpPr>
        <p:spPr bwMode="auto">
          <a:xfrm>
            <a:off x="7350125" y="3141663"/>
            <a:ext cx="1403350" cy="0"/>
          </a:xfrm>
          <a:prstGeom prst="line">
            <a:avLst/>
          </a:prstGeom>
          <a:noFill/>
          <a:ln w="76200">
            <a:solidFill>
              <a:srgbClr val="FF0000"/>
            </a:solidFill>
            <a:prstDash val="sysDash"/>
            <a:round/>
            <a:headEnd/>
            <a:tailEnd/>
          </a:ln>
          <a:extLst>
            <a:ext uri="{909E8E84-426E-40DD-AFC4-6F175D3DCCD1}">
              <a14:hiddenFill xmlns:a14="http://schemas.microsoft.com/office/drawing/2010/main">
                <a:noFill/>
              </a14:hiddenFill>
            </a:ext>
          </a:extLst>
        </p:spPr>
        <p:txBody>
          <a:bodyPr/>
          <a:lstStyle/>
          <a:p>
            <a:endParaRPr lang="pt-PT"/>
          </a:p>
        </p:txBody>
      </p:sp>
      <p:sp>
        <p:nvSpPr>
          <p:cNvPr id="17440" name="Text Box 134"/>
          <p:cNvSpPr txBox="1">
            <a:spLocks noChangeArrowheads="1"/>
          </p:cNvSpPr>
          <p:nvPr/>
        </p:nvSpPr>
        <p:spPr bwMode="auto">
          <a:xfrm>
            <a:off x="7334250" y="3141663"/>
            <a:ext cx="1352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GB" altLang="en-US" sz="2400" b="1">
                <a:solidFill>
                  <a:srgbClr val="CC3300"/>
                </a:solidFill>
                <a:latin typeface="Times New Roman" panose="02020603050405020304" pitchFamily="18" charset="0"/>
              </a:rPr>
              <a:t>CDOP-4</a:t>
            </a:r>
          </a:p>
        </p:txBody>
      </p:sp>
      <p:sp>
        <p:nvSpPr>
          <p:cNvPr id="17441" name="AutoShape 154" descr="80%"/>
          <p:cNvSpPr>
            <a:spLocks noChangeArrowheads="1"/>
          </p:cNvSpPr>
          <p:nvPr/>
        </p:nvSpPr>
        <p:spPr bwMode="auto">
          <a:xfrm>
            <a:off x="6654800" y="4656138"/>
            <a:ext cx="2447925" cy="830262"/>
          </a:xfrm>
          <a:prstGeom prst="wedgeRectCallout">
            <a:avLst>
              <a:gd name="adj1" fmla="val 9514"/>
              <a:gd name="adj2" fmla="val -196481"/>
            </a:avLst>
          </a:prstGeom>
          <a:pattFill prst="pct25">
            <a:fgClr>
              <a:srgbClr val="FF0B0B"/>
            </a:fgClr>
            <a:bgClr>
              <a:schemeClr val="bg1"/>
            </a:bgClr>
          </a:pattFill>
          <a:ln w="952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1600">
                <a:latin typeface="Times New Roman" panose="02020603050405020304" pitchFamily="18" charset="0"/>
              </a:rPr>
              <a:t>Continuous Development &amp; Operations Phase </a:t>
            </a:r>
            <a:r>
              <a:rPr lang="en-US" altLang="en-US" sz="1600">
                <a:latin typeface="Times New Roman" panose="02020603050405020304" pitchFamily="18" charset="0"/>
              </a:rPr>
              <a:t>4</a:t>
            </a:r>
            <a:r>
              <a:rPr lang="en-GB" altLang="en-US" sz="1600">
                <a:latin typeface="Times New Roman" panose="02020603050405020304" pitchFamily="18" charset="0"/>
              </a:rPr>
              <a:t>:</a:t>
            </a:r>
          </a:p>
          <a:p>
            <a:pPr algn="ctr"/>
            <a:r>
              <a:rPr lang="en-GB" altLang="en-US" sz="1600">
                <a:latin typeface="Times New Roman" panose="02020603050405020304" pitchFamily="18" charset="0"/>
              </a:rPr>
              <a:t>Mar 20</a:t>
            </a:r>
            <a:r>
              <a:rPr lang="en-US" altLang="en-US" sz="1600">
                <a:latin typeface="Times New Roman" panose="02020603050405020304" pitchFamily="18" charset="0"/>
              </a:rPr>
              <a:t>22</a:t>
            </a:r>
            <a:r>
              <a:rPr lang="en-GB" altLang="en-US" sz="1600">
                <a:latin typeface="Times New Roman" panose="02020603050405020304" pitchFamily="18" charset="0"/>
              </a:rPr>
              <a:t>-Feb 20</a:t>
            </a:r>
            <a:r>
              <a:rPr lang="en-US" altLang="en-US" sz="1600">
                <a:latin typeface="Times New Roman" panose="02020603050405020304" pitchFamily="18" charset="0"/>
              </a:rPr>
              <a:t>27</a:t>
            </a:r>
            <a:endParaRPr lang="pt-PT" altLang="pt-PT" sz="1600">
              <a:latin typeface="Times New Roman" panose="02020603050405020304" pitchFamily="18" charset="0"/>
            </a:endParaRPr>
          </a:p>
        </p:txBody>
      </p:sp>
      <p:pic>
        <p:nvPicPr>
          <p:cNvPr id="17442" name="Picture 15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00738" y="1073150"/>
            <a:ext cx="9112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3" name="TextBox 150"/>
          <p:cNvSpPr txBox="1">
            <a:spLocks noChangeArrowheads="1"/>
          </p:cNvSpPr>
          <p:nvPr/>
        </p:nvSpPr>
        <p:spPr bwMode="auto">
          <a:xfrm>
            <a:off x="5897563" y="1981200"/>
            <a:ext cx="696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pt-PT">
                <a:solidFill>
                  <a:srgbClr val="FF0000"/>
                </a:solidFill>
                <a:latin typeface="Arial" panose="020B0604020202020204" pitchFamily="34" charset="0"/>
              </a:rPr>
              <a:t>2021</a:t>
            </a:r>
          </a:p>
        </p:txBody>
      </p:sp>
      <p:sp>
        <p:nvSpPr>
          <p:cNvPr id="17444" name="TextBox 151"/>
          <p:cNvSpPr txBox="1">
            <a:spLocks noChangeArrowheads="1"/>
          </p:cNvSpPr>
          <p:nvPr/>
        </p:nvSpPr>
        <p:spPr bwMode="auto">
          <a:xfrm>
            <a:off x="7112000" y="1998663"/>
            <a:ext cx="696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pt-PT">
                <a:solidFill>
                  <a:srgbClr val="FF0000"/>
                </a:solidFill>
                <a:latin typeface="Arial" panose="020B0604020202020204" pitchFamily="34" charset="0"/>
              </a:rPr>
              <a:t>2022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
          <p:cNvSpPr>
            <a:spLocks noChangeArrowheads="1"/>
          </p:cNvSpPr>
          <p:nvPr/>
        </p:nvSpPr>
        <p:spPr bwMode="auto">
          <a:xfrm>
            <a:off x="77788" y="941388"/>
            <a:ext cx="899795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spcBef>
                <a:spcPts val="600"/>
              </a:spcBef>
            </a:pPr>
            <a:r>
              <a:rPr lang="en-GB" altLang="pt-PT" sz="2400" b="1" dirty="0" err="1">
                <a:solidFill>
                  <a:srgbClr val="002060"/>
                </a:solidFill>
                <a:latin typeface="Times New Roman" panose="02020603050405020304" pitchFamily="18" charset="0"/>
                <a:cs typeface="Times New Roman" panose="02020603050405020304" pitchFamily="18" charset="0"/>
              </a:rPr>
              <a:t>Metop</a:t>
            </a:r>
            <a:r>
              <a:rPr lang="en-GB" altLang="pt-PT" sz="2400" b="1" dirty="0">
                <a:solidFill>
                  <a:srgbClr val="002060"/>
                </a:solidFill>
                <a:latin typeface="Times New Roman" panose="02020603050405020304" pitchFamily="18" charset="0"/>
                <a:cs typeface="Times New Roman" panose="02020603050405020304" pitchFamily="18" charset="0"/>
              </a:rPr>
              <a:t>-SG B</a:t>
            </a:r>
            <a:r>
              <a:rPr lang="en-GB" altLang="pt-PT" sz="2400" dirty="0">
                <a:solidFill>
                  <a:srgbClr val="002060"/>
                </a:solidFill>
                <a:latin typeface="Times New Roman" panose="02020603050405020304" pitchFamily="18" charset="0"/>
                <a:cs typeface="Times New Roman" panose="02020603050405020304" pitchFamily="18" charset="0"/>
              </a:rPr>
              <a:t> is a microwave imaging mission, focused on radar observations of ocean-surface wind and soil moisture and all-weather microwave imagery of precipitation and ice clouds:</a:t>
            </a:r>
          </a:p>
          <a:p>
            <a:pPr>
              <a:spcBef>
                <a:spcPts val="600"/>
              </a:spcBef>
            </a:pPr>
            <a:r>
              <a:rPr lang="en-GB" altLang="pt-PT" sz="2400" b="1" dirty="0" err="1">
                <a:solidFill>
                  <a:srgbClr val="002060"/>
                </a:solidFill>
                <a:latin typeface="Times New Roman" panose="02020603050405020304" pitchFamily="18" charset="0"/>
                <a:cs typeface="Times New Roman" panose="02020603050405020304" pitchFamily="18" charset="0"/>
              </a:rPr>
              <a:t>Scatterometer</a:t>
            </a:r>
            <a:r>
              <a:rPr lang="en-GB" altLang="pt-PT" sz="2400" b="1" dirty="0">
                <a:solidFill>
                  <a:srgbClr val="002060"/>
                </a:solidFill>
                <a:latin typeface="Times New Roman" panose="02020603050405020304" pitchFamily="18" charset="0"/>
                <a:cs typeface="Times New Roman" panose="02020603050405020304" pitchFamily="18" charset="0"/>
              </a:rPr>
              <a:t> (SCA)</a:t>
            </a:r>
          </a:p>
          <a:p>
            <a:pPr>
              <a:spcBef>
                <a:spcPts val="600"/>
              </a:spcBef>
            </a:pPr>
            <a:r>
              <a:rPr lang="en-GB" altLang="pt-PT" sz="1400" dirty="0">
                <a:solidFill>
                  <a:srgbClr val="FF0000"/>
                </a:solidFill>
                <a:latin typeface="Times New Roman" panose="02020603050405020304" pitchFamily="18" charset="0"/>
                <a:cs typeface="Times New Roman" panose="02020603050405020304" pitchFamily="18" charset="0"/>
              </a:rPr>
              <a:t>https://www.eumetsat.int/website/home/Satellites/FutureSatellites/EUMETSATPolarSystemSecondGeneration/SCA/</a:t>
            </a:r>
            <a:r>
              <a:rPr lang="en-GB" altLang="pt-PT" sz="2400" dirty="0">
                <a:solidFill>
                  <a:srgbClr val="002060"/>
                </a:solidFill>
                <a:latin typeface="Times New Roman" panose="02020603050405020304" pitchFamily="18" charset="0"/>
                <a:cs typeface="Times New Roman" panose="02020603050405020304" pitchFamily="18" charset="0"/>
              </a:rPr>
              <a:t/>
            </a:r>
            <a:br>
              <a:rPr lang="en-GB" altLang="pt-PT" sz="2400" dirty="0">
                <a:solidFill>
                  <a:srgbClr val="002060"/>
                </a:solidFill>
                <a:latin typeface="Times New Roman" panose="02020603050405020304" pitchFamily="18" charset="0"/>
                <a:cs typeface="Times New Roman" panose="02020603050405020304" pitchFamily="18" charset="0"/>
              </a:rPr>
            </a:br>
            <a:r>
              <a:rPr lang="en-GB" altLang="pt-PT" sz="2400" b="1" dirty="0">
                <a:solidFill>
                  <a:srgbClr val="002060"/>
                </a:solidFill>
                <a:latin typeface="Times New Roman" panose="02020603050405020304" pitchFamily="18" charset="0"/>
                <a:cs typeface="Times New Roman" panose="02020603050405020304" pitchFamily="18" charset="0"/>
              </a:rPr>
              <a:t>Microwave Imager (MWI)</a:t>
            </a:r>
          </a:p>
          <a:p>
            <a:pPr>
              <a:spcBef>
                <a:spcPts val="600"/>
              </a:spcBef>
            </a:pPr>
            <a:r>
              <a:rPr lang="en-GB" altLang="pt-PT" sz="1400" dirty="0">
                <a:solidFill>
                  <a:srgbClr val="FF0000"/>
                </a:solidFill>
                <a:latin typeface="Times New Roman" panose="02020603050405020304" pitchFamily="18" charset="0"/>
                <a:cs typeface="Times New Roman" panose="02020603050405020304" pitchFamily="18" charset="0"/>
              </a:rPr>
              <a:t>https://www.eumetsat.int/website/home/Satellites/FutureSatellites/EUMETSATPolarSystemSecondGeneration/MWI/</a:t>
            </a:r>
            <a:r>
              <a:rPr lang="en-GB" altLang="pt-PT" sz="2400" dirty="0">
                <a:solidFill>
                  <a:srgbClr val="002060"/>
                </a:solidFill>
                <a:latin typeface="Times New Roman" panose="02020603050405020304" pitchFamily="18" charset="0"/>
                <a:cs typeface="Times New Roman" panose="02020603050405020304" pitchFamily="18" charset="0"/>
              </a:rPr>
              <a:t/>
            </a:r>
            <a:br>
              <a:rPr lang="en-GB" altLang="pt-PT" sz="2400" dirty="0">
                <a:solidFill>
                  <a:srgbClr val="002060"/>
                </a:solidFill>
                <a:latin typeface="Times New Roman" panose="02020603050405020304" pitchFamily="18" charset="0"/>
                <a:cs typeface="Times New Roman" panose="02020603050405020304" pitchFamily="18" charset="0"/>
              </a:rPr>
            </a:br>
            <a:r>
              <a:rPr lang="en-GB" altLang="pt-PT" sz="2400" b="1" dirty="0">
                <a:solidFill>
                  <a:srgbClr val="002060"/>
                </a:solidFill>
                <a:latin typeface="Times New Roman" panose="02020603050405020304" pitchFamily="18" charset="0"/>
                <a:cs typeface="Times New Roman" panose="02020603050405020304" pitchFamily="18" charset="0"/>
              </a:rPr>
              <a:t>Ice Cloud Imager (ICI)</a:t>
            </a:r>
          </a:p>
          <a:p>
            <a:pPr>
              <a:spcBef>
                <a:spcPts val="600"/>
              </a:spcBef>
            </a:pPr>
            <a:r>
              <a:rPr lang="en-GB" altLang="pt-PT" sz="1400" dirty="0">
                <a:solidFill>
                  <a:srgbClr val="FF0000"/>
                </a:solidFill>
                <a:latin typeface="Times New Roman" panose="02020603050405020304" pitchFamily="18" charset="0"/>
                <a:cs typeface="Times New Roman" panose="02020603050405020304" pitchFamily="18" charset="0"/>
              </a:rPr>
              <a:t>https://www.eumetsat.int/website/home/Satellites/FutureSatellites/EUMETSATPolarSystemSecondGeneration/ICI/</a:t>
            </a:r>
          </a:p>
          <a:p>
            <a:pPr algn="just">
              <a:spcBef>
                <a:spcPts val="600"/>
              </a:spcBef>
            </a:pPr>
            <a:r>
              <a:rPr lang="en-GB" altLang="pt-PT" sz="2400" dirty="0">
                <a:solidFill>
                  <a:srgbClr val="002060"/>
                </a:solidFill>
                <a:latin typeface="Times New Roman" panose="02020603050405020304" pitchFamily="18" charset="0"/>
                <a:cs typeface="Times New Roman" panose="02020603050405020304" pitchFamily="18" charset="0"/>
              </a:rPr>
              <a:t>Both satellites are equipped with a Global Navigation Satellite System (GNSS) a Radio-Occultation (RO) instrument for limb sounding of temperature and humidity at high vertical resolution.</a:t>
            </a:r>
          </a:p>
          <a:p>
            <a:pPr>
              <a:spcBef>
                <a:spcPts val="600"/>
              </a:spcBef>
            </a:pPr>
            <a:r>
              <a:rPr lang="en-GB" altLang="pt-PT" sz="1400" dirty="0">
                <a:solidFill>
                  <a:srgbClr val="FF0000"/>
                </a:solidFill>
                <a:latin typeface="Times New Roman" panose="02020603050405020304" pitchFamily="18" charset="0"/>
                <a:cs typeface="Times New Roman" panose="02020603050405020304" pitchFamily="18" charset="0"/>
              </a:rPr>
              <a:t>https://www.eumetsat.int/website/home/Satellites/FutureSatellites/EUMETSATPolarSystemSecondGeneration/RO/</a:t>
            </a:r>
          </a:p>
        </p:txBody>
      </p:sp>
      <p:sp>
        <p:nvSpPr>
          <p:cNvPr id="96259" name="TextBox 2"/>
          <p:cNvSpPr txBox="1">
            <a:spLocks noChangeArrowheads="1"/>
          </p:cNvSpPr>
          <p:nvPr/>
        </p:nvSpPr>
        <p:spPr bwMode="auto">
          <a:xfrm>
            <a:off x="0" y="146050"/>
            <a:ext cx="7058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2800" b="1">
                <a:solidFill>
                  <a:srgbClr val="002060"/>
                </a:solidFill>
                <a:latin typeface="Times New Roman" panose="02020603050405020304" pitchFamily="18" charset="0"/>
                <a:cs typeface="Times New Roman" panose="02020603050405020304" pitchFamily="18" charset="0"/>
              </a:rPr>
              <a:t>Instruments on EPS-SG (Metop-SG B)</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377950" y="1187450"/>
          <a:ext cx="6423025" cy="2346792"/>
        </p:xfrm>
        <a:graphic>
          <a:graphicData uri="http://schemas.openxmlformats.org/drawingml/2006/table">
            <a:tbl>
              <a:tblPr/>
              <a:tblGrid>
                <a:gridCol w="948777"/>
                <a:gridCol w="1611016"/>
                <a:gridCol w="3863232"/>
              </a:tblGrid>
              <a:tr h="335189">
                <a:tc>
                  <a:txBody>
                    <a:bodyPr/>
                    <a:lstStyle/>
                    <a:p>
                      <a:pPr algn="ctr"/>
                      <a:r>
                        <a:rPr lang="en-GB" sz="1600" b="1" noProof="0" dirty="0" smtClean="0">
                          <a:solidFill>
                            <a:srgbClr val="002060"/>
                          </a:solidFill>
                          <a:latin typeface="Times New Roman" panose="02020603050405020304" pitchFamily="18" charset="0"/>
                          <a:cs typeface="Times New Roman" panose="02020603050405020304" pitchFamily="18" charset="0"/>
                        </a:rPr>
                        <a:t>Satellite</a:t>
                      </a:r>
                      <a:endParaRPr lang="en-GB" sz="1600" b="1" noProof="0" dirty="0">
                        <a:solidFill>
                          <a:srgbClr val="002060"/>
                        </a:solidFill>
                        <a:latin typeface="Times New Roman" panose="02020603050405020304" pitchFamily="18" charset="0"/>
                        <a:cs typeface="Times New Roman" panose="02020603050405020304" pitchFamily="18" charset="0"/>
                      </a:endParaRPr>
                    </a:p>
                  </a:txBody>
                  <a:tcPr marL="91427" marR="9142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600" b="1" noProof="0" dirty="0" smtClean="0">
                          <a:solidFill>
                            <a:srgbClr val="002060"/>
                          </a:solidFill>
                          <a:latin typeface="Times New Roman" panose="02020603050405020304" pitchFamily="18" charset="0"/>
                          <a:cs typeface="Times New Roman" panose="02020603050405020304" pitchFamily="18" charset="0"/>
                        </a:rPr>
                        <a:t>Planned Launch</a:t>
                      </a:r>
                      <a:endParaRPr lang="en-GB" sz="1600" b="1" noProof="0" dirty="0">
                        <a:solidFill>
                          <a:srgbClr val="002060"/>
                        </a:solidFill>
                        <a:latin typeface="Times New Roman" panose="02020603050405020304" pitchFamily="18" charset="0"/>
                        <a:cs typeface="Times New Roman" panose="02020603050405020304" pitchFamily="18" charset="0"/>
                      </a:endParaRPr>
                    </a:p>
                  </a:txBody>
                  <a:tcPr marL="91427" marR="9142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600" b="1" noProof="0" dirty="0" smtClean="0">
                          <a:solidFill>
                            <a:srgbClr val="002060"/>
                          </a:solidFill>
                          <a:latin typeface="Times New Roman" panose="02020603050405020304" pitchFamily="18" charset="0"/>
                          <a:cs typeface="Times New Roman" panose="02020603050405020304" pitchFamily="18" charset="0"/>
                        </a:rPr>
                        <a:t>Details</a:t>
                      </a:r>
                      <a:endParaRPr lang="en-GB" sz="1600" b="1" noProof="0" dirty="0">
                        <a:solidFill>
                          <a:srgbClr val="002060"/>
                        </a:solidFill>
                        <a:latin typeface="Times New Roman" panose="02020603050405020304" pitchFamily="18" charset="0"/>
                        <a:cs typeface="Times New Roman" panose="02020603050405020304" pitchFamily="18" charset="0"/>
                      </a:endParaRPr>
                    </a:p>
                  </a:txBody>
                  <a:tcPr marL="91427" marR="9142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35189">
                <a:tc>
                  <a:txBody>
                    <a:bodyPr/>
                    <a:lstStyle/>
                    <a:p>
                      <a:pPr algn="ctr"/>
                      <a:r>
                        <a:rPr lang="en-GB" sz="1600" b="1" noProof="0" dirty="0" smtClean="0">
                          <a:latin typeface="Times New Roman" panose="02020603050405020304" pitchFamily="18" charset="0"/>
                          <a:cs typeface="Times New Roman" panose="02020603050405020304" pitchFamily="18" charset="0"/>
                        </a:rPr>
                        <a:t>MTG I1</a:t>
                      </a:r>
                      <a:endParaRPr lang="en-GB" sz="1600" b="1" noProof="0" dirty="0">
                        <a:latin typeface="Times New Roman" panose="02020603050405020304" pitchFamily="18" charset="0"/>
                        <a:cs typeface="Times New Roman" panose="02020603050405020304" pitchFamily="18" charset="0"/>
                      </a:endParaRPr>
                    </a:p>
                  </a:txBody>
                  <a:tcPr marL="91427" marR="9142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1600" noProof="0" dirty="0" smtClean="0">
                          <a:latin typeface="Times New Roman" panose="02020603050405020304" pitchFamily="18" charset="0"/>
                          <a:cs typeface="Times New Roman" panose="02020603050405020304" pitchFamily="18" charset="0"/>
                        </a:rPr>
                        <a:t>Q4 2021</a:t>
                      </a:r>
                      <a:endParaRPr lang="en-GB" sz="1600" noProof="0" dirty="0">
                        <a:latin typeface="Times New Roman" panose="02020603050405020304" pitchFamily="18" charset="0"/>
                        <a:cs typeface="Times New Roman" panose="02020603050405020304" pitchFamily="18" charset="0"/>
                      </a:endParaRPr>
                    </a:p>
                  </a:txBody>
                  <a:tcPr marL="91427" marR="9142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GB" sz="1600" noProof="0" dirty="0" smtClean="0">
                          <a:latin typeface="Times New Roman" panose="02020603050405020304" pitchFamily="18" charset="0"/>
                          <a:cs typeface="Times New Roman" panose="02020603050405020304" pitchFamily="18" charset="0"/>
                        </a:rPr>
                        <a:t>Imaging (FCI, LI, DCS, GEOSAR)</a:t>
                      </a:r>
                      <a:endParaRPr lang="en-GB" sz="1600" noProof="0" dirty="0">
                        <a:latin typeface="Times New Roman" panose="02020603050405020304" pitchFamily="18" charset="0"/>
                        <a:cs typeface="Times New Roman" panose="02020603050405020304" pitchFamily="18" charset="0"/>
                      </a:endParaRPr>
                    </a:p>
                  </a:txBody>
                  <a:tcPr marL="91427" marR="9142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35189">
                <a:tc>
                  <a:txBody>
                    <a:bodyPr/>
                    <a:lstStyle/>
                    <a:p>
                      <a:pPr algn="ctr"/>
                      <a:r>
                        <a:rPr lang="en-GB" sz="1600" noProof="0" dirty="0" smtClean="0">
                          <a:latin typeface="Times New Roman" panose="02020603050405020304" pitchFamily="18" charset="0"/>
                          <a:cs typeface="Times New Roman" panose="02020603050405020304" pitchFamily="18" charset="0"/>
                        </a:rPr>
                        <a:t>MTG S1</a:t>
                      </a:r>
                      <a:endParaRPr lang="en-GB" sz="1600" noProof="0" dirty="0">
                        <a:latin typeface="Times New Roman" panose="02020603050405020304" pitchFamily="18" charset="0"/>
                        <a:cs typeface="Times New Roman" panose="02020603050405020304" pitchFamily="18" charset="0"/>
                      </a:endParaRPr>
                    </a:p>
                  </a:txBody>
                  <a:tcPr marL="91427" marR="9142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noProof="0" dirty="0" smtClean="0">
                          <a:latin typeface="Times New Roman" panose="02020603050405020304" pitchFamily="18" charset="0"/>
                          <a:cs typeface="Times New Roman" panose="02020603050405020304" pitchFamily="18" charset="0"/>
                        </a:rPr>
                        <a:t>Q1 2023</a:t>
                      </a:r>
                      <a:endParaRPr lang="en-GB" sz="1600" noProof="0" dirty="0">
                        <a:latin typeface="Times New Roman" panose="02020603050405020304" pitchFamily="18" charset="0"/>
                        <a:cs typeface="Times New Roman" panose="02020603050405020304" pitchFamily="18" charset="0"/>
                      </a:endParaRPr>
                    </a:p>
                  </a:txBody>
                  <a:tcPr marL="91427" marR="9142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noProof="0" dirty="0" smtClean="0">
                          <a:latin typeface="Times New Roman" panose="02020603050405020304" pitchFamily="18" charset="0"/>
                          <a:cs typeface="Times New Roman" panose="02020603050405020304" pitchFamily="18" charset="0"/>
                        </a:rPr>
                        <a:t>Sounding (IRS, UVN)</a:t>
                      </a:r>
                      <a:endParaRPr lang="en-GB" sz="1600" noProof="0" dirty="0">
                        <a:latin typeface="Times New Roman" panose="02020603050405020304" pitchFamily="18" charset="0"/>
                        <a:cs typeface="Times New Roman" panose="02020603050405020304" pitchFamily="18" charset="0"/>
                      </a:endParaRPr>
                    </a:p>
                  </a:txBody>
                  <a:tcPr marL="91427" marR="9142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5189">
                <a:tc>
                  <a:txBody>
                    <a:bodyPr/>
                    <a:lstStyle/>
                    <a:p>
                      <a:pPr algn="ctr"/>
                      <a:r>
                        <a:rPr lang="en-GB" sz="1600" b="1" noProof="0" dirty="0" smtClean="0">
                          <a:latin typeface="Times New Roman" panose="02020603050405020304" pitchFamily="18" charset="0"/>
                          <a:cs typeface="Times New Roman" panose="02020603050405020304" pitchFamily="18" charset="0"/>
                        </a:rPr>
                        <a:t>MTG I2</a:t>
                      </a:r>
                      <a:endParaRPr lang="en-GB" sz="1600" b="1" noProof="0" dirty="0">
                        <a:latin typeface="Times New Roman" panose="02020603050405020304" pitchFamily="18" charset="0"/>
                        <a:cs typeface="Times New Roman" panose="02020603050405020304" pitchFamily="18" charset="0"/>
                      </a:endParaRPr>
                    </a:p>
                  </a:txBody>
                  <a:tcPr marL="91427" marR="9142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noProof="0" dirty="0" smtClean="0">
                          <a:latin typeface="Times New Roman" panose="02020603050405020304" pitchFamily="18" charset="0"/>
                          <a:cs typeface="Times New Roman" panose="02020603050405020304" pitchFamily="18" charset="0"/>
                        </a:rPr>
                        <a:t>Q3 2025</a:t>
                      </a:r>
                      <a:endParaRPr lang="en-GB" sz="1600" noProof="0" dirty="0">
                        <a:latin typeface="Times New Roman" panose="02020603050405020304" pitchFamily="18" charset="0"/>
                        <a:cs typeface="Times New Roman" panose="02020603050405020304" pitchFamily="18" charset="0"/>
                      </a:endParaRPr>
                    </a:p>
                  </a:txBody>
                  <a:tcPr marL="91427" marR="9142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noProof="0" dirty="0" smtClean="0">
                          <a:latin typeface="Times New Roman" panose="02020603050405020304" pitchFamily="18" charset="0"/>
                          <a:cs typeface="Times New Roman" panose="02020603050405020304" pitchFamily="18" charset="0"/>
                        </a:rPr>
                        <a:t>Imaging (FCI, LI)</a:t>
                      </a:r>
                      <a:endParaRPr lang="en-GB" sz="1600" noProof="0" dirty="0">
                        <a:latin typeface="Times New Roman" panose="02020603050405020304" pitchFamily="18" charset="0"/>
                        <a:cs typeface="Times New Roman" panose="02020603050405020304" pitchFamily="18" charset="0"/>
                      </a:endParaRPr>
                    </a:p>
                  </a:txBody>
                  <a:tcPr marL="91427" marR="9142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5189">
                <a:tc>
                  <a:txBody>
                    <a:bodyPr/>
                    <a:lstStyle/>
                    <a:p>
                      <a:pPr algn="ctr"/>
                      <a:r>
                        <a:rPr lang="en-GB" sz="1600" b="1" noProof="0" dirty="0" smtClean="0">
                          <a:latin typeface="Times New Roman" panose="02020603050405020304" pitchFamily="18" charset="0"/>
                          <a:cs typeface="Times New Roman" panose="02020603050405020304" pitchFamily="18" charset="0"/>
                        </a:rPr>
                        <a:t>MTG I3</a:t>
                      </a:r>
                      <a:endParaRPr lang="en-GB" sz="1600" b="1" noProof="0" dirty="0">
                        <a:latin typeface="Times New Roman" panose="02020603050405020304" pitchFamily="18" charset="0"/>
                        <a:cs typeface="Times New Roman" panose="02020603050405020304" pitchFamily="18" charset="0"/>
                      </a:endParaRPr>
                    </a:p>
                  </a:txBody>
                  <a:tcPr marL="91427" marR="9142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noProof="0" dirty="0" smtClean="0">
                          <a:latin typeface="Times New Roman" panose="02020603050405020304" pitchFamily="18" charset="0"/>
                          <a:cs typeface="Times New Roman" panose="02020603050405020304" pitchFamily="18" charset="0"/>
                        </a:rPr>
                        <a:t>Q2 2028</a:t>
                      </a:r>
                      <a:endParaRPr lang="en-GB" sz="1600" noProof="0" dirty="0">
                        <a:latin typeface="Times New Roman" panose="02020603050405020304" pitchFamily="18" charset="0"/>
                        <a:cs typeface="Times New Roman" panose="02020603050405020304" pitchFamily="18" charset="0"/>
                      </a:endParaRPr>
                    </a:p>
                  </a:txBody>
                  <a:tcPr marL="91427" marR="9142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noProof="0" dirty="0" smtClean="0">
                          <a:latin typeface="Times New Roman" panose="02020603050405020304" pitchFamily="18" charset="0"/>
                          <a:cs typeface="Times New Roman" panose="02020603050405020304" pitchFamily="18" charset="0"/>
                        </a:rPr>
                        <a:t>Imaging (FCI, LI)</a:t>
                      </a:r>
                      <a:endParaRPr lang="en-GB" sz="1600" noProof="0" dirty="0">
                        <a:latin typeface="Times New Roman" panose="02020603050405020304" pitchFamily="18" charset="0"/>
                        <a:cs typeface="Times New Roman" panose="02020603050405020304" pitchFamily="18" charset="0"/>
                      </a:endParaRPr>
                    </a:p>
                  </a:txBody>
                  <a:tcPr marL="91427" marR="9142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5189">
                <a:tc>
                  <a:txBody>
                    <a:bodyPr/>
                    <a:lstStyle/>
                    <a:p>
                      <a:pPr algn="ctr"/>
                      <a:r>
                        <a:rPr lang="en-GB" sz="1600" noProof="0" dirty="0" smtClean="0">
                          <a:latin typeface="Times New Roman" panose="02020603050405020304" pitchFamily="18" charset="0"/>
                          <a:cs typeface="Times New Roman" panose="02020603050405020304" pitchFamily="18" charset="0"/>
                        </a:rPr>
                        <a:t>MTG S2</a:t>
                      </a:r>
                      <a:endParaRPr lang="en-GB" sz="1600" noProof="0" dirty="0">
                        <a:latin typeface="Times New Roman" panose="02020603050405020304" pitchFamily="18" charset="0"/>
                        <a:cs typeface="Times New Roman" panose="02020603050405020304" pitchFamily="18" charset="0"/>
                      </a:endParaRPr>
                    </a:p>
                  </a:txBody>
                  <a:tcPr marL="91427" marR="9142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noProof="0" dirty="0" smtClean="0">
                          <a:latin typeface="Times New Roman" panose="02020603050405020304" pitchFamily="18" charset="0"/>
                          <a:cs typeface="Times New Roman" panose="02020603050405020304" pitchFamily="18" charset="0"/>
                        </a:rPr>
                        <a:t>Q4 2030</a:t>
                      </a:r>
                      <a:endParaRPr lang="en-GB" sz="1600" noProof="0" dirty="0">
                        <a:latin typeface="Times New Roman" panose="02020603050405020304" pitchFamily="18" charset="0"/>
                        <a:cs typeface="Times New Roman" panose="02020603050405020304" pitchFamily="18" charset="0"/>
                      </a:endParaRPr>
                    </a:p>
                  </a:txBody>
                  <a:tcPr marL="91427" marR="9142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noProof="0" dirty="0" smtClean="0">
                          <a:latin typeface="Times New Roman" panose="02020603050405020304" pitchFamily="18" charset="0"/>
                          <a:cs typeface="Times New Roman" panose="02020603050405020304" pitchFamily="18" charset="0"/>
                        </a:rPr>
                        <a:t>Sounding (IRS, UVN)</a:t>
                      </a:r>
                      <a:endParaRPr lang="en-GB" sz="1600" noProof="0" dirty="0">
                        <a:latin typeface="Times New Roman" panose="02020603050405020304" pitchFamily="18" charset="0"/>
                        <a:cs typeface="Times New Roman" panose="02020603050405020304" pitchFamily="18" charset="0"/>
                      </a:endParaRPr>
                    </a:p>
                  </a:txBody>
                  <a:tcPr marL="91427" marR="9142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5189">
                <a:tc>
                  <a:txBody>
                    <a:bodyPr/>
                    <a:lstStyle/>
                    <a:p>
                      <a:pPr algn="ctr"/>
                      <a:r>
                        <a:rPr lang="en-GB" sz="1600" b="1" noProof="0" dirty="0" smtClean="0">
                          <a:latin typeface="Times New Roman" panose="02020603050405020304" pitchFamily="18" charset="0"/>
                          <a:cs typeface="Times New Roman" panose="02020603050405020304" pitchFamily="18" charset="0"/>
                        </a:rPr>
                        <a:t>MTG I4</a:t>
                      </a:r>
                      <a:endParaRPr lang="en-GB" sz="1600" b="1" noProof="0" dirty="0">
                        <a:latin typeface="Times New Roman" panose="02020603050405020304" pitchFamily="18" charset="0"/>
                        <a:cs typeface="Times New Roman" panose="02020603050405020304" pitchFamily="18" charset="0"/>
                      </a:endParaRPr>
                    </a:p>
                  </a:txBody>
                  <a:tcPr marL="91427" marR="9142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noProof="0" dirty="0" smtClean="0">
                          <a:latin typeface="Times New Roman" panose="02020603050405020304" pitchFamily="18" charset="0"/>
                          <a:cs typeface="Times New Roman" panose="02020603050405020304" pitchFamily="18" charset="0"/>
                        </a:rPr>
                        <a:t>Q4 2032</a:t>
                      </a:r>
                      <a:endParaRPr lang="en-GB" sz="1600" noProof="0" dirty="0">
                        <a:latin typeface="Times New Roman" panose="02020603050405020304" pitchFamily="18" charset="0"/>
                        <a:cs typeface="Times New Roman" panose="02020603050405020304" pitchFamily="18" charset="0"/>
                      </a:endParaRPr>
                    </a:p>
                  </a:txBody>
                  <a:tcPr marL="91427" marR="9142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noProof="0" dirty="0" smtClean="0">
                          <a:latin typeface="Times New Roman" panose="02020603050405020304" pitchFamily="18" charset="0"/>
                          <a:cs typeface="Times New Roman" panose="02020603050405020304" pitchFamily="18" charset="0"/>
                        </a:rPr>
                        <a:t>Imaging (FCI, LI)</a:t>
                      </a:r>
                      <a:endParaRPr lang="en-GB" sz="1600" noProof="0" dirty="0">
                        <a:latin typeface="Times New Roman" panose="02020603050405020304" pitchFamily="18" charset="0"/>
                        <a:cs typeface="Times New Roman" panose="02020603050405020304" pitchFamily="18" charset="0"/>
                      </a:endParaRPr>
                    </a:p>
                  </a:txBody>
                  <a:tcPr marL="91427" marR="9142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3" name="Table 2"/>
          <p:cNvGraphicFramePr>
            <a:graphicFrameLocks noGrp="1"/>
          </p:cNvGraphicFramePr>
          <p:nvPr/>
        </p:nvGraphicFramePr>
        <p:xfrm>
          <a:off x="152400" y="3811588"/>
          <a:ext cx="8874125" cy="2327470"/>
        </p:xfrm>
        <a:graphic>
          <a:graphicData uri="http://schemas.openxmlformats.org/drawingml/2006/table">
            <a:tbl>
              <a:tblPr/>
              <a:tblGrid>
                <a:gridCol w="1287533"/>
                <a:gridCol w="1069903"/>
                <a:gridCol w="1585404"/>
                <a:gridCol w="4931285"/>
              </a:tblGrid>
              <a:tr h="540654">
                <a:tc>
                  <a:txBody>
                    <a:bodyPr/>
                    <a:lstStyle/>
                    <a:p>
                      <a:pPr algn="ctr"/>
                      <a:r>
                        <a:rPr lang="en-GB" sz="1600" b="1" noProof="0" dirty="0" smtClean="0">
                          <a:solidFill>
                            <a:srgbClr val="002060"/>
                          </a:solidFill>
                          <a:latin typeface="Times New Roman" panose="02020603050405020304" pitchFamily="18" charset="0"/>
                          <a:cs typeface="Times New Roman" panose="02020603050405020304" pitchFamily="18" charset="0"/>
                        </a:rPr>
                        <a:t>Satellite</a:t>
                      </a:r>
                      <a:endParaRPr lang="en-GB" sz="1600" b="1" noProof="0" dirty="0">
                        <a:solidFill>
                          <a:srgbClr val="002060"/>
                        </a:solidFill>
                        <a:latin typeface="Times New Roman" panose="02020603050405020304" pitchFamily="18" charset="0"/>
                        <a:cs typeface="Times New Roman" panose="02020603050405020304" pitchFamily="18" charset="0"/>
                      </a:endParaRPr>
                    </a:p>
                  </a:txBody>
                  <a:tcPr marL="53058" marR="53058" marT="26529" marB="265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1" noProof="0" dirty="0" smtClean="0">
                          <a:solidFill>
                            <a:srgbClr val="002060"/>
                          </a:solidFill>
                          <a:latin typeface="Times New Roman" panose="02020603050405020304" pitchFamily="18" charset="0"/>
                          <a:cs typeface="Times New Roman" panose="02020603050405020304" pitchFamily="18" charset="0"/>
                        </a:rPr>
                        <a:t>Planned Launch</a:t>
                      </a:r>
                      <a:endParaRPr lang="en-GB" sz="1600" b="1" noProof="0" dirty="0">
                        <a:solidFill>
                          <a:srgbClr val="002060"/>
                        </a:solidFill>
                        <a:latin typeface="Times New Roman" panose="02020603050405020304" pitchFamily="18" charset="0"/>
                        <a:cs typeface="Times New Roman" panose="02020603050405020304" pitchFamily="18" charset="0"/>
                      </a:endParaRPr>
                    </a:p>
                  </a:txBody>
                  <a:tcPr marL="53058" marR="53058" marT="26529" marB="265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1" noProof="0" dirty="0" smtClean="0">
                          <a:solidFill>
                            <a:srgbClr val="002060"/>
                          </a:solidFill>
                          <a:latin typeface="Times New Roman" panose="02020603050405020304" pitchFamily="18" charset="0"/>
                          <a:cs typeface="Times New Roman" panose="02020603050405020304" pitchFamily="18" charset="0"/>
                        </a:rPr>
                        <a:t>Start of Routine Operations</a:t>
                      </a:r>
                      <a:endParaRPr lang="en-GB" sz="1600" b="1" noProof="0" dirty="0">
                        <a:solidFill>
                          <a:srgbClr val="002060"/>
                        </a:solidFill>
                        <a:latin typeface="Times New Roman" panose="02020603050405020304" pitchFamily="18" charset="0"/>
                        <a:cs typeface="Times New Roman" panose="02020603050405020304" pitchFamily="18" charset="0"/>
                      </a:endParaRPr>
                    </a:p>
                  </a:txBody>
                  <a:tcPr marL="53058" marR="53058" marT="26529" marB="265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1" noProof="0" dirty="0" smtClean="0">
                          <a:solidFill>
                            <a:srgbClr val="002060"/>
                          </a:solidFill>
                          <a:latin typeface="Times New Roman" panose="02020603050405020304" pitchFamily="18" charset="0"/>
                          <a:cs typeface="Times New Roman" panose="02020603050405020304" pitchFamily="18" charset="0"/>
                        </a:rPr>
                        <a:t>Details</a:t>
                      </a:r>
                      <a:endParaRPr lang="en-GB" sz="1600" b="1" noProof="0" dirty="0">
                        <a:solidFill>
                          <a:srgbClr val="002060"/>
                        </a:solidFill>
                        <a:latin typeface="Times New Roman" panose="02020603050405020304" pitchFamily="18" charset="0"/>
                        <a:cs typeface="Times New Roman" panose="02020603050405020304" pitchFamily="18" charset="0"/>
                      </a:endParaRPr>
                    </a:p>
                  </a:txBody>
                  <a:tcPr marL="53058" marR="53058" marT="26529" marB="265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02263">
                <a:tc>
                  <a:txBody>
                    <a:bodyPr/>
                    <a:lstStyle/>
                    <a:p>
                      <a:pPr algn="ctr"/>
                      <a:r>
                        <a:rPr lang="en-GB" sz="1400" b="1" noProof="0" dirty="0" err="1" smtClean="0">
                          <a:latin typeface="Times New Roman" panose="02020603050405020304" pitchFamily="18" charset="0"/>
                          <a:cs typeface="Times New Roman" panose="02020603050405020304" pitchFamily="18" charset="0"/>
                        </a:rPr>
                        <a:t>Metop</a:t>
                      </a:r>
                      <a:r>
                        <a:rPr lang="en-GB" sz="1400" b="1" noProof="0" dirty="0" smtClean="0">
                          <a:latin typeface="Times New Roman" panose="02020603050405020304" pitchFamily="18" charset="0"/>
                          <a:cs typeface="Times New Roman" panose="02020603050405020304" pitchFamily="18" charset="0"/>
                        </a:rPr>
                        <a:t>-SG A1</a:t>
                      </a:r>
                      <a:endParaRPr lang="en-GB" sz="1400" b="1" noProof="0" dirty="0">
                        <a:latin typeface="Times New Roman" panose="02020603050405020304" pitchFamily="18" charset="0"/>
                        <a:cs typeface="Times New Roman" panose="02020603050405020304" pitchFamily="18" charset="0"/>
                      </a:endParaRPr>
                    </a:p>
                  </a:txBody>
                  <a:tcPr marL="53058" marR="53058" marT="26529" marB="265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400" noProof="0" dirty="0" smtClean="0">
                          <a:latin typeface="Times New Roman" panose="02020603050405020304" pitchFamily="18" charset="0"/>
                          <a:cs typeface="Times New Roman" panose="02020603050405020304" pitchFamily="18" charset="0"/>
                        </a:rPr>
                        <a:t>Q4 2022</a:t>
                      </a:r>
                      <a:endParaRPr lang="en-GB" sz="1400" noProof="0" dirty="0">
                        <a:latin typeface="Times New Roman" panose="02020603050405020304" pitchFamily="18" charset="0"/>
                        <a:cs typeface="Times New Roman" panose="02020603050405020304" pitchFamily="18" charset="0"/>
                      </a:endParaRPr>
                    </a:p>
                  </a:txBody>
                  <a:tcPr marL="53058" marR="53058" marT="26529" marB="265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400" noProof="0" dirty="0" smtClean="0">
                          <a:latin typeface="Times New Roman" panose="02020603050405020304" pitchFamily="18" charset="0"/>
                          <a:cs typeface="Times New Roman" panose="02020603050405020304" pitchFamily="18" charset="0"/>
                        </a:rPr>
                        <a:t>Q2 2023</a:t>
                      </a:r>
                      <a:endParaRPr lang="en-GB" sz="1400" noProof="0" dirty="0">
                        <a:latin typeface="Times New Roman" panose="02020603050405020304" pitchFamily="18" charset="0"/>
                        <a:cs typeface="Times New Roman" panose="02020603050405020304" pitchFamily="18" charset="0"/>
                      </a:endParaRPr>
                    </a:p>
                  </a:txBody>
                  <a:tcPr marL="53058" marR="53058" marT="26529" marB="265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GB" sz="1400" noProof="0" dirty="0" smtClean="0">
                          <a:latin typeface="Times New Roman" panose="02020603050405020304" pitchFamily="18" charset="0"/>
                          <a:cs typeface="Times New Roman" panose="02020603050405020304" pitchFamily="18" charset="0"/>
                        </a:rPr>
                        <a:t>823–848 km, METimage, IASI-NG, MWS, Sentinel-5, 3MI, RO</a:t>
                      </a:r>
                      <a:endParaRPr lang="en-GB" sz="1400" noProof="0" dirty="0">
                        <a:latin typeface="Times New Roman" panose="02020603050405020304" pitchFamily="18" charset="0"/>
                        <a:cs typeface="Times New Roman" panose="02020603050405020304" pitchFamily="18" charset="0"/>
                      </a:endParaRPr>
                    </a:p>
                  </a:txBody>
                  <a:tcPr marL="53058" marR="53058" marT="26529" marB="265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13822">
                <a:tc>
                  <a:txBody>
                    <a:bodyPr/>
                    <a:lstStyle/>
                    <a:p>
                      <a:pPr algn="ctr"/>
                      <a:r>
                        <a:rPr lang="en-GB" sz="1400" noProof="0" dirty="0" err="1" smtClean="0">
                          <a:latin typeface="Times New Roman" panose="02020603050405020304" pitchFamily="18" charset="0"/>
                          <a:cs typeface="Times New Roman" panose="02020603050405020304" pitchFamily="18" charset="0"/>
                        </a:rPr>
                        <a:t>Metop</a:t>
                      </a:r>
                      <a:r>
                        <a:rPr lang="en-GB" sz="1400" noProof="0" dirty="0" smtClean="0">
                          <a:latin typeface="Times New Roman" panose="02020603050405020304" pitchFamily="18" charset="0"/>
                          <a:cs typeface="Times New Roman" panose="02020603050405020304" pitchFamily="18" charset="0"/>
                        </a:rPr>
                        <a:t>-SG B1</a:t>
                      </a:r>
                      <a:endParaRPr lang="en-GB" sz="1400" noProof="0" dirty="0">
                        <a:latin typeface="Times New Roman" panose="02020603050405020304" pitchFamily="18" charset="0"/>
                        <a:cs typeface="Times New Roman" panose="02020603050405020304" pitchFamily="18" charset="0"/>
                      </a:endParaRPr>
                    </a:p>
                  </a:txBody>
                  <a:tcPr marL="53058" marR="53058" marT="26529" marB="265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noProof="0" dirty="0" smtClean="0">
                          <a:latin typeface="Times New Roman" panose="02020603050405020304" pitchFamily="18" charset="0"/>
                          <a:cs typeface="Times New Roman" panose="02020603050405020304" pitchFamily="18" charset="0"/>
                        </a:rPr>
                        <a:t>Q4 2023</a:t>
                      </a:r>
                      <a:endParaRPr lang="en-GB" sz="1400" noProof="0" dirty="0">
                        <a:latin typeface="Times New Roman" panose="02020603050405020304" pitchFamily="18" charset="0"/>
                        <a:cs typeface="Times New Roman" panose="02020603050405020304" pitchFamily="18" charset="0"/>
                      </a:endParaRPr>
                    </a:p>
                  </a:txBody>
                  <a:tcPr marL="53058" marR="53058" marT="26529" marB="265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noProof="0" dirty="0" smtClean="0">
                          <a:latin typeface="Times New Roman" panose="02020603050405020304" pitchFamily="18" charset="0"/>
                          <a:cs typeface="Times New Roman" panose="02020603050405020304" pitchFamily="18" charset="0"/>
                        </a:rPr>
                        <a:t>Q2 2024</a:t>
                      </a:r>
                      <a:endParaRPr lang="en-GB" sz="1400" noProof="0" dirty="0">
                        <a:latin typeface="Times New Roman" panose="02020603050405020304" pitchFamily="18" charset="0"/>
                        <a:cs typeface="Times New Roman" panose="02020603050405020304" pitchFamily="18" charset="0"/>
                      </a:endParaRPr>
                    </a:p>
                  </a:txBody>
                  <a:tcPr marL="53058" marR="53058" marT="26529" marB="265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noProof="0" dirty="0" smtClean="0">
                          <a:latin typeface="Times New Roman" panose="02020603050405020304" pitchFamily="18" charset="0"/>
                          <a:cs typeface="Times New Roman" panose="02020603050405020304" pitchFamily="18" charset="0"/>
                        </a:rPr>
                        <a:t>823–848 km, SCA, MWI, ICI, RO, ADCS-4</a:t>
                      </a:r>
                      <a:endParaRPr lang="en-GB" sz="1400" noProof="0" dirty="0">
                        <a:latin typeface="Times New Roman" panose="02020603050405020304" pitchFamily="18" charset="0"/>
                        <a:cs typeface="Times New Roman" panose="02020603050405020304" pitchFamily="18" charset="0"/>
                      </a:endParaRPr>
                    </a:p>
                  </a:txBody>
                  <a:tcPr marL="53058" marR="53058" marT="26529" marB="265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6381">
                <a:tc>
                  <a:txBody>
                    <a:bodyPr/>
                    <a:lstStyle/>
                    <a:p>
                      <a:pPr algn="ctr"/>
                      <a:r>
                        <a:rPr lang="en-GB" sz="1400" b="1" noProof="0" dirty="0" err="1" smtClean="0">
                          <a:latin typeface="Times New Roman" panose="02020603050405020304" pitchFamily="18" charset="0"/>
                          <a:cs typeface="Times New Roman" panose="02020603050405020304" pitchFamily="18" charset="0"/>
                        </a:rPr>
                        <a:t>Metop</a:t>
                      </a:r>
                      <a:r>
                        <a:rPr lang="en-GB" sz="1400" b="1" noProof="0" dirty="0" smtClean="0">
                          <a:latin typeface="Times New Roman" panose="02020603050405020304" pitchFamily="18" charset="0"/>
                          <a:cs typeface="Times New Roman" panose="02020603050405020304" pitchFamily="18" charset="0"/>
                        </a:rPr>
                        <a:t>-SG A2</a:t>
                      </a:r>
                      <a:endParaRPr lang="en-GB" sz="1400" b="1" noProof="0" dirty="0">
                        <a:latin typeface="Times New Roman" panose="02020603050405020304" pitchFamily="18" charset="0"/>
                        <a:cs typeface="Times New Roman" panose="02020603050405020304" pitchFamily="18" charset="0"/>
                      </a:endParaRPr>
                    </a:p>
                  </a:txBody>
                  <a:tcPr marL="53058" marR="53058" marT="26529" marB="265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noProof="0" dirty="0" smtClean="0">
                          <a:latin typeface="Times New Roman" panose="02020603050405020304" pitchFamily="18" charset="0"/>
                          <a:cs typeface="Times New Roman" panose="02020603050405020304" pitchFamily="18" charset="0"/>
                        </a:rPr>
                        <a:t>Q4 2029</a:t>
                      </a:r>
                      <a:endParaRPr lang="en-GB" sz="1400" noProof="0" dirty="0">
                        <a:latin typeface="Times New Roman" panose="02020603050405020304" pitchFamily="18" charset="0"/>
                        <a:cs typeface="Times New Roman" panose="02020603050405020304" pitchFamily="18" charset="0"/>
                      </a:endParaRPr>
                    </a:p>
                  </a:txBody>
                  <a:tcPr marL="53058" marR="53058" marT="26529" marB="265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noProof="0" dirty="0" smtClean="0">
                          <a:latin typeface="Times New Roman" panose="02020603050405020304" pitchFamily="18" charset="0"/>
                          <a:cs typeface="Times New Roman" panose="02020603050405020304" pitchFamily="18" charset="0"/>
                        </a:rPr>
                        <a:t> </a:t>
                      </a:r>
                      <a:endParaRPr lang="en-GB" sz="1400" noProof="0" dirty="0">
                        <a:latin typeface="Times New Roman" panose="02020603050405020304" pitchFamily="18" charset="0"/>
                        <a:cs typeface="Times New Roman" panose="02020603050405020304" pitchFamily="18" charset="0"/>
                      </a:endParaRPr>
                    </a:p>
                  </a:txBody>
                  <a:tcPr marL="53058" marR="53058" marT="26529" marB="265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noProof="0" dirty="0" smtClean="0">
                          <a:latin typeface="Times New Roman" panose="02020603050405020304" pitchFamily="18" charset="0"/>
                          <a:cs typeface="Times New Roman" panose="02020603050405020304" pitchFamily="18" charset="0"/>
                        </a:rPr>
                        <a:t>823–848 km, METimage, IASI-NG, MWS, Sentinel-5, 3MI, RO</a:t>
                      </a:r>
                      <a:endParaRPr lang="en-GB" sz="1400" noProof="0" dirty="0">
                        <a:latin typeface="Times New Roman" panose="02020603050405020304" pitchFamily="18" charset="0"/>
                        <a:cs typeface="Times New Roman" panose="02020603050405020304" pitchFamily="18" charset="0"/>
                      </a:endParaRPr>
                    </a:p>
                  </a:txBody>
                  <a:tcPr marL="53058" marR="53058" marT="26529" marB="265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6381">
                <a:tc>
                  <a:txBody>
                    <a:bodyPr/>
                    <a:lstStyle/>
                    <a:p>
                      <a:pPr algn="ctr"/>
                      <a:r>
                        <a:rPr lang="en-GB" sz="1400" noProof="0" dirty="0" err="1" smtClean="0">
                          <a:latin typeface="Times New Roman" panose="02020603050405020304" pitchFamily="18" charset="0"/>
                          <a:cs typeface="Times New Roman" panose="02020603050405020304" pitchFamily="18" charset="0"/>
                        </a:rPr>
                        <a:t>Metop</a:t>
                      </a:r>
                      <a:r>
                        <a:rPr lang="en-GB" sz="1400" noProof="0" dirty="0" smtClean="0">
                          <a:latin typeface="Times New Roman" panose="02020603050405020304" pitchFamily="18" charset="0"/>
                          <a:cs typeface="Times New Roman" panose="02020603050405020304" pitchFamily="18" charset="0"/>
                        </a:rPr>
                        <a:t>-SG B2</a:t>
                      </a:r>
                      <a:endParaRPr lang="en-GB" sz="1400" noProof="0" dirty="0">
                        <a:latin typeface="Times New Roman" panose="02020603050405020304" pitchFamily="18" charset="0"/>
                        <a:cs typeface="Times New Roman" panose="02020603050405020304" pitchFamily="18" charset="0"/>
                      </a:endParaRPr>
                    </a:p>
                  </a:txBody>
                  <a:tcPr marL="53058" marR="53058" marT="26529" marB="265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noProof="0" dirty="0" smtClean="0">
                          <a:latin typeface="Times New Roman" panose="02020603050405020304" pitchFamily="18" charset="0"/>
                          <a:cs typeface="Times New Roman" panose="02020603050405020304" pitchFamily="18" charset="0"/>
                        </a:rPr>
                        <a:t>Q4 2030</a:t>
                      </a:r>
                      <a:endParaRPr lang="en-GB" sz="1400" noProof="0" dirty="0">
                        <a:latin typeface="Times New Roman" panose="02020603050405020304" pitchFamily="18" charset="0"/>
                        <a:cs typeface="Times New Roman" panose="02020603050405020304" pitchFamily="18" charset="0"/>
                      </a:endParaRPr>
                    </a:p>
                  </a:txBody>
                  <a:tcPr marL="53058" marR="53058" marT="26529" marB="265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noProof="0" dirty="0" smtClean="0">
                          <a:latin typeface="Times New Roman" panose="02020603050405020304" pitchFamily="18" charset="0"/>
                          <a:cs typeface="Times New Roman" panose="02020603050405020304" pitchFamily="18" charset="0"/>
                        </a:rPr>
                        <a:t> </a:t>
                      </a:r>
                      <a:endParaRPr lang="en-GB" sz="1400" noProof="0" dirty="0">
                        <a:latin typeface="Times New Roman" panose="02020603050405020304" pitchFamily="18" charset="0"/>
                        <a:cs typeface="Times New Roman" panose="02020603050405020304" pitchFamily="18" charset="0"/>
                      </a:endParaRPr>
                    </a:p>
                  </a:txBody>
                  <a:tcPr marL="53058" marR="53058" marT="26529" marB="265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noProof="0" dirty="0" smtClean="0">
                          <a:latin typeface="Times New Roman" panose="02020603050405020304" pitchFamily="18" charset="0"/>
                          <a:cs typeface="Times New Roman" panose="02020603050405020304" pitchFamily="18" charset="0"/>
                        </a:rPr>
                        <a:t>823–848 km, SCA, MWI, ICI, RO, ADCS-4</a:t>
                      </a:r>
                      <a:endParaRPr lang="en-GB" sz="1400" noProof="0" dirty="0">
                        <a:latin typeface="Times New Roman" panose="02020603050405020304" pitchFamily="18" charset="0"/>
                        <a:cs typeface="Times New Roman" panose="02020603050405020304" pitchFamily="18" charset="0"/>
                      </a:endParaRPr>
                    </a:p>
                  </a:txBody>
                  <a:tcPr marL="53058" marR="53058" marT="26529" marB="265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6381">
                <a:tc>
                  <a:txBody>
                    <a:bodyPr/>
                    <a:lstStyle/>
                    <a:p>
                      <a:pPr algn="ctr"/>
                      <a:r>
                        <a:rPr lang="en-GB" sz="1400" b="1" noProof="0" dirty="0" err="1" smtClean="0">
                          <a:latin typeface="Times New Roman" panose="02020603050405020304" pitchFamily="18" charset="0"/>
                          <a:cs typeface="Times New Roman" panose="02020603050405020304" pitchFamily="18" charset="0"/>
                        </a:rPr>
                        <a:t>Metop</a:t>
                      </a:r>
                      <a:r>
                        <a:rPr lang="en-GB" sz="1400" b="1" noProof="0" dirty="0" smtClean="0">
                          <a:latin typeface="Times New Roman" panose="02020603050405020304" pitchFamily="18" charset="0"/>
                          <a:cs typeface="Times New Roman" panose="02020603050405020304" pitchFamily="18" charset="0"/>
                        </a:rPr>
                        <a:t>-SG A3</a:t>
                      </a:r>
                      <a:endParaRPr lang="en-GB" sz="1400" b="1" noProof="0" dirty="0">
                        <a:latin typeface="Times New Roman" panose="02020603050405020304" pitchFamily="18" charset="0"/>
                        <a:cs typeface="Times New Roman" panose="02020603050405020304" pitchFamily="18" charset="0"/>
                      </a:endParaRPr>
                    </a:p>
                  </a:txBody>
                  <a:tcPr marL="53058" marR="53058" marT="26529" marB="265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noProof="0" dirty="0" smtClean="0">
                          <a:latin typeface="Times New Roman" panose="02020603050405020304" pitchFamily="18" charset="0"/>
                          <a:cs typeface="Times New Roman" panose="02020603050405020304" pitchFamily="18" charset="0"/>
                        </a:rPr>
                        <a:t>Q4 2036</a:t>
                      </a:r>
                      <a:endParaRPr lang="en-GB" sz="1400" noProof="0" dirty="0">
                        <a:latin typeface="Times New Roman" panose="02020603050405020304" pitchFamily="18" charset="0"/>
                        <a:cs typeface="Times New Roman" panose="02020603050405020304" pitchFamily="18" charset="0"/>
                      </a:endParaRPr>
                    </a:p>
                  </a:txBody>
                  <a:tcPr marL="53058" marR="53058" marT="26529" marB="265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noProof="0" dirty="0" smtClean="0">
                          <a:latin typeface="Times New Roman" panose="02020603050405020304" pitchFamily="18" charset="0"/>
                          <a:cs typeface="Times New Roman" panose="02020603050405020304" pitchFamily="18" charset="0"/>
                        </a:rPr>
                        <a:t> </a:t>
                      </a:r>
                      <a:endParaRPr lang="en-GB" sz="1400" noProof="0" dirty="0">
                        <a:latin typeface="Times New Roman" panose="02020603050405020304" pitchFamily="18" charset="0"/>
                        <a:cs typeface="Times New Roman" panose="02020603050405020304" pitchFamily="18" charset="0"/>
                      </a:endParaRPr>
                    </a:p>
                  </a:txBody>
                  <a:tcPr marL="53058" marR="53058" marT="26529" marB="265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noProof="0" dirty="0" smtClean="0">
                          <a:latin typeface="Times New Roman" panose="02020603050405020304" pitchFamily="18" charset="0"/>
                          <a:cs typeface="Times New Roman" panose="02020603050405020304" pitchFamily="18" charset="0"/>
                        </a:rPr>
                        <a:t>823–848 km, METimage, IASI-NG, MWS, Sentinel-5, 3MI, RO</a:t>
                      </a:r>
                      <a:endParaRPr lang="en-GB" sz="1400" noProof="0" dirty="0">
                        <a:latin typeface="Times New Roman" panose="02020603050405020304" pitchFamily="18" charset="0"/>
                        <a:cs typeface="Times New Roman" panose="02020603050405020304" pitchFamily="18" charset="0"/>
                      </a:endParaRPr>
                    </a:p>
                  </a:txBody>
                  <a:tcPr marL="53058" marR="53058" marT="26529" marB="265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393">
                <a:tc>
                  <a:txBody>
                    <a:bodyPr/>
                    <a:lstStyle/>
                    <a:p>
                      <a:pPr algn="ctr"/>
                      <a:r>
                        <a:rPr lang="en-GB" sz="1400" noProof="0" dirty="0" err="1" smtClean="0">
                          <a:latin typeface="Times New Roman" panose="02020603050405020304" pitchFamily="18" charset="0"/>
                          <a:cs typeface="Times New Roman" panose="02020603050405020304" pitchFamily="18" charset="0"/>
                        </a:rPr>
                        <a:t>Metop</a:t>
                      </a:r>
                      <a:r>
                        <a:rPr lang="en-GB" sz="1400" noProof="0" dirty="0" smtClean="0">
                          <a:latin typeface="Times New Roman" panose="02020603050405020304" pitchFamily="18" charset="0"/>
                          <a:cs typeface="Times New Roman" panose="02020603050405020304" pitchFamily="18" charset="0"/>
                        </a:rPr>
                        <a:t>-SG B3</a:t>
                      </a:r>
                      <a:endParaRPr lang="en-GB" sz="1400" noProof="0" dirty="0">
                        <a:latin typeface="Times New Roman" panose="02020603050405020304" pitchFamily="18" charset="0"/>
                        <a:cs typeface="Times New Roman" panose="02020603050405020304" pitchFamily="18" charset="0"/>
                      </a:endParaRPr>
                    </a:p>
                  </a:txBody>
                  <a:tcPr marL="53058" marR="53058" marT="26529" marB="265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noProof="0" dirty="0" smtClean="0">
                          <a:latin typeface="Times New Roman" panose="02020603050405020304" pitchFamily="18" charset="0"/>
                          <a:cs typeface="Times New Roman" panose="02020603050405020304" pitchFamily="18" charset="0"/>
                        </a:rPr>
                        <a:t>Q4 2037</a:t>
                      </a:r>
                      <a:endParaRPr lang="en-GB" sz="1400" noProof="0" dirty="0">
                        <a:latin typeface="Times New Roman" panose="02020603050405020304" pitchFamily="18" charset="0"/>
                        <a:cs typeface="Times New Roman" panose="02020603050405020304" pitchFamily="18" charset="0"/>
                      </a:endParaRPr>
                    </a:p>
                  </a:txBody>
                  <a:tcPr marL="53058" marR="53058" marT="26529" marB="265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noProof="0" dirty="0" smtClean="0">
                          <a:latin typeface="Times New Roman" panose="02020603050405020304" pitchFamily="18" charset="0"/>
                          <a:cs typeface="Times New Roman" panose="02020603050405020304" pitchFamily="18" charset="0"/>
                        </a:rPr>
                        <a:t> </a:t>
                      </a:r>
                      <a:endParaRPr lang="en-GB" sz="1400" noProof="0" dirty="0">
                        <a:latin typeface="Times New Roman" panose="02020603050405020304" pitchFamily="18" charset="0"/>
                        <a:cs typeface="Times New Roman" panose="02020603050405020304" pitchFamily="18" charset="0"/>
                      </a:endParaRPr>
                    </a:p>
                  </a:txBody>
                  <a:tcPr marL="53058" marR="53058" marT="26529" marB="265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noProof="0" dirty="0" smtClean="0">
                          <a:latin typeface="Times New Roman" panose="02020603050405020304" pitchFamily="18" charset="0"/>
                          <a:cs typeface="Times New Roman" panose="02020603050405020304" pitchFamily="18" charset="0"/>
                        </a:rPr>
                        <a:t>817 km, SCA, MWI, ICI, RO, ADCS-4</a:t>
                      </a:r>
                      <a:endParaRPr lang="en-GB" sz="1400" noProof="0" dirty="0">
                        <a:latin typeface="Times New Roman" panose="02020603050405020304" pitchFamily="18" charset="0"/>
                        <a:cs typeface="Times New Roman" panose="02020603050405020304" pitchFamily="18" charset="0"/>
                      </a:endParaRPr>
                    </a:p>
                  </a:txBody>
                  <a:tcPr marL="53058" marR="53058" marT="26529" marB="265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6094" name="TextBox 3"/>
          <p:cNvSpPr txBox="1">
            <a:spLocks noChangeArrowheads="1"/>
          </p:cNvSpPr>
          <p:nvPr/>
        </p:nvSpPr>
        <p:spPr bwMode="auto">
          <a:xfrm>
            <a:off x="0" y="106363"/>
            <a:ext cx="7058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2800" b="1">
                <a:solidFill>
                  <a:srgbClr val="002060"/>
                </a:solidFill>
                <a:latin typeface="Times New Roman" panose="02020603050405020304" pitchFamily="18" charset="0"/>
                <a:cs typeface="Times New Roman" panose="02020603050405020304" pitchFamily="18" charset="0"/>
              </a:rPr>
              <a:t>Planned launch dates of MTG and EPS-SG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TextBox 1"/>
          <p:cNvSpPr txBox="1">
            <a:spLocks noChangeArrowheads="1"/>
          </p:cNvSpPr>
          <p:nvPr/>
        </p:nvSpPr>
        <p:spPr bwMode="auto">
          <a:xfrm>
            <a:off x="402431" y="1873790"/>
            <a:ext cx="8339138"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6600" b="1">
                <a:solidFill>
                  <a:srgbClr val="002060"/>
                </a:solidFill>
                <a:latin typeface="Times New Roman" panose="02020603050405020304" pitchFamily="18" charset="0"/>
                <a:cs typeface="Times New Roman" panose="02020603050405020304" pitchFamily="18" charset="0"/>
              </a:rPr>
              <a:t>SYSTEM FOR</a:t>
            </a:r>
          </a:p>
          <a:p>
            <a:pPr algn="ctr"/>
            <a:r>
              <a:rPr lang="en-GB" altLang="pt-PT" sz="6600" b="1">
                <a:solidFill>
                  <a:srgbClr val="002060"/>
                </a:solidFill>
                <a:latin typeface="Times New Roman" panose="02020603050405020304" pitchFamily="18" charset="0"/>
                <a:cs typeface="Times New Roman" panose="02020603050405020304" pitchFamily="18" charset="0"/>
              </a:rPr>
              <a:t>LSASAF PRODUCTS</a:t>
            </a:r>
            <a:endParaRPr lang="pt-PT" altLang="pt-PT" sz="6600" b="1">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
          <p:cNvSpPr>
            <a:spLocks noChangeArrowheads="1"/>
          </p:cNvSpPr>
          <p:nvPr/>
        </p:nvSpPr>
        <p:spPr bwMode="auto">
          <a:xfrm>
            <a:off x="121444" y="1073758"/>
            <a:ext cx="8901112"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spcBef>
                <a:spcPts val="600"/>
              </a:spcBef>
            </a:pPr>
            <a:r>
              <a:rPr lang="en-GB" altLang="pt-PT" sz="2800" dirty="0">
                <a:solidFill>
                  <a:srgbClr val="000099"/>
                </a:solidFill>
                <a:latin typeface="Times New Roman" panose="02020603050405020304" pitchFamily="18" charset="0"/>
                <a:cs typeface="Times New Roman" panose="02020603050405020304" pitchFamily="18" charset="0"/>
              </a:rPr>
              <a:t>The Preliminary Review of the SAF System Architecture Design and Component Consolidation (PDCR) of the SAF MTG system took place in Darmstadt in February 2017 and was completed in March 2017, shortly after the start of CDOP-3.</a:t>
            </a:r>
          </a:p>
          <a:p>
            <a:pPr algn="just">
              <a:spcBef>
                <a:spcPts val="600"/>
              </a:spcBef>
            </a:pPr>
            <a:r>
              <a:rPr lang="en-GB" altLang="pt-PT" sz="2800" dirty="0">
                <a:solidFill>
                  <a:srgbClr val="000099"/>
                </a:solidFill>
                <a:latin typeface="Times New Roman" panose="02020603050405020304" pitchFamily="18" charset="0"/>
                <a:cs typeface="Times New Roman" panose="02020603050405020304" pitchFamily="18" charset="0"/>
              </a:rPr>
              <a:t>The proposed project takes into consideration all product families (radiation, vegetation, energy flows and fires).</a:t>
            </a:r>
          </a:p>
          <a:p>
            <a:pPr algn="just">
              <a:spcBef>
                <a:spcPts val="600"/>
              </a:spcBef>
            </a:pPr>
            <a:r>
              <a:rPr lang="en-GB" altLang="pt-PT" sz="2800" dirty="0">
                <a:solidFill>
                  <a:srgbClr val="000099"/>
                </a:solidFill>
                <a:latin typeface="Times New Roman" panose="02020603050405020304" pitchFamily="18" charset="0"/>
                <a:cs typeface="Times New Roman" panose="02020603050405020304" pitchFamily="18" charset="0"/>
              </a:rPr>
              <a:t>A new system requirements is being prepared to be ready till the end of 2019, to open a call for tender in 2020. It will be sized to guarantee the full set of </a:t>
            </a:r>
            <a:r>
              <a:rPr lang="en-GB" altLang="pt-PT" sz="2800" dirty="0" smtClean="0">
                <a:solidFill>
                  <a:srgbClr val="000099"/>
                </a:solidFill>
                <a:latin typeface="Times New Roman" panose="02020603050405020304" pitchFamily="18" charset="0"/>
                <a:cs typeface="Times New Roman" panose="02020603050405020304" pitchFamily="18" charset="0"/>
              </a:rPr>
              <a:t>all envisaged MTG </a:t>
            </a:r>
            <a:r>
              <a:rPr lang="en-GB" altLang="pt-PT" sz="2800" dirty="0">
                <a:solidFill>
                  <a:srgbClr val="000099"/>
                </a:solidFill>
                <a:latin typeface="Times New Roman" panose="02020603050405020304" pitchFamily="18" charset="0"/>
                <a:cs typeface="Times New Roman" panose="02020603050405020304" pitchFamily="18" charset="0"/>
              </a:rPr>
              <a:t>products</a:t>
            </a:r>
          </a:p>
        </p:txBody>
      </p:sp>
      <p:sp>
        <p:nvSpPr>
          <p:cNvPr id="100355" name="TextBox 2"/>
          <p:cNvSpPr txBox="1">
            <a:spLocks noChangeArrowheads="1"/>
          </p:cNvSpPr>
          <p:nvPr/>
        </p:nvSpPr>
        <p:spPr bwMode="auto">
          <a:xfrm>
            <a:off x="0" y="125818"/>
            <a:ext cx="7373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2800" b="1">
                <a:solidFill>
                  <a:srgbClr val="00194C"/>
                </a:solidFill>
                <a:latin typeface="Times New Roman" panose="02020603050405020304" pitchFamily="18" charset="0"/>
                <a:cs typeface="Times New Roman" panose="02020603050405020304" pitchFamily="18" charset="0"/>
              </a:rPr>
              <a:t>Finalized Reviews – MTG PDCR</a:t>
            </a:r>
          </a:p>
        </p:txBody>
      </p:sp>
    </p:spTree>
  </p:cSld>
  <p:clrMapOvr>
    <a:masterClrMapping/>
  </p:clrMapOvr>
  <p:transition spd="slow"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Box 1"/>
          <p:cNvSpPr txBox="1">
            <a:spLocks noChangeArrowheads="1"/>
          </p:cNvSpPr>
          <p:nvPr/>
        </p:nvSpPr>
        <p:spPr bwMode="auto">
          <a:xfrm>
            <a:off x="402431" y="1883518"/>
            <a:ext cx="8339138"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6600" b="1" dirty="0">
                <a:solidFill>
                  <a:srgbClr val="002060"/>
                </a:solidFill>
                <a:latin typeface="Times New Roman" panose="02020603050405020304" pitchFamily="18" charset="0"/>
                <a:cs typeface="Times New Roman" panose="02020603050405020304" pitchFamily="18" charset="0"/>
              </a:rPr>
              <a:t>LSASAF PRODUCTS AND EVOLUTION</a:t>
            </a:r>
            <a:endParaRPr lang="pt-PT" altLang="pt-PT" sz="66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546" name="Group 2"/>
          <p:cNvGraphicFramePr>
            <a:graphicFrameLocks noGrp="1"/>
          </p:cNvGraphicFramePr>
          <p:nvPr>
            <p:extLst>
              <p:ext uri="{D42A27DB-BD31-4B8C-83A1-F6EECF244321}">
                <p14:modId xmlns:p14="http://schemas.microsoft.com/office/powerpoint/2010/main" val="3215827802"/>
              </p:ext>
            </p:extLst>
          </p:nvPr>
        </p:nvGraphicFramePr>
        <p:xfrm>
          <a:off x="136525" y="1201738"/>
          <a:ext cx="8880475" cy="4937760"/>
        </p:xfrm>
        <a:graphic>
          <a:graphicData uri="http://schemas.openxmlformats.org/drawingml/2006/table">
            <a:tbl>
              <a:tblPr/>
              <a:tblGrid>
                <a:gridCol w="2960688"/>
                <a:gridCol w="2959100"/>
                <a:gridCol w="2960687"/>
              </a:tblGrid>
              <a:tr h="62706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t-PT" sz="18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Product Family Product Group Sensors/Platforms</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t-PT" sz="1800" b="1"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Product Group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t-PT"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Sensors/Platforms</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849313">
                <a:tc row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t-PT" sz="2400" b="1"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Radiation</a:t>
                      </a:r>
                      <a:endParaRPr kumimoji="0" lang="en-GB" altLang="pt-PT" sz="1800" b="1"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t-PT" sz="180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Land Surface Temperature (LST)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t-PT" sz="180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SEVIRI/MSG, AVHRR/Metop</a:t>
                      </a:r>
                      <a:r>
                        <a:rPr kumimoji="0" lang="en-GB" altLang="pt-PT"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t-PT" sz="1800" b="0" i="0" u="none" strike="noStrike" cap="none" normalizeH="0" baseline="0" smtClean="0">
                          <a:ln>
                            <a:noFill/>
                          </a:ln>
                          <a:solidFill>
                            <a:srgbClr val="C00000"/>
                          </a:solidFill>
                          <a:effectLst/>
                          <a:latin typeface="Times New Roman" panose="02020603050405020304" pitchFamily="18" charset="0"/>
                          <a:cs typeface="Times New Roman" panose="02020603050405020304" pitchFamily="18" charset="0"/>
                        </a:rPr>
                        <a:t>FCI/MTG, VII/EPS-SG</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03288">
                <a:tc vMerge="1">
                  <a:txBody>
                    <a:bodyPr/>
                    <a:lstStyle/>
                    <a:p>
                      <a:endParaRPr lang="pt-PT"/>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t-PT" sz="180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Land Surface Emissivity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t-PT" sz="180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(EM)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t-PT" sz="180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SEVIRI/MSG, </a:t>
                      </a:r>
                      <a:r>
                        <a:rPr kumimoji="0" lang="en-GB" altLang="pt-PT" sz="1800" b="0" i="0" u="none" strike="noStrike" cap="none" normalizeH="0" baseline="0" smtClean="0">
                          <a:ln>
                            <a:noFill/>
                          </a:ln>
                          <a:solidFill>
                            <a:srgbClr val="C00000"/>
                          </a:solidFill>
                          <a:effectLst/>
                          <a:latin typeface="Times New Roman" panose="02020603050405020304" pitchFamily="18" charset="0"/>
                          <a:cs typeface="Times New Roman" panose="02020603050405020304" pitchFamily="18" charset="0"/>
                        </a:rPr>
                        <a:t>FCI/MTG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t-PT" sz="180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(internal product for other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t-PT" sz="180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sensors)</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1475">
                <a:tc vMerge="1">
                  <a:txBody>
                    <a:bodyPr/>
                    <a:lstStyle/>
                    <a:p>
                      <a:endParaRPr lang="pt-PT"/>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t-PT" sz="180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Land Surface Albedo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t-PT" sz="180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t-PT" sz="18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SEVIRI/MSG, AVHRR/</a:t>
                      </a:r>
                      <a:r>
                        <a:rPr kumimoji="0" lang="en-GB" altLang="pt-PT" sz="1800" b="0" i="0" u="none" strike="noStrike" cap="none" normalizeH="0" baseline="0" dirty="0" err="1" smtClean="0">
                          <a:ln>
                            <a:noFill/>
                          </a:ln>
                          <a:solidFill>
                            <a:srgbClr val="002060"/>
                          </a:solidFill>
                          <a:effectLst/>
                          <a:latin typeface="Times New Roman" panose="02020603050405020304" pitchFamily="18" charset="0"/>
                          <a:cs typeface="Times New Roman" panose="02020603050405020304" pitchFamily="18" charset="0"/>
                        </a:rPr>
                        <a:t>Metop</a:t>
                      </a:r>
                      <a:r>
                        <a:rPr kumimoji="0" lang="en-GB" altLang="pt-PT" sz="18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t-PT" sz="1800" b="0"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FCI/MTG, VII/EPS-SG, 3MI/EPS-SG</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1475">
                <a:tc vMerge="1">
                  <a:txBody>
                    <a:bodyPr/>
                    <a:lstStyle/>
                    <a:p>
                      <a:endParaRPr lang="pt-PT"/>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t-PT" sz="180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Down-welling Short-wave Fluxes (DSSF)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t-PT" sz="180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SEVIRI/MSG, </a:t>
                      </a:r>
                      <a:r>
                        <a:rPr kumimoji="0" lang="en-GB" altLang="pt-PT" sz="1800" b="0" i="0" u="none" strike="noStrike" cap="none" normalizeH="0" baseline="0" smtClean="0">
                          <a:ln>
                            <a:noFill/>
                          </a:ln>
                          <a:solidFill>
                            <a:srgbClr val="C00000"/>
                          </a:solidFill>
                          <a:effectLst/>
                          <a:latin typeface="Times New Roman" panose="02020603050405020304" pitchFamily="18" charset="0"/>
                          <a:cs typeface="Times New Roman" panose="02020603050405020304" pitchFamily="18" charset="0"/>
                        </a:rPr>
                        <a:t>FCI/MTG</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1475">
                <a:tc vMerge="1">
                  <a:txBody>
                    <a:bodyPr/>
                    <a:lstStyle/>
                    <a:p>
                      <a:endParaRPr lang="pt-PT"/>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t-PT" sz="180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Down-welling Long-wave Fluxes (DSLF)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t-PT" sz="180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SEVIRI/MSG, </a:t>
                      </a:r>
                      <a:r>
                        <a:rPr kumimoji="0" lang="en-GB" altLang="pt-PT" sz="1800" b="0" i="0" u="none" strike="noStrike" cap="none" normalizeH="0" baseline="0" smtClean="0">
                          <a:ln>
                            <a:noFill/>
                          </a:ln>
                          <a:solidFill>
                            <a:srgbClr val="C00000"/>
                          </a:solidFill>
                          <a:effectLst/>
                          <a:latin typeface="Times New Roman" panose="02020603050405020304" pitchFamily="18" charset="0"/>
                          <a:cs typeface="Times New Roman" panose="02020603050405020304" pitchFamily="18" charset="0"/>
                        </a:rPr>
                        <a:t>FCI/MTG</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08572" name="CaixaDeTexto 2"/>
          <p:cNvSpPr txBox="1">
            <a:spLocks noChangeArrowheads="1"/>
          </p:cNvSpPr>
          <p:nvPr/>
        </p:nvSpPr>
        <p:spPr bwMode="auto">
          <a:xfrm>
            <a:off x="-36513" y="144463"/>
            <a:ext cx="76501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2400" b="1">
                <a:solidFill>
                  <a:srgbClr val="002060"/>
                </a:solidFill>
                <a:latin typeface="Times New Roman" panose="02020603050405020304" pitchFamily="18" charset="0"/>
              </a:rPr>
              <a:t>LSA-SAF Products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570" name="Group 2"/>
          <p:cNvGraphicFramePr>
            <a:graphicFrameLocks noGrp="1"/>
          </p:cNvGraphicFramePr>
          <p:nvPr/>
        </p:nvGraphicFramePr>
        <p:xfrm>
          <a:off x="49213" y="854075"/>
          <a:ext cx="9047162" cy="4912995"/>
        </p:xfrm>
        <a:graphic>
          <a:graphicData uri="http://schemas.openxmlformats.org/drawingml/2006/table">
            <a:tbl>
              <a:tblPr/>
              <a:tblGrid>
                <a:gridCol w="2760662"/>
                <a:gridCol w="3270250"/>
                <a:gridCol w="3016250"/>
              </a:tblGrid>
              <a:tr h="371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t-PT" sz="1800" b="1"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Product Family Product Group Sensors/Platforms</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t-PT" sz="1800" b="1"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Product Group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t-PT"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Sensors/Platforms</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849313">
                <a:tc rowSpan="6">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t-PT" sz="2400" b="1"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Vegetation</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t-PT" sz="170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Normalized Difference Vegetation Index</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t-PT" sz="170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(NDVI)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t-PT" sz="170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AVHRR/Metop,</a:t>
                      </a:r>
                      <a:r>
                        <a:rPr kumimoji="0" lang="en-GB" altLang="pt-PT" sz="17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a:t>
                      </a:r>
                      <a:r>
                        <a:rPr kumimoji="0" lang="en-GB" altLang="pt-PT" sz="1700" b="0" i="0" u="none" strike="noStrike" cap="none" normalizeH="0" baseline="0" smtClean="0">
                          <a:ln>
                            <a:noFill/>
                          </a:ln>
                          <a:solidFill>
                            <a:srgbClr val="C00000"/>
                          </a:solidFill>
                          <a:effectLst/>
                          <a:latin typeface="Times New Roman" panose="02020603050405020304" pitchFamily="18" charset="0"/>
                          <a:cs typeface="Times New Roman" panose="02020603050405020304" pitchFamily="18" charset="0"/>
                        </a:rPr>
                        <a:t>VII/EPS-SG</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23925">
                <a:tc vMerge="1">
                  <a:txBody>
                    <a:bodyPr/>
                    <a:lstStyle/>
                    <a:p>
                      <a:endParaRPr lang="pt-PT"/>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t-PT" sz="170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Fraction of Vegetation Cover (FVC)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t-PT" sz="170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SEVIRI/MSG, AVHRR/Metop</a:t>
                      </a:r>
                      <a:r>
                        <a:rPr kumimoji="0" lang="en-GB" altLang="pt-PT" sz="17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t-PT" sz="1700" b="0" i="0" u="none" strike="noStrike" cap="none" normalizeH="0" baseline="0" smtClean="0">
                          <a:ln>
                            <a:noFill/>
                          </a:ln>
                          <a:solidFill>
                            <a:srgbClr val="C00000"/>
                          </a:solidFill>
                          <a:effectLst/>
                          <a:latin typeface="Times New Roman" panose="02020603050405020304" pitchFamily="18" charset="0"/>
                          <a:cs typeface="Times New Roman" panose="02020603050405020304" pitchFamily="18" charset="0"/>
                        </a:rPr>
                        <a:t>FCI/MTG, VII/EPS-SG, 3MI/EPSSG</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1475">
                <a:tc vMerge="1">
                  <a:txBody>
                    <a:bodyPr/>
                    <a:lstStyle/>
                    <a:p>
                      <a:endParaRPr lang="pt-PT"/>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t-PT" sz="170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Leaf Area Index</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t-PT" sz="170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(LAI)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t-PT" sz="170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SEVIRI/MSG, AVHRR/Metop,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t-PT" sz="1700" b="0" i="0" u="none" strike="noStrike" cap="none" normalizeH="0" baseline="0" smtClean="0">
                          <a:ln>
                            <a:noFill/>
                          </a:ln>
                          <a:solidFill>
                            <a:srgbClr val="C00000"/>
                          </a:solidFill>
                          <a:effectLst/>
                          <a:latin typeface="Times New Roman" panose="02020603050405020304" pitchFamily="18" charset="0"/>
                          <a:cs typeface="Times New Roman" panose="02020603050405020304" pitchFamily="18" charset="0"/>
                        </a:rPr>
                        <a:t>FCI/MTG, VII/EPS-SG, 3MI/EPSSG</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1475">
                <a:tc vMerge="1">
                  <a:txBody>
                    <a:bodyPr/>
                    <a:lstStyle/>
                    <a:p>
                      <a:endParaRPr lang="pt-PT"/>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t-PT" sz="170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Fraction of Absorbed Photosynthetically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t-PT" sz="170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Active Radiation (FAPAR)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t-PT" sz="170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SEVIRI/MSG, AVHRR/Metop,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t-PT" sz="1700" b="0" i="0" u="none" strike="noStrike" cap="none" normalizeH="0" baseline="0" smtClean="0">
                          <a:ln>
                            <a:noFill/>
                          </a:ln>
                          <a:solidFill>
                            <a:srgbClr val="C00000"/>
                          </a:solidFill>
                          <a:effectLst/>
                          <a:latin typeface="Times New Roman" panose="02020603050405020304" pitchFamily="18" charset="0"/>
                          <a:cs typeface="Times New Roman" panose="02020603050405020304" pitchFamily="18" charset="0"/>
                        </a:rPr>
                        <a:t>FCI/MTG, VII/EPS-SG, 3MI/EPS-SG</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1475">
                <a:tc vMerge="1">
                  <a:txBody>
                    <a:bodyPr/>
                    <a:lstStyle/>
                    <a:p>
                      <a:endParaRPr lang="pt-PT"/>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t-PT" sz="170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Gross Primary Production (GPP)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t-PT" sz="170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SEVIRI/MSG,</a:t>
                      </a:r>
                      <a:r>
                        <a:rPr kumimoji="0" lang="en-GB" altLang="pt-PT" sz="17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a:t>
                      </a:r>
                      <a:r>
                        <a:rPr kumimoji="0" lang="en-GB" altLang="pt-PT" sz="1700" b="0" i="0" u="none" strike="noStrike" cap="none" normalizeH="0" baseline="0" smtClean="0">
                          <a:ln>
                            <a:noFill/>
                          </a:ln>
                          <a:solidFill>
                            <a:srgbClr val="C00000"/>
                          </a:solidFill>
                          <a:effectLst/>
                          <a:latin typeface="Times New Roman" panose="02020603050405020304" pitchFamily="18" charset="0"/>
                          <a:cs typeface="Times New Roman" panose="02020603050405020304" pitchFamily="18" charset="0"/>
                        </a:rPr>
                        <a:t>FCI/MTG</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1475">
                <a:tc vMerge="1">
                  <a:txBody>
                    <a:bodyPr/>
                    <a:lstStyle/>
                    <a:p>
                      <a:endParaRPr lang="pt-PT"/>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t-PT" sz="170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Canopy Water Content (CWC)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t-PT" sz="170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AVHRR/Metop,</a:t>
                      </a:r>
                      <a:r>
                        <a:rPr kumimoji="0" lang="en-GB" altLang="pt-PT" sz="17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a:t>
                      </a:r>
                      <a:r>
                        <a:rPr kumimoji="0" lang="en-GB" altLang="pt-PT" sz="1700" b="0" i="0" u="none" strike="noStrike" cap="none" normalizeH="0" baseline="0" smtClean="0">
                          <a:ln>
                            <a:noFill/>
                          </a:ln>
                          <a:solidFill>
                            <a:srgbClr val="C00000"/>
                          </a:solidFill>
                          <a:effectLst/>
                          <a:latin typeface="Times New Roman" panose="02020603050405020304" pitchFamily="18" charset="0"/>
                          <a:cs typeface="Times New Roman" panose="02020603050405020304" pitchFamily="18" charset="0"/>
                        </a:rPr>
                        <a:t>VII/EPS-SG</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09599" name="CaixaDeTexto 2"/>
          <p:cNvSpPr txBox="1">
            <a:spLocks noChangeArrowheads="1"/>
          </p:cNvSpPr>
          <p:nvPr/>
        </p:nvSpPr>
        <p:spPr bwMode="auto">
          <a:xfrm>
            <a:off x="-36513" y="144463"/>
            <a:ext cx="76501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2400" b="1">
                <a:solidFill>
                  <a:srgbClr val="002060"/>
                </a:solidFill>
                <a:latin typeface="Times New Roman" panose="02020603050405020304" pitchFamily="18" charset="0"/>
              </a:rPr>
              <a:t>LSA-SAF Products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9213" y="901700"/>
          <a:ext cx="9045576" cy="5227640"/>
        </p:xfrm>
        <a:graphic>
          <a:graphicData uri="http://schemas.openxmlformats.org/drawingml/2006/table">
            <a:tbl>
              <a:tblPr firstRow="1" bandRow="1">
                <a:tableStyleId>{5C22544A-7EE6-4342-B048-85BDC9FD1C3A}</a:tableStyleId>
              </a:tblPr>
              <a:tblGrid>
                <a:gridCol w="3015192"/>
                <a:gridCol w="3015192"/>
                <a:gridCol w="3015192"/>
              </a:tblGrid>
              <a:tr h="640119">
                <a:tc>
                  <a:txBody>
                    <a:bodyPr/>
                    <a:lstStyle/>
                    <a:p>
                      <a:pPr algn="ctr"/>
                      <a:r>
                        <a:rPr lang="en-GB" sz="1800" b="1" i="0" u="none" strike="noStrike" kern="1200" baseline="0" noProof="0" dirty="0" smtClean="0">
                          <a:solidFill>
                            <a:srgbClr val="002060"/>
                          </a:solidFill>
                          <a:latin typeface="Times New Roman" panose="02020603050405020304" pitchFamily="18" charset="0"/>
                          <a:ea typeface="+mn-ea"/>
                          <a:cs typeface="Times New Roman" panose="02020603050405020304" pitchFamily="18" charset="0"/>
                        </a:rPr>
                        <a:t>Product Family Product Group Sensors/Platforms</a:t>
                      </a:r>
                      <a:endParaRPr lang="en-GB" sz="1800" noProof="0" dirty="0">
                        <a:solidFill>
                          <a:srgbClr val="002060"/>
                        </a:solidFill>
                        <a:latin typeface="Times New Roman" panose="02020603050405020304" pitchFamily="18" charset="0"/>
                        <a:cs typeface="Times New Roman" panose="02020603050405020304" pitchFamily="18" charset="0"/>
                      </a:endParaRPr>
                    </a:p>
                  </a:txBody>
                  <a:tcPr marL="91428" marR="91428" marT="45723" marB="45723"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800" b="1" i="0" u="none" strike="noStrike" kern="1200" baseline="0" noProof="0" dirty="0" smtClean="0">
                          <a:solidFill>
                            <a:srgbClr val="002060"/>
                          </a:solidFill>
                          <a:latin typeface="Times New Roman" panose="02020603050405020304" pitchFamily="18" charset="0"/>
                          <a:ea typeface="+mn-ea"/>
                          <a:cs typeface="Times New Roman" panose="02020603050405020304" pitchFamily="18" charset="0"/>
                        </a:rPr>
                        <a:t>Product Group</a:t>
                      </a:r>
                      <a:endParaRPr lang="en-GB" sz="1800" noProof="0" dirty="0">
                        <a:solidFill>
                          <a:srgbClr val="002060"/>
                        </a:solidFill>
                        <a:latin typeface="Times New Roman" panose="02020603050405020304" pitchFamily="18" charset="0"/>
                        <a:cs typeface="Times New Roman" panose="02020603050405020304" pitchFamily="18" charset="0"/>
                      </a:endParaRPr>
                    </a:p>
                  </a:txBody>
                  <a:tcPr marL="91428" marR="91428"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800" b="1" i="0" u="none" strike="noStrike" kern="1200" baseline="0" noProof="0" dirty="0" smtClean="0">
                          <a:solidFill>
                            <a:schemeClr val="tx1"/>
                          </a:solidFill>
                          <a:latin typeface="Times New Roman" panose="02020603050405020304" pitchFamily="18" charset="0"/>
                          <a:ea typeface="+mn-ea"/>
                          <a:cs typeface="Times New Roman" panose="02020603050405020304" pitchFamily="18" charset="0"/>
                        </a:rPr>
                        <a:t>Sensors/Platforms</a:t>
                      </a:r>
                      <a:endParaRPr lang="en-GB" sz="1800" noProof="0" dirty="0">
                        <a:solidFill>
                          <a:schemeClr val="tx1"/>
                        </a:solidFill>
                        <a:latin typeface="Times New Roman" panose="02020603050405020304" pitchFamily="18" charset="0"/>
                        <a:cs typeface="Times New Roman" panose="02020603050405020304" pitchFamily="18" charset="0"/>
                      </a:endParaRPr>
                    </a:p>
                  </a:txBody>
                  <a:tcPr marL="91428" marR="91428" marT="45723" marB="45723"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tr>
              <a:tr h="370863">
                <a:tc rowSpan="3">
                  <a:txBody>
                    <a:bodyPr/>
                    <a:lstStyle/>
                    <a:p>
                      <a:pPr algn="ctr"/>
                      <a:r>
                        <a:rPr lang="en-GB" sz="2400" b="1" i="0" u="none" strike="noStrike" kern="1200" baseline="0" noProof="0" dirty="0" smtClean="0">
                          <a:solidFill>
                            <a:srgbClr val="002060"/>
                          </a:solidFill>
                          <a:latin typeface="Times New Roman" panose="02020603050405020304" pitchFamily="18" charset="0"/>
                          <a:ea typeface="+mn-ea"/>
                          <a:cs typeface="Times New Roman" panose="02020603050405020304" pitchFamily="18" charset="0"/>
                        </a:rPr>
                        <a:t>Energy Fluxes</a:t>
                      </a:r>
                      <a:endParaRPr lang="en-GB" sz="2400" b="1" noProof="0" dirty="0">
                        <a:solidFill>
                          <a:srgbClr val="002060"/>
                        </a:solidFill>
                        <a:latin typeface="Times New Roman" panose="02020603050405020304" pitchFamily="18" charset="0"/>
                        <a:cs typeface="Times New Roman" panose="02020603050405020304" pitchFamily="18" charset="0"/>
                      </a:endParaRPr>
                    </a:p>
                  </a:txBody>
                  <a:tcPr marL="91428" marR="91428" marT="45723" marB="45723"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1800" b="0" i="0" u="none" strike="noStrike" kern="1200" baseline="0" noProof="0" dirty="0" smtClean="0">
                          <a:solidFill>
                            <a:srgbClr val="002060"/>
                          </a:solidFill>
                          <a:latin typeface="Times New Roman" panose="02020603050405020304" pitchFamily="18" charset="0"/>
                          <a:ea typeface="+mn-ea"/>
                          <a:cs typeface="Times New Roman" panose="02020603050405020304" pitchFamily="18" charset="0"/>
                        </a:rPr>
                        <a:t>Evapotranspiration (ET)</a:t>
                      </a:r>
                      <a:endParaRPr lang="en-GB" sz="1800" noProof="0" dirty="0">
                        <a:solidFill>
                          <a:srgbClr val="002060"/>
                        </a:solidFill>
                        <a:latin typeface="Times New Roman" panose="02020603050405020304" pitchFamily="18" charset="0"/>
                        <a:cs typeface="Times New Roman" panose="02020603050405020304" pitchFamily="18" charset="0"/>
                      </a:endParaRPr>
                    </a:p>
                  </a:txBody>
                  <a:tcPr marL="91428" marR="91428"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0" i="0" u="none" strike="noStrike" kern="1200" baseline="0" noProof="0" dirty="0" smtClean="0">
                          <a:solidFill>
                            <a:srgbClr val="002060"/>
                          </a:solidFill>
                          <a:latin typeface="Times New Roman" panose="02020603050405020304" pitchFamily="18" charset="0"/>
                          <a:ea typeface="+mn-ea"/>
                          <a:cs typeface="Times New Roman" panose="02020603050405020304" pitchFamily="18" charset="0"/>
                        </a:rPr>
                        <a:t>SEVIRI/MSG,</a:t>
                      </a:r>
                      <a:r>
                        <a:rPr lang="en-GB" sz="1800" b="0" i="0" u="none" strike="noStrike" kern="1200" baseline="0" noProof="0" dirty="0" smtClean="0">
                          <a:solidFill>
                            <a:schemeClr val="dk1"/>
                          </a:solidFill>
                          <a:latin typeface="Times New Roman" panose="02020603050405020304" pitchFamily="18" charset="0"/>
                          <a:ea typeface="+mn-ea"/>
                          <a:cs typeface="Times New Roman" panose="02020603050405020304" pitchFamily="18" charset="0"/>
                        </a:rPr>
                        <a:t> </a:t>
                      </a:r>
                      <a:r>
                        <a:rPr lang="en-GB" sz="1800" b="0" i="0" u="none" strike="noStrike" kern="1200" baseline="0" noProof="0" dirty="0" smtClean="0">
                          <a:solidFill>
                            <a:srgbClr val="C00000"/>
                          </a:solidFill>
                          <a:latin typeface="Times New Roman" panose="02020603050405020304" pitchFamily="18" charset="0"/>
                          <a:ea typeface="+mn-ea"/>
                          <a:cs typeface="Times New Roman" panose="02020603050405020304" pitchFamily="18" charset="0"/>
                        </a:rPr>
                        <a:t>FCI/MTG</a:t>
                      </a:r>
                      <a:endParaRPr lang="en-GB" sz="1800" noProof="0" dirty="0">
                        <a:solidFill>
                          <a:srgbClr val="C00000"/>
                        </a:solidFill>
                        <a:latin typeface="Times New Roman" panose="02020603050405020304" pitchFamily="18" charset="0"/>
                        <a:cs typeface="Times New Roman" panose="02020603050405020304" pitchFamily="18" charset="0"/>
                      </a:endParaRPr>
                    </a:p>
                  </a:txBody>
                  <a:tcPr marL="91428" marR="91428" marT="45723" marB="45723"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40119">
                <a:tc vMerge="1">
                  <a:txBody>
                    <a:bodyPr/>
                    <a:lstStyle/>
                    <a:p>
                      <a:endParaRPr lang="pt-P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0" i="0" u="none" strike="noStrike" kern="1200" baseline="0" noProof="0" dirty="0" smtClean="0">
                          <a:solidFill>
                            <a:srgbClr val="002060"/>
                          </a:solidFill>
                          <a:latin typeface="Times New Roman" panose="02020603050405020304" pitchFamily="18" charset="0"/>
                          <a:ea typeface="+mn-ea"/>
                          <a:cs typeface="Times New Roman" panose="02020603050405020304" pitchFamily="18" charset="0"/>
                        </a:rPr>
                        <a:t>Reference Evapotranspiration (ET0)</a:t>
                      </a:r>
                      <a:endParaRPr lang="en-GB" sz="1800" noProof="0" dirty="0">
                        <a:solidFill>
                          <a:srgbClr val="002060"/>
                        </a:solidFill>
                        <a:latin typeface="Times New Roman" panose="02020603050405020304" pitchFamily="18" charset="0"/>
                        <a:cs typeface="Times New Roman" panose="02020603050405020304" pitchFamily="18" charset="0"/>
                      </a:endParaRPr>
                    </a:p>
                  </a:txBody>
                  <a:tcPr marL="91428" marR="91428"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0" i="0" u="none" strike="noStrike" kern="1200" baseline="0" noProof="0" dirty="0" smtClean="0">
                          <a:solidFill>
                            <a:srgbClr val="002060"/>
                          </a:solidFill>
                          <a:latin typeface="Times New Roman" panose="02020603050405020304" pitchFamily="18" charset="0"/>
                          <a:ea typeface="+mn-ea"/>
                          <a:cs typeface="Times New Roman" panose="02020603050405020304" pitchFamily="18" charset="0"/>
                        </a:rPr>
                        <a:t>SEVIRI/MSG,</a:t>
                      </a:r>
                      <a:r>
                        <a:rPr lang="en-GB" sz="1800" b="0" i="0" u="none" strike="noStrike" kern="1200" baseline="0" noProof="0" dirty="0" smtClean="0">
                          <a:solidFill>
                            <a:schemeClr val="dk1"/>
                          </a:solidFill>
                          <a:latin typeface="Times New Roman" panose="02020603050405020304" pitchFamily="18" charset="0"/>
                          <a:ea typeface="+mn-ea"/>
                          <a:cs typeface="Times New Roman" panose="02020603050405020304" pitchFamily="18" charset="0"/>
                        </a:rPr>
                        <a:t> </a:t>
                      </a:r>
                      <a:r>
                        <a:rPr lang="en-GB" sz="1800" b="0" i="0" u="none" strike="noStrike" kern="1200" baseline="0" noProof="0" dirty="0" smtClean="0">
                          <a:solidFill>
                            <a:srgbClr val="C00000"/>
                          </a:solidFill>
                          <a:latin typeface="Times New Roman" panose="02020603050405020304" pitchFamily="18" charset="0"/>
                          <a:ea typeface="+mn-ea"/>
                          <a:cs typeface="Times New Roman" panose="02020603050405020304" pitchFamily="18" charset="0"/>
                        </a:rPr>
                        <a:t>FCI/MTG</a:t>
                      </a:r>
                      <a:endParaRPr lang="en-GB" sz="1800" noProof="0" dirty="0">
                        <a:solidFill>
                          <a:srgbClr val="C00000"/>
                        </a:solidFill>
                        <a:latin typeface="Times New Roman" panose="02020603050405020304" pitchFamily="18" charset="0"/>
                        <a:cs typeface="Times New Roman" panose="02020603050405020304" pitchFamily="18" charset="0"/>
                      </a:endParaRPr>
                    </a:p>
                  </a:txBody>
                  <a:tcPr marL="91428" marR="91428" marT="45723" marB="45723"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14456">
                <a:tc vMerge="1">
                  <a:txBody>
                    <a:bodyPr/>
                    <a:lstStyle/>
                    <a:p>
                      <a:endParaRPr lang="pt-P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800" b="0" i="0" u="none" strike="noStrike" kern="1200" baseline="0" noProof="0" dirty="0" smtClean="0">
                          <a:solidFill>
                            <a:srgbClr val="002060"/>
                          </a:solidFill>
                          <a:latin typeface="Times New Roman" panose="02020603050405020304" pitchFamily="18" charset="0"/>
                          <a:ea typeface="+mn-ea"/>
                          <a:cs typeface="Times New Roman" panose="02020603050405020304" pitchFamily="18" charset="0"/>
                        </a:rPr>
                        <a:t>Surface Energy Fluxes: Latent and Sensible</a:t>
                      </a:r>
                    </a:p>
                    <a:p>
                      <a:r>
                        <a:rPr lang="en-GB" sz="1800" b="0" i="0" u="none" strike="noStrike" kern="1200" baseline="0" noProof="0" dirty="0" smtClean="0">
                          <a:solidFill>
                            <a:srgbClr val="002060"/>
                          </a:solidFill>
                          <a:latin typeface="Times New Roman" panose="02020603050405020304" pitchFamily="18" charset="0"/>
                          <a:ea typeface="+mn-ea"/>
                          <a:cs typeface="Times New Roman" panose="02020603050405020304" pitchFamily="18" charset="0"/>
                        </a:rPr>
                        <a:t>(LE&amp;H)</a:t>
                      </a:r>
                      <a:endParaRPr lang="en-GB" sz="1800" noProof="0" dirty="0">
                        <a:solidFill>
                          <a:srgbClr val="002060"/>
                        </a:solidFill>
                        <a:latin typeface="Times New Roman" panose="02020603050405020304" pitchFamily="18" charset="0"/>
                        <a:cs typeface="Times New Roman" panose="02020603050405020304" pitchFamily="18" charset="0"/>
                      </a:endParaRPr>
                    </a:p>
                  </a:txBody>
                  <a:tcPr marL="91428" marR="91428"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1800" b="0" i="0" u="none" strike="noStrike" kern="1200" baseline="0" noProof="0" dirty="0" smtClean="0">
                          <a:solidFill>
                            <a:srgbClr val="002060"/>
                          </a:solidFill>
                          <a:latin typeface="Times New Roman" panose="02020603050405020304" pitchFamily="18" charset="0"/>
                          <a:ea typeface="+mn-ea"/>
                          <a:cs typeface="Times New Roman" panose="02020603050405020304" pitchFamily="18" charset="0"/>
                        </a:rPr>
                        <a:t>SEVIRI/MSG,</a:t>
                      </a:r>
                      <a:r>
                        <a:rPr lang="en-GB" sz="1800" b="0" i="0" u="none" strike="noStrike" kern="1200" baseline="0" noProof="0" dirty="0" smtClean="0">
                          <a:solidFill>
                            <a:schemeClr val="dk1"/>
                          </a:solidFill>
                          <a:latin typeface="Times New Roman" panose="02020603050405020304" pitchFamily="18" charset="0"/>
                          <a:ea typeface="+mn-ea"/>
                          <a:cs typeface="Times New Roman" panose="02020603050405020304" pitchFamily="18" charset="0"/>
                        </a:rPr>
                        <a:t> </a:t>
                      </a:r>
                      <a:r>
                        <a:rPr lang="en-GB" sz="1800" b="0" i="0" u="none" strike="noStrike" kern="1200" baseline="0" noProof="0" dirty="0" smtClean="0">
                          <a:solidFill>
                            <a:srgbClr val="C00000"/>
                          </a:solidFill>
                          <a:latin typeface="Times New Roman" panose="02020603050405020304" pitchFamily="18" charset="0"/>
                          <a:ea typeface="+mn-ea"/>
                          <a:cs typeface="Times New Roman" panose="02020603050405020304" pitchFamily="18" charset="0"/>
                        </a:rPr>
                        <a:t>FCI/MTG</a:t>
                      </a:r>
                      <a:endParaRPr lang="en-GB" sz="1800" noProof="0" dirty="0">
                        <a:solidFill>
                          <a:srgbClr val="C00000"/>
                        </a:solidFill>
                        <a:latin typeface="Times New Roman" panose="02020603050405020304" pitchFamily="18" charset="0"/>
                        <a:cs typeface="Times New Roman" panose="02020603050405020304" pitchFamily="18" charset="0"/>
                      </a:endParaRPr>
                    </a:p>
                  </a:txBody>
                  <a:tcPr marL="91428" marR="91428" marT="45723" marB="45723"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640119">
                <a:tc rowSpan="5">
                  <a:txBody>
                    <a:bodyPr/>
                    <a:lstStyle/>
                    <a:p>
                      <a:pPr algn="ctr"/>
                      <a:r>
                        <a:rPr lang="en-GB" sz="2400" b="1" i="0" u="none" strike="noStrike" kern="1200" baseline="0" noProof="0" dirty="0" smtClean="0">
                          <a:solidFill>
                            <a:srgbClr val="002060"/>
                          </a:solidFill>
                          <a:latin typeface="Times New Roman" panose="02020603050405020304" pitchFamily="18" charset="0"/>
                          <a:ea typeface="+mn-ea"/>
                          <a:cs typeface="Times New Roman" panose="02020603050405020304" pitchFamily="18" charset="0"/>
                        </a:rPr>
                        <a:t>Wild Fires</a:t>
                      </a:r>
                      <a:endParaRPr lang="en-GB" sz="2400" b="1" noProof="0" dirty="0">
                        <a:solidFill>
                          <a:srgbClr val="002060"/>
                        </a:solidFill>
                        <a:latin typeface="Times New Roman" panose="02020603050405020304" pitchFamily="18" charset="0"/>
                        <a:cs typeface="Times New Roman" panose="02020603050405020304" pitchFamily="18" charset="0"/>
                      </a:endParaRPr>
                    </a:p>
                  </a:txBody>
                  <a:tcPr marL="91428" marR="91428" marT="45723" marB="45723"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1800" b="0" i="0" u="none" strike="noStrike" kern="1200" baseline="0" noProof="0" dirty="0" smtClean="0">
                          <a:solidFill>
                            <a:srgbClr val="002060"/>
                          </a:solidFill>
                          <a:latin typeface="Times New Roman" panose="02020603050405020304" pitchFamily="18" charset="0"/>
                          <a:ea typeface="+mn-ea"/>
                          <a:cs typeface="Times New Roman" panose="02020603050405020304" pitchFamily="18" charset="0"/>
                        </a:rPr>
                        <a:t>Fire Detection and Monitoring (FD&amp;M)</a:t>
                      </a:r>
                      <a:endParaRPr lang="en-GB" sz="1800" noProof="0" dirty="0">
                        <a:solidFill>
                          <a:srgbClr val="002060"/>
                        </a:solidFill>
                        <a:latin typeface="Times New Roman" panose="02020603050405020304" pitchFamily="18" charset="0"/>
                        <a:cs typeface="Times New Roman" panose="02020603050405020304" pitchFamily="18" charset="0"/>
                      </a:endParaRPr>
                    </a:p>
                  </a:txBody>
                  <a:tcPr marL="91428" marR="91428"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0" i="0" u="none" strike="noStrike" kern="1200" baseline="0" noProof="0" dirty="0" smtClean="0">
                          <a:solidFill>
                            <a:srgbClr val="002060"/>
                          </a:solidFill>
                          <a:latin typeface="Times New Roman" panose="02020603050405020304" pitchFamily="18" charset="0"/>
                          <a:ea typeface="+mn-ea"/>
                          <a:cs typeface="Times New Roman" panose="02020603050405020304" pitchFamily="18" charset="0"/>
                        </a:rPr>
                        <a:t>SEVIRI/MSG</a:t>
                      </a:r>
                      <a:endParaRPr lang="en-GB" sz="1800" noProof="0" dirty="0">
                        <a:solidFill>
                          <a:srgbClr val="002060"/>
                        </a:solidFill>
                        <a:latin typeface="Times New Roman" panose="02020603050405020304" pitchFamily="18" charset="0"/>
                        <a:cs typeface="Times New Roman" panose="02020603050405020304" pitchFamily="18" charset="0"/>
                      </a:endParaRPr>
                    </a:p>
                  </a:txBody>
                  <a:tcPr marL="91428" marR="91428" marT="45723" marB="45723"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40119">
                <a:tc vMerge="1">
                  <a:txBody>
                    <a:bodyPr/>
                    <a:lstStyle/>
                    <a:p>
                      <a:pPr algn="ctr"/>
                      <a:endParaRPr lang="en-GB" b="1" noProof="0" dirty="0">
                        <a:solidFill>
                          <a:schemeClr val="tx1"/>
                        </a:solidFill>
                        <a:latin typeface="Times New Roman" panose="02020603050405020304" pitchFamily="18" charset="0"/>
                        <a:cs typeface="Times New Roman" panose="02020603050405020304" pitchFamily="18"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0" i="0" u="none" strike="noStrike" kern="1200" baseline="0" noProof="0" dirty="0" smtClean="0">
                          <a:solidFill>
                            <a:srgbClr val="002060"/>
                          </a:solidFill>
                          <a:latin typeface="Times New Roman" panose="02020603050405020304" pitchFamily="18" charset="0"/>
                          <a:ea typeface="+mn-ea"/>
                          <a:cs typeface="Times New Roman" panose="02020603050405020304" pitchFamily="18" charset="0"/>
                        </a:rPr>
                        <a:t>Fire Radiative Power</a:t>
                      </a:r>
                      <a:endParaRPr lang="en-GB" sz="1800" noProof="0" dirty="0">
                        <a:solidFill>
                          <a:srgbClr val="002060"/>
                        </a:solidFill>
                        <a:latin typeface="Times New Roman" panose="02020603050405020304" pitchFamily="18" charset="0"/>
                        <a:cs typeface="Times New Roman" panose="02020603050405020304" pitchFamily="18" charset="0"/>
                      </a:endParaRPr>
                    </a:p>
                  </a:txBody>
                  <a:tcPr marL="91428" marR="91428"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0" i="0" u="none" strike="noStrike" kern="1200" baseline="0" noProof="0" dirty="0" smtClean="0">
                          <a:solidFill>
                            <a:srgbClr val="002060"/>
                          </a:solidFill>
                          <a:latin typeface="Times New Roman" panose="02020603050405020304" pitchFamily="18" charset="0"/>
                          <a:ea typeface="+mn-ea"/>
                          <a:cs typeface="Times New Roman" panose="02020603050405020304" pitchFamily="18" charset="0"/>
                        </a:rPr>
                        <a:t>SEVIRI/MSG, </a:t>
                      </a:r>
                      <a:r>
                        <a:rPr lang="en-GB" sz="1800" b="0" i="0" u="none" strike="noStrike" kern="1200" baseline="0" noProof="0" dirty="0" smtClean="0">
                          <a:solidFill>
                            <a:srgbClr val="C00000"/>
                          </a:solidFill>
                          <a:latin typeface="Times New Roman" panose="02020603050405020304" pitchFamily="18" charset="0"/>
                          <a:ea typeface="+mn-ea"/>
                          <a:cs typeface="Times New Roman" panose="02020603050405020304" pitchFamily="18" charset="0"/>
                        </a:rPr>
                        <a:t>FCI/MTG, VII/EPSSG</a:t>
                      </a:r>
                      <a:endParaRPr lang="en-GB" sz="1800" noProof="0" dirty="0">
                        <a:solidFill>
                          <a:srgbClr val="C00000"/>
                        </a:solidFill>
                        <a:latin typeface="Times New Roman" panose="02020603050405020304" pitchFamily="18" charset="0"/>
                        <a:cs typeface="Times New Roman" panose="02020603050405020304" pitchFamily="18" charset="0"/>
                      </a:endParaRPr>
                    </a:p>
                  </a:txBody>
                  <a:tcPr marL="91428" marR="91428" marT="45723" marB="45723"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40119">
                <a:tc vMerge="1">
                  <a:txBody>
                    <a:bodyPr/>
                    <a:lstStyle/>
                    <a:p>
                      <a:pPr algn="ctr"/>
                      <a:endParaRPr lang="en-GB" b="1" noProof="0" dirty="0">
                        <a:solidFill>
                          <a:schemeClr val="tx1"/>
                        </a:solidFill>
                        <a:latin typeface="Times New Roman" panose="02020603050405020304" pitchFamily="18" charset="0"/>
                        <a:cs typeface="Times New Roman" panose="02020603050405020304" pitchFamily="18"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0" i="0" u="none" strike="noStrike" kern="1200" baseline="0" noProof="0" dirty="0" smtClean="0">
                          <a:solidFill>
                            <a:srgbClr val="002060"/>
                          </a:solidFill>
                          <a:latin typeface="Times New Roman" panose="02020603050405020304" pitchFamily="18" charset="0"/>
                          <a:ea typeface="+mn-ea"/>
                          <a:cs typeface="Times New Roman" panose="02020603050405020304" pitchFamily="18" charset="0"/>
                        </a:rPr>
                        <a:t>Fire Radiative Energy and Emissions (FRE)</a:t>
                      </a:r>
                      <a:endParaRPr lang="en-GB" sz="1800" noProof="0" dirty="0">
                        <a:solidFill>
                          <a:srgbClr val="002060"/>
                        </a:solidFill>
                        <a:latin typeface="Times New Roman" panose="02020603050405020304" pitchFamily="18" charset="0"/>
                        <a:cs typeface="Times New Roman" panose="02020603050405020304" pitchFamily="18" charset="0"/>
                      </a:endParaRPr>
                    </a:p>
                  </a:txBody>
                  <a:tcPr marL="91428" marR="91428"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0" i="0" u="none" strike="noStrike" kern="1200" baseline="0" noProof="0" dirty="0" smtClean="0">
                          <a:solidFill>
                            <a:srgbClr val="002060"/>
                          </a:solidFill>
                          <a:latin typeface="Times New Roman" panose="02020603050405020304" pitchFamily="18" charset="0"/>
                          <a:ea typeface="+mn-ea"/>
                          <a:cs typeface="Times New Roman" panose="02020603050405020304" pitchFamily="18" charset="0"/>
                        </a:rPr>
                        <a:t>SEVIRI/MSG, </a:t>
                      </a:r>
                      <a:r>
                        <a:rPr lang="en-GB" sz="1800" b="0" i="0" u="none" strike="noStrike" kern="1200" baseline="0" noProof="0" dirty="0" smtClean="0">
                          <a:solidFill>
                            <a:srgbClr val="C00000"/>
                          </a:solidFill>
                          <a:latin typeface="Times New Roman" panose="02020603050405020304" pitchFamily="18" charset="0"/>
                          <a:ea typeface="+mn-ea"/>
                          <a:cs typeface="Times New Roman" panose="02020603050405020304" pitchFamily="18" charset="0"/>
                        </a:rPr>
                        <a:t>FCI/MTG, VII/EPSSG</a:t>
                      </a:r>
                      <a:endParaRPr lang="en-GB" sz="1800" noProof="0" dirty="0">
                        <a:solidFill>
                          <a:srgbClr val="C00000"/>
                        </a:solidFill>
                        <a:latin typeface="Times New Roman" panose="02020603050405020304" pitchFamily="18" charset="0"/>
                        <a:cs typeface="Times New Roman" panose="02020603050405020304" pitchFamily="18" charset="0"/>
                      </a:endParaRPr>
                    </a:p>
                  </a:txBody>
                  <a:tcPr marL="91428" marR="91428" marT="45723" marB="45723"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63">
                <a:tc vMerge="1">
                  <a:txBody>
                    <a:bodyPr/>
                    <a:lstStyle/>
                    <a:p>
                      <a:pPr algn="ctr"/>
                      <a:endParaRPr lang="en-GB" b="1" noProof="0" dirty="0">
                        <a:solidFill>
                          <a:schemeClr val="tx1"/>
                        </a:solidFill>
                        <a:latin typeface="Times New Roman" panose="02020603050405020304" pitchFamily="18" charset="0"/>
                        <a:cs typeface="Times New Roman" panose="02020603050405020304" pitchFamily="18"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0" i="0" u="none" strike="noStrike" kern="1200" baseline="0" noProof="0" dirty="0" smtClean="0">
                          <a:solidFill>
                            <a:srgbClr val="002060"/>
                          </a:solidFill>
                          <a:latin typeface="Times New Roman" panose="02020603050405020304" pitchFamily="18" charset="0"/>
                          <a:ea typeface="+mn-ea"/>
                          <a:cs typeface="Times New Roman" panose="02020603050405020304" pitchFamily="18" charset="0"/>
                        </a:rPr>
                        <a:t>Fire Risk Map (FRM)</a:t>
                      </a:r>
                      <a:endParaRPr lang="en-GB" sz="1800" noProof="0" dirty="0">
                        <a:solidFill>
                          <a:srgbClr val="002060"/>
                        </a:solidFill>
                        <a:latin typeface="Times New Roman" panose="02020603050405020304" pitchFamily="18" charset="0"/>
                        <a:cs typeface="Times New Roman" panose="02020603050405020304" pitchFamily="18" charset="0"/>
                      </a:endParaRPr>
                    </a:p>
                  </a:txBody>
                  <a:tcPr marL="91428" marR="91428"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0" i="0" u="none" strike="noStrike" kern="1200" baseline="0" noProof="0" dirty="0" smtClean="0">
                          <a:solidFill>
                            <a:srgbClr val="002060"/>
                          </a:solidFill>
                          <a:latin typeface="Times New Roman" panose="02020603050405020304" pitchFamily="18" charset="0"/>
                          <a:ea typeface="+mn-ea"/>
                          <a:cs typeface="Times New Roman" panose="02020603050405020304" pitchFamily="18" charset="0"/>
                        </a:rPr>
                        <a:t>SEVIRI/MSG, </a:t>
                      </a:r>
                      <a:r>
                        <a:rPr lang="en-GB" sz="1800" b="0" i="0" u="none" strike="noStrike" kern="1200" baseline="0" noProof="0" dirty="0" smtClean="0">
                          <a:solidFill>
                            <a:srgbClr val="C00000"/>
                          </a:solidFill>
                          <a:latin typeface="Times New Roman" panose="02020603050405020304" pitchFamily="18" charset="0"/>
                          <a:ea typeface="+mn-ea"/>
                          <a:cs typeface="Times New Roman" panose="02020603050405020304" pitchFamily="18" charset="0"/>
                        </a:rPr>
                        <a:t>FCI/MTG</a:t>
                      </a:r>
                      <a:endParaRPr lang="en-GB" sz="1800" noProof="0" dirty="0">
                        <a:solidFill>
                          <a:srgbClr val="C00000"/>
                        </a:solidFill>
                        <a:latin typeface="Times New Roman" panose="02020603050405020304" pitchFamily="18" charset="0"/>
                        <a:cs typeface="Times New Roman" panose="02020603050405020304" pitchFamily="18" charset="0"/>
                      </a:endParaRPr>
                    </a:p>
                  </a:txBody>
                  <a:tcPr marL="91428" marR="91428" marT="45723" marB="45723"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63">
                <a:tc vMerge="1">
                  <a:txBody>
                    <a:bodyPr/>
                    <a:lstStyle/>
                    <a:p>
                      <a:pPr algn="ctr"/>
                      <a:endParaRPr lang="en-GB" b="1" noProof="0" dirty="0">
                        <a:solidFill>
                          <a:schemeClr val="tx1"/>
                        </a:solidFill>
                        <a:latin typeface="Times New Roman" panose="02020603050405020304" pitchFamily="18" charset="0"/>
                        <a:cs typeface="Times New Roman" panose="02020603050405020304" pitchFamily="18"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1800" b="0" i="0" u="none" strike="noStrike" kern="1200" baseline="0" noProof="0" dirty="0" smtClean="0">
                          <a:solidFill>
                            <a:srgbClr val="002060"/>
                          </a:solidFill>
                          <a:latin typeface="Times New Roman" panose="02020603050405020304" pitchFamily="18" charset="0"/>
                          <a:ea typeface="+mn-ea"/>
                          <a:cs typeface="Times New Roman" panose="02020603050405020304" pitchFamily="18" charset="0"/>
                        </a:rPr>
                        <a:t>Burnt Area (BA)</a:t>
                      </a:r>
                      <a:endParaRPr lang="en-GB" sz="1800" noProof="0" dirty="0">
                        <a:solidFill>
                          <a:srgbClr val="002060"/>
                        </a:solidFill>
                        <a:latin typeface="Times New Roman" panose="02020603050405020304" pitchFamily="18" charset="0"/>
                        <a:cs typeface="Times New Roman" panose="02020603050405020304" pitchFamily="18" charset="0"/>
                      </a:endParaRPr>
                    </a:p>
                  </a:txBody>
                  <a:tcPr marL="91428" marR="91428"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1800" b="0" i="0" u="none" strike="noStrike" kern="1200" baseline="0" noProof="0" dirty="0" smtClean="0">
                          <a:solidFill>
                            <a:srgbClr val="002060"/>
                          </a:solidFill>
                          <a:latin typeface="Times New Roman" panose="02020603050405020304" pitchFamily="18" charset="0"/>
                          <a:ea typeface="+mn-ea"/>
                          <a:cs typeface="Times New Roman" panose="02020603050405020304" pitchFamily="18" charset="0"/>
                        </a:rPr>
                        <a:t>AVHRR/</a:t>
                      </a:r>
                      <a:r>
                        <a:rPr lang="en-GB" sz="1800" b="0" i="0" u="none" strike="noStrike" kern="1200" baseline="0" noProof="0" dirty="0" err="1" smtClean="0">
                          <a:solidFill>
                            <a:srgbClr val="002060"/>
                          </a:solidFill>
                          <a:latin typeface="Times New Roman" panose="02020603050405020304" pitchFamily="18" charset="0"/>
                          <a:ea typeface="+mn-ea"/>
                          <a:cs typeface="Times New Roman" panose="02020603050405020304" pitchFamily="18" charset="0"/>
                        </a:rPr>
                        <a:t>Metop</a:t>
                      </a:r>
                      <a:r>
                        <a:rPr lang="en-GB" sz="1800" b="0" i="0" u="none" strike="noStrike" kern="1200" baseline="0" noProof="0" dirty="0" smtClean="0">
                          <a:solidFill>
                            <a:srgbClr val="002060"/>
                          </a:solidFill>
                          <a:latin typeface="Times New Roman" panose="02020603050405020304" pitchFamily="18" charset="0"/>
                          <a:ea typeface="+mn-ea"/>
                          <a:cs typeface="Times New Roman" panose="02020603050405020304" pitchFamily="18" charset="0"/>
                        </a:rPr>
                        <a:t>,</a:t>
                      </a:r>
                      <a:r>
                        <a:rPr lang="en-GB" sz="1800" b="0" i="0" u="none" strike="noStrike" kern="1200" baseline="0" noProof="0" dirty="0" smtClean="0">
                          <a:solidFill>
                            <a:schemeClr val="dk1"/>
                          </a:solidFill>
                          <a:latin typeface="Times New Roman" panose="02020603050405020304" pitchFamily="18" charset="0"/>
                          <a:ea typeface="+mn-ea"/>
                          <a:cs typeface="Times New Roman" panose="02020603050405020304" pitchFamily="18" charset="0"/>
                        </a:rPr>
                        <a:t> </a:t>
                      </a:r>
                      <a:r>
                        <a:rPr lang="en-GB" sz="1800" b="0" i="0" u="none" strike="noStrike" kern="1200" baseline="0" noProof="0" dirty="0" smtClean="0">
                          <a:solidFill>
                            <a:srgbClr val="C00000"/>
                          </a:solidFill>
                          <a:latin typeface="Times New Roman" panose="02020603050405020304" pitchFamily="18" charset="0"/>
                          <a:ea typeface="+mn-ea"/>
                          <a:cs typeface="Times New Roman" panose="02020603050405020304" pitchFamily="18" charset="0"/>
                        </a:rPr>
                        <a:t>VII/EPS-SG</a:t>
                      </a:r>
                      <a:endParaRPr lang="en-GB" sz="1800" noProof="0" dirty="0">
                        <a:solidFill>
                          <a:srgbClr val="C00000"/>
                        </a:solidFill>
                        <a:latin typeface="Times New Roman" panose="02020603050405020304" pitchFamily="18" charset="0"/>
                        <a:cs typeface="Times New Roman" panose="02020603050405020304" pitchFamily="18" charset="0"/>
                      </a:endParaRPr>
                    </a:p>
                  </a:txBody>
                  <a:tcPr marL="91428" marR="91428" marT="45723" marB="45723"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bl>
          </a:graphicData>
        </a:graphic>
      </p:graphicFrame>
      <p:sp>
        <p:nvSpPr>
          <p:cNvPr id="110630" name="CaixaDeTexto 2"/>
          <p:cNvSpPr txBox="1">
            <a:spLocks noChangeArrowheads="1"/>
          </p:cNvSpPr>
          <p:nvPr/>
        </p:nvSpPr>
        <p:spPr bwMode="auto">
          <a:xfrm>
            <a:off x="-36513" y="144463"/>
            <a:ext cx="76501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2400" b="1">
                <a:solidFill>
                  <a:srgbClr val="002060"/>
                </a:solidFill>
                <a:latin typeface="Times New Roman" panose="02020603050405020304" pitchFamily="18" charset="0"/>
              </a:rPr>
              <a:t>LSA-SAF Products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Box 2"/>
          <p:cNvSpPr txBox="1">
            <a:spLocks noChangeArrowheads="1"/>
          </p:cNvSpPr>
          <p:nvPr/>
        </p:nvSpPr>
        <p:spPr bwMode="auto">
          <a:xfrm>
            <a:off x="155575" y="95250"/>
            <a:ext cx="73739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2800" b="1">
                <a:solidFill>
                  <a:srgbClr val="00194C"/>
                </a:solidFill>
                <a:latin typeface="Times New Roman" panose="02020603050405020304" pitchFamily="18" charset="0"/>
                <a:cs typeface="Times New Roman" panose="02020603050405020304" pitchFamily="18" charset="0"/>
              </a:rPr>
              <a:t>Day 1 MTG Products</a:t>
            </a:r>
          </a:p>
        </p:txBody>
      </p:sp>
      <p:sp>
        <p:nvSpPr>
          <p:cNvPr id="101379" name="Rectangle 3"/>
          <p:cNvSpPr>
            <a:spLocks noChangeArrowheads="1"/>
          </p:cNvSpPr>
          <p:nvPr/>
        </p:nvSpPr>
        <p:spPr bwMode="auto">
          <a:xfrm>
            <a:off x="36513" y="1085850"/>
            <a:ext cx="89423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spcBef>
                <a:spcPts val="600"/>
              </a:spcBef>
            </a:pPr>
            <a:r>
              <a:rPr lang="en-GB" altLang="pt-PT" sz="2400">
                <a:solidFill>
                  <a:srgbClr val="000099"/>
                </a:solidFill>
                <a:latin typeface="Times New Roman" panose="02020603050405020304" pitchFamily="18" charset="0"/>
                <a:cs typeface="Times New Roman" panose="02020603050405020304" pitchFamily="18" charset="0"/>
              </a:rPr>
              <a:t>The MTG system requirements and system design takes into account a set of MTG Day-1 (LST and AL). ATBDs (Algorithm Theoretical Base Documents) for this products have already been subject to a review.</a:t>
            </a:r>
            <a:endParaRPr lang="pt-PT" altLang="pt-PT" sz="2400">
              <a:solidFill>
                <a:srgbClr val="000099"/>
              </a:solidFill>
              <a:latin typeface="Times New Roman" panose="02020603050405020304" pitchFamily="18" charset="0"/>
              <a:cs typeface="Times New Roman" panose="02020603050405020304" pitchFamily="18" charset="0"/>
            </a:endParaRPr>
          </a:p>
        </p:txBody>
      </p:sp>
      <p:graphicFrame>
        <p:nvGraphicFramePr>
          <p:cNvPr id="101404" name="Group 28"/>
          <p:cNvGraphicFramePr>
            <a:graphicFrameLocks noGrp="1"/>
          </p:cNvGraphicFramePr>
          <p:nvPr/>
        </p:nvGraphicFramePr>
        <p:xfrm>
          <a:off x="566738" y="2973388"/>
          <a:ext cx="7881937" cy="807720"/>
        </p:xfrm>
        <a:graphic>
          <a:graphicData uri="http://schemas.openxmlformats.org/drawingml/2006/table">
            <a:tbl>
              <a:tblPr/>
              <a:tblGrid>
                <a:gridCol w="1214437"/>
                <a:gridCol w="4178300"/>
                <a:gridCol w="1173163"/>
                <a:gridCol w="1316037"/>
              </a:tblGrid>
              <a:tr h="2667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pt-PT" sz="1800" b="1"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Product ID</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pt-PT" sz="1800" b="1"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Description</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pt-PT" sz="1800" b="1"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Name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pt-PT" sz="1800" b="1"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Satellite</a:t>
                      </a:r>
                      <a:endParaRPr kumimoji="0" lang="pt-PT" altLang="pt-PT" sz="1800" b="1"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LSA-007 </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MTG Land Surface Temperature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MTLST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PT"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MTG</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LSA-105 </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MTG Daily Surface Albedo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MTDAL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PT"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MTG</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1402" name="TextBox 5"/>
          <p:cNvSpPr txBox="1">
            <a:spLocks noChangeArrowheads="1"/>
          </p:cNvSpPr>
          <p:nvPr/>
        </p:nvSpPr>
        <p:spPr bwMode="auto">
          <a:xfrm>
            <a:off x="55563" y="4181475"/>
            <a:ext cx="89630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spcBef>
                <a:spcPts val="600"/>
              </a:spcBef>
            </a:pPr>
            <a:r>
              <a:rPr lang="en-GB" altLang="pt-PT" sz="2400" dirty="0">
                <a:solidFill>
                  <a:srgbClr val="000099"/>
                </a:solidFill>
                <a:latin typeface="Times New Roman" panose="02020603050405020304" pitchFamily="18" charset="0"/>
                <a:cs typeface="Times New Roman" panose="02020603050405020304" pitchFamily="18" charset="0"/>
              </a:rPr>
              <a:t>Emissivity is a product needed to calculate LST. Emissivity is dependent of vegetation products. During some time (till vegetation be available, estimated by MTG), MSG vegetation rescaled to </a:t>
            </a:r>
            <a:r>
              <a:rPr lang="en-GB" altLang="pt-PT" sz="2400" dirty="0" smtClean="0">
                <a:solidFill>
                  <a:srgbClr val="000099"/>
                </a:solidFill>
                <a:latin typeface="Times New Roman" panose="02020603050405020304" pitchFamily="18" charset="0"/>
                <a:cs typeface="Times New Roman" panose="02020603050405020304" pitchFamily="18" charset="0"/>
              </a:rPr>
              <a:t>MTG, </a:t>
            </a:r>
            <a:r>
              <a:rPr lang="en-GB" altLang="pt-PT" sz="2400" dirty="0">
                <a:solidFill>
                  <a:srgbClr val="000099"/>
                </a:solidFill>
                <a:latin typeface="Times New Roman" panose="02020603050405020304" pitchFamily="18" charset="0"/>
                <a:cs typeface="Times New Roman" panose="02020603050405020304" pitchFamily="18" charset="0"/>
              </a:rPr>
              <a:t>will be used.</a:t>
            </a:r>
            <a:endParaRPr lang="pt-PT" altLang="pt-PT" sz="2400" dirty="0">
              <a:solidFill>
                <a:srgbClr val="000099"/>
              </a:solidFill>
              <a:latin typeface="Times New Roman" panose="02020603050405020304" pitchFamily="18" charset="0"/>
              <a:cs typeface="Times New Roman" panose="02020603050405020304" pitchFamily="18" charset="0"/>
            </a:endParaRPr>
          </a:p>
        </p:txBody>
      </p:sp>
    </p:spTree>
  </p:cSld>
  <p:clrMapOvr>
    <a:masterClrMapping/>
  </p:clrMapOvr>
  <p:transition spd="slow"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988" y="1025286"/>
            <a:ext cx="9055100" cy="5232400"/>
          </a:xfrm>
          <a:prstGeom prst="rect">
            <a:avLst/>
          </a:prstGeom>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spcBef>
                <a:spcPts val="600"/>
              </a:spcBef>
              <a:buFont typeface="Wingdings" panose="05000000000000000000" pitchFamily="2" charset="2"/>
              <a:buChar char="§"/>
            </a:pPr>
            <a:r>
              <a:rPr lang="en-GB" altLang="pt-PT" sz="2300" dirty="0">
                <a:solidFill>
                  <a:srgbClr val="000099"/>
                </a:solidFill>
                <a:latin typeface="Times New Roman" panose="02020603050405020304" pitchFamily="18" charset="0"/>
                <a:cs typeface="Times New Roman" panose="02020603050405020304" pitchFamily="18" charset="0"/>
              </a:rPr>
              <a:t>Day-2 products are being developed to be released to users shortly after the operational distribution of MTG/FCI. These products correspond to current MSG operational products, as an adaptation of existing algorithms to FCI channels.</a:t>
            </a:r>
          </a:p>
          <a:p>
            <a:pPr algn="just">
              <a:spcBef>
                <a:spcPts val="600"/>
              </a:spcBef>
              <a:buFont typeface="Wingdings" panose="05000000000000000000" pitchFamily="2" charset="2"/>
              <a:buChar char="§"/>
            </a:pPr>
            <a:r>
              <a:rPr lang="en-GB" altLang="pt-PT" sz="2300" dirty="0">
                <a:solidFill>
                  <a:srgbClr val="000099"/>
                </a:solidFill>
                <a:latin typeface="Times New Roman" panose="02020603050405020304" pitchFamily="18" charset="0"/>
                <a:cs typeface="Times New Roman" panose="02020603050405020304" pitchFamily="18" charset="0"/>
              </a:rPr>
              <a:t>Note that The LSA SAF team is treating Day-2 products as "quasi day-1", which means that the respective development schedule is very close to that of day-1 delivery plan.</a:t>
            </a:r>
          </a:p>
          <a:p>
            <a:pPr algn="just">
              <a:spcBef>
                <a:spcPts val="600"/>
              </a:spcBef>
              <a:buFont typeface="Wingdings" panose="05000000000000000000" pitchFamily="2" charset="2"/>
              <a:buChar char="§"/>
            </a:pPr>
            <a:r>
              <a:rPr lang="en-GB" altLang="pt-PT" sz="2300" dirty="0">
                <a:solidFill>
                  <a:srgbClr val="000099"/>
                </a:solidFill>
                <a:latin typeface="Times New Roman" panose="02020603050405020304" pitchFamily="18" charset="0"/>
                <a:cs typeface="Times New Roman" panose="02020603050405020304" pitchFamily="18" charset="0"/>
              </a:rPr>
              <a:t>Therefore the SG recommends that the LSA SAF proceeds with the inclusion of these additional products into the current day-1 baseline with urgency, in order to ensure that the MTG system will be sized, verified and validated against this new baseline guaranteeing the CDOP 1 products continuity with MTG as day-1.</a:t>
            </a:r>
          </a:p>
          <a:p>
            <a:pPr algn="just">
              <a:spcBef>
                <a:spcPts val="600"/>
              </a:spcBef>
              <a:buFont typeface="Wingdings" panose="05000000000000000000" pitchFamily="2" charset="2"/>
              <a:buChar char="§"/>
            </a:pPr>
            <a:r>
              <a:rPr lang="en-GB" altLang="pt-PT" sz="2300" dirty="0">
                <a:solidFill>
                  <a:srgbClr val="000099"/>
                </a:solidFill>
                <a:latin typeface="Times New Roman" panose="02020603050405020304" pitchFamily="18" charset="0"/>
                <a:cs typeface="Times New Roman" panose="02020603050405020304" pitchFamily="18" charset="0"/>
              </a:rPr>
              <a:t>The team is now seeking an agreeable date with EUM to proceed with the corresponding RRs and PCRs for all MTG day-2</a:t>
            </a:r>
          </a:p>
        </p:txBody>
      </p:sp>
      <p:sp>
        <p:nvSpPr>
          <p:cNvPr id="103427" name="TextBox 2"/>
          <p:cNvSpPr txBox="1">
            <a:spLocks noChangeArrowheads="1"/>
          </p:cNvSpPr>
          <p:nvPr/>
        </p:nvSpPr>
        <p:spPr bwMode="auto">
          <a:xfrm>
            <a:off x="68263" y="155575"/>
            <a:ext cx="7373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2800" b="1">
                <a:solidFill>
                  <a:srgbClr val="00194C"/>
                </a:solidFill>
                <a:latin typeface="Times New Roman" panose="02020603050405020304" pitchFamily="18" charset="0"/>
                <a:cs typeface="Times New Roman" panose="02020603050405020304" pitchFamily="18" charset="0"/>
              </a:rPr>
              <a:t>Day 2 MTG Products</a:t>
            </a:r>
          </a:p>
        </p:txBody>
      </p:sp>
    </p:spTree>
  </p:cSld>
  <p:clrMapOvr>
    <a:masterClrMapping/>
  </p:clrMapOvr>
  <p:transition spd="slow"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e Conteúdo 1"/>
          <p:cNvSpPr txBox="1">
            <a:spLocks/>
          </p:cNvSpPr>
          <p:nvPr/>
        </p:nvSpPr>
        <p:spPr>
          <a:xfrm>
            <a:off x="153988" y="1403350"/>
            <a:ext cx="8836025" cy="4733925"/>
          </a:xfrm>
          <a:prstGeom prst="rect">
            <a:avLst/>
          </a:prstGeom>
        </p:spPr>
        <p:txBody>
          <a:bodyPr>
            <a:spAutoFit/>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90000"/>
              </a:lnSpc>
              <a:spcBef>
                <a:spcPts val="1000"/>
              </a:spcBef>
              <a:buFont typeface="Arial" panose="020B0604020202020204" pitchFamily="34" charset="0"/>
              <a:buNone/>
            </a:pPr>
            <a:r>
              <a:rPr lang="en-GB" altLang="pt-PT" sz="2400" b="1">
                <a:solidFill>
                  <a:srgbClr val="000099"/>
                </a:solidFill>
                <a:latin typeface="Times New Roman" panose="02020603050405020304" pitchFamily="18" charset="0"/>
                <a:cs typeface="Times New Roman" panose="02020603050405020304" pitchFamily="18" charset="0"/>
              </a:rPr>
              <a:t>Main body controlling the Land-SAF activities:</a:t>
            </a:r>
          </a:p>
          <a:p>
            <a:pPr>
              <a:lnSpc>
                <a:spcPct val="90000"/>
              </a:lnSpc>
              <a:spcBef>
                <a:spcPts val="1000"/>
              </a:spcBef>
              <a:buFont typeface="Arial" panose="020B0604020202020204" pitchFamily="34" charset="0"/>
              <a:buChar char="•"/>
            </a:pPr>
            <a:r>
              <a:rPr lang="en-GB" altLang="pt-PT" sz="2400">
                <a:solidFill>
                  <a:srgbClr val="000099"/>
                </a:solidFill>
                <a:latin typeface="Times New Roman" panose="02020603050405020304" pitchFamily="18" charset="0"/>
                <a:cs typeface="Times New Roman" panose="02020603050405020304" pitchFamily="18" charset="0"/>
              </a:rPr>
              <a:t> Project Activities versus Master Schedule</a:t>
            </a:r>
          </a:p>
          <a:p>
            <a:pPr lvl="1">
              <a:lnSpc>
                <a:spcPct val="90000"/>
              </a:lnSpc>
              <a:spcBef>
                <a:spcPts val="500"/>
              </a:spcBef>
              <a:buFont typeface="Wingdings" panose="05000000000000000000" pitchFamily="2" charset="2"/>
              <a:buChar char="Ø"/>
            </a:pPr>
            <a:r>
              <a:rPr lang="en-GB" altLang="pt-PT" sz="2400">
                <a:solidFill>
                  <a:srgbClr val="000099"/>
                </a:solidFill>
                <a:latin typeface="Times New Roman" panose="02020603050405020304" pitchFamily="18" charset="0"/>
                <a:cs typeface="Times New Roman" panose="02020603050405020304" pitchFamily="18" charset="0"/>
              </a:rPr>
              <a:t> Changes in the Master Schedule (and therefore in the PP) must be approved by the SG</a:t>
            </a:r>
          </a:p>
          <a:p>
            <a:pPr>
              <a:lnSpc>
                <a:spcPct val="90000"/>
              </a:lnSpc>
              <a:spcBef>
                <a:spcPts val="1000"/>
              </a:spcBef>
              <a:buFont typeface="Arial" panose="020B0604020202020204" pitchFamily="34" charset="0"/>
              <a:buChar char="•"/>
            </a:pPr>
            <a:r>
              <a:rPr lang="en-GB" altLang="pt-PT" sz="2400">
                <a:solidFill>
                  <a:srgbClr val="000099"/>
                </a:solidFill>
                <a:latin typeface="Times New Roman" panose="02020603050405020304" pitchFamily="18" charset="0"/>
                <a:cs typeface="Times New Roman" panose="02020603050405020304" pitchFamily="18" charset="0"/>
              </a:rPr>
              <a:t>Follows Project Reviews</a:t>
            </a:r>
          </a:p>
          <a:p>
            <a:pPr lvl="1">
              <a:lnSpc>
                <a:spcPct val="90000"/>
              </a:lnSpc>
              <a:spcBef>
                <a:spcPts val="500"/>
              </a:spcBef>
              <a:buFont typeface="Wingdings" panose="05000000000000000000" pitchFamily="2" charset="2"/>
              <a:buChar char="Ø"/>
            </a:pPr>
            <a:r>
              <a:rPr lang="en-GB" altLang="pt-PT" sz="2400">
                <a:solidFill>
                  <a:srgbClr val="000099"/>
                </a:solidFill>
                <a:latin typeface="Times New Roman" panose="02020603050405020304" pitchFamily="18" charset="0"/>
                <a:cs typeface="Times New Roman" panose="02020603050405020304" pitchFamily="18" charset="0"/>
              </a:rPr>
              <a:t> Endorses Recommendations of Review Boards</a:t>
            </a:r>
          </a:p>
          <a:p>
            <a:pPr lvl="1">
              <a:lnSpc>
                <a:spcPct val="90000"/>
              </a:lnSpc>
              <a:spcBef>
                <a:spcPts val="500"/>
              </a:spcBef>
              <a:buFont typeface="Wingdings" panose="05000000000000000000" pitchFamily="2" charset="2"/>
              <a:buChar char="Ø"/>
            </a:pPr>
            <a:r>
              <a:rPr lang="en-GB" altLang="pt-PT" sz="2400">
                <a:solidFill>
                  <a:srgbClr val="000099"/>
                </a:solidFill>
                <a:latin typeface="Times New Roman" panose="02020603050405020304" pitchFamily="18" charset="0"/>
                <a:cs typeface="Times New Roman" panose="02020603050405020304" pitchFamily="18" charset="0"/>
              </a:rPr>
              <a:t> Approves new versions of PRD and SeSp</a:t>
            </a:r>
          </a:p>
          <a:p>
            <a:pPr>
              <a:lnSpc>
                <a:spcPct val="90000"/>
              </a:lnSpc>
              <a:spcBef>
                <a:spcPts val="1000"/>
              </a:spcBef>
              <a:buFont typeface="Arial" panose="020B0604020202020204" pitchFamily="34" charset="0"/>
              <a:buChar char="•"/>
            </a:pPr>
            <a:r>
              <a:rPr lang="en-GB" altLang="pt-PT" sz="2400">
                <a:solidFill>
                  <a:srgbClr val="000099"/>
                </a:solidFill>
                <a:latin typeface="Times New Roman" panose="02020603050405020304" pitchFamily="18" charset="0"/>
                <a:cs typeface="Times New Roman" panose="02020603050405020304" pitchFamily="18" charset="0"/>
              </a:rPr>
              <a:t>New Activities (e.g., new WP, FA, VS)</a:t>
            </a:r>
          </a:p>
          <a:p>
            <a:pPr lvl="1">
              <a:lnSpc>
                <a:spcPct val="90000"/>
              </a:lnSpc>
              <a:spcBef>
                <a:spcPts val="500"/>
              </a:spcBef>
              <a:buFont typeface="Wingdings" panose="05000000000000000000" pitchFamily="2" charset="2"/>
              <a:buChar char="Ø"/>
            </a:pPr>
            <a:r>
              <a:rPr lang="en-GB" altLang="pt-PT" sz="2400">
                <a:solidFill>
                  <a:srgbClr val="000099"/>
                </a:solidFill>
                <a:latin typeface="Times New Roman" panose="02020603050405020304" pitchFamily="18" charset="0"/>
                <a:cs typeface="Times New Roman" panose="02020603050405020304" pitchFamily="18" charset="0"/>
              </a:rPr>
              <a:t> Presented to the SG by the Project Manager/ Scientific Coordinator</a:t>
            </a:r>
          </a:p>
          <a:p>
            <a:pPr lvl="1">
              <a:lnSpc>
                <a:spcPct val="90000"/>
              </a:lnSpc>
              <a:spcBef>
                <a:spcPts val="500"/>
              </a:spcBef>
              <a:buFont typeface="Wingdings" panose="05000000000000000000" pitchFamily="2" charset="2"/>
              <a:buChar char="Ø"/>
            </a:pPr>
            <a:r>
              <a:rPr lang="en-GB" altLang="pt-PT" sz="2400">
                <a:solidFill>
                  <a:srgbClr val="000099"/>
                </a:solidFill>
                <a:latin typeface="Times New Roman" panose="02020603050405020304" pitchFamily="18" charset="0"/>
                <a:cs typeface="Times New Roman" panose="02020603050405020304" pitchFamily="18" charset="0"/>
              </a:rPr>
              <a:t> To be approved by the SG, together with changes in the PP, Master Schedule and Funding Release Plan (when applicable!)</a:t>
            </a:r>
            <a:endParaRPr lang="pt-PT" altLang="pt-PT" sz="2400">
              <a:solidFill>
                <a:srgbClr val="000099"/>
              </a:solidFill>
              <a:latin typeface="Times New Roman" panose="02020603050405020304" pitchFamily="18" charset="0"/>
              <a:cs typeface="Times New Roman" panose="02020603050405020304" pitchFamily="18" charset="0"/>
            </a:endParaRPr>
          </a:p>
        </p:txBody>
      </p:sp>
      <p:sp>
        <p:nvSpPr>
          <p:cNvPr id="18434" name="CaixaDeTexto 2"/>
          <p:cNvSpPr txBox="1">
            <a:spLocks noChangeArrowheads="1"/>
          </p:cNvSpPr>
          <p:nvPr/>
        </p:nvSpPr>
        <p:spPr bwMode="auto">
          <a:xfrm>
            <a:off x="177800" y="134938"/>
            <a:ext cx="7081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2800" b="1">
                <a:solidFill>
                  <a:srgbClr val="00194C"/>
                </a:solidFill>
                <a:latin typeface="Times New Roman" panose="02020603050405020304" pitchFamily="18" charset="0"/>
                <a:cs typeface="Times New Roman" panose="02020603050405020304" pitchFamily="18" charset="0"/>
              </a:rPr>
              <a:t>Steering Group</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Box 3"/>
          <p:cNvSpPr txBox="1">
            <a:spLocks noChangeArrowheads="1"/>
          </p:cNvSpPr>
          <p:nvPr/>
        </p:nvSpPr>
        <p:spPr bwMode="auto">
          <a:xfrm>
            <a:off x="68263" y="155575"/>
            <a:ext cx="73739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2800" b="1" dirty="0" smtClean="0">
                <a:solidFill>
                  <a:srgbClr val="00194C"/>
                </a:solidFill>
                <a:latin typeface="Times New Roman" panose="02020603050405020304" pitchFamily="18" charset="0"/>
                <a:cs typeface="Times New Roman" panose="02020603050405020304" pitchFamily="18" charset="0"/>
              </a:rPr>
              <a:t>EPS-SG </a:t>
            </a:r>
            <a:r>
              <a:rPr lang="en-GB" altLang="pt-PT" sz="2800" b="1" dirty="0">
                <a:solidFill>
                  <a:srgbClr val="00194C"/>
                </a:solidFill>
                <a:latin typeface="Times New Roman" panose="02020603050405020304" pitchFamily="18" charset="0"/>
                <a:cs typeface="Times New Roman" panose="02020603050405020304" pitchFamily="18" charset="0"/>
              </a:rPr>
              <a:t>Products</a:t>
            </a:r>
          </a:p>
        </p:txBody>
      </p:sp>
      <p:sp>
        <p:nvSpPr>
          <p:cNvPr id="102405" name="Text Box 5"/>
          <p:cNvSpPr txBox="1">
            <a:spLocks noChangeArrowheads="1"/>
          </p:cNvSpPr>
          <p:nvPr/>
        </p:nvSpPr>
        <p:spPr bwMode="auto">
          <a:xfrm>
            <a:off x="248055" y="1089634"/>
            <a:ext cx="8784077"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25000"/>
              </a:spcBef>
            </a:pPr>
            <a:r>
              <a:rPr lang="en-GB" altLang="pt-PT" sz="2800" dirty="0">
                <a:solidFill>
                  <a:srgbClr val="000099"/>
                </a:solidFill>
              </a:rPr>
              <a:t>The LSA-SAF team has begun the preparation of EPS-SG chains to process </a:t>
            </a:r>
            <a:r>
              <a:rPr lang="en-GB" altLang="pt-PT" sz="2800" dirty="0" err="1">
                <a:solidFill>
                  <a:srgbClr val="000099"/>
                </a:solidFill>
              </a:rPr>
              <a:t>MetImage</a:t>
            </a:r>
            <a:r>
              <a:rPr lang="en-GB" altLang="pt-PT" sz="2800" dirty="0">
                <a:solidFill>
                  <a:srgbClr val="000099"/>
                </a:solidFill>
              </a:rPr>
              <a:t> and 3MI products. The RR has already taken place and all actions have been closed by the project team.</a:t>
            </a:r>
          </a:p>
          <a:p>
            <a:pPr algn="just">
              <a:spcBef>
                <a:spcPct val="25000"/>
              </a:spcBef>
            </a:pPr>
            <a:r>
              <a:rPr lang="en-GB" altLang="pt-PT" sz="2800" dirty="0">
                <a:solidFill>
                  <a:srgbClr val="000099"/>
                </a:solidFill>
              </a:rPr>
              <a:t>A preparatory meeting to prepare the EPS-SG System PDCR was held in </a:t>
            </a:r>
            <a:r>
              <a:rPr lang="en-GB" altLang="pt-PT" sz="2800" dirty="0" err="1">
                <a:solidFill>
                  <a:srgbClr val="000099"/>
                </a:solidFill>
              </a:rPr>
              <a:t>Tallin</a:t>
            </a:r>
            <a:r>
              <a:rPr lang="en-GB" altLang="pt-PT" sz="2800" dirty="0">
                <a:solidFill>
                  <a:srgbClr val="000099"/>
                </a:solidFill>
              </a:rPr>
              <a:t> with the participation of members of all SAFs that will process EPS-SG products.</a:t>
            </a:r>
          </a:p>
          <a:p>
            <a:pPr algn="just">
              <a:spcBef>
                <a:spcPct val="25000"/>
              </a:spcBef>
            </a:pPr>
            <a:r>
              <a:rPr lang="en-GB" altLang="pt-PT" sz="2800" dirty="0">
                <a:solidFill>
                  <a:srgbClr val="000099"/>
                </a:solidFill>
              </a:rPr>
              <a:t>The EPS-SG PDCR (</a:t>
            </a:r>
            <a:r>
              <a:rPr lang="en-GB" sz="2800" dirty="0">
                <a:solidFill>
                  <a:srgbClr val="000099"/>
                </a:solidFill>
              </a:rPr>
              <a:t>Preliminary Design and Component </a:t>
            </a:r>
            <a:r>
              <a:rPr lang="en-GB" sz="2800" dirty="0" smtClean="0">
                <a:solidFill>
                  <a:srgbClr val="000099"/>
                </a:solidFill>
              </a:rPr>
              <a:t>Reviews</a:t>
            </a:r>
            <a:r>
              <a:rPr lang="en-GB" altLang="pt-PT" sz="2800" dirty="0" smtClean="0">
                <a:solidFill>
                  <a:srgbClr val="000099"/>
                </a:solidFill>
              </a:rPr>
              <a:t>) </a:t>
            </a:r>
            <a:r>
              <a:rPr lang="en-GB" altLang="pt-PT" sz="2800" dirty="0">
                <a:solidFill>
                  <a:srgbClr val="000099"/>
                </a:solidFill>
              </a:rPr>
              <a:t>is now scheduled to </a:t>
            </a:r>
            <a:r>
              <a:rPr lang="en-GB" altLang="pt-PT" sz="2800" dirty="0" smtClean="0">
                <a:solidFill>
                  <a:srgbClr val="000099"/>
                </a:solidFill>
              </a:rPr>
              <a:t>end of 2019</a:t>
            </a:r>
            <a:r>
              <a:rPr lang="en-GB" altLang="pt-PT" sz="2800" dirty="0">
                <a:solidFill>
                  <a:srgbClr val="000099"/>
                </a:solidFill>
              </a:rPr>
              <a:t>.</a:t>
            </a:r>
          </a:p>
        </p:txBody>
      </p:sp>
    </p:spTree>
  </p:cSld>
  <p:clrMapOvr>
    <a:masterClrMapping/>
  </p:clrMapOvr>
  <p:transition spd="slow"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284" name="Group 100"/>
          <p:cNvGraphicFramePr>
            <a:graphicFrameLocks noGrp="1"/>
          </p:cNvGraphicFramePr>
          <p:nvPr>
            <p:extLst>
              <p:ext uri="{D42A27DB-BD31-4B8C-83A1-F6EECF244321}">
                <p14:modId xmlns:p14="http://schemas.microsoft.com/office/powerpoint/2010/main" val="1491832288"/>
              </p:ext>
            </p:extLst>
          </p:nvPr>
        </p:nvGraphicFramePr>
        <p:xfrm>
          <a:off x="123825" y="1009650"/>
          <a:ext cx="8872538" cy="4830281"/>
        </p:xfrm>
        <a:graphic>
          <a:graphicData uri="http://schemas.openxmlformats.org/drawingml/2006/table">
            <a:tbl>
              <a:tblPr/>
              <a:tblGrid>
                <a:gridCol w="1196975"/>
                <a:gridCol w="5351463"/>
                <a:gridCol w="1392237"/>
                <a:gridCol w="931863"/>
              </a:tblGrid>
              <a:tr h="2667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pt-PT" sz="1800" b="1"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Product ID</a:t>
                      </a:r>
                    </a:p>
                  </a:txBody>
                  <a:tcPr marL="6186" marR="6186" marT="6186"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pt-PT" sz="1800" b="1"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Description</a:t>
                      </a:r>
                    </a:p>
                  </a:txBody>
                  <a:tcPr marL="6186" marR="6186" marT="618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pt-PT" sz="1800" b="1"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Name</a:t>
                      </a:r>
                    </a:p>
                  </a:txBody>
                  <a:tcPr marL="6186" marR="6186" marT="618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pt-PT" sz="1800" b="1"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Satellite</a:t>
                      </a:r>
                      <a:endParaRPr kumimoji="0" lang="pt-PT" altLang="pt-PT" sz="1800" b="1"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endParaRPr>
                    </a:p>
                  </a:txBody>
                  <a:tcPr marL="6186" marR="6186" marT="6186"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LSA-008</a:t>
                      </a:r>
                    </a:p>
                  </a:txBody>
                  <a:tcPr marL="6005" marR="6005" marT="6005"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pt-PT" sz="14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MTG Derived Land Surface Temperature </a:t>
                      </a:r>
                    </a:p>
                  </a:txBody>
                  <a:tcPr marL="6005" marR="6005" marT="600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MTDLST </a:t>
                      </a:r>
                    </a:p>
                  </a:txBody>
                  <a:tcPr marL="6005" marR="6005" marT="600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PT"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MTG</a:t>
                      </a:r>
                    </a:p>
                  </a:txBody>
                  <a:tcPr marL="6186" marR="6186" marT="6186"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LSA-209</a:t>
                      </a:r>
                    </a:p>
                  </a:txBody>
                  <a:tcPr marL="6186" marR="6186" marT="6186"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pt-PT" sz="14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MTG DSSF (Downwelling Surface Short-wave Radiation) </a:t>
                      </a:r>
                    </a:p>
                  </a:txBody>
                  <a:tcPr marL="6186" marR="6186" marT="618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MTDSSFTD </a:t>
                      </a:r>
                    </a:p>
                  </a:txBody>
                  <a:tcPr marL="6186" marR="6186" marT="618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PT"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MTG</a:t>
                      </a:r>
                    </a:p>
                  </a:txBody>
                  <a:tcPr marL="6186" marR="6186" marT="6186"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LSA-211</a:t>
                      </a:r>
                    </a:p>
                  </a:txBody>
                  <a:tcPr marL="6186" marR="6186" marT="6186"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pt-PT" sz="14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MTG Daily Downward Surface Shortwave Flux </a:t>
                      </a:r>
                    </a:p>
                  </a:txBody>
                  <a:tcPr marL="6186" marR="6186" marT="618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MTDIDSSF </a:t>
                      </a:r>
                    </a:p>
                  </a:txBody>
                  <a:tcPr marL="6186" marR="6186" marT="618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PT"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MTG</a:t>
                      </a:r>
                    </a:p>
                  </a:txBody>
                  <a:tcPr marL="6186" marR="6186" marT="6186"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LSA-210</a:t>
                      </a:r>
                    </a:p>
                  </a:txBody>
                  <a:tcPr marL="6186" marR="6186" marT="6186"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pt-PT" sz="14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MTG Downward Surface Longwave Flux </a:t>
                      </a:r>
                    </a:p>
                  </a:txBody>
                  <a:tcPr marL="6186" marR="6186" marT="618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MTDSLF </a:t>
                      </a:r>
                    </a:p>
                  </a:txBody>
                  <a:tcPr marL="6186" marR="6186" marT="618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PT"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MTG</a:t>
                      </a:r>
                    </a:p>
                  </a:txBody>
                  <a:tcPr marL="6186" marR="6186" marT="6186"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LSA-212</a:t>
                      </a:r>
                    </a:p>
                  </a:txBody>
                  <a:tcPr marL="6186" marR="6186" marT="6186"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pt-PT" sz="14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MTG Daily Downward Surface Shortwave Flux version 2 </a:t>
                      </a:r>
                    </a:p>
                  </a:txBody>
                  <a:tcPr marL="6186" marR="6186" marT="618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MTDIDSSF v2 </a:t>
                      </a:r>
                    </a:p>
                  </a:txBody>
                  <a:tcPr marL="6186" marR="6186" marT="618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PT"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MTG</a:t>
                      </a:r>
                    </a:p>
                  </a:txBody>
                  <a:tcPr marL="6186" marR="6186" marT="6186"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LSA-306</a:t>
                      </a:r>
                    </a:p>
                  </a:txBody>
                  <a:tcPr marL="6186" marR="6186" marT="6186"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pt-PT" sz="14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MTG Evapotranspiration </a:t>
                      </a:r>
                    </a:p>
                  </a:txBody>
                  <a:tcPr marL="6186" marR="6186" marT="618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MTET </a:t>
                      </a:r>
                    </a:p>
                  </a:txBody>
                  <a:tcPr marL="6186" marR="6186" marT="618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PT"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MTG</a:t>
                      </a:r>
                    </a:p>
                  </a:txBody>
                  <a:tcPr marL="6186" marR="6186" marT="6186"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LSA-307</a:t>
                      </a:r>
                    </a:p>
                  </a:txBody>
                  <a:tcPr marL="6186" marR="6186" marT="6186"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pt-PT" sz="14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Daily MTG Evapotranspiration </a:t>
                      </a:r>
                    </a:p>
                  </a:txBody>
                  <a:tcPr marL="6186" marR="6186" marT="618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MTDET </a:t>
                      </a:r>
                    </a:p>
                  </a:txBody>
                  <a:tcPr marL="6186" marR="6186" marT="618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PT"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MTG</a:t>
                      </a:r>
                    </a:p>
                  </a:txBody>
                  <a:tcPr marL="6186" marR="6186" marT="6186"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LSA-308</a:t>
                      </a:r>
                    </a:p>
                  </a:txBody>
                  <a:tcPr marL="6186" marR="6186" marT="6186"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pt-PT" sz="14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MTG Reference Evapotranspiration </a:t>
                      </a:r>
                    </a:p>
                  </a:txBody>
                  <a:tcPr marL="6186" marR="6186" marT="618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METREF </a:t>
                      </a:r>
                    </a:p>
                  </a:txBody>
                  <a:tcPr marL="6186" marR="6186" marT="618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PT"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MTG</a:t>
                      </a:r>
                    </a:p>
                  </a:txBody>
                  <a:tcPr marL="6186" marR="6186" marT="6186"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LSA-309</a:t>
                      </a:r>
                    </a:p>
                  </a:txBody>
                  <a:tcPr marL="6186" marR="6186" marT="6186"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pt-PT" sz="14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MTG Sensible heat flux </a:t>
                      </a:r>
                    </a:p>
                  </a:txBody>
                  <a:tcPr marL="6186" marR="6186" marT="618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MTH </a:t>
                      </a:r>
                    </a:p>
                  </a:txBody>
                  <a:tcPr marL="6186" marR="6186" marT="618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PT"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MTG</a:t>
                      </a:r>
                    </a:p>
                  </a:txBody>
                  <a:tcPr marL="6186" marR="6186" marT="6186"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LSA-310</a:t>
                      </a:r>
                    </a:p>
                  </a:txBody>
                  <a:tcPr marL="6186" marR="6186" marT="6186"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pt-PT" sz="14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MTG Latent heat flux </a:t>
                      </a:r>
                    </a:p>
                  </a:txBody>
                  <a:tcPr marL="6186" marR="6186" marT="618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MTLE </a:t>
                      </a:r>
                    </a:p>
                  </a:txBody>
                  <a:tcPr marL="6186" marR="6186" marT="618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PT"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MTG</a:t>
                      </a:r>
                    </a:p>
                  </a:txBody>
                  <a:tcPr marL="6186" marR="6186" marT="6186"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LSA-414</a:t>
                      </a:r>
                    </a:p>
                  </a:txBody>
                  <a:tcPr marL="6186" marR="6186" marT="6186"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pt-PT" sz="14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MTG Daily Fraction of Vegetation Cover </a:t>
                      </a:r>
                    </a:p>
                  </a:txBody>
                  <a:tcPr marL="3561" marR="3561" marT="356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MTDFVC </a:t>
                      </a:r>
                    </a:p>
                  </a:txBody>
                  <a:tcPr marL="3561" marR="3561" marT="356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PT"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MTG</a:t>
                      </a:r>
                    </a:p>
                  </a:txBody>
                  <a:tcPr marL="6186" marR="6186" marT="6186"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LSA-415</a:t>
                      </a:r>
                    </a:p>
                  </a:txBody>
                  <a:tcPr marL="6186" marR="6186" marT="6186"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pt-PT" sz="14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MTG 10-day Fraction of Vegetation Cover </a:t>
                      </a:r>
                    </a:p>
                  </a:txBody>
                  <a:tcPr marL="3561" marR="3561" marT="356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MTTFVC </a:t>
                      </a:r>
                    </a:p>
                  </a:txBody>
                  <a:tcPr marL="3561" marR="3561" marT="356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PT"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MTG</a:t>
                      </a:r>
                    </a:p>
                  </a:txBody>
                  <a:tcPr marL="6186" marR="6186" marT="6186"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LSA-416</a:t>
                      </a:r>
                    </a:p>
                  </a:txBody>
                  <a:tcPr marL="6186" marR="6186" marT="6186"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pt-PT" sz="14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MTG Daily Leaf Area Index </a:t>
                      </a:r>
                    </a:p>
                  </a:txBody>
                  <a:tcPr marL="3561" marR="3561" marT="356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MTDLAI </a:t>
                      </a:r>
                    </a:p>
                  </a:txBody>
                  <a:tcPr marL="3561" marR="3561" marT="356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PT"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MTG</a:t>
                      </a:r>
                    </a:p>
                  </a:txBody>
                  <a:tcPr marL="6186" marR="6186" marT="6186"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LSA-417</a:t>
                      </a:r>
                    </a:p>
                  </a:txBody>
                  <a:tcPr marL="6186" marR="6186" marT="6186"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pt-PT" sz="14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MTG 10-day Leaf Area Index </a:t>
                      </a:r>
                    </a:p>
                  </a:txBody>
                  <a:tcPr marL="3561" marR="3561" marT="356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MTTLAI </a:t>
                      </a:r>
                    </a:p>
                  </a:txBody>
                  <a:tcPr marL="3561" marR="3561" marT="356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PT"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MTG</a:t>
                      </a:r>
                    </a:p>
                  </a:txBody>
                  <a:tcPr marL="6186" marR="6186" marT="6186"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LSA-418</a:t>
                      </a:r>
                    </a:p>
                  </a:txBody>
                  <a:tcPr marL="6186" marR="6186" marT="6186"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pt-PT" sz="14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MTG Daily Fraction of Absorbed Photosynthetically Active Radiation </a:t>
                      </a:r>
                    </a:p>
                  </a:txBody>
                  <a:tcPr marL="3561" marR="3561" marT="356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MTDfAPAR </a:t>
                      </a:r>
                    </a:p>
                  </a:txBody>
                  <a:tcPr marL="3561" marR="3561" marT="356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PT"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MTG</a:t>
                      </a:r>
                    </a:p>
                  </a:txBody>
                  <a:tcPr marL="6186" marR="6186" marT="6186"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LSA-419</a:t>
                      </a:r>
                    </a:p>
                  </a:txBody>
                  <a:tcPr marL="6186" marR="6186" marT="6186"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pt-PT" sz="14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MTG 10-day Fraction of Absorbed Photosynthetically Active Radiation </a:t>
                      </a:r>
                    </a:p>
                  </a:txBody>
                  <a:tcPr marL="3561" marR="3561" marT="356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MTTfAPAR </a:t>
                      </a:r>
                    </a:p>
                  </a:txBody>
                  <a:tcPr marL="3561" marR="3561" marT="356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PT"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MTG</a:t>
                      </a:r>
                    </a:p>
                  </a:txBody>
                  <a:tcPr marL="6186" marR="6186" marT="6186"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LSA-509</a:t>
                      </a:r>
                    </a:p>
                  </a:txBody>
                  <a:tcPr marL="6186" marR="6186" marT="6186"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pt-PT" sz="14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MTG Fire Radiative Power - Pixel </a:t>
                      </a:r>
                    </a:p>
                  </a:txBody>
                  <a:tcPr marL="6186" marR="6186" marT="618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pt-PT" sz="16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MTFRPPixel </a:t>
                      </a:r>
                    </a:p>
                  </a:txBody>
                  <a:tcPr marL="6186" marR="6186" marT="618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PT" altLang="pt-PT" sz="1600" b="0"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MTG</a:t>
                      </a:r>
                    </a:p>
                  </a:txBody>
                  <a:tcPr marL="6186" marR="6186" marT="6186"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3283" name="TextBox 3"/>
          <p:cNvSpPr txBox="1">
            <a:spLocks noChangeArrowheads="1"/>
          </p:cNvSpPr>
          <p:nvPr/>
        </p:nvSpPr>
        <p:spPr bwMode="auto">
          <a:xfrm>
            <a:off x="68263" y="155575"/>
            <a:ext cx="7373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2800" b="1">
                <a:solidFill>
                  <a:srgbClr val="00194C"/>
                </a:solidFill>
                <a:latin typeface="Times New Roman" panose="02020603050405020304" pitchFamily="18" charset="0"/>
                <a:cs typeface="Times New Roman" panose="02020603050405020304" pitchFamily="18" charset="0"/>
              </a:rPr>
              <a:t>Day 2 MTG Products</a:t>
            </a:r>
          </a:p>
        </p:txBody>
      </p:sp>
    </p:spTree>
  </p:cSld>
  <p:clrMapOvr>
    <a:masterClrMapping/>
  </p:clrMapOvr>
  <p:transition spd="slow"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Box 1"/>
          <p:cNvSpPr txBox="1">
            <a:spLocks noChangeArrowheads="1"/>
          </p:cNvSpPr>
          <p:nvPr/>
        </p:nvSpPr>
        <p:spPr bwMode="auto">
          <a:xfrm>
            <a:off x="419100" y="2457450"/>
            <a:ext cx="8339138"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6600" b="1">
                <a:solidFill>
                  <a:srgbClr val="002060"/>
                </a:solidFill>
                <a:latin typeface="Times New Roman" panose="02020603050405020304" pitchFamily="18" charset="0"/>
                <a:cs typeface="Times New Roman" panose="02020603050405020304" pitchFamily="18" charset="0"/>
              </a:rPr>
              <a:t>LSASAF PRODUCTS</a:t>
            </a:r>
            <a:endParaRPr lang="pt-PT" altLang="pt-PT" sz="6600" b="1">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84150" y="1489075"/>
          <a:ext cx="8648699" cy="4762684"/>
        </p:xfrm>
        <a:graphic>
          <a:graphicData uri="http://schemas.openxmlformats.org/drawingml/2006/table">
            <a:tbl>
              <a:tblPr>
                <a:tableStyleId>{5C22544A-7EE6-4342-B048-85BDC9FD1C3A}</a:tableStyleId>
              </a:tblPr>
              <a:tblGrid>
                <a:gridCol w="917287"/>
                <a:gridCol w="4798114"/>
                <a:gridCol w="1055686"/>
                <a:gridCol w="719913"/>
                <a:gridCol w="1157699"/>
              </a:tblGrid>
              <a:tr h="373277">
                <a:tc>
                  <a:txBody>
                    <a:bodyPr/>
                    <a:lstStyle/>
                    <a:p>
                      <a:pPr algn="ctr" fontAlgn="ctr"/>
                      <a:r>
                        <a:rPr lang="en-GB" sz="1600" u="none" strike="noStrike" noProof="0" dirty="0">
                          <a:solidFill>
                            <a:srgbClr val="002060"/>
                          </a:solidFill>
                          <a:effectLst/>
                          <a:latin typeface="Times New Roman" panose="02020603050405020304" pitchFamily="18" charset="0"/>
                          <a:cs typeface="Times New Roman" panose="02020603050405020304" pitchFamily="18" charset="0"/>
                        </a:rPr>
                        <a:t>LSA-001 </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600" u="none" strike="noStrike" noProof="0" dirty="0">
                          <a:solidFill>
                            <a:srgbClr val="002060"/>
                          </a:solidFill>
                          <a:effectLst/>
                          <a:latin typeface="Times New Roman" panose="02020603050405020304" pitchFamily="18" charset="0"/>
                          <a:cs typeface="Times New Roman" panose="02020603050405020304" pitchFamily="18" charset="0"/>
                        </a:rPr>
                        <a:t>MSG Land Surface Temperature </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600" u="none" strike="noStrike" noProof="0" dirty="0">
                          <a:solidFill>
                            <a:srgbClr val="002060"/>
                          </a:solidFill>
                          <a:effectLst/>
                          <a:latin typeface="Times New Roman" panose="02020603050405020304" pitchFamily="18" charset="0"/>
                          <a:cs typeface="Times New Roman" panose="02020603050405020304" pitchFamily="18" charset="0"/>
                        </a:rPr>
                        <a:t>MLST </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600" u="none" strike="noStrike" noProof="0" dirty="0" smtClean="0">
                          <a:solidFill>
                            <a:srgbClr val="002060"/>
                          </a:solidFill>
                          <a:effectLst/>
                          <a:latin typeface="Times New Roman" panose="02020603050405020304" pitchFamily="18" charset="0"/>
                          <a:cs typeface="Times New Roman" panose="02020603050405020304" pitchFamily="18" charset="0"/>
                        </a:rPr>
                        <a:t>EUMET</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600" u="none" strike="noStrike" noProof="0" dirty="0" smtClean="0">
                          <a:solidFill>
                            <a:srgbClr val="002060"/>
                          </a:solidFill>
                          <a:effectLst/>
                          <a:latin typeface="Times New Roman" panose="02020603050405020304" pitchFamily="18" charset="0"/>
                          <a:cs typeface="Times New Roman" panose="02020603050405020304" pitchFamily="18" charset="0"/>
                        </a:rPr>
                        <a:t>15 Min</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93590">
                <a:tc>
                  <a:txBody>
                    <a:bodyPr/>
                    <a:lstStyle/>
                    <a:p>
                      <a:pPr algn="ctr" fontAlgn="ctr"/>
                      <a:r>
                        <a:rPr lang="en-GB" sz="1600" u="none" strike="noStrike" noProof="0" dirty="0">
                          <a:solidFill>
                            <a:srgbClr val="002060"/>
                          </a:solidFill>
                          <a:effectLst/>
                          <a:latin typeface="Times New Roman" panose="02020603050405020304" pitchFamily="18" charset="0"/>
                          <a:cs typeface="Times New Roman" panose="02020603050405020304" pitchFamily="18" charset="0"/>
                        </a:rPr>
                        <a:t>LSA-002 </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600" u="none" strike="noStrike" noProof="0" dirty="0">
                          <a:solidFill>
                            <a:srgbClr val="002060"/>
                          </a:solidFill>
                          <a:effectLst/>
                          <a:latin typeface="Times New Roman" panose="02020603050405020304" pitchFamily="18" charset="0"/>
                          <a:cs typeface="Times New Roman" panose="02020603050405020304" pitchFamily="18" charset="0"/>
                        </a:rPr>
                        <a:t>EPS Land Surface Temperature </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600" u="none" strike="noStrike" noProof="0" dirty="0">
                          <a:solidFill>
                            <a:srgbClr val="002060"/>
                          </a:solidFill>
                          <a:effectLst/>
                          <a:latin typeface="Times New Roman" panose="02020603050405020304" pitchFamily="18" charset="0"/>
                          <a:cs typeface="Times New Roman" panose="02020603050405020304" pitchFamily="18" charset="0"/>
                        </a:rPr>
                        <a:t>ELST </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600" u="none" strike="noStrike" noProof="0" dirty="0" smtClean="0">
                          <a:solidFill>
                            <a:srgbClr val="002060"/>
                          </a:solidFill>
                          <a:effectLst/>
                          <a:latin typeface="Times New Roman" panose="02020603050405020304" pitchFamily="18" charset="0"/>
                          <a:cs typeface="Times New Roman" panose="02020603050405020304" pitchFamily="18" charset="0"/>
                        </a:rPr>
                        <a:t>EUMET</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600" u="none" strike="noStrike" noProof="0" dirty="0" smtClean="0">
                          <a:solidFill>
                            <a:srgbClr val="002060"/>
                          </a:solidFill>
                          <a:effectLst/>
                          <a:latin typeface="Times New Roman" panose="02020603050405020304" pitchFamily="18" charset="0"/>
                          <a:cs typeface="Times New Roman" panose="02020603050405020304" pitchFamily="18" charset="0"/>
                        </a:rPr>
                        <a:t>2 Day (Day/Night)</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3277">
                <a:tc>
                  <a:txBody>
                    <a:bodyPr/>
                    <a:lstStyle/>
                    <a:p>
                      <a:pPr algn="ctr" fontAlgn="ctr"/>
                      <a:r>
                        <a:rPr lang="en-GB" sz="1600" u="none" strike="noStrike" noProof="0" dirty="0">
                          <a:solidFill>
                            <a:srgbClr val="002060"/>
                          </a:solidFill>
                          <a:effectLst/>
                          <a:latin typeface="Times New Roman" panose="02020603050405020304" pitchFamily="18" charset="0"/>
                          <a:cs typeface="Times New Roman" panose="02020603050405020304" pitchFamily="18" charset="0"/>
                        </a:rPr>
                        <a:t>LSA-003 </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600" u="none" strike="noStrike" noProof="0" dirty="0">
                          <a:solidFill>
                            <a:srgbClr val="002060"/>
                          </a:solidFill>
                          <a:effectLst/>
                          <a:latin typeface="Times New Roman" panose="02020603050405020304" pitchFamily="18" charset="0"/>
                          <a:cs typeface="Times New Roman" panose="02020603050405020304" pitchFamily="18" charset="0"/>
                        </a:rPr>
                        <a:t>Derived Products Land Surface Temperature </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600" u="none" strike="noStrike" noProof="0" dirty="0">
                          <a:solidFill>
                            <a:srgbClr val="002060"/>
                          </a:solidFill>
                          <a:effectLst/>
                          <a:latin typeface="Times New Roman" panose="02020603050405020304" pitchFamily="18" charset="0"/>
                          <a:cs typeface="Times New Roman" panose="02020603050405020304" pitchFamily="18" charset="0"/>
                        </a:rPr>
                        <a:t>DLST </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600" u="none" strike="noStrike" noProof="0" dirty="0" smtClean="0">
                          <a:solidFill>
                            <a:srgbClr val="002060"/>
                          </a:solidFill>
                          <a:effectLst/>
                          <a:latin typeface="Times New Roman" panose="02020603050405020304" pitchFamily="18" charset="0"/>
                          <a:cs typeface="Times New Roman" panose="02020603050405020304" pitchFamily="18" charset="0"/>
                        </a:rPr>
                        <a:t>FTP</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600" u="none" strike="noStrike" noProof="0" dirty="0" smtClean="0">
                          <a:solidFill>
                            <a:srgbClr val="002060"/>
                          </a:solidFill>
                          <a:effectLst/>
                          <a:latin typeface="Times New Roman" panose="02020603050405020304" pitchFamily="18" charset="0"/>
                          <a:cs typeface="Times New Roman" panose="02020603050405020304" pitchFamily="18" charset="0"/>
                        </a:rPr>
                        <a:t>10 Day</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3277">
                <a:tc>
                  <a:txBody>
                    <a:bodyPr/>
                    <a:lstStyle/>
                    <a:p>
                      <a:pPr algn="ctr" fontAlgn="ctr"/>
                      <a:r>
                        <a:rPr lang="en-GB" sz="1600" u="none" strike="noStrike" kern="1200" noProof="0" dirty="0" smtClean="0">
                          <a:solidFill>
                            <a:srgbClr val="002060"/>
                          </a:solidFill>
                          <a:effectLst/>
                          <a:latin typeface="Times New Roman" panose="02020603050405020304" pitchFamily="18" charset="0"/>
                          <a:ea typeface="+mn-ea"/>
                          <a:cs typeface="Times New Roman" panose="02020603050405020304" pitchFamily="18" charset="0"/>
                        </a:rPr>
                        <a:t>LSA-003A</a:t>
                      </a:r>
                      <a:endParaRPr lang="en-GB" sz="1600" u="none" strike="noStrike" kern="1200" noProof="0" dirty="0">
                        <a:solidFill>
                          <a:srgbClr val="002060"/>
                        </a:solidFill>
                        <a:effectLst/>
                        <a:latin typeface="Times New Roman" panose="02020603050405020304" pitchFamily="18" charset="0"/>
                        <a:ea typeface="+mn-ea"/>
                        <a:cs typeface="Times New Roman" panose="02020603050405020304" pitchFamily="18" charset="0"/>
                      </a:endParaRPr>
                    </a:p>
                  </a:txBody>
                  <a:tcPr marL="6006" marR="6006" marT="6004"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600" u="none" strike="noStrike" kern="1200" noProof="0" dirty="0" smtClean="0">
                          <a:solidFill>
                            <a:srgbClr val="002060"/>
                          </a:solidFill>
                          <a:effectLst/>
                          <a:latin typeface="Times New Roman" panose="02020603050405020304" pitchFamily="18" charset="0"/>
                          <a:ea typeface="+mn-ea"/>
                          <a:cs typeface="Times New Roman" panose="02020603050405020304" pitchFamily="18" charset="0"/>
                        </a:rPr>
                        <a:t>Thermal surface parameters </a:t>
                      </a:r>
                      <a:endParaRPr lang="en-GB" sz="1600" u="none" strike="noStrike" kern="1200" noProof="0" dirty="0">
                        <a:solidFill>
                          <a:srgbClr val="002060"/>
                        </a:solidFill>
                        <a:effectLst/>
                        <a:latin typeface="Times New Roman" panose="02020603050405020304" pitchFamily="18" charset="0"/>
                        <a:ea typeface="+mn-ea"/>
                        <a:cs typeface="Times New Roman" panose="02020603050405020304" pitchFamily="18" charset="0"/>
                      </a:endParaRPr>
                    </a:p>
                  </a:txBody>
                  <a:tcPr marL="6006" marR="6006" marT="6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600" u="none" strike="noStrike" kern="1200" noProof="0" dirty="0" smtClean="0">
                          <a:solidFill>
                            <a:srgbClr val="002060"/>
                          </a:solidFill>
                          <a:effectLst/>
                          <a:latin typeface="Times New Roman" panose="02020603050405020304" pitchFamily="18" charset="0"/>
                          <a:ea typeface="+mn-ea"/>
                          <a:cs typeface="Times New Roman" panose="02020603050405020304" pitchFamily="18" charset="0"/>
                        </a:rPr>
                        <a:t>LSA-003B</a:t>
                      </a:r>
                      <a:endParaRPr lang="en-GB" sz="1600" u="none" strike="noStrike" kern="1200" noProof="0" dirty="0">
                        <a:solidFill>
                          <a:srgbClr val="002060"/>
                        </a:solidFill>
                        <a:effectLst/>
                        <a:latin typeface="Times New Roman" panose="02020603050405020304" pitchFamily="18" charset="0"/>
                        <a:ea typeface="+mn-ea"/>
                        <a:cs typeface="Times New Roman" panose="02020603050405020304" pitchFamily="18" charset="0"/>
                      </a:endParaRPr>
                    </a:p>
                  </a:txBody>
                  <a:tcPr marL="6006" marR="6006" marT="6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600" b="0" i="0" u="none" strike="noStrike" noProof="0" dirty="0" smtClean="0">
                          <a:solidFill>
                            <a:srgbClr val="002060"/>
                          </a:solidFill>
                          <a:effectLst/>
                          <a:latin typeface="Times New Roman" panose="02020603050405020304" pitchFamily="18" charset="0"/>
                          <a:cs typeface="Times New Roman" panose="02020603050405020304" pitchFamily="18" charset="0"/>
                        </a:rPr>
                        <a:t>FTP</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600" b="0" i="0" u="none" strike="noStrike" noProof="0" dirty="0" smtClean="0">
                          <a:solidFill>
                            <a:srgbClr val="002060"/>
                          </a:solidFill>
                          <a:effectLst/>
                          <a:latin typeface="Times New Roman" panose="02020603050405020304" pitchFamily="18" charset="0"/>
                          <a:cs typeface="Times New Roman" panose="02020603050405020304" pitchFamily="18" charset="0"/>
                        </a:rPr>
                        <a:t>1 Day</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3277">
                <a:tc>
                  <a:txBody>
                    <a:bodyPr/>
                    <a:lstStyle/>
                    <a:p>
                      <a:pPr algn="ctr" fontAlgn="ctr"/>
                      <a:r>
                        <a:rPr lang="en-GB" sz="1600" u="none" strike="noStrike" noProof="0" dirty="0">
                          <a:solidFill>
                            <a:srgbClr val="002060"/>
                          </a:solidFill>
                          <a:effectLst/>
                          <a:latin typeface="Times New Roman" panose="02020603050405020304" pitchFamily="18" charset="0"/>
                          <a:cs typeface="Times New Roman" panose="02020603050405020304" pitchFamily="18" charset="0"/>
                        </a:rPr>
                        <a:t>LSA-004 </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600" u="none" strike="noStrike" noProof="0" dirty="0">
                          <a:solidFill>
                            <a:srgbClr val="002060"/>
                          </a:solidFill>
                          <a:effectLst/>
                          <a:latin typeface="Times New Roman" panose="02020603050405020304" pitchFamily="18" charset="0"/>
                          <a:cs typeface="Times New Roman" panose="02020603050405020304" pitchFamily="18" charset="0"/>
                        </a:rPr>
                        <a:t>Land Surface Temperature – Directional Effects </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600" u="none" strike="noStrike" noProof="0" dirty="0" err="1">
                          <a:solidFill>
                            <a:srgbClr val="002060"/>
                          </a:solidFill>
                          <a:effectLst/>
                          <a:latin typeface="Times New Roman" panose="02020603050405020304" pitchFamily="18" charset="0"/>
                          <a:cs typeface="Times New Roman" panose="02020603050405020304" pitchFamily="18" charset="0"/>
                        </a:rPr>
                        <a:t>MLST_Dir</a:t>
                      </a:r>
                      <a:r>
                        <a:rPr lang="en-GB" sz="1600" u="none" strike="noStrike" noProof="0" dirty="0">
                          <a:solidFill>
                            <a:srgbClr val="002060"/>
                          </a:solidFill>
                          <a:effectLst/>
                          <a:latin typeface="Times New Roman" panose="02020603050405020304" pitchFamily="18" charset="0"/>
                          <a:cs typeface="Times New Roman" panose="02020603050405020304" pitchFamily="18" charset="0"/>
                        </a:rPr>
                        <a:t> </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600" u="none" strike="noStrike" noProof="0" dirty="0" smtClean="0">
                          <a:solidFill>
                            <a:srgbClr val="002060"/>
                          </a:solidFill>
                          <a:effectLst/>
                          <a:latin typeface="Times New Roman" panose="02020603050405020304" pitchFamily="18" charset="0"/>
                          <a:cs typeface="Times New Roman" panose="02020603050405020304" pitchFamily="18" charset="0"/>
                        </a:rPr>
                        <a:t>EUMET</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600" u="none" strike="noStrike" noProof="0" dirty="0" smtClean="0">
                          <a:solidFill>
                            <a:srgbClr val="002060"/>
                          </a:solidFill>
                          <a:effectLst/>
                          <a:latin typeface="Times New Roman" panose="02020603050405020304" pitchFamily="18" charset="0"/>
                          <a:cs typeface="Times New Roman" panose="02020603050405020304" pitchFamily="18" charset="0"/>
                        </a:rPr>
                        <a:t>15 Min</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3277">
                <a:tc>
                  <a:txBody>
                    <a:bodyPr/>
                    <a:lstStyle/>
                    <a:p>
                      <a:pPr algn="ctr" fontAlgn="ctr"/>
                      <a:r>
                        <a:rPr lang="en-GB" sz="1600" u="none" strike="noStrike" noProof="0" dirty="0">
                          <a:solidFill>
                            <a:srgbClr val="002060"/>
                          </a:solidFill>
                          <a:effectLst/>
                          <a:latin typeface="Times New Roman" panose="02020603050405020304" pitchFamily="18" charset="0"/>
                          <a:cs typeface="Times New Roman" panose="02020603050405020304" pitchFamily="18" charset="0"/>
                        </a:rPr>
                        <a:t>LSA- 005 </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600" u="none" strike="noStrike" noProof="0" dirty="0">
                          <a:solidFill>
                            <a:srgbClr val="002060"/>
                          </a:solidFill>
                          <a:effectLst/>
                          <a:latin typeface="Times New Roman" panose="02020603050405020304" pitchFamily="18" charset="0"/>
                          <a:cs typeface="Times New Roman" panose="02020603050405020304" pitchFamily="18" charset="0"/>
                        </a:rPr>
                        <a:t>All weather Land Surface Temperature </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600" u="none" strike="noStrike" noProof="0" dirty="0">
                          <a:solidFill>
                            <a:srgbClr val="002060"/>
                          </a:solidFill>
                          <a:effectLst/>
                          <a:latin typeface="Times New Roman" panose="02020603050405020304" pitchFamily="18" charset="0"/>
                          <a:cs typeface="Times New Roman" panose="02020603050405020304" pitchFamily="18" charset="0"/>
                        </a:rPr>
                        <a:t>MLSTS </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600" u="none" strike="noStrike" noProof="0" dirty="0" smtClean="0">
                          <a:solidFill>
                            <a:srgbClr val="002060"/>
                          </a:solidFill>
                          <a:effectLst/>
                          <a:latin typeface="Times New Roman" panose="02020603050405020304" pitchFamily="18" charset="0"/>
                          <a:cs typeface="Times New Roman" panose="02020603050405020304" pitchFamily="18" charset="0"/>
                        </a:rPr>
                        <a:t>EUMET</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600" u="none" strike="noStrike" noProof="0" dirty="0" smtClean="0">
                          <a:solidFill>
                            <a:srgbClr val="002060"/>
                          </a:solidFill>
                          <a:effectLst/>
                          <a:latin typeface="Times New Roman" panose="02020603050405020304" pitchFamily="18" charset="0"/>
                          <a:cs typeface="Times New Roman" panose="02020603050405020304" pitchFamily="18" charset="0"/>
                        </a:rPr>
                        <a:t>30 Min</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3277">
                <a:tc>
                  <a:txBody>
                    <a:bodyPr/>
                    <a:lstStyle/>
                    <a:p>
                      <a:pPr algn="ctr" fontAlgn="ctr"/>
                      <a:r>
                        <a:rPr lang="en-GB" sz="1600" u="none" strike="noStrike" noProof="0" dirty="0">
                          <a:solidFill>
                            <a:srgbClr val="002060"/>
                          </a:solidFill>
                          <a:effectLst/>
                          <a:latin typeface="Times New Roman" panose="02020603050405020304" pitchFamily="18" charset="0"/>
                          <a:cs typeface="Times New Roman" panose="02020603050405020304" pitchFamily="18" charset="0"/>
                        </a:rPr>
                        <a:t>LSA-006 </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600" u="none" strike="noStrike" noProof="0" dirty="0">
                          <a:solidFill>
                            <a:srgbClr val="002060"/>
                          </a:solidFill>
                          <a:effectLst/>
                          <a:latin typeface="Times New Roman" panose="02020603050405020304" pitchFamily="18" charset="0"/>
                          <a:cs typeface="Times New Roman" panose="02020603050405020304" pitchFamily="18" charset="0"/>
                        </a:rPr>
                        <a:t>Infrared emissivity – Direct retrieval </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600" u="none" strike="noStrike" noProof="0" dirty="0">
                          <a:solidFill>
                            <a:srgbClr val="002060"/>
                          </a:solidFill>
                          <a:effectLst/>
                          <a:latin typeface="Times New Roman" panose="02020603050405020304" pitchFamily="18" charset="0"/>
                          <a:cs typeface="Times New Roman" panose="02020603050405020304" pitchFamily="18" charset="0"/>
                        </a:rPr>
                        <a:t>MEMD </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600" u="none" strike="noStrike" noProof="0" dirty="0" smtClean="0">
                          <a:solidFill>
                            <a:srgbClr val="002060"/>
                          </a:solidFill>
                          <a:effectLst/>
                          <a:latin typeface="Times New Roman" panose="02020603050405020304" pitchFamily="18" charset="0"/>
                          <a:cs typeface="Times New Roman" panose="02020603050405020304" pitchFamily="18" charset="0"/>
                        </a:rPr>
                        <a:t>FTP</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600" u="none" strike="noStrike" noProof="0" dirty="0" smtClean="0">
                          <a:solidFill>
                            <a:srgbClr val="002060"/>
                          </a:solidFill>
                          <a:effectLst/>
                          <a:latin typeface="Times New Roman" panose="02020603050405020304" pitchFamily="18" charset="0"/>
                          <a:cs typeface="Times New Roman" panose="02020603050405020304" pitchFamily="18" charset="0"/>
                        </a:rPr>
                        <a:t>1 Day</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3277">
                <a:tc>
                  <a:txBody>
                    <a:bodyPr/>
                    <a:lstStyle/>
                    <a:p>
                      <a:pPr algn="ctr" fontAlgn="ctr"/>
                      <a:r>
                        <a:rPr lang="en-GB" sz="1600" u="none" strike="noStrike" noProof="0" dirty="0">
                          <a:solidFill>
                            <a:srgbClr val="002060"/>
                          </a:solidFill>
                          <a:effectLst/>
                          <a:latin typeface="Times New Roman" panose="02020603050405020304" pitchFamily="18" charset="0"/>
                          <a:cs typeface="Times New Roman" panose="02020603050405020304" pitchFamily="18" charset="0"/>
                        </a:rPr>
                        <a:t>LSA-007 </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fontAlgn="ctr"/>
                      <a:r>
                        <a:rPr lang="en-GB" sz="1600" u="none" strike="noStrike" noProof="0" dirty="0">
                          <a:solidFill>
                            <a:srgbClr val="002060"/>
                          </a:solidFill>
                          <a:effectLst/>
                          <a:latin typeface="Times New Roman" panose="02020603050405020304" pitchFamily="18" charset="0"/>
                          <a:cs typeface="Times New Roman" panose="02020603050405020304" pitchFamily="18" charset="0"/>
                        </a:rPr>
                        <a:t>MTG Land Surface Temperature </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fontAlgn="ctr"/>
                      <a:r>
                        <a:rPr lang="en-GB" sz="1600" u="none" strike="noStrike" noProof="0" dirty="0">
                          <a:solidFill>
                            <a:srgbClr val="002060"/>
                          </a:solidFill>
                          <a:effectLst/>
                          <a:latin typeface="Times New Roman" panose="02020603050405020304" pitchFamily="18" charset="0"/>
                          <a:cs typeface="Times New Roman" panose="02020603050405020304" pitchFamily="18" charset="0"/>
                        </a:rPr>
                        <a:t>MTLST </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fontAlgn="ctr"/>
                      <a:r>
                        <a:rPr lang="en-GB" sz="1600" u="none" strike="noStrike" noProof="0" dirty="0" smtClean="0">
                          <a:solidFill>
                            <a:srgbClr val="002060"/>
                          </a:solidFill>
                          <a:effectLst/>
                          <a:latin typeface="Times New Roman" panose="02020603050405020304" pitchFamily="18" charset="0"/>
                          <a:cs typeface="Times New Roman" panose="02020603050405020304" pitchFamily="18" charset="0"/>
                        </a:rPr>
                        <a:t> </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fontAlgn="ctr"/>
                      <a:r>
                        <a:rPr lang="en-GB" sz="1600" u="none" strike="noStrike" noProof="0" dirty="0" smtClean="0">
                          <a:solidFill>
                            <a:srgbClr val="002060"/>
                          </a:solidFill>
                          <a:effectLst/>
                          <a:latin typeface="Times New Roman" panose="02020603050405020304" pitchFamily="18" charset="0"/>
                          <a:cs typeface="Times New Roman" panose="02020603050405020304" pitchFamily="18" charset="0"/>
                        </a:rPr>
                        <a:t>MTG</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373277">
                <a:tc>
                  <a:txBody>
                    <a:bodyPr/>
                    <a:lstStyle/>
                    <a:p>
                      <a:pPr algn="ctr" fontAlgn="ctr"/>
                      <a:r>
                        <a:rPr lang="en-GB" sz="1600" u="none" strike="noStrike" noProof="0" dirty="0">
                          <a:solidFill>
                            <a:srgbClr val="002060"/>
                          </a:solidFill>
                          <a:effectLst/>
                          <a:latin typeface="Times New Roman" panose="02020603050405020304" pitchFamily="18" charset="0"/>
                          <a:cs typeface="Times New Roman" panose="02020603050405020304" pitchFamily="18" charset="0"/>
                        </a:rPr>
                        <a:t>LSA-008 </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fontAlgn="ctr"/>
                      <a:r>
                        <a:rPr lang="en-GB" sz="1600" u="none" strike="noStrike" noProof="0" dirty="0">
                          <a:solidFill>
                            <a:srgbClr val="002060"/>
                          </a:solidFill>
                          <a:effectLst/>
                          <a:latin typeface="Times New Roman" panose="02020603050405020304" pitchFamily="18" charset="0"/>
                          <a:cs typeface="Times New Roman" panose="02020603050405020304" pitchFamily="18" charset="0"/>
                        </a:rPr>
                        <a:t>MTG Derived Land Surface Temperature </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fontAlgn="ctr"/>
                      <a:r>
                        <a:rPr lang="en-GB" sz="1600" u="none" strike="noStrike" noProof="0" dirty="0">
                          <a:solidFill>
                            <a:srgbClr val="002060"/>
                          </a:solidFill>
                          <a:effectLst/>
                          <a:latin typeface="Times New Roman" panose="02020603050405020304" pitchFamily="18" charset="0"/>
                          <a:cs typeface="Times New Roman" panose="02020603050405020304" pitchFamily="18" charset="0"/>
                        </a:rPr>
                        <a:t>MTDLST </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fontAlgn="ctr"/>
                      <a:r>
                        <a:rPr lang="en-GB" sz="1600" u="none" strike="noStrike" noProof="0" dirty="0" smtClean="0">
                          <a:solidFill>
                            <a:srgbClr val="002060"/>
                          </a:solidFill>
                          <a:effectLst/>
                          <a:latin typeface="Times New Roman" panose="02020603050405020304" pitchFamily="18" charset="0"/>
                          <a:cs typeface="Times New Roman" panose="02020603050405020304" pitchFamily="18" charset="0"/>
                        </a:rPr>
                        <a:t> </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fontAlgn="ctr"/>
                      <a:r>
                        <a:rPr lang="en-GB" sz="1600" u="none" strike="noStrike" noProof="0" dirty="0" smtClean="0">
                          <a:solidFill>
                            <a:srgbClr val="002060"/>
                          </a:solidFill>
                          <a:effectLst/>
                          <a:latin typeface="Times New Roman" panose="02020603050405020304" pitchFamily="18" charset="0"/>
                          <a:cs typeface="Times New Roman" panose="02020603050405020304" pitchFamily="18" charset="0"/>
                        </a:rPr>
                        <a:t>MTG</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414208">
                <a:tc>
                  <a:txBody>
                    <a:bodyPr/>
                    <a:lstStyle/>
                    <a:p>
                      <a:pPr algn="ctr" fontAlgn="ctr"/>
                      <a:r>
                        <a:rPr lang="en-GB" sz="1600" u="none" strike="noStrike" noProof="0" dirty="0">
                          <a:solidFill>
                            <a:srgbClr val="002060"/>
                          </a:solidFill>
                          <a:effectLst/>
                          <a:latin typeface="Times New Roman" panose="02020603050405020304" pitchFamily="18" charset="0"/>
                          <a:cs typeface="Times New Roman" panose="02020603050405020304" pitchFamily="18" charset="0"/>
                        </a:rPr>
                        <a:t>LSA-009 </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fontAlgn="ctr"/>
                      <a:r>
                        <a:rPr lang="en-GB" sz="1600" u="none" strike="noStrike" noProof="0" dirty="0">
                          <a:solidFill>
                            <a:srgbClr val="002060"/>
                          </a:solidFill>
                          <a:effectLst/>
                          <a:latin typeface="Times New Roman" panose="02020603050405020304" pitchFamily="18" charset="0"/>
                          <a:cs typeface="Times New Roman" panose="02020603050405020304" pitchFamily="18" charset="0"/>
                        </a:rPr>
                        <a:t>MTG Infrared emissivity - Direct </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fontAlgn="ctr"/>
                      <a:r>
                        <a:rPr lang="en-GB" sz="1600" u="none" strike="noStrike" noProof="0" dirty="0">
                          <a:solidFill>
                            <a:srgbClr val="002060"/>
                          </a:solidFill>
                          <a:effectLst/>
                          <a:latin typeface="Times New Roman" panose="02020603050405020304" pitchFamily="18" charset="0"/>
                          <a:cs typeface="Times New Roman" panose="02020603050405020304" pitchFamily="18" charset="0"/>
                        </a:rPr>
                        <a:t>MTEMD </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fontAlgn="ctr"/>
                      <a:r>
                        <a:rPr lang="en-GB" sz="1600" u="none" strike="noStrike" noProof="0" dirty="0" smtClean="0">
                          <a:solidFill>
                            <a:srgbClr val="002060"/>
                          </a:solidFill>
                          <a:effectLst/>
                          <a:latin typeface="Times New Roman" panose="02020603050405020304" pitchFamily="18" charset="0"/>
                          <a:cs typeface="Times New Roman" panose="02020603050405020304" pitchFamily="18" charset="0"/>
                        </a:rPr>
                        <a:t> </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fontAlgn="ctr"/>
                      <a:r>
                        <a:rPr lang="en-GB" sz="1600" u="none" strike="noStrike" noProof="0" dirty="0" smtClean="0">
                          <a:solidFill>
                            <a:srgbClr val="002060"/>
                          </a:solidFill>
                          <a:effectLst/>
                          <a:latin typeface="Times New Roman" panose="02020603050405020304" pitchFamily="18" charset="0"/>
                          <a:cs typeface="Times New Roman" panose="02020603050405020304" pitchFamily="18" charset="0"/>
                        </a:rPr>
                        <a:t>MTG</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373277">
                <a:tc>
                  <a:txBody>
                    <a:bodyPr/>
                    <a:lstStyle/>
                    <a:p>
                      <a:pPr algn="ctr" fontAlgn="ctr"/>
                      <a:r>
                        <a:rPr lang="en-GB" sz="1600" u="none" strike="noStrike" noProof="0" dirty="0">
                          <a:solidFill>
                            <a:srgbClr val="002060"/>
                          </a:solidFill>
                          <a:effectLst/>
                          <a:latin typeface="Times New Roman" panose="02020603050405020304" pitchFamily="18" charset="0"/>
                          <a:cs typeface="Times New Roman" panose="02020603050405020304" pitchFamily="18" charset="0"/>
                        </a:rPr>
                        <a:t>LSA-010 </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fontAlgn="ctr"/>
                      <a:r>
                        <a:rPr lang="en-GB" sz="1600" u="none" strike="noStrike" noProof="0" dirty="0">
                          <a:solidFill>
                            <a:srgbClr val="002060"/>
                          </a:solidFill>
                          <a:effectLst/>
                          <a:latin typeface="Times New Roman" panose="02020603050405020304" pitchFamily="18" charset="0"/>
                          <a:cs typeface="Times New Roman" panose="02020603050405020304" pitchFamily="18" charset="0"/>
                        </a:rPr>
                        <a:t>EPS-SG/VII Land Surface Temperature </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fontAlgn="ctr"/>
                      <a:r>
                        <a:rPr lang="en-GB" sz="1600" u="none" strike="noStrike" noProof="0" dirty="0">
                          <a:solidFill>
                            <a:srgbClr val="002060"/>
                          </a:solidFill>
                          <a:effectLst/>
                          <a:latin typeface="Times New Roman" panose="02020603050405020304" pitchFamily="18" charset="0"/>
                          <a:cs typeface="Times New Roman" panose="02020603050405020304" pitchFamily="18" charset="0"/>
                        </a:rPr>
                        <a:t>ESG_DLST </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fontAlgn="ctr"/>
                      <a:r>
                        <a:rPr lang="en-GB" sz="1600" u="none" strike="noStrike" noProof="0" dirty="0" smtClean="0">
                          <a:solidFill>
                            <a:srgbClr val="002060"/>
                          </a:solidFill>
                          <a:effectLst/>
                          <a:latin typeface="Times New Roman" panose="02020603050405020304" pitchFamily="18" charset="0"/>
                          <a:cs typeface="Times New Roman" panose="02020603050405020304" pitchFamily="18" charset="0"/>
                        </a:rPr>
                        <a:t> </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fontAlgn="ctr"/>
                      <a:r>
                        <a:rPr lang="en-GB" sz="1600" u="none" strike="noStrike" noProof="0" dirty="0" smtClean="0">
                          <a:solidFill>
                            <a:srgbClr val="002060"/>
                          </a:solidFill>
                          <a:effectLst/>
                          <a:latin typeface="Times New Roman" panose="02020603050405020304" pitchFamily="18" charset="0"/>
                          <a:cs typeface="Times New Roman" panose="02020603050405020304" pitchFamily="18" charset="0"/>
                        </a:rPr>
                        <a:t>EPS-SG</a:t>
                      </a:r>
                      <a:endParaRPr lang="en-GB" sz="1600" b="0" i="0" u="none" strike="noStrike" noProof="0" dirty="0">
                        <a:solidFill>
                          <a:srgbClr val="002060"/>
                        </a:solidFill>
                        <a:effectLst/>
                        <a:latin typeface="Times New Roman" panose="02020603050405020304" pitchFamily="18" charset="0"/>
                        <a:cs typeface="Times New Roman" panose="02020603050405020304" pitchFamily="18" charset="0"/>
                      </a:endParaRPr>
                    </a:p>
                  </a:txBody>
                  <a:tcPr marL="6006" marR="6006" marT="6004"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495205">
                <a:tc>
                  <a:txBody>
                    <a:bodyPr/>
                    <a:lstStyle/>
                    <a:p>
                      <a:pPr marL="0" algn="ctr" defTabSz="914400" rtl="0" eaLnBrk="1" fontAlgn="ctr" latinLnBrk="0" hangingPunct="1"/>
                      <a:r>
                        <a:rPr lang="en-GB" sz="1600" u="none" strike="noStrike" kern="1200" noProof="0" dirty="0">
                          <a:solidFill>
                            <a:srgbClr val="002060"/>
                          </a:solidFill>
                          <a:effectLst/>
                          <a:latin typeface="Times New Roman" panose="02020603050405020304" pitchFamily="18" charset="0"/>
                          <a:ea typeface="+mn-ea"/>
                          <a:cs typeface="Times New Roman" panose="02020603050405020304" pitchFamily="18" charset="0"/>
                        </a:rPr>
                        <a:t>LSA-050 </a:t>
                      </a:r>
                    </a:p>
                  </a:txBody>
                  <a:tcPr marL="7621" marR="7621" marT="7619"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algn="ctr" defTabSz="914400" rtl="0" eaLnBrk="1" fontAlgn="ctr" latinLnBrk="0" hangingPunct="1"/>
                      <a:r>
                        <a:rPr lang="en-GB" sz="1600" u="none" strike="noStrike" kern="1200" noProof="0" dirty="0">
                          <a:solidFill>
                            <a:srgbClr val="002060"/>
                          </a:solidFill>
                          <a:effectLst/>
                          <a:latin typeface="Times New Roman" panose="02020603050405020304" pitchFamily="18" charset="0"/>
                          <a:ea typeface="+mn-ea"/>
                          <a:cs typeface="Times New Roman" panose="02020603050405020304" pitchFamily="18" charset="0"/>
                        </a:rPr>
                        <a:t>MSG Land Surface Temperature - Reprocessed since 2004 </a:t>
                      </a:r>
                    </a:p>
                  </a:txBody>
                  <a:tcPr marL="7621" marR="7621" marT="7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algn="l" defTabSz="914400" rtl="0" eaLnBrk="1" fontAlgn="ctr" latinLnBrk="0" hangingPunct="1"/>
                      <a:r>
                        <a:rPr lang="en-GB" sz="1600" u="none" strike="noStrike" kern="1200" noProof="0" dirty="0">
                          <a:solidFill>
                            <a:srgbClr val="002060"/>
                          </a:solidFill>
                          <a:effectLst/>
                          <a:latin typeface="Times New Roman" panose="02020603050405020304" pitchFamily="18" charset="0"/>
                          <a:ea typeface="+mn-ea"/>
                          <a:cs typeface="Times New Roman" panose="02020603050405020304" pitchFamily="18" charset="0"/>
                        </a:rPr>
                        <a:t>MLST-R </a:t>
                      </a:r>
                    </a:p>
                  </a:txBody>
                  <a:tcPr marL="7621" marR="7621" marT="7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algn="l" defTabSz="914400" rtl="0" eaLnBrk="1" fontAlgn="ctr" latinLnBrk="0" hangingPunct="1"/>
                      <a:r>
                        <a:rPr lang="en-GB" sz="1600" u="none" strike="noStrike" kern="1200" noProof="0" dirty="0" smtClean="0">
                          <a:solidFill>
                            <a:srgbClr val="002060"/>
                          </a:solidFill>
                          <a:effectLst/>
                          <a:latin typeface="Times New Roman" panose="02020603050405020304" pitchFamily="18" charset="0"/>
                          <a:ea typeface="+mn-ea"/>
                          <a:cs typeface="Times New Roman" panose="02020603050405020304" pitchFamily="18" charset="0"/>
                        </a:rPr>
                        <a:t>FTP</a:t>
                      </a:r>
                      <a:endParaRPr lang="en-GB" sz="1600" u="none" strike="noStrike" kern="1200" noProof="0" dirty="0">
                        <a:solidFill>
                          <a:srgbClr val="002060"/>
                        </a:solidFill>
                        <a:effectLst/>
                        <a:latin typeface="Times New Roman" panose="02020603050405020304" pitchFamily="18" charset="0"/>
                        <a:ea typeface="+mn-ea"/>
                        <a:cs typeface="Times New Roman" panose="02020603050405020304" pitchFamily="18" charset="0"/>
                      </a:endParaRPr>
                    </a:p>
                  </a:txBody>
                  <a:tcPr marL="7621" marR="7621" marT="7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algn="l" defTabSz="914400" rtl="0" eaLnBrk="1" fontAlgn="ctr" latinLnBrk="0" hangingPunct="1"/>
                      <a:r>
                        <a:rPr lang="en-GB" sz="1600" u="none" strike="noStrike" kern="1200" noProof="0" dirty="0" smtClean="0">
                          <a:solidFill>
                            <a:srgbClr val="002060"/>
                          </a:solidFill>
                          <a:effectLst/>
                          <a:latin typeface="Times New Roman" panose="02020603050405020304" pitchFamily="18" charset="0"/>
                          <a:ea typeface="+mn-ea"/>
                          <a:cs typeface="Times New Roman" panose="02020603050405020304" pitchFamily="18" charset="0"/>
                        </a:rPr>
                        <a:t>DR (2004/2012)</a:t>
                      </a:r>
                      <a:endParaRPr lang="en-GB" sz="1600" u="none" strike="noStrike" kern="1200" noProof="0" dirty="0">
                        <a:solidFill>
                          <a:srgbClr val="002060"/>
                        </a:solidFill>
                        <a:effectLst/>
                        <a:latin typeface="Times New Roman" panose="02020603050405020304" pitchFamily="18" charset="0"/>
                        <a:ea typeface="+mn-ea"/>
                        <a:cs typeface="Times New Roman" panose="02020603050405020304" pitchFamily="18" charset="0"/>
                      </a:endParaRPr>
                    </a:p>
                  </a:txBody>
                  <a:tcPr marL="7621" marR="7621" marT="7619"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bl>
          </a:graphicData>
        </a:graphic>
      </p:graphicFrame>
      <p:sp>
        <p:nvSpPr>
          <p:cNvPr id="31825" name="TextBox 5"/>
          <p:cNvSpPr txBox="1">
            <a:spLocks noChangeArrowheads="1"/>
          </p:cNvSpPr>
          <p:nvPr/>
        </p:nvSpPr>
        <p:spPr bwMode="auto">
          <a:xfrm>
            <a:off x="1011238" y="874713"/>
            <a:ext cx="6889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pt-PT" sz="2800" b="1">
                <a:solidFill>
                  <a:srgbClr val="C00000"/>
                </a:solidFill>
                <a:latin typeface="Times New Roman" panose="02020603050405020304" pitchFamily="18" charset="0"/>
                <a:cs typeface="Times New Roman" panose="02020603050405020304" pitchFamily="18" charset="0"/>
              </a:rPr>
              <a:t>Land Surface Temperature 1</a:t>
            </a:r>
            <a:r>
              <a:rPr lang="en-GB" altLang="pt-PT" sz="2800" b="1" baseline="30000">
                <a:solidFill>
                  <a:srgbClr val="C00000"/>
                </a:solidFill>
                <a:latin typeface="Times New Roman" panose="02020603050405020304" pitchFamily="18" charset="0"/>
                <a:cs typeface="Times New Roman" panose="02020603050405020304" pitchFamily="18" charset="0"/>
              </a:rPr>
              <a:t>st</a:t>
            </a:r>
            <a:r>
              <a:rPr lang="en-GB" altLang="pt-PT" sz="2800" b="1">
                <a:solidFill>
                  <a:srgbClr val="C00000"/>
                </a:solidFill>
                <a:latin typeface="Times New Roman" panose="02020603050405020304" pitchFamily="18" charset="0"/>
                <a:cs typeface="Times New Roman" panose="02020603050405020304" pitchFamily="18" charset="0"/>
              </a:rPr>
              <a:t> Day product </a:t>
            </a:r>
          </a:p>
        </p:txBody>
      </p:sp>
      <p:sp>
        <p:nvSpPr>
          <p:cNvPr id="31826" name="CaixaDeTexto 2"/>
          <p:cNvSpPr txBox="1">
            <a:spLocks noChangeArrowheads="1"/>
          </p:cNvSpPr>
          <p:nvPr/>
        </p:nvSpPr>
        <p:spPr bwMode="auto">
          <a:xfrm>
            <a:off x="865188" y="55563"/>
            <a:ext cx="6567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2800" b="1">
                <a:solidFill>
                  <a:srgbClr val="00194C"/>
                </a:solidFill>
                <a:latin typeface="Times New Roman" panose="02020603050405020304" pitchFamily="18" charset="0"/>
                <a:cs typeface="Times New Roman" panose="02020603050405020304" pitchFamily="18" charset="0"/>
              </a:rPr>
              <a:t>Land SAF Radiation Products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48415742"/>
              </p:ext>
            </p:extLst>
          </p:nvPr>
        </p:nvGraphicFramePr>
        <p:xfrm>
          <a:off x="49213" y="1444625"/>
          <a:ext cx="9036050" cy="4703770"/>
        </p:xfrm>
        <a:graphic>
          <a:graphicData uri="http://schemas.openxmlformats.org/drawingml/2006/table">
            <a:tbl>
              <a:tblPr>
                <a:tableStyleId>{5C22544A-7EE6-4342-B048-85BDC9FD1C3A}</a:tableStyleId>
              </a:tblPr>
              <a:tblGrid>
                <a:gridCol w="953208"/>
                <a:gridCol w="4785507"/>
                <a:gridCol w="1527083"/>
                <a:gridCol w="748952"/>
                <a:gridCol w="1021300"/>
              </a:tblGrid>
              <a:tr h="250088">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LSA-101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MSG Daily Surface Albedo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a:solidFill>
                            <a:srgbClr val="002060"/>
                          </a:solidFill>
                          <a:effectLst/>
                          <a:latin typeface="Times New Roman" panose="02020603050405020304" pitchFamily="18" charset="0"/>
                          <a:cs typeface="Times New Roman" panose="02020603050405020304" pitchFamily="18" charset="0"/>
                        </a:rPr>
                        <a:t>MDAL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PT" sz="1600" u="none" strike="noStrike" dirty="0" smtClean="0">
                          <a:solidFill>
                            <a:srgbClr val="002060"/>
                          </a:solidFill>
                          <a:effectLst/>
                          <a:latin typeface="Times New Roman" panose="02020603050405020304" pitchFamily="18" charset="0"/>
                          <a:cs typeface="Times New Roman" panose="02020603050405020304" pitchFamily="18" charset="0"/>
                        </a:rPr>
                        <a:t>EUMET</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1 Day</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088">
                <a:tc>
                  <a:txBody>
                    <a:bodyPr/>
                    <a:lstStyle/>
                    <a:p>
                      <a:pPr algn="l" fontAlgn="ctr"/>
                      <a:r>
                        <a:rPr lang="en-GB" sz="1600" u="none" strike="noStrike">
                          <a:solidFill>
                            <a:srgbClr val="002060"/>
                          </a:solidFill>
                          <a:effectLst/>
                          <a:latin typeface="Times New Roman" panose="02020603050405020304" pitchFamily="18" charset="0"/>
                          <a:cs typeface="Times New Roman" panose="02020603050405020304" pitchFamily="18" charset="0"/>
                        </a:rPr>
                        <a:t>LSA-102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MSG 10-day Surface Albedo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a:solidFill>
                            <a:srgbClr val="002060"/>
                          </a:solidFill>
                          <a:effectLst/>
                          <a:latin typeface="Times New Roman" panose="02020603050405020304" pitchFamily="18" charset="0"/>
                          <a:cs typeface="Times New Roman" panose="02020603050405020304" pitchFamily="18" charset="0"/>
                        </a:rPr>
                        <a:t>MTAL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PT" sz="1600" u="none" strike="noStrike">
                          <a:solidFill>
                            <a:srgbClr val="002060"/>
                          </a:solidFill>
                          <a:effectLst/>
                          <a:latin typeface="Times New Roman" panose="02020603050405020304" pitchFamily="18" charset="0"/>
                          <a:cs typeface="Times New Roman" panose="02020603050405020304" pitchFamily="18" charset="0"/>
                        </a:rPr>
                        <a:t>FTP</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10 Day</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088">
                <a:tc>
                  <a:txBody>
                    <a:bodyPr/>
                    <a:lstStyle/>
                    <a:p>
                      <a:pPr algn="l" fontAlgn="ctr"/>
                      <a:r>
                        <a:rPr lang="en-GB" sz="1600" u="none" strike="noStrike">
                          <a:solidFill>
                            <a:srgbClr val="002060"/>
                          </a:solidFill>
                          <a:effectLst/>
                          <a:latin typeface="Times New Roman" panose="02020603050405020304" pitchFamily="18" charset="0"/>
                          <a:cs typeface="Times New Roman" panose="02020603050405020304" pitchFamily="18" charset="0"/>
                        </a:rPr>
                        <a:t>LSA-103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EPS Surface Albedo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a:solidFill>
                            <a:srgbClr val="002060"/>
                          </a:solidFill>
                          <a:effectLst/>
                          <a:latin typeface="Times New Roman" panose="02020603050405020304" pitchFamily="18" charset="0"/>
                          <a:cs typeface="Times New Roman" panose="02020603050405020304" pitchFamily="18" charset="0"/>
                        </a:rPr>
                        <a:t>ETAL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PT" sz="1600" u="none" strike="noStrike">
                          <a:solidFill>
                            <a:srgbClr val="002060"/>
                          </a:solidFill>
                          <a:effectLst/>
                          <a:latin typeface="Times New Roman" panose="02020603050405020304" pitchFamily="18" charset="0"/>
                          <a:cs typeface="Times New Roman" panose="02020603050405020304" pitchFamily="18" charset="0"/>
                        </a:rPr>
                        <a:t>FTP</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10 Day</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3988">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LSA-104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MSG Land Surface Albedos For Snow-Free Bare Soil, Snow-Free Vegetation And Snow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MDAL-SVS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PT" sz="1600" u="none" strike="noStrike" dirty="0" smtClean="0">
                          <a:solidFill>
                            <a:srgbClr val="002060"/>
                          </a:solidFill>
                          <a:effectLst/>
                          <a:latin typeface="Times New Roman" panose="02020603050405020304" pitchFamily="18" charset="0"/>
                          <a:cs typeface="Times New Roman" panose="02020603050405020304" pitchFamily="18" charset="0"/>
                        </a:rPr>
                        <a:t>EUMET</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1 </a:t>
                      </a:r>
                      <a:r>
                        <a:rPr lang="pt-PT" sz="1600" u="none" strike="noStrike" dirty="0" err="1">
                          <a:solidFill>
                            <a:srgbClr val="002060"/>
                          </a:solidFill>
                          <a:effectLst/>
                          <a:latin typeface="Times New Roman" panose="02020603050405020304" pitchFamily="18" charset="0"/>
                          <a:cs typeface="Times New Roman" panose="02020603050405020304" pitchFamily="18" charset="0"/>
                        </a:rPr>
                        <a:t>Day</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088">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LSA-105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MTG Daily Surface Albedo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MTDAL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 </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MTG</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50088">
                <a:tc>
                  <a:txBody>
                    <a:bodyPr/>
                    <a:lstStyle/>
                    <a:p>
                      <a:pPr algn="l" fontAlgn="ctr"/>
                      <a:r>
                        <a:rPr lang="en-GB" sz="1600" u="none" strike="noStrike">
                          <a:solidFill>
                            <a:srgbClr val="002060"/>
                          </a:solidFill>
                          <a:effectLst/>
                          <a:latin typeface="Times New Roman" panose="02020603050405020304" pitchFamily="18" charset="0"/>
                          <a:cs typeface="Times New Roman" panose="02020603050405020304" pitchFamily="18" charset="0"/>
                        </a:rPr>
                        <a:t>LSA-106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MTG 10-day Surface Albedo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en-GB" sz="1600" u="none" strike="noStrike">
                          <a:solidFill>
                            <a:srgbClr val="002060"/>
                          </a:solidFill>
                          <a:effectLst/>
                          <a:latin typeface="Times New Roman" panose="02020603050405020304" pitchFamily="18" charset="0"/>
                          <a:cs typeface="Times New Roman" panose="02020603050405020304" pitchFamily="18" charset="0"/>
                        </a:rPr>
                        <a:t>MTTAL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 </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MTG</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50088">
                <a:tc>
                  <a:txBody>
                    <a:bodyPr/>
                    <a:lstStyle/>
                    <a:p>
                      <a:pPr algn="l" fontAlgn="ctr"/>
                      <a:r>
                        <a:rPr lang="en-GB" sz="1600" u="none" strike="noStrike">
                          <a:solidFill>
                            <a:srgbClr val="002060"/>
                          </a:solidFill>
                          <a:effectLst/>
                          <a:latin typeface="Times New Roman" panose="02020603050405020304" pitchFamily="18" charset="0"/>
                          <a:cs typeface="Times New Roman" panose="02020603050405020304" pitchFamily="18" charset="0"/>
                        </a:rPr>
                        <a:t>LSA-105.2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en-GB" sz="1600" u="none" strike="noStrike">
                          <a:solidFill>
                            <a:srgbClr val="002060"/>
                          </a:solidFill>
                          <a:effectLst/>
                          <a:latin typeface="Times New Roman" panose="02020603050405020304" pitchFamily="18" charset="0"/>
                          <a:cs typeface="Times New Roman" panose="02020603050405020304" pitchFamily="18" charset="0"/>
                        </a:rPr>
                        <a:t>MTG Daily Surface Albedo version 2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en-GB" sz="1600" u="none" strike="noStrike">
                          <a:solidFill>
                            <a:srgbClr val="002060"/>
                          </a:solidFill>
                          <a:effectLst/>
                          <a:latin typeface="Times New Roman" panose="02020603050405020304" pitchFamily="18" charset="0"/>
                          <a:cs typeface="Times New Roman" panose="02020603050405020304" pitchFamily="18" charset="0"/>
                        </a:rPr>
                        <a:t>MTDAL v2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 </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MTG</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50088">
                <a:tc>
                  <a:txBody>
                    <a:bodyPr/>
                    <a:lstStyle/>
                    <a:p>
                      <a:pPr algn="l" fontAlgn="ctr"/>
                      <a:r>
                        <a:rPr lang="en-GB" sz="1600" u="none" strike="noStrike">
                          <a:solidFill>
                            <a:srgbClr val="002060"/>
                          </a:solidFill>
                          <a:effectLst/>
                          <a:latin typeface="Times New Roman" panose="02020603050405020304" pitchFamily="18" charset="0"/>
                          <a:cs typeface="Times New Roman" panose="02020603050405020304" pitchFamily="18" charset="0"/>
                        </a:rPr>
                        <a:t>LSA-106.2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en-GB" sz="1600" u="none" strike="noStrike">
                          <a:solidFill>
                            <a:srgbClr val="002060"/>
                          </a:solidFill>
                          <a:effectLst/>
                          <a:latin typeface="Times New Roman" panose="02020603050405020304" pitchFamily="18" charset="0"/>
                          <a:cs typeface="Times New Roman" panose="02020603050405020304" pitchFamily="18" charset="0"/>
                        </a:rPr>
                        <a:t>MTG 10-day Surface Albedo version 2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en-GB" sz="1600" u="none" strike="noStrike">
                          <a:solidFill>
                            <a:srgbClr val="002060"/>
                          </a:solidFill>
                          <a:effectLst/>
                          <a:latin typeface="Times New Roman" panose="02020603050405020304" pitchFamily="18" charset="0"/>
                          <a:cs typeface="Times New Roman" panose="02020603050405020304" pitchFamily="18" charset="0"/>
                        </a:rPr>
                        <a:t>MTTAL v2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 </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MTG</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50088">
                <a:tc>
                  <a:txBody>
                    <a:bodyPr/>
                    <a:lstStyle/>
                    <a:p>
                      <a:pPr algn="l" fontAlgn="ctr"/>
                      <a:r>
                        <a:rPr lang="en-GB" sz="1600" u="none" strike="noStrike">
                          <a:solidFill>
                            <a:srgbClr val="002060"/>
                          </a:solidFill>
                          <a:effectLst/>
                          <a:latin typeface="Times New Roman" panose="02020603050405020304" pitchFamily="18" charset="0"/>
                          <a:cs typeface="Times New Roman" panose="02020603050405020304" pitchFamily="18" charset="0"/>
                        </a:rPr>
                        <a:t>LSA-108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a:solidFill>
                            <a:srgbClr val="002060"/>
                          </a:solidFill>
                          <a:effectLst/>
                          <a:latin typeface="Times New Roman" panose="02020603050405020304" pitchFamily="18" charset="0"/>
                          <a:cs typeface="Times New Roman" panose="02020603050405020304" pitchFamily="18" charset="0"/>
                        </a:rPr>
                        <a:t>MSG Daily Surface Albedo – v2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a:solidFill>
                            <a:srgbClr val="002060"/>
                          </a:solidFill>
                          <a:effectLst/>
                          <a:latin typeface="Times New Roman" panose="02020603050405020304" pitchFamily="18" charset="0"/>
                          <a:cs typeface="Times New Roman" panose="02020603050405020304" pitchFamily="18" charset="0"/>
                        </a:rPr>
                        <a:t>MDAL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PT" sz="1600" u="none" strike="noStrike" dirty="0" smtClean="0">
                          <a:solidFill>
                            <a:srgbClr val="002060"/>
                          </a:solidFill>
                          <a:effectLst/>
                          <a:latin typeface="Times New Roman" panose="02020603050405020304" pitchFamily="18" charset="0"/>
                          <a:cs typeface="Times New Roman" panose="02020603050405020304" pitchFamily="18" charset="0"/>
                        </a:rPr>
                        <a:t>EUMET</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1 </a:t>
                      </a:r>
                      <a:r>
                        <a:rPr lang="pt-PT" sz="1600" u="none" strike="noStrike" dirty="0" err="1">
                          <a:solidFill>
                            <a:srgbClr val="002060"/>
                          </a:solidFill>
                          <a:effectLst/>
                          <a:latin typeface="Times New Roman" panose="02020603050405020304" pitchFamily="18" charset="0"/>
                          <a:cs typeface="Times New Roman" panose="02020603050405020304" pitchFamily="18" charset="0"/>
                        </a:rPr>
                        <a:t>Day</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088">
                <a:tc>
                  <a:txBody>
                    <a:bodyPr/>
                    <a:lstStyle/>
                    <a:p>
                      <a:pPr algn="l" fontAlgn="ctr"/>
                      <a:r>
                        <a:rPr lang="en-GB" sz="1600" u="none" strike="noStrike">
                          <a:solidFill>
                            <a:srgbClr val="002060"/>
                          </a:solidFill>
                          <a:effectLst/>
                          <a:latin typeface="Times New Roman" panose="02020603050405020304" pitchFamily="18" charset="0"/>
                          <a:cs typeface="Times New Roman" panose="02020603050405020304" pitchFamily="18" charset="0"/>
                        </a:rPr>
                        <a:t>LSA-109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a:solidFill>
                            <a:srgbClr val="002060"/>
                          </a:solidFill>
                          <a:effectLst/>
                          <a:latin typeface="Times New Roman" panose="02020603050405020304" pitchFamily="18" charset="0"/>
                          <a:cs typeface="Times New Roman" panose="02020603050405020304" pitchFamily="18" charset="0"/>
                        </a:rPr>
                        <a:t>MSG 10-day Surface Albedo – v2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a:solidFill>
                            <a:srgbClr val="002060"/>
                          </a:solidFill>
                          <a:effectLst/>
                          <a:latin typeface="Times New Roman" panose="02020603050405020304" pitchFamily="18" charset="0"/>
                          <a:cs typeface="Times New Roman" panose="02020603050405020304" pitchFamily="18" charset="0"/>
                        </a:rPr>
                        <a:t>MTAL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FTP</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10 </a:t>
                      </a:r>
                      <a:r>
                        <a:rPr lang="pt-PT" sz="1600" u="none" strike="noStrike" dirty="0" err="1">
                          <a:solidFill>
                            <a:srgbClr val="002060"/>
                          </a:solidFill>
                          <a:effectLst/>
                          <a:latin typeface="Times New Roman" panose="02020603050405020304" pitchFamily="18" charset="0"/>
                          <a:cs typeface="Times New Roman" panose="02020603050405020304" pitchFamily="18" charset="0"/>
                        </a:rPr>
                        <a:t>Day</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088">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LSA-110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EPS-SG/VII Land Surface Albedo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ESG_TAL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 </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EPS-SG</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50088">
                <a:tc>
                  <a:txBody>
                    <a:bodyPr/>
                    <a:lstStyle/>
                    <a:p>
                      <a:pPr algn="l" fontAlgn="ctr"/>
                      <a:r>
                        <a:rPr lang="en-GB" sz="1600" u="none" strike="noStrike">
                          <a:solidFill>
                            <a:srgbClr val="002060"/>
                          </a:solidFill>
                          <a:effectLst/>
                          <a:latin typeface="Times New Roman" panose="02020603050405020304" pitchFamily="18" charset="0"/>
                          <a:cs typeface="Times New Roman" panose="02020603050405020304" pitchFamily="18" charset="0"/>
                        </a:rPr>
                        <a:t>LSA-111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EPS-SG/3MI Land Surface Albedo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ESG3MI_TAL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 </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EPS-SG</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50088">
                <a:tc>
                  <a:txBody>
                    <a:bodyPr/>
                    <a:lstStyle/>
                    <a:p>
                      <a:pPr algn="l" fontAlgn="ctr"/>
                      <a:r>
                        <a:rPr lang="en-GB" sz="1600" u="none" strike="noStrike">
                          <a:solidFill>
                            <a:srgbClr val="002060"/>
                          </a:solidFill>
                          <a:effectLst/>
                          <a:latin typeface="Times New Roman" panose="02020603050405020304" pitchFamily="18" charset="0"/>
                          <a:cs typeface="Times New Roman" panose="02020603050405020304" pitchFamily="18" charset="0"/>
                        </a:rPr>
                        <a:t>LSA-112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ctr"/>
                      <a:r>
                        <a:rPr lang="en-GB" sz="1600" u="none" strike="noStrike">
                          <a:solidFill>
                            <a:srgbClr val="002060"/>
                          </a:solidFill>
                          <a:effectLst/>
                          <a:latin typeface="Times New Roman" panose="02020603050405020304" pitchFamily="18" charset="0"/>
                          <a:cs typeface="Times New Roman" panose="02020603050405020304" pitchFamily="18" charset="0"/>
                        </a:rPr>
                        <a:t>EPS-SG/3MI Land Surface BRDF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ctr"/>
                      <a:r>
                        <a:rPr lang="en-GB" sz="1600" u="none" strike="noStrike">
                          <a:solidFill>
                            <a:srgbClr val="002060"/>
                          </a:solidFill>
                          <a:effectLst/>
                          <a:latin typeface="Times New Roman" panose="02020603050405020304" pitchFamily="18" charset="0"/>
                          <a:cs typeface="Times New Roman" panose="02020603050405020304" pitchFamily="18" charset="0"/>
                        </a:rPr>
                        <a:t>ESG3MI_TBRDF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 </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EPS-SG</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62244">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LSA-150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MSG 10-day Surface Albedo - Reprocessed since 2004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MTAL-R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FTP</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DR </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514554">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LSA-151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MSG 10-day Surface Albedo - Reprocessed since 2004 v2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MTAL-R v2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FTP</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DR </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331928">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LSA-152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EPS 10-daily Surface Albedo - Reprocessed since 2007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ETAL-R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FTP</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DR </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bl>
          </a:graphicData>
        </a:graphic>
      </p:graphicFrame>
      <p:sp>
        <p:nvSpPr>
          <p:cNvPr id="32873" name="TextBox 3"/>
          <p:cNvSpPr txBox="1">
            <a:spLocks noChangeArrowheads="1"/>
          </p:cNvSpPr>
          <p:nvPr/>
        </p:nvSpPr>
        <p:spPr bwMode="auto">
          <a:xfrm>
            <a:off x="1011238" y="827088"/>
            <a:ext cx="59817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pt-PT" sz="2800" b="1">
                <a:solidFill>
                  <a:srgbClr val="C00000"/>
                </a:solidFill>
                <a:latin typeface="Times New Roman" panose="02020603050405020304" pitchFamily="18" charset="0"/>
                <a:cs typeface="Times New Roman" panose="02020603050405020304" pitchFamily="18" charset="0"/>
              </a:rPr>
              <a:t>Land Surface Albedo 1</a:t>
            </a:r>
            <a:r>
              <a:rPr lang="en-GB" altLang="pt-PT" sz="2800" b="1" baseline="30000">
                <a:solidFill>
                  <a:srgbClr val="C00000"/>
                </a:solidFill>
                <a:latin typeface="Times New Roman" panose="02020603050405020304" pitchFamily="18" charset="0"/>
                <a:cs typeface="Times New Roman" panose="02020603050405020304" pitchFamily="18" charset="0"/>
              </a:rPr>
              <a:t>st</a:t>
            </a:r>
            <a:r>
              <a:rPr lang="en-GB" altLang="pt-PT" sz="2800" b="1">
                <a:solidFill>
                  <a:srgbClr val="C00000"/>
                </a:solidFill>
                <a:latin typeface="Times New Roman" panose="02020603050405020304" pitchFamily="18" charset="0"/>
                <a:cs typeface="Times New Roman" panose="02020603050405020304" pitchFamily="18" charset="0"/>
              </a:rPr>
              <a:t> Day product </a:t>
            </a:r>
          </a:p>
        </p:txBody>
      </p:sp>
      <p:sp>
        <p:nvSpPr>
          <p:cNvPr id="32874" name="CaixaDeTexto 2"/>
          <p:cNvSpPr txBox="1">
            <a:spLocks noChangeArrowheads="1"/>
          </p:cNvSpPr>
          <p:nvPr/>
        </p:nvSpPr>
        <p:spPr bwMode="auto">
          <a:xfrm>
            <a:off x="642938" y="0"/>
            <a:ext cx="6565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2800" b="1">
                <a:solidFill>
                  <a:srgbClr val="00194C"/>
                </a:solidFill>
                <a:latin typeface="Times New Roman" panose="02020603050405020304" pitchFamily="18" charset="0"/>
                <a:cs typeface="Times New Roman" panose="02020603050405020304" pitchFamily="18" charset="0"/>
              </a:rPr>
              <a:t>Land SAF Radiation Products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7975" y="1489075"/>
          <a:ext cx="8543925" cy="3999103"/>
        </p:xfrm>
        <a:graphic>
          <a:graphicData uri="http://schemas.openxmlformats.org/drawingml/2006/table">
            <a:tbl>
              <a:tblPr>
                <a:tableStyleId>{5C22544A-7EE6-4342-B048-85BDC9FD1C3A}</a:tableStyleId>
              </a:tblPr>
              <a:tblGrid>
                <a:gridCol w="1063887"/>
                <a:gridCol w="4493859"/>
                <a:gridCol w="1381229"/>
                <a:gridCol w="875428"/>
                <a:gridCol w="729522"/>
              </a:tblGrid>
              <a:tr h="250013">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LSA-201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MSG Downward Surface Shortwave Flux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MDSSF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dirty="0" smtClean="0">
                          <a:solidFill>
                            <a:srgbClr val="002060"/>
                          </a:solidFill>
                          <a:effectLst/>
                          <a:latin typeface="Times New Roman" panose="02020603050405020304" pitchFamily="18" charset="0"/>
                          <a:cs typeface="Times New Roman" panose="02020603050405020304" pitchFamily="18" charset="0"/>
                        </a:rPr>
                        <a:t>EUMET</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30 Min</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013">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LSA-203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Daily Downward Surface Shortwave Flux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DIDSSF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FTP</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1 Day</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271">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LSA-204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MSG Downward Surface Longwave Flux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MDSLF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dirty="0" smtClean="0">
                          <a:solidFill>
                            <a:srgbClr val="002060"/>
                          </a:solidFill>
                          <a:effectLst/>
                          <a:latin typeface="Times New Roman" panose="02020603050405020304" pitchFamily="18" charset="0"/>
                          <a:cs typeface="Times New Roman" panose="02020603050405020304" pitchFamily="18" charset="0"/>
                        </a:rPr>
                        <a:t>EUMET</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30 Min</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013">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LSA-206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Daily Downward Surface Longwave Flux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DIDSLF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FTP</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1 Day</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013">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LSA-207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Total and Diffuse DSSF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MDSSFTD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dirty="0" smtClean="0">
                          <a:solidFill>
                            <a:srgbClr val="002060"/>
                          </a:solidFill>
                          <a:effectLst/>
                          <a:latin typeface="Times New Roman" panose="02020603050405020304" pitchFamily="18" charset="0"/>
                          <a:cs typeface="Times New Roman" panose="02020603050405020304" pitchFamily="18" charset="0"/>
                        </a:rPr>
                        <a:t>EUMET</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15 Min</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013">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LSA-208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Net surface LW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MNSLF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dirty="0" smtClean="0">
                          <a:solidFill>
                            <a:srgbClr val="002060"/>
                          </a:solidFill>
                          <a:effectLst/>
                          <a:latin typeface="Times New Roman" panose="02020603050405020304" pitchFamily="18" charset="0"/>
                          <a:cs typeface="Times New Roman" panose="02020603050405020304" pitchFamily="18" charset="0"/>
                        </a:rPr>
                        <a:t>EUMET</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1 Day</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3841">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LSA-209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MTG DSSF (</a:t>
                      </a:r>
                      <a:r>
                        <a:rPr lang="en-GB" sz="1600" u="none" strike="noStrike" dirty="0" err="1">
                          <a:solidFill>
                            <a:srgbClr val="002060"/>
                          </a:solidFill>
                          <a:effectLst/>
                          <a:latin typeface="Times New Roman" panose="02020603050405020304" pitchFamily="18" charset="0"/>
                          <a:cs typeface="Times New Roman" panose="02020603050405020304" pitchFamily="18" charset="0"/>
                        </a:rPr>
                        <a:t>Downwelling</a:t>
                      </a:r>
                      <a:r>
                        <a:rPr lang="en-GB" sz="1600" u="none" strike="noStrike" dirty="0">
                          <a:solidFill>
                            <a:srgbClr val="002060"/>
                          </a:solidFill>
                          <a:effectLst/>
                          <a:latin typeface="Times New Roman" panose="02020603050405020304" pitchFamily="18" charset="0"/>
                          <a:cs typeface="Times New Roman" panose="02020603050405020304" pitchFamily="18" charset="0"/>
                        </a:rPr>
                        <a:t> Surface Short-wave Radiation)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MTDSSFTD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 </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MTG</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493841">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LSA-209.2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MTG DSSF (</a:t>
                      </a:r>
                      <a:r>
                        <a:rPr lang="en-GB" sz="1600" u="none" strike="noStrike" dirty="0" err="1">
                          <a:solidFill>
                            <a:srgbClr val="002060"/>
                          </a:solidFill>
                          <a:effectLst/>
                          <a:latin typeface="Times New Roman" panose="02020603050405020304" pitchFamily="18" charset="0"/>
                          <a:cs typeface="Times New Roman" panose="02020603050405020304" pitchFamily="18" charset="0"/>
                        </a:rPr>
                        <a:t>Downwelling</a:t>
                      </a:r>
                      <a:r>
                        <a:rPr lang="en-GB" sz="1600" u="none" strike="noStrike" dirty="0">
                          <a:solidFill>
                            <a:srgbClr val="002060"/>
                          </a:solidFill>
                          <a:effectLst/>
                          <a:latin typeface="Times New Roman" panose="02020603050405020304" pitchFamily="18" charset="0"/>
                          <a:cs typeface="Times New Roman" panose="02020603050405020304" pitchFamily="18" charset="0"/>
                        </a:rPr>
                        <a:t> Surface Short-wave Radiation) version 2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MTDSSFTD v2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 </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MTG</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50013">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LSA-210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MTG Downward Surface Longwave Flux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MTDSLF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 </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MTG</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50013">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LSA-211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MTG Daily Downward Surface Shortwave Flux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MTDIDSSF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 </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MTG</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493841">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LSA-211.2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MTG Daily Downward Surface Shortwave Flux version 2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MTDIDSSF v2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 </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MTG</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50013">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LSA-212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MTG Daily Downward Surface Longwave Flux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MTDIDSLF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 </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MTG</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50013">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LSA-213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MTG Net surface LW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MTMNSLF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 </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MTG</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bl>
          </a:graphicData>
        </a:graphic>
      </p:graphicFrame>
      <p:sp>
        <p:nvSpPr>
          <p:cNvPr id="33879" name="CaixaDeTexto 2"/>
          <p:cNvSpPr txBox="1">
            <a:spLocks noChangeArrowheads="1"/>
          </p:cNvSpPr>
          <p:nvPr/>
        </p:nvSpPr>
        <p:spPr bwMode="auto">
          <a:xfrm>
            <a:off x="606425" y="130175"/>
            <a:ext cx="6567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2800" b="1">
                <a:solidFill>
                  <a:srgbClr val="00194C"/>
                </a:solidFill>
                <a:latin typeface="Times New Roman" panose="02020603050405020304" pitchFamily="18" charset="0"/>
                <a:cs typeface="Times New Roman" panose="02020603050405020304" pitchFamily="18" charset="0"/>
              </a:rPr>
              <a:t>Land SAF Radiation Products</a:t>
            </a:r>
          </a:p>
        </p:txBody>
      </p:sp>
      <p:sp>
        <p:nvSpPr>
          <p:cNvPr id="33880" name="TextBox 3"/>
          <p:cNvSpPr txBox="1">
            <a:spLocks noChangeArrowheads="1"/>
          </p:cNvSpPr>
          <p:nvPr/>
        </p:nvSpPr>
        <p:spPr bwMode="auto">
          <a:xfrm>
            <a:off x="1011238" y="865188"/>
            <a:ext cx="53292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pt-PT" sz="2800" b="1">
                <a:solidFill>
                  <a:srgbClr val="C00000"/>
                </a:solidFill>
                <a:latin typeface="Times New Roman" panose="02020603050405020304" pitchFamily="18" charset="0"/>
                <a:cs typeface="Times New Roman" panose="02020603050405020304" pitchFamily="18" charset="0"/>
              </a:rPr>
              <a:t>Downward Surface Flux product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60960268"/>
              </p:ext>
            </p:extLst>
          </p:nvPr>
        </p:nvGraphicFramePr>
        <p:xfrm>
          <a:off x="222250" y="1689100"/>
          <a:ext cx="8699500" cy="3750375"/>
        </p:xfrm>
        <a:graphic>
          <a:graphicData uri="http://schemas.openxmlformats.org/drawingml/2006/table">
            <a:tbl>
              <a:tblPr>
                <a:tableStyleId>{5C22544A-7EE6-4342-B048-85BDC9FD1C3A}</a:tableStyleId>
              </a:tblPr>
              <a:tblGrid>
                <a:gridCol w="789704"/>
                <a:gridCol w="5048263"/>
                <a:gridCol w="1089413"/>
                <a:gridCol w="855967"/>
                <a:gridCol w="916153"/>
              </a:tblGrid>
              <a:tr h="250025">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LSA-301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MSG Evapotranspiration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MET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dirty="0" smtClean="0">
                          <a:solidFill>
                            <a:srgbClr val="002060"/>
                          </a:solidFill>
                          <a:effectLst/>
                          <a:latin typeface="Times New Roman" panose="02020603050405020304" pitchFamily="18" charset="0"/>
                          <a:cs typeface="Times New Roman" panose="02020603050405020304" pitchFamily="18" charset="0"/>
                        </a:rPr>
                        <a:t>EUMET</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30 Min</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025">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LSA-302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Daily MSG Evapotranspiration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DMET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FTP</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1 Day</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025">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LSA-303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Reference Evapotranspiration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METREF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dirty="0" smtClean="0">
                          <a:solidFill>
                            <a:srgbClr val="002060"/>
                          </a:solidFill>
                          <a:effectLst/>
                          <a:latin typeface="Times New Roman" panose="02020603050405020304" pitchFamily="18" charset="0"/>
                          <a:cs typeface="Times New Roman" panose="02020603050405020304" pitchFamily="18" charset="0"/>
                        </a:rPr>
                        <a:t>EUMET</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1 Day</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025">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LSA-304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Sensible heat flux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MH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FTP</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30 Min</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025">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LSA-305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dirty="0" err="1">
                          <a:solidFill>
                            <a:srgbClr val="002060"/>
                          </a:solidFill>
                          <a:effectLst/>
                          <a:latin typeface="Times New Roman" panose="02020603050405020304" pitchFamily="18" charset="0"/>
                          <a:cs typeface="Times New Roman" panose="02020603050405020304" pitchFamily="18" charset="0"/>
                        </a:rPr>
                        <a:t>Latentheat</a:t>
                      </a:r>
                      <a:r>
                        <a:rPr lang="en-GB" sz="1600" u="none" strike="noStrike" dirty="0">
                          <a:solidFill>
                            <a:srgbClr val="002060"/>
                          </a:solidFill>
                          <a:effectLst/>
                          <a:latin typeface="Times New Roman" panose="02020603050405020304" pitchFamily="18" charset="0"/>
                          <a:cs typeface="Times New Roman" panose="02020603050405020304" pitchFamily="18" charset="0"/>
                        </a:rPr>
                        <a:t> flux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MLE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FTP</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31 Min</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025">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LSA-306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MTG Evapotranspiration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MTET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 </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MTG</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50025">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LSA-307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Daily MTG Evapotranspiration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MTDET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 </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MTG</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50025">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LSA-308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MTG Reference Evapotranspiration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METREF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 </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MTG</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50025">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LSA-309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MTG Sensible heat flux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MTH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 </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MTG</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50025">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LSA-310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MTG Latent heat flux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MTLE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 </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MTG</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50025">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LSA-311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MSG Evapotranspiration – v2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MET v2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dirty="0" smtClean="0">
                          <a:solidFill>
                            <a:srgbClr val="002060"/>
                          </a:solidFill>
                          <a:effectLst/>
                          <a:latin typeface="Times New Roman" panose="02020603050405020304" pitchFamily="18" charset="0"/>
                          <a:cs typeface="Times New Roman" panose="02020603050405020304" pitchFamily="18" charset="0"/>
                        </a:rPr>
                        <a:t>EUMET</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30 Min</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025">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LSA-312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Daily MSG Evapotranspiration – V2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DMET v2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FTP</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1 Day</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025">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LSA-350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MSG Evapotranspiration CDR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MET-R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pt-PT" sz="1600" u="none" strike="noStrike" dirty="0" smtClean="0">
                          <a:solidFill>
                            <a:srgbClr val="002060"/>
                          </a:solidFill>
                          <a:effectLst/>
                          <a:latin typeface="Times New Roman" panose="02020603050405020304" pitchFamily="18" charset="0"/>
                          <a:cs typeface="Times New Roman" panose="02020603050405020304" pitchFamily="18" charset="0"/>
                        </a:rPr>
                        <a:t>EUMET</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30 Min</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250025">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LSA-351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Sensible Heat Flux CDR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MH-R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FTP</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1 </a:t>
                      </a:r>
                      <a:r>
                        <a:rPr lang="pt-PT" sz="1600" u="none" strike="noStrike" dirty="0" err="1">
                          <a:solidFill>
                            <a:srgbClr val="002060"/>
                          </a:solidFill>
                          <a:effectLst/>
                          <a:latin typeface="Times New Roman" panose="02020603050405020304" pitchFamily="18" charset="0"/>
                          <a:cs typeface="Times New Roman" panose="02020603050405020304" pitchFamily="18" charset="0"/>
                        </a:rPr>
                        <a:t>Day</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250025">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LSA-352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GB" sz="1600" u="none" strike="noStrike" dirty="0" err="1">
                          <a:solidFill>
                            <a:srgbClr val="002060"/>
                          </a:solidFill>
                          <a:effectLst/>
                          <a:latin typeface="Times New Roman" panose="02020603050405020304" pitchFamily="18" charset="0"/>
                          <a:cs typeface="Times New Roman" panose="02020603050405020304" pitchFamily="18" charset="0"/>
                        </a:rPr>
                        <a:t>Latentheat</a:t>
                      </a:r>
                      <a:r>
                        <a:rPr lang="en-GB" sz="1600" u="none" strike="noStrike" dirty="0">
                          <a:solidFill>
                            <a:srgbClr val="002060"/>
                          </a:solidFill>
                          <a:effectLst/>
                          <a:latin typeface="Times New Roman" panose="02020603050405020304" pitchFamily="18" charset="0"/>
                          <a:cs typeface="Times New Roman" panose="02020603050405020304" pitchFamily="18" charset="0"/>
                        </a:rPr>
                        <a:t> flux CDR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MLE -R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FTP</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1 </a:t>
                      </a:r>
                      <a:r>
                        <a:rPr lang="pt-PT" sz="1600" u="none" strike="noStrike" dirty="0" err="1">
                          <a:solidFill>
                            <a:srgbClr val="002060"/>
                          </a:solidFill>
                          <a:effectLst/>
                          <a:latin typeface="Times New Roman" panose="02020603050405020304" pitchFamily="18" charset="0"/>
                          <a:cs typeface="Times New Roman" panose="02020603050405020304" pitchFamily="18" charset="0"/>
                        </a:rPr>
                        <a:t>Day</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bl>
          </a:graphicData>
        </a:graphic>
      </p:graphicFrame>
      <p:sp>
        <p:nvSpPr>
          <p:cNvPr id="34915" name="CaixaDeTexto 2"/>
          <p:cNvSpPr txBox="1">
            <a:spLocks noChangeArrowheads="1"/>
          </p:cNvSpPr>
          <p:nvPr/>
        </p:nvSpPr>
        <p:spPr bwMode="auto">
          <a:xfrm>
            <a:off x="642938" y="0"/>
            <a:ext cx="6565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2800" b="1">
                <a:solidFill>
                  <a:srgbClr val="00194C"/>
                </a:solidFill>
                <a:latin typeface="Times New Roman" panose="02020603050405020304" pitchFamily="18" charset="0"/>
                <a:cs typeface="Times New Roman" panose="02020603050405020304" pitchFamily="18" charset="0"/>
              </a:rPr>
              <a:t>Land SAF Energy Fluxes Products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6838" y="811213"/>
          <a:ext cx="8940801" cy="5428560"/>
        </p:xfrm>
        <a:graphic>
          <a:graphicData uri="http://schemas.openxmlformats.org/drawingml/2006/table">
            <a:tbl>
              <a:tblPr>
                <a:tableStyleId>{5C22544A-7EE6-4342-B048-85BDC9FD1C3A}</a:tableStyleId>
              </a:tblPr>
              <a:tblGrid>
                <a:gridCol w="924240"/>
                <a:gridCol w="5409232"/>
                <a:gridCol w="1138274"/>
                <a:gridCol w="710206"/>
                <a:gridCol w="758849"/>
              </a:tblGrid>
              <a:tr h="247359">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LSA-401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MSG Daily Fraction of Vegetation Cover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MDFVC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dirty="0" smtClean="0">
                          <a:solidFill>
                            <a:srgbClr val="002060"/>
                          </a:solidFill>
                          <a:effectLst/>
                          <a:latin typeface="Times New Roman" panose="02020603050405020304" pitchFamily="18" charset="0"/>
                          <a:cs typeface="Times New Roman" panose="02020603050405020304" pitchFamily="18" charset="0"/>
                        </a:rPr>
                        <a:t>EUMET</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1 Day</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7359">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LSA-402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a:solidFill>
                            <a:srgbClr val="002060"/>
                          </a:solidFill>
                          <a:effectLst/>
                          <a:latin typeface="Times New Roman" panose="02020603050405020304" pitchFamily="18" charset="0"/>
                          <a:cs typeface="Times New Roman" panose="02020603050405020304" pitchFamily="18" charset="0"/>
                        </a:rPr>
                        <a:t>MSG 10-days Fraction of Vegetation Cover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MTFVC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FTP</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10 </a:t>
                      </a:r>
                      <a:r>
                        <a:rPr lang="pt-PT" sz="1600" u="none" strike="noStrike" dirty="0" err="1">
                          <a:solidFill>
                            <a:srgbClr val="002060"/>
                          </a:solidFill>
                          <a:effectLst/>
                          <a:latin typeface="Times New Roman" panose="02020603050405020304" pitchFamily="18" charset="0"/>
                          <a:cs typeface="Times New Roman" panose="02020603050405020304" pitchFamily="18" charset="0"/>
                        </a:rPr>
                        <a:t>Day</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7359">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LSA-403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a:solidFill>
                            <a:srgbClr val="002060"/>
                          </a:solidFill>
                          <a:effectLst/>
                          <a:latin typeface="Times New Roman" panose="02020603050405020304" pitchFamily="18" charset="0"/>
                          <a:cs typeface="Times New Roman" panose="02020603050405020304" pitchFamily="18" charset="0"/>
                        </a:rPr>
                        <a:t>EPS Fraction of Vegetation Cover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ETFVC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FTP</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10 </a:t>
                      </a:r>
                      <a:r>
                        <a:rPr lang="pt-PT" sz="1600" u="none" strike="noStrike" dirty="0" err="1">
                          <a:solidFill>
                            <a:srgbClr val="002060"/>
                          </a:solidFill>
                          <a:effectLst/>
                          <a:latin typeface="Times New Roman" panose="02020603050405020304" pitchFamily="18" charset="0"/>
                          <a:cs typeface="Times New Roman" panose="02020603050405020304" pitchFamily="18" charset="0"/>
                        </a:rPr>
                        <a:t>Day</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7359">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LSA-404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a:solidFill>
                            <a:srgbClr val="002060"/>
                          </a:solidFill>
                          <a:effectLst/>
                          <a:latin typeface="Times New Roman" panose="02020603050405020304" pitchFamily="18" charset="0"/>
                          <a:cs typeface="Times New Roman" panose="02020603050405020304" pitchFamily="18" charset="0"/>
                        </a:rPr>
                        <a:t>MSG Daily Leaf Area Index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MDLAI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dirty="0" smtClean="0">
                          <a:solidFill>
                            <a:srgbClr val="002060"/>
                          </a:solidFill>
                          <a:effectLst/>
                          <a:latin typeface="Times New Roman" panose="02020603050405020304" pitchFamily="18" charset="0"/>
                          <a:cs typeface="Times New Roman" panose="02020603050405020304" pitchFamily="18" charset="0"/>
                        </a:rPr>
                        <a:t>EUMET</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1 Day</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7359">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LSA-405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a:solidFill>
                            <a:srgbClr val="002060"/>
                          </a:solidFill>
                          <a:effectLst/>
                          <a:latin typeface="Times New Roman" panose="02020603050405020304" pitchFamily="18" charset="0"/>
                          <a:cs typeface="Times New Roman" panose="02020603050405020304" pitchFamily="18" charset="0"/>
                        </a:rPr>
                        <a:t>MSG 10-days Leaf Area Index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MTLAI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FTP</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10 Day</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7359">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LSA-406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a:solidFill>
                            <a:srgbClr val="002060"/>
                          </a:solidFill>
                          <a:effectLst/>
                          <a:latin typeface="Times New Roman" panose="02020603050405020304" pitchFamily="18" charset="0"/>
                          <a:cs typeface="Times New Roman" panose="02020603050405020304" pitchFamily="18" charset="0"/>
                        </a:rPr>
                        <a:t>EPS Leaf Area Index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ETLAI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FTP</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10 Day</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1158">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LSA-407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a:solidFill>
                            <a:srgbClr val="002060"/>
                          </a:solidFill>
                          <a:effectLst/>
                          <a:latin typeface="Times New Roman" panose="02020603050405020304" pitchFamily="18" charset="0"/>
                          <a:cs typeface="Times New Roman" panose="02020603050405020304" pitchFamily="18" charset="0"/>
                        </a:rPr>
                        <a:t>MSG Daily Fraction of Absorbed Photosynthetically Active Radiation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MDfAPAR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dirty="0" smtClean="0">
                          <a:solidFill>
                            <a:srgbClr val="002060"/>
                          </a:solidFill>
                          <a:effectLst/>
                          <a:latin typeface="Times New Roman" panose="02020603050405020304" pitchFamily="18" charset="0"/>
                          <a:cs typeface="Times New Roman" panose="02020603050405020304" pitchFamily="18" charset="0"/>
                        </a:rPr>
                        <a:t>EUMET</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1 Day</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1158">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LSA-408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a:solidFill>
                            <a:srgbClr val="002060"/>
                          </a:solidFill>
                          <a:effectLst/>
                          <a:latin typeface="Times New Roman" panose="02020603050405020304" pitchFamily="18" charset="0"/>
                          <a:cs typeface="Times New Roman" panose="02020603050405020304" pitchFamily="18" charset="0"/>
                        </a:rPr>
                        <a:t>MSG 10-days Fraction of Absorbed Photosynthetically Active Radiation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MTfAPAR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FTP</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10 Day</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7359">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LSA-409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a:solidFill>
                            <a:srgbClr val="002060"/>
                          </a:solidFill>
                          <a:effectLst/>
                          <a:latin typeface="Times New Roman" panose="02020603050405020304" pitchFamily="18" charset="0"/>
                          <a:cs typeface="Times New Roman" panose="02020603050405020304" pitchFamily="18" charset="0"/>
                        </a:rPr>
                        <a:t>EPS Fraction of Absorbed Photosynthetically Active Radiation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ETfAPAR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FTP</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10 Day</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7359">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LSA-410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Vegetation index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ENDVI10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FTP</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10 Day</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7359">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LSA-411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Gross Primary Productions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MGPP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FTP</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10 Day</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7359">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LSA-412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Canopy water content /Fuel moisture content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ETCWC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FTP</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10 Day</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7359">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LSA-414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MTG Daily Fraction of Vegetation Cover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MTDFVC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 </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MTG</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47359">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LSA-415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MTG 10-day Fraction of Vegetation Cover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MTTFVC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 </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MTG</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47359">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LSA-416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MTG Daily Leaf Area Index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MTDLAI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 </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MTG</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47359">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LSA-417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MTG 10-day Leaf Area Index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MTTLAI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 </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MTG</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491158">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LSA-418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MTG Daily Fraction of Absorbed Photosynthetically Active Radiation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MTDfAPAR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 </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MTG</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491158">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LSA-419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2D050"/>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MTG 10-day Fraction of Absorbed Photosynthetically Active Radiation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600" u="none" strike="noStrike" dirty="0" err="1">
                          <a:solidFill>
                            <a:srgbClr val="002060"/>
                          </a:solidFill>
                          <a:effectLst/>
                          <a:latin typeface="Times New Roman" panose="02020603050405020304" pitchFamily="18" charset="0"/>
                          <a:cs typeface="Times New Roman" panose="02020603050405020304" pitchFamily="18" charset="0"/>
                        </a:rPr>
                        <a:t>MTTfAPAR</a:t>
                      </a:r>
                      <a:r>
                        <a:rPr lang="en-GB" sz="1600" u="none" strike="noStrike" dirty="0">
                          <a:solidFill>
                            <a:srgbClr val="002060"/>
                          </a:solidFill>
                          <a:effectLst/>
                          <a:latin typeface="Times New Roman" panose="02020603050405020304" pitchFamily="18" charset="0"/>
                          <a:cs typeface="Times New Roman" panose="02020603050405020304" pitchFamily="18" charset="0"/>
                        </a:rPr>
                        <a:t>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 </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MTG</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2D050"/>
                    </a:solidFill>
                  </a:tcPr>
                </a:tc>
              </a:tr>
            </a:tbl>
          </a:graphicData>
        </a:graphic>
      </p:graphicFrame>
      <p:sp>
        <p:nvSpPr>
          <p:cNvPr id="35957" name="CaixaDeTexto 2"/>
          <p:cNvSpPr txBox="1">
            <a:spLocks noChangeArrowheads="1"/>
          </p:cNvSpPr>
          <p:nvPr/>
        </p:nvSpPr>
        <p:spPr bwMode="auto">
          <a:xfrm>
            <a:off x="642938" y="39688"/>
            <a:ext cx="65659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2800" b="1">
                <a:solidFill>
                  <a:srgbClr val="00194C"/>
                </a:solidFill>
                <a:latin typeface="Times New Roman" panose="02020603050405020304" pitchFamily="18" charset="0"/>
                <a:cs typeface="Times New Roman" panose="02020603050405020304" pitchFamily="18" charset="0"/>
              </a:rPr>
              <a:t>Land SAF Vegetation</a:t>
            </a:r>
            <a:r>
              <a:rPr lang="en-GB" altLang="pt-PT" sz="2800" b="1">
                <a:solidFill>
                  <a:srgbClr val="000000"/>
                </a:solidFill>
                <a:latin typeface="Times New Roman" panose="02020603050405020304" pitchFamily="18" charset="0"/>
                <a:cs typeface="Times New Roman" panose="02020603050405020304" pitchFamily="18" charset="0"/>
              </a:rPr>
              <a:t> </a:t>
            </a:r>
            <a:r>
              <a:rPr lang="en-GB" altLang="pt-PT" sz="2800" b="1">
                <a:solidFill>
                  <a:srgbClr val="00194C"/>
                </a:solidFill>
                <a:latin typeface="Times New Roman" panose="02020603050405020304" pitchFamily="18" charset="0"/>
                <a:cs typeface="Times New Roman" panose="02020603050405020304" pitchFamily="18" charset="0"/>
              </a:rPr>
              <a:t>Products 1/3</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7313" y="879475"/>
          <a:ext cx="8969375" cy="4933952"/>
        </p:xfrm>
        <a:graphic>
          <a:graphicData uri="http://schemas.openxmlformats.org/drawingml/2006/table">
            <a:tbl>
              <a:tblPr>
                <a:tableStyleId>{5C22544A-7EE6-4342-B048-85BDC9FD1C3A}</a:tableStyleId>
              </a:tblPr>
              <a:tblGrid>
                <a:gridCol w="797708"/>
                <a:gridCol w="4916858"/>
                <a:gridCol w="1647373"/>
                <a:gridCol w="728839"/>
                <a:gridCol w="878597"/>
              </a:tblGrid>
              <a:tr h="247410">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LSA-420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a:solidFill>
                            <a:srgbClr val="002060"/>
                          </a:solidFill>
                          <a:effectLst/>
                          <a:latin typeface="Times New Roman" panose="02020603050405020304" pitchFamily="18" charset="0"/>
                          <a:cs typeface="Times New Roman" panose="02020603050405020304" pitchFamily="18" charset="0"/>
                        </a:rPr>
                        <a:t>Vegetation index – v2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ENDVI10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FTP</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10 Day</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7410">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LSA-421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MSG Daily Fraction of Vegetation Cover – version 2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MDFVC – v2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dirty="0" smtClean="0">
                          <a:solidFill>
                            <a:srgbClr val="002060"/>
                          </a:solidFill>
                          <a:effectLst/>
                          <a:latin typeface="Times New Roman" panose="02020603050405020304" pitchFamily="18" charset="0"/>
                          <a:cs typeface="Times New Roman" panose="02020603050405020304" pitchFamily="18" charset="0"/>
                        </a:rPr>
                        <a:t>EUMET</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1 Day</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7410">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LSA-422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MSG 10-days Fraction of Vegetation Cover – version 2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MTFVC – v2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FTP</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10 Day</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7410">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LSA-423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a:solidFill>
                            <a:srgbClr val="002060"/>
                          </a:solidFill>
                          <a:effectLst/>
                          <a:latin typeface="Times New Roman" panose="02020603050405020304" pitchFamily="18" charset="0"/>
                          <a:cs typeface="Times New Roman" panose="02020603050405020304" pitchFamily="18" charset="0"/>
                        </a:rPr>
                        <a:t>MSG Daily Leaf Area Index – version 2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MDLAI – V2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dirty="0" smtClean="0">
                          <a:solidFill>
                            <a:srgbClr val="002060"/>
                          </a:solidFill>
                          <a:effectLst/>
                          <a:latin typeface="Times New Roman" panose="02020603050405020304" pitchFamily="18" charset="0"/>
                          <a:cs typeface="Times New Roman" panose="02020603050405020304" pitchFamily="18" charset="0"/>
                        </a:rPr>
                        <a:t>EUMET</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1 Day</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7410">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LSA-424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MSG 10-days Leaf Area Index – Version 2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MTLAI –v2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FTP</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10 Day</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1258">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LSA-425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MSG Daily Fraction of Absorbed Photosynthetically Active Radiation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MDfAPAR – v2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dirty="0" smtClean="0">
                          <a:solidFill>
                            <a:srgbClr val="002060"/>
                          </a:solidFill>
                          <a:effectLst/>
                          <a:latin typeface="Times New Roman" panose="02020603050405020304" pitchFamily="18" charset="0"/>
                          <a:cs typeface="Times New Roman" panose="02020603050405020304" pitchFamily="18" charset="0"/>
                        </a:rPr>
                        <a:t>EUMET</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1 Day</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1258">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LSA-426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MSG 10-days Fraction of Absorbed Photosynthetically Active Radiation – V2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MTfAPAR– V2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FTP</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10 Day</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7410">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LSA-427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MTG Gross Primary Productions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MTGPP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 </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MTG</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47410">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LSA-428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EPS-SG Fraction of Vegetation Cover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ESG_TFVC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 </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EPS-SG</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47410">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LSA-429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EPS-SG Leaf Area Index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ESG_TLAI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 </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EPS-SG</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491258">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LSA-430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EPS-SG Fraction of Absorbed Photosynthetically Active Radiation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GB" sz="1600" u="none" strike="noStrike" dirty="0" err="1">
                          <a:solidFill>
                            <a:srgbClr val="002060"/>
                          </a:solidFill>
                          <a:effectLst/>
                          <a:latin typeface="Times New Roman" panose="02020603050405020304" pitchFamily="18" charset="0"/>
                          <a:cs typeface="Times New Roman" panose="02020603050405020304" pitchFamily="18" charset="0"/>
                        </a:rPr>
                        <a:t>ESG_TfAPAR</a:t>
                      </a:r>
                      <a:r>
                        <a:rPr lang="en-GB" sz="1600" u="none" strike="noStrike" dirty="0">
                          <a:solidFill>
                            <a:srgbClr val="002060"/>
                          </a:solidFill>
                          <a:effectLst/>
                          <a:latin typeface="Times New Roman" panose="02020603050405020304" pitchFamily="18" charset="0"/>
                          <a:cs typeface="Times New Roman" panose="02020603050405020304" pitchFamily="18" charset="0"/>
                        </a:rPr>
                        <a:t>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 </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EPS-SG</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47410">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LSA-431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EPS-SG Vegetation index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ESG_NDVI10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 </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EPS-SG</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47410">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LSA-432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EPS-SG Canopy water content /Fuel moisture content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ESG_TCWC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 </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EPS-SG</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47410">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LSA-433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EPS-SG 3MI Fraction of Vegetation Cover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ESG3MI_TFVC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 </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EPS-SG</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47410">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LSA-434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EPS-SG 3MI Leaf Area Index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ESG3MI_TLAI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 </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EPS-SG</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491258">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LSA-435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EPS-SG 3MI Fraction of Absorbed Photosynthetically Active Radiation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ESG3MI_TfAPAR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 </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EPS-SG</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bl>
          </a:graphicData>
        </a:graphic>
      </p:graphicFrame>
      <p:sp>
        <p:nvSpPr>
          <p:cNvPr id="36969" name="CaixaDeTexto 2"/>
          <p:cNvSpPr txBox="1">
            <a:spLocks noChangeArrowheads="1"/>
          </p:cNvSpPr>
          <p:nvPr/>
        </p:nvSpPr>
        <p:spPr bwMode="auto">
          <a:xfrm>
            <a:off x="642938" y="39688"/>
            <a:ext cx="65659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2800" b="1">
                <a:solidFill>
                  <a:srgbClr val="00194C"/>
                </a:solidFill>
                <a:latin typeface="Times New Roman" panose="02020603050405020304" pitchFamily="18" charset="0"/>
                <a:cs typeface="Times New Roman" panose="02020603050405020304" pitchFamily="18" charset="0"/>
              </a:rPr>
              <a:t>Land SAF Vegetation</a:t>
            </a:r>
            <a:r>
              <a:rPr lang="en-GB" altLang="pt-PT" sz="2800" b="1">
                <a:solidFill>
                  <a:srgbClr val="000000"/>
                </a:solidFill>
                <a:latin typeface="Times New Roman" panose="02020603050405020304" pitchFamily="18" charset="0"/>
                <a:cs typeface="Times New Roman" panose="02020603050405020304" pitchFamily="18" charset="0"/>
              </a:rPr>
              <a:t> </a:t>
            </a:r>
            <a:r>
              <a:rPr lang="en-GB" altLang="pt-PT" sz="2800" b="1">
                <a:solidFill>
                  <a:srgbClr val="00194C"/>
                </a:solidFill>
                <a:latin typeface="Times New Roman" panose="02020603050405020304" pitchFamily="18" charset="0"/>
                <a:cs typeface="Times New Roman" panose="02020603050405020304" pitchFamily="18" charset="0"/>
              </a:rPr>
              <a:t>Products 2/3</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61581975"/>
              </p:ext>
            </p:extLst>
          </p:nvPr>
        </p:nvGraphicFramePr>
        <p:xfrm>
          <a:off x="388938" y="775004"/>
          <a:ext cx="8755062" cy="5403640"/>
        </p:xfrm>
        <a:graphic>
          <a:graphicData uri="http://schemas.openxmlformats.org/drawingml/2006/table">
            <a:tbl>
              <a:tblPr>
                <a:tableStyleId>{5C22544A-7EE6-4342-B048-85BDC9FD1C3A}</a:tableStyleId>
              </a:tblPr>
              <a:tblGrid>
                <a:gridCol w="950825"/>
                <a:gridCol w="4623232"/>
                <a:gridCol w="1663462"/>
                <a:gridCol w="437752"/>
                <a:gridCol w="1079791"/>
              </a:tblGrid>
              <a:tr h="491240">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LSA-450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MSG 10-day Fraction of Vegetation Cover - Reprocessed since 2004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MTFVC-R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FTP</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10 Days</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491240">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LSA-451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MSG 10-days Leaf Area Index - Reprocessed since 2004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MTLAI-R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FTP</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10 Days</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491240">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LSA-452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MSG 10-days Fraction of Absorbed Photosynthetically Active Radiation - Reprocessed since 2004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MTfAPAR-R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FTP</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10 Days</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491240">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LSA-450.2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MSG 10-day Fraction of Vegetation Cover - Reprocessed since 2004 version 2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MTFVC-R v2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FTP</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10 Days</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491240">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LSA-451.2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MSG 10-days Leaf Area Index - Reprocessed since 2004 version 2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MTLAI-R v2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FTP</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10 </a:t>
                      </a:r>
                      <a:r>
                        <a:rPr lang="pt-PT" sz="1600" u="none" strike="noStrike" dirty="0" err="1">
                          <a:solidFill>
                            <a:srgbClr val="002060"/>
                          </a:solidFill>
                          <a:effectLst/>
                          <a:latin typeface="Times New Roman" panose="02020603050405020304" pitchFamily="18" charset="0"/>
                          <a:cs typeface="Times New Roman" panose="02020603050405020304" pitchFamily="18" charset="0"/>
                        </a:rPr>
                        <a:t>Days</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491240">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LSA-452.2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MSG 10-days Fraction of Absorbed Photosynthetically Active Radiation - Reprocessed since 2004 version 2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GB" sz="1600" u="none" strike="noStrike" dirty="0" err="1">
                          <a:solidFill>
                            <a:srgbClr val="002060"/>
                          </a:solidFill>
                          <a:effectLst/>
                          <a:latin typeface="Times New Roman" panose="02020603050405020304" pitchFamily="18" charset="0"/>
                          <a:cs typeface="Times New Roman" panose="02020603050405020304" pitchFamily="18" charset="0"/>
                        </a:rPr>
                        <a:t>MTfAPAR</a:t>
                      </a:r>
                      <a:r>
                        <a:rPr lang="en-GB" sz="1600" u="none" strike="noStrike" dirty="0">
                          <a:solidFill>
                            <a:srgbClr val="002060"/>
                          </a:solidFill>
                          <a:effectLst/>
                          <a:latin typeface="Times New Roman" panose="02020603050405020304" pitchFamily="18" charset="0"/>
                          <a:cs typeface="Times New Roman" panose="02020603050405020304" pitchFamily="18" charset="0"/>
                        </a:rPr>
                        <a:t>-R v2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FTP</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DR (2004/2012)</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491240">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LSA-453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Vegetation index CDR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ENDVI10 - CDR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FTP</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CDR</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491240">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LSA-454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Vegetation index CDR – v2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ENDVI10 - CDR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FTP</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CDR</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491240">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LSA-455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EPS Fraction of Vegetation Cover CDR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ETFVC - R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FTP</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CDR</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491240">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LSA-456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EPS Leaf Area Index CDR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ETLAI - R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FTP</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CDR</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491240">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LSA-457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EPS Fraction of Absorbed Photosynthetically Active Radiation CDR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GB" sz="1600" u="none" strike="noStrike" dirty="0" err="1">
                          <a:solidFill>
                            <a:srgbClr val="002060"/>
                          </a:solidFill>
                          <a:effectLst/>
                          <a:latin typeface="Times New Roman" panose="02020603050405020304" pitchFamily="18" charset="0"/>
                          <a:cs typeface="Times New Roman" panose="02020603050405020304" pitchFamily="18" charset="0"/>
                        </a:rPr>
                        <a:t>ETfAPAR</a:t>
                      </a:r>
                      <a:r>
                        <a:rPr lang="en-GB" sz="1600" u="none" strike="noStrike" dirty="0">
                          <a:solidFill>
                            <a:srgbClr val="002060"/>
                          </a:solidFill>
                          <a:effectLst/>
                          <a:latin typeface="Times New Roman" panose="02020603050405020304" pitchFamily="18" charset="0"/>
                          <a:cs typeface="Times New Roman" panose="02020603050405020304" pitchFamily="18" charset="0"/>
                        </a:rPr>
                        <a:t> - R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FTP</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CDR</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bl>
          </a:graphicData>
        </a:graphic>
      </p:graphicFrame>
      <p:sp>
        <p:nvSpPr>
          <p:cNvPr id="37963" name="CaixaDeTexto 2"/>
          <p:cNvSpPr txBox="1">
            <a:spLocks noChangeArrowheads="1"/>
          </p:cNvSpPr>
          <p:nvPr/>
        </p:nvSpPr>
        <p:spPr bwMode="auto">
          <a:xfrm>
            <a:off x="642938" y="9525"/>
            <a:ext cx="6565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2800" b="1">
                <a:solidFill>
                  <a:srgbClr val="00194C"/>
                </a:solidFill>
                <a:latin typeface="Times New Roman" panose="02020603050405020304" pitchFamily="18" charset="0"/>
                <a:cs typeface="Times New Roman" panose="02020603050405020304" pitchFamily="18" charset="0"/>
              </a:rPr>
              <a:t>Land SAF Vegetation</a:t>
            </a:r>
            <a:r>
              <a:rPr lang="en-GB" altLang="pt-PT" sz="2800" b="1">
                <a:solidFill>
                  <a:srgbClr val="000000"/>
                </a:solidFill>
                <a:latin typeface="Times New Roman" panose="02020603050405020304" pitchFamily="18" charset="0"/>
                <a:cs typeface="Times New Roman" panose="02020603050405020304" pitchFamily="18" charset="0"/>
              </a:rPr>
              <a:t> </a:t>
            </a:r>
            <a:r>
              <a:rPr lang="en-GB" altLang="pt-PT" sz="2800" b="1">
                <a:solidFill>
                  <a:srgbClr val="00194C"/>
                </a:solidFill>
                <a:latin typeface="Times New Roman" panose="02020603050405020304" pitchFamily="18" charset="0"/>
                <a:cs typeface="Times New Roman" panose="02020603050405020304" pitchFamily="18" charset="0"/>
              </a:rPr>
              <a:t>Products 3/3</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2"/>
          <p:cNvSpPr txBox="1">
            <a:spLocks noChangeArrowheads="1"/>
          </p:cNvSpPr>
          <p:nvPr/>
        </p:nvSpPr>
        <p:spPr bwMode="auto">
          <a:xfrm>
            <a:off x="93663" y="3308350"/>
            <a:ext cx="4656137"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ts val="600"/>
              </a:spcBef>
            </a:pPr>
            <a:r>
              <a:rPr lang="pt-PT" altLang="pt-PT" sz="1600">
                <a:solidFill>
                  <a:srgbClr val="00194C"/>
                </a:solidFill>
                <a:latin typeface="Times New Roman" panose="02020603050405020304" pitchFamily="18" charset="0"/>
                <a:cs typeface="Times New Roman" panose="02020603050405020304" pitchFamily="18" charset="0"/>
              </a:rPr>
              <a:t>EUMETSAT – Co-Chair (</a:t>
            </a:r>
            <a:r>
              <a:rPr lang="en-US" altLang="pt-PT" sz="1600">
                <a:solidFill>
                  <a:srgbClr val="00194C"/>
                </a:solidFill>
                <a:latin typeface="Times New Roman" panose="02020603050405020304" pitchFamily="18" charset="0"/>
                <a:cs typeface="Times New Roman" panose="02020603050405020304" pitchFamily="18" charset="0"/>
              </a:rPr>
              <a:t>Coordinator EUM SAF Net)</a:t>
            </a:r>
            <a:endParaRPr lang="pt-PT" altLang="pt-PT" sz="1600">
              <a:solidFill>
                <a:srgbClr val="00194C"/>
              </a:solidFill>
              <a:latin typeface="Times New Roman" panose="02020603050405020304" pitchFamily="18" charset="0"/>
              <a:cs typeface="Times New Roman" panose="02020603050405020304" pitchFamily="18" charset="0"/>
            </a:endParaRPr>
          </a:p>
          <a:p>
            <a:pPr>
              <a:spcBef>
                <a:spcPts val="600"/>
              </a:spcBef>
            </a:pPr>
            <a:r>
              <a:rPr lang="pt-PT" altLang="pt-PT" sz="1600">
                <a:solidFill>
                  <a:srgbClr val="002060"/>
                </a:solidFill>
                <a:latin typeface="Times New Roman" panose="02020603050405020304" pitchFamily="18" charset="0"/>
                <a:cs typeface="Times New Roman" panose="02020603050405020304" pitchFamily="18" charset="0"/>
              </a:rPr>
              <a:t>IPMA</a:t>
            </a:r>
            <a:r>
              <a:rPr lang="pt-PT" altLang="pt-PT" sz="1600">
                <a:latin typeface="Times New Roman" panose="02020603050405020304" pitchFamily="18" charset="0"/>
                <a:cs typeface="Times New Roman" panose="02020603050405020304" pitchFamily="18" charset="0"/>
              </a:rPr>
              <a:t> </a:t>
            </a:r>
            <a:r>
              <a:rPr lang="pt-PT" altLang="pt-PT" sz="1600">
                <a:solidFill>
                  <a:srgbClr val="002060"/>
                </a:solidFill>
                <a:latin typeface="Times New Roman" panose="02020603050405020304" pitchFamily="18" charset="0"/>
                <a:cs typeface="Times New Roman" panose="02020603050405020304" pitchFamily="18" charset="0"/>
              </a:rPr>
              <a:t>	(Portugal) – </a:t>
            </a:r>
            <a:r>
              <a:rPr lang="pt-PT" altLang="pt-PT" sz="1600">
                <a:solidFill>
                  <a:srgbClr val="00194C"/>
                </a:solidFill>
                <a:latin typeface="Times New Roman" panose="02020603050405020304" pitchFamily="18" charset="0"/>
                <a:cs typeface="Times New Roman" panose="02020603050405020304" pitchFamily="18" charset="0"/>
              </a:rPr>
              <a:t>Co-Chair</a:t>
            </a:r>
          </a:p>
          <a:p>
            <a:pPr>
              <a:spcBef>
                <a:spcPts val="600"/>
              </a:spcBef>
            </a:pPr>
            <a:r>
              <a:rPr lang="pt-PT" altLang="pt-PT" sz="1600">
                <a:solidFill>
                  <a:srgbClr val="002060"/>
                </a:solidFill>
                <a:latin typeface="Times New Roman" panose="02020603050405020304" pitchFamily="18" charset="0"/>
                <a:cs typeface="Times New Roman" panose="02020603050405020304" pitchFamily="18" charset="0"/>
              </a:rPr>
              <a:t>MF 	(France)</a:t>
            </a:r>
          </a:p>
          <a:p>
            <a:pPr>
              <a:spcBef>
                <a:spcPts val="600"/>
              </a:spcBef>
            </a:pPr>
            <a:r>
              <a:rPr lang="pt-PT" altLang="pt-PT" sz="1600">
                <a:solidFill>
                  <a:srgbClr val="002060"/>
                </a:solidFill>
                <a:latin typeface="Times New Roman" panose="02020603050405020304" pitchFamily="18" charset="0"/>
                <a:cs typeface="Times New Roman" panose="02020603050405020304" pitchFamily="18" charset="0"/>
              </a:rPr>
              <a:t>RMI	(Belgium)</a:t>
            </a:r>
          </a:p>
          <a:p>
            <a:pPr>
              <a:spcBef>
                <a:spcPts val="600"/>
              </a:spcBef>
            </a:pPr>
            <a:r>
              <a:rPr lang="pt-PT" altLang="pt-PT" sz="1600">
                <a:solidFill>
                  <a:srgbClr val="002060"/>
                </a:solidFill>
                <a:latin typeface="Times New Roman" panose="02020603050405020304" pitchFamily="18" charset="0"/>
                <a:cs typeface="Times New Roman" panose="02020603050405020304" pitchFamily="18" charset="0"/>
              </a:rPr>
              <a:t>VITO	(Fl</a:t>
            </a:r>
            <a:r>
              <a:rPr lang="en-US" altLang="pt-PT" sz="1600">
                <a:solidFill>
                  <a:srgbClr val="002060"/>
                </a:solidFill>
                <a:latin typeface="Times New Roman" panose="02020603050405020304" pitchFamily="18" charset="0"/>
                <a:cs typeface="Times New Roman" panose="02020603050405020304" pitchFamily="18" charset="0"/>
              </a:rPr>
              <a:t>emish Inst Technological Res)</a:t>
            </a:r>
          </a:p>
          <a:p>
            <a:pPr>
              <a:spcBef>
                <a:spcPts val="600"/>
              </a:spcBef>
            </a:pPr>
            <a:r>
              <a:rPr lang="en-US" altLang="pt-PT" sz="1600">
                <a:solidFill>
                  <a:srgbClr val="002060"/>
                </a:solidFill>
                <a:latin typeface="Times New Roman" panose="02020603050405020304" pitchFamily="18" charset="0"/>
                <a:cs typeface="Times New Roman" panose="02020603050405020304" pitchFamily="18" charset="0"/>
              </a:rPr>
              <a:t>ARSO	(Slovenian Env Agency)</a:t>
            </a:r>
          </a:p>
          <a:p>
            <a:pPr>
              <a:spcBef>
                <a:spcPts val="600"/>
              </a:spcBef>
            </a:pPr>
            <a:r>
              <a:rPr lang="en-GB" altLang="pt-PT" sz="1600">
                <a:solidFill>
                  <a:srgbClr val="002060"/>
                </a:solidFill>
                <a:latin typeface="Times New Roman" panose="02020603050405020304" pitchFamily="18" charset="0"/>
                <a:cs typeface="Times New Roman" panose="02020603050405020304" pitchFamily="18" charset="0"/>
              </a:rPr>
              <a:t>EUMETSAT STG and AFG</a:t>
            </a:r>
            <a:endParaRPr lang="pt-PT" altLang="pt-PT" sz="1600">
              <a:solidFill>
                <a:srgbClr val="002060"/>
              </a:solidFill>
              <a:latin typeface="Times New Roman" panose="02020603050405020304" pitchFamily="18" charset="0"/>
              <a:cs typeface="Times New Roman" panose="02020603050405020304" pitchFamily="18" charset="0"/>
            </a:endParaRPr>
          </a:p>
        </p:txBody>
      </p:sp>
      <p:sp>
        <p:nvSpPr>
          <p:cNvPr id="3" name="Retângulo 4"/>
          <p:cNvSpPr>
            <a:spLocks noChangeArrowheads="1"/>
          </p:cNvSpPr>
          <p:nvPr/>
        </p:nvSpPr>
        <p:spPr bwMode="auto">
          <a:xfrm>
            <a:off x="4841875" y="3473450"/>
            <a:ext cx="4246563"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ts val="600"/>
              </a:spcBef>
            </a:pPr>
            <a:r>
              <a:rPr lang="pt-PT" altLang="pt-PT" sz="1600">
                <a:solidFill>
                  <a:srgbClr val="002060"/>
                </a:solidFill>
                <a:latin typeface="Times New Roman" panose="02020603050405020304" pitchFamily="18" charset="0"/>
                <a:cs typeface="Times New Roman" panose="02020603050405020304" pitchFamily="18" charset="0"/>
              </a:rPr>
              <a:t>IDL	(Univ Lisbon)</a:t>
            </a:r>
          </a:p>
          <a:p>
            <a:pPr>
              <a:spcBef>
                <a:spcPts val="600"/>
              </a:spcBef>
            </a:pPr>
            <a:r>
              <a:rPr lang="pt-PT" altLang="pt-PT" sz="1600">
                <a:solidFill>
                  <a:srgbClr val="002060"/>
                </a:solidFill>
                <a:latin typeface="Times New Roman" panose="02020603050405020304" pitchFamily="18" charset="0"/>
                <a:cs typeface="Times New Roman" panose="02020603050405020304" pitchFamily="18" charset="0"/>
              </a:rPr>
              <a:t>KCL	(King’s College London)</a:t>
            </a:r>
          </a:p>
          <a:p>
            <a:pPr>
              <a:spcBef>
                <a:spcPts val="600"/>
              </a:spcBef>
            </a:pPr>
            <a:r>
              <a:rPr lang="pt-PT" altLang="pt-PT" sz="1600">
                <a:solidFill>
                  <a:srgbClr val="002060"/>
                </a:solidFill>
                <a:latin typeface="Times New Roman" panose="02020603050405020304" pitchFamily="18" charset="0"/>
                <a:cs typeface="Times New Roman" panose="02020603050405020304" pitchFamily="18" charset="0"/>
              </a:rPr>
              <a:t>KIT	(Karlsruhe Inst Technology)</a:t>
            </a:r>
          </a:p>
          <a:p>
            <a:pPr>
              <a:spcBef>
                <a:spcPts val="600"/>
              </a:spcBef>
            </a:pPr>
            <a:r>
              <a:rPr lang="pt-PT" altLang="pt-PT" sz="1600">
                <a:solidFill>
                  <a:srgbClr val="002060"/>
                </a:solidFill>
                <a:latin typeface="Times New Roman" panose="02020603050405020304" pitchFamily="18" charset="0"/>
                <a:cs typeface="Times New Roman" panose="02020603050405020304" pitchFamily="18" charset="0"/>
              </a:rPr>
              <a:t>UV	(Univ Valencia)</a:t>
            </a:r>
          </a:p>
          <a:p>
            <a:pPr>
              <a:spcBef>
                <a:spcPts val="600"/>
              </a:spcBef>
            </a:pPr>
            <a:r>
              <a:rPr lang="en-US" altLang="pt-PT" sz="1600">
                <a:solidFill>
                  <a:srgbClr val="002060"/>
                </a:solidFill>
                <a:latin typeface="Times New Roman" panose="02020603050405020304" pitchFamily="18" charset="0"/>
                <a:cs typeface="Times New Roman" panose="02020603050405020304" pitchFamily="18" charset="0"/>
              </a:rPr>
              <a:t>NIMH	(Bulgarian Inst Met and Hyd)</a:t>
            </a:r>
          </a:p>
        </p:txBody>
      </p:sp>
      <p:sp>
        <p:nvSpPr>
          <p:cNvPr id="19459" name="CaixaDeTexto 5"/>
          <p:cNvSpPr txBox="1">
            <a:spLocks noChangeArrowheads="1"/>
          </p:cNvSpPr>
          <p:nvPr/>
        </p:nvSpPr>
        <p:spPr bwMode="auto">
          <a:xfrm>
            <a:off x="177800" y="960438"/>
            <a:ext cx="89011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Font typeface="Wingdings" panose="05000000000000000000" pitchFamily="2" charset="2"/>
              <a:buChar char="Ø"/>
            </a:pPr>
            <a:r>
              <a:rPr lang="en-US" altLang="pt-PT" sz="2400" dirty="0">
                <a:solidFill>
                  <a:srgbClr val="00194C"/>
                </a:solidFill>
                <a:latin typeface="Times New Roman" panose="02020603050405020304" pitchFamily="18" charset="0"/>
                <a:cs typeface="Times New Roman" panose="02020603050405020304" pitchFamily="18" charset="0"/>
              </a:rPr>
              <a:t>SG members are independent from the LSA-SAF team, chaired by the leading entity member, IPMA, and co-chaired by the Coordinator of the EUMETSAT SAF Network</a:t>
            </a:r>
            <a:endParaRPr lang="pt-PT" altLang="pt-PT" sz="2400" dirty="0">
              <a:solidFill>
                <a:srgbClr val="00194C"/>
              </a:solidFill>
              <a:latin typeface="Times New Roman" panose="02020603050405020304" pitchFamily="18" charset="0"/>
              <a:cs typeface="Times New Roman" panose="02020603050405020304" pitchFamily="18" charset="0"/>
            </a:endParaRPr>
          </a:p>
        </p:txBody>
      </p:sp>
      <p:sp>
        <p:nvSpPr>
          <p:cNvPr id="19460" name="CaixaDeTexto 6"/>
          <p:cNvSpPr txBox="1">
            <a:spLocks noChangeArrowheads="1"/>
          </p:cNvSpPr>
          <p:nvPr/>
        </p:nvSpPr>
        <p:spPr bwMode="auto">
          <a:xfrm>
            <a:off x="339725" y="2362200"/>
            <a:ext cx="3633788" cy="4619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PT" altLang="pt-PT" sz="2400" b="1">
                <a:solidFill>
                  <a:srgbClr val="E46C0A"/>
                </a:solidFill>
                <a:latin typeface="Times New Roman" panose="02020603050405020304" pitchFamily="18" charset="0"/>
                <a:cs typeface="Times New Roman" panose="02020603050405020304" pitchFamily="18" charset="0"/>
              </a:rPr>
              <a:t>SG Members</a:t>
            </a:r>
          </a:p>
        </p:txBody>
      </p:sp>
      <p:sp>
        <p:nvSpPr>
          <p:cNvPr id="6" name="CaixaDeTexto 7"/>
          <p:cNvSpPr txBox="1">
            <a:spLocks noChangeArrowheads="1"/>
          </p:cNvSpPr>
          <p:nvPr/>
        </p:nvSpPr>
        <p:spPr bwMode="auto">
          <a:xfrm>
            <a:off x="4627563" y="2276475"/>
            <a:ext cx="3633787" cy="8318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PT" altLang="pt-PT" sz="2400" b="1">
                <a:solidFill>
                  <a:srgbClr val="E46C0A"/>
                </a:solidFill>
                <a:latin typeface="Times New Roman" panose="02020603050405020304" pitchFamily="18" charset="0"/>
                <a:cs typeface="Times New Roman" panose="02020603050405020304" pitchFamily="18" charset="0"/>
              </a:rPr>
              <a:t>Consortium Members represented by IPMA</a:t>
            </a:r>
          </a:p>
        </p:txBody>
      </p:sp>
      <p:sp>
        <p:nvSpPr>
          <p:cNvPr id="19462" name="CaixaDeTexto 2"/>
          <p:cNvSpPr txBox="1">
            <a:spLocks noChangeArrowheads="1"/>
          </p:cNvSpPr>
          <p:nvPr/>
        </p:nvSpPr>
        <p:spPr bwMode="auto">
          <a:xfrm>
            <a:off x="177800" y="134938"/>
            <a:ext cx="7081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2800" b="1" dirty="0">
                <a:solidFill>
                  <a:srgbClr val="00194C"/>
                </a:solidFill>
                <a:latin typeface="Times New Roman" panose="02020603050405020304" pitchFamily="18" charset="0"/>
                <a:cs typeface="Times New Roman" panose="02020603050405020304" pitchFamily="18" charset="0"/>
              </a:rPr>
              <a:t>Steering Group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39713" y="942975"/>
          <a:ext cx="8786812" cy="5226050"/>
        </p:xfrm>
        <a:graphic>
          <a:graphicData uri="http://schemas.openxmlformats.org/drawingml/2006/table">
            <a:tbl>
              <a:tblPr>
                <a:tableStyleId>{5C22544A-7EE6-4342-B048-85BDC9FD1C3A}</a:tableStyleId>
              </a:tblPr>
              <a:tblGrid>
                <a:gridCol w="937407"/>
                <a:gridCol w="4571525"/>
                <a:gridCol w="1372302"/>
                <a:gridCol w="875837"/>
                <a:gridCol w="1029741"/>
              </a:tblGrid>
              <a:tr h="250038">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LSA-501</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a:solidFill>
                            <a:srgbClr val="002060"/>
                          </a:solidFill>
                          <a:effectLst/>
                          <a:latin typeface="Times New Roman" panose="02020603050405020304" pitchFamily="18" charset="0"/>
                          <a:cs typeface="Times New Roman" panose="02020603050405020304" pitchFamily="18" charset="0"/>
                        </a:rPr>
                        <a:t>Fire Detection and Monitoring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FD&amp;M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dirty="0" smtClean="0">
                          <a:solidFill>
                            <a:srgbClr val="002060"/>
                          </a:solidFill>
                          <a:effectLst/>
                          <a:latin typeface="Times New Roman" panose="02020603050405020304" pitchFamily="18" charset="0"/>
                          <a:cs typeface="Times New Roman" panose="02020603050405020304" pitchFamily="18" charset="0"/>
                        </a:rPr>
                        <a:t>EUMET</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15 Min</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038">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LSA-502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a:solidFill>
                            <a:srgbClr val="002060"/>
                          </a:solidFill>
                          <a:effectLst/>
                          <a:latin typeface="Times New Roman" panose="02020603050405020304" pitchFamily="18" charset="0"/>
                          <a:cs typeface="Times New Roman" panose="02020603050405020304" pitchFamily="18" charset="0"/>
                        </a:rPr>
                        <a:t>Fire Radiative Power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FRPPixel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dirty="0" smtClean="0">
                          <a:solidFill>
                            <a:srgbClr val="002060"/>
                          </a:solidFill>
                          <a:effectLst/>
                          <a:latin typeface="Times New Roman" panose="02020603050405020304" pitchFamily="18" charset="0"/>
                          <a:cs typeface="Times New Roman" panose="02020603050405020304" pitchFamily="18" charset="0"/>
                        </a:rPr>
                        <a:t>EUMET</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15 Min</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038">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LSA-503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a:solidFill>
                            <a:srgbClr val="002060"/>
                          </a:solidFill>
                          <a:effectLst/>
                          <a:latin typeface="Times New Roman" panose="02020603050405020304" pitchFamily="18" charset="0"/>
                          <a:cs typeface="Times New Roman" panose="02020603050405020304" pitchFamily="18" charset="0"/>
                        </a:rPr>
                        <a:t>Fire Radiative Power - Gridded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FRPGrid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dirty="0" smtClean="0">
                          <a:solidFill>
                            <a:srgbClr val="002060"/>
                          </a:solidFill>
                          <a:effectLst/>
                          <a:latin typeface="Times New Roman" panose="02020603050405020304" pitchFamily="18" charset="0"/>
                          <a:cs typeface="Times New Roman" panose="02020603050405020304" pitchFamily="18" charset="0"/>
                        </a:rPr>
                        <a:t>EUMET</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1 Hora</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038">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LSA-504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a:solidFill>
                            <a:srgbClr val="002060"/>
                          </a:solidFill>
                          <a:effectLst/>
                          <a:latin typeface="Times New Roman" panose="02020603050405020304" pitchFamily="18" charset="0"/>
                          <a:cs typeface="Times New Roman" panose="02020603050405020304" pitchFamily="18" charset="0"/>
                        </a:rPr>
                        <a:t>Fire Risk Map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FRM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dirty="0" smtClean="0">
                          <a:solidFill>
                            <a:srgbClr val="002060"/>
                          </a:solidFill>
                          <a:effectLst/>
                          <a:latin typeface="Times New Roman" panose="02020603050405020304" pitchFamily="18" charset="0"/>
                          <a:cs typeface="Times New Roman" panose="02020603050405020304" pitchFamily="18" charset="0"/>
                        </a:rPr>
                        <a:t>EUMET</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1 </a:t>
                      </a:r>
                      <a:r>
                        <a:rPr lang="pt-PT" sz="1600" u="none" strike="noStrike" dirty="0" err="1">
                          <a:solidFill>
                            <a:srgbClr val="002060"/>
                          </a:solidFill>
                          <a:effectLst/>
                          <a:latin typeface="Times New Roman" panose="02020603050405020304" pitchFamily="18" charset="0"/>
                          <a:cs typeface="Times New Roman" panose="02020603050405020304" pitchFamily="18" charset="0"/>
                        </a:rPr>
                        <a:t>Day</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038">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LSA-505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a:solidFill>
                            <a:srgbClr val="002060"/>
                          </a:solidFill>
                          <a:effectLst/>
                          <a:latin typeface="Times New Roman" panose="02020603050405020304" pitchFamily="18" charset="0"/>
                          <a:cs typeface="Times New Roman" panose="02020603050405020304" pitchFamily="18" charset="0"/>
                        </a:rPr>
                        <a:t>FRP Pixel - bias corrected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FRPPixel_LEO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dirty="0" smtClean="0">
                          <a:solidFill>
                            <a:srgbClr val="002060"/>
                          </a:solidFill>
                          <a:effectLst/>
                          <a:latin typeface="Times New Roman" panose="02020603050405020304" pitchFamily="18" charset="0"/>
                          <a:cs typeface="Times New Roman" panose="02020603050405020304" pitchFamily="18" charset="0"/>
                        </a:rPr>
                        <a:t>EUMET</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1 Hora</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038">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LSA-506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a:solidFill>
                            <a:srgbClr val="002060"/>
                          </a:solidFill>
                          <a:effectLst/>
                          <a:latin typeface="Times New Roman" panose="02020603050405020304" pitchFamily="18" charset="0"/>
                          <a:cs typeface="Times New Roman" panose="02020603050405020304" pitchFamily="18" charset="0"/>
                        </a:rPr>
                        <a:t>Burnt Area / vegetation recovery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FBA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dirty="0" smtClean="0">
                          <a:solidFill>
                            <a:srgbClr val="002060"/>
                          </a:solidFill>
                          <a:effectLst/>
                          <a:latin typeface="Times New Roman" panose="02020603050405020304" pitchFamily="18" charset="0"/>
                          <a:cs typeface="Times New Roman" panose="02020603050405020304" pitchFamily="18" charset="0"/>
                        </a:rPr>
                        <a:t>EUMET</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10 </a:t>
                      </a:r>
                      <a:r>
                        <a:rPr lang="pt-PT" sz="1600" u="none" strike="noStrike" dirty="0" err="1">
                          <a:solidFill>
                            <a:srgbClr val="002060"/>
                          </a:solidFill>
                          <a:effectLst/>
                          <a:latin typeface="Times New Roman" panose="02020603050405020304" pitchFamily="18" charset="0"/>
                          <a:cs typeface="Times New Roman" panose="02020603050405020304" pitchFamily="18" charset="0"/>
                        </a:rPr>
                        <a:t>Day</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038">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LSA-507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600" u="none" strike="noStrike">
                          <a:solidFill>
                            <a:srgbClr val="002060"/>
                          </a:solidFill>
                          <a:effectLst/>
                          <a:latin typeface="Times New Roman" panose="02020603050405020304" pitchFamily="18" charset="0"/>
                          <a:cs typeface="Times New Roman" panose="02020603050405020304" pitchFamily="18" charset="0"/>
                        </a:rPr>
                        <a:t>Daily FRE/ Carbon Emissions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DFRE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dirty="0" smtClean="0">
                          <a:solidFill>
                            <a:srgbClr val="002060"/>
                          </a:solidFill>
                          <a:effectLst/>
                          <a:latin typeface="Times New Roman" panose="02020603050405020304" pitchFamily="18" charset="0"/>
                          <a:cs typeface="Times New Roman" panose="02020603050405020304" pitchFamily="18" charset="0"/>
                        </a:rPr>
                        <a:t>EUMET</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1 </a:t>
                      </a:r>
                      <a:r>
                        <a:rPr lang="pt-PT" sz="1600" u="none" strike="noStrike" dirty="0" err="1">
                          <a:solidFill>
                            <a:srgbClr val="002060"/>
                          </a:solidFill>
                          <a:effectLst/>
                          <a:latin typeface="Times New Roman" panose="02020603050405020304" pitchFamily="18" charset="0"/>
                          <a:cs typeface="Times New Roman" panose="02020603050405020304" pitchFamily="18" charset="0"/>
                        </a:rPr>
                        <a:t>Day</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038">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LSA-509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MTG Fire Radiative Power - Pixel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600" u="none" strike="noStrike" dirty="0" err="1">
                          <a:solidFill>
                            <a:srgbClr val="002060"/>
                          </a:solidFill>
                          <a:effectLst/>
                          <a:latin typeface="Times New Roman" panose="02020603050405020304" pitchFamily="18" charset="0"/>
                          <a:cs typeface="Times New Roman" panose="02020603050405020304" pitchFamily="18" charset="0"/>
                        </a:rPr>
                        <a:t>MTFRPPixel</a:t>
                      </a:r>
                      <a:r>
                        <a:rPr lang="en-GB" sz="1600" u="none" strike="noStrike" dirty="0">
                          <a:solidFill>
                            <a:srgbClr val="002060"/>
                          </a:solidFill>
                          <a:effectLst/>
                          <a:latin typeface="Times New Roman" panose="02020603050405020304" pitchFamily="18" charset="0"/>
                          <a:cs typeface="Times New Roman" panose="02020603050405020304" pitchFamily="18" charset="0"/>
                        </a:rPr>
                        <a:t>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 </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MTG</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50038">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LSA-510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MTG Fire Risk Map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MTFRM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 </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MTG</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50038">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LSA-511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MTG Daily FRE/ Carbon Emissions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MTDFRE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 </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MTG</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50038">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LSA-512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MTG Fire Radiative Power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MTDFRE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 </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MTG</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50038">
                <a:tc>
                  <a:txBody>
                    <a:bodyPr/>
                    <a:lstStyle/>
                    <a:p>
                      <a:pPr marL="0" algn="ctr" defTabSz="914400" rtl="0" eaLnBrk="1" fontAlgn="ctr" latinLnBrk="0" hangingPunct="1"/>
                      <a:r>
                        <a:rPr lang="en-GB" sz="1600" u="none" strike="noStrike" kern="1200" dirty="0">
                          <a:solidFill>
                            <a:srgbClr val="002060"/>
                          </a:solidFill>
                          <a:effectLst/>
                          <a:latin typeface="Times New Roman" panose="02020603050405020304" pitchFamily="18" charset="0"/>
                          <a:ea typeface="+mn-ea"/>
                          <a:cs typeface="Times New Roman" panose="02020603050405020304" pitchFamily="18" charset="0"/>
                        </a:rPr>
                        <a:t>LSA-513 </a:t>
                      </a: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l" defTabSz="914400" rtl="0" eaLnBrk="1" fontAlgn="ctr" latinLnBrk="0" hangingPunct="1"/>
                      <a:r>
                        <a:rPr lang="en-GB" sz="1600" u="none" strike="noStrike" kern="1200" dirty="0">
                          <a:solidFill>
                            <a:srgbClr val="002060"/>
                          </a:solidFill>
                          <a:effectLst/>
                          <a:latin typeface="Times New Roman" panose="02020603050405020304" pitchFamily="18" charset="0"/>
                          <a:ea typeface="+mn-ea"/>
                          <a:cs typeface="Times New Roman" panose="02020603050405020304" pitchFamily="18" charset="0"/>
                        </a:rPr>
                        <a:t>EPS-SG Burnt Area / vegetation recovery </a:t>
                      </a: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n-GB" sz="1600" u="none" strike="noStrike" kern="1200" dirty="0">
                          <a:solidFill>
                            <a:srgbClr val="002060"/>
                          </a:solidFill>
                          <a:effectLst/>
                          <a:latin typeface="Times New Roman" panose="02020603050405020304" pitchFamily="18" charset="0"/>
                          <a:ea typeface="+mn-ea"/>
                          <a:cs typeface="Times New Roman" panose="02020603050405020304" pitchFamily="18" charset="0"/>
                        </a:rPr>
                        <a:t>ESG_FBA </a:t>
                      </a: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pt-PT" sz="1600" u="none" strike="noStrike" kern="1200" dirty="0">
                          <a:solidFill>
                            <a:srgbClr val="002060"/>
                          </a:solidFill>
                          <a:effectLst/>
                          <a:latin typeface="Times New Roman" panose="02020603050405020304" pitchFamily="18" charset="0"/>
                          <a:ea typeface="+mn-ea"/>
                          <a:cs typeface="Times New Roman" panose="02020603050405020304" pitchFamily="18" charset="0"/>
                        </a:rPr>
                        <a:t> </a:t>
                      </a: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pt-PT" sz="1600" u="none" strike="noStrike" kern="1200" dirty="0">
                          <a:solidFill>
                            <a:srgbClr val="002060"/>
                          </a:solidFill>
                          <a:effectLst/>
                          <a:latin typeface="Times New Roman" panose="02020603050405020304" pitchFamily="18" charset="0"/>
                          <a:ea typeface="+mn-ea"/>
                          <a:cs typeface="Times New Roman" panose="02020603050405020304" pitchFamily="18" charset="0"/>
                        </a:rPr>
                        <a:t>EPS-SG</a:t>
                      </a: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50038">
                <a:tc>
                  <a:txBody>
                    <a:bodyPr/>
                    <a:lstStyle/>
                    <a:p>
                      <a:pPr marL="0" algn="ctr" defTabSz="914400" rtl="0" eaLnBrk="1" fontAlgn="ctr" latinLnBrk="0" hangingPunct="1"/>
                      <a:r>
                        <a:rPr lang="en-GB" sz="1600" u="none" strike="noStrike" kern="1200">
                          <a:solidFill>
                            <a:srgbClr val="002060"/>
                          </a:solidFill>
                          <a:effectLst/>
                          <a:latin typeface="Times New Roman" panose="02020603050405020304" pitchFamily="18" charset="0"/>
                          <a:ea typeface="+mn-ea"/>
                          <a:cs typeface="Times New Roman" panose="02020603050405020304" pitchFamily="18" charset="0"/>
                        </a:rPr>
                        <a:t>LSA-514 </a:t>
                      </a: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l" defTabSz="914400" rtl="0" eaLnBrk="1" fontAlgn="ctr" latinLnBrk="0" hangingPunct="1"/>
                      <a:r>
                        <a:rPr lang="en-GB" sz="1600" u="none" strike="noStrike" kern="1200" dirty="0">
                          <a:solidFill>
                            <a:srgbClr val="002060"/>
                          </a:solidFill>
                          <a:effectLst/>
                          <a:latin typeface="Times New Roman" panose="02020603050405020304" pitchFamily="18" charset="0"/>
                          <a:ea typeface="+mn-ea"/>
                          <a:cs typeface="Times New Roman" panose="02020603050405020304" pitchFamily="18" charset="0"/>
                        </a:rPr>
                        <a:t>EPS-SG Fire Radiative Power </a:t>
                      </a: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en-GB" sz="1600" u="none" strike="noStrike" kern="1200" dirty="0">
                          <a:solidFill>
                            <a:srgbClr val="002060"/>
                          </a:solidFill>
                          <a:effectLst/>
                          <a:latin typeface="Times New Roman" panose="02020603050405020304" pitchFamily="18" charset="0"/>
                          <a:ea typeface="+mn-ea"/>
                          <a:cs typeface="Times New Roman" panose="02020603050405020304" pitchFamily="18" charset="0"/>
                        </a:rPr>
                        <a:t>ESG_FRP </a:t>
                      </a: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pt-PT" sz="1600" u="none" strike="noStrike" kern="1200" dirty="0">
                          <a:solidFill>
                            <a:srgbClr val="002060"/>
                          </a:solidFill>
                          <a:effectLst/>
                          <a:latin typeface="Times New Roman" panose="02020603050405020304" pitchFamily="18" charset="0"/>
                          <a:ea typeface="+mn-ea"/>
                          <a:cs typeface="Times New Roman" panose="02020603050405020304" pitchFamily="18" charset="0"/>
                        </a:rPr>
                        <a:t> </a:t>
                      </a: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pt-PT" sz="1600" u="none" strike="noStrike" kern="1200" dirty="0">
                          <a:solidFill>
                            <a:srgbClr val="002060"/>
                          </a:solidFill>
                          <a:effectLst/>
                          <a:latin typeface="Times New Roman" panose="02020603050405020304" pitchFamily="18" charset="0"/>
                          <a:ea typeface="+mn-ea"/>
                          <a:cs typeface="Times New Roman" panose="02020603050405020304" pitchFamily="18" charset="0"/>
                        </a:rPr>
                        <a:t>EPS-SG</a:t>
                      </a: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493889">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LSA-550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Fire Radiative Power/Pixel - Reprocessed since 2004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GB" sz="1600" u="none" strike="noStrike" dirty="0" err="1">
                          <a:solidFill>
                            <a:srgbClr val="002060"/>
                          </a:solidFill>
                          <a:effectLst/>
                          <a:latin typeface="Times New Roman" panose="02020603050405020304" pitchFamily="18" charset="0"/>
                          <a:cs typeface="Times New Roman" panose="02020603050405020304" pitchFamily="18" charset="0"/>
                        </a:rPr>
                        <a:t>FRPPixel</a:t>
                      </a:r>
                      <a:r>
                        <a:rPr lang="en-GB" sz="1600" u="none" strike="noStrike" dirty="0">
                          <a:solidFill>
                            <a:srgbClr val="002060"/>
                          </a:solidFill>
                          <a:effectLst/>
                          <a:latin typeface="Times New Roman" panose="02020603050405020304" pitchFamily="18" charset="0"/>
                          <a:cs typeface="Times New Roman" panose="02020603050405020304" pitchFamily="18" charset="0"/>
                        </a:rPr>
                        <a:t>-R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FTP</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DR (2004/2012)</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493889">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LSA-551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Fire Radiative Power/Gridded - Reprocessed since 2004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GB" sz="1600" u="none" strike="noStrike" dirty="0" err="1">
                          <a:solidFill>
                            <a:srgbClr val="002060"/>
                          </a:solidFill>
                          <a:effectLst/>
                          <a:latin typeface="Times New Roman" panose="02020603050405020304" pitchFamily="18" charset="0"/>
                          <a:cs typeface="Times New Roman" panose="02020603050405020304" pitchFamily="18" charset="0"/>
                        </a:rPr>
                        <a:t>FRPGrid</a:t>
                      </a:r>
                      <a:r>
                        <a:rPr lang="en-GB" sz="1600" u="none" strike="noStrike" dirty="0">
                          <a:solidFill>
                            <a:srgbClr val="002060"/>
                          </a:solidFill>
                          <a:effectLst/>
                          <a:latin typeface="Times New Roman" panose="02020603050405020304" pitchFamily="18" charset="0"/>
                          <a:cs typeface="Times New Roman" panose="02020603050405020304" pitchFamily="18" charset="0"/>
                        </a:rPr>
                        <a:t>-R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FTP</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DR (2004/2012)</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493889">
                <a:tc>
                  <a:txBody>
                    <a:bodyPr/>
                    <a:lstStyle/>
                    <a:p>
                      <a:pPr algn="ctr" fontAlgn="ctr"/>
                      <a:r>
                        <a:rPr lang="en-GB" sz="1600" u="none" strike="noStrike">
                          <a:solidFill>
                            <a:srgbClr val="002060"/>
                          </a:solidFill>
                          <a:effectLst/>
                          <a:latin typeface="Times New Roman" panose="02020603050405020304" pitchFamily="18" charset="0"/>
                          <a:cs typeface="Times New Roman" panose="02020603050405020304" pitchFamily="18" charset="0"/>
                        </a:rPr>
                        <a:t>LSA-550.2 </a:t>
                      </a:r>
                      <a:endParaRPr lang="en-GB"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Fire Radiative Power/Pixel - Reprocessed since 2004 version 2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GB" sz="1600" u="none" strike="noStrike" dirty="0" err="1">
                          <a:solidFill>
                            <a:srgbClr val="002060"/>
                          </a:solidFill>
                          <a:effectLst/>
                          <a:latin typeface="Times New Roman" panose="02020603050405020304" pitchFamily="18" charset="0"/>
                          <a:cs typeface="Times New Roman" panose="02020603050405020304" pitchFamily="18" charset="0"/>
                        </a:rPr>
                        <a:t>FRPPixel</a:t>
                      </a:r>
                      <a:r>
                        <a:rPr lang="en-GB" sz="1600" u="none" strike="noStrike" dirty="0">
                          <a:solidFill>
                            <a:srgbClr val="002060"/>
                          </a:solidFill>
                          <a:effectLst/>
                          <a:latin typeface="Times New Roman" panose="02020603050405020304" pitchFamily="18" charset="0"/>
                          <a:cs typeface="Times New Roman" panose="02020603050405020304" pitchFamily="18" charset="0"/>
                        </a:rPr>
                        <a:t>-R v2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pt-PT" sz="1600" u="none" strike="noStrike">
                          <a:solidFill>
                            <a:srgbClr val="002060"/>
                          </a:solidFill>
                          <a:effectLst/>
                          <a:latin typeface="Times New Roman" panose="02020603050405020304" pitchFamily="18" charset="0"/>
                          <a:cs typeface="Times New Roman" panose="02020603050405020304" pitchFamily="18" charset="0"/>
                        </a:rPr>
                        <a:t>FTP</a:t>
                      </a:r>
                      <a:endParaRPr lang="pt-PT" sz="1600" b="0" i="0" u="none" strike="noStrike">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DR (2004/2020)</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493889">
                <a:tc>
                  <a:txBody>
                    <a:bodyPr/>
                    <a:lstStyle/>
                    <a:p>
                      <a:pPr algn="ctr"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LSA-551.2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ctr"/>
                      <a:r>
                        <a:rPr lang="en-GB" sz="1600" u="none" strike="noStrike" dirty="0">
                          <a:solidFill>
                            <a:srgbClr val="002060"/>
                          </a:solidFill>
                          <a:effectLst/>
                          <a:latin typeface="Times New Roman" panose="02020603050405020304" pitchFamily="18" charset="0"/>
                          <a:cs typeface="Times New Roman" panose="02020603050405020304" pitchFamily="18" charset="0"/>
                        </a:rPr>
                        <a:t>Fire Radiative Power/Gridded - Reprocessed since 2004 version 2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GB" sz="1600" u="none" strike="noStrike" dirty="0" err="1">
                          <a:solidFill>
                            <a:srgbClr val="002060"/>
                          </a:solidFill>
                          <a:effectLst/>
                          <a:latin typeface="Times New Roman" panose="02020603050405020304" pitchFamily="18" charset="0"/>
                          <a:cs typeface="Times New Roman" panose="02020603050405020304" pitchFamily="18" charset="0"/>
                        </a:rPr>
                        <a:t>FRPGrid</a:t>
                      </a:r>
                      <a:r>
                        <a:rPr lang="en-GB" sz="1600" u="none" strike="noStrike" dirty="0">
                          <a:solidFill>
                            <a:srgbClr val="002060"/>
                          </a:solidFill>
                          <a:effectLst/>
                          <a:latin typeface="Times New Roman" panose="02020603050405020304" pitchFamily="18" charset="0"/>
                          <a:cs typeface="Times New Roman" panose="02020603050405020304" pitchFamily="18" charset="0"/>
                        </a:rPr>
                        <a:t>-R v2 </a:t>
                      </a:r>
                      <a:endParaRPr lang="en-GB"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FTP</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pt-PT" sz="1600" u="none" strike="noStrike" dirty="0">
                          <a:solidFill>
                            <a:srgbClr val="002060"/>
                          </a:solidFill>
                          <a:effectLst/>
                          <a:latin typeface="Times New Roman" panose="02020603050405020304" pitchFamily="18" charset="0"/>
                          <a:cs typeface="Times New Roman" panose="02020603050405020304" pitchFamily="18" charset="0"/>
                        </a:rPr>
                        <a:t>DR (2004/2020)</a:t>
                      </a:r>
                      <a:endParaRPr lang="pt-PT"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bl>
          </a:graphicData>
        </a:graphic>
      </p:graphicFrame>
      <p:sp>
        <p:nvSpPr>
          <p:cNvPr id="39023" name="CaixaDeTexto 2"/>
          <p:cNvSpPr txBox="1">
            <a:spLocks noChangeArrowheads="1"/>
          </p:cNvSpPr>
          <p:nvPr/>
        </p:nvSpPr>
        <p:spPr bwMode="auto">
          <a:xfrm>
            <a:off x="239713" y="9525"/>
            <a:ext cx="6969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2800" b="1">
                <a:solidFill>
                  <a:srgbClr val="00194C"/>
                </a:solidFill>
                <a:latin typeface="Times New Roman" panose="02020603050405020304" pitchFamily="18" charset="0"/>
                <a:cs typeface="Times New Roman" panose="02020603050405020304" pitchFamily="18" charset="0"/>
              </a:rPr>
              <a:t>Land SAF </a:t>
            </a:r>
            <a:r>
              <a:rPr lang="en-GB" altLang="pt-PT" sz="2800" b="1">
                <a:solidFill>
                  <a:srgbClr val="000000"/>
                </a:solidFill>
                <a:latin typeface="Times New Roman" panose="02020603050405020304" pitchFamily="18" charset="0"/>
                <a:cs typeface="Times New Roman" panose="02020603050405020304" pitchFamily="18" charset="0"/>
              </a:rPr>
              <a:t>Wild Fires </a:t>
            </a:r>
            <a:r>
              <a:rPr lang="en-GB" altLang="pt-PT" sz="2800" b="1">
                <a:solidFill>
                  <a:srgbClr val="00194C"/>
                </a:solidFill>
                <a:latin typeface="Times New Roman" panose="02020603050405020304" pitchFamily="18" charset="0"/>
                <a:cs typeface="Times New Roman" panose="02020603050405020304" pitchFamily="18" charset="0"/>
              </a:rPr>
              <a:t>Products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Box 1"/>
          <p:cNvSpPr txBox="1">
            <a:spLocks noChangeArrowheads="1"/>
          </p:cNvSpPr>
          <p:nvPr/>
        </p:nvSpPr>
        <p:spPr bwMode="auto">
          <a:xfrm>
            <a:off x="633413" y="1627188"/>
            <a:ext cx="8218487"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6600" b="1">
                <a:solidFill>
                  <a:srgbClr val="002060"/>
                </a:solidFill>
                <a:latin typeface="Times New Roman" panose="02020603050405020304" pitchFamily="18" charset="0"/>
                <a:cs typeface="Times New Roman" panose="02020603050405020304" pitchFamily="18" charset="0"/>
              </a:rPr>
              <a:t>Evolution of some products </a:t>
            </a:r>
            <a:endParaRPr lang="pt-PT" altLang="pt-PT" sz="6600" b="1">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109538" y="2197540"/>
            <a:ext cx="9034462" cy="23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spcBef>
                <a:spcPct val="25000"/>
              </a:spcBef>
            </a:pPr>
            <a:r>
              <a:rPr lang="en-GB" altLang="pt-PT" sz="2000" dirty="0">
                <a:solidFill>
                  <a:srgbClr val="000099"/>
                </a:solidFill>
                <a:latin typeface="Times New Roman" panose="02020603050405020304" pitchFamily="18" charset="0"/>
                <a:cs typeface="Times New Roman" panose="02020603050405020304" pitchFamily="18" charset="0"/>
              </a:rPr>
              <a:t>Derived Land Surface Temperature (DLST) products provide 10-day syntheses of MSG/SEVIRI LST in the form of temporal composites (LSA-003A) and thermal surface parameters (TSP; LSA-003B), both with an improved spatial continuity.</a:t>
            </a:r>
          </a:p>
          <a:p>
            <a:pPr algn="just">
              <a:spcBef>
                <a:spcPct val="25000"/>
              </a:spcBef>
            </a:pPr>
            <a:r>
              <a:rPr lang="en-GB" altLang="pt-PT" sz="2000" dirty="0">
                <a:solidFill>
                  <a:srgbClr val="000099"/>
                </a:solidFill>
                <a:latin typeface="Times New Roman" panose="02020603050405020304" pitchFamily="18" charset="0"/>
                <a:cs typeface="Times New Roman" panose="02020603050405020304" pitchFamily="18" charset="0"/>
              </a:rPr>
              <a:t>In contrast to individual LST observations, TSP summarise the thermal behaviour of the land surface: therefore, they are readily combined and analysed with other space-derived parameters, e.g. vegetation indices, land cover maps and burn scar maps, to additionally provide applications with thermal information.</a:t>
            </a:r>
          </a:p>
        </p:txBody>
      </p:sp>
      <p:sp>
        <p:nvSpPr>
          <p:cNvPr id="54275" name="Rectangle 3"/>
          <p:cNvSpPr>
            <a:spLocks noChangeArrowheads="1"/>
          </p:cNvSpPr>
          <p:nvPr/>
        </p:nvSpPr>
        <p:spPr bwMode="auto">
          <a:xfrm>
            <a:off x="187325" y="1741104"/>
            <a:ext cx="50647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ltLang="pt-PT" sz="2000" b="1" dirty="0">
                <a:solidFill>
                  <a:srgbClr val="000099"/>
                </a:solidFill>
              </a:rPr>
              <a:t>30/10/2017 New LSA SAF products available</a:t>
            </a:r>
          </a:p>
        </p:txBody>
      </p:sp>
      <p:sp>
        <p:nvSpPr>
          <p:cNvPr id="7" name="TextBox 1"/>
          <p:cNvSpPr txBox="1">
            <a:spLocks noChangeArrowheads="1"/>
          </p:cNvSpPr>
          <p:nvPr/>
        </p:nvSpPr>
        <p:spPr bwMode="auto">
          <a:xfrm>
            <a:off x="0" y="146050"/>
            <a:ext cx="7058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2800" b="1" dirty="0">
                <a:solidFill>
                  <a:srgbClr val="002060"/>
                </a:solidFill>
                <a:latin typeface="Times New Roman" panose="02020603050405020304" pitchFamily="18" charset="0"/>
                <a:cs typeface="Times New Roman" panose="02020603050405020304" pitchFamily="18" charset="0"/>
              </a:rPr>
              <a:t>E</a:t>
            </a:r>
            <a:r>
              <a:rPr lang="en-GB" altLang="pt-PT" sz="2800" b="1" dirty="0" smtClean="0">
                <a:solidFill>
                  <a:srgbClr val="002060"/>
                </a:solidFill>
                <a:latin typeface="Times New Roman" panose="02020603050405020304" pitchFamily="18" charset="0"/>
                <a:cs typeface="Times New Roman" panose="02020603050405020304" pitchFamily="18" charset="0"/>
              </a:rPr>
              <a:t>volution of some products</a:t>
            </a:r>
            <a:endParaRPr lang="en-GB" altLang="pt-PT" sz="28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Box 1"/>
          <p:cNvSpPr txBox="1">
            <a:spLocks noChangeArrowheads="1"/>
          </p:cNvSpPr>
          <p:nvPr/>
        </p:nvSpPr>
        <p:spPr bwMode="auto">
          <a:xfrm>
            <a:off x="0" y="146050"/>
            <a:ext cx="7058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2800" b="1" dirty="0">
                <a:solidFill>
                  <a:srgbClr val="002060"/>
                </a:solidFill>
                <a:latin typeface="Times New Roman" panose="02020603050405020304" pitchFamily="18" charset="0"/>
                <a:cs typeface="Times New Roman" panose="02020603050405020304" pitchFamily="18" charset="0"/>
              </a:rPr>
              <a:t>E</a:t>
            </a:r>
            <a:r>
              <a:rPr lang="en-GB" altLang="pt-PT" sz="2800" b="1" dirty="0" smtClean="0">
                <a:solidFill>
                  <a:srgbClr val="002060"/>
                </a:solidFill>
                <a:latin typeface="Times New Roman" panose="02020603050405020304" pitchFamily="18" charset="0"/>
                <a:cs typeface="Times New Roman" panose="02020603050405020304" pitchFamily="18" charset="0"/>
              </a:rPr>
              <a:t>volution of some products</a:t>
            </a:r>
            <a:endParaRPr lang="en-GB" altLang="pt-PT" sz="2800" b="1" dirty="0">
              <a:solidFill>
                <a:srgbClr val="002060"/>
              </a:solidFill>
              <a:latin typeface="Times New Roman" panose="02020603050405020304" pitchFamily="18" charset="0"/>
              <a:cs typeface="Times New Roman" panose="02020603050405020304" pitchFamily="18" charset="0"/>
            </a:endParaRPr>
          </a:p>
        </p:txBody>
      </p:sp>
      <p:sp>
        <p:nvSpPr>
          <p:cNvPr id="53255" name="Text Box 7"/>
          <p:cNvSpPr txBox="1">
            <a:spLocks noChangeArrowheads="1"/>
          </p:cNvSpPr>
          <p:nvPr/>
        </p:nvSpPr>
        <p:spPr bwMode="auto">
          <a:xfrm>
            <a:off x="30163" y="1915433"/>
            <a:ext cx="9026288"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25000"/>
              </a:spcBef>
            </a:pPr>
            <a:r>
              <a:rPr lang="en-GB" altLang="pt-PT" sz="2000" dirty="0" smtClean="0">
                <a:solidFill>
                  <a:srgbClr val="000099"/>
                </a:solidFill>
              </a:rPr>
              <a:t>The MSG vegetation products (FVC, LAI and </a:t>
            </a:r>
            <a:r>
              <a:rPr lang="en-GB" altLang="pt-PT" sz="2000" dirty="0" err="1" smtClean="0">
                <a:solidFill>
                  <a:srgbClr val="000099"/>
                </a:solidFill>
              </a:rPr>
              <a:t>fAPAR</a:t>
            </a:r>
            <a:r>
              <a:rPr lang="en-GB" altLang="pt-PT" sz="2000" dirty="0" smtClean="0">
                <a:solidFill>
                  <a:srgbClr val="000099"/>
                </a:solidFill>
              </a:rPr>
              <a:t>) were reprocessed for the period 2004-2015 to provide users with an homogeneous time-series. The validation of these data records are detailed in the </a:t>
            </a:r>
            <a:r>
              <a:rPr lang="en-GB" altLang="pt-PT" sz="2000" dirty="0" smtClean="0">
                <a:solidFill>
                  <a:srgbClr val="000099"/>
                </a:solidFill>
                <a:hlinkClick r:id="rId2"/>
              </a:rPr>
              <a:t>Validation Report</a:t>
            </a:r>
            <a:r>
              <a:rPr lang="en-GB" altLang="pt-PT" sz="2000" dirty="0" smtClean="0">
                <a:solidFill>
                  <a:srgbClr val="000099"/>
                </a:solidFill>
              </a:rPr>
              <a:t> for the 2004-2012 period.</a:t>
            </a:r>
          </a:p>
          <a:p>
            <a:pPr algn="just">
              <a:spcBef>
                <a:spcPct val="25000"/>
              </a:spcBef>
            </a:pPr>
            <a:r>
              <a:rPr lang="en-GB" altLang="pt-PT" sz="2000" dirty="0" smtClean="0">
                <a:solidFill>
                  <a:srgbClr val="000099"/>
                </a:solidFill>
              </a:rPr>
              <a:t>The following LSA SAF Data Records have been released:</a:t>
            </a:r>
          </a:p>
          <a:p>
            <a:pPr algn="just">
              <a:spcBef>
                <a:spcPct val="25000"/>
              </a:spcBef>
            </a:pPr>
            <a:r>
              <a:rPr lang="en-GB" altLang="pt-PT" sz="2000" dirty="0" smtClean="0">
                <a:solidFill>
                  <a:srgbClr val="000099"/>
                </a:solidFill>
              </a:rPr>
              <a:t>MSG 10-days Fraction of Vegetation Cover, product LSA-450 (</a:t>
            </a:r>
            <a:r>
              <a:rPr lang="en-GB" altLang="pt-PT" sz="2000" dirty="0" smtClean="0">
                <a:solidFill>
                  <a:srgbClr val="000099"/>
                </a:solidFill>
                <a:hlinkClick r:id="rId3"/>
              </a:rPr>
              <a:t>MTFVC-R</a:t>
            </a:r>
            <a:r>
              <a:rPr lang="en-GB" altLang="pt-PT" sz="2000" dirty="0" smtClean="0">
                <a:solidFill>
                  <a:srgbClr val="000099"/>
                </a:solidFill>
              </a:rPr>
              <a:t>) </a:t>
            </a:r>
          </a:p>
          <a:p>
            <a:pPr algn="just">
              <a:spcBef>
                <a:spcPct val="25000"/>
              </a:spcBef>
            </a:pPr>
            <a:r>
              <a:rPr lang="en-GB" altLang="pt-PT" sz="2000" dirty="0" smtClean="0">
                <a:solidFill>
                  <a:srgbClr val="000099"/>
                </a:solidFill>
              </a:rPr>
              <a:t>MSG 10-days Leaf Area Index, product LSA-451 (</a:t>
            </a:r>
            <a:r>
              <a:rPr lang="en-GB" altLang="pt-PT" sz="2000" dirty="0" smtClean="0">
                <a:solidFill>
                  <a:srgbClr val="000099"/>
                </a:solidFill>
                <a:hlinkClick r:id="rId4"/>
              </a:rPr>
              <a:t>MTLAI-R</a:t>
            </a:r>
            <a:r>
              <a:rPr lang="en-GB" altLang="pt-PT" sz="2000" dirty="0" smtClean="0">
                <a:solidFill>
                  <a:srgbClr val="000099"/>
                </a:solidFill>
              </a:rPr>
              <a:t>) </a:t>
            </a:r>
          </a:p>
          <a:p>
            <a:pPr algn="just">
              <a:spcBef>
                <a:spcPct val="25000"/>
              </a:spcBef>
            </a:pPr>
            <a:r>
              <a:rPr lang="en-GB" altLang="pt-PT" sz="2000" dirty="0" smtClean="0">
                <a:solidFill>
                  <a:srgbClr val="000099"/>
                </a:solidFill>
              </a:rPr>
              <a:t>MSG 10-day Fraction of Absorbed Photosynthetic Active Radiation, product LSA-452 (</a:t>
            </a:r>
            <a:r>
              <a:rPr lang="en-GB" altLang="pt-PT" sz="2000" dirty="0" err="1" smtClean="0">
                <a:solidFill>
                  <a:srgbClr val="000099"/>
                </a:solidFill>
                <a:hlinkClick r:id="rId5"/>
              </a:rPr>
              <a:t>MTfAPAR</a:t>
            </a:r>
            <a:r>
              <a:rPr lang="en-GB" altLang="pt-PT" sz="2000" dirty="0" smtClean="0">
                <a:solidFill>
                  <a:srgbClr val="000099"/>
                </a:solidFill>
                <a:hlinkClick r:id="rId5"/>
              </a:rPr>
              <a:t>-R</a:t>
            </a:r>
            <a:r>
              <a:rPr lang="en-GB" altLang="pt-PT" sz="2000" dirty="0" smtClean="0">
                <a:solidFill>
                  <a:srgbClr val="000099"/>
                </a:solidFill>
              </a:rPr>
              <a:t>) </a:t>
            </a:r>
          </a:p>
          <a:p>
            <a:pPr algn="just">
              <a:spcBef>
                <a:spcPct val="25000"/>
              </a:spcBef>
            </a:pPr>
            <a:endParaRPr lang="en-GB" altLang="pt-PT" sz="2000" dirty="0" smtClean="0">
              <a:solidFill>
                <a:srgbClr val="000099"/>
              </a:solidFill>
            </a:endParaRPr>
          </a:p>
          <a:p>
            <a:pPr algn="just">
              <a:spcBef>
                <a:spcPct val="25000"/>
              </a:spcBef>
            </a:pPr>
            <a:r>
              <a:rPr lang="en-GB" altLang="pt-PT" sz="2000" dirty="0" smtClean="0">
                <a:solidFill>
                  <a:srgbClr val="C00000"/>
                </a:solidFill>
              </a:rPr>
              <a:t>These data records correspond to 10-daily updates of the 3 vegetation parameters: FVC, LAI and </a:t>
            </a:r>
            <a:r>
              <a:rPr lang="en-GB" altLang="pt-PT" sz="2000" dirty="0" err="1" smtClean="0">
                <a:solidFill>
                  <a:srgbClr val="C00000"/>
                </a:solidFill>
              </a:rPr>
              <a:t>fAPAR</a:t>
            </a:r>
            <a:r>
              <a:rPr lang="en-GB" altLang="pt-PT" sz="2000" dirty="0" smtClean="0">
                <a:solidFill>
                  <a:srgbClr val="C00000"/>
                </a:solidFill>
              </a:rPr>
              <a:t> and are available for the earth disk covered by the prime MSG satellite. </a:t>
            </a:r>
            <a:endParaRPr lang="en-GB" altLang="pt-PT" sz="2000" dirty="0">
              <a:solidFill>
                <a:srgbClr val="C00000"/>
              </a:solidFill>
            </a:endParaRPr>
          </a:p>
        </p:txBody>
      </p:sp>
      <p:sp>
        <p:nvSpPr>
          <p:cNvPr id="53258" name="Rectangle 10"/>
          <p:cNvSpPr>
            <a:spLocks noChangeArrowheads="1"/>
          </p:cNvSpPr>
          <p:nvPr/>
        </p:nvSpPr>
        <p:spPr bwMode="auto">
          <a:xfrm>
            <a:off x="0" y="1054758"/>
            <a:ext cx="653852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pt-PT" sz="2000" b="1" dirty="0">
                <a:solidFill>
                  <a:srgbClr val="000099"/>
                </a:solidFill>
              </a:rPr>
              <a:t>11 May 2018 Vegetation Data Records derived from MSG</a:t>
            </a:r>
            <a:r>
              <a:rPr lang="pt-PT" altLang="pt-PT" sz="2000" b="1" dirty="0">
                <a:solidFill>
                  <a:srgbClr val="000099"/>
                </a:solidFill>
              </a:rPr>
              <a:t> </a:t>
            </a:r>
            <a:endParaRPr lang="en-GB" altLang="pt-PT" sz="2000" b="1" dirty="0">
              <a:solidFill>
                <a:srgbClr val="000099"/>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146050"/>
            <a:ext cx="7058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2800" b="1" dirty="0">
                <a:solidFill>
                  <a:srgbClr val="002060"/>
                </a:solidFill>
                <a:latin typeface="Times New Roman" panose="02020603050405020304" pitchFamily="18" charset="0"/>
                <a:cs typeface="Times New Roman" panose="02020603050405020304" pitchFamily="18" charset="0"/>
              </a:rPr>
              <a:t>Some products evolution</a:t>
            </a:r>
          </a:p>
        </p:txBody>
      </p:sp>
      <p:sp>
        <p:nvSpPr>
          <p:cNvPr id="3" name="Rectangle 1"/>
          <p:cNvSpPr>
            <a:spLocks noChangeArrowheads="1"/>
          </p:cNvSpPr>
          <p:nvPr/>
        </p:nvSpPr>
        <p:spPr bwMode="auto">
          <a:xfrm>
            <a:off x="0" y="2253947"/>
            <a:ext cx="903446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spcBef>
                <a:spcPct val="25000"/>
              </a:spcBef>
            </a:pPr>
            <a:r>
              <a:rPr lang="en-US" altLang="pt-PT" sz="2400" dirty="0">
                <a:solidFill>
                  <a:srgbClr val="000099"/>
                </a:solidFill>
                <a:latin typeface="Times New Roman" panose="02020603050405020304" pitchFamily="18" charset="0"/>
              </a:rPr>
              <a:t>Released set of pre-operational products derived from </a:t>
            </a:r>
            <a:r>
              <a:rPr lang="en-US" altLang="pt-PT" sz="2400" dirty="0" err="1">
                <a:solidFill>
                  <a:srgbClr val="000099"/>
                </a:solidFill>
                <a:latin typeface="Times New Roman" panose="02020603050405020304" pitchFamily="18" charset="0"/>
              </a:rPr>
              <a:t>Metop</a:t>
            </a:r>
            <a:r>
              <a:rPr lang="en-US" altLang="pt-PT" sz="2400" dirty="0">
                <a:solidFill>
                  <a:srgbClr val="000099"/>
                </a:solidFill>
                <a:latin typeface="Times New Roman" panose="02020603050405020304" pitchFamily="18" charset="0"/>
              </a:rPr>
              <a:t>/AVHRR measurements:</a:t>
            </a:r>
            <a:endParaRPr lang="pt-PT" altLang="pt-PT" sz="2400" dirty="0">
              <a:solidFill>
                <a:srgbClr val="000099"/>
              </a:solidFill>
              <a:latin typeface="Times New Roman" panose="02020603050405020304" pitchFamily="18" charset="0"/>
            </a:endParaRPr>
          </a:p>
          <a:p>
            <a:pPr algn="just">
              <a:spcBef>
                <a:spcPct val="25000"/>
              </a:spcBef>
            </a:pPr>
            <a:r>
              <a:rPr lang="en-US" altLang="pt-PT" sz="2400" dirty="0">
                <a:solidFill>
                  <a:srgbClr val="000099"/>
                </a:solidFill>
                <a:latin typeface="Times New Roman" panose="02020603050405020304" pitchFamily="18" charset="0"/>
              </a:rPr>
              <a:t>EPS Fraction of Vegetation Cover, product LSA-403 (</a:t>
            </a:r>
            <a:r>
              <a:rPr lang="en-US" altLang="pt-PT" sz="2400" dirty="0">
                <a:solidFill>
                  <a:srgbClr val="000099"/>
                </a:solidFill>
                <a:latin typeface="Times New Roman" panose="02020603050405020304" pitchFamily="18" charset="0"/>
                <a:hlinkClick r:id="rId2"/>
              </a:rPr>
              <a:t>ETFVC</a:t>
            </a:r>
            <a:r>
              <a:rPr lang="en-US" altLang="pt-PT" sz="2400" dirty="0">
                <a:solidFill>
                  <a:srgbClr val="000099"/>
                </a:solidFill>
                <a:latin typeface="Times New Roman" panose="02020603050405020304" pitchFamily="18" charset="0"/>
              </a:rPr>
              <a:t>) </a:t>
            </a:r>
            <a:endParaRPr lang="pt-PT" altLang="pt-PT" sz="2400" dirty="0">
              <a:solidFill>
                <a:srgbClr val="000099"/>
              </a:solidFill>
              <a:latin typeface="Times New Roman" panose="02020603050405020304" pitchFamily="18" charset="0"/>
            </a:endParaRPr>
          </a:p>
          <a:p>
            <a:pPr algn="just">
              <a:spcBef>
                <a:spcPct val="25000"/>
              </a:spcBef>
            </a:pPr>
            <a:r>
              <a:rPr lang="en-US" altLang="pt-PT" sz="2400" dirty="0">
                <a:solidFill>
                  <a:srgbClr val="000099"/>
                </a:solidFill>
                <a:latin typeface="Times New Roman" panose="02020603050405020304" pitchFamily="18" charset="0"/>
              </a:rPr>
              <a:t>EPS Leaf Area Index, product LSA-406 (</a:t>
            </a:r>
            <a:r>
              <a:rPr lang="en-US" altLang="pt-PT" sz="2400" dirty="0">
                <a:solidFill>
                  <a:srgbClr val="000099"/>
                </a:solidFill>
                <a:latin typeface="Times New Roman" panose="02020603050405020304" pitchFamily="18" charset="0"/>
                <a:hlinkClick r:id="rId3"/>
              </a:rPr>
              <a:t>ETLAI</a:t>
            </a:r>
            <a:r>
              <a:rPr lang="en-US" altLang="pt-PT" sz="2400" dirty="0">
                <a:solidFill>
                  <a:srgbClr val="000099"/>
                </a:solidFill>
                <a:latin typeface="Times New Roman" panose="02020603050405020304" pitchFamily="18" charset="0"/>
              </a:rPr>
              <a:t>) </a:t>
            </a:r>
            <a:endParaRPr lang="pt-PT" altLang="pt-PT" sz="2400" dirty="0">
              <a:solidFill>
                <a:srgbClr val="000099"/>
              </a:solidFill>
              <a:latin typeface="Times New Roman" panose="02020603050405020304" pitchFamily="18" charset="0"/>
            </a:endParaRPr>
          </a:p>
          <a:p>
            <a:pPr algn="just">
              <a:spcBef>
                <a:spcPct val="25000"/>
              </a:spcBef>
            </a:pPr>
            <a:r>
              <a:rPr lang="en-US" altLang="pt-PT" sz="2400" dirty="0">
                <a:solidFill>
                  <a:srgbClr val="000099"/>
                </a:solidFill>
                <a:latin typeface="Times New Roman" panose="02020603050405020304" pitchFamily="18" charset="0"/>
              </a:rPr>
              <a:t>EPS Fraction of photosynthetically active Radiation, product LSA-409 (</a:t>
            </a:r>
            <a:r>
              <a:rPr lang="en-US" altLang="pt-PT" sz="2400" dirty="0" err="1">
                <a:solidFill>
                  <a:srgbClr val="000099"/>
                </a:solidFill>
                <a:latin typeface="Times New Roman" panose="02020603050405020304" pitchFamily="18" charset="0"/>
                <a:hlinkClick r:id="rId4"/>
              </a:rPr>
              <a:t>ETfAPAR</a:t>
            </a:r>
            <a:r>
              <a:rPr lang="en-US" altLang="pt-PT" sz="2400" dirty="0">
                <a:solidFill>
                  <a:srgbClr val="000099"/>
                </a:solidFill>
                <a:latin typeface="Times New Roman" panose="02020603050405020304" pitchFamily="18" charset="0"/>
              </a:rPr>
              <a:t>) </a:t>
            </a:r>
            <a:endParaRPr lang="pt-PT" altLang="pt-PT" sz="2400" dirty="0">
              <a:solidFill>
                <a:srgbClr val="000099"/>
              </a:solidFill>
              <a:latin typeface="Times New Roman" panose="02020603050405020304" pitchFamily="18" charset="0"/>
            </a:endParaRPr>
          </a:p>
          <a:p>
            <a:pPr algn="just">
              <a:spcBef>
                <a:spcPct val="25000"/>
              </a:spcBef>
            </a:pPr>
            <a:r>
              <a:rPr lang="en-US" altLang="pt-PT" sz="2400" dirty="0">
                <a:solidFill>
                  <a:srgbClr val="C00000"/>
                </a:solidFill>
                <a:latin typeface="Times New Roman" panose="02020603050405020304" pitchFamily="18" charset="0"/>
              </a:rPr>
              <a:t>These products correspond to 10-daily updates of the 3 vegetation parameters: FVC, LAI and </a:t>
            </a:r>
            <a:r>
              <a:rPr lang="en-US" altLang="pt-PT" sz="2400" dirty="0" err="1">
                <a:solidFill>
                  <a:srgbClr val="C00000"/>
                </a:solidFill>
                <a:latin typeface="Times New Roman" panose="02020603050405020304" pitchFamily="18" charset="0"/>
              </a:rPr>
              <a:t>fAPAR</a:t>
            </a:r>
            <a:r>
              <a:rPr lang="en-US" altLang="pt-PT" sz="2400" dirty="0">
                <a:solidFill>
                  <a:srgbClr val="C00000"/>
                </a:solidFill>
                <a:latin typeface="Times New Roman" panose="02020603050405020304" pitchFamily="18" charset="0"/>
              </a:rPr>
              <a:t> and are available in a global 1km sinusoidal grid.</a:t>
            </a:r>
            <a:endParaRPr lang="en-GB" altLang="pt-PT" sz="2400" dirty="0">
              <a:solidFill>
                <a:srgbClr val="C00000"/>
              </a:solidFill>
              <a:latin typeface="Times New Roman" panose="02020603050405020304" pitchFamily="18" charset="0"/>
            </a:endParaRPr>
          </a:p>
        </p:txBody>
      </p:sp>
      <p:sp>
        <p:nvSpPr>
          <p:cNvPr id="4" name="Rectangle 6"/>
          <p:cNvSpPr>
            <a:spLocks noChangeArrowheads="1"/>
          </p:cNvSpPr>
          <p:nvPr/>
        </p:nvSpPr>
        <p:spPr bwMode="auto">
          <a:xfrm>
            <a:off x="88292" y="1231104"/>
            <a:ext cx="84506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pt-PT" sz="2400" b="1" dirty="0">
                <a:solidFill>
                  <a:srgbClr val="000099"/>
                </a:solidFill>
              </a:rPr>
              <a:t>11 May 2018 Vegetation Products derived from </a:t>
            </a:r>
            <a:r>
              <a:rPr lang="en-US" altLang="pt-PT" sz="2400" b="1" dirty="0" err="1">
                <a:solidFill>
                  <a:srgbClr val="000099"/>
                </a:solidFill>
              </a:rPr>
              <a:t>Metop</a:t>
            </a:r>
            <a:r>
              <a:rPr lang="en-US" altLang="pt-PT" sz="2400" b="1" dirty="0">
                <a:solidFill>
                  <a:srgbClr val="000099"/>
                </a:solidFill>
              </a:rPr>
              <a:t>/AVHRR</a:t>
            </a:r>
            <a:endParaRPr lang="en-GB" altLang="pt-PT" sz="2400" b="1" dirty="0">
              <a:solidFill>
                <a:srgbClr val="000099"/>
              </a:solidFill>
            </a:endParaRPr>
          </a:p>
        </p:txBody>
      </p:sp>
    </p:spTree>
    <p:extLst>
      <p:ext uri="{BB962C8B-B14F-4D97-AF65-F5344CB8AC3E}">
        <p14:creationId xmlns:p14="http://schemas.microsoft.com/office/powerpoint/2010/main" val="9305477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119196"/>
            <a:ext cx="9144001"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ct val="25000"/>
              </a:spcBef>
            </a:pPr>
            <a:r>
              <a:rPr lang="en-GB" sz="2400" dirty="0" smtClean="0">
                <a:solidFill>
                  <a:srgbClr val="000099"/>
                </a:solidFill>
              </a:rPr>
              <a:t>Release </a:t>
            </a:r>
            <a:r>
              <a:rPr lang="en-GB" sz="2400" dirty="0">
                <a:solidFill>
                  <a:srgbClr val="000099"/>
                </a:solidFill>
              </a:rPr>
              <a:t>of a new </a:t>
            </a:r>
            <a:r>
              <a:rPr lang="en-GB" sz="2400" dirty="0">
                <a:solidFill>
                  <a:srgbClr val="000099"/>
                </a:solidFill>
                <a:hlinkClick r:id="rId2"/>
              </a:rPr>
              <a:t>operational</a:t>
            </a:r>
            <a:r>
              <a:rPr lang="en-GB" sz="2400" dirty="0">
                <a:solidFill>
                  <a:srgbClr val="000099"/>
                </a:solidFill>
              </a:rPr>
              <a:t> vegetation product derived from MSG/SEVIRI </a:t>
            </a:r>
            <a:r>
              <a:rPr lang="en-GB" sz="2400" dirty="0" smtClean="0">
                <a:solidFill>
                  <a:srgbClr val="000099"/>
                </a:solidFill>
              </a:rPr>
              <a:t>measurements:</a:t>
            </a:r>
          </a:p>
          <a:p>
            <a:pPr algn="just">
              <a:spcBef>
                <a:spcPct val="25000"/>
              </a:spcBef>
            </a:pPr>
            <a:r>
              <a:rPr lang="en-GB" sz="2400" dirty="0" smtClean="0">
                <a:solidFill>
                  <a:srgbClr val="000099"/>
                </a:solidFill>
              </a:rPr>
              <a:t>Gross </a:t>
            </a:r>
            <a:r>
              <a:rPr lang="en-GB" sz="2400" dirty="0">
                <a:solidFill>
                  <a:srgbClr val="000099"/>
                </a:solidFill>
              </a:rPr>
              <a:t>Primary Production (MGPP</a:t>
            </a:r>
            <a:r>
              <a:rPr lang="en-GB" sz="2400" dirty="0" smtClean="0">
                <a:solidFill>
                  <a:srgbClr val="000099"/>
                </a:solidFill>
              </a:rPr>
              <a:t>). MSG </a:t>
            </a:r>
            <a:r>
              <a:rPr lang="en-GB" sz="2400" dirty="0">
                <a:solidFill>
                  <a:srgbClr val="000099"/>
                </a:solidFill>
              </a:rPr>
              <a:t>10-days Gross Primary </a:t>
            </a:r>
            <a:r>
              <a:rPr lang="en-GB" sz="2400" dirty="0" err="1" smtClean="0">
                <a:solidFill>
                  <a:srgbClr val="000099"/>
                </a:solidFill>
              </a:rPr>
              <a:t>ProducRtion</a:t>
            </a:r>
            <a:r>
              <a:rPr lang="en-GB" sz="2400" dirty="0">
                <a:solidFill>
                  <a:srgbClr val="000099"/>
                </a:solidFill>
              </a:rPr>
              <a:t> (MGPP), product LSA-411 (</a:t>
            </a:r>
            <a:r>
              <a:rPr lang="en-GB" sz="2400" dirty="0">
                <a:solidFill>
                  <a:srgbClr val="000099"/>
                </a:solidFill>
                <a:hlinkClick r:id="rId3"/>
              </a:rPr>
              <a:t>MGPP</a:t>
            </a:r>
            <a:r>
              <a:rPr lang="en-GB" sz="2400" dirty="0" smtClean="0">
                <a:solidFill>
                  <a:srgbClr val="000099"/>
                </a:solidFill>
              </a:rPr>
              <a:t>).</a:t>
            </a:r>
            <a:endParaRPr lang="pt-PT" sz="2400" dirty="0">
              <a:solidFill>
                <a:srgbClr val="000099"/>
              </a:solidFill>
            </a:endParaRPr>
          </a:p>
          <a:p>
            <a:pPr algn="just">
              <a:spcBef>
                <a:spcPct val="25000"/>
              </a:spcBef>
            </a:pPr>
            <a:r>
              <a:rPr lang="en-GB" sz="2400" dirty="0">
                <a:solidFill>
                  <a:srgbClr val="000099"/>
                </a:solidFill>
              </a:rPr>
              <a:t>This product is generated at 10-day temporal resolution for the full spatial resolution of the MSG/SEVIRI instrument. </a:t>
            </a:r>
            <a:endParaRPr lang="pt-PT" sz="2400" dirty="0">
              <a:solidFill>
                <a:srgbClr val="000099"/>
              </a:solidFill>
            </a:endParaRPr>
          </a:p>
          <a:p>
            <a:pPr algn="just">
              <a:spcBef>
                <a:spcPct val="25000"/>
              </a:spcBef>
            </a:pPr>
            <a:r>
              <a:rPr lang="en-GB" sz="2400" dirty="0">
                <a:solidFill>
                  <a:srgbClr val="000099"/>
                </a:solidFill>
              </a:rPr>
              <a:t>The Gross Primary Production corresponds to the rate at which vegetation converts light into chemical energy by photosynthesis. It is an essential parameter to characterize the ecosystem processes. </a:t>
            </a:r>
            <a:endParaRPr lang="pt-PT" sz="2400" dirty="0">
              <a:solidFill>
                <a:srgbClr val="000099"/>
              </a:solidFill>
            </a:endParaRPr>
          </a:p>
        </p:txBody>
      </p:sp>
      <p:sp>
        <p:nvSpPr>
          <p:cNvPr id="3" name="TextBox 2"/>
          <p:cNvSpPr txBox="1">
            <a:spLocks noChangeArrowheads="1"/>
          </p:cNvSpPr>
          <p:nvPr/>
        </p:nvSpPr>
        <p:spPr bwMode="auto">
          <a:xfrm>
            <a:off x="0" y="146050"/>
            <a:ext cx="7058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2800" b="1" dirty="0">
                <a:solidFill>
                  <a:srgbClr val="002060"/>
                </a:solidFill>
                <a:latin typeface="Times New Roman" panose="02020603050405020304" pitchFamily="18" charset="0"/>
                <a:cs typeface="Times New Roman" panose="02020603050405020304" pitchFamily="18" charset="0"/>
              </a:rPr>
              <a:t>Some products evolution</a:t>
            </a:r>
          </a:p>
        </p:txBody>
      </p:sp>
      <p:sp>
        <p:nvSpPr>
          <p:cNvPr id="4" name="Rectangle 6"/>
          <p:cNvSpPr>
            <a:spLocks noChangeArrowheads="1"/>
          </p:cNvSpPr>
          <p:nvPr/>
        </p:nvSpPr>
        <p:spPr bwMode="auto">
          <a:xfrm>
            <a:off x="0" y="1105522"/>
            <a:ext cx="732492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1789113" indent="-1789113" algn="just"/>
            <a:r>
              <a:rPr lang="en-GB" sz="2400" b="1" dirty="0">
                <a:solidFill>
                  <a:srgbClr val="000099"/>
                </a:solidFill>
              </a:rPr>
              <a:t>28 Sep 2018	Gross Primary </a:t>
            </a:r>
            <a:r>
              <a:rPr lang="en-GB" sz="2400" b="1" dirty="0" smtClean="0">
                <a:solidFill>
                  <a:srgbClr val="000099"/>
                </a:solidFill>
              </a:rPr>
              <a:t>Production derived </a:t>
            </a:r>
            <a:r>
              <a:rPr lang="en-GB" sz="2400" b="1" dirty="0">
                <a:solidFill>
                  <a:srgbClr val="000099"/>
                </a:solidFill>
              </a:rPr>
              <a:t>from MSG/SEVIRI</a:t>
            </a:r>
            <a:endParaRPr lang="en-GB" altLang="pt-PT" sz="2400" b="1" dirty="0">
              <a:solidFill>
                <a:srgbClr val="000099"/>
              </a:solidFill>
            </a:endParaRPr>
          </a:p>
        </p:txBody>
      </p:sp>
    </p:spTree>
    <p:extLst>
      <p:ext uri="{BB962C8B-B14F-4D97-AF65-F5344CB8AC3E}">
        <p14:creationId xmlns:p14="http://schemas.microsoft.com/office/powerpoint/2010/main" val="1914865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146050"/>
            <a:ext cx="7058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2800" b="1" dirty="0">
                <a:solidFill>
                  <a:srgbClr val="002060"/>
                </a:solidFill>
                <a:latin typeface="Times New Roman" panose="02020603050405020304" pitchFamily="18" charset="0"/>
                <a:cs typeface="Times New Roman" panose="02020603050405020304" pitchFamily="18" charset="0"/>
              </a:rPr>
              <a:t>Some products evolution</a:t>
            </a:r>
          </a:p>
        </p:txBody>
      </p:sp>
      <p:sp>
        <p:nvSpPr>
          <p:cNvPr id="3" name="Rectangle 6"/>
          <p:cNvSpPr>
            <a:spLocks noChangeArrowheads="1"/>
          </p:cNvSpPr>
          <p:nvPr/>
        </p:nvSpPr>
        <p:spPr bwMode="auto">
          <a:xfrm>
            <a:off x="0" y="735717"/>
            <a:ext cx="90759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1789113" indent="-1789113" algn="just"/>
            <a:r>
              <a:rPr lang="en-GB" sz="2400" b="1" dirty="0" smtClean="0">
                <a:solidFill>
                  <a:srgbClr val="000099"/>
                </a:solidFill>
              </a:rPr>
              <a:t>13 Mar 2019</a:t>
            </a:r>
            <a:r>
              <a:rPr lang="en-GB" sz="2400" b="1" dirty="0">
                <a:solidFill>
                  <a:srgbClr val="000099"/>
                </a:solidFill>
              </a:rPr>
              <a:t>	</a:t>
            </a:r>
            <a:r>
              <a:rPr lang="en-GB" sz="2400" b="1" dirty="0" smtClean="0">
                <a:solidFill>
                  <a:srgbClr val="000099"/>
                </a:solidFill>
              </a:rPr>
              <a:t>Release of LSA SAF Climate Data Records</a:t>
            </a:r>
            <a:endParaRPr lang="en-GB" altLang="pt-PT" sz="2400" b="1" dirty="0">
              <a:solidFill>
                <a:srgbClr val="000099"/>
              </a:solidFill>
            </a:endParaRPr>
          </a:p>
        </p:txBody>
      </p:sp>
      <p:sp>
        <p:nvSpPr>
          <p:cNvPr id="4" name="TextBox 3"/>
          <p:cNvSpPr txBox="1"/>
          <p:nvPr/>
        </p:nvSpPr>
        <p:spPr>
          <a:xfrm>
            <a:off x="29181" y="1497757"/>
            <a:ext cx="9114819" cy="465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PT"/>
            </a:defPPr>
            <a:lvl1pPr algn="just">
              <a:spcBef>
                <a:spcPct val="25000"/>
              </a:spcBef>
              <a:defRPr sz="2400">
                <a:solidFill>
                  <a:srgbClr val="000099"/>
                </a:solidFill>
              </a:defRPr>
            </a:lvl1pPr>
          </a:lstStyle>
          <a:p>
            <a:pPr marL="982663" indent="-982663"/>
            <a:r>
              <a:rPr lang="en-GB" sz="2800" dirty="0" smtClean="0"/>
              <a:t>MSG </a:t>
            </a:r>
            <a:r>
              <a:rPr lang="en-GB" sz="2800" dirty="0"/>
              <a:t>Land Surface Temperature, product LSA-050 (MLST-R) </a:t>
            </a:r>
            <a:r>
              <a:rPr lang="en-GB" sz="2800" dirty="0" smtClean="0"/>
              <a:t>available </a:t>
            </a:r>
            <a:r>
              <a:rPr lang="en-GB" sz="2800" dirty="0"/>
              <a:t>with a temporal frequency up to 15-minute; </a:t>
            </a:r>
            <a:endParaRPr lang="pt-PT" sz="2800" dirty="0"/>
          </a:p>
          <a:p>
            <a:pPr marL="982663" indent="-982663"/>
            <a:r>
              <a:rPr lang="en-GB" sz="2800" dirty="0"/>
              <a:t>MSG 10-days Albedo, product LSA-150 (MTAL-R) </a:t>
            </a:r>
            <a:r>
              <a:rPr lang="en-GB" sz="2800" dirty="0" smtClean="0"/>
              <a:t>available </a:t>
            </a:r>
            <a:r>
              <a:rPr lang="en-GB" sz="2800" dirty="0"/>
              <a:t>as 10-daily </a:t>
            </a:r>
            <a:r>
              <a:rPr lang="en-GB" sz="2800" dirty="0" smtClean="0"/>
              <a:t>fields</a:t>
            </a:r>
          </a:p>
          <a:p>
            <a:pPr marL="982663" indent="-982663"/>
            <a:endParaRPr lang="pt-PT" sz="1400" dirty="0" smtClean="0"/>
          </a:p>
          <a:p>
            <a:r>
              <a:rPr lang="en-GB" sz="2000" dirty="0" smtClean="0"/>
              <a:t>These </a:t>
            </a:r>
            <a:r>
              <a:rPr lang="en-GB" sz="2000" dirty="0"/>
              <a:t>CDRs were generated for the 2004-2015 period, covering the full MSG disk (only prime satellite) on a pixel-by-pixel basis, and using the algorithm of the corresponding near real-time operational products (i.e., MLST/LSA-001 and MTAL/LSA-102, respectively).</a:t>
            </a:r>
            <a:endParaRPr lang="pt-PT" sz="2000" dirty="0"/>
          </a:p>
          <a:p>
            <a:r>
              <a:rPr lang="en-GB" sz="2000" dirty="0"/>
              <a:t>The LSA SAF also makes available MSG daily Albedo reprocessed for the same 2004-2015 period, which constituted the main input to MTAL-R.</a:t>
            </a:r>
            <a:endParaRPr lang="pt-PT" sz="2000" dirty="0"/>
          </a:p>
          <a:p>
            <a:r>
              <a:rPr lang="en-GB" sz="2000" dirty="0"/>
              <a:t>All datasets are available through the LSA SAF website: </a:t>
            </a:r>
            <a:r>
              <a:rPr lang="en-GB" sz="2000" dirty="0" smtClean="0"/>
              <a:t>lsa-saf.eumetsat.int</a:t>
            </a:r>
            <a:endParaRPr lang="pt-PT" sz="2000" dirty="0"/>
          </a:p>
        </p:txBody>
      </p:sp>
    </p:spTree>
    <p:extLst>
      <p:ext uri="{BB962C8B-B14F-4D97-AF65-F5344CB8AC3E}">
        <p14:creationId xmlns:p14="http://schemas.microsoft.com/office/powerpoint/2010/main" val="4077015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146050"/>
            <a:ext cx="7058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2800" b="1" dirty="0">
                <a:solidFill>
                  <a:srgbClr val="002060"/>
                </a:solidFill>
                <a:latin typeface="Times New Roman" panose="02020603050405020304" pitchFamily="18" charset="0"/>
                <a:cs typeface="Times New Roman" panose="02020603050405020304" pitchFamily="18" charset="0"/>
              </a:rPr>
              <a:t>Some products evolution</a:t>
            </a:r>
          </a:p>
        </p:txBody>
      </p:sp>
      <p:sp>
        <p:nvSpPr>
          <p:cNvPr id="3" name="Rectangle 6"/>
          <p:cNvSpPr>
            <a:spLocks noChangeArrowheads="1"/>
          </p:cNvSpPr>
          <p:nvPr/>
        </p:nvSpPr>
        <p:spPr bwMode="auto">
          <a:xfrm>
            <a:off x="0" y="806833"/>
            <a:ext cx="90759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1789113" indent="-1789113" algn="just"/>
            <a:r>
              <a:rPr lang="en-GB" sz="2400" b="1" dirty="0" smtClean="0">
                <a:solidFill>
                  <a:srgbClr val="000099"/>
                </a:solidFill>
              </a:rPr>
              <a:t>20 Mar </a:t>
            </a:r>
            <a:r>
              <a:rPr lang="en-GB" sz="2400" b="1" dirty="0">
                <a:solidFill>
                  <a:srgbClr val="000099"/>
                </a:solidFill>
              </a:rPr>
              <a:t>2019	Release of enhanced MSG Evapotranspiration (ET)</a:t>
            </a:r>
            <a:endParaRPr lang="en-GB" altLang="pt-PT" sz="2400" b="1" dirty="0">
              <a:solidFill>
                <a:srgbClr val="000099"/>
              </a:solidFill>
            </a:endParaRPr>
          </a:p>
        </p:txBody>
      </p:sp>
      <p:sp>
        <p:nvSpPr>
          <p:cNvPr id="4" name="Rectangle 3"/>
          <p:cNvSpPr/>
          <p:nvPr/>
        </p:nvSpPr>
        <p:spPr>
          <a:xfrm>
            <a:off x="0" y="1200402"/>
            <a:ext cx="9075906" cy="524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ct val="25000"/>
              </a:spcBef>
            </a:pPr>
            <a:r>
              <a:rPr lang="en-GB" sz="2000" dirty="0">
                <a:solidFill>
                  <a:srgbClr val="000099"/>
                </a:solidFill>
              </a:rPr>
              <a:t>Release of enhanced MSG Evapotranspiration (ET) products:</a:t>
            </a:r>
          </a:p>
          <a:p>
            <a:pPr lvl="1" algn="just">
              <a:spcBef>
                <a:spcPct val="25000"/>
              </a:spcBef>
            </a:pPr>
            <a:r>
              <a:rPr lang="en-GB" sz="2000" dirty="0" smtClean="0">
                <a:solidFill>
                  <a:srgbClr val="000099"/>
                </a:solidFill>
              </a:rPr>
              <a:t>MET </a:t>
            </a:r>
            <a:r>
              <a:rPr lang="en-GB" sz="2000" dirty="0">
                <a:solidFill>
                  <a:srgbClr val="000099"/>
                </a:solidFill>
              </a:rPr>
              <a:t>[LSA-311] : instantaneous evapotranspiration (every 30-minutes</a:t>
            </a:r>
            <a:r>
              <a:rPr lang="en-GB" sz="2000" dirty="0" smtClean="0">
                <a:solidFill>
                  <a:srgbClr val="000099"/>
                </a:solidFill>
              </a:rPr>
              <a:t>)</a:t>
            </a:r>
            <a:endParaRPr lang="pt-PT" sz="2000" dirty="0">
              <a:solidFill>
                <a:srgbClr val="000099"/>
              </a:solidFill>
            </a:endParaRPr>
          </a:p>
          <a:p>
            <a:pPr lvl="1" algn="just">
              <a:spcBef>
                <a:spcPct val="25000"/>
              </a:spcBef>
            </a:pPr>
            <a:r>
              <a:rPr lang="en-GB" sz="2000" dirty="0">
                <a:solidFill>
                  <a:srgbClr val="000099"/>
                </a:solidFill>
              </a:rPr>
              <a:t>DMET [LSA-312] : daily evapotranspiration composites. </a:t>
            </a:r>
            <a:endParaRPr lang="pt-PT" sz="2000" dirty="0">
              <a:solidFill>
                <a:srgbClr val="000099"/>
              </a:solidFill>
            </a:endParaRPr>
          </a:p>
          <a:p>
            <a:pPr algn="just">
              <a:spcBef>
                <a:spcPct val="25000"/>
              </a:spcBef>
            </a:pPr>
            <a:r>
              <a:rPr lang="en-GB" sz="2000" dirty="0">
                <a:solidFill>
                  <a:srgbClr val="000099"/>
                </a:solidFill>
              </a:rPr>
              <a:t>In the new products, the main improvements to the Evapotranspiration algorithm concern mostly the input data, with a reinforced use of satellite </a:t>
            </a:r>
            <a:r>
              <a:rPr lang="en-GB" sz="2000" dirty="0" smtClean="0">
                <a:solidFill>
                  <a:srgbClr val="000099"/>
                </a:solidFill>
              </a:rPr>
              <a:t>data.</a:t>
            </a:r>
          </a:p>
          <a:p>
            <a:pPr algn="just">
              <a:spcBef>
                <a:spcPct val="25000"/>
              </a:spcBef>
            </a:pPr>
            <a:r>
              <a:rPr lang="en-GB" sz="2000" dirty="0" smtClean="0">
                <a:solidFill>
                  <a:srgbClr val="000099"/>
                </a:solidFill>
              </a:rPr>
              <a:t>Vegetation </a:t>
            </a:r>
            <a:r>
              <a:rPr lang="en-GB" sz="2000" dirty="0">
                <a:solidFill>
                  <a:srgbClr val="000099"/>
                </a:solidFill>
              </a:rPr>
              <a:t>information is provided by LSA SAF MSG LAI (Leaf Area Index) and FVC (Fraction of Vegetation Cover</a:t>
            </a:r>
            <a:r>
              <a:rPr lang="en-GB" sz="2000" dirty="0" smtClean="0">
                <a:solidFill>
                  <a:srgbClr val="000099"/>
                </a:solidFill>
              </a:rPr>
              <a:t>), </a:t>
            </a:r>
            <a:r>
              <a:rPr lang="en-GB" sz="2000" dirty="0">
                <a:solidFill>
                  <a:srgbClr val="000099"/>
                </a:solidFill>
              </a:rPr>
              <a:t>updated on a daily basis. </a:t>
            </a:r>
            <a:endParaRPr lang="en-GB" sz="2000" dirty="0" smtClean="0">
              <a:solidFill>
                <a:srgbClr val="000099"/>
              </a:solidFill>
            </a:endParaRPr>
          </a:p>
          <a:p>
            <a:pPr algn="just">
              <a:spcBef>
                <a:spcPct val="25000"/>
              </a:spcBef>
            </a:pPr>
            <a:r>
              <a:rPr lang="en-GB" sz="2000" dirty="0" smtClean="0">
                <a:solidFill>
                  <a:srgbClr val="000099"/>
                </a:solidFill>
              </a:rPr>
              <a:t>Soil </a:t>
            </a:r>
            <a:r>
              <a:rPr lang="en-GB" sz="2000" dirty="0">
                <a:solidFill>
                  <a:srgbClr val="000099"/>
                </a:solidFill>
              </a:rPr>
              <a:t>moisture information is derived from two complementary sources: H SAF SM-DAS-2 (Soil Moisture Profile Index in the roots region retrieved by surface wetness </a:t>
            </a:r>
            <a:r>
              <a:rPr lang="en-GB" sz="2000" dirty="0" err="1">
                <a:solidFill>
                  <a:srgbClr val="000099"/>
                </a:solidFill>
              </a:rPr>
              <a:t>scatterometer</a:t>
            </a:r>
            <a:r>
              <a:rPr lang="en-GB" sz="2000" dirty="0">
                <a:solidFill>
                  <a:srgbClr val="000099"/>
                </a:solidFill>
              </a:rPr>
              <a:t> assimilation method) and LSA SAF MSG LST (Land Surface Temperature</a:t>
            </a:r>
            <a:r>
              <a:rPr lang="en-GB" sz="2000" dirty="0" smtClean="0">
                <a:solidFill>
                  <a:srgbClr val="000099"/>
                </a:solidFill>
              </a:rPr>
              <a:t>).</a:t>
            </a:r>
            <a:endParaRPr lang="pt-PT" sz="2000" dirty="0">
              <a:solidFill>
                <a:srgbClr val="000099"/>
              </a:solidFill>
            </a:endParaRPr>
          </a:p>
          <a:p>
            <a:pPr algn="just">
              <a:spcBef>
                <a:spcPct val="25000"/>
              </a:spcBef>
            </a:pPr>
            <a:r>
              <a:rPr lang="en-GB" sz="2000" dirty="0">
                <a:solidFill>
                  <a:srgbClr val="000099"/>
                </a:solidFill>
              </a:rPr>
              <a:t>The distribution of the new MET product [LSA-311] via </a:t>
            </a:r>
            <a:r>
              <a:rPr lang="en-GB" sz="2000" dirty="0" err="1">
                <a:solidFill>
                  <a:srgbClr val="000099"/>
                </a:solidFill>
              </a:rPr>
              <a:t>EUMETCast</a:t>
            </a:r>
            <a:r>
              <a:rPr lang="en-GB" sz="2000" dirty="0">
                <a:solidFill>
                  <a:srgbClr val="000099"/>
                </a:solidFill>
              </a:rPr>
              <a:t> has started on the 20th February 2019.</a:t>
            </a:r>
            <a:endParaRPr lang="pt-PT" sz="2000" dirty="0">
              <a:solidFill>
                <a:srgbClr val="000099"/>
              </a:solidFill>
            </a:endParaRPr>
          </a:p>
          <a:p>
            <a:pPr algn="just">
              <a:spcBef>
                <a:spcPct val="25000"/>
              </a:spcBef>
            </a:pPr>
            <a:r>
              <a:rPr lang="en-GB" sz="2000" dirty="0">
                <a:solidFill>
                  <a:srgbClr val="000099"/>
                </a:solidFill>
              </a:rPr>
              <a:t>From now the new versions of both products (MET and DMET) are also available for download at our website</a:t>
            </a:r>
            <a:endParaRPr lang="pt-PT" sz="2000" dirty="0">
              <a:solidFill>
                <a:srgbClr val="000099"/>
              </a:solidFill>
            </a:endParaRPr>
          </a:p>
        </p:txBody>
      </p:sp>
    </p:spTree>
    <p:extLst>
      <p:ext uri="{BB962C8B-B14F-4D97-AF65-F5344CB8AC3E}">
        <p14:creationId xmlns:p14="http://schemas.microsoft.com/office/powerpoint/2010/main" val="15484072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505397"/>
            <a:ext cx="884244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ct val="25000"/>
              </a:spcBef>
            </a:pPr>
            <a:r>
              <a:rPr lang="en-GB" sz="2000" dirty="0">
                <a:solidFill>
                  <a:srgbClr val="000099"/>
                </a:solidFill>
              </a:rPr>
              <a:t>10-daily EPS Albedo (ETAL) [LSA-103] has been promoted to operational status.</a:t>
            </a:r>
            <a:endParaRPr lang="pt-PT" sz="2000" dirty="0">
              <a:solidFill>
                <a:srgbClr val="000099"/>
              </a:solidFill>
            </a:endParaRPr>
          </a:p>
          <a:p>
            <a:pPr algn="just">
              <a:spcBef>
                <a:spcPct val="25000"/>
              </a:spcBef>
            </a:pPr>
            <a:r>
              <a:rPr lang="en-GB" sz="2000" dirty="0">
                <a:solidFill>
                  <a:srgbClr val="000099"/>
                </a:solidFill>
              </a:rPr>
              <a:t>The product was initially released as pre-operational (by Feb 2017) and since then a few corrections were implemented and the documentation updated. </a:t>
            </a:r>
            <a:endParaRPr lang="en-GB" sz="2000" dirty="0" smtClean="0">
              <a:solidFill>
                <a:srgbClr val="000099"/>
              </a:solidFill>
            </a:endParaRPr>
          </a:p>
          <a:p>
            <a:pPr algn="just">
              <a:spcBef>
                <a:spcPct val="25000"/>
              </a:spcBef>
            </a:pPr>
            <a:r>
              <a:rPr lang="en-GB" sz="2000" dirty="0" smtClean="0">
                <a:solidFill>
                  <a:srgbClr val="000099"/>
                </a:solidFill>
              </a:rPr>
              <a:t>A new </a:t>
            </a:r>
            <a:r>
              <a:rPr lang="en-GB" sz="2000" dirty="0">
                <a:solidFill>
                  <a:srgbClr val="000099"/>
                </a:solidFill>
              </a:rPr>
              <a:t>versions of the Validation Report </a:t>
            </a:r>
            <a:r>
              <a:rPr lang="en-GB" sz="2000" dirty="0" smtClean="0">
                <a:solidFill>
                  <a:srgbClr val="000099"/>
                </a:solidFill>
              </a:rPr>
              <a:t>is available</a:t>
            </a:r>
            <a:endParaRPr lang="pt-PT" sz="2000" dirty="0">
              <a:solidFill>
                <a:srgbClr val="000099"/>
              </a:solidFill>
            </a:endParaRPr>
          </a:p>
        </p:txBody>
      </p:sp>
      <p:sp>
        <p:nvSpPr>
          <p:cNvPr id="3" name="TextBox 2"/>
          <p:cNvSpPr txBox="1">
            <a:spLocks noChangeArrowheads="1"/>
          </p:cNvSpPr>
          <p:nvPr/>
        </p:nvSpPr>
        <p:spPr bwMode="auto">
          <a:xfrm>
            <a:off x="0" y="146050"/>
            <a:ext cx="7058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2800" b="1" dirty="0">
                <a:solidFill>
                  <a:srgbClr val="002060"/>
                </a:solidFill>
                <a:latin typeface="Times New Roman" panose="02020603050405020304" pitchFamily="18" charset="0"/>
                <a:cs typeface="Times New Roman" panose="02020603050405020304" pitchFamily="18" charset="0"/>
              </a:rPr>
              <a:t>Some products evolution</a:t>
            </a:r>
          </a:p>
        </p:txBody>
      </p:sp>
      <p:sp>
        <p:nvSpPr>
          <p:cNvPr id="4" name="Rectangle 6"/>
          <p:cNvSpPr>
            <a:spLocks noChangeArrowheads="1"/>
          </p:cNvSpPr>
          <p:nvPr/>
        </p:nvSpPr>
        <p:spPr bwMode="auto">
          <a:xfrm>
            <a:off x="0" y="806833"/>
            <a:ext cx="90759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1789113" indent="-1789113" algn="just"/>
            <a:r>
              <a:rPr lang="en-GB" sz="2400" b="1" dirty="0">
                <a:solidFill>
                  <a:srgbClr val="000099"/>
                </a:solidFill>
              </a:rPr>
              <a:t>6</a:t>
            </a:r>
            <a:r>
              <a:rPr lang="en-GB" sz="2400" b="1" dirty="0" smtClean="0">
                <a:solidFill>
                  <a:srgbClr val="000099"/>
                </a:solidFill>
              </a:rPr>
              <a:t> May </a:t>
            </a:r>
            <a:r>
              <a:rPr lang="en-GB" sz="2400" b="1" dirty="0">
                <a:solidFill>
                  <a:srgbClr val="000099"/>
                </a:solidFill>
              </a:rPr>
              <a:t>2019	EPS Albedo product promoted to operational</a:t>
            </a:r>
            <a:endParaRPr lang="en-GB" altLang="pt-PT" sz="2400" b="1" dirty="0">
              <a:solidFill>
                <a:srgbClr val="000099"/>
              </a:solidFill>
            </a:endParaRPr>
          </a:p>
        </p:txBody>
      </p:sp>
      <p:sp>
        <p:nvSpPr>
          <p:cNvPr id="5" name="Rectangle 4"/>
          <p:cNvSpPr/>
          <p:nvPr/>
        </p:nvSpPr>
        <p:spPr>
          <a:xfrm>
            <a:off x="189690" y="3974569"/>
            <a:ext cx="8730577"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ct val="25000"/>
              </a:spcBef>
            </a:pPr>
            <a:r>
              <a:rPr lang="en-GB" sz="2000" dirty="0">
                <a:solidFill>
                  <a:srgbClr val="000099"/>
                </a:solidFill>
              </a:rPr>
              <a:t>[LSA-403] - EPS Fraction of Vegetation Cover (ETFVC) </a:t>
            </a:r>
            <a:endParaRPr lang="pt-PT" sz="2000" dirty="0">
              <a:solidFill>
                <a:srgbClr val="000099"/>
              </a:solidFill>
            </a:endParaRPr>
          </a:p>
          <a:p>
            <a:pPr algn="just">
              <a:spcBef>
                <a:spcPct val="25000"/>
              </a:spcBef>
            </a:pPr>
            <a:r>
              <a:rPr lang="en-GB" sz="2000" dirty="0">
                <a:solidFill>
                  <a:srgbClr val="000099"/>
                </a:solidFill>
              </a:rPr>
              <a:t>[LSA-406] - EPS Leaf Area Index (ETLAI) </a:t>
            </a:r>
            <a:endParaRPr lang="pt-PT" sz="2000" dirty="0">
              <a:solidFill>
                <a:srgbClr val="000099"/>
              </a:solidFill>
            </a:endParaRPr>
          </a:p>
          <a:p>
            <a:pPr algn="just">
              <a:spcBef>
                <a:spcPct val="25000"/>
              </a:spcBef>
            </a:pPr>
            <a:r>
              <a:rPr lang="en-GB" sz="2000" dirty="0">
                <a:solidFill>
                  <a:srgbClr val="000099"/>
                </a:solidFill>
              </a:rPr>
              <a:t>[LSA-409] - EPS Fraction of photosynthetically active Radiation (</a:t>
            </a:r>
            <a:r>
              <a:rPr lang="en-GB" sz="2000" dirty="0" err="1">
                <a:solidFill>
                  <a:srgbClr val="000099"/>
                </a:solidFill>
              </a:rPr>
              <a:t>ETfAPAR</a:t>
            </a:r>
            <a:r>
              <a:rPr lang="en-GB" sz="2000" dirty="0">
                <a:solidFill>
                  <a:srgbClr val="000099"/>
                </a:solidFill>
              </a:rPr>
              <a:t>) </a:t>
            </a:r>
            <a:endParaRPr lang="pt-PT" sz="2000" dirty="0">
              <a:solidFill>
                <a:srgbClr val="000099"/>
              </a:solidFill>
            </a:endParaRPr>
          </a:p>
          <a:p>
            <a:pPr algn="just">
              <a:spcBef>
                <a:spcPct val="25000"/>
              </a:spcBef>
            </a:pPr>
            <a:r>
              <a:rPr lang="en-GB" sz="2000" dirty="0">
                <a:solidFill>
                  <a:srgbClr val="000099"/>
                </a:solidFill>
              </a:rPr>
              <a:t>The products were initially released as pre-operational (by May 2018) and since then a few corrections were implemented and the Validation Report was updated.</a:t>
            </a:r>
            <a:endParaRPr lang="pt-PT" sz="2000" dirty="0">
              <a:solidFill>
                <a:srgbClr val="000099"/>
              </a:solidFill>
            </a:endParaRPr>
          </a:p>
        </p:txBody>
      </p:sp>
      <p:sp>
        <p:nvSpPr>
          <p:cNvPr id="6" name="Rectangle 6"/>
          <p:cNvSpPr>
            <a:spLocks noChangeArrowheads="1"/>
          </p:cNvSpPr>
          <p:nvPr/>
        </p:nvSpPr>
        <p:spPr bwMode="auto">
          <a:xfrm>
            <a:off x="72954" y="3126109"/>
            <a:ext cx="907590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1789113" indent="-1789113" algn="just"/>
            <a:r>
              <a:rPr lang="en-GB" sz="2400" b="1" dirty="0">
                <a:solidFill>
                  <a:srgbClr val="000099"/>
                </a:solidFill>
              </a:rPr>
              <a:t>8 May </a:t>
            </a:r>
            <a:r>
              <a:rPr lang="en-GB" sz="2400" b="1" dirty="0" smtClean="0">
                <a:solidFill>
                  <a:srgbClr val="000099"/>
                </a:solidFill>
              </a:rPr>
              <a:t>2019	Vegetation </a:t>
            </a:r>
            <a:r>
              <a:rPr lang="en-GB" sz="2400" b="1" dirty="0">
                <a:solidFill>
                  <a:srgbClr val="000099"/>
                </a:solidFill>
              </a:rPr>
              <a:t>Products derived from </a:t>
            </a:r>
            <a:r>
              <a:rPr lang="en-GB" sz="2400" b="1" dirty="0" err="1">
                <a:solidFill>
                  <a:srgbClr val="000099"/>
                </a:solidFill>
              </a:rPr>
              <a:t>Metop</a:t>
            </a:r>
            <a:r>
              <a:rPr lang="en-GB" sz="2400" b="1" dirty="0">
                <a:solidFill>
                  <a:srgbClr val="000099"/>
                </a:solidFill>
              </a:rPr>
              <a:t>/AVHRR promoted to  o</a:t>
            </a:r>
            <a:r>
              <a:rPr lang="en-GB" sz="2400" b="1" dirty="0" smtClean="0">
                <a:solidFill>
                  <a:srgbClr val="000099"/>
                </a:solidFill>
              </a:rPr>
              <a:t>perational</a:t>
            </a:r>
            <a:endParaRPr lang="en-GB" altLang="pt-PT" sz="2400" b="1" dirty="0">
              <a:solidFill>
                <a:srgbClr val="000099"/>
              </a:solidFill>
            </a:endParaRPr>
          </a:p>
        </p:txBody>
      </p:sp>
    </p:spTree>
    <p:extLst>
      <p:ext uri="{BB962C8B-B14F-4D97-AF65-F5344CB8AC3E}">
        <p14:creationId xmlns:p14="http://schemas.microsoft.com/office/powerpoint/2010/main" val="2734482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274" y="1333088"/>
            <a:ext cx="896890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2693988" indent="-2693988" algn="just"/>
            <a:r>
              <a:rPr lang="en-GB" sz="2400" b="1" dirty="0">
                <a:solidFill>
                  <a:srgbClr val="000099"/>
                </a:solidFill>
              </a:rPr>
              <a:t>Wed,  9 Oct 2019	Release of new products: Sensible Heat Flux (MH) &amp; Latent Heat Flux (MLE)</a:t>
            </a:r>
            <a:endParaRPr lang="pt-PT" sz="2400" b="1" dirty="0">
              <a:solidFill>
                <a:srgbClr val="000099"/>
              </a:solidFill>
            </a:endParaRPr>
          </a:p>
        </p:txBody>
      </p:sp>
      <p:sp>
        <p:nvSpPr>
          <p:cNvPr id="3" name="Rectangle 2"/>
          <p:cNvSpPr/>
          <p:nvPr/>
        </p:nvSpPr>
        <p:spPr>
          <a:xfrm>
            <a:off x="97274" y="2406879"/>
            <a:ext cx="8968902"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ct val="25000"/>
              </a:spcBef>
            </a:pPr>
            <a:r>
              <a:rPr lang="en-GB" sz="2400" dirty="0">
                <a:solidFill>
                  <a:srgbClr val="000099"/>
                </a:solidFill>
              </a:rPr>
              <a:t>R</a:t>
            </a:r>
            <a:r>
              <a:rPr lang="en-GB" sz="2400" dirty="0" smtClean="0">
                <a:solidFill>
                  <a:srgbClr val="000099"/>
                </a:solidFill>
              </a:rPr>
              <a:t>elease </a:t>
            </a:r>
            <a:r>
              <a:rPr lang="en-GB" sz="2400" dirty="0">
                <a:solidFill>
                  <a:srgbClr val="000099"/>
                </a:solidFill>
              </a:rPr>
              <a:t>of two new products that contribute to characterize the land-atmosphere interactions:</a:t>
            </a:r>
            <a:endParaRPr lang="pt-PT" sz="2400" dirty="0">
              <a:solidFill>
                <a:srgbClr val="000099"/>
              </a:solidFill>
            </a:endParaRPr>
          </a:p>
          <a:p>
            <a:pPr algn="just">
              <a:spcBef>
                <a:spcPct val="25000"/>
              </a:spcBef>
            </a:pPr>
            <a:r>
              <a:rPr lang="en-GB" sz="2400" dirty="0">
                <a:solidFill>
                  <a:srgbClr val="000099"/>
                </a:solidFill>
              </a:rPr>
              <a:t>[LSA-304] - Sensible Heat Flux (MH): accounts for the flux of energy associated to the exchange of heat by convection at the Earth-atmosphere interface (soil + vegetation + water bodies).</a:t>
            </a:r>
            <a:endParaRPr lang="pt-PT" sz="2400" dirty="0">
              <a:solidFill>
                <a:srgbClr val="000099"/>
              </a:solidFill>
            </a:endParaRPr>
          </a:p>
          <a:p>
            <a:pPr algn="just">
              <a:spcBef>
                <a:spcPct val="25000"/>
              </a:spcBef>
            </a:pPr>
            <a:r>
              <a:rPr lang="en-GB" sz="2400" dirty="0">
                <a:solidFill>
                  <a:srgbClr val="000099"/>
                </a:solidFill>
              </a:rPr>
              <a:t>[LSA-305] - Latent Heat Flux (MLE): accounts for the flux of energy associated to the exchange of water vapour at the Earth-atmosphere interface (soil + vegetation + water bodies). Latent heat flux is the heat flux associated to evapotranspiration.</a:t>
            </a:r>
            <a:endParaRPr lang="pt-PT" sz="2400" dirty="0">
              <a:solidFill>
                <a:srgbClr val="000099"/>
              </a:solidFill>
            </a:endParaRPr>
          </a:p>
        </p:txBody>
      </p:sp>
      <p:sp>
        <p:nvSpPr>
          <p:cNvPr id="4" name="TextBox 3"/>
          <p:cNvSpPr txBox="1">
            <a:spLocks noChangeArrowheads="1"/>
          </p:cNvSpPr>
          <p:nvPr/>
        </p:nvSpPr>
        <p:spPr bwMode="auto">
          <a:xfrm>
            <a:off x="0" y="146050"/>
            <a:ext cx="7058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2800" b="1" dirty="0">
                <a:solidFill>
                  <a:srgbClr val="002060"/>
                </a:solidFill>
                <a:latin typeface="Times New Roman" panose="02020603050405020304" pitchFamily="18" charset="0"/>
                <a:cs typeface="Times New Roman" panose="02020603050405020304" pitchFamily="18" charset="0"/>
              </a:rPr>
              <a:t>Some products evolution</a:t>
            </a:r>
          </a:p>
        </p:txBody>
      </p:sp>
    </p:spTree>
    <p:extLst>
      <p:ext uri="{BB962C8B-B14F-4D97-AF65-F5344CB8AC3E}">
        <p14:creationId xmlns:p14="http://schemas.microsoft.com/office/powerpoint/2010/main" val="1653091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84"/>
          <p:cNvGraphicFramePr>
            <a:graphicFrameLocks noGrp="1"/>
          </p:cNvGraphicFramePr>
          <p:nvPr/>
        </p:nvGraphicFramePr>
        <p:xfrm>
          <a:off x="366713" y="974725"/>
          <a:ext cx="8370887" cy="4386264"/>
        </p:xfrm>
        <a:graphic>
          <a:graphicData uri="http://schemas.openxmlformats.org/drawingml/2006/table">
            <a:tbl>
              <a:tblPr/>
              <a:tblGrid>
                <a:gridCol w="4186237"/>
                <a:gridCol w="4184650"/>
              </a:tblGrid>
              <a:tr h="4445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0" fontAlgn="base" latinLnBrk="0" hangingPunct="0">
                        <a:lnSpc>
                          <a:spcPct val="120000"/>
                        </a:lnSpc>
                        <a:spcBef>
                          <a:spcPct val="0"/>
                        </a:spcBef>
                        <a:spcAft>
                          <a:spcPct val="0"/>
                        </a:spcAft>
                        <a:buClrTx/>
                        <a:buSzTx/>
                        <a:buFont typeface="Arial" panose="020B0604020202020204" pitchFamily="34" charset="0"/>
                        <a:buNone/>
                        <a:tabLst/>
                      </a:pPr>
                      <a:r>
                        <a:rPr kumimoji="0" lang="en-GB" altLang="pt-PT" sz="1500" b="0" i="0" u="none" strike="noStrike" cap="none" normalizeH="0" baseline="0" dirty="0" smtClean="0">
                          <a:ln>
                            <a:noFill/>
                          </a:ln>
                          <a:solidFill>
                            <a:srgbClr val="002060"/>
                          </a:solidFill>
                          <a:effectLst/>
                          <a:latin typeface="Times New Roman" panose="02020603050405020304" pitchFamily="18" charset="0"/>
                        </a:rPr>
                        <a:t>IPMA</a:t>
                      </a:r>
                      <a:r>
                        <a:rPr kumimoji="0" lang="en-GB" altLang="pt-PT" sz="1500" b="0" i="0" u="none" strike="noStrike" cap="none" normalizeH="0" baseline="0" dirty="0" smtClean="0">
                          <a:ln>
                            <a:noFill/>
                          </a:ln>
                          <a:solidFill>
                            <a:schemeClr val="tx1"/>
                          </a:solidFill>
                          <a:effectLst/>
                          <a:latin typeface="Times New Roman" panose="02020603050405020304" pitchFamily="18" charset="0"/>
                        </a:rPr>
                        <a:t> </a:t>
                      </a:r>
                      <a:r>
                        <a:rPr kumimoji="0" lang="en-GB" altLang="pt-PT" sz="1500" b="0" i="0" u="none" strike="noStrike" cap="none" normalizeH="0" baseline="0" dirty="0" smtClean="0">
                          <a:ln>
                            <a:noFill/>
                          </a:ln>
                          <a:solidFill>
                            <a:srgbClr val="002060"/>
                          </a:solidFill>
                          <a:effectLst/>
                          <a:latin typeface="Times New Roman" panose="02020603050405020304" pitchFamily="18" charset="0"/>
                        </a:rPr>
                        <a:t>	(Portugal) – </a:t>
                      </a:r>
                      <a:r>
                        <a:rPr kumimoji="0" lang="en-GB" altLang="pt-PT" sz="1500" b="0" i="0" u="none" strike="noStrike" cap="none" normalizeH="0" baseline="0" dirty="0" smtClean="0">
                          <a:ln>
                            <a:noFill/>
                          </a:ln>
                          <a:solidFill>
                            <a:srgbClr val="00194C"/>
                          </a:solidFill>
                          <a:effectLst/>
                          <a:latin typeface="Times New Roman" panose="02020603050405020304" pitchFamily="18" charset="0"/>
                        </a:rPr>
                        <a:t>Leading</a:t>
                      </a:r>
                      <a:r>
                        <a:rPr kumimoji="0" lang="en-GB" altLang="pt-PT" sz="1500" b="0" i="0" u="none" strike="noStrike" cap="none" normalizeH="0" baseline="0" dirty="0" smtClean="0">
                          <a:ln>
                            <a:noFill/>
                          </a:ln>
                          <a:solidFill>
                            <a:srgbClr val="002060"/>
                          </a:solidFill>
                          <a:effectLst/>
                          <a:latin typeface="Times New Roman" panose="02020603050405020304" pitchFamily="18" charset="0"/>
                        </a:rPr>
                        <a:t> Institution</a:t>
                      </a:r>
                      <a:endParaRPr kumimoji="0" lang="pt-PT" altLang="pt-PT" sz="1500" b="0" i="0" u="none" strike="noStrike" cap="none" normalizeH="0" baseline="0" dirty="0" smtClean="0">
                        <a:ln>
                          <a:noFill/>
                        </a:ln>
                        <a:solidFill>
                          <a:srgbClr val="002060"/>
                        </a:solidFill>
                        <a:effectLst/>
                        <a:latin typeface="Times New Roman" panose="02020603050405020304" pitchFamily="18" charset="0"/>
                      </a:endParaRPr>
                    </a:p>
                  </a:txBody>
                  <a:tcPr marL="13500" marR="135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pPr>
                      <a:r>
                        <a:rPr kumimoji="0" lang="en-GB" altLang="pt-PT" sz="1500" b="0" i="0" u="none" strike="noStrike" cap="none" normalizeH="0" baseline="0" smtClean="0">
                          <a:ln>
                            <a:noFill/>
                          </a:ln>
                          <a:solidFill>
                            <a:srgbClr val="FF0000"/>
                          </a:solidFill>
                          <a:effectLst/>
                          <a:latin typeface="Times New Roman" panose="02020603050405020304" pitchFamily="18" charset="0"/>
                        </a:rPr>
                        <a:t>DATA PRODUCTION. </a:t>
                      </a:r>
                      <a:r>
                        <a:rPr kumimoji="0" lang="en-GB" altLang="pt-PT" sz="1500" b="0" i="0" u="none" strike="noStrike" cap="none" normalizeH="0" baseline="0" smtClean="0">
                          <a:ln>
                            <a:noFill/>
                          </a:ln>
                          <a:solidFill>
                            <a:srgbClr val="002060"/>
                          </a:solidFill>
                          <a:effectLst/>
                          <a:latin typeface="Times New Roman" panose="02020603050405020304" pitchFamily="18" charset="0"/>
                        </a:rPr>
                        <a:t>LST, Emissivity, Long-wave Radiation, Reference Evapotranspiration</a:t>
                      </a:r>
                      <a:endParaRPr kumimoji="0" lang="pt-PT" altLang="pt-PT" sz="1500" b="0" i="0" u="none" strike="noStrike" cap="none" normalizeH="0" baseline="0" smtClean="0">
                        <a:ln>
                          <a:noFill/>
                        </a:ln>
                        <a:solidFill>
                          <a:srgbClr val="FF0000"/>
                        </a:solidFill>
                        <a:effectLst/>
                        <a:latin typeface="Times New Roman" panose="02020603050405020304" pitchFamily="18" charset="0"/>
                      </a:endParaRPr>
                    </a:p>
                  </a:txBody>
                  <a:tcPr marL="13500" marR="135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pt-PT" sz="1500" b="0" i="0" u="none" strike="noStrike" cap="none" normalizeH="0" baseline="0" smtClean="0">
                          <a:ln>
                            <a:noFill/>
                          </a:ln>
                          <a:solidFill>
                            <a:srgbClr val="002060"/>
                          </a:solidFill>
                          <a:effectLst/>
                          <a:latin typeface="Times New Roman" panose="02020603050405020304" pitchFamily="18" charset="0"/>
                        </a:rPr>
                        <a:t>MF 	(France)</a:t>
                      </a:r>
                      <a:endParaRPr kumimoji="0" lang="pt-PT" altLang="pt-PT" sz="1500" b="0" i="0" u="none" strike="noStrike" cap="none" normalizeH="0" baseline="0" smtClean="0">
                        <a:ln>
                          <a:noFill/>
                        </a:ln>
                        <a:solidFill>
                          <a:schemeClr val="tx1"/>
                        </a:solidFill>
                        <a:effectLst/>
                        <a:latin typeface="Times New Roman" panose="02020603050405020304" pitchFamily="18" charset="0"/>
                      </a:endParaRPr>
                    </a:p>
                  </a:txBody>
                  <a:tcPr marL="13500" marR="135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pPr>
                      <a:r>
                        <a:rPr kumimoji="0" lang="en-GB" altLang="pt-PT" sz="1500" b="0" i="0" u="none" strike="noStrike" cap="none" normalizeH="0" baseline="0" smtClean="0">
                          <a:ln>
                            <a:noFill/>
                          </a:ln>
                          <a:solidFill>
                            <a:srgbClr val="002060"/>
                          </a:solidFill>
                          <a:effectLst/>
                          <a:latin typeface="Times New Roman" panose="02020603050405020304" pitchFamily="18" charset="0"/>
                        </a:rPr>
                        <a:t>Albedo, Short-wave Radiation</a:t>
                      </a:r>
                      <a:endParaRPr kumimoji="0" lang="pt-PT" altLang="pt-PT" sz="1500" b="0" i="0" u="none" strike="noStrike" cap="none" normalizeH="0" baseline="0" smtClean="0">
                        <a:ln>
                          <a:noFill/>
                        </a:ln>
                        <a:solidFill>
                          <a:srgbClr val="002060"/>
                        </a:solidFill>
                        <a:effectLst/>
                        <a:latin typeface="Times New Roman" panose="02020603050405020304" pitchFamily="18" charset="0"/>
                      </a:endParaRPr>
                    </a:p>
                  </a:txBody>
                  <a:tcPr marL="13500" marR="135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pt-PT" sz="1500" b="0" i="0" u="none" strike="noStrike" cap="none" normalizeH="0" baseline="0" smtClean="0">
                          <a:ln>
                            <a:noFill/>
                          </a:ln>
                          <a:solidFill>
                            <a:srgbClr val="002060"/>
                          </a:solidFill>
                          <a:effectLst/>
                          <a:latin typeface="Times New Roman" panose="02020603050405020304" pitchFamily="18" charset="0"/>
                        </a:rPr>
                        <a:t>RMI	(Belgium)</a:t>
                      </a:r>
                      <a:endParaRPr kumimoji="0" lang="pt-PT" altLang="pt-PT" sz="1500" b="0" i="0" u="none" strike="noStrike" cap="none" normalizeH="0" baseline="0" smtClean="0">
                        <a:ln>
                          <a:noFill/>
                        </a:ln>
                        <a:solidFill>
                          <a:schemeClr val="tx1"/>
                        </a:solidFill>
                        <a:effectLst/>
                        <a:latin typeface="Times New Roman" panose="02020603050405020304" pitchFamily="18" charset="0"/>
                      </a:endParaRPr>
                    </a:p>
                  </a:txBody>
                  <a:tcPr marL="13500" marR="135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GB" altLang="pt-PT" sz="1500" b="0" i="0" u="none" strike="noStrike" cap="none" normalizeH="0" baseline="0" smtClean="0">
                          <a:ln>
                            <a:noFill/>
                          </a:ln>
                          <a:solidFill>
                            <a:srgbClr val="002060"/>
                          </a:solidFill>
                          <a:effectLst/>
                          <a:latin typeface="Times New Roman" panose="02020603050405020304" pitchFamily="18" charset="0"/>
                        </a:rPr>
                        <a:t>Evapotranspiration, Energy Turbulent Fluxes</a:t>
                      </a:r>
                      <a:endParaRPr kumimoji="0" lang="pt-PT" altLang="pt-PT" sz="1500" b="0" i="0" u="none" strike="noStrike" cap="none" normalizeH="0" baseline="0" smtClean="0">
                        <a:ln>
                          <a:noFill/>
                        </a:ln>
                        <a:solidFill>
                          <a:schemeClr val="tx1"/>
                        </a:solidFill>
                        <a:effectLst/>
                        <a:latin typeface="Times New Roman" panose="02020603050405020304" pitchFamily="18" charset="0"/>
                      </a:endParaRPr>
                    </a:p>
                  </a:txBody>
                  <a:tcPr marL="13500" marR="135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pPr>
                      <a:r>
                        <a:rPr kumimoji="0" lang="en-GB" altLang="pt-PT" sz="1500" b="0" i="0" u="none" strike="noStrike" cap="none" normalizeH="0" baseline="0" smtClean="0">
                          <a:ln>
                            <a:noFill/>
                          </a:ln>
                          <a:solidFill>
                            <a:srgbClr val="002060"/>
                          </a:solidFill>
                          <a:effectLst/>
                          <a:latin typeface="Times New Roman" panose="02020603050405020304" pitchFamily="18" charset="0"/>
                        </a:rPr>
                        <a:t>IDL	(</a:t>
                      </a:r>
                      <a:r>
                        <a:rPr kumimoji="0" lang="en-GB" altLang="pt-PT" sz="1500" b="0" i="0" u="none" strike="noStrike" cap="none" normalizeH="0" baseline="0" smtClean="0">
                          <a:ln>
                            <a:noFill/>
                          </a:ln>
                          <a:solidFill>
                            <a:srgbClr val="00194C"/>
                          </a:solidFill>
                          <a:effectLst/>
                          <a:latin typeface="Times New Roman" panose="02020603050405020304" pitchFamily="18" charset="0"/>
                        </a:rPr>
                        <a:t>University of Lisbon</a:t>
                      </a:r>
                      <a:r>
                        <a:rPr kumimoji="0" lang="en-GB" altLang="pt-PT" sz="1500" b="0" i="0" u="none" strike="noStrike" cap="none" normalizeH="0" baseline="0" smtClean="0">
                          <a:ln>
                            <a:noFill/>
                          </a:ln>
                          <a:solidFill>
                            <a:srgbClr val="002060"/>
                          </a:solidFill>
                          <a:effectLst/>
                          <a:latin typeface="Times New Roman" panose="02020603050405020304" pitchFamily="18" charset="0"/>
                        </a:rPr>
                        <a:t>)</a:t>
                      </a:r>
                      <a:endParaRPr kumimoji="0" lang="pt-PT" altLang="pt-PT" sz="1500" b="0" i="0" u="none" strike="noStrike" cap="none" normalizeH="0" baseline="0" smtClean="0">
                        <a:ln>
                          <a:noFill/>
                        </a:ln>
                        <a:solidFill>
                          <a:srgbClr val="002060"/>
                        </a:solidFill>
                        <a:effectLst/>
                        <a:latin typeface="Times New Roman" panose="02020603050405020304" pitchFamily="18" charset="0"/>
                      </a:endParaRPr>
                    </a:p>
                  </a:txBody>
                  <a:tcPr marL="13500" marR="135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pPr>
                      <a:r>
                        <a:rPr kumimoji="0" lang="en-GB" altLang="pt-PT" sz="1500" b="0" i="0" u="none" strike="noStrike" cap="none" normalizeH="0" baseline="0" smtClean="0">
                          <a:ln>
                            <a:noFill/>
                          </a:ln>
                          <a:solidFill>
                            <a:srgbClr val="002060"/>
                          </a:solidFill>
                          <a:effectLst/>
                          <a:latin typeface="Times New Roman" panose="02020603050405020304" pitchFamily="18" charset="0"/>
                        </a:rPr>
                        <a:t>Fire Risk, Burnt Area</a:t>
                      </a:r>
                      <a:endParaRPr kumimoji="0" lang="pt-PT" altLang="pt-PT" sz="1500" b="0" i="0" u="none" strike="noStrike" cap="none" normalizeH="0" baseline="0" smtClean="0">
                        <a:ln>
                          <a:noFill/>
                        </a:ln>
                        <a:solidFill>
                          <a:srgbClr val="002060"/>
                        </a:solidFill>
                        <a:effectLst/>
                        <a:latin typeface="Times New Roman" panose="02020603050405020304" pitchFamily="18" charset="0"/>
                      </a:endParaRPr>
                    </a:p>
                  </a:txBody>
                  <a:tcPr marL="13500" marR="135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32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pt-PT" sz="1500" b="0" i="0" u="none" strike="noStrike" cap="none" normalizeH="0" baseline="0" smtClean="0">
                          <a:ln>
                            <a:noFill/>
                          </a:ln>
                          <a:solidFill>
                            <a:srgbClr val="002060"/>
                          </a:solidFill>
                          <a:effectLst/>
                          <a:latin typeface="Times New Roman" panose="02020603050405020304" pitchFamily="18" charset="0"/>
                        </a:rPr>
                        <a:t>KCL	(King’s College London)</a:t>
                      </a:r>
                      <a:endParaRPr kumimoji="0" lang="pt-PT" altLang="pt-PT" sz="1500" b="0" i="0" u="none" strike="noStrike" cap="none" normalizeH="0" baseline="0" smtClean="0">
                        <a:ln>
                          <a:noFill/>
                        </a:ln>
                        <a:solidFill>
                          <a:schemeClr val="tx1"/>
                        </a:solidFill>
                        <a:effectLst/>
                        <a:latin typeface="Times New Roman" panose="02020603050405020304" pitchFamily="18" charset="0"/>
                      </a:endParaRPr>
                    </a:p>
                  </a:txBody>
                  <a:tcPr marL="13500" marR="135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GB" altLang="pt-PT" sz="1500" b="0" i="0" u="none" strike="noStrike" cap="none" normalizeH="0" baseline="0" smtClean="0">
                          <a:ln>
                            <a:noFill/>
                          </a:ln>
                          <a:solidFill>
                            <a:srgbClr val="002060"/>
                          </a:solidFill>
                          <a:effectLst/>
                          <a:latin typeface="Times New Roman" panose="02020603050405020304" pitchFamily="18" charset="0"/>
                        </a:rPr>
                        <a:t>Fire Radiative Power, Fire emissions</a:t>
                      </a:r>
                      <a:endParaRPr kumimoji="0" lang="pt-PT" altLang="pt-PT" sz="1500" b="0" i="0" u="none" strike="noStrike" cap="none" normalizeH="0" baseline="0" smtClean="0">
                        <a:ln>
                          <a:noFill/>
                        </a:ln>
                        <a:solidFill>
                          <a:schemeClr val="tx1"/>
                        </a:solidFill>
                        <a:effectLst/>
                        <a:latin typeface="Times New Roman" panose="02020603050405020304" pitchFamily="18" charset="0"/>
                      </a:endParaRPr>
                    </a:p>
                  </a:txBody>
                  <a:tcPr marL="13500" marR="135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pt-PT" sz="1500" b="0" i="0" u="none" strike="noStrike" cap="none" normalizeH="0" baseline="0" smtClean="0">
                          <a:ln>
                            <a:noFill/>
                          </a:ln>
                          <a:solidFill>
                            <a:srgbClr val="002060"/>
                          </a:solidFill>
                          <a:effectLst/>
                          <a:latin typeface="Times New Roman" panose="02020603050405020304" pitchFamily="18" charset="0"/>
                        </a:rPr>
                        <a:t>KIT	(Karlsruhe Inst. Technology)</a:t>
                      </a:r>
                      <a:endParaRPr kumimoji="0" lang="pt-PT" altLang="pt-PT" sz="1500" b="0" i="0" u="none" strike="noStrike" cap="none" normalizeH="0" baseline="0" smtClean="0">
                        <a:ln>
                          <a:noFill/>
                        </a:ln>
                        <a:solidFill>
                          <a:schemeClr val="tx1"/>
                        </a:solidFill>
                        <a:effectLst/>
                        <a:latin typeface="Times New Roman" panose="02020603050405020304" pitchFamily="18" charset="0"/>
                      </a:endParaRPr>
                    </a:p>
                  </a:txBody>
                  <a:tcPr marL="13500" marR="135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GB" altLang="pt-PT" sz="1500" b="0" i="0" u="none" strike="noStrike" cap="none" normalizeH="0" baseline="0" smtClean="0">
                          <a:ln>
                            <a:noFill/>
                          </a:ln>
                          <a:solidFill>
                            <a:srgbClr val="002060"/>
                          </a:solidFill>
                          <a:effectLst/>
                          <a:latin typeface="Times New Roman" panose="02020603050405020304" pitchFamily="18" charset="0"/>
                        </a:rPr>
                        <a:t>LST, LST Validation</a:t>
                      </a:r>
                      <a:endParaRPr kumimoji="0" lang="pt-PT" altLang="pt-PT" sz="1500" b="0" i="0" u="none" strike="noStrike" cap="none" normalizeH="0" baseline="0" smtClean="0">
                        <a:ln>
                          <a:noFill/>
                        </a:ln>
                        <a:solidFill>
                          <a:schemeClr val="tx1"/>
                        </a:solidFill>
                        <a:effectLst/>
                        <a:latin typeface="Times New Roman" panose="02020603050405020304" pitchFamily="18" charset="0"/>
                      </a:endParaRPr>
                    </a:p>
                  </a:txBody>
                  <a:tcPr marL="13500" marR="135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pPr>
                      <a:r>
                        <a:rPr kumimoji="0" lang="en-GB" altLang="pt-PT" sz="1500" b="0" i="0" u="none" strike="noStrike" cap="none" normalizeH="0" baseline="0" smtClean="0">
                          <a:ln>
                            <a:noFill/>
                          </a:ln>
                          <a:solidFill>
                            <a:srgbClr val="002060"/>
                          </a:solidFill>
                          <a:effectLst/>
                          <a:latin typeface="Times New Roman" panose="02020603050405020304" pitchFamily="18" charset="0"/>
                        </a:rPr>
                        <a:t>UV	(</a:t>
                      </a:r>
                      <a:r>
                        <a:rPr kumimoji="0" lang="en-GB" altLang="pt-PT" sz="1500" b="0" i="0" u="none" strike="noStrike" cap="none" normalizeH="0" baseline="0" smtClean="0">
                          <a:ln>
                            <a:noFill/>
                          </a:ln>
                          <a:solidFill>
                            <a:srgbClr val="00194C"/>
                          </a:solidFill>
                          <a:effectLst/>
                          <a:latin typeface="Times New Roman" panose="02020603050405020304" pitchFamily="18" charset="0"/>
                        </a:rPr>
                        <a:t>University Valencia</a:t>
                      </a:r>
                      <a:r>
                        <a:rPr kumimoji="0" lang="en-GB" altLang="pt-PT" sz="1500" b="0" i="0" u="none" strike="noStrike" cap="none" normalizeH="0" baseline="0" smtClean="0">
                          <a:ln>
                            <a:noFill/>
                          </a:ln>
                          <a:solidFill>
                            <a:srgbClr val="002060"/>
                          </a:solidFill>
                          <a:effectLst/>
                          <a:latin typeface="Times New Roman" panose="02020603050405020304" pitchFamily="18" charset="0"/>
                        </a:rPr>
                        <a:t>)</a:t>
                      </a:r>
                      <a:endParaRPr kumimoji="0" lang="pt-PT" altLang="pt-PT" sz="1500" b="0" i="0" u="none" strike="noStrike" cap="none" normalizeH="0" baseline="0" smtClean="0">
                        <a:ln>
                          <a:noFill/>
                        </a:ln>
                        <a:solidFill>
                          <a:srgbClr val="002060"/>
                        </a:solidFill>
                        <a:effectLst/>
                        <a:latin typeface="Times New Roman" panose="02020603050405020304" pitchFamily="18" charset="0"/>
                      </a:endParaRPr>
                    </a:p>
                  </a:txBody>
                  <a:tcPr marL="13500" marR="135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GB" altLang="pt-PT" sz="1500" b="0" i="0" u="none" strike="noStrike" cap="none" normalizeH="0" baseline="0" smtClean="0">
                          <a:ln>
                            <a:noFill/>
                          </a:ln>
                          <a:solidFill>
                            <a:srgbClr val="002060"/>
                          </a:solidFill>
                          <a:effectLst/>
                          <a:latin typeface="Times New Roman" panose="02020603050405020304" pitchFamily="18" charset="0"/>
                        </a:rPr>
                        <a:t>FVC, LAI, FAPAR, GPP, Canopy water</a:t>
                      </a:r>
                      <a:endParaRPr kumimoji="0" lang="pt-PT" altLang="pt-PT" sz="1500" b="0" i="0" u="none" strike="noStrike" cap="none" normalizeH="0" baseline="0" smtClean="0">
                        <a:ln>
                          <a:noFill/>
                        </a:ln>
                        <a:solidFill>
                          <a:schemeClr val="tx1"/>
                        </a:solidFill>
                        <a:effectLst/>
                        <a:latin typeface="Times New Roman" panose="02020603050405020304" pitchFamily="18" charset="0"/>
                      </a:endParaRPr>
                    </a:p>
                  </a:txBody>
                  <a:tcPr marL="13500" marR="135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22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pPr>
                      <a:r>
                        <a:rPr kumimoji="0" lang="en-GB" altLang="pt-PT" sz="1500" b="0" i="0" u="none" strike="noStrike" cap="none" normalizeH="0" baseline="0" smtClean="0">
                          <a:ln>
                            <a:noFill/>
                          </a:ln>
                          <a:solidFill>
                            <a:srgbClr val="002060"/>
                          </a:solidFill>
                          <a:effectLst/>
                          <a:latin typeface="Times New Roman" panose="02020603050405020304" pitchFamily="18" charset="0"/>
                        </a:rPr>
                        <a:t>VITO	(Flemish Institute Technological Res)</a:t>
                      </a:r>
                      <a:endParaRPr kumimoji="0" lang="pt-PT" altLang="pt-PT" sz="1500" b="0" i="0" u="none" strike="noStrike" cap="none" normalizeH="0" baseline="0" smtClean="0">
                        <a:ln>
                          <a:noFill/>
                        </a:ln>
                        <a:solidFill>
                          <a:srgbClr val="002060"/>
                        </a:solidFill>
                        <a:effectLst/>
                        <a:latin typeface="Times New Roman" panose="02020603050405020304" pitchFamily="18" charset="0"/>
                      </a:endParaRPr>
                    </a:p>
                  </a:txBody>
                  <a:tcPr marL="13500" marR="135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GB" altLang="pt-PT" sz="1500" b="0" i="0" u="none" strike="noStrike" cap="none" normalizeH="0" baseline="0" smtClean="0">
                          <a:ln>
                            <a:noFill/>
                          </a:ln>
                          <a:solidFill>
                            <a:srgbClr val="002060"/>
                          </a:solidFill>
                          <a:effectLst/>
                          <a:latin typeface="Times New Roman" panose="02020603050405020304" pitchFamily="18" charset="0"/>
                        </a:rPr>
                        <a:t>NDVI, </a:t>
                      </a:r>
                      <a:r>
                        <a:rPr kumimoji="0" lang="en-GB" altLang="pt-PT" sz="1500" b="0" i="0" u="none" strike="noStrike" cap="none" normalizeH="0" baseline="0" smtClean="0">
                          <a:ln>
                            <a:noFill/>
                          </a:ln>
                          <a:solidFill>
                            <a:srgbClr val="FF0000"/>
                          </a:solidFill>
                          <a:effectLst/>
                          <a:latin typeface="Times New Roman" panose="02020603050405020304" pitchFamily="18" charset="0"/>
                        </a:rPr>
                        <a:t>DATA PRODUCTION </a:t>
                      </a:r>
                      <a:endParaRPr kumimoji="0" lang="pt-PT" altLang="pt-PT" sz="1500" b="0" i="0" u="none" strike="noStrike" cap="none" normalizeH="0" baseline="0" smtClean="0">
                        <a:ln>
                          <a:noFill/>
                        </a:ln>
                        <a:solidFill>
                          <a:srgbClr val="FF0000"/>
                        </a:solidFill>
                        <a:effectLst/>
                        <a:latin typeface="Times New Roman" panose="02020603050405020304" pitchFamily="18" charset="0"/>
                      </a:endParaRPr>
                    </a:p>
                  </a:txBody>
                  <a:tcPr marL="13500" marR="135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088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pPr>
                      <a:r>
                        <a:rPr kumimoji="0" lang="en-GB" altLang="pt-PT" sz="1500" b="1" i="0" u="none" strike="noStrike" cap="none" normalizeH="0" baseline="0" dirty="0" smtClean="0">
                          <a:ln>
                            <a:noFill/>
                          </a:ln>
                          <a:solidFill>
                            <a:srgbClr val="FF0000"/>
                          </a:solidFill>
                          <a:effectLst/>
                          <a:latin typeface="Times New Roman" panose="02020603050405020304" pitchFamily="18" charset="0"/>
                        </a:rPr>
                        <a:t>ARSO</a:t>
                      </a:r>
                      <a:r>
                        <a:rPr kumimoji="0" lang="en-GB" altLang="pt-PT" sz="1500" b="1" i="0" u="none" strike="noStrike" cap="none" normalizeH="0" baseline="0" dirty="0" smtClean="0">
                          <a:ln>
                            <a:noFill/>
                          </a:ln>
                          <a:solidFill>
                            <a:srgbClr val="002060"/>
                          </a:solidFill>
                          <a:effectLst/>
                          <a:latin typeface="Times New Roman" panose="02020603050405020304" pitchFamily="18" charset="0"/>
                        </a:rPr>
                        <a:t>	(Slovenian Environment</a:t>
                      </a:r>
                      <a:r>
                        <a:rPr kumimoji="0" lang="en-GB" altLang="pt-PT" sz="1500" b="0" i="0" u="none" strike="noStrike" cap="none" normalizeH="0" baseline="0" dirty="0" smtClean="0">
                          <a:ln>
                            <a:noFill/>
                          </a:ln>
                          <a:solidFill>
                            <a:schemeClr val="tx1"/>
                          </a:solidFill>
                          <a:effectLst/>
                          <a:latin typeface="Times New Roman" panose="02020603050405020304" pitchFamily="18" charset="0"/>
                        </a:rPr>
                        <a:t> </a:t>
                      </a:r>
                      <a:r>
                        <a:rPr kumimoji="0" lang="en-GB" altLang="pt-PT" sz="1500" b="1" i="0" u="none" strike="noStrike" cap="none" normalizeH="0" baseline="0" dirty="0" smtClean="0">
                          <a:ln>
                            <a:noFill/>
                          </a:ln>
                          <a:solidFill>
                            <a:srgbClr val="002060"/>
                          </a:solidFill>
                          <a:effectLst/>
                          <a:latin typeface="Times New Roman" panose="02020603050405020304" pitchFamily="18" charset="0"/>
                        </a:rPr>
                        <a:t>Agency)</a:t>
                      </a:r>
                    </a:p>
                    <a:p>
                      <a:pPr marL="0" marR="0" lvl="0" indent="0" algn="l" defTabSz="914400" rtl="0" eaLnBrk="0" fontAlgn="base" latinLnBrk="0" hangingPunct="0">
                        <a:lnSpc>
                          <a:spcPct val="90000"/>
                        </a:lnSpc>
                        <a:spcBef>
                          <a:spcPts val="800"/>
                        </a:spcBef>
                        <a:spcAft>
                          <a:spcPct val="0"/>
                        </a:spcAft>
                        <a:buClrTx/>
                        <a:buSzTx/>
                        <a:buFont typeface="Arial" panose="020B0604020202020204" pitchFamily="34" charset="0"/>
                        <a:buNone/>
                        <a:tabLst/>
                      </a:pPr>
                      <a:r>
                        <a:rPr kumimoji="0" lang="en-GB" altLang="pt-PT" sz="1500" b="1" i="0" u="none" strike="noStrike" cap="none" normalizeH="0" baseline="0" dirty="0" smtClean="0">
                          <a:ln>
                            <a:noFill/>
                          </a:ln>
                          <a:solidFill>
                            <a:srgbClr val="FF0000"/>
                          </a:solidFill>
                          <a:effectLst/>
                          <a:latin typeface="Times New Roman" panose="02020603050405020304" pitchFamily="18" charset="0"/>
                        </a:rPr>
                        <a:t>NIMH</a:t>
                      </a:r>
                      <a:r>
                        <a:rPr kumimoji="0" lang="en-GB" altLang="pt-PT" sz="1500" b="1" i="0" u="none" strike="noStrike" cap="none" normalizeH="0" baseline="0" dirty="0" smtClean="0">
                          <a:ln>
                            <a:noFill/>
                          </a:ln>
                          <a:solidFill>
                            <a:srgbClr val="002060"/>
                          </a:solidFill>
                          <a:effectLst/>
                          <a:latin typeface="Times New Roman" panose="02020603050405020304" pitchFamily="18" charset="0"/>
                        </a:rPr>
                        <a:t>	(Bulgarian Inst. Met and Hyd.)</a:t>
                      </a:r>
                      <a:endParaRPr kumimoji="0" lang="pt-PT" altLang="pt-PT" sz="1500" b="1" i="0" u="none" strike="noStrike" cap="none" normalizeH="0" baseline="0" dirty="0" smtClean="0">
                        <a:ln>
                          <a:noFill/>
                        </a:ln>
                        <a:solidFill>
                          <a:srgbClr val="002060"/>
                        </a:solidFill>
                        <a:effectLst/>
                        <a:latin typeface="Times New Roman" panose="02020603050405020304" pitchFamily="18" charset="0"/>
                      </a:endParaRPr>
                    </a:p>
                  </a:txBody>
                  <a:tcPr marL="13500" marR="135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alpha val="45882"/>
                      </a:srgb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0" fontAlgn="base" latinLnBrk="0" hangingPunct="0">
                        <a:lnSpc>
                          <a:spcPct val="90000"/>
                        </a:lnSpc>
                        <a:spcBef>
                          <a:spcPts val="1200"/>
                        </a:spcBef>
                        <a:spcAft>
                          <a:spcPct val="0"/>
                        </a:spcAft>
                        <a:buClrTx/>
                        <a:buSzTx/>
                        <a:buFont typeface="Arial" panose="020B0604020202020204" pitchFamily="34" charset="0"/>
                        <a:buNone/>
                        <a:tabLst/>
                      </a:pPr>
                      <a:r>
                        <a:rPr kumimoji="0" lang="en-GB" altLang="pt-PT" sz="1500" b="0" i="0" u="none" strike="noStrike" cap="none" normalizeH="0" baseline="0" dirty="0" smtClean="0">
                          <a:ln>
                            <a:noFill/>
                          </a:ln>
                          <a:solidFill>
                            <a:srgbClr val="FF0000"/>
                          </a:solidFill>
                          <a:effectLst/>
                          <a:latin typeface="Times New Roman" panose="02020603050405020304" pitchFamily="18" charset="0"/>
                        </a:rPr>
                        <a:t>PRODUCT VALIDATION </a:t>
                      </a:r>
                      <a:r>
                        <a:rPr kumimoji="0" lang="en-GB" altLang="pt-PT" sz="1500" b="1" i="0" u="none" strike="noStrike" cap="none" normalizeH="0" baseline="0" dirty="0" smtClean="0">
                          <a:ln>
                            <a:noFill/>
                          </a:ln>
                          <a:solidFill>
                            <a:srgbClr val="002060"/>
                          </a:solidFill>
                          <a:effectLst/>
                          <a:latin typeface="Times New Roman" panose="02020603050405020304" pitchFamily="18" charset="0"/>
                        </a:rPr>
                        <a:t>&amp; Consistency Assessment</a:t>
                      </a:r>
                    </a:p>
                    <a:p>
                      <a:pPr marL="0" marR="0" lvl="0" indent="0" algn="l" defTabSz="914400" rtl="0" eaLnBrk="0" fontAlgn="base" latinLnBrk="0" hangingPunct="0">
                        <a:lnSpc>
                          <a:spcPct val="90000"/>
                        </a:lnSpc>
                        <a:spcBef>
                          <a:spcPts val="600"/>
                        </a:spcBef>
                        <a:spcAft>
                          <a:spcPct val="0"/>
                        </a:spcAft>
                        <a:buClrTx/>
                        <a:buSzTx/>
                        <a:buFont typeface="Arial" panose="020B0604020202020204" pitchFamily="34" charset="0"/>
                        <a:buNone/>
                        <a:tabLst/>
                      </a:pPr>
                      <a:r>
                        <a:rPr kumimoji="0" lang="en-GB" altLang="pt-PT" sz="1500" b="1" i="0" u="none" strike="noStrike" cap="none" normalizeH="0" baseline="0" dirty="0" smtClean="0">
                          <a:ln>
                            <a:noFill/>
                          </a:ln>
                          <a:solidFill>
                            <a:srgbClr val="002060"/>
                          </a:solidFill>
                          <a:effectLst>
                            <a:outerShdw blurRad="38100" dist="38100" dir="2700000" algn="tl">
                              <a:srgbClr val="000000"/>
                            </a:outerShdw>
                          </a:effectLst>
                          <a:latin typeface="Times New Roman" panose="02020603050405020304" pitchFamily="18" charset="0"/>
                        </a:rPr>
                        <a:t>Training</a:t>
                      </a:r>
                      <a:r>
                        <a:rPr kumimoji="0" lang="en-GB" altLang="pt-PT" sz="1500" b="1" i="0" u="none" strike="noStrike" cap="none" normalizeH="0" baseline="0" dirty="0" smtClean="0">
                          <a:ln>
                            <a:noFill/>
                          </a:ln>
                          <a:solidFill>
                            <a:srgbClr val="002060"/>
                          </a:solidFill>
                          <a:effectLst/>
                          <a:latin typeface="Times New Roman" panose="02020603050405020304" pitchFamily="18" charset="0"/>
                        </a:rPr>
                        <a:t> &amp; Promotion</a:t>
                      </a:r>
                      <a:endParaRPr kumimoji="0" lang="pt-PT" altLang="pt-PT" sz="1500" b="1" i="0" u="none" strike="noStrike" cap="none" normalizeH="0" baseline="0" dirty="0" smtClean="0">
                        <a:ln>
                          <a:noFill/>
                        </a:ln>
                        <a:solidFill>
                          <a:srgbClr val="002060"/>
                        </a:solidFill>
                        <a:effectLst/>
                        <a:latin typeface="Times New Roman" panose="02020603050405020304" pitchFamily="18" charset="0"/>
                      </a:endParaRPr>
                    </a:p>
                  </a:txBody>
                  <a:tcPr marL="13500" marR="135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alpha val="45882"/>
                      </a:srgbClr>
                    </a:solidFill>
                  </a:tcPr>
                </a:tc>
              </a:tr>
            </a:tbl>
          </a:graphicData>
        </a:graphic>
      </p:graphicFrame>
      <p:sp>
        <p:nvSpPr>
          <p:cNvPr id="20513" name="CaixaDeTexto 2"/>
          <p:cNvSpPr txBox="1">
            <a:spLocks noChangeArrowheads="1"/>
          </p:cNvSpPr>
          <p:nvPr/>
        </p:nvSpPr>
        <p:spPr bwMode="auto">
          <a:xfrm>
            <a:off x="168275" y="44450"/>
            <a:ext cx="8997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pt-PT"/>
            </a:defPPr>
            <a:lvl1pPr algn="ctr">
              <a:defRPr sz="2800" b="1">
                <a:solidFill>
                  <a:srgbClr val="00194C"/>
                </a:solidFill>
                <a:cs typeface="Times New Roman" panose="02020603050405020304" pitchFamily="18"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r>
              <a:rPr lang="en-GB" altLang="pt-PT" dirty="0"/>
              <a:t>Land SAF Consortium CDOP- 3</a:t>
            </a:r>
          </a:p>
        </p:txBody>
      </p:sp>
      <p:sp>
        <p:nvSpPr>
          <p:cNvPr id="20514" name="TextBox 11"/>
          <p:cNvSpPr txBox="1">
            <a:spLocks noChangeArrowheads="1"/>
          </p:cNvSpPr>
          <p:nvPr/>
        </p:nvSpPr>
        <p:spPr bwMode="auto">
          <a:xfrm>
            <a:off x="933450" y="5464175"/>
            <a:ext cx="28273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lvl="1" algn="ctr"/>
            <a:r>
              <a:rPr lang="en-GB" altLang="en-US" sz="1500" b="1">
                <a:solidFill>
                  <a:schemeClr val="tx2"/>
                </a:solidFill>
                <a:latin typeface="Times New Roman" panose="02020603050405020304" pitchFamily="18" charset="0"/>
                <a:cs typeface="Times New Roman" panose="02020603050405020304" pitchFamily="18" charset="0"/>
              </a:rPr>
              <a:t>10 Institutes /  8 Countries</a:t>
            </a:r>
          </a:p>
        </p:txBody>
      </p:sp>
      <p:grpSp>
        <p:nvGrpSpPr>
          <p:cNvPr id="20515" name="Group 1"/>
          <p:cNvGrpSpPr>
            <a:grpSpLocks/>
          </p:cNvGrpSpPr>
          <p:nvPr/>
        </p:nvGrpSpPr>
        <p:grpSpPr bwMode="auto">
          <a:xfrm>
            <a:off x="4016375" y="5470525"/>
            <a:ext cx="3182938" cy="269875"/>
            <a:chOff x="5019175" y="6120000"/>
            <a:chExt cx="4245177" cy="360000"/>
          </a:xfrm>
        </p:grpSpPr>
        <p:pic>
          <p:nvPicPr>
            <p:cNvPr id="20516" name="Picture 15" descr="portugal-smallfl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9175" y="6120000"/>
              <a:ext cx="428753" cy="36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17" name="Picture 16" descr="france-small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3772" y="6120000"/>
              <a:ext cx="428753" cy="36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18" name="Picture 17" descr="germany-small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7589" y="6120000"/>
              <a:ext cx="468451" cy="36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19" name="Picture 19" descr="belgium-smallfla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4112" y="6120000"/>
              <a:ext cx="432615" cy="36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20" name="Picture 20" descr="spain-smallfla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8168" y="6120000"/>
              <a:ext cx="424669" cy="36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21" name="Picture 15" descr="u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28048" y="6120000"/>
              <a:ext cx="507047" cy="36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522" name="Picture 4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76281" y="6120000"/>
              <a:ext cx="539999" cy="36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523" name="Picture 43"/>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64352" y="6120000"/>
              <a:ext cx="600000" cy="36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736" y="1507222"/>
            <a:ext cx="9027264" cy="4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ct val="25000"/>
              </a:spcBef>
            </a:pPr>
            <a:r>
              <a:rPr lang="en-GB" sz="2000" dirty="0">
                <a:solidFill>
                  <a:srgbClr val="000099"/>
                </a:solidFill>
              </a:rPr>
              <a:t>Release of NEW Climate Data Records (CDR). Please note this set of new CDRs corresponds to </a:t>
            </a:r>
            <a:r>
              <a:rPr lang="en-GB" sz="2000" u="sng" dirty="0">
                <a:solidFill>
                  <a:srgbClr val="000099"/>
                </a:solidFill>
              </a:rPr>
              <a:t>Demonstration Products</a:t>
            </a:r>
            <a:r>
              <a:rPr lang="en-GB" sz="2000" dirty="0">
                <a:solidFill>
                  <a:srgbClr val="000099"/>
                </a:solidFill>
              </a:rPr>
              <a:t>. These new CDR products are:</a:t>
            </a:r>
            <a:endParaRPr lang="pt-PT" sz="2000" dirty="0">
              <a:solidFill>
                <a:srgbClr val="000099"/>
              </a:solidFill>
            </a:endParaRPr>
          </a:p>
          <a:p>
            <a:pPr algn="just">
              <a:spcBef>
                <a:spcPct val="25000"/>
              </a:spcBef>
            </a:pPr>
            <a:r>
              <a:rPr lang="en-GB" sz="2000" dirty="0">
                <a:solidFill>
                  <a:srgbClr val="000099"/>
                </a:solidFill>
              </a:rPr>
              <a:t>MSG Downward Surface Shortwave Flux (</a:t>
            </a:r>
            <a:r>
              <a:rPr lang="en-GB" sz="2000" dirty="0" smtClean="0">
                <a:solidFill>
                  <a:srgbClr val="000099"/>
                </a:solidFill>
              </a:rPr>
              <a:t>MDSSF-R)available </a:t>
            </a:r>
            <a:r>
              <a:rPr lang="en-GB" sz="2000" dirty="0">
                <a:solidFill>
                  <a:srgbClr val="000099"/>
                </a:solidFill>
              </a:rPr>
              <a:t>with a temporal frequency of 30-minute</a:t>
            </a:r>
            <a:r>
              <a:rPr lang="en-GB" sz="2000" dirty="0" smtClean="0">
                <a:solidFill>
                  <a:srgbClr val="000099"/>
                </a:solidFill>
              </a:rPr>
              <a:t>;</a:t>
            </a:r>
          </a:p>
          <a:p>
            <a:pPr algn="just">
              <a:spcBef>
                <a:spcPct val="25000"/>
              </a:spcBef>
            </a:pPr>
            <a:r>
              <a:rPr lang="en-GB" sz="2000" dirty="0" smtClean="0">
                <a:solidFill>
                  <a:srgbClr val="000099"/>
                </a:solidFill>
              </a:rPr>
              <a:t>Daily </a:t>
            </a:r>
            <a:r>
              <a:rPr lang="en-GB" sz="2000" dirty="0">
                <a:solidFill>
                  <a:srgbClr val="000099"/>
                </a:solidFill>
              </a:rPr>
              <a:t>Downward Surface Shortwave Flux (DIDSSF-R) - available as daily fields</a:t>
            </a:r>
            <a:r>
              <a:rPr lang="en-GB" sz="2000" dirty="0" smtClean="0">
                <a:solidFill>
                  <a:srgbClr val="000099"/>
                </a:solidFill>
              </a:rPr>
              <a:t>;</a:t>
            </a:r>
            <a:r>
              <a:rPr lang="en-GB" sz="2000" dirty="0">
                <a:solidFill>
                  <a:srgbClr val="000099"/>
                </a:solidFill>
              </a:rPr>
              <a:t/>
            </a:r>
            <a:br>
              <a:rPr lang="en-GB" sz="2000" dirty="0">
                <a:solidFill>
                  <a:srgbClr val="000099"/>
                </a:solidFill>
              </a:rPr>
            </a:br>
            <a:r>
              <a:rPr lang="en-GB" sz="2000" dirty="0">
                <a:solidFill>
                  <a:srgbClr val="000099"/>
                </a:solidFill>
              </a:rPr>
              <a:t>MSG Downward Surface Longwave Flux (MDSLF-R) - available with a temporal frequency of 30-minute</a:t>
            </a:r>
            <a:r>
              <a:rPr lang="en-GB" sz="2000" dirty="0" smtClean="0">
                <a:solidFill>
                  <a:srgbClr val="000099"/>
                </a:solidFill>
              </a:rPr>
              <a:t>;</a:t>
            </a:r>
          </a:p>
          <a:p>
            <a:pPr algn="just">
              <a:spcBef>
                <a:spcPct val="25000"/>
              </a:spcBef>
            </a:pPr>
            <a:r>
              <a:rPr lang="en-GB" sz="2000" dirty="0" smtClean="0">
                <a:solidFill>
                  <a:srgbClr val="000099"/>
                </a:solidFill>
              </a:rPr>
              <a:t>Daily </a:t>
            </a:r>
            <a:r>
              <a:rPr lang="en-GB" sz="2000" dirty="0">
                <a:solidFill>
                  <a:srgbClr val="000099"/>
                </a:solidFill>
              </a:rPr>
              <a:t>Downward Surface Longwave Flux (DIDSLF-R) - available as daily fields</a:t>
            </a:r>
            <a:r>
              <a:rPr lang="en-GB" sz="2000" dirty="0" smtClean="0">
                <a:solidFill>
                  <a:srgbClr val="000099"/>
                </a:solidFill>
              </a:rPr>
              <a:t>.</a:t>
            </a:r>
          </a:p>
          <a:p>
            <a:pPr algn="just">
              <a:spcBef>
                <a:spcPct val="25000"/>
              </a:spcBef>
            </a:pPr>
            <a:r>
              <a:rPr lang="en-GB" sz="2000" dirty="0" smtClean="0">
                <a:solidFill>
                  <a:srgbClr val="000099"/>
                </a:solidFill>
              </a:rPr>
              <a:t>Reference </a:t>
            </a:r>
            <a:r>
              <a:rPr lang="en-GB" sz="2000" dirty="0">
                <a:solidFill>
                  <a:srgbClr val="000099"/>
                </a:solidFill>
              </a:rPr>
              <a:t>Evapotranspiration (METREF-R) - available as daily fields</a:t>
            </a:r>
            <a:r>
              <a:rPr lang="en-GB" sz="2000" dirty="0" smtClean="0">
                <a:solidFill>
                  <a:srgbClr val="000099"/>
                </a:solidFill>
              </a:rPr>
              <a:t>.</a:t>
            </a:r>
          </a:p>
          <a:p>
            <a:pPr algn="just">
              <a:spcBef>
                <a:spcPct val="25000"/>
              </a:spcBef>
            </a:pPr>
            <a:r>
              <a:rPr lang="en-GB" sz="2000" dirty="0" smtClean="0">
                <a:solidFill>
                  <a:srgbClr val="000099"/>
                </a:solidFill>
              </a:rPr>
              <a:t>These </a:t>
            </a:r>
            <a:r>
              <a:rPr lang="en-GB" sz="2000" dirty="0">
                <a:solidFill>
                  <a:srgbClr val="000099"/>
                </a:solidFill>
              </a:rPr>
              <a:t>CDRs were generated for the 2004-2015 period, covering the full MSG disk (only prime satellite) on a pixel-by-pixel basis, and using the algorithm of the corresponding near real-time operational products (i.e., MDSSF/LSA-201, DIDSSF/LSA-203, MDSLF/LSA-204, DIDSLF/LSA-206 and METREF/LSA-303, respectively).</a:t>
            </a:r>
            <a:endParaRPr lang="pt-PT" sz="2000" dirty="0">
              <a:solidFill>
                <a:srgbClr val="000099"/>
              </a:solidFill>
            </a:endParaRPr>
          </a:p>
        </p:txBody>
      </p:sp>
      <p:sp>
        <p:nvSpPr>
          <p:cNvPr id="3" name="TextBox 2"/>
          <p:cNvSpPr txBox="1">
            <a:spLocks noChangeArrowheads="1"/>
          </p:cNvSpPr>
          <p:nvPr/>
        </p:nvSpPr>
        <p:spPr bwMode="auto">
          <a:xfrm>
            <a:off x="0" y="87682"/>
            <a:ext cx="7058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pt-PT"/>
            </a:defPPr>
            <a:lvl1pPr algn="ctr">
              <a:defRPr sz="2800" b="1">
                <a:solidFill>
                  <a:srgbClr val="002060"/>
                </a:solidFill>
                <a:cs typeface="Times New Roman" panose="02020603050405020304" pitchFamily="18"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r>
              <a:rPr lang="en-GB" altLang="pt-PT" dirty="0"/>
              <a:t>Some products evolution</a:t>
            </a:r>
          </a:p>
        </p:txBody>
      </p:sp>
      <p:sp>
        <p:nvSpPr>
          <p:cNvPr id="4" name="Rectangle 3"/>
          <p:cNvSpPr/>
          <p:nvPr/>
        </p:nvSpPr>
        <p:spPr>
          <a:xfrm>
            <a:off x="-1" y="678096"/>
            <a:ext cx="898835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2693988" indent="-2693988" algn="just"/>
            <a:r>
              <a:rPr lang="en-GB" sz="2400" b="1" dirty="0">
                <a:solidFill>
                  <a:srgbClr val="000099"/>
                </a:solidFill>
              </a:rPr>
              <a:t>10 Oct 2019	Release of NEW LSA SAF Climate Data Records</a:t>
            </a:r>
            <a:endParaRPr lang="pt-PT" sz="2400" b="1" dirty="0">
              <a:solidFill>
                <a:srgbClr val="000099"/>
              </a:solidFill>
            </a:endParaRPr>
          </a:p>
        </p:txBody>
      </p:sp>
    </p:spTree>
    <p:extLst>
      <p:ext uri="{BB962C8B-B14F-4D97-AF65-F5344CB8AC3E}">
        <p14:creationId xmlns:p14="http://schemas.microsoft.com/office/powerpoint/2010/main" val="21001003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0" y="695325"/>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en-GB" altLang="pt-PT" sz="1600">
                <a:solidFill>
                  <a:srgbClr val="002060"/>
                </a:solidFill>
                <a:latin typeface="Times New Roman" panose="02020603050405020304" pitchFamily="18" charset="0"/>
                <a:cs typeface="Times New Roman" panose="02020603050405020304" pitchFamily="18" charset="0"/>
              </a:rPr>
              <a:t>MSG Toolbox is a software intended to prepare operational LSA-SAF products for further analysis and use in GIS and Remote Sensing software, in particular by preparing temporal composites and/or by remapping to geographic lat/lon coordinate system and reformatting. The main change in this second release is the support for LSA-SAF products with coverage of the full MSG Disk. </a:t>
            </a:r>
          </a:p>
        </p:txBody>
      </p:sp>
      <p:sp>
        <p:nvSpPr>
          <p:cNvPr id="61442" name="Rectangle 3"/>
          <p:cNvSpPr>
            <a:spLocks noChangeArrowheads="1"/>
          </p:cNvSpPr>
          <p:nvPr/>
        </p:nvSpPr>
        <p:spPr bwMode="auto">
          <a:xfrm>
            <a:off x="0" y="1757363"/>
            <a:ext cx="91440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spcBef>
                <a:spcPts val="600"/>
              </a:spcBef>
            </a:pPr>
            <a:r>
              <a:rPr lang="en-GB" altLang="pt-PT" sz="1600" b="1">
                <a:solidFill>
                  <a:srgbClr val="002060"/>
                </a:solidFill>
                <a:latin typeface="Times New Roman" panose="02020603050405020304" pitchFamily="18" charset="0"/>
                <a:cs typeface="Times New Roman" panose="02020603050405020304" pitchFamily="18" charset="0"/>
              </a:rPr>
              <a:t>Description</a:t>
            </a:r>
          </a:p>
          <a:p>
            <a:pPr algn="just">
              <a:spcBef>
                <a:spcPts val="600"/>
              </a:spcBef>
            </a:pPr>
            <a:r>
              <a:rPr lang="en-GB" altLang="pt-PT" sz="1600" b="1">
                <a:solidFill>
                  <a:srgbClr val="002060"/>
                </a:solidFill>
                <a:latin typeface="Times New Roman" panose="02020603050405020304" pitchFamily="18" charset="0"/>
                <a:cs typeface="Times New Roman" panose="02020603050405020304" pitchFamily="18" charset="0"/>
              </a:rPr>
              <a:t>MSG Toolbox</a:t>
            </a:r>
            <a:r>
              <a:rPr lang="en-GB" altLang="pt-PT" sz="1600">
                <a:solidFill>
                  <a:srgbClr val="002060"/>
                </a:solidFill>
                <a:latin typeface="Times New Roman" panose="02020603050405020304" pitchFamily="18" charset="0"/>
                <a:cs typeface="Times New Roman" panose="02020603050405020304" pitchFamily="18" charset="0"/>
              </a:rPr>
              <a:t> is a free software intended to prepare operational LSA-SAF products for further analysis and use in GIS and Remote Sensing software.</a:t>
            </a:r>
          </a:p>
          <a:p>
            <a:pPr algn="just">
              <a:spcBef>
                <a:spcPts val="600"/>
              </a:spcBef>
            </a:pPr>
            <a:r>
              <a:rPr lang="en-GB" altLang="pt-PT" sz="1600" b="1">
                <a:solidFill>
                  <a:srgbClr val="002060"/>
                </a:solidFill>
                <a:latin typeface="Times New Roman" panose="02020603050405020304" pitchFamily="18" charset="0"/>
                <a:cs typeface="Times New Roman" panose="02020603050405020304" pitchFamily="18" charset="0"/>
              </a:rPr>
              <a:t>Purpose and limitations</a:t>
            </a:r>
          </a:p>
          <a:p>
            <a:pPr algn="just">
              <a:spcBef>
                <a:spcPts val="600"/>
              </a:spcBef>
            </a:pPr>
            <a:r>
              <a:rPr lang="en-GB" altLang="pt-PT" sz="1600">
                <a:solidFill>
                  <a:srgbClr val="002060"/>
                </a:solidFill>
                <a:latin typeface="Times New Roman" panose="02020603050405020304" pitchFamily="18" charset="0"/>
                <a:cs typeface="Times New Roman" panose="02020603050405020304" pitchFamily="18" charset="0"/>
              </a:rPr>
              <a:t>A variety of operational products, derived from MSG, are produced by the LSA-SAF partners and distributed via the web and FTP sites as well as by the EUMETCast satellite broadcast. The distributed products are usually in the form of bz2 compressed archives, that consist of one or more data files in HDF5 format.</a:t>
            </a:r>
          </a:p>
          <a:p>
            <a:pPr algn="just">
              <a:spcBef>
                <a:spcPts val="600"/>
              </a:spcBef>
            </a:pPr>
            <a:r>
              <a:rPr lang="en-GB" altLang="pt-PT" sz="1600">
                <a:solidFill>
                  <a:srgbClr val="002060"/>
                </a:solidFill>
                <a:latin typeface="Times New Roman" panose="02020603050405020304" pitchFamily="18" charset="0"/>
                <a:cs typeface="Times New Roman" panose="02020603050405020304" pitchFamily="18" charset="0"/>
              </a:rPr>
              <a:t>MSG Toolbox is a software intended to prepare operational LSA-SAF products for further analysis and use in GIS and Remote Sensing software, in particular by preparing temporal composites (e.g. deriving daily values from 15min/30min/hourly products) and/or by remapping to geographic lat/lon coordinate system and also by reformatting to more widely used file formats such as IDL-ENVI, GeoTIFF or ILWIS.</a:t>
            </a:r>
          </a:p>
          <a:p>
            <a:pPr algn="just">
              <a:spcBef>
                <a:spcPts val="600"/>
              </a:spcBef>
            </a:pPr>
            <a:r>
              <a:rPr lang="en-GB" altLang="pt-PT" sz="1600">
                <a:solidFill>
                  <a:srgbClr val="002060"/>
                </a:solidFill>
                <a:latin typeface="Times New Roman" panose="02020603050405020304" pitchFamily="18" charset="0"/>
                <a:cs typeface="Times New Roman" panose="02020603050405020304" pitchFamily="18" charset="0"/>
              </a:rPr>
              <a:t>After LSA SAF-MSG system upgrade (November 2015) LSA SAF products can be found both in 4 geographical regions (Euro, NAfr, SAfr, SAme) and/or on one single area covering the 4 regions (MSG-Disk).</a:t>
            </a:r>
          </a:p>
          <a:p>
            <a:pPr algn="just">
              <a:spcBef>
                <a:spcPts val="600"/>
              </a:spcBef>
            </a:pPr>
            <a:r>
              <a:rPr lang="en-GB" altLang="pt-PT" sz="1600">
                <a:solidFill>
                  <a:srgbClr val="002060"/>
                </a:solidFill>
                <a:latin typeface="Times New Roman" panose="02020603050405020304" pitchFamily="18" charset="0"/>
                <a:cs typeface="Times New Roman" panose="02020603050405020304" pitchFamily="18" charset="0"/>
              </a:rPr>
              <a:t>MSG Toolbox v2.0 is able to process any of these files.</a:t>
            </a:r>
          </a:p>
        </p:txBody>
      </p:sp>
      <p:sp>
        <p:nvSpPr>
          <p:cNvPr id="61443" name="Rectangle 4"/>
          <p:cNvSpPr>
            <a:spLocks noChangeArrowheads="1"/>
          </p:cNvSpPr>
          <p:nvPr/>
        </p:nvSpPr>
        <p:spPr bwMode="auto">
          <a:xfrm>
            <a:off x="392113" y="91566"/>
            <a:ext cx="46323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altLang="pt-PT" sz="2800" b="1" dirty="0">
                <a:solidFill>
                  <a:srgbClr val="002060"/>
                </a:solidFill>
                <a:cs typeface="Times New Roman" panose="02020603050405020304" pitchFamily="18" charset="0"/>
              </a:rPr>
              <a:t>MSG Toolbox v2.0 available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0" y="934096"/>
            <a:ext cx="91440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pt-PT" b="1" dirty="0">
                <a:latin typeface="Times New Roman" panose="02020603050405020304" pitchFamily="18" charset="0"/>
                <a:cs typeface="Times New Roman" panose="02020603050405020304" pitchFamily="18" charset="0"/>
                <a:hlinkClick r:id="rId2"/>
              </a:rPr>
              <a:t>MSG 10-days Gross Primary Production (MGPP)</a:t>
            </a:r>
            <a:r>
              <a:rPr lang="en-GB" altLang="pt-PT" b="1" dirty="0">
                <a:latin typeface="Times New Roman" panose="02020603050405020304" pitchFamily="18" charset="0"/>
                <a:cs typeface="Times New Roman" panose="02020603050405020304" pitchFamily="18" charset="0"/>
              </a:rPr>
              <a:t> (Operational)</a:t>
            </a:r>
          </a:p>
          <a:p>
            <a:r>
              <a:rPr lang="en-GB" altLang="pt-PT" b="1" dirty="0">
                <a:latin typeface="Times New Roman" panose="02020603050405020304" pitchFamily="18" charset="0"/>
                <a:cs typeface="Times New Roman" panose="02020603050405020304" pitchFamily="18" charset="0"/>
              </a:rPr>
              <a:t> </a:t>
            </a:r>
          </a:p>
          <a:p>
            <a:pPr algn="ctr"/>
            <a:r>
              <a:rPr lang="en-GB" altLang="pt-PT" b="1" dirty="0">
                <a:solidFill>
                  <a:srgbClr val="002060"/>
                </a:solidFill>
                <a:latin typeface="Times New Roman" panose="02020603050405020304" pitchFamily="18" charset="0"/>
                <a:cs typeface="Times New Roman" panose="02020603050405020304" pitchFamily="18" charset="0"/>
              </a:rPr>
              <a:t>The LSA SAF has been released a new product that helps to characterize ecosystem processes.</a:t>
            </a:r>
          </a:p>
        </p:txBody>
      </p:sp>
      <p:sp>
        <p:nvSpPr>
          <p:cNvPr id="57347" name="Rectangle 3"/>
          <p:cNvSpPr>
            <a:spLocks noChangeArrowheads="1"/>
          </p:cNvSpPr>
          <p:nvPr/>
        </p:nvSpPr>
        <p:spPr bwMode="auto">
          <a:xfrm>
            <a:off x="0" y="2028825"/>
            <a:ext cx="904716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en-GB" altLang="pt-PT">
                <a:solidFill>
                  <a:srgbClr val="002060"/>
                </a:solidFill>
                <a:latin typeface="Times New Roman" panose="02020603050405020304" pitchFamily="18" charset="0"/>
                <a:cs typeface="Times New Roman" panose="02020603050405020304" pitchFamily="18" charset="0"/>
              </a:rPr>
              <a:t>The </a:t>
            </a:r>
            <a:r>
              <a:rPr lang="en-GB" altLang="pt-PT" b="1">
                <a:solidFill>
                  <a:srgbClr val="002060"/>
                </a:solidFill>
                <a:latin typeface="Times New Roman" panose="02020603050405020304" pitchFamily="18" charset="0"/>
                <a:cs typeface="Times New Roman" panose="02020603050405020304" pitchFamily="18" charset="0"/>
              </a:rPr>
              <a:t>gross primary production (GPP)</a:t>
            </a:r>
            <a:r>
              <a:rPr lang="en-GB" altLang="pt-PT">
                <a:solidFill>
                  <a:srgbClr val="002060"/>
                </a:solidFill>
                <a:latin typeface="Times New Roman" panose="02020603050405020304" pitchFamily="18" charset="0"/>
                <a:cs typeface="Times New Roman" panose="02020603050405020304" pitchFamily="18" charset="0"/>
              </a:rPr>
              <a:t>, i.e. the rate at which vegetation converts light into chemical energy by photosynthesis, is an essential parameter to characterize the ecosystem processes. The assessment of GPP on wide areas, which is necessary to study the global carbon cycle and for planning and managing resources in response to changing environmental conditions, can be performed using procedures driven by remote sensing data.</a:t>
            </a:r>
            <a:endParaRPr lang="pt-PT" altLang="pt-PT">
              <a:solidFill>
                <a:srgbClr val="002060"/>
              </a:solidFill>
              <a:latin typeface="Times New Roman" panose="02020603050405020304" pitchFamily="18" charset="0"/>
              <a:cs typeface="Times New Roman" panose="02020603050405020304" pitchFamily="18" charset="0"/>
            </a:endParaRPr>
          </a:p>
        </p:txBody>
      </p:sp>
      <p:pic>
        <p:nvPicPr>
          <p:cNvPr id="5734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4238" y="3613150"/>
            <a:ext cx="2720975"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Rectangle 5"/>
          <p:cNvSpPr>
            <a:spLocks noChangeArrowheads="1"/>
          </p:cNvSpPr>
          <p:nvPr/>
        </p:nvSpPr>
        <p:spPr bwMode="auto">
          <a:xfrm>
            <a:off x="1579563" y="3876675"/>
            <a:ext cx="1589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PT" altLang="pt-PT">
                <a:latin typeface="Times New Roman" panose="02020603050405020304" pitchFamily="18" charset="0"/>
                <a:cs typeface="Times New Roman" panose="02020603050405020304" pitchFamily="18" charset="0"/>
              </a:rPr>
              <a:t>201803210000</a:t>
            </a:r>
          </a:p>
        </p:txBody>
      </p:sp>
      <p:sp>
        <p:nvSpPr>
          <p:cNvPr id="7" name="TextBox 6"/>
          <p:cNvSpPr txBox="1">
            <a:spLocks noChangeArrowheads="1"/>
          </p:cNvSpPr>
          <p:nvPr/>
        </p:nvSpPr>
        <p:spPr bwMode="auto">
          <a:xfrm>
            <a:off x="19454" y="21897"/>
            <a:ext cx="7058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pt-PT"/>
            </a:defPPr>
            <a:lvl1pPr algn="ctr">
              <a:defRPr sz="2800" b="1">
                <a:solidFill>
                  <a:srgbClr val="002060"/>
                </a:solidFill>
                <a:cs typeface="Times New Roman" panose="02020603050405020304" pitchFamily="18" charset="0"/>
              </a:defRPr>
            </a:lvl1pPr>
          </a:lstStyle>
          <a:p>
            <a:r>
              <a:rPr lang="en-GB" altLang="pt-PT" dirty="0"/>
              <a:t>Examples of some products evolution</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77788" y="900113"/>
            <a:ext cx="9066212"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spcBef>
                <a:spcPts val="600"/>
              </a:spcBef>
            </a:pPr>
            <a:r>
              <a:rPr lang="en-GB" altLang="pt-PT" b="1" dirty="0">
                <a:solidFill>
                  <a:srgbClr val="002060"/>
                </a:solidFill>
                <a:latin typeface="Times New Roman" panose="02020603050405020304" pitchFamily="18" charset="0"/>
                <a:cs typeface="Times New Roman" panose="02020603050405020304" pitchFamily="18" charset="0"/>
              </a:rPr>
              <a:t>EPS vegetation products released declared as </a:t>
            </a:r>
            <a:r>
              <a:rPr lang="pt-PT" altLang="pt-PT" b="1" dirty="0">
                <a:solidFill>
                  <a:srgbClr val="002060"/>
                </a:solidFill>
                <a:latin typeface="Times New Roman" panose="02020603050405020304" pitchFamily="18" charset="0"/>
                <a:cs typeface="Times New Roman" panose="02020603050405020304" pitchFamily="18" charset="0"/>
              </a:rPr>
              <a:t> operacional </a:t>
            </a:r>
            <a:endParaRPr lang="en-GB" altLang="pt-PT" b="1" dirty="0">
              <a:solidFill>
                <a:srgbClr val="002060"/>
              </a:solidFill>
              <a:latin typeface="Times New Roman" panose="02020603050405020304" pitchFamily="18" charset="0"/>
              <a:cs typeface="Times New Roman" panose="02020603050405020304" pitchFamily="18" charset="0"/>
            </a:endParaRPr>
          </a:p>
          <a:p>
            <a:pPr algn="just">
              <a:spcBef>
                <a:spcPts val="600"/>
              </a:spcBef>
            </a:pPr>
            <a:r>
              <a:rPr lang="en-GB" altLang="pt-PT" dirty="0">
                <a:solidFill>
                  <a:srgbClr val="002060"/>
                </a:solidFill>
                <a:latin typeface="Times New Roman" panose="02020603050405020304" pitchFamily="18" charset="0"/>
                <a:cs typeface="Times New Roman" panose="02020603050405020304" pitchFamily="18" charset="0"/>
              </a:rPr>
              <a:t>Discover the suite of ten-day vegetation products derived from </a:t>
            </a:r>
            <a:r>
              <a:rPr lang="en-GB" altLang="pt-PT" dirty="0" err="1">
                <a:solidFill>
                  <a:srgbClr val="002060"/>
                </a:solidFill>
                <a:latin typeface="Times New Roman" panose="02020603050405020304" pitchFamily="18" charset="0"/>
                <a:cs typeface="Times New Roman" panose="02020603050405020304" pitchFamily="18" charset="0"/>
              </a:rPr>
              <a:t>Metop</a:t>
            </a:r>
            <a:r>
              <a:rPr lang="en-GB" altLang="pt-PT" dirty="0">
                <a:solidFill>
                  <a:srgbClr val="002060"/>
                </a:solidFill>
                <a:latin typeface="Times New Roman" panose="02020603050405020304" pitchFamily="18" charset="0"/>
                <a:cs typeface="Times New Roman" panose="02020603050405020304" pitchFamily="18" charset="0"/>
              </a:rPr>
              <a:t>/AVHRR measurements. </a:t>
            </a:r>
          </a:p>
          <a:p>
            <a:pPr algn="just">
              <a:spcBef>
                <a:spcPts val="600"/>
              </a:spcBef>
            </a:pPr>
            <a:r>
              <a:rPr lang="en-GB" altLang="pt-PT" dirty="0">
                <a:solidFill>
                  <a:srgbClr val="002060"/>
                </a:solidFill>
                <a:latin typeface="Times New Roman" panose="02020603050405020304" pitchFamily="18" charset="0"/>
                <a:cs typeface="Times New Roman" panose="02020603050405020304" pitchFamily="18" charset="0"/>
              </a:rPr>
              <a:t>The preoperational LAI, FAPAR and FVC biophysical products are level 3 full globe rectified images in sinusoidal projection, centred at (0ºN, 0ºW) with a resolution of  0.01º×0.01º. The products are available since January 2015 on a 10-day basis.</a:t>
            </a:r>
          </a:p>
          <a:p>
            <a:pPr algn="just">
              <a:spcBef>
                <a:spcPts val="600"/>
              </a:spcBef>
            </a:pPr>
            <a:r>
              <a:rPr lang="en-GB" altLang="pt-PT" dirty="0">
                <a:solidFill>
                  <a:srgbClr val="002060"/>
                </a:solidFill>
                <a:latin typeface="Times New Roman" panose="02020603050405020304" pitchFamily="18" charset="0"/>
                <a:cs typeface="Times New Roman" panose="02020603050405020304" pitchFamily="18" charset="0"/>
              </a:rPr>
              <a:t>A novel multi-output algorithm is used for the joint retrieval of LAI, FAPAR and FVC, which combines physically-based radiative transfer models with advanced machine learning methods (</a:t>
            </a:r>
            <a:r>
              <a:rPr lang="en-GB" altLang="pt-PT" dirty="0" err="1">
                <a:solidFill>
                  <a:srgbClr val="002060"/>
                </a:solidFill>
                <a:latin typeface="Times New Roman" panose="02020603050405020304" pitchFamily="18" charset="0"/>
                <a:cs typeface="Times New Roman" panose="02020603050405020304" pitchFamily="18" charset="0"/>
              </a:rPr>
              <a:t>García-Haro</a:t>
            </a:r>
            <a:r>
              <a:rPr lang="en-GB" altLang="pt-PT" dirty="0">
                <a:solidFill>
                  <a:srgbClr val="002060"/>
                </a:solidFill>
                <a:latin typeface="Times New Roman" panose="02020603050405020304" pitchFamily="18" charset="0"/>
                <a:cs typeface="Times New Roman" panose="02020603050405020304" pitchFamily="18" charset="0"/>
              </a:rPr>
              <a:t> et al. 2018). The products include an uncertainty estimate which is especially useful for data assimilation applications. The quality assessment is performed in agreement with best practices for validations of global satellite products.</a:t>
            </a:r>
          </a:p>
        </p:txBody>
      </p:sp>
      <p:pic>
        <p:nvPicPr>
          <p:cNvPr id="5837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432300"/>
            <a:ext cx="3060700"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3"/>
          <p:cNvSpPr>
            <a:spLocks noChangeArrowheads="1"/>
          </p:cNvSpPr>
          <p:nvPr/>
        </p:nvSpPr>
        <p:spPr bwMode="auto">
          <a:xfrm>
            <a:off x="-22225" y="4432300"/>
            <a:ext cx="812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PT" altLang="pt-PT" b="1"/>
              <a:t>ETFVC </a:t>
            </a:r>
          </a:p>
        </p:txBody>
      </p:sp>
      <p:pic>
        <p:nvPicPr>
          <p:cNvPr id="5837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78175" y="4432300"/>
            <a:ext cx="3060700"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Rectangle 5"/>
          <p:cNvSpPr>
            <a:spLocks noChangeArrowheads="1"/>
          </p:cNvSpPr>
          <p:nvPr/>
        </p:nvSpPr>
        <p:spPr bwMode="auto">
          <a:xfrm>
            <a:off x="3135313" y="4402138"/>
            <a:ext cx="939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b="1"/>
              <a:t>ETLAI</a:t>
            </a:r>
            <a:endParaRPr lang="pt-PT" altLang="pt-PT" b="1"/>
          </a:p>
        </p:txBody>
      </p:sp>
      <p:pic>
        <p:nvPicPr>
          <p:cNvPr id="58374"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48388" y="4432300"/>
            <a:ext cx="3060700"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Rectangle 7"/>
          <p:cNvSpPr>
            <a:spLocks noChangeArrowheads="1"/>
          </p:cNvSpPr>
          <p:nvPr/>
        </p:nvSpPr>
        <p:spPr bwMode="auto">
          <a:xfrm>
            <a:off x="5581650" y="4397375"/>
            <a:ext cx="2097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PT" altLang="pt-PT" b="1"/>
              <a:t>ETfAPAR</a:t>
            </a:r>
          </a:p>
        </p:txBody>
      </p:sp>
      <p:sp>
        <p:nvSpPr>
          <p:cNvPr id="58376" name="Rectangle 9"/>
          <p:cNvSpPr>
            <a:spLocks noChangeArrowheads="1"/>
          </p:cNvSpPr>
          <p:nvPr/>
        </p:nvSpPr>
        <p:spPr bwMode="auto">
          <a:xfrm>
            <a:off x="3556000" y="5902325"/>
            <a:ext cx="2097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PT" altLang="pt-PT"/>
              <a:t>20160615</a:t>
            </a:r>
          </a:p>
        </p:txBody>
      </p:sp>
      <p:sp>
        <p:nvSpPr>
          <p:cNvPr id="10" name="TextBox 9"/>
          <p:cNvSpPr txBox="1">
            <a:spLocks noChangeArrowheads="1"/>
          </p:cNvSpPr>
          <p:nvPr/>
        </p:nvSpPr>
        <p:spPr bwMode="auto">
          <a:xfrm>
            <a:off x="19454" y="21897"/>
            <a:ext cx="7058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pt-PT"/>
            </a:defPPr>
            <a:lvl1pPr algn="ctr">
              <a:defRPr sz="2800" b="1">
                <a:solidFill>
                  <a:srgbClr val="002060"/>
                </a:solidFill>
                <a:cs typeface="Times New Roman" panose="02020603050405020304" pitchFamily="18"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r>
              <a:rPr lang="en-GB" altLang="pt-PT" dirty="0" smtClean="0"/>
              <a:t>Examples of some </a:t>
            </a:r>
            <a:r>
              <a:rPr lang="en-GB" altLang="pt-PT" dirty="0"/>
              <a:t>products evolution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114300" y="889000"/>
            <a:ext cx="89154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spcBef>
                <a:spcPts val="600"/>
              </a:spcBef>
            </a:pPr>
            <a:r>
              <a:rPr lang="en-GB" altLang="pt-PT" b="1">
                <a:solidFill>
                  <a:srgbClr val="002060"/>
                </a:solidFill>
                <a:latin typeface="Times New Roman" panose="02020603050405020304" pitchFamily="18" charset="0"/>
                <a:cs typeface="Times New Roman" panose="02020603050405020304" pitchFamily="18" charset="0"/>
              </a:rPr>
              <a:t>Included Product: Derived Land Surface Temperature. Operational</a:t>
            </a:r>
          </a:p>
          <a:p>
            <a:pPr eaLnBrk="0" hangingPunct="0">
              <a:spcBef>
                <a:spcPts val="600"/>
              </a:spcBef>
            </a:pPr>
            <a:r>
              <a:rPr lang="en-GB" altLang="pt-PT">
                <a:solidFill>
                  <a:srgbClr val="002060"/>
                </a:solidFill>
                <a:latin typeface="Times New Roman" panose="02020603050405020304" pitchFamily="18" charset="0"/>
                <a:cs typeface="Times New Roman" panose="02020603050405020304" pitchFamily="18" charset="0"/>
              </a:rPr>
              <a:t>10-day synthesis of MSG/SEVIRI LST in the form of temporal composites and thermal surface parameters is now available.</a:t>
            </a:r>
          </a:p>
          <a:p>
            <a:pPr eaLnBrk="0" hangingPunct="0">
              <a:spcBef>
                <a:spcPts val="600"/>
              </a:spcBef>
            </a:pPr>
            <a:r>
              <a:rPr lang="en-GB" altLang="pt-PT">
                <a:solidFill>
                  <a:srgbClr val="002060"/>
                </a:solidFill>
                <a:latin typeface="Times New Roman" panose="02020603050405020304" pitchFamily="18" charset="0"/>
                <a:cs typeface="Times New Roman" panose="02020603050405020304" pitchFamily="18" charset="0"/>
              </a:rPr>
              <a:t>This product provides a synthesis of the Meteosat Land Surface Temperature products within a 10 day interval. It  consists of two sub-products: LSA-003A, the maximum and median MLST composites over the 10-day interval, and LSA-003B, a set of so-called Thermal Surface Parameters (TSP; LSA-003B), which are obtained by fitting a diurnal temperature cycle model (Göttsche and Olesen, 2009) to the corresponding MLST composites.</a:t>
            </a:r>
          </a:p>
        </p:txBody>
      </p:sp>
      <p:pic>
        <p:nvPicPr>
          <p:cNvPr id="60418" name="Picture 2" descr="https://landsaf.ipma.pt/media/filer_public_thumbnails/filer_public/d6/60/d6607e1d-5020-4d61-9e48-7b3049304074/dlst-tspmed10d_msg-disk_201704010000_ta_deg_c_color_shape_annotate-sm-fs8.png__1170x0_q55_subsampling-2_upsc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5450" y="3490913"/>
            <a:ext cx="3629025"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9454" y="21897"/>
            <a:ext cx="7058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pt-PT"/>
            </a:defPPr>
            <a:lvl1pPr algn="ctr">
              <a:defRPr sz="2800" b="1">
                <a:solidFill>
                  <a:srgbClr val="002060"/>
                </a:solidFill>
                <a:cs typeface="Times New Roman" panose="02020603050405020304" pitchFamily="18"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r>
              <a:rPr lang="en-GB" altLang="pt-PT" dirty="0" smtClean="0"/>
              <a:t>Examples of some </a:t>
            </a:r>
            <a:r>
              <a:rPr lang="en-GB" altLang="pt-PT" dirty="0"/>
              <a:t>products evolution</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25421" y="2067287"/>
            <a:ext cx="3754554" cy="830997"/>
          </a:xfrm>
          <a:prstGeom prst="rect">
            <a:avLst/>
          </a:prstGeom>
        </p:spPr>
        <p:txBody>
          <a:bodyPr wrap="none">
            <a:spAutoFit/>
          </a:bodyPr>
          <a:lstStyle/>
          <a:p>
            <a:r>
              <a:rPr lang="en-GB" sz="4800" b="1" dirty="0" smtClean="0">
                <a:solidFill>
                  <a:srgbClr val="000099"/>
                </a:solidFill>
              </a:rPr>
              <a:t>Data Records</a:t>
            </a:r>
            <a:endParaRPr lang="pt-PT" sz="48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45180898"/>
              </p:ext>
            </p:extLst>
          </p:nvPr>
        </p:nvGraphicFramePr>
        <p:xfrm>
          <a:off x="247650" y="768684"/>
          <a:ext cx="8648699" cy="5937162"/>
        </p:xfrm>
        <a:graphic>
          <a:graphicData uri="http://schemas.openxmlformats.org/drawingml/2006/table">
            <a:tbl>
              <a:tblPr>
                <a:tableStyleId>{5C22544A-7EE6-4342-B048-85BDC9FD1C3A}</a:tableStyleId>
              </a:tblPr>
              <a:tblGrid>
                <a:gridCol w="744571"/>
                <a:gridCol w="5710136"/>
                <a:gridCol w="1225686"/>
                <a:gridCol w="447472"/>
                <a:gridCol w="520834"/>
              </a:tblGrid>
              <a:tr h="269871">
                <a:tc>
                  <a:txBody>
                    <a:bodyPr/>
                    <a:lstStyle/>
                    <a:p>
                      <a:pPr marL="0" algn="ctr" defTabSz="914400" rtl="0" eaLnBrk="1" fontAlgn="ctr" latinLnBrk="0" hangingPunct="1"/>
                      <a:r>
                        <a:rPr lang="en-GB" sz="1200" u="none" strike="noStrike" kern="1200" noProof="0" dirty="0">
                          <a:solidFill>
                            <a:srgbClr val="002060"/>
                          </a:solidFill>
                          <a:effectLst/>
                          <a:latin typeface="Times New Roman" panose="02020603050405020304" pitchFamily="18" charset="0"/>
                          <a:ea typeface="+mn-ea"/>
                          <a:cs typeface="Times New Roman" panose="02020603050405020304" pitchFamily="18" charset="0"/>
                        </a:rPr>
                        <a:t>LSA-050 </a:t>
                      </a:r>
                    </a:p>
                  </a:txBody>
                  <a:tcPr marL="7621" marR="7621" marT="7619"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algn="l" defTabSz="914400" rtl="0" eaLnBrk="1" fontAlgn="ctr" latinLnBrk="0" hangingPunct="1"/>
                      <a:r>
                        <a:rPr lang="en-GB" sz="1200" u="none" strike="noStrike" kern="1200" noProof="0" dirty="0">
                          <a:solidFill>
                            <a:srgbClr val="002060"/>
                          </a:solidFill>
                          <a:effectLst/>
                          <a:latin typeface="Times New Roman" panose="02020603050405020304" pitchFamily="18" charset="0"/>
                          <a:ea typeface="+mn-ea"/>
                          <a:cs typeface="Times New Roman" panose="02020603050405020304" pitchFamily="18" charset="0"/>
                        </a:rPr>
                        <a:t>MSG Land Surface Temperature - Reprocessed since 2004 </a:t>
                      </a:r>
                    </a:p>
                  </a:txBody>
                  <a:tcPr marL="7621" marR="7621" marT="7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algn="ctr" defTabSz="914400" rtl="0" eaLnBrk="1" fontAlgn="ctr" latinLnBrk="0" hangingPunct="1"/>
                      <a:r>
                        <a:rPr lang="en-GB" sz="1200" u="none" strike="noStrike" kern="1200" noProof="0" dirty="0">
                          <a:solidFill>
                            <a:srgbClr val="002060"/>
                          </a:solidFill>
                          <a:effectLst/>
                          <a:latin typeface="Times New Roman" panose="02020603050405020304" pitchFamily="18" charset="0"/>
                          <a:ea typeface="+mn-ea"/>
                          <a:cs typeface="Times New Roman" panose="02020603050405020304" pitchFamily="18" charset="0"/>
                        </a:rPr>
                        <a:t>MLST-R </a:t>
                      </a:r>
                    </a:p>
                  </a:txBody>
                  <a:tcPr marL="7621" marR="7621" marT="7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algn="ctr" defTabSz="914400" rtl="0" eaLnBrk="1" fontAlgn="ctr" latinLnBrk="0" hangingPunct="1"/>
                      <a:r>
                        <a:rPr lang="en-GB" sz="1200" u="none" strike="noStrike" kern="1200" noProof="0" dirty="0" smtClean="0">
                          <a:solidFill>
                            <a:srgbClr val="002060"/>
                          </a:solidFill>
                          <a:effectLst/>
                          <a:latin typeface="Times New Roman" panose="02020603050405020304" pitchFamily="18" charset="0"/>
                          <a:ea typeface="+mn-ea"/>
                          <a:cs typeface="Times New Roman" panose="02020603050405020304" pitchFamily="18" charset="0"/>
                        </a:rPr>
                        <a:t>FTP</a:t>
                      </a:r>
                      <a:endParaRPr lang="en-GB" sz="1200" u="none" strike="noStrike" kern="1200" noProof="0" dirty="0">
                        <a:solidFill>
                          <a:srgbClr val="002060"/>
                        </a:solidFill>
                        <a:effectLst/>
                        <a:latin typeface="Times New Roman" panose="02020603050405020304" pitchFamily="18" charset="0"/>
                        <a:ea typeface="+mn-ea"/>
                        <a:cs typeface="Times New Roman" panose="02020603050405020304" pitchFamily="18" charset="0"/>
                      </a:endParaRPr>
                    </a:p>
                  </a:txBody>
                  <a:tcPr marL="7621" marR="7621" marT="7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algn="ctr" defTabSz="914400" rtl="0" eaLnBrk="1" fontAlgn="ctr" latinLnBrk="0" hangingPunct="1"/>
                      <a:r>
                        <a:rPr lang="pt-PT" sz="1200" u="none" strike="noStrike" dirty="0" smtClean="0">
                          <a:solidFill>
                            <a:srgbClr val="002060"/>
                          </a:solidFill>
                          <a:effectLst/>
                          <a:latin typeface="Times New Roman" panose="02020603050405020304" pitchFamily="18" charset="0"/>
                          <a:cs typeface="Times New Roman" panose="02020603050405020304" pitchFamily="18" charset="0"/>
                        </a:rPr>
                        <a:t>DR </a:t>
                      </a:r>
                      <a:endParaRPr lang="en-GB" sz="1200" u="none" strike="noStrike" kern="1200" noProof="0" dirty="0">
                        <a:solidFill>
                          <a:srgbClr val="002060"/>
                        </a:solidFill>
                        <a:effectLst/>
                        <a:latin typeface="Times New Roman" panose="02020603050405020304" pitchFamily="18" charset="0"/>
                        <a:ea typeface="+mn-ea"/>
                        <a:cs typeface="Times New Roman" panose="02020603050405020304" pitchFamily="18" charset="0"/>
                      </a:endParaRPr>
                    </a:p>
                  </a:txBody>
                  <a:tcPr marL="7621" marR="7621" marT="7619"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269871">
                <a:tc>
                  <a:txBody>
                    <a:bodyPr/>
                    <a:lstStyle/>
                    <a:p>
                      <a:pPr algn="ctr" fontAlgn="ctr"/>
                      <a:r>
                        <a:rPr lang="en-GB" sz="1200" u="none" strike="noStrike" dirty="0">
                          <a:solidFill>
                            <a:srgbClr val="002060"/>
                          </a:solidFill>
                          <a:effectLst/>
                          <a:latin typeface="Times New Roman" panose="02020603050405020304" pitchFamily="18" charset="0"/>
                          <a:cs typeface="Times New Roman" panose="02020603050405020304" pitchFamily="18" charset="0"/>
                        </a:rPr>
                        <a:t>LSA-150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ctr"/>
                      <a:r>
                        <a:rPr lang="en-GB" sz="1200" u="none" strike="noStrike" dirty="0">
                          <a:solidFill>
                            <a:srgbClr val="002060"/>
                          </a:solidFill>
                          <a:effectLst/>
                          <a:latin typeface="Times New Roman" panose="02020603050405020304" pitchFamily="18" charset="0"/>
                          <a:cs typeface="Times New Roman" panose="02020603050405020304" pitchFamily="18" charset="0"/>
                        </a:rPr>
                        <a:t>MSG 10-day Surface Albedo - Reprocessed since 2004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en-GB" sz="1200" u="none" strike="noStrike" dirty="0">
                          <a:solidFill>
                            <a:srgbClr val="002060"/>
                          </a:solidFill>
                          <a:effectLst/>
                          <a:latin typeface="Times New Roman" panose="02020603050405020304" pitchFamily="18" charset="0"/>
                          <a:cs typeface="Times New Roman" panose="02020603050405020304" pitchFamily="18" charset="0"/>
                        </a:rPr>
                        <a:t>MTAL-R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pt-PT" sz="1200" u="none" strike="noStrike" dirty="0">
                          <a:solidFill>
                            <a:srgbClr val="002060"/>
                          </a:solidFill>
                          <a:effectLst/>
                          <a:latin typeface="Times New Roman" panose="02020603050405020304" pitchFamily="18" charset="0"/>
                          <a:cs typeface="Times New Roman" panose="02020603050405020304" pitchFamily="18" charset="0"/>
                        </a:rPr>
                        <a:t>FTP</a:t>
                      </a:r>
                      <a:endParaRPr lang="pt-PT"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pt-PT" sz="1200" u="none" strike="noStrike" dirty="0">
                          <a:solidFill>
                            <a:srgbClr val="002060"/>
                          </a:solidFill>
                          <a:effectLst/>
                          <a:latin typeface="Times New Roman" panose="02020603050405020304" pitchFamily="18" charset="0"/>
                          <a:cs typeface="Times New Roman" panose="02020603050405020304" pitchFamily="18" charset="0"/>
                        </a:rPr>
                        <a:t>DR </a:t>
                      </a:r>
                      <a:endParaRPr lang="pt-PT"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269871">
                <a:tc>
                  <a:txBody>
                    <a:bodyPr/>
                    <a:lstStyle/>
                    <a:p>
                      <a:pPr algn="ctr" fontAlgn="ctr"/>
                      <a:r>
                        <a:rPr lang="en-GB" sz="1200" u="none" strike="noStrike" dirty="0">
                          <a:solidFill>
                            <a:srgbClr val="002060"/>
                          </a:solidFill>
                          <a:effectLst/>
                          <a:latin typeface="Times New Roman" panose="02020603050405020304" pitchFamily="18" charset="0"/>
                          <a:cs typeface="Times New Roman" panose="02020603050405020304" pitchFamily="18" charset="0"/>
                        </a:rPr>
                        <a:t>LSA-151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ctr"/>
                      <a:r>
                        <a:rPr lang="en-GB" sz="1200" u="none" strike="noStrike" dirty="0">
                          <a:solidFill>
                            <a:srgbClr val="002060"/>
                          </a:solidFill>
                          <a:effectLst/>
                          <a:latin typeface="Times New Roman" panose="02020603050405020304" pitchFamily="18" charset="0"/>
                          <a:cs typeface="Times New Roman" panose="02020603050405020304" pitchFamily="18" charset="0"/>
                        </a:rPr>
                        <a:t>MSG 10-day Surface Albedo - Reprocessed since 2004 v2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en-GB" sz="1200" u="none" strike="noStrike" dirty="0">
                          <a:solidFill>
                            <a:srgbClr val="002060"/>
                          </a:solidFill>
                          <a:effectLst/>
                          <a:latin typeface="Times New Roman" panose="02020603050405020304" pitchFamily="18" charset="0"/>
                          <a:cs typeface="Times New Roman" panose="02020603050405020304" pitchFamily="18" charset="0"/>
                        </a:rPr>
                        <a:t>MTAL-R v2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pt-PT" sz="1200" u="none" strike="noStrike" dirty="0">
                          <a:solidFill>
                            <a:srgbClr val="002060"/>
                          </a:solidFill>
                          <a:effectLst/>
                          <a:latin typeface="Times New Roman" panose="02020603050405020304" pitchFamily="18" charset="0"/>
                          <a:cs typeface="Times New Roman" panose="02020603050405020304" pitchFamily="18" charset="0"/>
                        </a:rPr>
                        <a:t>FTP</a:t>
                      </a:r>
                      <a:endParaRPr lang="pt-PT"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pt-PT" sz="1200" u="none" strike="noStrike" dirty="0" smtClean="0">
                          <a:solidFill>
                            <a:srgbClr val="002060"/>
                          </a:solidFill>
                          <a:effectLst/>
                          <a:latin typeface="Times New Roman" panose="02020603050405020304" pitchFamily="18" charset="0"/>
                          <a:cs typeface="Times New Roman" panose="02020603050405020304" pitchFamily="18" charset="0"/>
                        </a:rPr>
                        <a:t>DR </a:t>
                      </a:r>
                      <a:endParaRPr lang="pt-PT"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269871">
                <a:tc>
                  <a:txBody>
                    <a:bodyPr/>
                    <a:lstStyle/>
                    <a:p>
                      <a:pPr algn="ctr" fontAlgn="ctr"/>
                      <a:r>
                        <a:rPr lang="en-GB" sz="1200" u="none" strike="noStrike" dirty="0">
                          <a:solidFill>
                            <a:srgbClr val="002060"/>
                          </a:solidFill>
                          <a:effectLst/>
                          <a:latin typeface="Times New Roman" panose="02020603050405020304" pitchFamily="18" charset="0"/>
                          <a:cs typeface="Times New Roman" panose="02020603050405020304" pitchFamily="18" charset="0"/>
                        </a:rPr>
                        <a:t>LSA-152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ctr"/>
                      <a:r>
                        <a:rPr lang="en-GB" sz="1200" u="none" strike="noStrike" dirty="0">
                          <a:solidFill>
                            <a:srgbClr val="002060"/>
                          </a:solidFill>
                          <a:effectLst/>
                          <a:latin typeface="Times New Roman" panose="02020603050405020304" pitchFamily="18" charset="0"/>
                          <a:cs typeface="Times New Roman" panose="02020603050405020304" pitchFamily="18" charset="0"/>
                        </a:rPr>
                        <a:t>EPS 10-daily Surface Albedo - Reprocessed since 2007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en-GB" sz="1200" u="none" strike="noStrike" dirty="0">
                          <a:solidFill>
                            <a:srgbClr val="002060"/>
                          </a:solidFill>
                          <a:effectLst/>
                          <a:latin typeface="Times New Roman" panose="02020603050405020304" pitchFamily="18" charset="0"/>
                          <a:cs typeface="Times New Roman" panose="02020603050405020304" pitchFamily="18" charset="0"/>
                        </a:rPr>
                        <a:t>ETAL-R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pt-PT" sz="1200" u="none" strike="noStrike" dirty="0">
                          <a:solidFill>
                            <a:srgbClr val="002060"/>
                          </a:solidFill>
                          <a:effectLst/>
                          <a:latin typeface="Times New Roman" panose="02020603050405020304" pitchFamily="18" charset="0"/>
                          <a:cs typeface="Times New Roman" panose="02020603050405020304" pitchFamily="18" charset="0"/>
                        </a:rPr>
                        <a:t>FTP</a:t>
                      </a:r>
                      <a:endParaRPr lang="pt-PT"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pt-PT" sz="1200" u="none" strike="noStrike" dirty="0">
                          <a:solidFill>
                            <a:srgbClr val="002060"/>
                          </a:solidFill>
                          <a:effectLst/>
                          <a:latin typeface="Times New Roman" panose="02020603050405020304" pitchFamily="18" charset="0"/>
                          <a:cs typeface="Times New Roman" panose="02020603050405020304" pitchFamily="18" charset="0"/>
                        </a:rPr>
                        <a:t>DR </a:t>
                      </a:r>
                      <a:endParaRPr lang="pt-PT"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5" marR="6185" marT="618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269871">
                <a:tc>
                  <a:txBody>
                    <a:bodyPr/>
                    <a:lstStyle/>
                    <a:p>
                      <a:pPr algn="ctr" fontAlgn="ctr"/>
                      <a:r>
                        <a:rPr lang="en-GB" sz="1200" u="none" strike="noStrike" dirty="0">
                          <a:solidFill>
                            <a:srgbClr val="002060"/>
                          </a:solidFill>
                          <a:effectLst/>
                          <a:latin typeface="Times New Roman" panose="02020603050405020304" pitchFamily="18" charset="0"/>
                          <a:cs typeface="Times New Roman" panose="02020603050405020304" pitchFamily="18" charset="0"/>
                        </a:rPr>
                        <a:t>LSA-350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ctr"/>
                      <a:r>
                        <a:rPr lang="en-GB" sz="1200" u="none" strike="noStrike" dirty="0">
                          <a:solidFill>
                            <a:srgbClr val="002060"/>
                          </a:solidFill>
                          <a:effectLst/>
                          <a:latin typeface="Times New Roman" panose="02020603050405020304" pitchFamily="18" charset="0"/>
                          <a:cs typeface="Times New Roman" panose="02020603050405020304" pitchFamily="18" charset="0"/>
                        </a:rPr>
                        <a:t>MSG Evapotranspiration CDR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en-GB" sz="1200" u="none" strike="noStrike" dirty="0">
                          <a:solidFill>
                            <a:srgbClr val="002060"/>
                          </a:solidFill>
                          <a:effectLst/>
                          <a:latin typeface="Times New Roman" panose="02020603050405020304" pitchFamily="18" charset="0"/>
                          <a:cs typeface="Times New Roman" panose="02020603050405020304" pitchFamily="18" charset="0"/>
                        </a:rPr>
                        <a:t>MET-R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pt-PT" sz="1200" u="none" strike="noStrike" dirty="0" smtClean="0">
                          <a:solidFill>
                            <a:srgbClr val="002060"/>
                          </a:solidFill>
                          <a:effectLst/>
                          <a:latin typeface="Times New Roman" panose="02020603050405020304" pitchFamily="18" charset="0"/>
                          <a:cs typeface="Times New Roman" panose="02020603050405020304" pitchFamily="18" charset="0"/>
                        </a:rPr>
                        <a:t>FTP</a:t>
                      </a:r>
                      <a:endParaRPr lang="pt-PT"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pt-PT" sz="1200" u="none" strike="noStrike" dirty="0" smtClean="0">
                          <a:solidFill>
                            <a:srgbClr val="002060"/>
                          </a:solidFill>
                          <a:effectLst/>
                          <a:latin typeface="Times New Roman" panose="02020603050405020304" pitchFamily="18" charset="0"/>
                          <a:cs typeface="Times New Roman" panose="02020603050405020304" pitchFamily="18" charset="0"/>
                        </a:rPr>
                        <a:t>DR </a:t>
                      </a:r>
                      <a:endParaRPr lang="pt-PT"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269871">
                <a:tc>
                  <a:txBody>
                    <a:bodyPr/>
                    <a:lstStyle/>
                    <a:p>
                      <a:pPr algn="ctr" fontAlgn="ctr"/>
                      <a:r>
                        <a:rPr lang="en-GB" sz="1200" u="none" strike="noStrike" dirty="0">
                          <a:solidFill>
                            <a:srgbClr val="002060"/>
                          </a:solidFill>
                          <a:effectLst/>
                          <a:latin typeface="Times New Roman" panose="02020603050405020304" pitchFamily="18" charset="0"/>
                          <a:cs typeface="Times New Roman" panose="02020603050405020304" pitchFamily="18" charset="0"/>
                        </a:rPr>
                        <a:t>LSA-351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ctr"/>
                      <a:r>
                        <a:rPr lang="en-GB" sz="1200" u="none" strike="noStrike" dirty="0">
                          <a:solidFill>
                            <a:srgbClr val="002060"/>
                          </a:solidFill>
                          <a:effectLst/>
                          <a:latin typeface="Times New Roman" panose="02020603050405020304" pitchFamily="18" charset="0"/>
                          <a:cs typeface="Times New Roman" panose="02020603050405020304" pitchFamily="18" charset="0"/>
                        </a:rPr>
                        <a:t>Sensible Heat Flux CDR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en-GB" sz="1200" u="none" strike="noStrike" dirty="0">
                          <a:solidFill>
                            <a:srgbClr val="002060"/>
                          </a:solidFill>
                          <a:effectLst/>
                          <a:latin typeface="Times New Roman" panose="02020603050405020304" pitchFamily="18" charset="0"/>
                          <a:cs typeface="Times New Roman" panose="02020603050405020304" pitchFamily="18" charset="0"/>
                        </a:rPr>
                        <a:t>MH-R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pt-PT" sz="1200" u="none" strike="noStrike" dirty="0">
                          <a:solidFill>
                            <a:srgbClr val="002060"/>
                          </a:solidFill>
                          <a:effectLst/>
                          <a:latin typeface="Times New Roman" panose="02020603050405020304" pitchFamily="18" charset="0"/>
                          <a:cs typeface="Times New Roman" panose="02020603050405020304" pitchFamily="18" charset="0"/>
                        </a:rPr>
                        <a:t>FTP</a:t>
                      </a:r>
                      <a:endParaRPr lang="pt-PT"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pt-PT" sz="1200" u="none" strike="noStrike" dirty="0" smtClean="0">
                          <a:solidFill>
                            <a:srgbClr val="002060"/>
                          </a:solidFill>
                          <a:effectLst/>
                          <a:latin typeface="Times New Roman" panose="02020603050405020304" pitchFamily="18" charset="0"/>
                          <a:cs typeface="Times New Roman" panose="02020603050405020304" pitchFamily="18" charset="0"/>
                        </a:rPr>
                        <a:t>DR </a:t>
                      </a:r>
                      <a:endParaRPr lang="pt-PT"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269871">
                <a:tc>
                  <a:txBody>
                    <a:bodyPr/>
                    <a:lstStyle/>
                    <a:p>
                      <a:pPr algn="ctr" fontAlgn="ctr"/>
                      <a:r>
                        <a:rPr lang="en-GB" sz="1200" u="none" strike="noStrike" dirty="0">
                          <a:solidFill>
                            <a:srgbClr val="002060"/>
                          </a:solidFill>
                          <a:effectLst/>
                          <a:latin typeface="Times New Roman" panose="02020603050405020304" pitchFamily="18" charset="0"/>
                          <a:cs typeface="Times New Roman" panose="02020603050405020304" pitchFamily="18" charset="0"/>
                        </a:rPr>
                        <a:t>LSA-352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ctr"/>
                      <a:r>
                        <a:rPr lang="en-GB" sz="1200" u="none" strike="noStrike" dirty="0" smtClean="0">
                          <a:solidFill>
                            <a:srgbClr val="002060"/>
                          </a:solidFill>
                          <a:effectLst/>
                          <a:latin typeface="Times New Roman" panose="02020603050405020304" pitchFamily="18" charset="0"/>
                          <a:cs typeface="Times New Roman" panose="02020603050405020304" pitchFamily="18" charset="0"/>
                        </a:rPr>
                        <a:t>Latent heat </a:t>
                      </a:r>
                      <a:r>
                        <a:rPr lang="en-GB" sz="1200" u="none" strike="noStrike" dirty="0">
                          <a:solidFill>
                            <a:srgbClr val="002060"/>
                          </a:solidFill>
                          <a:effectLst/>
                          <a:latin typeface="Times New Roman" panose="02020603050405020304" pitchFamily="18" charset="0"/>
                          <a:cs typeface="Times New Roman" panose="02020603050405020304" pitchFamily="18" charset="0"/>
                        </a:rPr>
                        <a:t>flux CDR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en-GB" sz="1200" u="none" strike="noStrike" dirty="0">
                          <a:solidFill>
                            <a:srgbClr val="002060"/>
                          </a:solidFill>
                          <a:effectLst/>
                          <a:latin typeface="Times New Roman" panose="02020603050405020304" pitchFamily="18" charset="0"/>
                          <a:cs typeface="Times New Roman" panose="02020603050405020304" pitchFamily="18" charset="0"/>
                        </a:rPr>
                        <a:t>MLE -R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pt-PT" sz="1200" u="none" strike="noStrike" dirty="0">
                          <a:solidFill>
                            <a:srgbClr val="002060"/>
                          </a:solidFill>
                          <a:effectLst/>
                          <a:latin typeface="Times New Roman" panose="02020603050405020304" pitchFamily="18" charset="0"/>
                          <a:cs typeface="Times New Roman" panose="02020603050405020304" pitchFamily="18" charset="0"/>
                        </a:rPr>
                        <a:t>FTP</a:t>
                      </a:r>
                      <a:endParaRPr lang="pt-PT"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pt-PT" sz="1200" u="none" strike="noStrike" dirty="0" smtClean="0">
                          <a:solidFill>
                            <a:srgbClr val="002060"/>
                          </a:solidFill>
                          <a:effectLst/>
                          <a:latin typeface="Times New Roman" panose="02020603050405020304" pitchFamily="18" charset="0"/>
                          <a:cs typeface="Times New Roman" panose="02020603050405020304" pitchFamily="18" charset="0"/>
                        </a:rPr>
                        <a:t>DR </a:t>
                      </a:r>
                      <a:endParaRPr lang="pt-PT"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6186" marR="6186" marT="618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269871">
                <a:tc>
                  <a:txBody>
                    <a:bodyPr/>
                    <a:lstStyle/>
                    <a:p>
                      <a:pPr algn="ctr" fontAlgn="ctr"/>
                      <a:r>
                        <a:rPr lang="en-GB" sz="1200" u="none" strike="noStrike" dirty="0">
                          <a:solidFill>
                            <a:srgbClr val="002060"/>
                          </a:solidFill>
                          <a:effectLst/>
                          <a:latin typeface="Times New Roman" panose="02020603050405020304" pitchFamily="18" charset="0"/>
                          <a:cs typeface="Times New Roman" panose="02020603050405020304" pitchFamily="18" charset="0"/>
                        </a:rPr>
                        <a:t>LSA-450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ctr"/>
                      <a:r>
                        <a:rPr lang="en-GB" sz="1200" u="none" strike="noStrike" dirty="0">
                          <a:solidFill>
                            <a:srgbClr val="002060"/>
                          </a:solidFill>
                          <a:effectLst/>
                          <a:latin typeface="Times New Roman" panose="02020603050405020304" pitchFamily="18" charset="0"/>
                          <a:cs typeface="Times New Roman" panose="02020603050405020304" pitchFamily="18" charset="0"/>
                        </a:rPr>
                        <a:t>MSG 10-day Fraction of Vegetation Cover - Reprocessed since 2004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en-GB" sz="1200" u="none" strike="noStrike" dirty="0">
                          <a:solidFill>
                            <a:srgbClr val="002060"/>
                          </a:solidFill>
                          <a:effectLst/>
                          <a:latin typeface="Times New Roman" panose="02020603050405020304" pitchFamily="18" charset="0"/>
                          <a:cs typeface="Times New Roman" panose="02020603050405020304" pitchFamily="18" charset="0"/>
                        </a:rPr>
                        <a:t>MTFVC-R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pt-PT" sz="1200" u="none" strike="noStrike" dirty="0">
                          <a:solidFill>
                            <a:srgbClr val="002060"/>
                          </a:solidFill>
                          <a:effectLst/>
                          <a:latin typeface="Times New Roman" panose="02020603050405020304" pitchFamily="18" charset="0"/>
                          <a:cs typeface="Times New Roman" panose="02020603050405020304" pitchFamily="18" charset="0"/>
                        </a:rPr>
                        <a:t>FTP</a:t>
                      </a:r>
                      <a:endParaRPr lang="pt-PT"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pt-PT" sz="1200" u="none" strike="noStrike" dirty="0" smtClean="0">
                          <a:solidFill>
                            <a:srgbClr val="002060"/>
                          </a:solidFill>
                          <a:effectLst/>
                          <a:latin typeface="Times New Roman" panose="02020603050405020304" pitchFamily="18" charset="0"/>
                          <a:cs typeface="Times New Roman" panose="02020603050405020304" pitchFamily="18" charset="0"/>
                        </a:rPr>
                        <a:t>DR </a:t>
                      </a:r>
                      <a:endParaRPr lang="pt-PT"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269871">
                <a:tc>
                  <a:txBody>
                    <a:bodyPr/>
                    <a:lstStyle/>
                    <a:p>
                      <a:pPr algn="ctr" fontAlgn="ctr"/>
                      <a:r>
                        <a:rPr lang="en-GB" sz="1200" u="none" strike="noStrike" dirty="0">
                          <a:solidFill>
                            <a:srgbClr val="002060"/>
                          </a:solidFill>
                          <a:effectLst/>
                          <a:latin typeface="Times New Roman" panose="02020603050405020304" pitchFamily="18" charset="0"/>
                          <a:cs typeface="Times New Roman" panose="02020603050405020304" pitchFamily="18" charset="0"/>
                        </a:rPr>
                        <a:t>LSA-451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ctr"/>
                      <a:r>
                        <a:rPr lang="en-GB" sz="1200" u="none" strike="noStrike" dirty="0">
                          <a:solidFill>
                            <a:srgbClr val="002060"/>
                          </a:solidFill>
                          <a:effectLst/>
                          <a:latin typeface="Times New Roman" panose="02020603050405020304" pitchFamily="18" charset="0"/>
                          <a:cs typeface="Times New Roman" panose="02020603050405020304" pitchFamily="18" charset="0"/>
                        </a:rPr>
                        <a:t>MSG 10-days Leaf Area Index - Reprocessed since 2004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en-GB" sz="1200" u="none" strike="noStrike" dirty="0">
                          <a:solidFill>
                            <a:srgbClr val="002060"/>
                          </a:solidFill>
                          <a:effectLst/>
                          <a:latin typeface="Times New Roman" panose="02020603050405020304" pitchFamily="18" charset="0"/>
                          <a:cs typeface="Times New Roman" panose="02020603050405020304" pitchFamily="18" charset="0"/>
                        </a:rPr>
                        <a:t>MTLAI-R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pt-PT" sz="1200" u="none" strike="noStrike" dirty="0">
                          <a:solidFill>
                            <a:srgbClr val="002060"/>
                          </a:solidFill>
                          <a:effectLst/>
                          <a:latin typeface="Times New Roman" panose="02020603050405020304" pitchFamily="18" charset="0"/>
                          <a:cs typeface="Times New Roman" panose="02020603050405020304" pitchFamily="18" charset="0"/>
                        </a:rPr>
                        <a:t>FTP</a:t>
                      </a:r>
                      <a:endParaRPr lang="pt-PT"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pt-PT" sz="1200" u="none" strike="noStrike" dirty="0" smtClean="0">
                          <a:solidFill>
                            <a:srgbClr val="002060"/>
                          </a:solidFill>
                          <a:effectLst/>
                          <a:latin typeface="Times New Roman" panose="02020603050405020304" pitchFamily="18" charset="0"/>
                          <a:cs typeface="Times New Roman" panose="02020603050405020304" pitchFamily="18" charset="0"/>
                        </a:rPr>
                        <a:t>DR </a:t>
                      </a:r>
                      <a:endParaRPr lang="pt-PT"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269871">
                <a:tc>
                  <a:txBody>
                    <a:bodyPr/>
                    <a:lstStyle/>
                    <a:p>
                      <a:pPr algn="ctr" fontAlgn="ctr"/>
                      <a:r>
                        <a:rPr lang="en-GB" sz="1200" u="none" strike="noStrike" dirty="0">
                          <a:solidFill>
                            <a:srgbClr val="002060"/>
                          </a:solidFill>
                          <a:effectLst/>
                          <a:latin typeface="Times New Roman" panose="02020603050405020304" pitchFamily="18" charset="0"/>
                          <a:cs typeface="Times New Roman" panose="02020603050405020304" pitchFamily="18" charset="0"/>
                        </a:rPr>
                        <a:t>LSA-452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ctr"/>
                      <a:r>
                        <a:rPr lang="en-GB" sz="1200" u="none" strike="noStrike" dirty="0">
                          <a:solidFill>
                            <a:srgbClr val="002060"/>
                          </a:solidFill>
                          <a:effectLst/>
                          <a:latin typeface="Times New Roman" panose="02020603050405020304" pitchFamily="18" charset="0"/>
                          <a:cs typeface="Times New Roman" panose="02020603050405020304" pitchFamily="18" charset="0"/>
                        </a:rPr>
                        <a:t>MSG 10-days Fraction of Absorbed Photosynthetically Active Radiation - </a:t>
                      </a:r>
                      <a:r>
                        <a:rPr lang="en-GB" sz="1200" u="none" strike="noStrike" dirty="0" smtClean="0">
                          <a:solidFill>
                            <a:srgbClr val="002060"/>
                          </a:solidFill>
                          <a:effectLst/>
                          <a:latin typeface="Times New Roman" panose="02020603050405020304" pitchFamily="18" charset="0"/>
                          <a:cs typeface="Times New Roman" panose="02020603050405020304" pitchFamily="18" charset="0"/>
                        </a:rPr>
                        <a:t>Since </a:t>
                      </a:r>
                      <a:r>
                        <a:rPr lang="en-GB" sz="1200" u="none" strike="noStrike" dirty="0">
                          <a:solidFill>
                            <a:srgbClr val="002060"/>
                          </a:solidFill>
                          <a:effectLst/>
                          <a:latin typeface="Times New Roman" panose="02020603050405020304" pitchFamily="18" charset="0"/>
                          <a:cs typeface="Times New Roman" panose="02020603050405020304" pitchFamily="18" charset="0"/>
                        </a:rPr>
                        <a:t>2004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en-GB" sz="1200" u="none" strike="noStrike" dirty="0" err="1">
                          <a:solidFill>
                            <a:srgbClr val="002060"/>
                          </a:solidFill>
                          <a:effectLst/>
                          <a:latin typeface="Times New Roman" panose="02020603050405020304" pitchFamily="18" charset="0"/>
                          <a:cs typeface="Times New Roman" panose="02020603050405020304" pitchFamily="18" charset="0"/>
                        </a:rPr>
                        <a:t>MTfAPAR</a:t>
                      </a:r>
                      <a:r>
                        <a:rPr lang="en-GB" sz="1200" u="none" strike="noStrike" dirty="0">
                          <a:solidFill>
                            <a:srgbClr val="002060"/>
                          </a:solidFill>
                          <a:effectLst/>
                          <a:latin typeface="Times New Roman" panose="02020603050405020304" pitchFamily="18" charset="0"/>
                          <a:cs typeface="Times New Roman" panose="02020603050405020304" pitchFamily="18" charset="0"/>
                        </a:rPr>
                        <a:t>-R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pt-PT" sz="1200" u="none" strike="noStrike">
                          <a:solidFill>
                            <a:srgbClr val="002060"/>
                          </a:solidFill>
                          <a:effectLst/>
                          <a:latin typeface="Times New Roman" panose="02020603050405020304" pitchFamily="18" charset="0"/>
                          <a:cs typeface="Times New Roman" panose="02020603050405020304" pitchFamily="18" charset="0"/>
                        </a:rPr>
                        <a:t>FTP</a:t>
                      </a:r>
                      <a:endParaRPr lang="pt-PT" sz="12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pt-PT" sz="1200" u="none" strike="noStrike" dirty="0" smtClean="0">
                          <a:solidFill>
                            <a:srgbClr val="002060"/>
                          </a:solidFill>
                          <a:effectLst/>
                          <a:latin typeface="Times New Roman" panose="02020603050405020304" pitchFamily="18" charset="0"/>
                          <a:cs typeface="Times New Roman" panose="02020603050405020304" pitchFamily="18" charset="0"/>
                        </a:rPr>
                        <a:t>DR </a:t>
                      </a:r>
                      <a:endParaRPr lang="pt-PT"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269871">
                <a:tc>
                  <a:txBody>
                    <a:bodyPr/>
                    <a:lstStyle/>
                    <a:p>
                      <a:pPr algn="ctr" fontAlgn="ctr"/>
                      <a:r>
                        <a:rPr lang="en-GB" sz="1200" u="none" strike="noStrike" dirty="0">
                          <a:solidFill>
                            <a:srgbClr val="002060"/>
                          </a:solidFill>
                          <a:effectLst/>
                          <a:latin typeface="Times New Roman" panose="02020603050405020304" pitchFamily="18" charset="0"/>
                          <a:cs typeface="Times New Roman" panose="02020603050405020304" pitchFamily="18" charset="0"/>
                        </a:rPr>
                        <a:t>LSA-450.2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ctr"/>
                      <a:r>
                        <a:rPr lang="en-GB" sz="1200" u="none" strike="noStrike" dirty="0">
                          <a:solidFill>
                            <a:srgbClr val="002060"/>
                          </a:solidFill>
                          <a:effectLst/>
                          <a:latin typeface="Times New Roman" panose="02020603050405020304" pitchFamily="18" charset="0"/>
                          <a:cs typeface="Times New Roman" panose="02020603050405020304" pitchFamily="18" charset="0"/>
                        </a:rPr>
                        <a:t>MSG 10-day Fraction of Vegetation Cover - </a:t>
                      </a:r>
                      <a:r>
                        <a:rPr lang="en-GB" sz="1200" u="none" strike="noStrike" dirty="0" smtClean="0">
                          <a:solidFill>
                            <a:srgbClr val="002060"/>
                          </a:solidFill>
                          <a:effectLst/>
                          <a:latin typeface="Times New Roman" panose="02020603050405020304" pitchFamily="18" charset="0"/>
                          <a:cs typeface="Times New Roman" panose="02020603050405020304" pitchFamily="18" charset="0"/>
                        </a:rPr>
                        <a:t>Since </a:t>
                      </a:r>
                      <a:r>
                        <a:rPr lang="en-GB" sz="1200" u="none" strike="noStrike" dirty="0">
                          <a:solidFill>
                            <a:srgbClr val="002060"/>
                          </a:solidFill>
                          <a:effectLst/>
                          <a:latin typeface="Times New Roman" panose="02020603050405020304" pitchFamily="18" charset="0"/>
                          <a:cs typeface="Times New Roman" panose="02020603050405020304" pitchFamily="18" charset="0"/>
                        </a:rPr>
                        <a:t>2004 version 2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en-GB" sz="1200" u="none" strike="noStrike">
                          <a:solidFill>
                            <a:srgbClr val="002060"/>
                          </a:solidFill>
                          <a:effectLst/>
                          <a:latin typeface="Times New Roman" panose="02020603050405020304" pitchFamily="18" charset="0"/>
                          <a:cs typeface="Times New Roman" panose="02020603050405020304" pitchFamily="18" charset="0"/>
                        </a:rPr>
                        <a:t>MTFVC-R v2 </a:t>
                      </a:r>
                      <a:endParaRPr lang="en-GB" sz="12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pt-PT" sz="1200" u="none" strike="noStrike">
                          <a:solidFill>
                            <a:srgbClr val="002060"/>
                          </a:solidFill>
                          <a:effectLst/>
                          <a:latin typeface="Times New Roman" panose="02020603050405020304" pitchFamily="18" charset="0"/>
                          <a:cs typeface="Times New Roman" panose="02020603050405020304" pitchFamily="18" charset="0"/>
                        </a:rPr>
                        <a:t>FTP</a:t>
                      </a:r>
                      <a:endParaRPr lang="pt-PT" sz="12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pt-PT" sz="1200" u="none" strike="noStrike" dirty="0" smtClean="0">
                          <a:solidFill>
                            <a:srgbClr val="002060"/>
                          </a:solidFill>
                          <a:effectLst/>
                          <a:latin typeface="Times New Roman" panose="02020603050405020304" pitchFamily="18" charset="0"/>
                          <a:cs typeface="Times New Roman" panose="02020603050405020304" pitchFamily="18" charset="0"/>
                        </a:rPr>
                        <a:t>DR </a:t>
                      </a:r>
                      <a:endParaRPr lang="pt-PT"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269871">
                <a:tc>
                  <a:txBody>
                    <a:bodyPr/>
                    <a:lstStyle/>
                    <a:p>
                      <a:pPr algn="ctr" fontAlgn="ctr"/>
                      <a:r>
                        <a:rPr lang="en-GB" sz="1200" u="none" strike="noStrike" dirty="0">
                          <a:solidFill>
                            <a:srgbClr val="002060"/>
                          </a:solidFill>
                          <a:effectLst/>
                          <a:latin typeface="Times New Roman" panose="02020603050405020304" pitchFamily="18" charset="0"/>
                          <a:cs typeface="Times New Roman" panose="02020603050405020304" pitchFamily="18" charset="0"/>
                        </a:rPr>
                        <a:t>LSA-451.2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ctr"/>
                      <a:r>
                        <a:rPr lang="en-GB" sz="1200" u="none" strike="noStrike" dirty="0">
                          <a:solidFill>
                            <a:srgbClr val="002060"/>
                          </a:solidFill>
                          <a:effectLst/>
                          <a:latin typeface="Times New Roman" panose="02020603050405020304" pitchFamily="18" charset="0"/>
                          <a:cs typeface="Times New Roman" panose="02020603050405020304" pitchFamily="18" charset="0"/>
                        </a:rPr>
                        <a:t>MSG 10-days Leaf Area Index - Reprocessed since 2004 version 2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en-GB" sz="1200" u="none" strike="noStrike" dirty="0">
                          <a:solidFill>
                            <a:srgbClr val="002060"/>
                          </a:solidFill>
                          <a:effectLst/>
                          <a:latin typeface="Times New Roman" panose="02020603050405020304" pitchFamily="18" charset="0"/>
                          <a:cs typeface="Times New Roman" panose="02020603050405020304" pitchFamily="18" charset="0"/>
                        </a:rPr>
                        <a:t>MTLAI-R v2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pt-PT" sz="1200" u="none" strike="noStrike" dirty="0">
                          <a:solidFill>
                            <a:srgbClr val="002060"/>
                          </a:solidFill>
                          <a:effectLst/>
                          <a:latin typeface="Times New Roman" panose="02020603050405020304" pitchFamily="18" charset="0"/>
                          <a:cs typeface="Times New Roman" panose="02020603050405020304" pitchFamily="18" charset="0"/>
                        </a:rPr>
                        <a:t>FTP</a:t>
                      </a:r>
                      <a:endParaRPr lang="pt-PT"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pt-PT" sz="1200" u="none" strike="noStrike" dirty="0" smtClean="0">
                          <a:solidFill>
                            <a:srgbClr val="002060"/>
                          </a:solidFill>
                          <a:effectLst/>
                          <a:latin typeface="Times New Roman" panose="02020603050405020304" pitchFamily="18" charset="0"/>
                          <a:cs typeface="Times New Roman" panose="02020603050405020304" pitchFamily="18" charset="0"/>
                        </a:rPr>
                        <a:t>DR </a:t>
                      </a:r>
                      <a:endParaRPr lang="pt-PT"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269871">
                <a:tc>
                  <a:txBody>
                    <a:bodyPr/>
                    <a:lstStyle/>
                    <a:p>
                      <a:pPr algn="ctr" fontAlgn="ctr"/>
                      <a:r>
                        <a:rPr lang="en-GB" sz="1200" u="none" strike="noStrike" dirty="0">
                          <a:solidFill>
                            <a:srgbClr val="002060"/>
                          </a:solidFill>
                          <a:effectLst/>
                          <a:latin typeface="Times New Roman" panose="02020603050405020304" pitchFamily="18" charset="0"/>
                          <a:cs typeface="Times New Roman" panose="02020603050405020304" pitchFamily="18" charset="0"/>
                        </a:rPr>
                        <a:t>LSA-452.2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ctr"/>
                      <a:r>
                        <a:rPr lang="en-GB" sz="1200" u="none" strike="noStrike" dirty="0">
                          <a:solidFill>
                            <a:srgbClr val="002060"/>
                          </a:solidFill>
                          <a:effectLst/>
                          <a:latin typeface="Times New Roman" panose="02020603050405020304" pitchFamily="18" charset="0"/>
                          <a:cs typeface="Times New Roman" panose="02020603050405020304" pitchFamily="18" charset="0"/>
                        </a:rPr>
                        <a:t>MSG 10-days Fraction of Absorbed Photosynthetically Active Radiation - </a:t>
                      </a:r>
                      <a:r>
                        <a:rPr lang="en-GB" sz="1200" u="none" strike="noStrike" dirty="0" smtClean="0">
                          <a:solidFill>
                            <a:srgbClr val="002060"/>
                          </a:solidFill>
                          <a:effectLst/>
                          <a:latin typeface="Times New Roman" panose="02020603050405020304" pitchFamily="18" charset="0"/>
                          <a:cs typeface="Times New Roman" panose="02020603050405020304" pitchFamily="18" charset="0"/>
                        </a:rPr>
                        <a:t>Since </a:t>
                      </a:r>
                      <a:r>
                        <a:rPr lang="en-GB" sz="1200" u="none" strike="noStrike" dirty="0">
                          <a:solidFill>
                            <a:srgbClr val="002060"/>
                          </a:solidFill>
                          <a:effectLst/>
                          <a:latin typeface="Times New Roman" panose="02020603050405020304" pitchFamily="18" charset="0"/>
                          <a:cs typeface="Times New Roman" panose="02020603050405020304" pitchFamily="18" charset="0"/>
                        </a:rPr>
                        <a:t>2004 </a:t>
                      </a:r>
                      <a:r>
                        <a:rPr lang="en-GB" sz="1200" u="none" strike="noStrike" dirty="0" smtClean="0">
                          <a:solidFill>
                            <a:srgbClr val="002060"/>
                          </a:solidFill>
                          <a:effectLst/>
                          <a:latin typeface="Times New Roman" panose="02020603050405020304" pitchFamily="18" charset="0"/>
                          <a:cs typeface="Times New Roman" panose="02020603050405020304" pitchFamily="18" charset="0"/>
                        </a:rPr>
                        <a:t>V2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en-GB" sz="1200" u="none" strike="noStrike" dirty="0" err="1">
                          <a:solidFill>
                            <a:srgbClr val="002060"/>
                          </a:solidFill>
                          <a:effectLst/>
                          <a:latin typeface="Times New Roman" panose="02020603050405020304" pitchFamily="18" charset="0"/>
                          <a:cs typeface="Times New Roman" panose="02020603050405020304" pitchFamily="18" charset="0"/>
                        </a:rPr>
                        <a:t>MTfAPAR</a:t>
                      </a:r>
                      <a:r>
                        <a:rPr lang="en-GB" sz="1200" u="none" strike="noStrike" dirty="0">
                          <a:solidFill>
                            <a:srgbClr val="002060"/>
                          </a:solidFill>
                          <a:effectLst/>
                          <a:latin typeface="Times New Roman" panose="02020603050405020304" pitchFamily="18" charset="0"/>
                          <a:cs typeface="Times New Roman" panose="02020603050405020304" pitchFamily="18" charset="0"/>
                        </a:rPr>
                        <a:t>-R v2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pt-PT" sz="1200" u="none" strike="noStrike">
                          <a:solidFill>
                            <a:srgbClr val="002060"/>
                          </a:solidFill>
                          <a:effectLst/>
                          <a:latin typeface="Times New Roman" panose="02020603050405020304" pitchFamily="18" charset="0"/>
                          <a:cs typeface="Times New Roman" panose="02020603050405020304" pitchFamily="18" charset="0"/>
                        </a:rPr>
                        <a:t>FTP</a:t>
                      </a:r>
                      <a:endParaRPr lang="pt-PT" sz="12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pt-PT" sz="1200" u="none" strike="noStrike" dirty="0" smtClean="0">
                          <a:solidFill>
                            <a:srgbClr val="002060"/>
                          </a:solidFill>
                          <a:effectLst/>
                          <a:latin typeface="Times New Roman" panose="02020603050405020304" pitchFamily="18" charset="0"/>
                          <a:cs typeface="Times New Roman" panose="02020603050405020304" pitchFamily="18" charset="0"/>
                        </a:rPr>
                        <a:t>DR</a:t>
                      </a:r>
                      <a:endParaRPr lang="pt-PT"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269871">
                <a:tc>
                  <a:txBody>
                    <a:bodyPr/>
                    <a:lstStyle/>
                    <a:p>
                      <a:pPr algn="ctr" fontAlgn="ctr"/>
                      <a:r>
                        <a:rPr lang="en-GB" sz="1200" u="none" strike="noStrike" dirty="0">
                          <a:solidFill>
                            <a:srgbClr val="002060"/>
                          </a:solidFill>
                          <a:effectLst/>
                          <a:latin typeface="Times New Roman" panose="02020603050405020304" pitchFamily="18" charset="0"/>
                          <a:cs typeface="Times New Roman" panose="02020603050405020304" pitchFamily="18" charset="0"/>
                        </a:rPr>
                        <a:t>LSA-453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ctr"/>
                      <a:r>
                        <a:rPr lang="en-GB" sz="1200" u="none" strike="noStrike" dirty="0">
                          <a:solidFill>
                            <a:srgbClr val="002060"/>
                          </a:solidFill>
                          <a:effectLst/>
                          <a:latin typeface="Times New Roman" panose="02020603050405020304" pitchFamily="18" charset="0"/>
                          <a:cs typeface="Times New Roman" panose="02020603050405020304" pitchFamily="18" charset="0"/>
                        </a:rPr>
                        <a:t>Vegetation index CDR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en-GB" sz="1200" u="none" strike="noStrike" dirty="0">
                          <a:solidFill>
                            <a:srgbClr val="002060"/>
                          </a:solidFill>
                          <a:effectLst/>
                          <a:latin typeface="Times New Roman" panose="02020603050405020304" pitchFamily="18" charset="0"/>
                          <a:cs typeface="Times New Roman" panose="02020603050405020304" pitchFamily="18" charset="0"/>
                        </a:rPr>
                        <a:t>ENDVI10 - CDR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pt-PT" sz="1200" u="none" strike="noStrike">
                          <a:solidFill>
                            <a:srgbClr val="002060"/>
                          </a:solidFill>
                          <a:effectLst/>
                          <a:latin typeface="Times New Roman" panose="02020603050405020304" pitchFamily="18" charset="0"/>
                          <a:cs typeface="Times New Roman" panose="02020603050405020304" pitchFamily="18" charset="0"/>
                        </a:rPr>
                        <a:t>FTP</a:t>
                      </a:r>
                      <a:endParaRPr lang="pt-PT" sz="12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pt-PT" sz="1200" u="none" strike="noStrike" dirty="0" smtClean="0">
                          <a:solidFill>
                            <a:srgbClr val="002060"/>
                          </a:solidFill>
                          <a:effectLst/>
                          <a:latin typeface="Times New Roman" panose="02020603050405020304" pitchFamily="18" charset="0"/>
                          <a:cs typeface="Times New Roman" panose="02020603050405020304" pitchFamily="18" charset="0"/>
                        </a:rPr>
                        <a:t>DR </a:t>
                      </a:r>
                      <a:endParaRPr lang="pt-PT"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269871">
                <a:tc>
                  <a:txBody>
                    <a:bodyPr/>
                    <a:lstStyle/>
                    <a:p>
                      <a:pPr algn="ctr" fontAlgn="ctr"/>
                      <a:r>
                        <a:rPr lang="en-GB" sz="1200" u="none" strike="noStrike" dirty="0">
                          <a:solidFill>
                            <a:srgbClr val="002060"/>
                          </a:solidFill>
                          <a:effectLst/>
                          <a:latin typeface="Times New Roman" panose="02020603050405020304" pitchFamily="18" charset="0"/>
                          <a:cs typeface="Times New Roman" panose="02020603050405020304" pitchFamily="18" charset="0"/>
                        </a:rPr>
                        <a:t>LSA-454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ctr"/>
                      <a:r>
                        <a:rPr lang="en-GB" sz="1200" u="none" strike="noStrike" dirty="0">
                          <a:solidFill>
                            <a:srgbClr val="002060"/>
                          </a:solidFill>
                          <a:effectLst/>
                          <a:latin typeface="Times New Roman" panose="02020603050405020304" pitchFamily="18" charset="0"/>
                          <a:cs typeface="Times New Roman" panose="02020603050405020304" pitchFamily="18" charset="0"/>
                        </a:rPr>
                        <a:t>Vegetation index CDR – v2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en-GB" sz="1200" u="none" strike="noStrike" dirty="0">
                          <a:solidFill>
                            <a:srgbClr val="002060"/>
                          </a:solidFill>
                          <a:effectLst/>
                          <a:latin typeface="Times New Roman" panose="02020603050405020304" pitchFamily="18" charset="0"/>
                          <a:cs typeface="Times New Roman" panose="02020603050405020304" pitchFamily="18" charset="0"/>
                        </a:rPr>
                        <a:t>ENDVI10 - CDR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pt-PT" sz="1200" u="none" strike="noStrike">
                          <a:solidFill>
                            <a:srgbClr val="002060"/>
                          </a:solidFill>
                          <a:effectLst/>
                          <a:latin typeface="Times New Roman" panose="02020603050405020304" pitchFamily="18" charset="0"/>
                          <a:cs typeface="Times New Roman" panose="02020603050405020304" pitchFamily="18" charset="0"/>
                        </a:rPr>
                        <a:t>FTP</a:t>
                      </a:r>
                      <a:endParaRPr lang="pt-PT" sz="12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pt-PT" sz="1200" u="none" strike="noStrike" dirty="0" smtClean="0">
                          <a:solidFill>
                            <a:srgbClr val="002060"/>
                          </a:solidFill>
                          <a:effectLst/>
                          <a:latin typeface="Times New Roman" panose="02020603050405020304" pitchFamily="18" charset="0"/>
                          <a:cs typeface="Times New Roman" panose="02020603050405020304" pitchFamily="18" charset="0"/>
                        </a:rPr>
                        <a:t>DR </a:t>
                      </a:r>
                      <a:endParaRPr lang="pt-PT"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269871">
                <a:tc>
                  <a:txBody>
                    <a:bodyPr/>
                    <a:lstStyle/>
                    <a:p>
                      <a:pPr algn="ctr" fontAlgn="ctr"/>
                      <a:r>
                        <a:rPr lang="en-GB" sz="1200" u="none" strike="noStrike" dirty="0">
                          <a:solidFill>
                            <a:srgbClr val="002060"/>
                          </a:solidFill>
                          <a:effectLst/>
                          <a:latin typeface="Times New Roman" panose="02020603050405020304" pitchFamily="18" charset="0"/>
                          <a:cs typeface="Times New Roman" panose="02020603050405020304" pitchFamily="18" charset="0"/>
                        </a:rPr>
                        <a:t>LSA-455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ctr"/>
                      <a:r>
                        <a:rPr lang="en-GB" sz="1200" u="none" strike="noStrike" dirty="0">
                          <a:solidFill>
                            <a:srgbClr val="002060"/>
                          </a:solidFill>
                          <a:effectLst/>
                          <a:latin typeface="Times New Roman" panose="02020603050405020304" pitchFamily="18" charset="0"/>
                          <a:cs typeface="Times New Roman" panose="02020603050405020304" pitchFamily="18" charset="0"/>
                        </a:rPr>
                        <a:t>EPS Fraction of Vegetation Cover CDR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en-GB" sz="1200" u="none" strike="noStrike" dirty="0">
                          <a:solidFill>
                            <a:srgbClr val="002060"/>
                          </a:solidFill>
                          <a:effectLst/>
                          <a:latin typeface="Times New Roman" panose="02020603050405020304" pitchFamily="18" charset="0"/>
                          <a:cs typeface="Times New Roman" panose="02020603050405020304" pitchFamily="18" charset="0"/>
                        </a:rPr>
                        <a:t>ETFVC - R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pt-PT" sz="1200" u="none" strike="noStrike" dirty="0">
                          <a:solidFill>
                            <a:srgbClr val="002060"/>
                          </a:solidFill>
                          <a:effectLst/>
                          <a:latin typeface="Times New Roman" panose="02020603050405020304" pitchFamily="18" charset="0"/>
                          <a:cs typeface="Times New Roman" panose="02020603050405020304" pitchFamily="18" charset="0"/>
                        </a:rPr>
                        <a:t>FTP</a:t>
                      </a:r>
                      <a:endParaRPr lang="pt-PT"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pt-PT" sz="1200" u="none" strike="noStrike" dirty="0" smtClean="0">
                          <a:solidFill>
                            <a:srgbClr val="002060"/>
                          </a:solidFill>
                          <a:effectLst/>
                          <a:latin typeface="Times New Roman" panose="02020603050405020304" pitchFamily="18" charset="0"/>
                          <a:cs typeface="Times New Roman" panose="02020603050405020304" pitchFamily="18" charset="0"/>
                        </a:rPr>
                        <a:t>DR </a:t>
                      </a:r>
                      <a:endParaRPr lang="pt-PT"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269871">
                <a:tc>
                  <a:txBody>
                    <a:bodyPr/>
                    <a:lstStyle/>
                    <a:p>
                      <a:pPr algn="ctr" fontAlgn="ctr"/>
                      <a:r>
                        <a:rPr lang="en-GB" sz="1200" u="none" strike="noStrike" dirty="0">
                          <a:solidFill>
                            <a:srgbClr val="002060"/>
                          </a:solidFill>
                          <a:effectLst/>
                          <a:latin typeface="Times New Roman" panose="02020603050405020304" pitchFamily="18" charset="0"/>
                          <a:cs typeface="Times New Roman" panose="02020603050405020304" pitchFamily="18" charset="0"/>
                        </a:rPr>
                        <a:t>LSA-456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ctr"/>
                      <a:r>
                        <a:rPr lang="en-GB" sz="1200" u="none" strike="noStrike" dirty="0">
                          <a:solidFill>
                            <a:srgbClr val="002060"/>
                          </a:solidFill>
                          <a:effectLst/>
                          <a:latin typeface="Times New Roman" panose="02020603050405020304" pitchFamily="18" charset="0"/>
                          <a:cs typeface="Times New Roman" panose="02020603050405020304" pitchFamily="18" charset="0"/>
                        </a:rPr>
                        <a:t>EPS Leaf Area Index CDR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en-GB" sz="1200" u="none" strike="noStrike">
                          <a:solidFill>
                            <a:srgbClr val="002060"/>
                          </a:solidFill>
                          <a:effectLst/>
                          <a:latin typeface="Times New Roman" panose="02020603050405020304" pitchFamily="18" charset="0"/>
                          <a:cs typeface="Times New Roman" panose="02020603050405020304" pitchFamily="18" charset="0"/>
                        </a:rPr>
                        <a:t>ETLAI - R </a:t>
                      </a:r>
                      <a:endParaRPr lang="en-GB" sz="1200" b="0" i="0" u="none" strike="noStrike">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pt-PT" sz="1200" u="none" strike="noStrike" dirty="0">
                          <a:solidFill>
                            <a:srgbClr val="002060"/>
                          </a:solidFill>
                          <a:effectLst/>
                          <a:latin typeface="Times New Roman" panose="02020603050405020304" pitchFamily="18" charset="0"/>
                          <a:cs typeface="Times New Roman" panose="02020603050405020304" pitchFamily="18" charset="0"/>
                        </a:rPr>
                        <a:t>FTP</a:t>
                      </a:r>
                      <a:endParaRPr lang="pt-PT"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pt-PT" sz="1200" u="none" strike="noStrike" dirty="0" smtClean="0">
                          <a:solidFill>
                            <a:srgbClr val="002060"/>
                          </a:solidFill>
                          <a:effectLst/>
                          <a:latin typeface="Times New Roman" panose="02020603050405020304" pitchFamily="18" charset="0"/>
                          <a:cs typeface="Times New Roman" panose="02020603050405020304" pitchFamily="18" charset="0"/>
                        </a:rPr>
                        <a:t>DR </a:t>
                      </a:r>
                      <a:endParaRPr lang="pt-PT"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269871">
                <a:tc>
                  <a:txBody>
                    <a:bodyPr/>
                    <a:lstStyle/>
                    <a:p>
                      <a:pPr algn="ctr" fontAlgn="ctr"/>
                      <a:r>
                        <a:rPr lang="en-GB" sz="1200" u="none" strike="noStrike" dirty="0">
                          <a:solidFill>
                            <a:srgbClr val="002060"/>
                          </a:solidFill>
                          <a:effectLst/>
                          <a:latin typeface="Times New Roman" panose="02020603050405020304" pitchFamily="18" charset="0"/>
                          <a:cs typeface="Times New Roman" panose="02020603050405020304" pitchFamily="18" charset="0"/>
                        </a:rPr>
                        <a:t>LSA-457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ctr"/>
                      <a:r>
                        <a:rPr lang="en-GB" sz="1200" u="none" strike="noStrike" dirty="0">
                          <a:solidFill>
                            <a:srgbClr val="002060"/>
                          </a:solidFill>
                          <a:effectLst/>
                          <a:latin typeface="Times New Roman" panose="02020603050405020304" pitchFamily="18" charset="0"/>
                          <a:cs typeface="Times New Roman" panose="02020603050405020304" pitchFamily="18" charset="0"/>
                        </a:rPr>
                        <a:t>EPS Fraction of Absorbed Photosynthetically Active Radiation CDR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en-GB" sz="1200" u="none" strike="noStrike" dirty="0" err="1">
                          <a:solidFill>
                            <a:srgbClr val="002060"/>
                          </a:solidFill>
                          <a:effectLst/>
                          <a:latin typeface="Times New Roman" panose="02020603050405020304" pitchFamily="18" charset="0"/>
                          <a:cs typeface="Times New Roman" panose="02020603050405020304" pitchFamily="18" charset="0"/>
                        </a:rPr>
                        <a:t>ETfAPAR</a:t>
                      </a:r>
                      <a:r>
                        <a:rPr lang="en-GB" sz="1200" u="none" strike="noStrike" dirty="0">
                          <a:solidFill>
                            <a:srgbClr val="002060"/>
                          </a:solidFill>
                          <a:effectLst/>
                          <a:latin typeface="Times New Roman" panose="02020603050405020304" pitchFamily="18" charset="0"/>
                          <a:cs typeface="Times New Roman" panose="02020603050405020304" pitchFamily="18" charset="0"/>
                        </a:rPr>
                        <a:t> - R </a:t>
                      </a:r>
                      <a:endParaRPr lang="en-GB"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pt-PT" sz="1200" u="none" strike="noStrike" dirty="0">
                          <a:solidFill>
                            <a:srgbClr val="002060"/>
                          </a:solidFill>
                          <a:effectLst/>
                          <a:latin typeface="Times New Roman" panose="02020603050405020304" pitchFamily="18" charset="0"/>
                          <a:cs typeface="Times New Roman" panose="02020603050405020304" pitchFamily="18" charset="0"/>
                        </a:rPr>
                        <a:t>FTP</a:t>
                      </a:r>
                      <a:endParaRPr lang="pt-PT"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pt-PT" sz="1200" u="none" strike="noStrike" dirty="0" smtClean="0">
                          <a:solidFill>
                            <a:srgbClr val="002060"/>
                          </a:solidFill>
                          <a:effectLst/>
                          <a:latin typeface="Times New Roman" panose="02020603050405020304" pitchFamily="18" charset="0"/>
                          <a:cs typeface="Times New Roman" panose="02020603050405020304" pitchFamily="18" charset="0"/>
                        </a:rPr>
                        <a:t>DR </a:t>
                      </a:r>
                      <a:endParaRPr lang="pt-PT"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3561" marR="3561" marT="356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269871">
                <a:tc>
                  <a:txBody>
                    <a:bodyPr/>
                    <a:lstStyle/>
                    <a:p>
                      <a:pPr marL="0" algn="ctr" defTabSz="914400" rtl="0" eaLnBrk="1" fontAlgn="ctr" latinLnBrk="0" hangingPunct="1"/>
                      <a:r>
                        <a:rPr lang="en-GB" sz="1200" u="none" strike="noStrike" kern="1200" dirty="0">
                          <a:solidFill>
                            <a:srgbClr val="002060"/>
                          </a:solidFill>
                          <a:effectLst/>
                          <a:latin typeface="Times New Roman" panose="02020603050405020304" pitchFamily="18" charset="0"/>
                          <a:ea typeface="+mn-ea"/>
                          <a:cs typeface="Times New Roman" panose="02020603050405020304" pitchFamily="18" charset="0"/>
                        </a:rPr>
                        <a:t>LSA-550 </a:t>
                      </a:r>
                    </a:p>
                  </a:txBody>
                  <a:tcPr marL="6185" marR="6185" marT="6186"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algn="l" defTabSz="914400" rtl="0" eaLnBrk="1" fontAlgn="ctr" latinLnBrk="0" hangingPunct="1"/>
                      <a:r>
                        <a:rPr lang="en-GB" sz="1200" u="none" strike="noStrike" kern="1200" dirty="0">
                          <a:solidFill>
                            <a:srgbClr val="002060"/>
                          </a:solidFill>
                          <a:effectLst/>
                          <a:latin typeface="Times New Roman" panose="02020603050405020304" pitchFamily="18" charset="0"/>
                          <a:ea typeface="+mn-ea"/>
                          <a:cs typeface="Times New Roman" panose="02020603050405020304" pitchFamily="18" charset="0"/>
                        </a:rPr>
                        <a:t>Fire Radiative Power/Pixel - Reprocessed since 2004 </a:t>
                      </a: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algn="ctr" defTabSz="914400" rtl="0" eaLnBrk="1" fontAlgn="ctr" latinLnBrk="0" hangingPunct="1"/>
                      <a:r>
                        <a:rPr lang="en-GB" sz="1200" u="none" strike="noStrike" kern="1200" dirty="0" err="1">
                          <a:solidFill>
                            <a:srgbClr val="002060"/>
                          </a:solidFill>
                          <a:effectLst/>
                          <a:latin typeface="Times New Roman" panose="02020603050405020304" pitchFamily="18" charset="0"/>
                          <a:ea typeface="+mn-ea"/>
                          <a:cs typeface="Times New Roman" panose="02020603050405020304" pitchFamily="18" charset="0"/>
                        </a:rPr>
                        <a:t>FRPPixel</a:t>
                      </a:r>
                      <a:r>
                        <a:rPr lang="en-GB" sz="1200" u="none" strike="noStrike" kern="1200" dirty="0">
                          <a:solidFill>
                            <a:srgbClr val="002060"/>
                          </a:solidFill>
                          <a:effectLst/>
                          <a:latin typeface="Times New Roman" panose="02020603050405020304" pitchFamily="18" charset="0"/>
                          <a:ea typeface="+mn-ea"/>
                          <a:cs typeface="Times New Roman" panose="02020603050405020304" pitchFamily="18" charset="0"/>
                        </a:rPr>
                        <a:t>-R </a:t>
                      </a: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algn="ctr" defTabSz="914400" rtl="0" eaLnBrk="1" fontAlgn="ctr" latinLnBrk="0" hangingPunct="1"/>
                      <a:r>
                        <a:rPr lang="pt-PT" sz="1200" u="none" strike="noStrike" kern="1200">
                          <a:solidFill>
                            <a:srgbClr val="002060"/>
                          </a:solidFill>
                          <a:effectLst/>
                          <a:latin typeface="Times New Roman" panose="02020603050405020304" pitchFamily="18" charset="0"/>
                          <a:ea typeface="+mn-ea"/>
                          <a:cs typeface="Times New Roman" panose="02020603050405020304" pitchFamily="18" charset="0"/>
                        </a:rPr>
                        <a:t>FTP</a:t>
                      </a: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algn="ctr" defTabSz="914400" rtl="0" eaLnBrk="1" fontAlgn="ctr" latinLnBrk="0" hangingPunct="1"/>
                      <a:r>
                        <a:rPr lang="pt-PT" sz="1200" u="none" strike="noStrike" kern="1200" dirty="0" smtClean="0">
                          <a:solidFill>
                            <a:srgbClr val="002060"/>
                          </a:solidFill>
                          <a:effectLst/>
                          <a:latin typeface="Times New Roman" panose="02020603050405020304" pitchFamily="18" charset="0"/>
                          <a:ea typeface="+mn-ea"/>
                          <a:cs typeface="Times New Roman" panose="02020603050405020304" pitchFamily="18" charset="0"/>
                        </a:rPr>
                        <a:t>DR</a:t>
                      </a:r>
                      <a:endParaRPr lang="pt-PT" sz="1200" u="none" strike="noStrike" kern="1200" dirty="0">
                        <a:solidFill>
                          <a:srgbClr val="002060"/>
                        </a:solidFill>
                        <a:effectLst/>
                        <a:latin typeface="Times New Roman" panose="02020603050405020304" pitchFamily="18" charset="0"/>
                        <a:ea typeface="+mn-ea"/>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269871">
                <a:tc>
                  <a:txBody>
                    <a:bodyPr/>
                    <a:lstStyle/>
                    <a:p>
                      <a:pPr marL="0" algn="ctr" defTabSz="914400" rtl="0" eaLnBrk="1" fontAlgn="ctr" latinLnBrk="0" hangingPunct="1"/>
                      <a:r>
                        <a:rPr lang="en-GB" sz="1200" u="none" strike="noStrike" kern="1200" dirty="0">
                          <a:solidFill>
                            <a:srgbClr val="002060"/>
                          </a:solidFill>
                          <a:effectLst/>
                          <a:latin typeface="Times New Roman" panose="02020603050405020304" pitchFamily="18" charset="0"/>
                          <a:ea typeface="+mn-ea"/>
                          <a:cs typeface="Times New Roman" panose="02020603050405020304" pitchFamily="18" charset="0"/>
                        </a:rPr>
                        <a:t>LSA-551 </a:t>
                      </a:r>
                    </a:p>
                  </a:txBody>
                  <a:tcPr marL="6185" marR="6185" marT="6186"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algn="l" defTabSz="914400" rtl="0" eaLnBrk="1" fontAlgn="ctr" latinLnBrk="0" hangingPunct="1"/>
                      <a:r>
                        <a:rPr lang="en-GB" sz="1200" u="none" strike="noStrike" kern="1200" dirty="0">
                          <a:solidFill>
                            <a:srgbClr val="002060"/>
                          </a:solidFill>
                          <a:effectLst/>
                          <a:latin typeface="Times New Roman" panose="02020603050405020304" pitchFamily="18" charset="0"/>
                          <a:ea typeface="+mn-ea"/>
                          <a:cs typeface="Times New Roman" panose="02020603050405020304" pitchFamily="18" charset="0"/>
                        </a:rPr>
                        <a:t>Fire Radiative Power/Gridded - Reprocessed since 2004 </a:t>
                      </a: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algn="ctr" defTabSz="914400" rtl="0" eaLnBrk="1" fontAlgn="ctr" latinLnBrk="0" hangingPunct="1"/>
                      <a:r>
                        <a:rPr lang="en-GB" sz="1200" u="none" strike="noStrike" kern="1200" dirty="0" err="1">
                          <a:solidFill>
                            <a:srgbClr val="002060"/>
                          </a:solidFill>
                          <a:effectLst/>
                          <a:latin typeface="Times New Roman" panose="02020603050405020304" pitchFamily="18" charset="0"/>
                          <a:ea typeface="+mn-ea"/>
                          <a:cs typeface="Times New Roman" panose="02020603050405020304" pitchFamily="18" charset="0"/>
                        </a:rPr>
                        <a:t>FRPGrid</a:t>
                      </a:r>
                      <a:r>
                        <a:rPr lang="en-GB" sz="1200" u="none" strike="noStrike" kern="1200" dirty="0">
                          <a:solidFill>
                            <a:srgbClr val="002060"/>
                          </a:solidFill>
                          <a:effectLst/>
                          <a:latin typeface="Times New Roman" panose="02020603050405020304" pitchFamily="18" charset="0"/>
                          <a:ea typeface="+mn-ea"/>
                          <a:cs typeface="Times New Roman" panose="02020603050405020304" pitchFamily="18" charset="0"/>
                        </a:rPr>
                        <a:t>-R </a:t>
                      </a: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algn="ctr" defTabSz="914400" rtl="0" eaLnBrk="1" fontAlgn="ctr" latinLnBrk="0" hangingPunct="1"/>
                      <a:r>
                        <a:rPr lang="pt-PT" sz="1200" u="none" strike="noStrike" kern="1200" dirty="0">
                          <a:solidFill>
                            <a:srgbClr val="002060"/>
                          </a:solidFill>
                          <a:effectLst/>
                          <a:latin typeface="Times New Roman" panose="02020603050405020304" pitchFamily="18" charset="0"/>
                          <a:ea typeface="+mn-ea"/>
                          <a:cs typeface="Times New Roman" panose="02020603050405020304" pitchFamily="18" charset="0"/>
                        </a:rPr>
                        <a:t>FTP</a:t>
                      </a: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algn="ctr" defTabSz="914400" rtl="0" eaLnBrk="1" fontAlgn="ctr" latinLnBrk="0" hangingPunct="1"/>
                      <a:r>
                        <a:rPr lang="pt-PT" sz="1200" u="none" strike="noStrike" kern="1200" dirty="0" smtClean="0">
                          <a:solidFill>
                            <a:srgbClr val="002060"/>
                          </a:solidFill>
                          <a:effectLst/>
                          <a:latin typeface="Times New Roman" panose="02020603050405020304" pitchFamily="18" charset="0"/>
                          <a:ea typeface="+mn-ea"/>
                          <a:cs typeface="Times New Roman" panose="02020603050405020304" pitchFamily="18" charset="0"/>
                        </a:rPr>
                        <a:t>DR</a:t>
                      </a:r>
                      <a:endParaRPr lang="pt-PT" sz="1200" u="none" strike="noStrike" kern="1200" dirty="0">
                        <a:solidFill>
                          <a:srgbClr val="002060"/>
                        </a:solidFill>
                        <a:effectLst/>
                        <a:latin typeface="Times New Roman" panose="02020603050405020304" pitchFamily="18" charset="0"/>
                        <a:ea typeface="+mn-ea"/>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269871">
                <a:tc>
                  <a:txBody>
                    <a:bodyPr/>
                    <a:lstStyle/>
                    <a:p>
                      <a:pPr marL="0" algn="ctr" defTabSz="914400" rtl="0" eaLnBrk="1" fontAlgn="ctr" latinLnBrk="0" hangingPunct="1"/>
                      <a:r>
                        <a:rPr lang="en-GB" sz="1200" u="none" strike="noStrike" kern="1200" dirty="0">
                          <a:solidFill>
                            <a:srgbClr val="002060"/>
                          </a:solidFill>
                          <a:effectLst/>
                          <a:latin typeface="Times New Roman" panose="02020603050405020304" pitchFamily="18" charset="0"/>
                          <a:ea typeface="+mn-ea"/>
                          <a:cs typeface="Times New Roman" panose="02020603050405020304" pitchFamily="18" charset="0"/>
                        </a:rPr>
                        <a:t>LSA-550.2 </a:t>
                      </a:r>
                    </a:p>
                  </a:txBody>
                  <a:tcPr marL="6185" marR="6185" marT="6186"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algn="l" defTabSz="914400" rtl="0" eaLnBrk="1" fontAlgn="ctr" latinLnBrk="0" hangingPunct="1"/>
                      <a:r>
                        <a:rPr lang="en-GB" sz="1200" u="none" strike="noStrike" kern="1200" dirty="0">
                          <a:solidFill>
                            <a:srgbClr val="002060"/>
                          </a:solidFill>
                          <a:effectLst/>
                          <a:latin typeface="Times New Roman" panose="02020603050405020304" pitchFamily="18" charset="0"/>
                          <a:ea typeface="+mn-ea"/>
                          <a:cs typeface="Times New Roman" panose="02020603050405020304" pitchFamily="18" charset="0"/>
                        </a:rPr>
                        <a:t>Fire Radiative Power/Pixel - Reprocessed since 2004 version 2 </a:t>
                      </a: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algn="ctr" defTabSz="914400" rtl="0" eaLnBrk="1" fontAlgn="ctr" latinLnBrk="0" hangingPunct="1"/>
                      <a:r>
                        <a:rPr lang="en-GB" sz="1200" u="none" strike="noStrike" kern="1200" dirty="0" err="1">
                          <a:solidFill>
                            <a:srgbClr val="002060"/>
                          </a:solidFill>
                          <a:effectLst/>
                          <a:latin typeface="Times New Roman" panose="02020603050405020304" pitchFamily="18" charset="0"/>
                          <a:ea typeface="+mn-ea"/>
                          <a:cs typeface="Times New Roman" panose="02020603050405020304" pitchFamily="18" charset="0"/>
                        </a:rPr>
                        <a:t>FRPPixel</a:t>
                      </a:r>
                      <a:r>
                        <a:rPr lang="en-GB" sz="1200" u="none" strike="noStrike" kern="1200" dirty="0">
                          <a:solidFill>
                            <a:srgbClr val="002060"/>
                          </a:solidFill>
                          <a:effectLst/>
                          <a:latin typeface="Times New Roman" panose="02020603050405020304" pitchFamily="18" charset="0"/>
                          <a:ea typeface="+mn-ea"/>
                          <a:cs typeface="Times New Roman" panose="02020603050405020304" pitchFamily="18" charset="0"/>
                        </a:rPr>
                        <a:t>-R v2 </a:t>
                      </a: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algn="ctr" defTabSz="914400" rtl="0" eaLnBrk="1" fontAlgn="ctr" latinLnBrk="0" hangingPunct="1"/>
                      <a:r>
                        <a:rPr lang="pt-PT" sz="1200" u="none" strike="noStrike" kern="1200">
                          <a:solidFill>
                            <a:srgbClr val="002060"/>
                          </a:solidFill>
                          <a:effectLst/>
                          <a:latin typeface="Times New Roman" panose="02020603050405020304" pitchFamily="18" charset="0"/>
                          <a:ea typeface="+mn-ea"/>
                          <a:cs typeface="Times New Roman" panose="02020603050405020304" pitchFamily="18" charset="0"/>
                        </a:rPr>
                        <a:t>FTP</a:t>
                      </a: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algn="ctr" defTabSz="914400" rtl="0" eaLnBrk="1" fontAlgn="ctr" latinLnBrk="0" hangingPunct="1"/>
                      <a:r>
                        <a:rPr lang="pt-PT" sz="1200" u="none" strike="noStrike" kern="1200" dirty="0" smtClean="0">
                          <a:solidFill>
                            <a:srgbClr val="002060"/>
                          </a:solidFill>
                          <a:effectLst/>
                          <a:latin typeface="Times New Roman" panose="02020603050405020304" pitchFamily="18" charset="0"/>
                          <a:ea typeface="+mn-ea"/>
                          <a:cs typeface="Times New Roman" panose="02020603050405020304" pitchFamily="18" charset="0"/>
                        </a:rPr>
                        <a:t>DR</a:t>
                      </a:r>
                      <a:endParaRPr lang="pt-PT" sz="1200" u="none" strike="noStrike" kern="1200" dirty="0">
                        <a:solidFill>
                          <a:srgbClr val="002060"/>
                        </a:solidFill>
                        <a:effectLst/>
                        <a:latin typeface="Times New Roman" panose="02020603050405020304" pitchFamily="18" charset="0"/>
                        <a:ea typeface="+mn-ea"/>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269871">
                <a:tc>
                  <a:txBody>
                    <a:bodyPr/>
                    <a:lstStyle/>
                    <a:p>
                      <a:pPr marL="0" algn="ctr" defTabSz="914400" rtl="0" eaLnBrk="1" fontAlgn="ctr" latinLnBrk="0" hangingPunct="1"/>
                      <a:r>
                        <a:rPr lang="en-GB" sz="1200" u="none" strike="noStrike" kern="1200" dirty="0">
                          <a:solidFill>
                            <a:srgbClr val="002060"/>
                          </a:solidFill>
                          <a:effectLst/>
                          <a:latin typeface="Times New Roman" panose="02020603050405020304" pitchFamily="18" charset="0"/>
                          <a:ea typeface="+mn-ea"/>
                          <a:cs typeface="Times New Roman" panose="02020603050405020304" pitchFamily="18" charset="0"/>
                        </a:rPr>
                        <a:t>LSA-551.2 </a:t>
                      </a:r>
                    </a:p>
                  </a:txBody>
                  <a:tcPr marL="6185" marR="6185" marT="6186"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algn="l" defTabSz="914400" rtl="0" eaLnBrk="1" fontAlgn="ctr" latinLnBrk="0" hangingPunct="1"/>
                      <a:r>
                        <a:rPr lang="en-GB" sz="1200" u="none" strike="noStrike" kern="1200" dirty="0">
                          <a:solidFill>
                            <a:srgbClr val="002060"/>
                          </a:solidFill>
                          <a:effectLst/>
                          <a:latin typeface="Times New Roman" panose="02020603050405020304" pitchFamily="18" charset="0"/>
                          <a:ea typeface="+mn-ea"/>
                          <a:cs typeface="Times New Roman" panose="02020603050405020304" pitchFamily="18" charset="0"/>
                        </a:rPr>
                        <a:t>Fire Radiative Power/Gridded - Reprocessed since 2004 version 2 </a:t>
                      </a: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algn="ctr" defTabSz="914400" rtl="0" eaLnBrk="1" fontAlgn="ctr" latinLnBrk="0" hangingPunct="1"/>
                      <a:r>
                        <a:rPr lang="en-GB" sz="1200" u="none" strike="noStrike" kern="1200" dirty="0" err="1">
                          <a:solidFill>
                            <a:srgbClr val="002060"/>
                          </a:solidFill>
                          <a:effectLst/>
                          <a:latin typeface="Times New Roman" panose="02020603050405020304" pitchFamily="18" charset="0"/>
                          <a:ea typeface="+mn-ea"/>
                          <a:cs typeface="Times New Roman" panose="02020603050405020304" pitchFamily="18" charset="0"/>
                        </a:rPr>
                        <a:t>FRPGrid</a:t>
                      </a:r>
                      <a:r>
                        <a:rPr lang="en-GB" sz="1200" u="none" strike="noStrike" kern="1200" dirty="0">
                          <a:solidFill>
                            <a:srgbClr val="002060"/>
                          </a:solidFill>
                          <a:effectLst/>
                          <a:latin typeface="Times New Roman" panose="02020603050405020304" pitchFamily="18" charset="0"/>
                          <a:ea typeface="+mn-ea"/>
                          <a:cs typeface="Times New Roman" panose="02020603050405020304" pitchFamily="18" charset="0"/>
                        </a:rPr>
                        <a:t>-R v2 </a:t>
                      </a: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algn="ctr" defTabSz="914400" rtl="0" eaLnBrk="1" fontAlgn="ctr" latinLnBrk="0" hangingPunct="1"/>
                      <a:r>
                        <a:rPr lang="pt-PT" sz="1200" u="none" strike="noStrike" kern="1200" dirty="0">
                          <a:solidFill>
                            <a:srgbClr val="002060"/>
                          </a:solidFill>
                          <a:effectLst/>
                          <a:latin typeface="Times New Roman" panose="02020603050405020304" pitchFamily="18" charset="0"/>
                          <a:ea typeface="+mn-ea"/>
                          <a:cs typeface="Times New Roman" panose="02020603050405020304" pitchFamily="18" charset="0"/>
                        </a:rPr>
                        <a:t>FTP</a:t>
                      </a: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algn="ctr" defTabSz="914400" rtl="0" eaLnBrk="1" fontAlgn="ctr" latinLnBrk="0" hangingPunct="1"/>
                      <a:r>
                        <a:rPr lang="pt-PT" sz="1200" u="none" strike="noStrike" kern="1200" dirty="0" smtClean="0">
                          <a:solidFill>
                            <a:srgbClr val="002060"/>
                          </a:solidFill>
                          <a:effectLst/>
                          <a:latin typeface="Times New Roman" panose="02020603050405020304" pitchFamily="18" charset="0"/>
                          <a:ea typeface="+mn-ea"/>
                          <a:cs typeface="Times New Roman" panose="02020603050405020304" pitchFamily="18" charset="0"/>
                        </a:rPr>
                        <a:t>DR</a:t>
                      </a:r>
                      <a:endParaRPr lang="pt-PT" sz="1200" u="none" strike="noStrike" kern="1200" dirty="0">
                        <a:solidFill>
                          <a:srgbClr val="002060"/>
                        </a:solidFill>
                        <a:effectLst/>
                        <a:latin typeface="Times New Roman" panose="02020603050405020304" pitchFamily="18" charset="0"/>
                        <a:ea typeface="+mn-ea"/>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bl>
          </a:graphicData>
        </a:graphic>
      </p:graphicFrame>
      <p:sp>
        <p:nvSpPr>
          <p:cNvPr id="3" name="Rectangle 2"/>
          <p:cNvSpPr/>
          <p:nvPr/>
        </p:nvSpPr>
        <p:spPr>
          <a:xfrm>
            <a:off x="247650" y="110665"/>
            <a:ext cx="71757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2800" b="1" dirty="0">
                <a:solidFill>
                  <a:srgbClr val="002060"/>
                </a:solidFill>
                <a:cs typeface="Times New Roman" panose="02020603050405020304" pitchFamily="18" charset="0"/>
              </a:rPr>
              <a:t>Data Records</a:t>
            </a:r>
            <a:endParaRPr lang="pt-PT" sz="2800" b="1" dirty="0">
              <a:solidFill>
                <a:srgbClr val="002060"/>
              </a:solidFill>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30956884"/>
              </p:ext>
            </p:extLst>
          </p:nvPr>
        </p:nvGraphicFramePr>
        <p:xfrm>
          <a:off x="108152" y="1120876"/>
          <a:ext cx="8997133" cy="2826365"/>
        </p:xfrm>
        <a:graphic>
          <a:graphicData uri="http://schemas.openxmlformats.org/drawingml/2006/table">
            <a:tbl>
              <a:tblPr>
                <a:tableStyleId>{5C22544A-7EE6-4342-B048-85BDC9FD1C3A}</a:tableStyleId>
              </a:tblPr>
              <a:tblGrid>
                <a:gridCol w="774568"/>
                <a:gridCol w="6079084"/>
                <a:gridCol w="1136164"/>
                <a:gridCol w="465500"/>
                <a:gridCol w="541817"/>
              </a:tblGrid>
              <a:tr h="565273">
                <a:tc>
                  <a:txBody>
                    <a:bodyPr/>
                    <a:lstStyle/>
                    <a:p>
                      <a:pPr marL="0" algn="ctr" defTabSz="914400" rtl="0" eaLnBrk="1" fontAlgn="ctr" latinLnBrk="0" hangingPunct="1"/>
                      <a:r>
                        <a:rPr lang="en-GB" sz="1600" dirty="0" smtClean="0">
                          <a:solidFill>
                            <a:srgbClr val="000099"/>
                          </a:solidFill>
                          <a:latin typeface="Times New Roman" panose="02020603050405020304" pitchFamily="18" charset="0"/>
                          <a:cs typeface="Times New Roman" panose="02020603050405020304" pitchFamily="18" charset="0"/>
                        </a:rPr>
                        <a:t>LSA-201</a:t>
                      </a:r>
                      <a:endParaRPr lang="en-GB" sz="1600" u="none" strike="noStrike" kern="1200" dirty="0">
                        <a:solidFill>
                          <a:srgbClr val="002060"/>
                        </a:solidFill>
                        <a:effectLst/>
                        <a:latin typeface="Times New Roman" panose="02020603050405020304" pitchFamily="18" charset="0"/>
                        <a:ea typeface="+mn-ea"/>
                        <a:cs typeface="Times New Roman" panose="02020603050405020304" pitchFamily="18" charset="0"/>
                      </a:endParaRPr>
                    </a:p>
                  </a:txBody>
                  <a:tcPr marL="6185" marR="6185" marT="6186"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algn="l" defTabSz="914400" rtl="0" eaLnBrk="1" fontAlgn="ctr" latinLnBrk="0" hangingPunct="1"/>
                      <a:r>
                        <a:rPr lang="en-GB" sz="1600" dirty="0" smtClean="0">
                          <a:solidFill>
                            <a:srgbClr val="000099"/>
                          </a:solidFill>
                          <a:latin typeface="Times New Roman" panose="02020603050405020304" pitchFamily="18" charset="0"/>
                          <a:cs typeface="Times New Roman" panose="02020603050405020304" pitchFamily="18" charset="0"/>
                        </a:rPr>
                        <a:t>MSG Downward Surface Shortwave Flux,</a:t>
                      </a:r>
                      <a:r>
                        <a:rPr lang="en-GB" sz="1600" baseline="0" dirty="0" smtClean="0">
                          <a:solidFill>
                            <a:srgbClr val="000099"/>
                          </a:solidFill>
                          <a:latin typeface="Times New Roman" panose="02020603050405020304" pitchFamily="18" charset="0"/>
                          <a:cs typeface="Times New Roman" panose="02020603050405020304" pitchFamily="18" charset="0"/>
                        </a:rPr>
                        <a:t> </a:t>
                      </a:r>
                      <a:r>
                        <a:rPr lang="en-GB" sz="1600" dirty="0" smtClean="0">
                          <a:solidFill>
                            <a:srgbClr val="000099"/>
                          </a:solidFill>
                          <a:latin typeface="Times New Roman" panose="02020603050405020304" pitchFamily="18" charset="0"/>
                          <a:cs typeface="Times New Roman" panose="02020603050405020304" pitchFamily="18" charset="0"/>
                        </a:rPr>
                        <a:t>with a temporal frequency of 30-minute</a:t>
                      </a:r>
                      <a:endParaRPr lang="en-GB" sz="1600" u="none" strike="noStrike" kern="1200" dirty="0">
                        <a:solidFill>
                          <a:srgbClr val="002060"/>
                        </a:solidFill>
                        <a:effectLst/>
                        <a:latin typeface="Times New Roman" panose="02020603050405020304" pitchFamily="18" charset="0"/>
                        <a:ea typeface="+mn-ea"/>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algn="ctr" defTabSz="914400" rtl="0" eaLnBrk="1" fontAlgn="ctr" latinLnBrk="0" hangingPunct="1"/>
                      <a:r>
                        <a:rPr lang="en-GB" sz="1600" dirty="0" smtClean="0">
                          <a:solidFill>
                            <a:srgbClr val="000099"/>
                          </a:solidFill>
                          <a:latin typeface="Times New Roman" panose="02020603050405020304" pitchFamily="18" charset="0"/>
                          <a:cs typeface="Times New Roman" panose="02020603050405020304" pitchFamily="18" charset="0"/>
                        </a:rPr>
                        <a:t>MDSSF-R</a:t>
                      </a:r>
                      <a:r>
                        <a:rPr lang="en-GB" sz="1600" u="none" strike="noStrike" kern="1200" dirty="0" smtClean="0">
                          <a:solidFill>
                            <a:srgbClr val="002060"/>
                          </a:solidFill>
                          <a:effectLst/>
                          <a:latin typeface="Times New Roman" panose="02020603050405020304" pitchFamily="18" charset="0"/>
                          <a:ea typeface="+mn-ea"/>
                          <a:cs typeface="Times New Roman" panose="02020603050405020304" pitchFamily="18" charset="0"/>
                        </a:rPr>
                        <a:t> </a:t>
                      </a:r>
                      <a:endParaRPr lang="en-GB" sz="1600" u="none" strike="noStrike" kern="1200" dirty="0">
                        <a:solidFill>
                          <a:srgbClr val="002060"/>
                        </a:solidFill>
                        <a:effectLst/>
                        <a:latin typeface="Times New Roman" panose="02020603050405020304" pitchFamily="18" charset="0"/>
                        <a:ea typeface="+mn-ea"/>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algn="ctr" defTabSz="914400" rtl="0" eaLnBrk="1" fontAlgn="ctr" latinLnBrk="0" hangingPunct="1"/>
                      <a:r>
                        <a:rPr lang="pt-PT" sz="1600" u="none" strike="noStrike" kern="1200" dirty="0">
                          <a:solidFill>
                            <a:srgbClr val="002060"/>
                          </a:solidFill>
                          <a:effectLst/>
                          <a:latin typeface="Times New Roman" panose="02020603050405020304" pitchFamily="18" charset="0"/>
                          <a:ea typeface="+mn-ea"/>
                          <a:cs typeface="Times New Roman" panose="02020603050405020304" pitchFamily="18" charset="0"/>
                        </a:rPr>
                        <a:t>FTP</a:t>
                      </a: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algn="ctr" defTabSz="914400" rtl="0" eaLnBrk="1" fontAlgn="ctr" latinLnBrk="0" hangingPunct="1"/>
                      <a:r>
                        <a:rPr lang="pt-PT" sz="1600" u="none" strike="noStrike" kern="1200" dirty="0" smtClean="0">
                          <a:solidFill>
                            <a:srgbClr val="002060"/>
                          </a:solidFill>
                          <a:effectLst/>
                          <a:latin typeface="Times New Roman" panose="02020603050405020304" pitchFamily="18" charset="0"/>
                          <a:ea typeface="+mn-ea"/>
                          <a:cs typeface="Times New Roman" panose="02020603050405020304" pitchFamily="18" charset="0"/>
                        </a:rPr>
                        <a:t>DR</a:t>
                      </a:r>
                      <a:endParaRPr lang="pt-PT" sz="1600" u="none" strike="noStrike" kern="1200" dirty="0">
                        <a:solidFill>
                          <a:srgbClr val="002060"/>
                        </a:solidFill>
                        <a:effectLst/>
                        <a:latin typeface="Times New Roman" panose="02020603050405020304" pitchFamily="18" charset="0"/>
                        <a:ea typeface="+mn-ea"/>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56527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dirty="0" smtClean="0">
                          <a:solidFill>
                            <a:srgbClr val="000099"/>
                          </a:solidFill>
                          <a:latin typeface="Times New Roman" panose="02020603050405020304" pitchFamily="18" charset="0"/>
                          <a:cs typeface="Times New Roman" panose="02020603050405020304" pitchFamily="18" charset="0"/>
                        </a:rPr>
                        <a:t>LSA-203</a:t>
                      </a:r>
                      <a:endParaRPr lang="pt-PT" sz="1600" dirty="0" smtClean="0">
                        <a:latin typeface="Times New Roman" panose="02020603050405020304" pitchFamily="18" charset="0"/>
                        <a:cs typeface="Times New Roman" panose="02020603050405020304" pitchFamily="18" charset="0"/>
                      </a:endParaRPr>
                    </a:p>
                  </a:txBody>
                  <a:tcPr marL="6185" marR="6185" marT="6186"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algn="l" defTabSz="914400" rtl="0" eaLnBrk="1" fontAlgn="ctr" latinLnBrk="0" hangingPunct="1"/>
                      <a:r>
                        <a:rPr lang="en-GB" sz="1600" dirty="0" smtClean="0">
                          <a:solidFill>
                            <a:srgbClr val="000099"/>
                          </a:solidFill>
                          <a:latin typeface="Times New Roman" panose="02020603050405020304" pitchFamily="18" charset="0"/>
                          <a:cs typeface="Times New Roman" panose="02020603050405020304" pitchFamily="18" charset="0"/>
                        </a:rPr>
                        <a:t>Daily Downward Surface Shortwave Flux </a:t>
                      </a:r>
                      <a:endParaRPr lang="en-GB" sz="1600" u="none" strike="noStrike" kern="1200" dirty="0">
                        <a:solidFill>
                          <a:srgbClr val="002060"/>
                        </a:solidFill>
                        <a:effectLst/>
                        <a:latin typeface="Times New Roman" panose="02020603050405020304" pitchFamily="18" charset="0"/>
                        <a:ea typeface="+mn-ea"/>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algn="ctr" defTabSz="914400" rtl="0" eaLnBrk="1" fontAlgn="ctr" latinLnBrk="0" hangingPunct="1"/>
                      <a:r>
                        <a:rPr lang="en-GB" sz="1600" dirty="0" smtClean="0">
                          <a:solidFill>
                            <a:srgbClr val="000099"/>
                          </a:solidFill>
                          <a:latin typeface="Times New Roman" panose="02020603050405020304" pitchFamily="18" charset="0"/>
                          <a:cs typeface="Times New Roman" panose="02020603050405020304" pitchFamily="18" charset="0"/>
                        </a:rPr>
                        <a:t>DIDSSF</a:t>
                      </a:r>
                      <a:endParaRPr lang="en-GB" sz="1600" u="none" strike="noStrike" kern="1200" dirty="0">
                        <a:solidFill>
                          <a:srgbClr val="002060"/>
                        </a:solidFill>
                        <a:effectLst/>
                        <a:latin typeface="Times New Roman" panose="02020603050405020304" pitchFamily="18" charset="0"/>
                        <a:ea typeface="+mn-ea"/>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algn="ctr" defTabSz="914400" rtl="0" eaLnBrk="1" fontAlgn="ctr" latinLnBrk="0" hangingPunct="1"/>
                      <a:r>
                        <a:rPr lang="pt-PT" sz="1600" u="none" strike="noStrike" kern="1200" dirty="0">
                          <a:solidFill>
                            <a:srgbClr val="002060"/>
                          </a:solidFill>
                          <a:effectLst/>
                          <a:latin typeface="Times New Roman" panose="02020603050405020304" pitchFamily="18" charset="0"/>
                          <a:ea typeface="+mn-ea"/>
                          <a:cs typeface="Times New Roman" panose="02020603050405020304" pitchFamily="18" charset="0"/>
                        </a:rPr>
                        <a:t>FTP</a:t>
                      </a: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algn="ctr" defTabSz="914400" rtl="0" eaLnBrk="1" fontAlgn="ctr" latinLnBrk="0" hangingPunct="1"/>
                      <a:r>
                        <a:rPr lang="pt-PT" sz="1600" u="none" strike="noStrike" kern="1200" dirty="0" smtClean="0">
                          <a:solidFill>
                            <a:srgbClr val="002060"/>
                          </a:solidFill>
                          <a:effectLst/>
                          <a:latin typeface="Times New Roman" panose="02020603050405020304" pitchFamily="18" charset="0"/>
                          <a:ea typeface="+mn-ea"/>
                          <a:cs typeface="Times New Roman" panose="02020603050405020304" pitchFamily="18" charset="0"/>
                        </a:rPr>
                        <a:t>DR</a:t>
                      </a:r>
                      <a:endParaRPr lang="pt-PT" sz="1600" u="none" strike="noStrike" kern="1200" dirty="0">
                        <a:solidFill>
                          <a:srgbClr val="002060"/>
                        </a:solidFill>
                        <a:effectLst/>
                        <a:latin typeface="Times New Roman" panose="02020603050405020304" pitchFamily="18" charset="0"/>
                        <a:ea typeface="+mn-ea"/>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56527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dirty="0" smtClean="0">
                          <a:solidFill>
                            <a:srgbClr val="000099"/>
                          </a:solidFill>
                          <a:latin typeface="Times New Roman" panose="02020603050405020304" pitchFamily="18" charset="0"/>
                          <a:cs typeface="Times New Roman" panose="02020603050405020304" pitchFamily="18" charset="0"/>
                        </a:rPr>
                        <a:t>LSA-204</a:t>
                      </a:r>
                      <a:endParaRPr lang="pt-PT" sz="1600" dirty="0" smtClean="0">
                        <a:latin typeface="Times New Roman" panose="02020603050405020304" pitchFamily="18" charset="0"/>
                        <a:cs typeface="Times New Roman" panose="02020603050405020304" pitchFamily="18" charset="0"/>
                      </a:endParaRPr>
                    </a:p>
                  </a:txBody>
                  <a:tcPr marL="6185" marR="6185" marT="6186"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algn="l" defTabSz="914400" rtl="0" eaLnBrk="1" fontAlgn="ctr" latinLnBrk="0" hangingPunct="1"/>
                      <a:r>
                        <a:rPr lang="en-GB" sz="1600" dirty="0" smtClean="0">
                          <a:solidFill>
                            <a:srgbClr val="000099"/>
                          </a:solidFill>
                          <a:latin typeface="Times New Roman" panose="02020603050405020304" pitchFamily="18" charset="0"/>
                          <a:cs typeface="Times New Roman" panose="02020603050405020304" pitchFamily="18" charset="0"/>
                        </a:rPr>
                        <a:t>MSG Downward Surface Longwave Flux,</a:t>
                      </a:r>
                      <a:r>
                        <a:rPr lang="en-GB" sz="1600" baseline="0" dirty="0" smtClean="0">
                          <a:solidFill>
                            <a:srgbClr val="000099"/>
                          </a:solidFill>
                          <a:latin typeface="Times New Roman" panose="02020603050405020304" pitchFamily="18" charset="0"/>
                          <a:cs typeface="Times New Roman" panose="02020603050405020304" pitchFamily="18" charset="0"/>
                        </a:rPr>
                        <a:t> </a:t>
                      </a:r>
                      <a:r>
                        <a:rPr lang="en-GB" sz="1600" dirty="0" smtClean="0">
                          <a:solidFill>
                            <a:srgbClr val="000099"/>
                          </a:solidFill>
                          <a:latin typeface="Times New Roman" panose="02020603050405020304" pitchFamily="18" charset="0"/>
                          <a:cs typeface="Times New Roman" panose="02020603050405020304" pitchFamily="18" charset="0"/>
                        </a:rPr>
                        <a:t>with a temporal frequency of 30-minute</a:t>
                      </a:r>
                      <a:endParaRPr lang="en-GB" sz="1600" u="none" strike="noStrike" kern="1200" dirty="0">
                        <a:solidFill>
                          <a:srgbClr val="002060"/>
                        </a:solidFill>
                        <a:effectLst/>
                        <a:latin typeface="Times New Roman" panose="02020603050405020304" pitchFamily="18" charset="0"/>
                        <a:ea typeface="+mn-ea"/>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algn="ctr" defTabSz="914400" rtl="0" eaLnBrk="1" fontAlgn="ctr" latinLnBrk="0" hangingPunct="1"/>
                      <a:r>
                        <a:rPr lang="en-GB" sz="1600" dirty="0" smtClean="0">
                          <a:solidFill>
                            <a:srgbClr val="000099"/>
                          </a:solidFill>
                          <a:latin typeface="Times New Roman" panose="02020603050405020304" pitchFamily="18" charset="0"/>
                          <a:cs typeface="Times New Roman" panose="02020603050405020304" pitchFamily="18" charset="0"/>
                        </a:rPr>
                        <a:t>MDSLF-R</a:t>
                      </a:r>
                      <a:endParaRPr lang="en-GB" sz="1600" u="none" strike="noStrike" kern="1200" dirty="0">
                        <a:solidFill>
                          <a:srgbClr val="002060"/>
                        </a:solidFill>
                        <a:effectLst/>
                        <a:latin typeface="Times New Roman" panose="02020603050405020304" pitchFamily="18" charset="0"/>
                        <a:ea typeface="+mn-ea"/>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algn="ctr" defTabSz="914400" rtl="0" eaLnBrk="1" fontAlgn="ctr" latinLnBrk="0" hangingPunct="1"/>
                      <a:r>
                        <a:rPr lang="pt-PT" sz="1600" u="none" strike="noStrike" kern="1200" dirty="0">
                          <a:solidFill>
                            <a:srgbClr val="002060"/>
                          </a:solidFill>
                          <a:effectLst/>
                          <a:latin typeface="Times New Roman" panose="02020603050405020304" pitchFamily="18" charset="0"/>
                          <a:ea typeface="+mn-ea"/>
                          <a:cs typeface="Times New Roman" panose="02020603050405020304" pitchFamily="18" charset="0"/>
                        </a:rPr>
                        <a:t>FTP</a:t>
                      </a: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algn="ctr" defTabSz="914400" rtl="0" eaLnBrk="1" fontAlgn="ctr" latinLnBrk="0" hangingPunct="1"/>
                      <a:r>
                        <a:rPr lang="pt-PT" sz="1600" u="none" strike="noStrike" kern="1200" dirty="0" smtClean="0">
                          <a:solidFill>
                            <a:srgbClr val="002060"/>
                          </a:solidFill>
                          <a:effectLst/>
                          <a:latin typeface="Times New Roman" panose="02020603050405020304" pitchFamily="18" charset="0"/>
                          <a:ea typeface="+mn-ea"/>
                          <a:cs typeface="Times New Roman" panose="02020603050405020304" pitchFamily="18" charset="0"/>
                        </a:rPr>
                        <a:t>DR</a:t>
                      </a:r>
                      <a:endParaRPr lang="pt-PT" sz="1600" u="none" strike="noStrike" kern="1200" dirty="0">
                        <a:solidFill>
                          <a:srgbClr val="002060"/>
                        </a:solidFill>
                        <a:effectLst/>
                        <a:latin typeface="Times New Roman" panose="02020603050405020304" pitchFamily="18" charset="0"/>
                        <a:ea typeface="+mn-ea"/>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56527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dirty="0" smtClean="0">
                          <a:solidFill>
                            <a:srgbClr val="000099"/>
                          </a:solidFill>
                          <a:latin typeface="Times New Roman" panose="02020603050405020304" pitchFamily="18" charset="0"/>
                          <a:cs typeface="Times New Roman" panose="02020603050405020304" pitchFamily="18" charset="0"/>
                        </a:rPr>
                        <a:t>LSA-206</a:t>
                      </a:r>
                      <a:endParaRPr lang="pt-PT" sz="1600" dirty="0" smtClean="0">
                        <a:latin typeface="Times New Roman" panose="02020603050405020304" pitchFamily="18" charset="0"/>
                        <a:cs typeface="Times New Roman" panose="02020603050405020304" pitchFamily="18" charset="0"/>
                      </a:endParaRPr>
                    </a:p>
                  </a:txBody>
                  <a:tcPr marL="6185" marR="6185" marT="6186"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algn="l" defTabSz="914400" rtl="0" eaLnBrk="1" fontAlgn="ctr" latinLnBrk="0" hangingPunct="1"/>
                      <a:r>
                        <a:rPr lang="en-GB" sz="1600" dirty="0" smtClean="0">
                          <a:solidFill>
                            <a:srgbClr val="000099"/>
                          </a:solidFill>
                          <a:latin typeface="Times New Roman" panose="02020603050405020304" pitchFamily="18" charset="0"/>
                          <a:cs typeface="Times New Roman" panose="02020603050405020304" pitchFamily="18" charset="0"/>
                        </a:rPr>
                        <a:t>Daily Downward Surface Longwave Flux </a:t>
                      </a:r>
                      <a:endParaRPr lang="en-GB" sz="1600" u="none" strike="noStrike" kern="1200" dirty="0">
                        <a:solidFill>
                          <a:srgbClr val="002060"/>
                        </a:solidFill>
                        <a:effectLst/>
                        <a:latin typeface="Times New Roman" panose="02020603050405020304" pitchFamily="18" charset="0"/>
                        <a:ea typeface="+mn-ea"/>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algn="ctr" defTabSz="914400" rtl="0" eaLnBrk="1" fontAlgn="ctr" latinLnBrk="0" hangingPunct="1"/>
                      <a:r>
                        <a:rPr lang="en-GB" sz="1600" dirty="0" smtClean="0">
                          <a:solidFill>
                            <a:srgbClr val="000099"/>
                          </a:solidFill>
                          <a:latin typeface="Times New Roman" panose="02020603050405020304" pitchFamily="18" charset="0"/>
                          <a:cs typeface="Times New Roman" panose="02020603050405020304" pitchFamily="18" charset="0"/>
                        </a:rPr>
                        <a:t>DIDSLF</a:t>
                      </a:r>
                      <a:endParaRPr lang="en-GB" sz="1600" u="none" strike="noStrike" kern="1200" dirty="0">
                        <a:solidFill>
                          <a:srgbClr val="002060"/>
                        </a:solidFill>
                        <a:effectLst/>
                        <a:latin typeface="Times New Roman" panose="02020603050405020304" pitchFamily="18" charset="0"/>
                        <a:ea typeface="+mn-ea"/>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algn="ctr" defTabSz="914400" rtl="0" eaLnBrk="1" fontAlgn="ctr" latinLnBrk="0" hangingPunct="1"/>
                      <a:r>
                        <a:rPr lang="pt-PT" sz="1600" u="none" strike="noStrike" kern="1200" dirty="0">
                          <a:solidFill>
                            <a:srgbClr val="002060"/>
                          </a:solidFill>
                          <a:effectLst/>
                          <a:latin typeface="Times New Roman" panose="02020603050405020304" pitchFamily="18" charset="0"/>
                          <a:ea typeface="+mn-ea"/>
                          <a:cs typeface="Times New Roman" panose="02020603050405020304" pitchFamily="18" charset="0"/>
                        </a:rPr>
                        <a:t>FTP</a:t>
                      </a: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algn="ctr" defTabSz="914400" rtl="0" eaLnBrk="1" fontAlgn="ctr" latinLnBrk="0" hangingPunct="1"/>
                      <a:r>
                        <a:rPr lang="pt-PT" sz="1600" u="none" strike="noStrike" kern="1200" dirty="0" smtClean="0">
                          <a:solidFill>
                            <a:srgbClr val="002060"/>
                          </a:solidFill>
                          <a:effectLst/>
                          <a:latin typeface="Times New Roman" panose="02020603050405020304" pitchFamily="18" charset="0"/>
                          <a:ea typeface="+mn-ea"/>
                          <a:cs typeface="Times New Roman" panose="02020603050405020304" pitchFamily="18" charset="0"/>
                        </a:rPr>
                        <a:t>DR</a:t>
                      </a:r>
                      <a:endParaRPr lang="pt-PT" sz="1600" u="none" strike="noStrike" kern="1200" dirty="0">
                        <a:solidFill>
                          <a:srgbClr val="002060"/>
                        </a:solidFill>
                        <a:effectLst/>
                        <a:latin typeface="Times New Roman" panose="02020603050405020304" pitchFamily="18" charset="0"/>
                        <a:ea typeface="+mn-ea"/>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56527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600" dirty="0" smtClean="0">
                          <a:latin typeface="Times New Roman" panose="02020603050405020304" pitchFamily="18" charset="0"/>
                          <a:cs typeface="Times New Roman" panose="02020603050405020304" pitchFamily="18" charset="0"/>
                        </a:rPr>
                        <a:t>LSA-303</a:t>
                      </a:r>
                      <a:endParaRPr lang="pt-PT" sz="1600" dirty="0" smtClean="0">
                        <a:latin typeface="Times New Roman" panose="02020603050405020304" pitchFamily="18" charset="0"/>
                        <a:cs typeface="Times New Roman" panose="02020603050405020304" pitchFamily="18" charset="0"/>
                      </a:endParaRPr>
                    </a:p>
                  </a:txBody>
                  <a:tcPr marL="6185" marR="6185" marT="6186"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algn="l" defTabSz="914400" rtl="0" eaLnBrk="1" fontAlgn="ctr" latinLnBrk="0" hangingPunct="1"/>
                      <a:r>
                        <a:rPr lang="en-GB" sz="1600" dirty="0" smtClean="0">
                          <a:solidFill>
                            <a:srgbClr val="000099"/>
                          </a:solidFill>
                          <a:latin typeface="Times New Roman" panose="02020603050405020304" pitchFamily="18" charset="0"/>
                          <a:cs typeface="Times New Roman" panose="02020603050405020304" pitchFamily="18" charset="0"/>
                        </a:rPr>
                        <a:t>Reference Evapotranspiration </a:t>
                      </a:r>
                      <a:endParaRPr lang="en-GB" sz="1600" u="none" strike="noStrike" kern="1200" dirty="0">
                        <a:solidFill>
                          <a:srgbClr val="002060"/>
                        </a:solidFill>
                        <a:effectLst/>
                        <a:latin typeface="Times New Roman" panose="02020603050405020304" pitchFamily="18" charset="0"/>
                        <a:ea typeface="+mn-ea"/>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algn="ctr" defTabSz="914400" rtl="0" eaLnBrk="1" fontAlgn="ctr" latinLnBrk="0" hangingPunct="1"/>
                      <a:r>
                        <a:rPr lang="en-GB" sz="1600" dirty="0" smtClean="0">
                          <a:solidFill>
                            <a:srgbClr val="000099"/>
                          </a:solidFill>
                          <a:latin typeface="Times New Roman" panose="02020603050405020304" pitchFamily="18" charset="0"/>
                          <a:cs typeface="Times New Roman" panose="02020603050405020304" pitchFamily="18" charset="0"/>
                        </a:rPr>
                        <a:t>METREF-R</a:t>
                      </a:r>
                      <a:endParaRPr lang="en-GB" sz="1600" u="none" strike="noStrike" kern="1200" dirty="0">
                        <a:solidFill>
                          <a:srgbClr val="002060"/>
                        </a:solidFill>
                        <a:effectLst/>
                        <a:latin typeface="Times New Roman" panose="02020603050405020304" pitchFamily="18" charset="0"/>
                        <a:ea typeface="+mn-ea"/>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algn="ctr" defTabSz="914400" rtl="0" eaLnBrk="1" fontAlgn="ctr" latinLnBrk="0" hangingPunct="1"/>
                      <a:r>
                        <a:rPr lang="pt-PT" sz="1600" u="none" strike="noStrike" kern="1200" dirty="0">
                          <a:solidFill>
                            <a:srgbClr val="002060"/>
                          </a:solidFill>
                          <a:effectLst/>
                          <a:latin typeface="Times New Roman" panose="02020603050405020304" pitchFamily="18" charset="0"/>
                          <a:ea typeface="+mn-ea"/>
                          <a:cs typeface="Times New Roman" panose="02020603050405020304" pitchFamily="18" charset="0"/>
                        </a:rPr>
                        <a:t>FTP</a:t>
                      </a:r>
                    </a:p>
                  </a:txBody>
                  <a:tcPr marL="6185" marR="6185" marT="61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algn="ctr" defTabSz="914400" rtl="0" eaLnBrk="1" fontAlgn="ctr" latinLnBrk="0" hangingPunct="1"/>
                      <a:r>
                        <a:rPr lang="pt-PT" sz="1600" u="none" strike="noStrike" kern="1200" dirty="0" smtClean="0">
                          <a:solidFill>
                            <a:srgbClr val="002060"/>
                          </a:solidFill>
                          <a:effectLst/>
                          <a:latin typeface="Times New Roman" panose="02020603050405020304" pitchFamily="18" charset="0"/>
                          <a:ea typeface="+mn-ea"/>
                          <a:cs typeface="Times New Roman" panose="02020603050405020304" pitchFamily="18" charset="0"/>
                        </a:rPr>
                        <a:t>DR</a:t>
                      </a:r>
                      <a:endParaRPr lang="pt-PT" sz="1600" u="none" strike="noStrike" kern="1200" dirty="0">
                        <a:solidFill>
                          <a:srgbClr val="002060"/>
                        </a:solidFill>
                        <a:effectLst/>
                        <a:latin typeface="Times New Roman" panose="02020603050405020304" pitchFamily="18" charset="0"/>
                        <a:ea typeface="+mn-ea"/>
                        <a:cs typeface="Times New Roman" panose="02020603050405020304" pitchFamily="18" charset="0"/>
                      </a:endParaRPr>
                    </a:p>
                  </a:txBody>
                  <a:tcPr marL="6185" marR="6185" marT="6186"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bl>
          </a:graphicData>
        </a:graphic>
      </p:graphicFrame>
      <p:sp>
        <p:nvSpPr>
          <p:cNvPr id="5" name="Rectangle 4"/>
          <p:cNvSpPr/>
          <p:nvPr/>
        </p:nvSpPr>
        <p:spPr>
          <a:xfrm>
            <a:off x="50083" y="4214339"/>
            <a:ext cx="9055202" cy="2015936"/>
          </a:xfrm>
          <a:prstGeom prst="rect">
            <a:avLst/>
          </a:prstGeom>
        </p:spPr>
        <p:txBody>
          <a:bodyPr wrap="square">
            <a:spAutoFit/>
          </a:bodyPr>
          <a:lstStyle/>
          <a:p>
            <a:pPr algn="just">
              <a:spcBef>
                <a:spcPts val="600"/>
              </a:spcBef>
            </a:pPr>
            <a:r>
              <a:rPr lang="en-GB" sz="2400" dirty="0" smtClean="0">
                <a:solidFill>
                  <a:srgbClr val="000099"/>
                </a:solidFill>
              </a:rPr>
              <a:t>Please note this set of new CDRs corresponds to </a:t>
            </a:r>
            <a:r>
              <a:rPr lang="en-GB" sz="2400" u="sng" dirty="0" smtClean="0">
                <a:solidFill>
                  <a:srgbClr val="000099"/>
                </a:solidFill>
              </a:rPr>
              <a:t>Demonstration Products.</a:t>
            </a:r>
            <a:endParaRPr lang="en-GB" sz="2400" dirty="0" smtClean="0">
              <a:solidFill>
                <a:srgbClr val="000099"/>
              </a:solidFill>
            </a:endParaRPr>
          </a:p>
          <a:p>
            <a:pPr algn="just">
              <a:spcBef>
                <a:spcPts val="600"/>
              </a:spcBef>
            </a:pPr>
            <a:r>
              <a:rPr lang="en-GB" sz="2400" dirty="0" smtClean="0">
                <a:solidFill>
                  <a:srgbClr val="000099"/>
                </a:solidFill>
              </a:rPr>
              <a:t>These CDRs were generated for the 2004-2015 period, covering the full MSG disk (only prime satellite) on a pixel-by-pixel basis, and using the algorithm of the corresponding near real-time operational products </a:t>
            </a:r>
            <a:endParaRPr lang="pt-PT" sz="2400" dirty="0"/>
          </a:p>
        </p:txBody>
      </p:sp>
      <p:sp>
        <p:nvSpPr>
          <p:cNvPr id="6" name="Rectangle 5"/>
          <p:cNvSpPr/>
          <p:nvPr/>
        </p:nvSpPr>
        <p:spPr>
          <a:xfrm>
            <a:off x="247650" y="110665"/>
            <a:ext cx="71757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2800" b="1" dirty="0">
                <a:solidFill>
                  <a:srgbClr val="002060"/>
                </a:solidFill>
                <a:cs typeface="Times New Roman" panose="02020603050405020304" pitchFamily="18" charset="0"/>
              </a:rPr>
              <a:t>Data Records</a:t>
            </a:r>
            <a:endParaRPr lang="pt-PT" sz="2800" b="1" dirty="0">
              <a:solidFill>
                <a:srgbClr val="002060"/>
              </a:solidFill>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68094" y="598488"/>
            <a:ext cx="9075906" cy="5489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spcBef>
                <a:spcPct val="25000"/>
              </a:spcBef>
              <a:buClr>
                <a:srgbClr val="FF0000"/>
              </a:buClr>
              <a:buFont typeface="Wingdings" panose="05000000000000000000" pitchFamily="2" charset="2"/>
              <a:buChar char="v"/>
            </a:pPr>
            <a:r>
              <a:rPr lang="en-GB" altLang="pt-PT" sz="2300" dirty="0">
                <a:solidFill>
                  <a:srgbClr val="002060"/>
                </a:solidFill>
                <a:latin typeface="Times New Roman" panose="02020603050405020304" pitchFamily="18" charset="0"/>
              </a:rPr>
              <a:t>LSA SAF products have a large potential to be included in different applications and not just the traditional meteorological community (Agriculture, Hydrology, Wild Fires, etc.);</a:t>
            </a:r>
          </a:p>
          <a:p>
            <a:pPr algn="just">
              <a:spcBef>
                <a:spcPct val="25000"/>
              </a:spcBef>
              <a:buClr>
                <a:srgbClr val="FF0000"/>
              </a:buClr>
              <a:buFont typeface="Wingdings" panose="05000000000000000000" pitchFamily="2" charset="2"/>
              <a:buChar char="v"/>
            </a:pPr>
            <a:r>
              <a:rPr lang="en-GB" altLang="pt-PT" sz="2300" dirty="0">
                <a:solidFill>
                  <a:srgbClr val="002060"/>
                </a:solidFill>
                <a:latin typeface="Times New Roman" panose="02020603050405020304" pitchFamily="18" charset="0"/>
              </a:rPr>
              <a:t>Contacts with different user communities and getting feedback is an important mechanism to improve products;</a:t>
            </a:r>
          </a:p>
          <a:p>
            <a:pPr algn="just">
              <a:spcBef>
                <a:spcPct val="25000"/>
              </a:spcBef>
              <a:buClr>
                <a:srgbClr val="FF0000"/>
              </a:buClr>
              <a:buFont typeface="Wingdings" panose="05000000000000000000" pitchFamily="2" charset="2"/>
              <a:buChar char="v"/>
            </a:pPr>
            <a:r>
              <a:rPr lang="en-GB" altLang="pt-PT" sz="2300" dirty="0" smtClean="0">
                <a:solidFill>
                  <a:srgbClr val="002060"/>
                </a:solidFill>
                <a:latin typeface="Times New Roman" panose="02020603050405020304" pitchFamily="18" charset="0"/>
              </a:rPr>
              <a:t>LSA SAF products </a:t>
            </a:r>
            <a:r>
              <a:rPr lang="en-GB" altLang="pt-PT" sz="2300" dirty="0">
                <a:solidFill>
                  <a:srgbClr val="002060"/>
                </a:solidFill>
                <a:latin typeface="Times New Roman" panose="02020603050405020304" pitchFamily="18" charset="0"/>
              </a:rPr>
              <a:t>has grown significantly both, in quality and quantity. This development shall have impact in new applications to be developed by users;</a:t>
            </a:r>
          </a:p>
          <a:p>
            <a:pPr algn="just">
              <a:spcBef>
                <a:spcPct val="25000"/>
              </a:spcBef>
              <a:buClr>
                <a:srgbClr val="FF0000"/>
              </a:buClr>
              <a:buFont typeface="Wingdings" panose="05000000000000000000" pitchFamily="2" charset="2"/>
              <a:buChar char="v"/>
            </a:pPr>
            <a:r>
              <a:rPr lang="en-GB" altLang="pt-PT" sz="2300" dirty="0">
                <a:solidFill>
                  <a:srgbClr val="002060"/>
                </a:solidFill>
                <a:latin typeface="Times New Roman" panose="02020603050405020304" pitchFamily="18" charset="0"/>
              </a:rPr>
              <a:t>The use of reprocessed series already available is important. The same </a:t>
            </a:r>
            <a:r>
              <a:rPr lang="en-GB" altLang="pt-PT" sz="2300" dirty="0" smtClean="0">
                <a:solidFill>
                  <a:srgbClr val="002060"/>
                </a:solidFill>
                <a:latin typeface="Times New Roman" panose="02020603050405020304" pitchFamily="18" charset="0"/>
              </a:rPr>
              <a:t>algorithm </a:t>
            </a:r>
            <a:r>
              <a:rPr lang="en-GB" altLang="pt-PT" sz="2300" dirty="0">
                <a:solidFill>
                  <a:srgbClr val="002060"/>
                </a:solidFill>
                <a:latin typeface="Times New Roman" panose="02020603050405020304" pitchFamily="18" charset="0"/>
              </a:rPr>
              <a:t>running for several years can help climatological proposes;</a:t>
            </a:r>
          </a:p>
          <a:p>
            <a:pPr algn="just">
              <a:spcBef>
                <a:spcPct val="25000"/>
              </a:spcBef>
              <a:buClr>
                <a:srgbClr val="FF0000"/>
              </a:buClr>
              <a:buFont typeface="Wingdings" panose="05000000000000000000" pitchFamily="2" charset="2"/>
              <a:buChar char="v"/>
            </a:pPr>
            <a:r>
              <a:rPr lang="en-GB" altLang="pt-PT" sz="2300" dirty="0">
                <a:solidFill>
                  <a:srgbClr val="002060"/>
                </a:solidFill>
                <a:latin typeface="Times New Roman" panose="02020603050405020304" pitchFamily="18" charset="0"/>
              </a:rPr>
              <a:t>Preparation for MTG and EPS-SG is ongoing as scheduled, challenging EUMETSAT, SAFs and, later, user communities;</a:t>
            </a:r>
          </a:p>
          <a:p>
            <a:pPr algn="just">
              <a:spcBef>
                <a:spcPct val="25000"/>
              </a:spcBef>
              <a:buClr>
                <a:srgbClr val="FF0000"/>
              </a:buClr>
              <a:buFont typeface="Wingdings" panose="05000000000000000000" pitchFamily="2" charset="2"/>
              <a:buChar char="v"/>
            </a:pPr>
            <a:r>
              <a:rPr lang="en-GB" altLang="pt-PT" sz="2300" dirty="0">
                <a:solidFill>
                  <a:srgbClr val="002060"/>
                </a:solidFill>
                <a:latin typeface="Times New Roman" panose="02020603050405020304" pitchFamily="18" charset="0"/>
              </a:rPr>
              <a:t>LSA SAF products are free distributed for all users, including for commercial activities.</a:t>
            </a:r>
          </a:p>
        </p:txBody>
      </p:sp>
      <p:sp>
        <p:nvSpPr>
          <p:cNvPr id="73730" name="Text Box 4"/>
          <p:cNvSpPr txBox="1">
            <a:spLocks noChangeArrowheads="1"/>
          </p:cNvSpPr>
          <p:nvPr/>
        </p:nvSpPr>
        <p:spPr bwMode="auto">
          <a:xfrm>
            <a:off x="-23813" y="74613"/>
            <a:ext cx="7723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2800" b="1" dirty="0">
                <a:solidFill>
                  <a:srgbClr val="002060"/>
                </a:solidFill>
                <a:latin typeface="Times New Roman" panose="02020603050405020304" pitchFamily="18" charset="0"/>
              </a:rPr>
              <a:t>Conclusions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2"/>
          <p:cNvSpPr txBox="1">
            <a:spLocks noChangeArrowheads="1"/>
          </p:cNvSpPr>
          <p:nvPr/>
        </p:nvSpPr>
        <p:spPr bwMode="auto">
          <a:xfrm>
            <a:off x="0" y="1600200"/>
            <a:ext cx="91440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6000" rIns="72000" bIns="36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buClr>
                <a:srgbClr val="FF0000"/>
              </a:buClr>
            </a:pPr>
            <a:r>
              <a:rPr lang="en-US" altLang="pt-PT" sz="4400">
                <a:solidFill>
                  <a:srgbClr val="002060"/>
                </a:solidFill>
                <a:latin typeface="Arial" panose="020B0604020202020204" pitchFamily="34" charset="0"/>
              </a:rPr>
              <a:t>https:/landsaf.ipma.pt/</a:t>
            </a:r>
          </a:p>
          <a:p>
            <a:pPr algn="ctr">
              <a:buClr>
                <a:srgbClr val="FF0000"/>
              </a:buClr>
            </a:pPr>
            <a:endParaRPr lang="en-US" altLang="pt-PT" sz="4400">
              <a:solidFill>
                <a:srgbClr val="002060"/>
              </a:solidFill>
              <a:latin typeface="Arial" panose="020B0604020202020204" pitchFamily="34" charset="0"/>
            </a:endParaRPr>
          </a:p>
          <a:p>
            <a:pPr algn="ctr">
              <a:buClr>
                <a:srgbClr val="FF0000"/>
              </a:buClr>
            </a:pPr>
            <a:r>
              <a:rPr lang="en-US" altLang="pt-PT" sz="6000">
                <a:solidFill>
                  <a:srgbClr val="002060"/>
                </a:solidFill>
                <a:latin typeface="Arial" panose="020B0604020202020204" pitchFamily="34" charset="0"/>
              </a:rPr>
              <a:t>Thank You</a:t>
            </a:r>
            <a:endParaRPr lang="en-US" altLang="pt-PT" sz="4400">
              <a:solidFill>
                <a:srgbClr val="00206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txBox="1">
            <a:spLocks/>
          </p:cNvSpPr>
          <p:nvPr/>
        </p:nvSpPr>
        <p:spPr>
          <a:xfrm>
            <a:off x="50800" y="1888146"/>
            <a:ext cx="9093200" cy="2797175"/>
          </a:xfrm>
          <a:prstGeom prst="rect">
            <a:avLst/>
          </a:prstGeom>
        </p:spPr>
        <p:txBody>
          <a:bodyPr>
            <a:normAutofit/>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80000"/>
              </a:lnSpc>
              <a:spcBef>
                <a:spcPts val="1000"/>
              </a:spcBef>
              <a:buFont typeface="Arial" panose="020B0604020202020204" pitchFamily="34" charset="0"/>
              <a:buNone/>
            </a:pPr>
            <a:r>
              <a:rPr lang="en-GB" altLang="pt-PT" sz="2600" b="1" dirty="0">
                <a:solidFill>
                  <a:srgbClr val="000099"/>
                </a:solidFill>
                <a:latin typeface="Times New Roman" panose="02020603050405020304" pitchFamily="18" charset="0"/>
                <a:cs typeface="Times New Roman" panose="02020603050405020304" pitchFamily="18" charset="0"/>
              </a:rPr>
              <a:t>LSA SAF</a:t>
            </a:r>
          </a:p>
          <a:p>
            <a:pPr lvl="1">
              <a:lnSpc>
                <a:spcPct val="80000"/>
              </a:lnSpc>
              <a:spcBef>
                <a:spcPts val="900"/>
              </a:spcBef>
              <a:buFont typeface="Arial" panose="020B0604020202020204" pitchFamily="34" charset="0"/>
              <a:buChar char="•"/>
            </a:pPr>
            <a:r>
              <a:rPr lang="en-GB" altLang="pt-PT" sz="2200" dirty="0">
                <a:solidFill>
                  <a:srgbClr val="000099"/>
                </a:solidFill>
                <a:latin typeface="Times New Roman" panose="02020603050405020304" pitchFamily="18" charset="0"/>
                <a:cs typeface="Times New Roman" panose="02020603050405020304" pitchFamily="18" charset="0"/>
              </a:rPr>
              <a:t>Service continuation: NRT &amp; Off-line production of Land Surface variables </a:t>
            </a:r>
          </a:p>
          <a:p>
            <a:pPr lvl="2">
              <a:lnSpc>
                <a:spcPct val="80000"/>
              </a:lnSpc>
              <a:spcBef>
                <a:spcPts val="900"/>
              </a:spcBef>
              <a:buFont typeface="Wingdings" panose="05000000000000000000" pitchFamily="2" charset="2"/>
              <a:buChar char="Ø"/>
            </a:pPr>
            <a:r>
              <a:rPr lang="en-GB" altLang="pt-PT" sz="1700" dirty="0">
                <a:solidFill>
                  <a:srgbClr val="000099"/>
                </a:solidFill>
                <a:latin typeface="Times New Roman" panose="02020603050405020304" pitchFamily="18" charset="0"/>
                <a:cs typeface="Times New Roman" panose="02020603050405020304" pitchFamily="18" charset="0"/>
              </a:rPr>
              <a:t> retrieved primarily from EUMETSAT satellites</a:t>
            </a:r>
          </a:p>
          <a:p>
            <a:pPr lvl="1">
              <a:lnSpc>
                <a:spcPct val="80000"/>
              </a:lnSpc>
              <a:spcBef>
                <a:spcPts val="900"/>
              </a:spcBef>
              <a:buFont typeface="Arial" panose="020B0604020202020204" pitchFamily="34" charset="0"/>
              <a:buChar char="•"/>
            </a:pPr>
            <a:r>
              <a:rPr lang="en-GB" altLang="pt-PT" sz="2200" dirty="0">
                <a:solidFill>
                  <a:srgbClr val="000099"/>
                </a:solidFill>
                <a:latin typeface="Times New Roman" panose="02020603050405020304" pitchFamily="18" charset="0"/>
                <a:cs typeface="Times New Roman" panose="02020603050405020304" pitchFamily="18" charset="0"/>
              </a:rPr>
              <a:t>Maintain User Support:</a:t>
            </a:r>
          </a:p>
          <a:p>
            <a:pPr lvl="2">
              <a:lnSpc>
                <a:spcPct val="80000"/>
              </a:lnSpc>
              <a:spcBef>
                <a:spcPts val="900"/>
              </a:spcBef>
              <a:buFont typeface="Wingdings" panose="05000000000000000000" pitchFamily="2" charset="2"/>
              <a:buChar char="Ø"/>
            </a:pPr>
            <a:r>
              <a:rPr lang="en-GB" altLang="pt-PT" sz="1700" dirty="0">
                <a:solidFill>
                  <a:srgbClr val="000099"/>
                </a:solidFill>
                <a:latin typeface="Times New Roman" panose="02020603050405020304" pitchFamily="18" charset="0"/>
                <a:cs typeface="Times New Roman" panose="02020603050405020304" pitchFamily="18" charset="0"/>
              </a:rPr>
              <a:t> Helpdesk &amp; Product Distribution</a:t>
            </a:r>
          </a:p>
          <a:p>
            <a:pPr lvl="2">
              <a:lnSpc>
                <a:spcPct val="80000"/>
              </a:lnSpc>
              <a:spcBef>
                <a:spcPts val="900"/>
              </a:spcBef>
              <a:buFont typeface="Wingdings" panose="05000000000000000000" pitchFamily="2" charset="2"/>
              <a:buChar char="Ø"/>
            </a:pPr>
            <a:r>
              <a:rPr lang="en-GB" altLang="pt-PT" sz="1700" dirty="0">
                <a:solidFill>
                  <a:srgbClr val="000099"/>
                </a:solidFill>
                <a:latin typeface="Times New Roman" panose="02020603050405020304" pitchFamily="18" charset="0"/>
                <a:cs typeface="Times New Roman" panose="02020603050405020304" pitchFamily="18" charset="0"/>
              </a:rPr>
              <a:t> Promotion: training; workshops; </a:t>
            </a:r>
            <a:endParaRPr lang="en-GB" altLang="pt-PT" sz="1900" dirty="0">
              <a:solidFill>
                <a:srgbClr val="000099"/>
              </a:solidFill>
              <a:latin typeface="Times New Roman" panose="02020603050405020304" pitchFamily="18" charset="0"/>
              <a:cs typeface="Times New Roman" panose="02020603050405020304" pitchFamily="18" charset="0"/>
            </a:endParaRPr>
          </a:p>
          <a:p>
            <a:pPr lvl="1">
              <a:lnSpc>
                <a:spcPct val="80000"/>
              </a:lnSpc>
              <a:spcBef>
                <a:spcPts val="900"/>
              </a:spcBef>
              <a:buFont typeface="Arial" panose="020B0604020202020204" pitchFamily="34" charset="0"/>
              <a:buChar char="•"/>
            </a:pPr>
            <a:r>
              <a:rPr lang="en-GB" altLang="pt-PT" sz="2200" dirty="0">
                <a:solidFill>
                  <a:srgbClr val="000099"/>
                </a:solidFill>
                <a:latin typeface="Times New Roman" panose="02020603050405020304" pitchFamily="18" charset="0"/>
                <a:cs typeface="Times New Roman" panose="02020603050405020304" pitchFamily="18" charset="0"/>
              </a:rPr>
              <a:t>Ensure transition to </a:t>
            </a:r>
            <a:r>
              <a:rPr lang="en-GB" altLang="pt-PT" sz="2200" b="1"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MTG &amp; EPS-SG</a:t>
            </a:r>
          </a:p>
          <a:p>
            <a:pPr lvl="1">
              <a:lnSpc>
                <a:spcPct val="80000"/>
              </a:lnSpc>
              <a:spcBef>
                <a:spcPts val="500"/>
              </a:spcBef>
              <a:buFont typeface="Arial" panose="020B0604020202020204" pitchFamily="34" charset="0"/>
              <a:buChar char="•"/>
            </a:pPr>
            <a:endParaRPr lang="pt-PT" altLang="pt-PT" sz="2200" dirty="0">
              <a:solidFill>
                <a:srgbClr val="000099"/>
              </a:solidFill>
              <a:latin typeface="Times New Roman" panose="02020603050405020304" pitchFamily="18" charset="0"/>
              <a:cs typeface="Times New Roman" panose="02020603050405020304" pitchFamily="18" charset="0"/>
            </a:endParaRPr>
          </a:p>
        </p:txBody>
      </p:sp>
      <p:sp>
        <p:nvSpPr>
          <p:cNvPr id="21506" name="CaixaDeTexto 2"/>
          <p:cNvSpPr txBox="1">
            <a:spLocks noChangeArrowheads="1"/>
          </p:cNvSpPr>
          <p:nvPr/>
        </p:nvSpPr>
        <p:spPr bwMode="auto">
          <a:xfrm>
            <a:off x="127000" y="131763"/>
            <a:ext cx="7299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2400" b="1" dirty="0">
                <a:solidFill>
                  <a:srgbClr val="002060"/>
                </a:solidFill>
                <a:latin typeface="Times New Roman" panose="02020603050405020304" pitchFamily="18" charset="0"/>
                <a:cs typeface="Times New Roman" panose="02020603050405020304" pitchFamily="18" charset="0"/>
              </a:rPr>
              <a:t>CDOP-3 Objectives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Group 5"/>
          <p:cNvGrpSpPr>
            <a:grpSpLocks/>
          </p:cNvGrpSpPr>
          <p:nvPr/>
        </p:nvGrpSpPr>
        <p:grpSpPr bwMode="auto">
          <a:xfrm>
            <a:off x="87313" y="869950"/>
            <a:ext cx="8974137" cy="3371850"/>
            <a:chOff x="0" y="528"/>
            <a:chExt cx="7680" cy="2842"/>
          </a:xfrm>
        </p:grpSpPr>
        <p:pic>
          <p:nvPicPr>
            <p:cNvPr id="2253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8"/>
              <a:ext cx="7680" cy="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33"/>
              <a:ext cx="7680" cy="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4"/>
          <p:cNvSpPr txBox="1">
            <a:spLocks noChangeArrowheads="1"/>
          </p:cNvSpPr>
          <p:nvPr/>
        </p:nvSpPr>
        <p:spPr bwMode="auto">
          <a:xfrm>
            <a:off x="-36513" y="4930775"/>
            <a:ext cx="9144001"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2000" b="1">
                <a:solidFill>
                  <a:srgbClr val="002060"/>
                </a:solidFill>
                <a:latin typeface="Times New Roman" panose="02020603050405020304" pitchFamily="18" charset="0"/>
              </a:rPr>
              <a:t>Energy Fluxes at the Sfc and Ground Primary Production</a:t>
            </a:r>
          </a:p>
        </p:txBody>
      </p:sp>
      <p:sp>
        <p:nvSpPr>
          <p:cNvPr id="22531" name="CaixaDeTexto 2"/>
          <p:cNvSpPr txBox="1">
            <a:spLocks noChangeArrowheads="1"/>
          </p:cNvSpPr>
          <p:nvPr/>
        </p:nvSpPr>
        <p:spPr bwMode="auto">
          <a:xfrm>
            <a:off x="-36513" y="144463"/>
            <a:ext cx="76501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2400" b="1">
                <a:solidFill>
                  <a:srgbClr val="002060"/>
                </a:solidFill>
                <a:latin typeface="Times New Roman" panose="02020603050405020304" pitchFamily="18" charset="0"/>
              </a:rPr>
              <a:t>CDOP-3 Objectives</a:t>
            </a:r>
          </a:p>
        </p:txBody>
      </p:sp>
      <p:sp>
        <p:nvSpPr>
          <p:cNvPr id="22532" name="Text Box 2"/>
          <p:cNvSpPr txBox="1">
            <a:spLocks noChangeArrowheads="1"/>
          </p:cNvSpPr>
          <p:nvPr/>
        </p:nvSpPr>
        <p:spPr bwMode="auto">
          <a:xfrm>
            <a:off x="87313" y="5370513"/>
            <a:ext cx="89836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spcBef>
                <a:spcPct val="25000"/>
              </a:spcBef>
              <a:buClr>
                <a:srgbClr val="FF0000"/>
              </a:buClr>
            </a:pPr>
            <a:r>
              <a:rPr lang="en-US" altLang="pt-PT" sz="2000">
                <a:solidFill>
                  <a:srgbClr val="000099"/>
                </a:solidFill>
                <a:latin typeface="Times New Roman" panose="02020603050405020304" pitchFamily="18" charset="0"/>
              </a:rPr>
              <a:t>All products can be navigated. It is always possible to associate a pixel localization (line, col) to latitude/longitude.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550" y="1441450"/>
            <a:ext cx="8910638" cy="4359275"/>
          </a:xfrm>
          <a:prstGeom prst="rect">
            <a:avLst/>
          </a:prstGeom>
        </p:spPr>
        <p:txBody>
          <a:bodyP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en-GB" altLang="pt-PT" sz="2000" u="sng" dirty="0">
                <a:solidFill>
                  <a:srgbClr val="000099"/>
                </a:solidFill>
                <a:latin typeface="Times New Roman" panose="02020603050405020304" pitchFamily="18" charset="0"/>
                <a:cs typeface="Times New Roman" panose="02020603050405020304" pitchFamily="18" charset="0"/>
              </a:rPr>
              <a:t>Validation of products is mandatory</a:t>
            </a:r>
            <a:r>
              <a:rPr lang="en-GB" altLang="pt-PT" sz="2000" dirty="0">
                <a:solidFill>
                  <a:srgbClr val="000099"/>
                </a:solidFill>
                <a:latin typeface="Times New Roman" panose="02020603050405020304" pitchFamily="18" charset="0"/>
                <a:cs typeface="Times New Roman" panose="02020603050405020304" pitchFamily="18" charset="0"/>
              </a:rPr>
              <a:t>. A product to be distributed shall have a validation report prepared, including how had been conducted, products compliance with user requirements and quality results.</a:t>
            </a:r>
          </a:p>
          <a:p>
            <a:r>
              <a:rPr lang="en-GB" altLang="pt-PT" sz="2000" dirty="0">
                <a:solidFill>
                  <a:srgbClr val="000099"/>
                </a:solidFill>
                <a:latin typeface="Times New Roman" panose="02020603050405020304" pitchFamily="18" charset="0"/>
                <a:cs typeface="Times New Roman" panose="02020603050405020304" pitchFamily="18" charset="0"/>
              </a:rPr>
              <a:t>Validation is always a comparison:</a:t>
            </a:r>
          </a:p>
          <a:p>
            <a:pPr lvl="1"/>
            <a:r>
              <a:rPr lang="en-GB" altLang="pt-PT" sz="2000" dirty="0">
                <a:solidFill>
                  <a:srgbClr val="000099"/>
                </a:solidFill>
                <a:latin typeface="Times New Roman" panose="02020603050405020304" pitchFamily="18" charset="0"/>
                <a:cs typeface="Times New Roman" panose="02020603050405020304" pitchFamily="18" charset="0"/>
              </a:rPr>
              <a:t>• </a:t>
            </a:r>
            <a:r>
              <a:rPr lang="en-GB" altLang="pt-PT" sz="2000" dirty="0" err="1">
                <a:solidFill>
                  <a:srgbClr val="000099"/>
                </a:solidFill>
                <a:latin typeface="Times New Roman" panose="02020603050405020304" pitchFamily="18" charset="0"/>
                <a:cs typeface="Times New Roman" panose="02020603050405020304" pitchFamily="18" charset="0"/>
              </a:rPr>
              <a:t>Intercomparison</a:t>
            </a:r>
            <a:r>
              <a:rPr lang="en-GB" altLang="pt-PT" sz="2000" dirty="0">
                <a:solidFill>
                  <a:srgbClr val="000099"/>
                </a:solidFill>
                <a:latin typeface="Times New Roman" panose="02020603050405020304" pitchFamily="18" charset="0"/>
                <a:cs typeface="Times New Roman" panose="02020603050405020304" pitchFamily="18" charset="0"/>
              </a:rPr>
              <a:t> with other satellite deriving similar products</a:t>
            </a:r>
          </a:p>
          <a:p>
            <a:pPr lvl="1"/>
            <a:r>
              <a:rPr lang="en-GB" altLang="pt-PT" sz="2000" dirty="0">
                <a:solidFill>
                  <a:srgbClr val="000099"/>
                </a:solidFill>
                <a:latin typeface="Times New Roman" panose="02020603050405020304" pitchFamily="18" charset="0"/>
                <a:cs typeface="Times New Roman" panose="02020603050405020304" pitchFamily="18" charset="0"/>
              </a:rPr>
              <a:t>	MODIS</a:t>
            </a:r>
          </a:p>
          <a:p>
            <a:pPr lvl="1"/>
            <a:r>
              <a:rPr lang="en-GB" altLang="pt-PT" sz="2000" dirty="0">
                <a:solidFill>
                  <a:srgbClr val="000099"/>
                </a:solidFill>
                <a:latin typeface="Times New Roman" panose="02020603050405020304" pitchFamily="18" charset="0"/>
                <a:cs typeface="Times New Roman" panose="02020603050405020304" pitchFamily="18" charset="0"/>
              </a:rPr>
              <a:t>	AATSR</a:t>
            </a:r>
          </a:p>
          <a:p>
            <a:pPr lvl="1"/>
            <a:r>
              <a:rPr lang="en-GB" altLang="pt-PT" sz="2000" dirty="0">
                <a:solidFill>
                  <a:srgbClr val="000099"/>
                </a:solidFill>
                <a:latin typeface="Times New Roman" panose="02020603050405020304" pitchFamily="18" charset="0"/>
                <a:cs typeface="Times New Roman" panose="02020603050405020304" pitchFamily="18" charset="0"/>
              </a:rPr>
              <a:t>	CERES</a:t>
            </a:r>
          </a:p>
          <a:p>
            <a:pPr lvl="1"/>
            <a:r>
              <a:rPr lang="en-GB" altLang="pt-PT" sz="2000" dirty="0">
                <a:solidFill>
                  <a:srgbClr val="000099"/>
                </a:solidFill>
                <a:latin typeface="Times New Roman" panose="02020603050405020304" pitchFamily="18" charset="0"/>
                <a:cs typeface="Times New Roman" panose="02020603050405020304" pitchFamily="18" charset="0"/>
              </a:rPr>
              <a:t>	...</a:t>
            </a:r>
          </a:p>
          <a:p>
            <a:pPr lvl="1"/>
            <a:r>
              <a:rPr lang="en-GB" altLang="pt-PT" sz="2000" dirty="0">
                <a:solidFill>
                  <a:srgbClr val="000099"/>
                </a:solidFill>
                <a:latin typeface="Times New Roman" panose="02020603050405020304" pitchFamily="18" charset="0"/>
                <a:cs typeface="Times New Roman" panose="02020603050405020304" pitchFamily="18" charset="0"/>
              </a:rPr>
              <a:t>• Comparison with Ground Observations</a:t>
            </a:r>
          </a:p>
          <a:p>
            <a:pPr lvl="1"/>
            <a:r>
              <a:rPr lang="en-GB" altLang="pt-PT" sz="2000" dirty="0">
                <a:solidFill>
                  <a:srgbClr val="000099"/>
                </a:solidFill>
                <a:latin typeface="Times New Roman" panose="02020603050405020304" pitchFamily="18" charset="0"/>
                <a:cs typeface="Times New Roman" panose="02020603050405020304" pitchFamily="18" charset="0"/>
              </a:rPr>
              <a:t>	LSA SAF/ KIT sites (Southern Portugal; Namibia; Senegal)</a:t>
            </a:r>
          </a:p>
          <a:p>
            <a:pPr lvl="1"/>
            <a:r>
              <a:rPr lang="en-GB" altLang="pt-PT" sz="2000" dirty="0">
                <a:solidFill>
                  <a:srgbClr val="000099"/>
                </a:solidFill>
                <a:latin typeface="Times New Roman" panose="02020603050405020304" pitchFamily="18" charset="0"/>
                <a:cs typeface="Times New Roman" panose="02020603050405020304" pitchFamily="18" charset="0"/>
              </a:rPr>
              <a:t>	Established Networks (e.g., BSRN, </a:t>
            </a:r>
            <a:r>
              <a:rPr lang="en-GB" altLang="pt-PT" sz="2000" dirty="0" err="1">
                <a:solidFill>
                  <a:srgbClr val="000099"/>
                </a:solidFill>
                <a:latin typeface="Times New Roman" panose="02020603050405020304" pitchFamily="18" charset="0"/>
                <a:cs typeface="Times New Roman" panose="02020603050405020304" pitchFamily="18" charset="0"/>
              </a:rPr>
              <a:t>Fluxnet</a:t>
            </a:r>
            <a:r>
              <a:rPr lang="en-GB" altLang="pt-PT" sz="2000" dirty="0">
                <a:solidFill>
                  <a:srgbClr val="000099"/>
                </a:solidFill>
                <a:latin typeface="Times New Roman" panose="02020603050405020304" pitchFamily="18" charset="0"/>
                <a:cs typeface="Times New Roman" panose="02020603050405020304" pitchFamily="18" charset="0"/>
              </a:rPr>
              <a:t>)</a:t>
            </a:r>
          </a:p>
          <a:p>
            <a:pPr lvl="1"/>
            <a:r>
              <a:rPr lang="en-GB" altLang="pt-PT" sz="2000" dirty="0">
                <a:solidFill>
                  <a:srgbClr val="000099"/>
                </a:solidFill>
                <a:latin typeface="Times New Roman" panose="02020603050405020304" pitchFamily="18" charset="0"/>
                <a:cs typeface="Times New Roman" panose="02020603050405020304" pitchFamily="18" charset="0"/>
              </a:rPr>
              <a:t>	Field Campaigns (e.g., AMMA)</a:t>
            </a:r>
          </a:p>
          <a:p>
            <a:pPr lvl="1"/>
            <a:r>
              <a:rPr lang="en-GB" altLang="pt-PT" sz="2000" dirty="0">
                <a:solidFill>
                  <a:srgbClr val="000099"/>
                </a:solidFill>
                <a:latin typeface="Times New Roman" panose="02020603050405020304" pitchFamily="18" charset="0"/>
                <a:cs typeface="Times New Roman" panose="02020603050405020304" pitchFamily="18" charset="0"/>
              </a:rPr>
              <a:t>• Comparison with Model fields</a:t>
            </a:r>
          </a:p>
        </p:txBody>
      </p:sp>
      <p:sp>
        <p:nvSpPr>
          <p:cNvPr id="23554" name="TextBox 2"/>
          <p:cNvSpPr txBox="1">
            <a:spLocks noChangeArrowheads="1"/>
          </p:cNvSpPr>
          <p:nvPr/>
        </p:nvSpPr>
        <p:spPr bwMode="auto">
          <a:xfrm>
            <a:off x="82550" y="82550"/>
            <a:ext cx="72882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2400" b="1">
                <a:solidFill>
                  <a:srgbClr val="002060"/>
                </a:solidFill>
                <a:latin typeface="Times New Roman" panose="02020603050405020304" pitchFamily="18" charset="0"/>
              </a:rPr>
              <a:t>LSA SAF – Product Validation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125413" y="1216025"/>
            <a:ext cx="8893175" cy="466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Clr>
                <a:srgbClr val="000099"/>
              </a:buClr>
            </a:pPr>
            <a:r>
              <a:rPr lang="en-GB" altLang="pt-PT" sz="3600">
                <a:solidFill>
                  <a:srgbClr val="000099"/>
                </a:solidFill>
                <a:latin typeface="Times New Roman" panose="02020603050405020304" pitchFamily="18" charset="0"/>
                <a:cs typeface="Times New Roman" panose="02020603050405020304" pitchFamily="18" charset="0"/>
              </a:rPr>
              <a:t>Standardized set of documentation</a:t>
            </a:r>
          </a:p>
          <a:p>
            <a:pPr lvl="1"/>
            <a:r>
              <a:rPr lang="en-GB" altLang="pt-PT" sz="3200">
                <a:solidFill>
                  <a:srgbClr val="000099"/>
                </a:solidFill>
                <a:latin typeface="Times New Roman" panose="02020603050405020304" pitchFamily="18" charset="0"/>
                <a:cs typeface="Times New Roman" panose="02020603050405020304" pitchFamily="18" charset="0"/>
              </a:rPr>
              <a:t>Product Requirements Document</a:t>
            </a:r>
          </a:p>
          <a:p>
            <a:pPr lvl="1"/>
            <a:r>
              <a:rPr lang="en-GB" altLang="pt-PT" sz="3200">
                <a:solidFill>
                  <a:srgbClr val="000099"/>
                </a:solidFill>
                <a:latin typeface="Times New Roman" panose="02020603050405020304" pitchFamily="18" charset="0"/>
                <a:cs typeface="Times New Roman" panose="02020603050405020304" pitchFamily="18" charset="0"/>
              </a:rPr>
              <a:t>Per product</a:t>
            </a:r>
          </a:p>
          <a:p>
            <a:pPr lvl="2">
              <a:buClr>
                <a:srgbClr val="000099"/>
              </a:buClr>
            </a:pPr>
            <a:r>
              <a:rPr lang="en-GB" altLang="pt-PT" sz="2800" i="1">
                <a:solidFill>
                  <a:srgbClr val="000099"/>
                </a:solidFill>
                <a:latin typeface="Times New Roman" panose="02020603050405020304" pitchFamily="18" charset="0"/>
                <a:cs typeface="Times New Roman" panose="02020603050405020304" pitchFamily="18" charset="0"/>
              </a:rPr>
              <a:t>Algorithm Theoretical Basis Document</a:t>
            </a:r>
          </a:p>
          <a:p>
            <a:pPr lvl="2">
              <a:buClr>
                <a:srgbClr val="000099"/>
              </a:buClr>
            </a:pPr>
            <a:r>
              <a:rPr lang="en-GB" altLang="pt-PT" sz="2800" i="1">
                <a:solidFill>
                  <a:srgbClr val="000099"/>
                </a:solidFill>
                <a:latin typeface="Times New Roman" panose="02020603050405020304" pitchFamily="18" charset="0"/>
                <a:cs typeface="Times New Roman" panose="02020603050405020304" pitchFamily="18" charset="0"/>
              </a:rPr>
              <a:t>Product User Manual</a:t>
            </a:r>
          </a:p>
          <a:p>
            <a:pPr lvl="2">
              <a:buClr>
                <a:srgbClr val="000099"/>
              </a:buClr>
            </a:pPr>
            <a:r>
              <a:rPr lang="en-GB" altLang="pt-PT" sz="2800" i="1">
                <a:solidFill>
                  <a:srgbClr val="000099"/>
                </a:solidFill>
                <a:latin typeface="Times New Roman" panose="02020603050405020304" pitchFamily="18" charset="0"/>
                <a:cs typeface="Times New Roman" panose="02020603050405020304" pitchFamily="18" charset="0"/>
              </a:rPr>
              <a:t>Product Output Format</a:t>
            </a:r>
          </a:p>
          <a:p>
            <a:pPr lvl="2">
              <a:buClr>
                <a:srgbClr val="000099"/>
              </a:buClr>
            </a:pPr>
            <a:r>
              <a:rPr lang="en-GB" altLang="pt-PT" sz="2800" i="1">
                <a:solidFill>
                  <a:srgbClr val="000099"/>
                </a:solidFill>
                <a:latin typeface="Times New Roman" panose="02020603050405020304" pitchFamily="18" charset="0"/>
                <a:cs typeface="Times New Roman" panose="02020603050405020304" pitchFamily="18" charset="0"/>
              </a:rPr>
              <a:t>Validation Report</a:t>
            </a:r>
          </a:p>
          <a:p>
            <a:pPr lvl="1"/>
            <a:r>
              <a:rPr lang="en-GB" altLang="pt-PT" sz="3200">
                <a:solidFill>
                  <a:srgbClr val="000099"/>
                </a:solidFill>
                <a:latin typeface="Times New Roman" panose="02020603050405020304" pitchFamily="18" charset="0"/>
                <a:cs typeface="Times New Roman" panose="02020603050405020304" pitchFamily="18" charset="0"/>
              </a:rPr>
              <a:t>Service documents</a:t>
            </a:r>
          </a:p>
          <a:p>
            <a:pPr lvl="2">
              <a:buClr>
                <a:srgbClr val="000099"/>
              </a:buClr>
            </a:pPr>
            <a:r>
              <a:rPr lang="en-GB" altLang="pt-PT" sz="2800" i="1">
                <a:solidFill>
                  <a:srgbClr val="000099"/>
                </a:solidFill>
                <a:latin typeface="Times New Roman" panose="02020603050405020304" pitchFamily="18" charset="0"/>
                <a:cs typeface="Times New Roman" panose="02020603050405020304" pitchFamily="18" charset="0"/>
              </a:rPr>
              <a:t>Service Specification</a:t>
            </a:r>
          </a:p>
          <a:p>
            <a:pPr lvl="2">
              <a:buClr>
                <a:srgbClr val="000099"/>
              </a:buClr>
            </a:pPr>
            <a:r>
              <a:rPr lang="en-GB" altLang="pt-PT" sz="2800" i="1">
                <a:solidFill>
                  <a:srgbClr val="000099"/>
                </a:solidFill>
                <a:latin typeface="Times New Roman" panose="02020603050405020304" pitchFamily="18" charset="0"/>
                <a:cs typeface="Times New Roman" panose="02020603050405020304" pitchFamily="18" charset="0"/>
              </a:rPr>
              <a:t>Operations report (biannually)</a:t>
            </a:r>
          </a:p>
        </p:txBody>
      </p:sp>
      <p:sp>
        <p:nvSpPr>
          <p:cNvPr id="24578" name="Rectangle 4"/>
          <p:cNvSpPr>
            <a:spLocks noChangeArrowheads="1"/>
          </p:cNvSpPr>
          <p:nvPr/>
        </p:nvSpPr>
        <p:spPr bwMode="auto">
          <a:xfrm>
            <a:off x="0" y="0"/>
            <a:ext cx="77581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pt-PT" sz="3200" b="1">
                <a:solidFill>
                  <a:srgbClr val="002060"/>
                </a:solidFill>
                <a:latin typeface="Times New Roman" panose="02020603050405020304" pitchFamily="18" charset="0"/>
                <a:cs typeface="Times New Roman" panose="02020603050405020304" pitchFamily="18" charset="0"/>
              </a:rPr>
              <a:t>Information to the user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21937</TotalTime>
  <Words>5326</Words>
  <Application>Microsoft Office PowerPoint</Application>
  <PresentationFormat>On-screen Show (4:3)</PresentationFormat>
  <Paragraphs>1338</Paragraphs>
  <Slides>59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Luis Pessnha</dc:creator>
  <cp:lastModifiedBy>Luis Pessnha</cp:lastModifiedBy>
  <cp:revision>281</cp:revision>
  <dcterms:created xsi:type="dcterms:W3CDTF">2019-09-21T08:04:05Z</dcterms:created>
  <dcterms:modified xsi:type="dcterms:W3CDTF">2019-10-14T10:30:31Z</dcterms:modified>
</cp:coreProperties>
</file>