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7680" r:id="rId2"/>
  </p:sldMasterIdLst>
  <p:notesMasterIdLst>
    <p:notesMasterId r:id="rId36"/>
  </p:notesMasterIdLst>
  <p:handoutMasterIdLst>
    <p:handoutMasterId r:id="rId37"/>
  </p:handoutMasterIdLst>
  <p:sldIdLst>
    <p:sldId id="646" r:id="rId3"/>
    <p:sldId id="651" r:id="rId4"/>
    <p:sldId id="658" r:id="rId5"/>
    <p:sldId id="653" r:id="rId6"/>
    <p:sldId id="593" r:id="rId7"/>
    <p:sldId id="659" r:id="rId8"/>
    <p:sldId id="660" r:id="rId9"/>
    <p:sldId id="618" r:id="rId10"/>
    <p:sldId id="595" r:id="rId11"/>
    <p:sldId id="628" r:id="rId12"/>
    <p:sldId id="596" r:id="rId13"/>
    <p:sldId id="629" r:id="rId14"/>
    <p:sldId id="597" r:id="rId15"/>
    <p:sldId id="643" r:id="rId16"/>
    <p:sldId id="598" r:id="rId17"/>
    <p:sldId id="630" r:id="rId18"/>
    <p:sldId id="599" r:id="rId19"/>
    <p:sldId id="600" r:id="rId20"/>
    <p:sldId id="631" r:id="rId21"/>
    <p:sldId id="601" r:id="rId22"/>
    <p:sldId id="644" r:id="rId23"/>
    <p:sldId id="608" r:id="rId24"/>
    <p:sldId id="637" r:id="rId25"/>
    <p:sldId id="609" r:id="rId26"/>
    <p:sldId id="638" r:id="rId27"/>
    <p:sldId id="617" r:id="rId28"/>
    <p:sldId id="639" r:id="rId29"/>
    <p:sldId id="641" r:id="rId30"/>
    <p:sldId id="661" r:id="rId31"/>
    <p:sldId id="642" r:id="rId32"/>
    <p:sldId id="647" r:id="rId33"/>
    <p:sldId id="649" r:id="rId34"/>
    <p:sldId id="657" r:id="rId35"/>
  </p:sldIdLst>
  <p:sldSz cx="9906000" cy="6858000" type="A4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196">
          <p15:clr>
            <a:srgbClr val="A4A3A4"/>
          </p15:clr>
        </p15:guide>
        <p15:guide id="11" pos="155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2235">
          <p15:clr>
            <a:srgbClr val="A4A3A4"/>
          </p15:clr>
        </p15:guide>
        <p15:guide id="15" pos="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00205B"/>
    <a:srgbClr val="FE5000"/>
    <a:srgbClr val="C5B9AC"/>
    <a:srgbClr val="CB333B"/>
    <a:srgbClr val="FEDB00"/>
    <a:srgbClr val="968C83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0299" autoAdjust="0"/>
  </p:normalViewPr>
  <p:slideViewPr>
    <p:cSldViewPr snapToGrid="0">
      <p:cViewPr varScale="1">
        <p:scale>
          <a:sx n="69" d="100"/>
          <a:sy n="69" d="100"/>
        </p:scale>
        <p:origin x="1020" y="4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43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?><Relationships xmlns="http://schemas.openxmlformats.org/package/2006/relationships"><Relationship Target="slides/slide6.xml" Type="http://schemas.openxmlformats.org/officeDocument/2006/relationships/slide" Id="rId8"></Relationship><Relationship Target="slides/slide11.xml" Type="http://schemas.openxmlformats.org/officeDocument/2006/relationships/slide" Id="rId13"></Relationship><Relationship Target="slides/slide16.xml" Type="http://schemas.openxmlformats.org/officeDocument/2006/relationships/slide" Id="rId18"></Relationship><Relationship Target="slides/slide24.xml" Type="http://schemas.openxmlformats.org/officeDocument/2006/relationships/slide" Id="rId26"></Relationship><Relationship Target="viewProps.xml" Type="http://schemas.openxmlformats.org/officeDocument/2006/relationships/viewProps" Id="rId39"></Relationship><Relationship Target="slides/slide1.xml" Type="http://schemas.openxmlformats.org/officeDocument/2006/relationships/slide" Id="rId3"></Relationship><Relationship Target="slides/slide19.xml" Type="http://schemas.openxmlformats.org/officeDocument/2006/relationships/slide" Id="rId21"></Relationship><Relationship Target="slides/slide32.xml" Type="http://schemas.openxmlformats.org/officeDocument/2006/relationships/slide" Id="rId34"></Relationship><Relationship Target="slides/slide5.xml" Type="http://schemas.openxmlformats.org/officeDocument/2006/relationships/slide" Id="rId7"></Relationship><Relationship Target="slides/slide10.xml" Type="http://schemas.openxmlformats.org/officeDocument/2006/relationships/slide" Id="rId12"></Relationship><Relationship Target="slides/slide15.xml" Type="http://schemas.openxmlformats.org/officeDocument/2006/relationships/slide" Id="rId17"></Relationship><Relationship Target="slides/slide23.xml" Type="http://schemas.openxmlformats.org/officeDocument/2006/relationships/slide" Id="rId25"></Relationship><Relationship Target="slides/slide31.xml" Type="http://schemas.openxmlformats.org/officeDocument/2006/relationships/slide" Id="rId33"></Relationship><Relationship Target="presProps.xml" Type="http://schemas.openxmlformats.org/officeDocument/2006/relationships/presProps" Id="rId38"></Relationship><Relationship Target="slideMasters/slideMaster2.xml" Type="http://schemas.openxmlformats.org/officeDocument/2006/relationships/slideMaster" Id="rId2"></Relationship><Relationship Target="slides/slide14.xml" Type="http://schemas.openxmlformats.org/officeDocument/2006/relationships/slide" Id="rId16"></Relationship><Relationship Target="slides/slide18.xml" Type="http://schemas.openxmlformats.org/officeDocument/2006/relationships/slide" Id="rId20"></Relationship><Relationship Target="slides/slide27.xml" Type="http://schemas.openxmlformats.org/officeDocument/2006/relationships/slide" Id="rId29"></Relationship><Relationship Target="tableStyles.xml" Type="http://schemas.openxmlformats.org/officeDocument/2006/relationships/tableStyles" Id="rId41"></Relationship><Relationship Target="slideMasters/slideMaster1.xml" Type="http://schemas.openxmlformats.org/officeDocument/2006/relationships/slideMaster" Id="rId1"></Relationship><Relationship Target="slides/slide4.xml" Type="http://schemas.openxmlformats.org/officeDocument/2006/relationships/slide" Id="rId6"></Relationship><Relationship Target="slides/slide9.xml" Type="http://schemas.openxmlformats.org/officeDocument/2006/relationships/slide" Id="rId11"></Relationship><Relationship Target="slides/slide22.xml" Type="http://schemas.openxmlformats.org/officeDocument/2006/relationships/slide" Id="rId24"></Relationship><Relationship Target="slides/slide30.xml" Type="http://schemas.openxmlformats.org/officeDocument/2006/relationships/slide" Id="rId32"></Relationship><Relationship Target="handoutMasters/handoutMaster1.xml" Type="http://schemas.openxmlformats.org/officeDocument/2006/relationships/handoutMaster" Id="rId37"></Relationship><Relationship Target="theme/theme1.xml" Type="http://schemas.openxmlformats.org/officeDocument/2006/relationships/theme" Id="rId40"></Relationship><Relationship Target="slides/slide3.xml" Type="http://schemas.openxmlformats.org/officeDocument/2006/relationships/slide" Id="rId5"></Relationship><Relationship Target="slides/slide13.xml" Type="http://schemas.openxmlformats.org/officeDocument/2006/relationships/slide" Id="rId15"></Relationship><Relationship Target="slides/slide21.xml" Type="http://schemas.openxmlformats.org/officeDocument/2006/relationships/slide" Id="rId23"></Relationship><Relationship Target="slides/slide26.xml" Type="http://schemas.openxmlformats.org/officeDocument/2006/relationships/slide" Id="rId28"></Relationship><Relationship Target="notesMasters/notesMaster1.xml" Type="http://schemas.openxmlformats.org/officeDocument/2006/relationships/notesMaster" Id="rId36"></Relationship><Relationship Target="slides/slide8.xml" Type="http://schemas.openxmlformats.org/officeDocument/2006/relationships/slide" Id="rId10"></Relationship><Relationship Target="slides/slide17.xml" Type="http://schemas.openxmlformats.org/officeDocument/2006/relationships/slide" Id="rId19"></Relationship><Relationship Target="slides/slide29.xml" Type="http://schemas.openxmlformats.org/officeDocument/2006/relationships/slide" Id="rId31"></Relationship><Relationship Target="slides/slide2.xml" Type="http://schemas.openxmlformats.org/officeDocument/2006/relationships/slide" Id="rId4"></Relationship><Relationship Target="slides/slide7.xml" Type="http://schemas.openxmlformats.org/officeDocument/2006/relationships/slide" Id="rId9"></Relationship><Relationship Target="slides/slide12.xml" Type="http://schemas.openxmlformats.org/officeDocument/2006/relationships/slide" Id="rId14"></Relationship><Relationship Target="slides/slide20.xml" Type="http://schemas.openxmlformats.org/officeDocument/2006/relationships/slide" Id="rId22"></Relationship><Relationship Target="slides/slide25.xml" Type="http://schemas.openxmlformats.org/officeDocument/2006/relationships/slide" Id="rId27"></Relationship><Relationship Target="slides/slide28.xml" Type="http://schemas.openxmlformats.org/officeDocument/2006/relationships/slide" Id="rId30"></Relationship><Relationship Target="slides/slide33.xml" Type="http://schemas.openxmlformats.org/officeDocument/2006/relationships/slide" Id="rId35"></Relationship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832381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4292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44467" y="9734644"/>
            <a:ext cx="187979" cy="18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645" cy="49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3030" y="0"/>
            <a:ext cx="2944645" cy="49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126" y="4713178"/>
            <a:ext cx="4987425" cy="447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648"/>
            <a:ext cx="2944645" cy="49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b" anchorCtr="0" compatLnSpc="1">
            <a:prstTxWarp prst="textNoShape">
              <a:avLst/>
            </a:prstTxWarp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030" y="9429648"/>
            <a:ext cx="2944645" cy="49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b" anchorCtr="0" compatLnSpc="1">
            <a:prstTxWarp prst="textNoShape">
              <a:avLst/>
            </a:prstTxWarp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1333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123BCD-06C1-4979-A4B6-929E88FE602B}" type="slidenum">
              <a:rPr kumimoji="0" lang="de-DE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1333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7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4738" y="1074738"/>
            <a:ext cx="7781925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58427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783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8240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54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4.wmf"/><Relationship Id="rId12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575729" y="230586"/>
            <a:ext cx="3330271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558" y="532564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579303" y="6145001"/>
            <a:ext cx="3135008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780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781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8817935" y="6598211"/>
            <a:ext cx="921488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5" name="Rectangle 244"/>
          <p:cNvSpPr/>
          <p:nvPr userDrawn="1"/>
        </p:nvSpPr>
        <p:spPr bwMode="auto">
          <a:xfrm>
            <a:off x="111148" y="6613451"/>
            <a:ext cx="353547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746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9799638" cy="854075"/>
          </a:xfrm>
        </p:spPr>
        <p:txBody>
          <a:bodyPr/>
          <a:lstStyle>
            <a:lvl1pPr marL="12463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76432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575731" y="230590"/>
            <a:ext cx="3330271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2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579304" y="6145001"/>
            <a:ext cx="3135008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84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15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85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18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8817935" y="6598215"/>
            <a:ext cx="921488" cy="244549"/>
          </a:xfrm>
          <a:prstGeom prst="rect">
            <a:avLst/>
          </a:prstGeom>
          <a:solidFill>
            <a:srgbClr val="F1F1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2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78680" y="553831"/>
            <a:ext cx="212437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372" y="5108993"/>
            <a:ext cx="890453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83320" y="5244218"/>
            <a:ext cx="890453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3658" y="4939418"/>
            <a:ext cx="890453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371921" y="3156926"/>
            <a:ext cx="968020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 userDrawn="1"/>
        </p:nvSpPr>
        <p:spPr bwMode="auto">
          <a:xfrm>
            <a:off x="1880318" y="1608859"/>
            <a:ext cx="1266648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4295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2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224051" y="1966704"/>
            <a:ext cx="786695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Oval 257"/>
          <p:cNvSpPr/>
          <p:nvPr userDrawn="1"/>
        </p:nvSpPr>
        <p:spPr bwMode="auto">
          <a:xfrm>
            <a:off x="130209" y="447025"/>
            <a:ext cx="1623603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4295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3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1032684" y="3937937"/>
            <a:ext cx="1437217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255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42634" y="1145124"/>
            <a:ext cx="685107" cy="669798"/>
          </a:xfrm>
          <a:prstGeom prst="rect">
            <a:avLst/>
          </a:prstGeom>
        </p:spPr>
      </p:pic>
      <p:sp>
        <p:nvSpPr>
          <p:cNvPr id="259" name="Oval 258"/>
          <p:cNvSpPr/>
          <p:nvPr userDrawn="1"/>
        </p:nvSpPr>
        <p:spPr bwMode="auto">
          <a:xfrm>
            <a:off x="185936" y="2573024"/>
            <a:ext cx="1623603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4295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7" name="Picture 256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425180" y="3178572"/>
            <a:ext cx="1145115" cy="1119526"/>
          </a:xfrm>
          <a:prstGeom prst="rect">
            <a:avLst/>
          </a:prstGeom>
        </p:spPr>
      </p:pic>
      <p:sp>
        <p:nvSpPr>
          <p:cNvPr id="260" name="Oval 259"/>
          <p:cNvSpPr/>
          <p:nvPr userDrawn="1"/>
        </p:nvSpPr>
        <p:spPr bwMode="auto">
          <a:xfrm>
            <a:off x="3004166" y="1918080"/>
            <a:ext cx="1266648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4295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3314191" y="2466464"/>
            <a:ext cx="646599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Oval 260"/>
          <p:cNvSpPr/>
          <p:nvPr userDrawn="1"/>
        </p:nvSpPr>
        <p:spPr bwMode="auto">
          <a:xfrm>
            <a:off x="4506238" y="3626137"/>
            <a:ext cx="1266648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4295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1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4833941" y="4025892"/>
            <a:ext cx="611245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" name="Oval 264"/>
          <p:cNvSpPr/>
          <p:nvPr userDrawn="1"/>
        </p:nvSpPr>
        <p:spPr bwMode="auto">
          <a:xfrm>
            <a:off x="347039" y="1786399"/>
            <a:ext cx="1266648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4295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66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592989" y="1901522"/>
            <a:ext cx="1040453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" name="Rectangle 261"/>
          <p:cNvSpPr/>
          <p:nvPr userDrawn="1"/>
        </p:nvSpPr>
        <p:spPr bwMode="auto">
          <a:xfrm>
            <a:off x="185937" y="6598214"/>
            <a:ext cx="287257" cy="244549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4295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10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</p:spPr>
        <p:txBody>
          <a:bodyPr/>
          <a:lstStyle>
            <a:lvl1pPr marL="180005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2" y="1237128"/>
            <a:ext cx="9447213" cy="5262675"/>
          </a:xfrm>
        </p:spPr>
        <p:txBody>
          <a:bodyPr>
            <a:normAutofit/>
          </a:bodyPr>
          <a:lstStyle>
            <a:lvl1pPr marL="252007" indent="-252007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834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24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292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025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015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095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729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138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91588" y="662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541020" y="6624000"/>
            <a:ext cx="275844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nn-NO" sz="800" b="0" baseline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EUM/RSP/VWG/20/1157556, v1, 7 January 2020</a:t>
            </a:r>
            <a:endParaRPr lang="de-DE" sz="800" b="0" baseline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77190" y="6570139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900" b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dirty="0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2" r:id="rId3"/>
    <p:sldLayoutId id="2147487673" r:id="rId4"/>
    <p:sldLayoutId id="2147487674" r:id="rId5"/>
    <p:sldLayoutId id="2147487675" r:id="rId6"/>
    <p:sldLayoutId id="2147487676" r:id="rId7"/>
    <p:sldLayoutId id="2147487677" r:id="rId8"/>
    <p:sldLayoutId id="2147487678" r:id="rId9"/>
    <p:sldLayoutId id="2147487679" r:id="rId10"/>
    <p:sldLayoutId id="2147487683" r:id="rId11"/>
  </p:sldLayoutIdLst>
  <p:transition/>
  <p:timing>
    <p:tnLst>
      <p:par>
        <p:cTn id="1" dur="indefinite" restart="never" nodeType="tmRoot"/>
      </p:par>
    </p:tnLst>
  </p:timing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4"/>
            <a:ext cx="9905998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2" y="1290112"/>
            <a:ext cx="9447213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541021" y="6649211"/>
            <a:ext cx="275844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EUM/RSP/VWG/20/1157556   7 January 2020</a:t>
            </a: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77190" y="6593586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900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900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57385" y="6650389"/>
            <a:ext cx="65653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062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81" r:id="rId1"/>
    <p:sldLayoutId id="2147487682" r:id="rId2"/>
  </p:sldLayoutIdLst>
  <p:transition/>
  <p:timing>
    <p:tnLst>
      <p:par>
        <p:cTn id="1" dur="indefinite" restart="never" nodeType="tmRoot"/>
      </p:par>
    </p:tnLst>
  </p:timing>
  <p:txStyles>
    <p:titleStyle>
      <a:lvl1pPr marL="179393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93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93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93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93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12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23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34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46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266706" indent="-26670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69" indent="-28575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28" indent="-22860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40" indent="-22860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52" indent="-22860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63" indent="-228606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74" indent="-228606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86" indent="-228606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97" indent="-228606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4968700" y="2821419"/>
            <a:ext cx="4711700" cy="1548861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defTabSz="742950">
              <a:lnSpc>
                <a:spcPts val="2763"/>
              </a:lnSpc>
              <a:spcBef>
                <a:spcPct val="20000"/>
              </a:spcBef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Peter </a:t>
            </a:r>
            <a:r>
              <a:rPr lang="en-US" sz="32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Schlüssel</a:t>
            </a:r>
            <a:endParaRPr lang="en-GB" sz="32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2566800" y="1833767"/>
            <a:ext cx="7113600" cy="853218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r" defTabSz="742950">
              <a:defRPr/>
            </a:pPr>
            <a:r>
              <a:rPr lang="en-GB" sz="44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EPS-SG Overview</a:t>
            </a:r>
            <a:endParaRPr lang="en-GB" sz="4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88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223838" y="0"/>
            <a:ext cx="600551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Hyper-spectral infrared sounding</a:t>
            </a:r>
          </a:p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(IASI – NG)</a:t>
            </a:r>
          </a:p>
          <a:p>
            <a:pPr marL="342900" indent="-342900">
              <a:spcBef>
                <a:spcPct val="20000"/>
              </a:spcBef>
            </a:pPr>
            <a:endParaRPr lang="en-GB" sz="2400" dirty="0">
              <a:latin typeface="Century Gothic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7438" y="1044874"/>
            <a:ext cx="9049297" cy="543720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399600">
              <a:buClr>
                <a:schemeClr val="accent6"/>
              </a:buClr>
              <a:buSzPct val="150000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1C product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16921 spectral radiance samples</a:t>
            </a:r>
          </a:p>
          <a:p>
            <a:pPr lvl="2" indent="-457200">
              <a:spcBef>
                <a:spcPts val="600"/>
              </a:spcBef>
              <a:buClr>
                <a:srgbClr val="FF9A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err="1" smtClean="0">
                <a:solidFill>
                  <a:srgbClr val="002569"/>
                </a:solidFill>
              </a:rPr>
              <a:t>Apodised</a:t>
            </a:r>
            <a:r>
              <a:rPr lang="en-GB" sz="1600" b="0" kern="0" dirty="0" smtClean="0">
                <a:solidFill>
                  <a:srgbClr val="002569"/>
                </a:solidFill>
              </a:rPr>
              <a:t>, calibrated, </a:t>
            </a:r>
            <a:r>
              <a:rPr lang="en-GB" sz="1600" b="0" kern="0" dirty="0" err="1" smtClean="0">
                <a:solidFill>
                  <a:srgbClr val="002569"/>
                </a:solidFill>
              </a:rPr>
              <a:t>geolocated</a:t>
            </a:r>
            <a:endParaRPr lang="en-GB" sz="1600" b="0" kern="0" dirty="0" smtClean="0">
              <a:solidFill>
                <a:srgbClr val="002569"/>
              </a:solidFill>
            </a:endParaRPr>
          </a:p>
          <a:p>
            <a:pPr marL="450">
              <a:buClr>
                <a:schemeClr val="accent6"/>
              </a:buClr>
              <a:buSzPct val="150000"/>
              <a:defRPr/>
            </a:pPr>
            <a:endParaRPr lang="en-GB" sz="1600" kern="0" dirty="0" smtClean="0">
              <a:solidFill>
                <a:schemeClr val="tx2"/>
              </a:solidFill>
            </a:endParaRPr>
          </a:p>
          <a:p>
            <a:pPr marL="400050" indent="-399600">
              <a:buClr>
                <a:schemeClr val="accent6"/>
              </a:buClr>
              <a:buSzPct val="150000"/>
              <a:defRPr/>
            </a:pPr>
            <a:r>
              <a:rPr lang="en-GB" sz="1600" kern="0" dirty="0">
                <a:solidFill>
                  <a:schemeClr val="tx2"/>
                </a:solidFill>
              </a:rPr>
              <a:t>Level 1D product</a:t>
            </a:r>
          </a:p>
          <a:p>
            <a:pPr marL="400050" indent="-399600"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Principal component scores of Level 1C spectra</a:t>
            </a:r>
          </a:p>
          <a:p>
            <a:pPr lvl="2" indent="-457200">
              <a:spcBef>
                <a:spcPts val="600"/>
              </a:spcBef>
              <a:buClr>
                <a:srgbClr val="FF9A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rgbClr val="002569"/>
                </a:solidFill>
              </a:rPr>
              <a:t>No new development needed, adaptation of methodology from </a:t>
            </a:r>
            <a:r>
              <a:rPr lang="en-GB" sz="1600" b="0" kern="0" dirty="0" smtClean="0">
                <a:solidFill>
                  <a:srgbClr val="002569"/>
                </a:solidFill>
              </a:rPr>
              <a:t>IASI</a:t>
            </a:r>
            <a:endParaRPr lang="en-GB" sz="1600" kern="0" dirty="0" smtClean="0">
              <a:solidFill>
                <a:schemeClr val="tx2"/>
              </a:solidFill>
            </a:endParaRPr>
          </a:p>
          <a:p>
            <a:pPr marL="450"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50">
              <a:buClr>
                <a:schemeClr val="accent6"/>
              </a:buClr>
              <a:buSzPct val="150000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2 products</a:t>
            </a:r>
          </a:p>
          <a:p>
            <a:pPr marL="400050" indent="-3996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 smtClean="0">
              <a:solidFill>
                <a:schemeClr val="tx2"/>
              </a:solidFill>
            </a:endParaRPr>
          </a:p>
          <a:p>
            <a:pPr marL="400050" indent="-3996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Continuation of IASI Level 2</a:t>
            </a:r>
            <a:endParaRPr lang="en-GB" sz="1600" kern="0" dirty="0">
              <a:solidFill>
                <a:schemeClr val="tx2"/>
              </a:solidFill>
            </a:endParaRPr>
          </a:p>
          <a:p>
            <a:pPr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Re-use of methods developed for IASI at Day-1</a:t>
            </a:r>
          </a:p>
          <a:p>
            <a:pPr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Lower errors in products</a:t>
            </a:r>
            <a:endParaRPr lang="en-GB" sz="1600" b="0" kern="0" dirty="0">
              <a:solidFill>
                <a:schemeClr val="tx2"/>
              </a:solidFill>
            </a:endParaRPr>
          </a:p>
          <a:p>
            <a:pPr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Day-2 developments of new products together with SAF on Atmospheric Composition</a:t>
            </a:r>
            <a:endParaRPr lang="en-GB" sz="1600" b="0" kern="0" dirty="0">
              <a:solidFill>
                <a:schemeClr val="tx2"/>
              </a:solidFill>
            </a:endParaRPr>
          </a:p>
          <a:p>
            <a:pPr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Activities ongoing for new or improved trace gas and cloud products</a:t>
            </a:r>
          </a:p>
          <a:p>
            <a:pPr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Combined IASI-NG/MWS products being developed</a:t>
            </a:r>
            <a:endParaRPr lang="en-GB" sz="1600" b="0" kern="0" dirty="0">
              <a:solidFill>
                <a:schemeClr val="tx2"/>
              </a:solidFill>
            </a:endParaRPr>
          </a:p>
          <a:p>
            <a:pPr marL="1314450" lvl="2" indent="-457200">
              <a:defRPr/>
            </a:pPr>
            <a:endParaRPr lang="en-GB" sz="1600" b="0" kern="0" dirty="0">
              <a:solidFill>
                <a:schemeClr val="tx2"/>
              </a:solidFill>
            </a:endParaRPr>
          </a:p>
          <a:p>
            <a:pPr marL="857250" lvl="1" indent="-457200">
              <a:defRPr/>
            </a:pPr>
            <a:endParaRPr lang="en-GB" sz="1800" kern="0" dirty="0">
              <a:solidFill>
                <a:schemeClr val="tx2"/>
              </a:solidFill>
            </a:endParaRPr>
          </a:p>
          <a:p>
            <a:pPr marL="457200" indent="-457200">
              <a:defRPr/>
            </a:pPr>
            <a:endParaRPr lang="en-GB" sz="1800" kern="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829" y="150159"/>
            <a:ext cx="3269226" cy="23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12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8329" y="940328"/>
            <a:ext cx="4992687" cy="5328391"/>
          </a:xfrm>
        </p:spPr>
        <p:txBody>
          <a:bodyPr/>
          <a:lstStyle/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Objectives / products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Temperature/humidity profiles in clear and cloudy air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Cloud liquid water total column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Imagery: precipitation</a:t>
            </a:r>
          </a:p>
          <a:p>
            <a:pPr marL="857250" lvl="1" indent="-457200">
              <a:spcBef>
                <a:spcPct val="0"/>
              </a:spcBef>
              <a:buClr>
                <a:schemeClr val="accent2"/>
              </a:buClr>
              <a:buSzPct val="150000"/>
            </a:pPr>
            <a:endParaRPr lang="en-GB" sz="1600" dirty="0" smtClean="0"/>
          </a:p>
          <a:p>
            <a:pPr marL="857250" lvl="1" indent="-457200">
              <a:spcBef>
                <a:spcPct val="0"/>
              </a:spcBef>
              <a:buClr>
                <a:schemeClr val="accent2"/>
              </a:buClr>
              <a:buSzPct val="150000"/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Key performances</a:t>
            </a:r>
            <a:r>
              <a:rPr lang="en-GB" sz="2000" b="1" dirty="0" smtClean="0">
                <a:solidFill>
                  <a:schemeClr val="tx1"/>
                </a:solidFill>
              </a:rPr>
              <a:t> </a:t>
            </a:r>
            <a:r>
              <a:rPr lang="en-GB" sz="1600" b="1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24 channels: 23.8 – 229 GHz</a:t>
            </a:r>
            <a:endParaRPr lang="en-GB" sz="1600" baseline="300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Absolute calibration: 0.5 K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Radiometric noise: 0.2 – 1.6 K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Footprint size: 17 – 40 km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Cross-track scan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Applications benefitting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Numerical weather prediction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err="1" smtClean="0"/>
              <a:t>Nowcasting</a:t>
            </a:r>
            <a:endParaRPr lang="en-GB" sz="16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Climate monitoring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Hydrology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</a:pPr>
            <a:endParaRPr lang="en-GB" sz="1700" dirty="0" smtClean="0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64675" y="170126"/>
            <a:ext cx="56880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Micro-wave </a:t>
            </a:r>
            <a:r>
              <a:rPr lang="en-GB" sz="2400" dirty="0" smtClean="0">
                <a:latin typeface="Century Gothic" pitchFamily="34" charset="0"/>
              </a:rPr>
              <a:t>sounding (MWS)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81525" y="2638425"/>
            <a:ext cx="4749800" cy="3709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buClr>
                <a:schemeClr val="accent6"/>
              </a:buClr>
              <a:buSzPct val="150000"/>
              <a:defRPr/>
            </a:pPr>
            <a:r>
              <a:rPr lang="en-GB" sz="1600" kern="0" dirty="0">
                <a:solidFill>
                  <a:schemeClr val="tx2"/>
                </a:solidFill>
              </a:rPr>
              <a:t>Breakthrough</a:t>
            </a:r>
          </a:p>
          <a:p>
            <a:pPr marL="400050" indent="-457200"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Addition of a quasi-window channel at 229 GHz (recommended by ITSC-11)</a:t>
            </a:r>
          </a:p>
          <a:p>
            <a:pPr marL="400050" indent="-4572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914400" lvl="1" indent="-457200"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Cirrus cloud information</a:t>
            </a:r>
            <a:r>
              <a:rPr lang="en-GB" sz="1600" dirty="0"/>
              <a:t> </a:t>
            </a:r>
            <a:r>
              <a:rPr lang="en-GB" sz="1600" b="0" dirty="0"/>
              <a:t>giving a better humidity retrieval performance </a:t>
            </a:r>
            <a:endParaRPr lang="en-GB" sz="1600" b="0" kern="0" dirty="0">
              <a:solidFill>
                <a:schemeClr val="tx2"/>
              </a:solidFill>
            </a:endParaRPr>
          </a:p>
          <a:p>
            <a:pPr marL="914400" lvl="1" indent="-457200"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Addition of sounding channels</a:t>
            </a:r>
          </a:p>
          <a:p>
            <a:pPr marL="914400" lvl="1" indent="-457200"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+ 2 channels at 53-54 GHz</a:t>
            </a:r>
          </a:p>
          <a:p>
            <a:pPr marL="914400" lvl="1" indent="-457200"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+ </a:t>
            </a:r>
            <a:r>
              <a:rPr lang="en-GB" sz="1600" kern="0" dirty="0" smtClean="0">
                <a:solidFill>
                  <a:schemeClr val="tx2"/>
                </a:solidFill>
              </a:rPr>
              <a:t>2 </a:t>
            </a:r>
            <a:r>
              <a:rPr lang="en-GB" sz="1600" kern="0" dirty="0">
                <a:solidFill>
                  <a:schemeClr val="tx2"/>
                </a:solidFill>
              </a:rPr>
              <a:t>channels at 183.31 GHz</a:t>
            </a:r>
          </a:p>
          <a:p>
            <a:pPr marL="400050" indent="-4572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914400" lvl="1" indent="-457200"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More information on temperature and water vapour profiles</a:t>
            </a:r>
          </a:p>
          <a:p>
            <a:pPr marL="857250" lvl="1" indent="-457200"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57200" indent="-457200"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8077" y="0"/>
            <a:ext cx="4304912" cy="249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381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78329" y="170126"/>
            <a:ext cx="56880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Micro-wave </a:t>
            </a:r>
            <a:r>
              <a:rPr lang="en-GB" sz="2400" dirty="0" smtClean="0">
                <a:latin typeface="Century Gothic" pitchFamily="34" charset="0"/>
              </a:rPr>
              <a:t>sounding (MWS)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71612" y="1708089"/>
            <a:ext cx="8366535" cy="46927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buClr>
                <a:schemeClr val="accent6"/>
              </a:buClr>
              <a:buSzPct val="150000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1B</a:t>
            </a:r>
          </a:p>
          <a:p>
            <a:pPr marL="400050" indent="-457200">
              <a:buClr>
                <a:schemeClr val="accent6"/>
              </a:buClr>
              <a:buSzPct val="150000"/>
              <a:defRPr/>
            </a:pPr>
            <a:endParaRPr lang="en-GB" sz="1600" kern="0" dirty="0" smtClean="0">
              <a:solidFill>
                <a:schemeClr val="tx2"/>
              </a:solidFill>
            </a:endParaRPr>
          </a:p>
          <a:p>
            <a:pPr marL="457200" indent="-4572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Calibrated and </a:t>
            </a:r>
            <a:r>
              <a:rPr lang="en-GB" sz="1600" kern="0" dirty="0" err="1" smtClean="0">
                <a:solidFill>
                  <a:schemeClr val="tx2"/>
                </a:solidFill>
              </a:rPr>
              <a:t>geolocated</a:t>
            </a:r>
            <a:r>
              <a:rPr lang="en-GB" sz="1600" kern="0" dirty="0" smtClean="0">
                <a:solidFill>
                  <a:schemeClr val="tx2"/>
                </a:solidFill>
              </a:rPr>
              <a:t> radiances in 24 spectral channels 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914400" lvl="1" indent="-457200"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+ 2 </a:t>
            </a:r>
            <a:r>
              <a:rPr lang="en-GB" sz="1600" kern="0" dirty="0" smtClean="0">
                <a:solidFill>
                  <a:schemeClr val="tx2"/>
                </a:solidFill>
              </a:rPr>
              <a:t>temperature sounding channels </a:t>
            </a:r>
            <a:r>
              <a:rPr lang="en-GB" sz="1600" kern="0" dirty="0">
                <a:solidFill>
                  <a:schemeClr val="tx2"/>
                </a:solidFill>
              </a:rPr>
              <a:t>at 53-54 GHz</a:t>
            </a:r>
          </a:p>
          <a:p>
            <a:pPr marL="914400" lvl="1" indent="-457200"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+ </a:t>
            </a:r>
            <a:r>
              <a:rPr lang="en-GB" sz="1600" kern="0" dirty="0" smtClean="0">
                <a:solidFill>
                  <a:schemeClr val="tx2"/>
                </a:solidFill>
              </a:rPr>
              <a:t>2 humidity sounding channels </a:t>
            </a:r>
            <a:r>
              <a:rPr lang="en-GB" sz="1600" kern="0" dirty="0">
                <a:solidFill>
                  <a:schemeClr val="tx2"/>
                </a:solidFill>
              </a:rPr>
              <a:t>at 183.31 </a:t>
            </a:r>
            <a:r>
              <a:rPr lang="en-GB" sz="1600" kern="0" dirty="0" smtClean="0">
                <a:solidFill>
                  <a:schemeClr val="tx2"/>
                </a:solidFill>
              </a:rPr>
              <a:t>GHz</a:t>
            </a:r>
          </a:p>
          <a:p>
            <a:pPr marL="914400" lvl="1" indent="-457200"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+ quasi-window </a:t>
            </a:r>
            <a:r>
              <a:rPr lang="en-GB" sz="1600" kern="0" dirty="0">
                <a:solidFill>
                  <a:schemeClr val="tx2"/>
                </a:solidFill>
              </a:rPr>
              <a:t>channel at 229 GHz </a:t>
            </a:r>
            <a:r>
              <a:rPr lang="en-GB" sz="1600" kern="0" dirty="0" smtClean="0">
                <a:solidFill>
                  <a:schemeClr val="tx2"/>
                </a:solidFill>
              </a:rPr>
              <a:t>providing cirrus cloud information for better humidity retrieval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buClr>
                <a:schemeClr val="accent6"/>
              </a:buClr>
              <a:buSzPct val="150000"/>
              <a:defRPr/>
            </a:pPr>
            <a:endParaRPr lang="en-GB" sz="1600" kern="0" dirty="0" smtClean="0">
              <a:solidFill>
                <a:schemeClr val="tx2"/>
              </a:solidFill>
            </a:endParaRPr>
          </a:p>
          <a:p>
            <a:pPr marL="400050" indent="-457200">
              <a:buClr>
                <a:schemeClr val="accent6"/>
              </a:buClr>
              <a:buSzPct val="150000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2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Total precipitable water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914400" lvl="1" indent="-457200"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Continuity of AMSU-A / MHS product</a:t>
            </a:r>
            <a:endParaRPr lang="en-GB" sz="1600" b="0" kern="0" dirty="0">
              <a:solidFill>
                <a:schemeClr val="tx2"/>
              </a:solidFill>
            </a:endParaRPr>
          </a:p>
          <a:p>
            <a:pPr marL="914400" lvl="1" indent="-457200"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857250" lvl="1" indent="-457200"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57200" indent="-457200"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652778" y="3551116"/>
            <a:ext cx="3417988" cy="29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5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2250" y="1328738"/>
            <a:ext cx="4883150" cy="5241395"/>
          </a:xfrm>
        </p:spPr>
        <p:txBody>
          <a:bodyPr/>
          <a:lstStyle/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Objectives / products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800" dirty="0" smtClean="0"/>
              <a:t>Refractivity profiles at high vert. resolution 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800" dirty="0" smtClean="0">
                <a:solidFill>
                  <a:schemeClr val="accent6"/>
                </a:solidFill>
              </a:rPr>
              <a:t>Temperature / humidity profiles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800" dirty="0" smtClean="0"/>
              <a:t>PBL top and </a:t>
            </a:r>
            <a:r>
              <a:rPr lang="en-GB" sz="1800" dirty="0" err="1" smtClean="0"/>
              <a:t>tropopause</a:t>
            </a:r>
            <a:r>
              <a:rPr lang="en-GB" sz="1800" dirty="0" smtClean="0"/>
              <a:t> height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800" dirty="0" err="1" smtClean="0"/>
              <a:t>Ionospheric</a:t>
            </a:r>
            <a:r>
              <a:rPr lang="en-GB" sz="1800" dirty="0" smtClean="0"/>
              <a:t> electron content</a:t>
            </a:r>
          </a:p>
          <a:p>
            <a:pPr marL="457200" indent="-457200">
              <a:spcBef>
                <a:spcPct val="0"/>
              </a:spcBef>
            </a:pPr>
            <a:endParaRPr lang="en-GB" sz="900" dirty="0" smtClean="0"/>
          </a:p>
          <a:p>
            <a:pPr marL="457200" indent="-457200">
              <a:spcBef>
                <a:spcPct val="0"/>
              </a:spcBef>
            </a:pPr>
            <a:endParaRPr lang="en-GB" sz="18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Key performances 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800" dirty="0" smtClean="0"/>
              <a:t>Tracking of GPS and Galileo satellites</a:t>
            </a:r>
          </a:p>
          <a:p>
            <a:pPr marL="457200" indent="-457200">
              <a:spcBef>
                <a:spcPct val="0"/>
              </a:spcBef>
            </a:pPr>
            <a:r>
              <a:rPr lang="en-GB" sz="1800" dirty="0" smtClean="0"/>
              <a:t>	Optional: </a:t>
            </a:r>
            <a:r>
              <a:rPr lang="en-GB" sz="1800" dirty="0" err="1" smtClean="0"/>
              <a:t>Beidou</a:t>
            </a:r>
            <a:r>
              <a:rPr lang="en-GB" sz="1800" dirty="0" smtClean="0"/>
              <a:t> and QZSS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800" dirty="0" smtClean="0"/>
              <a:t>RO on two satellites: &gt; 2600 </a:t>
            </a:r>
            <a:r>
              <a:rPr lang="en-GB" sz="1800" dirty="0" err="1" smtClean="0"/>
              <a:t>occultations</a:t>
            </a:r>
            <a:r>
              <a:rPr lang="en-GB" sz="1800" dirty="0" smtClean="0"/>
              <a:t> per day (GPS and Galileo only)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800" dirty="0" smtClean="0"/>
              <a:t>Bending angle accuracy: 0.5 µ</a:t>
            </a:r>
            <a:r>
              <a:rPr lang="en-GB" sz="1800" dirty="0" err="1" smtClean="0"/>
              <a:t>rad</a:t>
            </a:r>
            <a:r>
              <a:rPr lang="en-GB" sz="1800" dirty="0" smtClean="0"/>
              <a:t> or 0.2%</a:t>
            </a:r>
          </a:p>
          <a:p>
            <a:pPr marL="457200" indent="-457200">
              <a:spcBef>
                <a:spcPct val="0"/>
              </a:spcBef>
            </a:pPr>
            <a:endParaRPr lang="en-GB" sz="20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Applications benefitting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800" dirty="0" smtClean="0"/>
              <a:t>Numerical weather prediction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800" dirty="0" smtClean="0"/>
              <a:t>Climate monitoring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800" dirty="0" smtClean="0"/>
              <a:t>Space weather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600" dirty="0" smtClean="0"/>
          </a:p>
        </p:txBody>
      </p:sp>
      <p:pic>
        <p:nvPicPr>
          <p:cNvPr id="16387" name="Picture 3" descr="gras_map_1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7025" y="550863"/>
            <a:ext cx="2768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osm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3850" y="2233613"/>
            <a:ext cx="27797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03199" y="114300"/>
            <a:ext cx="5688013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Radio occultation </a:t>
            </a:r>
            <a:r>
              <a:rPr lang="en-GB" sz="2400" dirty="0" smtClean="0">
                <a:latin typeface="Century Gothic" pitchFamily="34" charset="0"/>
              </a:rPr>
              <a:t>sounding (RO)</a:t>
            </a:r>
          </a:p>
          <a:p>
            <a:pPr marL="342900" indent="-342900">
              <a:spcBef>
                <a:spcPct val="20000"/>
              </a:spcBef>
            </a:pPr>
            <a:endParaRPr lang="en-GB" sz="2400" dirty="0">
              <a:latin typeface="Century Gothic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262563" y="3557588"/>
            <a:ext cx="4432300" cy="28730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>
                <a:solidFill>
                  <a:schemeClr val="tx2"/>
                </a:solidFill>
              </a:rPr>
              <a:t>Breakthrough</a:t>
            </a: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Tracking of GPS and Galileo satellites to double the number of occultation </a:t>
            </a:r>
            <a:r>
              <a:rPr lang="en-GB" sz="1600" kern="0" dirty="0" smtClean="0">
                <a:solidFill>
                  <a:schemeClr val="tx2"/>
                </a:solidFill>
              </a:rPr>
              <a:t>measurements, addition of </a:t>
            </a:r>
            <a:r>
              <a:rPr lang="en-GB" sz="1600" kern="0" dirty="0" err="1" smtClean="0">
                <a:solidFill>
                  <a:schemeClr val="tx2"/>
                </a:solidFill>
              </a:rPr>
              <a:t>Beidou</a:t>
            </a:r>
            <a:r>
              <a:rPr lang="en-GB" sz="1600" kern="0" dirty="0" smtClean="0">
                <a:solidFill>
                  <a:schemeClr val="tx2"/>
                </a:solidFill>
              </a:rPr>
              <a:t> and QZSS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Equipment of both Metop-SG satellites with RO in case of a dual satellite configuration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03199" y="114300"/>
            <a:ext cx="5688013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Radio occultation </a:t>
            </a:r>
            <a:r>
              <a:rPr lang="en-GB" sz="2400" dirty="0" smtClean="0">
                <a:latin typeface="Century Gothic" pitchFamily="34" charset="0"/>
              </a:rPr>
              <a:t>sounding (RO)</a:t>
            </a:r>
          </a:p>
          <a:p>
            <a:pPr marL="342900" indent="-342900">
              <a:spcBef>
                <a:spcPct val="20000"/>
              </a:spcBef>
            </a:pPr>
            <a:endParaRPr lang="en-GB" sz="2400" dirty="0">
              <a:latin typeface="Century Gothic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7804" y="1581643"/>
            <a:ext cx="6635147" cy="44946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1B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err="1" smtClean="0">
                <a:solidFill>
                  <a:schemeClr val="tx2"/>
                </a:solidFill>
              </a:rPr>
              <a:t>Geolocated</a:t>
            </a:r>
            <a:r>
              <a:rPr lang="en-GB" sz="1600" kern="0" dirty="0" smtClean="0">
                <a:solidFill>
                  <a:schemeClr val="tx2"/>
                </a:solidFill>
              </a:rPr>
              <a:t> bending angles 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Addition of new GNSS constellations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Galileo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err="1" smtClean="0">
                <a:solidFill>
                  <a:schemeClr val="tx2"/>
                </a:solidFill>
              </a:rPr>
              <a:t>Beidou</a:t>
            </a:r>
            <a:endParaRPr lang="en-GB" sz="1600" b="0" kern="0" dirty="0" smtClean="0">
              <a:solidFill>
                <a:schemeClr val="tx2"/>
              </a:solidFill>
            </a:endParaRP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Quasi Zenith Satellite System (QZSS)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Inclusion of new Precise Orbit Determination (POD)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50"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2</a:t>
            </a:r>
          </a:p>
          <a:p>
            <a:pPr marL="450"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endParaRPr lang="en-GB" sz="1600" kern="0" dirty="0" smtClean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ROM SAF: 8 level 2 products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Space weather products under development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  <p:pic>
        <p:nvPicPr>
          <p:cNvPr id="16387" name="Picture 3" descr="gras_map_1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432" y="550863"/>
            <a:ext cx="2768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osm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432" y="2230438"/>
            <a:ext cx="27797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TRENDS_B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91" y="3828989"/>
            <a:ext cx="3158681" cy="236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91216" y="6076335"/>
            <a:ext cx="13147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GFZ Potsdam, 2011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77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4572" y="1046691"/>
            <a:ext cx="4124325" cy="5396441"/>
          </a:xfrm>
        </p:spPr>
        <p:txBody>
          <a:bodyPr/>
          <a:lstStyle/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Objectives / products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Ozone profile and column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Columns of CO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,SO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, NO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, H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O, CO, CH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, </a:t>
            </a:r>
            <a:endParaRPr lang="en-GB" sz="1600" baseline="-25000" dirty="0" smtClean="0"/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Aerosol optical depth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Columns of </a:t>
            </a:r>
            <a:r>
              <a:rPr lang="en-GB" sz="1600" dirty="0" err="1" smtClean="0"/>
              <a:t>BrO</a:t>
            </a:r>
            <a:r>
              <a:rPr lang="en-GB" sz="1600" dirty="0" smtClean="0"/>
              <a:t>, HCHO, OCHCHO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Volcanic Plumes</a:t>
            </a:r>
            <a:endParaRPr lang="en-GB" sz="16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</a:pPr>
            <a:endParaRPr lang="en-GB" sz="16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Key performances 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Spectral range: 0.27 – 2.385 µm</a:t>
            </a:r>
          </a:p>
          <a:p>
            <a:pPr marL="457200" indent="-457200">
              <a:spcBef>
                <a:spcPct val="0"/>
              </a:spcBef>
            </a:pPr>
            <a:r>
              <a:rPr lang="en-GB" sz="1600" dirty="0" smtClean="0"/>
              <a:t>	Spectral resolution: 0.25 – 1 nm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Radiometric calibration: 1 – 2%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SNR: 120 - 1500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Spatial sampling: 7.5 km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Cross-track scan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Applications benefitting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Air quality forecasting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Ozone-UV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Atmospheric Composition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Climate monitoring</a:t>
            </a:r>
          </a:p>
          <a:p>
            <a:pPr marL="0" indent="0">
              <a:spcBef>
                <a:spcPct val="0"/>
              </a:spcBef>
              <a:buNone/>
            </a:pPr>
            <a:endParaRPr lang="en-GB" sz="1700" dirty="0" smtClean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27530" y="0"/>
            <a:ext cx="84105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Nadir viewing UV/VIS/NIR/SWIR sounding</a:t>
            </a:r>
          </a:p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(Sentinel-5)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9255126" y="2674938"/>
            <a:ext cx="528637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/>
              <a:t>X</a:t>
            </a:r>
          </a:p>
          <a:p>
            <a:endParaRPr lang="en-GB" sz="1600" dirty="0"/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6990583" y="2569369"/>
            <a:ext cx="500063" cy="585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/>
              <a:t>XXXX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2775" y="3592084"/>
            <a:ext cx="5483225" cy="28384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>
                <a:solidFill>
                  <a:schemeClr val="tx2"/>
                </a:solidFill>
              </a:rPr>
              <a:t>Breakthrough</a:t>
            </a: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39960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Drastically increased spatial sampling (</a:t>
            </a:r>
            <a:r>
              <a:rPr lang="en-GB" sz="1600" kern="0" dirty="0" smtClean="0">
                <a:solidFill>
                  <a:schemeClr val="tx2"/>
                </a:solidFill>
              </a:rPr>
              <a:t>7.5 </a:t>
            </a:r>
            <a:r>
              <a:rPr lang="en-GB" sz="1600" kern="0" dirty="0">
                <a:solidFill>
                  <a:schemeClr val="tx2"/>
                </a:solidFill>
              </a:rPr>
              <a:t>km)</a:t>
            </a:r>
          </a:p>
          <a:p>
            <a:pPr marL="856800" lvl="2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for the benefit of air quality monitoring</a:t>
            </a:r>
          </a:p>
          <a:p>
            <a:pPr marL="39960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Extended spectral range into the near and shortwave infrared regions</a:t>
            </a:r>
          </a:p>
          <a:p>
            <a:pPr marL="856800" lvl="2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to measure aerosols as well as methane and carbon monoxide in the PBL</a:t>
            </a:r>
          </a:p>
          <a:p>
            <a:pPr marL="857250" lvl="1" indent="-457200"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857250" lvl="1" indent="-457200"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  <p:pic>
        <p:nvPicPr>
          <p:cNvPr id="8" name="Grafik 6"/>
          <p:cNvPicPr>
            <a:picLocks noChangeAspect="1"/>
          </p:cNvPicPr>
          <p:nvPr/>
        </p:nvPicPr>
        <p:blipFill>
          <a:blip r:embed="rId2" cstate="print"/>
          <a:srcRect t="2" b="8870"/>
          <a:stretch>
            <a:fillRect/>
          </a:stretch>
        </p:blipFill>
        <p:spPr bwMode="auto">
          <a:xfrm>
            <a:off x="4583295" y="466608"/>
            <a:ext cx="2681166" cy="288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nhaltsplatzhalter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0474" y="97899"/>
            <a:ext cx="2833289" cy="334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688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27530" y="159634"/>
            <a:ext cx="84105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Nadir viewing UV/VIS/NIR/SWIR </a:t>
            </a:r>
            <a:r>
              <a:rPr lang="en-GB" sz="2400" dirty="0" smtClean="0">
                <a:latin typeface="Century Gothic" pitchFamily="34" charset="0"/>
              </a:rPr>
              <a:t>sounding (Sentinel-5</a:t>
            </a:r>
            <a:r>
              <a:rPr lang="en-GB" sz="2400" dirty="0">
                <a:latin typeface="Century Gothic" pitchFamily="34" charset="0"/>
              </a:rPr>
              <a:t>)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9377363" y="2646363"/>
            <a:ext cx="528637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X</a:t>
            </a:r>
          </a:p>
          <a:p>
            <a:endParaRPr lang="en-GB" sz="1600"/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7337425" y="2493963"/>
            <a:ext cx="500063" cy="585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XXXX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68966" y="2322786"/>
            <a:ext cx="620110" cy="3235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930674" y="2455136"/>
            <a:ext cx="620110" cy="3235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6085" y="1178445"/>
            <a:ext cx="8874644" cy="47995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1B</a:t>
            </a: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 smtClean="0">
              <a:solidFill>
                <a:schemeClr val="tx2"/>
              </a:solidFill>
            </a:endParaRPr>
          </a:p>
          <a:p>
            <a:pPr marL="39960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Calibrated and navigated spectral radiances</a:t>
            </a:r>
          </a:p>
          <a:p>
            <a:pPr marL="856800" lvl="2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Spectral </a:t>
            </a:r>
            <a:r>
              <a:rPr lang="en-GB" sz="1600" b="0" kern="0" dirty="0">
                <a:solidFill>
                  <a:schemeClr val="tx2"/>
                </a:solidFill>
              </a:rPr>
              <a:t>resolution </a:t>
            </a:r>
            <a:r>
              <a:rPr lang="en-GB" sz="1600" b="0" kern="0" dirty="0" smtClean="0">
                <a:solidFill>
                  <a:schemeClr val="tx2"/>
                </a:solidFill>
              </a:rPr>
              <a:t>of 0.25 </a:t>
            </a:r>
            <a:r>
              <a:rPr lang="en-GB" sz="1600" b="0" kern="0" dirty="0">
                <a:solidFill>
                  <a:schemeClr val="tx2"/>
                </a:solidFill>
              </a:rPr>
              <a:t>– 1</a:t>
            </a:r>
            <a:r>
              <a:rPr lang="en-GB" sz="1600" b="0" kern="0" dirty="0" smtClean="0">
                <a:solidFill>
                  <a:schemeClr val="tx2"/>
                </a:solidFill>
              </a:rPr>
              <a:t> nm</a:t>
            </a:r>
            <a:endParaRPr lang="en-GB" sz="1600" b="0" kern="0" dirty="0">
              <a:solidFill>
                <a:schemeClr val="tx2"/>
              </a:solidFill>
            </a:endParaRPr>
          </a:p>
          <a:p>
            <a:pPr marL="856800" lvl="2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Spatial sampling at 7.5 km</a:t>
            </a: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 smtClean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2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39960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Development by ESA on behalf of Copernicus</a:t>
            </a:r>
            <a:endParaRPr lang="en-GB" sz="1600" kern="0" dirty="0">
              <a:solidFill>
                <a:schemeClr val="tx2"/>
              </a:solidFill>
            </a:endParaRPr>
          </a:p>
          <a:p>
            <a:pPr marL="856800" lvl="2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18 trace gas, aerosol, and surface products</a:t>
            </a:r>
          </a:p>
          <a:p>
            <a:pPr marL="856800" lvl="2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Processing will be implemented at EUMETSAT HQ for NRT dissemination</a:t>
            </a:r>
          </a:p>
          <a:p>
            <a:pPr marL="856800" lvl="2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endParaRPr lang="en-GB" sz="1600" b="0" kern="0" dirty="0">
              <a:solidFill>
                <a:schemeClr val="tx2"/>
              </a:solidFill>
            </a:endParaRPr>
          </a:p>
          <a:p>
            <a:pPr marL="39960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Further products being developed by the SAF on Atmospheric Composition</a:t>
            </a:r>
            <a:endParaRPr lang="en-GB" sz="1600" kern="0" dirty="0">
              <a:solidFill>
                <a:schemeClr val="tx2"/>
              </a:solidFill>
            </a:endParaRPr>
          </a:p>
          <a:p>
            <a:pPr marL="856800" lvl="2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4 trace gas products</a:t>
            </a:r>
            <a:endParaRPr lang="en-GB" sz="1600" b="0" kern="0" dirty="0">
              <a:solidFill>
                <a:schemeClr val="tx2"/>
              </a:solidFill>
            </a:endParaRPr>
          </a:p>
          <a:p>
            <a:pPr marL="400050" lvl="1"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24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1239838"/>
            <a:ext cx="9498012" cy="4487862"/>
          </a:xfrm>
        </p:spPr>
        <p:txBody>
          <a:bodyPr/>
          <a:lstStyle/>
          <a:p>
            <a:pPr marL="0" indent="0">
              <a:spcBef>
                <a:spcPct val="0"/>
              </a:spcBef>
              <a:buClr>
                <a:schemeClr val="accent6"/>
              </a:buClr>
              <a:buSzPct val="150000"/>
              <a:buNone/>
            </a:pPr>
            <a:r>
              <a:rPr lang="en-GB" sz="1800" b="1" dirty="0">
                <a:solidFill>
                  <a:schemeClr val="accent6"/>
                </a:solidFill>
              </a:rPr>
              <a:t>Measure the horizontal distribution of clouds, aerosols, and surface variables</a:t>
            </a:r>
          </a:p>
          <a:p>
            <a:pPr marL="457200" indent="-457200">
              <a:spcBef>
                <a:spcPct val="0"/>
              </a:spcBef>
            </a:pPr>
            <a:endParaRPr lang="en-GB" sz="18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buClr>
                <a:schemeClr val="accent6"/>
              </a:buClr>
              <a:buSzPct val="150000"/>
              <a:buNone/>
            </a:pPr>
            <a:endParaRPr lang="en-GB" sz="1600" dirty="0" smtClean="0">
              <a:solidFill>
                <a:schemeClr val="accent2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1"/>
                </a:solidFill>
              </a:rPr>
              <a:t>Visible/Infra-red Imaging (</a:t>
            </a:r>
            <a:r>
              <a:rPr lang="en-GB" sz="1600" dirty="0" err="1" smtClean="0">
                <a:solidFill>
                  <a:schemeClr val="tx1"/>
                </a:solidFill>
              </a:rPr>
              <a:t>METimage</a:t>
            </a:r>
            <a:r>
              <a:rPr lang="en-GB" sz="1600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1"/>
                </a:solidFill>
              </a:rPr>
              <a:t>Multi-viewing, -channel, -polarisation Imaging (3MI)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1"/>
                </a:solidFill>
              </a:rPr>
              <a:t>Micro-wave Imaging (MWI)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1"/>
                </a:solidFill>
              </a:rPr>
              <a:t>Ice Cloud Imaging (ICI)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err="1" smtClean="0">
                <a:solidFill>
                  <a:schemeClr val="tx1"/>
                </a:solidFill>
              </a:rPr>
              <a:t>Scatterometry</a:t>
            </a:r>
            <a:r>
              <a:rPr lang="en-GB" sz="1600" dirty="0" smtClean="0">
                <a:solidFill>
                  <a:schemeClr val="tx1"/>
                </a:solidFill>
              </a:rPr>
              <a:t> (SCA)</a:t>
            </a:r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</a:pPr>
            <a:endParaRPr lang="en-GB" sz="18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</a:pPr>
            <a:endParaRPr lang="en-GB" sz="1700" dirty="0" smtClean="0"/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274638" y="255588"/>
            <a:ext cx="600551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>
                <a:latin typeface="Century Gothic" pitchFamily="34" charset="0"/>
              </a:rPr>
              <a:t>Imaging missions</a:t>
            </a:r>
          </a:p>
          <a:p>
            <a:pPr marL="342900" indent="-342900">
              <a:spcBef>
                <a:spcPct val="20000"/>
              </a:spcBef>
            </a:pPr>
            <a:endParaRPr lang="en-GB" sz="24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23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00025" y="934968"/>
            <a:ext cx="4432300" cy="5593591"/>
          </a:xfrm>
        </p:spPr>
        <p:txBody>
          <a:bodyPr/>
          <a:lstStyle/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Objectives / products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00" dirty="0" smtClean="0">
                <a:solidFill>
                  <a:schemeClr val="accent6"/>
                </a:solidFill>
              </a:rPr>
              <a:t>Hi-res cloud products</a:t>
            </a:r>
            <a:r>
              <a:rPr lang="en-GB" sz="1400" dirty="0" smtClean="0"/>
              <a:t>, incl. microphysics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00" dirty="0" smtClean="0"/>
              <a:t>Aerosols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00" dirty="0" smtClean="0"/>
              <a:t>Polar AMVs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00" dirty="0" smtClean="0"/>
              <a:t>Vegetation, snow, fire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00" dirty="0" smtClean="0"/>
              <a:t>Sea/ice/land surface temperature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00" dirty="0" smtClean="0"/>
              <a:t>Support to sounding missions</a:t>
            </a:r>
          </a:p>
          <a:p>
            <a:pPr marL="457200" indent="-457200">
              <a:spcBef>
                <a:spcPct val="0"/>
              </a:spcBef>
            </a:pPr>
            <a:endParaRPr lang="en-GB" sz="16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Key performances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en-GB" sz="1400" b="1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20 channels: 0.443 – 13.345 µm</a:t>
            </a:r>
            <a:endParaRPr lang="en-GB" sz="1400" baseline="300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Absolute calibration: 5% (short-wave)</a:t>
            </a:r>
          </a:p>
          <a:p>
            <a:pPr marL="457200" indent="-457200">
              <a:spcBef>
                <a:spcPct val="0"/>
              </a:spcBef>
            </a:pPr>
            <a:r>
              <a:rPr lang="en-GB" sz="1400" dirty="0" smtClean="0"/>
              <a:t>		0.5 K (long-wave)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Radiometric sensitivity: </a:t>
            </a:r>
          </a:p>
          <a:p>
            <a:pPr marL="457200" indent="-457200">
              <a:spcBef>
                <a:spcPct val="0"/>
              </a:spcBef>
            </a:pPr>
            <a:r>
              <a:rPr lang="en-GB" sz="1400" dirty="0" smtClean="0"/>
              <a:t>		SNR 60 – 500 (short-wave)</a:t>
            </a:r>
          </a:p>
          <a:p>
            <a:pPr marL="457200" indent="-457200">
              <a:spcBef>
                <a:spcPct val="0"/>
              </a:spcBef>
            </a:pPr>
            <a:r>
              <a:rPr lang="en-GB" sz="1400" dirty="0" smtClean="0"/>
              <a:t>		0.05 – 0.3 K (long-wave)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Spatial sampling: 500 m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Cross-track scan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4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Applications benefitting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err="1" smtClean="0"/>
              <a:t>Nowcasting</a:t>
            </a:r>
            <a:endParaRPr lang="en-GB" sz="14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Numerical weather prediction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Oceanography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Hydrology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Climate monitoring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Land surface analysis </a:t>
            </a:r>
          </a:p>
          <a:p>
            <a:pPr marL="457200" indent="-457200">
              <a:spcBef>
                <a:spcPct val="0"/>
              </a:spcBef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</a:pPr>
            <a:endParaRPr lang="en-GB" sz="1600" dirty="0" smtClean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00025" y="144107"/>
            <a:ext cx="5688012" cy="65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Optical </a:t>
            </a:r>
            <a:r>
              <a:rPr lang="en-GB" sz="2400" dirty="0" smtClean="0">
                <a:latin typeface="Century Gothic" pitchFamily="34" charset="0"/>
              </a:rPr>
              <a:t>imaging (METimage</a:t>
            </a:r>
            <a:r>
              <a:rPr lang="en-GB" sz="2400" dirty="0">
                <a:latin typeface="Century Gothic" pitchFamily="34" charset="0"/>
              </a:rPr>
              <a:t>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61635" y="2775710"/>
            <a:ext cx="5168900" cy="3752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r>
              <a:rPr lang="en-GB" sz="1600" kern="0" dirty="0">
                <a:solidFill>
                  <a:schemeClr val="tx2"/>
                </a:solidFill>
              </a:rPr>
              <a:t>Breakthrough</a:t>
            </a: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Far more spectral channels than AVHRR </a:t>
            </a:r>
            <a:r>
              <a:rPr lang="en-GB" sz="1600" kern="0" dirty="0" smtClean="0">
                <a:solidFill>
                  <a:schemeClr val="tx2"/>
                </a:solidFill>
              </a:rPr>
              <a:t>for the </a:t>
            </a:r>
            <a:r>
              <a:rPr lang="en-GB" sz="1600" kern="0" dirty="0">
                <a:solidFill>
                  <a:schemeClr val="tx2"/>
                </a:solidFill>
              </a:rPr>
              <a:t>benefit of measuring more variables</a:t>
            </a:r>
          </a:p>
          <a:p>
            <a:pPr marL="857250" lvl="1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Higher spatial </a:t>
            </a:r>
            <a:r>
              <a:rPr lang="en-GB" sz="1600" kern="0" dirty="0" smtClean="0">
                <a:solidFill>
                  <a:schemeClr val="tx2"/>
                </a:solidFill>
              </a:rPr>
              <a:t>sampling </a:t>
            </a:r>
            <a:r>
              <a:rPr lang="en-GB" sz="1600" kern="0" dirty="0">
                <a:solidFill>
                  <a:schemeClr val="tx2"/>
                </a:solidFill>
              </a:rPr>
              <a:t>(500 m):</a:t>
            </a:r>
          </a:p>
          <a:p>
            <a:pPr marL="1314450"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more complete coverage through greater likelihood to measure surface variables in partly cloud conditions</a:t>
            </a:r>
          </a:p>
          <a:p>
            <a:pPr marL="857250" lvl="1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b="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Better radiometric resolution for more accurate quantification of many variables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  <p:pic>
        <p:nvPicPr>
          <p:cNvPr id="6" name="Picture 8" descr="Cloud Fraction - 7-06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2981" y="279277"/>
            <a:ext cx="3087329" cy="299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495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00025" y="133597"/>
            <a:ext cx="5688012" cy="65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Optical </a:t>
            </a:r>
            <a:r>
              <a:rPr lang="en-GB" sz="2400" dirty="0" smtClean="0">
                <a:latin typeface="Century Gothic" pitchFamily="34" charset="0"/>
              </a:rPr>
              <a:t>imaging (METimage</a:t>
            </a:r>
            <a:r>
              <a:rPr lang="en-GB" sz="2400" dirty="0">
                <a:latin typeface="Century Gothic" pitchFamily="34" charset="0"/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7221" y="1010099"/>
            <a:ext cx="9055812" cy="53612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1B</a:t>
            </a: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Calibrated and navigated radiances in 20 spectral channels at 500 m sampling</a:t>
            </a: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2 Cloud Mask</a:t>
            </a: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Product in support of IASI-NG, S-5, 3MI</a:t>
            </a:r>
          </a:p>
          <a:p>
            <a:pPr marL="857250" lvl="1" indent="-457200">
              <a:spcBef>
                <a:spcPts val="600"/>
              </a:spcBef>
              <a:buClr>
                <a:schemeClr val="accent1"/>
              </a:buClr>
              <a:buSzPct val="12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Fast algorithms to allow usage of product in other product processing</a:t>
            </a:r>
          </a:p>
          <a:p>
            <a:pPr marL="857250" lvl="1" indent="-457200">
              <a:spcBef>
                <a:spcPts val="600"/>
              </a:spcBef>
              <a:buClr>
                <a:schemeClr val="accent1"/>
              </a:buClr>
              <a:buSzPct val="12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Will be part of Level 2 product</a:t>
            </a: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2 products</a:t>
            </a:r>
          </a:p>
          <a:p>
            <a:pPr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Centrally generated </a:t>
            </a:r>
            <a:endParaRPr lang="en-GB" sz="1600" kern="0" dirty="0">
              <a:solidFill>
                <a:schemeClr val="tx2"/>
              </a:solidFill>
            </a:endParaRPr>
          </a:p>
          <a:p>
            <a:pPr marL="1314450" lvl="2" indent="-457200">
              <a:spcBef>
                <a:spcPts val="600"/>
              </a:spcBef>
              <a:buClr>
                <a:schemeClr val="accent1"/>
              </a:buClr>
              <a:buSzPct val="12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7 cloud variables, total precipitable water, polar atmospheric motion vectors, volcanic ash</a:t>
            </a:r>
          </a:p>
          <a:p>
            <a:pPr marL="400050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Products by SAFs on Hydrology, Land Surface Analysis, Ocean and Sea Ice</a:t>
            </a:r>
          </a:p>
          <a:p>
            <a:pPr marL="1314450" lvl="2" indent="-457200">
              <a:spcBef>
                <a:spcPts val="600"/>
              </a:spcBef>
              <a:buClr>
                <a:schemeClr val="accent1"/>
              </a:buClr>
              <a:buSzPct val="12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Snow cover, surface temperature (sea/ice/land), albedo, vegetation cover / index, leaf area index, FAPAR,  burnt area, BRDF, fire radiative power</a:t>
            </a:r>
            <a:endParaRPr lang="en-GB" sz="1600" b="0" kern="0" dirty="0">
              <a:solidFill>
                <a:schemeClr val="tx2"/>
              </a:solidFill>
            </a:endParaRPr>
          </a:p>
          <a:p>
            <a:pPr marL="857250" lvl="1" indent="-4572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b="0" kern="0" dirty="0">
              <a:solidFill>
                <a:schemeClr val="tx2"/>
              </a:solidFill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25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8273" y="0"/>
            <a:ext cx="9475788" cy="808037"/>
          </a:xfrm>
        </p:spPr>
        <p:txBody>
          <a:bodyPr/>
          <a:lstStyle/>
          <a:p>
            <a:r>
              <a:rPr lang="en-GB" altLang="en-US" sz="2400" dirty="0" smtClean="0"/>
              <a:t>EPS-SG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9" y="1238369"/>
            <a:ext cx="8512175" cy="4675414"/>
          </a:xfrm>
        </p:spPr>
        <p:txBody>
          <a:bodyPr>
            <a:normAutofit fontScale="92500" lnSpcReduction="20000"/>
          </a:bodyPr>
          <a:lstStyle/>
          <a:p>
            <a:pPr marL="857250" lvl="1" indent="-457200">
              <a:buSzPct val="150000"/>
              <a:buFont typeface="Arial" pitchFamily="34" charset="0"/>
              <a:buChar char="•"/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Continuity of the EUMETSAT Polar System Services</a:t>
            </a:r>
          </a:p>
          <a:p>
            <a:pPr marL="857250" lvl="1" indent="-457200">
              <a:buSzPct val="150000"/>
              <a:buFont typeface="Arial" pitchFamily="34" charset="0"/>
              <a:buChar char="•"/>
              <a:defRPr/>
            </a:pPr>
            <a:endParaRPr lang="en-GB" sz="1600" b="1" dirty="0" smtClean="0">
              <a:solidFill>
                <a:schemeClr val="tx1"/>
              </a:solidFill>
            </a:endParaRPr>
          </a:p>
          <a:p>
            <a:pPr marL="1257300" lvl="2" indent="-457200">
              <a:buSzPct val="150000"/>
              <a:buFont typeface="Trebuchet MS" pitchFamily="34" charset="0"/>
              <a:buChar char="−"/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Provision of continuous long-term datasets in support of operational meteorological and environmental forecasting and global climate monitoring </a:t>
            </a:r>
          </a:p>
          <a:p>
            <a:pPr marL="857250" lvl="1" indent="-457200">
              <a:buSzPct val="150000"/>
              <a:buFont typeface="Arial" pitchFamily="34" charset="0"/>
              <a:buChar char="•"/>
              <a:defRPr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857250" lvl="1" indent="-457200">
              <a:buSzPct val="150000"/>
              <a:buFont typeface="Arial" pitchFamily="34" charset="0"/>
              <a:buChar char="•"/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EPS-SG will be part of the NOAA / EUMETSAT Joint Polar System</a:t>
            </a:r>
          </a:p>
          <a:p>
            <a:pPr marL="857250" lvl="1" indent="-457200">
              <a:buSzPct val="150000"/>
              <a:buFont typeface="Arial" pitchFamily="34" charset="0"/>
              <a:buChar char="•"/>
              <a:defRPr/>
            </a:pPr>
            <a:endParaRPr lang="en-GB" sz="1600" b="1" dirty="0" smtClean="0">
              <a:solidFill>
                <a:schemeClr val="tx1"/>
              </a:solidFill>
            </a:endParaRPr>
          </a:p>
          <a:p>
            <a:pPr marL="1257300" lvl="2" indent="-457200">
              <a:buSzPct val="150000"/>
              <a:buFont typeface="Trebuchet MS" pitchFamily="34" charset="0"/>
              <a:buChar char="−"/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Service in the mid-morning orbit covered by EUMETSAT</a:t>
            </a:r>
          </a:p>
          <a:p>
            <a:pPr marL="1257300" lvl="2" indent="-457200">
              <a:buSzPct val="150000"/>
              <a:buFont typeface="Trebuchet MS" pitchFamily="34" charset="0"/>
              <a:buChar char="−"/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Service in the afternoon orbit covered by NOAA</a:t>
            </a:r>
          </a:p>
          <a:p>
            <a:pPr marL="857250" lvl="1" indent="-457200">
              <a:buSzPct val="150000"/>
              <a:defRPr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857250" lvl="1" indent="-457200">
              <a:buSzPct val="150000"/>
              <a:buFont typeface="Arial" pitchFamily="34" charset="0"/>
              <a:buChar char="•"/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EPS-SG will fulfil the European contribution to the WMO Global Observing System (GOS) as concerns the space-based observations from polar orbits</a:t>
            </a:r>
          </a:p>
          <a:p>
            <a:pPr marL="857250" lvl="1" indent="-457200"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857250" lvl="1" indent="-457200">
              <a:buSzPct val="150000"/>
              <a:buFont typeface="Arial" pitchFamily="34" charset="0"/>
              <a:buChar char="•"/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EPS-SG will rely on international cooperation for the development and on national contributions for key instruments</a:t>
            </a:r>
          </a:p>
          <a:p>
            <a:pPr marL="857250" lvl="1" indent="-457200">
              <a:buSzPct val="150000"/>
              <a:buFont typeface="Arial" pitchFamily="34" charset="0"/>
              <a:buChar char="•"/>
              <a:defRPr/>
            </a:pPr>
            <a:endParaRPr lang="en-GB" sz="1600" b="1" dirty="0" smtClean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  <a:buSzPct val="150000"/>
              <a:buFont typeface="Trebuchet MS" pitchFamily="34" charset="0"/>
              <a:buChar char="−"/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ESA: development of the space segment</a:t>
            </a:r>
          </a:p>
          <a:p>
            <a:pPr lvl="2">
              <a:lnSpc>
                <a:spcPct val="90000"/>
              </a:lnSpc>
              <a:buSzPct val="150000"/>
              <a:buFont typeface="Trebuchet MS" pitchFamily="34" charset="0"/>
              <a:buChar char="−"/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CNES: development of IASI-NG and Argos-4</a:t>
            </a:r>
          </a:p>
          <a:p>
            <a:pPr lvl="2">
              <a:lnSpc>
                <a:spcPct val="90000"/>
              </a:lnSpc>
              <a:buSzPct val="150000"/>
              <a:buFont typeface="Trebuchet MS" pitchFamily="34" charset="0"/>
              <a:buChar char="−"/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DLR: development of METimage</a:t>
            </a:r>
          </a:p>
          <a:p>
            <a:pPr marL="0" indent="0">
              <a:lnSpc>
                <a:spcPct val="90000"/>
              </a:lnSpc>
              <a:buClr>
                <a:srgbClr val="FF0066"/>
              </a:buClr>
              <a:buSzPct val="125000"/>
              <a:buNone/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		</a:t>
            </a:r>
          </a:p>
          <a:p>
            <a:pPr>
              <a:lnSpc>
                <a:spcPct val="90000"/>
              </a:lnSpc>
              <a:buClr>
                <a:srgbClr val="FF0066"/>
              </a:buClr>
              <a:buSzPct val="125000"/>
              <a:defRPr/>
            </a:pPr>
            <a:endParaRPr lang="en-GB" sz="16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Clr>
                <a:srgbClr val="FF0066"/>
              </a:buClr>
              <a:buSzPct val="125000"/>
              <a:defRPr/>
            </a:pPr>
            <a:endParaRPr lang="en-GB" sz="16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Clr>
                <a:srgbClr val="FF0066"/>
              </a:buClr>
              <a:buSzPct val="125000"/>
              <a:defRPr/>
            </a:pPr>
            <a:endParaRPr lang="en-GB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84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9171" y="1075266"/>
            <a:ext cx="4470400" cy="5305655"/>
          </a:xfrm>
        </p:spPr>
        <p:txBody>
          <a:bodyPr/>
          <a:lstStyle/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Objectives / products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Aerosol</a:t>
            </a:r>
            <a:r>
              <a:rPr lang="en-GB" sz="1600" dirty="0" smtClean="0"/>
              <a:t> – optical thickness, particle size, </a:t>
            </a:r>
            <a:br>
              <a:rPr lang="en-GB" sz="1600" dirty="0" smtClean="0"/>
            </a:br>
            <a:r>
              <a:rPr lang="en-GB" sz="1600" dirty="0" smtClean="0"/>
              <a:t>type, height, absorption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Volcanic Ash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Cloud phase, height, optical depth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Surface </a:t>
            </a:r>
            <a:r>
              <a:rPr lang="en-GB" sz="1600" dirty="0" err="1" smtClean="0"/>
              <a:t>albedo</a:t>
            </a:r>
            <a:endParaRPr lang="en-GB" sz="1600" dirty="0" smtClean="0"/>
          </a:p>
          <a:p>
            <a:pPr marL="857250" lvl="1" indent="-457200">
              <a:spcBef>
                <a:spcPct val="0"/>
              </a:spcBef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Key performances 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12 channels: 0.41 – 2.13 µm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3 polarisations: 0°, 60°, -60°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14 views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Radiometric bias: 3%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SNR: 200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Spatial sampling: 4 km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Push-broom scan (2200 km swath)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Applications benefitting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Climate monitoring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err="1" smtClean="0"/>
              <a:t>Nowcasting</a:t>
            </a:r>
            <a:endParaRPr lang="en-GB" sz="16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Air quality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Land surface analysis</a:t>
            </a:r>
          </a:p>
          <a:p>
            <a:pPr marL="457200" indent="-457200">
              <a:spcBef>
                <a:spcPct val="0"/>
              </a:spcBef>
            </a:pPr>
            <a:endParaRPr lang="en-GB" sz="1600" dirty="0" smtClean="0"/>
          </a:p>
          <a:p>
            <a:pPr marL="857250" lvl="1" indent="-457200">
              <a:spcBef>
                <a:spcPct val="0"/>
              </a:spcBef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700" dirty="0" smtClean="0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53484" y="0"/>
            <a:ext cx="56642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Multi-viewing </a:t>
            </a:r>
            <a:r>
              <a:rPr lang="en-GB" sz="2400" dirty="0" smtClean="0">
                <a:latin typeface="Century Gothic" pitchFamily="34" charset="0"/>
              </a:rPr>
              <a:t>Multi-channel</a:t>
            </a:r>
            <a:endParaRPr lang="en-GB" sz="2400" dirty="0">
              <a:latin typeface="Century Gothic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     </a:t>
            </a:r>
            <a:r>
              <a:rPr lang="en-GB" sz="2400" dirty="0" smtClean="0">
                <a:latin typeface="Century Gothic" pitchFamily="34" charset="0"/>
              </a:rPr>
              <a:t>Multi-polarisation </a:t>
            </a:r>
            <a:r>
              <a:rPr lang="en-GB" sz="2400" dirty="0">
                <a:latin typeface="Century Gothic" pitchFamily="34" charset="0"/>
              </a:rPr>
              <a:t>Imaging (3MI)</a:t>
            </a:r>
          </a:p>
        </p:txBody>
      </p:sp>
      <p:sp>
        <p:nvSpPr>
          <p:cNvPr id="20486" name="Rectangle 7"/>
          <p:cNvSpPr>
            <a:spLocks noChangeArrowheads="1"/>
          </p:cNvSpPr>
          <p:nvPr/>
        </p:nvSpPr>
        <p:spPr bwMode="auto">
          <a:xfrm>
            <a:off x="7307263" y="4111625"/>
            <a:ext cx="187325" cy="1428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5018088" y="4122738"/>
            <a:ext cx="187325" cy="1412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14458" y="3042808"/>
            <a:ext cx="4767263" cy="3455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>
                <a:solidFill>
                  <a:schemeClr val="tx2"/>
                </a:solidFill>
              </a:rPr>
              <a:t>Breakthrough:</a:t>
            </a:r>
          </a:p>
          <a:p>
            <a:pPr marL="857250" lvl="1" indent="-457200">
              <a:spcBef>
                <a:spcPts val="600"/>
              </a:spcBef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Enhanced spatial sampling (4 km)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Improves separation of cloudy areas 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12 spectral channels (9 polarised), extending into the </a:t>
            </a:r>
            <a:r>
              <a:rPr lang="en-GB" sz="1600" kern="0" dirty="0" smtClean="0">
                <a:solidFill>
                  <a:schemeClr val="tx2"/>
                </a:solidFill>
              </a:rPr>
              <a:t>SWIR</a:t>
            </a:r>
            <a:endParaRPr lang="en-GB" sz="1600" kern="0" dirty="0">
              <a:solidFill>
                <a:schemeClr val="tx2"/>
              </a:solidFill>
            </a:endParaRP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Better aerosol characterisation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High </a:t>
            </a:r>
            <a:r>
              <a:rPr lang="en-GB" sz="1600" kern="0" dirty="0">
                <a:solidFill>
                  <a:schemeClr val="tx2"/>
                </a:solidFill>
              </a:rPr>
              <a:t>angular resolution (14 views)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Phase </a:t>
            </a:r>
            <a:r>
              <a:rPr lang="en-GB" sz="1600" b="0" kern="0" dirty="0">
                <a:solidFill>
                  <a:schemeClr val="tx2"/>
                </a:solidFill>
              </a:rPr>
              <a:t>function characterisation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85" y="209770"/>
            <a:ext cx="266065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110" y="782272"/>
            <a:ext cx="266065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438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53484" y="0"/>
            <a:ext cx="56642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Multi-viewing </a:t>
            </a:r>
            <a:r>
              <a:rPr lang="en-GB" sz="2400" dirty="0" smtClean="0">
                <a:latin typeface="Century Gothic" pitchFamily="34" charset="0"/>
              </a:rPr>
              <a:t>Multi-channel</a:t>
            </a:r>
            <a:endParaRPr lang="en-GB" sz="2400" dirty="0">
              <a:latin typeface="Century Gothic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     </a:t>
            </a:r>
            <a:r>
              <a:rPr lang="en-GB" sz="2400" dirty="0" smtClean="0">
                <a:latin typeface="Century Gothic" pitchFamily="34" charset="0"/>
              </a:rPr>
              <a:t>Multi-polarisation </a:t>
            </a:r>
            <a:r>
              <a:rPr lang="en-GB" sz="2400" dirty="0">
                <a:latin typeface="Century Gothic" pitchFamily="34" charset="0"/>
              </a:rPr>
              <a:t>Imaging (3MI)</a:t>
            </a:r>
          </a:p>
        </p:txBody>
      </p:sp>
      <p:sp>
        <p:nvSpPr>
          <p:cNvPr id="20486" name="Rectangle 7"/>
          <p:cNvSpPr>
            <a:spLocks noChangeArrowheads="1"/>
          </p:cNvSpPr>
          <p:nvPr/>
        </p:nvSpPr>
        <p:spPr bwMode="auto">
          <a:xfrm>
            <a:off x="7307263" y="4111625"/>
            <a:ext cx="187325" cy="1428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5018088" y="4122738"/>
            <a:ext cx="187325" cy="1412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3484" y="879475"/>
            <a:ext cx="7867709" cy="54206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1B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Radiances in 12 spectral channels at three polarisations </a:t>
            </a:r>
            <a:r>
              <a:rPr lang="en-GB" sz="1600" dirty="0"/>
              <a:t>0°, 60°, -</a:t>
            </a:r>
            <a:r>
              <a:rPr lang="en-GB" sz="1600" dirty="0" smtClean="0"/>
              <a:t>60°, calibrated and </a:t>
            </a:r>
            <a:r>
              <a:rPr lang="en-GB" sz="1600" dirty="0" err="1" smtClean="0"/>
              <a:t>geolocated</a:t>
            </a:r>
            <a:endParaRPr lang="en-GB" sz="1600" dirty="0" smtClean="0"/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4 km sampling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2200 km </a:t>
            </a:r>
            <a:r>
              <a:rPr lang="en-GB" sz="1600" b="0" kern="0" dirty="0" smtClean="0">
                <a:solidFill>
                  <a:schemeClr val="tx2"/>
                </a:solidFill>
              </a:rPr>
              <a:t>swath</a:t>
            </a:r>
            <a:endParaRPr lang="en-GB" sz="1600" kern="0" dirty="0" smtClean="0">
              <a:solidFill>
                <a:schemeClr val="tx2"/>
              </a:solidFill>
            </a:endParaRPr>
          </a:p>
          <a:p>
            <a:pPr marL="450"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1C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Stokes vectors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err="1" smtClean="0">
                <a:solidFill>
                  <a:schemeClr val="tx2"/>
                </a:solidFill>
              </a:rPr>
              <a:t>Geoprojected</a:t>
            </a:r>
            <a:r>
              <a:rPr lang="en-GB" sz="1600" b="0" kern="0" dirty="0" smtClean="0">
                <a:solidFill>
                  <a:schemeClr val="tx2"/>
                </a:solidFill>
              </a:rPr>
              <a:t>, </a:t>
            </a:r>
            <a:r>
              <a:rPr lang="en-GB" sz="1600" b="0" kern="0" dirty="0" err="1" smtClean="0">
                <a:solidFill>
                  <a:schemeClr val="tx2"/>
                </a:solidFill>
              </a:rPr>
              <a:t>regridded</a:t>
            </a:r>
            <a:endParaRPr lang="en-GB" sz="1600" b="0" kern="0" dirty="0">
              <a:solidFill>
                <a:schemeClr val="tx2"/>
              </a:solidFill>
            </a:endParaRPr>
          </a:p>
          <a:p>
            <a:pPr marL="450">
              <a:spcBef>
                <a:spcPts val="600"/>
              </a:spcBef>
              <a:buClr>
                <a:schemeClr val="accent1"/>
              </a:buClr>
              <a:buSzPct val="150000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2</a:t>
            </a:r>
          </a:p>
          <a:p>
            <a:pPr marL="450">
              <a:spcBef>
                <a:spcPts val="600"/>
              </a:spcBef>
              <a:buClr>
                <a:schemeClr val="accent1"/>
              </a:buClr>
              <a:buSzPct val="150000"/>
              <a:defRPr/>
            </a:pPr>
            <a:endParaRPr lang="en-GB" sz="1600" kern="0" dirty="0" smtClean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Aerosol product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GRASP (Generalized Retrieval of Aerosol and Surface Properties)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Cloud product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Optical thickness, top pressure, phase, albedo, droplet </a:t>
            </a:r>
            <a:r>
              <a:rPr lang="en-GB" sz="1600" b="0" kern="0" dirty="0" smtClean="0">
                <a:solidFill>
                  <a:schemeClr val="tx2"/>
                </a:solidFill>
              </a:rPr>
              <a:t>size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LSA SAF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Surface albedo, BRDF, vegetation cover, FAPAR, leaf area index</a:t>
            </a:r>
            <a:endParaRPr lang="en-GB" sz="1600" b="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442363"/>
              </p:ext>
            </p:extLst>
          </p:nvPr>
        </p:nvGraphicFramePr>
        <p:xfrm>
          <a:off x="3582336" y="1839126"/>
          <a:ext cx="4870695" cy="283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15" r:id="rId3" imgW="11887200" imgH="7372440" progId="">
                  <p:embed/>
                </p:oleObj>
              </mc:Choice>
              <mc:Fallback>
                <p:oleObj r:id="rId3" imgW="11887200" imgH="7372440" progId="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2336" y="1839126"/>
                        <a:ext cx="4870695" cy="2830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1064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8058" y="966787"/>
            <a:ext cx="4718050" cy="5467879"/>
          </a:xfrm>
        </p:spPr>
        <p:txBody>
          <a:bodyPr/>
          <a:lstStyle/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Objectives / products 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Precipitation and cloud  products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Water vapour imagery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Sea-ice</a:t>
            </a:r>
            <a:r>
              <a:rPr lang="en-GB" sz="1600" dirty="0" smtClean="0"/>
              <a:t>, snow, sea surface wind</a:t>
            </a:r>
          </a:p>
          <a:p>
            <a:pPr marL="857250" lvl="1" indent="-457200">
              <a:spcBef>
                <a:spcPct val="0"/>
              </a:spcBef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Key performances 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18 channels: 18.7 – 183 GHz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Dual polarisation (V, H) up to 89 GHz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V polarisation at higher frequencies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Radiometric accuracy: 1 K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Radiometric sensitivity: 0.6 – 1.2 K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Footprint size: 10 – 50 km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Spatial sampling: 7 km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Conical scan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Applications benefitting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Numerical weather prediction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err="1" smtClean="0"/>
              <a:t>Nowcasting</a:t>
            </a:r>
            <a:endParaRPr lang="en-GB" sz="16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Oceanography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Hydrology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Climate monitoring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600" dirty="0" smtClean="0"/>
          </a:p>
          <a:p>
            <a:pPr marL="857250" lvl="1" indent="-457200">
              <a:spcBef>
                <a:spcPct val="0"/>
              </a:spcBef>
            </a:pPr>
            <a:endParaRPr lang="en-GB" sz="1600" dirty="0" smtClean="0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128058" y="168275"/>
            <a:ext cx="568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Micro-wave </a:t>
            </a:r>
            <a:r>
              <a:rPr lang="en-GB" sz="2400" dirty="0" smtClean="0">
                <a:latin typeface="Century Gothic" pitchFamily="34" charset="0"/>
              </a:rPr>
              <a:t>imaging (MWI</a:t>
            </a:r>
            <a:r>
              <a:rPr lang="en-GB" sz="2400" dirty="0">
                <a:latin typeface="Century Gothic" pitchFamily="34" charset="0"/>
              </a:rPr>
              <a:t>)  </a:t>
            </a:r>
          </a:p>
        </p:txBody>
      </p:sp>
      <p:pic>
        <p:nvPicPr>
          <p:cNvPr id="21508" name="Picture 5" descr="3day_cloudLiquidWa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5120" y="155786"/>
            <a:ext cx="3644480" cy="182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liquidscal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8675" y="600075"/>
            <a:ext cx="1143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9499600" y="2035175"/>
            <a:ext cx="4064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>
                <a:solidFill>
                  <a:schemeClr val="tx1"/>
                </a:solidFill>
              </a:rPr>
              <a:t>mm</a:t>
            </a:r>
          </a:p>
        </p:txBody>
      </p:sp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7934325" y="2038350"/>
            <a:ext cx="12271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chemeClr val="tx1"/>
                </a:solidFill>
              </a:rPr>
              <a:t>Cloud Liquid Column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711908" y="2596091"/>
            <a:ext cx="4700587" cy="38385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>
                <a:solidFill>
                  <a:schemeClr val="tx2"/>
                </a:solidFill>
              </a:rPr>
              <a:t>Breakthrough: 18 channels</a:t>
            </a: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Continuity of key microwave imager channels for weather forecast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Inclusion of dedicated sounding channels (118.75 GHz)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Enhanced precipitation measurements through inclusion of dedicated sounding channels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Extended suite of 183.31 GHz channels 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water-vapour and cloud profiling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39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181343" y="153168"/>
            <a:ext cx="568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Micro-wave </a:t>
            </a:r>
            <a:r>
              <a:rPr lang="en-GB" sz="2400" dirty="0" smtClean="0">
                <a:latin typeface="Century Gothic" pitchFamily="34" charset="0"/>
              </a:rPr>
              <a:t>imaging (MWI</a:t>
            </a:r>
            <a:r>
              <a:rPr lang="en-GB" sz="2400" dirty="0">
                <a:latin typeface="Century Gothic" pitchFamily="34" charset="0"/>
              </a:rPr>
              <a:t>) 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5770" y="1963737"/>
            <a:ext cx="7832961" cy="4506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1B</a:t>
            </a: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Radiances in 18 spectral channels, dual polarisation up to 89 GHz, calibrated and </a:t>
            </a:r>
            <a:r>
              <a:rPr lang="en-GB" sz="1600" kern="0" dirty="0" err="1" smtClean="0">
                <a:solidFill>
                  <a:schemeClr val="tx2"/>
                </a:solidFill>
              </a:rPr>
              <a:t>geolocated</a:t>
            </a:r>
            <a:endParaRPr lang="en-GB" sz="1600" kern="0" dirty="0" smtClean="0">
              <a:solidFill>
                <a:schemeClr val="tx2"/>
              </a:solidFill>
            </a:endParaRP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Continuation of key micro-wave imager channels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600" b="0" kern="0" dirty="0" smtClean="0">
                <a:solidFill>
                  <a:schemeClr val="tx2"/>
                </a:solidFill>
              </a:rPr>
              <a:t>Inclusion </a:t>
            </a:r>
            <a:r>
              <a:rPr lang="en-US" sz="1600" b="0" kern="0" dirty="0">
                <a:solidFill>
                  <a:schemeClr val="tx2"/>
                </a:solidFill>
              </a:rPr>
              <a:t>of dedicated sounding channels (118.75 GHz</a:t>
            </a:r>
            <a:r>
              <a:rPr lang="en-US" sz="1600" b="0" kern="0" dirty="0" smtClean="0">
                <a:solidFill>
                  <a:schemeClr val="tx2"/>
                </a:solidFill>
              </a:rPr>
              <a:t>) for enhanced precipitation measurement</a:t>
            </a:r>
            <a:endParaRPr lang="en-US" sz="1600" b="0" kern="0" dirty="0">
              <a:solidFill>
                <a:schemeClr val="tx2"/>
              </a:solidFill>
            </a:endParaRP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600" b="0" kern="0" dirty="0" smtClean="0">
                <a:solidFill>
                  <a:schemeClr val="tx2"/>
                </a:solidFill>
              </a:rPr>
              <a:t>Extended </a:t>
            </a:r>
            <a:r>
              <a:rPr lang="en-US" sz="1600" b="0" kern="0" dirty="0">
                <a:solidFill>
                  <a:schemeClr val="tx2"/>
                </a:solidFill>
              </a:rPr>
              <a:t>suite of 183.31 GHz channels </a:t>
            </a:r>
            <a:r>
              <a:rPr lang="en-US" sz="1600" b="0" kern="0" dirty="0" smtClean="0">
                <a:solidFill>
                  <a:schemeClr val="tx2"/>
                </a:solidFill>
              </a:rPr>
              <a:t>for water </a:t>
            </a:r>
            <a:r>
              <a:rPr lang="en-US" sz="1600" b="0" kern="0" dirty="0" err="1" smtClean="0">
                <a:solidFill>
                  <a:schemeClr val="tx2"/>
                </a:solidFill>
              </a:rPr>
              <a:t>vapour</a:t>
            </a:r>
            <a:r>
              <a:rPr lang="en-US" sz="1600" b="0" kern="0" dirty="0" smtClean="0">
                <a:solidFill>
                  <a:schemeClr val="tx2"/>
                </a:solidFill>
              </a:rPr>
              <a:t> and cloud profiling</a:t>
            </a:r>
            <a:endParaRPr lang="en-US" sz="1600" b="0" kern="0" dirty="0">
              <a:solidFill>
                <a:schemeClr val="tx2"/>
              </a:solidFill>
            </a:endParaRPr>
          </a:p>
          <a:p>
            <a:pPr marL="457650" lvl="1">
              <a:spcBef>
                <a:spcPts val="600"/>
              </a:spcBef>
              <a:buClr>
                <a:schemeClr val="accent1"/>
              </a:buClr>
              <a:buSzPct val="13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>
                <a:solidFill>
                  <a:schemeClr val="tx2"/>
                </a:solidFill>
              </a:rPr>
              <a:t>Level </a:t>
            </a:r>
            <a:r>
              <a:rPr lang="en-GB" sz="1600" kern="0" dirty="0" smtClean="0">
                <a:solidFill>
                  <a:schemeClr val="tx2"/>
                </a:solidFill>
              </a:rPr>
              <a:t>2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Centrally generated: cloud liquid water </a:t>
            </a:r>
            <a:r>
              <a:rPr lang="en-GB" sz="1600" kern="0" dirty="0" smtClean="0">
                <a:solidFill>
                  <a:schemeClr val="tx2"/>
                </a:solidFill>
              </a:rPr>
              <a:t>path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SAFs: rain products, sea ice products, wind </a:t>
            </a:r>
            <a:r>
              <a:rPr lang="en-GB" sz="1600" kern="0" dirty="0" smtClean="0">
                <a:solidFill>
                  <a:schemeClr val="tx2"/>
                </a:solidFill>
              </a:rPr>
              <a:t>speed </a:t>
            </a:r>
            <a:r>
              <a:rPr lang="en-GB" sz="1600" kern="0" dirty="0">
                <a:solidFill>
                  <a:schemeClr val="tx2"/>
                </a:solidFill>
              </a:rPr>
              <a:t>over </a:t>
            </a:r>
            <a:r>
              <a:rPr lang="en-GB" sz="1600" kern="0" dirty="0" smtClean="0">
                <a:solidFill>
                  <a:schemeClr val="tx2"/>
                </a:solidFill>
              </a:rPr>
              <a:t>ocean</a:t>
            </a:r>
            <a:endParaRPr lang="en-GB" sz="1600" kern="0" dirty="0">
              <a:solidFill>
                <a:schemeClr val="tx2"/>
              </a:solidFill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tx2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36" y="69799"/>
            <a:ext cx="3205317" cy="247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61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71463" y="1341438"/>
            <a:ext cx="5319712" cy="4883150"/>
          </a:xfrm>
        </p:spPr>
        <p:txBody>
          <a:bodyPr/>
          <a:lstStyle/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Objectives / products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Cloud  products, in particular ice clouds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Snowfall detection and quantification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Water-vapour profiles and imagery</a:t>
            </a:r>
          </a:p>
          <a:p>
            <a:pPr marL="457200" indent="-457200">
              <a:spcBef>
                <a:spcPct val="0"/>
              </a:spcBef>
            </a:pPr>
            <a:endParaRPr lang="en-GB" sz="16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Key performances 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11 channels: 183 – 664 GHz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Single polarisation (V) for all channels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Dual polarisation (V, H) at 243 and 664 GHz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Radiometric accuracy: 1 – 1.5 K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Radiometric sensitivity: 0.6 – 1.9 K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Footprint size: 15 km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Spatial sampling: 7.5 km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Conical scan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4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Applications benefitting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Numerical weather prediction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err="1" smtClean="0"/>
              <a:t>Nowcasting</a:t>
            </a:r>
            <a:endParaRPr lang="en-GB" sz="14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Hydrology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Climate monitoring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600" dirty="0" smtClean="0"/>
          </a:p>
          <a:p>
            <a:pPr marL="822325" lvl="1" indent="-381000">
              <a:spcBef>
                <a:spcPct val="0"/>
              </a:spcBef>
            </a:pPr>
            <a:endParaRPr lang="en-GB" sz="1700" dirty="0" smtClean="0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213253" y="133849"/>
            <a:ext cx="5689600" cy="8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Ice cloud </a:t>
            </a:r>
            <a:r>
              <a:rPr lang="en-GB" sz="2400" dirty="0" smtClean="0">
                <a:latin typeface="Century Gothic" pitchFamily="34" charset="0"/>
              </a:rPr>
              <a:t>imaging (ICI</a:t>
            </a:r>
            <a:r>
              <a:rPr lang="en-GB" sz="2400" dirty="0">
                <a:latin typeface="Century Gothic" pitchFamily="34" charset="0"/>
              </a:rPr>
              <a:t>)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948804" y="3447491"/>
            <a:ext cx="4318000" cy="24876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defRPr/>
            </a:pPr>
            <a:r>
              <a:rPr lang="en-GB" sz="1600" kern="0" dirty="0">
                <a:solidFill>
                  <a:schemeClr val="tx2"/>
                </a:solidFill>
              </a:rPr>
              <a:t>Breakthrough: 11 channels</a:t>
            </a:r>
          </a:p>
          <a:p>
            <a:pPr marL="857250" lvl="1" indent="-457200"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Establishes operational ice-cloud imaging mission </a:t>
            </a:r>
          </a:p>
          <a:p>
            <a:pPr marL="400050" indent="-3996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Support of weather forecast, hydrology, and climate monitoring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989" y="423333"/>
            <a:ext cx="2161729" cy="20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7804" y="747378"/>
            <a:ext cx="2526212" cy="220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371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296094" y="99391"/>
            <a:ext cx="5689600" cy="8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Ice cloud </a:t>
            </a:r>
            <a:r>
              <a:rPr lang="en-GB" sz="2400" dirty="0" smtClean="0">
                <a:latin typeface="Century Gothic" pitchFamily="34" charset="0"/>
              </a:rPr>
              <a:t>imaging (ICI</a:t>
            </a:r>
            <a:r>
              <a:rPr lang="en-GB" sz="2400" dirty="0">
                <a:latin typeface="Century Gothic" pitchFamily="34" charset="0"/>
              </a:rPr>
              <a:t>)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6094" y="2444690"/>
            <a:ext cx="4525895" cy="37341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1B</a:t>
            </a: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 smtClean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R</a:t>
            </a:r>
            <a:r>
              <a:rPr lang="en-GB" sz="1600" kern="0" dirty="0" smtClean="0">
                <a:solidFill>
                  <a:schemeClr val="tx2"/>
                </a:solidFill>
              </a:rPr>
              <a:t>adiances in 11 spectral channels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Two channels with dual polarisation</a:t>
            </a:r>
            <a:endParaRPr lang="en-GB" sz="1600" b="0" kern="0" dirty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 smtClean="0">
              <a:solidFill>
                <a:schemeClr val="tx2"/>
              </a:solidFill>
            </a:endParaRPr>
          </a:p>
          <a:p>
            <a:pPr marL="400050" indent="-457200">
              <a:spcBef>
                <a:spcPts val="600"/>
              </a:spcBef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Level 2</a:t>
            </a:r>
          </a:p>
          <a:p>
            <a:pPr marL="400050" indent="-457200">
              <a:spcBef>
                <a:spcPts val="600"/>
              </a:spcBef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Centrally generated: cloud ice </a:t>
            </a:r>
            <a:r>
              <a:rPr lang="en-GB" sz="1600" kern="0" dirty="0">
                <a:solidFill>
                  <a:schemeClr val="tx2"/>
                </a:solidFill>
              </a:rPr>
              <a:t>water path</a:t>
            </a:r>
          </a:p>
          <a:p>
            <a:pPr marL="450">
              <a:spcBef>
                <a:spcPts val="600"/>
              </a:spcBef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 smtClean="0">
                <a:solidFill>
                  <a:schemeClr val="tx2"/>
                </a:solidFill>
              </a:rPr>
              <a:t>H SAF: snowfall products</a:t>
            </a:r>
            <a:endParaRPr lang="en-GB" sz="1600" kern="0" dirty="0">
              <a:solidFill>
                <a:schemeClr val="tx2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431" y="846668"/>
            <a:ext cx="5029569" cy="411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852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15900" y="1317625"/>
            <a:ext cx="3827463" cy="4968875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Objectives / products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Ocean surface wind vectors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Soil moisture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Snow equivalent water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Sea-ice type</a:t>
            </a:r>
          </a:p>
          <a:p>
            <a:pPr marL="857250" lvl="1" indent="-457200">
              <a:spcBef>
                <a:spcPct val="0"/>
              </a:spcBef>
            </a:pPr>
            <a:endParaRPr lang="en-GB" sz="1600" dirty="0" smtClean="0"/>
          </a:p>
          <a:p>
            <a:pPr marL="0" indent="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Key performances 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C-band carrier frequency</a:t>
            </a:r>
            <a:endParaRPr lang="en-GB" sz="1600" baseline="300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VV, HH, VH, HV polarisation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Measurement range: 4 – 40 m/s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Radiometric resolution: 3%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Spatial resolution: 25 km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Dual swath: 600 km each</a:t>
            </a:r>
          </a:p>
          <a:p>
            <a:pPr marL="457200" indent="-457200">
              <a:spcBef>
                <a:spcPct val="0"/>
              </a:spcBef>
            </a:pPr>
            <a:r>
              <a:rPr lang="en-GB" sz="1600" dirty="0" smtClean="0"/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Applications benefitting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Numerical weather prediction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err="1" smtClean="0"/>
              <a:t>Nowcasting</a:t>
            </a:r>
            <a:endParaRPr lang="en-GB" sz="16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Oceanography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Hydrology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600" dirty="0" smtClean="0"/>
              <a:t>Climate monitoring</a:t>
            </a:r>
            <a:endParaRPr lang="en-GB" sz="1800" dirty="0" smtClean="0"/>
          </a:p>
          <a:p>
            <a:pPr marL="457200" indent="-457200">
              <a:spcBef>
                <a:spcPct val="0"/>
              </a:spcBef>
            </a:pPr>
            <a:endParaRPr lang="en-GB" sz="1700" dirty="0" smtClean="0"/>
          </a:p>
        </p:txBody>
      </p:sp>
      <p:pic>
        <p:nvPicPr>
          <p:cNvPr id="23555" name="Picture 3" descr="ascat_20090120_20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963" y="296863"/>
            <a:ext cx="34702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15900" y="119269"/>
            <a:ext cx="5688012" cy="8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 err="1" smtClean="0">
                <a:latin typeface="Century Gothic" pitchFamily="34" charset="0"/>
              </a:rPr>
              <a:t>Scatterometry</a:t>
            </a:r>
            <a:r>
              <a:rPr lang="en-GB" sz="2400" dirty="0">
                <a:latin typeface="Century Gothic" pitchFamily="34" charset="0"/>
              </a:rPr>
              <a:t> </a:t>
            </a:r>
            <a:r>
              <a:rPr lang="en-GB" sz="2400" dirty="0" smtClean="0">
                <a:latin typeface="Century Gothic" pitchFamily="34" charset="0"/>
              </a:rPr>
              <a:t>(SCA</a:t>
            </a:r>
            <a:r>
              <a:rPr lang="en-GB" sz="2400" dirty="0">
                <a:latin typeface="Century Gothic" pitchFamily="34" charset="0"/>
              </a:rPr>
              <a:t>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146550" y="2606675"/>
            <a:ext cx="5565775" cy="3709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57200"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GB" sz="1600" kern="0" dirty="0">
                <a:solidFill>
                  <a:schemeClr val="tx2"/>
                </a:solidFill>
              </a:rPr>
              <a:t>Breakthrough</a:t>
            </a:r>
          </a:p>
          <a:p>
            <a:pPr marL="857250" lvl="1" indent="-457200">
              <a:spcBef>
                <a:spcPts val="600"/>
              </a:spcBef>
              <a:buClr>
                <a:schemeClr val="accent1"/>
              </a:buClr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Increase of spatial resolution to 25 km 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Better approach of coast lines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Increase of swath width to ~1200 km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 </a:t>
            </a:r>
            <a:r>
              <a:rPr lang="en-GB" sz="1600" b="0" kern="0" dirty="0">
                <a:solidFill>
                  <a:schemeClr val="tx2"/>
                </a:solidFill>
              </a:rPr>
              <a:t>Enhanced coverage</a:t>
            </a: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spcBef>
                <a:spcPts val="60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Addition of </a:t>
            </a:r>
            <a:r>
              <a:rPr lang="en-GB" sz="1600" kern="0" dirty="0" smtClean="0">
                <a:solidFill>
                  <a:schemeClr val="tx2"/>
                </a:solidFill>
              </a:rPr>
              <a:t>cross </a:t>
            </a:r>
            <a:r>
              <a:rPr lang="en-GB" sz="1600" kern="0" dirty="0">
                <a:solidFill>
                  <a:schemeClr val="tx2"/>
                </a:solidFill>
              </a:rPr>
              <a:t>polarisation </a:t>
            </a:r>
          </a:p>
          <a:p>
            <a:pPr marL="857250" lvl="1" indent="-3996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Covers higher wind speeds without saturation, will benefit observation of tropical and extra-tropical storms</a:t>
            </a:r>
          </a:p>
        </p:txBody>
      </p:sp>
    </p:spTree>
    <p:extLst>
      <p:ext uri="{BB962C8B-B14F-4D97-AF65-F5344CB8AC3E}">
        <p14:creationId xmlns:p14="http://schemas.microsoft.com/office/powerpoint/2010/main" val="3299629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05202" y="108699"/>
            <a:ext cx="5688012" cy="8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 err="1" smtClean="0">
                <a:latin typeface="Century Gothic" pitchFamily="34" charset="0"/>
              </a:rPr>
              <a:t>Scatterometry</a:t>
            </a:r>
            <a:r>
              <a:rPr lang="en-GB" sz="2400" dirty="0">
                <a:latin typeface="Century Gothic" pitchFamily="34" charset="0"/>
              </a:rPr>
              <a:t> </a:t>
            </a:r>
            <a:r>
              <a:rPr lang="en-GB" sz="2400" dirty="0" smtClean="0">
                <a:latin typeface="Century Gothic" pitchFamily="34" charset="0"/>
              </a:rPr>
              <a:t>(SCA</a:t>
            </a:r>
            <a:r>
              <a:rPr lang="en-GB" sz="2400" dirty="0">
                <a:latin typeface="Century Gothic" pitchFamily="34" charset="0"/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0947" y="1089658"/>
            <a:ext cx="8744908" cy="54687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chemeClr val="accent6"/>
              </a:buClr>
              <a:buSzPct val="150000"/>
            </a:pPr>
            <a:r>
              <a:rPr lang="en-GB" sz="1800" dirty="0" smtClean="0"/>
              <a:t>Level 1B</a:t>
            </a:r>
          </a:p>
          <a:p>
            <a:pPr>
              <a:buClr>
                <a:schemeClr val="accent6"/>
              </a:buClr>
              <a:buSzPct val="150000"/>
            </a:pPr>
            <a:endParaRPr lang="en-GB" sz="1800" dirty="0" smtClean="0"/>
          </a:p>
          <a:p>
            <a:pPr marL="457200" indent="-457200"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800" b="0" dirty="0" smtClean="0"/>
              <a:t>Backscatter cross sections at a spatial resolution of 25 km in two swaths of 600 km width</a:t>
            </a:r>
          </a:p>
          <a:p>
            <a:pPr marL="457200" indent="-457200"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endParaRPr lang="en-GB" sz="1800" dirty="0" smtClean="0"/>
          </a:p>
          <a:p>
            <a:pPr marL="457200" indent="-457200"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800" dirty="0" smtClean="0"/>
              <a:t>Cross-polarisation signals are subject to errors due to the Faraday rotation in the Earth atmosphere, correction will be added to the product</a:t>
            </a:r>
          </a:p>
          <a:p>
            <a:pPr marL="933450" lvl="1" indent="-457200"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en-GB" sz="1600" dirty="0" smtClean="0"/>
              <a:t>Dependent on total electron content (TEC)</a:t>
            </a:r>
          </a:p>
          <a:p>
            <a:pPr marL="933450" lvl="1" indent="-457200"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en-GB" sz="1600" dirty="0" smtClean="0"/>
              <a:t>Dependent on Earth magnetic field</a:t>
            </a:r>
          </a:p>
          <a:p>
            <a:pPr marL="933450" lvl="1" indent="-457200"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endParaRPr lang="en-GB" sz="1600" b="0" dirty="0" smtClean="0"/>
          </a:p>
          <a:p>
            <a:pPr marL="933450" lvl="1" indent="-457200"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endParaRPr lang="en-GB" sz="1600" b="0" dirty="0" smtClean="0"/>
          </a:p>
          <a:p>
            <a:pPr>
              <a:buClr>
                <a:schemeClr val="accent6"/>
              </a:buClr>
              <a:buSzPct val="150000"/>
            </a:pPr>
            <a:r>
              <a:rPr lang="en-GB" sz="1800" dirty="0"/>
              <a:t>Level 2</a:t>
            </a:r>
          </a:p>
          <a:p>
            <a:pPr>
              <a:buClr>
                <a:schemeClr val="accent6"/>
              </a:buClr>
              <a:buSzPct val="150000"/>
            </a:pPr>
            <a:endParaRPr lang="en-GB" sz="1800" dirty="0"/>
          </a:p>
          <a:p>
            <a:pPr marL="457200" indent="-457200"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800" b="0" dirty="0" smtClean="0"/>
              <a:t>OSI SAF: Surface wind vectors</a:t>
            </a:r>
            <a:endParaRPr lang="en-GB" sz="1800" b="0" dirty="0"/>
          </a:p>
          <a:p>
            <a:pPr marL="933450" lvl="1" indent="-457200"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en-GB" sz="1600" b="0" dirty="0"/>
              <a:t>Cross-polarisation measurements will allow measurements of surface wind speeds up to </a:t>
            </a:r>
            <a:r>
              <a:rPr lang="en-GB" sz="1600" b="0" dirty="0" smtClean="0"/>
              <a:t>~70 m/s</a:t>
            </a:r>
          </a:p>
          <a:p>
            <a:pPr marL="933450" lvl="1" indent="-457200"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endParaRPr lang="en-GB" sz="1600" b="0" dirty="0"/>
          </a:p>
          <a:p>
            <a:pPr lvl="1" indent="-457200"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800" b="0" dirty="0" smtClean="0"/>
              <a:t>H </a:t>
            </a:r>
            <a:r>
              <a:rPr lang="en-GB" sz="1800" b="0" dirty="0"/>
              <a:t>SAF: Surface </a:t>
            </a:r>
            <a:r>
              <a:rPr lang="en-GB" sz="1800" b="0" dirty="0" smtClean="0"/>
              <a:t>soil moisture products</a:t>
            </a:r>
            <a:endParaRPr lang="en-GB" sz="1800" b="0" dirty="0"/>
          </a:p>
          <a:p>
            <a:pPr marL="933450" lvl="1" indent="-457200"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endParaRPr lang="en-GB" sz="1600" b="0" dirty="0"/>
          </a:p>
        </p:txBody>
      </p:sp>
      <p:pic>
        <p:nvPicPr>
          <p:cNvPr id="7" name="Picture 3" descr="ascat_20090120_20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8867" y="53919"/>
            <a:ext cx="2594230" cy="158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4713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 eaLnBrk="0" hangingPunct="0">
              <a:defRPr sz="731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603647" indent="-232172" eaLnBrk="0" hangingPunct="0">
              <a:defRPr sz="731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928688" indent="-185738" eaLnBrk="0" hangingPunct="0">
              <a:defRPr sz="731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300163" indent="-185738" eaLnBrk="0" hangingPunct="0">
              <a:defRPr sz="731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1671638" indent="-185738" eaLnBrk="0" hangingPunct="0">
              <a:defRPr sz="731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sz="731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sz="731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sz="731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sz="731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t>Slide: </a:t>
            </a:r>
            <a:fld id="{47CE66AB-24F8-421D-AD42-539644A0D81B}" type="slidenum"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pPr/>
              <a:t>28</a:t>
            </a:fld>
            <a:endParaRPr lang="en-GB" altLang="en-US" b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30723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Global and Regional Data Services</a:t>
            </a:r>
            <a:endParaRPr lang="en-US" altLang="en-US" dirty="0" smtClean="0"/>
          </a:p>
        </p:txBody>
      </p:sp>
      <p:sp>
        <p:nvSpPr>
          <p:cNvPr id="7172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1001990" y="1139331"/>
            <a:ext cx="7501952" cy="1502449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GB" sz="1800" b="1" dirty="0">
                <a:solidFill>
                  <a:srgbClr val="FF0000"/>
                </a:solidFill>
              </a:rPr>
              <a:t>Timeliness requirements</a:t>
            </a:r>
          </a:p>
          <a:p>
            <a:pPr>
              <a:buFontTx/>
              <a:buChar char="-"/>
              <a:defRPr/>
            </a:pPr>
            <a:endParaRPr lang="en-GB" sz="1600" b="1" dirty="0"/>
          </a:p>
          <a:p>
            <a:pPr marL="0" indent="0">
              <a:buNone/>
              <a:defRPr/>
            </a:pPr>
            <a:r>
              <a:rPr lang="en-GB" sz="1600" b="1" dirty="0"/>
              <a:t>Global </a:t>
            </a:r>
            <a:r>
              <a:rPr lang="en-GB" sz="1600" b="1" dirty="0" smtClean="0"/>
              <a:t>Data Service:</a:t>
            </a:r>
            <a:endParaRPr lang="en-GB" sz="1600" b="1" dirty="0"/>
          </a:p>
          <a:p>
            <a:pPr marL="0" indent="0" algn="just">
              <a:defRPr/>
            </a:pPr>
            <a:endParaRPr lang="en-GB" sz="1600" dirty="0" smtClean="0"/>
          </a:p>
          <a:p>
            <a:pPr algn="just">
              <a:defRPr/>
            </a:pPr>
            <a:r>
              <a:rPr lang="en-GB" sz="1600" dirty="0" smtClean="0"/>
              <a:t>To </a:t>
            </a:r>
            <a:r>
              <a:rPr lang="en-GB" sz="1600" dirty="0"/>
              <a:t>send L1b global (worldwide) products to end users within end-to-end breakthrough timeliness</a:t>
            </a:r>
          </a:p>
          <a:p>
            <a:pPr marL="0" indent="0" algn="just">
              <a:buNone/>
              <a:defRPr/>
            </a:pP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1001990" y="4172352"/>
            <a:ext cx="7154764" cy="88024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  <a:latin typeface="+mn-lt"/>
              </a:rPr>
              <a:t>Regional 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Data Service:</a:t>
            </a:r>
            <a:endParaRPr lang="en-GB" sz="1600" dirty="0">
              <a:solidFill>
                <a:schemeClr val="tx2"/>
              </a:solidFill>
              <a:latin typeface="+mn-lt"/>
            </a:endParaRPr>
          </a:p>
          <a:p>
            <a:pPr marL="285750" indent="-28575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chemeClr val="tx2"/>
                </a:solidFill>
                <a:latin typeface="+mn-lt"/>
              </a:rPr>
              <a:t>To send L1b regional (sensed over Europe </a:t>
            </a:r>
            <a:r>
              <a:rPr lang="en-GB" sz="1600" b="0" dirty="0" smtClean="0">
                <a:solidFill>
                  <a:schemeClr val="tx2"/>
                </a:solidFill>
                <a:latin typeface="+mn-lt"/>
              </a:rPr>
              <a:t>and North </a:t>
            </a:r>
            <a:r>
              <a:rPr lang="en-GB" sz="1600" b="0" dirty="0">
                <a:solidFill>
                  <a:schemeClr val="tx2"/>
                </a:solidFill>
                <a:latin typeface="+mn-lt"/>
              </a:rPr>
              <a:t>Atlantic) products to end users within end-to-end breakthrough timeliness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139610"/>
              </p:ext>
            </p:extLst>
          </p:nvPr>
        </p:nvGraphicFramePr>
        <p:xfrm>
          <a:off x="2435087" y="5285732"/>
          <a:ext cx="4989442" cy="1127146"/>
        </p:xfrm>
        <a:graphic>
          <a:graphicData uri="http://schemas.openxmlformats.org/drawingml/2006/table">
            <a:tbl>
              <a:tblPr/>
              <a:tblGrid>
                <a:gridCol w="1337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9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973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Threshold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Breakthrough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08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Data received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90%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</a:t>
                      </a:r>
                      <a:endParaRPr lang="en-GB" sz="16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95%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73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Regional</a:t>
                      </a:r>
                      <a:endParaRPr lang="en-GB" sz="16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 min</a:t>
                      </a: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110 min</a:t>
                      </a: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 min</a:t>
                      </a:r>
                      <a:endParaRPr lang="en-GB" sz="16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 min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0" marR="55720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238617"/>
              </p:ext>
            </p:extLst>
          </p:nvPr>
        </p:nvGraphicFramePr>
        <p:xfrm>
          <a:off x="2435086" y="2735064"/>
          <a:ext cx="4989443" cy="1145722"/>
        </p:xfrm>
        <a:graphic>
          <a:graphicData uri="http://schemas.openxmlformats.org/drawingml/2006/table">
            <a:tbl>
              <a:tblPr/>
              <a:tblGrid>
                <a:gridCol w="1337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9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02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Threshold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Breakthrough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604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Data received</a:t>
                      </a:r>
                      <a:endParaRPr lang="en-GB" sz="16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</a:t>
                      </a:r>
                      <a:endParaRPr lang="en-GB" sz="16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90%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</a:t>
                      </a:r>
                      <a:endParaRPr lang="en-GB" sz="16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95%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02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Global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110 min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120 min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60 min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 min</a:t>
                      </a:r>
                      <a:endParaRPr lang="en-GB" sz="16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774" name="TextBox 9"/>
          <p:cNvSpPr txBox="1">
            <a:spLocks noChangeArrowheads="1"/>
          </p:cNvSpPr>
          <p:nvPr/>
        </p:nvSpPr>
        <p:spPr bwMode="auto">
          <a:xfrm>
            <a:off x="2835077" y="5752010"/>
            <a:ext cx="1193106" cy="2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731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63916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675803" y="835642"/>
            <a:ext cx="7593522" cy="45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146250" indent="-278606" defTabSz="742950">
              <a:spcBef>
                <a:spcPct val="0"/>
              </a:spcBef>
              <a:defRPr/>
            </a:pPr>
            <a:r>
              <a:rPr lang="en-US" sz="1950" dirty="0">
                <a:solidFill>
                  <a:srgbClr val="FFFFFF"/>
                </a:solidFill>
              </a:rPr>
              <a:t>Key Meteorological Information from EPS-SG Mission</a:t>
            </a:r>
            <a:r>
              <a:rPr lang="en-US" sz="1950" b="0" dirty="0">
                <a:solidFill>
                  <a:srgbClr val="FFFFFF"/>
                </a:solidFill>
              </a:rPr>
              <a:t/>
            </a:r>
            <a:br>
              <a:rPr lang="en-US" sz="1950" b="0" dirty="0">
                <a:solidFill>
                  <a:srgbClr val="FFFFFF"/>
                </a:solidFill>
              </a:rPr>
            </a:br>
            <a:endParaRPr lang="en-GB" altLang="en-US" sz="19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259" y="1627839"/>
            <a:ext cx="8753076" cy="4143442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278606" indent="-278606" defTabSz="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profiles of temperature and humidity, even in cloudy cases</a:t>
            </a:r>
          </a:p>
          <a:p>
            <a:pPr marL="278606" indent="-278606" defTabSz="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vectors of the troposphere in polar regions</a:t>
            </a:r>
          </a:p>
          <a:p>
            <a:pPr marL="278606" indent="-278606" defTabSz="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and physical properties of clouds and aerosols including volcanic ash</a:t>
            </a:r>
          </a:p>
          <a:p>
            <a:pPr marL="278606" indent="-278606" defTabSz="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profiles of many atmospheric gases </a:t>
            </a:r>
          </a:p>
          <a:p>
            <a:pPr marL="278606" indent="-278606" defTabSz="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surface temperature, ocean surface wind vectors and sea-ice</a:t>
            </a:r>
          </a:p>
          <a:p>
            <a:pPr marL="278606" indent="-278606" defTabSz="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Precipitation, soil moisture and snow cover</a:t>
            </a:r>
          </a:p>
          <a:p>
            <a:pPr marL="278606" indent="-278606" defTabSz="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surface parameters, fire</a:t>
            </a:r>
          </a:p>
          <a:p>
            <a:pPr marL="278606" indent="-278606" defTabSz="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Ionospheric electron content 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31757" y="237174"/>
            <a:ext cx="934587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1800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Key Meteorological Information from EPS-SG Mission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endParaRPr kumimoji="0" lang="en-GB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062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EUMETSAT Polar System – Second Generation </a:t>
            </a:r>
            <a:br>
              <a:rPr lang="en-US" sz="2600" dirty="0"/>
            </a:br>
            <a:r>
              <a:rPr lang="en-US" sz="2600" dirty="0" err="1"/>
              <a:t>Programme</a:t>
            </a:r>
            <a:r>
              <a:rPr lang="en-US" sz="2600" dirty="0"/>
              <a:t> Objectives</a:t>
            </a:r>
            <a:endParaRPr lang="en-GB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424543" y="1482818"/>
            <a:ext cx="9226226" cy="455990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292500" lvl="1" indent="-292500" defTabSz="742950">
              <a:spcAft>
                <a:spcPts val="488"/>
              </a:spcAft>
              <a:buFont typeface="Arial" panose="020B0604020202020204" pitchFamily="34" charset="0"/>
              <a:buChar char="•"/>
              <a:defRPr/>
            </a:pPr>
            <a:r>
              <a:rPr lang="en-IE" sz="1950" dirty="0">
                <a:solidFill>
                  <a:srgbClr val="FFFFFF"/>
                </a:solidFill>
              </a:rPr>
              <a:t>Primary mission: further improve observational inputs to Numerical Weather Prediction models.</a:t>
            </a:r>
          </a:p>
          <a:p>
            <a:pPr marL="0" lvl="1" defTabSz="742950">
              <a:spcAft>
                <a:spcPts val="488"/>
              </a:spcAft>
              <a:defRPr/>
            </a:pPr>
            <a:endParaRPr lang="en-IE" sz="1950" dirty="0">
              <a:solidFill>
                <a:srgbClr val="FFFFFF"/>
              </a:solidFill>
            </a:endParaRPr>
          </a:p>
          <a:p>
            <a:pPr marL="292500" lvl="1" indent="-292500" defTabSz="742950">
              <a:spcAft>
                <a:spcPts val="488"/>
              </a:spcAft>
              <a:buFont typeface="Arial" panose="020B0604020202020204" pitchFamily="34" charset="0"/>
              <a:buChar char="•"/>
              <a:defRPr/>
            </a:pPr>
            <a:r>
              <a:rPr lang="en-IE" sz="1950" dirty="0">
                <a:solidFill>
                  <a:srgbClr val="FFFFFF"/>
                </a:solidFill>
              </a:rPr>
              <a:t>Continuation and enhancement of service from mid morning polar orbit in 2022 – 2042.</a:t>
            </a:r>
          </a:p>
          <a:p>
            <a:pPr marL="0" lvl="1" defTabSz="742950">
              <a:spcAft>
                <a:spcPts val="488"/>
              </a:spcAft>
              <a:defRPr/>
            </a:pPr>
            <a:endParaRPr lang="en-IE" sz="1950" dirty="0">
              <a:solidFill>
                <a:srgbClr val="FFFFFF"/>
              </a:solidFill>
            </a:endParaRPr>
          </a:p>
          <a:p>
            <a:pPr marL="292500" lvl="1" indent="-292500" defTabSz="742950">
              <a:spcAft>
                <a:spcPts val="488"/>
              </a:spcAft>
              <a:buFont typeface="Arial" panose="020B0604020202020204" pitchFamily="34" charset="0"/>
              <a:buChar char="•"/>
              <a:defRPr/>
            </a:pPr>
            <a:r>
              <a:rPr lang="en-IE" sz="1950" dirty="0">
                <a:solidFill>
                  <a:srgbClr val="FFFFFF"/>
                </a:solidFill>
              </a:rPr>
              <a:t>Significant contributions to other real time applications:</a:t>
            </a:r>
          </a:p>
          <a:p>
            <a:pPr marL="617541" lvl="2" indent="-292500" defTabSz="742950">
              <a:spcAft>
                <a:spcPts val="488"/>
              </a:spcAft>
              <a:buFont typeface="Arial" panose="020B0604020202020204" pitchFamily="34" charset="0"/>
              <a:buChar char="•"/>
              <a:defRPr/>
            </a:pPr>
            <a:r>
              <a:rPr lang="en-IE" sz="1463" dirty="0" err="1">
                <a:solidFill>
                  <a:srgbClr val="FFFFFF"/>
                </a:solidFill>
              </a:rPr>
              <a:t>Nowcasting</a:t>
            </a:r>
            <a:r>
              <a:rPr lang="en-IE" sz="1463" dirty="0">
                <a:solidFill>
                  <a:srgbClr val="FFFFFF"/>
                </a:solidFill>
              </a:rPr>
              <a:t> at high latitudes </a:t>
            </a:r>
          </a:p>
          <a:p>
            <a:pPr marL="617541" lvl="2" indent="-292500" defTabSz="742950">
              <a:spcAft>
                <a:spcPts val="488"/>
              </a:spcAft>
              <a:buFont typeface="Arial" panose="020B0604020202020204" pitchFamily="34" charset="0"/>
              <a:buChar char="•"/>
              <a:defRPr/>
            </a:pPr>
            <a:r>
              <a:rPr lang="en-IE" sz="1463" dirty="0">
                <a:solidFill>
                  <a:srgbClr val="FFFFFF"/>
                </a:solidFill>
              </a:rPr>
              <a:t>Marine meteorology and operational oceanography </a:t>
            </a:r>
          </a:p>
          <a:p>
            <a:pPr marL="617541" lvl="2" indent="-292500" defTabSz="742950">
              <a:spcAft>
                <a:spcPts val="488"/>
              </a:spcAft>
              <a:buFont typeface="Arial" panose="020B0604020202020204" pitchFamily="34" charset="0"/>
              <a:buChar char="•"/>
              <a:defRPr/>
            </a:pPr>
            <a:r>
              <a:rPr lang="en-IE" sz="1463" dirty="0">
                <a:solidFill>
                  <a:srgbClr val="FFFFFF"/>
                </a:solidFill>
              </a:rPr>
              <a:t>Operational hydrology</a:t>
            </a:r>
          </a:p>
          <a:p>
            <a:pPr marL="617541" lvl="2" indent="-292500" defTabSz="742950">
              <a:spcAft>
                <a:spcPts val="488"/>
              </a:spcAft>
              <a:buFont typeface="Arial" panose="020B0604020202020204" pitchFamily="34" charset="0"/>
              <a:buChar char="•"/>
              <a:defRPr/>
            </a:pPr>
            <a:r>
              <a:rPr lang="en-IE" sz="1463" dirty="0">
                <a:solidFill>
                  <a:srgbClr val="FFFFFF"/>
                </a:solidFill>
              </a:rPr>
              <a:t>Air quality monitoring</a:t>
            </a:r>
          </a:p>
          <a:p>
            <a:pPr marL="325041" lvl="2" defTabSz="742950">
              <a:spcAft>
                <a:spcPts val="488"/>
              </a:spcAft>
              <a:defRPr/>
            </a:pPr>
            <a:endParaRPr lang="en-IE" sz="1463" dirty="0">
              <a:solidFill>
                <a:srgbClr val="FFFFFF"/>
              </a:solidFill>
            </a:endParaRPr>
          </a:p>
          <a:p>
            <a:pPr marL="292500" lvl="1" indent="-292500" defTabSz="742950">
              <a:spcAft>
                <a:spcPts val="488"/>
              </a:spcAft>
              <a:buFont typeface="Arial" panose="020B0604020202020204" pitchFamily="34" charset="0"/>
              <a:buChar char="•"/>
              <a:defRPr/>
            </a:pPr>
            <a:r>
              <a:rPr lang="en-IE" sz="1950" dirty="0">
                <a:solidFill>
                  <a:srgbClr val="FFFFFF"/>
                </a:solidFill>
              </a:rPr>
              <a:t>Climate monitoring: expand by 20+ years the climate data records initiated in 2006 with EPS (first generation).    </a:t>
            </a:r>
          </a:p>
        </p:txBody>
      </p:sp>
    </p:spTree>
    <p:extLst>
      <p:ext uri="{BB962C8B-B14F-4D97-AF65-F5344CB8AC3E}">
        <p14:creationId xmlns:p14="http://schemas.microsoft.com/office/powerpoint/2010/main" val="1481882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EPS-SG Regional Service</a:t>
            </a:r>
            <a:endParaRPr lang="en-US" altLang="en-US" smtClean="0"/>
          </a:p>
        </p:txBody>
      </p:sp>
      <p:pic>
        <p:nvPicPr>
          <p:cNvPr id="31747" name="Picture 3" descr="C:\Users\Uestuener\AppData\Local\Microsoft\Windows\Temporary Internet Files\Content.Outlook\YBBEYSTF\Regional Miss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29" y="1525966"/>
            <a:ext cx="7375327" cy="435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682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 bwMode="auto">
          <a:xfrm>
            <a:off x="4586514" y="1277258"/>
            <a:ext cx="5016499" cy="5283199"/>
          </a:xfrm>
          <a:prstGeom prst="rect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42" name="Rectangle 241"/>
          <p:cNvSpPr/>
          <p:nvPr/>
        </p:nvSpPr>
        <p:spPr bwMode="auto">
          <a:xfrm>
            <a:off x="4711959" y="3408569"/>
            <a:ext cx="2082541" cy="128135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4827824" y="1407435"/>
            <a:ext cx="1239157" cy="14214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415" y="14514"/>
            <a:ext cx="9799638" cy="854075"/>
          </a:xfrm>
        </p:spPr>
        <p:txBody>
          <a:bodyPr/>
          <a:lstStyle/>
          <a:p>
            <a:r>
              <a:rPr lang="en-GB" sz="2900" dirty="0" smtClean="0"/>
              <a:t>Payload Data Acquisition and Processing (PDAP)</a:t>
            </a:r>
            <a:endParaRPr lang="en-GB" sz="2900" dirty="0"/>
          </a:p>
        </p:txBody>
      </p:sp>
      <p:pic>
        <p:nvPicPr>
          <p:cNvPr id="19" name="Picture 4" descr="Satellite Communications System Architecture"/>
          <p:cNvPicPr>
            <a:picLocks noChangeAspect="1" noChangeArrowheads="1"/>
          </p:cNvPicPr>
          <p:nvPr/>
        </p:nvPicPr>
        <p:blipFill>
          <a:blip r:embed="rId2" cstate="print"/>
          <a:srcRect l="43957" t="34533" r="42154" b="44479"/>
          <a:stretch>
            <a:fillRect/>
          </a:stretch>
        </p:blipFill>
        <p:spPr bwMode="auto">
          <a:xfrm>
            <a:off x="773362" y="4498664"/>
            <a:ext cx="574524" cy="616857"/>
          </a:xfrm>
          <a:prstGeom prst="rect">
            <a:avLst/>
          </a:prstGeom>
          <a:noFill/>
        </p:spPr>
      </p:pic>
      <p:pic>
        <p:nvPicPr>
          <p:cNvPr id="20" name="Picture 19" descr="Satellite Communications System Architecture"/>
          <p:cNvPicPr>
            <a:picLocks noChangeAspect="1" noChangeArrowheads="1"/>
          </p:cNvPicPr>
          <p:nvPr/>
        </p:nvPicPr>
        <p:blipFill>
          <a:blip r:embed="rId2" cstate="print"/>
          <a:srcRect l="43957" t="34533" r="42154" b="44479"/>
          <a:stretch>
            <a:fillRect/>
          </a:stretch>
        </p:blipFill>
        <p:spPr bwMode="auto">
          <a:xfrm>
            <a:off x="2610445" y="3233058"/>
            <a:ext cx="707533" cy="759667"/>
          </a:xfrm>
          <a:prstGeom prst="rect">
            <a:avLst/>
          </a:prstGeom>
          <a:noFill/>
        </p:spPr>
      </p:pic>
      <p:pic>
        <p:nvPicPr>
          <p:cNvPr id="22" name="Picture 21" descr="Satellite Communications System Architecture"/>
          <p:cNvPicPr>
            <a:picLocks noChangeAspect="1" noChangeArrowheads="1"/>
          </p:cNvPicPr>
          <p:nvPr/>
        </p:nvPicPr>
        <p:blipFill>
          <a:blip r:embed="rId2" cstate="print"/>
          <a:srcRect l="43957" t="34533" r="42154" b="44479"/>
          <a:stretch>
            <a:fillRect/>
          </a:stretch>
        </p:blipFill>
        <p:spPr bwMode="auto">
          <a:xfrm>
            <a:off x="2217376" y="2651959"/>
            <a:ext cx="700060" cy="751642"/>
          </a:xfrm>
          <a:prstGeom prst="rect">
            <a:avLst/>
          </a:prstGeom>
          <a:noFill/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/>
          <a:srcRect l="5916" t="-1444"/>
          <a:stretch>
            <a:fillRect/>
          </a:stretch>
        </p:blipFill>
        <p:spPr bwMode="auto">
          <a:xfrm>
            <a:off x="208373" y="1247988"/>
            <a:ext cx="902382" cy="89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4" cstate="print"/>
          <a:srcRect l="1311" t="3333"/>
          <a:stretch>
            <a:fillRect/>
          </a:stretch>
        </p:blipFill>
        <p:spPr bwMode="auto">
          <a:xfrm>
            <a:off x="1150963" y="1213932"/>
            <a:ext cx="878903" cy="96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0" y="915306"/>
            <a:ext cx="1282700" cy="2923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00" dirty="0" smtClean="0">
                <a:solidFill>
                  <a:schemeClr val="tx1"/>
                </a:solidFill>
                <a:cs typeface="Arial" pitchFamily="34" charset="0"/>
              </a:rPr>
              <a:t>Metop-SG/A</a:t>
            </a:r>
            <a:endParaRPr lang="en-GB" sz="13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66833" y="914398"/>
            <a:ext cx="1220206" cy="2923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300" dirty="0" smtClean="0">
                <a:solidFill>
                  <a:schemeClr val="tx1"/>
                </a:solidFill>
                <a:cs typeface="Arial" pitchFamily="34" charset="0"/>
              </a:rPr>
              <a:t>Metop-SG/B</a:t>
            </a:r>
            <a:endParaRPr lang="en-GB" sz="13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36" name="Picture 4" descr="Satellite Communications System Architecture"/>
          <p:cNvPicPr>
            <a:picLocks noChangeAspect="1" noChangeArrowheads="1"/>
          </p:cNvPicPr>
          <p:nvPr/>
        </p:nvPicPr>
        <p:blipFill>
          <a:blip r:embed="rId2" cstate="print"/>
          <a:srcRect l="43957" t="34533" r="42154" b="44479"/>
          <a:stretch>
            <a:fillRect/>
          </a:stretch>
        </p:blipFill>
        <p:spPr bwMode="auto">
          <a:xfrm>
            <a:off x="342468" y="4044639"/>
            <a:ext cx="574524" cy="616857"/>
          </a:xfrm>
          <a:prstGeom prst="rect">
            <a:avLst/>
          </a:prstGeom>
          <a:noFill/>
        </p:spPr>
      </p:pic>
      <p:pic>
        <p:nvPicPr>
          <p:cNvPr id="37" name="Picture 4" descr="Satellite Communications System Architecture"/>
          <p:cNvPicPr>
            <a:picLocks noChangeAspect="1" noChangeArrowheads="1"/>
          </p:cNvPicPr>
          <p:nvPr/>
        </p:nvPicPr>
        <p:blipFill>
          <a:blip r:embed="rId2" cstate="print"/>
          <a:srcRect l="43957" t="34533" r="42154" b="44479"/>
          <a:stretch>
            <a:fillRect/>
          </a:stretch>
        </p:blipFill>
        <p:spPr bwMode="auto">
          <a:xfrm>
            <a:off x="932112" y="3825564"/>
            <a:ext cx="574524" cy="616857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1977" y="5169353"/>
            <a:ext cx="180340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cs typeface="Arial" pitchFamily="34" charset="0"/>
              </a:rPr>
              <a:t>6 DBA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  <a:cs typeface="Arial" pitchFamily="34" charset="0"/>
              </a:rPr>
              <a:t>regional stations</a:t>
            </a:r>
            <a:endParaRPr lang="en-GB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54853" y="3349170"/>
            <a:ext cx="1289049" cy="692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00" dirty="0" smtClean="0">
                <a:solidFill>
                  <a:schemeClr val="tx1"/>
                </a:solidFill>
                <a:cs typeface="Arial" pitchFamily="34" charset="0"/>
              </a:rPr>
              <a:t>2 SDA 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  <a:cs typeface="Arial" pitchFamily="34" charset="0"/>
              </a:rPr>
              <a:t>polar 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  <a:cs typeface="Arial" pitchFamily="34" charset="0"/>
              </a:rPr>
              <a:t>stations</a:t>
            </a:r>
            <a:endParaRPr lang="en-GB" sz="13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>
            <a:off x="3381253" y="3512459"/>
            <a:ext cx="1139947" cy="310241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6" name="Right Arrow 45"/>
          <p:cNvSpPr/>
          <p:nvPr/>
        </p:nvSpPr>
        <p:spPr bwMode="auto">
          <a:xfrm rot="1923798">
            <a:off x="763671" y="2439092"/>
            <a:ext cx="1516211" cy="15133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7" name="Right Arrow 46"/>
          <p:cNvSpPr/>
          <p:nvPr/>
        </p:nvSpPr>
        <p:spPr bwMode="auto">
          <a:xfrm rot="3408745">
            <a:off x="1563988" y="2262770"/>
            <a:ext cx="897283" cy="127121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8" name="Right Arrow 47"/>
          <p:cNvSpPr/>
          <p:nvPr/>
        </p:nvSpPr>
        <p:spPr bwMode="auto">
          <a:xfrm rot="5602857">
            <a:off x="-127285" y="2942830"/>
            <a:ext cx="1746785" cy="13503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9" name="Right Arrow 48"/>
          <p:cNvSpPr/>
          <p:nvPr/>
        </p:nvSpPr>
        <p:spPr bwMode="auto">
          <a:xfrm rot="6415080">
            <a:off x="281353" y="2871528"/>
            <a:ext cx="1934580" cy="108741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3" name="Right Arrow 62"/>
          <p:cNvSpPr/>
          <p:nvPr/>
        </p:nvSpPr>
        <p:spPr bwMode="auto">
          <a:xfrm>
            <a:off x="1600982" y="4354286"/>
            <a:ext cx="2907518" cy="28121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76370" y="3294291"/>
            <a:ext cx="155574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cs typeface="Arial" pitchFamily="34" charset="0"/>
              </a:rPr>
              <a:t>Global data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99856" y="4575176"/>
            <a:ext cx="155574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Regional data</a:t>
            </a:r>
            <a:endParaRPr lang="en-GB" sz="1200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12718" y="1926770"/>
            <a:ext cx="971549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00" dirty="0" smtClean="0">
                <a:solidFill>
                  <a:schemeClr val="tx1"/>
                </a:solidFill>
                <a:cs typeface="Arial" pitchFamily="34" charset="0"/>
              </a:rPr>
              <a:t>Ka-band 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  <a:cs typeface="Arial" pitchFamily="34" charset="0"/>
              </a:rPr>
              <a:t>SMD</a:t>
            </a:r>
            <a:endParaRPr lang="en-GB" sz="13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-9525" y="2584449"/>
            <a:ext cx="793749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X-band</a:t>
            </a:r>
          </a:p>
          <a:p>
            <a:pPr algn="ctr"/>
            <a:r>
              <a:rPr lang="en-GB" sz="1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DDB</a:t>
            </a:r>
          </a:p>
        </p:txBody>
      </p:sp>
      <p:sp>
        <p:nvSpPr>
          <p:cNvPr id="77" name="Right Arrow 76"/>
          <p:cNvSpPr/>
          <p:nvPr/>
        </p:nvSpPr>
        <p:spPr bwMode="auto">
          <a:xfrm>
            <a:off x="6958682" y="3482851"/>
            <a:ext cx="1429179" cy="402388"/>
          </a:xfrm>
          <a:prstGeom prst="rightArrow">
            <a:avLst/>
          </a:prstGeom>
          <a:noFill/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881337" y="4728479"/>
            <a:ext cx="17771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205B"/>
                </a:solidFill>
                <a:cs typeface="Arial" pitchFamily="34" charset="0"/>
              </a:rPr>
              <a:t>Payload Data </a:t>
            </a:r>
          </a:p>
          <a:p>
            <a:pPr algn="ctr"/>
            <a:r>
              <a:rPr lang="en-GB" sz="1400" dirty="0" smtClean="0">
                <a:solidFill>
                  <a:srgbClr val="00205B"/>
                </a:solidFill>
                <a:cs typeface="Arial" pitchFamily="34" charset="0"/>
              </a:rPr>
              <a:t>Processing</a:t>
            </a:r>
          </a:p>
        </p:txBody>
      </p:sp>
      <p:pic>
        <p:nvPicPr>
          <p:cNvPr id="365601" name="Picture 33" descr="http://regmedia.co.uk/2013/01/28/streamline_8500.jpg"/>
          <p:cNvPicPr>
            <a:picLocks noChangeAspect="1" noChangeArrowheads="1"/>
          </p:cNvPicPr>
          <p:nvPr/>
        </p:nvPicPr>
        <p:blipFill>
          <a:blip r:embed="rId5" cstate="print"/>
          <a:srcRect l="17522" r="22719" b="5566"/>
          <a:stretch>
            <a:fillRect/>
          </a:stretch>
        </p:blipFill>
        <p:spPr bwMode="auto">
          <a:xfrm>
            <a:off x="5031024" y="1903397"/>
            <a:ext cx="787400" cy="831188"/>
          </a:xfrm>
          <a:prstGeom prst="rect">
            <a:avLst/>
          </a:prstGeom>
          <a:noFill/>
        </p:spPr>
      </p:pic>
      <p:sp>
        <p:nvSpPr>
          <p:cNvPr id="92" name="TextBox 91"/>
          <p:cNvSpPr txBox="1"/>
          <p:nvPr/>
        </p:nvSpPr>
        <p:spPr>
          <a:xfrm>
            <a:off x="4688124" y="1440093"/>
            <a:ext cx="155574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Data Centre</a:t>
            </a:r>
          </a:p>
          <a:p>
            <a:pPr algn="ct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(MME DAC)</a:t>
            </a:r>
          </a:p>
        </p:txBody>
      </p:sp>
      <p:sp>
        <p:nvSpPr>
          <p:cNvPr id="102" name="Right Arrow 101"/>
          <p:cNvSpPr/>
          <p:nvPr/>
        </p:nvSpPr>
        <p:spPr bwMode="auto">
          <a:xfrm rot="16200000">
            <a:off x="6126728" y="3030596"/>
            <a:ext cx="493325" cy="158339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6" name="Right Arrow 105"/>
          <p:cNvSpPr/>
          <p:nvPr/>
        </p:nvSpPr>
        <p:spPr bwMode="auto">
          <a:xfrm rot="16200000">
            <a:off x="4523187" y="5145486"/>
            <a:ext cx="925125" cy="16310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763313" y="5200131"/>
            <a:ext cx="95249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Auxiliary </a:t>
            </a:r>
          </a:p>
          <a:p>
            <a:pPr algn="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data</a:t>
            </a:r>
            <a:endParaRPr lang="en-GB" sz="1100" b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9" name="Right Arrow 108"/>
          <p:cNvSpPr/>
          <p:nvPr/>
        </p:nvSpPr>
        <p:spPr bwMode="auto">
          <a:xfrm rot="16200000">
            <a:off x="6305086" y="3012591"/>
            <a:ext cx="494510" cy="17593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12" name="Right Arrow 111"/>
          <p:cNvSpPr/>
          <p:nvPr/>
        </p:nvSpPr>
        <p:spPr bwMode="auto">
          <a:xfrm rot="16200000">
            <a:off x="6498485" y="3042961"/>
            <a:ext cx="484959" cy="13853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3" name="Right Arrow 112"/>
          <p:cNvSpPr/>
          <p:nvPr/>
        </p:nvSpPr>
        <p:spPr bwMode="auto">
          <a:xfrm>
            <a:off x="6946900" y="4292681"/>
            <a:ext cx="1462454" cy="391785"/>
          </a:xfrm>
          <a:prstGeom prst="rightArrow">
            <a:avLst/>
          </a:prstGeom>
          <a:noFill/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114" name="Right Arrow 113"/>
          <p:cNvSpPr/>
          <p:nvPr/>
        </p:nvSpPr>
        <p:spPr bwMode="auto">
          <a:xfrm>
            <a:off x="6968206" y="3865316"/>
            <a:ext cx="1463617" cy="413239"/>
          </a:xfrm>
          <a:prstGeom prst="rightArrow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778348" y="918262"/>
            <a:ext cx="444599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tx1"/>
                </a:solidFill>
                <a:cs typeface="Arial" pitchFamily="34" charset="0"/>
              </a:rPr>
              <a:t>EUMETSAT HQ - Mission Control Centre</a:t>
            </a:r>
          </a:p>
        </p:txBody>
      </p:sp>
      <p:sp>
        <p:nvSpPr>
          <p:cNvPr id="125" name="Rectangle 124"/>
          <p:cNvSpPr/>
          <p:nvPr/>
        </p:nvSpPr>
        <p:spPr bwMode="auto">
          <a:xfrm>
            <a:off x="8458459" y="3316041"/>
            <a:ext cx="990341" cy="14255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176549" y="3633826"/>
            <a:ext cx="155574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Dissemination</a:t>
            </a:r>
          </a:p>
          <a:p>
            <a:pPr algn="ct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(MME DIS)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6185364" y="1397004"/>
            <a:ext cx="1750324" cy="14042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845648" y="1407437"/>
            <a:ext cx="233317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0" dirty="0" smtClean="0">
                <a:solidFill>
                  <a:schemeClr val="tx1"/>
                </a:solidFill>
                <a:cs typeface="Arial" pitchFamily="34" charset="0"/>
              </a:rPr>
              <a:t>Analysis &amp; Reporting</a:t>
            </a:r>
          </a:p>
          <a:p>
            <a:pPr algn="ctr"/>
            <a:r>
              <a:rPr lang="en-GB" sz="1200" b="0" dirty="0" smtClean="0">
                <a:solidFill>
                  <a:schemeClr val="tx1"/>
                </a:solidFill>
                <a:cs typeface="Arial" pitchFamily="34" charset="0"/>
              </a:rPr>
              <a:t>and Cal/Val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4916724" y="5722259"/>
            <a:ext cx="1299438" cy="66675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7" name="Rectangle 136"/>
          <p:cNvSpPr/>
          <p:nvPr/>
        </p:nvSpPr>
        <p:spPr bwMode="auto">
          <a:xfrm>
            <a:off x="3227614" y="5894614"/>
            <a:ext cx="1022812" cy="5733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rgbClr val="00205B"/>
                </a:solidFill>
                <a:effectLst/>
                <a:cs typeface="Arial" pitchFamily="34" charset="0"/>
              </a:rPr>
              <a:t>Aux data providers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5021248" y="5721791"/>
            <a:ext cx="1204547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External Data Ingestion</a:t>
            </a:r>
          </a:p>
          <a:p>
            <a:pPr algn="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(MME DIS)</a:t>
            </a:r>
          </a:p>
        </p:txBody>
      </p:sp>
      <p:sp>
        <p:nvSpPr>
          <p:cNvPr id="139" name="Right Arrow 138"/>
          <p:cNvSpPr/>
          <p:nvPr/>
        </p:nvSpPr>
        <p:spPr bwMode="auto">
          <a:xfrm>
            <a:off x="4456968" y="5912018"/>
            <a:ext cx="443426" cy="22934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899807" y="3559304"/>
            <a:ext cx="2029514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4">
                    <a:lumMod val="50000"/>
                    <a:lumOff val="50000"/>
                  </a:schemeClr>
                </a:solidFill>
                <a:cs typeface="Arial" pitchFamily="34" charset="0"/>
              </a:rPr>
              <a:t>Global L1/L2 products</a:t>
            </a:r>
            <a:endParaRPr lang="en-GB" dirty="0">
              <a:solidFill>
                <a:schemeClr val="accent4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910072" y="3959168"/>
            <a:ext cx="210057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8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Regional L1/L2 products</a:t>
            </a:r>
            <a:endParaRPr lang="en-GB" sz="800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6891753" y="4369093"/>
            <a:ext cx="2029514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Aux data for local users</a:t>
            </a:r>
            <a:endParaRPr lang="en-GB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66" name="Right Arrow 165"/>
          <p:cNvSpPr/>
          <p:nvPr/>
        </p:nvSpPr>
        <p:spPr bwMode="auto">
          <a:xfrm>
            <a:off x="9455893" y="3566382"/>
            <a:ext cx="326282" cy="338256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7" name="Right Arrow 166"/>
          <p:cNvSpPr/>
          <p:nvPr/>
        </p:nvSpPr>
        <p:spPr bwMode="auto">
          <a:xfrm>
            <a:off x="9461588" y="3995007"/>
            <a:ext cx="329213" cy="338256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9" name="Right Arrow 168"/>
          <p:cNvSpPr/>
          <p:nvPr/>
        </p:nvSpPr>
        <p:spPr bwMode="auto">
          <a:xfrm>
            <a:off x="9462820" y="4412644"/>
            <a:ext cx="285741" cy="16691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0" name="Rectangle 169"/>
          <p:cNvSpPr/>
          <p:nvPr/>
        </p:nvSpPr>
        <p:spPr bwMode="auto">
          <a:xfrm>
            <a:off x="6412148" y="5722259"/>
            <a:ext cx="1207851" cy="66675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171" name="Picture 47" descr="http://irc.phrenzy.org/img/site/icon-serv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1897" y="4103764"/>
            <a:ext cx="544391" cy="499026"/>
          </a:xfrm>
          <a:prstGeom prst="rect">
            <a:avLst/>
          </a:prstGeom>
          <a:noFill/>
        </p:spPr>
      </p:pic>
      <p:pic>
        <p:nvPicPr>
          <p:cNvPr id="172" name="Picture 51" descr="http://irc.phrenzy.org/img/site/icon-serv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68609" y="4177420"/>
            <a:ext cx="574566" cy="526686"/>
          </a:xfrm>
          <a:prstGeom prst="rect">
            <a:avLst/>
          </a:prstGeom>
          <a:noFill/>
        </p:spPr>
      </p:pic>
      <p:pic>
        <p:nvPicPr>
          <p:cNvPr id="174" name="Picture 47" descr="http://irc.phrenzy.org/img/site/icon-serv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2904" y="5922607"/>
            <a:ext cx="544391" cy="499026"/>
          </a:xfrm>
          <a:prstGeom prst="rect">
            <a:avLst/>
          </a:prstGeom>
          <a:noFill/>
        </p:spPr>
      </p:pic>
      <p:sp>
        <p:nvSpPr>
          <p:cNvPr id="176" name="TextBox 175"/>
          <p:cNvSpPr txBox="1"/>
          <p:nvPr/>
        </p:nvSpPr>
        <p:spPr>
          <a:xfrm>
            <a:off x="6397556" y="5903681"/>
            <a:ext cx="128049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Mission </a:t>
            </a:r>
          </a:p>
          <a:p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Operations (MO</a:t>
            </a:r>
            <a:r>
              <a:rPr lang="en-GB" sz="1200" b="0" dirty="0" smtClean="0">
                <a:solidFill>
                  <a:schemeClr val="tx1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7903488" y="5722259"/>
            <a:ext cx="1617882" cy="66675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7891785" y="5905488"/>
            <a:ext cx="2042433" cy="446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GS Centralised </a:t>
            </a:r>
          </a:p>
          <a:p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Monitoring (MME MON</a:t>
            </a:r>
            <a:r>
              <a:rPr lang="en-GB" sz="1200" b="0" dirty="0" smtClean="0">
                <a:solidFill>
                  <a:schemeClr val="tx1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179" name="Right Arrow 178"/>
          <p:cNvSpPr/>
          <p:nvPr/>
        </p:nvSpPr>
        <p:spPr bwMode="auto">
          <a:xfrm rot="16200000">
            <a:off x="6312211" y="5130390"/>
            <a:ext cx="933991" cy="14033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6789974" y="5251437"/>
            <a:ext cx="95249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Auxiliary </a:t>
            </a:r>
          </a:p>
          <a:p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data</a:t>
            </a:r>
            <a:endParaRPr lang="en-GB" sz="1100" b="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365625" name="Picture 57" descr="http://cropmetrics.com/wp-content/uploads/Advanced-Yield-Data-Analysis.jpg"/>
          <p:cNvPicPr>
            <a:picLocks noChangeAspect="1" noChangeArrowheads="1"/>
          </p:cNvPicPr>
          <p:nvPr/>
        </p:nvPicPr>
        <p:blipFill>
          <a:blip r:embed="rId8" cstate="print"/>
          <a:srcRect r="49742" b="1730"/>
          <a:stretch>
            <a:fillRect/>
          </a:stretch>
        </p:blipFill>
        <p:spPr bwMode="auto">
          <a:xfrm>
            <a:off x="6930586" y="1870990"/>
            <a:ext cx="981674" cy="774743"/>
          </a:xfrm>
          <a:prstGeom prst="rect">
            <a:avLst/>
          </a:prstGeom>
          <a:noFill/>
        </p:spPr>
      </p:pic>
      <p:pic>
        <p:nvPicPr>
          <p:cNvPr id="365635" name="Picture 67" descr="http://www.drewtech.j2534reprogrammer.com/images/scan-tool-screens/Vehicle-Data-Grid-Screen-PC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170108" y="2252662"/>
            <a:ext cx="514530" cy="547688"/>
          </a:xfrm>
          <a:prstGeom prst="rect">
            <a:avLst/>
          </a:prstGeom>
          <a:noFill/>
        </p:spPr>
      </p:pic>
      <p:pic>
        <p:nvPicPr>
          <p:cNvPr id="190" name="Picture 67" descr="http://www.drewtech.j2534reprogrammer.com/images/scan-tool-screens/Vehicle-Data-Grid-Screen-PC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423687" y="2062162"/>
            <a:ext cx="514530" cy="547688"/>
          </a:xfrm>
          <a:prstGeom prst="rect">
            <a:avLst/>
          </a:prstGeom>
          <a:noFill/>
        </p:spPr>
      </p:pic>
      <p:sp>
        <p:nvSpPr>
          <p:cNvPr id="192" name="Up-Down Arrow 191"/>
          <p:cNvSpPr/>
          <p:nvPr/>
        </p:nvSpPr>
        <p:spPr bwMode="auto">
          <a:xfrm>
            <a:off x="5118100" y="2895600"/>
            <a:ext cx="215900" cy="469900"/>
          </a:xfrm>
          <a:prstGeom prst="upDown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93" name="Up-Down Arrow 192"/>
          <p:cNvSpPr/>
          <p:nvPr/>
        </p:nvSpPr>
        <p:spPr bwMode="auto">
          <a:xfrm>
            <a:off x="5410200" y="2882900"/>
            <a:ext cx="215900" cy="469900"/>
          </a:xfrm>
          <a:prstGeom prst="upDown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96" name="Right Arrow 195"/>
          <p:cNvSpPr/>
          <p:nvPr/>
        </p:nvSpPr>
        <p:spPr bwMode="auto">
          <a:xfrm rot="5400000">
            <a:off x="6166587" y="5173473"/>
            <a:ext cx="921407" cy="118518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5651500" y="5264615"/>
            <a:ext cx="95249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Ka-band HKTM</a:t>
            </a:r>
            <a:endParaRPr lang="en-GB" sz="1100" b="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00" name="Picture 67" descr="http://www.drewtech.j2534reprogrammer.com/images/scan-tool-screens/Vehicle-Data-Grid-Screen-PC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8943064" y="5517836"/>
            <a:ext cx="386813" cy="411741"/>
          </a:xfrm>
          <a:prstGeom prst="rect">
            <a:avLst/>
          </a:prstGeom>
          <a:noFill/>
        </p:spPr>
      </p:pic>
      <p:pic>
        <p:nvPicPr>
          <p:cNvPr id="201" name="Picture 67" descr="http://www.drewtech.j2534reprogrammer.com/images/scan-tool-screens/Vehicle-Data-Grid-Screen-PC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9170679" y="5663450"/>
            <a:ext cx="386813" cy="411741"/>
          </a:xfrm>
          <a:prstGeom prst="rect">
            <a:avLst/>
          </a:prstGeom>
          <a:noFill/>
        </p:spPr>
      </p:pic>
      <p:sp>
        <p:nvSpPr>
          <p:cNvPr id="204" name="Rectangle 203"/>
          <p:cNvSpPr/>
          <p:nvPr/>
        </p:nvSpPr>
        <p:spPr bwMode="auto">
          <a:xfrm>
            <a:off x="3284764" y="5827939"/>
            <a:ext cx="1022812" cy="5733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rgbClr val="00205B"/>
                </a:solidFill>
                <a:effectLst/>
                <a:cs typeface="Arial" pitchFamily="34" charset="0"/>
              </a:rPr>
              <a:t>Aux data providers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3360964" y="5742214"/>
            <a:ext cx="1022812" cy="5733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rgbClr val="00205B"/>
                </a:solidFill>
                <a:effectLst/>
                <a:cs typeface="Arial" pitchFamily="34" charset="0"/>
              </a:rPr>
              <a:t>Aux data providers</a:t>
            </a:r>
          </a:p>
        </p:txBody>
      </p:sp>
      <p:cxnSp>
        <p:nvCxnSpPr>
          <p:cNvPr id="210" name="Elbow Connector 209"/>
          <p:cNvCxnSpPr/>
          <p:nvPr/>
        </p:nvCxnSpPr>
        <p:spPr bwMode="auto">
          <a:xfrm rot="16200000" flipH="1">
            <a:off x="6958643" y="4698522"/>
            <a:ext cx="995868" cy="993955"/>
          </a:xfrm>
          <a:prstGeom prst="bentConnector3">
            <a:avLst>
              <a:gd name="adj1" fmla="val -1107"/>
            </a:avLst>
          </a:prstGeom>
          <a:solidFill>
            <a:schemeClr val="bg2"/>
          </a:solidFill>
          <a:ln w="12700" cap="flat" cmpd="sng" algn="ctr">
            <a:solidFill>
              <a:srgbClr val="00205B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4" name="Picture 67" descr="http://www.drewtech.j2534reprogrammer.com/images/scan-tool-screens/Vehicle-Data-Grid-Screen-PC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237636" y="5554121"/>
            <a:ext cx="386813" cy="411741"/>
          </a:xfrm>
          <a:prstGeom prst="rect">
            <a:avLst/>
          </a:prstGeom>
          <a:noFill/>
        </p:spPr>
      </p:pic>
      <p:pic>
        <p:nvPicPr>
          <p:cNvPr id="225" name="Picture 67" descr="http://www.drewtech.j2534reprogrammer.com/images/scan-tool-screens/Vehicle-Data-Grid-Screen-PC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450737" y="5714249"/>
            <a:ext cx="386813" cy="411741"/>
          </a:xfrm>
          <a:prstGeom prst="rect">
            <a:avLst/>
          </a:prstGeom>
          <a:noFill/>
        </p:spPr>
      </p:pic>
      <p:pic>
        <p:nvPicPr>
          <p:cNvPr id="365657" name="Picture 89" descr="http://static.itpro.co.uk/sites/itpro/files/styles/gallery_wide/public/images/dir_197/it_photo_98599.jpg?itok=UbS0dPRw"/>
          <p:cNvPicPr>
            <a:picLocks noChangeAspect="1" noChangeArrowheads="1"/>
          </p:cNvPicPr>
          <p:nvPr/>
        </p:nvPicPr>
        <p:blipFill>
          <a:blip r:embed="rId10" cstate="print"/>
          <a:srcRect l="16568" t="19091" r="16952" b="20965"/>
          <a:stretch>
            <a:fillRect/>
          </a:stretch>
        </p:blipFill>
        <p:spPr bwMode="auto">
          <a:xfrm flipH="1">
            <a:off x="4846407" y="3448049"/>
            <a:ext cx="1597555" cy="885825"/>
          </a:xfrm>
          <a:prstGeom prst="rect">
            <a:avLst/>
          </a:prstGeom>
          <a:noFill/>
        </p:spPr>
      </p:pic>
      <p:pic>
        <p:nvPicPr>
          <p:cNvPr id="243" name="Picture 67" descr="http://www.drewtech.j2534reprogrammer.com/images/scan-tool-screens/Vehicle-Data-Grid-Screen-PC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5234013" y="4221545"/>
            <a:ext cx="386813" cy="411741"/>
          </a:xfrm>
          <a:prstGeom prst="rect">
            <a:avLst/>
          </a:prstGeom>
          <a:noFill/>
        </p:spPr>
      </p:pic>
      <p:pic>
        <p:nvPicPr>
          <p:cNvPr id="245" name="Picture 67" descr="http://www.drewtech.j2534reprogrammer.com/images/scan-tool-screens/Vehicle-Data-Grid-Screen-PC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5673061" y="4217472"/>
            <a:ext cx="386813" cy="411741"/>
          </a:xfrm>
          <a:prstGeom prst="rect">
            <a:avLst/>
          </a:prstGeom>
          <a:noFill/>
        </p:spPr>
      </p:pic>
      <p:pic>
        <p:nvPicPr>
          <p:cNvPr id="246" name="Picture 81" descr="http://www.gapsrl.eu/gapsito/GAP200709/files/wind_fiel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505838" y="3523100"/>
            <a:ext cx="246576" cy="191650"/>
          </a:xfrm>
          <a:prstGeom prst="rect">
            <a:avLst/>
          </a:prstGeom>
          <a:noFill/>
        </p:spPr>
      </p:pic>
      <p:pic>
        <p:nvPicPr>
          <p:cNvPr id="249" name="Picture 67" descr="http://www.drewtech.j2534reprogrammer.com/images/scan-tool-screens/Vehicle-Data-Grid-Screen-PC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786338" y="4219750"/>
            <a:ext cx="386813" cy="411741"/>
          </a:xfrm>
          <a:prstGeom prst="rect">
            <a:avLst/>
          </a:prstGeom>
          <a:noFill/>
        </p:spPr>
      </p:pic>
      <p:pic>
        <p:nvPicPr>
          <p:cNvPr id="251" name="Picture 81" descr="http://www.gapsrl.eu/gapsito/GAP200709/files/wind_fiel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562988" y="3570725"/>
            <a:ext cx="246576" cy="191650"/>
          </a:xfrm>
          <a:prstGeom prst="rect">
            <a:avLst/>
          </a:prstGeom>
          <a:noFill/>
        </p:spPr>
      </p:pic>
      <p:pic>
        <p:nvPicPr>
          <p:cNvPr id="252" name="Picture 81" descr="http://www.gapsrl.eu/gapsito/GAP200709/files/wind_fiel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505838" y="3961250"/>
            <a:ext cx="246576" cy="191650"/>
          </a:xfrm>
          <a:prstGeom prst="rect">
            <a:avLst/>
          </a:prstGeom>
          <a:noFill/>
        </p:spPr>
      </p:pic>
      <p:pic>
        <p:nvPicPr>
          <p:cNvPr id="253" name="Picture 81" descr="http://www.gapsrl.eu/gapsito/GAP200709/files/wind_fiel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572513" y="4018400"/>
            <a:ext cx="246576" cy="191650"/>
          </a:xfrm>
          <a:prstGeom prst="rect">
            <a:avLst/>
          </a:prstGeom>
          <a:noFill/>
        </p:spPr>
      </p:pic>
      <p:pic>
        <p:nvPicPr>
          <p:cNvPr id="255" name="Picture 81" descr="http://www.gapsrl.eu/gapsito/GAP200709/files/wind_fiel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639188" y="3637400"/>
            <a:ext cx="246576" cy="191650"/>
          </a:xfrm>
          <a:prstGeom prst="rect">
            <a:avLst/>
          </a:prstGeom>
          <a:noFill/>
        </p:spPr>
      </p:pic>
      <p:pic>
        <p:nvPicPr>
          <p:cNvPr id="256" name="Picture 81" descr="http://www.gapsrl.eu/gapsito/GAP200709/files/wind_fiel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648713" y="4085075"/>
            <a:ext cx="246576" cy="191650"/>
          </a:xfrm>
          <a:prstGeom prst="rect">
            <a:avLst/>
          </a:prstGeom>
          <a:noFill/>
        </p:spPr>
      </p:pic>
      <p:sp>
        <p:nvSpPr>
          <p:cNvPr id="259" name="Rectangle 258"/>
          <p:cNvSpPr/>
          <p:nvPr/>
        </p:nvSpPr>
        <p:spPr bwMode="auto">
          <a:xfrm>
            <a:off x="8054076" y="1384304"/>
            <a:ext cx="1232799" cy="46989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7883998" y="1407437"/>
            <a:ext cx="152035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Maintenance</a:t>
            </a:r>
          </a:p>
          <a:p>
            <a:pPr algn="ct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SW development</a:t>
            </a:r>
          </a:p>
        </p:txBody>
      </p:sp>
      <p:sp>
        <p:nvSpPr>
          <p:cNvPr id="261" name="Rectangle 260"/>
          <p:cNvSpPr/>
          <p:nvPr/>
        </p:nvSpPr>
        <p:spPr bwMode="auto">
          <a:xfrm>
            <a:off x="8711203" y="1939929"/>
            <a:ext cx="733785" cy="24129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8376123" y="1921787"/>
            <a:ext cx="1520352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Ops Prep</a:t>
            </a:r>
          </a:p>
        </p:txBody>
      </p:sp>
      <p:sp>
        <p:nvSpPr>
          <p:cNvPr id="263" name="Rectangle 262"/>
          <p:cNvSpPr/>
          <p:nvPr/>
        </p:nvSpPr>
        <p:spPr bwMode="auto">
          <a:xfrm>
            <a:off x="8246492" y="2406653"/>
            <a:ext cx="1278508" cy="4008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8194734" y="2499637"/>
            <a:ext cx="1387416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b="0" dirty="0" smtClean="0">
                <a:solidFill>
                  <a:schemeClr val="tx1"/>
                </a:solidFill>
                <a:cs typeface="Arial" pitchFamily="34" charset="0"/>
              </a:rPr>
              <a:t>Configuration Mng</a:t>
            </a:r>
          </a:p>
        </p:txBody>
      </p:sp>
      <p:cxnSp>
        <p:nvCxnSpPr>
          <p:cNvPr id="265" name="Elbow Connector 264"/>
          <p:cNvCxnSpPr/>
          <p:nvPr/>
        </p:nvCxnSpPr>
        <p:spPr bwMode="auto">
          <a:xfrm rot="10800000" flipV="1">
            <a:off x="6865732" y="2828924"/>
            <a:ext cx="1440068" cy="561259"/>
          </a:xfrm>
          <a:prstGeom prst="bentConnector3">
            <a:avLst>
              <a:gd name="adj1" fmla="val 393"/>
            </a:avLst>
          </a:prstGeom>
          <a:solidFill>
            <a:schemeClr val="bg2"/>
          </a:solidFill>
          <a:ln w="12700" cap="flat" cmpd="sng" algn="ctr">
            <a:solidFill>
              <a:srgbClr val="00205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0" name="Elbow Connector 299"/>
          <p:cNvCxnSpPr/>
          <p:nvPr/>
        </p:nvCxnSpPr>
        <p:spPr bwMode="auto">
          <a:xfrm rot="5400000">
            <a:off x="8124826" y="2124074"/>
            <a:ext cx="533400" cy="2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12700" cap="flat" cmpd="sng" algn="ctr">
            <a:solidFill>
              <a:srgbClr val="00205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5" name="Elbow Connector 304"/>
          <p:cNvCxnSpPr>
            <a:stCxn id="261" idx="2"/>
          </p:cNvCxnSpPr>
          <p:nvPr/>
        </p:nvCxnSpPr>
        <p:spPr bwMode="auto">
          <a:xfrm rot="5400000">
            <a:off x="8972936" y="2285615"/>
            <a:ext cx="209550" cy="77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12700" cap="flat" cmpd="sng" algn="ctr">
            <a:solidFill>
              <a:srgbClr val="00205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7" name="Elbow Connector 316"/>
          <p:cNvCxnSpPr>
            <a:endCxn id="263" idx="1"/>
          </p:cNvCxnSpPr>
          <p:nvPr/>
        </p:nvCxnSpPr>
        <p:spPr bwMode="auto">
          <a:xfrm>
            <a:off x="7901940" y="2606040"/>
            <a:ext cx="344552" cy="105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12700" cap="flat" cmpd="sng" algn="ctr">
            <a:solidFill>
              <a:srgbClr val="00205B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" name="Picture 57" descr="http://cropmetrics.com/wp-content/uploads/Advanced-Yield-Data-Analysis.jpg"/>
          <p:cNvPicPr>
            <a:picLocks noChangeAspect="1" noChangeArrowheads="1"/>
          </p:cNvPicPr>
          <p:nvPr/>
        </p:nvPicPr>
        <p:blipFill>
          <a:blip r:embed="rId8" cstate="print"/>
          <a:srcRect r="49742" b="1730"/>
          <a:stretch>
            <a:fillRect/>
          </a:stretch>
        </p:blipFill>
        <p:spPr bwMode="auto">
          <a:xfrm>
            <a:off x="6326582" y="1880515"/>
            <a:ext cx="537927" cy="424535"/>
          </a:xfrm>
          <a:prstGeom prst="rect">
            <a:avLst/>
          </a:prstGeom>
          <a:noFill/>
        </p:spPr>
      </p:pic>
      <p:pic>
        <p:nvPicPr>
          <p:cNvPr id="322" name="Picture 67" descr="http://www.drewtech.j2534reprogrammer.com/images/scan-tool-screens/Vehicle-Data-Grid-Screen-PC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041162" y="5704724"/>
            <a:ext cx="386813" cy="411741"/>
          </a:xfrm>
          <a:prstGeom prst="rect">
            <a:avLst/>
          </a:prstGeom>
          <a:noFill/>
        </p:spPr>
      </p:pic>
      <p:pic>
        <p:nvPicPr>
          <p:cNvPr id="194" name="Picture 47" descr="http://irc.phrenzy.org/img/site/icon-serv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7746" y="2159942"/>
            <a:ext cx="544391" cy="499026"/>
          </a:xfrm>
          <a:prstGeom prst="rect">
            <a:avLst/>
          </a:prstGeom>
          <a:noFill/>
        </p:spPr>
      </p:pic>
      <p:pic>
        <p:nvPicPr>
          <p:cNvPr id="195" name="Picture 51" descr="http://irc.phrenzy.org/img/site/icon-serv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458" y="2233598"/>
            <a:ext cx="574566" cy="52668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926" y="5606764"/>
            <a:ext cx="27991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tx1"/>
                </a:solidFill>
              </a:rPr>
              <a:t>DDB: Direct Data Broadcast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SMD: Stored Mission Data 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SDA: Stored Data Acquisition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DBA: Direct Broadcast Acquisition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MME: Multi Mission Element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101" name="Picture 4" descr="Satellite Communications System Architecture"/>
          <p:cNvPicPr>
            <a:picLocks noChangeAspect="1" noChangeArrowheads="1"/>
          </p:cNvPicPr>
          <p:nvPr/>
        </p:nvPicPr>
        <p:blipFill>
          <a:blip r:embed="rId2" cstate="print"/>
          <a:srcRect l="43957" t="34533" r="42154" b="44479"/>
          <a:stretch>
            <a:fillRect/>
          </a:stretch>
        </p:blipFill>
        <p:spPr bwMode="auto">
          <a:xfrm>
            <a:off x="1494127" y="4697776"/>
            <a:ext cx="574524" cy="616857"/>
          </a:xfrm>
          <a:prstGeom prst="rect">
            <a:avLst/>
          </a:prstGeom>
          <a:noFill/>
        </p:spPr>
      </p:pic>
      <p:pic>
        <p:nvPicPr>
          <p:cNvPr id="104" name="Picture 4" descr="Satellite Communications System Architecture"/>
          <p:cNvPicPr>
            <a:picLocks noChangeAspect="1" noChangeArrowheads="1"/>
          </p:cNvPicPr>
          <p:nvPr/>
        </p:nvPicPr>
        <p:blipFill>
          <a:blip r:embed="rId2" cstate="print"/>
          <a:srcRect l="43957" t="34533" r="42154" b="44479"/>
          <a:stretch>
            <a:fillRect/>
          </a:stretch>
        </p:blipFill>
        <p:spPr bwMode="auto">
          <a:xfrm>
            <a:off x="1277964" y="4196268"/>
            <a:ext cx="574524" cy="616857"/>
          </a:xfrm>
          <a:prstGeom prst="rect">
            <a:avLst/>
          </a:prstGeom>
          <a:noFill/>
        </p:spPr>
      </p:pic>
      <p:pic>
        <p:nvPicPr>
          <p:cNvPr id="105" name="Picture 4" descr="Satellite Communications System Architecture"/>
          <p:cNvPicPr>
            <a:picLocks noChangeAspect="1" noChangeArrowheads="1"/>
          </p:cNvPicPr>
          <p:nvPr/>
        </p:nvPicPr>
        <p:blipFill>
          <a:blip r:embed="rId2" cstate="print"/>
          <a:srcRect l="43957" t="34533" r="42154" b="44479"/>
          <a:stretch>
            <a:fillRect/>
          </a:stretch>
        </p:blipFill>
        <p:spPr bwMode="auto">
          <a:xfrm>
            <a:off x="217560" y="4475657"/>
            <a:ext cx="574524" cy="616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050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>
            <a:spLocks noChangeArrowheads="1"/>
          </p:cNvSpPr>
          <p:nvPr/>
        </p:nvSpPr>
        <p:spPr bwMode="auto">
          <a:xfrm>
            <a:off x="250160" y="1678215"/>
            <a:ext cx="5993379" cy="3321958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1049208" y="3149119"/>
            <a:ext cx="4025904" cy="76841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5400000">
            <a:off x="-369565" y="3162271"/>
            <a:ext cx="4073528" cy="73893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900" dirty="0" smtClean="0"/>
              <a:t>Payload Data Processing: Functional Breakdown</a:t>
            </a:r>
            <a:endParaRPr lang="en-GB" sz="2900" dirty="0"/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4659700" y="1785023"/>
            <a:ext cx="1337550" cy="114867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Production Monitoring</a:t>
            </a:r>
          </a:p>
        </p:txBody>
      </p:sp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431315" y="2324101"/>
            <a:ext cx="4091061" cy="51821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Payload Data Extraction and Consolidation</a:t>
            </a:r>
            <a:endParaRPr lang="en-US" sz="1200" b="0" dirty="0" smtClean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4665564" y="3031671"/>
            <a:ext cx="1313543" cy="114662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 smtClean="0">
              <a:solidFill>
                <a:srgbClr val="00205B"/>
              </a:solidFill>
              <a:ea typeface="ＭＳ Ｐゴシック" pitchFamily="34" charset="-128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Processing Management</a:t>
            </a:r>
          </a:p>
          <a:p>
            <a:pPr algn="ctr">
              <a:defRPr/>
            </a:pP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414069" y="2896045"/>
            <a:ext cx="4111796" cy="40346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L0 Mission Products Generation 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23" name="Rounded Rectangle 22"/>
          <p:cNvSpPr>
            <a:spLocks noChangeArrowheads="1"/>
          </p:cNvSpPr>
          <p:nvPr/>
        </p:nvSpPr>
        <p:spPr bwMode="auto">
          <a:xfrm>
            <a:off x="431315" y="1838326"/>
            <a:ext cx="4061109" cy="4381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Data Ingestion</a:t>
            </a:r>
            <a:endParaRPr lang="en-US" sz="1200" b="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24" name="Rounded Rectangle 23"/>
          <p:cNvSpPr>
            <a:spLocks noChangeArrowheads="1"/>
          </p:cNvSpPr>
          <p:nvPr/>
        </p:nvSpPr>
        <p:spPr bwMode="auto">
          <a:xfrm>
            <a:off x="431321" y="3378645"/>
            <a:ext cx="4091823" cy="479669"/>
          </a:xfrm>
          <a:prstGeom prst="roundRect">
            <a:avLst>
              <a:gd name="adj" fmla="val 16667"/>
            </a:avLst>
          </a:prstGeom>
          <a:ln w="762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L1 and L2 Mission Products Generation 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3766" y="1056476"/>
            <a:ext cx="155574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cs typeface="Arial" pitchFamily="34" charset="0"/>
              </a:rPr>
              <a:t>Global 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  <a:cs typeface="Arial" pitchFamily="34" charset="0"/>
              </a:rPr>
              <a:t>raw data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65261" y="1054578"/>
            <a:ext cx="155574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Regional</a:t>
            </a:r>
          </a:p>
          <a:p>
            <a:pPr algn="ctr"/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raw data</a:t>
            </a:r>
            <a:endParaRPr lang="en-GB" sz="1200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4007167" y="1505952"/>
            <a:ext cx="380007" cy="2838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20458" y="1176744"/>
            <a:ext cx="155574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Aux data</a:t>
            </a:r>
            <a:endParaRPr lang="en-GB" sz="1200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266" y="5546272"/>
            <a:ext cx="187459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Aux data</a:t>
            </a:r>
          </a:p>
          <a:p>
            <a:pPr algn="ctr"/>
            <a:r>
              <a:rPr lang="en-GB" sz="1200" b="0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(archiving/</a:t>
            </a:r>
          </a:p>
          <a:p>
            <a:pPr algn="ctr"/>
            <a:r>
              <a:rPr lang="en-GB" sz="1200" b="0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dissemination</a:t>
            </a:r>
            <a:endParaRPr lang="en-GB" sz="1200" b="0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3916" y="5568497"/>
            <a:ext cx="155574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Regional L1/L2 products</a:t>
            </a:r>
          </a:p>
          <a:p>
            <a:pPr algn="ctr"/>
            <a:r>
              <a:rPr lang="en-GB" sz="1200" b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(dissemination)</a:t>
            </a:r>
            <a:endParaRPr lang="en-GB" sz="1200" b="0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0941" y="5535388"/>
            <a:ext cx="200025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cs typeface="Arial" pitchFamily="34" charset="0"/>
              </a:rPr>
              <a:t>Global L0/L1/L2 products</a:t>
            </a:r>
          </a:p>
          <a:p>
            <a:pPr algn="ctr"/>
            <a:r>
              <a:rPr lang="en-GB" sz="1200" b="0" dirty="0" smtClean="0">
                <a:solidFill>
                  <a:schemeClr val="tx1"/>
                </a:solidFill>
                <a:cs typeface="Arial" pitchFamily="34" charset="0"/>
              </a:rPr>
              <a:t>(archiving / </a:t>
            </a:r>
          </a:p>
          <a:p>
            <a:pPr algn="ctr"/>
            <a:r>
              <a:rPr lang="en-GB" sz="1200" b="0" dirty="0" smtClean="0">
                <a:solidFill>
                  <a:schemeClr val="tx1"/>
                </a:solidFill>
                <a:cs typeface="Arial" pitchFamily="34" charset="0"/>
              </a:rPr>
              <a:t>dissemination)</a:t>
            </a:r>
          </a:p>
        </p:txBody>
      </p:sp>
      <p:sp>
        <p:nvSpPr>
          <p:cNvPr id="42" name="Right Arrow 41"/>
          <p:cNvSpPr/>
          <p:nvPr/>
        </p:nvSpPr>
        <p:spPr bwMode="auto">
          <a:xfrm rot="5400000">
            <a:off x="3369808" y="4546247"/>
            <a:ext cx="1701803" cy="33090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414068" y="3937445"/>
            <a:ext cx="4127672" cy="44156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Data Aggregation,  Reformatting</a:t>
            </a:r>
            <a:endParaRPr lang="en-US" sz="1200" b="0" dirty="0" smtClean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26" name="Rounded Rectangle 25"/>
          <p:cNvSpPr>
            <a:spLocks noChangeArrowheads="1"/>
          </p:cNvSpPr>
          <p:nvPr/>
        </p:nvSpPr>
        <p:spPr bwMode="auto">
          <a:xfrm>
            <a:off x="439947" y="4448620"/>
            <a:ext cx="4121575" cy="37056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Data Distribution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16214" y="990610"/>
            <a:ext cx="33029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0" dirty="0" smtClean="0">
                <a:solidFill>
                  <a:srgbClr val="00205B"/>
                </a:solidFill>
              </a:rPr>
              <a:t>Inner functional breakdown of the</a:t>
            </a:r>
          </a:p>
          <a:p>
            <a:r>
              <a:rPr lang="en-GB" sz="1500" dirty="0" smtClean="0">
                <a:solidFill>
                  <a:srgbClr val="00205B"/>
                </a:solidFill>
              </a:rPr>
              <a:t>Payload Data Processing</a:t>
            </a:r>
            <a:r>
              <a:rPr lang="en-GB" sz="1500" b="0" dirty="0" smtClean="0">
                <a:solidFill>
                  <a:srgbClr val="00205B"/>
                </a:solidFill>
              </a:rPr>
              <a:t> function</a:t>
            </a:r>
          </a:p>
          <a:p>
            <a:r>
              <a:rPr lang="en-GB" sz="1500" b="0" dirty="0" smtClean="0">
                <a:solidFill>
                  <a:srgbClr val="00205B"/>
                </a:solidFill>
              </a:rPr>
              <a:t>with main NRT data flows</a:t>
            </a:r>
          </a:p>
          <a:p>
            <a:endParaRPr lang="en-GB" sz="1500" b="0" dirty="0" smtClean="0">
              <a:solidFill>
                <a:srgbClr val="00205B"/>
              </a:solidFill>
            </a:endParaRPr>
          </a:p>
          <a:p>
            <a:endParaRPr lang="en-GB" sz="1500" b="0" dirty="0">
              <a:solidFill>
                <a:srgbClr val="00205B"/>
              </a:solidFill>
            </a:endParaRPr>
          </a:p>
          <a:p>
            <a:endParaRPr lang="en-GB" sz="1500" b="0" dirty="0">
              <a:solidFill>
                <a:srgbClr val="00205B"/>
              </a:solidFill>
            </a:endParaRPr>
          </a:p>
          <a:p>
            <a:r>
              <a:rPr lang="en-GB" sz="1500" b="0" dirty="0" smtClean="0">
                <a:solidFill>
                  <a:srgbClr val="00205B"/>
                </a:solidFill>
              </a:rPr>
              <a:t>Native product format:</a:t>
            </a:r>
          </a:p>
          <a:p>
            <a:r>
              <a:rPr lang="en-GB" sz="1500" dirty="0" smtClean="0">
                <a:solidFill>
                  <a:srgbClr val="00205B"/>
                </a:solidFill>
              </a:rPr>
              <a:t>NetCDF-4 </a:t>
            </a:r>
            <a:r>
              <a:rPr lang="en-GB" sz="1500" b="0" dirty="0" smtClean="0">
                <a:solidFill>
                  <a:srgbClr val="00205B"/>
                </a:solidFill>
              </a:rPr>
              <a:t>(enhanced data model) for all products</a:t>
            </a:r>
          </a:p>
          <a:p>
            <a:endParaRPr lang="en-GB" sz="1500" b="0" dirty="0">
              <a:solidFill>
                <a:srgbClr val="00205B"/>
              </a:solidFill>
            </a:endParaRPr>
          </a:p>
          <a:p>
            <a:r>
              <a:rPr lang="en-GB" sz="1500" b="0" dirty="0" smtClean="0">
                <a:solidFill>
                  <a:srgbClr val="00205B"/>
                </a:solidFill>
              </a:rPr>
              <a:t>Some products will be reformatted in </a:t>
            </a:r>
            <a:r>
              <a:rPr lang="en-GB" sz="1500" dirty="0" smtClean="0">
                <a:solidFill>
                  <a:srgbClr val="00205B"/>
                </a:solidFill>
              </a:rPr>
              <a:t>BUFR </a:t>
            </a:r>
            <a:r>
              <a:rPr lang="en-GB" sz="1500" b="0" dirty="0" smtClean="0">
                <a:solidFill>
                  <a:srgbClr val="00205B"/>
                </a:solidFill>
              </a:rPr>
              <a:t>before dissemination</a:t>
            </a:r>
          </a:p>
          <a:p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638924" y="4230006"/>
            <a:ext cx="322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4"/>
                </a:solidFill>
              </a:rPr>
              <a:t>L1/L2 Product Generation Functions </a:t>
            </a:r>
            <a:r>
              <a:rPr lang="en-GB" sz="1400" b="0" dirty="0" smtClean="0">
                <a:solidFill>
                  <a:schemeClr val="accent4"/>
                </a:solidFill>
              </a:rPr>
              <a:t>(PGFs) for all Metop-SG instruments and L1/L2 products</a:t>
            </a:r>
          </a:p>
          <a:p>
            <a:endParaRPr lang="en-GB" sz="1400" b="0" dirty="0">
              <a:solidFill>
                <a:schemeClr val="tx2"/>
              </a:solidFill>
            </a:endParaRPr>
          </a:p>
        </p:txBody>
      </p:sp>
      <p:pic>
        <p:nvPicPr>
          <p:cNvPr id="402436" name="Picture 4" descr="http://icons.iconarchive.com/icons/oxygen-icons.org/oxygen/256/Actions-page-zoom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67310">
            <a:off x="3995134" y="3359677"/>
            <a:ext cx="855461" cy="845456"/>
          </a:xfrm>
          <a:prstGeom prst="rect">
            <a:avLst/>
          </a:prstGeom>
          <a:noFill/>
        </p:spPr>
      </p:pic>
      <p:sp>
        <p:nvSpPr>
          <p:cNvPr id="55" name="Line Callout 1 54"/>
          <p:cNvSpPr/>
          <p:nvPr/>
        </p:nvSpPr>
        <p:spPr bwMode="auto">
          <a:xfrm>
            <a:off x="6749805" y="5043478"/>
            <a:ext cx="2616200" cy="1161142"/>
          </a:xfrm>
          <a:prstGeom prst="borderCallout1">
            <a:avLst>
              <a:gd name="adj1" fmla="val 14505"/>
              <a:gd name="adj2" fmla="val -345"/>
              <a:gd name="adj3" fmla="val -83889"/>
              <a:gd name="adj4" fmla="val -71302"/>
            </a:avLst>
          </a:prstGeom>
          <a:ln w="12700">
            <a:headEnd type="triangl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0" name="Rounded Rectangle 29"/>
          <p:cNvSpPr>
            <a:spLocks noChangeArrowheads="1"/>
          </p:cNvSpPr>
          <p:nvPr/>
        </p:nvSpPr>
        <p:spPr bwMode="auto">
          <a:xfrm>
            <a:off x="6900353" y="5403842"/>
            <a:ext cx="799476" cy="5873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L1 PGFs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6980182" y="5337702"/>
            <a:ext cx="799476" cy="5873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L1 PGFs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32" name="Rounded Rectangle 31"/>
          <p:cNvSpPr>
            <a:spLocks noChangeArrowheads="1"/>
          </p:cNvSpPr>
          <p:nvPr/>
        </p:nvSpPr>
        <p:spPr bwMode="auto">
          <a:xfrm>
            <a:off x="7070418" y="5278819"/>
            <a:ext cx="799476" cy="5873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L1 PGFs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33" name="Rounded Rectangle 32"/>
          <p:cNvSpPr>
            <a:spLocks noChangeArrowheads="1"/>
          </p:cNvSpPr>
          <p:nvPr/>
        </p:nvSpPr>
        <p:spPr bwMode="auto">
          <a:xfrm>
            <a:off x="8067852" y="5384298"/>
            <a:ext cx="799476" cy="5873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L1 PGFs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34" name="Rounded Rectangle 33"/>
          <p:cNvSpPr>
            <a:spLocks noChangeArrowheads="1"/>
          </p:cNvSpPr>
          <p:nvPr/>
        </p:nvSpPr>
        <p:spPr bwMode="auto">
          <a:xfrm>
            <a:off x="8147683" y="5341298"/>
            <a:ext cx="799476" cy="5873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L2 PGFs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>
            <a:off x="8219297" y="5277897"/>
            <a:ext cx="799476" cy="5873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L2 PGFs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7162432" y="5206933"/>
            <a:ext cx="799476" cy="5873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L1 PGFs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  <p:sp>
        <p:nvSpPr>
          <p:cNvPr id="38" name="Rounded Rectangle 37"/>
          <p:cNvSpPr>
            <a:spLocks noChangeArrowheads="1"/>
          </p:cNvSpPr>
          <p:nvPr/>
        </p:nvSpPr>
        <p:spPr bwMode="auto">
          <a:xfrm>
            <a:off x="8285433" y="5206010"/>
            <a:ext cx="799476" cy="5873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00205B"/>
                </a:solidFill>
                <a:ea typeface="ＭＳ Ｐゴシック" pitchFamily="34" charset="-128"/>
              </a:rPr>
              <a:t>L2 PGFs</a:t>
            </a:r>
            <a:endParaRPr lang="en-US" sz="1200" dirty="0">
              <a:solidFill>
                <a:srgbClr val="00205B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9297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Summary</a:t>
            </a:r>
            <a:endParaRPr lang="en-GB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62" y="854075"/>
            <a:ext cx="9891324" cy="6127750"/>
          </a:xfrm>
        </p:spPr>
        <p:txBody>
          <a:bodyPr>
            <a:noAutofit/>
          </a:bodyPr>
          <a:lstStyle/>
          <a:p>
            <a:pPr lvl="2"/>
            <a:endParaRPr lang="en-GB" dirty="0"/>
          </a:p>
          <a:p>
            <a:pPr lvl="2"/>
            <a:endParaRPr lang="en-GB" sz="1400" dirty="0" smtClean="0"/>
          </a:p>
          <a:p>
            <a:endParaRPr lang="en-GB" sz="1400" dirty="0"/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 bwMode="auto">
          <a:xfrm>
            <a:off x="191497" y="2117457"/>
            <a:ext cx="956465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52000" indent="-25200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98475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984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984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984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98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 b="0" kern="0" dirty="0" smtClean="0">
                <a:ea typeface="Times New Roman" panose="02020603050405020304" pitchFamily="18" charset="0"/>
              </a:rPr>
              <a:t>Products have been defined and the implementation of their operational processing is progressing</a:t>
            </a:r>
          </a:p>
          <a:p>
            <a:pPr lvl="1">
              <a:spcBef>
                <a:spcPct val="0"/>
              </a:spcBef>
            </a:pPr>
            <a:r>
              <a:rPr lang="en-GB" altLang="en-US" sz="1800" b="0" kern="0" dirty="0" smtClean="0">
                <a:ea typeface="Times New Roman" panose="02020603050405020304" pitchFamily="18" charset="0"/>
              </a:rPr>
              <a:t>Centrally generated L1 and L2 products</a:t>
            </a:r>
          </a:p>
          <a:p>
            <a:pPr lvl="1">
              <a:spcBef>
                <a:spcPct val="0"/>
              </a:spcBef>
            </a:pPr>
            <a:r>
              <a:rPr lang="en-GB" altLang="en-US" sz="1800" b="0" kern="0" dirty="0" smtClean="0">
                <a:ea typeface="Times New Roman" panose="02020603050405020304" pitchFamily="18" charset="0"/>
              </a:rPr>
              <a:t>L2 and L3 products generated by the SAF Network</a:t>
            </a:r>
          </a:p>
          <a:p>
            <a:pPr lvl="1">
              <a:spcBef>
                <a:spcPct val="0"/>
              </a:spcBef>
            </a:pPr>
            <a:endParaRPr lang="en-GB" altLang="en-US" sz="1600" b="0" kern="0" dirty="0" smtClean="0">
              <a:ea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endParaRPr lang="en-GB" altLang="en-US" sz="1600" b="0" kern="0" dirty="0" smtClean="0">
              <a:ea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b="0" kern="0" dirty="0" smtClean="0">
                <a:ea typeface="Times New Roman" panose="02020603050405020304" pitchFamily="18" charset="0"/>
              </a:rPr>
              <a:t>Product formats have been defined, using NetCDF-4 as native format, as described in so-called Product Format Specifications (PFS)</a:t>
            </a:r>
          </a:p>
          <a:p>
            <a:pPr lvl="1">
              <a:spcBef>
                <a:spcPct val="0"/>
              </a:spcBef>
            </a:pPr>
            <a:r>
              <a:rPr lang="en-GB" altLang="en-US" sz="1800" b="0" kern="0" dirty="0" smtClean="0">
                <a:ea typeface="Times New Roman" panose="02020603050405020304" pitchFamily="18" charset="0"/>
              </a:rPr>
              <a:t>Global and regional products follow the same processing </a:t>
            </a:r>
          </a:p>
          <a:p>
            <a:pPr lvl="1">
              <a:spcBef>
                <a:spcPct val="0"/>
              </a:spcBef>
            </a:pPr>
            <a:r>
              <a:rPr lang="en-GB" altLang="en-US" sz="1800" b="0" kern="0" dirty="0" smtClean="0">
                <a:ea typeface="Times New Roman" panose="02020603050405020304" pitchFamily="18" charset="0"/>
              </a:rPr>
              <a:t>Formats for global and regional products are identical</a:t>
            </a:r>
          </a:p>
          <a:p>
            <a:pPr marL="457200" lvl="1" indent="0">
              <a:spcBef>
                <a:spcPct val="0"/>
              </a:spcBef>
              <a:buNone/>
            </a:pPr>
            <a:endParaRPr lang="en-GB" altLang="en-US" sz="2400" b="0" kern="0" dirty="0" smtClean="0">
              <a:ea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en-GB" altLang="en-US" sz="2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1228730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10635" r="22322" b="1747"/>
          <a:stretch/>
        </p:blipFill>
        <p:spPr>
          <a:xfrm rot="10800000">
            <a:off x="6360949" y="67913"/>
            <a:ext cx="3425644" cy="2878166"/>
          </a:xfrm>
          <a:prstGeom prst="rect">
            <a:avLst/>
          </a:prstGeom>
        </p:spPr>
      </p:pic>
      <p:pic>
        <p:nvPicPr>
          <p:cNvPr id="4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7302" r="37411" b="1745"/>
          <a:stretch/>
        </p:blipFill>
        <p:spPr>
          <a:xfrm rot="10800000">
            <a:off x="-1580203" y="-4829672"/>
            <a:ext cx="7158834" cy="11029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EPS-SG: Metop-SG satellites</a:t>
            </a:r>
            <a:endParaRPr lang="en-GB" dirty="0"/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4" y="834662"/>
            <a:ext cx="1577250" cy="54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85134" y="4968118"/>
            <a:ext cx="1849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chemeClr val="tx1"/>
                </a:solidFill>
              </a:rPr>
              <a:t>METimage</a:t>
            </a:r>
            <a:r>
              <a:rPr lang="en-GB" sz="1800" dirty="0" smtClean="0">
                <a:solidFill>
                  <a:schemeClr val="tx1"/>
                </a:solidFill>
              </a:rPr>
              <a:t/>
            </a:r>
            <a:br>
              <a:rPr lang="en-GB" sz="1800" dirty="0" smtClean="0">
                <a:solidFill>
                  <a:schemeClr val="tx1"/>
                </a:solidFill>
              </a:rPr>
            </a:b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Visible-Infrared Imager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8086" y="4251128"/>
            <a:ext cx="212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Sentinel-5</a:t>
            </a:r>
            <a:r>
              <a:rPr lang="en-GB" sz="1800" dirty="0" smtClean="0">
                <a:solidFill>
                  <a:schemeClr val="tx1"/>
                </a:solidFill>
              </a:rPr>
              <a:t/>
            </a:r>
            <a:br>
              <a:rPr lang="en-GB" sz="1800" dirty="0" smtClean="0">
                <a:solidFill>
                  <a:schemeClr val="tx1"/>
                </a:solidFill>
              </a:rPr>
            </a:b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UV-VIS-NIR-SWIR Sounder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9576" y="3658940"/>
            <a:ext cx="1754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MWS</a:t>
            </a:r>
            <a:r>
              <a:rPr lang="en-GB" sz="1800" dirty="0" smtClean="0">
                <a:solidFill>
                  <a:schemeClr val="tx1"/>
                </a:solidFill>
              </a:rPr>
              <a:t/>
            </a:r>
            <a:br>
              <a:rPr lang="en-GB" sz="1800" dirty="0" smtClean="0">
                <a:solidFill>
                  <a:schemeClr val="tx1"/>
                </a:solidFill>
              </a:rPr>
            </a:b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Micro-Wave Sounder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68" y="2810853"/>
            <a:ext cx="1555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Radio Occultation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6959" y="5829466"/>
            <a:ext cx="3574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IASI-NG</a:t>
            </a:r>
            <a:r>
              <a:rPr lang="en-GB" sz="1800" dirty="0" smtClean="0">
                <a:solidFill>
                  <a:schemeClr val="tx1"/>
                </a:solidFill>
              </a:rPr>
              <a:t/>
            </a:r>
            <a:br>
              <a:rPr lang="en-GB" sz="1800" dirty="0" smtClean="0">
                <a:solidFill>
                  <a:schemeClr val="tx1"/>
                </a:solidFill>
              </a:rPr>
            </a:b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Infrared Atmospheric Sounding Interferometer</a:t>
            </a:r>
            <a:b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– New Generation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5101" y="2800239"/>
            <a:ext cx="2105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3MI</a:t>
            </a:r>
          </a:p>
          <a:p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Multi-viewing,</a:t>
            </a:r>
          </a:p>
          <a:p>
            <a:pPr>
              <a:tabLst>
                <a:tab pos="357188" algn="l"/>
              </a:tabLst>
            </a:pP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	-channel,</a:t>
            </a:r>
          </a:p>
          <a:p>
            <a:pPr>
              <a:tabLst>
                <a:tab pos="357188" algn="l"/>
              </a:tabLst>
            </a:pP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	-polarisation Imager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4624815" y="2494011"/>
            <a:ext cx="592997" cy="468061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3857786" y="3207354"/>
            <a:ext cx="592997" cy="468061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3151416" y="3761917"/>
            <a:ext cx="592997" cy="468061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2249441" y="4463109"/>
            <a:ext cx="592997" cy="468061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>
            <a:off x="818985" y="3323645"/>
            <a:ext cx="7951" cy="519557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flipH="1">
            <a:off x="394463" y="1594542"/>
            <a:ext cx="2037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Metop</a:t>
            </a:r>
            <a:r>
              <a:rPr lang="en-GB" sz="2400" dirty="0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-SG A</a:t>
            </a:r>
            <a:endParaRPr lang="en-GB" sz="2400" dirty="0"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6314395" y="991705"/>
            <a:ext cx="2037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Metop</a:t>
            </a:r>
            <a:r>
              <a:rPr lang="en-GB" sz="2400" dirty="0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-SG B</a:t>
            </a:r>
            <a:endParaRPr lang="en-GB" sz="2400" dirty="0"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694351" y="1073686"/>
            <a:ext cx="1215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SCA</a:t>
            </a: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en-GB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en-GB" sz="1200" dirty="0" err="1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Scatterometer</a:t>
            </a:r>
            <a:endParaRPr lang="en-GB" sz="1200" dirty="0"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16876" y="2804701"/>
            <a:ext cx="2484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ICI</a:t>
            </a: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en-GB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sub-mm wave Ice Cloud Imager</a:t>
            </a:r>
            <a:endParaRPr lang="en-GB" sz="1200" dirty="0"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47349" y="2122865"/>
            <a:ext cx="1587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MWI</a:t>
            </a: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en-GB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Micro-Wave Imager</a:t>
            </a:r>
            <a:endParaRPr lang="en-GB" sz="1200" dirty="0"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>
            <a:off x="8768670" y="1609996"/>
            <a:ext cx="319671" cy="246755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 bwMode="auto">
          <a:xfrm>
            <a:off x="7290486" y="2626121"/>
            <a:ext cx="561747" cy="4433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 bwMode="auto">
          <a:xfrm flipH="1" flipV="1">
            <a:off x="8197795" y="2626121"/>
            <a:ext cx="240164" cy="319959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625714" y="4181853"/>
            <a:ext cx="4166525" cy="224676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541338" indent="-454025">
              <a:defRPr/>
            </a:pPr>
            <a:r>
              <a:rPr lang="en-GB" sz="1400" b="0" dirty="0" smtClean="0">
                <a:solidFill>
                  <a:schemeClr val="tx1"/>
                </a:solidFill>
              </a:rPr>
              <a:t>Two-satellite configuration </a:t>
            </a:r>
            <a:r>
              <a:rPr lang="en-GB" sz="1400" b="0" dirty="0" err="1" smtClean="0">
                <a:solidFill>
                  <a:schemeClr val="tx1"/>
                </a:solidFill>
              </a:rPr>
              <a:t>Metop</a:t>
            </a:r>
            <a:r>
              <a:rPr lang="en-GB" sz="1400" b="0" dirty="0" smtClean="0">
                <a:solidFill>
                  <a:schemeClr val="tx1"/>
                </a:solidFill>
              </a:rPr>
              <a:t>-SG-A </a:t>
            </a:r>
            <a:r>
              <a:rPr lang="en-GB" sz="1400" b="0" dirty="0">
                <a:solidFill>
                  <a:schemeClr val="tx1"/>
                </a:solidFill>
              </a:rPr>
              <a:t>and </a:t>
            </a:r>
            <a:r>
              <a:rPr lang="en-GB" sz="1400" b="0" dirty="0" smtClean="0">
                <a:solidFill>
                  <a:schemeClr val="tx1"/>
                </a:solidFill>
              </a:rPr>
              <a:t>–B</a:t>
            </a:r>
          </a:p>
          <a:p>
            <a:pPr marL="541338" indent="-454025">
              <a:defRPr/>
            </a:pPr>
            <a:r>
              <a:rPr lang="en-GB" sz="1400" b="0" dirty="0" smtClean="0">
                <a:solidFill>
                  <a:schemeClr val="tx1"/>
                </a:solidFill>
              </a:rPr>
              <a:t>on the </a:t>
            </a:r>
            <a:r>
              <a:rPr lang="en-GB" sz="1400" b="0" dirty="0">
                <a:solidFill>
                  <a:schemeClr val="tx1"/>
                </a:solidFill>
              </a:rPr>
              <a:t>same orbit, separated by 90°</a:t>
            </a:r>
          </a:p>
          <a:p>
            <a:pPr marL="541338" indent="-454025">
              <a:tabLst>
                <a:tab pos="357188" algn="l"/>
              </a:tabLst>
              <a:defRPr/>
            </a:pPr>
            <a:endParaRPr lang="en-GB" sz="1400" b="0" dirty="0">
              <a:solidFill>
                <a:schemeClr val="tx1"/>
              </a:solidFill>
            </a:endParaRPr>
          </a:p>
          <a:p>
            <a:pPr marL="541338" indent="-454025">
              <a:tabLst>
                <a:tab pos="357188" algn="l"/>
              </a:tabLst>
              <a:defRPr/>
            </a:pPr>
            <a:r>
              <a:rPr lang="en-GB" sz="1400" b="0" dirty="0" err="1" smtClean="0">
                <a:solidFill>
                  <a:schemeClr val="tx1"/>
                </a:solidFill>
              </a:rPr>
              <a:t>Metop</a:t>
            </a:r>
            <a:r>
              <a:rPr lang="en-GB" sz="1400" b="0" dirty="0" smtClean="0">
                <a:solidFill>
                  <a:schemeClr val="tx1"/>
                </a:solidFill>
              </a:rPr>
              <a:t>-like </a:t>
            </a:r>
            <a:r>
              <a:rPr lang="en-GB" sz="1400" b="0" dirty="0">
                <a:solidFill>
                  <a:schemeClr val="tx1"/>
                </a:solidFill>
              </a:rPr>
              <a:t>orbit</a:t>
            </a:r>
            <a:r>
              <a:rPr lang="en-GB" sz="1400" b="0" dirty="0" smtClean="0">
                <a:solidFill>
                  <a:schemeClr val="tx1"/>
                </a:solidFill>
              </a:rPr>
              <a:t>:</a:t>
            </a:r>
            <a:br>
              <a:rPr lang="en-GB" sz="1400" b="0" dirty="0" smtClean="0">
                <a:solidFill>
                  <a:schemeClr val="tx1"/>
                </a:solidFill>
              </a:rPr>
            </a:br>
            <a:r>
              <a:rPr lang="en-GB" sz="14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sz="1400" b="0" dirty="0" smtClean="0">
                <a:solidFill>
                  <a:schemeClr val="tx1"/>
                </a:solidFill>
              </a:rPr>
              <a:t>Sun </a:t>
            </a:r>
            <a:r>
              <a:rPr lang="en-GB" sz="1400" b="0" dirty="0">
                <a:solidFill>
                  <a:schemeClr val="tx1"/>
                </a:solidFill>
              </a:rPr>
              <a:t>synchronous</a:t>
            </a:r>
            <a:br>
              <a:rPr lang="en-GB" sz="1400" b="0" dirty="0">
                <a:solidFill>
                  <a:schemeClr val="tx1"/>
                </a:solidFill>
              </a:rPr>
            </a:br>
            <a:r>
              <a:rPr lang="en-GB" sz="14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sz="1400" b="0" dirty="0" smtClean="0">
                <a:solidFill>
                  <a:schemeClr val="tx1"/>
                </a:solidFill>
              </a:rPr>
              <a:t>low </a:t>
            </a:r>
            <a:r>
              <a:rPr lang="en-GB" sz="1400" b="0" dirty="0">
                <a:solidFill>
                  <a:schemeClr val="tx1"/>
                </a:solidFill>
              </a:rPr>
              <a:t>earth orbit at 835 km mean altitude</a:t>
            </a:r>
            <a:br>
              <a:rPr lang="en-GB" sz="1400" b="0" dirty="0">
                <a:solidFill>
                  <a:schemeClr val="tx1"/>
                </a:solidFill>
              </a:rPr>
            </a:br>
            <a:r>
              <a:rPr lang="en-GB" sz="14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sz="1400" b="0" dirty="0" smtClean="0">
                <a:solidFill>
                  <a:schemeClr val="tx1"/>
                </a:solidFill>
              </a:rPr>
              <a:t>09:30 </a:t>
            </a:r>
            <a:r>
              <a:rPr lang="en-GB" sz="1400" b="0" dirty="0">
                <a:solidFill>
                  <a:schemeClr val="tx1"/>
                </a:solidFill>
              </a:rPr>
              <a:t>local time of the descending node</a:t>
            </a:r>
          </a:p>
          <a:p>
            <a:pPr marL="541338" lvl="1" indent="-454025">
              <a:defRPr/>
            </a:pPr>
            <a:endParaRPr lang="en-GB" sz="1400" b="0" dirty="0">
              <a:solidFill>
                <a:schemeClr val="tx1"/>
              </a:solidFill>
            </a:endParaRPr>
          </a:p>
          <a:p>
            <a:pPr marL="541338" lvl="1" indent="-454025">
              <a:defRPr/>
            </a:pPr>
            <a:r>
              <a:rPr lang="en-GB" sz="1400" b="0" dirty="0">
                <a:solidFill>
                  <a:schemeClr val="tx1"/>
                </a:solidFill>
              </a:rPr>
              <a:t>F</a:t>
            </a:r>
            <a:r>
              <a:rPr lang="en-GB" sz="1400" b="0" dirty="0" smtClean="0">
                <a:solidFill>
                  <a:schemeClr val="tx1"/>
                </a:solidFill>
              </a:rPr>
              <a:t>irst launches</a:t>
            </a:r>
            <a:r>
              <a:rPr lang="en-GB" sz="1400" b="0" dirty="0">
                <a:solidFill>
                  <a:schemeClr val="tx1"/>
                </a:solidFill>
              </a:rPr>
              <a:t>:</a:t>
            </a:r>
          </a:p>
          <a:p>
            <a:pPr marL="541338" lvl="2" indent="-454025">
              <a:defRPr/>
            </a:pPr>
            <a:r>
              <a:rPr lang="en-GB" sz="1400" b="0" dirty="0" smtClean="0">
                <a:solidFill>
                  <a:schemeClr val="tx1"/>
                </a:solidFill>
              </a:rPr>
              <a:t>11/2022 </a:t>
            </a:r>
            <a:r>
              <a:rPr lang="en-GB" sz="1400" b="0" dirty="0">
                <a:solidFill>
                  <a:schemeClr val="tx1"/>
                </a:solidFill>
              </a:rPr>
              <a:t>	</a:t>
            </a:r>
            <a:r>
              <a:rPr lang="en-US" sz="1400" b="0" dirty="0">
                <a:solidFill>
                  <a:schemeClr val="tx1"/>
                </a:solidFill>
              </a:rPr>
              <a:t>Metop-SG </a:t>
            </a:r>
            <a:r>
              <a:rPr lang="en-US" sz="1400" b="0" dirty="0" smtClean="0">
                <a:solidFill>
                  <a:schemeClr val="tx1"/>
                </a:solidFill>
              </a:rPr>
              <a:t>A1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en-US" sz="1400" b="0" dirty="0" smtClean="0">
                <a:solidFill>
                  <a:schemeClr val="tx1"/>
                </a:solidFill>
              </a:rPr>
              <a:t>    11/2023 Metop-SG B1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 flipV="1">
            <a:off x="1300103" y="5306162"/>
            <a:ext cx="592997" cy="468061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03353" y="1619645"/>
            <a:ext cx="1555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Radio Occultation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RO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6991552" y="2038437"/>
            <a:ext cx="860681" cy="291913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585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271463" y="223510"/>
            <a:ext cx="60055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EPS-SG benefits to activities of NMSs </a:t>
            </a:r>
            <a:endParaRPr lang="en-GB" alt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344036"/>
              </p:ext>
            </p:extLst>
          </p:nvPr>
        </p:nvGraphicFramePr>
        <p:xfrm>
          <a:off x="180975" y="907584"/>
          <a:ext cx="9548812" cy="52678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87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7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/>
                        <a:t>Main Payload</a:t>
                      </a:r>
                      <a:endParaRPr lang="en-GB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/>
                        <a:t>Enhanced Capabilities</a:t>
                      </a:r>
                      <a:endParaRPr lang="en-GB" sz="1800" dirty="0">
                        <a:solidFill>
                          <a:schemeClr val="tx1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/>
                        <a:t>Innovative</a:t>
                      </a:r>
                      <a:r>
                        <a:rPr lang="en-GB" sz="1800" kern="1200" baseline="0" dirty="0" smtClean="0"/>
                        <a:t> Capabilities</a:t>
                      </a:r>
                      <a:endParaRPr lang="en-GB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kern="1200" dirty="0" smtClean="0"/>
                        <a:t>Applications Benefiting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8586" marR="6858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High-Resolution Infrared Sounding </a:t>
                      </a: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(IASI-NG)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spc="-30" dirty="0" smtClean="0"/>
                        <a:t>+</a:t>
                      </a:r>
                      <a:r>
                        <a:rPr lang="en-GB" sz="1400" spc="-30" baseline="0" dirty="0" smtClean="0"/>
                        <a:t>75% information </a:t>
                      </a:r>
                      <a:r>
                        <a:rPr lang="en-GB" sz="1400" spc="-30" baseline="0" smtClean="0"/>
                        <a:t>in temperature profiles</a:t>
                      </a:r>
                      <a:endParaRPr lang="en-GB" sz="1400" spc="-30" baseline="0" dirty="0" smtClean="0"/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aseline="0" dirty="0" smtClean="0"/>
                        <a:t>+30% in humidity-profiles</a:t>
                      </a:r>
                      <a:r>
                        <a:rPr lang="en-GB" sz="1400" dirty="0" smtClean="0"/>
                        <a:t> </a:t>
                      </a:r>
                      <a:endParaRPr lang="en-GB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More trace gases and their</a:t>
                      </a:r>
                      <a:r>
                        <a:rPr lang="en-GB" sz="1400" kern="1200" baseline="0" dirty="0" smtClean="0"/>
                        <a:t> </a:t>
                      </a:r>
                      <a:r>
                        <a:rPr lang="en-GB" sz="1400" kern="1200" dirty="0" smtClean="0"/>
                        <a:t>vertical profiles </a:t>
                      </a:r>
                      <a:endParaRPr lang="en-GB" sz="14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dirty="0" smtClean="0"/>
                        <a:t>NWP, NWC, AC, CM,</a:t>
                      </a:r>
                      <a:r>
                        <a:rPr lang="en-GB" sz="1400" kern="1200" baseline="0" dirty="0" smtClean="0"/>
                        <a:t> Oceanography</a:t>
                      </a:r>
                      <a:endParaRPr lang="en-GB" sz="14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Microwave Sounding </a:t>
                      </a: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(MWS)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kern="1200" dirty="0" smtClean="0"/>
                        <a:t>Enhanced spatial over-sampling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kern="1200" dirty="0" smtClean="0"/>
                        <a:t>Ice-cloud info in support </a:t>
                      </a:r>
                      <a:r>
                        <a:rPr lang="en-GB" sz="1400" kern="1200" smtClean="0"/>
                        <a:t>of water-vapour</a:t>
                      </a:r>
                      <a:r>
                        <a:rPr lang="en-GB" sz="1400" kern="1200" baseline="0" smtClean="0"/>
                        <a:t> </a:t>
                      </a:r>
                      <a:r>
                        <a:rPr lang="en-GB" sz="1400" kern="1200" baseline="0" dirty="0" smtClean="0"/>
                        <a:t>profiling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kern="1200" dirty="0" smtClean="0"/>
                        <a:t>NWP, NWC, CM, Hydrology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0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Radio Occultation Sounding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(RO)</a:t>
                      </a: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/>
                        <a:t>Large increase of number of radio-occultations</a:t>
                      </a:r>
                      <a:endParaRPr lang="en-GB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Tracking of Galileo, </a:t>
                      </a:r>
                      <a:r>
                        <a:rPr lang="en-GB" sz="1400" kern="1200" dirty="0" err="1" smtClean="0"/>
                        <a:t>Beidou</a:t>
                      </a:r>
                      <a:r>
                        <a:rPr lang="en-GB" sz="1400" kern="1200" baseline="0" dirty="0" smtClean="0"/>
                        <a:t> and</a:t>
                      </a:r>
                      <a:r>
                        <a:rPr lang="en-GB" sz="1400" kern="1200" dirty="0" smtClean="0"/>
                        <a:t> QZSS signals </a:t>
                      </a:r>
                      <a:endParaRPr lang="en-GB" sz="14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dirty="0" smtClean="0"/>
                        <a:t>NWP, CM</a:t>
                      </a:r>
                      <a:endParaRPr lang="en-GB" sz="14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7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Nadir viewing UV/VIS/NIR/SWIR Sounding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(Sentinel-5)</a:t>
                      </a: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kern="1200" dirty="0" smtClean="0"/>
                        <a:t>Drastic increase of spatial resolution </a:t>
                      </a:r>
                      <a:endParaRPr lang="en-GB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Additional</a:t>
                      </a:r>
                      <a:r>
                        <a:rPr lang="en-GB" sz="1400" kern="1200" baseline="0" dirty="0" smtClean="0"/>
                        <a:t> trace gas measurements; CO</a:t>
                      </a:r>
                      <a:r>
                        <a:rPr lang="en-GB" sz="1400" kern="1200" baseline="-25000" dirty="0" smtClean="0"/>
                        <a:t>2</a:t>
                      </a:r>
                      <a:r>
                        <a:rPr lang="en-GB" sz="1400" kern="1200" baseline="0" dirty="0" smtClean="0"/>
                        <a:t> being studied</a:t>
                      </a:r>
                      <a:endParaRPr lang="en-GB" sz="14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dirty="0" smtClean="0"/>
                        <a:t>Air Quality, CM, AC</a:t>
                      </a:r>
                      <a:endParaRPr lang="en-GB" sz="14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40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VIS/IR Imaging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(METimage)</a:t>
                      </a: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kern="1200" dirty="0" smtClean="0"/>
                        <a:t>Better radiometric and spatial resolution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Far more variables measured with higher accuracy</a:t>
                      </a:r>
                      <a:endParaRPr lang="en-GB" sz="14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dirty="0" smtClean="0"/>
                        <a:t>NWC, NWP, CM, Land-surface analysis, Oceanography, Hydrology</a:t>
                      </a:r>
                      <a:endParaRPr lang="en-GB" sz="14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8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Scatterometry</a:t>
                      </a:r>
                      <a:r>
                        <a:rPr kumimoji="0" lang="en-GB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(SCA)</a:t>
                      </a:r>
                      <a:endParaRPr kumimoji="0" lang="en-GB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Higher spatial resolution</a:t>
                      </a:r>
                      <a:r>
                        <a:rPr lang="en-GB" sz="1400" baseline="0" dirty="0" smtClean="0"/>
                        <a:t> and c</a:t>
                      </a:r>
                      <a:r>
                        <a:rPr lang="en-GB" sz="1400" dirty="0" smtClean="0"/>
                        <a:t>overage</a:t>
                      </a:r>
                      <a:endParaRPr lang="en-GB" sz="1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r>
                        <a:rPr lang="en-GB" sz="1400" kern="1200" spc="-30" dirty="0" smtClean="0"/>
                        <a:t>Cross polarisation for higher wind speeds</a:t>
                      </a:r>
                      <a:endParaRPr lang="en-GB" sz="1400" b="1" kern="1200" spc="-3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 smtClean="0"/>
                        <a:t>NWP,</a:t>
                      </a:r>
                      <a:r>
                        <a:rPr lang="en-GB" sz="1400" kern="1200" baseline="0" dirty="0" smtClean="0"/>
                        <a:t> NWC, CM, Hydrology, Oceanography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Multi-viewing, -channel, -polarisation Imaging </a:t>
                      </a: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(3MI)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New mission</a:t>
                      </a:r>
                      <a:endParaRPr lang="en-GB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r>
                        <a:rPr lang="en-GB" sz="1400" b="0" kern="1200" spc="-3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Aerosol parameters</a:t>
                      </a:r>
                      <a:endParaRPr lang="en-GB" sz="1400" b="0" kern="1200" spc="-3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Air quality, CM, NWC, Land surface analysis</a:t>
                      </a:r>
                      <a:endParaRPr lang="en-GB" sz="14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7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Microwave Imaging </a:t>
                      </a:r>
                      <a:r>
                        <a:rPr kumimoji="0" lang="en-GB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(MWI)</a:t>
                      </a:r>
                      <a:endParaRPr kumimoji="0" lang="en-GB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/>
                        <a:t>New mission</a:t>
                      </a:r>
                      <a:endParaRPr lang="en-GB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r>
                        <a:rPr lang="en-GB" sz="1400" kern="1200" dirty="0" smtClean="0"/>
                        <a:t>Precipitation observations</a:t>
                      </a:r>
                      <a:endParaRPr lang="en-GB" sz="14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NWP, NWC, Hydrology, CM, Oceanography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7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Ice Cloud Imaging </a:t>
                      </a:r>
                      <a:r>
                        <a:rPr kumimoji="0" lang="en-GB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(ICI)</a:t>
                      </a:r>
                      <a:endParaRPr kumimoji="0" lang="en-GB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/>
                        <a:t>New mission</a:t>
                      </a:r>
                      <a:endParaRPr lang="en-GB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r>
                        <a:rPr lang="en-GB" sz="1400" kern="1200" dirty="0" smtClean="0"/>
                        <a:t>Cloud microphysics parameters </a:t>
                      </a:r>
                      <a:endParaRPr lang="en-GB" sz="14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NWP, NWC, Hydrology, CM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0975" y="6175422"/>
            <a:ext cx="95488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600" b="0" dirty="0">
                <a:solidFill>
                  <a:schemeClr val="tx1"/>
                </a:solidFill>
              </a:rPr>
              <a:t>NWP: Numerical Weather Prediction; NWC: </a:t>
            </a:r>
            <a:r>
              <a:rPr lang="en-GB" altLang="en-US" sz="1600" b="0" dirty="0" err="1">
                <a:solidFill>
                  <a:schemeClr val="tx1"/>
                </a:solidFill>
              </a:rPr>
              <a:t>Nowcasting</a:t>
            </a:r>
            <a:r>
              <a:rPr lang="en-GB" altLang="en-US" sz="1600" b="0" dirty="0">
                <a:solidFill>
                  <a:schemeClr val="tx1"/>
                </a:solidFill>
              </a:rPr>
              <a:t>; CM: Climate </a:t>
            </a:r>
            <a:r>
              <a:rPr lang="en-GB" altLang="en-US" sz="1600" b="0" dirty="0" smtClean="0">
                <a:solidFill>
                  <a:schemeClr val="tx1"/>
                </a:solidFill>
              </a:rPr>
              <a:t>Monitoring; AC: Atm. Composition</a:t>
            </a:r>
            <a:endParaRPr lang="en-GB" altLang="en-US" sz="1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56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81688" y="897158"/>
            <a:ext cx="7921650" cy="45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2803" dirty="0">
                <a:solidFill>
                  <a:schemeClr val="bg1"/>
                </a:solidFill>
              </a:rPr>
              <a:t>EPS-SG Sounding Missions</a:t>
            </a:r>
            <a:endParaRPr lang="en-GB" altLang="en-US" sz="2803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81688" y="1603478"/>
          <a:ext cx="9519857" cy="34728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36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214">
                  <a:extLst>
                    <a:ext uri="{9D8B030D-6E8A-4147-A177-3AD203B41FA5}">
                      <a16:colId xmlns:a16="http://schemas.microsoft.com/office/drawing/2014/main" val="3604250395"/>
                    </a:ext>
                  </a:extLst>
                </a:gridCol>
                <a:gridCol w="3064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3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Payload</a:t>
                      </a:r>
                      <a:endParaRPr lang="en-GB" sz="2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6" marR="55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Heritage</a:t>
                      </a:r>
                      <a:endParaRPr lang="en-GB" sz="2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6" marR="5572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3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 Benefiting</a:t>
                      </a:r>
                      <a:endParaRPr lang="en-GB" sz="2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726" marR="5572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High-Resolution Infrared Sounding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(IASI-NG)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IASI</a:t>
                      </a:r>
                      <a:endParaRPr lang="en-GB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NWP, NWC, AC, CM,</a:t>
                      </a:r>
                      <a:r>
                        <a:rPr lang="en-GB" sz="1800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Oceanography</a:t>
                      </a:r>
                      <a:endParaRPr lang="en-GB" sz="18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9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Microwave Sounding </a:t>
                      </a: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(MWS)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AMSU-A</a:t>
                      </a:r>
                      <a:r>
                        <a:rPr lang="en-GB" sz="18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and </a:t>
                      </a:r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MHS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NWP, NWC, CM, Hydrology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9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 Occultation Sounding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(RO)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GRAS</a:t>
                      </a:r>
                      <a:endParaRPr lang="en-GB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NWP, CM</a:t>
                      </a:r>
                      <a:endParaRPr lang="en-GB" sz="18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9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Nadir viewing UV/VIS/NIR/SWIR Sounding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(UVNS - Sentinel-5)</a:t>
                      </a: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GOME-2</a:t>
                      </a:r>
                      <a:endParaRPr lang="en-GB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Quality, CM, AC</a:t>
                      </a:r>
                      <a:endParaRPr lang="en-GB" sz="18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3795" y="5675187"/>
            <a:ext cx="7758410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138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NWP: Numerical Weather Prediction; NWC: Nowcasting; CM: Climate Monitoring; AC: Atm. Composition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687" y="5288474"/>
            <a:ext cx="4152868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8606" indent="-278606">
              <a:buFont typeface="Arial" panose="020B0604020202020204" pitchFamily="34" charset="0"/>
              <a:buChar char="•"/>
            </a:pPr>
            <a:r>
              <a:rPr lang="en-GB" sz="1463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missions on SAT-A, RO on both satellites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1687" y="43712"/>
            <a:ext cx="974972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3450" dirty="0">
                <a:solidFill>
                  <a:schemeClr val="bg1"/>
                </a:solidFill>
              </a:rPr>
              <a:t>EPS-SG </a:t>
            </a:r>
            <a:r>
              <a:rPr lang="en-GB" altLang="en-US" sz="3450" dirty="0" smtClean="0">
                <a:solidFill>
                  <a:schemeClr val="bg1"/>
                </a:solidFill>
              </a:rPr>
              <a:t>Sounding Missions</a:t>
            </a:r>
            <a:endParaRPr lang="en-GB" altLang="en-US" sz="34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89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07736" y="797636"/>
            <a:ext cx="8125187" cy="45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2803" dirty="0">
                <a:solidFill>
                  <a:schemeClr val="bg1"/>
                </a:solidFill>
              </a:rPr>
              <a:t>EPS-SG Imaging Missions</a:t>
            </a:r>
            <a:endParaRPr lang="en-GB" altLang="en-US" sz="2803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80231" y="1506834"/>
          <a:ext cx="9409009" cy="34728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96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337">
                  <a:extLst>
                    <a:ext uri="{9D8B030D-6E8A-4147-A177-3AD203B41FA5}">
                      <a16:colId xmlns:a16="http://schemas.microsoft.com/office/drawing/2014/main" val="3604250395"/>
                    </a:ext>
                  </a:extLst>
                </a:gridCol>
                <a:gridCol w="3820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52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300" dirty="0" smtClean="0"/>
                        <a:t>Main Payload</a:t>
                      </a:r>
                      <a:endParaRPr lang="en-GB" sz="2300" dirty="0">
                        <a:solidFill>
                          <a:schemeClr val="tx1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55726" marR="55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300" dirty="0" smtClean="0"/>
                        <a:t>Heritage</a:t>
                      </a:r>
                      <a:endParaRPr lang="en-GB" sz="2300" dirty="0">
                        <a:solidFill>
                          <a:schemeClr val="tx1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55726" marR="5572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300" kern="1200" dirty="0" smtClean="0"/>
                        <a:t>Applications Benefiting</a:t>
                      </a:r>
                      <a:endParaRPr lang="en-GB" sz="2300" b="1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55726" marR="5572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VIS/IR Imaging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METimage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AVHRR</a:t>
                      </a:r>
                      <a:endParaRPr lang="en-GB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/>
                        <a:t>NWC, NWP, CM, Land-surface analysis, oceanography, hydrology</a:t>
                      </a:r>
                      <a:endParaRPr lang="en-GB" sz="18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extLst>
                  <a:ext uri="{0D108BD9-81ED-4DB2-BD59-A6C34878D82A}">
                    <a16:rowId xmlns:a16="http://schemas.microsoft.com/office/drawing/2014/main" val="80879777"/>
                  </a:ext>
                </a:extLst>
              </a:tr>
              <a:tr h="55375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Scatterometry</a:t>
                      </a: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8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(SCA)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ASCAT</a:t>
                      </a:r>
                      <a:endParaRPr lang="en-GB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/>
                        <a:t>NWP,</a:t>
                      </a:r>
                      <a:r>
                        <a:rPr lang="en-GB" sz="1800" kern="1200" baseline="0" dirty="0" smtClean="0"/>
                        <a:t> NWC, CM, hydrology, oceanography</a:t>
                      </a:r>
                      <a:endParaRPr lang="en-GB" sz="18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extLst>
                  <a:ext uri="{0D108BD9-81ED-4DB2-BD59-A6C34878D82A}">
                    <a16:rowId xmlns:a16="http://schemas.microsoft.com/office/drawing/2014/main" val="2339879599"/>
                  </a:ext>
                </a:extLst>
              </a:tr>
              <a:tr h="830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Multi-viewing, -channel, -polarisation Imaging </a:t>
                      </a: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(3MI)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New mission</a:t>
                      </a:r>
                      <a:endParaRPr lang="en-GB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Air quality, CM, NWC, Land surface analysis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extLst>
                  <a:ext uri="{0D108BD9-81ED-4DB2-BD59-A6C34878D82A}">
                    <a16:rowId xmlns:a16="http://schemas.microsoft.com/office/drawing/2014/main" val="1869773935"/>
                  </a:ext>
                </a:extLst>
              </a:tr>
              <a:tr h="55375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Microwave Imaging </a:t>
                      </a:r>
                      <a:r>
                        <a:rPr kumimoji="0" lang="en-GB" sz="18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(MWI)</a:t>
                      </a:r>
                      <a:endParaRPr kumimoji="0" lang="en-GB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/>
                        <a:t>New mission</a:t>
                      </a:r>
                      <a:endParaRPr lang="en-GB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/>
                        <a:t>NWP, NWC, Hydrology, CM, Oceanography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extLst>
                  <a:ext uri="{0D108BD9-81ED-4DB2-BD59-A6C34878D82A}">
                    <a16:rowId xmlns:a16="http://schemas.microsoft.com/office/drawing/2014/main" val="965286712"/>
                  </a:ext>
                </a:extLst>
              </a:tr>
              <a:tr h="463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Ice Cloud Imaging </a:t>
                      </a:r>
                      <a:r>
                        <a:rPr kumimoji="0" lang="en-GB" sz="18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(ICI)</a:t>
                      </a:r>
                      <a:endParaRPr kumimoji="0" lang="en-GB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/>
                        <a:t>New mission</a:t>
                      </a:r>
                      <a:endParaRPr lang="en-GB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/>
                        <a:t>NWP, NWC, Hydrology, CM</a:t>
                      </a:r>
                      <a:endParaRPr lang="en-GB" sz="18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726" marR="55726" marT="0" marB="0"/>
                </a:tc>
                <a:extLst>
                  <a:ext uri="{0D108BD9-81ED-4DB2-BD59-A6C34878D82A}">
                    <a16:rowId xmlns:a16="http://schemas.microsoft.com/office/drawing/2014/main" val="3151782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08009" y="5689446"/>
            <a:ext cx="7758410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138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NWP: Numerical Weather Prediction; NWC: Nowcasting; CM: Climate Monitoring; AC: Atm. Composition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27" y="5071997"/>
            <a:ext cx="3205686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9303" indent="-139303">
              <a:buFont typeface="Arial" panose="020B0604020202020204" pitchFamily="34" charset="0"/>
              <a:buChar char="•"/>
            </a:pPr>
            <a:r>
              <a:rPr lang="en-GB" sz="1463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MetImage</a:t>
            </a:r>
            <a:r>
              <a:rPr lang="en-GB" sz="1463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3MI on board Sat-A</a:t>
            </a:r>
          </a:p>
          <a:p>
            <a:pPr marL="139303" indent="-139303">
              <a:buFont typeface="Arial" panose="020B0604020202020204" pitchFamily="34" charset="0"/>
              <a:buChar char="•"/>
            </a:pPr>
            <a:r>
              <a:rPr lang="en-GB" sz="1463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SCA, MWI, ICI on board Sat-B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2598" y="190398"/>
            <a:ext cx="1000023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3450" dirty="0" smtClean="0">
                <a:solidFill>
                  <a:schemeClr val="bg1"/>
                </a:solidFill>
              </a:rPr>
              <a:t>EPS-SG Imaging Missions</a:t>
            </a:r>
            <a:endParaRPr lang="en-GB" altLang="en-US" sz="34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49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1239838"/>
            <a:ext cx="9498012" cy="4487862"/>
          </a:xfrm>
        </p:spPr>
        <p:txBody>
          <a:bodyPr/>
          <a:lstStyle/>
          <a:p>
            <a:pPr marL="0" indent="0">
              <a:spcBef>
                <a:spcPct val="0"/>
              </a:spcBef>
              <a:buClr>
                <a:schemeClr val="accent6"/>
              </a:buClr>
              <a:buSzPct val="150000"/>
              <a:buNone/>
            </a:pPr>
            <a:r>
              <a:rPr lang="en-GB" sz="1800" b="1" dirty="0">
                <a:solidFill>
                  <a:schemeClr val="accent6"/>
                </a:solidFill>
              </a:rPr>
              <a:t>Measure the vertical distribution of the atmospheric state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</a:pPr>
            <a:endParaRPr lang="en-GB" sz="18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buClr>
                <a:schemeClr val="accent6"/>
              </a:buClr>
              <a:buSzPct val="150000"/>
              <a:buNone/>
            </a:pPr>
            <a:endParaRPr lang="en-GB" sz="1600" dirty="0" smtClean="0">
              <a:solidFill>
                <a:schemeClr val="accent2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1"/>
                </a:solidFill>
              </a:rPr>
              <a:t>Infrared Atmospheric Sounding Interferometer – New Generation (IASI-NG)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1"/>
                </a:solidFill>
              </a:rPr>
              <a:t>Micro-Wave Sounding (MWS)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1"/>
                </a:solidFill>
              </a:rPr>
              <a:t>Radio Occultation Sounding (RO)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1"/>
                </a:solidFill>
              </a:rPr>
              <a:t>Nadir viewing UV/VIS/NIR/SWIR Sounding (Sentinel-5)</a:t>
            </a:r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2"/>
              </a:buClr>
              <a:buSzPct val="150000"/>
            </a:pPr>
            <a:endParaRPr lang="en-GB" sz="18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</a:pPr>
            <a:endParaRPr lang="en-GB" sz="1700" dirty="0" smtClean="0"/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274638" y="255588"/>
            <a:ext cx="600551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>
                <a:latin typeface="Century Gothic" pitchFamily="34" charset="0"/>
              </a:rPr>
              <a:t>Sounding missions</a:t>
            </a:r>
          </a:p>
          <a:p>
            <a:pPr marL="342900" indent="-342900">
              <a:spcBef>
                <a:spcPct val="20000"/>
              </a:spcBef>
            </a:pPr>
            <a:endParaRPr lang="en-GB" sz="24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67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1239838"/>
            <a:ext cx="4786312" cy="5200650"/>
          </a:xfrm>
        </p:spPr>
        <p:txBody>
          <a:bodyPr/>
          <a:lstStyle/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Objectives / products</a:t>
            </a:r>
            <a:endParaRPr lang="en-GB" sz="1600" dirty="0" smtClean="0">
              <a:solidFill>
                <a:srgbClr val="0000FF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00" dirty="0" smtClean="0">
                <a:solidFill>
                  <a:schemeClr val="accent6"/>
                </a:solidFill>
              </a:rPr>
              <a:t>Temperature/humidity profile at high vertical resolution in clear air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00" dirty="0" smtClean="0"/>
              <a:t>Clouds,  trace gases (O</a:t>
            </a:r>
            <a:r>
              <a:rPr lang="en-GB" sz="1400" baseline="-25000" dirty="0" smtClean="0"/>
              <a:t>3</a:t>
            </a:r>
            <a:r>
              <a:rPr lang="en-GB" sz="1400" dirty="0" smtClean="0"/>
              <a:t>, CO, CH</a:t>
            </a:r>
            <a:r>
              <a:rPr lang="en-GB" sz="1400" baseline="-25000" dirty="0" smtClean="0"/>
              <a:t>4</a:t>
            </a:r>
            <a:r>
              <a:rPr lang="en-GB" sz="1400" dirty="0" smtClean="0"/>
              <a:t>, CO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,...)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00" dirty="0" smtClean="0"/>
              <a:t>Sea/land/ice surface temperature</a:t>
            </a:r>
          </a:p>
          <a:p>
            <a:pPr marL="457200" indent="-457200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00" dirty="0" smtClean="0"/>
              <a:t>Aerosols, Volcanic Ash </a:t>
            </a:r>
            <a:endParaRPr lang="en-GB" sz="16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Key performances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Spectral range: 645 – 2760 cm</a:t>
            </a:r>
            <a:r>
              <a:rPr lang="en-GB" sz="1400" baseline="30000" dirty="0" smtClean="0"/>
              <a:t>-1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Spectral resolution: 0.25 cm</a:t>
            </a:r>
            <a:r>
              <a:rPr lang="en-GB" sz="1400" baseline="30000" dirty="0" smtClean="0"/>
              <a:t>-1</a:t>
            </a:r>
            <a:r>
              <a:rPr lang="en-GB" sz="1400" dirty="0" smtClean="0"/>
              <a:t>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Radiometric calibration: 0.25 K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Stability: 0.1 K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Radiometric noise: 0.045 – 1.1 K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Pixel size: 12 km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Spatial sampling: 25 km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Cross-track scan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endParaRPr lang="en-GB" sz="1400" dirty="0" smtClean="0"/>
          </a:p>
          <a:p>
            <a:pPr marL="457200" indent="-457200">
              <a:spcBef>
                <a:spcPct val="0"/>
              </a:spcBef>
              <a:buNone/>
            </a:pPr>
            <a:r>
              <a:rPr lang="en-GB" sz="1600" b="1" dirty="0" smtClean="0">
                <a:solidFill>
                  <a:schemeClr val="tx1"/>
                </a:solidFill>
              </a:rPr>
              <a:t>Applications benefitting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Numerical weather prediction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err="1" smtClean="0"/>
              <a:t>Nowcasting</a:t>
            </a:r>
            <a:endParaRPr lang="en-GB" sz="1400" dirty="0" smtClean="0"/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Climate monitoring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Oceanography </a:t>
            </a:r>
          </a:p>
          <a:p>
            <a:pPr marL="457200" indent="-457200">
              <a:spcBef>
                <a:spcPct val="0"/>
              </a:spcBef>
              <a:buFontTx/>
              <a:buChar char="•"/>
            </a:pPr>
            <a:r>
              <a:rPr lang="en-GB" sz="1400" dirty="0" smtClean="0"/>
              <a:t>Atmospheric composition</a:t>
            </a:r>
            <a:endParaRPr lang="en-GB" sz="1700" dirty="0" smtClean="0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223838" y="0"/>
            <a:ext cx="600551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Hyper-spectral infrared sounding</a:t>
            </a:r>
          </a:p>
          <a:p>
            <a:pPr marL="342900" indent="-342900">
              <a:spcBef>
                <a:spcPct val="20000"/>
              </a:spcBef>
            </a:pPr>
            <a:r>
              <a:rPr lang="en-GB" sz="2400" dirty="0">
                <a:latin typeface="Century Gothic" pitchFamily="34" charset="0"/>
              </a:rPr>
              <a:t>(IASI – NG)</a:t>
            </a:r>
          </a:p>
          <a:p>
            <a:pPr marL="342900" indent="-342900">
              <a:spcBef>
                <a:spcPct val="20000"/>
              </a:spcBef>
            </a:pPr>
            <a:endParaRPr lang="en-GB" sz="2400" dirty="0">
              <a:latin typeface="Century Gothic" pitchFamily="34" charset="0"/>
            </a:endParaRPr>
          </a:p>
        </p:txBody>
      </p:sp>
      <p:pic>
        <p:nvPicPr>
          <p:cNvPr id="14340" name="Picture 6" descr="sp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0" y="542925"/>
            <a:ext cx="3268663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34130" y="2528253"/>
            <a:ext cx="5507038" cy="38385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399600">
              <a:buClr>
                <a:schemeClr val="accent6"/>
              </a:buClr>
              <a:buSzPct val="150000"/>
              <a:defRPr/>
            </a:pPr>
            <a:r>
              <a:rPr lang="en-GB" sz="1600" kern="0" dirty="0">
                <a:solidFill>
                  <a:schemeClr val="tx2"/>
                </a:solidFill>
              </a:rPr>
              <a:t>Breakthrough</a:t>
            </a:r>
          </a:p>
          <a:p>
            <a:pPr marL="400050" indent="-399600">
              <a:buClr>
                <a:schemeClr val="accent6"/>
              </a:buClr>
              <a:buSzPct val="150000"/>
              <a:defRPr/>
            </a:pPr>
            <a:endParaRPr lang="en-GB" sz="1600" kern="0" dirty="0">
              <a:solidFill>
                <a:schemeClr val="tx2"/>
              </a:solidFill>
            </a:endParaRPr>
          </a:p>
          <a:p>
            <a:pPr marL="400050" indent="-399600"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kern="0" dirty="0">
                <a:solidFill>
                  <a:schemeClr val="tx2"/>
                </a:solidFill>
              </a:rPr>
              <a:t>Doubling of </a:t>
            </a:r>
            <a:r>
              <a:rPr lang="en-GB" sz="1600" kern="0" dirty="0" smtClean="0">
                <a:solidFill>
                  <a:schemeClr val="tx2"/>
                </a:solidFill>
              </a:rPr>
              <a:t>spectral and increase </a:t>
            </a:r>
            <a:r>
              <a:rPr lang="en-GB" sz="1600" kern="0" smtClean="0">
                <a:solidFill>
                  <a:schemeClr val="tx2"/>
                </a:solidFill>
              </a:rPr>
              <a:t>of radiometric resolution </a:t>
            </a:r>
            <a:r>
              <a:rPr lang="en-GB" sz="1600" kern="0" dirty="0">
                <a:solidFill>
                  <a:schemeClr val="tx2"/>
                </a:solidFill>
              </a:rPr>
              <a:t>of IASI for the benefit of weather forecast and atmospheric composition</a:t>
            </a:r>
          </a:p>
          <a:p>
            <a:pPr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75% more information in temperature profiling, particularly PBL</a:t>
            </a:r>
          </a:p>
          <a:p>
            <a:pPr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30 % more information in water vapour profiling</a:t>
            </a:r>
          </a:p>
          <a:p>
            <a:pPr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endParaRPr lang="en-GB" sz="1600" b="0" kern="0" dirty="0">
              <a:solidFill>
                <a:schemeClr val="tx2"/>
              </a:solidFill>
            </a:endParaRPr>
          </a:p>
          <a:p>
            <a:pPr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Quantification of trace gases which are currently only detected</a:t>
            </a:r>
          </a:p>
          <a:p>
            <a:pPr lvl="2" indent="-457200">
              <a:spcBef>
                <a:spcPts val="600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Vertical resolution of trace gases instead of columnar amounts only</a:t>
            </a:r>
          </a:p>
          <a:p>
            <a:pPr marL="1314450" lvl="2" indent="-457200">
              <a:defRPr/>
            </a:pPr>
            <a:endParaRPr lang="en-GB" sz="1600" b="0" kern="0" dirty="0">
              <a:solidFill>
                <a:schemeClr val="tx2"/>
              </a:solidFill>
            </a:endParaRPr>
          </a:p>
          <a:p>
            <a:pPr marL="857250" lvl="1" indent="-457200">
              <a:defRPr/>
            </a:pPr>
            <a:endParaRPr lang="en-GB" sz="1800" kern="0" dirty="0">
              <a:solidFill>
                <a:schemeClr val="tx2"/>
              </a:solidFill>
            </a:endParaRPr>
          </a:p>
          <a:p>
            <a:pPr marL="457200" indent="-457200">
              <a:defRPr/>
            </a:pPr>
            <a:endParaRPr lang="en-GB" sz="1800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62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2.xml><?xml version="1.0" encoding="utf-8"?>
<a:theme xmlns:a="http://schemas.openxmlformats.org/drawingml/2006/main" name="1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07720459-F48C-414D-899F-B18900DC1FFE}" vid="{79695FB6-756E-420B-8C49-5F104F1B407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(viewgraph VWG) Landscape Template</Template>
  <TotalTime>1830</TotalTime>
  <Words>3133</Words>
  <Application>Microsoft Office PowerPoint</Application>
  <PresentationFormat>A4 Paper (210x297 mm)</PresentationFormat>
  <Paragraphs>745</Paragraphs>
  <Slides>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ＭＳ Ｐゴシック</vt:lpstr>
      <vt:lpstr>Arial</vt:lpstr>
      <vt:lpstr>Century Gothic</vt:lpstr>
      <vt:lpstr>Helvetica</vt:lpstr>
      <vt:lpstr>Tahoma</vt:lpstr>
      <vt:lpstr>Times New Roman</vt:lpstr>
      <vt:lpstr>Trebuchet MS</vt:lpstr>
      <vt:lpstr>Wingdings</vt:lpstr>
      <vt:lpstr>Viewgraph Landscape Template</vt:lpstr>
      <vt:lpstr>1_Viewgraph Landscape Template</vt:lpstr>
      <vt:lpstr>Clip</vt:lpstr>
      <vt:lpstr>PowerPoint Presentation</vt:lpstr>
      <vt:lpstr>EPS-SG</vt:lpstr>
      <vt:lpstr>EUMETSAT Polar System – Second Generation  Programme Objectives</vt:lpstr>
      <vt:lpstr>EPS-SG: Metop-SG satellites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and Regional Data Services</vt:lpstr>
      <vt:lpstr>PowerPoint Presentation</vt:lpstr>
      <vt:lpstr>EPS-SG Regional Service</vt:lpstr>
      <vt:lpstr>Payload Data Acquisition and Processing (PDAP)</vt:lpstr>
      <vt:lpstr>Payload Data Processing: Functional Breakdown</vt:lpstr>
      <vt:lpstr>Summary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Schluessel</dc:creator>
  <cp:lastModifiedBy>Sreerekha Thonipparambil</cp:lastModifiedBy>
  <cp:revision>99</cp:revision>
  <cp:lastPrinted>2018-08-22T11:55:42Z</cp:lastPrinted>
  <dcterms:created xsi:type="dcterms:W3CDTF">2018-07-31T13:04:38Z</dcterms:created>
  <dcterms:modified xsi:type="dcterms:W3CDTF">2020-03-27T09:22:13Z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12" name="DM_DOCNUM">
    <vt:lpwstr>1171020</vt:lpwstr>
  </property>
  <property fmtid="{D5CDD505-2E9C-101B-9397-08002B2CF9AE}" pid="13" name="DM_DOCNAME">
    <vt:lpwstr>EPS-SG Overview Presentation</vt:lpwstr>
  </property>
  <property fmtid="{D5CDD505-2E9C-101B-9397-08002B2CF9AE}" pid="14" name="DM_AUTHOR">
    <vt:lpwstr>Sreerekha Thonipparambil</vt:lpwstr>
  </property>
  <property fmtid="{D5CDD505-2E9C-101B-9397-08002B2CF9AE}" pid="15" name="DM_E_DOC_NO">
    <vt:lpwstr>EUM/USC/VWG/20/1171020</vt:lpwstr>
  </property>
  <property fmtid="{D5CDD505-2E9C-101B-9397-08002B2CF9AE}" pid="16" name="DM_E_VER_NO">
    <vt:lpwstr>1 Draft</vt:lpwstr>
  </property>
  <property fmtid="{D5CDD505-2E9C-101B-9397-08002B2CF9AE}" pid="17" name="DM_E_ISS_DATE">
    <vt:lpwstr>27 March 2020</vt:lpwstr>
  </property>
  <property fmtid="{D5CDD505-2E9C-101B-9397-08002B2CF9AE}" pid="18" name="DM_E_FROM_PERS2">
    <vt:lpwstr/>
  </property>
  <property fmtid="{D5CDD505-2E9C-101B-9397-08002B2CF9AE}" pid="19" name="DM_E_CONFID">
    <vt:lpwstr/>
  </property>
  <property fmtid="{D5CDD505-2E9C-101B-9397-08002B2CF9AE}" pid="20" name="DM_E_WBS_CODE">
    <vt:lpwstr/>
  </property>
  <property fmtid="{D5CDD505-2E9C-101B-9397-08002B2CF9AE}" pid="21" name="DM_E_DISTRIB">
    <vt:lpwstr/>
  </property>
</Properties>
</file>