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4" r:id="rId4"/>
    <p:sldId id="265" r:id="rId5"/>
    <p:sldId id="270" r:id="rId6"/>
    <p:sldId id="261" r:id="rId7"/>
    <p:sldId id="257" r:id="rId8"/>
    <p:sldId id="272" r:id="rId9"/>
    <p:sldId id="271" r:id="rId10"/>
    <p:sldId id="273" r:id="rId11"/>
    <p:sldId id="268" r:id="rId12"/>
    <p:sldId id="260" r:id="rId13"/>
    <p:sldId id="258" r:id="rId14"/>
    <p:sldId id="284" r:id="rId15"/>
    <p:sldId id="259" r:id="rId16"/>
    <p:sldId id="275" r:id="rId17"/>
    <p:sldId id="274" r:id="rId18"/>
    <p:sldId id="276" r:id="rId19"/>
    <p:sldId id="277" r:id="rId20"/>
    <p:sldId id="279" r:id="rId21"/>
    <p:sldId id="280" r:id="rId22"/>
    <p:sldId id="285" r:id="rId23"/>
    <p:sldId id="286" r:id="rId24"/>
    <p:sldId id="281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02" d="100"/>
          <a:sy n="102" d="100"/>
        </p:scale>
        <p:origin x="192" y="648"/>
      </p:cViewPr>
      <p:guideLst>
        <p:guide orient="horz" pos="6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484D-188D-6A4D-8C8A-62C850BB2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C79D1-FE85-0447-80A5-F7E5BA5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3569-EE1E-7D46-AF7E-912E1E2A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54AD-2FAA-6B43-92A0-D6A06B61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83D86-F2E1-5649-82C2-78691D82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766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E408-9809-4347-B88F-2CD616F2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4A66-D484-E943-8D73-AEEA056BF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6DD46-EFE8-4844-8221-A06419AB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E64A-870F-2A44-A719-4F564E84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03DB6-C322-5744-8A94-22B21BCC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21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DAAFE-61D8-6F4C-9C5D-3708C18FD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7BF4-103E-6D4F-9ABA-DB6BD033F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B335-8E2B-1C45-971A-7961DE68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D30CF-8269-3843-A86A-F93F945D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452DA-4501-E34F-A0DA-DDD40F58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15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6C1F-308C-0B49-8B7A-0928F47C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0E8D-26B1-C449-B0F8-68E106C85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0B72C-C5E8-2C45-BEC9-51AFEA98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6040-23BC-4D47-AB65-B91AC2EB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2AE2-4E8F-7B42-B6C8-0CF538A4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22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AAD6-9015-2D4C-9389-21B11A19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392B3-5F0C-574D-83EB-78628009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A7165-7276-3F44-84D5-154090D7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A536-37C9-C747-BF28-C65EA4E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452D3-D63A-D747-85E3-93560146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84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112D-9430-6247-8272-B593FDD6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84AEE-45E4-724D-AF7F-FFC9F96CA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38144-5F3B-0647-A7FD-EFD6037DE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5656F-E2BD-1B45-B40A-867A7F44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EFFD3-18A3-0644-9CD4-3ADCE87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C982A-5DA6-BB47-8499-BC9CCF0D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98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F7C0-DEB5-1242-971E-29670F21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03C1D-250A-734C-B7D5-DE49D009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4B4D2-45EB-A741-86F1-50B37AF44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A5FBC-9DA8-1B4B-AFD6-ACF758323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35D46E-51BE-6349-A35F-2070BCCF2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88233-228A-0C45-B135-92BFABDF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D6098-5D23-CD4A-AEAD-B2EC2D46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D187C-10D2-9C47-9AB3-101A72AB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90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9719-6BC9-4344-9164-282BA1A8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5A527-6402-5D4E-8A39-47CB2A0D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7E8CD-6533-2549-B4D9-BDB5DBC0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159D1-D026-234E-9A8C-AA8F82C9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835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F5888-2E59-514C-AA7C-0C2196F5C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2558B-4891-5E4E-9AB7-7B5536BA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45168-F7E7-0B44-BE7E-1C159858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911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3EE3-45B9-CF4D-BA1F-4095A159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C141A-A484-BC48-BE60-0CC098B1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C9E56-D35F-504B-B495-A6DFDFF5E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4CE04-8128-0B4B-9CF5-429D5761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84C44-433A-4541-AE57-3BCD89F2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99DBD-93C3-074C-BD98-B0E416C1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27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6700-CCE5-494F-8A31-7430CF40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F4423-3848-4043-8DAB-DBBD7ED4A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4263F-D720-4742-B241-58E4508A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2DE57-8B0A-4449-8B6C-1FC6A6B9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8B842-D46F-9E47-8464-80F23CC6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03EA1-39F5-BF47-A3F8-9F3AA697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197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03FB0-3FB2-A24D-967E-C1D9B458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8865B-83AD-F443-A68E-C09216053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CFB0-01AA-7D4D-BA2B-9F7EEC031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16ADD-6893-7D45-867C-2D2C0E0B7920}" type="datetimeFigureOut">
              <a:rPr lang="fi-FI" smtClean="0"/>
              <a:t>11.5.2020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B736-5D17-6445-9740-F2507CA6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9CE4CB4-4957-3E40-87A8-AAEAF1C76A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77534" y="6004518"/>
            <a:ext cx="1630534" cy="853482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EA44D24C-4AAF-4D45-9216-CFC39EA43BA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07769" y="6176963"/>
            <a:ext cx="2624833" cy="4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cs.aeronomie.be/nr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s://sacs.aeronomie.be/n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saf.org/offline_access.html" TargetMode="External"/><Relationship Id="rId2" Type="http://schemas.openxmlformats.org/officeDocument/2006/relationships/hyperlink" Target="https://acsaf.org/datarecord_acces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s5phub.copernicus.eu/dhus/#/hom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asi.aeris-data.fr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sentinel-hub.com/eo-browser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asi.aeris-data.fr/co_iasi_b_arch/" TargetMode="External"/><Relationship Id="rId2" Type="http://schemas.openxmlformats.org/officeDocument/2006/relationships/hyperlink" Target="https://iasi.aeris-data.fr/CO_IASI,_A_dat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hyperlink" Target="https://s5phub.copernicus.eu/dhus/#/hom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renphotographic.co.uk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File:Weston_Pass_Fire_smoke_plum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44EE1B-F540-1745-A002-E691B3ECA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3" y="3942068"/>
            <a:ext cx="10363200" cy="1655762"/>
          </a:xfrm>
        </p:spPr>
        <p:txBody>
          <a:bodyPr>
            <a:normAutofit/>
          </a:bodyPr>
          <a:lstStyle/>
          <a:p>
            <a:r>
              <a:rPr lang="fi-FI" sz="2800" dirty="0" err="1"/>
              <a:t>Introduction</a:t>
            </a:r>
            <a:r>
              <a:rPr lang="fi-FI" sz="2800" dirty="0"/>
              <a:t> to </a:t>
            </a:r>
            <a:r>
              <a:rPr lang="fi-FI" sz="2800" dirty="0" err="1"/>
              <a:t>Satellite-Based</a:t>
            </a:r>
            <a:r>
              <a:rPr lang="fi-FI" sz="2800" dirty="0"/>
              <a:t> </a:t>
            </a:r>
            <a:r>
              <a:rPr lang="fi-FI" sz="2800" dirty="0" err="1"/>
              <a:t>Atmospheric</a:t>
            </a:r>
            <a:r>
              <a:rPr lang="fi-FI" sz="2800" dirty="0"/>
              <a:t> </a:t>
            </a:r>
            <a:r>
              <a:rPr lang="fi-FI" sz="2800" dirty="0" err="1"/>
              <a:t>Observations</a:t>
            </a:r>
            <a:r>
              <a:rPr lang="fi-FI" sz="2800" dirty="0"/>
              <a:t> </a:t>
            </a:r>
          </a:p>
          <a:p>
            <a:r>
              <a:rPr lang="fi-FI" sz="2800" dirty="0"/>
              <a:t>of </a:t>
            </a:r>
            <a:r>
              <a:rPr lang="fi-FI" sz="2800" dirty="0" err="1"/>
              <a:t>Fire</a:t>
            </a:r>
            <a:r>
              <a:rPr lang="fi-FI" sz="2800" dirty="0"/>
              <a:t> </a:t>
            </a:r>
            <a:r>
              <a:rPr lang="fi-FI" sz="2800" dirty="0" err="1"/>
              <a:t>Emissions</a:t>
            </a:r>
            <a:endParaRPr lang="fi-FI" sz="2800" dirty="0"/>
          </a:p>
        </p:txBody>
      </p:sp>
      <p:pic>
        <p:nvPicPr>
          <p:cNvPr id="5" name="Picture 4" descr="A blurry photo of a wave&#10;&#10;Description automatically generated">
            <a:extLst>
              <a:ext uri="{FF2B5EF4-FFF2-40B4-BE49-F238E27FC236}">
                <a16:creationId xmlns:a16="http://schemas.microsoft.com/office/drawing/2014/main" id="{0FF9B2D8-FAB1-C94B-A360-07B6E5EA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313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39D76D-2E95-074E-BFFD-F0704B4A391D}"/>
              </a:ext>
            </a:extLst>
          </p:cNvPr>
          <p:cNvSpPr/>
          <p:nvPr/>
        </p:nvSpPr>
        <p:spPr>
          <a:xfrm>
            <a:off x="0" y="2589689"/>
            <a:ext cx="12192000" cy="13775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5000">
                <a:schemeClr val="bg1">
                  <a:alpha val="39000"/>
                </a:schemeClr>
              </a:gs>
              <a:gs pos="34000">
                <a:schemeClr val="bg1">
                  <a:alpha val="89000"/>
                </a:schemeClr>
              </a:gs>
              <a:gs pos="4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405B6-9DA7-1F49-90C9-899AE43EA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43" y="2684363"/>
            <a:ext cx="9144000" cy="1257705"/>
          </a:xfrm>
        </p:spPr>
        <p:txBody>
          <a:bodyPr/>
          <a:lstStyle/>
          <a:p>
            <a:r>
              <a:rPr lang="fi-FI" dirty="0" err="1"/>
              <a:t>Tracking</a:t>
            </a:r>
            <a:r>
              <a:rPr lang="fi-FI" dirty="0"/>
              <a:t> </a:t>
            </a:r>
            <a:r>
              <a:rPr lang="fi-FI" dirty="0" err="1"/>
              <a:t>Smoke</a:t>
            </a:r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2C0FF-D195-E546-A8B0-324CC258EC16}"/>
              </a:ext>
            </a:extLst>
          </p:cNvPr>
          <p:cNvSpPr txBox="1"/>
          <p:nvPr/>
        </p:nvSpPr>
        <p:spPr>
          <a:xfrm>
            <a:off x="605641" y="5157246"/>
            <a:ext cx="1093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 User Workshop and Training on </a:t>
            </a:r>
            <a:r>
              <a:rPr lang="fi-FI" dirty="0" err="1"/>
              <a:t>Fire</a:t>
            </a:r>
            <a:r>
              <a:rPr lang="fi-FI" dirty="0"/>
              <a:t> </a:t>
            </a:r>
            <a:r>
              <a:rPr lang="fi-FI" dirty="0" err="1"/>
              <a:t>Monitoring</a:t>
            </a:r>
            <a:r>
              <a:rPr lang="fi-FI" dirty="0"/>
              <a:t> 11.-15.5.2020</a:t>
            </a:r>
          </a:p>
          <a:p>
            <a:pPr algn="ctr"/>
            <a:r>
              <a:rPr lang="fi-FI" dirty="0" err="1"/>
              <a:t>Jointly</a:t>
            </a:r>
            <a:r>
              <a:rPr lang="fi-FI" dirty="0"/>
              <a:t> </a:t>
            </a:r>
            <a:r>
              <a:rPr lang="fi-FI" dirty="0" err="1"/>
              <a:t>organized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 EUMETSAT, CAMS-ECMWF, AC SAF, LSA SAF</a:t>
            </a:r>
          </a:p>
        </p:txBody>
      </p:sp>
    </p:spTree>
    <p:extLst>
      <p:ext uri="{BB962C8B-B14F-4D97-AF65-F5344CB8AC3E}">
        <p14:creationId xmlns:p14="http://schemas.microsoft.com/office/powerpoint/2010/main" val="171628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elhi.jpg">
            <a:extLst>
              <a:ext uri="{FF2B5EF4-FFF2-40B4-BE49-F238E27FC236}">
                <a16:creationId xmlns:a16="http://schemas.microsoft.com/office/drawing/2014/main" id="{01424DBA-08E7-2548-9457-0D9BB732B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6353" b="-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3A1F617-4256-0B44-A121-C05612F8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" r="1588" b="4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 descr="A tree with a sunset in the background&#10;&#10;Description automatically generated">
            <a:extLst>
              <a:ext uri="{FF2B5EF4-FFF2-40B4-BE49-F238E27FC236}">
                <a16:creationId xmlns:a16="http://schemas.microsoft.com/office/drawing/2014/main" id="{D603CD2C-73EC-2B40-BE94-2ACD0FA25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0" r="4780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AI_04112019_Delhi.png">
            <a:extLst>
              <a:ext uri="{FF2B5EF4-FFF2-40B4-BE49-F238E27FC236}">
                <a16:creationId xmlns:a16="http://schemas.microsoft.com/office/drawing/2014/main" id="{938D4DFC-4FEA-9E4E-B7D8-A055DF209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-4" b="-4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4119BD-2079-DE45-ACB0-92516B454BA0}"/>
              </a:ext>
            </a:extLst>
          </p:cNvPr>
          <p:cNvSpPr/>
          <p:nvPr/>
        </p:nvSpPr>
        <p:spPr>
          <a:xfrm>
            <a:off x="332509" y="391886"/>
            <a:ext cx="1235034" cy="54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486E0-96A6-304F-A841-B03693CC88F0}"/>
              </a:ext>
            </a:extLst>
          </p:cNvPr>
          <p:cNvSpPr txBox="1"/>
          <p:nvPr/>
        </p:nvSpPr>
        <p:spPr>
          <a:xfrm>
            <a:off x="205506" y="251758"/>
            <a:ext cx="3975492" cy="1582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Interpreting AAI (3): Example of two cases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630A2C-4BD1-FB43-97EC-3D6A44D301C7}"/>
              </a:ext>
            </a:extLst>
          </p:cNvPr>
          <p:cNvSpPr/>
          <p:nvPr/>
        </p:nvSpPr>
        <p:spPr>
          <a:xfrm>
            <a:off x="299094" y="4380015"/>
            <a:ext cx="3643513" cy="54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35A51-C68C-E74E-A211-9BE1B7409C47}"/>
              </a:ext>
            </a:extLst>
          </p:cNvPr>
          <p:cNvSpPr txBox="1"/>
          <p:nvPr/>
        </p:nvSpPr>
        <p:spPr>
          <a:xfrm>
            <a:off x="241132" y="2166784"/>
            <a:ext cx="37371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AAI </a:t>
            </a:r>
            <a:r>
              <a:rPr lang="fi-FI" sz="2000" dirty="0" err="1"/>
              <a:t>values</a:t>
            </a:r>
            <a:r>
              <a:rPr lang="fi-FI" sz="2000" dirty="0"/>
              <a:t> </a:t>
            </a:r>
            <a:r>
              <a:rPr lang="fi-FI" sz="2000" dirty="0" err="1"/>
              <a:t>about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same</a:t>
            </a:r>
            <a:r>
              <a:rPr lang="fi-FI" sz="2000" dirty="0"/>
              <a:t> </a:t>
            </a:r>
            <a:r>
              <a:rPr lang="fi-FI" sz="2000" dirty="0" err="1"/>
              <a:t>level</a:t>
            </a:r>
            <a:r>
              <a:rPr lang="fi-FI" sz="2000" dirty="0"/>
              <a:t>, at </a:t>
            </a:r>
            <a:r>
              <a:rPr lang="fi-FI" sz="2000" dirty="0" err="1"/>
              <a:t>surface</a:t>
            </a:r>
            <a:r>
              <a:rPr lang="fi-FI" sz="2000" dirty="0"/>
              <a:t> </a:t>
            </a:r>
            <a:r>
              <a:rPr lang="fi-FI" sz="2000" dirty="0" err="1"/>
              <a:t>situation</a:t>
            </a:r>
            <a:r>
              <a:rPr lang="fi-FI" sz="2000" dirty="0"/>
              <a:t> </a:t>
            </a:r>
            <a:r>
              <a:rPr lang="fi-FI" sz="2000" dirty="0" err="1"/>
              <a:t>very</a:t>
            </a:r>
            <a:r>
              <a:rPr lang="fi-FI" sz="2000" dirty="0"/>
              <a:t> </a:t>
            </a:r>
            <a:r>
              <a:rPr lang="fi-FI" sz="2000" dirty="0" err="1"/>
              <a:t>different</a:t>
            </a: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In </a:t>
            </a:r>
            <a:r>
              <a:rPr lang="fi-FI" sz="2000" dirty="0" err="1"/>
              <a:t>India</a:t>
            </a:r>
            <a:r>
              <a:rPr lang="fi-FI" sz="2000" dirty="0"/>
              <a:t> </a:t>
            </a:r>
            <a:r>
              <a:rPr lang="fi-FI" sz="2000" dirty="0" err="1"/>
              <a:t>extremely</a:t>
            </a:r>
            <a:r>
              <a:rPr lang="fi-FI" sz="2000" dirty="0"/>
              <a:t> </a:t>
            </a:r>
            <a:r>
              <a:rPr lang="fi-FI" sz="2000" dirty="0" err="1"/>
              <a:t>large</a:t>
            </a:r>
            <a:r>
              <a:rPr lang="fi-FI" sz="2000" dirty="0"/>
              <a:t> </a:t>
            </a:r>
            <a:r>
              <a:rPr lang="fi-FI" sz="2000" dirty="0" err="1"/>
              <a:t>amount</a:t>
            </a:r>
            <a:r>
              <a:rPr lang="fi-FI" sz="2000" dirty="0"/>
              <a:t> of </a:t>
            </a:r>
            <a:r>
              <a:rPr lang="fi-FI" sz="2000" dirty="0" err="1"/>
              <a:t>biomass</a:t>
            </a:r>
            <a:r>
              <a:rPr lang="fi-FI" sz="2000" dirty="0"/>
              <a:t> </a:t>
            </a:r>
            <a:r>
              <a:rPr lang="fi-FI" sz="2000" dirty="0" err="1"/>
              <a:t>burning</a:t>
            </a:r>
            <a:r>
              <a:rPr lang="fi-FI" sz="2000" dirty="0"/>
              <a:t> </a:t>
            </a:r>
            <a:r>
              <a:rPr lang="fi-FI" sz="2000" dirty="0" err="1"/>
              <a:t>aerosols</a:t>
            </a:r>
            <a:r>
              <a:rPr lang="fi-FI" sz="2000" dirty="0"/>
              <a:t> at 0-3 km </a:t>
            </a:r>
            <a:r>
              <a:rPr lang="fi-FI" sz="2000" dirty="0" err="1"/>
              <a:t>layer</a:t>
            </a:r>
            <a:r>
              <a:rPr lang="fi-FI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Over</a:t>
            </a:r>
            <a:r>
              <a:rPr lang="fi-FI" sz="2000" dirty="0"/>
              <a:t> </a:t>
            </a:r>
            <a:r>
              <a:rPr lang="fi-FI" sz="2000" dirty="0" err="1"/>
              <a:t>Norway</a:t>
            </a:r>
            <a:r>
              <a:rPr lang="fi-FI" sz="2000" dirty="0"/>
              <a:t> </a:t>
            </a:r>
            <a:r>
              <a:rPr lang="fi-FI" sz="2000" dirty="0" err="1"/>
              <a:t>smaller</a:t>
            </a:r>
            <a:r>
              <a:rPr lang="fi-FI" sz="2000" dirty="0"/>
              <a:t> </a:t>
            </a:r>
            <a:r>
              <a:rPr lang="fi-FI" sz="2000" dirty="0" err="1"/>
              <a:t>amounts</a:t>
            </a:r>
            <a:r>
              <a:rPr lang="fi-FI" sz="2000" dirty="0"/>
              <a:t> of </a:t>
            </a:r>
            <a:r>
              <a:rPr lang="fi-FI" sz="2000" dirty="0" err="1"/>
              <a:t>smoke</a:t>
            </a:r>
            <a:r>
              <a:rPr lang="fi-FI" sz="2000" dirty="0"/>
              <a:t> </a:t>
            </a:r>
            <a:r>
              <a:rPr lang="fi-FI" sz="2000" dirty="0" err="1"/>
              <a:t>from</a:t>
            </a:r>
            <a:r>
              <a:rPr lang="fi-FI" sz="2000" dirty="0"/>
              <a:t> Canadian </a:t>
            </a:r>
            <a:r>
              <a:rPr lang="fi-FI" sz="2000" dirty="0" err="1"/>
              <a:t>fires</a:t>
            </a:r>
            <a:r>
              <a:rPr lang="fi-FI" sz="2000" dirty="0"/>
              <a:t> at </a:t>
            </a:r>
            <a:r>
              <a:rPr lang="fi-FI" sz="2000" dirty="0" err="1"/>
              <a:t>about</a:t>
            </a:r>
            <a:r>
              <a:rPr lang="fi-FI" sz="2000" dirty="0"/>
              <a:t> 7-10 km </a:t>
            </a:r>
            <a:r>
              <a:rPr lang="fi-FI" sz="2000" dirty="0" err="1"/>
              <a:t>height</a:t>
            </a:r>
            <a:r>
              <a:rPr lang="fi-FI" sz="2000" dirty="0"/>
              <a:t> 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7C3713C-8656-E146-B224-17D50AC87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93" y="5977248"/>
            <a:ext cx="1731158" cy="9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09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44F6-F481-0E46-98CB-A65F596A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46" y="-48953"/>
            <a:ext cx="8295061" cy="972213"/>
          </a:xfrm>
        </p:spPr>
        <p:txBody>
          <a:bodyPr>
            <a:normAutofit/>
          </a:bodyPr>
          <a:lstStyle/>
          <a:p>
            <a:r>
              <a:rPr lang="fi-FI" sz="3600" dirty="0"/>
              <a:t>GOME-2 AAI  </a:t>
            </a:r>
            <a:r>
              <a:rPr lang="fi-FI" sz="3600" dirty="0" err="1"/>
              <a:t>quicklook</a:t>
            </a:r>
            <a:r>
              <a:rPr lang="fi-FI" sz="3600" dirty="0"/>
              <a:t> at SACS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9E63A-D3BD-1D42-9250-C935CF4A95F6}"/>
              </a:ext>
            </a:extLst>
          </p:cNvPr>
          <p:cNvGrpSpPr/>
          <p:nvPr/>
        </p:nvGrpSpPr>
        <p:grpSpPr>
          <a:xfrm>
            <a:off x="8668987" y="318500"/>
            <a:ext cx="2878929" cy="1355919"/>
            <a:chOff x="7432430" y="2017238"/>
            <a:chExt cx="3604847" cy="18682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4E0E75-0195-2044-80A0-6E9DF82B9EFC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A5A967-B339-DE47-8B2A-F7EE7E50BA8F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6253271-DCF8-6349-A477-059549CDD772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un 13">
                <a:extLst>
                  <a:ext uri="{FF2B5EF4-FFF2-40B4-BE49-F238E27FC236}">
                    <a16:creationId xmlns:a16="http://schemas.microsoft.com/office/drawing/2014/main" id="{0F695A1D-345B-D743-84B8-231B9033E291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F31EB7B-2832-A341-9935-58EAE9F345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oon 7">
              <a:extLst>
                <a:ext uri="{FF2B5EF4-FFF2-40B4-BE49-F238E27FC236}">
                  <a16:creationId xmlns:a16="http://schemas.microsoft.com/office/drawing/2014/main" id="{DC1BB16D-457F-8F44-84A2-4609454C007A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154022-7D29-8449-B25C-F5B9AD52054D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/>
                <a:t>Noon</a:t>
              </a:r>
              <a:endParaRPr lang="fi-FI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B54CDA-D07F-6348-866E-9056CDD4591E}"/>
                </a:ext>
              </a:extLst>
            </p:cNvPr>
            <p:cNvSpPr txBox="1"/>
            <p:nvPr/>
          </p:nvSpPr>
          <p:spPr>
            <a:xfrm rot="16200000">
              <a:off x="9787142" y="2559850"/>
              <a:ext cx="1470607" cy="38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TROPOMI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E9C9B0-FE05-EB45-891A-B118A7CE38F6}"/>
                </a:ext>
              </a:extLst>
            </p:cNvPr>
            <p:cNvSpPr txBox="1"/>
            <p:nvPr/>
          </p:nvSpPr>
          <p:spPr>
            <a:xfrm rot="16200000">
              <a:off x="8745289" y="2503162"/>
              <a:ext cx="1339545" cy="38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GOME-2</a:t>
              </a:r>
            </a:p>
          </p:txBody>
        </p:sp>
      </p:grp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A85AD683-E491-4645-B591-21067E83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5" y="1906409"/>
            <a:ext cx="6078736" cy="431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BD929-D214-EE4F-B983-58B039165438}"/>
              </a:ext>
            </a:extLst>
          </p:cNvPr>
          <p:cNvSpPr txBox="1"/>
          <p:nvPr/>
        </p:nvSpPr>
        <p:spPr>
          <a:xfrm>
            <a:off x="254405" y="1406841"/>
            <a:ext cx="354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Metop</a:t>
            </a:r>
            <a:r>
              <a:rPr lang="fi-FI" dirty="0"/>
              <a:t> A&amp;B </a:t>
            </a:r>
            <a:r>
              <a:rPr lang="fi-FI" dirty="0" err="1"/>
              <a:t>observations</a:t>
            </a:r>
            <a:r>
              <a:rPr lang="fi-FI" dirty="0"/>
              <a:t> </a:t>
            </a:r>
            <a:r>
              <a:rPr lang="fi-FI" dirty="0" err="1"/>
              <a:t>combined</a:t>
            </a:r>
            <a:r>
              <a:rPr lang="fi-FI" dirty="0"/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011B9D-E08F-0544-BF62-99E21C16AAA3}"/>
              </a:ext>
            </a:extLst>
          </p:cNvPr>
          <p:cNvCxnSpPr>
            <a:cxnSpLocks/>
          </p:cNvCxnSpPr>
          <p:nvPr/>
        </p:nvCxnSpPr>
        <p:spPr>
          <a:xfrm flipH="1">
            <a:off x="1318162" y="1757762"/>
            <a:ext cx="237506" cy="486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7EA370-D122-C04D-B86B-77FE317BB8EB}"/>
              </a:ext>
            </a:extLst>
          </p:cNvPr>
          <p:cNvCxnSpPr>
            <a:cxnSpLocks/>
          </p:cNvCxnSpPr>
          <p:nvPr/>
        </p:nvCxnSpPr>
        <p:spPr>
          <a:xfrm flipH="1" flipV="1">
            <a:off x="1043050" y="3882606"/>
            <a:ext cx="144482" cy="33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F90668E-03D8-2347-9F10-D409F83BFF2A}"/>
              </a:ext>
            </a:extLst>
          </p:cNvPr>
          <p:cNvSpPr txBox="1"/>
          <p:nvPr/>
        </p:nvSpPr>
        <p:spPr>
          <a:xfrm>
            <a:off x="599703" y="4183811"/>
            <a:ext cx="1229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Sun </a:t>
            </a:r>
            <a:r>
              <a:rPr lang="fi-FI" sz="1400" dirty="0" err="1"/>
              <a:t>glint</a:t>
            </a:r>
            <a:r>
              <a:rPr lang="fi-FI" sz="1400" dirty="0"/>
              <a:t> </a:t>
            </a:r>
            <a:r>
              <a:rPr lang="fi-FI" sz="1400" dirty="0" err="1"/>
              <a:t>filtered</a:t>
            </a:r>
            <a:r>
              <a:rPr lang="fi-FI" sz="1400" dirty="0"/>
              <a:t> out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3EAFF5-9662-774A-A7E6-3BB7F7A5DF97}"/>
              </a:ext>
            </a:extLst>
          </p:cNvPr>
          <p:cNvCxnSpPr>
            <a:cxnSpLocks/>
          </p:cNvCxnSpPr>
          <p:nvPr/>
        </p:nvCxnSpPr>
        <p:spPr>
          <a:xfrm flipH="1" flipV="1">
            <a:off x="527462" y="6056104"/>
            <a:ext cx="410689" cy="467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8F5835-958F-0246-9C5B-D16A0BABA629}"/>
              </a:ext>
            </a:extLst>
          </p:cNvPr>
          <p:cNvSpPr txBox="1"/>
          <p:nvPr/>
        </p:nvSpPr>
        <p:spPr>
          <a:xfrm>
            <a:off x="1115291" y="6426493"/>
            <a:ext cx="389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AAI </a:t>
            </a:r>
            <a:r>
              <a:rPr lang="fi-FI" dirty="0" err="1"/>
              <a:t>color</a:t>
            </a:r>
            <a:r>
              <a:rPr lang="fi-FI" dirty="0"/>
              <a:t> </a:t>
            </a:r>
            <a:r>
              <a:rPr lang="fi-FI" dirty="0" err="1"/>
              <a:t>scale</a:t>
            </a:r>
            <a:r>
              <a:rPr lang="fi-FI" dirty="0"/>
              <a:t> </a:t>
            </a:r>
            <a:r>
              <a:rPr lang="fi-FI" dirty="0" err="1"/>
              <a:t>starts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1 </a:t>
            </a:r>
          </a:p>
        </p:txBody>
      </p:sp>
      <p:pic>
        <p:nvPicPr>
          <p:cNvPr id="29" name="Picture 28" descr="A close up of a map&#10;&#10;Description automatically generated">
            <a:extLst>
              <a:ext uri="{FF2B5EF4-FFF2-40B4-BE49-F238E27FC236}">
                <a16:creationId xmlns:a16="http://schemas.microsoft.com/office/drawing/2014/main" id="{D8203989-D3BB-DD49-9C2A-AB3054DA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368" y="2597365"/>
            <a:ext cx="4806648" cy="34130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046989-58E4-F947-98AC-432CA23B5B60}"/>
              </a:ext>
            </a:extLst>
          </p:cNvPr>
          <p:cNvSpPr txBox="1"/>
          <p:nvPr/>
        </p:nvSpPr>
        <p:spPr>
          <a:xfrm>
            <a:off x="6915989" y="2124116"/>
            <a:ext cx="480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change</a:t>
            </a:r>
            <a:r>
              <a:rPr lang="fi-FI" dirty="0"/>
              <a:t> ”</a:t>
            </a:r>
            <a:r>
              <a:rPr lang="fi-FI" dirty="0" err="1"/>
              <a:t>worldview</a:t>
            </a:r>
            <a:r>
              <a:rPr lang="fi-FI" dirty="0"/>
              <a:t>” to ”North </a:t>
            </a:r>
            <a:r>
              <a:rPr lang="fi-FI" dirty="0" err="1"/>
              <a:t>Pole</a:t>
            </a:r>
            <a:r>
              <a:rPr lang="fi-FI" dirty="0"/>
              <a:t>”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953AB5-45CF-0147-AA46-DA393D0580C6}"/>
              </a:ext>
            </a:extLst>
          </p:cNvPr>
          <p:cNvSpPr txBox="1"/>
          <p:nvPr/>
        </p:nvSpPr>
        <p:spPr>
          <a:xfrm>
            <a:off x="1259662" y="786138"/>
            <a:ext cx="35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4"/>
              </a:rPr>
              <a:t>https://sacs.aeronomie.be/nrt/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992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87B4-D133-AE4F-B795-873B402BF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7" y="0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dirty="0"/>
              <a:t>TROPOMI AAI (UVAI) </a:t>
            </a:r>
            <a:r>
              <a:rPr lang="fi-FI" sz="3600" dirty="0" err="1"/>
              <a:t>quicklook</a:t>
            </a:r>
            <a:r>
              <a:rPr lang="fi-FI" sz="3600" dirty="0"/>
              <a:t> at SACS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BCADD-AB7B-3041-B2F1-54E8A5BA6AF4}"/>
              </a:ext>
            </a:extLst>
          </p:cNvPr>
          <p:cNvSpPr txBox="1"/>
          <p:nvPr/>
        </p:nvSpPr>
        <p:spPr>
          <a:xfrm>
            <a:off x="855901" y="956231"/>
            <a:ext cx="35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2"/>
              </a:rPr>
              <a:t>https://sacs.aeronomie.be/nrt/</a:t>
            </a:r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F69254-7E32-F042-A6CD-10E2B07DAA17}"/>
              </a:ext>
            </a:extLst>
          </p:cNvPr>
          <p:cNvGrpSpPr/>
          <p:nvPr/>
        </p:nvGrpSpPr>
        <p:grpSpPr>
          <a:xfrm>
            <a:off x="8997384" y="366002"/>
            <a:ext cx="2878929" cy="1355919"/>
            <a:chOff x="7432430" y="2017238"/>
            <a:chExt cx="3604847" cy="1868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13B9A2-7BA6-6144-B921-C0B6289A752F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73BC8C-4AFB-014F-AB5B-5C98DED7594B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6124371-BD29-F243-95D7-A19EDB35EAC5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un 13">
                <a:extLst>
                  <a:ext uri="{FF2B5EF4-FFF2-40B4-BE49-F238E27FC236}">
                    <a16:creationId xmlns:a16="http://schemas.microsoft.com/office/drawing/2014/main" id="{756A7F7E-C31A-B942-B5F1-04EF7243F419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973F80-9198-7B49-90F2-3D1C10E854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Moon 8">
              <a:extLst>
                <a:ext uri="{FF2B5EF4-FFF2-40B4-BE49-F238E27FC236}">
                  <a16:creationId xmlns:a16="http://schemas.microsoft.com/office/drawing/2014/main" id="{1BC72571-4062-EB44-98C1-5C08965BC570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EF2A96-188C-2141-B0FC-BCEC1E79402D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/>
                <a:t>Noon</a:t>
              </a:r>
              <a:endParaRPr lang="fi-FI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34FDD7-D268-7F43-958C-CBC4CCBB3FED}"/>
                </a:ext>
              </a:extLst>
            </p:cNvPr>
            <p:cNvSpPr txBox="1"/>
            <p:nvPr/>
          </p:nvSpPr>
          <p:spPr>
            <a:xfrm rot="16200000">
              <a:off x="9787142" y="2559850"/>
              <a:ext cx="1470607" cy="38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TROPOMI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636BAE-2D6E-124A-80C2-5C43E4B946F9}"/>
                </a:ext>
              </a:extLst>
            </p:cNvPr>
            <p:cNvSpPr txBox="1"/>
            <p:nvPr/>
          </p:nvSpPr>
          <p:spPr>
            <a:xfrm rot="16200000">
              <a:off x="8745289" y="2503162"/>
              <a:ext cx="1339545" cy="385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GOME-2</a:t>
              </a:r>
            </a:p>
          </p:txBody>
        </p:sp>
      </p:grp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C9F37743-8865-B645-B93A-D7BE1D6A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0" y="1533277"/>
            <a:ext cx="5942609" cy="4219604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DA7D6FB1-9A1A-FB49-9127-3B543B55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256" y="1965844"/>
            <a:ext cx="5192259" cy="36868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18B39E-73F3-D34F-994E-4029FB1CD797}"/>
              </a:ext>
            </a:extLst>
          </p:cNvPr>
          <p:cNvSpPr txBox="1"/>
          <p:nvPr/>
        </p:nvSpPr>
        <p:spPr>
          <a:xfrm>
            <a:off x="476130" y="5752881"/>
            <a:ext cx="7147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AAI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somewhat</a:t>
            </a:r>
            <a:r>
              <a:rPr lang="fi-FI" dirty="0"/>
              <a:t> </a:t>
            </a:r>
            <a:r>
              <a:rPr lang="fi-FI" dirty="0" err="1"/>
              <a:t>lower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GOME-2;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explained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,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possible</a:t>
            </a:r>
            <a:r>
              <a:rPr lang="fi-FI" dirty="0"/>
              <a:t> </a:t>
            </a:r>
            <a:r>
              <a:rPr lang="fi-FI" dirty="0" err="1"/>
              <a:t>differences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AAI </a:t>
            </a:r>
            <a:r>
              <a:rPr lang="fi-FI" dirty="0" err="1"/>
              <a:t>algorithm</a:t>
            </a:r>
            <a:r>
              <a:rPr lang="fi-FI" dirty="0"/>
              <a:t>, </a:t>
            </a:r>
            <a:r>
              <a:rPr lang="fi-FI" dirty="0" err="1"/>
              <a:t>however</a:t>
            </a:r>
            <a:r>
              <a:rPr lang="fi-FI" dirty="0"/>
              <a:t>, ”</a:t>
            </a:r>
            <a:r>
              <a:rPr lang="fi-FI" dirty="0" err="1"/>
              <a:t>message</a:t>
            </a:r>
            <a:r>
              <a:rPr lang="fi-FI" dirty="0"/>
              <a:t>”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268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1850C82A-3C6F-3544-9B76-D63916617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645" y="3280357"/>
            <a:ext cx="3484766" cy="267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B9BCF-E32B-9440-B293-DC4C8D36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7232"/>
            <a:ext cx="10515600" cy="1325563"/>
          </a:xfrm>
        </p:spPr>
        <p:txBody>
          <a:bodyPr/>
          <a:lstStyle/>
          <a:p>
            <a:pPr algn="ctr"/>
            <a:r>
              <a:rPr lang="fi-FI" dirty="0" err="1"/>
              <a:t>The</a:t>
            </a:r>
            <a:r>
              <a:rPr lang="fi-FI" dirty="0"/>
              <a:t> SAMPO </a:t>
            </a:r>
            <a:r>
              <a:rPr lang="fi-FI" dirty="0" err="1"/>
              <a:t>service</a:t>
            </a:r>
            <a:r>
              <a:rPr lang="fi-FI" dirty="0"/>
              <a:t> </a:t>
            </a:r>
            <a:r>
              <a:rPr lang="fi-FI" sz="2800" dirty="0"/>
              <a:t>(</a:t>
            </a:r>
            <a:r>
              <a:rPr lang="fi-FI" sz="2800" dirty="0" err="1"/>
              <a:t>www.sampo.fmi.fi</a:t>
            </a:r>
            <a:r>
              <a:rPr lang="fi-FI" sz="2800" dirty="0"/>
              <a:t>) </a:t>
            </a:r>
            <a:br>
              <a:rPr lang="fi-FI" sz="2800" dirty="0"/>
            </a:br>
            <a:r>
              <a:rPr lang="fi-FI" sz="1800" dirty="0" err="1"/>
              <a:t>by</a:t>
            </a:r>
            <a:r>
              <a:rPr lang="fi-FI" sz="1800" dirty="0"/>
              <a:t> </a:t>
            </a:r>
            <a:r>
              <a:rPr lang="fi-FI" sz="1800" dirty="0" err="1"/>
              <a:t>Finnish</a:t>
            </a:r>
            <a:r>
              <a:rPr lang="fi-FI" sz="1800" dirty="0"/>
              <a:t> </a:t>
            </a:r>
            <a:r>
              <a:rPr lang="fi-FI" sz="1800" dirty="0" err="1"/>
              <a:t>Meteorological</a:t>
            </a:r>
            <a:r>
              <a:rPr lang="fi-FI" sz="1800" dirty="0"/>
              <a:t> Institute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2EAE8-7632-4445-85CE-5F4DB82307AE}"/>
              </a:ext>
            </a:extLst>
          </p:cNvPr>
          <p:cNvSpPr/>
          <p:nvPr/>
        </p:nvSpPr>
        <p:spPr>
          <a:xfrm>
            <a:off x="353456" y="2142012"/>
            <a:ext cx="5448300" cy="41275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8-09-09 at 10.56.33.png">
            <a:extLst>
              <a:ext uri="{FF2B5EF4-FFF2-40B4-BE49-F238E27FC236}">
                <a16:creationId xmlns:a16="http://schemas.microsoft.com/office/drawing/2014/main" id="{131126A3-7D3D-0743-BB9B-E21D7D8EF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2" y="1804369"/>
            <a:ext cx="4800599" cy="59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A24F88-232F-D340-A562-29F252E1F3C9}"/>
              </a:ext>
            </a:extLst>
          </p:cNvPr>
          <p:cNvGrpSpPr/>
          <p:nvPr/>
        </p:nvGrpSpPr>
        <p:grpSpPr>
          <a:xfrm>
            <a:off x="467756" y="2708755"/>
            <a:ext cx="1966273" cy="3167057"/>
            <a:chOff x="546100" y="2281243"/>
            <a:chExt cx="1966273" cy="3167057"/>
          </a:xfrm>
        </p:grpSpPr>
        <p:pic>
          <p:nvPicPr>
            <p:cNvPr id="8" name="Picture 7" descr="Sentinel_5P_model (1).jpg">
              <a:extLst>
                <a:ext uri="{FF2B5EF4-FFF2-40B4-BE49-F238E27FC236}">
                  <a16:creationId xmlns:a16="http://schemas.microsoft.com/office/drawing/2014/main" id="{5652ECAF-F15A-4E41-B424-B5DAB5784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833" y="2281243"/>
              <a:ext cx="1161075" cy="889074"/>
            </a:xfrm>
            <a:prstGeom prst="rect">
              <a:avLst/>
            </a:prstGeom>
          </p:spPr>
        </p:pic>
        <p:pic>
          <p:nvPicPr>
            <p:cNvPr id="9" name="Picture 8" descr="omps_swath.png">
              <a:extLst>
                <a:ext uri="{FF2B5EF4-FFF2-40B4-BE49-F238E27FC236}">
                  <a16:creationId xmlns:a16="http://schemas.microsoft.com/office/drawing/2014/main" id="{951FC617-92D0-3F4C-9E4C-09D005B6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0" y="3962400"/>
              <a:ext cx="1966273" cy="1485900"/>
            </a:xfrm>
            <a:prstGeom prst="rect">
              <a:avLst/>
            </a:prstGeom>
          </p:spPr>
        </p:pic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CDA03F0-7D85-CA46-BC7D-CDB04D6F74AC}"/>
                </a:ext>
              </a:extLst>
            </p:cNvPr>
            <p:cNvSpPr/>
            <p:nvPr/>
          </p:nvSpPr>
          <p:spPr>
            <a:xfrm rot="3982783" flipH="1" flipV="1">
              <a:off x="498357" y="3549775"/>
              <a:ext cx="1494837" cy="679905"/>
            </a:xfrm>
            <a:prstGeom prst="rtTriangle">
              <a:avLst/>
            </a:prstGeom>
            <a:solidFill>
              <a:schemeClr val="bg2">
                <a:lumMod val="50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214AE04-C65A-234D-AEB2-E4C08361A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86428" y="3992183"/>
            <a:ext cx="1132527" cy="195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0C8328-2CD8-8C48-AFC5-F25468C1AEDD}"/>
              </a:ext>
            </a:extLst>
          </p:cNvPr>
          <p:cNvCxnSpPr/>
          <p:nvPr/>
        </p:nvCxnSpPr>
        <p:spPr>
          <a:xfrm>
            <a:off x="1585356" y="3496229"/>
            <a:ext cx="1001072" cy="58888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 descr="uvai_composite_5.png">
            <a:extLst>
              <a:ext uri="{FF2B5EF4-FFF2-40B4-BE49-F238E27FC236}">
                <a16:creationId xmlns:a16="http://schemas.microsoft.com/office/drawing/2014/main" id="{B9BED71A-3EE1-E94A-834E-E260E20B4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56" y="4694712"/>
            <a:ext cx="1540565" cy="11811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237CB8-8829-104A-9F2A-8344E40601BE}"/>
              </a:ext>
            </a:extLst>
          </p:cNvPr>
          <p:cNvCxnSpPr/>
          <p:nvPr/>
        </p:nvCxnSpPr>
        <p:spPr>
          <a:xfrm>
            <a:off x="3718955" y="4770912"/>
            <a:ext cx="266701" cy="13501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966D43-9BD3-6041-A8ED-17D421701383}"/>
              </a:ext>
            </a:extLst>
          </p:cNvPr>
          <p:cNvCxnSpPr>
            <a:stCxn id="8" idx="1"/>
          </p:cNvCxnSpPr>
          <p:nvPr/>
        </p:nvCxnSpPr>
        <p:spPr>
          <a:xfrm>
            <a:off x="1717564" y="3153292"/>
            <a:ext cx="3499992" cy="47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0C6FB7-642D-6A46-96D6-132D16BE8D92}"/>
              </a:ext>
            </a:extLst>
          </p:cNvPr>
          <p:cNvSpPr txBox="1"/>
          <p:nvPr/>
        </p:nvSpPr>
        <p:spPr>
          <a:xfrm>
            <a:off x="2434029" y="2802412"/>
            <a:ext cx="175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</a:t>
            </a:r>
            <a:r>
              <a:rPr lang="mr-IN" dirty="0"/>
              <a:t>–</a:t>
            </a:r>
            <a:r>
              <a:rPr lang="en-US" dirty="0"/>
              <a:t> 20 min.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288FB2-0E1F-9446-95C7-62096BDE38D0}"/>
              </a:ext>
            </a:extLst>
          </p:cNvPr>
          <p:cNvSpPr txBox="1"/>
          <p:nvPr/>
        </p:nvSpPr>
        <p:spPr>
          <a:xfrm>
            <a:off x="6004789" y="1457440"/>
            <a:ext cx="6043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 NRT </a:t>
            </a:r>
            <a:r>
              <a:rPr lang="fi-FI" dirty="0" err="1"/>
              <a:t>satellite</a:t>
            </a:r>
            <a:r>
              <a:rPr lang="fi-FI" dirty="0"/>
              <a:t> </a:t>
            </a:r>
            <a:r>
              <a:rPr lang="fi-FI" dirty="0" err="1"/>
              <a:t>service</a:t>
            </a:r>
            <a:r>
              <a:rPr lang="fi-FI" dirty="0"/>
              <a:t> </a:t>
            </a:r>
            <a:r>
              <a:rPr lang="fi-FI" dirty="0" err="1"/>
              <a:t>maintained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FMI for </a:t>
            </a:r>
            <a:r>
              <a:rPr lang="fi-FI" dirty="0" err="1"/>
              <a:t>monitoring</a:t>
            </a:r>
            <a:r>
              <a:rPr lang="fi-FI" dirty="0"/>
              <a:t> </a:t>
            </a:r>
            <a:r>
              <a:rPr lang="fi-FI" dirty="0" err="1"/>
              <a:t>atmospheric</a:t>
            </a:r>
            <a:r>
              <a:rPr lang="fi-FI" dirty="0"/>
              <a:t> composition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Northern</a:t>
            </a:r>
            <a:r>
              <a:rPr lang="fi-FI" dirty="0"/>
              <a:t> </a:t>
            </a:r>
            <a:r>
              <a:rPr lang="fi-FI" dirty="0" err="1"/>
              <a:t>Hemisphere</a:t>
            </a:r>
            <a:r>
              <a:rPr lang="fi-FI" dirty="0"/>
              <a:t>/ </a:t>
            </a:r>
            <a:r>
              <a:rPr lang="fi-FI" dirty="0" err="1"/>
              <a:t>Arctic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 </a:t>
            </a:r>
            <a:r>
              <a:rPr lang="fi-FI" dirty="0" err="1"/>
              <a:t>Receiving</a:t>
            </a:r>
            <a:r>
              <a:rPr lang="fi-FI" dirty="0"/>
              <a:t> </a:t>
            </a:r>
            <a:r>
              <a:rPr lang="fi-FI" dirty="0" err="1"/>
              <a:t>stations</a:t>
            </a:r>
            <a:r>
              <a:rPr lang="fi-FI" dirty="0"/>
              <a:t> in Sodankylä and Alaska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Satellite-instruments</a:t>
            </a:r>
            <a:r>
              <a:rPr lang="fi-FI" dirty="0"/>
              <a:t>: OMI, OMPS</a:t>
            </a:r>
          </a:p>
          <a:p>
            <a:pPr lvl="1"/>
            <a:endParaRPr lang="fi-FI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1F54DB-A79A-9145-B9BD-58BC90D81C29}"/>
              </a:ext>
            </a:extLst>
          </p:cNvPr>
          <p:cNvSpPr txBox="1"/>
          <p:nvPr/>
        </p:nvSpPr>
        <p:spPr>
          <a:xfrm>
            <a:off x="10189029" y="3992183"/>
            <a:ext cx="150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SAMPO </a:t>
            </a:r>
            <a:r>
              <a:rPr lang="fi-FI" dirty="0" err="1"/>
              <a:t>provides</a:t>
            </a:r>
            <a:r>
              <a:rPr lang="fi-FI" dirty="0"/>
              <a:t> </a:t>
            </a:r>
            <a:r>
              <a:rPr lang="fi-FI" dirty="0" err="1"/>
              <a:t>observations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on AAI</a:t>
            </a:r>
          </a:p>
        </p:txBody>
      </p:sp>
    </p:spTree>
    <p:extLst>
      <p:ext uri="{BB962C8B-B14F-4D97-AF65-F5344CB8AC3E}">
        <p14:creationId xmlns:p14="http://schemas.microsoft.com/office/powerpoint/2010/main" val="54044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5765-6522-8043-9F96-63EF695DC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Accessing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AAI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08DD6-D492-7242-BF2D-E58D9004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i-FI" sz="2400" dirty="0"/>
              <a:t>GOME-2 AAI: FMI AC SAF data </a:t>
            </a:r>
            <a:r>
              <a:rPr lang="fi-FI" sz="2400" dirty="0" err="1"/>
              <a:t>service</a:t>
            </a:r>
            <a:endParaRPr lang="fi-FI" sz="2400" dirty="0"/>
          </a:p>
          <a:p>
            <a:pPr lvl="1"/>
            <a:r>
              <a:rPr lang="fi-FI" sz="1800" dirty="0" err="1"/>
              <a:t>Register</a:t>
            </a:r>
            <a:r>
              <a:rPr lang="fi-FI" sz="1800" dirty="0"/>
              <a:t>: </a:t>
            </a:r>
            <a:r>
              <a:rPr lang="fi-FI" sz="1800" dirty="0">
                <a:hlinkClick r:id="rId2"/>
              </a:rPr>
              <a:t>https://acsaf.org/registration_form.html </a:t>
            </a:r>
            <a:endParaRPr lang="fi-FI" sz="1800" dirty="0"/>
          </a:p>
          <a:p>
            <a:pPr lvl="1"/>
            <a:r>
              <a:rPr lang="fi-FI" sz="1800" dirty="0" err="1"/>
              <a:t>Download</a:t>
            </a:r>
            <a:r>
              <a:rPr lang="fi-FI" sz="1800" dirty="0"/>
              <a:t>:  </a:t>
            </a:r>
            <a:r>
              <a:rPr lang="fi-FI" sz="1800" dirty="0">
                <a:hlinkClick r:id="rId3"/>
              </a:rPr>
              <a:t>https://acsaf.org/offline_access.html</a:t>
            </a:r>
            <a:endParaRPr lang="fi-FI" sz="1800" dirty="0"/>
          </a:p>
          <a:p>
            <a:endParaRPr lang="fi-FI" sz="2200" dirty="0"/>
          </a:p>
          <a:p>
            <a:r>
              <a:rPr lang="fi-FI" sz="2400" dirty="0"/>
              <a:t>TROPOMI UVAI: </a:t>
            </a:r>
            <a:r>
              <a:rPr lang="fi-FI" sz="2400" dirty="0" err="1"/>
              <a:t>Sentinel</a:t>
            </a:r>
            <a:r>
              <a:rPr lang="fi-FI" sz="2400" dirty="0"/>
              <a:t> 5p </a:t>
            </a:r>
            <a:r>
              <a:rPr lang="fi-FI" sz="2400" dirty="0" err="1"/>
              <a:t>pre-operations</a:t>
            </a:r>
            <a:r>
              <a:rPr lang="fi-FI" sz="2400" dirty="0"/>
              <a:t> data </a:t>
            </a:r>
            <a:r>
              <a:rPr lang="fi-FI" sz="2400" dirty="0" err="1"/>
              <a:t>hub</a:t>
            </a:r>
            <a:endParaRPr lang="fi-FI" sz="2400" dirty="0"/>
          </a:p>
          <a:p>
            <a:pPr lvl="1"/>
            <a:r>
              <a:rPr lang="fi-FI" sz="2000" dirty="0"/>
              <a:t>No </a:t>
            </a:r>
            <a:r>
              <a:rPr lang="fi-FI" sz="2000" dirty="0" err="1"/>
              <a:t>registration</a:t>
            </a:r>
            <a:r>
              <a:rPr lang="fi-FI" sz="2000" dirty="0"/>
              <a:t> </a:t>
            </a:r>
            <a:r>
              <a:rPr lang="fi-FI" sz="2000" dirty="0" err="1"/>
              <a:t>needed</a:t>
            </a:r>
            <a:r>
              <a:rPr lang="fi-FI" sz="2000" dirty="0"/>
              <a:t>, </a:t>
            </a:r>
            <a:r>
              <a:rPr lang="fi-FI" sz="2000" dirty="0" err="1"/>
              <a:t>username</a:t>
            </a:r>
            <a:r>
              <a:rPr lang="fi-FI" sz="2000" dirty="0"/>
              <a:t> and </a:t>
            </a:r>
            <a:r>
              <a:rPr lang="fi-FI" sz="2000" dirty="0" err="1"/>
              <a:t>password</a:t>
            </a:r>
            <a:r>
              <a:rPr lang="fi-FI" sz="2000" dirty="0"/>
              <a:t>:  s5pguest</a:t>
            </a:r>
          </a:p>
          <a:p>
            <a:pPr lvl="1"/>
            <a:r>
              <a:rPr lang="fi-FI" sz="2000" dirty="0" err="1"/>
              <a:t>Download</a:t>
            </a:r>
            <a:r>
              <a:rPr lang="fi-FI" sz="2000" dirty="0"/>
              <a:t>: </a:t>
            </a:r>
            <a:r>
              <a:rPr lang="fi-FI" sz="2000" dirty="0">
                <a:hlinkClick r:id="rId4"/>
              </a:rPr>
              <a:t>https://s5phub.copernicus.eu/dhus/#/home</a:t>
            </a:r>
            <a:endParaRPr lang="fi-FI" sz="2000" dirty="0"/>
          </a:p>
          <a:p>
            <a:endParaRPr lang="fi-FI" sz="22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A3D884-1786-6B44-B848-30B1544D1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987" y="274069"/>
            <a:ext cx="3229281" cy="283323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23349A-E3E2-F848-8B11-454ADE559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328" y="4625411"/>
            <a:ext cx="5626883" cy="1867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0C184-C965-CA47-BA33-AA7F6740BE00}"/>
              </a:ext>
            </a:extLst>
          </p:cNvPr>
          <p:cNvSpPr txBox="1"/>
          <p:nvPr/>
        </p:nvSpPr>
        <p:spPr>
          <a:xfrm>
            <a:off x="7968986" y="4358814"/>
            <a:ext cx="375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For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more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detailed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info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see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course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Moodle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page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346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louds in the sky&#10;&#10;Description automatically generated">
            <a:extLst>
              <a:ext uri="{FF2B5EF4-FFF2-40B4-BE49-F238E27FC236}">
                <a16:creationId xmlns:a16="http://schemas.microsoft.com/office/drawing/2014/main" id="{BCFA8035-638D-504A-8F71-C770EC7D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8" y="3923399"/>
            <a:ext cx="12192000" cy="2942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8EE56F-632F-0047-806A-A1C24CD3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4" y="-170297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dirty="0" err="1"/>
              <a:t>Carbon</a:t>
            </a:r>
            <a:r>
              <a:rPr lang="fi-FI" sz="3600" dirty="0"/>
              <a:t> </a:t>
            </a:r>
            <a:r>
              <a:rPr lang="fi-FI" sz="3600" dirty="0" err="1"/>
              <a:t>monoxide</a:t>
            </a:r>
            <a:r>
              <a:rPr lang="fi-FI" sz="3600" dirty="0"/>
              <a:t> (CO)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AC72-70F7-AF43-9AF8-14FEAD431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14" y="933383"/>
            <a:ext cx="7991867" cy="2679089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 </a:t>
            </a:r>
            <a:r>
              <a:rPr lang="fi-FI" dirty="0" err="1"/>
              <a:t>Emitted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incomplete</a:t>
            </a:r>
            <a:r>
              <a:rPr lang="fi-FI" dirty="0"/>
              <a:t> </a:t>
            </a:r>
            <a:r>
              <a:rPr lang="fi-FI" dirty="0" err="1"/>
              <a:t>combustion</a:t>
            </a:r>
            <a:r>
              <a:rPr lang="fi-FI" dirty="0"/>
              <a:t> </a:t>
            </a:r>
            <a:r>
              <a:rPr lang="fi-FI" dirty="0" err="1"/>
              <a:t>processes</a:t>
            </a:r>
            <a:r>
              <a:rPr lang="fi-FI" dirty="0"/>
              <a:t> (</a:t>
            </a:r>
            <a:r>
              <a:rPr lang="fi-FI" dirty="0" err="1"/>
              <a:t>industry</a:t>
            </a:r>
            <a:r>
              <a:rPr lang="fi-FI" dirty="0"/>
              <a:t>, </a:t>
            </a:r>
            <a:r>
              <a:rPr lang="fi-FI" dirty="0" err="1"/>
              <a:t>biomass</a:t>
            </a:r>
            <a:r>
              <a:rPr lang="fi-FI" dirty="0"/>
              <a:t> </a:t>
            </a:r>
            <a:r>
              <a:rPr lang="fi-FI" dirty="0" err="1"/>
              <a:t>burning</a:t>
            </a:r>
            <a:r>
              <a:rPr lang="fi-FI" dirty="0"/>
              <a:t>, </a:t>
            </a:r>
            <a:r>
              <a:rPr lang="fi-FI" dirty="0" err="1"/>
              <a:t>traffic</a:t>
            </a:r>
            <a:r>
              <a:rPr lang="fi-FI" dirty="0"/>
              <a:t>, </a:t>
            </a:r>
            <a:r>
              <a:rPr lang="fi-FI" dirty="0" err="1"/>
              <a:t>heating</a:t>
            </a:r>
            <a:r>
              <a:rPr lang="fi-FI" dirty="0"/>
              <a:t>)</a:t>
            </a:r>
          </a:p>
          <a:p>
            <a:r>
              <a:rPr lang="fi-FI" dirty="0" err="1"/>
              <a:t>Lifetime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atmosphere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weeks</a:t>
            </a:r>
            <a:r>
              <a:rPr lang="fi-FI" dirty="0"/>
              <a:t> to </a:t>
            </a:r>
            <a:r>
              <a:rPr lang="fi-FI" dirty="0" err="1"/>
              <a:t>months</a:t>
            </a:r>
            <a:endParaRPr lang="fi-FI" dirty="0"/>
          </a:p>
          <a:p>
            <a:pPr lvl="1"/>
            <a:r>
              <a:rPr lang="fi-FI" dirty="0"/>
              <a:t> Major </a:t>
            </a:r>
            <a:r>
              <a:rPr lang="fi-FI" dirty="0" err="1"/>
              <a:t>part</a:t>
            </a:r>
            <a:r>
              <a:rPr lang="fi-FI" dirty="0"/>
              <a:t> of CO </a:t>
            </a:r>
            <a:r>
              <a:rPr lang="fi-FI" dirty="0" err="1"/>
              <a:t>removal</a:t>
            </a:r>
            <a:r>
              <a:rPr lang="fi-FI" dirty="0"/>
              <a:t> via </a:t>
            </a:r>
            <a:r>
              <a:rPr lang="fi-FI" dirty="0" err="1"/>
              <a:t>reaction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OH </a:t>
            </a:r>
            <a:r>
              <a:rPr lang="fi-FI" dirty="0" err="1"/>
              <a:t>radical</a:t>
            </a:r>
            <a:endParaRPr lang="fi-FI" dirty="0"/>
          </a:p>
          <a:p>
            <a:pPr lvl="1"/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tracer</a:t>
            </a:r>
            <a:r>
              <a:rPr lang="fi-FI" dirty="0"/>
              <a:t> for </a:t>
            </a:r>
            <a:r>
              <a:rPr lang="fi-FI" dirty="0" err="1"/>
              <a:t>plume</a:t>
            </a:r>
            <a:r>
              <a:rPr lang="fi-FI" dirty="0"/>
              <a:t> transport</a:t>
            </a:r>
          </a:p>
          <a:p>
            <a:r>
              <a:rPr lang="fi-FI" dirty="0" err="1"/>
              <a:t>Satellite</a:t>
            </a:r>
            <a:r>
              <a:rPr lang="fi-FI" dirty="0"/>
              <a:t> </a:t>
            </a:r>
            <a:r>
              <a:rPr lang="fi-FI" dirty="0" err="1"/>
              <a:t>instruments</a:t>
            </a:r>
            <a:r>
              <a:rPr lang="fi-FI" dirty="0"/>
              <a:t> </a:t>
            </a:r>
            <a:r>
              <a:rPr lang="fi-FI" dirty="0" err="1"/>
              <a:t>monitoring</a:t>
            </a:r>
            <a:r>
              <a:rPr lang="fi-FI" dirty="0"/>
              <a:t> CO:</a:t>
            </a:r>
          </a:p>
          <a:p>
            <a:pPr lvl="1"/>
            <a:r>
              <a:rPr lang="fi-FI" dirty="0"/>
              <a:t>IASI </a:t>
            </a:r>
            <a:r>
              <a:rPr lang="fi-FI" dirty="0" err="1"/>
              <a:t>onboard</a:t>
            </a:r>
            <a:r>
              <a:rPr lang="fi-FI" dirty="0"/>
              <a:t> </a:t>
            </a:r>
            <a:r>
              <a:rPr lang="fi-FI" dirty="0" err="1"/>
              <a:t>Metop</a:t>
            </a:r>
            <a:r>
              <a:rPr lang="fi-FI" dirty="0"/>
              <a:t> A, B and C</a:t>
            </a:r>
          </a:p>
          <a:p>
            <a:pPr lvl="1"/>
            <a:r>
              <a:rPr lang="fi-FI" dirty="0"/>
              <a:t>TROPOMI </a:t>
            </a:r>
            <a:r>
              <a:rPr lang="fi-FI" dirty="0" err="1"/>
              <a:t>onboard</a:t>
            </a:r>
            <a:r>
              <a:rPr lang="fi-FI" dirty="0"/>
              <a:t> </a:t>
            </a:r>
            <a:r>
              <a:rPr lang="fi-FI" dirty="0" err="1"/>
              <a:t>Copernicus</a:t>
            </a:r>
            <a:r>
              <a:rPr lang="fi-FI" dirty="0"/>
              <a:t> </a:t>
            </a:r>
            <a:r>
              <a:rPr lang="fi-FI" dirty="0" err="1"/>
              <a:t>Sentinel</a:t>
            </a:r>
            <a:r>
              <a:rPr lang="fi-FI" dirty="0"/>
              <a:t> 5p</a:t>
            </a:r>
          </a:p>
          <a:p>
            <a:endParaRPr lang="fi-FI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6745B4-10AE-BB44-9EAD-49B9D53DF7DF}"/>
              </a:ext>
            </a:extLst>
          </p:cNvPr>
          <p:cNvGrpSpPr/>
          <p:nvPr/>
        </p:nvGrpSpPr>
        <p:grpSpPr>
          <a:xfrm>
            <a:off x="7890924" y="2258946"/>
            <a:ext cx="3604847" cy="1610452"/>
            <a:chOff x="7432430" y="2275011"/>
            <a:chExt cx="3604847" cy="16104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7D4F82-C1CE-FE4A-B6A6-4B5136160119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E022EA-6DEF-0145-B7EF-AF3FE6F7BA50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C32B1D-1B19-4446-A33E-5B0DB3A4068E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Sun 6">
                <a:extLst>
                  <a:ext uri="{FF2B5EF4-FFF2-40B4-BE49-F238E27FC236}">
                    <a16:creationId xmlns:a16="http://schemas.microsoft.com/office/drawing/2014/main" id="{EF25C5F3-6A2A-FF4E-B0FE-C307E4ED043D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CD4BA2-2227-9D43-B0C5-C267D3E3CC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Moon 12">
              <a:extLst>
                <a:ext uri="{FF2B5EF4-FFF2-40B4-BE49-F238E27FC236}">
                  <a16:creationId xmlns:a16="http://schemas.microsoft.com/office/drawing/2014/main" id="{A89B6FDD-411F-4948-B704-4CEBB3CBCED1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8FCD6D-CF35-2C4F-9D8E-DACEC5F3B9F7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/>
                <a:t>Noon</a:t>
              </a:r>
              <a:endParaRPr lang="fi-FI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EF03FF-6FA1-F443-9688-3276F55A48E1}"/>
                </a:ext>
              </a:extLst>
            </p:cNvPr>
            <p:cNvSpPr txBox="1"/>
            <p:nvPr/>
          </p:nvSpPr>
          <p:spPr>
            <a:xfrm rot="16200000">
              <a:off x="9967207" y="2677235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TROPOMI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59C6C9-D8D4-ED4D-9422-FF81FB8A46C9}"/>
                </a:ext>
              </a:extLst>
            </p:cNvPr>
            <p:cNvSpPr txBox="1"/>
            <p:nvPr/>
          </p:nvSpPr>
          <p:spPr>
            <a:xfrm rot="16200000">
              <a:off x="8879605" y="2808223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0D0ADB-4FEF-1A4A-9B86-8742B611F71F}"/>
                </a:ext>
              </a:extLst>
            </p:cNvPr>
            <p:cNvSpPr txBox="1"/>
            <p:nvPr/>
          </p:nvSpPr>
          <p:spPr>
            <a:xfrm rot="16200000">
              <a:off x="7488650" y="2806204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06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8F96-6709-3740-9E9B-91DD12F4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02" y="446350"/>
            <a:ext cx="4165271" cy="6038325"/>
          </a:xfrm>
        </p:spPr>
        <p:txBody>
          <a:bodyPr/>
          <a:lstStyle/>
          <a:p>
            <a:r>
              <a:rPr lang="fi-FI" sz="2400" dirty="0" err="1"/>
              <a:t>The</a:t>
            </a:r>
            <a:r>
              <a:rPr lang="fi-FI" sz="2400" dirty="0"/>
              <a:t> IASI </a:t>
            </a:r>
            <a:r>
              <a:rPr lang="fi-FI" sz="2400" dirty="0" err="1"/>
              <a:t>instrument</a:t>
            </a:r>
            <a:r>
              <a:rPr lang="fi-FI" sz="2400" dirty="0"/>
              <a:t> </a:t>
            </a:r>
            <a:r>
              <a:rPr lang="fi-FI" sz="2400" dirty="0" err="1"/>
              <a:t>observes</a:t>
            </a:r>
            <a:r>
              <a:rPr lang="fi-FI" sz="2400" dirty="0"/>
              <a:t> CO </a:t>
            </a:r>
            <a:r>
              <a:rPr lang="fi-FI" sz="2400" dirty="0" err="1"/>
              <a:t>using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Thermal</a:t>
            </a:r>
            <a:r>
              <a:rPr lang="fi-FI" sz="2400" dirty="0"/>
              <a:t> InfraRed (TIR) </a:t>
            </a:r>
            <a:r>
              <a:rPr lang="fi-FI" sz="2400" dirty="0" err="1"/>
              <a:t>spectral</a:t>
            </a:r>
            <a:r>
              <a:rPr lang="fi-FI" sz="2400" dirty="0"/>
              <a:t> </a:t>
            </a:r>
            <a:r>
              <a:rPr lang="fi-FI" sz="2400" dirty="0" err="1"/>
              <a:t>band</a:t>
            </a:r>
            <a:endParaRPr lang="fi-FI" sz="2400" dirty="0"/>
          </a:p>
          <a:p>
            <a:pPr lvl="1"/>
            <a:r>
              <a:rPr lang="fi-FI" dirty="0" err="1"/>
              <a:t>Observations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made </a:t>
            </a:r>
            <a:r>
              <a:rPr lang="fi-FI" dirty="0" err="1"/>
              <a:t>twice</a:t>
            </a:r>
            <a:r>
              <a:rPr lang="fi-FI" dirty="0"/>
              <a:t> a </a:t>
            </a:r>
            <a:r>
              <a:rPr lang="fi-FI" dirty="0" err="1"/>
              <a:t>day</a:t>
            </a:r>
            <a:r>
              <a:rPr lang="fi-FI" dirty="0"/>
              <a:t>: ”</a:t>
            </a:r>
            <a:r>
              <a:rPr lang="fi-FI" dirty="0" err="1"/>
              <a:t>day</a:t>
            </a:r>
            <a:r>
              <a:rPr lang="fi-FI" dirty="0"/>
              <a:t>”, ”</a:t>
            </a:r>
            <a:r>
              <a:rPr lang="fi-FI" dirty="0" err="1"/>
              <a:t>night</a:t>
            </a:r>
            <a:r>
              <a:rPr lang="fi-FI" dirty="0"/>
              <a:t>”</a:t>
            </a:r>
          </a:p>
          <a:p>
            <a:pPr lvl="1"/>
            <a:r>
              <a:rPr lang="fi-FI" dirty="0"/>
              <a:t> IASI is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sensitive</a:t>
            </a:r>
            <a:r>
              <a:rPr lang="fi-FI" dirty="0"/>
              <a:t> to CO at 5-7 km </a:t>
            </a:r>
            <a:r>
              <a:rPr lang="fi-FI" dirty="0" err="1"/>
              <a:t>layer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sz="2400" dirty="0"/>
              <a:t>CO is </a:t>
            </a:r>
            <a:r>
              <a:rPr lang="fi-FI" sz="2400" dirty="0" err="1"/>
              <a:t>given</a:t>
            </a:r>
            <a:r>
              <a:rPr lang="fi-FI" sz="2400" dirty="0"/>
              <a:t> as ”</a:t>
            </a:r>
            <a:r>
              <a:rPr lang="fi-FI" sz="2400" dirty="0" err="1"/>
              <a:t>total</a:t>
            </a:r>
            <a:r>
              <a:rPr lang="fi-FI" sz="2400" dirty="0"/>
              <a:t> </a:t>
            </a:r>
            <a:r>
              <a:rPr lang="fi-FI" sz="2400" dirty="0" err="1"/>
              <a:t>column</a:t>
            </a:r>
            <a:r>
              <a:rPr lang="fi-FI" sz="2400" dirty="0"/>
              <a:t>” </a:t>
            </a:r>
            <a:r>
              <a:rPr lang="fi-FI" sz="2400" dirty="0" err="1"/>
              <a:t>values</a:t>
            </a:r>
            <a:endParaRPr lang="fi-FI" sz="2400" dirty="0"/>
          </a:p>
          <a:p>
            <a:pPr lvl="1"/>
            <a:r>
              <a:rPr lang="fi-FI" dirty="0"/>
              <a:t> </a:t>
            </a:r>
            <a:r>
              <a:rPr lang="fi-FI" dirty="0" err="1"/>
              <a:t>Units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e.g</a:t>
            </a:r>
            <a:r>
              <a:rPr lang="fi-FI" dirty="0"/>
              <a:t>.  </a:t>
            </a:r>
            <a:r>
              <a:rPr lang="fi-FI" dirty="0" err="1"/>
              <a:t>molec</a:t>
            </a:r>
            <a:r>
              <a:rPr lang="fi-FI" dirty="0"/>
              <a:t>./cm</a:t>
            </a:r>
            <a:r>
              <a:rPr lang="fi-FI" baseline="30000" dirty="0"/>
              <a:t>2</a:t>
            </a:r>
          </a:p>
          <a:p>
            <a:pPr lvl="1"/>
            <a:endParaRPr lang="fi-FI" baseline="30000" dirty="0"/>
          </a:p>
          <a:p>
            <a:r>
              <a:rPr lang="fi-FI" sz="2400" dirty="0" err="1"/>
              <a:t>Co-analysis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(</a:t>
            </a:r>
            <a:r>
              <a:rPr lang="fi-FI" sz="2400" dirty="0" err="1"/>
              <a:t>daytime</a:t>
            </a:r>
            <a:r>
              <a:rPr lang="fi-FI" sz="2400" dirty="0"/>
              <a:t>) IASI and GOME-2 </a:t>
            </a:r>
            <a:r>
              <a:rPr lang="fi-FI" sz="2400" dirty="0" err="1"/>
              <a:t>can</a:t>
            </a:r>
            <a:r>
              <a:rPr lang="fi-FI" sz="2400" dirty="0"/>
              <a:t> help to </a:t>
            </a:r>
            <a:r>
              <a:rPr lang="fi-FI" sz="2400" dirty="0" err="1"/>
              <a:t>identify</a:t>
            </a:r>
            <a:r>
              <a:rPr lang="fi-FI" sz="2400" dirty="0"/>
              <a:t> </a:t>
            </a:r>
            <a:r>
              <a:rPr lang="fi-FI" sz="2400" dirty="0" err="1"/>
              <a:t>smoke</a:t>
            </a:r>
            <a:r>
              <a:rPr lang="fi-FI" sz="2400" dirty="0"/>
              <a:t> </a:t>
            </a:r>
            <a:r>
              <a:rPr lang="fi-FI" sz="2400" dirty="0" err="1"/>
              <a:t>plumes</a:t>
            </a:r>
            <a:r>
              <a:rPr lang="fi-FI" sz="2400" dirty="0"/>
              <a:t>.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8A9209E-F7C9-B047-AEB6-1FACCE68E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8" t="9260" r="2251" b="12084"/>
          <a:stretch/>
        </p:blipFill>
        <p:spPr>
          <a:xfrm>
            <a:off x="4944552" y="2833768"/>
            <a:ext cx="6781342" cy="2742912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982272E-D978-E244-A3DC-73504F1BA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4" t="8706" b="11660"/>
          <a:stretch/>
        </p:blipFill>
        <p:spPr>
          <a:xfrm>
            <a:off x="5087056" y="113382"/>
            <a:ext cx="6781342" cy="27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8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86995-D3BE-FB41-B621-2E578D96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1" y="842800"/>
            <a:ext cx="8238221" cy="3041047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A4EEC825-36BF-4E4E-B8F1-1CE6C8CFB269}"/>
              </a:ext>
            </a:extLst>
          </p:cNvPr>
          <p:cNvSpPr/>
          <p:nvPr/>
        </p:nvSpPr>
        <p:spPr>
          <a:xfrm>
            <a:off x="5225142" y="1477608"/>
            <a:ext cx="213757" cy="519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D89CF6-2AAF-4E4A-81B2-B1623E1D8B20}"/>
              </a:ext>
            </a:extLst>
          </p:cNvPr>
          <p:cNvSpPr/>
          <p:nvPr/>
        </p:nvSpPr>
        <p:spPr>
          <a:xfrm>
            <a:off x="4230035" y="204964"/>
            <a:ext cx="4809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hlinkClick r:id="rId3"/>
              </a:rPr>
              <a:t>https://iasi.aeris-data.fr/</a:t>
            </a:r>
            <a:endParaRPr lang="fi-FI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D4870-FFEF-8A4C-B2E4-F4574D7D3025}"/>
              </a:ext>
            </a:extLst>
          </p:cNvPr>
          <p:cNvSpPr txBox="1"/>
          <p:nvPr/>
        </p:nvSpPr>
        <p:spPr>
          <a:xfrm>
            <a:off x="471055" y="196469"/>
            <a:ext cx="357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IASI CO </a:t>
            </a:r>
            <a:r>
              <a:rPr lang="fi-FI" sz="3600" dirty="0" err="1"/>
              <a:t>quicklook</a:t>
            </a:r>
            <a:r>
              <a:rPr lang="fi-FI" sz="3600" dirty="0"/>
              <a:t>: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7D7DE30-C1BA-AF4D-B252-4C526562F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242" y="3429000"/>
            <a:ext cx="5693649" cy="334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3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, computer&#10;&#10;Description automatically generated">
            <a:extLst>
              <a:ext uri="{FF2B5EF4-FFF2-40B4-BE49-F238E27FC236}">
                <a16:creationId xmlns:a16="http://schemas.microsoft.com/office/drawing/2014/main" id="{F7B2B39F-3A70-7342-97CE-A3502A05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0" y="2290319"/>
            <a:ext cx="6696942" cy="382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7874604-76AD-DB4D-83DE-C0FDE1530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49" y="2290319"/>
            <a:ext cx="5017701" cy="356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DA019-FB0B-7244-9177-E60000C35339}"/>
              </a:ext>
            </a:extLst>
          </p:cNvPr>
          <p:cNvSpPr txBox="1"/>
          <p:nvPr/>
        </p:nvSpPr>
        <p:spPr>
          <a:xfrm>
            <a:off x="322614" y="217637"/>
            <a:ext cx="1169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Example</a:t>
            </a:r>
            <a:r>
              <a:rPr lang="fi-FI" sz="2800" dirty="0"/>
              <a:t>: IASI CO and GOME-2 AAI </a:t>
            </a:r>
            <a:r>
              <a:rPr lang="fi-FI" sz="2800" dirty="0" err="1"/>
              <a:t>combined</a:t>
            </a:r>
            <a:r>
              <a:rPr lang="fi-FI" sz="2800" dirty="0"/>
              <a:t> </a:t>
            </a:r>
            <a:r>
              <a:rPr lang="fi-FI" sz="2800" dirty="0" err="1"/>
              <a:t>from</a:t>
            </a:r>
            <a:r>
              <a:rPr lang="fi-FI" sz="2800" dirty="0"/>
              <a:t> </a:t>
            </a:r>
            <a:r>
              <a:rPr lang="fi-FI" sz="2800" dirty="0" err="1"/>
              <a:t>Metop</a:t>
            </a:r>
            <a:r>
              <a:rPr lang="fi-FI" sz="2800" dirty="0"/>
              <a:t>-A and B </a:t>
            </a:r>
            <a:r>
              <a:rPr lang="fi-FI" sz="2800" dirty="0" err="1"/>
              <a:t>observations</a:t>
            </a:r>
            <a:endParaRPr lang="fi-FI" sz="280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4A73BEF-6C8F-E049-B9FC-564A473BBB17}"/>
              </a:ext>
            </a:extLst>
          </p:cNvPr>
          <p:cNvSpPr/>
          <p:nvPr/>
        </p:nvSpPr>
        <p:spPr>
          <a:xfrm>
            <a:off x="4676151" y="1862807"/>
            <a:ext cx="273133" cy="85502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34A68EC-271B-9741-A3D5-45465C313196}"/>
              </a:ext>
            </a:extLst>
          </p:cNvPr>
          <p:cNvSpPr/>
          <p:nvPr/>
        </p:nvSpPr>
        <p:spPr>
          <a:xfrm>
            <a:off x="10614561" y="2099953"/>
            <a:ext cx="273133" cy="85502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31F28-5558-1E4E-BC0B-A9D90ABC97D3}"/>
              </a:ext>
            </a:extLst>
          </p:cNvPr>
          <p:cNvSpPr txBox="1"/>
          <p:nvPr/>
        </p:nvSpPr>
        <p:spPr>
          <a:xfrm>
            <a:off x="1253649" y="1090476"/>
            <a:ext cx="825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/>
              <a:t>Fire</a:t>
            </a:r>
            <a:r>
              <a:rPr lang="fi-FI" sz="2000" dirty="0"/>
              <a:t> </a:t>
            </a:r>
            <a:r>
              <a:rPr lang="fi-FI" sz="2000" dirty="0" err="1"/>
              <a:t>plume</a:t>
            </a:r>
            <a:r>
              <a:rPr lang="fi-FI" sz="2000" dirty="0"/>
              <a:t>        </a:t>
            </a:r>
            <a:r>
              <a:rPr lang="fi-FI" sz="2000" dirty="0" err="1"/>
              <a:t>Where</a:t>
            </a:r>
            <a:r>
              <a:rPr lang="fi-FI" sz="2000" dirty="0"/>
              <a:t> </a:t>
            </a:r>
            <a:r>
              <a:rPr lang="fi-FI" sz="2000" dirty="0" err="1"/>
              <a:t>both</a:t>
            </a:r>
            <a:r>
              <a:rPr lang="fi-FI" sz="2000" dirty="0"/>
              <a:t> AAI and CO </a:t>
            </a:r>
            <a:r>
              <a:rPr lang="fi-FI" sz="2000" dirty="0" err="1"/>
              <a:t>enhancements</a:t>
            </a:r>
            <a:r>
              <a:rPr lang="fi-FI" sz="2000" dirty="0"/>
              <a:t> </a:t>
            </a:r>
            <a:r>
              <a:rPr lang="fi-FI" sz="2000" dirty="0" err="1"/>
              <a:t>are</a:t>
            </a:r>
            <a:r>
              <a:rPr lang="fi-FI" sz="2000" dirty="0"/>
              <a:t> </a:t>
            </a:r>
            <a:r>
              <a:rPr lang="fi-FI" sz="2000" dirty="0" err="1"/>
              <a:t>observed</a:t>
            </a:r>
            <a:endParaRPr lang="fi-FI" sz="2000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9A5BC68-17AB-B24C-8039-B7C778989FD1}"/>
              </a:ext>
            </a:extLst>
          </p:cNvPr>
          <p:cNvSpPr/>
          <p:nvPr/>
        </p:nvSpPr>
        <p:spPr>
          <a:xfrm>
            <a:off x="2529444" y="1207405"/>
            <a:ext cx="273133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0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D9E1D-D919-A74A-AA27-038974334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06" y="463924"/>
            <a:ext cx="5981343" cy="550196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TROPOMI </a:t>
            </a:r>
            <a:r>
              <a:rPr lang="fi-FI" dirty="0" err="1"/>
              <a:t>observes</a:t>
            </a:r>
            <a:r>
              <a:rPr lang="fi-FI" dirty="0"/>
              <a:t> CO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sunlight</a:t>
            </a:r>
            <a:r>
              <a:rPr lang="fi-FI" dirty="0"/>
              <a:t> </a:t>
            </a:r>
            <a:r>
              <a:rPr lang="fi-FI" dirty="0" err="1"/>
              <a:t>reflected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Earth </a:t>
            </a:r>
            <a:r>
              <a:rPr lang="fi-FI" dirty="0" err="1"/>
              <a:t>atmosphere</a:t>
            </a:r>
            <a:r>
              <a:rPr lang="fi-FI" dirty="0"/>
              <a:t> (</a:t>
            </a:r>
            <a:r>
              <a:rPr lang="fi-FI" dirty="0" err="1"/>
              <a:t>clear</a:t>
            </a:r>
            <a:r>
              <a:rPr lang="fi-FI" dirty="0"/>
              <a:t>- and </a:t>
            </a:r>
            <a:r>
              <a:rPr lang="fi-FI" dirty="0" err="1"/>
              <a:t>cloudy</a:t>
            </a:r>
            <a:r>
              <a:rPr lang="fi-FI" dirty="0"/>
              <a:t> </a:t>
            </a:r>
            <a:r>
              <a:rPr lang="fi-FI" dirty="0" err="1"/>
              <a:t>sky</a:t>
            </a:r>
            <a:r>
              <a:rPr lang="fi-FI" dirty="0"/>
              <a:t>) in </a:t>
            </a:r>
            <a:r>
              <a:rPr lang="fi-FI" dirty="0" err="1"/>
              <a:t>the</a:t>
            </a:r>
            <a:r>
              <a:rPr lang="fi-FI" dirty="0"/>
              <a:t> 2.3 </a:t>
            </a:r>
            <a:r>
              <a:rPr lang="el-GR" dirty="0"/>
              <a:t>μ</a:t>
            </a:r>
            <a:r>
              <a:rPr lang="fi-FI" dirty="0"/>
              <a:t>m </a:t>
            </a:r>
            <a:r>
              <a:rPr lang="fi-FI" dirty="0" err="1"/>
              <a:t>spectral</a:t>
            </a:r>
            <a:r>
              <a:rPr lang="fi-FI" dirty="0"/>
              <a:t> </a:t>
            </a:r>
            <a:r>
              <a:rPr lang="fi-FI" dirty="0" err="1"/>
              <a:t>range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shortwave</a:t>
            </a:r>
            <a:r>
              <a:rPr lang="fi-FI" dirty="0"/>
              <a:t> </a:t>
            </a:r>
            <a:r>
              <a:rPr lang="fi-FI" dirty="0" err="1"/>
              <a:t>infrared</a:t>
            </a:r>
            <a:r>
              <a:rPr lang="fi-FI" dirty="0"/>
              <a:t> (SWIR)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 TROPOMI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sensitivity</a:t>
            </a:r>
            <a:r>
              <a:rPr lang="fi-FI" dirty="0"/>
              <a:t> to </a:t>
            </a:r>
            <a:r>
              <a:rPr lang="fi-FI" dirty="0" err="1"/>
              <a:t>boundary</a:t>
            </a:r>
            <a:r>
              <a:rPr lang="fi-FI" dirty="0"/>
              <a:t> </a:t>
            </a:r>
            <a:r>
              <a:rPr lang="fi-FI" dirty="0" err="1"/>
              <a:t>layer</a:t>
            </a:r>
            <a:r>
              <a:rPr lang="fi-FI" dirty="0"/>
              <a:t>  (in </a:t>
            </a:r>
            <a:r>
              <a:rPr lang="fi-FI" dirty="0" err="1"/>
              <a:t>clear</a:t>
            </a:r>
            <a:r>
              <a:rPr lang="fi-FI" dirty="0"/>
              <a:t> </a:t>
            </a:r>
            <a:r>
              <a:rPr lang="fi-FI" dirty="0" err="1"/>
              <a:t>sky</a:t>
            </a:r>
            <a:r>
              <a:rPr lang="fi-FI" dirty="0"/>
              <a:t> </a:t>
            </a:r>
            <a:r>
              <a:rPr lang="fi-FI" dirty="0" err="1"/>
              <a:t>situations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 For </a:t>
            </a:r>
            <a:r>
              <a:rPr lang="fi-FI" dirty="0" err="1"/>
              <a:t>cloudy</a:t>
            </a:r>
            <a:r>
              <a:rPr lang="fi-FI" dirty="0"/>
              <a:t> </a:t>
            </a:r>
            <a:r>
              <a:rPr lang="fi-FI" dirty="0" err="1"/>
              <a:t>scenes</a:t>
            </a:r>
            <a:r>
              <a:rPr lang="fi-FI" dirty="0"/>
              <a:t> </a:t>
            </a:r>
            <a:r>
              <a:rPr lang="fi-FI" dirty="0" err="1"/>
              <a:t>partial</a:t>
            </a:r>
            <a:r>
              <a:rPr lang="fi-FI" dirty="0"/>
              <a:t> </a:t>
            </a:r>
            <a:r>
              <a:rPr lang="fi-FI" dirty="0" err="1"/>
              <a:t>column</a:t>
            </a:r>
            <a:r>
              <a:rPr lang="fi-FI" dirty="0"/>
              <a:t> is </a:t>
            </a:r>
            <a:r>
              <a:rPr lang="fi-FI" dirty="0" err="1"/>
              <a:t>obtained</a:t>
            </a:r>
            <a:r>
              <a:rPr lang="fi-FI" dirty="0"/>
              <a:t>.</a:t>
            </a:r>
          </a:p>
          <a:p>
            <a:pPr lvl="1"/>
            <a:endParaRPr lang="fi-FI" dirty="0"/>
          </a:p>
          <a:p>
            <a:r>
              <a:rPr lang="fi-FI" dirty="0" err="1"/>
              <a:t>Units</a:t>
            </a:r>
            <a:r>
              <a:rPr lang="fi-FI" dirty="0"/>
              <a:t> and </a:t>
            </a:r>
            <a:r>
              <a:rPr lang="fi-FI" dirty="0" err="1"/>
              <a:t>interpretation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as for IASI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260669-777C-FB41-AD54-A86EF204D553}"/>
              </a:ext>
            </a:extLst>
          </p:cNvPr>
          <p:cNvGrpSpPr/>
          <p:nvPr/>
        </p:nvGrpSpPr>
        <p:grpSpPr>
          <a:xfrm>
            <a:off x="7522788" y="340743"/>
            <a:ext cx="3604847" cy="1610452"/>
            <a:chOff x="7432430" y="2275011"/>
            <a:chExt cx="3604847" cy="16104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EC9A4D-3331-934C-9A45-1194964825E6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A33898-EB66-924B-ABEF-6BB1D4D3A866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B2CF0DE-F199-BA43-9BBE-32A6A3EBF774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Sun 17">
                <a:extLst>
                  <a:ext uri="{FF2B5EF4-FFF2-40B4-BE49-F238E27FC236}">
                    <a16:creationId xmlns:a16="http://schemas.microsoft.com/office/drawing/2014/main" id="{8DF54E45-745D-7A4F-AD4B-109000E28FDD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D14F88-6240-8B49-957A-8982A49C27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oon 11">
              <a:extLst>
                <a:ext uri="{FF2B5EF4-FFF2-40B4-BE49-F238E27FC236}">
                  <a16:creationId xmlns:a16="http://schemas.microsoft.com/office/drawing/2014/main" id="{B2DFEFBA-FA79-5844-85AB-88F8A381B58C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220481-08F9-B045-B6B2-F112E93EB8CD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/>
                <a:t>Noon</a:t>
              </a:r>
              <a:endParaRPr lang="fi-FI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ADF53F-2E1E-3A43-84B7-C9120E8B55D4}"/>
                </a:ext>
              </a:extLst>
            </p:cNvPr>
            <p:cNvSpPr txBox="1"/>
            <p:nvPr/>
          </p:nvSpPr>
          <p:spPr>
            <a:xfrm rot="16200000">
              <a:off x="9967207" y="2677235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TROPOMI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B245D-EC99-124C-938E-9CD673434345}"/>
                </a:ext>
              </a:extLst>
            </p:cNvPr>
            <p:cNvSpPr txBox="1"/>
            <p:nvPr/>
          </p:nvSpPr>
          <p:spPr>
            <a:xfrm rot="16200000">
              <a:off x="8879605" y="2808223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37B4A8-D024-F243-AB0D-ACABF0B22395}"/>
                </a:ext>
              </a:extLst>
            </p:cNvPr>
            <p:cNvSpPr txBox="1"/>
            <p:nvPr/>
          </p:nvSpPr>
          <p:spPr>
            <a:xfrm rot="16200000">
              <a:off x="7488650" y="2806204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</p:grp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7CDCB060-103F-384A-818D-7830BB48A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2" t="2597" r="6973" b="8398"/>
          <a:stretch/>
        </p:blipFill>
        <p:spPr>
          <a:xfrm>
            <a:off x="6842535" y="2297900"/>
            <a:ext cx="4091884" cy="35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5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952DC14B-2662-E44F-9311-3A24A0D0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7090"/>
            <a:ext cx="7315200" cy="3429000"/>
          </a:xfrm>
          <a:prstGeom prst="rect">
            <a:avLst/>
          </a:prstGeom>
        </p:spPr>
      </p:pic>
      <p:pic>
        <p:nvPicPr>
          <p:cNvPr id="9" name="Picture 8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754DAE85-07A2-4649-861A-8C11D7065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466090"/>
            <a:ext cx="7315200" cy="349673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04A9B72D-626C-A548-8D9A-004188680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144" y="5848243"/>
            <a:ext cx="1929088" cy="1009757"/>
          </a:xfrm>
          <a:prstGeom prst="rect">
            <a:avLst/>
          </a:prstGeom>
        </p:spPr>
      </p:pic>
      <p:pic>
        <p:nvPicPr>
          <p:cNvPr id="17" name="Picture 16" descr="A screen shot of a computer&#10;&#10;Description automatically generated">
            <a:extLst>
              <a:ext uri="{FF2B5EF4-FFF2-40B4-BE49-F238E27FC236}">
                <a16:creationId xmlns:a16="http://schemas.microsoft.com/office/drawing/2014/main" id="{A31B1BB2-86C2-1948-AE58-8965FEFCD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823" y="6103775"/>
            <a:ext cx="2398321" cy="443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9A5988-FA07-BD45-ACAF-80F6928AE2EC}"/>
              </a:ext>
            </a:extLst>
          </p:cNvPr>
          <p:cNvSpPr/>
          <p:nvPr/>
        </p:nvSpPr>
        <p:spPr>
          <a:xfrm>
            <a:off x="585668" y="465508"/>
            <a:ext cx="45521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Learning </a:t>
            </a:r>
            <a:r>
              <a:rPr lang="fi-FI" sz="4400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objectives</a:t>
            </a:r>
            <a:endParaRPr lang="fi-FI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37929F5-AA41-4B4E-9A35-EE29E0EA3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68" y="1528026"/>
            <a:ext cx="4552144" cy="4883968"/>
          </a:xfrm>
        </p:spPr>
        <p:txBody>
          <a:bodyPr>
            <a:normAutofit lnSpcReduction="10000"/>
          </a:bodyPr>
          <a:lstStyle/>
          <a:p>
            <a:r>
              <a:rPr lang="fi-FI" dirty="0" err="1"/>
              <a:t>Tracking</a:t>
            </a:r>
            <a:r>
              <a:rPr lang="fi-FI" dirty="0"/>
              <a:t> </a:t>
            </a:r>
            <a:r>
              <a:rPr lang="fi-FI" dirty="0" err="1"/>
              <a:t>smoke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relevant</a:t>
            </a:r>
            <a:r>
              <a:rPr lang="fi-FI" dirty="0"/>
              <a:t> </a:t>
            </a:r>
            <a:r>
              <a:rPr lang="fi-FI" dirty="0" err="1"/>
              <a:t>satellite</a:t>
            </a:r>
            <a:r>
              <a:rPr lang="fi-FI" dirty="0"/>
              <a:t> </a:t>
            </a:r>
            <a:r>
              <a:rPr lang="fi-FI" dirty="0" err="1"/>
              <a:t>observations</a:t>
            </a:r>
            <a:endParaRPr lang="fi-FI" dirty="0"/>
          </a:p>
          <a:p>
            <a:pPr lvl="1"/>
            <a:r>
              <a:rPr lang="fi-FI" dirty="0" err="1"/>
              <a:t>Absorbing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Index and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interpret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data</a:t>
            </a:r>
          </a:p>
          <a:p>
            <a:pPr lvl="1"/>
            <a:r>
              <a:rPr lang="fi-FI" dirty="0" err="1"/>
              <a:t>Satellite-based</a:t>
            </a:r>
            <a:r>
              <a:rPr lang="fi-FI" dirty="0"/>
              <a:t> CO and data </a:t>
            </a:r>
            <a:r>
              <a:rPr lang="fi-FI" dirty="0" err="1"/>
              <a:t>interpretation</a:t>
            </a:r>
            <a:endParaRPr lang="fi-FI" dirty="0"/>
          </a:p>
          <a:p>
            <a:r>
              <a:rPr lang="fi-FI" dirty="0" err="1"/>
              <a:t>Learn</a:t>
            </a:r>
            <a:r>
              <a:rPr lang="fi-FI" dirty="0"/>
              <a:t> to </a:t>
            </a:r>
            <a:r>
              <a:rPr lang="fi-FI" dirty="0" err="1"/>
              <a:t>know</a:t>
            </a:r>
            <a:r>
              <a:rPr lang="fi-FI" dirty="0"/>
              <a:t> </a:t>
            </a:r>
            <a:r>
              <a:rPr lang="fi-FI" dirty="0" err="1"/>
              <a:t>sources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find</a:t>
            </a:r>
            <a:r>
              <a:rPr lang="fi-FI" dirty="0"/>
              <a:t> </a:t>
            </a:r>
            <a:r>
              <a:rPr lang="fi-FI" dirty="0" err="1"/>
              <a:t>quicklooks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data</a:t>
            </a:r>
          </a:p>
          <a:p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give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basis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for </a:t>
            </a:r>
            <a:r>
              <a:rPr lang="fi-FI" dirty="0" err="1"/>
              <a:t>handling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data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yourself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655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75BC6C0-8309-F747-B3E3-BFF979CC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203" y="449349"/>
            <a:ext cx="4689849" cy="55417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FE9AA6-0820-B14E-9E15-F8D0FC29BC8C}"/>
              </a:ext>
            </a:extLst>
          </p:cNvPr>
          <p:cNvCxnSpPr>
            <a:cxnSpLocks/>
          </p:cNvCxnSpPr>
          <p:nvPr/>
        </p:nvCxnSpPr>
        <p:spPr>
          <a:xfrm flipH="1">
            <a:off x="8526483" y="688290"/>
            <a:ext cx="1073907" cy="76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1754565-5EF1-274E-85EC-28040AD5CC01}"/>
              </a:ext>
            </a:extLst>
          </p:cNvPr>
          <p:cNvSpPr txBox="1"/>
          <p:nvPr/>
        </p:nvSpPr>
        <p:spPr>
          <a:xfrm>
            <a:off x="9644205" y="126184"/>
            <a:ext cx="191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CO </a:t>
            </a:r>
            <a:r>
              <a:rPr lang="fi-FI" dirty="0" err="1"/>
              <a:t>enhancement</a:t>
            </a:r>
            <a:r>
              <a:rPr lang="fi-FI" dirty="0"/>
              <a:t> </a:t>
            </a:r>
            <a:r>
              <a:rPr lang="fi-FI" dirty="0" err="1"/>
              <a:t>due</a:t>
            </a:r>
            <a:r>
              <a:rPr lang="fi-FI" dirty="0"/>
              <a:t> to </a:t>
            </a:r>
            <a:r>
              <a:rPr lang="fi-FI" dirty="0" err="1"/>
              <a:t>forest</a:t>
            </a:r>
            <a:r>
              <a:rPr lang="fi-FI" dirty="0"/>
              <a:t> </a:t>
            </a:r>
            <a:r>
              <a:rPr lang="fi-FI" dirty="0" err="1"/>
              <a:t>fire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222A9C-D5B1-3D46-874C-516F5FA7DFC1}"/>
              </a:ext>
            </a:extLst>
          </p:cNvPr>
          <p:cNvSpPr/>
          <p:nvPr/>
        </p:nvSpPr>
        <p:spPr>
          <a:xfrm>
            <a:off x="486616" y="449349"/>
            <a:ext cx="58171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TROPOMI </a:t>
            </a:r>
            <a:r>
              <a:rPr lang="fi-FI" sz="2400" dirty="0" err="1"/>
              <a:t>has</a:t>
            </a:r>
            <a:r>
              <a:rPr lang="fi-FI" sz="2400" dirty="0"/>
              <a:t> </a:t>
            </a:r>
            <a:r>
              <a:rPr lang="fi-FI" sz="2400" dirty="0" err="1"/>
              <a:t>very</a:t>
            </a:r>
            <a:r>
              <a:rPr lang="fi-FI" sz="2400" dirty="0"/>
              <a:t> </a:t>
            </a:r>
            <a:r>
              <a:rPr lang="fi-FI" sz="2400" dirty="0" err="1"/>
              <a:t>high</a:t>
            </a:r>
            <a:r>
              <a:rPr lang="fi-FI" sz="2400" dirty="0"/>
              <a:t> </a:t>
            </a:r>
            <a:r>
              <a:rPr lang="fi-FI" sz="2400" dirty="0" err="1"/>
              <a:t>spatial</a:t>
            </a:r>
            <a:r>
              <a:rPr lang="fi-FI" sz="2400" dirty="0"/>
              <a:t> </a:t>
            </a:r>
            <a:r>
              <a:rPr lang="fi-FI" sz="2400" dirty="0" err="1"/>
              <a:t>resolution</a:t>
            </a:r>
            <a:r>
              <a:rPr lang="fi-FI" sz="2400" dirty="0"/>
              <a:t> (5.6 x 7 km</a:t>
            </a:r>
            <a:r>
              <a:rPr lang="fi-FI" sz="2400" baseline="30000" dirty="0"/>
              <a:t>2</a:t>
            </a:r>
            <a:r>
              <a:rPr lang="fi-FI" sz="2400" dirty="0"/>
              <a:t>), and </a:t>
            </a:r>
            <a:r>
              <a:rPr lang="fi-FI" sz="2400" dirty="0" err="1"/>
              <a:t>therefore</a:t>
            </a:r>
            <a:r>
              <a:rPr lang="fi-FI" sz="2400" dirty="0"/>
              <a:t> </a:t>
            </a:r>
            <a:r>
              <a:rPr lang="fi-FI" sz="2400" dirty="0" err="1"/>
              <a:t>relatively</a:t>
            </a:r>
            <a:r>
              <a:rPr lang="fi-FI" sz="2400" dirty="0"/>
              <a:t> </a:t>
            </a:r>
            <a:r>
              <a:rPr lang="fi-FI" sz="2400" dirty="0" err="1"/>
              <a:t>small-scale</a:t>
            </a:r>
            <a:r>
              <a:rPr lang="fi-FI" sz="2400" dirty="0"/>
              <a:t> </a:t>
            </a:r>
            <a:r>
              <a:rPr lang="fi-FI" sz="2400" dirty="0" err="1"/>
              <a:t>fires</a:t>
            </a:r>
            <a:r>
              <a:rPr lang="fi-FI" sz="2400" dirty="0"/>
              <a:t>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also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observed</a:t>
            </a:r>
            <a:r>
              <a:rPr lang="fi-FI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Currently</a:t>
            </a:r>
            <a:r>
              <a:rPr lang="fi-FI" sz="2400" dirty="0"/>
              <a:t> TROPOMI is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only</a:t>
            </a:r>
            <a:r>
              <a:rPr lang="fi-FI" sz="2400" dirty="0"/>
              <a:t> </a:t>
            </a:r>
            <a:r>
              <a:rPr lang="fi-FI" sz="2400" dirty="0" err="1"/>
              <a:t>instrument</a:t>
            </a:r>
            <a:r>
              <a:rPr lang="fi-FI" sz="2400" dirty="0"/>
              <a:t> </a:t>
            </a:r>
            <a:r>
              <a:rPr lang="fi-FI" sz="2400" dirty="0" err="1"/>
              <a:t>that</a:t>
            </a:r>
            <a:r>
              <a:rPr lang="fi-FI" sz="2400" dirty="0"/>
              <a:t> </a:t>
            </a:r>
            <a:r>
              <a:rPr lang="fi-FI" sz="2400" dirty="0" err="1"/>
              <a:t>provides</a:t>
            </a:r>
            <a:r>
              <a:rPr lang="fi-FI" sz="2400" dirty="0"/>
              <a:t> </a:t>
            </a:r>
            <a:r>
              <a:rPr lang="fi-FI" sz="2400" dirty="0" err="1"/>
              <a:t>both</a:t>
            </a:r>
            <a:r>
              <a:rPr lang="fi-FI" sz="2400" dirty="0"/>
              <a:t> AAI and CO!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E5CD4-ECB8-5448-8F29-F8C559E0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395" y="1723358"/>
            <a:ext cx="2149247" cy="283572"/>
          </a:xfrm>
        </p:spPr>
        <p:txBody>
          <a:bodyPr>
            <a:normAutofit fontScale="90000"/>
          </a:bodyPr>
          <a:lstStyle/>
          <a:p>
            <a:br>
              <a:rPr lang="fi-FI" sz="1600" dirty="0"/>
            </a:br>
            <a:r>
              <a:rPr lang="fi-FI" sz="1600" dirty="0"/>
              <a:t>Raja-Jooseppi, Finland</a:t>
            </a: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FB527B4-2C42-234D-9093-F111C6B4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38" y="3504677"/>
            <a:ext cx="4471097" cy="33533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4A98A9-7EA1-B44D-A97F-E6852796D23D}"/>
              </a:ext>
            </a:extLst>
          </p:cNvPr>
          <p:cNvSpPr txBox="1"/>
          <p:nvPr/>
        </p:nvSpPr>
        <p:spPr>
          <a:xfrm>
            <a:off x="840163" y="3168657"/>
            <a:ext cx="420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Recent</a:t>
            </a:r>
            <a:r>
              <a:rPr lang="fi-FI" dirty="0"/>
              <a:t> </a:t>
            </a:r>
            <a:r>
              <a:rPr lang="fi-FI" dirty="0" err="1"/>
              <a:t>fires</a:t>
            </a:r>
            <a:r>
              <a:rPr lang="fi-FI" dirty="0"/>
              <a:t> </a:t>
            </a:r>
            <a:r>
              <a:rPr lang="fi-FI" dirty="0" err="1"/>
              <a:t>near</a:t>
            </a:r>
            <a:r>
              <a:rPr lang="fi-FI" dirty="0"/>
              <a:t> </a:t>
            </a:r>
            <a:r>
              <a:rPr lang="fi-FI" dirty="0" err="1"/>
              <a:t>Chernobyl</a:t>
            </a:r>
            <a:r>
              <a:rPr lang="fi-FI" dirty="0"/>
              <a:t>, </a:t>
            </a:r>
            <a:r>
              <a:rPr lang="fi-FI" dirty="0" err="1"/>
              <a:t>Ukraine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404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onitor, television, screen, sitting&#10;&#10;Description automatically generated">
            <a:extLst>
              <a:ext uri="{FF2B5EF4-FFF2-40B4-BE49-F238E27FC236}">
                <a16:creationId xmlns:a16="http://schemas.microsoft.com/office/drawing/2014/main" id="{626D9AD0-6918-3641-98EA-7CF528C3F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5B58F-2401-8F4D-A5D4-9C279F5F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TROPOMI CO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Quicklook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Sentinel EO browser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fi-FI" sz="1800" dirty="0">
                <a:hlinkClick r:id="rId3"/>
              </a:rPr>
              <a:t>https://apps.sentinel-hub.com/eo-browser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>
            <a:extLst>
              <a:ext uri="{FF2B5EF4-FFF2-40B4-BE49-F238E27FC236}">
                <a16:creationId xmlns:a16="http://schemas.microsoft.com/office/drawing/2014/main" id="{DE1A190E-4D67-4647-BB20-7329CC71FF95}"/>
              </a:ext>
            </a:extLst>
          </p:cNvPr>
          <p:cNvSpPr/>
          <p:nvPr/>
        </p:nvSpPr>
        <p:spPr>
          <a:xfrm rot="3661593">
            <a:off x="9275610" y="2197058"/>
            <a:ext cx="460099" cy="1169230"/>
          </a:xfrm>
          <a:prstGeom prst="up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23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5765-6522-8043-9F96-63EF695D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41" y="19637"/>
            <a:ext cx="10515600" cy="1325563"/>
          </a:xfrm>
        </p:spPr>
        <p:txBody>
          <a:bodyPr/>
          <a:lstStyle/>
          <a:p>
            <a:r>
              <a:rPr lang="fi-FI" dirty="0" err="1"/>
              <a:t>Accessing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CO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08DD6-D492-7242-BF2D-E58D9004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41" y="1465219"/>
            <a:ext cx="6975255" cy="4351338"/>
          </a:xfrm>
        </p:spPr>
        <p:txBody>
          <a:bodyPr/>
          <a:lstStyle/>
          <a:p>
            <a:r>
              <a:rPr lang="fi-FI" sz="2400" dirty="0"/>
              <a:t>IASI CO: AERIS data </a:t>
            </a:r>
            <a:r>
              <a:rPr lang="fi-FI" sz="2400" dirty="0" err="1"/>
              <a:t>hub</a:t>
            </a:r>
            <a:r>
              <a:rPr lang="fi-FI" sz="2400" dirty="0"/>
              <a:t> </a:t>
            </a:r>
          </a:p>
          <a:p>
            <a:pPr lvl="1"/>
            <a:r>
              <a:rPr lang="fi-FI" sz="1800" dirty="0" err="1"/>
              <a:t>Register</a:t>
            </a:r>
            <a:r>
              <a:rPr lang="fi-FI" sz="1800" dirty="0"/>
              <a:t> and </a:t>
            </a:r>
            <a:r>
              <a:rPr lang="fi-FI" sz="1800" dirty="0" err="1"/>
              <a:t>download</a:t>
            </a:r>
            <a:r>
              <a:rPr lang="fi-FI" sz="1800" dirty="0"/>
              <a:t>: </a:t>
            </a:r>
            <a:r>
              <a:rPr lang="fi-FI" sz="1800" dirty="0">
                <a:hlinkClick r:id="rId2"/>
              </a:rPr>
              <a:t>https://iasi.aeris-data.fr/CO_IASI,_A_data/</a:t>
            </a:r>
            <a:r>
              <a:rPr lang="fi-FI" sz="1800" dirty="0"/>
              <a:t>, </a:t>
            </a:r>
            <a:r>
              <a:rPr lang="fi-FI" sz="1800" dirty="0">
                <a:hlinkClick r:id="rId3"/>
              </a:rPr>
              <a:t>https://iasi.aeris-data.fr/co_iasi_b_arch/</a:t>
            </a:r>
            <a:r>
              <a:rPr lang="fi-FI" sz="1800" dirty="0"/>
              <a:t> </a:t>
            </a:r>
          </a:p>
          <a:p>
            <a:r>
              <a:rPr lang="fi-FI" sz="2400" dirty="0"/>
              <a:t>TROPOMI CO: </a:t>
            </a:r>
            <a:r>
              <a:rPr lang="fi-FI" sz="2400" dirty="0" err="1"/>
              <a:t>Sentinel</a:t>
            </a:r>
            <a:r>
              <a:rPr lang="fi-FI" sz="2400" dirty="0"/>
              <a:t> 5p </a:t>
            </a:r>
            <a:r>
              <a:rPr lang="fi-FI" sz="2400" dirty="0" err="1"/>
              <a:t>pre-operations</a:t>
            </a:r>
            <a:r>
              <a:rPr lang="fi-FI" sz="2400" dirty="0"/>
              <a:t> data </a:t>
            </a:r>
            <a:r>
              <a:rPr lang="fi-FI" sz="2400" dirty="0" err="1"/>
              <a:t>hub</a:t>
            </a:r>
            <a:endParaRPr lang="fi-FI" sz="2400" dirty="0"/>
          </a:p>
          <a:p>
            <a:pPr lvl="1"/>
            <a:r>
              <a:rPr lang="fi-FI" sz="2000" dirty="0"/>
              <a:t>No </a:t>
            </a:r>
            <a:r>
              <a:rPr lang="fi-FI" sz="2000" dirty="0" err="1"/>
              <a:t>registration</a:t>
            </a:r>
            <a:r>
              <a:rPr lang="fi-FI" sz="2000" dirty="0"/>
              <a:t> </a:t>
            </a:r>
            <a:r>
              <a:rPr lang="fi-FI" sz="2000" dirty="0" err="1"/>
              <a:t>needed</a:t>
            </a:r>
            <a:r>
              <a:rPr lang="fi-FI" sz="2000" dirty="0"/>
              <a:t>, </a:t>
            </a:r>
            <a:r>
              <a:rPr lang="fi-FI" sz="2000" dirty="0" err="1"/>
              <a:t>username</a:t>
            </a:r>
            <a:r>
              <a:rPr lang="fi-FI" sz="2000" dirty="0"/>
              <a:t> and </a:t>
            </a:r>
            <a:r>
              <a:rPr lang="fi-FI" sz="2000" dirty="0" err="1"/>
              <a:t>password</a:t>
            </a:r>
            <a:r>
              <a:rPr lang="fi-FI" sz="2000" dirty="0"/>
              <a:t>:  s5pguest</a:t>
            </a:r>
          </a:p>
          <a:p>
            <a:pPr lvl="1"/>
            <a:r>
              <a:rPr lang="fi-FI" sz="2000" dirty="0" err="1"/>
              <a:t>Download</a:t>
            </a:r>
            <a:r>
              <a:rPr lang="fi-FI" sz="2000" dirty="0"/>
              <a:t>: </a:t>
            </a:r>
            <a:r>
              <a:rPr lang="fi-FI" sz="2000" dirty="0">
                <a:hlinkClick r:id="rId4"/>
              </a:rPr>
              <a:t>https://s5phub.copernicus.eu/dhus/#/home</a:t>
            </a:r>
            <a:endParaRPr lang="fi-FI" sz="2000" dirty="0"/>
          </a:p>
          <a:p>
            <a:endParaRPr lang="fi-FI" sz="22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23349A-E3E2-F848-8B11-454ADE559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328" y="4625411"/>
            <a:ext cx="5626883" cy="1867464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D0D2468-E3FB-454B-AC58-D3342DD77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907" y="550972"/>
            <a:ext cx="4838058" cy="2776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77FB25-21A5-9349-890E-EA72C14FF37D}"/>
              </a:ext>
            </a:extLst>
          </p:cNvPr>
          <p:cNvSpPr txBox="1"/>
          <p:nvPr/>
        </p:nvSpPr>
        <p:spPr>
          <a:xfrm>
            <a:off x="7768569" y="4321236"/>
            <a:ext cx="375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For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more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detailed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info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see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course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Moodle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page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4657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7913-248D-194C-8ED1-E07EC0CC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00" y="214812"/>
            <a:ext cx="6850156" cy="1325563"/>
          </a:xfrm>
        </p:spPr>
        <p:txBody>
          <a:bodyPr>
            <a:normAutofit/>
          </a:bodyPr>
          <a:lstStyle/>
          <a:p>
            <a:r>
              <a:rPr lang="fi-FI" sz="3200" dirty="0" err="1"/>
              <a:t>Customized</a:t>
            </a:r>
            <a:r>
              <a:rPr lang="fi-FI" sz="3200" dirty="0"/>
              <a:t> </a:t>
            </a:r>
            <a:r>
              <a:rPr lang="fi-FI" sz="3200" dirty="0" err="1"/>
              <a:t>Jupyter</a:t>
            </a:r>
            <a:r>
              <a:rPr lang="fi-FI" sz="3200" dirty="0"/>
              <a:t> </a:t>
            </a:r>
            <a:r>
              <a:rPr lang="fi-FI" sz="3200" dirty="0" err="1"/>
              <a:t>notebooks</a:t>
            </a:r>
            <a:r>
              <a:rPr lang="fi-FI" sz="3200" dirty="0"/>
              <a:t> for </a:t>
            </a:r>
            <a:r>
              <a:rPr lang="fi-FI" sz="3200" dirty="0" err="1"/>
              <a:t>handling</a:t>
            </a:r>
            <a:r>
              <a:rPr lang="fi-FI" sz="3200" dirty="0"/>
              <a:t> </a:t>
            </a:r>
            <a:r>
              <a:rPr lang="fi-FI" sz="3200" dirty="0" err="1"/>
              <a:t>the</a:t>
            </a:r>
            <a:r>
              <a:rPr lang="fi-FI" sz="3200" dirty="0"/>
              <a:t>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0E086-5584-DE49-91B0-28A6833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00" y="3429000"/>
            <a:ext cx="6296386" cy="2721279"/>
          </a:xfrm>
        </p:spPr>
        <p:txBody>
          <a:bodyPr>
            <a:normAutofit/>
          </a:bodyPr>
          <a:lstStyle/>
          <a:p>
            <a:r>
              <a:rPr lang="fi-FI" sz="2400" dirty="0" err="1"/>
              <a:t>Examples</a:t>
            </a:r>
            <a:r>
              <a:rPr lang="fi-FI" sz="2400" dirty="0"/>
              <a:t> on </a:t>
            </a:r>
            <a:r>
              <a:rPr lang="fi-FI" sz="2400" dirty="0" err="1"/>
              <a:t>how</a:t>
            </a:r>
            <a:r>
              <a:rPr lang="fi-FI" sz="2400" dirty="0"/>
              <a:t> to </a:t>
            </a:r>
            <a:r>
              <a:rPr lang="fi-FI" sz="2400" dirty="0" err="1"/>
              <a:t>handle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data (</a:t>
            </a:r>
            <a:r>
              <a:rPr lang="fi-FI" sz="2400" dirty="0" err="1"/>
              <a:t>both</a:t>
            </a:r>
            <a:r>
              <a:rPr lang="fi-FI" sz="2400" dirty="0"/>
              <a:t> CO and AAI), </a:t>
            </a:r>
            <a:r>
              <a:rPr lang="fi-FI" sz="2400" dirty="0" err="1"/>
              <a:t>introduced</a:t>
            </a:r>
            <a:r>
              <a:rPr lang="fi-FI" sz="2400" dirty="0"/>
              <a:t> in </a:t>
            </a:r>
            <a:r>
              <a:rPr lang="fi-FI" sz="2400" dirty="0" err="1"/>
              <a:t>this</a:t>
            </a:r>
            <a:r>
              <a:rPr lang="fi-FI" sz="2400" dirty="0"/>
              <a:t> </a:t>
            </a:r>
            <a:r>
              <a:rPr lang="fi-FI" sz="2400" dirty="0" err="1"/>
              <a:t>webinar</a:t>
            </a:r>
            <a:endParaRPr lang="fi-FI" sz="2400" dirty="0"/>
          </a:p>
          <a:p>
            <a:r>
              <a:rPr lang="fi-FI" sz="2400" dirty="0" err="1"/>
              <a:t>Allows</a:t>
            </a:r>
            <a:r>
              <a:rPr lang="fi-FI" sz="2400" dirty="0"/>
              <a:t> </a:t>
            </a:r>
            <a:r>
              <a:rPr lang="fi-FI" sz="2400" dirty="0" err="1"/>
              <a:t>you</a:t>
            </a:r>
            <a:r>
              <a:rPr lang="fi-FI" sz="2400" dirty="0"/>
              <a:t> to </a:t>
            </a:r>
            <a:r>
              <a:rPr lang="fi-FI" sz="2400" dirty="0" err="1"/>
              <a:t>practice</a:t>
            </a:r>
            <a:r>
              <a:rPr lang="fi-FI" sz="2400" dirty="0"/>
              <a:t> at </a:t>
            </a:r>
            <a:r>
              <a:rPr lang="fi-FI" sz="2400" dirty="0" err="1"/>
              <a:t>your</a:t>
            </a:r>
            <a:r>
              <a:rPr lang="fi-FI" sz="2400" dirty="0"/>
              <a:t> </a:t>
            </a:r>
            <a:r>
              <a:rPr lang="fi-FI" sz="2400" dirty="0" err="1"/>
              <a:t>own</a:t>
            </a:r>
            <a:r>
              <a:rPr lang="fi-FI" sz="2400" dirty="0"/>
              <a:t> </a:t>
            </a:r>
            <a:r>
              <a:rPr lang="fi-FI" sz="2400" dirty="0" err="1"/>
              <a:t>pace</a:t>
            </a:r>
            <a:endParaRPr lang="fi-FI" sz="2400" dirty="0"/>
          </a:p>
          <a:p>
            <a:pPr lvl="1"/>
            <a:r>
              <a:rPr lang="fi-FI" sz="1800" dirty="0" err="1"/>
              <a:t>Example</a:t>
            </a:r>
            <a:r>
              <a:rPr lang="fi-FI" sz="1800" dirty="0"/>
              <a:t> </a:t>
            </a:r>
            <a:r>
              <a:rPr lang="fi-FI" sz="1800" dirty="0" err="1"/>
              <a:t>datafiles</a:t>
            </a:r>
            <a:r>
              <a:rPr lang="fi-FI" sz="1800" dirty="0"/>
              <a:t> </a:t>
            </a:r>
            <a:r>
              <a:rPr lang="fi-FI" sz="1800" dirty="0" err="1"/>
              <a:t>are</a:t>
            </a:r>
            <a:r>
              <a:rPr lang="fi-FI" sz="1800" dirty="0"/>
              <a:t> </a:t>
            </a:r>
            <a:r>
              <a:rPr lang="fi-FI" sz="1800" dirty="0" err="1"/>
              <a:t>already</a:t>
            </a:r>
            <a:r>
              <a:rPr lang="fi-FI" sz="1800" dirty="0"/>
              <a:t> </a:t>
            </a:r>
            <a:r>
              <a:rPr lang="fi-FI" sz="1800" dirty="0" err="1"/>
              <a:t>downloaded</a:t>
            </a:r>
            <a:r>
              <a:rPr lang="fi-FI" sz="1800" dirty="0"/>
              <a:t> to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hub</a:t>
            </a:r>
            <a:endParaRPr lang="fi-FI" sz="1800" dirty="0"/>
          </a:p>
          <a:p>
            <a:pPr lvl="1"/>
            <a:r>
              <a:rPr lang="fi-FI" sz="1800" dirty="0" err="1"/>
              <a:t>Create</a:t>
            </a:r>
            <a:r>
              <a:rPr lang="fi-FI" sz="1800" dirty="0"/>
              <a:t> </a:t>
            </a:r>
            <a:r>
              <a:rPr lang="fi-FI" sz="1800" dirty="0" err="1"/>
              <a:t>your</a:t>
            </a:r>
            <a:r>
              <a:rPr lang="fi-FI" sz="1800" dirty="0"/>
              <a:t> </a:t>
            </a:r>
            <a:r>
              <a:rPr lang="fi-FI" sz="1800" dirty="0" err="1"/>
              <a:t>own</a:t>
            </a:r>
            <a:r>
              <a:rPr lang="fi-FI" sz="1800" dirty="0"/>
              <a:t> </a:t>
            </a:r>
            <a:r>
              <a:rPr lang="fi-FI" sz="1800" dirty="0" err="1"/>
              <a:t>customized</a:t>
            </a:r>
            <a:r>
              <a:rPr lang="fi-FI" sz="1800" dirty="0"/>
              <a:t> </a:t>
            </a:r>
            <a:r>
              <a:rPr lang="fi-FI" sz="1800" dirty="0" err="1"/>
              <a:t>maps</a:t>
            </a:r>
            <a:endParaRPr lang="fi-FI" sz="1800" dirty="0"/>
          </a:p>
          <a:p>
            <a:r>
              <a:rPr lang="fi-FI" sz="2400" dirty="0" err="1"/>
              <a:t>Introduces</a:t>
            </a:r>
            <a:r>
              <a:rPr lang="fi-FI" sz="2400" dirty="0"/>
              <a:t> </a:t>
            </a:r>
            <a:r>
              <a:rPr lang="fi-FI" sz="2400" dirty="0" err="1"/>
              <a:t>good</a:t>
            </a:r>
            <a:r>
              <a:rPr lang="fi-FI" sz="2400" dirty="0"/>
              <a:t> </a:t>
            </a:r>
            <a:r>
              <a:rPr lang="fi-FI" sz="2400" dirty="0" err="1"/>
              <a:t>practices</a:t>
            </a:r>
            <a:r>
              <a:rPr lang="fi-FI" sz="2400" dirty="0"/>
              <a:t> for data </a:t>
            </a:r>
            <a:r>
              <a:rPr lang="fi-FI" sz="2400" dirty="0" err="1"/>
              <a:t>handling</a:t>
            </a:r>
            <a:endParaRPr lang="fi-FI" sz="2400" dirty="0"/>
          </a:p>
          <a:p>
            <a:pPr lvl="1"/>
            <a:r>
              <a:rPr lang="fi-FI" dirty="0" err="1"/>
              <a:t>E.g</a:t>
            </a:r>
            <a:r>
              <a:rPr lang="fi-FI" dirty="0"/>
              <a:t>.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flagging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EC51B12-7546-C24C-99F9-D9810F21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269" y="726510"/>
            <a:ext cx="4001120" cy="4634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0AD64-259D-7046-B122-0AA7B534374E}"/>
              </a:ext>
            </a:extLst>
          </p:cNvPr>
          <p:cNvSpPr txBox="1"/>
          <p:nvPr/>
        </p:nvSpPr>
        <p:spPr>
          <a:xfrm>
            <a:off x="817085" y="1733136"/>
            <a:ext cx="5742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stay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tuned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for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next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lecture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given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 Julia </a:t>
            </a:r>
            <a:r>
              <a:rPr lang="fi-FI" sz="3200" b="1" dirty="0" err="1">
                <a:solidFill>
                  <a:schemeClr val="accent2">
                    <a:lumMod val="75000"/>
                  </a:schemeClr>
                </a:solidFill>
              </a:rPr>
              <a:t>Wagemann</a:t>
            </a:r>
            <a:r>
              <a:rPr lang="fi-FI" sz="32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158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643C9-57AB-4A4B-A23A-889733E4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09" y="400151"/>
            <a:ext cx="3990265" cy="1344975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bg1"/>
                </a:solidFill>
              </a:rPr>
              <a:t>Take home messages</a:t>
            </a:r>
            <a:endParaRPr lang="fi-FI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5483-76C4-6949-94A2-5AAC8FBA7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 lnSpcReduction="10000"/>
          </a:bodyPr>
          <a:lstStyle/>
          <a:p>
            <a:r>
              <a:rPr lang="fi-FI" sz="2400">
                <a:solidFill>
                  <a:schemeClr val="bg1"/>
                </a:solidFill>
              </a:rPr>
              <a:t>Smoke plume transport can be analyzed using AAI and CO satellite observations</a:t>
            </a:r>
          </a:p>
          <a:p>
            <a:pPr lvl="1"/>
            <a:r>
              <a:rPr lang="fi-FI" sz="2200">
                <a:solidFill>
                  <a:schemeClr val="bg1"/>
                </a:solidFill>
              </a:rPr>
              <a:t>Different web-based services offer quicklooks of both parameters</a:t>
            </a:r>
          </a:p>
          <a:p>
            <a:r>
              <a:rPr lang="fi-FI" sz="2400">
                <a:solidFill>
                  <a:schemeClr val="bg1"/>
                </a:solidFill>
              </a:rPr>
              <a:t> To assess air quality, it is recommended to use additional information e.g. model data that you will learn later this week</a:t>
            </a:r>
          </a:p>
          <a:p>
            <a:pPr marL="0" indent="0">
              <a:buNone/>
            </a:pPr>
            <a:endParaRPr lang="fi-FI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428ED35-3D03-3B4F-A250-B9C81D832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7" y="981074"/>
            <a:ext cx="6046387" cy="4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itter.png">
            <a:extLst>
              <a:ext uri="{FF2B5EF4-FFF2-40B4-BE49-F238E27FC236}">
                <a16:creationId xmlns:a16="http://schemas.microsoft.com/office/drawing/2014/main" id="{2D8F2F4B-E38D-8A48-AA4A-30B16A5E8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8" y="5338890"/>
            <a:ext cx="676129" cy="67612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BBC0A23-3656-454F-B7A6-A9F8A90ADCBE}"/>
              </a:ext>
            </a:extLst>
          </p:cNvPr>
          <p:cNvSpPr txBox="1">
            <a:spLocks/>
          </p:cNvSpPr>
          <p:nvPr/>
        </p:nvSpPr>
        <p:spPr bwMode="auto">
          <a:xfrm>
            <a:off x="1671853" y="5461510"/>
            <a:ext cx="3095572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dirty="0"/>
              <a:t>@</a:t>
            </a:r>
            <a:r>
              <a:rPr lang="en-US" dirty="0" err="1"/>
              <a:t>Atmospheric_SAF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E4DF9D-A5D9-3248-9226-F0905A9FB42B}"/>
              </a:ext>
            </a:extLst>
          </p:cNvPr>
          <p:cNvGrpSpPr/>
          <p:nvPr/>
        </p:nvGrpSpPr>
        <p:grpSpPr>
          <a:xfrm>
            <a:off x="148479" y="1583"/>
            <a:ext cx="12012271" cy="2672862"/>
            <a:chOff x="148479" y="0"/>
            <a:chExt cx="12012271" cy="2672862"/>
          </a:xfrm>
        </p:grpSpPr>
        <p:pic>
          <p:nvPicPr>
            <p:cNvPr id="5" name="Picture 4" descr="Screen Shot 2019-11-04 at 23.16.19.png">
              <a:extLst>
                <a:ext uri="{FF2B5EF4-FFF2-40B4-BE49-F238E27FC236}">
                  <a16:creationId xmlns:a16="http://schemas.microsoft.com/office/drawing/2014/main" id="{67713171-11AF-904A-90AA-76E224170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79" y="0"/>
              <a:ext cx="12012271" cy="246184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6E211B-3252-AF44-A4AC-7F6D43702A11}"/>
                </a:ext>
              </a:extLst>
            </p:cNvPr>
            <p:cNvSpPr/>
            <p:nvPr/>
          </p:nvSpPr>
          <p:spPr>
            <a:xfrm>
              <a:off x="351692" y="1910862"/>
              <a:ext cx="11605846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B24AF145-FF35-BC4A-B9A5-74BD68AD24EE}"/>
              </a:ext>
            </a:extLst>
          </p:cNvPr>
          <p:cNvSpPr txBox="1">
            <a:spLocks/>
          </p:cNvSpPr>
          <p:nvPr/>
        </p:nvSpPr>
        <p:spPr>
          <a:xfrm>
            <a:off x="8945460" y="437743"/>
            <a:ext cx="2652344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www.acsaf.org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AECA7-1C15-4140-81F0-5278787C144D}"/>
              </a:ext>
            </a:extLst>
          </p:cNvPr>
          <p:cNvSpPr txBox="1"/>
          <p:nvPr/>
        </p:nvSpPr>
        <p:spPr>
          <a:xfrm>
            <a:off x="351691" y="1849716"/>
            <a:ext cx="116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002060"/>
                </a:solidFill>
              </a:rPr>
              <a:t>EUMETSAT </a:t>
            </a:r>
            <a:r>
              <a:rPr lang="fi-FI" sz="2400" b="1" dirty="0" err="1">
                <a:solidFill>
                  <a:srgbClr val="002060"/>
                </a:solidFill>
              </a:rPr>
              <a:t>Satellite</a:t>
            </a:r>
            <a:r>
              <a:rPr lang="fi-FI" sz="2400" b="1" dirty="0">
                <a:solidFill>
                  <a:srgbClr val="002060"/>
                </a:solidFill>
              </a:rPr>
              <a:t> Application </a:t>
            </a:r>
            <a:r>
              <a:rPr lang="fi-FI" sz="2400" b="1" dirty="0" err="1">
                <a:solidFill>
                  <a:srgbClr val="002060"/>
                </a:solidFill>
              </a:rPr>
              <a:t>Facility</a:t>
            </a:r>
            <a:r>
              <a:rPr lang="fi-FI" sz="2400" b="1" dirty="0">
                <a:solidFill>
                  <a:srgbClr val="002060"/>
                </a:solidFill>
              </a:rPr>
              <a:t> on </a:t>
            </a:r>
            <a:r>
              <a:rPr lang="fi-FI" sz="2400" b="1" dirty="0" err="1">
                <a:solidFill>
                  <a:srgbClr val="002060"/>
                </a:solidFill>
              </a:rPr>
              <a:t>Atmospheric</a:t>
            </a:r>
            <a:r>
              <a:rPr lang="fi-FI" sz="2400" b="1" dirty="0">
                <a:solidFill>
                  <a:srgbClr val="002060"/>
                </a:solidFill>
              </a:rPr>
              <a:t> Composition </a:t>
            </a:r>
            <a:r>
              <a:rPr lang="fi-FI" sz="2400" b="1" dirty="0" err="1">
                <a:solidFill>
                  <a:srgbClr val="002060"/>
                </a:solidFill>
              </a:rPr>
              <a:t>Monitoring</a:t>
            </a:r>
            <a:r>
              <a:rPr lang="fi-FI" sz="2400" b="1" dirty="0">
                <a:solidFill>
                  <a:srgbClr val="002060"/>
                </a:solidFill>
              </a:rPr>
              <a:t> – AC SAF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1FD90E2-0799-2F49-A6D6-31D5DE85B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2805482"/>
            <a:ext cx="6646985" cy="27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Develop algorithms </a:t>
            </a:r>
            <a:r>
              <a:rPr lang="en-GB" dirty="0">
                <a:solidFill>
                  <a:schemeClr val="tx1"/>
                </a:solidFill>
              </a:rPr>
              <a:t>and methods to retrieve atmospheric composition data from polar orbiting </a:t>
            </a:r>
            <a:r>
              <a:rPr lang="en-GB" dirty="0" err="1">
                <a:solidFill>
                  <a:schemeClr val="tx1"/>
                </a:solidFill>
              </a:rPr>
              <a:t>Metop</a:t>
            </a:r>
            <a:r>
              <a:rPr lang="en-GB" dirty="0">
                <a:solidFill>
                  <a:schemeClr val="tx1"/>
                </a:solidFill>
              </a:rPr>
              <a:t>- A, -B, and </a:t>
            </a:r>
            <a:r>
              <a:rPr lang="mr-IN" dirty="0">
                <a:solidFill>
                  <a:schemeClr val="tx1"/>
                </a:solidFill>
              </a:rPr>
              <a:t>–</a:t>
            </a:r>
            <a:r>
              <a:rPr lang="en-GB" dirty="0">
                <a:solidFill>
                  <a:schemeClr val="tx1"/>
                </a:solidFill>
              </a:rPr>
              <a:t>C satellites.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Carry out the</a:t>
            </a:r>
            <a:r>
              <a:rPr lang="en-GB" dirty="0"/>
              <a:t>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validation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for the AC SAF products</a:t>
            </a:r>
            <a:r>
              <a:rPr lang="en-GB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Disseminate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the data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Training on atmospheric composition and air quality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061B4-4274-424B-B87F-269473AA5848}"/>
              </a:ext>
            </a:extLst>
          </p:cNvPr>
          <p:cNvGrpSpPr/>
          <p:nvPr/>
        </p:nvGrpSpPr>
        <p:grpSpPr>
          <a:xfrm>
            <a:off x="7421891" y="2891428"/>
            <a:ext cx="4175913" cy="2536171"/>
            <a:chOff x="7421892" y="2530312"/>
            <a:chExt cx="4175913" cy="25361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FA8CAD-FF8F-1843-A775-39DAB94C9E02}"/>
                </a:ext>
              </a:extLst>
            </p:cNvPr>
            <p:cNvSpPr txBox="1"/>
            <p:nvPr/>
          </p:nvSpPr>
          <p:spPr>
            <a:xfrm>
              <a:off x="8650195" y="2530312"/>
              <a:ext cx="1538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Leading entity</a:t>
              </a:r>
            </a:p>
          </p:txBody>
        </p:sp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FDAAD39-8A1B-294E-90B1-0E787763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2158" y="2945542"/>
              <a:ext cx="774487" cy="387244"/>
            </a:xfrm>
            <a:prstGeom prst="rect">
              <a:avLst/>
            </a:prstGeom>
          </p:spPr>
        </p:pic>
        <p:pic>
          <p:nvPicPr>
            <p:cNvPr id="19" name="Picture 18" descr="DMI_logo.gif">
              <a:extLst>
                <a:ext uri="{FF2B5EF4-FFF2-40B4-BE49-F238E27FC236}">
                  <a16:creationId xmlns:a16="http://schemas.microsoft.com/office/drawing/2014/main" id="{BEAE0D1B-67E5-3A4A-BE58-94122E00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299" y="3750203"/>
              <a:ext cx="622505" cy="622505"/>
            </a:xfrm>
            <a:prstGeom prst="rect">
              <a:avLst/>
            </a:prstGeom>
          </p:spPr>
        </p:pic>
        <p:pic>
          <p:nvPicPr>
            <p:cNvPr id="20" name="Picture 19" descr="DLR_logo.gif">
              <a:extLst>
                <a:ext uri="{FF2B5EF4-FFF2-40B4-BE49-F238E27FC236}">
                  <a16:creationId xmlns:a16="http://schemas.microsoft.com/office/drawing/2014/main" id="{3E1FF235-F526-154E-B8CE-F975CBC5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106" y="3747549"/>
              <a:ext cx="679854" cy="679854"/>
            </a:xfrm>
            <a:prstGeom prst="rect">
              <a:avLst/>
            </a:prstGeom>
          </p:spPr>
        </p:pic>
        <p:pic>
          <p:nvPicPr>
            <p:cNvPr id="21" name="Picture 20" descr="KMI_logo.png">
              <a:extLst>
                <a:ext uri="{FF2B5EF4-FFF2-40B4-BE49-F238E27FC236}">
                  <a16:creationId xmlns:a16="http://schemas.microsoft.com/office/drawing/2014/main" id="{F992E1FF-CC92-E442-B9D7-396AA6F1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097" y="3735992"/>
              <a:ext cx="679854" cy="679854"/>
            </a:xfrm>
            <a:prstGeom prst="rect">
              <a:avLst/>
            </a:prstGeom>
          </p:spPr>
        </p:pic>
        <p:pic>
          <p:nvPicPr>
            <p:cNvPr id="22" name="Picture 21" descr="AUTH_logo.gif">
              <a:extLst>
                <a:ext uri="{FF2B5EF4-FFF2-40B4-BE49-F238E27FC236}">
                  <a16:creationId xmlns:a16="http://schemas.microsoft.com/office/drawing/2014/main" id="{3C52E3FE-CD50-2941-9FAC-769EC2237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808" y="3756597"/>
              <a:ext cx="679855" cy="679855"/>
            </a:xfrm>
            <a:prstGeom prst="rect">
              <a:avLst/>
            </a:prstGeom>
          </p:spPr>
        </p:pic>
        <p:pic>
          <p:nvPicPr>
            <p:cNvPr id="23" name="Picture 22" descr="BIRA-IASB_logo.png">
              <a:extLst>
                <a:ext uri="{FF2B5EF4-FFF2-40B4-BE49-F238E27FC236}">
                  <a16:creationId xmlns:a16="http://schemas.microsoft.com/office/drawing/2014/main" id="{95EC85B4-696E-6E46-8BC1-3739CB46D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696" y="3836165"/>
              <a:ext cx="463673" cy="463673"/>
            </a:xfrm>
            <a:prstGeom prst="rect">
              <a:avLst/>
            </a:prstGeom>
          </p:spPr>
        </p:pic>
        <p:pic>
          <p:nvPicPr>
            <p:cNvPr id="24" name="Picture 23" descr="KNMI_logo.gif">
              <a:extLst>
                <a:ext uri="{FF2B5EF4-FFF2-40B4-BE49-F238E27FC236}">
                  <a16:creationId xmlns:a16="http://schemas.microsoft.com/office/drawing/2014/main" id="{88376AFE-0D16-4E47-B48B-42A3702A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460" y="3721528"/>
              <a:ext cx="679854" cy="679854"/>
            </a:xfrm>
            <a:prstGeom prst="rect">
              <a:avLst/>
            </a:prstGeom>
          </p:spPr>
        </p:pic>
        <p:pic>
          <p:nvPicPr>
            <p:cNvPr id="25" name="Picture 24" descr="LATMOS_logo.png">
              <a:extLst>
                <a:ext uri="{FF2B5EF4-FFF2-40B4-BE49-F238E27FC236}">
                  <a16:creationId xmlns:a16="http://schemas.microsoft.com/office/drawing/2014/main" id="{0231D3AA-1020-994A-8F97-1689065B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69" y="3766387"/>
              <a:ext cx="679854" cy="67985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EEF8B1-766A-844D-94BA-DC93AEE1C076}"/>
                </a:ext>
              </a:extLst>
            </p:cNvPr>
            <p:cNvSpPr/>
            <p:nvPr/>
          </p:nvSpPr>
          <p:spPr>
            <a:xfrm>
              <a:off x="7421892" y="3735992"/>
              <a:ext cx="4175912" cy="70296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960B25-9336-794B-9E32-7F73D375B12A}"/>
                </a:ext>
              </a:extLst>
            </p:cNvPr>
            <p:cNvSpPr txBox="1"/>
            <p:nvPr/>
          </p:nvSpPr>
          <p:spPr>
            <a:xfrm>
              <a:off x="7421893" y="3401560"/>
              <a:ext cx="4175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Co-operating entities</a:t>
              </a:r>
            </a:p>
          </p:txBody>
        </p:sp>
        <p:pic>
          <p:nvPicPr>
            <p:cNvPr id="28" name="Picture 27" descr="MKF_logo.png">
              <a:extLst>
                <a:ext uri="{FF2B5EF4-FFF2-40B4-BE49-F238E27FC236}">
                  <a16:creationId xmlns:a16="http://schemas.microsoft.com/office/drawing/2014/main" id="{ED1D0231-20B9-844E-9F28-AB5F36B01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242" y="4546414"/>
              <a:ext cx="463534" cy="463534"/>
            </a:xfrm>
            <a:prstGeom prst="rect">
              <a:avLst/>
            </a:prstGeom>
          </p:spPr>
        </p:pic>
        <p:pic>
          <p:nvPicPr>
            <p:cNvPr id="29" name="Picture 28" descr="ULB_logo.png">
              <a:extLst>
                <a:ext uri="{FF2B5EF4-FFF2-40B4-BE49-F238E27FC236}">
                  <a16:creationId xmlns:a16="http://schemas.microsoft.com/office/drawing/2014/main" id="{1C04EA98-0583-4E4F-A753-88FF722C1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358" y="4546414"/>
              <a:ext cx="463534" cy="463534"/>
            </a:xfrm>
            <a:prstGeom prst="rect">
              <a:avLst/>
            </a:prstGeom>
          </p:spPr>
        </p:pic>
        <p:pic>
          <p:nvPicPr>
            <p:cNvPr id="30" name="Picture 29" descr="ST_logo.png">
              <a:extLst>
                <a:ext uri="{FF2B5EF4-FFF2-40B4-BE49-F238E27FC236}">
                  <a16:creationId xmlns:a16="http://schemas.microsoft.com/office/drawing/2014/main" id="{DCB8BF6C-A64F-9E47-9BC5-067B6F97E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808" y="4520067"/>
              <a:ext cx="546416" cy="54641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198899-54B2-1042-B57D-0771AA0BE98F}"/>
                </a:ext>
              </a:extLst>
            </p:cNvPr>
            <p:cNvSpPr txBox="1"/>
            <p:nvPr/>
          </p:nvSpPr>
          <p:spPr>
            <a:xfrm>
              <a:off x="7488028" y="4635665"/>
              <a:ext cx="13938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Sub-entities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32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4F40BF-9AE1-3241-B902-73099412DBD4}"/>
              </a:ext>
            </a:extLst>
          </p:cNvPr>
          <p:cNvSpPr txBox="1"/>
          <p:nvPr/>
        </p:nvSpPr>
        <p:spPr>
          <a:xfrm>
            <a:off x="2511170" y="998816"/>
            <a:ext cx="29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GOME-2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126D31-F0D1-B04A-9493-A12F6F5E5568}"/>
              </a:ext>
            </a:extLst>
          </p:cNvPr>
          <p:cNvGrpSpPr/>
          <p:nvPr/>
        </p:nvGrpSpPr>
        <p:grpSpPr>
          <a:xfrm>
            <a:off x="2161091" y="1516975"/>
            <a:ext cx="3807379" cy="4823855"/>
            <a:chOff x="566816" y="1738937"/>
            <a:chExt cx="3807379" cy="4823855"/>
          </a:xfrm>
        </p:grpSpPr>
        <p:pic>
          <p:nvPicPr>
            <p:cNvPr id="6" name="Picture 5" descr="A picture containing food, umbrella&#10;&#10;Description automatically generated">
              <a:extLst>
                <a:ext uri="{FF2B5EF4-FFF2-40B4-BE49-F238E27FC236}">
                  <a16:creationId xmlns:a16="http://schemas.microsoft.com/office/drawing/2014/main" id="{23AA9517-1BE0-E744-86C1-BA56338E3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332" y="1793632"/>
              <a:ext cx="1802096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A close up of a plate&#10;&#10;Description automatically generated">
              <a:extLst>
                <a:ext uri="{FF2B5EF4-FFF2-40B4-BE49-F238E27FC236}">
                  <a16:creationId xmlns:a16="http://schemas.microsoft.com/office/drawing/2014/main" id="{36413BC7-1146-5544-946A-F3A2650E8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2006" y="3024554"/>
              <a:ext cx="1802189" cy="1041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descr="A close up of a plate&#10;&#10;Description automatically generated">
              <a:extLst>
                <a:ext uri="{FF2B5EF4-FFF2-40B4-BE49-F238E27FC236}">
                  <a16:creationId xmlns:a16="http://schemas.microsoft.com/office/drawing/2014/main" id="{B7EB7A74-23B3-F946-B59F-104963D3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239" y="3024554"/>
              <a:ext cx="1802189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B0B69508-F097-EB45-AB09-71B706AB7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25" y="4272927"/>
              <a:ext cx="1816203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EECBA2D6-11E9-F148-9BEF-3C3A78D43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1649" y="5519705"/>
              <a:ext cx="1802546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 descr="A picture containing plate&#10;&#10;Description automatically generated">
              <a:extLst>
                <a:ext uri="{FF2B5EF4-FFF2-40B4-BE49-F238E27FC236}">
                  <a16:creationId xmlns:a16="http://schemas.microsoft.com/office/drawing/2014/main" id="{B40DB5C3-9BDD-A34D-9576-3794A110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816" y="5521300"/>
              <a:ext cx="1822612" cy="1041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 descr="A close up of a map&#10;&#10;Description automatically generated">
              <a:extLst>
                <a:ext uri="{FF2B5EF4-FFF2-40B4-BE49-F238E27FC236}">
                  <a16:creationId xmlns:a16="http://schemas.microsoft.com/office/drawing/2014/main" id="{BBF72A3F-40E0-7847-8E24-536551B6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3706" y="1763755"/>
              <a:ext cx="1802096" cy="1123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8D7E2D-5398-D94D-8524-27D4BB3985E9}"/>
                </a:ext>
              </a:extLst>
            </p:cNvPr>
            <p:cNvSpPr txBox="1"/>
            <p:nvPr/>
          </p:nvSpPr>
          <p:spPr>
            <a:xfrm>
              <a:off x="3633527" y="1738937"/>
              <a:ext cx="581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>
                  <a:solidFill>
                    <a:schemeClr val="bg2">
                      <a:lumMod val="50000"/>
                    </a:schemeClr>
                  </a:solidFill>
                </a:rPr>
                <a:t>AAI</a:t>
              </a:r>
            </a:p>
          </p:txBody>
        </p:sp>
        <p:pic>
          <p:nvPicPr>
            <p:cNvPr id="23" name="Picture 22" descr="A star filled sky&#10;&#10;Description automatically generated">
              <a:extLst>
                <a:ext uri="{FF2B5EF4-FFF2-40B4-BE49-F238E27FC236}">
                  <a16:creationId xmlns:a16="http://schemas.microsoft.com/office/drawing/2014/main" id="{E7D86494-7897-E64A-9500-E5C053041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53215" y="4290430"/>
              <a:ext cx="1682587" cy="1038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B326D9-93F3-6444-9745-58944647977E}"/>
                </a:ext>
              </a:extLst>
            </p:cNvPr>
            <p:cNvSpPr txBox="1"/>
            <p:nvPr/>
          </p:nvSpPr>
          <p:spPr>
            <a:xfrm>
              <a:off x="2935430" y="4679497"/>
              <a:ext cx="1379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Surface UV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EB258A9-57BE-AD41-B6F4-734DF1A59657}"/>
              </a:ext>
            </a:extLst>
          </p:cNvPr>
          <p:cNvSpPr txBox="1"/>
          <p:nvPr/>
        </p:nvSpPr>
        <p:spPr>
          <a:xfrm>
            <a:off x="6096000" y="1403518"/>
            <a:ext cx="290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IASI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5082EED-2C62-EA44-8903-4F60526C5914}"/>
              </a:ext>
            </a:extLst>
          </p:cNvPr>
          <p:cNvGrpSpPr/>
          <p:nvPr/>
        </p:nvGrpSpPr>
        <p:grpSpPr>
          <a:xfrm>
            <a:off x="6430904" y="1988293"/>
            <a:ext cx="2987193" cy="3666976"/>
            <a:chOff x="8556587" y="1623658"/>
            <a:chExt cx="2987193" cy="3666976"/>
          </a:xfrm>
        </p:grpSpPr>
        <p:pic>
          <p:nvPicPr>
            <p:cNvPr id="51" name="Picture 5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24A6067-6A57-0F40-AD28-48009C505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56587" y="1623658"/>
              <a:ext cx="2832499" cy="16185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Picture 54" descr="A close up of a map&#10;&#10;Description automatically generated">
              <a:extLst>
                <a:ext uri="{FF2B5EF4-FFF2-40B4-BE49-F238E27FC236}">
                  <a16:creationId xmlns:a16="http://schemas.microsoft.com/office/drawing/2014/main" id="{38987629-D16B-744D-B5BE-B5880B9F1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681" t="6454" r="10074" b="51537"/>
            <a:stretch/>
          </p:blipFill>
          <p:spPr>
            <a:xfrm>
              <a:off x="8556587" y="3818536"/>
              <a:ext cx="2987193" cy="1472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5EF160A-A0C3-1142-BEFD-ADC8FC3510A3}"/>
              </a:ext>
            </a:extLst>
          </p:cNvPr>
          <p:cNvSpPr txBox="1"/>
          <p:nvPr/>
        </p:nvSpPr>
        <p:spPr>
          <a:xfrm>
            <a:off x="98725" y="194004"/>
            <a:ext cx="1173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/>
              <a:t>An </a:t>
            </a:r>
            <a:r>
              <a:rPr lang="fi-FI" sz="3600" dirty="0" err="1"/>
              <a:t>overview</a:t>
            </a:r>
            <a:r>
              <a:rPr lang="fi-FI" sz="3600" dirty="0"/>
              <a:t> of </a:t>
            </a:r>
            <a:r>
              <a:rPr lang="fi-FI" sz="3600" dirty="0" err="1"/>
              <a:t>the</a:t>
            </a:r>
            <a:r>
              <a:rPr lang="fi-FI" sz="3600" dirty="0"/>
              <a:t> AC SAF products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BB69695-9581-544E-964E-39DD6B0882C1}"/>
              </a:ext>
            </a:extLst>
          </p:cNvPr>
          <p:cNvSpPr/>
          <p:nvPr/>
        </p:nvSpPr>
        <p:spPr>
          <a:xfrm>
            <a:off x="3983703" y="1516975"/>
            <a:ext cx="2112297" cy="128561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1451B63-F205-B843-8DA3-DAABE5B3426A}"/>
              </a:ext>
            </a:extLst>
          </p:cNvPr>
          <p:cNvSpPr/>
          <p:nvPr/>
        </p:nvSpPr>
        <p:spPr>
          <a:xfrm>
            <a:off x="6365645" y="1930259"/>
            <a:ext cx="2987193" cy="177484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75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sitting, black, photo&#10;&#10;Description automatically generated">
            <a:extLst>
              <a:ext uri="{FF2B5EF4-FFF2-40B4-BE49-F238E27FC236}">
                <a16:creationId xmlns:a16="http://schemas.microsoft.com/office/drawing/2014/main" id="{5DD6EC43-9503-9443-8498-03D23350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8" r="9089" b="16923"/>
          <a:stretch/>
        </p:blipFill>
        <p:spPr>
          <a:xfrm>
            <a:off x="3627655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D5650-3EA2-3340-B576-DA7F4D5CBBBE}"/>
              </a:ext>
            </a:extLst>
          </p:cNvPr>
          <p:cNvSpPr/>
          <p:nvPr/>
        </p:nvSpPr>
        <p:spPr>
          <a:xfrm>
            <a:off x="477981" y="4326497"/>
            <a:ext cx="4189022" cy="39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EEB56-457E-FE4F-BB33-F04EC09B00B9}"/>
              </a:ext>
            </a:extLst>
          </p:cNvPr>
          <p:cNvSpPr/>
          <p:nvPr/>
        </p:nvSpPr>
        <p:spPr>
          <a:xfrm>
            <a:off x="375338" y="425742"/>
            <a:ext cx="4189022" cy="39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BC78E-0605-1D4C-AECA-7C72C2FD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97" y="123826"/>
            <a:ext cx="7230846" cy="14035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Satellites observing atmospheric composition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F0494-9A15-9D4B-9D64-8AD43E44F579}"/>
              </a:ext>
            </a:extLst>
          </p:cNvPr>
          <p:cNvSpPr txBox="1"/>
          <p:nvPr/>
        </p:nvSpPr>
        <p:spPr>
          <a:xfrm>
            <a:off x="477981" y="1781045"/>
            <a:ext cx="67422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 EUMETSAT METOP A (2006-&gt;), B (2012-&gt;) and C (2018-&gt;)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Instruments: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2000" dirty="0"/>
              <a:t>GOME-2 (UV-VIS)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2000" dirty="0"/>
              <a:t>IASI (</a:t>
            </a:r>
            <a:r>
              <a:rPr lang="fi-FI" sz="2000" dirty="0" err="1"/>
              <a:t>Thermal</a:t>
            </a:r>
            <a:r>
              <a:rPr lang="fi-FI" sz="2000" dirty="0"/>
              <a:t> IR)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Copernicus</a:t>
            </a:r>
            <a:r>
              <a:rPr lang="fi-FI" sz="2000" dirty="0"/>
              <a:t> </a:t>
            </a:r>
            <a:r>
              <a:rPr lang="fi-FI" sz="2000" dirty="0" err="1"/>
              <a:t>Sentinel</a:t>
            </a:r>
            <a:r>
              <a:rPr lang="fi-FI" sz="2000" dirty="0"/>
              <a:t> 5p (2017-&gt;)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000" dirty="0"/>
              <a:t> </a:t>
            </a:r>
            <a:r>
              <a:rPr lang="fi-FI" sz="2000" dirty="0" err="1"/>
              <a:t>Instrument</a:t>
            </a:r>
            <a:r>
              <a:rPr lang="fi-FI" sz="2000" dirty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2000" dirty="0"/>
              <a:t>TROPOMI (UV-VIS + </a:t>
            </a:r>
            <a:r>
              <a:rPr lang="fi-FI" sz="2000" dirty="0" err="1"/>
              <a:t>Shortwave</a:t>
            </a:r>
            <a:r>
              <a:rPr lang="fi-FI" sz="2000" dirty="0"/>
              <a:t> IR)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6E9CC6-3900-3E44-8F75-8208FEBE4B6F}"/>
              </a:ext>
            </a:extLst>
          </p:cNvPr>
          <p:cNvGrpSpPr/>
          <p:nvPr/>
        </p:nvGrpSpPr>
        <p:grpSpPr>
          <a:xfrm>
            <a:off x="1062156" y="4986963"/>
            <a:ext cx="3604847" cy="1610452"/>
            <a:chOff x="7432430" y="2275011"/>
            <a:chExt cx="3604847" cy="161045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38DCFB-DCAB-9448-A9F5-EE0B43A94CED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17D8B99-F163-0541-9A65-F68660EBBDE2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860C8F2-B2C1-3042-BD58-97005D38E5CC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un 23">
                <a:extLst>
                  <a:ext uri="{FF2B5EF4-FFF2-40B4-BE49-F238E27FC236}">
                    <a16:creationId xmlns:a16="http://schemas.microsoft.com/office/drawing/2014/main" id="{7E689EDF-F676-ED4B-A503-DDC8F0A7079A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DBAAB2A-34C2-9348-9872-C5FD9761AA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1922B022-1B3E-A74A-B66B-88C5F9A5AA47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2D25F8-354C-3940-AE90-0B94157605AC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200" dirty="0" err="1"/>
                <a:t>Noon</a:t>
              </a:r>
              <a:endParaRPr lang="fi-FI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1D6E-086C-4043-9D6C-BB50F3B51AD4}"/>
                </a:ext>
              </a:extLst>
            </p:cNvPr>
            <p:cNvSpPr txBox="1"/>
            <p:nvPr/>
          </p:nvSpPr>
          <p:spPr>
            <a:xfrm rot="16200000">
              <a:off x="8805610" y="2871507"/>
              <a:ext cx="1160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GOME-2, IASI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D4BFC6-5BCC-3E45-97FB-1497F48FBFD2}"/>
                </a:ext>
              </a:extLst>
            </p:cNvPr>
            <p:cNvSpPr txBox="1"/>
            <p:nvPr/>
          </p:nvSpPr>
          <p:spPr>
            <a:xfrm rot="16200000">
              <a:off x="7533563" y="2729026"/>
              <a:ext cx="1090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/>
                <a:t>IASI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549107-C688-F547-A2DC-F20320ABFE77}"/>
              </a:ext>
            </a:extLst>
          </p:cNvPr>
          <p:cNvSpPr txBox="1"/>
          <p:nvPr/>
        </p:nvSpPr>
        <p:spPr>
          <a:xfrm rot="16200000">
            <a:off x="3812961" y="5493782"/>
            <a:ext cx="1160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TROPOMI</a:t>
            </a:r>
          </a:p>
        </p:txBody>
      </p:sp>
    </p:spTree>
    <p:extLst>
      <p:ext uri="{BB962C8B-B14F-4D97-AF65-F5344CB8AC3E}">
        <p14:creationId xmlns:p14="http://schemas.microsoft.com/office/powerpoint/2010/main" val="334878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81A7-B431-6441-B93B-6362527A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3" y="175939"/>
            <a:ext cx="10515600" cy="1325563"/>
          </a:xfrm>
        </p:spPr>
        <p:txBody>
          <a:bodyPr/>
          <a:lstStyle/>
          <a:p>
            <a:pPr algn="ctr"/>
            <a:r>
              <a:rPr lang="fi-FI"/>
              <a:t>Fire emissions in the atmosphere</a:t>
            </a:r>
            <a:endParaRPr lang="fi-FI" dirty="0"/>
          </a:p>
        </p:txBody>
      </p:sp>
      <p:pic>
        <p:nvPicPr>
          <p:cNvPr id="5" name="Picture 4" descr="A field with clouds in the sky&#10;&#10;Description automatically generated">
            <a:extLst>
              <a:ext uri="{FF2B5EF4-FFF2-40B4-BE49-F238E27FC236}">
                <a16:creationId xmlns:a16="http://schemas.microsoft.com/office/drawing/2014/main" id="{081BF03D-9BA4-7C4E-BE4A-8B209A1D11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81354" y="1361624"/>
            <a:ext cx="11735652" cy="4552846"/>
          </a:xfrm>
          <a:prstGeom prst="rect">
            <a:avLst/>
          </a:prstGeom>
          <a:ln>
            <a:noFill/>
          </a:ln>
          <a:effectLst>
            <a:reflection endPos="0" dir="5400000" sy="-100000" algn="bl" rotWithShape="0"/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2A0EE3-0029-5D4B-90D2-9172591651E4}"/>
              </a:ext>
            </a:extLst>
          </p:cNvPr>
          <p:cNvSpPr/>
          <p:nvPr/>
        </p:nvSpPr>
        <p:spPr>
          <a:xfrm>
            <a:off x="174994" y="5791360"/>
            <a:ext cx="2326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dirty="0">
                <a:hlinkClick r:id="rId3"/>
              </a:rPr>
              <a:t>https://www.warrenphotographic.co.uk/</a:t>
            </a:r>
            <a:endParaRPr lang="fi-FI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CF7A1-1DBE-8049-87D3-F661A59DA6CA}"/>
              </a:ext>
            </a:extLst>
          </p:cNvPr>
          <p:cNvSpPr txBox="1"/>
          <p:nvPr/>
        </p:nvSpPr>
        <p:spPr>
          <a:xfrm>
            <a:off x="8221710" y="3052219"/>
            <a:ext cx="160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/>
              <a:t>Aerosols</a:t>
            </a:r>
            <a:endParaRPr lang="fi-FI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C5517F-28C7-7041-825C-CD3897650486}"/>
              </a:ext>
            </a:extLst>
          </p:cNvPr>
          <p:cNvSpPr txBox="1"/>
          <p:nvPr/>
        </p:nvSpPr>
        <p:spPr>
          <a:xfrm>
            <a:off x="6810094" y="2929031"/>
            <a:ext cx="1260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 err="1"/>
              <a:t>Gases</a:t>
            </a:r>
            <a:endParaRPr lang="fi-FI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7E43E-CB0C-AB41-999C-72A403041BCA}"/>
              </a:ext>
            </a:extLst>
          </p:cNvPr>
          <p:cNvSpPr txBox="1"/>
          <p:nvPr/>
        </p:nvSpPr>
        <p:spPr>
          <a:xfrm>
            <a:off x="876975" y="1727374"/>
            <a:ext cx="4461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Transport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47D2152B-9AE8-574B-A6F1-638DF368B12C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2747322" y="2064234"/>
            <a:ext cx="4062772" cy="106485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C0FC96-B83B-AA4D-BFC0-BFBAC19D5FA2}"/>
              </a:ext>
            </a:extLst>
          </p:cNvPr>
          <p:cNvSpPr txBox="1"/>
          <p:nvPr/>
        </p:nvSpPr>
        <p:spPr>
          <a:xfrm>
            <a:off x="894539" y="2361065"/>
            <a:ext cx="216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Determined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weather</a:t>
            </a:r>
            <a:r>
              <a:rPr lang="fi-FI" dirty="0"/>
              <a:t> </a:t>
            </a:r>
            <a:r>
              <a:rPr lang="fi-FI" dirty="0" err="1"/>
              <a:t>conditions</a:t>
            </a:r>
            <a:endParaRPr lang="fi-FI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C43F2B-3144-7E47-A384-677C60002D5E}"/>
              </a:ext>
            </a:extLst>
          </p:cNvPr>
          <p:cNvSpPr txBox="1"/>
          <p:nvPr/>
        </p:nvSpPr>
        <p:spPr>
          <a:xfrm>
            <a:off x="6986005" y="2226004"/>
            <a:ext cx="203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 err="1"/>
              <a:t>Emissions</a:t>
            </a:r>
            <a:endParaRPr lang="fi-FI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68D33D-AEE0-5049-B10F-8C40886930A7}"/>
              </a:ext>
            </a:extLst>
          </p:cNvPr>
          <p:cNvSpPr txBox="1"/>
          <p:nvPr/>
        </p:nvSpPr>
        <p:spPr>
          <a:xfrm>
            <a:off x="7229273" y="3913880"/>
            <a:ext cx="412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Decreased</a:t>
            </a:r>
            <a:r>
              <a:rPr lang="fi-FI" dirty="0"/>
              <a:t> air </a:t>
            </a:r>
            <a:r>
              <a:rPr lang="fi-FI" dirty="0" err="1"/>
              <a:t>quality</a:t>
            </a:r>
            <a:r>
              <a:rPr lang="fi-FI" dirty="0"/>
              <a:t> and </a:t>
            </a:r>
            <a:r>
              <a:rPr lang="fi-FI" dirty="0" err="1"/>
              <a:t>health</a:t>
            </a:r>
            <a:r>
              <a:rPr lang="fi-FI" dirty="0"/>
              <a:t> </a:t>
            </a:r>
            <a:r>
              <a:rPr lang="fi-FI" dirty="0" err="1"/>
              <a:t>hazard</a:t>
            </a:r>
            <a:endParaRPr lang="fi-FI" dirty="0"/>
          </a:p>
          <a:p>
            <a:r>
              <a:rPr lang="fi-FI" dirty="0" err="1"/>
              <a:t>Low</a:t>
            </a:r>
            <a:r>
              <a:rPr lang="fi-FI" dirty="0"/>
              <a:t> </a:t>
            </a:r>
            <a:r>
              <a:rPr lang="fi-FI" dirty="0" err="1"/>
              <a:t>visibility</a:t>
            </a:r>
            <a:endParaRPr lang="fi-FI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CA9ABB-A114-F746-9D97-DD09E99659FD}"/>
              </a:ext>
            </a:extLst>
          </p:cNvPr>
          <p:cNvSpPr txBox="1"/>
          <p:nvPr/>
        </p:nvSpPr>
        <p:spPr>
          <a:xfrm>
            <a:off x="3459693" y="1552138"/>
            <a:ext cx="30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Potential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to </a:t>
            </a:r>
            <a:r>
              <a:rPr lang="fi-FI" dirty="0" err="1"/>
              <a:t>aviation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207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7176-EC61-5C47-BF09-2B713BDD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87"/>
            <a:ext cx="10515600" cy="1325563"/>
          </a:xfrm>
        </p:spPr>
        <p:txBody>
          <a:bodyPr/>
          <a:lstStyle/>
          <a:p>
            <a:r>
              <a:rPr lang="fi-FI" dirty="0" err="1"/>
              <a:t>Absorbing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Index (AAI)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2658F-EE2B-CB4D-B737-55821ADD80E3}"/>
              </a:ext>
            </a:extLst>
          </p:cNvPr>
          <p:cNvSpPr txBox="1"/>
          <p:nvPr/>
        </p:nvSpPr>
        <p:spPr>
          <a:xfrm>
            <a:off x="296641" y="1409679"/>
            <a:ext cx="5415390" cy="4401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Also known as UV Aerosol Index (UVAI)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Defined using UV-wavelengths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b="1" dirty="0">
                <a:sym typeface="Wingdings" pitchFamily="2" charset="2"/>
              </a:rPr>
              <a:t>GOME-2,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b="1" dirty="0">
                <a:sym typeface="Wingdings" pitchFamily="2" charset="2"/>
              </a:rPr>
              <a:t>TROPOMI</a:t>
            </a:r>
            <a:r>
              <a:rPr lang="en-US" sz="2400" dirty="0">
                <a:sym typeface="Wingdings" pitchFamily="2" charset="2"/>
              </a:rPr>
              <a:t>, OMI, OMPS)</a:t>
            </a:r>
            <a:endParaRPr lang="en-US" sz="24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Sensitive to absorbing aerosols: smoke, volcanic ash, desert dust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AAI separates the spectral contrast at two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UV wavelengths </a:t>
            </a:r>
            <a:r>
              <a:rPr lang="en-US" sz="2400" dirty="0"/>
              <a:t>caused by aerosol extinction from that of other effects (e.g. </a:t>
            </a:r>
            <a:r>
              <a:rPr lang="en-US" sz="2400" dirty="0" err="1"/>
              <a:t>molec</a:t>
            </a:r>
            <a:r>
              <a:rPr lang="en-US" sz="2400" dirty="0"/>
              <a:t>. scattering)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Clouds do not “prevent” the observation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B937BE4-2D2C-D340-89A6-5EF4336EDBEF}"/>
              </a:ext>
            </a:extLst>
          </p:cNvPr>
          <p:cNvSpPr/>
          <p:nvPr/>
        </p:nvSpPr>
        <p:spPr>
          <a:xfrm>
            <a:off x="493573" y="5982206"/>
            <a:ext cx="68925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134D3-4D1B-EC40-BDBC-479A1D38E852}"/>
              </a:ext>
            </a:extLst>
          </p:cNvPr>
          <p:cNvSpPr txBox="1"/>
          <p:nvPr/>
        </p:nvSpPr>
        <p:spPr>
          <a:xfrm>
            <a:off x="1246908" y="5899712"/>
            <a:ext cx="669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002060"/>
                </a:solidFill>
              </a:rPr>
              <a:t>AAI is a </a:t>
            </a:r>
            <a:r>
              <a:rPr lang="fi-FI" sz="2800" b="1" dirty="0" err="1">
                <a:solidFill>
                  <a:srgbClr val="002060"/>
                </a:solidFill>
              </a:rPr>
              <a:t>good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tracer</a:t>
            </a:r>
            <a:r>
              <a:rPr lang="fi-FI" sz="2800" b="1" dirty="0">
                <a:solidFill>
                  <a:srgbClr val="002060"/>
                </a:solidFill>
              </a:rPr>
              <a:t> for </a:t>
            </a:r>
            <a:r>
              <a:rPr lang="fi-FI" sz="2800" b="1" dirty="0" err="1">
                <a:solidFill>
                  <a:srgbClr val="002060"/>
                </a:solidFill>
              </a:rPr>
              <a:t>smoke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plumes</a:t>
            </a:r>
            <a:endParaRPr lang="fi-FI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sitting, table, black, snow&#10;&#10;Description automatically generated">
            <a:extLst>
              <a:ext uri="{FF2B5EF4-FFF2-40B4-BE49-F238E27FC236}">
                <a16:creationId xmlns:a16="http://schemas.microsoft.com/office/drawing/2014/main" id="{DD6A2437-4FDB-4646-8672-1ABD3D70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0" t="3288" r="9502" b="8993"/>
          <a:stretch/>
        </p:blipFill>
        <p:spPr>
          <a:xfrm>
            <a:off x="6479971" y="1132508"/>
            <a:ext cx="5257801" cy="46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1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919E3C9-1DE3-2E4B-8931-02B00B456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22"/>
          <a:stretch/>
        </p:blipFill>
        <p:spPr>
          <a:xfrm>
            <a:off x="8908" y="437275"/>
            <a:ext cx="7659584" cy="63845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FBE0C6-3CA0-F340-BA04-0A1BE0B5A9DA}"/>
              </a:ext>
            </a:extLst>
          </p:cNvPr>
          <p:cNvSpPr/>
          <p:nvPr/>
        </p:nvSpPr>
        <p:spPr>
          <a:xfrm>
            <a:off x="7778338" y="1134945"/>
            <a:ext cx="41682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Positive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accent1">
                    <a:lumMod val="75000"/>
                  </a:schemeClr>
                </a:solidFill>
              </a:rPr>
              <a:t>values</a:t>
            </a:r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400" dirty="0" err="1"/>
              <a:t>indicate</a:t>
            </a:r>
            <a:r>
              <a:rPr lang="fi-FI" sz="2400" dirty="0"/>
              <a:t> </a:t>
            </a:r>
            <a:r>
              <a:rPr lang="fi-FI" sz="2400" dirty="0" err="1"/>
              <a:t>presence</a:t>
            </a:r>
            <a:r>
              <a:rPr lang="fi-FI" sz="2400" dirty="0"/>
              <a:t> of </a:t>
            </a:r>
            <a:r>
              <a:rPr lang="fi-FI" sz="2400" dirty="0" err="1"/>
              <a:t>absorbing</a:t>
            </a:r>
            <a:r>
              <a:rPr lang="fi-FI" sz="2400" dirty="0"/>
              <a:t> </a:t>
            </a:r>
            <a:r>
              <a:rPr lang="fi-FI" sz="2400" dirty="0" err="1"/>
              <a:t>aerosols</a:t>
            </a:r>
            <a:endParaRPr lang="fi-FI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 For </a:t>
            </a:r>
            <a:r>
              <a:rPr lang="fi-FI" dirty="0" err="1"/>
              <a:t>clouds</a:t>
            </a:r>
            <a:r>
              <a:rPr lang="fi-FI" dirty="0"/>
              <a:t> (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scattering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) AAI is </a:t>
            </a:r>
            <a:r>
              <a:rPr lang="fi-FI" dirty="0" err="1"/>
              <a:t>close</a:t>
            </a:r>
            <a:r>
              <a:rPr lang="fi-FI" dirty="0"/>
              <a:t> to </a:t>
            </a:r>
            <a:r>
              <a:rPr lang="fi-FI" dirty="0" err="1"/>
              <a:t>zero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negative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Positive</a:t>
            </a:r>
            <a:r>
              <a:rPr lang="fi-FI" dirty="0"/>
              <a:t>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aerosols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smoke</a:t>
            </a:r>
            <a:r>
              <a:rPr lang="fi-FI" dirty="0"/>
              <a:t>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sunglint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ocean</a:t>
            </a:r>
            <a:r>
              <a:rPr lang="fi-FI" dirty="0"/>
              <a:t> </a:t>
            </a:r>
            <a:r>
              <a:rPr lang="fi-FI" dirty="0" err="1"/>
              <a:t>causes</a:t>
            </a:r>
            <a:r>
              <a:rPr lang="fi-FI" dirty="0"/>
              <a:t> </a:t>
            </a:r>
            <a:r>
              <a:rPr lang="fi-FI" dirty="0" err="1"/>
              <a:t>positive</a:t>
            </a:r>
            <a:r>
              <a:rPr lang="fi-FI" dirty="0"/>
              <a:t>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often</a:t>
            </a:r>
            <a:r>
              <a:rPr lang="fi-FI" dirty="0"/>
              <a:t> </a:t>
            </a:r>
            <a:r>
              <a:rPr lang="fi-FI" dirty="0" err="1"/>
              <a:t>filtered</a:t>
            </a:r>
            <a:r>
              <a:rPr lang="fi-FI" dirty="0"/>
              <a:t> out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data.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For (</a:t>
            </a:r>
            <a:r>
              <a:rPr lang="fi-FI" sz="2400" dirty="0" err="1"/>
              <a:t>smoke</a:t>
            </a:r>
            <a:r>
              <a:rPr lang="fi-FI" sz="2400" dirty="0"/>
              <a:t>) </a:t>
            </a:r>
            <a:r>
              <a:rPr lang="fi-FI" sz="2400" dirty="0" err="1"/>
              <a:t>plumes</a:t>
            </a:r>
            <a:r>
              <a:rPr lang="fi-FI" sz="2400" dirty="0"/>
              <a:t> </a:t>
            </a:r>
            <a:r>
              <a:rPr lang="fi-FI" sz="2400" dirty="0" err="1"/>
              <a:t>typically</a:t>
            </a:r>
            <a:r>
              <a:rPr lang="fi-FI" sz="2400" dirty="0"/>
              <a:t> AAI &gt; 1.0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Typical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</a:t>
            </a:r>
            <a:r>
              <a:rPr lang="fi-FI" dirty="0" err="1"/>
              <a:t>slightly</a:t>
            </a:r>
            <a:r>
              <a:rPr lang="fi-FI" dirty="0"/>
              <a:t> </a:t>
            </a:r>
            <a:r>
              <a:rPr lang="fi-FI" dirty="0" err="1"/>
              <a:t>positive</a:t>
            </a:r>
            <a:endParaRPr lang="fi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6F0AC-C709-D247-A5F3-BD5AC4D7E2D3}"/>
              </a:ext>
            </a:extLst>
          </p:cNvPr>
          <p:cNvSpPr txBox="1"/>
          <p:nvPr/>
        </p:nvSpPr>
        <p:spPr>
          <a:xfrm>
            <a:off x="627410" y="84553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Interpreting</a:t>
            </a:r>
            <a:r>
              <a:rPr lang="fi-FI" sz="3600" dirty="0"/>
              <a:t> AAI (1)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29D128-C436-E942-BCD1-EFBA0C38BA12}"/>
              </a:ext>
            </a:extLst>
          </p:cNvPr>
          <p:cNvCxnSpPr>
            <a:cxnSpLocks/>
          </p:cNvCxnSpPr>
          <p:nvPr/>
        </p:nvCxnSpPr>
        <p:spPr>
          <a:xfrm flipH="1" flipV="1">
            <a:off x="2850079" y="3241963"/>
            <a:ext cx="558139" cy="25256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775CD6-A21D-B94E-A1F9-4F4825AA19E5}"/>
              </a:ext>
            </a:extLst>
          </p:cNvPr>
          <p:cNvCxnSpPr>
            <a:cxnSpLocks/>
          </p:cNvCxnSpPr>
          <p:nvPr/>
        </p:nvCxnSpPr>
        <p:spPr>
          <a:xfrm flipH="1" flipV="1">
            <a:off x="3329047" y="3241963"/>
            <a:ext cx="79171" cy="248074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9A1981-19F7-124F-8A73-AEAFBB152843}"/>
              </a:ext>
            </a:extLst>
          </p:cNvPr>
          <p:cNvSpPr txBox="1"/>
          <p:nvPr/>
        </p:nvSpPr>
        <p:spPr>
          <a:xfrm>
            <a:off x="2850079" y="5722710"/>
            <a:ext cx="142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Sun </a:t>
            </a:r>
            <a:r>
              <a:rPr lang="fi-FI" dirty="0" err="1"/>
              <a:t>glint</a:t>
            </a:r>
            <a:endParaRPr lang="fi-FI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850A15-EEA1-4542-A6F1-07DF09782C41}"/>
              </a:ext>
            </a:extLst>
          </p:cNvPr>
          <p:cNvCxnSpPr>
            <a:cxnSpLocks/>
          </p:cNvCxnSpPr>
          <p:nvPr/>
        </p:nvCxnSpPr>
        <p:spPr>
          <a:xfrm flipH="1">
            <a:off x="3155867" y="1083606"/>
            <a:ext cx="1243940" cy="16365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331BE3-0178-3C4B-BF72-913D3DC8143E}"/>
              </a:ext>
            </a:extLst>
          </p:cNvPr>
          <p:cNvSpPr txBox="1"/>
          <p:nvPr/>
        </p:nvSpPr>
        <p:spPr>
          <a:xfrm>
            <a:off x="4405745" y="437275"/>
            <a:ext cx="289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Smoke</a:t>
            </a:r>
            <a:r>
              <a:rPr lang="fi-FI" dirty="0"/>
              <a:t> </a:t>
            </a:r>
            <a:r>
              <a:rPr lang="fi-FI" dirty="0" err="1"/>
              <a:t>plume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Canadian </a:t>
            </a:r>
            <a:r>
              <a:rPr lang="fi-FI" dirty="0" err="1"/>
              <a:t>forest</a:t>
            </a:r>
            <a:r>
              <a:rPr lang="fi-FI" dirty="0"/>
              <a:t> </a:t>
            </a:r>
            <a:r>
              <a:rPr lang="fi-FI" dirty="0" err="1"/>
              <a:t>fires</a:t>
            </a:r>
            <a:endParaRPr lang="fi-FI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1FFF86-DE61-4944-9C31-449C3E76F21D}"/>
              </a:ext>
            </a:extLst>
          </p:cNvPr>
          <p:cNvCxnSpPr>
            <a:cxnSpLocks/>
          </p:cNvCxnSpPr>
          <p:nvPr/>
        </p:nvCxnSpPr>
        <p:spPr>
          <a:xfrm flipH="1" flipV="1">
            <a:off x="4087089" y="3522771"/>
            <a:ext cx="312718" cy="75901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AB46ED-E172-7749-A4B1-7BFFDEDCCBB6}"/>
              </a:ext>
            </a:extLst>
          </p:cNvPr>
          <p:cNvSpPr txBox="1"/>
          <p:nvPr/>
        </p:nvSpPr>
        <p:spPr>
          <a:xfrm>
            <a:off x="4087089" y="4189593"/>
            <a:ext cx="124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Desert</a:t>
            </a:r>
            <a:r>
              <a:rPr lang="fi-FI" dirty="0"/>
              <a:t> </a:t>
            </a:r>
            <a:r>
              <a:rPr lang="fi-FI" dirty="0" err="1"/>
              <a:t>dust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90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00A277-2808-7242-B8E2-18B74CEE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758" y="3839153"/>
            <a:ext cx="4010219" cy="1956005"/>
          </a:xfrm>
          <a:prstGeom prst="rect">
            <a:avLst/>
          </a:prstGeom>
        </p:spPr>
      </p:pic>
      <p:pic>
        <p:nvPicPr>
          <p:cNvPr id="5" name="Picture 4" descr="A picture containing outdoor, grass, smoke, train&#10;&#10;Description automatically generated">
            <a:extLst>
              <a:ext uri="{FF2B5EF4-FFF2-40B4-BE49-F238E27FC236}">
                <a16:creationId xmlns:a16="http://schemas.microsoft.com/office/drawing/2014/main" id="{EEC38949-7688-1B40-9CFB-A4CFD3AD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3132" y="1024303"/>
            <a:ext cx="7053943" cy="5188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63A0EF-089F-5344-834A-4ECC0128CCEB}"/>
              </a:ext>
            </a:extLst>
          </p:cNvPr>
          <p:cNvSpPr txBox="1"/>
          <p:nvPr/>
        </p:nvSpPr>
        <p:spPr>
          <a:xfrm>
            <a:off x="7440552" y="0"/>
            <a:ext cx="453307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AAI </a:t>
            </a:r>
            <a:r>
              <a:rPr lang="fi-FI" sz="2000" dirty="0" err="1"/>
              <a:t>values</a:t>
            </a:r>
            <a:r>
              <a:rPr lang="fi-FI" sz="2000" dirty="0"/>
              <a:t> </a:t>
            </a:r>
            <a:r>
              <a:rPr lang="fi-FI" sz="2000" dirty="0" err="1"/>
              <a:t>depend</a:t>
            </a:r>
            <a:r>
              <a:rPr lang="fi-FI" sz="2000" dirty="0"/>
              <a:t> on </a:t>
            </a:r>
            <a:r>
              <a:rPr lang="fi-FI" sz="2000" dirty="0" err="1"/>
              <a:t>various</a:t>
            </a:r>
            <a:r>
              <a:rPr lang="fi-FI" sz="2000" dirty="0"/>
              <a:t> </a:t>
            </a:r>
            <a:r>
              <a:rPr lang="fi-FI" sz="2000" dirty="0" err="1"/>
              <a:t>factors</a:t>
            </a:r>
            <a:endParaRPr lang="fi-FI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/>
              <a:t>Comparing</a:t>
            </a:r>
            <a:r>
              <a:rPr lang="fi-FI" dirty="0"/>
              <a:t> </a:t>
            </a:r>
            <a:r>
              <a:rPr lang="fi-FI" dirty="0" err="1"/>
              <a:t>cases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straightforward</a:t>
            </a:r>
            <a:r>
              <a:rPr lang="fi-FI" dirty="0"/>
              <a:t>!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Not</a:t>
            </a:r>
            <a:r>
              <a:rPr lang="fi-FI" sz="2000" dirty="0"/>
              <a:t> a ”</a:t>
            </a:r>
            <a:r>
              <a:rPr lang="fi-FI" sz="2000" dirty="0" err="1"/>
              <a:t>direct</a:t>
            </a:r>
            <a:r>
              <a:rPr lang="fi-FI" sz="2000" dirty="0"/>
              <a:t>” </a:t>
            </a:r>
            <a:r>
              <a:rPr lang="fi-FI" sz="2000" dirty="0" err="1"/>
              <a:t>measure</a:t>
            </a:r>
            <a:r>
              <a:rPr lang="fi-FI" sz="2000" dirty="0"/>
              <a:t> of </a:t>
            </a:r>
            <a:r>
              <a:rPr lang="fi-FI" sz="2000" dirty="0" err="1"/>
              <a:t>aerosol</a:t>
            </a:r>
            <a:r>
              <a:rPr lang="fi-FI" sz="2000" dirty="0"/>
              <a:t> </a:t>
            </a:r>
            <a:r>
              <a:rPr lang="fi-FI" sz="2000" dirty="0" err="1"/>
              <a:t>loading</a:t>
            </a:r>
            <a:endParaRPr lang="fi-FI" sz="2000" dirty="0"/>
          </a:p>
          <a:p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With</a:t>
            </a:r>
            <a:r>
              <a:rPr lang="fi-FI" sz="2000" dirty="0"/>
              <a:t> AAI </a:t>
            </a:r>
            <a:r>
              <a:rPr lang="fi-FI" sz="2000" dirty="0" err="1"/>
              <a:t>you</a:t>
            </a:r>
            <a:r>
              <a:rPr lang="fi-FI" sz="2000" dirty="0"/>
              <a:t> </a:t>
            </a:r>
            <a:r>
              <a:rPr lang="fi-FI" sz="2000" dirty="0" err="1"/>
              <a:t>typically</a:t>
            </a:r>
            <a:r>
              <a:rPr lang="fi-FI" sz="2000" dirty="0"/>
              <a:t> </a:t>
            </a:r>
            <a:r>
              <a:rPr lang="fi-FI" sz="2000" dirty="0" err="1"/>
              <a:t>see</a:t>
            </a:r>
            <a:r>
              <a:rPr lang="fi-FI" sz="2000" dirty="0"/>
              <a:t>  an </a:t>
            </a:r>
            <a:r>
              <a:rPr lang="fi-FI" sz="2000" dirty="0" err="1"/>
              <a:t>elevated</a:t>
            </a:r>
            <a:r>
              <a:rPr lang="fi-FI" sz="2000" dirty="0"/>
              <a:t> </a:t>
            </a:r>
            <a:r>
              <a:rPr lang="fi-FI" sz="2000" dirty="0" err="1"/>
              <a:t>plume</a:t>
            </a:r>
            <a:endParaRPr lang="fi-FI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For </a:t>
            </a:r>
            <a:r>
              <a:rPr lang="fi-FI" dirty="0" err="1"/>
              <a:t>assessing</a:t>
            </a:r>
            <a:r>
              <a:rPr lang="fi-FI" dirty="0"/>
              <a:t> air </a:t>
            </a:r>
            <a:r>
              <a:rPr lang="fi-FI" dirty="0" err="1"/>
              <a:t>quality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, </a:t>
            </a:r>
            <a:r>
              <a:rPr lang="fi-FI" dirty="0" err="1"/>
              <a:t>additional</a:t>
            </a:r>
            <a:r>
              <a:rPr lang="fi-FI" dirty="0"/>
              <a:t> </a:t>
            </a:r>
            <a:r>
              <a:rPr lang="fi-FI" dirty="0" err="1"/>
              <a:t>information</a:t>
            </a:r>
            <a:r>
              <a:rPr lang="fi-FI" dirty="0"/>
              <a:t> (</a:t>
            </a:r>
            <a:r>
              <a:rPr lang="fi-FI" dirty="0" err="1"/>
              <a:t>model</a:t>
            </a:r>
            <a:r>
              <a:rPr lang="fi-FI" dirty="0"/>
              <a:t>, in </a:t>
            </a:r>
            <a:r>
              <a:rPr lang="fi-FI" dirty="0" err="1"/>
              <a:t>situ</a:t>
            </a:r>
            <a:r>
              <a:rPr lang="fi-FI" dirty="0"/>
              <a:t>) is </a:t>
            </a:r>
            <a:r>
              <a:rPr lang="fi-FI" dirty="0" err="1"/>
              <a:t>recommended</a:t>
            </a:r>
            <a:r>
              <a:rPr lang="fi-FI" sz="2000" dirty="0"/>
              <a:t>.</a:t>
            </a:r>
          </a:p>
          <a:p>
            <a:pPr lvl="1"/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F35C2-F999-F740-8AB6-8D0B3631B4F8}"/>
              </a:ext>
            </a:extLst>
          </p:cNvPr>
          <p:cNvSpPr txBox="1"/>
          <p:nvPr/>
        </p:nvSpPr>
        <p:spPr>
          <a:xfrm>
            <a:off x="629392" y="6365174"/>
            <a:ext cx="5581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hlinkClick r:id="rId4"/>
              </a:rPr>
              <a:t>https://en.wikipedia.org/wiki/File:Weston_Pass_Fire_smoke_plume.jpg</a:t>
            </a:r>
            <a:endParaRPr lang="fi-FI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74518-C40E-0A4E-A652-42525ED675FF}"/>
              </a:ext>
            </a:extLst>
          </p:cNvPr>
          <p:cNvSpPr txBox="1"/>
          <p:nvPr/>
        </p:nvSpPr>
        <p:spPr>
          <a:xfrm>
            <a:off x="1531917" y="225631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Interpreting</a:t>
            </a:r>
            <a:r>
              <a:rPr lang="fi-FI" sz="3600" dirty="0"/>
              <a:t> AAI (2)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66BAB1-51C4-0E49-B36C-B007B03B89EE}"/>
              </a:ext>
            </a:extLst>
          </p:cNvPr>
          <p:cNvCxnSpPr>
            <a:cxnSpLocks/>
          </p:cNvCxnSpPr>
          <p:nvPr/>
        </p:nvCxnSpPr>
        <p:spPr>
          <a:xfrm flipV="1">
            <a:off x="4405746" y="4286992"/>
            <a:ext cx="0" cy="1365662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D6471-49D0-0842-BE80-E18CE29B17BD}"/>
              </a:ext>
            </a:extLst>
          </p:cNvPr>
          <p:cNvCxnSpPr>
            <a:cxnSpLocks/>
          </p:cNvCxnSpPr>
          <p:nvPr/>
        </p:nvCxnSpPr>
        <p:spPr>
          <a:xfrm flipV="1">
            <a:off x="5353792" y="3099461"/>
            <a:ext cx="0" cy="2470066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372019-A1BB-1241-AFDC-9CCB2639EFC9}"/>
              </a:ext>
            </a:extLst>
          </p:cNvPr>
          <p:cNvCxnSpPr>
            <a:cxnSpLocks/>
          </p:cNvCxnSpPr>
          <p:nvPr/>
        </p:nvCxnSpPr>
        <p:spPr>
          <a:xfrm flipV="1">
            <a:off x="6515595" y="2361212"/>
            <a:ext cx="0" cy="3208315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B14BAD-5868-FA48-ACAE-3E647D0CF403}"/>
              </a:ext>
            </a:extLst>
          </p:cNvPr>
          <p:cNvSpPr txBox="1"/>
          <p:nvPr/>
        </p:nvSpPr>
        <p:spPr>
          <a:xfrm>
            <a:off x="3206338" y="5652654"/>
            <a:ext cx="3857499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AAI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plume</a:t>
            </a:r>
            <a:r>
              <a:rPr lang="fi-FI" dirty="0"/>
              <a:t> </a:t>
            </a:r>
            <a:r>
              <a:rPr lang="fi-FI" dirty="0" err="1"/>
              <a:t>height</a:t>
            </a:r>
            <a:endParaRPr lang="fi-FI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675AF4-4C73-1A42-B703-EF1527FA0C11}"/>
              </a:ext>
            </a:extLst>
          </p:cNvPr>
          <p:cNvSpPr/>
          <p:nvPr/>
        </p:nvSpPr>
        <p:spPr>
          <a:xfrm>
            <a:off x="2671948" y="3218213"/>
            <a:ext cx="534390" cy="400354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10FAE5-6B51-4148-A2AE-7B8B76CCDF90}"/>
              </a:ext>
            </a:extLst>
          </p:cNvPr>
          <p:cNvSpPr/>
          <p:nvPr/>
        </p:nvSpPr>
        <p:spPr>
          <a:xfrm>
            <a:off x="3344882" y="3212768"/>
            <a:ext cx="534390" cy="400354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DC6505-36AB-A946-A910-C1FD458C4688}"/>
              </a:ext>
            </a:extLst>
          </p:cNvPr>
          <p:cNvSpPr/>
          <p:nvPr/>
        </p:nvSpPr>
        <p:spPr>
          <a:xfrm>
            <a:off x="4092039" y="3203807"/>
            <a:ext cx="534390" cy="400354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C49E8C-4E3C-6444-A22E-12B616F99ABB}"/>
              </a:ext>
            </a:extLst>
          </p:cNvPr>
          <p:cNvSpPr txBox="1"/>
          <p:nvPr/>
        </p:nvSpPr>
        <p:spPr>
          <a:xfrm>
            <a:off x="1539177" y="2723949"/>
            <a:ext cx="4209138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AAI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aerosol</a:t>
            </a:r>
            <a:r>
              <a:rPr lang="fi-FI" dirty="0"/>
              <a:t> </a:t>
            </a:r>
            <a:r>
              <a:rPr lang="fi-FI" dirty="0" err="1"/>
              <a:t>loading</a:t>
            </a:r>
            <a:endParaRPr lang="fi-FI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D98926-5A9D-7C40-A5D0-EBD4E763336E}"/>
              </a:ext>
            </a:extLst>
          </p:cNvPr>
          <p:cNvSpPr txBox="1"/>
          <p:nvPr/>
        </p:nvSpPr>
        <p:spPr>
          <a:xfrm>
            <a:off x="666023" y="4329891"/>
            <a:ext cx="2422536" cy="92333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AAI </a:t>
            </a:r>
            <a:r>
              <a:rPr lang="fi-FI" dirty="0" err="1"/>
              <a:t>values</a:t>
            </a:r>
            <a:r>
              <a:rPr lang="fi-FI" dirty="0"/>
              <a:t> </a:t>
            </a:r>
            <a:r>
              <a:rPr lang="fi-FI" dirty="0" err="1"/>
              <a:t>depend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on </a:t>
            </a:r>
            <a:r>
              <a:rPr lang="fi-FI" dirty="0" err="1"/>
              <a:t>aerosol</a:t>
            </a:r>
            <a:r>
              <a:rPr lang="fi-FI" dirty="0"/>
              <a:t> absorption </a:t>
            </a:r>
            <a:r>
              <a:rPr lang="fi-FI" dirty="0" err="1"/>
              <a:t>properties</a:t>
            </a:r>
            <a:endParaRPr lang="fi-FI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5339D0-021F-FB4F-9A90-EDF35B6BC912}"/>
              </a:ext>
            </a:extLst>
          </p:cNvPr>
          <p:cNvSpPr txBox="1"/>
          <p:nvPr/>
        </p:nvSpPr>
        <p:spPr>
          <a:xfrm>
            <a:off x="9936344" y="5521849"/>
            <a:ext cx="2410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dirty="0"/>
              <a:t>-&gt;”</a:t>
            </a:r>
            <a:r>
              <a:rPr lang="fi-FI" sz="1100" dirty="0" err="1"/>
              <a:t>Aerosol</a:t>
            </a:r>
            <a:r>
              <a:rPr lang="fi-FI" sz="1100" dirty="0"/>
              <a:t> </a:t>
            </a:r>
            <a:r>
              <a:rPr lang="fi-FI" sz="1100" dirty="0" err="1"/>
              <a:t>amount</a:t>
            </a:r>
            <a:r>
              <a:rPr lang="fi-FI" sz="1100" dirty="0"/>
              <a:t>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6795E4-4E7F-964B-8C06-4200E95F89EE}"/>
              </a:ext>
            </a:extLst>
          </p:cNvPr>
          <p:cNvSpPr txBox="1"/>
          <p:nvPr/>
        </p:nvSpPr>
        <p:spPr>
          <a:xfrm>
            <a:off x="8459518" y="5863523"/>
            <a:ext cx="2529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dirty="0" err="1"/>
              <a:t>Ginoux</a:t>
            </a:r>
            <a:r>
              <a:rPr lang="fi-FI" sz="1100" dirty="0"/>
              <a:t> &amp; Torres, JGR, 2003</a:t>
            </a:r>
          </a:p>
        </p:txBody>
      </p:sp>
    </p:spTree>
    <p:extLst>
      <p:ext uri="{BB962C8B-B14F-4D97-AF65-F5344CB8AC3E}">
        <p14:creationId xmlns:p14="http://schemas.microsoft.com/office/powerpoint/2010/main" val="2669204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1313</Words>
  <Application>Microsoft Macintosh PowerPoint</Application>
  <PresentationFormat>Widescreen</PresentationFormat>
  <Paragraphs>179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Tracking Smoke</vt:lpstr>
      <vt:lpstr>PowerPoint Presentation</vt:lpstr>
      <vt:lpstr>PowerPoint Presentation</vt:lpstr>
      <vt:lpstr>PowerPoint Presentation</vt:lpstr>
      <vt:lpstr>Satellites observing atmospheric composition</vt:lpstr>
      <vt:lpstr>Fire emissions in the atmosphere</vt:lpstr>
      <vt:lpstr>Absorbing Aerosol Index (AAI)</vt:lpstr>
      <vt:lpstr>PowerPoint Presentation</vt:lpstr>
      <vt:lpstr>PowerPoint Presentation</vt:lpstr>
      <vt:lpstr>PowerPoint Presentation</vt:lpstr>
      <vt:lpstr>GOME-2 AAI  quicklook at SACS</vt:lpstr>
      <vt:lpstr>TROPOMI AAI (UVAI) quicklook at SACS</vt:lpstr>
      <vt:lpstr>The SAMPO service (www.sampo.fmi.fi)  by Finnish Meteorological Institute</vt:lpstr>
      <vt:lpstr>Accessing the AAI data </vt:lpstr>
      <vt:lpstr>Carbon monoxide (CO)</vt:lpstr>
      <vt:lpstr>PowerPoint Presentation</vt:lpstr>
      <vt:lpstr>PowerPoint Presentation</vt:lpstr>
      <vt:lpstr>PowerPoint Presentation</vt:lpstr>
      <vt:lpstr>PowerPoint Presentation</vt:lpstr>
      <vt:lpstr> Raja-Jooseppi, Finland</vt:lpstr>
      <vt:lpstr>TROPOMI CO Quicklook: Sentinel EO browser  (https://apps.sentinel-hub.com/eo-browser)</vt:lpstr>
      <vt:lpstr>Accessing the CO data </vt:lpstr>
      <vt:lpstr>Customized Jupyter notebooks for handling the data </vt:lpstr>
      <vt:lpstr>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Smoke</dc:title>
  <dc:creator>Anu-Maija Sundström</dc:creator>
  <cp:lastModifiedBy>Anu-Maija Sundström</cp:lastModifiedBy>
  <cp:revision>26</cp:revision>
  <dcterms:created xsi:type="dcterms:W3CDTF">2020-05-10T18:42:38Z</dcterms:created>
  <dcterms:modified xsi:type="dcterms:W3CDTF">2020-05-11T09:21:09Z</dcterms:modified>
</cp:coreProperties>
</file>