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3" r:id="rId2"/>
    <p:sldMasterId id="2147483684" r:id="rId3"/>
  </p:sldMasterIdLst>
  <p:notesMasterIdLst>
    <p:notesMasterId r:id="rId48"/>
  </p:notesMasterIdLst>
  <p:sldIdLst>
    <p:sldId id="257" r:id="rId4"/>
    <p:sldId id="266" r:id="rId5"/>
    <p:sldId id="710" r:id="rId6"/>
    <p:sldId id="385" r:id="rId7"/>
    <p:sldId id="577" r:id="rId8"/>
    <p:sldId id="292" r:id="rId9"/>
    <p:sldId id="544" r:id="rId10"/>
    <p:sldId id="262" r:id="rId11"/>
    <p:sldId id="295" r:id="rId12"/>
    <p:sldId id="263" r:id="rId13"/>
    <p:sldId id="671" r:id="rId14"/>
    <p:sldId id="689" r:id="rId15"/>
    <p:sldId id="549" r:id="rId16"/>
    <p:sldId id="275" r:id="rId17"/>
    <p:sldId id="340" r:id="rId18"/>
    <p:sldId id="294" r:id="rId19"/>
    <p:sldId id="285" r:id="rId20"/>
    <p:sldId id="264" r:id="rId21"/>
    <p:sldId id="678" r:id="rId22"/>
    <p:sldId id="575" r:id="rId23"/>
    <p:sldId id="679" r:id="rId24"/>
    <p:sldId id="284" r:id="rId25"/>
    <p:sldId id="331" r:id="rId26"/>
    <p:sldId id="505" r:id="rId27"/>
    <p:sldId id="525" r:id="rId28"/>
    <p:sldId id="699" r:id="rId29"/>
    <p:sldId id="583" r:id="rId30"/>
    <p:sldId id="585" r:id="rId31"/>
    <p:sldId id="702" r:id="rId32"/>
    <p:sldId id="708" r:id="rId33"/>
    <p:sldId id="591" r:id="rId34"/>
    <p:sldId id="512" r:id="rId35"/>
    <p:sldId id="697" r:id="rId36"/>
    <p:sldId id="326" r:id="rId37"/>
    <p:sldId id="327" r:id="rId38"/>
    <p:sldId id="329" r:id="rId39"/>
    <p:sldId id="330" r:id="rId40"/>
    <p:sldId id="709" r:id="rId41"/>
    <p:sldId id="711" r:id="rId42"/>
    <p:sldId id="712" r:id="rId43"/>
    <p:sldId id="713" r:id="rId44"/>
    <p:sldId id="317" r:id="rId45"/>
    <p:sldId id="554" r:id="rId46"/>
    <p:sldId id="256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981"/>
    <p:restoredTop sz="96327"/>
  </p:normalViewPr>
  <p:slideViewPr>
    <p:cSldViewPr snapToGrid="0" snapToObjects="1">
      <p:cViewPr varScale="1">
        <p:scale>
          <a:sx n="128" d="100"/>
          <a:sy n="128" d="100"/>
        </p:scale>
        <p:origin x="58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21DE12-67B3-9E4E-9DF1-811586E35DF3}" type="datetimeFigureOut">
              <a:rPr lang="en-US" smtClean="0"/>
              <a:t>5/13/20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1EDB12-E912-DE47-B80A-8B8D57E6B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8925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while ECMWF has a lot of expertise in the field of data assimilation and NWP, we are fairly new to atmospheric composition modelling </a:t>
            </a:r>
          </a:p>
          <a:p>
            <a:r>
              <a:rPr lang="en-US" dirty="0"/>
              <a:t>give credit to ECMWF core staff and CAMS partners, focus on collaborations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E37BDE-1E16-4497-8123-4D9E05ECC3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22966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E37BDE-1E16-4497-8123-4D9E05ECC3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67592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37BDE-1E16-4497-8123-4D9E05ECC39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3668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81BC5A-71CE-9245-9263-8DCD49975E92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23434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17500" y="865188"/>
            <a:ext cx="6188075" cy="3481387"/>
          </a:xfrm>
          <a:ln/>
        </p:spPr>
      </p:sp>
      <p:sp>
        <p:nvSpPr>
          <p:cNvPr id="18434" name="Espace réservé des commentaires 2"/>
          <p:cNvSpPr>
            <a:spLocks noGrp="1"/>
          </p:cNvSpPr>
          <p:nvPr>
            <p:ph type="body" idx="1"/>
          </p:nvPr>
        </p:nvSpPr>
        <p:spPr>
          <a:xfrm>
            <a:off x="828675" y="4719638"/>
            <a:ext cx="5162550" cy="4181475"/>
          </a:xfrm>
          <a:noFill/>
        </p:spPr>
        <p:txBody>
          <a:bodyPr lIns="92273" tIns="45327" rIns="92273" bIns="45327"/>
          <a:lstStyle/>
          <a:p>
            <a:pPr eaLnBrk="1" hangingPunct="1"/>
            <a:endParaRPr lang="fr-FR"/>
          </a:p>
        </p:txBody>
      </p:sp>
      <p:sp>
        <p:nvSpPr>
          <p:cNvPr id="18435" name="Espace réservé du numéro de diapositive 3"/>
          <p:cNvSpPr txBox="1">
            <a:spLocks noGrp="1"/>
          </p:cNvSpPr>
          <p:nvPr/>
        </p:nvSpPr>
        <p:spPr bwMode="auto">
          <a:xfrm>
            <a:off x="3862388" y="9434513"/>
            <a:ext cx="295592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337" tIns="44170" rIns="88337" bIns="44170"/>
          <a:lstStyle/>
          <a:p>
            <a:pPr defTabSz="884238"/>
            <a:fld id="{B2845559-F931-4B73-9D0F-59B962DCE222}" type="slidenum">
              <a:rPr lang="fr-FR" sz="2300">
                <a:solidFill>
                  <a:schemeClr val="tx1"/>
                </a:solidFill>
                <a:ea typeface="MS PGothic" pitchFamily="34" charset="-128"/>
                <a:cs typeface="Arial Unicode MS" pitchFamily="34" charset="-128"/>
              </a:rPr>
              <a:pPr defTabSz="884238"/>
              <a:t>27</a:t>
            </a:fld>
            <a:endParaRPr lang="fr-FR" sz="2300">
              <a:solidFill>
                <a:schemeClr val="tx1"/>
              </a:solidFill>
              <a:ea typeface="MS PGothic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871923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37BDE-1E16-4497-8123-4D9E05ECC39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0688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 national environmental institute wants to know what caused the greatly increased pm10 </a:t>
            </a:r>
            <a:r>
              <a:rPr lang="en-GB" dirty="0" err="1"/>
              <a:t>concetrations</a:t>
            </a:r>
            <a:r>
              <a:rPr lang="en-GB" dirty="0"/>
              <a:t>. Was it local, so that measures could have been taken or was the contamination this time coming from </a:t>
            </a:r>
            <a:r>
              <a:rPr lang="en-GB" dirty="0" err="1"/>
              <a:t>neighboring</a:t>
            </a:r>
            <a:r>
              <a:rPr lang="en-GB" dirty="0"/>
              <a:t> countries? The CAMS policy instruments provide an initial indication with the </a:t>
            </a:r>
            <a:r>
              <a:rPr lang="en-GB" dirty="0" err="1"/>
              <a:t>sorce</a:t>
            </a:r>
            <a:r>
              <a:rPr lang="en-GB" dirty="0"/>
              <a:t> receptor tools.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E37BDE-1E16-4497-8123-4D9E05ECC39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7828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CAMS also provides emission scenario calculations: what is the effect of a reduction in emissions?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E37BDE-1E16-4497-8123-4D9E05ECC39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17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78020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dirty="0"/>
              <a:t>obligatory mention of the ambitious and expensive Copernicus programme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dirty="0"/>
              <a:t>something about motivation for services and improving the data access for wider audience</a:t>
            </a:r>
            <a:endParaRPr lang="en-GB" dirty="0"/>
          </a:p>
          <a:p>
            <a:r>
              <a:rPr lang="en-GB" dirty="0"/>
              <a:t>feel that I need to justify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E37BDE-1E16-4497-8123-4D9E05ECC39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4201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it’s the users like you who are really able to answer these vital questions, but based on our user uptake and feedback we feel that our existence is fully justified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E37BDE-1E16-4497-8123-4D9E05ECC39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9560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E37BDE-1E16-4497-8123-4D9E05ECC3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605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Atmospheric</a:t>
            </a:r>
            <a:r>
              <a:rPr lang="en-US" baseline="0" dirty="0"/>
              <a:t> composition matters from local to global scales.</a:t>
            </a:r>
          </a:p>
          <a:p>
            <a:r>
              <a:rPr lang="en-US" baseline="0" dirty="0"/>
              <a:t>some of the ECMWF motivations: effect on radiation budget, interaction between aerosols and cloud formation, cleaning-up/interpreting information from satellite instruments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37BDE-1E16-4497-8123-4D9E05ECC39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1057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E37BDE-1E16-4497-8123-4D9E05ECC3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02492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better coverage, reducing errors, redundancy, satellite monitoring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3EB412-D6DE-4281-82B9-DFBA719497C9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05792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E37BDE-1E16-4497-8123-4D9E05ECC3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87509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37BDE-1E16-4497-8123-4D9E05ECC39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9182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tiff"/><Relationship Id="rId5" Type="http://schemas.openxmlformats.org/officeDocument/2006/relationships/image" Target="../media/image8.png"/><Relationship Id="rId10" Type="http://schemas.openxmlformats.org/officeDocument/2006/relationships/image" Target="../media/image2.tiff"/><Relationship Id="rId4" Type="http://schemas.openxmlformats.org/officeDocument/2006/relationships/image" Target="../media/image7.png"/><Relationship Id="rId9" Type="http://schemas.openxmlformats.org/officeDocument/2006/relationships/image" Target="../media/image14.tif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tif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tif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tif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tiff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tiff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 userDrawn="1"/>
        </p:nvGrpSpPr>
        <p:grpSpPr>
          <a:xfrm>
            <a:off x="-187238" y="-61483"/>
            <a:ext cx="3064644" cy="7042877"/>
            <a:chOff x="-140429" y="-46112"/>
            <a:chExt cx="2298483" cy="5282158"/>
          </a:xfrm>
        </p:grpSpPr>
        <p:pic>
          <p:nvPicPr>
            <p:cNvPr id="28" name="Picture 2"/>
            <p:cNvPicPr>
              <a:picLocks noChangeAspect="1" noChangeArrowheads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-108520" y="-46112"/>
              <a:ext cx="2266574" cy="518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9" name="Group 28"/>
            <p:cNvGrpSpPr/>
            <p:nvPr userDrawn="1"/>
          </p:nvGrpSpPr>
          <p:grpSpPr>
            <a:xfrm>
              <a:off x="-140429" y="-46112"/>
              <a:ext cx="2298483" cy="5282158"/>
              <a:chOff x="-140429" y="-46112"/>
              <a:chExt cx="2298483" cy="5282158"/>
            </a:xfrm>
          </p:grpSpPr>
          <p:sp>
            <p:nvSpPr>
              <p:cNvPr id="30" name="Rectangle 29"/>
              <p:cNvSpPr/>
              <p:nvPr userDrawn="1"/>
            </p:nvSpPr>
            <p:spPr>
              <a:xfrm>
                <a:off x="-108520" y="969"/>
                <a:ext cx="2266574" cy="5235077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31" name="Rectangle 30"/>
              <p:cNvSpPr/>
              <p:nvPr userDrawn="1"/>
            </p:nvSpPr>
            <p:spPr>
              <a:xfrm>
                <a:off x="-140429" y="-46112"/>
                <a:ext cx="2298483" cy="5189612"/>
              </a:xfrm>
              <a:prstGeom prst="rect">
                <a:avLst/>
              </a:prstGeom>
              <a:solidFill>
                <a:schemeClr val="bg1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</p:grpSp>
      </p:grp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1156939" y="328381"/>
            <a:ext cx="10425461" cy="384043"/>
          </a:xfrm>
          <a:solidFill>
            <a:srgbClr val="5AC4DD"/>
          </a:solidFill>
          <a:ln>
            <a:noFill/>
          </a:ln>
        </p:spPr>
        <p:txBody>
          <a:bodyPr>
            <a:noAutofit/>
          </a:bodyPr>
          <a:lstStyle>
            <a:lvl1pPr algn="l">
              <a:defRPr sz="2400" b="0" spc="933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849397" y="932723"/>
            <a:ext cx="9733004" cy="509743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609600" y="6571686"/>
            <a:ext cx="2844800" cy="365125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5/13/20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4165600" y="6571686"/>
            <a:ext cx="3860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8737600" y="6571686"/>
            <a:ext cx="2844800" cy="365125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24" name="Straight Connector 23"/>
          <p:cNvCxnSpPr/>
          <p:nvPr userDrawn="1"/>
        </p:nvCxnSpPr>
        <p:spPr>
          <a:xfrm>
            <a:off x="628720" y="1416025"/>
            <a:ext cx="0" cy="5184576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 userDrawn="1"/>
        </p:nvSpPr>
        <p:spPr>
          <a:xfrm>
            <a:off x="47328" y="819780"/>
            <a:ext cx="1267523" cy="54386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67" b="0" dirty="0" err="1">
                <a:solidFill>
                  <a:schemeClr val="accent5">
                    <a:lumMod val="75000"/>
                  </a:schemeClr>
                </a:solidFill>
              </a:rPr>
              <a:t>Atmosphere</a:t>
            </a:r>
            <a:endParaRPr lang="es-ES" sz="1467" b="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s-ES" sz="1467" b="0" dirty="0" err="1">
                <a:solidFill>
                  <a:schemeClr val="accent5">
                    <a:lumMod val="75000"/>
                  </a:schemeClr>
                </a:solidFill>
              </a:rPr>
              <a:t>Monitoring</a:t>
            </a:r>
            <a:endParaRPr lang="en-US" sz="1467" b="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4338" y="56316"/>
            <a:ext cx="924153" cy="8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2093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>
            <a:off x="-187238" y="-61483"/>
            <a:ext cx="3064644" cy="7042877"/>
            <a:chOff x="-140429" y="-46112"/>
            <a:chExt cx="2298483" cy="5282158"/>
          </a:xfrm>
        </p:grpSpPr>
        <p:pic>
          <p:nvPicPr>
            <p:cNvPr id="11" name="Picture 2"/>
            <p:cNvPicPr>
              <a:picLocks noChangeAspect="1" noChangeArrowheads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-108520" y="-46112"/>
              <a:ext cx="2266574" cy="518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" name="Group 11"/>
            <p:cNvGrpSpPr/>
            <p:nvPr userDrawn="1"/>
          </p:nvGrpSpPr>
          <p:grpSpPr>
            <a:xfrm>
              <a:off x="-140429" y="-46112"/>
              <a:ext cx="2298483" cy="5282158"/>
              <a:chOff x="-140429" y="-46112"/>
              <a:chExt cx="2298483" cy="5282158"/>
            </a:xfrm>
          </p:grpSpPr>
          <p:sp>
            <p:nvSpPr>
              <p:cNvPr id="14" name="Rectangle 13"/>
              <p:cNvSpPr/>
              <p:nvPr userDrawn="1"/>
            </p:nvSpPr>
            <p:spPr>
              <a:xfrm>
                <a:off x="-108520" y="969"/>
                <a:ext cx="2266574" cy="5235077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8" name="Rectangle 17"/>
              <p:cNvSpPr/>
              <p:nvPr userDrawn="1"/>
            </p:nvSpPr>
            <p:spPr>
              <a:xfrm>
                <a:off x="-140429" y="-46112"/>
                <a:ext cx="2298483" cy="5189612"/>
              </a:xfrm>
              <a:prstGeom prst="rect">
                <a:avLst/>
              </a:prstGeom>
              <a:solidFill>
                <a:schemeClr val="bg1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</p:grp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00" y="932723"/>
            <a:ext cx="10325101" cy="509743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571686"/>
            <a:ext cx="2844800" cy="365125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5/13/20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571686"/>
            <a:ext cx="3860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571686"/>
            <a:ext cx="2844800" cy="365125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1156939" y="328381"/>
            <a:ext cx="10425461" cy="384043"/>
          </a:xfrm>
          <a:solidFill>
            <a:srgbClr val="5AC4DD"/>
          </a:solidFill>
          <a:ln>
            <a:noFill/>
          </a:ln>
        </p:spPr>
        <p:txBody>
          <a:bodyPr>
            <a:noAutofit/>
          </a:bodyPr>
          <a:lstStyle>
            <a:lvl1pPr algn="l">
              <a:defRPr sz="2400" b="0" spc="933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628720" y="1416025"/>
            <a:ext cx="0" cy="5184576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 userDrawn="1"/>
        </p:nvSpPr>
        <p:spPr>
          <a:xfrm>
            <a:off x="47328" y="819780"/>
            <a:ext cx="1267523" cy="54386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67" b="0" dirty="0" err="1">
                <a:solidFill>
                  <a:schemeClr val="accent5">
                    <a:lumMod val="75000"/>
                  </a:schemeClr>
                </a:solidFill>
              </a:rPr>
              <a:t>Atmosphere</a:t>
            </a:r>
            <a:endParaRPr lang="es-ES" sz="1467" b="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s-ES" sz="1467" b="0" dirty="0">
                <a:solidFill>
                  <a:schemeClr val="accent5">
                    <a:lumMod val="75000"/>
                  </a:schemeClr>
                </a:solidFill>
              </a:rPr>
              <a:t>Monitoring</a:t>
            </a:r>
            <a:endParaRPr lang="en-US" sz="1467" b="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4338" y="56316"/>
            <a:ext cx="924153" cy="8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5857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2C4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9741704" y="0"/>
            <a:ext cx="246452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ubtitle 2"/>
          <p:cNvSpPr>
            <a:spLocks noGrp="1"/>
          </p:cNvSpPr>
          <p:nvPr>
            <p:ph type="subTitle" idx="13"/>
          </p:nvPr>
        </p:nvSpPr>
        <p:spPr>
          <a:xfrm>
            <a:off x="3469846" y="4197085"/>
            <a:ext cx="6240693" cy="1536171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9218" name="Picture 2" descr="S:\F15015_Copernicus\3_Work\330_Work-in-process\SC4_BackgroundMat\PPT\item Copernicus\Icon-01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64800" y="679277"/>
            <a:ext cx="4224469" cy="4954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9403" y="6240800"/>
            <a:ext cx="1025637" cy="374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57382" y="6200011"/>
            <a:ext cx="1527441" cy="400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 userDrawn="1"/>
        </p:nvSpPr>
        <p:spPr>
          <a:xfrm>
            <a:off x="272951" y="4677139"/>
            <a:ext cx="3148968" cy="3796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867" b="0" dirty="0">
                <a:solidFill>
                  <a:schemeClr val="bg1"/>
                </a:solidFill>
              </a:rPr>
              <a:t>Atmosphere</a:t>
            </a:r>
            <a:r>
              <a:rPr lang="es-ES" sz="1867" b="0" baseline="0" dirty="0">
                <a:solidFill>
                  <a:schemeClr val="bg1"/>
                </a:solidFill>
              </a:rPr>
              <a:t> </a:t>
            </a:r>
            <a:r>
              <a:rPr lang="es-ES" sz="1867" b="0" dirty="0">
                <a:solidFill>
                  <a:schemeClr val="bg1"/>
                </a:solidFill>
              </a:rPr>
              <a:t>Monitoring</a:t>
            </a:r>
            <a:endParaRPr lang="en-US" sz="1867" b="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6575821" y="5877512"/>
            <a:ext cx="1111251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67" dirty="0" err="1">
                <a:solidFill>
                  <a:schemeClr val="bg1"/>
                </a:solidFill>
              </a:rPr>
              <a:t>Copernicus</a:t>
            </a:r>
            <a:r>
              <a:rPr lang="es-ES" sz="1067" dirty="0">
                <a:solidFill>
                  <a:schemeClr val="bg1"/>
                </a:solidFill>
              </a:rPr>
              <a:t> EU</a:t>
            </a:r>
            <a:endParaRPr lang="en-US" sz="1067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6575821" y="6371619"/>
            <a:ext cx="1111251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67" dirty="0" err="1">
                <a:solidFill>
                  <a:schemeClr val="bg1"/>
                </a:solidFill>
              </a:rPr>
              <a:t>Copernicus</a:t>
            </a:r>
            <a:r>
              <a:rPr lang="es-ES" sz="1067" dirty="0">
                <a:solidFill>
                  <a:schemeClr val="bg1"/>
                </a:solidFill>
              </a:rPr>
              <a:t> EU</a:t>
            </a:r>
            <a:endParaRPr lang="en-US" sz="1067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8172013" y="6381319"/>
            <a:ext cx="144462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67" dirty="0">
                <a:solidFill>
                  <a:schemeClr val="bg1"/>
                </a:solidFill>
              </a:rPr>
              <a:t>www.copernicus.eu</a:t>
            </a:r>
            <a:endParaRPr lang="en-US" sz="1067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 userDrawn="1"/>
        </p:nvSpPr>
        <p:spPr>
          <a:xfrm>
            <a:off x="8172012" y="5889048"/>
            <a:ext cx="1111251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67" dirty="0" err="1">
                <a:solidFill>
                  <a:schemeClr val="bg1"/>
                </a:solidFill>
              </a:rPr>
              <a:t>Copernicus</a:t>
            </a:r>
            <a:r>
              <a:rPr lang="es-ES" sz="1067" dirty="0">
                <a:solidFill>
                  <a:schemeClr val="bg1"/>
                </a:solidFill>
              </a:rPr>
              <a:t> EU</a:t>
            </a:r>
            <a:endParaRPr lang="en-US" sz="1067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6628" y="6347248"/>
            <a:ext cx="336000" cy="33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7" cstate="screen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2011" y="5829267"/>
            <a:ext cx="383811" cy="384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2232" y="5819569"/>
            <a:ext cx="396531" cy="480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4438" y="6325153"/>
            <a:ext cx="384633" cy="384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0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5733" y="6415779"/>
            <a:ext cx="1098000" cy="18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2180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-187238" y="-61483"/>
            <a:ext cx="3064644" cy="7042877"/>
            <a:chOff x="-140429" y="-46112"/>
            <a:chExt cx="2298483" cy="5282158"/>
          </a:xfrm>
        </p:grpSpPr>
        <p:pic>
          <p:nvPicPr>
            <p:cNvPr id="24" name="Picture 2"/>
            <p:cNvPicPr>
              <a:picLocks noChangeAspect="1" noChangeArrowheads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-108520" y="-46112"/>
              <a:ext cx="2266574" cy="518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9" name="Group 28"/>
            <p:cNvGrpSpPr/>
            <p:nvPr userDrawn="1"/>
          </p:nvGrpSpPr>
          <p:grpSpPr>
            <a:xfrm>
              <a:off x="-140429" y="-46112"/>
              <a:ext cx="2298483" cy="5282158"/>
              <a:chOff x="-140429" y="-46112"/>
              <a:chExt cx="2298483" cy="5282158"/>
            </a:xfrm>
          </p:grpSpPr>
          <p:sp>
            <p:nvSpPr>
              <p:cNvPr id="30" name="Rectangle 29"/>
              <p:cNvSpPr/>
              <p:nvPr userDrawn="1"/>
            </p:nvSpPr>
            <p:spPr>
              <a:xfrm>
                <a:off x="-108520" y="969"/>
                <a:ext cx="2266574" cy="5235077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31" name="Rectangle 30"/>
              <p:cNvSpPr/>
              <p:nvPr userDrawn="1"/>
            </p:nvSpPr>
            <p:spPr>
              <a:xfrm>
                <a:off x="-140429" y="-46112"/>
                <a:ext cx="2298483" cy="5189612"/>
              </a:xfrm>
              <a:prstGeom prst="rect">
                <a:avLst/>
              </a:prstGeom>
              <a:solidFill>
                <a:schemeClr val="bg1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</p:grpSp>
      </p:grpSp>
      <p:sp>
        <p:nvSpPr>
          <p:cNvPr id="3" name="Content Placeholder 2"/>
          <p:cNvSpPr>
            <a:spLocks noGrp="1"/>
          </p:cNvSpPr>
          <p:nvPr userDrawn="1">
            <p:ph sz="half" idx="1"/>
          </p:nvPr>
        </p:nvSpPr>
        <p:spPr>
          <a:xfrm>
            <a:off x="1363893" y="932723"/>
            <a:ext cx="5384800" cy="508856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 userDrawn="1">
            <p:ph sz="half" idx="2"/>
          </p:nvPr>
        </p:nvSpPr>
        <p:spPr>
          <a:xfrm>
            <a:off x="6768075" y="932723"/>
            <a:ext cx="5384800" cy="508856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5/13/20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1156939" y="328381"/>
            <a:ext cx="10425461" cy="384043"/>
          </a:xfrm>
          <a:solidFill>
            <a:srgbClr val="5AC4DD"/>
          </a:solidFill>
          <a:ln>
            <a:noFill/>
          </a:ln>
        </p:spPr>
        <p:txBody>
          <a:bodyPr>
            <a:noAutofit/>
          </a:bodyPr>
          <a:lstStyle>
            <a:lvl1pPr algn="l">
              <a:defRPr sz="2400" b="0" spc="933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628720" y="1416025"/>
            <a:ext cx="0" cy="5184576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 userDrawn="1"/>
        </p:nvSpPr>
        <p:spPr>
          <a:xfrm>
            <a:off x="47328" y="819780"/>
            <a:ext cx="1267523" cy="54386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67" b="0" dirty="0" err="1">
                <a:solidFill>
                  <a:schemeClr val="accent5">
                    <a:lumMod val="75000"/>
                  </a:schemeClr>
                </a:solidFill>
              </a:rPr>
              <a:t>Atmosphere</a:t>
            </a:r>
            <a:endParaRPr lang="es-ES" sz="1467" b="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s-ES" sz="1467" b="0" dirty="0">
                <a:solidFill>
                  <a:schemeClr val="accent5">
                    <a:lumMod val="75000"/>
                  </a:schemeClr>
                </a:solidFill>
              </a:rPr>
              <a:t>Monitoring</a:t>
            </a:r>
            <a:endParaRPr lang="en-US" sz="1467" b="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4338" y="56316"/>
            <a:ext cx="924153" cy="8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7920204" y="6147702"/>
            <a:ext cx="1201521" cy="545660"/>
          </a:xfrm>
          <a:prstGeom prst="rect">
            <a:avLst/>
          </a:prstGeom>
          <a:solidFill>
            <a:srgbClr val="F8F8F9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5401" y="6328236"/>
            <a:ext cx="1098000" cy="18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9839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 userDrawn="1"/>
        </p:nvGrpSpPr>
        <p:grpSpPr>
          <a:xfrm>
            <a:off x="-187238" y="-61483"/>
            <a:ext cx="3064644" cy="7042877"/>
            <a:chOff x="-140429" y="-46112"/>
            <a:chExt cx="2298483" cy="5282158"/>
          </a:xfrm>
        </p:grpSpPr>
        <p:pic>
          <p:nvPicPr>
            <p:cNvPr id="17" name="Picture 2"/>
            <p:cNvPicPr>
              <a:picLocks noChangeAspect="1" noChangeArrowheads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-108520" y="-46112"/>
              <a:ext cx="2266574" cy="518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8" name="Group 17"/>
            <p:cNvGrpSpPr/>
            <p:nvPr userDrawn="1"/>
          </p:nvGrpSpPr>
          <p:grpSpPr>
            <a:xfrm>
              <a:off x="-140429" y="-46112"/>
              <a:ext cx="2298483" cy="5282158"/>
              <a:chOff x="-140429" y="-46112"/>
              <a:chExt cx="2298483" cy="5282158"/>
            </a:xfrm>
          </p:grpSpPr>
          <p:sp>
            <p:nvSpPr>
              <p:cNvPr id="19" name="Rectangle 18"/>
              <p:cNvSpPr/>
              <p:nvPr userDrawn="1"/>
            </p:nvSpPr>
            <p:spPr>
              <a:xfrm>
                <a:off x="-108520" y="969"/>
                <a:ext cx="2266574" cy="5235077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21" name="Rectangle 20"/>
              <p:cNvSpPr/>
              <p:nvPr userDrawn="1"/>
            </p:nvSpPr>
            <p:spPr>
              <a:xfrm>
                <a:off x="-140429" y="-46112"/>
                <a:ext cx="2298483" cy="5189612"/>
              </a:xfrm>
              <a:prstGeom prst="rect">
                <a:avLst/>
              </a:prstGeom>
              <a:solidFill>
                <a:schemeClr val="bg1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</p:grp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0206" y="836712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99456" y="1604797"/>
            <a:ext cx="5386917" cy="4521365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83974" y="836712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83225" y="1604797"/>
            <a:ext cx="5389033" cy="4521365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5/13/20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1156939" y="328381"/>
            <a:ext cx="10425461" cy="384043"/>
          </a:xfrm>
          <a:solidFill>
            <a:srgbClr val="5AC4DD"/>
          </a:solidFill>
          <a:ln>
            <a:noFill/>
          </a:ln>
        </p:spPr>
        <p:txBody>
          <a:bodyPr>
            <a:noAutofit/>
          </a:bodyPr>
          <a:lstStyle>
            <a:lvl1pPr algn="l">
              <a:defRPr sz="2400" b="0" spc="933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628720" y="1416025"/>
            <a:ext cx="0" cy="5184576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 userDrawn="1"/>
        </p:nvSpPr>
        <p:spPr>
          <a:xfrm>
            <a:off x="47328" y="819780"/>
            <a:ext cx="1267523" cy="54386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67" b="0" dirty="0" err="1">
                <a:solidFill>
                  <a:schemeClr val="accent5">
                    <a:lumMod val="75000"/>
                  </a:schemeClr>
                </a:solidFill>
              </a:rPr>
              <a:t>Atmosphere</a:t>
            </a:r>
            <a:endParaRPr lang="es-ES" sz="1467" b="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s-ES" sz="1467" b="0" dirty="0">
                <a:solidFill>
                  <a:schemeClr val="accent5">
                    <a:lumMod val="75000"/>
                  </a:schemeClr>
                </a:solidFill>
              </a:rPr>
              <a:t>Monitoring</a:t>
            </a:r>
            <a:endParaRPr lang="en-US" sz="1467" b="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4338" y="56316"/>
            <a:ext cx="924153" cy="8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Rectangle 21"/>
          <p:cNvSpPr/>
          <p:nvPr userDrawn="1"/>
        </p:nvSpPr>
        <p:spPr>
          <a:xfrm>
            <a:off x="7920204" y="6147702"/>
            <a:ext cx="1201521" cy="545660"/>
          </a:xfrm>
          <a:prstGeom prst="rect">
            <a:avLst/>
          </a:prstGeom>
          <a:solidFill>
            <a:srgbClr val="F8F8F9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5401" y="6328236"/>
            <a:ext cx="1098000" cy="18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4751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 userDrawn="1"/>
        </p:nvGrpSpPr>
        <p:grpSpPr>
          <a:xfrm>
            <a:off x="-187238" y="-61483"/>
            <a:ext cx="3064644" cy="7042877"/>
            <a:chOff x="-140429" y="-46112"/>
            <a:chExt cx="2298483" cy="5282158"/>
          </a:xfrm>
        </p:grpSpPr>
        <p:pic>
          <p:nvPicPr>
            <p:cNvPr id="30" name="Picture 2"/>
            <p:cNvPicPr>
              <a:picLocks noChangeAspect="1" noChangeArrowheads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-108520" y="-46112"/>
              <a:ext cx="2266574" cy="518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1" name="Group 30"/>
            <p:cNvGrpSpPr/>
            <p:nvPr userDrawn="1"/>
          </p:nvGrpSpPr>
          <p:grpSpPr>
            <a:xfrm>
              <a:off x="-140429" y="-46112"/>
              <a:ext cx="2298483" cy="5282158"/>
              <a:chOff x="-140429" y="-46112"/>
              <a:chExt cx="2298483" cy="5282158"/>
            </a:xfrm>
          </p:grpSpPr>
          <p:sp>
            <p:nvSpPr>
              <p:cNvPr id="32" name="Rectangle 31"/>
              <p:cNvSpPr/>
              <p:nvPr userDrawn="1"/>
            </p:nvSpPr>
            <p:spPr>
              <a:xfrm>
                <a:off x="-108520" y="969"/>
                <a:ext cx="2266574" cy="5235077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33" name="Rectangle 32"/>
              <p:cNvSpPr/>
              <p:nvPr userDrawn="1"/>
            </p:nvSpPr>
            <p:spPr>
              <a:xfrm>
                <a:off x="-140429" y="-46112"/>
                <a:ext cx="2298483" cy="5189612"/>
              </a:xfrm>
              <a:prstGeom prst="rect">
                <a:avLst/>
              </a:prstGeom>
              <a:solidFill>
                <a:schemeClr val="bg1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</p:grpSp>
      </p:grpSp>
      <p:sp>
        <p:nvSpPr>
          <p:cNvPr id="3" name="Date Placeholder 2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5/13/20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1156939" y="328381"/>
            <a:ext cx="10425461" cy="384043"/>
          </a:xfrm>
          <a:solidFill>
            <a:srgbClr val="5AC4DD"/>
          </a:solidFill>
          <a:ln>
            <a:noFill/>
          </a:ln>
        </p:spPr>
        <p:txBody>
          <a:bodyPr>
            <a:noAutofit/>
          </a:bodyPr>
          <a:lstStyle>
            <a:lvl1pPr algn="l">
              <a:defRPr sz="2400" b="0" spc="933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628720" y="1416025"/>
            <a:ext cx="0" cy="5184576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 userDrawn="1"/>
        </p:nvSpPr>
        <p:spPr>
          <a:xfrm>
            <a:off x="47328" y="819780"/>
            <a:ext cx="1267523" cy="54386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67" b="0" dirty="0" err="1">
                <a:solidFill>
                  <a:schemeClr val="accent5">
                    <a:lumMod val="75000"/>
                  </a:schemeClr>
                </a:solidFill>
              </a:rPr>
              <a:t>Atmosphere</a:t>
            </a:r>
            <a:endParaRPr lang="es-ES" sz="1467" b="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s-ES" sz="1467" b="0" dirty="0">
                <a:solidFill>
                  <a:schemeClr val="accent5">
                    <a:lumMod val="75000"/>
                  </a:schemeClr>
                </a:solidFill>
              </a:rPr>
              <a:t>Monitoring</a:t>
            </a:r>
            <a:endParaRPr lang="en-US" sz="1467" b="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4338" y="56316"/>
            <a:ext cx="924153" cy="8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 userDrawn="1"/>
        </p:nvSpPr>
        <p:spPr>
          <a:xfrm>
            <a:off x="7920204" y="6147702"/>
            <a:ext cx="1201521" cy="545660"/>
          </a:xfrm>
          <a:prstGeom prst="rect">
            <a:avLst/>
          </a:prstGeom>
          <a:solidFill>
            <a:srgbClr val="F8F8F9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5401" y="6328236"/>
            <a:ext cx="1098000" cy="18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7979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 userDrawn="1"/>
        </p:nvGrpSpPr>
        <p:grpSpPr>
          <a:xfrm>
            <a:off x="-187238" y="-61483"/>
            <a:ext cx="3064644" cy="7042877"/>
            <a:chOff x="-140429" y="-46112"/>
            <a:chExt cx="2298483" cy="5282158"/>
          </a:xfrm>
        </p:grpSpPr>
        <p:pic>
          <p:nvPicPr>
            <p:cNvPr id="27" name="Picture 2"/>
            <p:cNvPicPr>
              <a:picLocks noChangeAspect="1" noChangeArrowheads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-108520" y="-46112"/>
              <a:ext cx="2266574" cy="518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8" name="Group 27"/>
            <p:cNvGrpSpPr/>
            <p:nvPr userDrawn="1"/>
          </p:nvGrpSpPr>
          <p:grpSpPr>
            <a:xfrm>
              <a:off x="-140429" y="-46112"/>
              <a:ext cx="2298483" cy="5282158"/>
              <a:chOff x="-140429" y="-46112"/>
              <a:chExt cx="2298483" cy="5282158"/>
            </a:xfrm>
          </p:grpSpPr>
          <p:sp>
            <p:nvSpPr>
              <p:cNvPr id="29" name="Rectangle 28"/>
              <p:cNvSpPr/>
              <p:nvPr userDrawn="1"/>
            </p:nvSpPr>
            <p:spPr>
              <a:xfrm>
                <a:off x="-108520" y="969"/>
                <a:ext cx="2266574" cy="5235077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30" name="Rectangle 29"/>
              <p:cNvSpPr/>
              <p:nvPr userDrawn="1"/>
            </p:nvSpPr>
            <p:spPr>
              <a:xfrm>
                <a:off x="-140429" y="-46112"/>
                <a:ext cx="2298483" cy="5189612"/>
              </a:xfrm>
              <a:prstGeom prst="rect">
                <a:avLst/>
              </a:prstGeom>
              <a:solidFill>
                <a:schemeClr val="bg1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2967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29005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2967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5/13/20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628720" y="1416025"/>
            <a:ext cx="0" cy="5184576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 userDrawn="1"/>
        </p:nvSpPr>
        <p:spPr>
          <a:xfrm>
            <a:off x="47328" y="819780"/>
            <a:ext cx="1267523" cy="54386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67" b="0" dirty="0" err="1">
                <a:solidFill>
                  <a:schemeClr val="accent5">
                    <a:lumMod val="75000"/>
                  </a:schemeClr>
                </a:solidFill>
              </a:rPr>
              <a:t>Atmosphere</a:t>
            </a:r>
            <a:endParaRPr lang="es-ES" sz="1467" b="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s-ES" sz="1467" b="0" dirty="0">
                <a:solidFill>
                  <a:schemeClr val="accent5">
                    <a:lumMod val="75000"/>
                  </a:schemeClr>
                </a:solidFill>
              </a:rPr>
              <a:t>Monitoring</a:t>
            </a:r>
            <a:endParaRPr lang="en-US" sz="1467" b="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4338" y="56316"/>
            <a:ext cx="924153" cy="8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ctangle 18"/>
          <p:cNvSpPr/>
          <p:nvPr userDrawn="1"/>
        </p:nvSpPr>
        <p:spPr>
          <a:xfrm>
            <a:off x="7920204" y="6147702"/>
            <a:ext cx="1201521" cy="545660"/>
          </a:xfrm>
          <a:prstGeom prst="rect">
            <a:avLst/>
          </a:prstGeom>
          <a:solidFill>
            <a:srgbClr val="F8F8F9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5401" y="6328236"/>
            <a:ext cx="1098000" cy="18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8420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7920204" y="6147702"/>
            <a:ext cx="1201521" cy="545660"/>
          </a:xfrm>
          <a:prstGeom prst="rect">
            <a:avLst/>
          </a:prstGeom>
          <a:solidFill>
            <a:srgbClr val="F8F8F9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5401" y="6328236"/>
            <a:ext cx="1098000" cy="18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6802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" y="1301522"/>
            <a:ext cx="3589867" cy="5319411"/>
          </a:xfrm>
        </p:spPr>
        <p:txBody>
          <a:bodyPr rtlCol="0"/>
          <a:lstStyle/>
          <a:p>
            <a:pPr lvl="0"/>
            <a:endParaRPr lang="en-US" noProof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593B854-9279-4566-A5D6-92151737123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75988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de" smtClean="0"/>
              <a:pPr/>
              <a:t>‹#›</a:t>
            </a:fld>
            <a:endParaRPr lang="de"/>
          </a:p>
        </p:txBody>
      </p:sp>
    </p:spTree>
    <p:extLst>
      <p:ext uri="{BB962C8B-B14F-4D97-AF65-F5344CB8AC3E}">
        <p14:creationId xmlns:p14="http://schemas.microsoft.com/office/powerpoint/2010/main" val="36892744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FF4B0-D6DE-4372-8A9E-A8AA08BACFF3}" type="datetimeFigureOut">
              <a:rPr lang="en-GB" smtClean="0"/>
              <a:t>13/05/2020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282A4-A834-4DFD-9ADE-A52920CA11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6527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>
            <a:off x="-187238" y="-61483"/>
            <a:ext cx="3064644" cy="7042877"/>
            <a:chOff x="-140429" y="-46112"/>
            <a:chExt cx="2298483" cy="5282158"/>
          </a:xfrm>
        </p:grpSpPr>
        <p:pic>
          <p:nvPicPr>
            <p:cNvPr id="11" name="Picture 2"/>
            <p:cNvPicPr>
              <a:picLocks noChangeAspect="1" noChangeArrowheads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-108520" y="-46112"/>
              <a:ext cx="2266574" cy="518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" name="Group 11"/>
            <p:cNvGrpSpPr/>
            <p:nvPr userDrawn="1"/>
          </p:nvGrpSpPr>
          <p:grpSpPr>
            <a:xfrm>
              <a:off x="-140429" y="-46112"/>
              <a:ext cx="2298483" cy="5282158"/>
              <a:chOff x="-140429" y="-46112"/>
              <a:chExt cx="2298483" cy="5282158"/>
            </a:xfrm>
          </p:grpSpPr>
          <p:sp>
            <p:nvSpPr>
              <p:cNvPr id="14" name="Rectangle 13"/>
              <p:cNvSpPr/>
              <p:nvPr userDrawn="1"/>
            </p:nvSpPr>
            <p:spPr>
              <a:xfrm>
                <a:off x="-108520" y="969"/>
                <a:ext cx="2266574" cy="5235077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8" name="Rectangle 17"/>
              <p:cNvSpPr/>
              <p:nvPr userDrawn="1"/>
            </p:nvSpPr>
            <p:spPr>
              <a:xfrm>
                <a:off x="-140429" y="-46112"/>
                <a:ext cx="2298483" cy="5189612"/>
              </a:xfrm>
              <a:prstGeom prst="rect">
                <a:avLst/>
              </a:prstGeom>
              <a:solidFill>
                <a:schemeClr val="bg1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</p:grp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00" y="932723"/>
            <a:ext cx="10325101" cy="509743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571686"/>
            <a:ext cx="2844800" cy="365125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5/13/20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571686"/>
            <a:ext cx="3860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571686"/>
            <a:ext cx="2844800" cy="365125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1156939" y="328381"/>
            <a:ext cx="10425461" cy="384043"/>
          </a:xfrm>
          <a:solidFill>
            <a:srgbClr val="5AC4DD"/>
          </a:solidFill>
          <a:ln>
            <a:noFill/>
          </a:ln>
        </p:spPr>
        <p:txBody>
          <a:bodyPr>
            <a:noAutofit/>
          </a:bodyPr>
          <a:lstStyle>
            <a:lvl1pPr algn="l">
              <a:defRPr sz="2400" b="0" spc="933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628720" y="1416025"/>
            <a:ext cx="0" cy="5184576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 userDrawn="1"/>
        </p:nvSpPr>
        <p:spPr>
          <a:xfrm>
            <a:off x="47328" y="819780"/>
            <a:ext cx="1267523" cy="54386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67" b="0" dirty="0" err="1">
                <a:solidFill>
                  <a:schemeClr val="accent5">
                    <a:lumMod val="75000"/>
                  </a:schemeClr>
                </a:solidFill>
              </a:rPr>
              <a:t>Atmosphere</a:t>
            </a:r>
            <a:endParaRPr lang="es-ES" sz="1467" b="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s-ES" sz="1467" b="0" dirty="0" err="1">
                <a:solidFill>
                  <a:schemeClr val="accent5">
                    <a:lumMod val="75000"/>
                  </a:schemeClr>
                </a:solidFill>
              </a:rPr>
              <a:t>Monitoring</a:t>
            </a:r>
            <a:endParaRPr lang="en-US" sz="1467" b="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4338" y="56316"/>
            <a:ext cx="924153" cy="8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87597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FF4B0-D6DE-4372-8A9E-A8AA08BACFF3}" type="datetimeFigureOut">
              <a:rPr lang="en-GB" smtClean="0"/>
              <a:t>13/05/2020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282A4-A834-4DFD-9ADE-A52920CA11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19303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FF4B0-D6DE-4372-8A9E-A8AA08BACFF3}" type="datetimeFigureOut">
              <a:rPr lang="en-GB" smtClean="0"/>
              <a:t>13/05/2020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282A4-A834-4DFD-9ADE-A52920CA11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1638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FF4B0-D6DE-4372-8A9E-A8AA08BACFF3}" type="datetimeFigureOut">
              <a:rPr lang="en-GB" smtClean="0"/>
              <a:t>13/05/2020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282A4-A834-4DFD-9ADE-A52920CA11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41260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FF4B0-D6DE-4372-8A9E-A8AA08BACFF3}" type="datetimeFigureOut">
              <a:rPr lang="en-GB" smtClean="0"/>
              <a:t>13/05/2020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282A4-A834-4DFD-9ADE-A52920CA11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34648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FF4B0-D6DE-4372-8A9E-A8AA08BACFF3}" type="datetimeFigureOut">
              <a:rPr lang="en-GB" smtClean="0"/>
              <a:t>13/05/2020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282A4-A834-4DFD-9ADE-A52920CA11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56293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FF4B0-D6DE-4372-8A9E-A8AA08BACFF3}" type="datetimeFigureOut">
              <a:rPr lang="en-GB" smtClean="0"/>
              <a:t>13/05/2020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282A4-A834-4DFD-9ADE-A52920CA11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35524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FF4B0-D6DE-4372-8A9E-A8AA08BACFF3}" type="datetimeFigureOut">
              <a:rPr lang="en-GB" smtClean="0"/>
              <a:t>13/05/2020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282A4-A834-4DFD-9ADE-A52920CA11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37732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FF4B0-D6DE-4372-8A9E-A8AA08BACFF3}" type="datetimeFigureOut">
              <a:rPr lang="en-GB" smtClean="0"/>
              <a:t>13/05/2020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282A4-A834-4DFD-9ADE-A52920CA11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56473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FF4B0-D6DE-4372-8A9E-A8AA08BACFF3}" type="datetimeFigureOut">
              <a:rPr lang="en-GB" smtClean="0"/>
              <a:t>13/05/2020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282A4-A834-4DFD-9ADE-A52920CA11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94532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FF4B0-D6DE-4372-8A9E-A8AA08BACFF3}" type="datetimeFigureOut">
              <a:rPr lang="en-GB" smtClean="0"/>
              <a:t>13/05/2020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282A4-A834-4DFD-9ADE-A52920CA11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0599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2C4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7170" name="Picture 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9741704" y="0"/>
            <a:ext cx="246452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pPr/>
              <a:t>5/13/20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Subtitle 2"/>
          <p:cNvSpPr>
            <a:spLocks noGrp="1"/>
          </p:cNvSpPr>
          <p:nvPr>
            <p:ph type="subTitle" idx="13"/>
          </p:nvPr>
        </p:nvSpPr>
        <p:spPr>
          <a:xfrm>
            <a:off x="3469846" y="4485117"/>
            <a:ext cx="6240693" cy="1536171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9218" name="Picture 2" descr="S:\F15015_Copernicus\3_Work\330_Work-in-process\SC4_BackgroundMat\PPT\item Copernicus\Icon-01.png"/>
          <p:cNvPicPr>
            <a:picLocks noChangeAspect="1" noChangeArrowheads="1"/>
          </p:cNvPicPr>
          <p:nvPr userDrawn="1"/>
        </p:nvPicPr>
        <p:blipFill rotWithShape="1">
          <a:blip r:embed="rId3" cstate="screen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1371" y="1988841"/>
            <a:ext cx="2784309" cy="3265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9403" y="6240800"/>
            <a:ext cx="1025637" cy="374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57382" y="6200011"/>
            <a:ext cx="1527441" cy="400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 userDrawn="1"/>
        </p:nvSpPr>
        <p:spPr>
          <a:xfrm>
            <a:off x="272951" y="4677139"/>
            <a:ext cx="3148968" cy="3181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67" b="0" dirty="0" err="1">
                <a:solidFill>
                  <a:schemeClr val="bg1"/>
                </a:solidFill>
              </a:rPr>
              <a:t>Atmosphere</a:t>
            </a:r>
            <a:r>
              <a:rPr lang="es-ES" sz="1467" b="0" baseline="0" dirty="0">
                <a:solidFill>
                  <a:schemeClr val="bg1"/>
                </a:solidFill>
              </a:rPr>
              <a:t> </a:t>
            </a:r>
            <a:r>
              <a:rPr lang="es-ES" sz="1467" b="0" dirty="0" err="1">
                <a:solidFill>
                  <a:schemeClr val="bg1"/>
                </a:solidFill>
              </a:rPr>
              <a:t>Monitoring</a:t>
            </a:r>
            <a:endParaRPr lang="en-US" sz="1467" b="0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6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5733" y="6415779"/>
            <a:ext cx="1098000" cy="18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764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-187238" y="-61483"/>
            <a:ext cx="3064644" cy="7042877"/>
            <a:chOff x="-140429" y="-46112"/>
            <a:chExt cx="2298483" cy="5282158"/>
          </a:xfrm>
        </p:grpSpPr>
        <p:pic>
          <p:nvPicPr>
            <p:cNvPr id="24" name="Picture 2"/>
            <p:cNvPicPr>
              <a:picLocks noChangeAspect="1" noChangeArrowheads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-108520" y="-46112"/>
              <a:ext cx="2266574" cy="518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9" name="Group 28"/>
            <p:cNvGrpSpPr/>
            <p:nvPr userDrawn="1"/>
          </p:nvGrpSpPr>
          <p:grpSpPr>
            <a:xfrm>
              <a:off x="-140429" y="-46112"/>
              <a:ext cx="2298483" cy="5282158"/>
              <a:chOff x="-140429" y="-46112"/>
              <a:chExt cx="2298483" cy="5282158"/>
            </a:xfrm>
          </p:grpSpPr>
          <p:sp>
            <p:nvSpPr>
              <p:cNvPr id="30" name="Rectangle 29"/>
              <p:cNvSpPr/>
              <p:nvPr userDrawn="1"/>
            </p:nvSpPr>
            <p:spPr>
              <a:xfrm>
                <a:off x="-108520" y="969"/>
                <a:ext cx="2266574" cy="5235077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31" name="Rectangle 30"/>
              <p:cNvSpPr/>
              <p:nvPr userDrawn="1"/>
            </p:nvSpPr>
            <p:spPr>
              <a:xfrm>
                <a:off x="-140429" y="-46112"/>
                <a:ext cx="2298483" cy="5189612"/>
              </a:xfrm>
              <a:prstGeom prst="rect">
                <a:avLst/>
              </a:prstGeom>
              <a:solidFill>
                <a:schemeClr val="bg1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</p:grpSp>
      </p:grpSp>
      <p:sp>
        <p:nvSpPr>
          <p:cNvPr id="3" name="Content Placeholder 2"/>
          <p:cNvSpPr>
            <a:spLocks noGrp="1"/>
          </p:cNvSpPr>
          <p:nvPr userDrawn="1">
            <p:ph sz="half" idx="1"/>
          </p:nvPr>
        </p:nvSpPr>
        <p:spPr>
          <a:xfrm>
            <a:off x="1363893" y="932723"/>
            <a:ext cx="5384800" cy="508856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 userDrawn="1">
            <p:ph sz="half" idx="2"/>
          </p:nvPr>
        </p:nvSpPr>
        <p:spPr>
          <a:xfrm>
            <a:off x="6768075" y="932723"/>
            <a:ext cx="5384800" cy="508856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5/13/20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1156939" y="328381"/>
            <a:ext cx="10425461" cy="384043"/>
          </a:xfrm>
          <a:solidFill>
            <a:srgbClr val="5AC4DD"/>
          </a:solidFill>
          <a:ln>
            <a:noFill/>
          </a:ln>
        </p:spPr>
        <p:txBody>
          <a:bodyPr>
            <a:noAutofit/>
          </a:bodyPr>
          <a:lstStyle>
            <a:lvl1pPr algn="l">
              <a:defRPr sz="2400" b="0" spc="933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628720" y="1416025"/>
            <a:ext cx="0" cy="5184576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 userDrawn="1"/>
        </p:nvSpPr>
        <p:spPr>
          <a:xfrm>
            <a:off x="47328" y="819780"/>
            <a:ext cx="1267523" cy="54386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67" b="0" dirty="0" err="1">
                <a:solidFill>
                  <a:schemeClr val="accent5">
                    <a:lumMod val="75000"/>
                  </a:schemeClr>
                </a:solidFill>
              </a:rPr>
              <a:t>Atmosphere</a:t>
            </a:r>
            <a:endParaRPr lang="es-ES" sz="1467" b="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s-ES" sz="1467" b="0" dirty="0" err="1">
                <a:solidFill>
                  <a:schemeClr val="accent5">
                    <a:lumMod val="75000"/>
                  </a:schemeClr>
                </a:solidFill>
              </a:rPr>
              <a:t>Monitoring</a:t>
            </a:r>
            <a:endParaRPr lang="en-US" sz="1467" b="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4338" y="56316"/>
            <a:ext cx="924153" cy="8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28326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 userDrawn="1"/>
        </p:nvGrpSpPr>
        <p:grpSpPr>
          <a:xfrm>
            <a:off x="-187238" y="-61483"/>
            <a:ext cx="3064644" cy="7042877"/>
            <a:chOff x="-140429" y="-46112"/>
            <a:chExt cx="2298483" cy="5282158"/>
          </a:xfrm>
        </p:grpSpPr>
        <p:pic>
          <p:nvPicPr>
            <p:cNvPr id="17" name="Picture 2"/>
            <p:cNvPicPr>
              <a:picLocks noChangeAspect="1" noChangeArrowheads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-108520" y="-46112"/>
              <a:ext cx="2266574" cy="518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8" name="Group 17"/>
            <p:cNvGrpSpPr/>
            <p:nvPr userDrawn="1"/>
          </p:nvGrpSpPr>
          <p:grpSpPr>
            <a:xfrm>
              <a:off x="-140429" y="-46112"/>
              <a:ext cx="2298483" cy="5282158"/>
              <a:chOff x="-140429" y="-46112"/>
              <a:chExt cx="2298483" cy="5282158"/>
            </a:xfrm>
          </p:grpSpPr>
          <p:sp>
            <p:nvSpPr>
              <p:cNvPr id="19" name="Rectangle 18"/>
              <p:cNvSpPr/>
              <p:nvPr userDrawn="1"/>
            </p:nvSpPr>
            <p:spPr>
              <a:xfrm>
                <a:off x="-108520" y="969"/>
                <a:ext cx="2266574" cy="5235077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21" name="Rectangle 20"/>
              <p:cNvSpPr/>
              <p:nvPr userDrawn="1"/>
            </p:nvSpPr>
            <p:spPr>
              <a:xfrm>
                <a:off x="-140429" y="-46112"/>
                <a:ext cx="2298483" cy="5189612"/>
              </a:xfrm>
              <a:prstGeom prst="rect">
                <a:avLst/>
              </a:prstGeom>
              <a:solidFill>
                <a:schemeClr val="bg1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</p:grp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0206" y="836712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99456" y="1604797"/>
            <a:ext cx="5386917" cy="4521365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83974" y="836712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83225" y="1604797"/>
            <a:ext cx="5389033" cy="4521365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5/13/20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1156939" y="328381"/>
            <a:ext cx="10425461" cy="384043"/>
          </a:xfrm>
          <a:solidFill>
            <a:srgbClr val="5AC4DD"/>
          </a:solidFill>
          <a:ln>
            <a:noFill/>
          </a:ln>
        </p:spPr>
        <p:txBody>
          <a:bodyPr>
            <a:noAutofit/>
          </a:bodyPr>
          <a:lstStyle>
            <a:lvl1pPr algn="l">
              <a:defRPr sz="2400" b="0" spc="933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628720" y="1416025"/>
            <a:ext cx="0" cy="5184576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 userDrawn="1"/>
        </p:nvSpPr>
        <p:spPr>
          <a:xfrm>
            <a:off x="47328" y="819780"/>
            <a:ext cx="1267523" cy="54386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67" b="0" dirty="0" err="1">
                <a:solidFill>
                  <a:schemeClr val="accent5">
                    <a:lumMod val="75000"/>
                  </a:schemeClr>
                </a:solidFill>
              </a:rPr>
              <a:t>Atmosphere</a:t>
            </a:r>
            <a:endParaRPr lang="es-ES" sz="1467" b="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s-ES" sz="1467" b="0" dirty="0" err="1">
                <a:solidFill>
                  <a:schemeClr val="accent5">
                    <a:lumMod val="75000"/>
                  </a:schemeClr>
                </a:solidFill>
              </a:rPr>
              <a:t>Monitoring</a:t>
            </a:r>
            <a:endParaRPr lang="en-US" sz="1467" b="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4338" y="56316"/>
            <a:ext cx="924153" cy="8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9115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 userDrawn="1"/>
        </p:nvGrpSpPr>
        <p:grpSpPr>
          <a:xfrm>
            <a:off x="-187238" y="-61483"/>
            <a:ext cx="3064644" cy="7042877"/>
            <a:chOff x="-140429" y="-46112"/>
            <a:chExt cx="2298483" cy="5282158"/>
          </a:xfrm>
        </p:grpSpPr>
        <p:pic>
          <p:nvPicPr>
            <p:cNvPr id="30" name="Picture 2"/>
            <p:cNvPicPr>
              <a:picLocks noChangeAspect="1" noChangeArrowheads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-108520" y="-46112"/>
              <a:ext cx="2266574" cy="518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1" name="Group 30"/>
            <p:cNvGrpSpPr/>
            <p:nvPr userDrawn="1"/>
          </p:nvGrpSpPr>
          <p:grpSpPr>
            <a:xfrm>
              <a:off x="-140429" y="-46112"/>
              <a:ext cx="2298483" cy="5282158"/>
              <a:chOff x="-140429" y="-46112"/>
              <a:chExt cx="2298483" cy="5282158"/>
            </a:xfrm>
          </p:grpSpPr>
          <p:sp>
            <p:nvSpPr>
              <p:cNvPr id="32" name="Rectangle 31"/>
              <p:cNvSpPr/>
              <p:nvPr userDrawn="1"/>
            </p:nvSpPr>
            <p:spPr>
              <a:xfrm>
                <a:off x="-108520" y="969"/>
                <a:ext cx="2266574" cy="5235077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33" name="Rectangle 32"/>
              <p:cNvSpPr/>
              <p:nvPr userDrawn="1"/>
            </p:nvSpPr>
            <p:spPr>
              <a:xfrm>
                <a:off x="-140429" y="-46112"/>
                <a:ext cx="2298483" cy="5189612"/>
              </a:xfrm>
              <a:prstGeom prst="rect">
                <a:avLst/>
              </a:prstGeom>
              <a:solidFill>
                <a:schemeClr val="bg1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</p:grpSp>
      </p:grpSp>
      <p:sp>
        <p:nvSpPr>
          <p:cNvPr id="3" name="Date Placeholder 2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5/13/20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1156939" y="328381"/>
            <a:ext cx="10425461" cy="384043"/>
          </a:xfrm>
          <a:solidFill>
            <a:srgbClr val="5AC4DD"/>
          </a:solidFill>
          <a:ln>
            <a:noFill/>
          </a:ln>
        </p:spPr>
        <p:txBody>
          <a:bodyPr>
            <a:noAutofit/>
          </a:bodyPr>
          <a:lstStyle>
            <a:lvl1pPr algn="l">
              <a:defRPr sz="2400" b="0" spc="933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628720" y="1416025"/>
            <a:ext cx="0" cy="5184576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 userDrawn="1"/>
        </p:nvSpPr>
        <p:spPr>
          <a:xfrm>
            <a:off x="47328" y="819780"/>
            <a:ext cx="1267523" cy="54386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67" b="0" dirty="0" err="1">
                <a:solidFill>
                  <a:schemeClr val="accent5">
                    <a:lumMod val="75000"/>
                  </a:schemeClr>
                </a:solidFill>
              </a:rPr>
              <a:t>Atmosphere</a:t>
            </a:r>
            <a:endParaRPr lang="es-ES" sz="1467" b="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s-ES" sz="1467" b="0" dirty="0" err="1">
                <a:solidFill>
                  <a:schemeClr val="accent5">
                    <a:lumMod val="75000"/>
                  </a:schemeClr>
                </a:solidFill>
              </a:rPr>
              <a:t>Monitoring</a:t>
            </a:r>
            <a:endParaRPr lang="en-US" sz="1467" b="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4338" y="56316"/>
            <a:ext cx="924153" cy="8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9698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 userDrawn="1"/>
        </p:nvGrpSpPr>
        <p:grpSpPr>
          <a:xfrm>
            <a:off x="-187238" y="-61483"/>
            <a:ext cx="3064644" cy="7042877"/>
            <a:chOff x="-140429" y="-46112"/>
            <a:chExt cx="2298483" cy="5282158"/>
          </a:xfrm>
        </p:grpSpPr>
        <p:pic>
          <p:nvPicPr>
            <p:cNvPr id="27" name="Picture 2"/>
            <p:cNvPicPr>
              <a:picLocks noChangeAspect="1" noChangeArrowheads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-108520" y="-46112"/>
              <a:ext cx="2266574" cy="518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8" name="Group 27"/>
            <p:cNvGrpSpPr/>
            <p:nvPr userDrawn="1"/>
          </p:nvGrpSpPr>
          <p:grpSpPr>
            <a:xfrm>
              <a:off x="-140429" y="-46112"/>
              <a:ext cx="2298483" cy="5282158"/>
              <a:chOff x="-140429" y="-46112"/>
              <a:chExt cx="2298483" cy="5282158"/>
            </a:xfrm>
          </p:grpSpPr>
          <p:sp>
            <p:nvSpPr>
              <p:cNvPr id="29" name="Rectangle 28"/>
              <p:cNvSpPr/>
              <p:nvPr userDrawn="1"/>
            </p:nvSpPr>
            <p:spPr>
              <a:xfrm>
                <a:off x="-108520" y="969"/>
                <a:ext cx="2266574" cy="5235077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30" name="Rectangle 29"/>
              <p:cNvSpPr/>
              <p:nvPr userDrawn="1"/>
            </p:nvSpPr>
            <p:spPr>
              <a:xfrm>
                <a:off x="-140429" y="-46112"/>
                <a:ext cx="2298483" cy="5189612"/>
              </a:xfrm>
              <a:prstGeom prst="rect">
                <a:avLst/>
              </a:prstGeom>
              <a:solidFill>
                <a:schemeClr val="bg1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2967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29005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2967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5/13/20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628720" y="1416025"/>
            <a:ext cx="0" cy="5184576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 userDrawn="1"/>
        </p:nvSpPr>
        <p:spPr>
          <a:xfrm>
            <a:off x="47328" y="819780"/>
            <a:ext cx="1267523" cy="54386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67" b="0" dirty="0" err="1">
                <a:solidFill>
                  <a:schemeClr val="accent5">
                    <a:lumMod val="75000"/>
                  </a:schemeClr>
                </a:solidFill>
              </a:rPr>
              <a:t>Atmosphere</a:t>
            </a:r>
            <a:endParaRPr lang="es-ES" sz="1467" b="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s-ES" sz="1467" b="0" dirty="0" err="1">
                <a:solidFill>
                  <a:schemeClr val="accent5">
                    <a:lumMod val="75000"/>
                  </a:schemeClr>
                </a:solidFill>
              </a:rPr>
              <a:t>Monitoring</a:t>
            </a:r>
            <a:endParaRPr lang="en-US" sz="1467" b="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4338" y="56316"/>
            <a:ext cx="924153" cy="8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0913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0" y="0"/>
            <a:ext cx="2779875" cy="6858000"/>
            <a:chOff x="0" y="0"/>
            <a:chExt cx="2084906" cy="5143500"/>
          </a:xfrm>
        </p:grpSpPr>
        <p:pic>
          <p:nvPicPr>
            <p:cNvPr id="40" name="Picture 2" descr="S:\F15015_Copernicus\3_Work\330_Work-in-process\SC4_BackgroundMat\Visual_ID\Photos\Po_River_Italy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10800000">
              <a:off x="0" y="0"/>
              <a:ext cx="2077082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Rectangle 40"/>
            <p:cNvSpPr/>
            <p:nvPr userDrawn="1"/>
          </p:nvSpPr>
          <p:spPr>
            <a:xfrm>
              <a:off x="0" y="1"/>
              <a:ext cx="2077083" cy="51434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42" name="Rectangle 41"/>
            <p:cNvSpPr/>
            <p:nvPr userDrawn="1"/>
          </p:nvSpPr>
          <p:spPr>
            <a:xfrm>
              <a:off x="0" y="1"/>
              <a:ext cx="2084906" cy="514349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sp>
        <p:nvSpPr>
          <p:cNvPr id="4" name="Footer Placeholder 3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1156939" y="346770"/>
            <a:ext cx="10425461" cy="37788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2400" b="0" spc="933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21" name="Straight Connector 20"/>
          <p:cNvCxnSpPr/>
          <p:nvPr userDrawn="1"/>
        </p:nvCxnSpPr>
        <p:spPr>
          <a:xfrm>
            <a:off x="588411" y="1168593"/>
            <a:ext cx="0" cy="5432009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 userDrawn="1"/>
        </p:nvSpPr>
        <p:spPr>
          <a:xfrm>
            <a:off x="-48683" y="819779"/>
            <a:ext cx="1261080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67" b="1" dirty="0" err="1">
                <a:solidFill>
                  <a:srgbClr val="25408F"/>
                </a:solidFill>
              </a:rPr>
              <a:t>Copernicus</a:t>
            </a:r>
            <a:endParaRPr lang="en-US" sz="1467" b="1" dirty="0">
              <a:solidFill>
                <a:srgbClr val="25408F"/>
              </a:solidFill>
            </a:endParaRPr>
          </a:p>
        </p:txBody>
      </p:sp>
      <p:pic>
        <p:nvPicPr>
          <p:cNvPr id="15" name="Picture 2" descr="C:\Users\Designer\Desktop\PRESENTATION COPERNICUS\Copernicus ICON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2720" y="29075"/>
            <a:ext cx="996736" cy="999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85271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 userDrawn="1"/>
        </p:nvGrpSpPr>
        <p:grpSpPr>
          <a:xfrm>
            <a:off x="-187238" y="-61483"/>
            <a:ext cx="3064644" cy="7042877"/>
            <a:chOff x="-140429" y="-46112"/>
            <a:chExt cx="2298483" cy="5282158"/>
          </a:xfrm>
        </p:grpSpPr>
        <p:pic>
          <p:nvPicPr>
            <p:cNvPr id="28" name="Picture 2"/>
            <p:cNvPicPr>
              <a:picLocks noChangeAspect="1" noChangeArrowheads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-108520" y="-46112"/>
              <a:ext cx="2266574" cy="518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9" name="Group 28"/>
            <p:cNvGrpSpPr/>
            <p:nvPr userDrawn="1"/>
          </p:nvGrpSpPr>
          <p:grpSpPr>
            <a:xfrm>
              <a:off x="-140429" y="-46112"/>
              <a:ext cx="2298483" cy="5282158"/>
              <a:chOff x="-140429" y="-46112"/>
              <a:chExt cx="2298483" cy="5282158"/>
            </a:xfrm>
          </p:grpSpPr>
          <p:sp>
            <p:nvSpPr>
              <p:cNvPr id="30" name="Rectangle 29"/>
              <p:cNvSpPr/>
              <p:nvPr userDrawn="1"/>
            </p:nvSpPr>
            <p:spPr>
              <a:xfrm>
                <a:off x="-108520" y="969"/>
                <a:ext cx="2266574" cy="5235077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31" name="Rectangle 30"/>
              <p:cNvSpPr/>
              <p:nvPr userDrawn="1"/>
            </p:nvSpPr>
            <p:spPr>
              <a:xfrm>
                <a:off x="-140429" y="-46112"/>
                <a:ext cx="2298483" cy="5189612"/>
              </a:xfrm>
              <a:prstGeom prst="rect">
                <a:avLst/>
              </a:prstGeom>
              <a:solidFill>
                <a:schemeClr val="bg1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</p:grpSp>
      </p:grp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1156939" y="328381"/>
            <a:ext cx="10425461" cy="384043"/>
          </a:xfrm>
          <a:solidFill>
            <a:srgbClr val="5AC4DD"/>
          </a:solidFill>
          <a:ln>
            <a:noFill/>
          </a:ln>
        </p:spPr>
        <p:txBody>
          <a:bodyPr>
            <a:noAutofit/>
          </a:bodyPr>
          <a:lstStyle>
            <a:lvl1pPr algn="l">
              <a:defRPr sz="2400" b="0" spc="933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849397" y="932723"/>
            <a:ext cx="9733004" cy="509743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609600" y="6571686"/>
            <a:ext cx="2844800" cy="365125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5/13/20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4165600" y="6571686"/>
            <a:ext cx="3860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8737600" y="6571686"/>
            <a:ext cx="2844800" cy="365125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24" name="Straight Connector 23"/>
          <p:cNvCxnSpPr/>
          <p:nvPr userDrawn="1"/>
        </p:nvCxnSpPr>
        <p:spPr>
          <a:xfrm>
            <a:off x="628720" y="1416025"/>
            <a:ext cx="0" cy="5184576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 userDrawn="1"/>
        </p:nvSpPr>
        <p:spPr>
          <a:xfrm>
            <a:off x="47328" y="819780"/>
            <a:ext cx="1267523" cy="54386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67" b="0" dirty="0" err="1">
                <a:solidFill>
                  <a:schemeClr val="accent5">
                    <a:lumMod val="75000"/>
                  </a:schemeClr>
                </a:solidFill>
              </a:rPr>
              <a:t>Atmosphere</a:t>
            </a:r>
            <a:endParaRPr lang="es-ES" sz="1467" b="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s-ES" sz="1467" b="0" dirty="0">
                <a:solidFill>
                  <a:schemeClr val="accent5">
                    <a:lumMod val="75000"/>
                  </a:schemeClr>
                </a:solidFill>
              </a:rPr>
              <a:t>Monitoring</a:t>
            </a:r>
            <a:endParaRPr lang="en-US" sz="1467" b="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4338" y="56316"/>
            <a:ext cx="924153" cy="8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4099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tiff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57756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t>5/13/20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577566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57756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16329" y="6147018"/>
            <a:ext cx="2717195" cy="546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7920204" y="6147702"/>
            <a:ext cx="1201521" cy="545660"/>
          </a:xfrm>
          <a:prstGeom prst="rect">
            <a:avLst/>
          </a:prstGeom>
          <a:solidFill>
            <a:srgbClr val="F8F8F9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5401" y="6328236"/>
            <a:ext cx="1098000" cy="18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300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83" r:id="rId8"/>
  </p:sldLayoutIdLst>
  <p:txStyles>
    <p:titleStyle>
      <a:lvl1pPr algn="ctr" defTabSz="1219170" rtl="0" eaLnBrk="1" latinLnBrk="0" hangingPunct="1">
        <a:spcBef>
          <a:spcPct val="0"/>
        </a:spcBef>
        <a:buNone/>
        <a:defRPr sz="42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57756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t>5/13/20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577566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57756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16329" y="6147018"/>
            <a:ext cx="2717195" cy="546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5607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96" r:id="rId10"/>
  </p:sldLayoutIdLst>
  <p:txStyles>
    <p:titleStyle>
      <a:lvl1pPr algn="ctr" defTabSz="1219170" rtl="0" eaLnBrk="1" latinLnBrk="0" hangingPunct="1">
        <a:spcBef>
          <a:spcPct val="0"/>
        </a:spcBef>
        <a:buNone/>
        <a:defRPr sz="42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3FF4B0-D6DE-4372-8A9E-A8AA08BACFF3}" type="datetimeFigureOut">
              <a:rPr lang="en-GB" smtClean="0"/>
              <a:t>13/05/2020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3282A4-A834-4DFD-9ADE-A52920CA11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1124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52.gif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gif"/><Relationship Id="rId4" Type="http://schemas.openxmlformats.org/officeDocument/2006/relationships/image" Target="../media/image65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gif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70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9.gif"/><Relationship Id="rId5" Type="http://schemas.openxmlformats.org/officeDocument/2006/relationships/image" Target="../media/image68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72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gif"/><Relationship Id="rId2" Type="http://schemas.openxmlformats.org/officeDocument/2006/relationships/image" Target="../media/image84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7.gif"/><Relationship Id="rId4" Type="http://schemas.openxmlformats.org/officeDocument/2006/relationships/image" Target="../media/image86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5194/acp-19-3515-2019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4.jpeg"/><Relationship Id="rId4" Type="http://schemas.openxmlformats.org/officeDocument/2006/relationships/image" Target="../media/image9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6.pn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12" Type="http://schemas.openxmlformats.org/officeDocument/2006/relationships/image" Target="../media/image10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9.png"/><Relationship Id="rId11" Type="http://schemas.openxmlformats.org/officeDocument/2006/relationships/image" Target="../media/image104.png"/><Relationship Id="rId5" Type="http://schemas.openxmlformats.org/officeDocument/2006/relationships/image" Target="../media/image98.png"/><Relationship Id="rId10" Type="http://schemas.openxmlformats.org/officeDocument/2006/relationships/image" Target="../media/image103.jpeg"/><Relationship Id="rId4" Type="http://schemas.openxmlformats.org/officeDocument/2006/relationships/image" Target="../media/image97.png"/><Relationship Id="rId9" Type="http://schemas.openxmlformats.org/officeDocument/2006/relationships/image" Target="../media/image102.png"/><Relationship Id="rId14" Type="http://schemas.openxmlformats.org/officeDocument/2006/relationships/image" Target="../media/image10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egional.atmosphere.copernicus.eu/index.php?category=data_access&amp;subensemble=api_catalogue" TargetMode="External"/><Relationship Id="rId2" Type="http://schemas.openxmlformats.org/officeDocument/2006/relationships/hyperlink" Target="https://confluence.ecmwf.int/pages/viewpage.action?pageId=74753748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4.png"/><Relationship Id="rId4" Type="http://schemas.openxmlformats.org/officeDocument/2006/relationships/image" Target="../media/image11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hyperlink" Target="http://www.regional.atmosphere.copernicus.eu/index.php?category=data_access&amp;subensemble=reanalysis_products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s://confluence.ecmwf.int/display/COPSRV/CAMS+WMS+gallery" TargetMode="External"/><Relationship Id="rId3" Type="http://schemas.openxmlformats.org/officeDocument/2006/relationships/hyperlink" Target="https://confluence.ecmwf.int/display/WEBAPI" TargetMode="External"/><Relationship Id="rId7" Type="http://schemas.openxmlformats.org/officeDocument/2006/relationships/hyperlink" Target="https://confluence.ecmwf.int/pages/viewpage.action?pageId=69180318" TargetMode="External"/><Relationship Id="rId2" Type="http://schemas.openxmlformats.org/officeDocument/2006/relationships/hyperlink" Target="https://apps.ecmwf.int/datasets/data/cams-nrealtim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tmosphere.copernicus.eu/charts/cams/" TargetMode="External"/><Relationship Id="rId5" Type="http://schemas.openxmlformats.org/officeDocument/2006/relationships/hyperlink" Target="https://confluence.ecmwf.int/display/CKB/FTP+access+to+CAMS+global+data" TargetMode="External"/><Relationship Id="rId4" Type="http://schemas.openxmlformats.org/officeDocument/2006/relationships/hyperlink" Target="https://confluence.ecmwf.int/display/WEBAPI/Python+CAMS+real-time+examples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atmosphere.copernicus.eu/cams-user-service-desk/" TargetMode="External"/><Relationship Id="rId2" Type="http://schemas.openxmlformats.org/officeDocument/2006/relationships/hyperlink" Target="http://atmosphere.copernicus.eu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7" Type="http://schemas.openxmlformats.org/officeDocument/2006/relationships/image" Target="../media/image138.pn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7.jpeg"/><Relationship Id="rId5" Type="http://schemas.openxmlformats.org/officeDocument/2006/relationships/image" Target="../media/image136.jpeg"/><Relationship Id="rId4" Type="http://schemas.openxmlformats.org/officeDocument/2006/relationships/image" Target="../media/image13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5" Type="http://schemas.openxmlformats.org/officeDocument/2006/relationships/hyperlink" Target="https://wekeo-login.services.meeo.it/" TargetMode="External"/><Relationship Id="rId4" Type="http://schemas.openxmlformats.org/officeDocument/2006/relationships/hyperlink" Target="https://ltpy.adamplatform.eu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0.pn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jpeg"/><Relationship Id="rId11" Type="http://schemas.openxmlformats.org/officeDocument/2006/relationships/image" Target="../media/image28.png"/><Relationship Id="rId5" Type="http://schemas.openxmlformats.org/officeDocument/2006/relationships/image" Target="../media/image22.jpe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image" Target="../media/image21.jpe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tiff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gif"/><Relationship Id="rId9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994" y="304799"/>
            <a:ext cx="4459800" cy="2397514"/>
          </a:xfrm>
        </p:spPr>
        <p:txBody>
          <a:bodyPr>
            <a:normAutofit fontScale="90000"/>
          </a:bodyPr>
          <a:lstStyle/>
          <a:p>
            <a:r>
              <a:rPr lang="en-GB" sz="1800" b="1" dirty="0">
                <a:latin typeface="Verdana" panose="020B0604030504040204" pitchFamily="34" charset="0"/>
                <a:ea typeface="Verdana" panose="020B0604030504040204" pitchFamily="34" charset="0"/>
              </a:rPr>
              <a:t>Agenda - Day 2</a:t>
            </a:r>
            <a:br>
              <a:rPr lang="en-GB" sz="18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en-GB" sz="18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en-GB" sz="14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GB" sz="1800" b="1" dirty="0">
                <a:latin typeface="Verdana" panose="020B0604030504040204" pitchFamily="34" charset="0"/>
                <a:ea typeface="Verdana" panose="020B0604030504040204" pitchFamily="34" charset="0"/>
              </a:rPr>
              <a:t>12 May, 10:00 CET: </a:t>
            </a:r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</a:rPr>
              <a:t>Copernicus Atmosphere Monitoring Service products for monitoring fire emissions and smoke (Mark </a:t>
            </a:r>
            <a:r>
              <a:rPr lang="en-GB" sz="1800" err="1">
                <a:latin typeface="Verdana" panose="020B0604030504040204" pitchFamily="34" charset="0"/>
                <a:ea typeface="Verdana" panose="020B0604030504040204" pitchFamily="34" charset="0"/>
              </a:rPr>
              <a:t>Parrington</a:t>
            </a:r>
            <a:r>
              <a:rPr lang="en-GB" sz="1800">
                <a:latin typeface="Verdana" panose="020B0604030504040204" pitchFamily="34" charset="0"/>
                <a:ea typeface="Verdana" panose="020B0604030504040204" pitchFamily="34" charset="0"/>
              </a:rPr>
              <a:t>, Copernicus </a:t>
            </a:r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</a:rPr>
              <a:t>Atmosphere Monitoring Service - CAMS, European Centre for Medium-Range Weather Forecasts - ECMWF).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3187" y="960718"/>
            <a:ext cx="6559893" cy="3689939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5994" y="2797275"/>
            <a:ext cx="3932237" cy="3888660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Verdana" panose="020B0604030504040204" pitchFamily="34" charset="0"/>
                <a:ea typeface="Verdana" panose="020B0604030504040204" pitchFamily="34" charset="0"/>
              </a:rPr>
              <a:t>Please mute your microphone.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Be mindful of background noise.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Better have your video off to avoid connection issues.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Raise your hand in case you need to ask a question or make a comment. </a:t>
            </a:r>
            <a:b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You can also drop a message in the chat if you are experiencing technical problems or if you need to communicate with the host and the other attendees.</a:t>
            </a:r>
            <a:endParaRPr lang="en-US" dirty="0"/>
          </a:p>
          <a:p>
            <a:pPr algn="ctr"/>
            <a:r>
              <a:rPr lang="en-GB" b="1" dirty="0"/>
              <a:t>Enjoy the webinar!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63613" y="201562"/>
            <a:ext cx="7128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Welcome to the User Workshop and Training on Fire Monitoring – Data Discovery Week webinars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19485" y="5264402"/>
            <a:ext cx="1666875" cy="7143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64826" y="5427408"/>
            <a:ext cx="58501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Join the Q&amp;A session from 15:00 to 16:00 CET at slido.com #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fireworkshop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953235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1385" y="198949"/>
            <a:ext cx="7869600" cy="369332"/>
          </a:xfrm>
        </p:spPr>
        <p:txBody>
          <a:bodyPr/>
          <a:lstStyle/>
          <a:p>
            <a:pPr algn="ctr"/>
            <a:r>
              <a:rPr lang="en-GB" spc="0" dirty="0"/>
              <a:t>Near-real-time satellite data usage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0031188" y="6308255"/>
            <a:ext cx="2159224" cy="2160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3B0B0F-E794-1244-9699-107C60B9C23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703313" y="841704"/>
          <a:ext cx="8140603" cy="4770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0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386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5920">
                <a:tc>
                  <a:txBody>
                    <a:bodyPr/>
                    <a:lstStyle/>
                    <a:p>
                      <a:r>
                        <a:rPr lang="en-GB" sz="1900" dirty="0"/>
                        <a:t>Species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900" dirty="0"/>
                        <a:t>Instruments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r>
                        <a:rPr lang="en-GB" sz="1900" baseline="0" dirty="0"/>
                        <a:t>Global system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9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pPr lvl="1"/>
                      <a:r>
                        <a:rPr lang="en-GB" sz="1900" dirty="0"/>
                        <a:t>O</a:t>
                      </a:r>
                      <a:r>
                        <a:rPr lang="en-GB" sz="1900" baseline="-25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900" b="1" dirty="0">
                          <a:solidFill>
                            <a:srgbClr val="C00000"/>
                          </a:solidFill>
                        </a:rPr>
                        <a:t>OMI</a:t>
                      </a:r>
                      <a:r>
                        <a:rPr lang="en-GB" sz="1900" b="0" dirty="0">
                          <a:solidFill>
                            <a:srgbClr val="C00000"/>
                          </a:solidFill>
                        </a:rPr>
                        <a:t>,</a:t>
                      </a:r>
                      <a:r>
                        <a:rPr lang="en-GB" sz="1900" b="1" dirty="0">
                          <a:solidFill>
                            <a:srgbClr val="C00000"/>
                          </a:solidFill>
                        </a:rPr>
                        <a:t> SBUV-2</a:t>
                      </a:r>
                      <a:r>
                        <a:rPr lang="en-GB" sz="1900" b="0" dirty="0">
                          <a:solidFill>
                            <a:srgbClr val="C00000"/>
                          </a:solidFill>
                        </a:rPr>
                        <a:t>,</a:t>
                      </a:r>
                      <a:r>
                        <a:rPr lang="en-GB" sz="1900" b="1" dirty="0">
                          <a:solidFill>
                            <a:srgbClr val="C00000"/>
                          </a:solidFill>
                        </a:rPr>
                        <a:t> GOME-2</a:t>
                      </a:r>
                      <a:r>
                        <a:rPr lang="en-GB" sz="1900" b="0" dirty="0">
                          <a:solidFill>
                            <a:srgbClr val="C00000"/>
                          </a:solidFill>
                        </a:rPr>
                        <a:t>,</a:t>
                      </a:r>
                      <a:r>
                        <a:rPr lang="en-GB" sz="1900" b="1" baseline="0" dirty="0">
                          <a:solidFill>
                            <a:srgbClr val="C00000"/>
                          </a:solidFill>
                        </a:rPr>
                        <a:t> MLS</a:t>
                      </a:r>
                      <a:r>
                        <a:rPr lang="en-GB" sz="1900" b="0" baseline="0" dirty="0">
                          <a:solidFill>
                            <a:srgbClr val="C00000"/>
                          </a:solidFill>
                        </a:rPr>
                        <a:t>, </a:t>
                      </a:r>
                      <a:r>
                        <a:rPr lang="en-GB" sz="1900" b="1" baseline="0" dirty="0">
                          <a:solidFill>
                            <a:srgbClr val="C00000"/>
                          </a:solidFill>
                        </a:rPr>
                        <a:t>TROPOMI, </a:t>
                      </a:r>
                      <a:r>
                        <a:rPr lang="en-GB" sz="1900" b="1" baseline="0" dirty="0">
                          <a:solidFill>
                            <a:schemeClr val="tx1"/>
                          </a:solidFill>
                        </a:rPr>
                        <a:t>OMPS, </a:t>
                      </a:r>
                      <a:r>
                        <a:rPr lang="en-GB" sz="1900" b="0" baseline="0" dirty="0">
                          <a:solidFill>
                            <a:schemeClr val="tx1"/>
                          </a:solidFill>
                        </a:rPr>
                        <a:t>IASI</a:t>
                      </a:r>
                      <a:endParaRPr lang="en-GB" sz="19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pPr lvl="1"/>
                      <a:r>
                        <a:rPr lang="en-GB" sz="1900" dirty="0"/>
                        <a:t>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900" b="1" dirty="0">
                          <a:solidFill>
                            <a:srgbClr val="C00000"/>
                          </a:solidFill>
                        </a:rPr>
                        <a:t>IASI</a:t>
                      </a:r>
                      <a:r>
                        <a:rPr lang="en-GB" sz="1900" b="0" dirty="0">
                          <a:solidFill>
                            <a:srgbClr val="C00000"/>
                          </a:solidFill>
                        </a:rPr>
                        <a:t>,</a:t>
                      </a:r>
                      <a:r>
                        <a:rPr lang="en-GB" sz="1900" b="1" dirty="0">
                          <a:solidFill>
                            <a:srgbClr val="C00000"/>
                          </a:solidFill>
                        </a:rPr>
                        <a:t> MOPITT</a:t>
                      </a:r>
                      <a:r>
                        <a:rPr lang="en-GB" sz="1900" b="0" dirty="0">
                          <a:solidFill>
                            <a:srgbClr val="C00000"/>
                          </a:solidFill>
                        </a:rPr>
                        <a:t>,</a:t>
                      </a:r>
                      <a:r>
                        <a:rPr lang="en-GB" sz="1900" b="0" baseline="0" dirty="0"/>
                        <a:t> </a:t>
                      </a:r>
                      <a:r>
                        <a:rPr lang="en-GB" sz="1900" b="1" baseline="0" dirty="0">
                          <a:solidFill>
                            <a:schemeClr val="tx1"/>
                          </a:solidFill>
                        </a:rPr>
                        <a:t>TROPOMI</a:t>
                      </a:r>
                      <a:endParaRPr lang="en-GB" sz="19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pPr lvl="1"/>
                      <a:r>
                        <a:rPr lang="en-GB" sz="1900" dirty="0"/>
                        <a:t>NO</a:t>
                      </a:r>
                      <a:r>
                        <a:rPr lang="en-GB" sz="1900" baseline="-25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900" b="1" dirty="0">
                          <a:solidFill>
                            <a:srgbClr val="C00000"/>
                          </a:solidFill>
                        </a:rPr>
                        <a:t>OMI</a:t>
                      </a:r>
                      <a:r>
                        <a:rPr lang="en-GB" sz="1900" dirty="0">
                          <a:solidFill>
                            <a:srgbClr val="C00000"/>
                          </a:solidFill>
                        </a:rPr>
                        <a:t>,</a:t>
                      </a:r>
                      <a:r>
                        <a:rPr lang="en-GB" sz="1900" dirty="0"/>
                        <a:t> </a:t>
                      </a:r>
                      <a:r>
                        <a:rPr lang="en-GB" sz="1900" b="1" dirty="0">
                          <a:solidFill>
                            <a:srgbClr val="C00000"/>
                          </a:solidFill>
                        </a:rPr>
                        <a:t>GOME-2,</a:t>
                      </a:r>
                      <a:r>
                        <a:rPr lang="en-GB" sz="1900" dirty="0"/>
                        <a:t> </a:t>
                      </a:r>
                      <a:r>
                        <a:rPr lang="en-GB" sz="1900" b="1" dirty="0">
                          <a:solidFill>
                            <a:schemeClr val="tx1"/>
                          </a:solidFill>
                        </a:rPr>
                        <a:t>TROPOMI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pPr lvl="1"/>
                      <a:r>
                        <a:rPr lang="en-GB" sz="1900" dirty="0"/>
                        <a:t>SO</a:t>
                      </a:r>
                      <a:r>
                        <a:rPr lang="en-GB" sz="1900" baseline="-25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900" b="1" dirty="0">
                          <a:solidFill>
                            <a:srgbClr val="C00000"/>
                          </a:solidFill>
                        </a:rPr>
                        <a:t>OMI</a:t>
                      </a:r>
                      <a:r>
                        <a:rPr lang="en-GB" sz="1900" dirty="0">
                          <a:solidFill>
                            <a:srgbClr val="C00000"/>
                          </a:solidFill>
                        </a:rPr>
                        <a:t>,</a:t>
                      </a:r>
                      <a:r>
                        <a:rPr lang="en-GB" sz="1900" baseline="0" dirty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GB" sz="1900" b="1" baseline="0" dirty="0">
                          <a:solidFill>
                            <a:srgbClr val="C00000"/>
                          </a:solidFill>
                        </a:rPr>
                        <a:t>GOME-2</a:t>
                      </a:r>
                      <a:r>
                        <a:rPr lang="en-GB" sz="1900" b="0" baseline="0" dirty="0">
                          <a:solidFill>
                            <a:srgbClr val="C00000"/>
                          </a:solidFill>
                        </a:rPr>
                        <a:t>,</a:t>
                      </a:r>
                      <a:r>
                        <a:rPr lang="en-GB" sz="1900" b="0" baseline="0" dirty="0"/>
                        <a:t> </a:t>
                      </a:r>
                      <a:r>
                        <a:rPr lang="en-GB" sz="1900" b="1" baseline="0" dirty="0">
                          <a:solidFill>
                            <a:schemeClr val="tx1"/>
                          </a:solidFill>
                        </a:rPr>
                        <a:t>TROPOMI, </a:t>
                      </a:r>
                      <a:r>
                        <a:rPr lang="en-GB" sz="1900" b="0" baseline="0" dirty="0">
                          <a:solidFill>
                            <a:schemeClr val="tx1"/>
                          </a:solidFill>
                        </a:rPr>
                        <a:t>IASI</a:t>
                      </a:r>
                      <a:endParaRPr lang="en-GB" sz="19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pPr lvl="1"/>
                      <a:r>
                        <a:rPr lang="en-GB" sz="1900" dirty="0"/>
                        <a:t>Aerosol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900" b="1" dirty="0">
                          <a:solidFill>
                            <a:srgbClr val="C00000"/>
                          </a:solidFill>
                        </a:rPr>
                        <a:t>MODIS</a:t>
                      </a:r>
                      <a:r>
                        <a:rPr lang="en-GB" sz="1900" dirty="0">
                          <a:solidFill>
                            <a:srgbClr val="C00000"/>
                          </a:solidFill>
                        </a:rPr>
                        <a:t>,</a:t>
                      </a:r>
                      <a:r>
                        <a:rPr lang="en-GB" sz="1900" dirty="0"/>
                        <a:t> </a:t>
                      </a:r>
                      <a:r>
                        <a:rPr lang="en-GB" sz="1900" b="1" dirty="0" err="1">
                          <a:solidFill>
                            <a:srgbClr val="C00000"/>
                          </a:solidFill>
                        </a:rPr>
                        <a:t>PMAp</a:t>
                      </a:r>
                      <a:r>
                        <a:rPr lang="en-GB" sz="1900" b="1" dirty="0">
                          <a:solidFill>
                            <a:srgbClr val="C00000"/>
                          </a:solidFill>
                        </a:rPr>
                        <a:t>,</a:t>
                      </a:r>
                      <a:r>
                        <a:rPr lang="en-GB" sz="1900" dirty="0"/>
                        <a:t> </a:t>
                      </a:r>
                      <a:r>
                        <a:rPr lang="en-GB" sz="1900" b="0" dirty="0">
                          <a:solidFill>
                            <a:schemeClr val="tx1"/>
                          </a:solidFill>
                        </a:rPr>
                        <a:t>VIIRS</a:t>
                      </a:r>
                      <a:r>
                        <a:rPr lang="en-GB" sz="1900" dirty="0">
                          <a:solidFill>
                            <a:schemeClr val="tx1"/>
                          </a:solidFill>
                        </a:rPr>
                        <a:t>, SLSTR, SEVIRI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pPr lvl="1"/>
                      <a:r>
                        <a:rPr lang="en-GB" sz="1900" dirty="0"/>
                        <a:t>CO</a:t>
                      </a:r>
                      <a:r>
                        <a:rPr lang="en-GB" sz="1900" baseline="-25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900" b="1" dirty="0">
                          <a:solidFill>
                            <a:srgbClr val="C00000"/>
                          </a:solidFill>
                        </a:rPr>
                        <a:t>GOSAT</a:t>
                      </a:r>
                      <a:r>
                        <a:rPr lang="en-GB" sz="1900" dirty="0">
                          <a:solidFill>
                            <a:srgbClr val="C00000"/>
                          </a:solidFill>
                        </a:rPr>
                        <a:t>,</a:t>
                      </a:r>
                      <a:r>
                        <a:rPr lang="en-GB" sz="1900" dirty="0"/>
                        <a:t> </a:t>
                      </a:r>
                      <a:r>
                        <a:rPr lang="en-GB" sz="1900" b="1" dirty="0"/>
                        <a:t>OCO-2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pPr lvl="1"/>
                      <a:r>
                        <a:rPr lang="en-GB" sz="1900" dirty="0"/>
                        <a:t>CH</a:t>
                      </a:r>
                      <a:r>
                        <a:rPr lang="en-GB" sz="1900" baseline="-250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900" b="1" dirty="0">
                          <a:solidFill>
                            <a:srgbClr val="C00000"/>
                          </a:solidFill>
                        </a:rPr>
                        <a:t>GOSAT</a:t>
                      </a:r>
                      <a:r>
                        <a:rPr lang="en-GB" sz="1900" b="0" dirty="0">
                          <a:solidFill>
                            <a:srgbClr val="C00000"/>
                          </a:solidFill>
                        </a:rPr>
                        <a:t>,</a:t>
                      </a:r>
                      <a:r>
                        <a:rPr lang="en-GB" sz="1900" b="1" dirty="0">
                          <a:solidFill>
                            <a:srgbClr val="C00000"/>
                          </a:solidFill>
                        </a:rPr>
                        <a:t> IASI</a:t>
                      </a:r>
                      <a:r>
                        <a:rPr lang="en-GB" sz="1900" b="0" dirty="0">
                          <a:solidFill>
                            <a:srgbClr val="C00000"/>
                          </a:solidFill>
                        </a:rPr>
                        <a:t>,</a:t>
                      </a:r>
                      <a:r>
                        <a:rPr lang="en-GB" sz="1900" b="0" dirty="0"/>
                        <a:t> </a:t>
                      </a:r>
                      <a:r>
                        <a:rPr lang="en-GB" sz="1900" b="1" dirty="0">
                          <a:solidFill>
                            <a:schemeClr val="tx1"/>
                          </a:solidFill>
                        </a:rPr>
                        <a:t>TROPOMI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endParaRPr lang="en-GB" sz="19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9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60400">
                <a:tc>
                  <a:txBody>
                    <a:bodyPr/>
                    <a:lstStyle/>
                    <a:p>
                      <a:r>
                        <a:rPr lang="en-GB" sz="1900" baseline="0" dirty="0"/>
                        <a:t>GFAS fire emissions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900" b="1" dirty="0">
                          <a:solidFill>
                            <a:srgbClr val="C00000"/>
                          </a:solidFill>
                        </a:rPr>
                        <a:t>MODIS</a:t>
                      </a:r>
                      <a:r>
                        <a:rPr lang="en-GB" sz="1900" b="0" dirty="0">
                          <a:solidFill>
                            <a:srgbClr val="C00000"/>
                          </a:solidFill>
                        </a:rPr>
                        <a:t>,</a:t>
                      </a:r>
                      <a:r>
                        <a:rPr lang="en-GB" sz="1900" b="0" dirty="0"/>
                        <a:t> </a:t>
                      </a:r>
                      <a:r>
                        <a:rPr lang="en-GB" sz="1900" b="1" dirty="0"/>
                        <a:t>GOES-E/W</a:t>
                      </a:r>
                      <a:r>
                        <a:rPr lang="en-GB" sz="1900" b="1" baseline="30000" dirty="0"/>
                        <a:t>*</a:t>
                      </a:r>
                      <a:r>
                        <a:rPr lang="en-GB" sz="1900" b="1" dirty="0"/>
                        <a:t>, SEVIRI</a:t>
                      </a:r>
                      <a:r>
                        <a:rPr lang="en-GB" sz="1900" b="1" baseline="30000" dirty="0"/>
                        <a:t>*</a:t>
                      </a:r>
                      <a:r>
                        <a:rPr lang="en-GB" sz="1900" b="1" dirty="0"/>
                        <a:t>,</a:t>
                      </a:r>
                      <a:r>
                        <a:rPr lang="en-GB" sz="1900" b="0" dirty="0"/>
                        <a:t> SLSTR, </a:t>
                      </a:r>
                      <a:r>
                        <a:rPr lang="en-GB" sz="1900" b="1" dirty="0">
                          <a:solidFill>
                            <a:schemeClr val="tx1"/>
                          </a:solidFill>
                        </a:rPr>
                        <a:t>VIIRS</a:t>
                      </a:r>
                      <a:r>
                        <a:rPr lang="en-GB" sz="1900" b="0" dirty="0">
                          <a:solidFill>
                            <a:schemeClr val="tx1"/>
                          </a:solidFill>
                        </a:rPr>
                        <a:t>, HIMAWARI-8</a:t>
                      </a:r>
                      <a:r>
                        <a:rPr lang="en-GB" sz="1900" b="1" baseline="30000" dirty="0"/>
                        <a:t>*</a:t>
                      </a:r>
                      <a:endParaRPr lang="en-GB" sz="19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9065693" y="899111"/>
            <a:ext cx="289512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wide-range of atmospheric composition satellite observations are assimilated in the IFS to produce daily analyses.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Control runs (with no data assimilated) and forecasts (initialised from analyses) are also produced in CAMS.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CAMS data used for field campaign planning and evaluating special events.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Composition data additional to thousands of assimilated meteorological data.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85583" y="5351214"/>
            <a:ext cx="52555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Assimilated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Monitored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Future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25785" y="6138979"/>
            <a:ext cx="52555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*Geostationary platform</a:t>
            </a:r>
          </a:p>
        </p:txBody>
      </p:sp>
    </p:spTree>
    <p:extLst>
      <p:ext uri="{BB962C8B-B14F-4D97-AF65-F5344CB8AC3E}">
        <p14:creationId xmlns:p14="http://schemas.microsoft.com/office/powerpoint/2010/main" val="34636588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2290" y="4867745"/>
            <a:ext cx="3169415" cy="17961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72158" y="3012281"/>
            <a:ext cx="3178879" cy="177447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658881" y="4798894"/>
            <a:ext cx="792088" cy="584775"/>
          </a:xfrm>
          <a:prstGeom prst="rect">
            <a:avLst/>
          </a:prstGeom>
          <a:pattFill prst="wdUpDiag">
            <a:fgClr>
              <a:srgbClr val="FFFF00"/>
            </a:fgClr>
            <a:bgClr>
              <a:schemeClr val="bg1"/>
            </a:bgClr>
          </a:pattFill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000000"/>
                </a:solidFill>
                <a:latin typeface="Calibri" pitchFamily="34" charset="0"/>
              </a:rPr>
              <a:t>OMI</a:t>
            </a:r>
          </a:p>
          <a:p>
            <a:r>
              <a:rPr lang="en-GB" sz="1600" b="1" dirty="0">
                <a:solidFill>
                  <a:srgbClr val="000000"/>
                </a:solidFill>
                <a:latin typeface="Calibri" pitchFamily="34" charset="0"/>
              </a:rPr>
              <a:t>AURA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611083" y="5029730"/>
            <a:ext cx="64807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0000"/>
                </a:solidFill>
                <a:latin typeface="Calibri" pitchFamily="34" charset="0"/>
              </a:rPr>
              <a:t>SO2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0771217" y="5527455"/>
            <a:ext cx="1069252" cy="584775"/>
          </a:xfrm>
          <a:prstGeom prst="rect">
            <a:avLst/>
          </a:prstGeom>
          <a:solidFill>
            <a:srgbClr val="0099FF"/>
          </a:solidFill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000000"/>
                </a:solidFill>
                <a:latin typeface="Calibri" pitchFamily="34" charset="0"/>
              </a:rPr>
              <a:t>GOME-2 </a:t>
            </a:r>
            <a:r>
              <a:rPr lang="en-GB" sz="1600" b="1" dirty="0" err="1">
                <a:solidFill>
                  <a:srgbClr val="000000"/>
                </a:solidFill>
                <a:latin typeface="Calibri" pitchFamily="34" charset="0"/>
              </a:rPr>
              <a:t>Metop</a:t>
            </a:r>
            <a:r>
              <a:rPr lang="en-GB" sz="1600" b="1" dirty="0">
                <a:solidFill>
                  <a:srgbClr val="000000"/>
                </a:solidFill>
                <a:latin typeface="Calibri" pitchFamily="34" charset="0"/>
              </a:rPr>
              <a:t>-B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658882" y="5518973"/>
            <a:ext cx="1069252" cy="584775"/>
          </a:xfrm>
          <a:prstGeom prst="rect">
            <a:avLst/>
          </a:prstGeom>
          <a:solidFill>
            <a:srgbClr val="00FFFF"/>
          </a:solidFill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000000"/>
                </a:solidFill>
                <a:latin typeface="Calibri" pitchFamily="34" charset="0"/>
              </a:rPr>
              <a:t>GOME-2 </a:t>
            </a:r>
            <a:r>
              <a:rPr lang="en-GB" sz="1600" b="1" dirty="0" err="1">
                <a:solidFill>
                  <a:srgbClr val="000000"/>
                </a:solidFill>
                <a:latin typeface="Calibri" pitchFamily="34" charset="0"/>
              </a:rPr>
              <a:t>Metop</a:t>
            </a:r>
            <a:r>
              <a:rPr lang="en-GB" sz="1600" b="1" dirty="0">
                <a:solidFill>
                  <a:srgbClr val="000000"/>
                </a:solidFill>
                <a:latin typeface="Calibri" pitchFamily="34" charset="0"/>
              </a:rPr>
              <a:t>-A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772691" y="1494190"/>
            <a:ext cx="792088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000000"/>
                </a:solidFill>
                <a:latin typeface="Calibri" pitchFamily="34" charset="0"/>
              </a:rPr>
              <a:t>OMI</a:t>
            </a:r>
          </a:p>
          <a:p>
            <a:r>
              <a:rPr lang="en-GB" sz="1600" b="1" dirty="0">
                <a:solidFill>
                  <a:srgbClr val="000000"/>
                </a:solidFill>
                <a:latin typeface="Calibri" pitchFamily="34" charset="0"/>
              </a:rPr>
              <a:t>AURA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601705" y="2154341"/>
            <a:ext cx="1069252" cy="584775"/>
          </a:xfrm>
          <a:prstGeom prst="rect">
            <a:avLst/>
          </a:prstGeom>
          <a:solidFill>
            <a:srgbClr val="00FFFF"/>
          </a:solidFill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000000"/>
                </a:solidFill>
                <a:latin typeface="Calibri" pitchFamily="34" charset="0"/>
              </a:rPr>
              <a:t>GOME-2 </a:t>
            </a:r>
            <a:r>
              <a:rPr lang="en-GB" sz="1600" b="1" dirty="0" err="1">
                <a:solidFill>
                  <a:srgbClr val="000000"/>
                </a:solidFill>
                <a:latin typeface="Calibri" pitchFamily="34" charset="0"/>
              </a:rPr>
              <a:t>Metop</a:t>
            </a:r>
            <a:r>
              <a:rPr lang="en-GB" sz="1600" b="1" dirty="0">
                <a:solidFill>
                  <a:srgbClr val="000000"/>
                </a:solidFill>
                <a:latin typeface="Calibri" pitchFamily="34" charset="0"/>
              </a:rPr>
              <a:t>-A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0728134" y="2121427"/>
            <a:ext cx="1069252" cy="584775"/>
          </a:xfrm>
          <a:prstGeom prst="rect">
            <a:avLst/>
          </a:prstGeom>
          <a:solidFill>
            <a:srgbClr val="0099FF"/>
          </a:solidFill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000000"/>
                </a:solidFill>
                <a:latin typeface="Calibri" pitchFamily="34" charset="0"/>
              </a:rPr>
              <a:t>GOME-2 </a:t>
            </a:r>
            <a:r>
              <a:rPr lang="en-GB" sz="1600" b="1" dirty="0" err="1">
                <a:solidFill>
                  <a:srgbClr val="000000"/>
                </a:solidFill>
                <a:latin typeface="Calibri" pitchFamily="34" charset="0"/>
              </a:rPr>
              <a:t>Metop</a:t>
            </a:r>
            <a:r>
              <a:rPr lang="en-GB" sz="1600" b="1" dirty="0">
                <a:solidFill>
                  <a:srgbClr val="000000"/>
                </a:solidFill>
                <a:latin typeface="Calibri" pitchFamily="34" charset="0"/>
              </a:rPr>
              <a:t>-B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035738" y="652625"/>
            <a:ext cx="237263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0000"/>
                </a:solidFill>
              </a:rPr>
              <a:t>Tropospheric NO2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3906" y="195663"/>
            <a:ext cx="9614089" cy="430887"/>
          </a:xfrm>
        </p:spPr>
        <p:txBody>
          <a:bodyPr>
            <a:noAutofit/>
          </a:bodyPr>
          <a:lstStyle/>
          <a:p>
            <a:r>
              <a:rPr lang="sl-SI" b="1" spc="400" dirty="0"/>
              <a:t>Assimilated re</a:t>
            </a:r>
            <a:r>
              <a:rPr lang="en-GB" b="1" spc="400" dirty="0"/>
              <a:t>active gases in CAMS </a:t>
            </a:r>
            <a:r>
              <a:rPr lang="sl-SI" b="1" spc="400" dirty="0"/>
              <a:t>real-time </a:t>
            </a:r>
            <a:r>
              <a:rPr lang="en-GB" b="1" spc="400" dirty="0"/>
              <a:t>system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098757" y="1126486"/>
            <a:ext cx="1069252" cy="584775"/>
          </a:xfrm>
          <a:prstGeom prst="rect">
            <a:avLst/>
          </a:prstGeom>
          <a:solidFill>
            <a:srgbClr val="00FFFF"/>
          </a:solidFill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000000"/>
                </a:solidFill>
                <a:latin typeface="Calibri" pitchFamily="34" charset="0"/>
              </a:rPr>
              <a:t>IASI </a:t>
            </a:r>
            <a:r>
              <a:rPr lang="en-GB" sz="1600" b="1" dirty="0" err="1">
                <a:solidFill>
                  <a:srgbClr val="000000"/>
                </a:solidFill>
                <a:latin typeface="Calibri" pitchFamily="34" charset="0"/>
              </a:rPr>
              <a:t>Metop</a:t>
            </a:r>
            <a:r>
              <a:rPr lang="en-GB" sz="1600" b="1" dirty="0">
                <a:solidFill>
                  <a:srgbClr val="000000"/>
                </a:solidFill>
                <a:latin typeface="Calibri" pitchFamily="34" charset="0"/>
              </a:rPr>
              <a:t>-A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087889" y="1846566"/>
            <a:ext cx="1069252" cy="584775"/>
          </a:xfrm>
          <a:prstGeom prst="rect">
            <a:avLst/>
          </a:prstGeom>
          <a:solidFill>
            <a:srgbClr val="0099FF"/>
          </a:solidFill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000000"/>
                </a:solidFill>
                <a:latin typeface="Calibri" pitchFamily="34" charset="0"/>
              </a:rPr>
              <a:t>IASI </a:t>
            </a:r>
            <a:r>
              <a:rPr lang="en-GB" sz="1600" b="1" dirty="0" err="1">
                <a:solidFill>
                  <a:srgbClr val="000000"/>
                </a:solidFill>
                <a:latin typeface="Calibri" pitchFamily="34" charset="0"/>
              </a:rPr>
              <a:t>Metop</a:t>
            </a:r>
            <a:r>
              <a:rPr lang="en-GB" sz="1600" b="1" dirty="0">
                <a:solidFill>
                  <a:srgbClr val="000000"/>
                </a:solidFill>
                <a:latin typeface="Calibri" pitchFamily="34" charset="0"/>
              </a:rPr>
              <a:t>-B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087889" y="2566646"/>
            <a:ext cx="1069252" cy="584775"/>
          </a:xfrm>
          <a:prstGeom prst="rect">
            <a:avLst/>
          </a:prstGeom>
          <a:solidFill>
            <a:srgbClr val="CC66FF"/>
          </a:solidFill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000000"/>
                </a:solidFill>
                <a:latin typeface="Calibri" pitchFamily="34" charset="0"/>
              </a:rPr>
              <a:t>MOPITT TERRA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855644" y="724633"/>
            <a:ext cx="106787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0000"/>
                </a:solidFill>
              </a:rPr>
              <a:t>CO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855642" y="3429000"/>
            <a:ext cx="106787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0000"/>
                </a:solidFill>
              </a:rPr>
              <a:t>O3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158890" y="3646765"/>
            <a:ext cx="1069252" cy="584775"/>
          </a:xfrm>
          <a:prstGeom prst="rect">
            <a:avLst/>
          </a:prstGeom>
          <a:solidFill>
            <a:srgbClr val="00FFFF"/>
          </a:solidFill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000000"/>
                </a:solidFill>
                <a:latin typeface="Calibri" pitchFamily="34" charset="0"/>
              </a:rPr>
              <a:t>GOME-2 </a:t>
            </a:r>
            <a:r>
              <a:rPr lang="en-GB" sz="1600" b="1" dirty="0" err="1">
                <a:solidFill>
                  <a:srgbClr val="000000"/>
                </a:solidFill>
                <a:latin typeface="Calibri" pitchFamily="34" charset="0"/>
              </a:rPr>
              <a:t>Metop</a:t>
            </a:r>
            <a:r>
              <a:rPr lang="en-GB" sz="1600" b="1" dirty="0">
                <a:solidFill>
                  <a:srgbClr val="000000"/>
                </a:solidFill>
                <a:latin typeface="Calibri" pitchFamily="34" charset="0"/>
              </a:rPr>
              <a:t>-A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148021" y="5085186"/>
            <a:ext cx="1224136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000000"/>
                </a:solidFill>
                <a:latin typeface="Calibri" pitchFamily="34" charset="0"/>
              </a:rPr>
              <a:t>OMI, MLS</a:t>
            </a:r>
          </a:p>
          <a:p>
            <a:r>
              <a:rPr lang="en-GB" sz="1600" b="1" dirty="0">
                <a:solidFill>
                  <a:srgbClr val="000000"/>
                </a:solidFill>
                <a:latin typeface="Calibri" pitchFamily="34" charset="0"/>
              </a:rPr>
              <a:t>AURA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158890" y="5805265"/>
            <a:ext cx="1069252" cy="584775"/>
          </a:xfrm>
          <a:prstGeom prst="rect">
            <a:avLst/>
          </a:prstGeom>
          <a:solidFill>
            <a:srgbClr val="CC66FF"/>
          </a:solidFill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000000"/>
                </a:solidFill>
                <a:latin typeface="Calibri" pitchFamily="34" charset="0"/>
              </a:rPr>
              <a:t>SBUV/2 </a:t>
            </a:r>
          </a:p>
          <a:p>
            <a:r>
              <a:rPr lang="en-GB" sz="1600" b="1" dirty="0">
                <a:solidFill>
                  <a:srgbClr val="000000"/>
                </a:solidFill>
                <a:latin typeface="Calibri" pitchFamily="34" charset="0"/>
              </a:rPr>
              <a:t>NOAA-19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63419" y="6445207"/>
            <a:ext cx="136815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0000"/>
                </a:solidFill>
                <a:latin typeface="Calibri" pitchFamily="34" charset="0"/>
              </a:rPr>
              <a:t>monitored</a:t>
            </a:r>
          </a:p>
        </p:txBody>
      </p:sp>
      <p:sp>
        <p:nvSpPr>
          <p:cNvPr id="28" name="Rectangle 27"/>
          <p:cNvSpPr/>
          <p:nvPr/>
        </p:nvSpPr>
        <p:spPr>
          <a:xfrm>
            <a:off x="71331" y="6549501"/>
            <a:ext cx="792088" cy="176921"/>
          </a:xfrm>
          <a:prstGeom prst="rect">
            <a:avLst/>
          </a:prstGeom>
          <a:pattFill prst="wdUpDiag">
            <a:fgClr>
              <a:schemeClr val="bg1">
                <a:lumMod val="50000"/>
              </a:schemeClr>
            </a:fgClr>
            <a:bgClr>
              <a:schemeClr val="bg1"/>
            </a:bgClr>
          </a:patt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FFFFFF"/>
                </a:solidFill>
              </a:rPr>
              <a:t>              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63418" y="6094459"/>
            <a:ext cx="158417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0000"/>
                </a:solidFill>
                <a:latin typeface="Calibri" pitchFamily="34" charset="0"/>
              </a:rPr>
              <a:t>assimilated</a:t>
            </a:r>
          </a:p>
        </p:txBody>
      </p:sp>
      <p:sp>
        <p:nvSpPr>
          <p:cNvPr id="30" name="Rectangle 29"/>
          <p:cNvSpPr/>
          <p:nvPr/>
        </p:nvSpPr>
        <p:spPr>
          <a:xfrm>
            <a:off x="71329" y="6198753"/>
            <a:ext cx="792088" cy="17692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48022" y="4366845"/>
            <a:ext cx="1069252" cy="584775"/>
          </a:xfrm>
          <a:prstGeom prst="rect">
            <a:avLst/>
          </a:prstGeom>
          <a:solidFill>
            <a:srgbClr val="3399FF"/>
          </a:solidFill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000000"/>
                </a:solidFill>
                <a:latin typeface="Calibri" pitchFamily="34" charset="0"/>
              </a:rPr>
              <a:t>GOME-2 </a:t>
            </a:r>
            <a:r>
              <a:rPr lang="en-GB" sz="1600" b="1" dirty="0" err="1">
                <a:solidFill>
                  <a:srgbClr val="000000"/>
                </a:solidFill>
                <a:latin typeface="Calibri" pitchFamily="34" charset="0"/>
              </a:rPr>
              <a:t>Metop</a:t>
            </a:r>
            <a:r>
              <a:rPr lang="en-GB" sz="1600" b="1" dirty="0">
                <a:solidFill>
                  <a:srgbClr val="000000"/>
                </a:solidFill>
                <a:latin typeface="Calibri" pitchFamily="34" charset="0"/>
              </a:rPr>
              <a:t>-B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273544" y="5999832"/>
            <a:ext cx="825213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alibri" pitchFamily="34" charset="0"/>
              </a:rPr>
              <a:t>OMPS </a:t>
            </a:r>
          </a:p>
          <a:p>
            <a:r>
              <a:rPr lang="en-GB" sz="1600" b="1" dirty="0">
                <a:solidFill>
                  <a:schemeClr val="bg1"/>
                </a:solidFill>
                <a:latin typeface="Calibri" pitchFamily="34" charset="0"/>
              </a:rPr>
              <a:t>SNPP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70476" y="1259113"/>
            <a:ext cx="3502939" cy="2072675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6666929" y="3120060"/>
            <a:ext cx="106787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0000"/>
                </a:solidFill>
              </a:rPr>
              <a:t>HCHO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563253" y="3432483"/>
            <a:ext cx="1069252" cy="584775"/>
          </a:xfrm>
          <a:prstGeom prst="rect">
            <a:avLst/>
          </a:prstGeom>
          <a:pattFill prst="wdUpDiag">
            <a:fgClr>
              <a:srgbClr val="00FFFF"/>
            </a:fgClr>
            <a:bgClr>
              <a:schemeClr val="bg1"/>
            </a:bgClr>
          </a:pattFill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000000"/>
                </a:solidFill>
                <a:latin typeface="Calibri" pitchFamily="34" charset="0"/>
              </a:rPr>
              <a:t>GOME-2 </a:t>
            </a:r>
            <a:r>
              <a:rPr lang="en-GB" sz="1600" b="1" dirty="0" err="1">
                <a:solidFill>
                  <a:srgbClr val="000000"/>
                </a:solidFill>
                <a:latin typeface="Calibri" pitchFamily="34" charset="0"/>
              </a:rPr>
              <a:t>Metop</a:t>
            </a:r>
            <a:r>
              <a:rPr lang="en-GB" sz="1600" b="1" dirty="0">
                <a:solidFill>
                  <a:srgbClr val="000000"/>
                </a:solidFill>
                <a:latin typeface="Calibri" pitchFamily="34" charset="0"/>
              </a:rPr>
              <a:t>-A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868F333-8E17-4D61-8FE4-4E50569316B4}"/>
              </a:ext>
            </a:extLst>
          </p:cNvPr>
          <p:cNvPicPr>
            <a:picLocks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94756" y="3846076"/>
            <a:ext cx="3504000" cy="20640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D1042202-D50D-4EB8-B13A-CD0AEBB2A90B}"/>
              </a:ext>
            </a:extLst>
          </p:cNvPr>
          <p:cNvSpPr txBox="1"/>
          <p:nvPr/>
        </p:nvSpPr>
        <p:spPr>
          <a:xfrm>
            <a:off x="2689367" y="5999831"/>
            <a:ext cx="1224136" cy="584775"/>
          </a:xfrm>
          <a:prstGeom prst="rect">
            <a:avLst/>
          </a:prstGeom>
          <a:pattFill prst="wdUpDiag">
            <a:fgClr>
              <a:srgbClr val="FFC000"/>
            </a:fgClr>
            <a:bgClr>
              <a:schemeClr val="bg1"/>
            </a:bgClr>
          </a:pattFill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000000"/>
                </a:solidFill>
                <a:latin typeface="Calibri" pitchFamily="34" charset="0"/>
              </a:rPr>
              <a:t>TROPOMI</a:t>
            </a:r>
          </a:p>
          <a:p>
            <a:r>
              <a:rPr lang="en-GB" sz="1600" b="1" dirty="0">
                <a:solidFill>
                  <a:srgbClr val="000000"/>
                </a:solidFill>
                <a:latin typeface="Calibri" pitchFamily="34" charset="0"/>
              </a:rPr>
              <a:t>S5P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C60E28F-79AA-4A19-88EC-73B1AAA20293}"/>
              </a:ext>
            </a:extLst>
          </p:cNvPr>
          <p:cNvPicPr>
            <a:picLocks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70952" y="1186299"/>
            <a:ext cx="3387929" cy="177600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A2169973-20F5-4EEB-A27B-2AE58DAC5DCD}"/>
              </a:ext>
            </a:extLst>
          </p:cNvPr>
          <p:cNvSpPr txBox="1"/>
          <p:nvPr/>
        </p:nvSpPr>
        <p:spPr>
          <a:xfrm>
            <a:off x="10696059" y="1458746"/>
            <a:ext cx="1224136" cy="584775"/>
          </a:xfrm>
          <a:prstGeom prst="rect">
            <a:avLst/>
          </a:prstGeom>
          <a:pattFill prst="wdUpDiag">
            <a:fgClr>
              <a:srgbClr val="FFC000"/>
            </a:fgClr>
            <a:bgClr>
              <a:schemeClr val="bg1"/>
            </a:bgClr>
          </a:pattFill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000000"/>
                </a:solidFill>
                <a:latin typeface="Calibri" pitchFamily="34" charset="0"/>
              </a:rPr>
              <a:t>TROPOMI</a:t>
            </a:r>
          </a:p>
          <a:p>
            <a:r>
              <a:rPr lang="en-GB" sz="1600" b="1" dirty="0">
                <a:solidFill>
                  <a:srgbClr val="000000"/>
                </a:solidFill>
                <a:latin typeface="Calibri" pitchFamily="34" charset="0"/>
              </a:rPr>
              <a:t>S5P</a:t>
            </a:r>
          </a:p>
        </p:txBody>
      </p:sp>
    </p:spTree>
    <p:extLst>
      <p:ext uri="{BB962C8B-B14F-4D97-AF65-F5344CB8AC3E}">
        <p14:creationId xmlns:p14="http://schemas.microsoft.com/office/powerpoint/2010/main" val="2900204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EB4702E0-E86C-D347-842E-97C248F9DF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47047" y="1121569"/>
            <a:ext cx="4623512" cy="24853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3"/>
          <p:cNvSpPr/>
          <p:nvPr/>
        </p:nvSpPr>
        <p:spPr bwMode="auto">
          <a:xfrm>
            <a:off x="5404254" y="6510062"/>
            <a:ext cx="1171801" cy="3511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121920" tIns="60960" rIns="121920" bIns="60960" numCol="1" rtlCol="0" anchor="ctr" anchorCtr="0" compatLnSpc="1">
            <a:prstTxWarp prst="textNoShape">
              <a:avLst/>
            </a:prstTxWarp>
          </a:bodyPr>
          <a:lstStyle/>
          <a:p>
            <a:pPr algn="r" defTabSz="121914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b="1" dirty="0">
              <a:solidFill>
                <a:srgbClr val="00468C"/>
              </a:solidFill>
              <a:latin typeface="Arial" charset="0"/>
            </a:endParaRPr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>
            <a:off x="7094301" y="1712979"/>
            <a:ext cx="1065880" cy="0"/>
          </a:xfrm>
          <a:prstGeom prst="line">
            <a:avLst/>
          </a:prstGeom>
          <a:noFill/>
          <a:ln w="76200">
            <a:solidFill>
              <a:srgbClr val="5AC5DD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1219170">
              <a:defRPr/>
            </a:pPr>
            <a:endParaRPr lang="en-GB" sz="1600" dirty="0">
              <a:solidFill>
                <a:srgbClr val="0F5494"/>
              </a:solidFill>
              <a:latin typeface="Calibri"/>
            </a:endParaRPr>
          </a:p>
        </p:txBody>
      </p:sp>
      <p:sp>
        <p:nvSpPr>
          <p:cNvPr id="10" name="Line 11"/>
          <p:cNvSpPr>
            <a:spLocks noChangeShapeType="1"/>
          </p:cNvSpPr>
          <p:nvPr/>
        </p:nvSpPr>
        <p:spPr bwMode="auto">
          <a:xfrm>
            <a:off x="5781770" y="3670517"/>
            <a:ext cx="530193" cy="471811"/>
          </a:xfrm>
          <a:prstGeom prst="line">
            <a:avLst/>
          </a:prstGeom>
          <a:noFill/>
          <a:ln w="76200">
            <a:solidFill>
              <a:srgbClr val="5AC5DD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1219170">
              <a:defRPr/>
            </a:pPr>
            <a:endParaRPr lang="en-GB" sz="1600" dirty="0">
              <a:solidFill>
                <a:srgbClr val="0F5494"/>
              </a:solidFill>
              <a:latin typeface="Calibri"/>
            </a:endParaRPr>
          </a:p>
        </p:txBody>
      </p:sp>
      <p:sp>
        <p:nvSpPr>
          <p:cNvPr id="11" name="Text Box 16"/>
          <p:cNvSpPr txBox="1">
            <a:spLocks noChangeArrowheads="1"/>
          </p:cNvSpPr>
          <p:nvPr/>
        </p:nvSpPr>
        <p:spPr bwMode="auto">
          <a:xfrm>
            <a:off x="6892675" y="5383728"/>
            <a:ext cx="1794443" cy="666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bg1"/>
              </a:buClr>
              <a:buChar char="•"/>
              <a:defRPr sz="2400" i="1">
                <a:solidFill>
                  <a:srgbClr val="0F5494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9FBA"/>
              </a:buClr>
              <a:buChar char="•"/>
              <a:defRPr sz="2000" b="1">
                <a:solidFill>
                  <a:srgbClr val="0F5494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defRPr sz="1400">
                <a:solidFill>
                  <a:srgbClr val="0F5494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1219170" eaLnBrk="1" hangingPunct="1">
              <a:spcBef>
                <a:spcPct val="50000"/>
              </a:spcBef>
              <a:buClrTx/>
              <a:buNone/>
              <a:defRPr/>
            </a:pPr>
            <a:r>
              <a:rPr lang="en-GB" altLang="en-US" sz="1867" dirty="0">
                <a:solidFill>
                  <a:srgbClr val="000000"/>
                </a:solidFill>
                <a:latin typeface="Calibri"/>
                <a:cs typeface="Calibri" pitchFamily="34" charset="0"/>
              </a:rPr>
              <a:t>Solar radiation and UV index</a:t>
            </a:r>
          </a:p>
        </p:txBody>
      </p:sp>
      <p:sp>
        <p:nvSpPr>
          <p:cNvPr id="12" name="Line 7"/>
          <p:cNvSpPr>
            <a:spLocks noChangeShapeType="1"/>
          </p:cNvSpPr>
          <p:nvPr/>
        </p:nvSpPr>
        <p:spPr bwMode="auto">
          <a:xfrm>
            <a:off x="7185272" y="2675730"/>
            <a:ext cx="1401968" cy="287660"/>
          </a:xfrm>
          <a:prstGeom prst="line">
            <a:avLst/>
          </a:prstGeom>
          <a:noFill/>
          <a:ln w="76200">
            <a:solidFill>
              <a:srgbClr val="5AC5DD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1219170">
              <a:defRPr/>
            </a:pPr>
            <a:endParaRPr lang="en-GB" sz="1600" dirty="0">
              <a:solidFill>
                <a:srgbClr val="0F5494"/>
              </a:solidFill>
              <a:latin typeface="Calibri"/>
            </a:endParaRPr>
          </a:p>
        </p:txBody>
      </p:sp>
      <p:sp>
        <p:nvSpPr>
          <p:cNvPr id="13" name="Text Box 15"/>
          <p:cNvSpPr txBox="1">
            <a:spLocks noChangeArrowheads="1"/>
          </p:cNvSpPr>
          <p:nvPr/>
        </p:nvSpPr>
        <p:spPr bwMode="auto">
          <a:xfrm>
            <a:off x="9016367" y="2455525"/>
            <a:ext cx="2652183" cy="396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bg1"/>
              </a:buClr>
              <a:buChar char="•"/>
              <a:defRPr sz="2400" i="1">
                <a:solidFill>
                  <a:srgbClr val="0F5494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9FBA"/>
              </a:buClr>
              <a:buChar char="•"/>
              <a:defRPr sz="2000" b="1">
                <a:solidFill>
                  <a:srgbClr val="0F5494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defRPr sz="1400">
                <a:solidFill>
                  <a:srgbClr val="0F5494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1219170" eaLnBrk="1" hangingPunct="1">
              <a:lnSpc>
                <a:spcPts val="2533"/>
              </a:lnSpc>
              <a:spcBef>
                <a:spcPct val="50000"/>
              </a:spcBef>
              <a:buClrTx/>
              <a:buNone/>
              <a:defRPr/>
            </a:pPr>
            <a:r>
              <a:rPr lang="en-GB" altLang="en-US" sz="1867" dirty="0">
                <a:solidFill>
                  <a:srgbClr val="000000"/>
                </a:solidFill>
                <a:latin typeface="Calibri"/>
                <a:cs typeface="Calibri" pitchFamily="34" charset="0"/>
              </a:rPr>
              <a:t>Ozone layer</a:t>
            </a:r>
          </a:p>
        </p:txBody>
      </p:sp>
      <p:sp>
        <p:nvSpPr>
          <p:cNvPr id="14" name="Line 11"/>
          <p:cNvSpPr>
            <a:spLocks noChangeShapeType="1"/>
          </p:cNvSpPr>
          <p:nvPr/>
        </p:nvSpPr>
        <p:spPr bwMode="auto">
          <a:xfrm flipH="1">
            <a:off x="2256793" y="3699998"/>
            <a:ext cx="125472" cy="721521"/>
          </a:xfrm>
          <a:prstGeom prst="line">
            <a:avLst/>
          </a:prstGeom>
          <a:noFill/>
          <a:ln w="76200">
            <a:solidFill>
              <a:srgbClr val="5AC5DD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1219170">
              <a:defRPr/>
            </a:pPr>
            <a:endParaRPr lang="en-GB" sz="1600" dirty="0">
              <a:solidFill>
                <a:srgbClr val="0F5494"/>
              </a:solidFill>
              <a:latin typeface="Calibri"/>
            </a:endParaRPr>
          </a:p>
        </p:txBody>
      </p:sp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117011" y="2801393"/>
            <a:ext cx="2030036" cy="1309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bg1"/>
              </a:buClr>
              <a:buChar char="•"/>
              <a:defRPr sz="2400" i="1">
                <a:solidFill>
                  <a:srgbClr val="0F5494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9FBA"/>
              </a:buClr>
              <a:buChar char="•"/>
              <a:defRPr sz="2000" b="1">
                <a:solidFill>
                  <a:srgbClr val="0F5494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defRPr sz="1400">
                <a:solidFill>
                  <a:srgbClr val="0F5494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1219170" eaLnBrk="1" hangingPunct="1">
              <a:lnSpc>
                <a:spcPts val="2400"/>
              </a:lnSpc>
              <a:spcBef>
                <a:spcPct val="50000"/>
              </a:spcBef>
              <a:buClrTx/>
              <a:buNone/>
              <a:defRPr/>
            </a:pPr>
            <a:r>
              <a:rPr lang="en-GB" altLang="en-US" sz="1867" dirty="0">
                <a:solidFill>
                  <a:schemeClr val="tx1"/>
                </a:solidFill>
                <a:latin typeface="Calibri"/>
                <a:cs typeface="Calibri" pitchFamily="34" charset="0"/>
              </a:rPr>
              <a:t>Bottom-up emissions and surface fluxes of greenhouse gases</a:t>
            </a:r>
          </a:p>
        </p:txBody>
      </p:sp>
      <p:sp>
        <p:nvSpPr>
          <p:cNvPr id="16" name="Line 11"/>
          <p:cNvSpPr>
            <a:spLocks noChangeShapeType="1"/>
          </p:cNvSpPr>
          <p:nvPr/>
        </p:nvSpPr>
        <p:spPr bwMode="auto">
          <a:xfrm>
            <a:off x="4463788" y="3658100"/>
            <a:ext cx="123088" cy="567824"/>
          </a:xfrm>
          <a:prstGeom prst="line">
            <a:avLst/>
          </a:prstGeom>
          <a:noFill/>
          <a:ln w="76200">
            <a:solidFill>
              <a:srgbClr val="5AC5DD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1219170">
              <a:defRPr/>
            </a:pPr>
            <a:endParaRPr lang="en-GB" sz="1600" dirty="0">
              <a:solidFill>
                <a:srgbClr val="0F5494"/>
              </a:solidFill>
              <a:latin typeface="Calibri"/>
            </a:endParaRPr>
          </a:p>
        </p:txBody>
      </p:sp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3131787" y="6122888"/>
            <a:ext cx="4058925" cy="694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bg1"/>
              </a:buClr>
              <a:buChar char="•"/>
              <a:defRPr sz="2400" i="1">
                <a:solidFill>
                  <a:srgbClr val="0F5494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9FBA"/>
              </a:buClr>
              <a:buChar char="•"/>
              <a:defRPr sz="2000" b="1">
                <a:solidFill>
                  <a:srgbClr val="0F5494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defRPr sz="1400">
                <a:solidFill>
                  <a:srgbClr val="0F5494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1219170" eaLnBrk="1" hangingPunct="1">
              <a:lnSpc>
                <a:spcPts val="2400"/>
              </a:lnSpc>
              <a:spcBef>
                <a:spcPct val="50000"/>
              </a:spcBef>
              <a:buClrTx/>
              <a:buNone/>
              <a:defRPr/>
            </a:pPr>
            <a:r>
              <a:rPr lang="en-GB" altLang="en-US" sz="1867" dirty="0">
                <a:solidFill>
                  <a:srgbClr val="000000"/>
                </a:solidFill>
                <a:latin typeface="Calibri"/>
                <a:cs typeface="Calibri" pitchFamily="34" charset="0"/>
              </a:rPr>
              <a:t>Global analyses, forecasts and </a:t>
            </a:r>
            <a:r>
              <a:rPr lang="en-GB" altLang="en-US" sz="1867" dirty="0">
                <a:solidFill>
                  <a:schemeClr val="tx1"/>
                </a:solidFill>
                <a:latin typeface="Calibri"/>
                <a:cs typeface="Calibri" pitchFamily="34" charset="0"/>
              </a:rPr>
              <a:t>reanalyses (2</a:t>
            </a:r>
            <a:r>
              <a:rPr lang="en-GB" altLang="en-US" sz="1867" dirty="0">
                <a:solidFill>
                  <a:srgbClr val="000000"/>
                </a:solidFill>
                <a:latin typeface="Calibri"/>
                <a:cs typeface="Calibri" pitchFamily="34" charset="0"/>
              </a:rPr>
              <a:t>003-...)</a:t>
            </a:r>
          </a:p>
        </p:txBody>
      </p:sp>
      <p:sp>
        <p:nvSpPr>
          <p:cNvPr id="18" name="TextBox 2"/>
          <p:cNvSpPr txBox="1">
            <a:spLocks noChangeArrowheads="1"/>
          </p:cNvSpPr>
          <p:nvPr/>
        </p:nvSpPr>
        <p:spPr bwMode="auto">
          <a:xfrm>
            <a:off x="11449052" y="960458"/>
            <a:ext cx="56778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bg1"/>
              </a:buClr>
              <a:buChar char="•"/>
              <a:defRPr sz="2400" i="1">
                <a:solidFill>
                  <a:srgbClr val="0F5494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9FBA"/>
              </a:buClr>
              <a:buChar char="•"/>
              <a:defRPr sz="2000" b="1">
                <a:solidFill>
                  <a:srgbClr val="0F5494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defRPr sz="1400">
                <a:solidFill>
                  <a:srgbClr val="0F5494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1219170" eaLnBrk="1" hangingPunct="1">
              <a:spcBef>
                <a:spcPct val="0"/>
              </a:spcBef>
              <a:buClrTx/>
              <a:buNone/>
              <a:defRPr/>
            </a:pPr>
            <a:r>
              <a:rPr lang="en-GB" altLang="en-US" sz="1600" i="0" dirty="0">
                <a:solidFill>
                  <a:srgbClr val="FFFFFF"/>
                </a:solidFill>
                <a:latin typeface="Arial" charset="0"/>
                <a:cs typeface="Arial" charset="0"/>
              </a:rPr>
              <a:t>NO</a:t>
            </a:r>
            <a:r>
              <a:rPr lang="en-GB" altLang="en-US" sz="1600" i="0" baseline="-25000" dirty="0">
                <a:solidFill>
                  <a:srgbClr val="FFFFFF"/>
                </a:solidFill>
                <a:latin typeface="Arial" charset="0"/>
                <a:cs typeface="Arial" charset="0"/>
              </a:rPr>
              <a:t>2</a:t>
            </a:r>
          </a:p>
        </p:txBody>
      </p:sp>
      <p:sp>
        <p:nvSpPr>
          <p:cNvPr id="23" name="Text Box 13"/>
          <p:cNvSpPr txBox="1">
            <a:spLocks noChangeArrowheads="1"/>
          </p:cNvSpPr>
          <p:nvPr/>
        </p:nvSpPr>
        <p:spPr bwMode="auto">
          <a:xfrm>
            <a:off x="10190295" y="809726"/>
            <a:ext cx="1570335" cy="1617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bg1"/>
              </a:buClr>
              <a:buChar char="•"/>
              <a:defRPr sz="2400" i="1">
                <a:solidFill>
                  <a:srgbClr val="0F5494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9FBA"/>
              </a:buClr>
              <a:buChar char="•"/>
              <a:defRPr sz="2000" b="1">
                <a:solidFill>
                  <a:srgbClr val="0F5494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defRPr sz="1400">
                <a:solidFill>
                  <a:srgbClr val="0F5494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1219170" eaLnBrk="1" hangingPunct="1">
              <a:lnSpc>
                <a:spcPts val="2400"/>
              </a:lnSpc>
              <a:spcBef>
                <a:spcPct val="50000"/>
              </a:spcBef>
              <a:buClrTx/>
              <a:buNone/>
              <a:defRPr/>
            </a:pPr>
            <a:r>
              <a:rPr lang="en-GB" altLang="en-US" sz="1867" dirty="0">
                <a:solidFill>
                  <a:srgbClr val="000000"/>
                </a:solidFill>
                <a:latin typeface="Calibri"/>
                <a:cs typeface="Calibri" pitchFamily="34" charset="0"/>
              </a:rPr>
              <a:t>European Air Quality and products in support </a:t>
            </a:r>
            <a:r>
              <a:rPr lang="en-GB" altLang="en-US" sz="1867">
                <a:solidFill>
                  <a:srgbClr val="000000"/>
                </a:solidFill>
                <a:latin typeface="Calibri"/>
                <a:cs typeface="Calibri" pitchFamily="34" charset="0"/>
              </a:rPr>
              <a:t>of policy users</a:t>
            </a:r>
            <a:endParaRPr lang="en-GB" altLang="en-US" sz="1867" dirty="0">
              <a:solidFill>
                <a:srgbClr val="000000"/>
              </a:solidFill>
              <a:latin typeface="Calibri"/>
              <a:cs typeface="Calibri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2112" y="1919820"/>
            <a:ext cx="1394523" cy="856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9771" y="4459442"/>
            <a:ext cx="2919256" cy="15340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1177" y="3773085"/>
            <a:ext cx="2385537" cy="1564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1715" y="2869281"/>
            <a:ext cx="2202039" cy="13744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0498" y="900027"/>
            <a:ext cx="1781645" cy="1664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Content Placeholder 4">
            <a:extLst>
              <a:ext uri="{FF2B5EF4-FFF2-40B4-BE49-F238E27FC236}">
                <a16:creationId xmlns:a16="http://schemas.microsoft.com/office/drawing/2014/main" id="{F28FC32C-9D18-BA4E-AB53-A1D74DC2832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98548" y="4798364"/>
            <a:ext cx="2580859" cy="13678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Text Box 15">
            <a:extLst>
              <a:ext uri="{FF2B5EF4-FFF2-40B4-BE49-F238E27FC236}">
                <a16:creationId xmlns:a16="http://schemas.microsoft.com/office/drawing/2014/main" id="{586ACB24-27F7-8149-BD2D-3F59E3F5B1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68342" y="4389107"/>
            <a:ext cx="2822228" cy="396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bg1"/>
              </a:buClr>
              <a:buChar char="•"/>
              <a:defRPr sz="2400" i="1">
                <a:solidFill>
                  <a:srgbClr val="0F5494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9FBA"/>
              </a:buClr>
              <a:buChar char="•"/>
              <a:defRPr sz="2000" b="1">
                <a:solidFill>
                  <a:srgbClr val="0F5494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defRPr sz="1400">
                <a:solidFill>
                  <a:srgbClr val="0F5494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1219170" eaLnBrk="1" hangingPunct="1">
              <a:lnSpc>
                <a:spcPts val="2533"/>
              </a:lnSpc>
              <a:spcBef>
                <a:spcPct val="50000"/>
              </a:spcBef>
              <a:buClrTx/>
              <a:buNone/>
              <a:defRPr/>
            </a:pPr>
            <a:r>
              <a:rPr lang="en-GB" altLang="en-US" sz="1867" dirty="0" err="1">
                <a:solidFill>
                  <a:srgbClr val="000000"/>
                </a:solidFill>
                <a:latin typeface="Calibri"/>
                <a:cs typeface="Calibri" pitchFamily="34" charset="0"/>
              </a:rPr>
              <a:t>Climat</a:t>
            </a:r>
            <a:r>
              <a:rPr lang="en-GB" altLang="en-US" sz="1867" dirty="0">
                <a:solidFill>
                  <a:srgbClr val="000000"/>
                </a:solidFill>
                <a:latin typeface="Calibri"/>
                <a:cs typeface="Calibri" pitchFamily="34" charset="0"/>
              </a:rPr>
              <a:t>e forcing estimates</a:t>
            </a:r>
          </a:p>
        </p:txBody>
      </p:sp>
      <p:sp>
        <p:nvSpPr>
          <p:cNvPr id="27" name="Line 7">
            <a:extLst>
              <a:ext uri="{FF2B5EF4-FFF2-40B4-BE49-F238E27FC236}">
                <a16:creationId xmlns:a16="http://schemas.microsoft.com/office/drawing/2014/main" id="{E1664CCD-3D39-C342-92DC-22F07BDBC659}"/>
              </a:ext>
            </a:extLst>
          </p:cNvPr>
          <p:cNvSpPr>
            <a:spLocks noChangeShapeType="1"/>
          </p:cNvSpPr>
          <p:nvPr/>
        </p:nvSpPr>
        <p:spPr bwMode="auto">
          <a:xfrm>
            <a:off x="6892675" y="2975851"/>
            <a:ext cx="801269" cy="494701"/>
          </a:xfrm>
          <a:prstGeom prst="line">
            <a:avLst/>
          </a:prstGeom>
          <a:noFill/>
          <a:ln w="76200">
            <a:solidFill>
              <a:srgbClr val="5AC5DD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1219170">
              <a:defRPr/>
            </a:pPr>
            <a:endParaRPr lang="en-GB" sz="1600" dirty="0">
              <a:solidFill>
                <a:srgbClr val="0F5494"/>
              </a:solidFill>
              <a:latin typeface="Calibri"/>
            </a:endParaRP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8C3CF774-774B-BF49-B2E6-AA88B3CF05C0}"/>
              </a:ext>
            </a:extLst>
          </p:cNvPr>
          <p:cNvSpPr txBox="1">
            <a:spLocks/>
          </p:cNvSpPr>
          <p:nvPr/>
        </p:nvSpPr>
        <p:spPr>
          <a:xfrm>
            <a:off x="1156939" y="328381"/>
            <a:ext cx="10425461" cy="384043"/>
          </a:xfrm>
          <a:prstGeom prst="rect">
            <a:avLst/>
          </a:prstGeom>
          <a:solidFill>
            <a:srgbClr val="5AC4DD"/>
          </a:solidFill>
          <a:ln>
            <a:noFill/>
          </a:ln>
        </p:spPr>
        <p:txBody>
          <a:bodyPr vert="horz" lIns="121920" tIns="60960" rIns="121920" bIns="6096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800" b="0" kern="1200" spc="700" baseline="0">
                <a:ln>
                  <a:noFill/>
                </a:ln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8446"/>
            <a:r>
              <a:rPr lang="en-GB" sz="2400" b="1" spc="200">
                <a:solidFill>
                  <a:srgbClr val="FFFFFF"/>
                </a:solidFill>
                <a:latin typeface="Calibri" charset="0"/>
                <a:ea typeface="Geneva" charset="0"/>
                <a:cs typeface="Verdana" charset="0"/>
              </a:rPr>
              <a:t>atmosphere.copernicus.eu</a:t>
            </a:r>
            <a:endParaRPr lang="en-GB" sz="2400" b="1" spc="200" dirty="0">
              <a:solidFill>
                <a:srgbClr val="FFFFFF"/>
              </a:solidFill>
              <a:latin typeface="Calibri" charset="0"/>
              <a:ea typeface="Geneva" charset="0"/>
              <a:cs typeface="Verdana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88D49AD-F706-334B-9D74-99CAEECF2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pc="400" dirty="0">
                <a:cs typeface="Arial" panose="020B0604020202020204" pitchFamily="34" charset="0"/>
              </a:rPr>
              <a:t>CAMS products families</a:t>
            </a:r>
          </a:p>
        </p:txBody>
      </p:sp>
      <p:sp>
        <p:nvSpPr>
          <p:cNvPr id="30" name="Line 11">
            <a:extLst>
              <a:ext uri="{FF2B5EF4-FFF2-40B4-BE49-F238E27FC236}">
                <a16:creationId xmlns:a16="http://schemas.microsoft.com/office/drawing/2014/main" id="{C6E7E872-1E8E-4D31-A851-A0ED938F56F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354938" y="2078362"/>
            <a:ext cx="438809" cy="8191"/>
          </a:xfrm>
          <a:prstGeom prst="line">
            <a:avLst/>
          </a:prstGeom>
          <a:noFill/>
          <a:ln w="76200">
            <a:solidFill>
              <a:srgbClr val="5AC5DD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1219170">
              <a:defRPr/>
            </a:pPr>
            <a:endParaRPr lang="en-GB" sz="1600" dirty="0">
              <a:solidFill>
                <a:srgbClr val="0F5494"/>
              </a:solidFill>
              <a:latin typeface="Calibri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DE061606-61B1-4F42-A82D-7364EE54E208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261" y="4422633"/>
            <a:ext cx="2628928" cy="17332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Text Box 16">
            <a:extLst>
              <a:ext uri="{FF2B5EF4-FFF2-40B4-BE49-F238E27FC236}">
                <a16:creationId xmlns:a16="http://schemas.microsoft.com/office/drawing/2014/main" id="{BF78C65C-A3F5-4939-B3AB-00C72AD818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331" y="6155909"/>
            <a:ext cx="3088428" cy="1145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bg1"/>
              </a:buClr>
              <a:buChar char="•"/>
              <a:defRPr sz="2400" i="1">
                <a:solidFill>
                  <a:srgbClr val="0F5494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9FBA"/>
              </a:buClr>
              <a:buChar char="•"/>
              <a:defRPr sz="2000" b="1">
                <a:solidFill>
                  <a:srgbClr val="0F5494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defRPr sz="1400">
                <a:solidFill>
                  <a:srgbClr val="0F5494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1219170" eaLnBrk="1" hangingPunct="1">
              <a:lnSpc>
                <a:spcPts val="2400"/>
              </a:lnSpc>
              <a:spcBef>
                <a:spcPct val="50000"/>
              </a:spcBef>
              <a:buClrTx/>
              <a:buNone/>
              <a:defRPr/>
            </a:pPr>
            <a:r>
              <a:rPr lang="en-GB" altLang="en-US" sz="1867" dirty="0">
                <a:solidFill>
                  <a:srgbClr val="000000"/>
                </a:solidFill>
                <a:latin typeface="Calibri"/>
                <a:cs typeface="Calibri" pitchFamily="34" charset="0"/>
              </a:rPr>
              <a:t>Global emissions based on satellite observations</a:t>
            </a:r>
          </a:p>
          <a:p>
            <a:pPr defTabSz="1219170" eaLnBrk="1" hangingPunct="1">
              <a:lnSpc>
                <a:spcPts val="2400"/>
              </a:lnSpc>
              <a:spcBef>
                <a:spcPct val="50000"/>
              </a:spcBef>
              <a:buClrTx/>
              <a:buNone/>
              <a:defRPr/>
            </a:pPr>
            <a:endParaRPr lang="en-GB" altLang="en-US" sz="1867" dirty="0">
              <a:solidFill>
                <a:srgbClr val="000000"/>
              </a:solidFill>
              <a:latin typeface="Calibri"/>
              <a:cs typeface="Calibri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C1E3ADC-377E-F641-8B3B-A4BC0C24B5E8}"/>
              </a:ext>
            </a:extLst>
          </p:cNvPr>
          <p:cNvSpPr txBox="1"/>
          <p:nvPr/>
        </p:nvSpPr>
        <p:spPr>
          <a:xfrm>
            <a:off x="2147047" y="701055"/>
            <a:ext cx="4623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77">
              <a:defRPr/>
            </a:pPr>
            <a:r>
              <a:rPr lang="en-GB" dirty="0">
                <a:solidFill>
                  <a:srgbClr val="FF0000"/>
                </a:solidFill>
              </a:rPr>
              <a:t>https://</a:t>
            </a:r>
            <a:r>
              <a:rPr lang="en-GB" dirty="0" err="1">
                <a:solidFill>
                  <a:srgbClr val="FF0000"/>
                </a:solidFill>
              </a:rPr>
              <a:t>atmosphere.copernicus.eu</a:t>
            </a:r>
            <a:r>
              <a:rPr lang="en-GB" dirty="0">
                <a:solidFill>
                  <a:srgbClr val="FF0000"/>
                </a:solidFill>
              </a:rPr>
              <a:t>/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47802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5683529" y="1348016"/>
            <a:ext cx="2885691" cy="1078173"/>
          </a:xfrm>
          <a:prstGeom prst="rect">
            <a:avLst/>
          </a:prstGeom>
          <a:solidFill>
            <a:srgbClr val="92D050">
              <a:alpha val="25000"/>
            </a:srgbClr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 defTabSz="914332" fontAlgn="base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468C"/>
              </a:solidFill>
              <a:latin typeface="Arial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5683529" y="2426192"/>
            <a:ext cx="2885691" cy="813401"/>
          </a:xfrm>
          <a:prstGeom prst="rect">
            <a:avLst/>
          </a:prstGeom>
          <a:solidFill>
            <a:srgbClr val="FF0000">
              <a:alpha val="25000"/>
            </a:srgbClr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 defTabSz="914332" fontAlgn="base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468C"/>
              </a:solidFill>
              <a:latin typeface="Arial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5683529" y="3239592"/>
            <a:ext cx="2885691" cy="1078173"/>
          </a:xfrm>
          <a:prstGeom prst="rect">
            <a:avLst/>
          </a:prstGeom>
          <a:solidFill>
            <a:schemeClr val="accent2">
              <a:lumMod val="60000"/>
              <a:lumOff val="40000"/>
              <a:alpha val="25000"/>
            </a:schemeClr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 defTabSz="914332" fontAlgn="base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468C"/>
              </a:solidFill>
              <a:latin typeface="Arial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5683529" y="4317763"/>
            <a:ext cx="2885691" cy="820576"/>
          </a:xfrm>
          <a:prstGeom prst="rect">
            <a:avLst/>
          </a:prstGeom>
          <a:solidFill>
            <a:srgbClr val="FF9933">
              <a:alpha val="25000"/>
            </a:srgbClr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 defTabSz="914332" fontAlgn="base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468C"/>
              </a:solidFill>
              <a:latin typeface="Arial" charset="0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pc="400" dirty="0"/>
              <a:t>CAMS Service Product Portfolio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68454">
            <a:off x="1196550" y="1189288"/>
            <a:ext cx="3625861" cy="5139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6B441DF-E473-B844-A529-848FAE7F4678}"/>
              </a:ext>
            </a:extLst>
          </p:cNvPr>
          <p:cNvGraphicFramePr>
            <a:graphicFrameLocks noGrp="1"/>
          </p:cNvGraphicFramePr>
          <p:nvPr/>
        </p:nvGraphicFramePr>
        <p:xfrm>
          <a:off x="5683529" y="1065839"/>
          <a:ext cx="5750810" cy="4072500"/>
        </p:xfrm>
        <a:graphic>
          <a:graphicData uri="http://schemas.openxmlformats.org/drawingml/2006/table">
            <a:tbl>
              <a:tblPr firstRow="1" firstCol="1" bandRow="1">
                <a:tableStyleId>{F2DE63D5-997A-4646-A377-4702673A728D}</a:tableStyleId>
              </a:tblPr>
              <a:tblGrid>
                <a:gridCol w="2875405">
                  <a:extLst>
                    <a:ext uri="{9D8B030D-6E8A-4147-A177-3AD203B41FA5}">
                      <a16:colId xmlns:a16="http://schemas.microsoft.com/office/drawing/2014/main" val="4083990234"/>
                    </a:ext>
                  </a:extLst>
                </a:gridCol>
                <a:gridCol w="2875405">
                  <a:extLst>
                    <a:ext uri="{9D8B030D-6E8A-4147-A177-3AD203B41FA5}">
                      <a16:colId xmlns:a16="http://schemas.microsoft.com/office/drawing/2014/main" val="1536989157"/>
                    </a:ext>
                  </a:extLst>
                </a:gridCol>
              </a:tblGrid>
              <a:tr h="271500">
                <a:tc>
                  <a:txBody>
                    <a:bodyPr/>
                    <a:lstStyle/>
                    <a:p>
                      <a:r>
                        <a:rPr lang="en-GB" sz="1600" dirty="0">
                          <a:effectLst/>
                        </a:rPr>
                        <a:t>Portfolio</a:t>
                      </a:r>
                      <a:endParaRPr lang="en-GB" sz="1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0" marB="0"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>
                          <a:effectLst/>
                        </a:rPr>
                        <a:t>Product groups</a:t>
                      </a:r>
                      <a:endParaRPr lang="en-GB" sz="1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0" marB="0"/>
                </a:tc>
                <a:extLst>
                  <a:ext uri="{0D108BD9-81ED-4DB2-BD59-A6C34878D82A}">
                    <a16:rowId xmlns:a16="http://schemas.microsoft.com/office/drawing/2014/main" val="1975295972"/>
                  </a:ext>
                </a:extLst>
              </a:tr>
              <a:tr h="271500">
                <a:tc rowSpan="4">
                  <a:txBody>
                    <a:bodyPr/>
                    <a:lstStyle/>
                    <a:p>
                      <a:r>
                        <a:rPr lang="en-GB" sz="1600" kern="1200" dirty="0">
                          <a:effectLst/>
                        </a:rPr>
                        <a:t>A. Regional products</a:t>
                      </a:r>
                      <a:endParaRPr lang="en-GB" sz="1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kern="1200">
                          <a:effectLst/>
                        </a:rPr>
                        <a:t>Real-time analyses</a:t>
                      </a:r>
                      <a:endParaRPr lang="en-GB" sz="1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767039305"/>
                  </a:ext>
                </a:extLst>
              </a:tr>
              <a:tr h="271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kern="1200">
                          <a:effectLst/>
                        </a:rPr>
                        <a:t>Real-time forecasts</a:t>
                      </a:r>
                      <a:endParaRPr lang="en-GB" sz="1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905969790"/>
                  </a:ext>
                </a:extLst>
              </a:tr>
              <a:tr h="271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kern="1200">
                          <a:effectLst/>
                        </a:rPr>
                        <a:t>Interim annual reanalyses</a:t>
                      </a:r>
                      <a:endParaRPr lang="en-GB" sz="1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577763926"/>
                  </a:ext>
                </a:extLst>
              </a:tr>
              <a:tr h="271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kern="1200" dirty="0">
                          <a:effectLst/>
                        </a:rPr>
                        <a:t>Annual reanalyses</a:t>
                      </a:r>
                      <a:endParaRPr lang="en-GB" sz="1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775179970"/>
                  </a:ext>
                </a:extLst>
              </a:tr>
              <a:tr h="271500">
                <a:tc rowSpan="3">
                  <a:txBody>
                    <a:bodyPr/>
                    <a:lstStyle/>
                    <a:p>
                      <a:pPr>
                        <a:spcAft>
                          <a:spcPts val="200"/>
                        </a:spcAft>
                      </a:pPr>
                      <a:r>
                        <a:rPr lang="en-GB" sz="1600" kern="1200" dirty="0">
                          <a:effectLst/>
                        </a:rPr>
                        <a:t>B. Global products</a:t>
                      </a:r>
                      <a:endParaRPr lang="en-GB" sz="1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kern="1200">
                          <a:effectLst/>
                        </a:rPr>
                        <a:t>Real-time analyses</a:t>
                      </a:r>
                      <a:endParaRPr lang="en-GB" sz="1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764058741"/>
                  </a:ext>
                </a:extLst>
              </a:tr>
              <a:tr h="271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kern="1200">
                          <a:effectLst/>
                        </a:rPr>
                        <a:t>Real-time forecasts</a:t>
                      </a:r>
                      <a:endParaRPr lang="en-GB" sz="1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379235654"/>
                  </a:ext>
                </a:extLst>
              </a:tr>
              <a:tr h="271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kern="1200">
                          <a:effectLst/>
                        </a:rPr>
                        <a:t>Reanalyses</a:t>
                      </a:r>
                      <a:endParaRPr lang="en-GB" sz="1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89680892"/>
                  </a:ext>
                </a:extLst>
              </a:tr>
              <a:tr h="271500">
                <a:tc rowSpan="4">
                  <a:txBody>
                    <a:bodyPr/>
                    <a:lstStyle/>
                    <a:p>
                      <a:r>
                        <a:rPr lang="en-GB" sz="1600" kern="1200" dirty="0">
                          <a:effectLst/>
                        </a:rPr>
                        <a:t>C. Supplementary products</a:t>
                      </a:r>
                      <a:endParaRPr lang="en-GB" sz="1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kern="1200">
                          <a:effectLst/>
                        </a:rPr>
                        <a:t>Policy support products</a:t>
                      </a:r>
                      <a:endParaRPr lang="en-GB" sz="1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428012778"/>
                  </a:ext>
                </a:extLst>
              </a:tr>
              <a:tr h="271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kern="1200">
                          <a:effectLst/>
                        </a:rPr>
                        <a:t>Solar radiation</a:t>
                      </a:r>
                      <a:endParaRPr lang="en-GB" sz="1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845443142"/>
                  </a:ext>
                </a:extLst>
              </a:tr>
              <a:tr h="271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kern="1200">
                          <a:effectLst/>
                        </a:rPr>
                        <a:t>Greenhouse gas flux inversions</a:t>
                      </a:r>
                      <a:endParaRPr lang="en-GB" sz="1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75746247"/>
                  </a:ext>
                </a:extLst>
              </a:tr>
              <a:tr h="271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kern="1200">
                          <a:effectLst/>
                        </a:rPr>
                        <a:t>Climate forcings</a:t>
                      </a:r>
                      <a:endParaRPr lang="en-GB" sz="1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77958286"/>
                  </a:ext>
                </a:extLst>
              </a:tr>
              <a:tr h="271500">
                <a:tc rowSpan="3">
                  <a:txBody>
                    <a:bodyPr/>
                    <a:lstStyle/>
                    <a:p>
                      <a:r>
                        <a:rPr lang="en-GB" sz="1600" kern="1200" dirty="0">
                          <a:effectLst/>
                        </a:rPr>
                        <a:t>D. Emissions products</a:t>
                      </a:r>
                      <a:endParaRPr lang="en-GB" sz="1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kern="1200">
                          <a:effectLst/>
                        </a:rPr>
                        <a:t>Anthropogenic emissions</a:t>
                      </a:r>
                      <a:endParaRPr lang="en-GB" sz="1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720765941"/>
                  </a:ext>
                </a:extLst>
              </a:tr>
              <a:tr h="271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kern="1200">
                          <a:effectLst/>
                        </a:rPr>
                        <a:t>Fire emissions</a:t>
                      </a:r>
                      <a:endParaRPr lang="en-GB" sz="1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997014199"/>
                  </a:ext>
                </a:extLst>
              </a:tr>
              <a:tr h="271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kern="1200" dirty="0">
                          <a:effectLst/>
                        </a:rPr>
                        <a:t>Natural emissions</a:t>
                      </a:r>
                      <a:endParaRPr lang="en-GB" sz="1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4503938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232794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pc="400" dirty="0"/>
              <a:t>ESTIMATING GLOBAL WILDFIRE EMISSIONS IN CAMS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1477" y="867672"/>
            <a:ext cx="4321736" cy="2849361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5881870" y="905339"/>
            <a:ext cx="6070781" cy="595266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Clr>
                <a:srgbClr val="5AC5DD"/>
              </a:buClr>
              <a:buSzPct val="150000"/>
            </a:pPr>
            <a:r>
              <a:rPr lang="en-GB" sz="2133" dirty="0"/>
              <a:t>Global Fire Assimilation System (</a:t>
            </a:r>
            <a:r>
              <a:rPr lang="en-GB" sz="2133" b="1" dirty="0">
                <a:solidFill>
                  <a:srgbClr val="FF0000"/>
                </a:solidFill>
              </a:rPr>
              <a:t>GFAS</a:t>
            </a:r>
            <a:r>
              <a:rPr lang="en-GB" sz="2133" dirty="0"/>
              <a:t>); see http://apps.ecmwf.int/datasets/data/cams-gfas/</a:t>
            </a:r>
          </a:p>
          <a:p>
            <a:pPr>
              <a:buClr>
                <a:srgbClr val="5AC5DD"/>
              </a:buClr>
              <a:buSzPct val="150000"/>
            </a:pPr>
            <a:r>
              <a:rPr lang="en-GB" sz="2133" dirty="0"/>
              <a:t>Uses satellite observations of Fire Radiative Power (FRP)</a:t>
            </a:r>
          </a:p>
          <a:p>
            <a:pPr lvl="1">
              <a:buClr>
                <a:srgbClr val="5AC5DD"/>
              </a:buClr>
              <a:buSzPct val="150000"/>
            </a:pPr>
            <a:r>
              <a:rPr lang="en-GB" sz="1867" dirty="0"/>
              <a:t>Currently Aqua and Terra MODIS FRP observations</a:t>
            </a:r>
          </a:p>
          <a:p>
            <a:pPr lvl="1">
              <a:buClr>
                <a:srgbClr val="5AC5DD"/>
              </a:buClr>
              <a:buSzPct val="150000"/>
            </a:pPr>
            <a:r>
              <a:rPr lang="en-GB" sz="1867" dirty="0"/>
              <a:t>FRP from VIIRS, Sentinel-3 and geostationary satellites will be added in 2020</a:t>
            </a:r>
          </a:p>
          <a:p>
            <a:pPr>
              <a:buClr>
                <a:srgbClr val="5AC5DD"/>
              </a:buClr>
              <a:buSzPct val="150000"/>
            </a:pPr>
            <a:r>
              <a:rPr lang="en-GB" sz="2133" dirty="0"/>
              <a:t>Daily global coverage at ~10km resolution</a:t>
            </a:r>
          </a:p>
          <a:p>
            <a:pPr lvl="1">
              <a:buClr>
                <a:srgbClr val="5AC5DD"/>
              </a:buClr>
              <a:buSzPct val="150000"/>
            </a:pPr>
            <a:r>
              <a:rPr lang="en-GB" sz="1867" dirty="0"/>
              <a:t>1-day behind NRT (pre-operational diurnal cycle/hourly output since 2018)</a:t>
            </a:r>
          </a:p>
          <a:p>
            <a:pPr>
              <a:buClr>
                <a:srgbClr val="5AC5DD"/>
              </a:buClr>
              <a:buSzPct val="150000"/>
            </a:pPr>
            <a:r>
              <a:rPr lang="en-GB" sz="2133" dirty="0"/>
              <a:t>Emissions of aerosols and gases are estimated using factors dependent on vegetation type.</a:t>
            </a:r>
          </a:p>
          <a:p>
            <a:pPr>
              <a:buClr>
                <a:srgbClr val="5AC5DD"/>
              </a:buClr>
              <a:buSzPct val="150000"/>
            </a:pPr>
            <a:r>
              <a:rPr lang="en-GB" sz="21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Injection heights calculated with Plume Rise Model and IS4FIRES.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4197" y="3606383"/>
            <a:ext cx="4374515" cy="308698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434197" y="6597353"/>
            <a:ext cx="629355" cy="96012"/>
          </a:xfrm>
          <a:prstGeom prst="rect">
            <a:avLst/>
          </a:prstGeom>
          <a:solidFill>
            <a:srgbClr val="E7EA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5413" y="6242447"/>
            <a:ext cx="2304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c/o I.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Hüser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J. Kaiser (MPIC) et al.</a:t>
            </a:r>
          </a:p>
        </p:txBody>
      </p:sp>
      <p:sp>
        <p:nvSpPr>
          <p:cNvPr id="10" name="TextBox 9"/>
          <p:cNvSpPr txBox="1"/>
          <p:nvPr/>
        </p:nvSpPr>
        <p:spPr>
          <a:xfrm rot="20785131">
            <a:off x="644730" y="3738305"/>
            <a:ext cx="14934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Upcoming hourly GFAS</a:t>
            </a:r>
          </a:p>
        </p:txBody>
      </p:sp>
    </p:spTree>
    <p:extLst>
      <p:ext uri="{BB962C8B-B14F-4D97-AF65-F5344CB8AC3E}">
        <p14:creationId xmlns:p14="http://schemas.microsoft.com/office/powerpoint/2010/main" val="8365556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535E622-63C3-9D49-992B-C3AA1EFC9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300" dirty="0"/>
              <a:t>GFAS hourly fire emissions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1EFDB83-DBAD-5F4D-BFC4-CFE42CD394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781" y="1421363"/>
            <a:ext cx="5792726" cy="5337925"/>
          </a:xfr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479AF59-F23A-6946-8CAF-42970E31B3E7}"/>
              </a:ext>
            </a:extLst>
          </p:cNvPr>
          <p:cNvGrpSpPr/>
          <p:nvPr/>
        </p:nvGrpSpPr>
        <p:grpSpPr>
          <a:xfrm>
            <a:off x="5991507" y="163962"/>
            <a:ext cx="3074108" cy="3178175"/>
            <a:chOff x="5991506" y="163961"/>
            <a:chExt cx="3074108" cy="317817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FD42D89-8193-184C-9BDB-764119F29D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94119" y="163961"/>
              <a:ext cx="3071495" cy="317817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2FB87B1-2F68-6D4F-AD70-8EC40A7203A8}"/>
                </a:ext>
              </a:extLst>
            </p:cNvPr>
            <p:cNvSpPr txBox="1"/>
            <p:nvPr/>
          </p:nvSpPr>
          <p:spPr>
            <a:xfrm>
              <a:off x="5991506" y="274741"/>
              <a:ext cx="92204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914377"/>
              <a:r>
                <a:rPr lang="en-US" dirty="0">
                  <a:solidFill>
                    <a:prstClr val="black"/>
                  </a:solidFill>
                  <a:latin typeface="Calibri" panose="020F0502020204030204"/>
                </a:rPr>
                <a:t>17 June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D68FFF0-EE10-8842-BF24-A56ACE7244E8}"/>
              </a:ext>
            </a:extLst>
          </p:cNvPr>
          <p:cNvGrpSpPr/>
          <p:nvPr/>
        </p:nvGrpSpPr>
        <p:grpSpPr>
          <a:xfrm>
            <a:off x="9115282" y="3423450"/>
            <a:ext cx="3076719" cy="3178175"/>
            <a:chOff x="9115281" y="3423449"/>
            <a:chExt cx="3076719" cy="317817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2A957F1-1E97-5443-A252-964474BCF3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20505" y="3423449"/>
              <a:ext cx="3071495" cy="3178175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0F2303D-4AAB-F948-9085-8638B20D646D}"/>
                </a:ext>
              </a:extLst>
            </p:cNvPr>
            <p:cNvSpPr txBox="1"/>
            <p:nvPr/>
          </p:nvSpPr>
          <p:spPr>
            <a:xfrm>
              <a:off x="9115281" y="3522420"/>
              <a:ext cx="92204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914377"/>
              <a:r>
                <a:rPr lang="en-US" dirty="0">
                  <a:solidFill>
                    <a:prstClr val="black"/>
                  </a:solidFill>
                  <a:latin typeface="Calibri" panose="020F0502020204030204"/>
                </a:rPr>
                <a:t>20 June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2CCD87B-4587-EA4C-B522-FA41A6241CC0}"/>
              </a:ext>
            </a:extLst>
          </p:cNvPr>
          <p:cNvGrpSpPr/>
          <p:nvPr/>
        </p:nvGrpSpPr>
        <p:grpSpPr>
          <a:xfrm>
            <a:off x="5991507" y="3423451"/>
            <a:ext cx="3074108" cy="3178175"/>
            <a:chOff x="5991506" y="3423450"/>
            <a:chExt cx="3074108" cy="317817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2D558C4-2213-A34B-95EC-AFF169997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94119" y="3423450"/>
              <a:ext cx="3071495" cy="317817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A536909-2FFC-3440-BAE6-CCCD84426985}"/>
                </a:ext>
              </a:extLst>
            </p:cNvPr>
            <p:cNvSpPr txBox="1"/>
            <p:nvPr/>
          </p:nvSpPr>
          <p:spPr>
            <a:xfrm>
              <a:off x="5991506" y="3522419"/>
              <a:ext cx="92204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914377"/>
              <a:r>
                <a:rPr lang="en-US" dirty="0">
                  <a:solidFill>
                    <a:prstClr val="black"/>
                  </a:solidFill>
                  <a:latin typeface="Calibri" panose="020F0502020204030204"/>
                </a:rPr>
                <a:t>19 June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FBC5B12-64CE-DB49-94CC-05C51C3CFE6B}"/>
              </a:ext>
            </a:extLst>
          </p:cNvPr>
          <p:cNvGrpSpPr/>
          <p:nvPr/>
        </p:nvGrpSpPr>
        <p:grpSpPr>
          <a:xfrm>
            <a:off x="9115281" y="163962"/>
            <a:ext cx="3074107" cy="3178175"/>
            <a:chOff x="9115281" y="163960"/>
            <a:chExt cx="3074107" cy="3178175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949F9A0-3CD6-184A-B18A-5CFCDB80935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17893" y="163960"/>
              <a:ext cx="3071495" cy="3178175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B0A1C4A-2E4C-E34A-BE5A-181D59994D53}"/>
                </a:ext>
              </a:extLst>
            </p:cNvPr>
            <p:cNvSpPr txBox="1"/>
            <p:nvPr/>
          </p:nvSpPr>
          <p:spPr>
            <a:xfrm>
              <a:off x="9115281" y="273151"/>
              <a:ext cx="92204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914377"/>
              <a:r>
                <a:rPr lang="en-US" dirty="0">
                  <a:solidFill>
                    <a:prstClr val="black"/>
                  </a:solidFill>
                  <a:latin typeface="Calibri" panose="020F0502020204030204"/>
                </a:rPr>
                <a:t>18 June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C52ADDB-6F08-E14A-9BF6-B0DB4E6F6B8C}"/>
              </a:ext>
            </a:extLst>
          </p:cNvPr>
          <p:cNvSpPr txBox="1"/>
          <p:nvPr/>
        </p:nvSpPr>
        <p:spPr>
          <a:xfrm>
            <a:off x="1206604" y="769751"/>
            <a:ext cx="47849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FF0000"/>
                </a:solidFill>
              </a:rPr>
              <a:t>Portugal fires 17-22 June 2017: diurnal cycle (including LEO+GEO </a:t>
            </a:r>
            <a:r>
              <a:rPr lang="en-US" sz="1400" i="1" dirty="0" err="1">
                <a:solidFill>
                  <a:srgbClr val="FF0000"/>
                </a:solidFill>
              </a:rPr>
              <a:t>obs</a:t>
            </a:r>
            <a:r>
              <a:rPr lang="en-US" sz="1400" i="1" dirty="0">
                <a:solidFill>
                  <a:srgbClr val="FF0000"/>
                </a:solidFill>
              </a:rPr>
              <a:t>) improves temporal profile of fire emissions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0979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C"/>
              </a:clrFrom>
              <a:clrTo>
                <a:srgbClr val="FFFF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881" y="866163"/>
            <a:ext cx="5827200" cy="58272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pc="400" dirty="0"/>
              <a:t>Long-range transport of boreal fire emissions, August 2017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57307" y="1988840"/>
            <a:ext cx="1262896" cy="10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GB" sz="2133" dirty="0">
                <a:solidFill>
                  <a:prstClr val="black"/>
                </a:solidFill>
                <a:latin typeface="Calibri"/>
              </a:rPr>
              <a:t>Fires in Siberia</a:t>
            </a:r>
          </a:p>
          <a:p>
            <a:pPr defTabSz="1219170">
              <a:defRPr/>
            </a:pPr>
            <a:endParaRPr lang="en-GB" sz="2133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57308" y="4440315"/>
            <a:ext cx="1335193" cy="10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GB" sz="2133" dirty="0">
                <a:solidFill>
                  <a:prstClr val="black"/>
                </a:solidFill>
                <a:latin typeface="Calibri"/>
              </a:rPr>
              <a:t>Fires in Canada</a:t>
            </a:r>
          </a:p>
          <a:p>
            <a:pPr defTabSz="1219170">
              <a:defRPr/>
            </a:pPr>
            <a:endParaRPr lang="en-GB" sz="2133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2423" y="3609859"/>
            <a:ext cx="3345207" cy="250744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2423" y="1146108"/>
            <a:ext cx="3345207" cy="2507440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4664796" y="2432636"/>
            <a:ext cx="1041755" cy="1029977"/>
          </a:xfrm>
          <a:prstGeom prst="ellipse">
            <a:avLst/>
          </a:prstGeom>
          <a:noFill/>
          <a:ln w="15875">
            <a:solidFill>
              <a:schemeClr val="tx2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GB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1976497" y="2144603"/>
            <a:ext cx="1041755" cy="1152128"/>
          </a:xfrm>
          <a:prstGeom prst="ellipse">
            <a:avLst/>
          </a:prstGeom>
          <a:noFill/>
          <a:ln w="15875">
            <a:solidFill>
              <a:schemeClr val="tx2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GB" sz="2400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5738966" y="2371560"/>
            <a:ext cx="848189" cy="349107"/>
          </a:xfrm>
          <a:prstGeom prst="straightConnector1">
            <a:avLst/>
          </a:prstGeom>
          <a:ln w="15875">
            <a:solidFill>
              <a:schemeClr val="accent1">
                <a:shade val="95000"/>
                <a:satMod val="105000"/>
                <a:alpha val="50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3088404" y="2947623"/>
            <a:ext cx="3568904" cy="1854507"/>
          </a:xfrm>
          <a:prstGeom prst="straightConnector1">
            <a:avLst/>
          </a:prstGeom>
          <a:ln w="15875">
            <a:solidFill>
              <a:schemeClr val="accent1">
                <a:shade val="95000"/>
                <a:satMod val="105000"/>
                <a:alpha val="50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803245" y="763302"/>
            <a:ext cx="4957385" cy="4205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GB" sz="2133" b="1" dirty="0">
                <a:solidFill>
                  <a:prstClr val="black"/>
                </a:solidFill>
                <a:latin typeface="Calibri"/>
              </a:rPr>
              <a:t>CAMS daily fire CO</a:t>
            </a:r>
            <a:r>
              <a:rPr lang="en-GB" sz="2133" b="1" baseline="-25000" dirty="0">
                <a:solidFill>
                  <a:prstClr val="black"/>
                </a:solidFill>
                <a:latin typeface="Calibri"/>
              </a:rPr>
              <a:t>2</a:t>
            </a:r>
            <a:r>
              <a:rPr lang="en-GB" sz="2133" b="1" dirty="0">
                <a:solidFill>
                  <a:prstClr val="black"/>
                </a:solidFill>
                <a:latin typeface="Calibri"/>
              </a:rPr>
              <a:t> emissions (GFASv1.2)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9648395" y="1624060"/>
            <a:ext cx="2563357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GB" sz="1333" b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Mean daily emission 2003-2016</a:t>
            </a:r>
          </a:p>
          <a:p>
            <a:pPr defTabSz="1219170">
              <a:defRPr/>
            </a:pPr>
            <a:r>
              <a:rPr lang="en-GB" sz="1333" b="1" dirty="0">
                <a:solidFill>
                  <a:srgbClr val="C00000"/>
                </a:solidFill>
                <a:latin typeface="Calibri"/>
              </a:rPr>
              <a:t>Daily emission 2017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648395" y="4374140"/>
            <a:ext cx="2563357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GB" sz="1333" b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Mean daily emission 2003-2016</a:t>
            </a:r>
          </a:p>
          <a:p>
            <a:pPr defTabSz="1219170">
              <a:defRPr/>
            </a:pPr>
            <a:r>
              <a:rPr lang="en-GB" sz="1333" b="1" dirty="0">
                <a:solidFill>
                  <a:srgbClr val="C00000"/>
                </a:solidFill>
                <a:latin typeface="Calibri"/>
              </a:rPr>
              <a:t>Daily emission 2017</a:t>
            </a:r>
          </a:p>
        </p:txBody>
      </p:sp>
    </p:spTree>
    <p:extLst>
      <p:ext uri="{BB962C8B-B14F-4D97-AF65-F5344CB8AC3E}">
        <p14:creationId xmlns:p14="http://schemas.microsoft.com/office/powerpoint/2010/main" val="4611384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pc="400" dirty="0"/>
              <a:t>Long-range transport of boreal fire emissions, August 2017</a:t>
            </a:r>
            <a:endParaRPr lang="en-GB" spc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3712" y="712424"/>
            <a:ext cx="6145576" cy="51607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785" y="3909056"/>
            <a:ext cx="3600000" cy="19640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8235" y="3558547"/>
            <a:ext cx="3600000" cy="19640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8235" y="1124745"/>
            <a:ext cx="3600000" cy="1964076"/>
          </a:xfrm>
          <a:prstGeom prst="rect">
            <a:avLst/>
          </a:prstGeom>
        </p:spPr>
      </p:pic>
      <p:sp>
        <p:nvSpPr>
          <p:cNvPr id="9" name="5-Point Star 8"/>
          <p:cNvSpPr>
            <a:spLocks noChangeAspect="1"/>
          </p:cNvSpPr>
          <p:nvPr/>
        </p:nvSpPr>
        <p:spPr>
          <a:xfrm>
            <a:off x="4399810" y="3202847"/>
            <a:ext cx="128020" cy="128020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GB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5-Point Star 9"/>
          <p:cNvSpPr>
            <a:spLocks noChangeAspect="1"/>
          </p:cNvSpPr>
          <p:nvPr/>
        </p:nvSpPr>
        <p:spPr>
          <a:xfrm>
            <a:off x="5423926" y="3246886"/>
            <a:ext cx="128020" cy="128020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GB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5-Point Star 10"/>
          <p:cNvSpPr>
            <a:spLocks noChangeAspect="1"/>
          </p:cNvSpPr>
          <p:nvPr/>
        </p:nvSpPr>
        <p:spPr>
          <a:xfrm>
            <a:off x="5807969" y="3430527"/>
            <a:ext cx="128020" cy="128020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GB" sz="2400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3775349" y="3374906"/>
            <a:ext cx="583633" cy="458191"/>
          </a:xfrm>
          <a:prstGeom prst="straightConnector1">
            <a:avLst/>
          </a:prstGeom>
          <a:ln w="1905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6007395" y="3558549"/>
            <a:ext cx="2200840" cy="982035"/>
          </a:xfrm>
          <a:prstGeom prst="straightConnector1">
            <a:avLst/>
          </a:prstGeom>
          <a:ln w="1905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8" idx="1"/>
          </p:cNvCxnSpPr>
          <p:nvPr/>
        </p:nvCxnSpPr>
        <p:spPr>
          <a:xfrm flipH="1">
            <a:off x="5653589" y="2106784"/>
            <a:ext cx="2554647" cy="1160073"/>
          </a:xfrm>
          <a:prstGeom prst="straightConnector1">
            <a:avLst/>
          </a:prstGeom>
          <a:ln w="1905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199457" y="1220756"/>
            <a:ext cx="3322596" cy="2389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 defTabSz="1219170">
              <a:buClr>
                <a:srgbClr val="5AC5DD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en-GB" sz="2133" dirty="0">
                <a:solidFill>
                  <a:prstClr val="black"/>
                </a:solidFill>
                <a:latin typeface="Calibri"/>
              </a:rPr>
              <a:t>Smoke from fires in NWT crossed the Arctic Circle in mid-August.</a:t>
            </a:r>
          </a:p>
          <a:p>
            <a:pPr marL="380990" indent="-380990" defTabSz="1219170">
              <a:buClr>
                <a:srgbClr val="5AC5DD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en-GB" sz="2133" dirty="0">
                <a:solidFill>
                  <a:prstClr val="black"/>
                </a:solidFill>
                <a:latin typeface="Calibri"/>
              </a:rPr>
              <a:t>Generally good comparison of CAMS AOD with Aeronet observations.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09641" y="6069341"/>
            <a:ext cx="6145576" cy="96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1654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0D2D1-8CAC-4C06-9ED4-C96D0E8D4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pc="400" dirty="0"/>
              <a:t>Long-range transport of boreal fire emissions, August 2018</a:t>
            </a:r>
            <a:endParaRPr lang="en-GB" b="1" dirty="0"/>
          </a:p>
        </p:txBody>
      </p:sp>
      <p:pic>
        <p:nvPicPr>
          <p:cNvPr id="7" name="ifs_omaod_an_animation_20180801_20180831_natlantic">
            <a:hlinkClick r:id="" action="ppaction://media"/>
            <a:extLst>
              <a:ext uri="{FF2B5EF4-FFF2-40B4-BE49-F238E27FC236}">
                <a16:creationId xmlns:a16="http://schemas.microsoft.com/office/drawing/2014/main" id="{B5D34FDB-9763-4C4E-ACCA-45F29188DC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40757" y="976454"/>
            <a:ext cx="7301163" cy="53099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0B4C0BA-5F54-44BC-8A6F-C478A81B98F1}"/>
              </a:ext>
            </a:extLst>
          </p:cNvPr>
          <p:cNvSpPr txBox="1"/>
          <p:nvPr/>
        </p:nvSpPr>
        <p:spPr>
          <a:xfrm>
            <a:off x="1583499" y="703636"/>
            <a:ext cx="10177131" cy="1241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 defTabSz="1219170">
              <a:buFont typeface="Arial" panose="020B0604020202020204" pitchFamily="34" charset="0"/>
              <a:buChar char="•"/>
            </a:pPr>
            <a:r>
              <a:rPr lang="en-GB" sz="1867" dirty="0">
                <a:solidFill>
                  <a:prstClr val="black"/>
                </a:solidFill>
                <a:latin typeface="Calibri"/>
              </a:rPr>
              <a:t>Thick smoke blanketed much of North America for several weeks leading to significant deterioration in air quality.</a:t>
            </a:r>
          </a:p>
          <a:p>
            <a:pPr marL="285744" indent="-285744" defTabSz="1219170">
              <a:buFont typeface="Arial" panose="020B0604020202020204" pitchFamily="34" charset="0"/>
              <a:buChar char="•"/>
            </a:pPr>
            <a:r>
              <a:rPr lang="en-GB" sz="1867" dirty="0">
                <a:solidFill>
                  <a:prstClr val="black"/>
                </a:solidFill>
                <a:latin typeface="Calibri"/>
              </a:rPr>
              <a:t>Several events of smoke transport across North Atlantic to Europe monitored by CAMS and observed at AERONET sites.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CB1BE18-42D5-4B3D-9614-E03D6128D2B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3210" y="4093629"/>
            <a:ext cx="3629191" cy="198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4EFBFE-331D-438D-AF76-56EAC84339C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5276" y="4878000"/>
            <a:ext cx="3629189" cy="198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2B2F77-28A9-4DE1-AE1D-BF4FCFC01E1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3212" y="1801975"/>
            <a:ext cx="3629189" cy="1980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4FEE146-52FC-46DB-971C-379DE6178A5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340" y="4878000"/>
            <a:ext cx="3629189" cy="1980000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27357C1-36FF-48D3-8F01-0FA9DE2043CD}"/>
              </a:ext>
            </a:extLst>
          </p:cNvPr>
          <p:cNvCxnSpPr>
            <a:cxnSpLocks/>
          </p:cNvCxnSpPr>
          <p:nvPr/>
        </p:nvCxnSpPr>
        <p:spPr>
          <a:xfrm flipV="1">
            <a:off x="1838326" y="3562352"/>
            <a:ext cx="1304925" cy="1219201"/>
          </a:xfrm>
          <a:prstGeom prst="straightConnector1">
            <a:avLst/>
          </a:prstGeom>
          <a:ln w="158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7897045-8F2B-491B-A8D5-9A1B7B85D09C}"/>
              </a:ext>
            </a:extLst>
          </p:cNvPr>
          <p:cNvCxnSpPr>
            <a:cxnSpLocks/>
          </p:cNvCxnSpPr>
          <p:nvPr/>
        </p:nvCxnSpPr>
        <p:spPr>
          <a:xfrm flipH="1" flipV="1">
            <a:off x="4381500" y="3705226"/>
            <a:ext cx="1538371" cy="1076327"/>
          </a:xfrm>
          <a:prstGeom prst="straightConnector1">
            <a:avLst/>
          </a:prstGeom>
          <a:ln w="158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CE12512-1E55-41BC-8054-C673F03ABEA0}"/>
              </a:ext>
            </a:extLst>
          </p:cNvPr>
          <p:cNvCxnSpPr>
            <a:cxnSpLocks/>
          </p:cNvCxnSpPr>
          <p:nvPr/>
        </p:nvCxnSpPr>
        <p:spPr>
          <a:xfrm flipH="1" flipV="1">
            <a:off x="5753101" y="3876676"/>
            <a:ext cx="1981364" cy="581027"/>
          </a:xfrm>
          <a:prstGeom prst="straightConnector1">
            <a:avLst/>
          </a:prstGeom>
          <a:ln w="158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B840968-15D7-49C5-B530-9911052CD953}"/>
              </a:ext>
            </a:extLst>
          </p:cNvPr>
          <p:cNvCxnSpPr>
            <a:cxnSpLocks/>
          </p:cNvCxnSpPr>
          <p:nvPr/>
        </p:nvCxnSpPr>
        <p:spPr>
          <a:xfrm flipH="1">
            <a:off x="7058026" y="2544324"/>
            <a:ext cx="895185" cy="662563"/>
          </a:xfrm>
          <a:prstGeom prst="straightConnector1">
            <a:avLst/>
          </a:prstGeom>
          <a:ln w="158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8B10537E-13CB-40B2-A983-C01EBAD72DEE}"/>
              </a:ext>
            </a:extLst>
          </p:cNvPr>
          <p:cNvSpPr txBox="1"/>
          <p:nvPr/>
        </p:nvSpPr>
        <p:spPr>
          <a:xfrm>
            <a:off x="257340" y="4830377"/>
            <a:ext cx="362918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1219170"/>
            <a:r>
              <a:rPr lang="en-GB" sz="1200" b="1" dirty="0">
                <a:solidFill>
                  <a:srgbClr val="5AC4DD"/>
                </a:solidFill>
                <a:latin typeface="Calibri"/>
              </a:rPr>
              <a:t>Grand Forks, ND, USA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2A9433E-2151-4B6C-A80D-216570962EF9}"/>
              </a:ext>
            </a:extLst>
          </p:cNvPr>
          <p:cNvSpPr txBox="1"/>
          <p:nvPr/>
        </p:nvSpPr>
        <p:spPr>
          <a:xfrm>
            <a:off x="4105275" y="4804977"/>
            <a:ext cx="362918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1219170"/>
            <a:r>
              <a:rPr lang="en-GB" sz="1200" b="1" dirty="0">
                <a:solidFill>
                  <a:srgbClr val="5AC4DD"/>
                </a:solidFill>
                <a:latin typeface="Calibri"/>
              </a:rPr>
              <a:t>Halifax, NS, Canada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659579D-1F45-4A50-9FCC-D44BA0DCAE39}"/>
              </a:ext>
            </a:extLst>
          </p:cNvPr>
          <p:cNvSpPr txBox="1"/>
          <p:nvPr/>
        </p:nvSpPr>
        <p:spPr>
          <a:xfrm>
            <a:off x="7953210" y="4028689"/>
            <a:ext cx="362918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1219170"/>
            <a:r>
              <a:rPr lang="en-GB" sz="1200" b="1" dirty="0">
                <a:solidFill>
                  <a:srgbClr val="5AC4DD"/>
                </a:solidFill>
                <a:latin typeface="Calibri"/>
              </a:rPr>
              <a:t>Graciosa, Azores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8A06356-2986-4A96-A95A-A1FD41081E17}"/>
              </a:ext>
            </a:extLst>
          </p:cNvPr>
          <p:cNvSpPr txBox="1"/>
          <p:nvPr/>
        </p:nvSpPr>
        <p:spPr>
          <a:xfrm>
            <a:off x="7953210" y="1752889"/>
            <a:ext cx="362918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1219170"/>
            <a:r>
              <a:rPr lang="en-GB" sz="1200" b="1" dirty="0" err="1">
                <a:solidFill>
                  <a:srgbClr val="5AC4DD"/>
                </a:solidFill>
                <a:latin typeface="Calibri"/>
              </a:rPr>
              <a:t>Birkenes</a:t>
            </a:r>
            <a:r>
              <a:rPr lang="en-GB" sz="1200" b="1" dirty="0">
                <a:solidFill>
                  <a:srgbClr val="5AC4DD"/>
                </a:solidFill>
                <a:latin typeface="Calibri"/>
              </a:rPr>
              <a:t>, Norway</a:t>
            </a:r>
          </a:p>
        </p:txBody>
      </p:sp>
    </p:spTree>
    <p:extLst>
      <p:ext uri="{BB962C8B-B14F-4D97-AF65-F5344CB8AC3E}">
        <p14:creationId xmlns:p14="http://schemas.microsoft.com/office/powerpoint/2010/main" val="76874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60899-ED94-6D44-9420-C430ECA62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pc="400" dirty="0"/>
              <a:t>Monitoring Arctic wildfires during summer 2019</a:t>
            </a: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A9768085-F889-8F44-B7DF-6E5FFADA10C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9133" y="814388"/>
            <a:ext cx="5132577" cy="4033837"/>
          </a:xfrm>
          <a:prstGeom prst="rect">
            <a:avLst/>
          </a:prstGeom>
        </p:spPr>
      </p:pic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CBFF7969-0B28-5246-AD3D-1C3D9264AE9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0438" y="814387"/>
            <a:ext cx="3505425" cy="2705100"/>
          </a:xfrm>
          <a:prstGeom prst="rect">
            <a:avLst/>
          </a:prstGeom>
        </p:spPr>
      </p:pic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FDE6F01B-A5B4-5540-9040-11226D8E15D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0438" y="3621451"/>
            <a:ext cx="3512353" cy="27051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86C078-1996-A845-8A0A-20112B0BE0B9}"/>
              </a:ext>
            </a:extLst>
          </p:cNvPr>
          <p:cNvSpPr txBox="1"/>
          <p:nvPr/>
        </p:nvSpPr>
        <p:spPr>
          <a:xfrm>
            <a:off x="998483" y="5052292"/>
            <a:ext cx="63377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dirty="0"/>
              <a:t>Daily total wildfire emissions were well above the 2003-2018 average throughout the summer north of the Arctic Circle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dirty="0"/>
              <a:t>Many wildfires concentrated in the Sakha Republic, Russia with other fire activity in Alaska, Yukon Territory and Greenland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dirty="0"/>
              <a:t>Total estimated equivalent CO2 of ~170 </a:t>
            </a:r>
            <a:r>
              <a:rPr lang="en-US" dirty="0" err="1"/>
              <a:t>megatonnes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2179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569317" y="0"/>
            <a:ext cx="2304256" cy="6858000"/>
          </a:xfrm>
          <a:prstGeom prst="rect">
            <a:avLst/>
          </a:prstGeom>
          <a:gradFill flip="none" rotWithShape="1">
            <a:gsLst>
              <a:gs pos="4000">
                <a:srgbClr val="5AC4DD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4683E15-BD8D-3F4F-AD20-D959C4A3CE12}"/>
              </a:ext>
            </a:extLst>
          </p:cNvPr>
          <p:cNvSpPr/>
          <p:nvPr/>
        </p:nvSpPr>
        <p:spPr>
          <a:xfrm>
            <a:off x="527381" y="4677139"/>
            <a:ext cx="2592288" cy="384043"/>
          </a:xfrm>
          <a:prstGeom prst="rect">
            <a:avLst/>
          </a:prstGeom>
          <a:solidFill>
            <a:srgbClr val="5AC4D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ubtitle 1">
            <a:extLst>
              <a:ext uri="{FF2B5EF4-FFF2-40B4-BE49-F238E27FC236}">
                <a16:creationId xmlns:a16="http://schemas.microsoft.com/office/drawing/2014/main" id="{EE79DE84-89F5-5B4A-9967-246B0552CE45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379424" y="3333608"/>
            <a:ext cx="6240693" cy="576064"/>
          </a:xfrm>
        </p:spPr>
        <p:txBody>
          <a:bodyPr/>
          <a:lstStyle/>
          <a:p>
            <a:r>
              <a:rPr lang="en-US" dirty="0"/>
              <a:t>Mark Parrington (</a:t>
            </a:r>
            <a:r>
              <a:rPr lang="en-US" dirty="0" err="1"/>
              <a:t>mark.parrington@ecmwf.int</a:t>
            </a:r>
            <a:r>
              <a:rPr lang="en-US" dirty="0"/>
              <a:t>)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BB9AD29-E448-954A-B84F-9EA5F7B83DA5}"/>
              </a:ext>
            </a:extLst>
          </p:cNvPr>
          <p:cNvSpPr txBox="1">
            <a:spLocks/>
          </p:cNvSpPr>
          <p:nvPr/>
        </p:nvSpPr>
        <p:spPr>
          <a:xfrm>
            <a:off x="3119669" y="124090"/>
            <a:ext cx="6924862" cy="2976331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 spc="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Discover the Data, Day 2:</a:t>
            </a:r>
          </a:p>
          <a:p>
            <a:pPr lvl="0" defTabSz="1219170">
              <a:defRPr/>
            </a:pPr>
            <a:r>
              <a:rPr lang="en-US" sz="3733" spc="300" dirty="0">
                <a:solidFill>
                  <a:prstClr val="white"/>
                </a:solidFill>
              </a:rPr>
              <a:t>Copernicus Atmosphere Monitoring Service products for monitoring fire emissions and smoke</a:t>
            </a:r>
            <a:endParaRPr kumimoji="0" lang="en-US" sz="3733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8" name="Subtitle 1">
            <a:extLst>
              <a:ext uri="{FF2B5EF4-FFF2-40B4-BE49-F238E27FC236}">
                <a16:creationId xmlns:a16="http://schemas.microsoft.com/office/drawing/2014/main" id="{0229F9A0-4C9C-5D42-9FCA-EBEFEFC7A438}"/>
              </a:ext>
            </a:extLst>
          </p:cNvPr>
          <p:cNvSpPr txBox="1">
            <a:spLocks/>
          </p:cNvSpPr>
          <p:nvPr/>
        </p:nvSpPr>
        <p:spPr>
          <a:xfrm>
            <a:off x="3379424" y="4222054"/>
            <a:ext cx="6240693" cy="576064"/>
          </a:xfrm>
          <a:prstGeom prst="rect">
            <a:avLst/>
          </a:prstGeom>
        </p:spPr>
        <p:txBody>
          <a:bodyPr vert="horz" lIns="121920" tIns="60960" rIns="121920" bIns="60960" rtlCol="0">
            <a:normAutofit fontScale="700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1219170">
              <a:defRPr/>
            </a:pPr>
            <a:r>
              <a:rPr lang="en-US" sz="2400" dirty="0">
                <a:solidFill>
                  <a:prstClr val="white"/>
                </a:solidFill>
              </a:rPr>
              <a:t>User Workshop and Training on Fire Monitoring,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 May 2020</a:t>
            </a:r>
          </a:p>
        </p:txBody>
      </p:sp>
      <p:sp>
        <p:nvSpPr>
          <p:cNvPr id="9" name="Subtitle 1">
            <a:extLst>
              <a:ext uri="{FF2B5EF4-FFF2-40B4-BE49-F238E27FC236}">
                <a16:creationId xmlns:a16="http://schemas.microsoft.com/office/drawing/2014/main" id="{49A247BD-164E-E749-A099-85886BE96DEE}"/>
              </a:ext>
            </a:extLst>
          </p:cNvPr>
          <p:cNvSpPr txBox="1">
            <a:spLocks/>
          </p:cNvSpPr>
          <p:nvPr/>
        </p:nvSpPr>
        <p:spPr>
          <a:xfrm>
            <a:off x="3379424" y="4622219"/>
            <a:ext cx="6240693" cy="1205839"/>
          </a:xfrm>
          <a:prstGeom prst="rect">
            <a:avLst/>
          </a:prstGeom>
        </p:spPr>
        <p:txBody>
          <a:bodyPr vert="horz" lIns="121920" tIns="60960" rIns="121920" bIns="60960" rtlCol="0">
            <a:normAutofit fontScale="925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Acknowledgements: Sebastien Garrigues, </a:t>
            </a:r>
            <a:r>
              <a:rPr lang="en-GB" sz="1600" dirty="0" err="1">
                <a:solidFill>
                  <a:prstClr val="white"/>
                </a:solidFill>
                <a:latin typeface="Calibri"/>
              </a:rPr>
              <a:t>Miha</a:t>
            </a:r>
            <a:r>
              <a:rPr lang="en-GB" sz="16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GB" sz="1600" dirty="0" err="1">
                <a:solidFill>
                  <a:prstClr val="white"/>
                </a:solidFill>
                <a:latin typeface="Calibri"/>
              </a:rPr>
              <a:t>Razinger</a:t>
            </a:r>
            <a:r>
              <a:rPr lang="en-GB" sz="1600" dirty="0">
                <a:solidFill>
                  <a:prstClr val="white"/>
                </a:solidFill>
                <a:latin typeface="Calibri"/>
              </a:rPr>
              <a:t>,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Vincent-Henri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Peuch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Melanie Ades, Anna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Agusti-Panareda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Jerome Barre, Richard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Engelen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Johannes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Flemming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Antje Innes, Zak Kipling, Martin Suttie, Juan Dominguez, Roberto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Ribas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Luke Jones &amp; CAMS development teams</a:t>
            </a:r>
          </a:p>
        </p:txBody>
      </p:sp>
      <p:sp>
        <p:nvSpPr>
          <p:cNvPr id="10" name="Subtitle 1">
            <a:extLst>
              <a:ext uri="{FF2B5EF4-FFF2-40B4-BE49-F238E27FC236}">
                <a16:creationId xmlns:a16="http://schemas.microsoft.com/office/drawing/2014/main" id="{EE94CAAE-513F-B446-B84F-E7DCD67F77BD}"/>
              </a:ext>
            </a:extLst>
          </p:cNvPr>
          <p:cNvSpPr txBox="1">
            <a:spLocks/>
          </p:cNvSpPr>
          <p:nvPr/>
        </p:nvSpPr>
        <p:spPr>
          <a:xfrm>
            <a:off x="3690809" y="3757000"/>
            <a:ext cx="2592288" cy="384043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@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m_parrington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FFE783B-C097-F744-85F6-D1F9D0EE1F4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4069" y="3807374"/>
            <a:ext cx="246314" cy="24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0433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B56B3F-751D-4751-A35A-C43E5DA32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pc="300" dirty="0"/>
              <a:t>Links between CAMS and CEMS: from fire forecasts to emissions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7B89A0-936B-49B4-A92E-DAC6A33DA49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3211" y="1426508"/>
            <a:ext cx="3798593" cy="229037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FE6ACC0E-3777-42D9-BCF6-EC16E2E1129F}"/>
              </a:ext>
            </a:extLst>
          </p:cNvPr>
          <p:cNvGrpSpPr/>
          <p:nvPr/>
        </p:nvGrpSpPr>
        <p:grpSpPr>
          <a:xfrm>
            <a:off x="3453763" y="934580"/>
            <a:ext cx="4438403" cy="5923421"/>
            <a:chOff x="1634488" y="815993"/>
            <a:chExt cx="4438402" cy="5923421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280A0F6-E847-4A49-BE1A-FD83A652EE73}"/>
                </a:ext>
              </a:extLst>
            </p:cNvPr>
            <p:cNvGrpSpPr/>
            <p:nvPr/>
          </p:nvGrpSpPr>
          <p:grpSpPr>
            <a:xfrm>
              <a:off x="1947736" y="1016521"/>
              <a:ext cx="4125154" cy="5722893"/>
              <a:chOff x="2244515" y="976416"/>
              <a:chExt cx="4125154" cy="5722893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479E9656-8669-4FF2-BC54-1F51379D36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244515" y="3398774"/>
                <a:ext cx="4125154" cy="3300535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0C50F687-B815-4206-9800-B1096E171C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462036" y="976416"/>
                <a:ext cx="3609902" cy="2566736"/>
              </a:xfrm>
              <a:prstGeom prst="rect">
                <a:avLst/>
              </a:prstGeom>
            </p:spPr>
          </p:pic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3794EC6-8725-4D36-9A9B-E73B950C8E1A}"/>
                </a:ext>
              </a:extLst>
            </p:cNvPr>
            <p:cNvSpPr txBox="1"/>
            <p:nvPr/>
          </p:nvSpPr>
          <p:spPr>
            <a:xfrm>
              <a:off x="2105313" y="815993"/>
              <a:ext cx="372978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900" dirty="0">
                  <a:latin typeface="Helvetica" panose="020B0604020202020204" pitchFamily="34" charset="0"/>
                  <a:cs typeface="Helvetica" panose="020B0604020202020204" pitchFamily="34" charset="0"/>
                </a:rPr>
                <a:t>CEMS Daily Fire Danger Forecasts for Central Sweden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76BD24F-677D-4C16-A186-AD923F0FA904}"/>
                </a:ext>
              </a:extLst>
            </p:cNvPr>
            <p:cNvSpPr txBox="1"/>
            <p:nvPr/>
          </p:nvSpPr>
          <p:spPr>
            <a:xfrm rot="16200000">
              <a:off x="703525" y="2007618"/>
              <a:ext cx="222398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900" dirty="0">
                  <a:latin typeface="Helvetica" panose="020B0604020202020204" pitchFamily="34" charset="0"/>
                  <a:cs typeface="Helvetica" panose="020B0604020202020204" pitchFamily="34" charset="0"/>
                </a:rPr>
                <a:t>Forecast date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D857005-FA4A-4410-BA54-601890CEA07A}"/>
                </a:ext>
              </a:extLst>
            </p:cNvPr>
            <p:cNvSpPr txBox="1"/>
            <p:nvPr/>
          </p:nvSpPr>
          <p:spPr>
            <a:xfrm>
              <a:off x="1653332" y="3104478"/>
              <a:ext cx="80632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900" dirty="0">
                  <a:latin typeface="Helvetica" panose="020B0604020202020204" pitchFamily="34" charset="0"/>
                  <a:cs typeface="Helvetica" panose="020B0604020202020204" pitchFamily="34" charset="0"/>
                </a:rPr>
                <a:t>10-Jul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A0E8B40-6255-42FC-A8ED-8D373D069E5A}"/>
                </a:ext>
              </a:extLst>
            </p:cNvPr>
            <p:cNvSpPr txBox="1"/>
            <p:nvPr/>
          </p:nvSpPr>
          <p:spPr>
            <a:xfrm>
              <a:off x="1634488" y="946541"/>
              <a:ext cx="80632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900" dirty="0">
                  <a:latin typeface="Helvetica" panose="020B0604020202020204" pitchFamily="34" charset="0"/>
                  <a:cs typeface="Helvetica" panose="020B0604020202020204" pitchFamily="34" charset="0"/>
                </a:rPr>
                <a:t>09-Aug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80E4C9C9-B11D-4ABD-96F5-F7181643C8DB}"/>
                </a:ext>
              </a:extLst>
            </p:cNvPr>
            <p:cNvCxnSpPr>
              <a:endCxn id="14" idx="2"/>
            </p:cNvCxnSpPr>
            <p:nvPr/>
          </p:nvCxnSpPr>
          <p:spPr>
            <a:xfrm flipV="1">
              <a:off x="2037652" y="1177373"/>
              <a:ext cx="1" cy="1814480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9B163B7C-DA30-4447-8682-C75008080B37}"/>
              </a:ext>
            </a:extLst>
          </p:cNvPr>
          <p:cNvSpPr txBox="1"/>
          <p:nvPr/>
        </p:nvSpPr>
        <p:spPr>
          <a:xfrm>
            <a:off x="7892163" y="4917584"/>
            <a:ext cx="3842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78">
              <a:spcAft>
                <a:spcPts val="800"/>
              </a:spcAft>
              <a:defRPr/>
            </a:pPr>
            <a:r>
              <a:rPr lang="en-GB" dirty="0">
                <a:solidFill>
                  <a:prstClr val="black"/>
                </a:solidFill>
                <a:latin typeface="Calibri"/>
              </a:rPr>
              <a:t>CAMS GFAS daily CO</a:t>
            </a:r>
            <a:r>
              <a:rPr lang="en-GB" baseline="-25000" dirty="0">
                <a:solidFill>
                  <a:prstClr val="black"/>
                </a:solidFill>
                <a:latin typeface="Calibri"/>
              </a:rPr>
              <a:t>2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 emissions from wildfires ibn Sweden.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4F2F732-2FD1-4CA5-8087-902AF842AC08}"/>
              </a:ext>
            </a:extLst>
          </p:cNvPr>
          <p:cNvSpPr txBox="1"/>
          <p:nvPr/>
        </p:nvSpPr>
        <p:spPr>
          <a:xfrm>
            <a:off x="7892164" y="1869070"/>
            <a:ext cx="38426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78">
              <a:spcAft>
                <a:spcPts val="800"/>
              </a:spcAft>
              <a:defRPr/>
            </a:pPr>
            <a:r>
              <a:rPr lang="en-GB" dirty="0">
                <a:solidFill>
                  <a:prstClr val="black"/>
                </a:solidFill>
                <a:latin typeface="Calibri"/>
              </a:rPr>
              <a:t>10-day forecasts of fire danger, calibrated for central Sweden between 10 July and 9 August 2018.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159B7D3-882B-45CE-B63E-766AF1EDC56F}"/>
              </a:ext>
            </a:extLst>
          </p:cNvPr>
          <p:cNvSpPr txBox="1"/>
          <p:nvPr/>
        </p:nvSpPr>
        <p:spPr>
          <a:xfrm>
            <a:off x="-75623" y="4012996"/>
            <a:ext cx="3842635" cy="25135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78">
              <a:spcAft>
                <a:spcPts val="800"/>
              </a:spcAft>
              <a:defRPr/>
            </a:pPr>
            <a:r>
              <a:rPr lang="en-GB" dirty="0">
                <a:solidFill>
                  <a:prstClr val="black"/>
                </a:solidFill>
                <a:latin typeface="Calibri"/>
              </a:rPr>
              <a:t>Fire danger classes calculated with the Global ECMWF Fire Forecast (GEFF) System.</a:t>
            </a:r>
          </a:p>
          <a:p>
            <a:pPr defTabSz="457178">
              <a:spcAft>
                <a:spcPts val="800"/>
              </a:spcAft>
              <a:defRPr/>
            </a:pPr>
            <a:r>
              <a:rPr lang="en-GB" dirty="0">
                <a:solidFill>
                  <a:prstClr val="black"/>
                </a:solidFill>
                <a:latin typeface="Calibri"/>
              </a:rPr>
              <a:t>Daily forecasts available via CEMS EFFIS (for Europe) and GWIS (globally).</a:t>
            </a:r>
          </a:p>
          <a:p>
            <a:pPr defTabSz="457178">
              <a:spcAft>
                <a:spcPts val="800"/>
              </a:spcAft>
              <a:defRPr/>
            </a:pPr>
            <a:r>
              <a:rPr lang="en-GB" dirty="0">
                <a:solidFill>
                  <a:srgbClr val="FF0000"/>
                </a:solidFill>
              </a:rPr>
              <a:t>Discover the Data - Day 3: ECMWF and Copernicus data offering for assessing and forecasting forest fire danger</a:t>
            </a:r>
            <a:endParaRPr lang="en-GB" dirty="0"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7649259-83B1-45FD-AC17-E23CD5511E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4957" y="3785143"/>
            <a:ext cx="961905" cy="90476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679C98D-5F12-4423-8A34-C119797966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3528" y="923963"/>
            <a:ext cx="933333" cy="90476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D02EC23-FA81-43B1-B5A0-B44A343FE73E}"/>
              </a:ext>
            </a:extLst>
          </p:cNvPr>
          <p:cNvSpPr txBox="1"/>
          <p:nvPr/>
        </p:nvSpPr>
        <p:spPr>
          <a:xfrm>
            <a:off x="7882926" y="3207414"/>
            <a:ext cx="39470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40"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c/o C. </a:t>
            </a:r>
            <a:r>
              <a:rPr lang="en-US" sz="1400" dirty="0" err="1">
                <a:solidFill>
                  <a:prstClr val="black"/>
                </a:solidFill>
                <a:latin typeface="Calibri"/>
              </a:rPr>
              <a:t>Vitolo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, F. di Giuseppe (ECMWF)</a:t>
            </a:r>
          </a:p>
        </p:txBody>
      </p:sp>
    </p:spTree>
    <p:extLst>
      <p:ext uri="{BB962C8B-B14F-4D97-AF65-F5344CB8AC3E}">
        <p14:creationId xmlns:p14="http://schemas.microsoft.com/office/powerpoint/2010/main" val="31406113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3A0DC-9929-3647-A6F5-61BD7F476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pc="400" dirty="0"/>
              <a:t>Monitoring Amazon fires in August 2019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B71829-293F-6740-A784-93438A6782B8}"/>
              </a:ext>
            </a:extLst>
          </p:cNvPr>
          <p:cNvSpPr txBox="1"/>
          <p:nvPr/>
        </p:nvSpPr>
        <p:spPr>
          <a:xfrm>
            <a:off x="978308" y="4826676"/>
            <a:ext cx="633773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dirty="0"/>
              <a:t>Above average daily fire activity during first 2 weeks of August across the main states of the Brazilian Amazon (also in Bolivia and Paraguay) with smoke predicted by CAMS across much of southern Brazil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dirty="0"/>
              <a:t>Below average (2003-2018) daily activity through September and October shows annual total is not particularly high compared to previous years in GFAS dataset.</a:t>
            </a:r>
          </a:p>
        </p:txBody>
      </p:sp>
      <p:pic>
        <p:nvPicPr>
          <p:cNvPr id="8" name="Picture 7" descr="A close up of a map&#10;&#10;Description automatically generated">
            <a:extLst>
              <a:ext uri="{FF2B5EF4-FFF2-40B4-BE49-F238E27FC236}">
                <a16:creationId xmlns:a16="http://schemas.microsoft.com/office/drawing/2014/main" id="{88C24BA1-C34E-3A4C-9E09-1F7242D2D6A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4937" y="871537"/>
            <a:ext cx="5207929" cy="38415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73A419-F1D2-D14A-9B5A-101D448C0A8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8956" y="3258415"/>
            <a:ext cx="3636633" cy="29093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843A04A-E1F6-D04E-B6F9-27FE168AD2E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8957" y="828197"/>
            <a:ext cx="3636633" cy="2909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0705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9578" y="2775247"/>
            <a:ext cx="4130881" cy="24610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2511" y="740701"/>
            <a:ext cx="4025012" cy="23979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9006" y="2802763"/>
            <a:ext cx="4067812" cy="24234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5433" y="740703"/>
            <a:ext cx="4142747" cy="24149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0353" y="188108"/>
            <a:ext cx="10338171" cy="412648"/>
          </a:xfrm>
        </p:spPr>
        <p:txBody>
          <a:bodyPr/>
          <a:lstStyle/>
          <a:p>
            <a:r>
              <a:rPr lang="sl-SI" b="1" spc="400" dirty="0">
                <a:cs typeface="Arial" panose="020B0604020202020204" pitchFamily="34" charset="0"/>
              </a:rPr>
              <a:t>Global </a:t>
            </a:r>
            <a:r>
              <a:rPr lang="en-GB" b="1" spc="400" dirty="0">
                <a:cs typeface="Arial" panose="020B0604020202020204" pitchFamily="34" charset="0"/>
              </a:rPr>
              <a:t>analyses</a:t>
            </a:r>
            <a:r>
              <a:rPr lang="sl-SI" b="1" spc="400" dirty="0">
                <a:cs typeface="Arial" panose="020B0604020202020204" pitchFamily="34" charset="0"/>
              </a:rPr>
              <a:t> and </a:t>
            </a:r>
            <a:r>
              <a:rPr lang="en-GB" b="1" spc="400" dirty="0">
                <a:cs typeface="Arial" panose="020B0604020202020204" pitchFamily="34" charset="0"/>
              </a:rPr>
              <a:t>forecast</a:t>
            </a:r>
            <a:r>
              <a:rPr lang="sl-SI" b="1" spc="400" dirty="0">
                <a:cs typeface="Arial" panose="020B0604020202020204" pitchFamily="34" charset="0"/>
              </a:rPr>
              <a:t>s</a:t>
            </a:r>
            <a:endParaRPr lang="en-GB" b="1" spc="400" dirty="0"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0031188" y="6308255"/>
            <a:ext cx="2159224" cy="216000"/>
          </a:xfrm>
          <a:prstGeom prst="rect">
            <a:avLst/>
          </a:prstGeom>
        </p:spPr>
        <p:txBody>
          <a:bodyPr/>
          <a:lstStyle/>
          <a:p>
            <a:pPr defTabSz="1219140"/>
            <a:fld id="{6B3B0B0F-E794-1244-9699-107C60B9C23A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40"/>
              <a:t>22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07989" y="5226248"/>
            <a:ext cx="95028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37" indent="-285737" defTabSz="1219140">
              <a:buFont typeface="Arial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Arial"/>
              </a:rPr>
              <a:t>40 km horizontal resolution at 137 model levels, pressure levels and single levels</a:t>
            </a:r>
          </a:p>
          <a:p>
            <a:pPr marL="742937" lvl="1" indent="-285737" defTabSz="1219140">
              <a:buFont typeface="Arial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Arial"/>
              </a:rPr>
              <a:t>two 5-day forecasts at 00z and 12z UTC each day</a:t>
            </a:r>
          </a:p>
          <a:p>
            <a:pPr marL="590529" lvl="1" indent="-285737" defTabSz="1219140">
              <a:buFont typeface="Arial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Arial"/>
              </a:rPr>
              <a:t>aerosols (AOD and concentration): biomass burning, dust, sea salt, sulphate</a:t>
            </a:r>
          </a:p>
          <a:p>
            <a:pPr marL="590529" lvl="1" indent="-285737" defTabSz="1219140">
              <a:buFont typeface="Arial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Arial"/>
              </a:rPr>
              <a:t>reactive gases: CO, HCHO, NO</a:t>
            </a:r>
            <a:r>
              <a:rPr lang="en-US" sz="1600" baseline="-25000" dirty="0">
                <a:solidFill>
                  <a:prstClr val="black"/>
                </a:solidFill>
                <a:latin typeface="Arial"/>
              </a:rPr>
              <a:t>2</a:t>
            </a:r>
            <a:r>
              <a:rPr lang="en-US" sz="1600" dirty="0">
                <a:solidFill>
                  <a:prstClr val="black"/>
                </a:solidFill>
                <a:latin typeface="Arial"/>
              </a:rPr>
              <a:t>, O</a:t>
            </a:r>
            <a:r>
              <a:rPr lang="en-US" sz="1600" baseline="-25000" dirty="0">
                <a:solidFill>
                  <a:prstClr val="black"/>
                </a:solidFill>
                <a:latin typeface="Calibri"/>
              </a:rPr>
              <a:t>3</a:t>
            </a:r>
            <a:r>
              <a:rPr lang="en-US" sz="1600" dirty="0">
                <a:solidFill>
                  <a:prstClr val="black"/>
                </a:solidFill>
                <a:latin typeface="Arial"/>
              </a:rPr>
              <a:t>, SO</a:t>
            </a:r>
            <a:r>
              <a:rPr lang="en-US" sz="1600" baseline="-25000" dirty="0">
                <a:solidFill>
                  <a:prstClr val="black"/>
                </a:solidFill>
                <a:latin typeface="Calibri"/>
              </a:rPr>
              <a:t>2</a:t>
            </a:r>
            <a:r>
              <a:rPr lang="en-US" sz="1600" baseline="-25000" dirty="0">
                <a:solidFill>
                  <a:prstClr val="black"/>
                </a:solidFill>
                <a:latin typeface="Arial"/>
              </a:rPr>
              <a:t> </a:t>
            </a:r>
            <a:r>
              <a:rPr lang="sl-SI" sz="1600" baseline="-25000" dirty="0">
                <a:solidFill>
                  <a:prstClr val="black"/>
                </a:solidFill>
                <a:latin typeface="Arial"/>
              </a:rPr>
              <a:t> </a:t>
            </a:r>
            <a:r>
              <a:rPr lang="sl-SI" sz="1600" dirty="0">
                <a:solidFill>
                  <a:prstClr val="black"/>
                </a:solidFill>
                <a:latin typeface="Arial"/>
              </a:rPr>
              <a:t>+ 40 other species</a:t>
            </a:r>
            <a:endParaRPr lang="en-US" sz="1600" dirty="0">
              <a:solidFill>
                <a:prstClr val="black"/>
              </a:solidFill>
              <a:latin typeface="Arial"/>
            </a:endParaRPr>
          </a:p>
          <a:p>
            <a:pPr marL="133329" indent="-285737" defTabSz="1219140">
              <a:buFont typeface="Arial" charset="0"/>
              <a:buChar char="•"/>
            </a:pPr>
            <a:endParaRPr lang="en-US" sz="1600" dirty="0">
              <a:solidFill>
                <a:prstClr val="black"/>
              </a:solidFill>
              <a:latin typeface="Arial"/>
            </a:endParaRPr>
          </a:p>
          <a:p>
            <a:pPr marL="285737" indent="-285737" defTabSz="1219140">
              <a:buFont typeface="Arial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Arial"/>
              </a:rPr>
              <a:t>9 km horizontal resolution at 137 model levels; one 5-day forecast per day (CO</a:t>
            </a:r>
            <a:r>
              <a:rPr lang="en-US" sz="1600" baseline="-25000" dirty="0">
                <a:solidFill>
                  <a:prstClr val="black"/>
                </a:solidFill>
                <a:latin typeface="Arial"/>
              </a:rPr>
              <a:t>2</a:t>
            </a:r>
            <a:r>
              <a:rPr lang="en-US" sz="1600" dirty="0">
                <a:solidFill>
                  <a:prstClr val="black"/>
                </a:solidFill>
                <a:latin typeface="Arial"/>
              </a:rPr>
              <a:t>, CH</a:t>
            </a:r>
            <a:r>
              <a:rPr lang="en-US" sz="1600" baseline="-25000" dirty="0">
                <a:solidFill>
                  <a:prstClr val="black"/>
                </a:solidFill>
                <a:latin typeface="Arial"/>
              </a:rPr>
              <a:t>4</a:t>
            </a:r>
            <a:r>
              <a:rPr lang="en-US" sz="1600" dirty="0">
                <a:solidFill>
                  <a:prstClr val="black"/>
                </a:solidFill>
                <a:latin typeface="Arial"/>
              </a:rPr>
              <a:t>, linear CO)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380353" y="3648391"/>
            <a:ext cx="923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40"/>
            <a:r>
              <a:rPr lang="en-GB" dirty="0">
                <a:solidFill>
                  <a:prstClr val="black"/>
                </a:solidFill>
                <a:latin typeface="Calibri"/>
              </a:rPr>
              <a:t>CO</a:t>
            </a:r>
            <a:r>
              <a:rPr lang="en-GB" baseline="-25000" dirty="0">
                <a:solidFill>
                  <a:prstClr val="black"/>
                </a:solidFill>
                <a:latin typeface="Calibri"/>
              </a:rPr>
              <a:t>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648888" y="1557785"/>
            <a:ext cx="923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40"/>
            <a:r>
              <a:rPr lang="en-GB" dirty="0">
                <a:solidFill>
                  <a:prstClr val="black"/>
                </a:solidFill>
                <a:latin typeface="Calibri"/>
              </a:rPr>
              <a:t>CO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399609" y="1606325"/>
            <a:ext cx="923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40"/>
            <a:r>
              <a:rPr lang="en-GB" dirty="0">
                <a:solidFill>
                  <a:prstClr val="black"/>
                </a:solidFill>
                <a:latin typeface="Calibri"/>
              </a:rPr>
              <a:t>AOD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648885" y="3575421"/>
            <a:ext cx="923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40"/>
            <a:r>
              <a:rPr lang="en-GB" dirty="0">
                <a:solidFill>
                  <a:prstClr val="black"/>
                </a:solidFill>
                <a:latin typeface="Calibri"/>
              </a:rPr>
              <a:t>CH</a:t>
            </a:r>
            <a:r>
              <a:rPr lang="en-GB" baseline="-25000" dirty="0">
                <a:solidFill>
                  <a:prstClr val="black"/>
                </a:solidFill>
                <a:latin typeface="Calibri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6290370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D17FB5D-4A14-8943-A85D-BCE38C4A7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0" dirty="0"/>
              <a:t>Visualizing CAMS forecasts on </a:t>
            </a:r>
            <a:r>
              <a:rPr lang="en-US" spc="0" dirty="0" err="1"/>
              <a:t>Windy.com</a:t>
            </a:r>
            <a:endParaRPr lang="en-US" spc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6D1683-0E42-714E-833E-D40F8AE6312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3676" y="712424"/>
            <a:ext cx="4372324" cy="29979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515EC8-320F-0448-820B-F389E7852D5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0048" y="712424"/>
            <a:ext cx="4372324" cy="29979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5B25CB8-CF1E-7644-94B2-14E5CCB7CEB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3676" y="3710415"/>
            <a:ext cx="4372324" cy="2997991"/>
          </a:xfrm>
          <a:prstGeom prst="rect">
            <a:avLst/>
          </a:prstGeom>
        </p:spPr>
      </p:pic>
      <p:sp>
        <p:nvSpPr>
          <p:cNvPr id="12" name="Rectangle 20">
            <a:extLst>
              <a:ext uri="{FF2B5EF4-FFF2-40B4-BE49-F238E27FC236}">
                <a16:creationId xmlns:a16="http://schemas.microsoft.com/office/drawing/2014/main" id="{D1A3F7F3-4F45-AF46-8442-8B8EED96BF37}"/>
              </a:ext>
            </a:extLst>
          </p:cNvPr>
          <p:cNvSpPr>
            <a:spLocks/>
          </p:cNvSpPr>
          <p:nvPr/>
        </p:nvSpPr>
        <p:spPr bwMode="auto">
          <a:xfrm>
            <a:off x="1092538" y="1965198"/>
            <a:ext cx="695540" cy="246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NO2</a:t>
            </a:r>
          </a:p>
        </p:txBody>
      </p:sp>
      <p:sp>
        <p:nvSpPr>
          <p:cNvPr id="13" name="Rectangle 20">
            <a:extLst>
              <a:ext uri="{FF2B5EF4-FFF2-40B4-BE49-F238E27FC236}">
                <a16:creationId xmlns:a16="http://schemas.microsoft.com/office/drawing/2014/main" id="{7AB114F0-025A-5B44-B587-ED54C25F39BF}"/>
              </a:ext>
            </a:extLst>
          </p:cNvPr>
          <p:cNvSpPr>
            <a:spLocks/>
          </p:cNvSpPr>
          <p:nvPr/>
        </p:nvSpPr>
        <p:spPr bwMode="auto">
          <a:xfrm>
            <a:off x="10948650" y="1965197"/>
            <a:ext cx="695540" cy="246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PM2.5</a:t>
            </a:r>
          </a:p>
        </p:txBody>
      </p:sp>
      <p:sp>
        <p:nvSpPr>
          <p:cNvPr id="14" name="Rectangle 20">
            <a:extLst>
              <a:ext uri="{FF2B5EF4-FFF2-40B4-BE49-F238E27FC236}">
                <a16:creationId xmlns:a16="http://schemas.microsoft.com/office/drawing/2014/main" id="{48319ABE-24D4-BE4D-AC1C-B1971632DBF0}"/>
              </a:ext>
            </a:extLst>
          </p:cNvPr>
          <p:cNvSpPr>
            <a:spLocks/>
          </p:cNvSpPr>
          <p:nvPr/>
        </p:nvSpPr>
        <p:spPr bwMode="auto">
          <a:xfrm>
            <a:off x="1156939" y="4968615"/>
            <a:ext cx="695540" cy="246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AOD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10B884-501A-8D49-80EE-605938EC822B}"/>
              </a:ext>
            </a:extLst>
          </p:cNvPr>
          <p:cNvSpPr txBox="1"/>
          <p:nvPr/>
        </p:nvSpPr>
        <p:spPr>
          <a:xfrm>
            <a:off x="6657975" y="4326809"/>
            <a:ext cx="4924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Latest CAMS 5-day global forecasts visualized via website and mobile app of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windy.com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48262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20758" y="1220755"/>
            <a:ext cx="8650179" cy="451250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pc="400" dirty="0">
                <a:cs typeface="Arial" panose="020B0604020202020204" pitchFamily="34" charset="0"/>
              </a:rPr>
              <a:t>CAMS aerosol case study, Storm Ophelia, October 2017</a:t>
            </a:r>
            <a:endParaRPr lang="en-GB" spc="400" dirty="0"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9219" y="881990"/>
            <a:ext cx="4083181" cy="4083181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314280" y="1892830"/>
            <a:ext cx="1669485" cy="1632181"/>
          </a:xfrm>
          <a:prstGeom prst="roundRect">
            <a:avLst>
              <a:gd name="adj" fmla="val 0"/>
            </a:avLst>
          </a:prstGeom>
          <a:noFill/>
          <a:ln w="285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TextBox 7"/>
          <p:cNvSpPr txBox="1"/>
          <p:nvPr/>
        </p:nvSpPr>
        <p:spPr>
          <a:xfrm>
            <a:off x="911424" y="5733256"/>
            <a:ext cx="8064896" cy="1405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5AC5DD"/>
              </a:buClr>
              <a:buSzPct val="150000"/>
            </a:pPr>
            <a:r>
              <a:rPr lang="en-GB" sz="2133" dirty="0"/>
              <a:t>CAMS aerosol forecasts initialized on 13 October 2017. Storm Ophelia transported a mixture of smoke, dust and sea salt aerosol across Europe leading to the sun appearing red and to yellow skies.</a:t>
            </a:r>
          </a:p>
          <a:p>
            <a:pPr>
              <a:buClr>
                <a:srgbClr val="5AC5DD"/>
              </a:buClr>
              <a:buSzPct val="150000"/>
            </a:pPr>
            <a:endParaRPr lang="en-GB" sz="2133" dirty="0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3215680" y="1220755"/>
            <a:ext cx="4283539" cy="672075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5615947" y="1124744"/>
            <a:ext cx="1883272" cy="384043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09349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1433937" y="346146"/>
            <a:ext cx="43087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E68323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rgbClr val="00468C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rgbClr val="00468C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rgbClr val="00468C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rgbClr val="00468C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rgbClr val="00468C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rgbClr val="00468C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rgbClr val="00468C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rgbClr val="00468C"/>
                </a:solidFill>
                <a:latin typeface="Arial" charset="0"/>
              </a:defRPr>
            </a:lvl9pPr>
          </a:lstStyle>
          <a:p>
            <a:pPr algn="l"/>
            <a:r>
              <a:rPr lang="en-GB" kern="0" cap="all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Global scale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pc="400" dirty="0">
                <a:cs typeface="Arial" panose="020B0604020202020204" pitchFamily="34" charset="0"/>
              </a:rPr>
              <a:t>CAMS global reanalysis</a:t>
            </a:r>
            <a:r>
              <a:rPr lang="sl-SI" b="1" spc="400" dirty="0">
                <a:cs typeface="Arial" panose="020B0604020202020204" pitchFamily="34" charset="0"/>
              </a:rPr>
              <a:t> 2003 – 2018 (updated yearly)</a:t>
            </a:r>
            <a:endParaRPr lang="en-GB" b="1" spc="400" dirty="0"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44584" y="4452974"/>
            <a:ext cx="6148179" cy="1979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alibri" charset="0"/>
                <a:ea typeface="Calibri" charset="0"/>
                <a:cs typeface="Calibri" charset="0"/>
              </a:rPr>
              <a:t>CAMS global reanalysis 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2003 – 201</a:t>
            </a:r>
            <a:r>
              <a:rPr lang="sl-SI" sz="2000" dirty="0">
                <a:latin typeface="Calibri" charset="0"/>
                <a:ea typeface="Calibri" charset="0"/>
                <a:cs typeface="Calibri" charset="0"/>
              </a:rPr>
              <a:t>8</a:t>
            </a: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, with new years being added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Aerosols, 13 chemical pollutants, CO</a:t>
            </a:r>
            <a:r>
              <a:rPr lang="en-US" sz="2000" baseline="-25000" dirty="0">
                <a:latin typeface="Calibri" charset="0"/>
                <a:ea typeface="Calibri" charset="0"/>
                <a:cs typeface="Calibri" charset="0"/>
              </a:rPr>
              <a:t>2</a:t>
            </a: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 &amp; CH</a:t>
            </a:r>
            <a:r>
              <a:rPr lang="en-US" sz="2000" baseline="-25000" dirty="0">
                <a:latin typeface="Calibri" charset="0"/>
                <a:ea typeface="Calibri" charset="0"/>
                <a:cs typeface="Calibri" charset="0"/>
              </a:rPr>
              <a:t>4</a:t>
            </a:r>
            <a:endParaRPr lang="en-US" sz="2000" dirty="0">
              <a:latin typeface="Calibri" charset="0"/>
              <a:ea typeface="Calibri" charset="0"/>
              <a:cs typeface="Calibri" charset="0"/>
            </a:endParaRP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80 km spatial resolution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Inness et al. 2019, </a:t>
            </a:r>
            <a:r>
              <a:rPr lang="en-GB" sz="2133" dirty="0">
                <a:hlinkClick r:id="rId3"/>
              </a:rPr>
              <a:t>https://doi.org/10.5194/acp-19-3515-2019</a:t>
            </a:r>
            <a:endParaRPr lang="en-GB" sz="2133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E0FABD-4801-45CC-A93D-FE577E6CFCB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4585" y="1095608"/>
            <a:ext cx="6271076" cy="3088029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80059AB-5DA6-3843-BEDA-C95F2A25A27D}"/>
              </a:ext>
            </a:extLst>
          </p:cNvPr>
          <p:cNvGrpSpPr/>
          <p:nvPr/>
        </p:nvGrpSpPr>
        <p:grpSpPr>
          <a:xfrm>
            <a:off x="7920204" y="2553861"/>
            <a:ext cx="4193817" cy="2229159"/>
            <a:chOff x="685222" y="1043197"/>
            <a:chExt cx="5591755" cy="297221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19FCD48-3DBB-9B44-90FA-22A3733746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8410" y="1519446"/>
              <a:ext cx="5316855" cy="249596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CC2B885-5016-D048-8107-73A50C870EC4}"/>
                </a:ext>
              </a:extLst>
            </p:cNvPr>
            <p:cNvSpPr txBox="1"/>
            <p:nvPr/>
          </p:nvSpPr>
          <p:spPr>
            <a:xfrm>
              <a:off x="2105026" y="1043197"/>
              <a:ext cx="4171951" cy="4002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51" b="1" dirty="0"/>
                <a:t>O3 score at </a:t>
              </a:r>
              <a:r>
                <a:rPr lang="en-GB" sz="1351" b="1" dirty="0" err="1"/>
                <a:t>Neumayer</a:t>
              </a:r>
              <a:r>
                <a:rPr lang="en-GB" sz="1351" b="1" dirty="0"/>
                <a:t> station</a:t>
              </a:r>
            </a:p>
          </p:txBody>
        </p:sp>
        <p:sp>
          <p:nvSpPr>
            <p:cNvPr id="18" name="Up-Down Arrow 17">
              <a:extLst>
                <a:ext uri="{FF2B5EF4-FFF2-40B4-BE49-F238E27FC236}">
                  <a16:creationId xmlns:a16="http://schemas.microsoft.com/office/drawing/2014/main" id="{502F1A1E-46E5-C640-9B8E-A2238DA50433}"/>
                </a:ext>
              </a:extLst>
            </p:cNvPr>
            <p:cNvSpPr/>
            <p:nvPr/>
          </p:nvSpPr>
          <p:spPr>
            <a:xfrm rot="10800000">
              <a:off x="695541" y="1729827"/>
              <a:ext cx="339725" cy="1727200"/>
            </a:xfrm>
            <a:prstGeom prst="upDownArrow">
              <a:avLst/>
            </a:prstGeom>
            <a:gradFill>
              <a:gsLst>
                <a:gs pos="72000">
                  <a:srgbClr val="72948A"/>
                </a:gs>
                <a:gs pos="3000">
                  <a:srgbClr val="E47823"/>
                </a:gs>
                <a:gs pos="100000">
                  <a:srgbClr val="00B0F0"/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 sz="1351"/>
            </a:p>
          </p:txBody>
        </p:sp>
        <p:sp>
          <p:nvSpPr>
            <p:cNvPr id="19" name="TextBox 20">
              <a:extLst>
                <a:ext uri="{FF2B5EF4-FFF2-40B4-BE49-F238E27FC236}">
                  <a16:creationId xmlns:a16="http://schemas.microsoft.com/office/drawing/2014/main" id="{C46E98D3-6152-5B4F-9735-860F209396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5222" y="1312313"/>
              <a:ext cx="802265" cy="400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Aft>
                  <a:spcPts val="600"/>
                </a:spcAft>
                <a:buClr>
                  <a:schemeClr val="tx1"/>
                </a:buClr>
                <a:buSzPct val="120000"/>
                <a:buFont typeface="Arial" panose="020B0604020202020204" pitchFamily="34" charset="0"/>
                <a:buChar char="•"/>
                <a:defRPr sz="1400">
                  <a:solidFill>
                    <a:srgbClr val="FFFFFF"/>
                  </a:solidFill>
                  <a:latin typeface="Verdana" panose="020B0604030504040204" pitchFamily="34" charset="0"/>
                  <a:ea typeface="Geneva" pitchFamily="124" charset="-128"/>
                  <a:cs typeface="Verdana" panose="020B0604030504040204" pitchFamily="34" charset="0"/>
                </a:defRPr>
              </a:lvl1pPr>
              <a:lvl2pPr marL="742950" indent="-285750">
                <a:spcAft>
                  <a:spcPts val="600"/>
                </a:spcAft>
                <a:buClr>
                  <a:srgbClr val="800000"/>
                </a:buClr>
                <a:buSzPct val="120000"/>
                <a:defRPr sz="1000" i="1">
                  <a:solidFill>
                    <a:schemeClr val="tx1"/>
                  </a:solidFill>
                  <a:latin typeface="Verdana" panose="020B0604030504040204" pitchFamily="34" charset="0"/>
                  <a:ea typeface="Geneva" pitchFamily="124" charset="-128"/>
                  <a:cs typeface="Verdana" panose="020B0604030504040204" pitchFamily="34" charset="0"/>
                </a:defRPr>
              </a:lvl2pPr>
              <a:lvl3pPr marL="1143000" indent="-228600">
                <a:spcAft>
                  <a:spcPts val="600"/>
                </a:spcAft>
                <a:buClr>
                  <a:srgbClr val="6AB4D8"/>
                </a:buClr>
                <a:buSzPct val="120000"/>
                <a:buFont typeface="Arial" panose="020B0604020202020204" pitchFamily="34" charset="0"/>
                <a:buChar char="•"/>
                <a:defRPr sz="1400">
                  <a:solidFill>
                    <a:srgbClr val="6AB4D8"/>
                  </a:solidFill>
                  <a:latin typeface="Verdana" panose="020B0604030504040204" pitchFamily="34" charset="0"/>
                  <a:ea typeface="Geneva" pitchFamily="124" charset="-128"/>
                  <a:cs typeface="Verdana" panose="020B0604030504040204" pitchFamily="34" charset="0"/>
                </a:defRPr>
              </a:lvl3pPr>
              <a:lvl4pPr marL="1600200" indent="-228600">
                <a:spcAft>
                  <a:spcPts val="600"/>
                </a:spcAft>
                <a:buClr>
                  <a:srgbClr val="800000"/>
                </a:buClr>
                <a:buSzPct val="120000"/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Geneva" pitchFamily="124" charset="-128"/>
                  <a:cs typeface="Verdana" panose="020B0604030504040204" pitchFamily="34" charset="0"/>
                </a:defRPr>
              </a:lvl4pPr>
              <a:lvl5pPr marL="2057400" indent="-228600">
                <a:spcAft>
                  <a:spcPts val="600"/>
                </a:spcAft>
                <a:buClr>
                  <a:srgbClr val="800000"/>
                </a:buClr>
                <a:buSzPct val="120000"/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Geneva" pitchFamily="124" charset="-128"/>
                  <a:cs typeface="Verdana" panose="020B060403050404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800000"/>
                </a:buClr>
                <a:buSzPct val="120000"/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Geneva" pitchFamily="124" charset="-128"/>
                  <a:cs typeface="Verdana" panose="020B060403050404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800000"/>
                </a:buClr>
                <a:buSzPct val="120000"/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Geneva" pitchFamily="124" charset="-128"/>
                  <a:cs typeface="Verdana" panose="020B060403050404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800000"/>
                </a:buClr>
                <a:buSzPct val="120000"/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Geneva" pitchFamily="124" charset="-128"/>
                  <a:cs typeface="Verdana" panose="020B060403050404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800000"/>
                </a:buClr>
                <a:buSzPct val="120000"/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Geneva" pitchFamily="124" charset="-128"/>
                  <a:cs typeface="Verdana" panose="020B0604030504040204" pitchFamily="34" charset="0"/>
                </a:defRPr>
              </a:lvl9pPr>
            </a:lstStyle>
            <a:p>
              <a:pPr eaLnBrk="1" hangingPunct="1"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GB" altLang="en-US" sz="1351" b="1" dirty="0">
                  <a:solidFill>
                    <a:srgbClr val="FFC000"/>
                  </a:solidFill>
                  <a:latin typeface="Calibri" panose="020F0502020204030204" pitchFamily="34" charset="0"/>
                </a:rPr>
                <a:t>good</a:t>
              </a:r>
            </a:p>
          </p:txBody>
        </p:sp>
        <p:sp>
          <p:nvSpPr>
            <p:cNvPr id="20" name="TextBox 21">
              <a:extLst>
                <a:ext uri="{FF2B5EF4-FFF2-40B4-BE49-F238E27FC236}">
                  <a16:creationId xmlns:a16="http://schemas.microsoft.com/office/drawing/2014/main" id="{1D005014-3A87-8545-B630-4C1E049F27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5541" y="3457028"/>
              <a:ext cx="689771" cy="400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Aft>
                  <a:spcPts val="600"/>
                </a:spcAft>
                <a:buClr>
                  <a:schemeClr val="tx1"/>
                </a:buClr>
                <a:buSzPct val="120000"/>
                <a:buFont typeface="Arial" panose="020B0604020202020204" pitchFamily="34" charset="0"/>
                <a:buChar char="•"/>
                <a:defRPr sz="1400">
                  <a:solidFill>
                    <a:srgbClr val="FFFFFF"/>
                  </a:solidFill>
                  <a:latin typeface="Verdana" panose="020B0604030504040204" pitchFamily="34" charset="0"/>
                  <a:ea typeface="Geneva" pitchFamily="124" charset="-128"/>
                  <a:cs typeface="Verdana" panose="020B0604030504040204" pitchFamily="34" charset="0"/>
                </a:defRPr>
              </a:lvl1pPr>
              <a:lvl2pPr marL="742950" indent="-285750">
                <a:spcAft>
                  <a:spcPts val="600"/>
                </a:spcAft>
                <a:buClr>
                  <a:srgbClr val="800000"/>
                </a:buClr>
                <a:buSzPct val="120000"/>
                <a:defRPr sz="1000" i="1">
                  <a:solidFill>
                    <a:schemeClr val="tx1"/>
                  </a:solidFill>
                  <a:latin typeface="Verdana" panose="020B0604030504040204" pitchFamily="34" charset="0"/>
                  <a:ea typeface="Geneva" pitchFamily="124" charset="-128"/>
                  <a:cs typeface="Verdana" panose="020B0604030504040204" pitchFamily="34" charset="0"/>
                </a:defRPr>
              </a:lvl2pPr>
              <a:lvl3pPr marL="1143000" indent="-228600">
                <a:spcAft>
                  <a:spcPts val="600"/>
                </a:spcAft>
                <a:buClr>
                  <a:srgbClr val="6AB4D8"/>
                </a:buClr>
                <a:buSzPct val="120000"/>
                <a:buFont typeface="Arial" panose="020B0604020202020204" pitchFamily="34" charset="0"/>
                <a:buChar char="•"/>
                <a:defRPr sz="1400">
                  <a:solidFill>
                    <a:srgbClr val="6AB4D8"/>
                  </a:solidFill>
                  <a:latin typeface="Verdana" panose="020B0604030504040204" pitchFamily="34" charset="0"/>
                  <a:ea typeface="Geneva" pitchFamily="124" charset="-128"/>
                  <a:cs typeface="Verdana" panose="020B0604030504040204" pitchFamily="34" charset="0"/>
                </a:defRPr>
              </a:lvl3pPr>
              <a:lvl4pPr marL="1600200" indent="-228600">
                <a:spcAft>
                  <a:spcPts val="600"/>
                </a:spcAft>
                <a:buClr>
                  <a:srgbClr val="800000"/>
                </a:buClr>
                <a:buSzPct val="120000"/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Geneva" pitchFamily="124" charset="-128"/>
                  <a:cs typeface="Verdana" panose="020B0604030504040204" pitchFamily="34" charset="0"/>
                </a:defRPr>
              </a:lvl4pPr>
              <a:lvl5pPr marL="2057400" indent="-228600">
                <a:spcAft>
                  <a:spcPts val="600"/>
                </a:spcAft>
                <a:buClr>
                  <a:srgbClr val="800000"/>
                </a:buClr>
                <a:buSzPct val="120000"/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Geneva" pitchFamily="124" charset="-128"/>
                  <a:cs typeface="Verdana" panose="020B060403050404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800000"/>
                </a:buClr>
                <a:buSzPct val="120000"/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Geneva" pitchFamily="124" charset="-128"/>
                  <a:cs typeface="Verdana" panose="020B060403050404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800000"/>
                </a:buClr>
                <a:buSzPct val="120000"/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Geneva" pitchFamily="124" charset="-128"/>
                  <a:cs typeface="Verdana" panose="020B060403050404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800000"/>
                </a:buClr>
                <a:buSzPct val="120000"/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Geneva" pitchFamily="124" charset="-128"/>
                  <a:cs typeface="Verdana" panose="020B060403050404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ts val="600"/>
                </a:spcAft>
                <a:buClr>
                  <a:srgbClr val="800000"/>
                </a:buClr>
                <a:buSzPct val="120000"/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Verdana" panose="020B0604030504040204" pitchFamily="34" charset="0"/>
                  <a:ea typeface="Geneva" pitchFamily="124" charset="-128"/>
                  <a:cs typeface="Verdana" panose="020B0604030504040204" pitchFamily="34" charset="0"/>
                </a:defRPr>
              </a:lvl9pPr>
            </a:lstStyle>
            <a:p>
              <a:pPr eaLnBrk="1" hangingPunct="1"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GB" altLang="en-US" sz="1351" b="1" dirty="0">
                  <a:solidFill>
                    <a:srgbClr val="00B0F0"/>
                  </a:solidFill>
                  <a:latin typeface="Calibri" panose="020F0502020204030204" pitchFamily="34" charset="0"/>
                </a:rPr>
                <a:t>bad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F40D2743-3369-9E4F-A780-5D5FAF425FC3}"/>
              </a:ext>
            </a:extLst>
          </p:cNvPr>
          <p:cNvSpPr txBox="1"/>
          <p:nvPr/>
        </p:nvSpPr>
        <p:spPr>
          <a:xfrm>
            <a:off x="8687565" y="3716533"/>
            <a:ext cx="1056915" cy="30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1" b="1" dirty="0">
                <a:solidFill>
                  <a:srgbClr val="FF0000"/>
                </a:solidFill>
              </a:rPr>
              <a:t>Reanalysis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57ED4F0-21C1-1541-9E6E-8D2D6ECC30FD}"/>
              </a:ext>
            </a:extLst>
          </p:cNvPr>
          <p:cNvSpPr txBox="1"/>
          <p:nvPr/>
        </p:nvSpPr>
        <p:spPr>
          <a:xfrm>
            <a:off x="10719311" y="3813989"/>
            <a:ext cx="974895" cy="30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1" b="1" dirty="0"/>
              <a:t>Real-time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13B7A55-D1B7-6D4A-B242-35209B6C5F30}"/>
              </a:ext>
            </a:extLst>
          </p:cNvPr>
          <p:cNvCxnSpPr>
            <a:cxnSpLocks/>
          </p:cNvCxnSpPr>
          <p:nvPr/>
        </p:nvCxnSpPr>
        <p:spPr>
          <a:xfrm flipH="1" flipV="1">
            <a:off x="9019672" y="3368441"/>
            <a:ext cx="41008" cy="4055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783C48C-98AD-DB4E-8D84-8FB35EFD6803}"/>
              </a:ext>
            </a:extLst>
          </p:cNvPr>
          <p:cNvCxnSpPr>
            <a:stCxn id="22" idx="0"/>
          </p:cNvCxnSpPr>
          <p:nvPr/>
        </p:nvCxnSpPr>
        <p:spPr>
          <a:xfrm flipH="1" flipV="1">
            <a:off x="10759635" y="3691941"/>
            <a:ext cx="447124" cy="1220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60163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0353" y="231423"/>
            <a:ext cx="10338171" cy="369332"/>
          </a:xfrm>
        </p:spPr>
        <p:txBody>
          <a:bodyPr/>
          <a:lstStyle/>
          <a:p>
            <a:r>
              <a:rPr lang="sl-SI" b="1" spc="400" dirty="0"/>
              <a:t>Assimilated satellite products in CAMS Reanalysis</a:t>
            </a:r>
            <a:endParaRPr lang="en-GB" b="1" spc="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0031188" y="6308255"/>
            <a:ext cx="2159224" cy="216000"/>
          </a:xfrm>
          <a:prstGeom prst="rect">
            <a:avLst/>
          </a:prstGeom>
        </p:spPr>
        <p:txBody>
          <a:bodyPr/>
          <a:lstStyle/>
          <a:p>
            <a:pPr defTabSz="1219140"/>
            <a:fld id="{6B3B0B0F-E794-1244-9699-107C60B9C23A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40"/>
              <a:t>26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B11D7D7-D19B-4A57-A1AE-01A58554617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5521" y="806908"/>
            <a:ext cx="9574407" cy="5244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5452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ZoneTexte 35"/>
          <p:cNvSpPr txBox="1">
            <a:spLocks noChangeArrowheads="1"/>
          </p:cNvSpPr>
          <p:nvPr/>
        </p:nvSpPr>
        <p:spPr bwMode="auto">
          <a:xfrm>
            <a:off x="1366954" y="1799509"/>
            <a:ext cx="391373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2000" b="1" dirty="0">
                <a:solidFill>
                  <a:srgbClr val="5AC4DD"/>
                </a:solidFill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Individu</a:t>
            </a:r>
            <a:r>
              <a:rPr lang="en-SG" sz="2000" b="1" dirty="0">
                <a:solidFill>
                  <a:srgbClr val="5AC4DD"/>
                </a:solidFill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al</a:t>
            </a:r>
            <a:r>
              <a:rPr lang="fr-FR" sz="2000" b="1" dirty="0">
                <a:solidFill>
                  <a:srgbClr val="5AC4DD"/>
                </a:solidFill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 </a:t>
            </a:r>
            <a:r>
              <a:rPr lang="fr-FR" sz="2000" b="1" dirty="0" err="1">
                <a:solidFill>
                  <a:srgbClr val="5AC4DD"/>
                </a:solidFill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operational</a:t>
            </a:r>
            <a:r>
              <a:rPr lang="fr-FR" sz="2000" b="1" dirty="0">
                <a:solidFill>
                  <a:srgbClr val="5AC4DD"/>
                </a:solidFill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 AQ </a:t>
            </a:r>
            <a:r>
              <a:rPr lang="fr-FR" sz="2000" b="1" dirty="0" err="1">
                <a:solidFill>
                  <a:srgbClr val="5AC4DD"/>
                </a:solidFill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models</a:t>
            </a:r>
            <a:endParaRPr lang="fr-FR" sz="2000" b="1" dirty="0">
              <a:solidFill>
                <a:srgbClr val="5AC4DD"/>
              </a:solidFill>
              <a:latin typeface="Calibri" panose="020F0502020204030204" pitchFamily="34" charset="0"/>
              <a:ea typeface="MS PGothic" pitchFamily="34" charset="-128"/>
              <a:cs typeface="Calibri" panose="020F0502020204030204" pitchFamily="34" charset="0"/>
            </a:endParaRPr>
          </a:p>
        </p:txBody>
      </p:sp>
      <p:sp>
        <p:nvSpPr>
          <p:cNvPr id="17411" name="Rectangle à coins arrondis 7"/>
          <p:cNvSpPr>
            <a:spLocks noChangeArrowheads="1"/>
          </p:cNvSpPr>
          <p:nvPr/>
        </p:nvSpPr>
        <p:spPr bwMode="auto">
          <a:xfrm>
            <a:off x="1005758" y="1675730"/>
            <a:ext cx="4636132" cy="3492925"/>
          </a:xfrm>
          <a:prstGeom prst="roundRect">
            <a:avLst>
              <a:gd name="adj" fmla="val 13031"/>
            </a:avLst>
          </a:prstGeom>
          <a:noFill/>
          <a:ln w="50800" algn="ctr">
            <a:solidFill>
              <a:srgbClr val="5AC4DD"/>
            </a:solidFill>
            <a:prstDash val="dash"/>
            <a:round/>
            <a:headEnd/>
            <a:tailEnd/>
          </a:ln>
        </p:spPr>
        <p:txBody>
          <a:bodyPr/>
          <a:lstStyle/>
          <a:p>
            <a:pPr eaLnBrk="0" hangingPunct="0"/>
            <a:endParaRPr lang="fr-FR">
              <a:ea typeface="MS PGothic" pitchFamily="34" charset="-128"/>
              <a:cs typeface="Arial Unicode MS" pitchFamily="34" charset="-128"/>
            </a:endParaRPr>
          </a:p>
        </p:txBody>
      </p:sp>
      <p:sp>
        <p:nvSpPr>
          <p:cNvPr id="23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spc="400" dirty="0">
                <a:cs typeface="Arial" panose="020B0604020202020204" pitchFamily="34" charset="0"/>
              </a:rPr>
              <a:t>CAMS E</a:t>
            </a:r>
            <a:r>
              <a:rPr lang="en-GB" b="1" spc="400" dirty="0" err="1">
                <a:cs typeface="Arial" panose="020B0604020202020204" pitchFamily="34" charset="0"/>
              </a:rPr>
              <a:t>uropean</a:t>
            </a:r>
            <a:r>
              <a:rPr lang="en-GB" b="1" spc="400" dirty="0">
                <a:cs typeface="Arial" panose="020B0604020202020204" pitchFamily="34" charset="0"/>
              </a:rPr>
              <a:t> air quality multi-model ensemble</a:t>
            </a:r>
          </a:p>
        </p:txBody>
      </p:sp>
      <p:sp>
        <p:nvSpPr>
          <p:cNvPr id="4" name="Rectangle 3"/>
          <p:cNvSpPr/>
          <p:nvPr/>
        </p:nvSpPr>
        <p:spPr>
          <a:xfrm>
            <a:off x="1218264" y="740702"/>
            <a:ext cx="102594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err="1"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Based</a:t>
            </a:r>
            <a:r>
              <a:rPr lang="fr-FR" sz="2400" dirty="0"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 on a multi-model </a:t>
            </a:r>
            <a:r>
              <a:rPr lang="fr-FR" sz="2400" dirty="0" err="1"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approach</a:t>
            </a:r>
            <a:r>
              <a:rPr lang="fr-FR" sz="2400" dirty="0"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 (</a:t>
            </a:r>
            <a:r>
              <a:rPr lang="fr-FR" sz="2400" dirty="0" err="1"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same</a:t>
            </a:r>
            <a:r>
              <a:rPr lang="fr-FR" sz="2400" dirty="0"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 </a:t>
            </a:r>
            <a:r>
              <a:rPr lang="fr-FR" sz="2400" dirty="0" err="1"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boundary</a:t>
            </a:r>
            <a:r>
              <a:rPr lang="fr-FR" sz="2400" dirty="0"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 conditions, </a:t>
            </a:r>
            <a:r>
              <a:rPr lang="fr-FR" sz="2400" dirty="0" err="1"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same</a:t>
            </a:r>
            <a:r>
              <a:rPr lang="fr-FR" sz="2400" dirty="0"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 </a:t>
            </a:r>
            <a:r>
              <a:rPr lang="fr-FR" sz="2400" dirty="0" err="1"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emissions</a:t>
            </a:r>
            <a:r>
              <a:rPr lang="fr-FR" sz="2400" dirty="0"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, </a:t>
            </a:r>
            <a:r>
              <a:rPr lang="fr-FR" sz="2400" dirty="0" err="1"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same</a:t>
            </a:r>
            <a:r>
              <a:rPr lang="fr-FR" sz="2400" dirty="0"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 </a:t>
            </a:r>
            <a:r>
              <a:rPr lang="fr-FR" sz="2400" dirty="0" err="1"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meteo</a:t>
            </a:r>
            <a:r>
              <a:rPr lang="fr-FR" sz="2400" dirty="0"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, assimilation of 1000+ surface observations for key </a:t>
            </a:r>
            <a:r>
              <a:rPr lang="fr-FR" sz="2400" dirty="0" err="1"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species</a:t>
            </a:r>
            <a:r>
              <a:rPr lang="fr-FR" sz="2400" dirty="0"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9" name="Rectangle à coins arrondis 7"/>
          <p:cNvSpPr>
            <a:spLocks noChangeArrowheads="1"/>
          </p:cNvSpPr>
          <p:nvPr/>
        </p:nvSpPr>
        <p:spPr bwMode="auto">
          <a:xfrm>
            <a:off x="6843465" y="1682144"/>
            <a:ext cx="4334384" cy="2672409"/>
          </a:xfrm>
          <a:prstGeom prst="roundRect">
            <a:avLst>
              <a:gd name="adj" fmla="val 16667"/>
            </a:avLst>
          </a:prstGeom>
          <a:noFill/>
          <a:ln w="50800" algn="ctr">
            <a:solidFill>
              <a:srgbClr val="5AC4DD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fr-FR">
              <a:ea typeface="MS PGothic" pitchFamily="34" charset="-128"/>
              <a:cs typeface="Arial Unicode MS" pitchFamily="34" charset="-128"/>
            </a:endParaRPr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507" y="2312514"/>
            <a:ext cx="4413420" cy="193189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424367" y="3411079"/>
            <a:ext cx="1068375" cy="7751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9531" y="2262493"/>
            <a:ext cx="342900" cy="247651"/>
          </a:xfrm>
          <a:prstGeom prst="rect">
            <a:avLst/>
          </a:prstGeom>
        </p:spPr>
      </p:pic>
      <p:pic>
        <p:nvPicPr>
          <p:cNvPr id="30" name="Imag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675" y="3278460"/>
            <a:ext cx="342900" cy="247651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6989" y="2250086"/>
            <a:ext cx="333375" cy="238125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7259" y="2226956"/>
            <a:ext cx="323851" cy="238125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05469" y="2187974"/>
            <a:ext cx="438151" cy="276225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4283" y="3271794"/>
            <a:ext cx="371475" cy="285751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27504" y="3259410"/>
            <a:ext cx="428625" cy="266700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77055" y="2427610"/>
            <a:ext cx="3215212" cy="1900721"/>
          </a:xfrm>
          <a:prstGeom prst="rect">
            <a:avLst/>
          </a:prstGeom>
        </p:spPr>
      </p:pic>
      <p:cxnSp>
        <p:nvCxnSpPr>
          <p:cNvPr id="38" name="Connecteur droit avec flèche 43"/>
          <p:cNvCxnSpPr>
            <a:cxnSpLocks noChangeShapeType="1"/>
          </p:cNvCxnSpPr>
          <p:nvPr/>
        </p:nvCxnSpPr>
        <p:spPr bwMode="auto">
          <a:xfrm>
            <a:off x="5957428" y="3277623"/>
            <a:ext cx="541461" cy="6676"/>
          </a:xfrm>
          <a:prstGeom prst="straightConnector1">
            <a:avLst/>
          </a:prstGeom>
          <a:noFill/>
          <a:ln w="50800" algn="ctr">
            <a:solidFill>
              <a:srgbClr val="5AC4DD"/>
            </a:solidFill>
            <a:round/>
            <a:headEnd/>
            <a:tailEnd type="arrow" w="med" len="med"/>
          </a:ln>
        </p:spPr>
      </p:cxnSp>
      <p:pic>
        <p:nvPicPr>
          <p:cNvPr id="27" name="Image 2">
            <a:extLst>
              <a:ext uri="{FF2B5EF4-FFF2-40B4-BE49-F238E27FC236}">
                <a16:creationId xmlns:a16="http://schemas.microsoft.com/office/drawing/2014/main" id="{8EC2FCA9-EBB4-4040-ACF6-037A192F3B8D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08575" y="4416329"/>
            <a:ext cx="457200" cy="295275"/>
          </a:xfrm>
          <a:prstGeom prst="rect">
            <a:avLst/>
          </a:prstGeom>
        </p:spPr>
      </p:pic>
      <p:pic>
        <p:nvPicPr>
          <p:cNvPr id="28" name="Image 3">
            <a:extLst>
              <a:ext uri="{FF2B5EF4-FFF2-40B4-BE49-F238E27FC236}">
                <a16:creationId xmlns:a16="http://schemas.microsoft.com/office/drawing/2014/main" id="{0BF7EFD3-DB68-A840-8620-71ECC5C3EF30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7489" y="4712232"/>
            <a:ext cx="492089" cy="300259"/>
          </a:xfrm>
          <a:prstGeom prst="rect">
            <a:avLst/>
          </a:prstGeom>
        </p:spPr>
      </p:pic>
      <p:sp>
        <p:nvSpPr>
          <p:cNvPr id="29" name="ZoneTexte 4">
            <a:extLst>
              <a:ext uri="{FF2B5EF4-FFF2-40B4-BE49-F238E27FC236}">
                <a16:creationId xmlns:a16="http://schemas.microsoft.com/office/drawing/2014/main" id="{423B7AE7-E99F-204B-9F90-39029CF2C982}"/>
              </a:ext>
            </a:extLst>
          </p:cNvPr>
          <p:cNvSpPr txBox="1"/>
          <p:nvPr/>
        </p:nvSpPr>
        <p:spPr>
          <a:xfrm>
            <a:off x="1934485" y="4367904"/>
            <a:ext cx="2338768" cy="60414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fr-FR" sz="1333" dirty="0">
                <a:latin typeface="Calibri" panose="020F0502020204030204" pitchFamily="34" charset="0"/>
                <a:cs typeface="Calibri" panose="020F0502020204030204" pitchFamily="34" charset="0"/>
              </a:rPr>
              <a:t>DEHM (AARHUS </a:t>
            </a:r>
            <a:r>
              <a:rPr lang="fr-FR" sz="1333" dirty="0" err="1">
                <a:latin typeface="Calibri" panose="020F0502020204030204" pitchFamily="34" charset="0"/>
                <a:cs typeface="Calibri" panose="020F0502020204030204" pitchFamily="34" charset="0"/>
              </a:rPr>
              <a:t>University</a:t>
            </a:r>
            <a:r>
              <a:rPr lang="fr-FR" sz="1333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</a:p>
          <a:p>
            <a:pPr>
              <a:lnSpc>
                <a:spcPct val="130000"/>
              </a:lnSpc>
            </a:pPr>
            <a:r>
              <a:rPr lang="fr-FR" sz="1333" dirty="0">
                <a:latin typeface="Calibri" panose="020F0502020204030204" pitchFamily="34" charset="0"/>
                <a:cs typeface="Calibri" panose="020F0502020204030204" pitchFamily="34" charset="0"/>
              </a:rPr>
              <a:t>GEM-AQ (IEP)</a:t>
            </a:r>
          </a:p>
        </p:txBody>
      </p:sp>
      <p:sp>
        <p:nvSpPr>
          <p:cNvPr id="32" name="ZoneTexte 9">
            <a:extLst>
              <a:ext uri="{FF2B5EF4-FFF2-40B4-BE49-F238E27FC236}">
                <a16:creationId xmlns:a16="http://schemas.microsoft.com/office/drawing/2014/main" id="{55288DAF-C096-C344-B863-D61DDF0F7CE5}"/>
              </a:ext>
            </a:extLst>
          </p:cNvPr>
          <p:cNvSpPr txBox="1"/>
          <p:nvPr/>
        </p:nvSpPr>
        <p:spPr>
          <a:xfrm>
            <a:off x="1942421" y="5201899"/>
            <a:ext cx="2486025" cy="60414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fr-FR" sz="1333" dirty="0">
                <a:latin typeface="Calibri" panose="020F0502020204030204" pitchFamily="34" charset="0"/>
                <a:cs typeface="Calibri" panose="020F0502020204030204" pitchFamily="34" charset="0"/>
              </a:rPr>
              <a:t>MINNI (ENEA) </a:t>
            </a:r>
          </a:p>
          <a:p>
            <a:pPr>
              <a:lnSpc>
                <a:spcPct val="130000"/>
              </a:lnSpc>
            </a:pPr>
            <a:r>
              <a:rPr lang="fr-FR" sz="1333" dirty="0">
                <a:latin typeface="Calibri" panose="020F0502020204030204" pitchFamily="34" charset="0"/>
                <a:cs typeface="Calibri" panose="020F0502020204030204" pitchFamily="34" charset="0"/>
              </a:rPr>
              <a:t>MONARCH (BSC)</a:t>
            </a:r>
          </a:p>
        </p:txBody>
      </p:sp>
      <p:pic>
        <p:nvPicPr>
          <p:cNvPr id="33" name="Image 6">
            <a:extLst>
              <a:ext uri="{FF2B5EF4-FFF2-40B4-BE49-F238E27FC236}">
                <a16:creationId xmlns:a16="http://schemas.microsoft.com/office/drawing/2014/main" id="{A883C5B9-EE6B-D548-90C2-D8EF48B2BE5F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3832" y="5264178"/>
            <a:ext cx="360653" cy="198149"/>
          </a:xfrm>
          <a:prstGeom prst="rect">
            <a:avLst/>
          </a:prstGeom>
        </p:spPr>
      </p:pic>
      <p:pic>
        <p:nvPicPr>
          <p:cNvPr id="34" name="Image 7">
            <a:extLst>
              <a:ext uri="{FF2B5EF4-FFF2-40B4-BE49-F238E27FC236}">
                <a16:creationId xmlns:a16="http://schemas.microsoft.com/office/drawing/2014/main" id="{A88A586A-FAFF-8945-97E3-991185C2F097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7624" y="5557850"/>
            <a:ext cx="360653" cy="252457"/>
          </a:xfrm>
          <a:prstGeom prst="rect">
            <a:avLst/>
          </a:prstGeom>
        </p:spPr>
      </p:pic>
      <p:sp>
        <p:nvSpPr>
          <p:cNvPr id="39" name="Rectangle à coins arrondis 7">
            <a:extLst>
              <a:ext uri="{FF2B5EF4-FFF2-40B4-BE49-F238E27FC236}">
                <a16:creationId xmlns:a16="http://schemas.microsoft.com/office/drawing/2014/main" id="{3F713F6F-F757-ED4B-A5E9-6756AD74B0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758" y="1675729"/>
            <a:ext cx="4636132" cy="2631936"/>
          </a:xfrm>
          <a:prstGeom prst="roundRect">
            <a:avLst>
              <a:gd name="adj" fmla="val 16667"/>
            </a:avLst>
          </a:prstGeom>
          <a:noFill/>
          <a:ln w="50800" algn="ctr">
            <a:solidFill>
              <a:srgbClr val="5AC4DD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fr-FR">
              <a:ea typeface="MS PGothic" pitchFamily="34" charset="-128"/>
              <a:cs typeface="Arial Unicode MS" pitchFamily="34" charset="-128"/>
            </a:endParaRPr>
          </a:p>
        </p:txBody>
      </p:sp>
      <p:sp>
        <p:nvSpPr>
          <p:cNvPr id="40" name="Rectangle à coins arrondis 7">
            <a:extLst>
              <a:ext uri="{FF2B5EF4-FFF2-40B4-BE49-F238E27FC236}">
                <a16:creationId xmlns:a16="http://schemas.microsoft.com/office/drawing/2014/main" id="{84B1CA6D-B916-5140-A187-8741674759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757" y="1682143"/>
            <a:ext cx="4636132" cy="4290455"/>
          </a:xfrm>
          <a:prstGeom prst="roundRect">
            <a:avLst>
              <a:gd name="adj" fmla="val 10065"/>
            </a:avLst>
          </a:prstGeom>
          <a:noFill/>
          <a:ln w="50800" algn="ctr">
            <a:solidFill>
              <a:srgbClr val="5AC4DD"/>
            </a:solidFill>
            <a:prstDash val="sysDot"/>
            <a:round/>
            <a:headEnd/>
            <a:tailEnd/>
          </a:ln>
        </p:spPr>
        <p:txBody>
          <a:bodyPr/>
          <a:lstStyle/>
          <a:p>
            <a:pPr eaLnBrk="0" hangingPunct="0"/>
            <a:endParaRPr lang="fr-FR">
              <a:ea typeface="MS PGothic" pitchFamily="34" charset="-128"/>
              <a:cs typeface="Arial Unicode MS" pitchFamily="34" charset="-128"/>
            </a:endParaRPr>
          </a:p>
        </p:txBody>
      </p:sp>
      <p:sp>
        <p:nvSpPr>
          <p:cNvPr id="42" name="ZoneTexte 35">
            <a:extLst>
              <a:ext uri="{FF2B5EF4-FFF2-40B4-BE49-F238E27FC236}">
                <a16:creationId xmlns:a16="http://schemas.microsoft.com/office/drawing/2014/main" id="{AA1C5A98-34D4-EF4E-A9F4-FBB096D44A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0158" y="1719193"/>
            <a:ext cx="367720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solidFill>
                  <a:srgbClr val="5AC4DD"/>
                </a:solidFill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Operational AQ ensemble</a:t>
            </a:r>
          </a:p>
          <a:p>
            <a:pPr algn="ctr"/>
            <a:r>
              <a:rPr lang="en-GB" sz="2000" dirty="0"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(incl. spread/uncertainty)</a:t>
            </a:r>
            <a:endParaRPr lang="fr-FR" sz="2000" dirty="0">
              <a:latin typeface="Calibri" panose="020F0502020204030204" pitchFamily="34" charset="0"/>
              <a:ea typeface="MS PGothic" pitchFamily="34" charset="-128"/>
              <a:cs typeface="Calibri" panose="020F0502020204030204" pitchFamily="34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AA74A26-34AB-A64F-944D-3C7854EED465}"/>
              </a:ext>
            </a:extLst>
          </p:cNvPr>
          <p:cNvSpPr/>
          <p:nvPr/>
        </p:nvSpPr>
        <p:spPr>
          <a:xfrm>
            <a:off x="6692591" y="4418750"/>
            <a:ext cx="4636132" cy="14052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fr-FR" sz="2133" dirty="0"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Once </a:t>
            </a:r>
            <a:r>
              <a:rPr lang="fr-FR" sz="2133" dirty="0" err="1"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daily</a:t>
            </a:r>
            <a:r>
              <a:rPr lang="fr-FR" sz="2133" dirty="0"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 D+4 </a:t>
            </a:r>
            <a:r>
              <a:rPr lang="fr-FR" sz="2133" dirty="0" err="1"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forecasts</a:t>
            </a:r>
            <a:endParaRPr lang="fr-FR" sz="2133" dirty="0">
              <a:latin typeface="Calibri" panose="020F0502020204030204" pitchFamily="34" charset="0"/>
              <a:ea typeface="MS PGothic" pitchFamily="34" charset="-128"/>
              <a:cs typeface="Calibri" panose="020F0502020204030204" pitchFamily="34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fr-FR" sz="2133" dirty="0" err="1"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Regulatory</a:t>
            </a:r>
            <a:r>
              <a:rPr lang="fr-FR" sz="2133" dirty="0"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 </a:t>
            </a:r>
            <a:r>
              <a:rPr lang="fr-FR" sz="2133" dirty="0" err="1"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pollutants</a:t>
            </a:r>
            <a:r>
              <a:rPr lang="fr-FR" sz="2133" dirty="0"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 and pollens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fr-FR" sz="2133" dirty="0" err="1"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Annual</a:t>
            </a:r>
            <a:r>
              <a:rPr lang="fr-FR" sz="2133" dirty="0"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 </a:t>
            </a:r>
            <a:r>
              <a:rPr lang="fr-FR" sz="2133" dirty="0" err="1"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reanalyses</a:t>
            </a:r>
            <a:endParaRPr lang="fr-FR" sz="2133" dirty="0">
              <a:latin typeface="Calibri" panose="020F0502020204030204" pitchFamily="34" charset="0"/>
              <a:ea typeface="MS PGothic" pitchFamily="34" charset="-128"/>
              <a:cs typeface="Calibri" panose="020F0502020204030204" pitchFamily="34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fr-FR" sz="2133" dirty="0"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~ 10km </a:t>
            </a:r>
            <a:r>
              <a:rPr lang="fr-FR" sz="2133" dirty="0" err="1"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resolution</a:t>
            </a:r>
            <a:endParaRPr lang="fr-FR" sz="2133" dirty="0">
              <a:latin typeface="Calibri" panose="020F0502020204030204" pitchFamily="34" charset="0"/>
              <a:ea typeface="MS PGothic" pitchFamily="34" charset="-128"/>
              <a:cs typeface="Calibri" panose="020F0502020204030204" pitchFamily="34" charset="0"/>
            </a:endParaRPr>
          </a:p>
        </p:txBody>
      </p:sp>
      <p:sp>
        <p:nvSpPr>
          <p:cNvPr id="31" name="ZoneTexte 5">
            <a:extLst>
              <a:ext uri="{FF2B5EF4-FFF2-40B4-BE49-F238E27FC236}">
                <a16:creationId xmlns:a16="http://schemas.microsoft.com/office/drawing/2014/main" id="{CEBC13FE-1675-A144-81FC-26651EF78BCC}"/>
              </a:ext>
            </a:extLst>
          </p:cNvPr>
          <p:cNvSpPr txBox="1"/>
          <p:nvPr/>
        </p:nvSpPr>
        <p:spPr>
          <a:xfrm>
            <a:off x="1125507" y="6179634"/>
            <a:ext cx="61707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http://www.regional.atmosphere.copernicus.eu</a:t>
            </a:r>
          </a:p>
        </p:txBody>
      </p:sp>
    </p:spTree>
    <p:extLst>
      <p:ext uri="{BB962C8B-B14F-4D97-AF65-F5344CB8AC3E}">
        <p14:creationId xmlns:p14="http://schemas.microsoft.com/office/powerpoint/2010/main" val="4438873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A798E8-9580-4CE4-A941-B447A7B95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spc="400" dirty="0">
                <a:cs typeface="Arial" panose="020B0604020202020204" pitchFamily="34" charset="0"/>
              </a:rPr>
              <a:t>High </a:t>
            </a:r>
            <a:r>
              <a:rPr lang="fr-FR" b="1" spc="400" dirty="0" err="1">
                <a:cs typeface="Arial" panose="020B0604020202020204" pitchFamily="34" charset="0"/>
              </a:rPr>
              <a:t>quality</a:t>
            </a:r>
            <a:r>
              <a:rPr lang="fr-FR" b="1" spc="400" dirty="0">
                <a:cs typeface="Arial" panose="020B0604020202020204" pitchFamily="34" charset="0"/>
              </a:rPr>
              <a:t> </a:t>
            </a:r>
            <a:r>
              <a:rPr lang="fr-FR" b="1" spc="400" dirty="0" err="1">
                <a:cs typeface="Arial" panose="020B0604020202020204" pitchFamily="34" charset="0"/>
              </a:rPr>
              <a:t>products</a:t>
            </a:r>
            <a:r>
              <a:rPr lang="fr-FR" b="1" spc="400" dirty="0">
                <a:cs typeface="Arial" panose="020B0604020202020204" pitchFamily="34" charset="0"/>
              </a:rPr>
              <a:t> at </a:t>
            </a:r>
            <a:r>
              <a:rPr lang="fr-FR" b="1" spc="400" dirty="0" err="1">
                <a:cs typeface="Arial" panose="020B0604020202020204" pitchFamily="34" charset="0"/>
              </a:rPr>
              <a:t>European</a:t>
            </a:r>
            <a:r>
              <a:rPr lang="fr-FR" b="1" spc="400" dirty="0">
                <a:cs typeface="Arial" panose="020B0604020202020204" pitchFamily="34" charset="0"/>
              </a:rPr>
              <a:t> </a:t>
            </a:r>
            <a:r>
              <a:rPr lang="fr-FR" b="1" spc="400" dirty="0" err="1">
                <a:cs typeface="Arial" panose="020B0604020202020204" pitchFamily="34" charset="0"/>
              </a:rPr>
              <a:t>scale</a:t>
            </a:r>
            <a:endParaRPr lang="fr-FR" b="1" spc="400" baseline="-25000" dirty="0">
              <a:cs typeface="Arial" panose="020B060402020202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ACB8FA9-3641-4F97-B39B-C3C442A5EAB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43552" y="1220754"/>
            <a:ext cx="3456705" cy="21602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ACCACAAA-6049-4BE8-8D2B-54F6614FB518}"/>
              </a:ext>
            </a:extLst>
          </p:cNvPr>
          <p:cNvGrpSpPr>
            <a:grpSpLocks noChangeAspect="1"/>
          </p:cNvGrpSpPr>
          <p:nvPr/>
        </p:nvGrpSpPr>
        <p:grpSpPr>
          <a:xfrm>
            <a:off x="1371667" y="1220754"/>
            <a:ext cx="3453076" cy="2160249"/>
            <a:chOff x="1115616" y="2312809"/>
            <a:chExt cx="3744001" cy="2340000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A69231C0-1732-4A50-9963-0B922E546C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5616" y="2312809"/>
              <a:ext cx="3744001" cy="2340000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6A61A87-278B-4D0B-8314-ADA8CA21E594}"/>
                </a:ext>
              </a:extLst>
            </p:cNvPr>
            <p:cNvSpPr/>
            <p:nvPr/>
          </p:nvSpPr>
          <p:spPr>
            <a:xfrm>
              <a:off x="4139952" y="2471164"/>
              <a:ext cx="648072" cy="6480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</p:grpSp>
      <p:pic>
        <p:nvPicPr>
          <p:cNvPr id="13" name="Image 3">
            <a:extLst>
              <a:ext uri="{FF2B5EF4-FFF2-40B4-BE49-F238E27FC236}">
                <a16:creationId xmlns:a16="http://schemas.microsoft.com/office/drawing/2014/main" id="{5F27A62E-A12D-6F4A-B82D-2EF38B0F8C7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43552" y="3889198"/>
            <a:ext cx="3456705" cy="21602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" name="Groupe 2">
            <a:extLst>
              <a:ext uri="{FF2B5EF4-FFF2-40B4-BE49-F238E27FC236}">
                <a16:creationId xmlns:a16="http://schemas.microsoft.com/office/drawing/2014/main" id="{CDA3AC7D-BDC1-9B43-B9DF-EA791D1DDCA0}"/>
              </a:ext>
            </a:extLst>
          </p:cNvPr>
          <p:cNvGrpSpPr>
            <a:grpSpLocks noChangeAspect="1"/>
          </p:cNvGrpSpPr>
          <p:nvPr/>
        </p:nvGrpSpPr>
        <p:grpSpPr>
          <a:xfrm>
            <a:off x="1402690" y="3957049"/>
            <a:ext cx="3456399" cy="2160249"/>
            <a:chOff x="942975" y="2355726"/>
            <a:chExt cx="3746315" cy="2341447"/>
          </a:xfrm>
        </p:grpSpPr>
        <p:pic>
          <p:nvPicPr>
            <p:cNvPr id="15" name="Image 5">
              <a:extLst>
                <a:ext uri="{FF2B5EF4-FFF2-40B4-BE49-F238E27FC236}">
                  <a16:creationId xmlns:a16="http://schemas.microsoft.com/office/drawing/2014/main" id="{485C5C15-85AB-5C41-B968-4A85B05A6E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2975" y="2355726"/>
              <a:ext cx="3746315" cy="2341447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15E589C-014A-3243-8136-C8CED177FD93}"/>
                </a:ext>
              </a:extLst>
            </p:cNvPr>
            <p:cNvSpPr/>
            <p:nvPr/>
          </p:nvSpPr>
          <p:spPr>
            <a:xfrm>
              <a:off x="3985593" y="2499742"/>
              <a:ext cx="648072" cy="6480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E4151B2-B2AA-2247-84DA-3CE161E74718}"/>
              </a:ext>
            </a:extLst>
          </p:cNvPr>
          <p:cNvSpPr txBox="1"/>
          <p:nvPr/>
        </p:nvSpPr>
        <p:spPr>
          <a:xfrm rot="16200000">
            <a:off x="260907" y="4432809"/>
            <a:ext cx="1548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5AC4DD"/>
                </a:solidFill>
              </a:rPr>
              <a:t>Ozone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D287A6A-5C6F-7648-9749-CC97F750172E}"/>
              </a:ext>
            </a:extLst>
          </p:cNvPr>
          <p:cNvSpPr txBox="1"/>
          <p:nvPr/>
        </p:nvSpPr>
        <p:spPr>
          <a:xfrm rot="16200000">
            <a:off x="425669" y="1599602"/>
            <a:ext cx="12193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5AC4DD"/>
                </a:solidFill>
              </a:rPr>
              <a:t>NO</a:t>
            </a:r>
            <a:r>
              <a:rPr lang="en-US" sz="2400" b="1" baseline="-25000" dirty="0">
                <a:solidFill>
                  <a:srgbClr val="5AC4DD"/>
                </a:solidFill>
              </a:rPr>
              <a:t>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47D1F4-E662-465A-976E-B0DB3911693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14787">
            <a:off x="8891124" y="1568665"/>
            <a:ext cx="2655835" cy="37546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508707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78542-8CB3-4452-B217-761871C1D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pc="400" dirty="0"/>
              <a:t>Access the regional air quality forecast data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23BABD-5530-4C40-A856-92B75D1C98C3}"/>
              </a:ext>
            </a:extLst>
          </p:cNvPr>
          <p:cNvSpPr txBox="1"/>
          <p:nvPr/>
        </p:nvSpPr>
        <p:spPr>
          <a:xfrm>
            <a:off x="1465159" y="990017"/>
            <a:ext cx="10007439" cy="20617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GB" sz="2133" dirty="0"/>
              <a:t>Data available in GRIB and </a:t>
            </a:r>
            <a:r>
              <a:rPr lang="en-GB" sz="2133" dirty="0" err="1"/>
              <a:t>NetCDF</a:t>
            </a:r>
            <a:r>
              <a:rPr lang="en-GB" sz="2133" dirty="0"/>
              <a:t> format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GB" sz="2133" dirty="0"/>
              <a:t>You can download it using the CAMS regional data API service:</a:t>
            </a:r>
          </a:p>
          <a:p>
            <a:pPr marL="990575" lvl="1" indent="-380990">
              <a:buFont typeface="Arial" panose="020B0604020202020204" pitchFamily="34" charset="0"/>
              <a:buChar char="•"/>
            </a:pPr>
            <a:r>
              <a:rPr lang="en-GB" sz="2133" dirty="0">
                <a:hlinkClick r:id="rId2"/>
              </a:rPr>
              <a:t>https://confluence.ecmwf.int/pages/viewpage.action?pageId=74753748</a:t>
            </a:r>
            <a:endParaRPr lang="en-GB" sz="2133" dirty="0"/>
          </a:p>
          <a:p>
            <a:pPr marL="990575" lvl="1" indent="-380990">
              <a:buFont typeface="Arial" panose="020B0604020202020204" pitchFamily="34" charset="0"/>
              <a:buChar char="•"/>
            </a:pPr>
            <a:r>
              <a:rPr lang="en-GB" sz="2133" dirty="0">
                <a:hlinkClick r:id="rId3"/>
              </a:rPr>
              <a:t>http://www.regional.atmosphere.copernicus.eu/index.php?category=data_access&amp;subensemble=api_catalogue</a:t>
            </a:r>
            <a:endParaRPr lang="en-GB" sz="2133" dirty="0"/>
          </a:p>
          <a:p>
            <a:pPr marL="990575" lvl="1" indent="-380990">
              <a:buFont typeface="Arial" panose="020B0604020202020204" pitchFamily="34" charset="0"/>
              <a:buChar char="•"/>
            </a:pPr>
            <a:endParaRPr lang="en-GB" sz="2133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F323C8-23E3-4C88-A7CC-5E42B2DF2D9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3499" y="3111833"/>
            <a:ext cx="2658165" cy="30937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DCC99A8-97B6-425D-A23B-15CAB1D874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5853" y="3751256"/>
            <a:ext cx="6668971" cy="178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2968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1AAF01C-3840-6A4F-BB8D-50BE69E883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Copernicus </a:t>
            </a:r>
            <a:r>
              <a:rPr lang="en-US" dirty="0" err="1"/>
              <a:t>programme</a:t>
            </a:r>
            <a:r>
              <a:rPr lang="en-US" dirty="0"/>
              <a:t> and services.</a:t>
            </a:r>
          </a:p>
          <a:p>
            <a:r>
              <a:rPr lang="en-US" dirty="0"/>
              <a:t>The role of observations in the Copernicus Atmosphere Monitoring Service (CAMS).</a:t>
            </a:r>
          </a:p>
          <a:p>
            <a:r>
              <a:rPr lang="en-US" dirty="0"/>
              <a:t>CAMS products for monitoring global fire emissions and atmospheric impacts.</a:t>
            </a:r>
          </a:p>
          <a:p>
            <a:r>
              <a:rPr lang="en-US" dirty="0"/>
              <a:t>Other products, and tools, in the CAMS portfolio for understanding air pollution.</a:t>
            </a:r>
          </a:p>
          <a:p>
            <a:r>
              <a:rPr lang="en-US" dirty="0"/>
              <a:t>Data access.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6648866-0945-1D4D-ABFF-60D9BF886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300" dirty="0"/>
              <a:t>Topics addressed in this presentation</a:t>
            </a:r>
          </a:p>
        </p:txBody>
      </p:sp>
    </p:spTree>
    <p:extLst>
      <p:ext uri="{BB962C8B-B14F-4D97-AF65-F5344CB8AC3E}">
        <p14:creationId xmlns:p14="http://schemas.microsoft.com/office/powerpoint/2010/main" val="41859528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3552E-CDBA-8140-817F-E35CEF384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400" dirty="0"/>
              <a:t>Regional air quality reanalysis </a:t>
            </a:r>
            <a:r>
              <a:rPr lang="en-US" spc="4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(2010)</a:t>
            </a:r>
            <a:r>
              <a:rPr lang="en-US" spc="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pc="400" dirty="0"/>
              <a:t>2014 - 2018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A92879-8B5A-9641-A7EB-AC9C9A991FB3}"/>
              </a:ext>
            </a:extLst>
          </p:cNvPr>
          <p:cNvSpPr txBox="1"/>
          <p:nvPr/>
        </p:nvSpPr>
        <p:spPr>
          <a:xfrm>
            <a:off x="1465159" y="990018"/>
            <a:ext cx="10007439" cy="1733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GB" sz="2133" dirty="0"/>
              <a:t>Data available in </a:t>
            </a:r>
            <a:r>
              <a:rPr lang="en-GB" sz="2133" dirty="0" err="1"/>
              <a:t>NetCDF</a:t>
            </a:r>
            <a:r>
              <a:rPr lang="en-GB" sz="2133" dirty="0"/>
              <a:t> format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GB" sz="2133" dirty="0"/>
              <a:t>Interim and validated dataset versions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GB" sz="2133" dirty="0"/>
              <a:t>You can download it using the CAMS interactive web interface:</a:t>
            </a:r>
          </a:p>
          <a:p>
            <a:pPr marL="990575" lvl="1" indent="-380990">
              <a:buFont typeface="Arial" panose="020B0604020202020204" pitchFamily="34" charset="0"/>
              <a:buChar char="•"/>
            </a:pPr>
            <a:r>
              <a:rPr lang="en-US" sz="2133" dirty="0">
                <a:hlinkClick r:id="rId2"/>
              </a:rPr>
              <a:t>http://www.regional.atmosphere.copernicus.eu/index.php?category=data_access&amp;subensemble=reanalysis_products</a:t>
            </a:r>
            <a:endParaRPr lang="en-US" sz="2133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CDAB62-35C2-C64A-8BEF-9601DBD466C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6347" y="2948947"/>
            <a:ext cx="2239264" cy="18145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34A28FF-A4B6-FD48-907E-3588465E0FC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6053" y="4037817"/>
            <a:ext cx="2245699" cy="18210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8650C4C-4DE0-1441-941D-FDA40290421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5760" y="3032196"/>
            <a:ext cx="2245699" cy="18210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C1218DF-83FC-DA4F-97B9-5826641460F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5467" y="3942701"/>
            <a:ext cx="2245699" cy="1821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475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DB5E7E1C-2DD6-46A6-9CC9-46DA4B2AC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spc="400" dirty="0" err="1">
                <a:cs typeface="Arial" panose="020B0604020202020204" pitchFamily="34" charset="0"/>
              </a:rPr>
              <a:t>Products</a:t>
            </a:r>
            <a:r>
              <a:rPr lang="fr-FR" b="1" spc="400" dirty="0">
                <a:cs typeface="Arial" panose="020B0604020202020204" pitchFamily="34" charset="0"/>
              </a:rPr>
              <a:t> in support of </a:t>
            </a:r>
            <a:r>
              <a:rPr lang="fr-FR" b="1" spc="400" dirty="0" err="1">
                <a:cs typeface="Arial" panose="020B0604020202020204" pitchFamily="34" charset="0"/>
              </a:rPr>
              <a:t>policy</a:t>
            </a:r>
            <a:r>
              <a:rPr lang="fr-FR" b="1" spc="400" dirty="0">
                <a:cs typeface="Arial" panose="020B0604020202020204" pitchFamily="34" charset="0"/>
              </a:rPr>
              <a:t> </a:t>
            </a:r>
            <a:r>
              <a:rPr lang="fr-FR" b="1" spc="400" dirty="0" err="1">
                <a:cs typeface="Arial" panose="020B0604020202020204" pitchFamily="34" charset="0"/>
              </a:rPr>
              <a:t>users</a:t>
            </a:r>
            <a:endParaRPr lang="fr-FR" b="1" spc="400" dirty="0">
              <a:cs typeface="Arial" panose="020B0604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349EDC1-3B19-433A-8932-06F24996A23A}"/>
              </a:ext>
            </a:extLst>
          </p:cNvPr>
          <p:cNvSpPr txBox="1"/>
          <p:nvPr/>
        </p:nvSpPr>
        <p:spPr>
          <a:xfrm>
            <a:off x="1007435" y="6324433"/>
            <a:ext cx="7709868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33" u="sng" dirty="0"/>
              <a:t>http://</a:t>
            </a:r>
            <a:r>
              <a:rPr lang="fr-FR" sz="2133" u="sng" dirty="0" err="1"/>
              <a:t>policy.atmosphere.copernicus.eu</a:t>
            </a:r>
            <a:r>
              <a:rPr lang="fr-FR" sz="2133" u="sng" dirty="0"/>
              <a:t>/</a:t>
            </a:r>
            <a:r>
              <a:rPr lang="fr-FR" sz="2133" u="sng" dirty="0" err="1"/>
              <a:t>DailySourceAllocation.html</a:t>
            </a:r>
            <a:endParaRPr lang="fr-FR" sz="2133" u="sng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EB38960-9A4B-904C-BD21-D2891753C189}"/>
              </a:ext>
            </a:extLst>
          </p:cNvPr>
          <p:cNvSpPr/>
          <p:nvPr/>
        </p:nvSpPr>
        <p:spPr>
          <a:xfrm>
            <a:off x="1391477" y="815569"/>
            <a:ext cx="102594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err="1"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Experimental</a:t>
            </a:r>
            <a:r>
              <a:rPr lang="fr-FR" sz="2400" dirty="0"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: local vs </a:t>
            </a:r>
            <a:r>
              <a:rPr lang="fr-FR" sz="2400" dirty="0" err="1"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imported</a:t>
            </a:r>
            <a:r>
              <a:rPr lang="fr-FR" sz="2400" dirty="0"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, </a:t>
            </a:r>
            <a:r>
              <a:rPr lang="fr-FR" sz="2400" dirty="0" err="1"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geographical</a:t>
            </a:r>
            <a:r>
              <a:rPr lang="fr-FR" sz="2400" dirty="0"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 </a:t>
            </a:r>
            <a:r>
              <a:rPr lang="fr-FR" sz="2400" dirty="0" err="1"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origin</a:t>
            </a:r>
            <a:r>
              <a:rPr lang="fr-FR" sz="2400" dirty="0"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, </a:t>
            </a:r>
            <a:r>
              <a:rPr lang="fr-FR" sz="2400" dirty="0" err="1"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chemical</a:t>
            </a:r>
            <a:r>
              <a:rPr lang="fr-FR" sz="2400" dirty="0"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 </a:t>
            </a:r>
            <a:r>
              <a:rPr lang="fr-FR" sz="2400" dirty="0" err="1"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speciation</a:t>
            </a:r>
            <a:endParaRPr lang="fr-FR" sz="2400" dirty="0">
              <a:latin typeface="Calibri" panose="020F0502020204030204" pitchFamily="34" charset="0"/>
              <a:ea typeface="MS PGothic" pitchFamily="34" charset="-128"/>
              <a:cs typeface="Calibri" panose="020F0502020204030204" pitchFamily="34" charset="0"/>
            </a:endParaRPr>
          </a:p>
        </p:txBody>
      </p:sp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C5244921-B2D7-0442-9109-DCDBF8261C1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5902" y="1482227"/>
            <a:ext cx="3028461" cy="4635072"/>
          </a:xfrm>
          <a:prstGeom prst="rect">
            <a:avLst/>
          </a:prstGeom>
        </p:spPr>
      </p:pic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7A2487E4-A558-F346-96C3-86AE93DCA81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6567" y="1482228"/>
            <a:ext cx="3123453" cy="4635072"/>
          </a:xfrm>
          <a:prstGeom prst="rect">
            <a:avLst/>
          </a:prstGeom>
        </p:spPr>
      </p:pic>
      <p:pic>
        <p:nvPicPr>
          <p:cNvPr id="13" name="Picture 12" descr="A close up of a map&#10;&#10;Description automatically generated">
            <a:extLst>
              <a:ext uri="{FF2B5EF4-FFF2-40B4-BE49-F238E27FC236}">
                <a16:creationId xmlns:a16="http://schemas.microsoft.com/office/drawing/2014/main" id="{429B808F-EDBE-8B4F-888C-45DDF15BBD3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2225" y="1482227"/>
            <a:ext cx="3140361" cy="4560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9916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DB5E7E1C-2DD6-46A6-9CC9-46DA4B2AC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spc="400" dirty="0" err="1">
                <a:cs typeface="Arial" panose="020B0604020202020204" pitchFamily="34" charset="0"/>
              </a:rPr>
              <a:t>Products</a:t>
            </a:r>
            <a:r>
              <a:rPr lang="fr-FR" b="1" spc="400" dirty="0">
                <a:cs typeface="Arial" panose="020B0604020202020204" pitchFamily="34" charset="0"/>
              </a:rPr>
              <a:t> in support of </a:t>
            </a:r>
            <a:r>
              <a:rPr lang="fr-FR" b="1" spc="400" dirty="0" err="1">
                <a:cs typeface="Arial" panose="020B0604020202020204" pitchFamily="34" charset="0"/>
              </a:rPr>
              <a:t>policy</a:t>
            </a:r>
            <a:r>
              <a:rPr lang="fr-FR" b="1" spc="400" dirty="0">
                <a:cs typeface="Arial" panose="020B0604020202020204" pitchFamily="34" charset="0"/>
              </a:rPr>
              <a:t> </a:t>
            </a:r>
            <a:r>
              <a:rPr lang="fr-FR" b="1" spc="400" dirty="0" err="1">
                <a:cs typeface="Arial" panose="020B0604020202020204" pitchFamily="34" charset="0"/>
              </a:rPr>
              <a:t>users</a:t>
            </a:r>
            <a:endParaRPr lang="fr-FR" b="1" spc="400" dirty="0">
              <a:cs typeface="Arial" panose="020B0604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CE8B5A3-A29A-468E-88A2-BCE5BE030137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927652" y="1298715"/>
            <a:ext cx="4004365" cy="536050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F32F92E-6506-46AF-BB8B-A6E1D014C9F9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1026" y="1704568"/>
            <a:ext cx="6335561" cy="402868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349EDC1-3B19-433A-8932-06F24996A23A}"/>
              </a:ext>
            </a:extLst>
          </p:cNvPr>
          <p:cNvSpPr txBox="1"/>
          <p:nvPr/>
        </p:nvSpPr>
        <p:spPr>
          <a:xfrm>
            <a:off x="5065378" y="5816729"/>
            <a:ext cx="6503062" cy="42056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2133" u="sng" dirty="0"/>
              <a:t>http://policy.atmosphere.copernicus.eu/CAMS_ACT.html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12FC9C7-C978-41C2-BCB7-C235CE42FA7D}"/>
              </a:ext>
            </a:extLst>
          </p:cNvPr>
          <p:cNvSpPr txBox="1"/>
          <p:nvPr/>
        </p:nvSpPr>
        <p:spPr>
          <a:xfrm>
            <a:off x="6061440" y="1298715"/>
            <a:ext cx="3924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CAMS_ACT : O3, PM10 (PM2.5 </a:t>
            </a:r>
            <a:r>
              <a:rPr lang="fr-FR" b="1" dirty="0" err="1"/>
              <a:t>coming</a:t>
            </a:r>
            <a:r>
              <a:rPr lang="fr-FR" b="1" dirty="0"/>
              <a:t>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EB38960-9A4B-904C-BD21-D2891753C189}"/>
              </a:ext>
            </a:extLst>
          </p:cNvPr>
          <p:cNvSpPr/>
          <p:nvPr/>
        </p:nvSpPr>
        <p:spPr>
          <a:xfrm>
            <a:off x="1218264" y="815569"/>
            <a:ext cx="102594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err="1"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Assess</a:t>
            </a:r>
            <a:r>
              <a:rPr lang="fr-FR" sz="2400" dirty="0"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 the </a:t>
            </a:r>
            <a:r>
              <a:rPr lang="fr-FR" sz="2400" dirty="0" err="1"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effect</a:t>
            </a:r>
            <a:r>
              <a:rPr lang="fr-FR" sz="2400" dirty="0"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 of </a:t>
            </a:r>
            <a:r>
              <a:rPr lang="fr-FR" sz="2400" dirty="0" err="1"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emission</a:t>
            </a:r>
            <a:r>
              <a:rPr lang="fr-FR" sz="2400" dirty="0"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 </a:t>
            </a:r>
            <a:r>
              <a:rPr lang="fr-FR" sz="2400" dirty="0" err="1"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reductions</a:t>
            </a:r>
            <a:r>
              <a:rPr lang="fr-FR" sz="2400" dirty="0"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 on </a:t>
            </a:r>
            <a:r>
              <a:rPr lang="fr-FR" sz="2400" dirty="0" err="1"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daily</a:t>
            </a:r>
            <a:r>
              <a:rPr lang="fr-FR" sz="2400" dirty="0"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 </a:t>
            </a:r>
            <a:r>
              <a:rPr lang="fr-FR" sz="2400" dirty="0" err="1"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forecasts</a:t>
            </a:r>
            <a:endParaRPr lang="fr-FR" sz="2400" dirty="0">
              <a:latin typeface="Calibri" panose="020F0502020204030204" pitchFamily="34" charset="0"/>
              <a:ea typeface="MS PGothic" pitchFamily="34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33772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CE80E8B-45EB-4D95-B120-A478CDC320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1" y="932724"/>
            <a:ext cx="8391095" cy="4992555"/>
          </a:xfrm>
        </p:spPr>
        <p:txBody>
          <a:bodyPr>
            <a:normAutofit fontScale="92500" lnSpcReduction="10000"/>
          </a:bodyPr>
          <a:lstStyle/>
          <a:p>
            <a:r>
              <a:rPr lang="en-GB" sz="2000" dirty="0"/>
              <a:t>Interactive data server:</a:t>
            </a:r>
          </a:p>
          <a:p>
            <a:pPr lvl="1"/>
            <a:r>
              <a:rPr lang="en-GB" sz="1867" dirty="0">
                <a:hlinkClick r:id="rId2"/>
              </a:rPr>
              <a:t>https://apps.ecmwf.int/datasets/data/cams-nrealtime</a:t>
            </a:r>
            <a:endParaRPr lang="en-GB" sz="1867" dirty="0"/>
          </a:p>
          <a:p>
            <a:endParaRPr lang="en-GB" sz="1867" dirty="0"/>
          </a:p>
          <a:p>
            <a:r>
              <a:rPr lang="en-GB" sz="2000" dirty="0"/>
              <a:t>ECMWF Python Web API access</a:t>
            </a:r>
          </a:p>
          <a:p>
            <a:pPr lvl="1"/>
            <a:r>
              <a:rPr lang="en-GB" sz="1867" dirty="0">
                <a:hlinkClick r:id="rId3"/>
              </a:rPr>
              <a:t>https://confluence.ecmwf.int/display/WEBAPI</a:t>
            </a:r>
            <a:endParaRPr lang="en-GB" sz="1867" dirty="0"/>
          </a:p>
          <a:p>
            <a:pPr lvl="1"/>
            <a:r>
              <a:rPr lang="en-GB" sz="1867" dirty="0">
                <a:hlinkClick r:id="rId4"/>
              </a:rPr>
              <a:t>https://confluence.ecmwf.int/display/WEBAPI/Python+CAMS+real-time+examples</a:t>
            </a:r>
            <a:endParaRPr lang="en-GB" sz="1867" dirty="0"/>
          </a:p>
          <a:p>
            <a:pPr lvl="1"/>
            <a:endParaRPr lang="en-GB" sz="1867" dirty="0"/>
          </a:p>
          <a:p>
            <a:pPr indent="-380990"/>
            <a:r>
              <a:rPr lang="en-GB" sz="2000" dirty="0"/>
              <a:t>FTP access to real-time data:</a:t>
            </a:r>
          </a:p>
          <a:p>
            <a:pPr lvl="1"/>
            <a:r>
              <a:rPr lang="en-GB" sz="1867" dirty="0">
                <a:hlinkClick r:id="rId5"/>
              </a:rPr>
              <a:t>https://confluence.ecmwf.int/display/CKB/FTP+access+to+CAMS+global+data</a:t>
            </a:r>
            <a:endParaRPr lang="en-GB" sz="1867" dirty="0"/>
          </a:p>
          <a:p>
            <a:endParaRPr lang="en-GB" sz="1867" dirty="0"/>
          </a:p>
          <a:p>
            <a:r>
              <a:rPr lang="en-GB" sz="2000" dirty="0"/>
              <a:t>Latest analyses and forecasts maps:</a:t>
            </a:r>
          </a:p>
          <a:p>
            <a:pPr lvl="1"/>
            <a:r>
              <a:rPr lang="en-GB" sz="1867" dirty="0">
                <a:hlinkClick r:id="rId6"/>
              </a:rPr>
              <a:t>https://atmosphere.copernicus.eu/charts/cams/</a:t>
            </a:r>
            <a:endParaRPr lang="en-GB" sz="1867" dirty="0"/>
          </a:p>
          <a:p>
            <a:endParaRPr lang="en-GB" sz="1867" dirty="0"/>
          </a:p>
          <a:p>
            <a:r>
              <a:rPr lang="en-GB" sz="2000" dirty="0"/>
              <a:t>WMS catalogue:</a:t>
            </a:r>
          </a:p>
          <a:p>
            <a:pPr lvl="1"/>
            <a:r>
              <a:rPr lang="en-GB" sz="1867" dirty="0">
                <a:hlinkClick r:id="rId7"/>
              </a:rPr>
              <a:t>https://confluence.ecmwf.int/pages/viewpage.action?pageId=69180318</a:t>
            </a:r>
            <a:endParaRPr lang="en-GB" sz="1867" dirty="0"/>
          </a:p>
          <a:p>
            <a:pPr lvl="1"/>
            <a:r>
              <a:rPr lang="en-GB" sz="1867" dirty="0">
                <a:hlinkClick r:id="rId8"/>
              </a:rPr>
              <a:t>https://confluence.ecmwf.int/display/COPSRV/CAMS+WMS+gallery</a:t>
            </a:r>
            <a:endParaRPr lang="en-GB" sz="1867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05D6A3F-626D-42AC-A7B0-E404E5699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pc="400" dirty="0"/>
              <a:t>Access</a:t>
            </a:r>
            <a:r>
              <a:rPr lang="sl-SI" spc="400" dirty="0"/>
              <a:t> the</a:t>
            </a:r>
            <a:r>
              <a:rPr lang="en-GB" spc="400" dirty="0"/>
              <a:t> global analyses and forecast</a:t>
            </a:r>
            <a:r>
              <a:rPr lang="sl-SI" spc="400" dirty="0"/>
              <a:t>s dataset</a:t>
            </a:r>
            <a:endParaRPr lang="en-GB" spc="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75FD98-DF8E-42BC-9A41-284BA0058736}"/>
              </a:ext>
            </a:extLst>
          </p:cNvPr>
          <p:cNvSpPr txBox="1"/>
          <p:nvPr/>
        </p:nvSpPr>
        <p:spPr>
          <a:xfrm>
            <a:off x="9552385" y="1003953"/>
            <a:ext cx="2400263" cy="912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33" dirty="0"/>
              <a:t>Requirements: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GB" sz="1333" dirty="0"/>
              <a:t>ECMWF web account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GB" sz="1333" dirty="0"/>
              <a:t>self-registrations</a:t>
            </a:r>
            <a:endParaRPr lang="sl-SI" sz="1333" dirty="0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sl-SI" sz="1333" dirty="0"/>
              <a:t>CAMS licence accepted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BB16C58-5AC3-4B83-9DA5-471215ED2436}"/>
              </a:ext>
            </a:extLst>
          </p:cNvPr>
          <p:cNvCxnSpPr>
            <a:cxnSpLocks/>
          </p:cNvCxnSpPr>
          <p:nvPr/>
        </p:nvCxnSpPr>
        <p:spPr>
          <a:xfrm>
            <a:off x="9552384" y="1028733"/>
            <a:ext cx="0" cy="172819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F1290F6-FADC-4057-8D7C-9CDCA05BA825}"/>
              </a:ext>
            </a:extLst>
          </p:cNvPr>
          <p:cNvCxnSpPr>
            <a:cxnSpLocks/>
          </p:cNvCxnSpPr>
          <p:nvPr/>
        </p:nvCxnSpPr>
        <p:spPr>
          <a:xfrm>
            <a:off x="9540355" y="3978739"/>
            <a:ext cx="0" cy="1796275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425E3D8-4C63-0C4D-8B4E-80026B090173}"/>
              </a:ext>
            </a:extLst>
          </p:cNvPr>
          <p:cNvSpPr txBox="1"/>
          <p:nvPr/>
        </p:nvSpPr>
        <p:spPr>
          <a:xfrm>
            <a:off x="9573300" y="2948850"/>
            <a:ext cx="2379347" cy="912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33" dirty="0"/>
              <a:t>Requirements: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GB" sz="1333" dirty="0"/>
              <a:t>ECMWF FTP account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GB" sz="1333" dirty="0"/>
              <a:t>registration on request</a:t>
            </a:r>
            <a:endParaRPr lang="sl-SI" sz="1333" dirty="0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sl-SI" sz="1333" dirty="0"/>
              <a:t>CAMS licence accepted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E0CE8A6-5223-A74E-9FA4-3C598322BC74}"/>
              </a:ext>
            </a:extLst>
          </p:cNvPr>
          <p:cNvSpPr txBox="1"/>
          <p:nvPr/>
        </p:nvSpPr>
        <p:spPr>
          <a:xfrm>
            <a:off x="9540355" y="3940992"/>
            <a:ext cx="2379347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333" dirty="0"/>
              <a:t>Public services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19C93B1-1E10-4A49-9A56-94D826C0EFDA}"/>
              </a:ext>
            </a:extLst>
          </p:cNvPr>
          <p:cNvCxnSpPr>
            <a:cxnSpLocks/>
          </p:cNvCxnSpPr>
          <p:nvPr/>
        </p:nvCxnSpPr>
        <p:spPr>
          <a:xfrm>
            <a:off x="9552384" y="3028891"/>
            <a:ext cx="0" cy="688141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57262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0327AEF-498A-634E-9156-FC3DC7781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0" dirty="0"/>
              <a:t>Accessing CAMS data: Online catalogue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AA640E-9D4E-B24D-9B3A-67843DA1A1F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4917" y="520402"/>
            <a:ext cx="9336446" cy="6121121"/>
          </a:xfrm>
          <a:prstGeom prst="rect">
            <a:avLst/>
          </a:prstGeom>
        </p:spPr>
      </p:pic>
      <p:sp>
        <p:nvSpPr>
          <p:cNvPr id="6" name="Rectangle 20">
            <a:extLst>
              <a:ext uri="{FF2B5EF4-FFF2-40B4-BE49-F238E27FC236}">
                <a16:creationId xmlns:a16="http://schemas.microsoft.com/office/drawing/2014/main" id="{EC8F4B6D-9BAD-124E-A6B2-3FD6CACF6BC3}"/>
              </a:ext>
            </a:extLst>
          </p:cNvPr>
          <p:cNvSpPr>
            <a:spLocks/>
          </p:cNvSpPr>
          <p:nvPr/>
        </p:nvSpPr>
        <p:spPr bwMode="auto">
          <a:xfrm>
            <a:off x="2693610" y="6391119"/>
            <a:ext cx="392415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https://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atmosphere.copernicus.eu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/data</a:t>
            </a:r>
          </a:p>
        </p:txBody>
      </p:sp>
    </p:spTree>
    <p:extLst>
      <p:ext uri="{BB962C8B-B14F-4D97-AF65-F5344CB8AC3E}">
        <p14:creationId xmlns:p14="http://schemas.microsoft.com/office/powerpoint/2010/main" val="211590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0327AEF-498A-634E-9156-FC3DC7781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0" dirty="0"/>
              <a:t>Accessing CAMS data: Online catalogue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9CE32B-73D5-DA46-B5A1-C281A662F89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2563" y="887391"/>
            <a:ext cx="9106873" cy="597060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C09281F-27D3-4D4E-94E8-C6BFB8DCE599}"/>
              </a:ext>
            </a:extLst>
          </p:cNvPr>
          <p:cNvSpPr txBox="1"/>
          <p:nvPr/>
        </p:nvSpPr>
        <p:spPr>
          <a:xfrm>
            <a:off x="3970189" y="685047"/>
            <a:ext cx="4984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http://atmosphere.copernicus.eu/catalogue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577E414-435C-A14F-AB12-2BCE2455D1BB}"/>
              </a:ext>
            </a:extLst>
          </p:cNvPr>
          <p:cNvSpPr/>
          <p:nvPr/>
        </p:nvSpPr>
        <p:spPr bwMode="auto">
          <a:xfrm>
            <a:off x="0" y="3503631"/>
            <a:ext cx="3050356" cy="3139321"/>
          </a:xfrm>
          <a:prstGeom prst="rect">
            <a:avLst/>
          </a:prstGeom>
          <a:solidFill>
            <a:schemeClr val="bg1"/>
          </a:solidFill>
          <a:ln w="5080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Search criteria based on:</a:t>
            </a:r>
          </a:p>
          <a:p>
            <a:pPr marL="0" marR="0" lvl="0" indent="0" algn="l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Product family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– analysis, forecast (global/regional, emissions/fluxes.</a:t>
            </a:r>
          </a:p>
          <a:p>
            <a:pPr marL="0" marR="0" lvl="0" indent="0" algn="l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Parameter family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– aerosol, greenhouse gas, reactive gas, radiation</a:t>
            </a:r>
          </a:p>
          <a:p>
            <a:pPr marL="0" marR="0" lvl="0" indent="0" algn="l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Parameter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– e.g. organic matter aerosol concentration/AOD for smoke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A5F375F-6627-7D48-8BF9-FB80D3136226}"/>
              </a:ext>
            </a:extLst>
          </p:cNvPr>
          <p:cNvCxnSpPr/>
          <p:nvPr/>
        </p:nvCxnSpPr>
        <p:spPr bwMode="auto">
          <a:xfrm>
            <a:off x="9771937" y="4125530"/>
            <a:ext cx="0" cy="2029051"/>
          </a:xfrm>
          <a:prstGeom prst="line">
            <a:avLst/>
          </a:prstGeom>
          <a:noFill/>
          <a:ln w="5080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FC0ACE5-0B15-3F4E-B7FB-D400DD6315A4}"/>
              </a:ext>
            </a:extLst>
          </p:cNvPr>
          <p:cNvCxnSpPr/>
          <p:nvPr/>
        </p:nvCxnSpPr>
        <p:spPr bwMode="auto">
          <a:xfrm>
            <a:off x="9771938" y="4910058"/>
            <a:ext cx="694087" cy="0"/>
          </a:xfrm>
          <a:prstGeom prst="line">
            <a:avLst/>
          </a:prstGeom>
          <a:noFill/>
          <a:ln w="5080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cxnSp>
      <p:sp>
        <p:nvSpPr>
          <p:cNvPr id="12" name="Rectangle 13">
            <a:extLst>
              <a:ext uri="{FF2B5EF4-FFF2-40B4-BE49-F238E27FC236}">
                <a16:creationId xmlns:a16="http://schemas.microsoft.com/office/drawing/2014/main" id="{B09D764B-1478-B946-8106-F6EC16D688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67535" y="4601928"/>
            <a:ext cx="1688824" cy="646331"/>
          </a:xfrm>
          <a:prstGeom prst="rect">
            <a:avLst/>
          </a:prstGeom>
          <a:solidFill>
            <a:schemeClr val="bg1"/>
          </a:solidFill>
          <a:ln w="50800" algn="ctr">
            <a:solidFill>
              <a:schemeClr val="tx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marR="0" lvl="0" indent="0" algn="ctr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Products found</a:t>
            </a:r>
          </a:p>
        </p:txBody>
      </p:sp>
    </p:spTree>
    <p:extLst>
      <p:ext uri="{BB962C8B-B14F-4D97-AF65-F5344CB8AC3E}">
        <p14:creationId xmlns:p14="http://schemas.microsoft.com/office/powerpoint/2010/main" val="17027356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4F9A197-4741-8C42-9E3A-A1B7162BC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Accessing CAMS data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70E7B5-A604-9844-8FC7-575776E2B88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420" y="540276"/>
            <a:ext cx="9135448" cy="5989343"/>
          </a:xfrm>
          <a:prstGeom prst="rect">
            <a:avLst/>
          </a:prstGeom>
        </p:spPr>
      </p:pic>
      <p:sp>
        <p:nvSpPr>
          <p:cNvPr id="6" name="Rectangle 20">
            <a:extLst>
              <a:ext uri="{FF2B5EF4-FFF2-40B4-BE49-F238E27FC236}">
                <a16:creationId xmlns:a16="http://schemas.microsoft.com/office/drawing/2014/main" id="{367C3404-4A4B-3D4D-83DD-F51246132B04}"/>
              </a:ext>
            </a:extLst>
          </p:cNvPr>
          <p:cNvSpPr>
            <a:spLocks/>
          </p:cNvSpPr>
          <p:nvPr/>
        </p:nvSpPr>
        <p:spPr bwMode="auto">
          <a:xfrm>
            <a:off x="1757512" y="6317724"/>
            <a:ext cx="543738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https://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apps.ecmwf.int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/datasets/data/cams-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nrealtime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/</a:t>
            </a:r>
          </a:p>
        </p:txBody>
      </p:sp>
      <p:sp>
        <p:nvSpPr>
          <p:cNvPr id="7" name="Rectangle 20">
            <a:extLst>
              <a:ext uri="{FF2B5EF4-FFF2-40B4-BE49-F238E27FC236}">
                <a16:creationId xmlns:a16="http://schemas.microsoft.com/office/drawing/2014/main" id="{139D6AA7-3256-9D4C-8E0A-38845C398E41}"/>
              </a:ext>
            </a:extLst>
          </p:cNvPr>
          <p:cNvSpPr>
            <a:spLocks/>
          </p:cNvSpPr>
          <p:nvPr/>
        </p:nvSpPr>
        <p:spPr bwMode="auto">
          <a:xfrm>
            <a:off x="481162" y="1942483"/>
            <a:ext cx="2219176" cy="246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Surface or 3-D fields</a:t>
            </a:r>
          </a:p>
        </p:txBody>
      </p:sp>
      <p:sp>
        <p:nvSpPr>
          <p:cNvPr id="8" name="Rectangle 20">
            <a:extLst>
              <a:ext uri="{FF2B5EF4-FFF2-40B4-BE49-F238E27FC236}">
                <a16:creationId xmlns:a16="http://schemas.microsoft.com/office/drawing/2014/main" id="{6F69E1F8-FD4B-0A48-B10B-3A7B72D34AC9}"/>
              </a:ext>
            </a:extLst>
          </p:cNvPr>
          <p:cNvSpPr>
            <a:spLocks/>
          </p:cNvSpPr>
          <p:nvPr/>
        </p:nvSpPr>
        <p:spPr bwMode="auto">
          <a:xfrm>
            <a:off x="8495950" y="2073786"/>
            <a:ext cx="2219176" cy="246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Time period</a:t>
            </a:r>
          </a:p>
        </p:txBody>
      </p:sp>
      <p:sp>
        <p:nvSpPr>
          <p:cNvPr id="9" name="Rectangle 20">
            <a:extLst>
              <a:ext uri="{FF2B5EF4-FFF2-40B4-BE49-F238E27FC236}">
                <a16:creationId xmlns:a16="http://schemas.microsoft.com/office/drawing/2014/main" id="{292A0DB2-1D36-9F43-B1BB-6B7CB30BDF3B}"/>
              </a:ext>
            </a:extLst>
          </p:cNvPr>
          <p:cNvSpPr>
            <a:spLocks/>
          </p:cNvSpPr>
          <p:nvPr/>
        </p:nvSpPr>
        <p:spPr bwMode="auto">
          <a:xfrm>
            <a:off x="8495950" y="2883411"/>
            <a:ext cx="2219176" cy="246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Analysis time</a:t>
            </a:r>
          </a:p>
        </p:txBody>
      </p:sp>
      <p:sp>
        <p:nvSpPr>
          <p:cNvPr id="10" name="Rectangle 20">
            <a:extLst>
              <a:ext uri="{FF2B5EF4-FFF2-40B4-BE49-F238E27FC236}">
                <a16:creationId xmlns:a16="http://schemas.microsoft.com/office/drawing/2014/main" id="{51666DAA-CE31-E94D-A1DE-6115C25E9B84}"/>
              </a:ext>
            </a:extLst>
          </p:cNvPr>
          <p:cNvSpPr>
            <a:spLocks/>
          </p:cNvSpPr>
          <p:nvPr/>
        </p:nvSpPr>
        <p:spPr bwMode="auto">
          <a:xfrm>
            <a:off x="8495950" y="3569925"/>
            <a:ext cx="2219176" cy="246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Forecast time</a:t>
            </a:r>
          </a:p>
        </p:txBody>
      </p:sp>
      <p:sp>
        <p:nvSpPr>
          <p:cNvPr id="11" name="Rectangle 20">
            <a:extLst>
              <a:ext uri="{FF2B5EF4-FFF2-40B4-BE49-F238E27FC236}">
                <a16:creationId xmlns:a16="http://schemas.microsoft.com/office/drawing/2014/main" id="{9920D2DB-588E-5340-B391-D63467890F1A}"/>
              </a:ext>
            </a:extLst>
          </p:cNvPr>
          <p:cNvSpPr>
            <a:spLocks/>
          </p:cNvSpPr>
          <p:nvPr/>
        </p:nvSpPr>
        <p:spPr bwMode="auto">
          <a:xfrm>
            <a:off x="8495950" y="4930757"/>
            <a:ext cx="2219176" cy="246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Parameter</a:t>
            </a:r>
          </a:p>
        </p:txBody>
      </p:sp>
    </p:spTree>
    <p:extLst>
      <p:ext uri="{BB962C8B-B14F-4D97-AF65-F5344CB8AC3E}">
        <p14:creationId xmlns:p14="http://schemas.microsoft.com/office/powerpoint/2010/main" val="13996896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C2D490-DDBB-F646-9051-A08F624F53C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420" y="520402"/>
            <a:ext cx="9135448" cy="598934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4F9A197-4741-8C42-9E3A-A1B7162BC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Accessing CAMS data</a:t>
            </a:r>
          </a:p>
        </p:txBody>
      </p:sp>
      <p:sp>
        <p:nvSpPr>
          <p:cNvPr id="6" name="Rectangle 20">
            <a:extLst>
              <a:ext uri="{FF2B5EF4-FFF2-40B4-BE49-F238E27FC236}">
                <a16:creationId xmlns:a16="http://schemas.microsoft.com/office/drawing/2014/main" id="{367C3404-4A4B-3D4D-83DD-F51246132B04}"/>
              </a:ext>
            </a:extLst>
          </p:cNvPr>
          <p:cNvSpPr>
            <a:spLocks/>
          </p:cNvSpPr>
          <p:nvPr/>
        </p:nvSpPr>
        <p:spPr bwMode="auto">
          <a:xfrm>
            <a:off x="1757512" y="6317724"/>
            <a:ext cx="543738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https://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apps.ecmwf.int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/datasets/data/cams-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nrealtime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/</a:t>
            </a:r>
          </a:p>
        </p:txBody>
      </p:sp>
      <p:sp>
        <p:nvSpPr>
          <p:cNvPr id="8" name="Rectangle 20">
            <a:extLst>
              <a:ext uri="{FF2B5EF4-FFF2-40B4-BE49-F238E27FC236}">
                <a16:creationId xmlns:a16="http://schemas.microsoft.com/office/drawing/2014/main" id="{6F69E1F8-FD4B-0A48-B10B-3A7B72D34AC9}"/>
              </a:ext>
            </a:extLst>
          </p:cNvPr>
          <p:cNvSpPr>
            <a:spLocks/>
          </p:cNvSpPr>
          <p:nvPr/>
        </p:nvSpPr>
        <p:spPr bwMode="auto">
          <a:xfrm>
            <a:off x="8495950" y="2073786"/>
            <a:ext cx="2219176" cy="246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Time period</a:t>
            </a:r>
          </a:p>
        </p:txBody>
      </p:sp>
      <p:sp>
        <p:nvSpPr>
          <p:cNvPr id="11" name="Rectangle 20">
            <a:extLst>
              <a:ext uri="{FF2B5EF4-FFF2-40B4-BE49-F238E27FC236}">
                <a16:creationId xmlns:a16="http://schemas.microsoft.com/office/drawing/2014/main" id="{9920D2DB-588E-5340-B391-D63467890F1A}"/>
              </a:ext>
            </a:extLst>
          </p:cNvPr>
          <p:cNvSpPr>
            <a:spLocks/>
          </p:cNvSpPr>
          <p:nvPr/>
        </p:nvSpPr>
        <p:spPr bwMode="auto">
          <a:xfrm>
            <a:off x="8495950" y="4045544"/>
            <a:ext cx="2219176" cy="246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Parameter</a:t>
            </a:r>
          </a:p>
        </p:txBody>
      </p:sp>
      <p:sp>
        <p:nvSpPr>
          <p:cNvPr id="12" name="Rectangle 20">
            <a:extLst>
              <a:ext uri="{FF2B5EF4-FFF2-40B4-BE49-F238E27FC236}">
                <a16:creationId xmlns:a16="http://schemas.microsoft.com/office/drawing/2014/main" id="{38187FD6-6827-6746-B369-D773117AC442}"/>
              </a:ext>
            </a:extLst>
          </p:cNvPr>
          <p:cNvSpPr>
            <a:spLocks/>
          </p:cNvSpPr>
          <p:nvPr/>
        </p:nvSpPr>
        <p:spPr bwMode="auto">
          <a:xfrm>
            <a:off x="8495950" y="5455244"/>
            <a:ext cx="2219176" cy="246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Download</a:t>
            </a:r>
          </a:p>
        </p:txBody>
      </p:sp>
    </p:spTree>
    <p:extLst>
      <p:ext uri="{BB962C8B-B14F-4D97-AF65-F5344CB8AC3E}">
        <p14:creationId xmlns:p14="http://schemas.microsoft.com/office/powerpoint/2010/main" val="11846638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01F09FC-39EE-3848-895C-8853974B2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300" dirty="0"/>
              <a:t>Atmosphere Data Store (ADS)</a:t>
            </a:r>
          </a:p>
        </p:txBody>
      </p:sp>
      <p:pic>
        <p:nvPicPr>
          <p:cNvPr id="11" name="Picture 10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FAC11097-9D0F-904C-8520-0A313AA396F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6209" y="792850"/>
            <a:ext cx="8031166" cy="401768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3C9C6FF-E707-ED4B-B5C4-C55E3314C2C3}"/>
              </a:ext>
            </a:extLst>
          </p:cNvPr>
          <p:cNvSpPr txBox="1"/>
          <p:nvPr/>
        </p:nvSpPr>
        <p:spPr>
          <a:xfrm>
            <a:off x="938754" y="6344953"/>
            <a:ext cx="6585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377">
              <a:defRPr/>
            </a:pPr>
            <a:r>
              <a:rPr lang="en-GB" dirty="0">
                <a:solidFill>
                  <a:srgbClr val="FF0000"/>
                </a:solidFill>
              </a:rPr>
              <a:t>https://</a:t>
            </a:r>
            <a:r>
              <a:rPr lang="en-GB" dirty="0" err="1">
                <a:solidFill>
                  <a:srgbClr val="FF0000"/>
                </a:solidFill>
              </a:rPr>
              <a:t>ads.atmosphere.copernicus.eu</a:t>
            </a:r>
            <a:r>
              <a:rPr lang="en-GB" dirty="0">
                <a:solidFill>
                  <a:srgbClr val="FF0000"/>
                </a:solidFill>
              </a:rPr>
              <a:t>/</a:t>
            </a:r>
            <a:r>
              <a:rPr lang="en-GB" dirty="0" err="1">
                <a:solidFill>
                  <a:srgbClr val="FF0000"/>
                </a:solidFill>
              </a:rPr>
              <a:t>cdsapp</a:t>
            </a:r>
            <a:r>
              <a:rPr lang="en-GB" dirty="0">
                <a:solidFill>
                  <a:srgbClr val="FF0000"/>
                </a:solidFill>
              </a:rPr>
              <a:t>#!/home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 20">
            <a:extLst>
              <a:ext uri="{FF2B5EF4-FFF2-40B4-BE49-F238E27FC236}">
                <a16:creationId xmlns:a16="http://schemas.microsoft.com/office/drawing/2014/main" id="{1ACC69C3-ED2B-8649-8B21-D5552956C948}"/>
              </a:ext>
            </a:extLst>
          </p:cNvPr>
          <p:cNvSpPr>
            <a:spLocks/>
          </p:cNvSpPr>
          <p:nvPr/>
        </p:nvSpPr>
        <p:spPr bwMode="auto">
          <a:xfrm>
            <a:off x="8406498" y="2103603"/>
            <a:ext cx="3086450" cy="492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Search or browse available datasets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9A14B66-16EA-E84C-A2F6-75092DEEC9B7}"/>
              </a:ext>
            </a:extLst>
          </p:cNvPr>
          <p:cNvCxnSpPr>
            <a:cxnSpLocks/>
          </p:cNvCxnSpPr>
          <p:nvPr/>
        </p:nvCxnSpPr>
        <p:spPr>
          <a:xfrm flipH="1" flipV="1">
            <a:off x="2235200" y="1435100"/>
            <a:ext cx="6024218" cy="831024"/>
          </a:xfrm>
          <a:prstGeom prst="straightConnector1">
            <a:avLst/>
          </a:prstGeom>
          <a:ln w="254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09C0A9AF-DD2B-114D-A91A-BE6FD9F8DD97}"/>
              </a:ext>
            </a:extLst>
          </p:cNvPr>
          <p:cNvSpPr/>
          <p:nvPr/>
        </p:nvSpPr>
        <p:spPr>
          <a:xfrm>
            <a:off x="1676400" y="1257300"/>
            <a:ext cx="558800" cy="177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198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01F09FC-39EE-3848-895C-8853974B2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300" dirty="0"/>
              <a:t>Atmosphere Data Store (ADS)</a:t>
            </a:r>
          </a:p>
        </p:txBody>
      </p:sp>
      <p:pic>
        <p:nvPicPr>
          <p:cNvPr id="11" name="Picture 10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FAC11097-9D0F-904C-8520-0A313AA396F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6209" y="792850"/>
            <a:ext cx="8031166" cy="4017689"/>
          </a:xfrm>
          <a:prstGeom prst="rect">
            <a:avLst/>
          </a:prstGeom>
        </p:spPr>
      </p:pic>
      <p:pic>
        <p:nvPicPr>
          <p:cNvPr id="9" name="Picture 8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323128DA-0566-1B49-A269-C168553AF0E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2007" y="1232455"/>
            <a:ext cx="8031166" cy="40176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8E2DC3B-48AA-4A42-B871-3B942E08A6A7}"/>
              </a:ext>
            </a:extLst>
          </p:cNvPr>
          <p:cNvSpPr txBox="1"/>
          <p:nvPr/>
        </p:nvSpPr>
        <p:spPr>
          <a:xfrm>
            <a:off x="938754" y="6344953"/>
            <a:ext cx="6585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377">
              <a:defRPr/>
            </a:pPr>
            <a:r>
              <a:rPr lang="en-GB" dirty="0">
                <a:solidFill>
                  <a:srgbClr val="FF0000"/>
                </a:solidFill>
              </a:rPr>
              <a:t>https://</a:t>
            </a:r>
            <a:r>
              <a:rPr lang="en-GB" dirty="0" err="1">
                <a:solidFill>
                  <a:srgbClr val="FF0000"/>
                </a:solidFill>
              </a:rPr>
              <a:t>ads.atmosphere.copernicus.eu</a:t>
            </a:r>
            <a:r>
              <a:rPr lang="en-GB" dirty="0">
                <a:solidFill>
                  <a:srgbClr val="FF0000"/>
                </a:solidFill>
              </a:rPr>
              <a:t>/</a:t>
            </a:r>
            <a:r>
              <a:rPr lang="en-GB" dirty="0" err="1">
                <a:solidFill>
                  <a:srgbClr val="FF0000"/>
                </a:solidFill>
              </a:rPr>
              <a:t>cdsapp</a:t>
            </a:r>
            <a:r>
              <a:rPr lang="en-GB" dirty="0">
                <a:solidFill>
                  <a:srgbClr val="FF0000"/>
                </a:solidFill>
              </a:rPr>
              <a:t>#!/home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12067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WHAT IS COPERNICUS?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1478" y="932723"/>
            <a:ext cx="10561172" cy="4992555"/>
          </a:xfrm>
        </p:spPr>
        <p:txBody>
          <a:bodyPr>
            <a:noAutofit/>
          </a:bodyPr>
          <a:lstStyle/>
          <a:p>
            <a:pPr>
              <a:spcAft>
                <a:spcPts val="1200"/>
              </a:spcAft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Copernicus is </a:t>
            </a:r>
            <a:r>
              <a:rPr lang="en-GB" sz="2400" b="1" dirty="0">
                <a:solidFill>
                  <a:srgbClr val="070C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flagship Space programme </a:t>
            </a:r>
            <a:r>
              <a:rPr lang="en-GB" sz="24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the </a:t>
            </a:r>
            <a:r>
              <a:rPr lang="en-GB" sz="2400" b="1" dirty="0">
                <a:solidFill>
                  <a:srgbClr val="070C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European Union </a:t>
            </a:r>
          </a:p>
          <a:p>
            <a:pPr lvl="1">
              <a:spcAft>
                <a:spcPts val="1200"/>
              </a:spcAft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to monitor </a:t>
            </a:r>
            <a:r>
              <a:rPr lang="en-GB" b="1" dirty="0">
                <a:solidFill>
                  <a:srgbClr val="070C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Earth,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its environment and ecosystems</a:t>
            </a:r>
          </a:p>
          <a:p>
            <a:pPr lvl="1">
              <a:spcAft>
                <a:spcPts val="1200"/>
              </a:spcAft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to ensure its citizens are prepared and protected for </a:t>
            </a:r>
            <a:r>
              <a:rPr lang="en-GB" b="1" dirty="0">
                <a:solidFill>
                  <a:srgbClr val="070C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security risks</a:t>
            </a:r>
            <a:r>
              <a:rPr lang="en-GB" dirty="0">
                <a:solidFill>
                  <a:srgbClr val="070C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GB" b="1" dirty="0">
                <a:solidFill>
                  <a:srgbClr val="070C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natural or man-made environmental risks and disasters</a:t>
            </a:r>
          </a:p>
          <a:p>
            <a:pPr>
              <a:spcAft>
                <a:spcPts val="1200"/>
              </a:spcAft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Copernicus as </a:t>
            </a:r>
            <a:r>
              <a:rPr lang="en-GB" sz="2400" b="1" dirty="0">
                <a:solidFill>
                  <a:srgbClr val="070C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user-driven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Programme</a:t>
            </a:r>
          </a:p>
          <a:p>
            <a:pPr>
              <a:spcAft>
                <a:spcPts val="1200"/>
              </a:spcAft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It has </a:t>
            </a:r>
            <a:r>
              <a:rPr lang="en-GB" sz="2400" b="1" dirty="0">
                <a:solidFill>
                  <a:srgbClr val="070C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full, free and open to all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data policy</a:t>
            </a:r>
            <a:endParaRPr lang="en-GB" sz="2400" b="1" dirty="0">
              <a:solidFill>
                <a:srgbClr val="070C8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Is a tool for </a:t>
            </a:r>
            <a:r>
              <a:rPr lang="en-GB" sz="2400" b="1" dirty="0">
                <a:solidFill>
                  <a:srgbClr val="070C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economic development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and a driver for the </a:t>
            </a:r>
            <a:r>
              <a:rPr lang="en-GB" sz="2400" b="1" dirty="0">
                <a:solidFill>
                  <a:srgbClr val="070C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 economy</a:t>
            </a:r>
          </a:p>
          <a:p>
            <a:pPr>
              <a:spcAft>
                <a:spcPts val="1200"/>
              </a:spcAft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Initiated in 1998, Copernicus became </a:t>
            </a:r>
            <a:r>
              <a:rPr lang="en-GB" sz="2400" b="1" dirty="0">
                <a:solidFill>
                  <a:srgbClr val="070C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operational in 2014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. Budget for 2014-2020 was </a:t>
            </a:r>
            <a:r>
              <a:rPr lang="en-GB" sz="2400" b="1" dirty="0">
                <a:solidFill>
                  <a:srgbClr val="070C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4.3 B€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. Foreseen budget for 2021-2027 is </a:t>
            </a:r>
            <a:r>
              <a:rPr lang="en-GB" sz="2400" b="1" dirty="0">
                <a:solidFill>
                  <a:srgbClr val="070C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5.8 B€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0B8EA1-48D6-409C-BF70-C1C307F90CC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1584" y="6295595"/>
            <a:ext cx="1464000" cy="25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0342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01F09FC-39EE-3848-895C-8853974B2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300" dirty="0"/>
              <a:t>Atmosphere Data Store (ADS)</a:t>
            </a:r>
          </a:p>
        </p:txBody>
      </p:sp>
      <p:pic>
        <p:nvPicPr>
          <p:cNvPr id="11" name="Picture 10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FAC11097-9D0F-904C-8520-0A313AA396F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6209" y="792850"/>
            <a:ext cx="8031166" cy="4017689"/>
          </a:xfrm>
          <a:prstGeom prst="rect">
            <a:avLst/>
          </a:prstGeom>
        </p:spPr>
      </p:pic>
      <p:pic>
        <p:nvPicPr>
          <p:cNvPr id="9" name="Picture 8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323128DA-0566-1B49-A269-C168553AF0E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2007" y="1232455"/>
            <a:ext cx="8031166" cy="4017689"/>
          </a:xfrm>
          <a:prstGeom prst="rect">
            <a:avLst/>
          </a:prstGeom>
        </p:spPr>
      </p:pic>
      <p:pic>
        <p:nvPicPr>
          <p:cNvPr id="15" name="Picture 1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1956FF80-07E1-E547-B151-13BB2068876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3051" y="1672060"/>
            <a:ext cx="8031166" cy="40176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FCA111-02DA-444A-8A0F-93F08F3C3EA0}"/>
              </a:ext>
            </a:extLst>
          </p:cNvPr>
          <p:cNvSpPr txBox="1"/>
          <p:nvPr/>
        </p:nvSpPr>
        <p:spPr>
          <a:xfrm>
            <a:off x="938754" y="6344953"/>
            <a:ext cx="6585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377">
              <a:defRPr/>
            </a:pPr>
            <a:r>
              <a:rPr lang="en-GB" dirty="0">
                <a:solidFill>
                  <a:srgbClr val="FF0000"/>
                </a:solidFill>
              </a:rPr>
              <a:t>https://</a:t>
            </a:r>
            <a:r>
              <a:rPr lang="en-GB" dirty="0" err="1">
                <a:solidFill>
                  <a:srgbClr val="FF0000"/>
                </a:solidFill>
              </a:rPr>
              <a:t>ads.atmosphere.copernicus.eu</a:t>
            </a:r>
            <a:r>
              <a:rPr lang="en-GB" dirty="0">
                <a:solidFill>
                  <a:srgbClr val="FF0000"/>
                </a:solidFill>
              </a:rPr>
              <a:t>/</a:t>
            </a:r>
            <a:r>
              <a:rPr lang="en-GB" dirty="0" err="1">
                <a:solidFill>
                  <a:srgbClr val="FF0000"/>
                </a:solidFill>
              </a:rPr>
              <a:t>cdsapp</a:t>
            </a:r>
            <a:r>
              <a:rPr lang="en-GB" dirty="0">
                <a:solidFill>
                  <a:srgbClr val="FF0000"/>
                </a:solidFill>
              </a:rPr>
              <a:t>#!/home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20">
            <a:extLst>
              <a:ext uri="{FF2B5EF4-FFF2-40B4-BE49-F238E27FC236}">
                <a16:creationId xmlns:a16="http://schemas.microsoft.com/office/drawing/2014/main" id="{250D9ED2-DC38-8340-B263-933B93DAD3A5}"/>
              </a:ext>
            </a:extLst>
          </p:cNvPr>
          <p:cNvSpPr>
            <a:spLocks/>
          </p:cNvSpPr>
          <p:nvPr/>
        </p:nvSpPr>
        <p:spPr bwMode="auto">
          <a:xfrm>
            <a:off x="9059349" y="4591906"/>
            <a:ext cx="2523051" cy="738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Product overview gives data description and list of available variables</a:t>
            </a:r>
          </a:p>
        </p:txBody>
      </p:sp>
    </p:spTree>
    <p:extLst>
      <p:ext uri="{BB962C8B-B14F-4D97-AF65-F5344CB8AC3E}">
        <p14:creationId xmlns:p14="http://schemas.microsoft.com/office/powerpoint/2010/main" val="23625611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01F09FC-39EE-3848-895C-8853974B2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300" dirty="0"/>
              <a:t>Atmosphere Data Store (ADS)</a:t>
            </a:r>
          </a:p>
        </p:txBody>
      </p:sp>
      <p:pic>
        <p:nvPicPr>
          <p:cNvPr id="11" name="Picture 10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FAC11097-9D0F-904C-8520-0A313AA396F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6209" y="792850"/>
            <a:ext cx="8031166" cy="4017689"/>
          </a:xfrm>
          <a:prstGeom prst="rect">
            <a:avLst/>
          </a:prstGeom>
        </p:spPr>
      </p:pic>
      <p:pic>
        <p:nvPicPr>
          <p:cNvPr id="9" name="Picture 8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323128DA-0566-1B49-A269-C168553AF0E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2007" y="1232455"/>
            <a:ext cx="8031166" cy="4017689"/>
          </a:xfrm>
          <a:prstGeom prst="rect">
            <a:avLst/>
          </a:prstGeom>
        </p:spPr>
      </p:pic>
      <p:pic>
        <p:nvPicPr>
          <p:cNvPr id="15" name="Picture 1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1956FF80-07E1-E547-B151-13BB2068876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3051" y="1672060"/>
            <a:ext cx="8031166" cy="4017689"/>
          </a:xfrm>
          <a:prstGeom prst="rect">
            <a:avLst/>
          </a:prstGeom>
        </p:spPr>
      </p:pic>
      <p:pic>
        <p:nvPicPr>
          <p:cNvPr id="13" name="Picture 1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FF72EF61-6F08-9B4F-A198-6C296BD3444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0582" y="2111665"/>
            <a:ext cx="8031166" cy="40176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66D6103-F862-4F41-8839-758F9092AF7F}"/>
              </a:ext>
            </a:extLst>
          </p:cNvPr>
          <p:cNvSpPr txBox="1"/>
          <p:nvPr/>
        </p:nvSpPr>
        <p:spPr>
          <a:xfrm>
            <a:off x="938754" y="6344953"/>
            <a:ext cx="6585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377">
              <a:defRPr/>
            </a:pPr>
            <a:r>
              <a:rPr lang="en-GB" dirty="0">
                <a:solidFill>
                  <a:srgbClr val="FF0000"/>
                </a:solidFill>
              </a:rPr>
              <a:t>https://</a:t>
            </a:r>
            <a:r>
              <a:rPr lang="en-GB" dirty="0" err="1">
                <a:solidFill>
                  <a:srgbClr val="FF0000"/>
                </a:solidFill>
              </a:rPr>
              <a:t>ads.atmosphere.copernicus.eu</a:t>
            </a:r>
            <a:r>
              <a:rPr lang="en-GB" dirty="0">
                <a:solidFill>
                  <a:srgbClr val="FF0000"/>
                </a:solidFill>
              </a:rPr>
              <a:t>/</a:t>
            </a:r>
            <a:r>
              <a:rPr lang="en-GB" dirty="0" err="1">
                <a:solidFill>
                  <a:srgbClr val="FF0000"/>
                </a:solidFill>
              </a:rPr>
              <a:t>cdsapp</a:t>
            </a:r>
            <a:r>
              <a:rPr lang="en-GB" dirty="0">
                <a:solidFill>
                  <a:srgbClr val="FF0000"/>
                </a:solidFill>
              </a:rPr>
              <a:t>#!/home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20">
            <a:extLst>
              <a:ext uri="{FF2B5EF4-FFF2-40B4-BE49-F238E27FC236}">
                <a16:creationId xmlns:a16="http://schemas.microsoft.com/office/drawing/2014/main" id="{579C8118-9C1E-0C4F-BFC1-F453626A0342}"/>
              </a:ext>
            </a:extLst>
          </p:cNvPr>
          <p:cNvSpPr>
            <a:spLocks/>
          </p:cNvSpPr>
          <p:nvPr/>
        </p:nvSpPr>
        <p:spPr bwMode="auto">
          <a:xfrm>
            <a:off x="9326228" y="4816608"/>
            <a:ext cx="2523051" cy="9848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Choose variables, model, level, date, time, area </a:t>
            </a:r>
            <a:r>
              <a:rPr lang="en-US" alt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for API request of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download as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netcdf</a:t>
            </a:r>
            <a:r>
              <a:rPr lang="en-US" alt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file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93052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pc="400" dirty="0"/>
              <a:t>Further information and user support for CAMS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849398" y="932725"/>
            <a:ext cx="9733004" cy="5097431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1100"/>
              </a:spcBef>
              <a:buClr>
                <a:srgbClr val="EB992A"/>
              </a:buClr>
            </a:pPr>
            <a:r>
              <a:rPr lang="en-US" altLang="en-US" sz="2000" dirty="0">
                <a:cs typeface="Arial" panose="020B0604020202020204" pitchFamily="34" charset="0"/>
              </a:rPr>
              <a:t>Further information: </a:t>
            </a:r>
            <a:r>
              <a:rPr lang="en-US" altLang="en-US" sz="1733" dirty="0">
                <a:cs typeface="Arial" panose="020B0604020202020204" pitchFamily="34" charset="0"/>
                <a:hlinkClick r:id="rId2"/>
              </a:rPr>
              <a:t>http://atmosphere.copernicus.eu/</a:t>
            </a:r>
            <a:r>
              <a:rPr lang="en-US" altLang="en-US" sz="1733" dirty="0">
                <a:cs typeface="Arial" panose="020B0604020202020204" pitchFamily="34" charset="0"/>
              </a:rPr>
              <a:t> | </a:t>
            </a:r>
            <a:r>
              <a:rPr lang="en-US" altLang="en-US" sz="1733" dirty="0">
                <a:solidFill>
                  <a:srgbClr val="FF0000"/>
                </a:solidFill>
                <a:cs typeface="Arial" panose="020B0604020202020204" pitchFamily="34" charset="0"/>
              </a:rPr>
              <a:t>@</a:t>
            </a:r>
            <a:r>
              <a:rPr lang="en-US" altLang="en-US" sz="1733" dirty="0" err="1">
                <a:solidFill>
                  <a:srgbClr val="FF0000"/>
                </a:solidFill>
                <a:cs typeface="Arial" panose="020B0604020202020204" pitchFamily="34" charset="0"/>
              </a:rPr>
              <a:t>CopernicusECMWF</a:t>
            </a:r>
            <a:r>
              <a:rPr lang="en-US" altLang="en-US" sz="1733" dirty="0">
                <a:cs typeface="Arial" panose="020B0604020202020204" pitchFamily="34" charset="0"/>
              </a:rPr>
              <a:t> </a:t>
            </a:r>
            <a:r>
              <a:rPr lang="en-US" altLang="en-US" sz="1733" dirty="0">
                <a:solidFill>
                  <a:srgbClr val="FF0000"/>
                </a:solidFill>
                <a:cs typeface="Arial" panose="020B0604020202020204" pitchFamily="34" charset="0"/>
              </a:rPr>
              <a:t>@ECMWF</a:t>
            </a:r>
          </a:p>
          <a:p>
            <a:pPr>
              <a:lnSpc>
                <a:spcPct val="110000"/>
              </a:lnSpc>
              <a:spcBef>
                <a:spcPts val="1100"/>
              </a:spcBef>
              <a:buClr>
                <a:srgbClr val="EB992A"/>
              </a:buClr>
            </a:pPr>
            <a:r>
              <a:rPr lang="en-US" altLang="en-US" sz="2267" dirty="0">
                <a:cs typeface="Arial" panose="020B0604020202020204" pitchFamily="34" charset="0"/>
              </a:rPr>
              <a:t>User support: </a:t>
            </a:r>
            <a:r>
              <a:rPr lang="en-US" altLang="en-US" sz="1733" dirty="0">
                <a:cs typeface="Arial" panose="020B0604020202020204" pitchFamily="34" charset="0"/>
                <a:hlinkClick r:id="rId3"/>
              </a:rPr>
              <a:t>https://atmosphere.copernicus.eu/cams-user-service-desk/</a:t>
            </a:r>
            <a:r>
              <a:rPr lang="en-US" altLang="en-US" sz="1733" dirty="0">
                <a:cs typeface="Arial" panose="020B0604020202020204" pitchFamily="34" charset="0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D885DA-182A-AF4B-B720-4E70F104987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8080" y="2238337"/>
            <a:ext cx="7008779" cy="4619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0235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4A4000-5CE1-C04D-A168-13B192EBE10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4538" y="4639177"/>
            <a:ext cx="3886724" cy="21862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C7A4E85-1E9A-8A43-9698-BA25FB136E8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94024"/>
            <a:ext cx="3413333" cy="19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F428EF-FE0D-8549-BFA2-21734B76191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3493" y="1362670"/>
            <a:ext cx="5693582" cy="343520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50CEE15-2606-A244-8305-421D79669D50}"/>
              </a:ext>
            </a:extLst>
          </p:cNvPr>
          <p:cNvSpPr/>
          <p:nvPr/>
        </p:nvSpPr>
        <p:spPr>
          <a:xfrm>
            <a:off x="7824192" y="6092870"/>
            <a:ext cx="4224469" cy="7407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B624FBC-A7B6-DC43-8DC4-35D7A22F64A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83231" y="2818936"/>
            <a:ext cx="3886724" cy="21862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6E84DE-2CD8-0842-B42A-FCA02E2DA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ATMOSPHERE MOOC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F8DA737-ABF0-DA4F-A13E-85ED6B34FA35}"/>
              </a:ext>
            </a:extLst>
          </p:cNvPr>
          <p:cNvSpPr txBox="1"/>
          <p:nvPr/>
        </p:nvSpPr>
        <p:spPr>
          <a:xfrm>
            <a:off x="8740673" y="821740"/>
            <a:ext cx="2143920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#</a:t>
            </a:r>
            <a:r>
              <a:rPr kumimoji="0" lang="en-US" sz="1867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AtmosphereMOOC</a:t>
            </a:r>
            <a:endParaRPr kumimoji="0" lang="en-US" sz="1867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8A7276A-6088-2D4F-A7EF-77FEAAE484D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7677" y="4665374"/>
            <a:ext cx="3898001" cy="219262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F15420B-8969-974D-8EAB-2C9EE6A09B12}"/>
              </a:ext>
            </a:extLst>
          </p:cNvPr>
          <p:cNvSpPr txBox="1"/>
          <p:nvPr/>
        </p:nvSpPr>
        <p:spPr>
          <a:xfrm>
            <a:off x="1307407" y="833169"/>
            <a:ext cx="5783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https://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www.atmospheremooc.org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/course-overview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F8B4BFF-9CB9-A94F-B5D8-C02AEE4FBC1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7577" y="1861819"/>
            <a:ext cx="9741060" cy="490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6045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/>
          <p:nvPr/>
        </p:nvSpPr>
        <p:spPr>
          <a:xfrm>
            <a:off x="38167" y="2213900"/>
            <a:ext cx="12192000" cy="46440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55" name="Google Shape;55;p13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96783" y="369000"/>
            <a:ext cx="5969435" cy="1413712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 txBox="1"/>
          <p:nvPr/>
        </p:nvSpPr>
        <p:spPr>
          <a:xfrm>
            <a:off x="5382433" y="4841433"/>
            <a:ext cx="6012800" cy="10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de" sz="2667">
                <a:latin typeface="Oswald"/>
                <a:ea typeface="Oswald"/>
                <a:cs typeface="Oswald"/>
                <a:sym typeface="Oswald"/>
              </a:rPr>
              <a:t>Go to:</a:t>
            </a:r>
            <a:endParaRPr sz="2667">
              <a:latin typeface="Oswald"/>
              <a:ea typeface="Oswald"/>
              <a:cs typeface="Oswald"/>
              <a:sym typeface="Oswald"/>
            </a:endParaRPr>
          </a:p>
          <a:p>
            <a:r>
              <a:rPr lang="de" sz="3467" b="1">
                <a:solidFill>
                  <a:srgbClr val="0B5394"/>
                </a:solidFill>
                <a:uFill>
                  <a:noFill/>
                </a:uFill>
                <a:latin typeface="Oswald"/>
                <a:ea typeface="Oswald"/>
                <a:cs typeface="Oswald"/>
                <a:sym typeface="Oswald"/>
                <a:hlinkClick r:id="rId4"/>
              </a:rPr>
              <a:t>https://ltpy.adamplatform.eu</a:t>
            </a:r>
            <a:r>
              <a:rPr lang="de" sz="3200">
                <a:solidFill>
                  <a:srgbClr val="3D85C6"/>
                </a:solidFill>
                <a:latin typeface="Oswald"/>
                <a:ea typeface="Oswald"/>
                <a:cs typeface="Oswald"/>
                <a:sym typeface="Oswald"/>
              </a:rPr>
              <a:t> </a:t>
            </a:r>
            <a:endParaRPr sz="3200">
              <a:solidFill>
                <a:srgbClr val="3D85C6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57" name="Google Shape;57;p13"/>
          <p:cNvSpPr/>
          <p:nvPr/>
        </p:nvSpPr>
        <p:spPr>
          <a:xfrm>
            <a:off x="4250233" y="3328867"/>
            <a:ext cx="871600" cy="8716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de" sz="4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1</a:t>
            </a:r>
            <a:endParaRPr sz="40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58" name="Google Shape;58;p13"/>
          <p:cNvSpPr/>
          <p:nvPr/>
        </p:nvSpPr>
        <p:spPr>
          <a:xfrm>
            <a:off x="4250233" y="4933000"/>
            <a:ext cx="871600" cy="8716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de" sz="4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2</a:t>
            </a:r>
            <a:endParaRPr sz="40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59" name="Google Shape;59;p13"/>
          <p:cNvSpPr txBox="1"/>
          <p:nvPr/>
        </p:nvSpPr>
        <p:spPr>
          <a:xfrm>
            <a:off x="5382433" y="3220467"/>
            <a:ext cx="6644400" cy="10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de" sz="2667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Create an account: </a:t>
            </a:r>
            <a:r>
              <a:rPr lang="de" sz="3333" b="1">
                <a:solidFill>
                  <a:srgbClr val="0B5394"/>
                </a:solidFill>
                <a:uFill>
                  <a:noFill/>
                </a:uFill>
                <a:latin typeface="Oswald"/>
                <a:ea typeface="Oswald"/>
                <a:cs typeface="Oswald"/>
                <a:sym typeface="Oswald"/>
                <a:hlinkClick r:id="rId5"/>
              </a:rPr>
              <a:t>https://wekeo-login.services.meeo.it</a:t>
            </a:r>
            <a:endParaRPr sz="3333" b="1">
              <a:solidFill>
                <a:srgbClr val="0B5394"/>
              </a:solidFill>
            </a:endParaRPr>
          </a:p>
        </p:txBody>
      </p:sp>
      <p:sp>
        <p:nvSpPr>
          <p:cNvPr id="60" name="Google Shape;60;p13"/>
          <p:cNvSpPr/>
          <p:nvPr/>
        </p:nvSpPr>
        <p:spPr>
          <a:xfrm rot="5400000">
            <a:off x="-286267" y="2487367"/>
            <a:ext cx="4644000" cy="4071600"/>
          </a:xfrm>
          <a:prstGeom prst="triangle">
            <a:avLst>
              <a:gd name="adj" fmla="val 50000"/>
            </a:avLst>
          </a:prstGeom>
          <a:solidFill>
            <a:srgbClr val="FFE59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61" name="Google Shape;61;p13"/>
          <p:cNvSpPr txBox="1"/>
          <p:nvPr/>
        </p:nvSpPr>
        <p:spPr>
          <a:xfrm>
            <a:off x="57367" y="3420367"/>
            <a:ext cx="3034400" cy="22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de" sz="3067">
                <a:latin typeface="Oswald"/>
                <a:ea typeface="Oswald"/>
                <a:cs typeface="Oswald"/>
                <a:sym typeface="Oswald"/>
              </a:rPr>
              <a:t>Access to the </a:t>
            </a:r>
            <a:r>
              <a:rPr lang="de" sz="3067" b="1">
                <a:latin typeface="Oswald"/>
                <a:ea typeface="Oswald"/>
                <a:cs typeface="Oswald"/>
                <a:sym typeface="Oswald"/>
              </a:rPr>
              <a:t>practical course material via Jupyterhub</a:t>
            </a:r>
            <a:endParaRPr sz="3067" b="1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62" name="Google Shape;62;p13"/>
          <p:cNvSpPr txBox="1"/>
          <p:nvPr/>
        </p:nvSpPr>
        <p:spPr>
          <a:xfrm>
            <a:off x="343533" y="531651"/>
            <a:ext cx="5162400" cy="10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de" sz="3200" b="1">
                <a:highlight>
                  <a:srgbClr val="FFE599"/>
                </a:highlight>
                <a:latin typeface="Oswald"/>
                <a:ea typeface="Oswald"/>
                <a:cs typeface="Oswald"/>
                <a:sym typeface="Oswald"/>
              </a:rPr>
              <a:t>User Workshop and Training on Fire Monitoring</a:t>
            </a:r>
            <a:endParaRPr sz="3200" b="1">
              <a:highlight>
                <a:srgbClr val="FFE599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</p:spTree>
    <p:extLst>
      <p:ext uri="{BB962C8B-B14F-4D97-AF65-F5344CB8AC3E}">
        <p14:creationId xmlns:p14="http://schemas.microsoft.com/office/powerpoint/2010/main" val="10066604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7FBF12-741C-3A42-B5FC-AA1080416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pc="400" dirty="0">
                <a:latin typeface="Arial" panose="020B0604020202020204" pitchFamily="34" charset="0"/>
                <a:cs typeface="Arial" panose="020B0604020202020204" pitchFamily="34" charset="0"/>
              </a:rPr>
              <a:t>Why are Copernicus services needed?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19DF5D-988A-5A44-9D6A-2013E30B8CF2}"/>
              </a:ext>
            </a:extLst>
          </p:cNvPr>
          <p:cNvSpPr/>
          <p:nvPr/>
        </p:nvSpPr>
        <p:spPr>
          <a:xfrm>
            <a:off x="1286638" y="5803715"/>
            <a:ext cx="5193405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867" dirty="0"/>
              <a:t>Example: NO</a:t>
            </a:r>
            <a:r>
              <a:rPr lang="en-GB" sz="1867" baseline="-25000" dirty="0"/>
              <a:t>2</a:t>
            </a:r>
            <a:r>
              <a:rPr lang="en-GB" sz="1867" dirty="0"/>
              <a:t> tropospheric column from Copernicus Sentinel-5P (31/10/2018)</a:t>
            </a:r>
            <a:endParaRPr lang="en-US" sz="1867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4ACA52-A769-4946-BEF8-3EE532FE6D4B}"/>
              </a:ext>
            </a:extLst>
          </p:cNvPr>
          <p:cNvSpPr txBox="1"/>
          <p:nvPr/>
        </p:nvSpPr>
        <p:spPr>
          <a:xfrm>
            <a:off x="6497414" y="1028733"/>
            <a:ext cx="510235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Observations are essential, but </a:t>
            </a:r>
            <a:r>
              <a:rPr lang="en-US" sz="2400" b="1" dirty="0">
                <a:solidFill>
                  <a:srgbClr val="070C8A"/>
                </a:solidFill>
              </a:rPr>
              <a:t>direct use</a:t>
            </a:r>
            <a:r>
              <a:rPr lang="en-US" sz="2400" dirty="0"/>
              <a:t> is generally </a:t>
            </a:r>
            <a:r>
              <a:rPr lang="en-US" sz="2400" b="1" dirty="0">
                <a:solidFill>
                  <a:srgbClr val="070C8A"/>
                </a:solidFill>
              </a:rPr>
              <a:t>limited</a:t>
            </a:r>
            <a:r>
              <a:rPr lang="en-US" sz="2400" dirty="0"/>
              <a:t>: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/>
              <a:t>gaps in space and time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/>
              <a:t>observed quantities may not be directly relevant (vertical column vs surface concentration)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/>
              <a:t>can be complex and numerous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019687-2FB2-C643-8B4F-3449095C9D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265" y="932723"/>
            <a:ext cx="4260272" cy="48378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CB4ADCD-A785-984C-A8E1-36B9BFB95D74}"/>
              </a:ext>
            </a:extLst>
          </p:cNvPr>
          <p:cNvSpPr txBox="1"/>
          <p:nvPr/>
        </p:nvSpPr>
        <p:spPr>
          <a:xfrm>
            <a:off x="6497414" y="3792908"/>
            <a:ext cx="510235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70C8A"/>
                </a:solidFill>
              </a:rPr>
              <a:t>What services do</a:t>
            </a:r>
            <a:r>
              <a:rPr lang="en-US" sz="2400" dirty="0"/>
              <a:t>: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/>
              <a:t>blend observations (satellite and non satellite) with model to provide a consistent </a:t>
            </a:r>
            <a:r>
              <a:rPr lang="sl-SI" sz="2400" dirty="0"/>
              <a:t>3D </a:t>
            </a:r>
            <a:r>
              <a:rPr lang="en-US" sz="2400" dirty="0"/>
              <a:t>state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/>
              <a:t>forecasts, a few days ahead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/>
              <a:t>reanalyses over past years or decades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69386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2" descr="http://www.space-airbusds.com/media/image/all_about_sentinel_satellites.JPG"/>
          <p:cNvPicPr>
            <a:picLocks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6022" y="3415354"/>
            <a:ext cx="1696989" cy="100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http://www.space-airbusds.com/media/image/all_about_sentinel_satellites.JPG"/>
          <p:cNvPicPr>
            <a:picLocks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5363" y="1098273"/>
            <a:ext cx="1696989" cy="1315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://www.space-airbusds.com/media/image/all_about_sentinel_satellites.JPG"/>
          <p:cNvPicPr>
            <a:picLocks noChangeArrowheads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4759" y="3055739"/>
            <a:ext cx="1696989" cy="1008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http://www.space-airbusds.com/media/image/all_about_sentinel_satellites.JPG"/>
          <p:cNvPicPr>
            <a:picLocks noChangeArrowheads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3496" y="913608"/>
            <a:ext cx="1696989" cy="1008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http://www.space-airbusds.com/media/image/all_about_sentinel_satellites.JPG"/>
          <p:cNvPicPr>
            <a:picLocks noChangeArrowheads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43615" y="1195466"/>
            <a:ext cx="1696989" cy="1315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http://www.space-airbusds.com/media/image/all_about_sentinel_satellites.JPG"/>
          <p:cNvPicPr>
            <a:picLocks noChangeArrowheads="1"/>
          </p:cNvPicPr>
          <p:nvPr/>
        </p:nvPicPr>
        <p:blipFill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0675" y="2423985"/>
            <a:ext cx="1695045" cy="1315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4"/>
          <p:cNvSpPr txBox="1">
            <a:spLocks noChangeArrowheads="1"/>
          </p:cNvSpPr>
          <p:nvPr/>
        </p:nvSpPr>
        <p:spPr bwMode="auto">
          <a:xfrm>
            <a:off x="1706157" y="3817064"/>
            <a:ext cx="650691" cy="253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38025" anchor="ctr">
            <a:spAutoFit/>
          </a:bodyPr>
          <a:lstStyle>
            <a:lvl1pPr>
              <a:spcAft>
                <a:spcPts val="600"/>
              </a:spcAft>
              <a:buClr>
                <a:schemeClr val="tx1"/>
              </a:buClr>
              <a:buSzPct val="120000"/>
              <a:buFont typeface="Arial" charset="0"/>
              <a:buChar char="•"/>
              <a:defRPr sz="1400">
                <a:solidFill>
                  <a:srgbClr val="FFFFFF"/>
                </a:solidFill>
                <a:latin typeface="Verdana" charset="0"/>
                <a:ea typeface="Geneva" charset="0"/>
                <a:cs typeface="Verdana" charset="0"/>
              </a:defRPr>
            </a:lvl1pPr>
            <a:lvl2pPr marL="742950" indent="-285750">
              <a:spcAft>
                <a:spcPts val="600"/>
              </a:spcAft>
              <a:buClr>
                <a:srgbClr val="800000"/>
              </a:buClr>
              <a:buSzPct val="120000"/>
              <a:defRPr sz="1000" i="1">
                <a:solidFill>
                  <a:schemeClr val="tx1"/>
                </a:solidFill>
                <a:latin typeface="Verdana" charset="0"/>
                <a:ea typeface="Geneva" charset="0"/>
                <a:cs typeface="Verdana" charset="0"/>
              </a:defRPr>
            </a:lvl2pPr>
            <a:lvl3pPr marL="1143000" indent="-228600">
              <a:spcAft>
                <a:spcPts val="600"/>
              </a:spcAft>
              <a:buClr>
                <a:srgbClr val="6AB4D8"/>
              </a:buClr>
              <a:buSzPct val="120000"/>
              <a:buFont typeface="Arial" charset="0"/>
              <a:buChar char="•"/>
              <a:defRPr sz="1400">
                <a:solidFill>
                  <a:srgbClr val="6AB4D8"/>
                </a:solidFill>
                <a:latin typeface="Verdana" charset="0"/>
                <a:ea typeface="Geneva" charset="0"/>
                <a:cs typeface="Verdana" charset="0"/>
              </a:defRPr>
            </a:lvl3pPr>
            <a:lvl4pPr marL="1600200" indent="-228600">
              <a:spcAft>
                <a:spcPts val="600"/>
              </a:spcAft>
              <a:buClr>
                <a:srgbClr val="800000"/>
              </a:buClr>
              <a:buSzPct val="120000"/>
              <a:buFont typeface="Arial" charset="0"/>
              <a:buChar char="•"/>
              <a:defRPr sz="1400">
                <a:solidFill>
                  <a:schemeClr val="tx1"/>
                </a:solidFill>
                <a:latin typeface="Verdana" charset="0"/>
                <a:ea typeface="Geneva" charset="0"/>
                <a:cs typeface="Verdana" charset="0"/>
              </a:defRPr>
            </a:lvl4pPr>
            <a:lvl5pPr marL="2057400" indent="-228600">
              <a:spcAft>
                <a:spcPts val="600"/>
              </a:spcAft>
              <a:buClr>
                <a:srgbClr val="800000"/>
              </a:buClr>
              <a:buSzPct val="120000"/>
              <a:buFont typeface="Arial" charset="0"/>
              <a:buChar char="•"/>
              <a:defRPr sz="1400">
                <a:solidFill>
                  <a:schemeClr val="tx1"/>
                </a:solidFill>
                <a:latin typeface="Verdana" charset="0"/>
                <a:ea typeface="Geneva" charset="0"/>
                <a:cs typeface="Verdana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800000"/>
              </a:buClr>
              <a:buSzPct val="120000"/>
              <a:buFont typeface="Arial" charset="0"/>
              <a:buChar char="•"/>
              <a:defRPr sz="1400">
                <a:solidFill>
                  <a:schemeClr val="tx1"/>
                </a:solidFill>
                <a:latin typeface="Verdana" charset="0"/>
                <a:ea typeface="Geneva" charset="0"/>
                <a:cs typeface="Verdana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800000"/>
              </a:buClr>
              <a:buSzPct val="120000"/>
              <a:buFont typeface="Arial" charset="0"/>
              <a:buChar char="•"/>
              <a:defRPr sz="1400">
                <a:solidFill>
                  <a:schemeClr val="tx1"/>
                </a:solidFill>
                <a:latin typeface="Verdana" charset="0"/>
                <a:ea typeface="Geneva" charset="0"/>
                <a:cs typeface="Verdana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800000"/>
              </a:buClr>
              <a:buSzPct val="120000"/>
              <a:buFont typeface="Arial" charset="0"/>
              <a:buChar char="•"/>
              <a:defRPr sz="1400">
                <a:solidFill>
                  <a:schemeClr val="tx1"/>
                </a:solidFill>
                <a:latin typeface="Verdana" charset="0"/>
                <a:ea typeface="Geneva" charset="0"/>
                <a:cs typeface="Verdana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800000"/>
              </a:buClr>
              <a:buSzPct val="120000"/>
              <a:buFont typeface="Arial" charset="0"/>
              <a:buChar char="•"/>
              <a:defRPr sz="1400">
                <a:solidFill>
                  <a:schemeClr val="tx1"/>
                </a:solidFill>
                <a:latin typeface="Verdana" charset="0"/>
                <a:ea typeface="Geneva" charset="0"/>
                <a:cs typeface="Verdana" charset="0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GB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A76BB"/>
                </a:solidFill>
                <a:effectLst/>
                <a:uLnTx/>
                <a:uFillTx/>
                <a:latin typeface="Calibri Light" charset="0"/>
                <a:ea typeface="Calibri Light" charset="0"/>
                <a:cs typeface="Calibri Light" charset="0"/>
              </a:rPr>
              <a:t>Sentinels</a:t>
            </a:r>
          </a:p>
        </p:txBody>
      </p:sp>
      <p:pic>
        <p:nvPicPr>
          <p:cNvPr id="15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6022" y="2268073"/>
            <a:ext cx="2321071" cy="849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1156939" y="328381"/>
            <a:ext cx="10464000" cy="384043"/>
          </a:xfrm>
        </p:spPr>
        <p:txBody>
          <a:bodyPr/>
          <a:lstStyle/>
          <a:p>
            <a:r>
              <a:rPr lang="en-GB" spc="400" dirty="0"/>
              <a:t>COPERNICUS AND ECMWF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75322" y="4389107"/>
            <a:ext cx="7816956" cy="1487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Copernicus is the European Union’s operational Earth Observation and Monitoring programme, looking at our planet and its environment for the ultimate benefit of all citizens.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67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User-driven with free and unrestricted data access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8880309" y="871620"/>
            <a:ext cx="664883" cy="5044713"/>
            <a:chOff x="1843507" y="703976"/>
            <a:chExt cx="545171" cy="413641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43507" y="1416167"/>
              <a:ext cx="545171" cy="575459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43507" y="703976"/>
              <a:ext cx="545171" cy="585554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43507" y="2118263"/>
              <a:ext cx="545171" cy="585554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43507" y="2830454"/>
              <a:ext cx="545171" cy="585554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43507" y="3542645"/>
              <a:ext cx="545171" cy="585554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43507" y="4254837"/>
              <a:ext cx="545171" cy="585554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>
            <a:off x="9728744" y="978973"/>
            <a:ext cx="1824203" cy="4795737"/>
            <a:chOff x="7440574" y="734229"/>
            <a:chExt cx="1368152" cy="3596803"/>
          </a:xfrm>
        </p:grpSpPr>
        <p:sp>
          <p:nvSpPr>
            <p:cNvPr id="23" name="TextBox 22"/>
            <p:cNvSpPr txBox="1"/>
            <p:nvPr/>
          </p:nvSpPr>
          <p:spPr>
            <a:xfrm>
              <a:off x="7440574" y="734229"/>
              <a:ext cx="1368152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Atmosphere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440574" y="1384340"/>
              <a:ext cx="1368152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Climate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440574" y="2034451"/>
              <a:ext cx="1368152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Land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440574" y="2684562"/>
              <a:ext cx="1368152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Marine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440574" y="3334673"/>
              <a:ext cx="1368152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Emergency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440574" y="3984783"/>
              <a:ext cx="1368152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Security</a:t>
              </a:r>
            </a:p>
          </p:txBody>
        </p:sp>
      </p:grpSp>
      <p:sp>
        <p:nvSpPr>
          <p:cNvPr id="30" name="Right Arrow 29"/>
          <p:cNvSpPr/>
          <p:nvPr/>
        </p:nvSpPr>
        <p:spPr>
          <a:xfrm>
            <a:off x="6369670" y="2752497"/>
            <a:ext cx="2179973" cy="558100"/>
          </a:xfrm>
          <a:prstGeom prst="rightArrow">
            <a:avLst/>
          </a:prstGeom>
          <a:solidFill>
            <a:srgbClr val="5AC4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463292" y="1370587"/>
            <a:ext cx="2179973" cy="1405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Observations feeding into value-added Services</a:t>
            </a:r>
          </a:p>
        </p:txBody>
      </p:sp>
      <p:sp>
        <p:nvSpPr>
          <p:cNvPr id="4" name="Rectangle 3"/>
          <p:cNvSpPr/>
          <p:nvPr/>
        </p:nvSpPr>
        <p:spPr>
          <a:xfrm>
            <a:off x="8688289" y="768000"/>
            <a:ext cx="2909681" cy="873328"/>
          </a:xfrm>
          <a:prstGeom prst="rect">
            <a:avLst/>
          </a:prstGeom>
          <a:noFill/>
          <a:ln>
            <a:solidFill>
              <a:srgbClr val="5AC5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8688288" y="1700808"/>
            <a:ext cx="2909681" cy="816000"/>
          </a:xfrm>
          <a:prstGeom prst="rect">
            <a:avLst/>
          </a:prstGeom>
          <a:noFill/>
          <a:ln>
            <a:solidFill>
              <a:srgbClr val="A73F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8688289" y="4281600"/>
            <a:ext cx="2909681" cy="816000"/>
          </a:xfrm>
          <a:prstGeom prst="rect">
            <a:avLst/>
          </a:prstGeom>
          <a:noFill/>
          <a:ln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ED7D3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911424" y="6021288"/>
            <a:ext cx="576064" cy="2905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911424" y="6405331"/>
            <a:ext cx="576064" cy="290525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535683" y="5916332"/>
            <a:ext cx="6288509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Service is implemented by ECMWF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535683" y="6311813"/>
            <a:ext cx="6288509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ECWMF is contributing to the Service</a:t>
            </a:r>
          </a:p>
        </p:txBody>
      </p:sp>
    </p:spTree>
    <p:extLst>
      <p:ext uri="{BB962C8B-B14F-4D97-AF65-F5344CB8AC3E}">
        <p14:creationId xmlns:p14="http://schemas.microsoft.com/office/powerpoint/2010/main" val="22072403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133" b="1" spc="400" dirty="0">
                <a:latin typeface="Arial" panose="020B0604020202020204" pitchFamily="34" charset="0"/>
                <a:cs typeface="Arial" panose="020B0604020202020204" pitchFamily="34" charset="0"/>
              </a:rPr>
              <a:t>Reasons to care about atmospheric composition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6617" y="1238893"/>
            <a:ext cx="7533295" cy="51100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03713" y="6355212"/>
            <a:ext cx="1221553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67" i="1" dirty="0"/>
              <a:t>from D. Jacob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C502AA-19DF-6B48-A833-6E05160E6F6A}"/>
              </a:ext>
            </a:extLst>
          </p:cNvPr>
          <p:cNvSpPr txBox="1"/>
          <p:nvPr/>
        </p:nvSpPr>
        <p:spPr>
          <a:xfrm>
            <a:off x="7962098" y="1412777"/>
            <a:ext cx="40865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…but also benefiting NWP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/>
              <a:t>direct effect of aerosols, ozone and greenhouse gases on radiation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/>
              <a:t>effect on cloud formation and precipitation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GB" sz="2400" dirty="0"/>
              <a:t>use in observation operators for satellite radiance assimilation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052415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pc="0" dirty="0"/>
              <a:t>Atmospheric science in the ECMWF Integrated Forecast System (IFS)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542019" y="1327111"/>
            <a:ext cx="6909711" cy="4480101"/>
            <a:chOff x="609596" y="1082502"/>
            <a:chExt cx="8496301" cy="5389685"/>
          </a:xfrm>
        </p:grpSpPr>
        <p:sp>
          <p:nvSpPr>
            <p:cNvPr id="4" name="Oval 3"/>
            <p:cNvSpPr/>
            <p:nvPr/>
          </p:nvSpPr>
          <p:spPr>
            <a:xfrm>
              <a:off x="609596" y="1082502"/>
              <a:ext cx="8496301" cy="5389685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IFS</a:t>
              </a:r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3978712" y="1605467"/>
              <a:ext cx="1828801" cy="624254"/>
            </a:xfrm>
            <a:prstGeom prst="roundRect">
              <a:avLst/>
            </a:prstGeom>
            <a:solidFill>
              <a:srgbClr val="62C4D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Observation operators</a:t>
              </a: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1200145" y="3777345"/>
              <a:ext cx="1828801" cy="624254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Chemical module</a:t>
              </a: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2770898" y="5357386"/>
              <a:ext cx="1828801" cy="624254"/>
            </a:xfrm>
            <a:prstGeom prst="roundRect">
              <a:avLst/>
            </a:prstGeom>
            <a:solidFill>
              <a:srgbClr val="62C4D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CHTESSEL</a:t>
              </a: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6781067" y="2956728"/>
              <a:ext cx="1828801" cy="624254"/>
            </a:xfrm>
            <a:prstGeom prst="roundRect">
              <a:avLst/>
            </a:prstGeom>
            <a:solidFill>
              <a:srgbClr val="62C4D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Bin scheme</a:t>
              </a: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1200146" y="2956728"/>
              <a:ext cx="1828801" cy="624254"/>
            </a:xfrm>
            <a:prstGeom prst="roundRect">
              <a:avLst/>
            </a:prstGeom>
            <a:solidFill>
              <a:srgbClr val="62C4D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TM5-CB05</a:t>
              </a: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6781066" y="3777345"/>
              <a:ext cx="1828801" cy="624254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Aerosol module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3660386" y="4177750"/>
              <a:ext cx="2394725" cy="6711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Meteorology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3660385" y="2599469"/>
              <a:ext cx="2394725" cy="6711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4D-Var</a:t>
              </a: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4952265" y="5357386"/>
              <a:ext cx="1828801" cy="624254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GHG module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912583" y="1972777"/>
            <a:ext cx="33893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CAMS global production system is the ECMWF Integrated Forecast System (IFS).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IFS is the full NWP forecasting and data assimilation system of ECMWF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8926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2187" y="1343921"/>
            <a:ext cx="1626220" cy="13619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5767" y="1066188"/>
            <a:ext cx="3533684" cy="2059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9515" y="3570876"/>
            <a:ext cx="1697211" cy="12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6927" y="3954917"/>
            <a:ext cx="1697211" cy="12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4339" y="4338961"/>
            <a:ext cx="1697211" cy="12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1753" y="4723004"/>
            <a:ext cx="1697211" cy="12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ight Arrow 11"/>
          <p:cNvSpPr/>
          <p:nvPr/>
        </p:nvSpPr>
        <p:spPr bwMode="auto">
          <a:xfrm>
            <a:off x="3102431" y="1873276"/>
            <a:ext cx="737119" cy="303245"/>
          </a:xfrm>
          <a:prstGeom prst="rightArrow">
            <a:avLst/>
          </a:prstGeom>
          <a:solidFill>
            <a:srgbClr val="62C4DD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100" b="1" i="0" u="none" strike="noStrike" kern="1200" cap="none" spc="0" normalizeH="0" baseline="0" noProof="0" dirty="0">
              <a:ln>
                <a:noFill/>
              </a:ln>
              <a:solidFill>
                <a:srgbClr val="00468C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" name="Right Arrow 12"/>
          <p:cNvSpPr/>
          <p:nvPr/>
        </p:nvSpPr>
        <p:spPr bwMode="auto">
          <a:xfrm rot="2926733">
            <a:off x="7046389" y="3777200"/>
            <a:ext cx="737119" cy="303245"/>
          </a:xfrm>
          <a:prstGeom prst="rightArrow">
            <a:avLst/>
          </a:prstGeom>
          <a:solidFill>
            <a:srgbClr val="62C4DD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100" b="1" i="0" u="none" strike="noStrike" kern="1200" cap="none" spc="0" normalizeH="0" baseline="0" noProof="0" dirty="0">
              <a:ln>
                <a:noFill/>
              </a:ln>
              <a:solidFill>
                <a:srgbClr val="00468C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1433937" y="303355"/>
            <a:ext cx="33269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E68323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rgbClr val="00468C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rgbClr val="00468C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rgbClr val="00468C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rgbClr val="00468C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rgbClr val="00468C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rgbClr val="00468C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rgbClr val="00468C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rgbClr val="00468C"/>
                </a:solidFill>
                <a:latin typeface="Arial" charset="0"/>
              </a:defRPr>
            </a:lvl9pPr>
          </a:lstStyle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CAMS SERVICE CHAIN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2788" y="1303565"/>
            <a:ext cx="1674061" cy="94165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9756" y="3288361"/>
            <a:ext cx="668872" cy="6688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76901" y="885879"/>
            <a:ext cx="2311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charset="0"/>
                <a:ea typeface="Calibri Light" charset="0"/>
                <a:cs typeface="Calibri Light" charset="0"/>
              </a:rPr>
              <a:t>Space Agencies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466864" y="819785"/>
            <a:ext cx="2311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charset="0"/>
                <a:ea typeface="Calibri Light" charset="0"/>
                <a:cs typeface="Calibri Light" charset="0"/>
              </a:rPr>
              <a:t>In-situ observations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878587" y="6021288"/>
            <a:ext cx="9506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charset="0"/>
                <a:ea typeface="Calibri Light" charset="0"/>
                <a:cs typeface="Calibri Light" charset="0"/>
              </a:rPr>
              <a:t>Users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799689" y="6552787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charset="0"/>
                <a:ea typeface="Calibri Light" charset="0"/>
                <a:cs typeface="Calibri Light" charset="0"/>
              </a:rPr>
              <a:t>15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400" dirty="0"/>
              <a:t>CAMS SERVICE CHAIN</a:t>
            </a:r>
          </a:p>
        </p:txBody>
      </p:sp>
      <p:sp>
        <p:nvSpPr>
          <p:cNvPr id="11" name="Snip Diagonal Corner Rectangle 10"/>
          <p:cNvSpPr/>
          <p:nvPr/>
        </p:nvSpPr>
        <p:spPr>
          <a:xfrm>
            <a:off x="4175787" y="839797"/>
            <a:ext cx="6591780" cy="5181491"/>
          </a:xfrm>
          <a:prstGeom prst="snip2DiagRect">
            <a:avLst>
              <a:gd name="adj1" fmla="val 0"/>
              <a:gd name="adj2" fmla="val 50000"/>
            </a:avLst>
          </a:prstGeom>
          <a:noFill/>
          <a:ln w="57150">
            <a:solidFill>
              <a:srgbClr val="5AC4D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ight Arrow 22"/>
          <p:cNvSpPr/>
          <p:nvPr/>
        </p:nvSpPr>
        <p:spPr bwMode="auto">
          <a:xfrm rot="8019993">
            <a:off x="10254014" y="2491940"/>
            <a:ext cx="737119" cy="303245"/>
          </a:xfrm>
          <a:prstGeom prst="rightArrow">
            <a:avLst/>
          </a:prstGeom>
          <a:solidFill>
            <a:srgbClr val="62C4DD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100" b="1" i="0" u="none" strike="noStrike" kern="1200" cap="none" spc="0" normalizeH="0" baseline="0" noProof="0" dirty="0">
              <a:ln>
                <a:noFill/>
              </a:ln>
              <a:solidFill>
                <a:srgbClr val="00468C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" name="Right Arrow 24"/>
          <p:cNvSpPr/>
          <p:nvPr/>
        </p:nvSpPr>
        <p:spPr bwMode="auto">
          <a:xfrm rot="18863110" flipH="1">
            <a:off x="4901667" y="5197998"/>
            <a:ext cx="737119" cy="303245"/>
          </a:xfrm>
          <a:prstGeom prst="rightArrow">
            <a:avLst/>
          </a:prstGeom>
          <a:solidFill>
            <a:srgbClr val="62C4DD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100" b="1" i="0" u="none" strike="noStrike" kern="1200" cap="none" spc="0" normalizeH="0" baseline="0" noProof="0" dirty="0">
              <a:ln>
                <a:noFill/>
              </a:ln>
              <a:solidFill>
                <a:srgbClr val="00468C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199132" y="3184342"/>
            <a:ext cx="52672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charset="0"/>
                <a:ea typeface="Calibri Light" charset="0"/>
                <a:cs typeface="Calibri Light" charset="0"/>
              </a:rPr>
              <a:t>ECMWF Integrated Forecasting System (IFS)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977608" y="4918735"/>
            <a:ext cx="21608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charset="0"/>
                <a:ea typeface="Calibri Light" charset="0"/>
                <a:cs typeface="Calibri Light" charset="0"/>
              </a:rPr>
              <a:t>Regional multi-model ensemble (lead: Météo-France) 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5369" y="2751599"/>
            <a:ext cx="1098000" cy="18866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1765" y="4389107"/>
            <a:ext cx="4011324" cy="19540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1093576"/>
      </p:ext>
    </p:extLst>
  </p:cSld>
  <p:clrMapOvr>
    <a:masterClrMapping/>
  </p:clrMapOvr>
</p:sld>
</file>

<file path=ppt/theme/theme1.xml><?xml version="1.0" encoding="utf-8"?>
<a:theme xmlns:a="http://schemas.openxmlformats.org/drawingml/2006/main" name="Atmosphere">
  <a:themeElements>
    <a:clrScheme name="Copernicu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5408F"/>
      </a:accent1>
      <a:accent2>
        <a:srgbClr val="FFC800"/>
      </a:accent2>
      <a:accent3>
        <a:srgbClr val="69AADC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Atmosphere">
  <a:themeElements>
    <a:clrScheme name="Copernicu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5408F"/>
      </a:accent1>
      <a:accent2>
        <a:srgbClr val="FFC800"/>
      </a:accent2>
      <a:accent3>
        <a:srgbClr val="69AADC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2759</TotalTime>
  <Words>2729</Words>
  <Application>Microsoft Macintosh PowerPoint</Application>
  <PresentationFormat>Widescreen</PresentationFormat>
  <Paragraphs>396</Paragraphs>
  <Slides>44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44</vt:i4>
      </vt:variant>
    </vt:vector>
  </HeadingPairs>
  <TitlesOfParts>
    <vt:vector size="54" baseType="lpstr">
      <vt:lpstr>Arial</vt:lpstr>
      <vt:lpstr>Calibri</vt:lpstr>
      <vt:lpstr>Calibri Light</vt:lpstr>
      <vt:lpstr>Helvetica</vt:lpstr>
      <vt:lpstr>Oswald</vt:lpstr>
      <vt:lpstr>Times New Roman</vt:lpstr>
      <vt:lpstr>Verdana</vt:lpstr>
      <vt:lpstr>Atmosphere</vt:lpstr>
      <vt:lpstr>3_Atmosphere</vt:lpstr>
      <vt:lpstr>Office Theme</vt:lpstr>
      <vt:lpstr>Agenda - Day 2   12 May, 10:00 CET: Copernicus Atmosphere Monitoring Service products for monitoring fire emissions and smoke (Mark Parrington, Copernicus Atmosphere Monitoring Service - CAMS, European Centre for Medium-Range Weather Forecasts - ECMWF).</vt:lpstr>
      <vt:lpstr>PowerPoint Presentation</vt:lpstr>
      <vt:lpstr>Topics addressed in this presentation</vt:lpstr>
      <vt:lpstr>WHAT IS COPERNICUS?</vt:lpstr>
      <vt:lpstr>Why are Copernicus services needed?</vt:lpstr>
      <vt:lpstr>COPERNICUS AND ECMWF</vt:lpstr>
      <vt:lpstr>Reasons to care about atmospheric composition</vt:lpstr>
      <vt:lpstr>Atmospheric science in the ECMWF Integrated Forecast System (IFS)</vt:lpstr>
      <vt:lpstr>CAMS SERVICE CHAIN</vt:lpstr>
      <vt:lpstr>Near-real-time satellite data usage</vt:lpstr>
      <vt:lpstr>Assimilated reactive gases in CAMS real-time system</vt:lpstr>
      <vt:lpstr>CAMS products families</vt:lpstr>
      <vt:lpstr>CAMS Service Product Portfolio</vt:lpstr>
      <vt:lpstr>ESTIMATING GLOBAL WILDFIRE EMISSIONS IN CAMS</vt:lpstr>
      <vt:lpstr>GFAS hourly fire emissions</vt:lpstr>
      <vt:lpstr>Long-range transport of boreal fire emissions, August 2017</vt:lpstr>
      <vt:lpstr>Long-range transport of boreal fire emissions, August 2017</vt:lpstr>
      <vt:lpstr>Long-range transport of boreal fire emissions, August 2018</vt:lpstr>
      <vt:lpstr>Monitoring Arctic wildfires during summer 2019</vt:lpstr>
      <vt:lpstr>Links between CAMS and CEMS: from fire forecasts to emissions</vt:lpstr>
      <vt:lpstr>Monitoring Amazon fires in August 2019</vt:lpstr>
      <vt:lpstr>Global analyses and forecasts</vt:lpstr>
      <vt:lpstr>Visualizing CAMS forecasts on Windy.com</vt:lpstr>
      <vt:lpstr>CAMS aerosol case study, Storm Ophelia, October 2017</vt:lpstr>
      <vt:lpstr>CAMS global reanalysis 2003 – 2018 (updated yearly)</vt:lpstr>
      <vt:lpstr>Assimilated satellite products in CAMS Reanalysis</vt:lpstr>
      <vt:lpstr>CAMS European air quality multi-model ensemble</vt:lpstr>
      <vt:lpstr>High quality products at European scale</vt:lpstr>
      <vt:lpstr>Access the regional air quality forecast data</vt:lpstr>
      <vt:lpstr>Regional air quality reanalysis (2010) 2014 - 2018</vt:lpstr>
      <vt:lpstr>Products in support of policy users</vt:lpstr>
      <vt:lpstr>Products in support of policy users</vt:lpstr>
      <vt:lpstr>Access the global analyses and forecasts dataset</vt:lpstr>
      <vt:lpstr>Accessing CAMS data: Online catalogue</vt:lpstr>
      <vt:lpstr>Accessing CAMS data: Online catalogue</vt:lpstr>
      <vt:lpstr>Accessing CAMS data</vt:lpstr>
      <vt:lpstr>Accessing CAMS data</vt:lpstr>
      <vt:lpstr>Atmosphere Data Store (ADS)</vt:lpstr>
      <vt:lpstr>Atmosphere Data Store (ADS)</vt:lpstr>
      <vt:lpstr>Atmosphere Data Store (ADS)</vt:lpstr>
      <vt:lpstr>Atmosphere Data Store (ADS)</vt:lpstr>
      <vt:lpstr>Further information and user support for CAMS</vt:lpstr>
      <vt:lpstr>THE ATMOSPHERE MOOC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Parrington</dc:creator>
  <cp:lastModifiedBy>Mark Parrington</cp:lastModifiedBy>
  <cp:revision>32</cp:revision>
  <dcterms:created xsi:type="dcterms:W3CDTF">2020-05-06T12:26:30Z</dcterms:created>
  <dcterms:modified xsi:type="dcterms:W3CDTF">2020-05-13T08:41:58Z</dcterms:modified>
</cp:coreProperties>
</file>