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39"/>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Lato" panose="020B0604020202020204" charset="0"/>
      <p:regular r:id="rId40"/>
      <p:bold r:id="rId41"/>
      <p:italic r:id="rId42"/>
      <p:boldItalic r:id="rId43"/>
    </p:embeddedFont>
    <p:embeddedFont>
      <p:font typeface="Raleway"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Helvetica Neue" panose="020B0604020202020204" charset="0"/>
      <p:regular r:id="rId52"/>
      <p:bold r:id="rId53"/>
      <p:italic r:id="rId54"/>
      <p:boldItalic r:id="rId55"/>
    </p:embeddedFont>
    <p:embeddedFont>
      <p:font typeface="Oswald" panose="020B060402020202020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082AD5-6307-4114-93FC-5A33832083B6}">
  <a:tblStyle styleId="{59082AD5-6307-4114-93FC-5A33832083B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7fe19f643d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36" name="Google Shape;236;g7fe19f643d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fe19f643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7fe19f643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75d4fde2f_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75d4fde2f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t>Fine Fuel Moisture Code</a:t>
            </a:r>
            <a:r>
              <a:rPr lang="en-GB"/>
              <a:t> (FFMC), refers to the moisture content of litter and other cured fine fuels occupying the first fuel bed layers (surface layer, 1-2 cm deep). This code is an indicator of the relative ease of ignition and the flammability of fine fuel and it is characterised by a fast response to weather variations, with a timelag of 16 hours under standard conditions. FFMC is a unit-less number defined in the range [2, 101], with a conventional starting value of 85.</a:t>
            </a:r>
            <a:endParaRPr/>
          </a:p>
          <a:p>
            <a:pPr marL="0" lvl="0" indent="0" algn="l" rtl="0">
              <a:spcBef>
                <a:spcPts val="0"/>
              </a:spcBef>
              <a:spcAft>
                <a:spcPts val="0"/>
              </a:spcAft>
              <a:buNone/>
            </a:pPr>
            <a:r>
              <a:rPr lang="en-GB" b="1"/>
              <a:t>Duff Moisture Code</a:t>
            </a:r>
            <a:r>
              <a:rPr lang="en-GB"/>
              <a:t> (DMC), refers to the moisture content of loosely compacted organic layers of moderate depth (duff layer, 5-10 cm) and gives an indication of fuel consumption in moderate duff layers and medium-size woody material. DMC is characterised by a medium-term response (about 10-12 days) to weather variations. This is also a numeric rating defined in the range [0, $+\infty$[, with a default startup value of 6. </a:t>
            </a:r>
            <a:endParaRPr/>
          </a:p>
          <a:p>
            <a:pPr marL="0" lvl="0" indent="0" algn="l" rtl="0">
              <a:spcBef>
                <a:spcPts val="0"/>
              </a:spcBef>
              <a:spcAft>
                <a:spcPts val="0"/>
              </a:spcAft>
              <a:buClr>
                <a:schemeClr val="dk1"/>
              </a:buClr>
              <a:buSzPts val="1100"/>
              <a:buFont typeface="Arial"/>
              <a:buNone/>
            </a:pPr>
            <a:r>
              <a:rPr lang="en-GB" b="1"/>
              <a:t>Drought Code</a:t>
            </a:r>
            <a:r>
              <a:rPr lang="en-GB"/>
              <a:t> (DC), refers to the moisture content of deep, compact organic layers (deep duff layer, 1-20 cm). This code is a useful indicator of seasonal drought effects on forest fuels and the amount of smoldering in deep duff layers and large logs. DC has a long-term response (about 50 days) to weather variations. The rating is defined in the range [0, $+\infty$[, with a default startup value of 15.</a:t>
            </a:r>
            <a:endParaRPr/>
          </a:p>
          <a:p>
            <a:pPr marL="0" lvl="0" indent="0" algn="l" rtl="0">
              <a:spcBef>
                <a:spcPts val="0"/>
              </a:spcBef>
              <a:spcAft>
                <a:spcPts val="0"/>
              </a:spcAft>
              <a:buClr>
                <a:schemeClr val="dk1"/>
              </a:buClr>
              <a:buSzPts val="1100"/>
              <a:buFont typeface="Arial"/>
              <a:buNone/>
            </a:pPr>
            <a:r>
              <a:rPr lang="en-GB" b="1"/>
              <a:t>Initial Spread Index</a:t>
            </a:r>
            <a:r>
              <a:rPr lang="en-GB"/>
              <a:t> (ISI), a measure of the rate at which a fire would spread in its early stages shortly after ignition. It combines the effects of wind and the FFMC on rate of spread without the influence of variable quantities of fuel. ISI is a numeric rating defined in the range [0, $+\infty$[.</a:t>
            </a:r>
            <a:endParaRPr/>
          </a:p>
          <a:p>
            <a:pPr marL="0" lvl="0" indent="0" algn="l" rtl="0">
              <a:spcBef>
                <a:spcPts val="0"/>
              </a:spcBef>
              <a:spcAft>
                <a:spcPts val="0"/>
              </a:spcAft>
              <a:buClr>
                <a:schemeClr val="dk1"/>
              </a:buClr>
              <a:buSzPts val="1100"/>
              <a:buFont typeface="Arial"/>
              <a:buNone/>
            </a:pPr>
            <a:r>
              <a:rPr lang="en-GB" b="1"/>
              <a:t>Build Up Index</a:t>
            </a:r>
            <a:r>
              <a:rPr lang="en-GB"/>
              <a:t> (BUI), the total amount of fuel available for combustion. It is a weighted combination of the DMC and DC and defined in the range [0, $+\infty$[.</a:t>
            </a:r>
            <a:endParaRPr/>
          </a:p>
          <a:p>
            <a:pPr marL="0" lvl="0" indent="0" algn="l" rtl="0">
              <a:spcBef>
                <a:spcPts val="0"/>
              </a:spcBef>
              <a:spcAft>
                <a:spcPts val="0"/>
              </a:spcAft>
              <a:buClr>
                <a:schemeClr val="dk1"/>
              </a:buClr>
              <a:buSzPts val="1100"/>
              <a:buFont typeface="Arial"/>
              <a:buNone/>
            </a:pPr>
            <a:r>
              <a:rPr lang="en-GB" b="1"/>
              <a:t>Fire Weather Index</a:t>
            </a:r>
            <a:r>
              <a:rPr lang="en-GB"/>
              <a:t> (FWI), a unit-less index of general fire intensity which results from the integration of ISI and BUI. It is defined in the range [0, $+\infty$[ and widely considered a general index of fire danger.</a:t>
            </a:r>
            <a:endParaRPr/>
          </a:p>
          <a:p>
            <a:pPr marL="0" lvl="0" indent="0" algn="l" rtl="0">
              <a:spcBef>
                <a:spcPts val="0"/>
              </a:spcBef>
              <a:spcAft>
                <a:spcPts val="0"/>
              </a:spcAft>
              <a:buClr>
                <a:schemeClr val="dk1"/>
              </a:buClr>
              <a:buSzPts val="1100"/>
              <a:buFont typeface="Arial"/>
              <a:buNone/>
            </a:pPr>
            <a:r>
              <a:rPr lang="en-GB" b="1"/>
              <a:t>Daily Severity Rating</a:t>
            </a:r>
            <a:r>
              <a:rPr lang="en-GB"/>
              <a:t> (DSR), a non-linear transformation of the Fire Weather Index which is intended to be directly proportional to the expected effort required for fire suppression and therefore widely used to predict the difficulty to control a fire. It is suitable to be averaged over space (i.e. region) and time (i.e. season).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21ee2813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21ee2813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75d4fde2f_9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775d4fde2f_9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Here is how the website looks like, there are 2 relevant tools to explore:</a:t>
            </a:r>
            <a:endParaRPr/>
          </a:p>
          <a:p>
            <a:pPr marL="457200" lvl="0" indent="-317500" algn="l" rtl="0">
              <a:spcBef>
                <a:spcPts val="0"/>
              </a:spcBef>
              <a:spcAft>
                <a:spcPts val="0"/>
              </a:spcAft>
              <a:buSzPts val="1400"/>
              <a:buChar char="-"/>
            </a:pPr>
            <a:r>
              <a:rPr lang="en-GB"/>
              <a:t>Rapid mapping where there are reports of events occurring in real time and users can get information on the cause of the event (whether fires where natural in original or due to arson) but you can also get information on the extent of the area affected.</a:t>
            </a:r>
            <a:endParaRPr/>
          </a:p>
          <a:p>
            <a:pPr marL="457200" lvl="0" indent="-317500" algn="l" rtl="0">
              <a:spcBef>
                <a:spcPts val="0"/>
              </a:spcBef>
              <a:spcAft>
                <a:spcPts val="0"/>
              </a:spcAft>
              <a:buSzPts val="1400"/>
              <a:buChar char="-"/>
            </a:pPr>
            <a:r>
              <a:rPr lang="en-GB"/>
              <a:t>EFFIS - the European Fire Information system which we will explore in more detail in a bit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75d4fde2f_1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775d4fde2f_1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Here is how the website looks like, there are 2 relevant tools to explore:</a:t>
            </a:r>
            <a:endParaRPr/>
          </a:p>
          <a:p>
            <a:pPr marL="457200" lvl="0" indent="-317500" algn="l" rtl="0">
              <a:spcBef>
                <a:spcPts val="0"/>
              </a:spcBef>
              <a:spcAft>
                <a:spcPts val="0"/>
              </a:spcAft>
              <a:buSzPts val="1400"/>
              <a:buChar char="-"/>
            </a:pPr>
            <a:r>
              <a:rPr lang="en-GB"/>
              <a:t>Rapid mapping where there are reports of events occurring in real time and users can get information on the cause of the event (whether fires where natural in original or due to arson) but you can also get information on the extent of the area affected.</a:t>
            </a:r>
            <a:endParaRPr/>
          </a:p>
          <a:p>
            <a:pPr marL="457200" lvl="0" indent="-317500" algn="l" rtl="0">
              <a:spcBef>
                <a:spcPts val="0"/>
              </a:spcBef>
              <a:spcAft>
                <a:spcPts val="0"/>
              </a:spcAft>
              <a:buSzPts val="1400"/>
              <a:buChar char="-"/>
            </a:pPr>
            <a:r>
              <a:rPr lang="en-GB"/>
              <a:t>EFFIS - the European Fire Information system which we will explore in more detail in a bit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775d4fde2f_1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775d4fde2f_1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775d4fde2f_1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775d4fde2f_1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775d4fde2f_1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775d4fde2f_1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775d4fde2f_1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775d4fde2f_1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Here is how the website looks like, there are 2 relevant tools to explore:</a:t>
            </a:r>
            <a:endParaRPr/>
          </a:p>
          <a:p>
            <a:pPr marL="457200" lvl="0" indent="-317500" algn="l" rtl="0">
              <a:spcBef>
                <a:spcPts val="0"/>
              </a:spcBef>
              <a:spcAft>
                <a:spcPts val="0"/>
              </a:spcAft>
              <a:buSzPts val="1400"/>
              <a:buChar char="-"/>
            </a:pPr>
            <a:r>
              <a:rPr lang="en-GB"/>
              <a:t>Rapid mapping where there are reports of events occurring in real time and users can get information on the cause of the event (whether fires where natural in original or due to arson) but you can also get information on the extent of the area affected.</a:t>
            </a:r>
            <a:endParaRPr/>
          </a:p>
          <a:p>
            <a:pPr marL="457200" lvl="0" indent="-317500" algn="l" rtl="0">
              <a:spcBef>
                <a:spcPts val="0"/>
              </a:spcBef>
              <a:spcAft>
                <a:spcPts val="0"/>
              </a:spcAft>
              <a:buSzPts val="1400"/>
              <a:buChar char="-"/>
            </a:pPr>
            <a:r>
              <a:rPr lang="en-GB"/>
              <a:t>EFFIS - the European Fire Information system which we will explore in more detail in a bit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775d4fde2f_1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775d4fde2f_1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75d4fde2f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75d4fde2f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7fe19f643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7fe19f643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7fe19f643d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7fe19f643d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7fe19f643d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7fe19f643d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775d4fde2f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775d4fde2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7fe19f643d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7fe19f643d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21ee2813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21ee2813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851a6a7b8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851a6a7b8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75d4fde2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775d4fde2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775d4fde2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775d4fde2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775d4fde2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775d4fde2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75d4fde2f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75d4fde2f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775d4fde2f_9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775d4fde2f_9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775d4fde2f_1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775d4fde2f_1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775d4fde2f_1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775d4fde2f_1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775d4fde2f_3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775d4fde2f_3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7fe19f643d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7fe19f643d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7fe19f643d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g7fe19f643d_0_25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775d4fde2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775d4fde2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fe19f643d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g7fe19f643d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21ee281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21ee281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fe19f643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fe19f643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fe19f643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7fe19f643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75d4fde2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775d4fde2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2222"/>
              </a:lnSpc>
              <a:spcBef>
                <a:spcPts val="800"/>
              </a:spcBef>
              <a:spcAft>
                <a:spcPts val="100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75d4fde2f_9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75d4fde2f_9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1620422" y="270000"/>
            <a:ext cx="5903700" cy="276900"/>
          </a:xfrm>
          <a:prstGeom prst="rect">
            <a:avLst/>
          </a:prstGeom>
          <a:noFill/>
          <a:ln>
            <a:noFill/>
          </a:ln>
        </p:spPr>
        <p:txBody>
          <a:bodyPr spcFirstLastPara="1" wrap="square" lIns="68575" tIns="68575" rIns="68575" bIns="68575" anchor="t" anchorCtr="0">
            <a:noAutofit/>
          </a:bodyPr>
          <a:lstStyle>
            <a:lvl1pPr marL="0" marR="0" lvl="0" indent="0" algn="l" rtl="0">
              <a:lnSpc>
                <a:spcPct val="116666"/>
              </a:lnSpc>
              <a:spcBef>
                <a:spcPts val="0"/>
              </a:spcBef>
              <a:spcAft>
                <a:spcPts val="0"/>
              </a:spcAft>
              <a:buClr>
                <a:srgbClr val="064E83"/>
              </a:buClr>
              <a:buSzPts val="1100"/>
              <a:buFont typeface="Arial"/>
              <a:buNone/>
              <a:defRPr sz="1800" b="0" i="0" u="none" strike="noStrike" cap="none">
                <a:solidFill>
                  <a:srgbClr val="064E83"/>
                </a:solidFill>
                <a:latin typeface="Arial"/>
                <a:ea typeface="Arial"/>
                <a:cs typeface="Arial"/>
                <a:sym typeface="Arial"/>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84" name="Google Shape;84;p13"/>
          <p:cNvSpPr txBox="1">
            <a:spLocks noGrp="1"/>
          </p:cNvSpPr>
          <p:nvPr>
            <p:ph type="body" idx="1"/>
          </p:nvPr>
        </p:nvSpPr>
        <p:spPr>
          <a:xfrm>
            <a:off x="1620421" y="702000"/>
            <a:ext cx="5903700" cy="3739500"/>
          </a:xfrm>
          <a:prstGeom prst="rect">
            <a:avLst/>
          </a:prstGeom>
          <a:noFill/>
          <a:ln>
            <a:noFill/>
          </a:ln>
        </p:spPr>
        <p:txBody>
          <a:bodyPr spcFirstLastPara="1" wrap="square" lIns="68575" tIns="68575" rIns="68575" bIns="68575" anchor="t" anchorCtr="0">
            <a:noAutofit/>
          </a:bodyPr>
          <a:lstStyle>
            <a:lvl1pPr marL="457200" marR="0" lvl="0" indent="-317500" algn="l" rtl="0">
              <a:lnSpc>
                <a:spcPct val="122222"/>
              </a:lnSpc>
              <a:spcBef>
                <a:spcPts val="800"/>
              </a:spcBef>
              <a:spcAft>
                <a:spcPts val="0"/>
              </a:spcAft>
              <a:buClr>
                <a:srgbClr val="064E83"/>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25000"/>
              </a:lnSpc>
              <a:spcBef>
                <a:spcPts val="1600"/>
              </a:spcBef>
              <a:spcAft>
                <a:spcPts val="0"/>
              </a:spcAft>
              <a:buClr>
                <a:srgbClr val="064E83"/>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8450" algn="l" rtl="0">
              <a:lnSpc>
                <a:spcPct val="128571"/>
              </a:lnSpc>
              <a:spcBef>
                <a:spcPts val="1600"/>
              </a:spcBef>
              <a:spcAft>
                <a:spcPts val="0"/>
              </a:spcAft>
              <a:buClr>
                <a:srgbClr val="064E83"/>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85750" algn="l" rtl="0">
              <a:lnSpc>
                <a:spcPct val="133333"/>
              </a:lnSpc>
              <a:spcBef>
                <a:spcPts val="1600"/>
              </a:spcBef>
              <a:spcAft>
                <a:spcPts val="0"/>
              </a:spcAft>
              <a:buClr>
                <a:srgbClr val="064E83"/>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79400" algn="l" rtl="0">
              <a:lnSpc>
                <a:spcPct val="140000"/>
              </a:lnSpc>
              <a:spcBef>
                <a:spcPts val="1600"/>
              </a:spcBef>
              <a:spcAft>
                <a:spcPts val="0"/>
              </a:spcAft>
              <a:buClr>
                <a:srgbClr val="064E83"/>
              </a:buClr>
              <a:buSzPts val="800"/>
              <a:buFont typeface="Arial"/>
              <a:buChar char="»"/>
              <a:defRPr sz="800" b="0" i="0" u="none" strike="noStrike" cap="none">
                <a:solidFill>
                  <a:schemeClr val="dk1"/>
                </a:solidFill>
                <a:latin typeface="Arial"/>
                <a:ea typeface="Arial"/>
                <a:cs typeface="Arial"/>
                <a:sym typeface="Arial"/>
              </a:defRPr>
            </a:lvl5pPr>
            <a:lvl6pPr marL="2743200" marR="0" lvl="5" indent="-323850" algn="l" rtl="0">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1600"/>
              </a:spcBef>
              <a:spcAft>
                <a:spcPts val="160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85" name="Google Shape;85;p13"/>
          <p:cNvSpPr txBox="1">
            <a:spLocks noGrp="1"/>
          </p:cNvSpPr>
          <p:nvPr>
            <p:ph type="sldNum" idx="12"/>
          </p:nvPr>
        </p:nvSpPr>
        <p:spPr>
          <a:xfrm>
            <a:off x="7524159" y="4731191"/>
            <a:ext cx="1619700" cy="162000"/>
          </a:xfrm>
          <a:prstGeom prst="rect">
            <a:avLst/>
          </a:prstGeom>
          <a:noFill/>
          <a:ln>
            <a:noFill/>
          </a:ln>
        </p:spPr>
        <p:txBody>
          <a:bodyPr spcFirstLastPara="1" wrap="square" lIns="0" tIns="0" rIns="0" bIns="0" anchor="b" anchorCtr="0">
            <a:noAutofit/>
          </a:bodyPr>
          <a:lstStyle>
            <a:lvl1pPr marL="0" marR="0" lvl="0" indent="0" algn="ctr" rtl="0">
              <a:spcBef>
                <a:spcPts val="0"/>
              </a:spcBef>
              <a:buNone/>
              <a:defRPr sz="700" b="1" i="0" u="none" strike="noStrike" cap="none">
                <a:solidFill>
                  <a:srgbClr val="064E83"/>
                </a:solidFill>
                <a:latin typeface="Arial"/>
                <a:ea typeface="Arial"/>
                <a:cs typeface="Arial"/>
                <a:sym typeface="Arial"/>
              </a:defRPr>
            </a:lvl1pPr>
            <a:lvl2pPr marL="0" marR="0" lvl="1" indent="0" algn="ctr" rtl="0">
              <a:spcBef>
                <a:spcPts val="0"/>
              </a:spcBef>
              <a:buNone/>
              <a:defRPr sz="700" b="1" i="0" u="none" strike="noStrike" cap="none">
                <a:solidFill>
                  <a:srgbClr val="064E83"/>
                </a:solidFill>
                <a:latin typeface="Arial"/>
                <a:ea typeface="Arial"/>
                <a:cs typeface="Arial"/>
                <a:sym typeface="Arial"/>
              </a:defRPr>
            </a:lvl2pPr>
            <a:lvl3pPr marL="0" marR="0" lvl="2" indent="0" algn="ctr" rtl="0">
              <a:spcBef>
                <a:spcPts val="0"/>
              </a:spcBef>
              <a:buNone/>
              <a:defRPr sz="700" b="1" i="0" u="none" strike="noStrike" cap="none">
                <a:solidFill>
                  <a:srgbClr val="064E83"/>
                </a:solidFill>
                <a:latin typeface="Arial"/>
                <a:ea typeface="Arial"/>
                <a:cs typeface="Arial"/>
                <a:sym typeface="Arial"/>
              </a:defRPr>
            </a:lvl3pPr>
            <a:lvl4pPr marL="0" marR="0" lvl="3" indent="0" algn="ctr" rtl="0">
              <a:spcBef>
                <a:spcPts val="0"/>
              </a:spcBef>
              <a:buNone/>
              <a:defRPr sz="700" b="1" i="0" u="none" strike="noStrike" cap="none">
                <a:solidFill>
                  <a:srgbClr val="064E83"/>
                </a:solidFill>
                <a:latin typeface="Arial"/>
                <a:ea typeface="Arial"/>
                <a:cs typeface="Arial"/>
                <a:sym typeface="Arial"/>
              </a:defRPr>
            </a:lvl4pPr>
            <a:lvl5pPr marL="0" marR="0" lvl="4" indent="0" algn="ctr" rtl="0">
              <a:spcBef>
                <a:spcPts val="0"/>
              </a:spcBef>
              <a:buNone/>
              <a:defRPr sz="700" b="1" i="0" u="none" strike="noStrike" cap="none">
                <a:solidFill>
                  <a:srgbClr val="064E83"/>
                </a:solidFill>
                <a:latin typeface="Arial"/>
                <a:ea typeface="Arial"/>
                <a:cs typeface="Arial"/>
                <a:sym typeface="Arial"/>
              </a:defRPr>
            </a:lvl5pPr>
            <a:lvl6pPr marL="0" marR="0" lvl="5" indent="0" algn="ctr" rtl="0">
              <a:spcBef>
                <a:spcPts val="0"/>
              </a:spcBef>
              <a:buNone/>
              <a:defRPr sz="700" b="1" i="0" u="none" strike="noStrike" cap="none">
                <a:solidFill>
                  <a:srgbClr val="064E83"/>
                </a:solidFill>
                <a:latin typeface="Arial"/>
                <a:ea typeface="Arial"/>
                <a:cs typeface="Arial"/>
                <a:sym typeface="Arial"/>
              </a:defRPr>
            </a:lvl6pPr>
            <a:lvl7pPr marL="0" marR="0" lvl="6" indent="0" algn="ctr" rtl="0">
              <a:spcBef>
                <a:spcPts val="0"/>
              </a:spcBef>
              <a:buNone/>
              <a:defRPr sz="700" b="1" i="0" u="none" strike="noStrike" cap="none">
                <a:solidFill>
                  <a:srgbClr val="064E83"/>
                </a:solidFill>
                <a:latin typeface="Arial"/>
                <a:ea typeface="Arial"/>
                <a:cs typeface="Arial"/>
                <a:sym typeface="Arial"/>
              </a:defRPr>
            </a:lvl7pPr>
            <a:lvl8pPr marL="0" marR="0" lvl="7" indent="0" algn="ctr" rtl="0">
              <a:spcBef>
                <a:spcPts val="0"/>
              </a:spcBef>
              <a:buNone/>
              <a:defRPr sz="700" b="1" i="0" u="none" strike="noStrike" cap="none">
                <a:solidFill>
                  <a:srgbClr val="064E83"/>
                </a:solidFill>
                <a:latin typeface="Arial"/>
                <a:ea typeface="Arial"/>
                <a:cs typeface="Arial"/>
                <a:sym typeface="Arial"/>
              </a:defRPr>
            </a:lvl8pPr>
            <a:lvl9pPr marL="0" marR="0" lvl="8" indent="0" algn="ctr" rtl="0">
              <a:spcBef>
                <a:spcPts val="0"/>
              </a:spcBef>
              <a:buNone/>
              <a:defRPr sz="700" b="1" i="0" u="none" strike="noStrike" cap="none">
                <a:solidFill>
                  <a:srgbClr val="064E8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86" name="Google Shape;86;p13"/>
          <p:cNvSpPr txBox="1">
            <a:spLocks noGrp="1"/>
          </p:cNvSpPr>
          <p:nvPr>
            <p:ph type="ftr" idx="11"/>
          </p:nvPr>
        </p:nvSpPr>
        <p:spPr>
          <a:xfrm>
            <a:off x="2627463" y="4731191"/>
            <a:ext cx="3041100" cy="173100"/>
          </a:xfrm>
          <a:prstGeom prst="rect">
            <a:avLst/>
          </a:prstGeom>
          <a:noFill/>
          <a:ln>
            <a:noFill/>
          </a:ln>
        </p:spPr>
        <p:txBody>
          <a:bodyPr spcFirstLastPara="1" wrap="square" lIns="68575" tIns="68575" rIns="68575" bIns="68575" anchor="b" anchorCtr="0">
            <a:noAutofit/>
          </a:bodyPr>
          <a:lstStyle>
            <a:lvl1pPr marL="0" marR="0" lvl="0" indent="0" algn="l" rtl="0">
              <a:spcBef>
                <a:spcPts val="0"/>
              </a:spcBef>
              <a:spcAft>
                <a:spcPts val="0"/>
              </a:spcAft>
              <a:buSzPts val="1100"/>
              <a:buNone/>
              <a:defRPr sz="700" b="1" i="0" u="none" strike="noStrike" cap="none">
                <a:solidFill>
                  <a:srgbClr val="064E83"/>
                </a:solidFill>
                <a:latin typeface="Arial"/>
                <a:ea typeface="Arial"/>
                <a:cs typeface="Arial"/>
                <a:sym typeface="Arial"/>
              </a:defRPr>
            </a:lvl1pPr>
            <a:lvl2pPr marL="342900" marR="0" lvl="1"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pic>
        <p:nvPicPr>
          <p:cNvPr id="87" name="Google Shape;87;p13" descr="ECMWF_Master_Logo_RGB_nostrap.png"/>
          <p:cNvPicPr preferRelativeResize="0"/>
          <p:nvPr/>
        </p:nvPicPr>
        <p:blipFill rotWithShape="1">
          <a:blip r:embed="rId2">
            <a:alphaModFix/>
          </a:blip>
          <a:srcRect/>
          <a:stretch/>
        </p:blipFill>
        <p:spPr>
          <a:xfrm>
            <a:off x="1620423" y="4720198"/>
            <a:ext cx="999386" cy="1728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8"/>
        <p:cNvGrpSpPr/>
        <p:nvPr/>
      </p:nvGrpSpPr>
      <p:grpSpPr>
        <a:xfrm>
          <a:off x="0" y="0"/>
          <a:ext cx="0" cy="0"/>
          <a:chOff x="0" y="0"/>
          <a:chExt cx="0" cy="0"/>
        </a:xfrm>
      </p:grpSpPr>
      <p:grpSp>
        <p:nvGrpSpPr>
          <p:cNvPr id="89" name="Google Shape;89;p14"/>
          <p:cNvGrpSpPr/>
          <p:nvPr/>
        </p:nvGrpSpPr>
        <p:grpSpPr>
          <a:xfrm>
            <a:off x="-140429" y="-46112"/>
            <a:ext cx="2298600" cy="5282081"/>
            <a:chOff x="-140429" y="-46112"/>
            <a:chExt cx="2298600" cy="5282081"/>
          </a:xfrm>
        </p:grpSpPr>
        <p:pic>
          <p:nvPicPr>
            <p:cNvPr id="90" name="Google Shape;90;p14"/>
            <p:cNvPicPr preferRelativeResize="0"/>
            <p:nvPr/>
          </p:nvPicPr>
          <p:blipFill rotWithShape="1">
            <a:blip r:embed="rId2">
              <a:alphaModFix/>
            </a:blip>
            <a:srcRect/>
            <a:stretch/>
          </p:blipFill>
          <p:spPr>
            <a:xfrm>
              <a:off x="-108520" y="-46112"/>
              <a:ext cx="2266573" cy="5189611"/>
            </a:xfrm>
            <a:prstGeom prst="rect">
              <a:avLst/>
            </a:prstGeom>
            <a:noFill/>
            <a:ln>
              <a:noFill/>
            </a:ln>
          </p:spPr>
        </p:pic>
        <p:grpSp>
          <p:nvGrpSpPr>
            <p:cNvPr id="91" name="Google Shape;91;p14"/>
            <p:cNvGrpSpPr/>
            <p:nvPr/>
          </p:nvGrpSpPr>
          <p:grpSpPr>
            <a:xfrm>
              <a:off x="-140429" y="-46112"/>
              <a:ext cx="2298600" cy="5282081"/>
              <a:chOff x="-140429" y="-46112"/>
              <a:chExt cx="2298600" cy="5282081"/>
            </a:xfrm>
          </p:grpSpPr>
          <p:sp>
            <p:nvSpPr>
              <p:cNvPr id="92" name="Google Shape;92;p14"/>
              <p:cNvSpPr/>
              <p:nvPr/>
            </p:nvSpPr>
            <p:spPr>
              <a:xfrm>
                <a:off x="-108520" y="969"/>
                <a:ext cx="2266500" cy="5235000"/>
              </a:xfrm>
              <a:prstGeom prst="rect">
                <a:avLst/>
              </a:prstGeom>
              <a:gradFill>
                <a:gsLst>
                  <a:gs pos="0">
                    <a:srgbClr val="949CC7">
                      <a:alpha val="0"/>
                    </a:srgbClr>
                  </a:gs>
                  <a:gs pos="78000">
                    <a:schemeClr val="lt1"/>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14"/>
              <p:cNvSpPr/>
              <p:nvPr/>
            </p:nvSpPr>
            <p:spPr>
              <a:xfrm>
                <a:off x="-140429" y="-46112"/>
                <a:ext cx="2298600" cy="5189700"/>
              </a:xfrm>
              <a:prstGeom prst="rect">
                <a:avLst/>
              </a:prstGeom>
              <a:solidFill>
                <a:schemeClr val="lt1">
                  <a:alpha val="4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sp>
        <p:nvSpPr>
          <p:cNvPr id="94" name="Google Shape;94;p14"/>
          <p:cNvSpPr txBox="1">
            <a:spLocks noGrp="1"/>
          </p:cNvSpPr>
          <p:nvPr>
            <p:ph type="body" idx="1"/>
          </p:nvPr>
        </p:nvSpPr>
        <p:spPr>
          <a:xfrm>
            <a:off x="942975" y="699542"/>
            <a:ext cx="7743900" cy="38232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spcBef>
                <a:spcPts val="16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dt" idx="10"/>
          </p:nvPr>
        </p:nvSpPr>
        <p:spPr>
          <a:xfrm>
            <a:off x="457200" y="49287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ftr" idx="11"/>
          </p:nvPr>
        </p:nvSpPr>
        <p:spPr>
          <a:xfrm>
            <a:off x="3124200" y="49287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sldNum" idx="12"/>
          </p:nvPr>
        </p:nvSpPr>
        <p:spPr>
          <a:xfrm>
            <a:off x="6553200" y="49287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98" name="Google Shape;98;p14"/>
          <p:cNvSpPr txBox="1">
            <a:spLocks noGrp="1"/>
          </p:cNvSpPr>
          <p:nvPr>
            <p:ph type="title"/>
          </p:nvPr>
        </p:nvSpPr>
        <p:spPr>
          <a:xfrm>
            <a:off x="867704" y="246286"/>
            <a:ext cx="7819200" cy="288000"/>
          </a:xfrm>
          <a:prstGeom prst="rect">
            <a:avLst/>
          </a:prstGeom>
          <a:solidFill>
            <a:srgbClr val="5AC4DD"/>
          </a:solid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800"/>
              <a:buFont typeface="Calibri"/>
              <a:buNone/>
              <a:defRPr sz="1800" b="0" i="0" u="none" strike="noStrike" cap="none">
                <a:solidFill>
                  <a:schemeClr val="lt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cxnSp>
        <p:nvCxnSpPr>
          <p:cNvPr id="99" name="Google Shape;99;p14"/>
          <p:cNvCxnSpPr/>
          <p:nvPr/>
        </p:nvCxnSpPr>
        <p:spPr>
          <a:xfrm>
            <a:off x="471540" y="1062019"/>
            <a:ext cx="0" cy="3888300"/>
          </a:xfrm>
          <a:prstGeom prst="straightConnector1">
            <a:avLst/>
          </a:prstGeom>
          <a:noFill/>
          <a:ln w="31750" cap="flat" cmpd="sng">
            <a:solidFill>
              <a:srgbClr val="5AC4DD"/>
            </a:solidFill>
            <a:prstDash val="solid"/>
            <a:round/>
            <a:headEnd type="none" w="sm" len="sm"/>
            <a:tailEnd type="none" w="sm" len="sm"/>
          </a:ln>
        </p:spPr>
      </p:cxnSp>
      <p:sp>
        <p:nvSpPr>
          <p:cNvPr id="100" name="Google Shape;100;p14"/>
          <p:cNvSpPr txBox="1"/>
          <p:nvPr/>
        </p:nvSpPr>
        <p:spPr>
          <a:xfrm>
            <a:off x="35496" y="614834"/>
            <a:ext cx="950700" cy="43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100" b="0" i="0" u="none" strike="noStrike" cap="none">
                <a:solidFill>
                  <a:srgbClr val="31859B"/>
                </a:solidFill>
                <a:latin typeface="Calibri"/>
                <a:ea typeface="Calibri"/>
                <a:cs typeface="Calibri"/>
                <a:sym typeface="Calibri"/>
              </a:rPr>
              <a:t>Atmosphere</a:t>
            </a:r>
            <a:endParaRPr sz="1100" b="0" i="0" u="none" strike="noStrike" cap="none">
              <a:solidFill>
                <a:srgbClr val="31859B"/>
              </a:solidFill>
              <a:latin typeface="Calibri"/>
              <a:ea typeface="Calibri"/>
              <a:cs typeface="Calibri"/>
              <a:sym typeface="Calibri"/>
            </a:endParaRPr>
          </a:p>
          <a:p>
            <a:pPr marL="0" marR="0" lvl="0" indent="0" algn="ctr" rtl="0">
              <a:spcBef>
                <a:spcPts val="0"/>
              </a:spcBef>
              <a:spcAft>
                <a:spcPts val="0"/>
              </a:spcAft>
              <a:buNone/>
            </a:pPr>
            <a:r>
              <a:rPr lang="en-GB" sz="1100" b="0" i="0" u="none" strike="noStrike" cap="none">
                <a:solidFill>
                  <a:srgbClr val="31859B"/>
                </a:solidFill>
                <a:latin typeface="Calibri"/>
                <a:ea typeface="Calibri"/>
                <a:cs typeface="Calibri"/>
                <a:sym typeface="Calibri"/>
              </a:rPr>
              <a:t>Monitoring</a:t>
            </a:r>
            <a:endParaRPr sz="1100" b="0" i="0" u="none" strike="noStrike" cap="none">
              <a:solidFill>
                <a:srgbClr val="31859B"/>
              </a:solidFill>
              <a:latin typeface="Calibri"/>
              <a:ea typeface="Calibri"/>
              <a:cs typeface="Calibri"/>
              <a:sym typeface="Calibri"/>
            </a:endParaRPr>
          </a:p>
        </p:txBody>
      </p:sp>
      <p:pic>
        <p:nvPicPr>
          <p:cNvPr id="101" name="Google Shape;101;p14"/>
          <p:cNvPicPr preferRelativeResize="0"/>
          <p:nvPr/>
        </p:nvPicPr>
        <p:blipFill rotWithShape="1">
          <a:blip r:embed="rId3">
            <a:alphaModFix/>
          </a:blip>
          <a:srcRect/>
          <a:stretch/>
        </p:blipFill>
        <p:spPr>
          <a:xfrm>
            <a:off x="153253" y="42236"/>
            <a:ext cx="693115" cy="65234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02"/>
        <p:cNvGrpSpPr/>
        <p:nvPr/>
      </p:nvGrpSpPr>
      <p:grpSpPr>
        <a:xfrm>
          <a:off x="0" y="0"/>
          <a:ext cx="0" cy="0"/>
          <a:chOff x="0" y="0"/>
          <a:chExt cx="0" cy="0"/>
        </a:xfrm>
      </p:grpSpPr>
      <p:grpSp>
        <p:nvGrpSpPr>
          <p:cNvPr id="103" name="Google Shape;103;p15"/>
          <p:cNvGrpSpPr/>
          <p:nvPr/>
        </p:nvGrpSpPr>
        <p:grpSpPr>
          <a:xfrm>
            <a:off x="830392" y="1191256"/>
            <a:ext cx="745763" cy="45826"/>
            <a:chOff x="4580561" y="2589004"/>
            <a:chExt cx="1064464" cy="25200"/>
          </a:xfrm>
        </p:grpSpPr>
        <p:sp>
          <p:nvSpPr>
            <p:cNvPr id="104" name="Google Shape;104;p1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1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07" name="Google Shape;107;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08" name="Google Shape;108;p15">
            <a:hlinkClick r:id=""/>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 name="Google Shape;109;p15">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0" name="Google Shape;110;p15">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1" name="Google Shape;111;p15">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
        <p:nvSpPr>
          <p:cNvPr id="112" name="Google Shape;112;p15"/>
          <p:cNvSpPr txBox="1">
            <a:spLocks noGrp="1"/>
          </p:cNvSpPr>
          <p:nvPr>
            <p:ph type="title" idx="2"/>
          </p:nvPr>
        </p:nvSpPr>
        <p:spPr>
          <a:xfrm>
            <a:off x="111250" y="111000"/>
            <a:ext cx="3552300" cy="50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113"/>
        <p:cNvGrpSpPr/>
        <p:nvPr/>
      </p:nvGrpSpPr>
      <p:grpSpPr>
        <a:xfrm>
          <a:off x="0" y="0"/>
          <a:ext cx="0" cy="0"/>
          <a:chOff x="0" y="0"/>
          <a:chExt cx="0" cy="0"/>
        </a:xfrm>
      </p:grpSpPr>
      <p:pic>
        <p:nvPicPr>
          <p:cNvPr id="114" name="Google Shape;114;p16"/>
          <p:cNvPicPr preferRelativeResize="0"/>
          <p:nvPr/>
        </p:nvPicPr>
        <p:blipFill rotWithShape="1">
          <a:blip r:embed="rId2">
            <a:alphaModFix/>
          </a:blip>
          <a:srcRect t="9270" b="9262"/>
          <a:stretch/>
        </p:blipFill>
        <p:spPr>
          <a:xfrm>
            <a:off x="0" y="487825"/>
            <a:ext cx="9144000" cy="4655676"/>
          </a:xfrm>
          <a:prstGeom prst="rect">
            <a:avLst/>
          </a:prstGeom>
          <a:noFill/>
          <a:ln>
            <a:noFill/>
          </a:ln>
        </p:spPr>
      </p:pic>
      <p:sp>
        <p:nvSpPr>
          <p:cNvPr id="115" name="Google Shape;115;p16"/>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6"/>
          <p:cNvGrpSpPr/>
          <p:nvPr/>
        </p:nvGrpSpPr>
        <p:grpSpPr>
          <a:xfrm>
            <a:off x="830392" y="1191256"/>
            <a:ext cx="745763" cy="45826"/>
            <a:chOff x="4580561" y="2589004"/>
            <a:chExt cx="1064464" cy="25200"/>
          </a:xfrm>
        </p:grpSpPr>
        <p:sp>
          <p:nvSpPr>
            <p:cNvPr id="117" name="Google Shape;117;p1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6"/>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20" name="Google Shape;120;p16"/>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21" name="Google Shape;121;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16">
            <a:hlinkClick r:id=""/>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 name="Google Shape;123;p16">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24" name="Google Shape;124;p16">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25" name="Google Shape;125;p16">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8"/>
        <p:cNvGrpSpPr/>
        <p:nvPr/>
      </p:nvGrpSpPr>
      <p:grpSpPr>
        <a:xfrm>
          <a:off x="0" y="0"/>
          <a:ext cx="0" cy="0"/>
          <a:chOff x="0" y="0"/>
          <a:chExt cx="0" cy="0"/>
        </a:xfrm>
      </p:grpSpPr>
      <p:sp>
        <p:nvSpPr>
          <p:cNvPr id="129" name="Google Shape;129;p18"/>
          <p:cNvSpPr txBox="1"/>
          <p:nvPr/>
        </p:nvSpPr>
        <p:spPr>
          <a:xfrm>
            <a:off x="6058979" y="4488656"/>
            <a:ext cx="1465181" cy="273844"/>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64E83"/>
              </a:buClr>
              <a:buSzPts val="700"/>
              <a:buFont typeface="Arial"/>
              <a:buNone/>
            </a:pPr>
            <a:r>
              <a:rPr lang="en-GB" sz="700" b="0" i="0" u="none" strike="noStrike" cap="none">
                <a:solidFill>
                  <a:srgbClr val="064E83"/>
                </a:solidFill>
                <a:latin typeface="Arial"/>
                <a:ea typeface="Arial"/>
                <a:cs typeface="Arial"/>
                <a:sym typeface="Arial"/>
              </a:rPr>
              <a:t>© ECMWF </a:t>
            </a:r>
            <a:r>
              <a:rPr lang="en-GB" sz="700">
                <a:solidFill>
                  <a:srgbClr val="064E83"/>
                </a:solidFill>
              </a:rPr>
              <a:t>May</a:t>
            </a:r>
            <a:r>
              <a:rPr lang="en-GB" sz="700" b="0" i="0" u="none" strike="noStrike" cap="none">
                <a:solidFill>
                  <a:srgbClr val="064E83"/>
                </a:solidFill>
                <a:latin typeface="Arial"/>
                <a:ea typeface="Arial"/>
                <a:cs typeface="Arial"/>
                <a:sym typeface="Arial"/>
              </a:rPr>
              <a:t> 20</a:t>
            </a:r>
            <a:r>
              <a:rPr lang="en-GB" sz="700">
                <a:solidFill>
                  <a:srgbClr val="064E83"/>
                </a:solidFill>
              </a:rPr>
              <a:t>20</a:t>
            </a:r>
            <a:endParaRPr sz="700">
              <a:solidFill>
                <a:srgbClr val="064E83"/>
              </a:solidFill>
            </a:endParaRPr>
          </a:p>
        </p:txBody>
      </p:sp>
      <p:sp>
        <p:nvSpPr>
          <p:cNvPr id="130" name="Google Shape;130;p18"/>
          <p:cNvSpPr txBox="1">
            <a:spLocks noGrp="1"/>
          </p:cNvSpPr>
          <p:nvPr>
            <p:ph type="body" idx="1"/>
          </p:nvPr>
        </p:nvSpPr>
        <p:spPr>
          <a:xfrm>
            <a:off x="1620422" y="970649"/>
            <a:ext cx="5903737" cy="389850"/>
          </a:xfrm>
          <a:prstGeom prst="rect">
            <a:avLst/>
          </a:prstGeom>
          <a:noFill/>
          <a:ln>
            <a:noFill/>
          </a:ln>
        </p:spPr>
        <p:txBody>
          <a:bodyPr spcFirstLastPara="1" wrap="square" lIns="0" tIns="0" rIns="0" bIns="0" anchor="b" anchorCtr="0">
            <a:noAutofit/>
          </a:bodyPr>
          <a:lstStyle>
            <a:lvl1pPr marL="457200" marR="0" lvl="0" indent="-228600" algn="l" rtl="0">
              <a:lnSpc>
                <a:spcPct val="111111"/>
              </a:lnSpc>
              <a:spcBef>
                <a:spcPts val="0"/>
              </a:spcBef>
              <a:spcAft>
                <a:spcPts val="0"/>
              </a:spcAft>
              <a:buClr>
                <a:schemeClr val="lt1"/>
              </a:buClr>
              <a:buSzPts val="2700"/>
              <a:buFont typeface="Arial"/>
              <a:buNone/>
              <a:defRPr sz="2700" b="1" i="0" u="none" strike="noStrike" cap="none">
                <a:solidFill>
                  <a:srgbClr val="064E83"/>
                </a:solidFill>
                <a:latin typeface="Arial"/>
                <a:ea typeface="Arial"/>
                <a:cs typeface="Arial"/>
                <a:sym typeface="Arial"/>
              </a:defRPr>
            </a:lvl1pPr>
            <a:lvl2pPr marL="914400" marR="0" lvl="1" indent="-361950" algn="l" rtl="0">
              <a:spcBef>
                <a:spcPts val="4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2pPr>
            <a:lvl3pPr marL="1371600" marR="0" lvl="2" indent="-342900" algn="l" rtl="0">
              <a:spcBef>
                <a:spcPts val="4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31" name="Google Shape;131;p18"/>
          <p:cNvSpPr txBox="1">
            <a:spLocks noGrp="1"/>
          </p:cNvSpPr>
          <p:nvPr>
            <p:ph type="body" idx="2"/>
          </p:nvPr>
        </p:nvSpPr>
        <p:spPr>
          <a:xfrm>
            <a:off x="1620422" y="1485000"/>
            <a:ext cx="5903737" cy="286617"/>
          </a:xfrm>
          <a:prstGeom prst="rect">
            <a:avLst/>
          </a:prstGeom>
          <a:noFill/>
          <a:ln>
            <a:noFill/>
          </a:ln>
        </p:spPr>
        <p:txBody>
          <a:bodyPr spcFirstLastPara="1" wrap="square" lIns="0" tIns="0" rIns="0" bIns="0" anchor="t" anchorCtr="0">
            <a:noAutofit/>
          </a:bodyPr>
          <a:lstStyle>
            <a:lvl1pPr marL="457200" marR="0" lvl="0" indent="-228600" algn="l" rtl="0">
              <a:lnSpc>
                <a:spcPct val="125000"/>
              </a:lnSpc>
              <a:spcBef>
                <a:spcPts val="0"/>
              </a:spcBef>
              <a:spcAft>
                <a:spcPts val="0"/>
              </a:spcAft>
              <a:buClr>
                <a:schemeClr val="lt1"/>
              </a:buClr>
              <a:buSzPts val="1800"/>
              <a:buFont typeface="Arial"/>
              <a:buNone/>
              <a:defRPr sz="1800" b="0" i="0" u="none" strike="noStrike" cap="none">
                <a:solidFill>
                  <a:srgbClr val="064E83"/>
                </a:solidFill>
                <a:latin typeface="Arial"/>
                <a:ea typeface="Arial"/>
                <a:cs typeface="Arial"/>
                <a:sym typeface="Arial"/>
              </a:defRPr>
            </a:lvl1pPr>
            <a:lvl2pPr marL="914400" marR="0" lvl="1" indent="-361950" algn="l" rtl="0">
              <a:spcBef>
                <a:spcPts val="4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2pPr>
            <a:lvl3pPr marL="1371600" marR="0" lvl="2" indent="-342900" algn="l" rtl="0">
              <a:spcBef>
                <a:spcPts val="4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32" name="Google Shape;132;p18"/>
          <p:cNvSpPr txBox="1">
            <a:spLocks noGrp="1"/>
          </p:cNvSpPr>
          <p:nvPr>
            <p:ph type="body" idx="3"/>
          </p:nvPr>
        </p:nvSpPr>
        <p:spPr>
          <a:xfrm>
            <a:off x="1620422" y="2025001"/>
            <a:ext cx="5903737" cy="230833"/>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lt1"/>
              </a:buClr>
              <a:buSzPts val="1500"/>
              <a:buFont typeface="Arial"/>
              <a:buNone/>
              <a:defRPr sz="1500" b="0" i="0" u="none" strike="noStrike" cap="none">
                <a:solidFill>
                  <a:srgbClr val="064E83"/>
                </a:solidFill>
                <a:latin typeface="Arial"/>
                <a:ea typeface="Arial"/>
                <a:cs typeface="Arial"/>
                <a:sym typeface="Arial"/>
              </a:defRPr>
            </a:lvl1pPr>
            <a:lvl2pPr marL="914400" marR="0" lvl="1" indent="-361950" algn="l" rtl="0">
              <a:spcBef>
                <a:spcPts val="4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2pPr>
            <a:lvl3pPr marL="1371600" marR="0" lvl="2" indent="-342900" algn="l" rtl="0">
              <a:spcBef>
                <a:spcPts val="4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33" name="Google Shape;133;p18"/>
          <p:cNvSpPr txBox="1">
            <a:spLocks noGrp="1"/>
          </p:cNvSpPr>
          <p:nvPr>
            <p:ph type="body" idx="4"/>
          </p:nvPr>
        </p:nvSpPr>
        <p:spPr>
          <a:xfrm>
            <a:off x="1620422" y="2340918"/>
            <a:ext cx="5903737" cy="191078"/>
          </a:xfrm>
          <a:prstGeom prst="rect">
            <a:avLst/>
          </a:prstGeom>
          <a:noFill/>
          <a:ln>
            <a:noFill/>
          </a:ln>
        </p:spPr>
        <p:txBody>
          <a:bodyPr spcFirstLastPara="1" wrap="square" lIns="0" tIns="0" rIns="0" bIns="0" anchor="t" anchorCtr="0">
            <a:noAutofit/>
          </a:bodyPr>
          <a:lstStyle>
            <a:lvl1pPr marL="457200" marR="0" lvl="0" indent="-228600" algn="l" rtl="0">
              <a:lnSpc>
                <a:spcPct val="125000"/>
              </a:lnSpc>
              <a:spcBef>
                <a:spcPts val="0"/>
              </a:spcBef>
              <a:spcAft>
                <a:spcPts val="0"/>
              </a:spcAft>
              <a:buClr>
                <a:schemeClr val="lt1"/>
              </a:buClr>
              <a:buSzPts val="1200"/>
              <a:buFont typeface="Arial"/>
              <a:buNone/>
              <a:defRPr sz="1200" b="0" i="0" u="none" strike="noStrike" cap="none">
                <a:solidFill>
                  <a:srgbClr val="064E83"/>
                </a:solidFill>
                <a:latin typeface="Arial"/>
                <a:ea typeface="Arial"/>
                <a:cs typeface="Arial"/>
                <a:sym typeface="Arial"/>
              </a:defRPr>
            </a:lvl1pPr>
            <a:lvl2pPr marL="914400" marR="0" lvl="1" indent="-361950" algn="l" rtl="0">
              <a:spcBef>
                <a:spcPts val="4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2pPr>
            <a:lvl3pPr marL="1371600" marR="0" lvl="2" indent="-342900" algn="l" rtl="0">
              <a:spcBef>
                <a:spcPts val="4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34" name="Google Shape;134;p18"/>
          <p:cNvSpPr txBox="1">
            <a:spLocks noGrp="1"/>
          </p:cNvSpPr>
          <p:nvPr>
            <p:ph type="body" idx="5"/>
          </p:nvPr>
        </p:nvSpPr>
        <p:spPr>
          <a:xfrm>
            <a:off x="1620422" y="2571750"/>
            <a:ext cx="5903737" cy="171201"/>
          </a:xfrm>
          <a:prstGeom prst="rect">
            <a:avLst/>
          </a:prstGeom>
          <a:noFill/>
          <a:ln>
            <a:noFill/>
          </a:ln>
        </p:spPr>
        <p:txBody>
          <a:bodyPr spcFirstLastPara="1" wrap="square" lIns="0" tIns="0" rIns="0" bIns="0" anchor="t" anchorCtr="0">
            <a:noAutofit/>
          </a:bodyPr>
          <a:lstStyle>
            <a:lvl1pPr marL="457200" marR="0" lvl="0" indent="-228600" algn="l" rtl="0">
              <a:lnSpc>
                <a:spcPct val="128571"/>
              </a:lnSpc>
              <a:spcBef>
                <a:spcPts val="0"/>
              </a:spcBef>
              <a:spcAft>
                <a:spcPts val="0"/>
              </a:spcAft>
              <a:buClr>
                <a:schemeClr val="lt1"/>
              </a:buClr>
              <a:buSzPts val="1100"/>
              <a:buFont typeface="Arial"/>
              <a:buNone/>
              <a:defRPr sz="1100" b="0" i="0" u="none" strike="noStrike" cap="none">
                <a:solidFill>
                  <a:srgbClr val="064E83"/>
                </a:solidFill>
                <a:latin typeface="Arial"/>
                <a:ea typeface="Arial"/>
                <a:cs typeface="Arial"/>
                <a:sym typeface="Arial"/>
              </a:defRPr>
            </a:lvl1pPr>
            <a:lvl2pPr marL="914400" marR="0" lvl="1" indent="-361950" algn="l" rtl="0">
              <a:spcBef>
                <a:spcPts val="4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2pPr>
            <a:lvl3pPr marL="1371600" marR="0" lvl="2" indent="-342900" algn="l" rtl="0">
              <a:spcBef>
                <a:spcPts val="4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23850" algn="l" rtl="0">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35" name="Google Shape;135;p18" descr="ECMWF_Master_Logo_RGB_nostrap.png"/>
          <p:cNvPicPr preferRelativeResize="0"/>
          <p:nvPr/>
        </p:nvPicPr>
        <p:blipFill rotWithShape="1">
          <a:blip r:embed="rId2">
            <a:alphaModFix/>
          </a:blip>
          <a:srcRect/>
          <a:stretch/>
        </p:blipFill>
        <p:spPr>
          <a:xfrm>
            <a:off x="1620422" y="4488656"/>
            <a:ext cx="1601693" cy="275216"/>
          </a:xfrm>
          <a:prstGeom prst="rect">
            <a:avLst/>
          </a:prstGeom>
          <a:noFill/>
          <a:ln>
            <a:noFill/>
          </a:ln>
        </p:spPr>
      </p:pic>
      <p:pic>
        <p:nvPicPr>
          <p:cNvPr id="136" name="Google Shape;136;p18"/>
          <p:cNvPicPr preferRelativeResize="0"/>
          <p:nvPr/>
        </p:nvPicPr>
        <p:blipFill>
          <a:blip r:embed="rId3">
            <a:alphaModFix/>
          </a:blip>
          <a:stretch>
            <a:fillRect/>
          </a:stretch>
        </p:blipFill>
        <p:spPr>
          <a:xfrm>
            <a:off x="7467600" y="4814404"/>
            <a:ext cx="1696927" cy="334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7"/>
        <p:cNvGrpSpPr/>
        <p:nvPr/>
      </p:nvGrpSpPr>
      <p:grpSpPr>
        <a:xfrm>
          <a:off x="0" y="0"/>
          <a:ext cx="0" cy="0"/>
          <a:chOff x="0" y="0"/>
          <a:chExt cx="0" cy="0"/>
        </a:xfrm>
      </p:grpSpPr>
      <p:sp>
        <p:nvSpPr>
          <p:cNvPr id="138" name="Google Shape;138;p19"/>
          <p:cNvSpPr txBox="1">
            <a:spLocks noGrp="1"/>
          </p:cNvSpPr>
          <p:nvPr>
            <p:ph type="title"/>
          </p:nvPr>
        </p:nvSpPr>
        <p:spPr>
          <a:xfrm>
            <a:off x="810211" y="270000"/>
            <a:ext cx="7524159" cy="276999"/>
          </a:xfrm>
          <a:prstGeom prst="rect">
            <a:avLst/>
          </a:prstGeom>
          <a:noFill/>
          <a:ln>
            <a:noFill/>
          </a:ln>
        </p:spPr>
        <p:txBody>
          <a:bodyPr spcFirstLastPara="1" wrap="square" lIns="0" tIns="0" rIns="0" bIns="0" anchor="t" anchorCtr="0">
            <a:noAutofit/>
          </a:bodyPr>
          <a:lstStyle>
            <a:lvl1pPr marR="0" lvl="0" algn="l" rtl="0">
              <a:lnSpc>
                <a:spcPct val="116666"/>
              </a:lnSpc>
              <a:spcBef>
                <a:spcPts val="0"/>
              </a:spcBef>
              <a:spcAft>
                <a:spcPts val="0"/>
              </a:spcAft>
              <a:buClr>
                <a:srgbClr val="064E83"/>
              </a:buClr>
              <a:buSzPts val="1800"/>
              <a:buFont typeface="Arial"/>
              <a:buNone/>
              <a:defRPr sz="1800" b="0" i="0" u="none" strike="noStrike" cap="none">
                <a:solidFill>
                  <a:srgbClr val="064E83"/>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9" name="Google Shape;139;p19"/>
          <p:cNvSpPr txBox="1">
            <a:spLocks noGrp="1"/>
          </p:cNvSpPr>
          <p:nvPr>
            <p:ph type="body" idx="1"/>
          </p:nvPr>
        </p:nvSpPr>
        <p:spPr>
          <a:xfrm>
            <a:off x="810211" y="702000"/>
            <a:ext cx="7524159" cy="3739500"/>
          </a:xfrm>
          <a:prstGeom prst="rect">
            <a:avLst/>
          </a:prstGeom>
          <a:noFill/>
          <a:ln>
            <a:noFill/>
          </a:ln>
        </p:spPr>
        <p:txBody>
          <a:bodyPr spcFirstLastPara="1" wrap="square" lIns="0" tIns="0" rIns="0" bIns="0" anchor="t" anchorCtr="0">
            <a:noAutofit/>
          </a:bodyPr>
          <a:lstStyle>
            <a:lvl1pPr marL="457200" marR="0" lvl="0" indent="-317500" algn="l" rtl="0">
              <a:lnSpc>
                <a:spcPct val="122222"/>
              </a:lnSpc>
              <a:spcBef>
                <a:spcPts val="800"/>
              </a:spcBef>
              <a:spcAft>
                <a:spcPts val="0"/>
              </a:spcAft>
              <a:buClr>
                <a:srgbClr val="064E83"/>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25000"/>
              </a:lnSpc>
              <a:spcBef>
                <a:spcPts val="800"/>
              </a:spcBef>
              <a:spcAft>
                <a:spcPts val="0"/>
              </a:spcAft>
              <a:buClr>
                <a:srgbClr val="064E83"/>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8450" algn="l" rtl="0">
              <a:lnSpc>
                <a:spcPct val="128571"/>
              </a:lnSpc>
              <a:spcBef>
                <a:spcPts val="700"/>
              </a:spcBef>
              <a:spcAft>
                <a:spcPts val="0"/>
              </a:spcAft>
              <a:buClr>
                <a:srgbClr val="064E83"/>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85750" algn="l" rtl="0">
              <a:lnSpc>
                <a:spcPct val="133333"/>
              </a:lnSpc>
              <a:spcBef>
                <a:spcPts val="600"/>
              </a:spcBef>
              <a:spcAft>
                <a:spcPts val="0"/>
              </a:spcAft>
              <a:buClr>
                <a:srgbClr val="064E83"/>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79400" algn="l" rtl="0">
              <a:lnSpc>
                <a:spcPct val="140000"/>
              </a:lnSpc>
              <a:spcBef>
                <a:spcPts val="500"/>
              </a:spcBef>
              <a:spcAft>
                <a:spcPts val="0"/>
              </a:spcAft>
              <a:buClr>
                <a:srgbClr val="064E83"/>
              </a:buClr>
              <a:buSzPts val="800"/>
              <a:buFont typeface="Arial"/>
              <a:buChar char="»"/>
              <a:defRPr sz="8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40" name="Google Shape;140;p19"/>
          <p:cNvSpPr txBox="1">
            <a:spLocks noGrp="1"/>
          </p:cNvSpPr>
          <p:nvPr>
            <p:ph type="sldNum" idx="12"/>
          </p:nvPr>
        </p:nvSpPr>
        <p:spPr>
          <a:xfrm>
            <a:off x="7524159" y="4731191"/>
            <a:ext cx="1619840" cy="162000"/>
          </a:xfrm>
          <a:prstGeom prst="rect">
            <a:avLst/>
          </a:prstGeom>
          <a:noFill/>
          <a:ln>
            <a:noFill/>
          </a:ln>
        </p:spPr>
        <p:txBody>
          <a:bodyPr spcFirstLastPara="1" wrap="square" lIns="0" tIns="0" rIns="0" bIns="0" anchor="b" anchorCtr="0">
            <a:noAutofit/>
          </a:bodyPr>
          <a:lstStyle>
            <a:lvl1pPr marL="0" marR="0" lvl="0" indent="0" algn="ctr" rtl="0">
              <a:spcBef>
                <a:spcPts val="0"/>
              </a:spcBef>
              <a:buNone/>
              <a:defRPr sz="700" b="1" i="0" u="none" strike="noStrike" cap="none">
                <a:solidFill>
                  <a:srgbClr val="064E83"/>
                </a:solidFill>
                <a:latin typeface="Arial"/>
                <a:ea typeface="Arial"/>
                <a:cs typeface="Arial"/>
                <a:sym typeface="Arial"/>
              </a:defRPr>
            </a:lvl1pPr>
            <a:lvl2pPr marL="0" marR="0" lvl="1" indent="0" algn="ctr" rtl="0">
              <a:spcBef>
                <a:spcPts val="0"/>
              </a:spcBef>
              <a:buNone/>
              <a:defRPr sz="700" b="1" i="0" u="none" strike="noStrike" cap="none">
                <a:solidFill>
                  <a:srgbClr val="064E83"/>
                </a:solidFill>
                <a:latin typeface="Arial"/>
                <a:ea typeface="Arial"/>
                <a:cs typeface="Arial"/>
                <a:sym typeface="Arial"/>
              </a:defRPr>
            </a:lvl2pPr>
            <a:lvl3pPr marL="0" marR="0" lvl="2" indent="0" algn="ctr" rtl="0">
              <a:spcBef>
                <a:spcPts val="0"/>
              </a:spcBef>
              <a:buNone/>
              <a:defRPr sz="700" b="1" i="0" u="none" strike="noStrike" cap="none">
                <a:solidFill>
                  <a:srgbClr val="064E83"/>
                </a:solidFill>
                <a:latin typeface="Arial"/>
                <a:ea typeface="Arial"/>
                <a:cs typeface="Arial"/>
                <a:sym typeface="Arial"/>
              </a:defRPr>
            </a:lvl3pPr>
            <a:lvl4pPr marL="0" marR="0" lvl="3" indent="0" algn="ctr" rtl="0">
              <a:spcBef>
                <a:spcPts val="0"/>
              </a:spcBef>
              <a:buNone/>
              <a:defRPr sz="700" b="1" i="0" u="none" strike="noStrike" cap="none">
                <a:solidFill>
                  <a:srgbClr val="064E83"/>
                </a:solidFill>
                <a:latin typeface="Arial"/>
                <a:ea typeface="Arial"/>
                <a:cs typeface="Arial"/>
                <a:sym typeface="Arial"/>
              </a:defRPr>
            </a:lvl4pPr>
            <a:lvl5pPr marL="0" marR="0" lvl="4" indent="0" algn="ctr" rtl="0">
              <a:spcBef>
                <a:spcPts val="0"/>
              </a:spcBef>
              <a:buNone/>
              <a:defRPr sz="700" b="1" i="0" u="none" strike="noStrike" cap="none">
                <a:solidFill>
                  <a:srgbClr val="064E83"/>
                </a:solidFill>
                <a:latin typeface="Arial"/>
                <a:ea typeface="Arial"/>
                <a:cs typeface="Arial"/>
                <a:sym typeface="Arial"/>
              </a:defRPr>
            </a:lvl5pPr>
            <a:lvl6pPr marL="0" marR="0" lvl="5" indent="0" algn="ctr" rtl="0">
              <a:spcBef>
                <a:spcPts val="0"/>
              </a:spcBef>
              <a:buNone/>
              <a:defRPr sz="700" b="1" i="0" u="none" strike="noStrike" cap="none">
                <a:solidFill>
                  <a:srgbClr val="064E83"/>
                </a:solidFill>
                <a:latin typeface="Arial"/>
                <a:ea typeface="Arial"/>
                <a:cs typeface="Arial"/>
                <a:sym typeface="Arial"/>
              </a:defRPr>
            </a:lvl6pPr>
            <a:lvl7pPr marL="0" marR="0" lvl="6" indent="0" algn="ctr" rtl="0">
              <a:spcBef>
                <a:spcPts val="0"/>
              </a:spcBef>
              <a:buNone/>
              <a:defRPr sz="700" b="1" i="0" u="none" strike="noStrike" cap="none">
                <a:solidFill>
                  <a:srgbClr val="064E83"/>
                </a:solidFill>
                <a:latin typeface="Arial"/>
                <a:ea typeface="Arial"/>
                <a:cs typeface="Arial"/>
                <a:sym typeface="Arial"/>
              </a:defRPr>
            </a:lvl7pPr>
            <a:lvl8pPr marL="0" marR="0" lvl="7" indent="0" algn="ctr" rtl="0">
              <a:spcBef>
                <a:spcPts val="0"/>
              </a:spcBef>
              <a:buNone/>
              <a:defRPr sz="700" b="1" i="0" u="none" strike="noStrike" cap="none">
                <a:solidFill>
                  <a:srgbClr val="064E83"/>
                </a:solidFill>
                <a:latin typeface="Arial"/>
                <a:ea typeface="Arial"/>
                <a:cs typeface="Arial"/>
                <a:sym typeface="Arial"/>
              </a:defRPr>
            </a:lvl8pPr>
            <a:lvl9pPr marL="0" marR="0" lvl="8" indent="0" algn="ctr" rtl="0">
              <a:spcBef>
                <a:spcPts val="0"/>
              </a:spcBef>
              <a:buNone/>
              <a:defRPr sz="700" b="1" i="0" u="none" strike="noStrike" cap="none">
                <a:solidFill>
                  <a:srgbClr val="064E8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141" name="Google Shape;141;p19"/>
          <p:cNvSpPr txBox="1"/>
          <p:nvPr/>
        </p:nvSpPr>
        <p:spPr>
          <a:xfrm>
            <a:off x="6424987" y="4731191"/>
            <a:ext cx="1099172" cy="172993"/>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chemeClr val="lt1"/>
              </a:buClr>
              <a:buSzPts val="700"/>
              <a:buFont typeface="Arial"/>
              <a:buNone/>
            </a:pPr>
            <a:r>
              <a:rPr lang="en-GB" sz="700" b="0" i="0" u="none" strike="noStrike" cap="none">
                <a:solidFill>
                  <a:schemeClr val="lt1"/>
                </a:solidFill>
                <a:latin typeface="Arial"/>
                <a:ea typeface="Arial"/>
                <a:cs typeface="Arial"/>
                <a:sym typeface="Arial"/>
              </a:rPr>
              <a:t>October 29, 2014</a:t>
            </a:r>
            <a:endParaRPr sz="1100"/>
          </a:p>
        </p:txBody>
      </p:sp>
      <p:sp>
        <p:nvSpPr>
          <p:cNvPr id="142" name="Google Shape;142;p19"/>
          <p:cNvSpPr txBox="1">
            <a:spLocks noGrp="1"/>
          </p:cNvSpPr>
          <p:nvPr>
            <p:ph type="ftr" idx="11"/>
          </p:nvPr>
        </p:nvSpPr>
        <p:spPr>
          <a:xfrm>
            <a:off x="1817252" y="4731191"/>
            <a:ext cx="3041021" cy="172993"/>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100"/>
              <a:buNone/>
              <a:defRPr sz="700" b="1" i="0" u="none" strike="noStrike" cap="none">
                <a:solidFill>
                  <a:srgbClr val="064E83"/>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pic>
        <p:nvPicPr>
          <p:cNvPr id="143" name="Google Shape;143;p19" descr="ECMWF_Master_Logo_RGB_nostrap.png"/>
          <p:cNvPicPr preferRelativeResize="0"/>
          <p:nvPr/>
        </p:nvPicPr>
        <p:blipFill rotWithShape="1">
          <a:blip r:embed="rId2">
            <a:alphaModFix/>
          </a:blip>
          <a:srcRect/>
          <a:stretch/>
        </p:blipFill>
        <p:spPr>
          <a:xfrm>
            <a:off x="810211" y="4731190"/>
            <a:ext cx="1006779" cy="172994"/>
          </a:xfrm>
          <a:prstGeom prst="rect">
            <a:avLst/>
          </a:prstGeom>
          <a:noFill/>
          <a:ln>
            <a:noFill/>
          </a:ln>
        </p:spPr>
      </p:pic>
      <p:pic>
        <p:nvPicPr>
          <p:cNvPr id="144" name="Google Shape;144;p19"/>
          <p:cNvPicPr preferRelativeResize="0"/>
          <p:nvPr/>
        </p:nvPicPr>
        <p:blipFill>
          <a:blip r:embed="rId3">
            <a:alphaModFix/>
          </a:blip>
          <a:stretch>
            <a:fillRect/>
          </a:stretch>
        </p:blipFill>
        <p:spPr>
          <a:xfrm>
            <a:off x="7467600" y="4814404"/>
            <a:ext cx="1696927" cy="3342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
        <p:cNvGrpSpPr/>
        <p:nvPr/>
      </p:nvGrpSpPr>
      <p:grpSpPr>
        <a:xfrm>
          <a:off x="0" y="0"/>
          <a:ext cx="0" cy="0"/>
          <a:chOff x="0" y="0"/>
          <a:chExt cx="0" cy="0"/>
        </a:xfrm>
      </p:grpSpPr>
      <p:sp>
        <p:nvSpPr>
          <p:cNvPr id="146" name="Google Shape;146;p2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47" name="Google Shape;147;p2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8" name="Google Shape;14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pic>
        <p:nvPicPr>
          <p:cNvPr id="127" name="Google Shape;127;p17" descr="PowerPoint_strip2.png"/>
          <p:cNvPicPr preferRelativeResize="0"/>
          <p:nvPr/>
        </p:nvPicPr>
        <p:blipFill rotWithShape="1">
          <a:blip r:embed="rId5">
            <a:alphaModFix/>
          </a:blip>
          <a:srcRect/>
          <a:stretch/>
        </p:blipFill>
        <p:spPr>
          <a:xfrm>
            <a:off x="0" y="0"/>
            <a:ext cx="13716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gif"/><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hyperlink" Target="https://emergency.copernicus.e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effis.jrc.ec.europa.eu/"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hyperlink" Target="https://effis.jrc.ec.europa.eu/applications/data-request-form/" TargetMode="External"/><Relationship Id="rId4" Type="http://schemas.openxmlformats.org/officeDocument/2006/relationships/hyperlink" Target="https://gwis.jrc.ec.europa.e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cds.climate.copernicus.eu/" TargetMode="External"/><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hyperlink" Target="https://zenodo.org/communities/wildfire" TargetMode="External"/><Relationship Id="rId5" Type="http://schemas.openxmlformats.org/officeDocument/2006/relationships/hyperlink" Target="https://cds.climate.copernicus.eu/cdsapp#!/dataset/cems-fire-historical?tab=overview" TargetMode="External"/><Relationship Id="rId4" Type="http://schemas.openxmlformats.org/officeDocument/2006/relationships/hyperlink" Target="https://cds.climate.copernicus.eu/cdsapp#!/dataset/cems-fire-historica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git.ecmwf.int/projects/CEMSF/repos/geff/browse"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hyperlink" Target="https://github.com/cvitolo/GEFF_notebook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cvitolo/geff_notebooks/blob/master/00_data_overview.ipynb"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cvitolo/geff_notebooks/blob/master/01_harmonized_danger_classes.ipynb"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cvitolo/geff_notebooks/blob/master/02_custom_danger_classes.ipynb"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www.ecmwf.int/en/newsletter/153/news/ecmwf-forecasts-support-portugal-wildfire-response"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hyperlink" Target="https://www.ecmwf.int/en/newsletter/151/news/copernicus-fire-danger-forecast-goes-online" TargetMode="External"/><Relationship Id="rId4" Type="http://schemas.openxmlformats.org/officeDocument/2006/relationships/hyperlink" Target="https://www.ecmwf.int/en/newsletter/151/news/devastating-wildfires-chile-january-2017"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hyperlink" Target="https://wekeo-login.services.meeo.it" TargetMode="External"/><Relationship Id="rId4" Type="http://schemas.openxmlformats.org/officeDocument/2006/relationships/hyperlink" Target="https://ltpy.adamplatform.e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atmosphere.copernicus.eu"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emergency.copernicus.e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body" idx="1"/>
          </p:nvPr>
        </p:nvSpPr>
        <p:spPr>
          <a:xfrm>
            <a:off x="1620422" y="970649"/>
            <a:ext cx="5903737" cy="389850"/>
          </a:xfrm>
          <a:prstGeom prst="rect">
            <a:avLst/>
          </a:prstGeom>
          <a:noFill/>
          <a:ln>
            <a:noFill/>
          </a:ln>
        </p:spPr>
        <p:txBody>
          <a:bodyPr spcFirstLastPara="1" wrap="square" lIns="0" tIns="0" rIns="0" bIns="0" anchor="b" anchorCtr="0">
            <a:noAutofit/>
          </a:bodyPr>
          <a:lstStyle/>
          <a:p>
            <a:pPr marL="0" lvl="0" indent="0" algn="l" rtl="0">
              <a:lnSpc>
                <a:spcPct val="111111"/>
              </a:lnSpc>
              <a:spcBef>
                <a:spcPts val="0"/>
              </a:spcBef>
              <a:spcAft>
                <a:spcPts val="0"/>
              </a:spcAft>
              <a:buSzPts val="2700"/>
              <a:buNone/>
            </a:pPr>
            <a:r>
              <a:rPr lang="en-GB" sz="2400"/>
              <a:t>Forest fire danger</a:t>
            </a:r>
            <a:endParaRPr sz="2400"/>
          </a:p>
        </p:txBody>
      </p:sp>
      <p:sp>
        <p:nvSpPr>
          <p:cNvPr id="239" name="Google Shape;239;p34"/>
          <p:cNvSpPr txBox="1">
            <a:spLocks noGrp="1"/>
          </p:cNvSpPr>
          <p:nvPr>
            <p:ph type="body" idx="2"/>
          </p:nvPr>
        </p:nvSpPr>
        <p:spPr>
          <a:xfrm>
            <a:off x="1620422" y="1485000"/>
            <a:ext cx="5903737" cy="286617"/>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1800"/>
              <a:buNone/>
            </a:pPr>
            <a:r>
              <a:rPr lang="en-GB"/>
              <a:t>Copernicus and ECMWF data offering</a:t>
            </a:r>
            <a:endParaRPr/>
          </a:p>
        </p:txBody>
      </p:sp>
      <p:sp>
        <p:nvSpPr>
          <p:cNvPr id="240" name="Google Shape;240;p34"/>
          <p:cNvSpPr txBox="1">
            <a:spLocks noGrp="1"/>
          </p:cNvSpPr>
          <p:nvPr>
            <p:ph type="body" idx="4"/>
          </p:nvPr>
        </p:nvSpPr>
        <p:spPr>
          <a:xfrm>
            <a:off x="1620422" y="2340918"/>
            <a:ext cx="5903737" cy="191078"/>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1"/>
              </a:buClr>
              <a:buSzPts val="1500"/>
              <a:buFont typeface="Arial"/>
              <a:buNone/>
            </a:pPr>
            <a:r>
              <a:rPr lang="en-GB" sz="1100" i="1"/>
              <a:t>Claudia Vitolo and Francesca Di Giuseppe</a:t>
            </a:r>
            <a:endParaRPr sz="1100" i="1"/>
          </a:p>
          <a:p>
            <a:pPr marL="0" lvl="0" indent="0" algn="l" rtl="0">
              <a:lnSpc>
                <a:spcPct val="125000"/>
              </a:lnSpc>
              <a:spcBef>
                <a:spcPts val="0"/>
              </a:spcBef>
              <a:spcAft>
                <a:spcPts val="0"/>
              </a:spcAft>
              <a:buSzPts val="1200"/>
              <a:buNone/>
            </a:pPr>
            <a:endParaRPr sz="1100"/>
          </a:p>
        </p:txBody>
      </p:sp>
      <p:sp>
        <p:nvSpPr>
          <p:cNvPr id="241" name="Google Shape;241;p34"/>
          <p:cNvSpPr txBox="1">
            <a:spLocks noGrp="1"/>
          </p:cNvSpPr>
          <p:nvPr>
            <p:ph type="body" idx="5"/>
          </p:nvPr>
        </p:nvSpPr>
        <p:spPr>
          <a:xfrm>
            <a:off x="1620422" y="2571750"/>
            <a:ext cx="5903700" cy="1713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1200"/>
              <a:buFont typeface="Arial"/>
              <a:buNone/>
            </a:pPr>
            <a:r>
              <a:rPr lang="en-GB" sz="1000"/>
              <a:t>European Centre for Medium-range Weather Forecasts</a:t>
            </a:r>
            <a:endParaRPr sz="1000"/>
          </a:p>
          <a:p>
            <a:pPr marL="0" lvl="0" indent="0" algn="l" rtl="0">
              <a:lnSpc>
                <a:spcPct val="128571"/>
              </a:lnSpc>
              <a:spcBef>
                <a:spcPts val="0"/>
              </a:spcBef>
              <a:spcAft>
                <a:spcPts val="0"/>
              </a:spcAft>
              <a:buSzPts val="1100"/>
              <a:buNone/>
            </a:pPr>
            <a:endParaRPr/>
          </a:p>
        </p:txBody>
      </p:sp>
      <p:pic>
        <p:nvPicPr>
          <p:cNvPr id="242" name="Google Shape;242;p34"/>
          <p:cNvPicPr preferRelativeResize="0"/>
          <p:nvPr/>
        </p:nvPicPr>
        <p:blipFill>
          <a:blip r:embed="rId3">
            <a:alphaModFix/>
          </a:blip>
          <a:stretch>
            <a:fillRect/>
          </a:stretch>
        </p:blipFill>
        <p:spPr>
          <a:xfrm>
            <a:off x="3436900" y="4300925"/>
            <a:ext cx="1472350" cy="503596"/>
          </a:xfrm>
          <a:prstGeom prst="rect">
            <a:avLst/>
          </a:prstGeom>
          <a:noFill/>
          <a:ln>
            <a:noFill/>
          </a:ln>
        </p:spPr>
      </p:pic>
      <p:pic>
        <p:nvPicPr>
          <p:cNvPr id="243" name="Google Shape;243;p34"/>
          <p:cNvPicPr preferRelativeResize="0"/>
          <p:nvPr/>
        </p:nvPicPr>
        <p:blipFill>
          <a:blip r:embed="rId4">
            <a:alphaModFix/>
          </a:blip>
          <a:stretch>
            <a:fillRect/>
          </a:stretch>
        </p:blipFill>
        <p:spPr>
          <a:xfrm>
            <a:off x="7937550" y="88753"/>
            <a:ext cx="1113263" cy="1113263"/>
          </a:xfrm>
          <a:prstGeom prst="rect">
            <a:avLst/>
          </a:prstGeom>
          <a:noFill/>
          <a:ln>
            <a:noFill/>
          </a:ln>
        </p:spPr>
      </p:pic>
      <p:pic>
        <p:nvPicPr>
          <p:cNvPr id="244" name="Google Shape;244;p34"/>
          <p:cNvPicPr preferRelativeResize="0"/>
          <p:nvPr/>
        </p:nvPicPr>
        <p:blipFill rotWithShape="1">
          <a:blip r:embed="rId5">
            <a:alphaModFix/>
          </a:blip>
          <a:srcRect r="1312"/>
          <a:stretch/>
        </p:blipFill>
        <p:spPr>
          <a:xfrm>
            <a:off x="139257" y="2922600"/>
            <a:ext cx="9004745" cy="1217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Fire danger, what is it and how do we measure it?</a:t>
            </a:r>
            <a:endParaRPr/>
          </a:p>
        </p:txBody>
      </p:sp>
      <p:sp>
        <p:nvSpPr>
          <p:cNvPr id="315" name="Google Shape;315;p43"/>
          <p:cNvSpPr txBox="1">
            <a:spLocks noGrp="1"/>
          </p:cNvSpPr>
          <p:nvPr>
            <p:ph type="body" idx="1"/>
          </p:nvPr>
        </p:nvSpPr>
        <p:spPr>
          <a:xfrm>
            <a:off x="810200" y="702000"/>
            <a:ext cx="3920400" cy="37395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r>
              <a:rPr lang="en-GB" sz="1100" b="1">
                <a:solidFill>
                  <a:schemeClr val="dk2"/>
                </a:solidFill>
              </a:rPr>
              <a:t>Fire (potential) danger</a:t>
            </a:r>
            <a:r>
              <a:rPr lang="en-GB" sz="1100"/>
              <a:t> =&gt; weather conditions conducive of a dangerous fire but conditional to an ignition to occur.</a:t>
            </a:r>
            <a:endParaRPr sz="1100"/>
          </a:p>
          <a:p>
            <a:pPr marL="0" lvl="0" indent="0" algn="l" rtl="0">
              <a:spcBef>
                <a:spcPts val="800"/>
              </a:spcBef>
              <a:spcAft>
                <a:spcPts val="0"/>
              </a:spcAft>
              <a:buNone/>
            </a:pPr>
            <a:endParaRPr sz="1100"/>
          </a:p>
          <a:p>
            <a:pPr marL="0" lvl="0" indent="0" algn="l" rtl="0">
              <a:spcBef>
                <a:spcPts val="800"/>
              </a:spcBef>
              <a:spcAft>
                <a:spcPts val="0"/>
              </a:spcAft>
              <a:buNone/>
            </a:pPr>
            <a:r>
              <a:rPr lang="en-GB" sz="1100"/>
              <a:t>Three main systems:</a:t>
            </a:r>
            <a:endParaRPr sz="1100"/>
          </a:p>
          <a:p>
            <a:pPr marL="457200" lvl="0" indent="-298450" algn="l" rtl="0">
              <a:spcBef>
                <a:spcPts val="800"/>
              </a:spcBef>
              <a:spcAft>
                <a:spcPts val="0"/>
              </a:spcAft>
              <a:buSzPts val="1100"/>
              <a:buChar char="•"/>
            </a:pPr>
            <a:r>
              <a:rPr lang="en-GB" sz="1100" b="1">
                <a:solidFill>
                  <a:schemeClr val="dk2"/>
                </a:solidFill>
              </a:rPr>
              <a:t>Canadian Forest Fire Weather Index</a:t>
            </a:r>
            <a:r>
              <a:rPr lang="en-GB" sz="1100"/>
              <a:t/>
            </a:r>
            <a:br>
              <a:rPr lang="en-GB" sz="1100"/>
            </a:br>
            <a:r>
              <a:rPr lang="en-GB" sz="1100"/>
              <a:t>(most widely used around the world)</a:t>
            </a:r>
            <a:endParaRPr sz="1100"/>
          </a:p>
          <a:p>
            <a:pPr marL="457200" lvl="0" indent="-298450" algn="l" rtl="0">
              <a:spcBef>
                <a:spcPts val="0"/>
              </a:spcBef>
              <a:spcAft>
                <a:spcPts val="0"/>
              </a:spcAft>
              <a:buSzPts val="1100"/>
              <a:buChar char="•"/>
            </a:pPr>
            <a:r>
              <a:rPr lang="en-GB" sz="1100"/>
              <a:t>The U.S. Forest Service National Fire-Danger Rating System</a:t>
            </a:r>
            <a:endParaRPr sz="1100"/>
          </a:p>
          <a:p>
            <a:pPr marL="457200" lvl="0" indent="-298450" algn="l" rtl="0">
              <a:spcBef>
                <a:spcPts val="0"/>
              </a:spcBef>
              <a:spcAft>
                <a:spcPts val="0"/>
              </a:spcAft>
              <a:buSzPts val="1100"/>
              <a:buChar char="•"/>
            </a:pPr>
            <a:r>
              <a:rPr lang="en-GB" sz="1100"/>
              <a:t>The Australian McArthur’s Forest Fire Danger Meter</a:t>
            </a:r>
            <a:endParaRPr sz="1100"/>
          </a:p>
          <a:p>
            <a:pPr marL="0" lvl="0" indent="0" algn="l" rtl="0">
              <a:spcBef>
                <a:spcPts val="800"/>
              </a:spcBef>
              <a:spcAft>
                <a:spcPts val="0"/>
              </a:spcAft>
              <a:buNone/>
            </a:pPr>
            <a:endParaRPr sz="1100"/>
          </a:p>
          <a:p>
            <a:pPr marL="0" lvl="0" indent="0" algn="l" rtl="0">
              <a:spcBef>
                <a:spcPts val="800"/>
              </a:spcBef>
              <a:spcAft>
                <a:spcPts val="0"/>
              </a:spcAft>
              <a:buNone/>
            </a:pPr>
            <a:r>
              <a:rPr lang="en-GB" sz="1100"/>
              <a:t>The </a:t>
            </a:r>
            <a:r>
              <a:rPr lang="en-GB" sz="1100" b="1">
                <a:solidFill>
                  <a:schemeClr val="dk2"/>
                </a:solidFill>
              </a:rPr>
              <a:t>Global ECMWF Fire Forecasting (GEFF) system</a:t>
            </a:r>
            <a:r>
              <a:rPr lang="en-GB" sz="1100"/>
              <a:t> implements the three systems, today we will focus on the </a:t>
            </a:r>
            <a:r>
              <a:rPr lang="en-GB" sz="1100" b="1">
                <a:solidFill>
                  <a:schemeClr val="dk2"/>
                </a:solidFill>
              </a:rPr>
              <a:t>FWI</a:t>
            </a:r>
            <a:r>
              <a:rPr lang="en-GB" sz="1100">
                <a:solidFill>
                  <a:srgbClr val="000000"/>
                </a:solidFill>
              </a:rPr>
              <a:t>.</a:t>
            </a:r>
            <a:endParaRPr sz="1100">
              <a:solidFill>
                <a:srgbClr val="000000"/>
              </a:solidFill>
            </a:endParaRPr>
          </a:p>
          <a:p>
            <a:pPr marL="0" lvl="0" indent="0" algn="l" rtl="0">
              <a:spcBef>
                <a:spcPts val="800"/>
              </a:spcBef>
              <a:spcAft>
                <a:spcPts val="0"/>
              </a:spcAft>
              <a:buNone/>
            </a:pPr>
            <a:endParaRPr sz="1100"/>
          </a:p>
          <a:p>
            <a:pPr marL="0" lvl="0" indent="0" algn="l" rtl="0">
              <a:spcBef>
                <a:spcPts val="800"/>
              </a:spcBef>
              <a:spcAft>
                <a:spcPts val="0"/>
              </a:spcAft>
              <a:buNone/>
            </a:pPr>
            <a:endParaRPr sz="1100"/>
          </a:p>
          <a:p>
            <a:pPr marL="0" lvl="0" indent="0" algn="l" rtl="0">
              <a:spcBef>
                <a:spcPts val="800"/>
              </a:spcBef>
              <a:spcAft>
                <a:spcPts val="0"/>
              </a:spcAft>
              <a:buNone/>
            </a:pPr>
            <a:endParaRPr sz="1100"/>
          </a:p>
        </p:txBody>
      </p:sp>
      <p:pic>
        <p:nvPicPr>
          <p:cNvPr id="316" name="Google Shape;316;p43"/>
          <p:cNvPicPr preferRelativeResize="0"/>
          <p:nvPr/>
        </p:nvPicPr>
        <p:blipFill rotWithShape="1">
          <a:blip r:embed="rId3">
            <a:alphaModFix/>
          </a:blip>
          <a:srcRect/>
          <a:stretch/>
        </p:blipFill>
        <p:spPr>
          <a:xfrm>
            <a:off x="4879275" y="1717250"/>
            <a:ext cx="4216200" cy="3117600"/>
          </a:xfrm>
          <a:prstGeom prst="rect">
            <a:avLst/>
          </a:prstGeom>
          <a:noFill/>
          <a:ln>
            <a:noFill/>
          </a:ln>
        </p:spPr>
      </p:pic>
      <p:sp>
        <p:nvSpPr>
          <p:cNvPr id="317" name="Google Shape;317;p43"/>
          <p:cNvSpPr txBox="1"/>
          <p:nvPr/>
        </p:nvSpPr>
        <p:spPr>
          <a:xfrm>
            <a:off x="4879400" y="1373275"/>
            <a:ext cx="42162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600" i="1">
                <a:solidFill>
                  <a:srgbClr val="000000"/>
                </a:solidFill>
                <a:latin typeface="Arial"/>
                <a:ea typeface="Arial"/>
                <a:cs typeface="Arial"/>
                <a:sym typeface="Arial"/>
              </a:rPr>
              <a:t>Di Giuseppe, Francesca, et al. "</a:t>
            </a:r>
            <a:r>
              <a:rPr lang="en-GB" sz="600" b="1" i="1">
                <a:solidFill>
                  <a:srgbClr val="000000"/>
                </a:solidFill>
              </a:rPr>
              <a:t>The potential predictability of fire danger provided by numerical weather prediction</a:t>
            </a:r>
            <a:r>
              <a:rPr lang="en-GB" sz="600" i="1">
                <a:solidFill>
                  <a:srgbClr val="000000"/>
                </a:solidFill>
                <a:latin typeface="Arial"/>
                <a:ea typeface="Arial"/>
                <a:cs typeface="Arial"/>
                <a:sym typeface="Arial"/>
              </a:rPr>
              <a:t>." Journal of Applied Meteorology and Climatology 55.11 (2016): 2469-2491.</a:t>
            </a:r>
            <a:endParaRPr sz="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4"/>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The Canadian Forest Fire Weather Index System </a:t>
            </a:r>
            <a:endParaRPr/>
          </a:p>
        </p:txBody>
      </p:sp>
      <p:sp>
        <p:nvSpPr>
          <p:cNvPr id="323" name="Google Shape;323;p44"/>
          <p:cNvSpPr txBox="1">
            <a:spLocks noGrp="1"/>
          </p:cNvSpPr>
          <p:nvPr>
            <p:ph type="body" idx="1"/>
          </p:nvPr>
        </p:nvSpPr>
        <p:spPr>
          <a:xfrm>
            <a:off x="810200" y="702000"/>
            <a:ext cx="4889700" cy="3739500"/>
          </a:xfrm>
          <a:prstGeom prst="rect">
            <a:avLst/>
          </a:prstGeom>
        </p:spPr>
        <p:txBody>
          <a:bodyPr spcFirstLastPara="1" wrap="square" lIns="0" tIns="0" rIns="0" bIns="0" anchor="t" anchorCtr="0">
            <a:noAutofit/>
          </a:bodyPr>
          <a:lstStyle/>
          <a:p>
            <a:pPr marL="457200" lvl="0" indent="-304800" algn="l" rtl="0">
              <a:spcBef>
                <a:spcPts val="800"/>
              </a:spcBef>
              <a:spcAft>
                <a:spcPts val="0"/>
              </a:spcAft>
              <a:buSzPts val="1200"/>
              <a:buChar char="•"/>
            </a:pPr>
            <a:r>
              <a:rPr lang="en-GB" sz="1200"/>
              <a:t>Three non interactive fuel layers </a:t>
            </a:r>
            <a:endParaRPr sz="1200"/>
          </a:p>
          <a:p>
            <a:pPr marL="457200" lvl="0" indent="-304800" algn="l" rtl="0">
              <a:spcBef>
                <a:spcPts val="1000"/>
              </a:spcBef>
              <a:spcAft>
                <a:spcPts val="0"/>
              </a:spcAft>
              <a:buSzPts val="1200"/>
              <a:buChar char="•"/>
            </a:pPr>
            <a:r>
              <a:rPr lang="en-GB" sz="1200"/>
              <a:t>Drying depends on long and short term temperature, humidity and precipitation conditions </a:t>
            </a:r>
            <a:endParaRPr sz="1200"/>
          </a:p>
          <a:p>
            <a:pPr marL="457200" lvl="0" indent="-304800" algn="l" rtl="0">
              <a:spcBef>
                <a:spcPts val="1000"/>
              </a:spcBef>
              <a:spcAft>
                <a:spcPts val="0"/>
              </a:spcAft>
              <a:buSzPts val="1200"/>
              <a:buChar char="•"/>
            </a:pPr>
            <a:r>
              <a:rPr lang="en-GB" sz="1200"/>
              <a:t>Wind mostly controls flammability</a:t>
            </a:r>
            <a:endParaRPr sz="1200"/>
          </a:p>
          <a:p>
            <a:pPr marL="457200" lvl="0" indent="-304800" algn="l" rtl="0">
              <a:spcBef>
                <a:spcPts val="1000"/>
              </a:spcBef>
              <a:spcAft>
                <a:spcPts val="0"/>
              </a:spcAft>
              <a:buSzPts val="1200"/>
              <a:buChar char="•"/>
            </a:pPr>
            <a:r>
              <a:rPr lang="en-GB" sz="1200"/>
              <a:t>Combinations of dryness and flammability produces a general index of fire danger called </a:t>
            </a:r>
            <a:r>
              <a:rPr lang="en-GB" sz="1200" b="1">
                <a:solidFill>
                  <a:schemeClr val="dk2"/>
                </a:solidFill>
              </a:rPr>
              <a:t>Fire Weather Index (FWI):</a:t>
            </a:r>
            <a:endParaRPr sz="1200" b="1">
              <a:solidFill>
                <a:schemeClr val="dk2"/>
              </a:solidFill>
            </a:endParaRPr>
          </a:p>
          <a:p>
            <a:pPr marL="914400" lvl="1" indent="-304800" algn="l" rtl="0">
              <a:spcBef>
                <a:spcPts val="0"/>
              </a:spcBef>
              <a:spcAft>
                <a:spcPts val="0"/>
              </a:spcAft>
              <a:buSzPts val="1200"/>
              <a:buChar char="–"/>
            </a:pPr>
            <a:r>
              <a:rPr lang="en-GB" sz="1200"/>
              <a:t>FWI is a numeric rating in the range [0, Inf[</a:t>
            </a:r>
            <a:endParaRPr sz="1200"/>
          </a:p>
          <a:p>
            <a:pPr marL="914400" lvl="1" indent="-304800" algn="l" rtl="0">
              <a:spcBef>
                <a:spcPts val="0"/>
              </a:spcBef>
              <a:spcAft>
                <a:spcPts val="0"/>
              </a:spcAft>
              <a:buSzPts val="1200"/>
              <a:buChar char="–"/>
            </a:pPr>
            <a:r>
              <a:rPr lang="en-GB" sz="1200"/>
              <a:t>FWI gives an indication of the consequences of a fire, if one was to start. The higher the FWI, the more dangerous the conditions.</a:t>
            </a:r>
            <a:endParaRPr sz="1200"/>
          </a:p>
          <a:p>
            <a:pPr marL="0" lvl="0" indent="0" algn="l" rtl="0">
              <a:spcBef>
                <a:spcPts val="800"/>
              </a:spcBef>
              <a:spcAft>
                <a:spcPts val="0"/>
              </a:spcAft>
              <a:buNone/>
            </a:pPr>
            <a:endParaRPr sz="1100"/>
          </a:p>
          <a:p>
            <a:pPr marL="0" lvl="0" indent="0" algn="l" rtl="0">
              <a:spcBef>
                <a:spcPts val="800"/>
              </a:spcBef>
              <a:spcAft>
                <a:spcPts val="0"/>
              </a:spcAft>
              <a:buNone/>
            </a:pPr>
            <a:endParaRPr sz="1100"/>
          </a:p>
          <a:p>
            <a:pPr marL="0" lvl="0" indent="0" algn="l" rtl="0">
              <a:spcBef>
                <a:spcPts val="800"/>
              </a:spcBef>
              <a:spcAft>
                <a:spcPts val="0"/>
              </a:spcAft>
              <a:buNone/>
            </a:pPr>
            <a:endParaRPr sz="1100"/>
          </a:p>
        </p:txBody>
      </p:sp>
      <p:pic>
        <p:nvPicPr>
          <p:cNvPr id="324" name="Google Shape;324;p44"/>
          <p:cNvPicPr preferRelativeResize="0"/>
          <p:nvPr/>
        </p:nvPicPr>
        <p:blipFill rotWithShape="1">
          <a:blip r:embed="rId3">
            <a:alphaModFix/>
          </a:blip>
          <a:srcRect/>
          <a:stretch/>
        </p:blipFill>
        <p:spPr>
          <a:xfrm>
            <a:off x="5880125" y="593650"/>
            <a:ext cx="3196475" cy="1984450"/>
          </a:xfrm>
          <a:prstGeom prst="rect">
            <a:avLst/>
          </a:prstGeom>
          <a:noFill/>
          <a:ln>
            <a:noFill/>
          </a:ln>
        </p:spPr>
      </p:pic>
      <p:sp>
        <p:nvSpPr>
          <p:cNvPr id="325" name="Google Shape;325;p44"/>
          <p:cNvSpPr txBox="1"/>
          <p:nvPr/>
        </p:nvSpPr>
        <p:spPr>
          <a:xfrm>
            <a:off x="1875700" y="4647200"/>
            <a:ext cx="5995500" cy="51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GB" sz="600" i="1"/>
              <a:t>Alexander, M.E.; De Groot, W.J. 1988. </a:t>
            </a:r>
            <a:r>
              <a:rPr lang="en-GB" sz="600" b="1" i="1"/>
              <a:t>Fire behavior in jack pine stands as related to the Canadian Forest Fire Weather Index System</a:t>
            </a:r>
            <a:r>
              <a:rPr lang="en-GB" sz="600" i="1"/>
              <a:t>. Canadian Forest Service, Northern Forestry Centre, Edmonton, AB. Poster with text.</a:t>
            </a:r>
            <a:br>
              <a:rPr lang="en-GB" sz="600" i="1"/>
            </a:br>
            <a:r>
              <a:rPr lang="en-GB" sz="600" i="1"/>
              <a:t>Quintilio, D.; Fahnestock, G.R.; Dubé, D.E. 1977. </a:t>
            </a:r>
            <a:r>
              <a:rPr lang="en-GB" sz="600" b="1" i="1"/>
              <a:t>Fire behavior in upland jack pine: the Darwin Lake Project</a:t>
            </a:r>
            <a:r>
              <a:rPr lang="en-GB" sz="600" i="1"/>
              <a:t>. Canadian Forest Service, Northern Forestry Centre, Edmonton, AB. Information Report NOR-X-174.</a:t>
            </a:r>
            <a:endParaRPr sz="600" i="1"/>
          </a:p>
        </p:txBody>
      </p:sp>
      <p:pic>
        <p:nvPicPr>
          <p:cNvPr id="326" name="Google Shape;326;p44"/>
          <p:cNvPicPr preferRelativeResize="0"/>
          <p:nvPr/>
        </p:nvPicPr>
        <p:blipFill rotWithShape="1">
          <a:blip r:embed="rId4">
            <a:alphaModFix/>
          </a:blip>
          <a:srcRect/>
          <a:stretch/>
        </p:blipFill>
        <p:spPr>
          <a:xfrm>
            <a:off x="1665595" y="3491945"/>
            <a:ext cx="1607344" cy="1021556"/>
          </a:xfrm>
          <a:prstGeom prst="rect">
            <a:avLst/>
          </a:prstGeom>
          <a:noFill/>
          <a:ln>
            <a:noFill/>
          </a:ln>
        </p:spPr>
      </p:pic>
      <p:pic>
        <p:nvPicPr>
          <p:cNvPr id="327" name="Google Shape;327;p44"/>
          <p:cNvPicPr preferRelativeResize="0"/>
          <p:nvPr/>
        </p:nvPicPr>
        <p:blipFill rotWithShape="1">
          <a:blip r:embed="rId5">
            <a:alphaModFix/>
          </a:blip>
          <a:srcRect/>
          <a:stretch/>
        </p:blipFill>
        <p:spPr>
          <a:xfrm>
            <a:off x="3299525" y="3491950"/>
            <a:ext cx="1541420" cy="1013900"/>
          </a:xfrm>
          <a:prstGeom prst="rect">
            <a:avLst/>
          </a:prstGeom>
          <a:noFill/>
          <a:ln>
            <a:noFill/>
          </a:ln>
        </p:spPr>
      </p:pic>
      <p:pic>
        <p:nvPicPr>
          <p:cNvPr id="328" name="Google Shape;328;p44"/>
          <p:cNvPicPr preferRelativeResize="0"/>
          <p:nvPr/>
        </p:nvPicPr>
        <p:blipFill rotWithShape="1">
          <a:blip r:embed="rId6">
            <a:alphaModFix/>
          </a:blip>
          <a:srcRect/>
          <a:stretch/>
        </p:blipFill>
        <p:spPr>
          <a:xfrm>
            <a:off x="4867525" y="3498803"/>
            <a:ext cx="1541426" cy="1000198"/>
          </a:xfrm>
          <a:prstGeom prst="rect">
            <a:avLst/>
          </a:prstGeom>
          <a:noFill/>
          <a:ln>
            <a:noFill/>
          </a:ln>
        </p:spPr>
      </p:pic>
      <p:pic>
        <p:nvPicPr>
          <p:cNvPr id="329" name="Google Shape;329;p44"/>
          <p:cNvPicPr preferRelativeResize="0"/>
          <p:nvPr/>
        </p:nvPicPr>
        <p:blipFill rotWithShape="1">
          <a:blip r:embed="rId7">
            <a:alphaModFix/>
          </a:blip>
          <a:srcRect/>
          <a:stretch/>
        </p:blipFill>
        <p:spPr>
          <a:xfrm>
            <a:off x="6435525" y="3498800"/>
            <a:ext cx="1541426" cy="1000213"/>
          </a:xfrm>
          <a:prstGeom prst="rect">
            <a:avLst/>
          </a:prstGeom>
          <a:noFill/>
          <a:ln>
            <a:noFill/>
          </a:ln>
        </p:spPr>
      </p:pic>
      <p:pic>
        <p:nvPicPr>
          <p:cNvPr id="330" name="Google Shape;330;p44"/>
          <p:cNvPicPr preferRelativeResize="0"/>
          <p:nvPr/>
        </p:nvPicPr>
        <p:blipFill rotWithShape="1">
          <a:blip r:embed="rId8">
            <a:alphaModFix/>
          </a:blip>
          <a:srcRect/>
          <a:stretch/>
        </p:blipFill>
        <p:spPr>
          <a:xfrm>
            <a:off x="8003537" y="2906145"/>
            <a:ext cx="1078706" cy="1607344"/>
          </a:xfrm>
          <a:prstGeom prst="rect">
            <a:avLst/>
          </a:prstGeom>
          <a:noFill/>
          <a:ln>
            <a:noFill/>
          </a:ln>
        </p:spPr>
      </p:pic>
      <p:sp>
        <p:nvSpPr>
          <p:cNvPr id="331" name="Google Shape;331;p44"/>
          <p:cNvSpPr txBox="1"/>
          <p:nvPr/>
        </p:nvSpPr>
        <p:spPr>
          <a:xfrm>
            <a:off x="1669375" y="4429125"/>
            <a:ext cx="6307500" cy="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
              <a:t>https://cwfis.cfs.nrcan.gc.ca/background/examples/fwi</a:t>
            </a:r>
            <a:endParaRPr sz="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4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CCCCCC"/>
                </a:solidFill>
              </a:rPr>
              <a:t>Resources</a:t>
            </a:r>
            <a:endParaRPr>
              <a:solidFill>
                <a:srgbClr val="CCCCCC"/>
              </a:solidFill>
            </a:endParaRPr>
          </a:p>
          <a:p>
            <a:pPr marL="0" lvl="0" indent="0" algn="l" rtl="0">
              <a:spcBef>
                <a:spcPts val="0"/>
              </a:spcBef>
              <a:spcAft>
                <a:spcPts val="0"/>
              </a:spcAft>
              <a:buNone/>
            </a:pPr>
            <a:endParaRPr sz="18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6"/>
          <p:cNvPicPr preferRelativeResize="0"/>
          <p:nvPr/>
        </p:nvPicPr>
        <p:blipFill>
          <a:blip r:embed="rId3">
            <a:alphaModFix/>
          </a:blip>
          <a:stretch>
            <a:fillRect/>
          </a:stretch>
        </p:blipFill>
        <p:spPr>
          <a:xfrm>
            <a:off x="163150" y="227675"/>
            <a:ext cx="8980849" cy="4890000"/>
          </a:xfrm>
          <a:prstGeom prst="rect">
            <a:avLst/>
          </a:prstGeom>
          <a:noFill/>
          <a:ln>
            <a:noFill/>
          </a:ln>
        </p:spPr>
      </p:pic>
      <p:sp>
        <p:nvSpPr>
          <p:cNvPr id="342" name="Google Shape;342;p46"/>
          <p:cNvSpPr txBox="1"/>
          <p:nvPr/>
        </p:nvSpPr>
        <p:spPr>
          <a:xfrm>
            <a:off x="2593175" y="73825"/>
            <a:ext cx="3879000" cy="2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highlight>
                  <a:srgbClr val="FFF2CC"/>
                </a:highlight>
              </a:rPr>
              <a:t>URL: </a:t>
            </a:r>
            <a:r>
              <a:rPr lang="en-GB" u="sng">
                <a:solidFill>
                  <a:schemeClr val="hlink"/>
                </a:solidFill>
                <a:highlight>
                  <a:srgbClr val="FFF2CC"/>
                </a:highlight>
                <a:hlinkClick r:id="rId4"/>
              </a:rPr>
              <a:t>https://emergency.copernicus.eu/</a:t>
            </a:r>
            <a:endParaRPr>
              <a:highlight>
                <a:srgbClr val="FFF2CC"/>
              </a:highlight>
            </a:endParaRPr>
          </a:p>
          <a:p>
            <a:pPr marL="0" lvl="0" indent="0" algn="l" rtl="0">
              <a:spcBef>
                <a:spcPts val="0"/>
              </a:spcBef>
              <a:spcAft>
                <a:spcPts val="0"/>
              </a:spcAft>
              <a:buNone/>
            </a:pPr>
            <a:endParaRPr>
              <a:highlight>
                <a:srgbClr val="FFF2CC"/>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7"/>
          <p:cNvPicPr preferRelativeResize="0"/>
          <p:nvPr/>
        </p:nvPicPr>
        <p:blipFill>
          <a:blip r:embed="rId3">
            <a:alphaModFix/>
          </a:blip>
          <a:stretch>
            <a:fillRect/>
          </a:stretch>
        </p:blipFill>
        <p:spPr>
          <a:xfrm>
            <a:off x="163150" y="227675"/>
            <a:ext cx="8980849" cy="4890000"/>
          </a:xfrm>
          <a:prstGeom prst="rect">
            <a:avLst/>
          </a:prstGeom>
          <a:noFill/>
          <a:ln>
            <a:noFill/>
          </a:ln>
        </p:spPr>
      </p:pic>
      <p:sp>
        <p:nvSpPr>
          <p:cNvPr id="348" name="Google Shape;348;p47"/>
          <p:cNvSpPr/>
          <p:nvPr/>
        </p:nvSpPr>
        <p:spPr>
          <a:xfrm>
            <a:off x="1075450" y="2150925"/>
            <a:ext cx="1730100" cy="289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48"/>
          <p:cNvPicPr preferRelativeResize="0"/>
          <p:nvPr/>
        </p:nvPicPr>
        <p:blipFill>
          <a:blip r:embed="rId3">
            <a:alphaModFix/>
          </a:blip>
          <a:stretch>
            <a:fillRect/>
          </a:stretch>
        </p:blipFill>
        <p:spPr>
          <a:xfrm>
            <a:off x="3581400" y="228600"/>
            <a:ext cx="5518792" cy="4838699"/>
          </a:xfrm>
          <a:prstGeom prst="rect">
            <a:avLst/>
          </a:prstGeom>
          <a:noFill/>
          <a:ln>
            <a:noFill/>
          </a:ln>
        </p:spPr>
      </p:pic>
      <p:sp>
        <p:nvSpPr>
          <p:cNvPr id="354" name="Google Shape;354;p48"/>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CEMS mapping tool</a:t>
            </a:r>
            <a:endParaRPr/>
          </a:p>
        </p:txBody>
      </p:sp>
      <p:cxnSp>
        <p:nvCxnSpPr>
          <p:cNvPr id="355" name="Google Shape;355;p48"/>
          <p:cNvCxnSpPr/>
          <p:nvPr/>
        </p:nvCxnSpPr>
        <p:spPr>
          <a:xfrm>
            <a:off x="2871950" y="2930700"/>
            <a:ext cx="1022100" cy="84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49"/>
          <p:cNvPicPr preferRelativeResize="0"/>
          <p:nvPr/>
        </p:nvPicPr>
        <p:blipFill>
          <a:blip r:embed="rId3">
            <a:alphaModFix/>
          </a:blip>
          <a:stretch>
            <a:fillRect/>
          </a:stretch>
        </p:blipFill>
        <p:spPr>
          <a:xfrm>
            <a:off x="3028050" y="807050"/>
            <a:ext cx="6072950" cy="3422250"/>
          </a:xfrm>
          <a:prstGeom prst="rect">
            <a:avLst/>
          </a:prstGeom>
          <a:noFill/>
          <a:ln>
            <a:noFill/>
          </a:ln>
        </p:spPr>
      </p:pic>
      <p:sp>
        <p:nvSpPr>
          <p:cNvPr id="361" name="Google Shape;361;p49"/>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CEMS mapping tool</a:t>
            </a:r>
            <a:endParaRPr/>
          </a:p>
        </p:txBody>
      </p:sp>
      <p:cxnSp>
        <p:nvCxnSpPr>
          <p:cNvPr id="362" name="Google Shape;362;p49"/>
          <p:cNvCxnSpPr/>
          <p:nvPr/>
        </p:nvCxnSpPr>
        <p:spPr>
          <a:xfrm>
            <a:off x="4654025" y="3156675"/>
            <a:ext cx="1022100" cy="8400"/>
          </a:xfrm>
          <a:prstGeom prst="straightConnector1">
            <a:avLst/>
          </a:prstGeom>
          <a:noFill/>
          <a:ln w="28575" cap="flat" cmpd="sng">
            <a:solidFill>
              <a:srgbClr val="FF0000"/>
            </a:solidFill>
            <a:prstDash val="solid"/>
            <a:round/>
            <a:headEnd type="none" w="med" len="med"/>
            <a:tailEnd type="triangle" w="med" len="med"/>
          </a:ln>
        </p:spPr>
      </p:cxnSp>
      <p:cxnSp>
        <p:nvCxnSpPr>
          <p:cNvPr id="363" name="Google Shape;363;p49"/>
          <p:cNvCxnSpPr/>
          <p:nvPr/>
        </p:nvCxnSpPr>
        <p:spPr>
          <a:xfrm>
            <a:off x="6554700" y="3241500"/>
            <a:ext cx="1022100" cy="84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50"/>
          <p:cNvPicPr preferRelativeResize="0"/>
          <p:nvPr/>
        </p:nvPicPr>
        <p:blipFill>
          <a:blip r:embed="rId3">
            <a:alphaModFix/>
          </a:blip>
          <a:stretch>
            <a:fillRect/>
          </a:stretch>
        </p:blipFill>
        <p:spPr>
          <a:xfrm>
            <a:off x="3597925" y="616200"/>
            <a:ext cx="5354649" cy="4225025"/>
          </a:xfrm>
          <a:prstGeom prst="rect">
            <a:avLst/>
          </a:prstGeom>
          <a:noFill/>
          <a:ln>
            <a:noFill/>
          </a:ln>
        </p:spPr>
      </p:pic>
      <p:sp>
        <p:nvSpPr>
          <p:cNvPr id="369" name="Google Shape;369;p50"/>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CEMS mapping tool</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51"/>
          <p:cNvPicPr preferRelativeResize="0"/>
          <p:nvPr/>
        </p:nvPicPr>
        <p:blipFill>
          <a:blip r:embed="rId3">
            <a:alphaModFix/>
          </a:blip>
          <a:stretch>
            <a:fillRect/>
          </a:stretch>
        </p:blipFill>
        <p:spPr>
          <a:xfrm>
            <a:off x="163150" y="227675"/>
            <a:ext cx="8980849" cy="4890000"/>
          </a:xfrm>
          <a:prstGeom prst="rect">
            <a:avLst/>
          </a:prstGeom>
          <a:noFill/>
          <a:ln>
            <a:noFill/>
          </a:ln>
        </p:spPr>
      </p:pic>
      <p:sp>
        <p:nvSpPr>
          <p:cNvPr id="375" name="Google Shape;375;p51"/>
          <p:cNvSpPr/>
          <p:nvPr/>
        </p:nvSpPr>
        <p:spPr>
          <a:xfrm>
            <a:off x="4809250" y="2150925"/>
            <a:ext cx="1730100" cy="289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EFFIS</a:t>
            </a:r>
            <a:endParaRPr/>
          </a:p>
        </p:txBody>
      </p:sp>
      <p:pic>
        <p:nvPicPr>
          <p:cNvPr id="381" name="Google Shape;381;p52"/>
          <p:cNvPicPr preferRelativeResize="0"/>
          <p:nvPr/>
        </p:nvPicPr>
        <p:blipFill>
          <a:blip r:embed="rId3">
            <a:alphaModFix/>
          </a:blip>
          <a:stretch>
            <a:fillRect/>
          </a:stretch>
        </p:blipFill>
        <p:spPr>
          <a:xfrm>
            <a:off x="1905000" y="699300"/>
            <a:ext cx="5926531" cy="4291800"/>
          </a:xfrm>
          <a:prstGeom prst="rect">
            <a:avLst/>
          </a:prstGeom>
          <a:noFill/>
          <a:ln>
            <a:noFill/>
          </a:ln>
        </p:spPr>
      </p:pic>
      <p:cxnSp>
        <p:nvCxnSpPr>
          <p:cNvPr id="382" name="Google Shape;382;p52"/>
          <p:cNvCxnSpPr/>
          <p:nvPr/>
        </p:nvCxnSpPr>
        <p:spPr>
          <a:xfrm>
            <a:off x="882900" y="4388000"/>
            <a:ext cx="1022100" cy="8400"/>
          </a:xfrm>
          <a:prstGeom prst="straightConnector1">
            <a:avLst/>
          </a:prstGeom>
          <a:noFill/>
          <a:ln w="28575" cap="flat" cmpd="sng">
            <a:solidFill>
              <a:srgbClr val="FF0000"/>
            </a:solidFill>
            <a:prstDash val="solid"/>
            <a:round/>
            <a:headEnd type="none" w="med" len="med"/>
            <a:tailEnd type="triangle" w="med" len="med"/>
          </a:ln>
        </p:spPr>
      </p:cxnSp>
      <p:cxnSp>
        <p:nvCxnSpPr>
          <p:cNvPr id="383" name="Google Shape;383;p52"/>
          <p:cNvCxnSpPr/>
          <p:nvPr/>
        </p:nvCxnSpPr>
        <p:spPr>
          <a:xfrm>
            <a:off x="5523400" y="3893575"/>
            <a:ext cx="1022100" cy="8400"/>
          </a:xfrm>
          <a:prstGeom prst="straightConnector1">
            <a:avLst/>
          </a:prstGeom>
          <a:noFill/>
          <a:ln w="28575" cap="flat" cmpd="sng">
            <a:solidFill>
              <a:srgbClr val="FF0000"/>
            </a:solidFill>
            <a:prstDash val="solid"/>
            <a:round/>
            <a:headEnd type="none" w="med" len="med"/>
            <a:tailEnd type="triangle" w="med" len="med"/>
          </a:ln>
        </p:spPr>
      </p:cxnSp>
      <p:cxnSp>
        <p:nvCxnSpPr>
          <p:cNvPr id="384" name="Google Shape;384;p52"/>
          <p:cNvCxnSpPr/>
          <p:nvPr/>
        </p:nvCxnSpPr>
        <p:spPr>
          <a:xfrm>
            <a:off x="5523400" y="3056250"/>
            <a:ext cx="1022100" cy="84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About me</a:t>
            </a:r>
            <a:endParaRPr/>
          </a:p>
        </p:txBody>
      </p:sp>
      <p:sp>
        <p:nvSpPr>
          <p:cNvPr id="250" name="Google Shape;250;p35"/>
          <p:cNvSpPr txBox="1">
            <a:spLocks noGrp="1"/>
          </p:cNvSpPr>
          <p:nvPr>
            <p:ph type="body" idx="1"/>
          </p:nvPr>
        </p:nvSpPr>
        <p:spPr>
          <a:xfrm>
            <a:off x="810200" y="702000"/>
            <a:ext cx="4285800" cy="3739500"/>
          </a:xfrm>
          <a:prstGeom prst="rect">
            <a:avLst/>
          </a:prstGeom>
        </p:spPr>
        <p:txBody>
          <a:bodyPr spcFirstLastPara="1" wrap="square" lIns="0" tIns="0" rIns="0" bIns="0" anchor="t" anchorCtr="0">
            <a:noAutofit/>
          </a:bodyPr>
          <a:lstStyle/>
          <a:p>
            <a:pPr marL="457200" lvl="0" indent="-304800" algn="l" rtl="0">
              <a:spcBef>
                <a:spcPts val="800"/>
              </a:spcBef>
              <a:spcAft>
                <a:spcPts val="0"/>
              </a:spcAft>
              <a:buSzPts val="1200"/>
              <a:buChar char="•"/>
            </a:pPr>
            <a:r>
              <a:rPr lang="en-GB" sz="1200"/>
              <a:t>Scientist @ECMWF</a:t>
            </a:r>
            <a:endParaRPr sz="1200"/>
          </a:p>
          <a:p>
            <a:pPr marL="457200" lvl="0" indent="-304800" algn="l" rtl="0">
              <a:spcBef>
                <a:spcPts val="1000"/>
              </a:spcBef>
              <a:spcAft>
                <a:spcPts val="0"/>
              </a:spcAft>
              <a:buSzPts val="1200"/>
              <a:buChar char="•"/>
            </a:pPr>
            <a:r>
              <a:rPr lang="en-GB" sz="1200"/>
              <a:t>Background in geospatial analytics and software/web service development</a:t>
            </a:r>
            <a:endParaRPr sz="1200"/>
          </a:p>
          <a:p>
            <a:pPr marL="457200" lvl="0" indent="-304800" algn="l" rtl="0">
              <a:spcBef>
                <a:spcPts val="1000"/>
              </a:spcBef>
              <a:spcAft>
                <a:spcPts val="0"/>
              </a:spcAft>
              <a:buSzPts val="1200"/>
              <a:buChar char="•"/>
            </a:pPr>
            <a:r>
              <a:rPr lang="en-GB" sz="1200"/>
              <a:t>15+ years experience in environmental applications:</a:t>
            </a:r>
            <a:endParaRPr sz="1200"/>
          </a:p>
          <a:p>
            <a:pPr marL="914400" lvl="1" indent="-304800" algn="l" rtl="0">
              <a:spcBef>
                <a:spcPts val="0"/>
              </a:spcBef>
              <a:spcAft>
                <a:spcPts val="0"/>
              </a:spcAft>
              <a:buSzPts val="1200"/>
              <a:buChar char="–"/>
            </a:pPr>
            <a:r>
              <a:rPr lang="en-GB"/>
              <a:t>Multi-Hazard Early Warning Systems</a:t>
            </a:r>
            <a:endParaRPr/>
          </a:p>
          <a:p>
            <a:pPr marL="1371600" lvl="2" indent="-304800" algn="l" rtl="0">
              <a:spcBef>
                <a:spcPts val="0"/>
              </a:spcBef>
              <a:spcAft>
                <a:spcPts val="0"/>
              </a:spcAft>
              <a:buSzPts val="1200"/>
              <a:buChar char="•"/>
            </a:pPr>
            <a:r>
              <a:rPr lang="en-GB" sz="1200"/>
              <a:t>Wildfires</a:t>
            </a:r>
            <a:endParaRPr sz="1200"/>
          </a:p>
          <a:p>
            <a:pPr marL="1371600" lvl="2" indent="-304800" algn="l" rtl="0">
              <a:spcBef>
                <a:spcPts val="0"/>
              </a:spcBef>
              <a:spcAft>
                <a:spcPts val="0"/>
              </a:spcAft>
              <a:buSzPts val="1200"/>
              <a:buChar char="•"/>
            </a:pPr>
            <a:r>
              <a:rPr lang="en-GB" sz="1200"/>
              <a:t>Floods</a:t>
            </a:r>
            <a:endParaRPr sz="1200"/>
          </a:p>
          <a:p>
            <a:pPr marL="1371600" lvl="2" indent="-304800" algn="l" rtl="0">
              <a:spcBef>
                <a:spcPts val="0"/>
              </a:spcBef>
              <a:spcAft>
                <a:spcPts val="0"/>
              </a:spcAft>
              <a:buSzPts val="1200"/>
              <a:buChar char="•"/>
            </a:pPr>
            <a:r>
              <a:rPr lang="en-GB" sz="1200"/>
              <a:t>Droughts, Heatwaves</a:t>
            </a:r>
            <a:endParaRPr sz="1200"/>
          </a:p>
          <a:p>
            <a:pPr marL="914400" lvl="1" indent="-304800" algn="l" rtl="0">
              <a:spcBef>
                <a:spcPts val="0"/>
              </a:spcBef>
              <a:spcAft>
                <a:spcPts val="0"/>
              </a:spcAft>
              <a:buSzPts val="1200"/>
              <a:buChar char="–"/>
            </a:pPr>
            <a:r>
              <a:rPr lang="en-GB"/>
              <a:t>AI solutions for air pollution modelling</a:t>
            </a:r>
            <a:endParaRPr/>
          </a:p>
          <a:p>
            <a:pPr marL="914400" lvl="1" indent="-304800" algn="l" rtl="0">
              <a:spcBef>
                <a:spcPts val="0"/>
              </a:spcBef>
              <a:spcAft>
                <a:spcPts val="1000"/>
              </a:spcAft>
              <a:buSzPts val="1200"/>
              <a:buChar char="–"/>
            </a:pPr>
            <a:r>
              <a:rPr lang="en-GB"/>
              <a:t>Virtual Observatories for ecosystem services</a:t>
            </a:r>
            <a:endParaRPr/>
          </a:p>
        </p:txBody>
      </p:sp>
      <p:pic>
        <p:nvPicPr>
          <p:cNvPr id="251" name="Google Shape;251;p35"/>
          <p:cNvPicPr preferRelativeResize="0"/>
          <p:nvPr/>
        </p:nvPicPr>
        <p:blipFill rotWithShape="1">
          <a:blip r:embed="rId3">
            <a:alphaModFix/>
          </a:blip>
          <a:srcRect l="7799" r="7791"/>
          <a:stretch/>
        </p:blipFill>
        <p:spPr>
          <a:xfrm>
            <a:off x="6646400" y="1249850"/>
            <a:ext cx="1317000" cy="13242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3"/>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Data resources (1)</a:t>
            </a:r>
            <a:endParaRPr/>
          </a:p>
        </p:txBody>
      </p:sp>
      <p:sp>
        <p:nvSpPr>
          <p:cNvPr id="390" name="Google Shape;390;p53"/>
          <p:cNvSpPr txBox="1">
            <a:spLocks noGrp="1"/>
          </p:cNvSpPr>
          <p:nvPr>
            <p:ph type="body" idx="1"/>
          </p:nvPr>
        </p:nvSpPr>
        <p:spPr>
          <a:xfrm>
            <a:off x="810200" y="702000"/>
            <a:ext cx="8216700" cy="3739500"/>
          </a:xfrm>
          <a:prstGeom prst="rect">
            <a:avLst/>
          </a:prstGeom>
        </p:spPr>
        <p:txBody>
          <a:bodyPr spcFirstLastPara="1" wrap="square" lIns="0" tIns="0" rIns="0" bIns="0" anchor="t" anchorCtr="0">
            <a:noAutofit/>
          </a:bodyPr>
          <a:lstStyle/>
          <a:p>
            <a:pPr marL="0" lvl="0" indent="0" algn="l" rtl="0">
              <a:lnSpc>
                <a:spcPct val="100000"/>
              </a:lnSpc>
              <a:spcBef>
                <a:spcPts val="800"/>
              </a:spcBef>
              <a:spcAft>
                <a:spcPts val="0"/>
              </a:spcAft>
              <a:buNone/>
            </a:pPr>
            <a:r>
              <a:rPr lang="en-GB" sz="1100" b="1">
                <a:solidFill>
                  <a:srgbClr val="064E83"/>
                </a:solidFill>
              </a:rPr>
              <a:t>Medium-range fire danger forecasts (real-time)</a:t>
            </a:r>
            <a:r>
              <a:rPr lang="en-GB" sz="1100"/>
              <a:t> available from the JRC:</a:t>
            </a:r>
            <a:endParaRPr sz="1100"/>
          </a:p>
          <a:p>
            <a:pPr marL="457200" lvl="0" indent="-298450" algn="l" rtl="0">
              <a:lnSpc>
                <a:spcPct val="100000"/>
              </a:lnSpc>
              <a:spcBef>
                <a:spcPts val="800"/>
              </a:spcBef>
              <a:spcAft>
                <a:spcPts val="0"/>
              </a:spcAft>
              <a:buSzPts val="1100"/>
              <a:buChar char="•"/>
            </a:pPr>
            <a:r>
              <a:rPr lang="en-GB" sz="1100"/>
              <a:t>The European Forest Fire Information System (EFFIS) </a:t>
            </a:r>
            <a:br>
              <a:rPr lang="en-GB" sz="1100"/>
            </a:br>
            <a:r>
              <a:rPr lang="en-GB" sz="1100" u="sng">
                <a:solidFill>
                  <a:schemeClr val="hlink"/>
                </a:solidFill>
                <a:hlinkClick r:id="rId3"/>
              </a:rPr>
              <a:t>https://effis.jrc.ec.europa.eu/</a:t>
            </a:r>
            <a:endParaRPr sz="1100"/>
          </a:p>
          <a:p>
            <a:pPr marL="457200" lvl="0" indent="-298450" algn="l" rtl="0">
              <a:lnSpc>
                <a:spcPct val="100000"/>
              </a:lnSpc>
              <a:spcBef>
                <a:spcPts val="0"/>
              </a:spcBef>
              <a:spcAft>
                <a:spcPts val="0"/>
              </a:spcAft>
              <a:buSzPts val="1100"/>
              <a:buChar char="•"/>
            </a:pPr>
            <a:r>
              <a:rPr lang="en-GB" sz="1100"/>
              <a:t>The Global Wildfire Information System (GWIS)</a:t>
            </a:r>
            <a:br>
              <a:rPr lang="en-GB" sz="1100"/>
            </a:br>
            <a:r>
              <a:rPr lang="en-GB" sz="1100" u="sng">
                <a:solidFill>
                  <a:schemeClr val="hlink"/>
                </a:solidFill>
                <a:hlinkClick r:id="rId4"/>
              </a:rPr>
              <a:t>https://gwis.jrc.ec.europa.eu/</a:t>
            </a: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r>
              <a:rPr lang="en-GB" sz="1100"/>
              <a:t>Data can be requested here: </a:t>
            </a:r>
            <a:r>
              <a:rPr lang="en-GB" sz="1100" u="sng">
                <a:solidFill>
                  <a:schemeClr val="hlink"/>
                </a:solidFill>
                <a:hlinkClick r:id="rId5"/>
              </a:rPr>
              <a:t>https://effis.jrc.ec.europa.eu/applications/data-request-form/</a:t>
            </a: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endParaRPr sz="1100"/>
          </a:p>
          <a:p>
            <a:pPr marL="0" lvl="0" indent="0" algn="l" rtl="0">
              <a:spcBef>
                <a:spcPts val="800"/>
              </a:spcBef>
              <a:spcAft>
                <a:spcPts val="0"/>
              </a:spcAft>
              <a:buNone/>
            </a:pPr>
            <a:endParaRPr sz="1100"/>
          </a:p>
          <a:p>
            <a:pPr marL="0" lvl="0" indent="0" algn="l" rtl="0">
              <a:spcBef>
                <a:spcPts val="800"/>
              </a:spcBef>
              <a:spcAft>
                <a:spcPts val="0"/>
              </a:spcAft>
              <a:buNone/>
            </a:pPr>
            <a:endParaRPr sz="1100"/>
          </a:p>
        </p:txBody>
      </p:sp>
      <p:pic>
        <p:nvPicPr>
          <p:cNvPr id="391" name="Google Shape;391;p53"/>
          <p:cNvPicPr preferRelativeResize="0"/>
          <p:nvPr/>
        </p:nvPicPr>
        <p:blipFill>
          <a:blip r:embed="rId6">
            <a:alphaModFix/>
          </a:blip>
          <a:stretch>
            <a:fillRect/>
          </a:stretch>
        </p:blipFill>
        <p:spPr>
          <a:xfrm>
            <a:off x="2287575" y="1861350"/>
            <a:ext cx="4709626" cy="23155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4"/>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Global ECMWF Fire Forecasting system - data offering</a:t>
            </a:r>
            <a:endParaRPr/>
          </a:p>
        </p:txBody>
      </p:sp>
      <p:sp>
        <p:nvSpPr>
          <p:cNvPr id="397" name="Google Shape;397;p54"/>
          <p:cNvSpPr txBox="1">
            <a:spLocks noGrp="1"/>
          </p:cNvSpPr>
          <p:nvPr>
            <p:ph type="title"/>
          </p:nvPr>
        </p:nvSpPr>
        <p:spPr>
          <a:xfrm>
            <a:off x="981378" y="1159649"/>
            <a:ext cx="7374600" cy="432000"/>
          </a:xfrm>
          <a:prstGeom prst="rect">
            <a:avLst/>
          </a:prstGeom>
          <a:noFill/>
          <a:ln>
            <a:noFill/>
          </a:ln>
        </p:spPr>
        <p:txBody>
          <a:bodyPr spcFirstLastPara="1" wrap="square" lIns="0" tIns="0" rIns="0" bIns="0" anchor="ctr" anchorCtr="0">
            <a:noAutofit/>
          </a:bodyPr>
          <a:lstStyle/>
          <a:p>
            <a:pPr marL="0" marR="0" lvl="0" indent="0" algn="l" rtl="0">
              <a:lnSpc>
                <a:spcPct val="116666"/>
              </a:lnSpc>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p>
          <a:p>
            <a:pPr marL="0" marR="0" lvl="0" indent="0" algn="l" rtl="0">
              <a:lnSpc>
                <a:spcPct val="116666"/>
              </a:lnSpc>
              <a:spcBef>
                <a:spcPts val="0"/>
              </a:spcBef>
              <a:spcAft>
                <a:spcPts val="0"/>
              </a:spcAft>
              <a:buClr>
                <a:srgbClr val="064E83"/>
              </a:buClr>
              <a:buFont typeface="Arial"/>
              <a:buNone/>
            </a:pPr>
            <a:endParaRPr/>
          </a:p>
        </p:txBody>
      </p:sp>
      <p:sp>
        <p:nvSpPr>
          <p:cNvPr id="398" name="Google Shape;398;p54"/>
          <p:cNvSpPr txBox="1"/>
          <p:nvPr/>
        </p:nvSpPr>
        <p:spPr>
          <a:xfrm>
            <a:off x="899275" y="1318850"/>
            <a:ext cx="7236300" cy="1065300"/>
          </a:xfrm>
          <a:prstGeom prst="rect">
            <a:avLst/>
          </a:prstGeom>
          <a:solidFill>
            <a:srgbClr val="6AA84F"/>
          </a:solidFill>
          <a:ln w="9525" cap="flat" cmpd="sng">
            <a:solidFill>
              <a:srgbClr val="38761D"/>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a:solidFill>
                  <a:srgbClr val="FFFFFF"/>
                </a:solidFill>
              </a:rPr>
              <a:t>Climatological data sets - issued daily (2 months behind real-time)</a:t>
            </a:r>
            <a:endParaRPr sz="1200" b="1">
              <a:solidFill>
                <a:srgbClr val="FFFFFF"/>
              </a:solidFill>
            </a:endParaRPr>
          </a:p>
          <a:p>
            <a:pPr marL="457200" lvl="0" indent="-304800" algn="l" rtl="0">
              <a:spcBef>
                <a:spcPts val="1000"/>
              </a:spcBef>
              <a:spcAft>
                <a:spcPts val="0"/>
              </a:spcAft>
              <a:buClr>
                <a:srgbClr val="FFFFFF"/>
              </a:buClr>
              <a:buSzPts val="1200"/>
              <a:buChar char="●"/>
            </a:pPr>
            <a:r>
              <a:rPr lang="en-GB" sz="1200">
                <a:solidFill>
                  <a:srgbClr val="FFFFFF"/>
                </a:solidFill>
              </a:rPr>
              <a:t>~40 years of Re-analysis</a:t>
            </a:r>
            <a:endParaRPr sz="1200">
              <a:solidFill>
                <a:srgbClr val="FFFFFF"/>
              </a:solidFill>
            </a:endParaRPr>
          </a:p>
          <a:p>
            <a:pPr marL="457200" lvl="0" indent="-304800" algn="l" rtl="0">
              <a:spcBef>
                <a:spcPts val="0"/>
              </a:spcBef>
              <a:spcAft>
                <a:spcPts val="0"/>
              </a:spcAft>
              <a:buClr>
                <a:srgbClr val="FFFFFF"/>
              </a:buClr>
              <a:buSzPts val="1200"/>
              <a:buChar char="●"/>
            </a:pPr>
            <a:r>
              <a:rPr lang="en-GB" sz="1200">
                <a:solidFill>
                  <a:srgbClr val="FFFFFF"/>
                </a:solidFill>
              </a:rPr>
              <a:t>ERA5 (~28 Km resolution, using IFS cycle 41r2 operational at ECMWF in 2016) </a:t>
            </a:r>
            <a:endParaRPr sz="1200">
              <a:solidFill>
                <a:srgbClr val="FFFFFF"/>
              </a:solidFill>
            </a:endParaRPr>
          </a:p>
          <a:p>
            <a:pPr marL="457200" lvl="0" indent="-304800" algn="l" rtl="0">
              <a:spcBef>
                <a:spcPts val="0"/>
              </a:spcBef>
              <a:spcAft>
                <a:spcPts val="0"/>
              </a:spcAft>
              <a:buClr>
                <a:srgbClr val="FFFFFF"/>
              </a:buClr>
              <a:buSzPts val="1200"/>
              <a:buChar char="●"/>
            </a:pPr>
            <a:r>
              <a:rPr lang="en-GB" sz="1200">
                <a:solidFill>
                  <a:srgbClr val="FFFFFF"/>
                </a:solidFill>
              </a:rPr>
              <a:t>ERA-Interim (~80 Km resolution, </a:t>
            </a:r>
            <a:r>
              <a:rPr lang="en-GB" sz="1200">
                <a:solidFill>
                  <a:schemeClr val="lt1"/>
                </a:solidFill>
              </a:rPr>
              <a:t>using IFS cycle 31r2 operational at ECMWF in 2006</a:t>
            </a:r>
            <a:r>
              <a:rPr lang="en-GB" sz="1200">
                <a:solidFill>
                  <a:srgbClr val="FFFFFF"/>
                </a:solidFill>
              </a:rPr>
              <a:t>)</a:t>
            </a:r>
            <a:endParaRPr b="1">
              <a:solidFill>
                <a:srgbClr val="FFFFFF"/>
              </a:solidFill>
            </a:endParaRPr>
          </a:p>
        </p:txBody>
      </p:sp>
      <p:sp>
        <p:nvSpPr>
          <p:cNvPr id="399" name="Google Shape;399;p54"/>
          <p:cNvSpPr txBox="1"/>
          <p:nvPr/>
        </p:nvSpPr>
        <p:spPr>
          <a:xfrm>
            <a:off x="899275" y="2431775"/>
            <a:ext cx="7236300" cy="1018800"/>
          </a:xfrm>
          <a:prstGeom prst="rect">
            <a:avLst/>
          </a:prstGeom>
          <a:solidFill>
            <a:srgbClr val="F1C232"/>
          </a:solidFill>
          <a:ln w="9525" cap="flat" cmpd="sng">
            <a:solidFill>
              <a:srgbClr val="BF9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1">
                <a:solidFill>
                  <a:srgbClr val="FFFFFF"/>
                </a:solidFill>
              </a:rPr>
              <a:t>Medium-range forecasts - issued daily - up to 15 days ahead </a:t>
            </a:r>
            <a:endParaRPr sz="1200" b="1">
              <a:solidFill>
                <a:srgbClr val="FFFFFF"/>
              </a:solidFill>
            </a:endParaRPr>
          </a:p>
          <a:p>
            <a:pPr marL="342900" marR="0" lvl="0" indent="-304800" algn="l" rtl="0">
              <a:spcBef>
                <a:spcPts val="1000"/>
              </a:spcBef>
              <a:spcAft>
                <a:spcPts val="0"/>
              </a:spcAft>
              <a:buClr>
                <a:srgbClr val="FFFFFF"/>
              </a:buClr>
              <a:buSzPts val="1200"/>
              <a:buFont typeface="Arial"/>
              <a:buChar char="●"/>
            </a:pPr>
            <a:r>
              <a:rPr lang="en-GB" sz="1200">
                <a:solidFill>
                  <a:srgbClr val="FFFFFF"/>
                </a:solidFill>
              </a:rPr>
              <a:t>Daily outputs using </a:t>
            </a:r>
            <a:r>
              <a:rPr lang="en-GB" sz="1200">
                <a:solidFill>
                  <a:srgbClr val="FFFFFF"/>
                </a:solidFill>
                <a:latin typeface="Arial"/>
                <a:ea typeface="Arial"/>
                <a:cs typeface="Arial"/>
                <a:sym typeface="Arial"/>
              </a:rPr>
              <a:t>latest version of IFS model cycle (46r1, operational since March 2019)</a:t>
            </a:r>
            <a:endParaRPr sz="1200">
              <a:solidFill>
                <a:srgbClr val="FFFFFF"/>
              </a:solidFill>
            </a:endParaRPr>
          </a:p>
          <a:p>
            <a:pPr marL="342900" marR="0" lvl="0" indent="-304800" algn="l" rtl="0">
              <a:spcBef>
                <a:spcPts val="0"/>
              </a:spcBef>
              <a:spcAft>
                <a:spcPts val="0"/>
              </a:spcAft>
              <a:buClr>
                <a:srgbClr val="FFFFFF"/>
              </a:buClr>
              <a:buSzPts val="1200"/>
              <a:buFont typeface="Arial"/>
              <a:buChar char="●"/>
            </a:pPr>
            <a:r>
              <a:rPr lang="en-GB" sz="1200">
                <a:solidFill>
                  <a:srgbClr val="FFFFFF"/>
                </a:solidFill>
                <a:latin typeface="Arial"/>
                <a:ea typeface="Arial"/>
                <a:cs typeface="Arial"/>
                <a:sym typeface="Arial"/>
              </a:rPr>
              <a:t>High resolution ~9 </a:t>
            </a:r>
            <a:r>
              <a:rPr lang="en-GB" sz="1200">
                <a:solidFill>
                  <a:srgbClr val="FFFFFF"/>
                </a:solidFill>
              </a:rPr>
              <a:t>K</a:t>
            </a:r>
            <a:r>
              <a:rPr lang="en-GB" sz="1200">
                <a:solidFill>
                  <a:srgbClr val="FFFFFF"/>
                </a:solidFill>
                <a:latin typeface="Arial"/>
                <a:ea typeface="Arial"/>
                <a:cs typeface="Arial"/>
                <a:sym typeface="Arial"/>
              </a:rPr>
              <a:t>m globally</a:t>
            </a:r>
            <a:endParaRPr sz="1200">
              <a:solidFill>
                <a:srgbClr val="FFFFFF"/>
              </a:solidFill>
            </a:endParaRPr>
          </a:p>
          <a:p>
            <a:pPr marL="342900" marR="0" lvl="0" indent="-304800" algn="l" rtl="0">
              <a:spcBef>
                <a:spcPts val="0"/>
              </a:spcBef>
              <a:spcAft>
                <a:spcPts val="0"/>
              </a:spcAft>
              <a:buClr>
                <a:srgbClr val="FFFFFF"/>
              </a:buClr>
              <a:buSzPts val="1200"/>
              <a:buFont typeface="Arial"/>
              <a:buChar char="●"/>
            </a:pPr>
            <a:r>
              <a:rPr lang="en-GB" sz="1200">
                <a:solidFill>
                  <a:srgbClr val="FFFFFF"/>
                </a:solidFill>
                <a:latin typeface="Arial"/>
                <a:ea typeface="Arial"/>
                <a:cs typeface="Arial"/>
                <a:sym typeface="Arial"/>
              </a:rPr>
              <a:t>ENS prediction (51 ensemble members at ~</a:t>
            </a:r>
            <a:r>
              <a:rPr lang="en-GB" sz="1200">
                <a:solidFill>
                  <a:srgbClr val="FFFFFF"/>
                </a:solidFill>
              </a:rPr>
              <a:t>18 Km</a:t>
            </a:r>
            <a:r>
              <a:rPr lang="en-GB" sz="1200">
                <a:solidFill>
                  <a:srgbClr val="FFFFFF"/>
                </a:solidFill>
                <a:latin typeface="Arial"/>
                <a:ea typeface="Arial"/>
                <a:cs typeface="Arial"/>
                <a:sym typeface="Arial"/>
              </a:rPr>
              <a:t>). </a:t>
            </a:r>
            <a:endParaRPr sz="1200">
              <a:solidFill>
                <a:schemeClr val="dk1"/>
              </a:solidFill>
            </a:endParaRPr>
          </a:p>
        </p:txBody>
      </p:sp>
      <p:sp>
        <p:nvSpPr>
          <p:cNvPr id="400" name="Google Shape;400;p54"/>
          <p:cNvSpPr txBox="1"/>
          <p:nvPr/>
        </p:nvSpPr>
        <p:spPr>
          <a:xfrm>
            <a:off x="907975" y="3498100"/>
            <a:ext cx="7236300" cy="621300"/>
          </a:xfrm>
          <a:prstGeom prst="rect">
            <a:avLst/>
          </a:prstGeom>
          <a:solidFill>
            <a:srgbClr val="CC4125"/>
          </a:solidFill>
          <a:ln w="9525" cap="flat" cmpd="sng">
            <a:solidFill>
              <a:srgbClr val="66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1">
                <a:solidFill>
                  <a:srgbClr val="FFFFFF"/>
                </a:solidFill>
              </a:rPr>
              <a:t>Seasonal forecast - monthly - 7 months ahead (coming soon)</a:t>
            </a:r>
            <a:endParaRPr sz="1200">
              <a:solidFill>
                <a:srgbClr val="FFFFFF"/>
              </a:solidFill>
            </a:endParaRPr>
          </a:p>
          <a:p>
            <a:pPr marL="457200" marR="0" lvl="0" indent="-304800" algn="l" rtl="0">
              <a:spcBef>
                <a:spcPts val="1000"/>
              </a:spcBef>
              <a:spcAft>
                <a:spcPts val="0"/>
              </a:spcAft>
              <a:buClr>
                <a:srgbClr val="FFFFFF"/>
              </a:buClr>
              <a:buSzPts val="1200"/>
              <a:buChar char="●"/>
            </a:pPr>
            <a:r>
              <a:rPr lang="en-GB" sz="1200">
                <a:solidFill>
                  <a:srgbClr val="FFFFFF"/>
                </a:solidFill>
              </a:rPr>
              <a:t>Test development using ECMWF seasonal forecast S5 </a:t>
            </a:r>
            <a:endParaRPr sz="1200">
              <a:solidFill>
                <a:srgbClr val="FFFFFF"/>
              </a:solidFill>
            </a:endParaRPr>
          </a:p>
          <a:p>
            <a:pPr marL="0" marR="0" lvl="0" indent="0" algn="l" rtl="0">
              <a:spcBef>
                <a:spcPts val="0"/>
              </a:spcBef>
              <a:spcAft>
                <a:spcPts val="0"/>
              </a:spcAft>
              <a:buNone/>
            </a:pPr>
            <a:endParaRPr sz="1200">
              <a:solidFill>
                <a:srgbClr val="FFFFFF"/>
              </a:solidFill>
            </a:endParaRPr>
          </a:p>
          <a:p>
            <a:pPr marL="0" marR="0" lvl="0" indent="0" algn="l" rtl="0">
              <a:spcBef>
                <a:spcPts val="0"/>
              </a:spcBef>
              <a:spcAft>
                <a:spcPts val="0"/>
              </a:spcAft>
              <a:buNone/>
            </a:pPr>
            <a:endParaRPr sz="1200">
              <a:solidFill>
                <a:srgbClr val="FFFFFF"/>
              </a:solidFill>
            </a:endParaRPr>
          </a:p>
        </p:txBody>
      </p:sp>
      <p:pic>
        <p:nvPicPr>
          <p:cNvPr id="401" name="Google Shape;401;p54"/>
          <p:cNvPicPr preferRelativeResize="0"/>
          <p:nvPr/>
        </p:nvPicPr>
        <p:blipFill>
          <a:blip r:embed="rId3">
            <a:alphaModFix/>
          </a:blip>
          <a:stretch>
            <a:fillRect/>
          </a:stretch>
        </p:blipFill>
        <p:spPr>
          <a:xfrm>
            <a:off x="6866500" y="1015500"/>
            <a:ext cx="2181725" cy="9476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5"/>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Typical data volumes</a:t>
            </a:r>
            <a:endParaRPr/>
          </a:p>
        </p:txBody>
      </p:sp>
      <p:graphicFrame>
        <p:nvGraphicFramePr>
          <p:cNvPr id="407" name="Google Shape;407;p55"/>
          <p:cNvGraphicFramePr/>
          <p:nvPr/>
        </p:nvGraphicFramePr>
        <p:xfrm>
          <a:off x="952500" y="1333500"/>
          <a:ext cx="3000000" cy="3000000"/>
        </p:xfrm>
        <a:graphic>
          <a:graphicData uri="http://schemas.openxmlformats.org/drawingml/2006/table">
            <a:tbl>
              <a:tblPr>
                <a:noFill/>
                <a:tableStyleId>{59082AD5-6307-4114-93FC-5A33832083B6}</a:tableStyleId>
              </a:tblPr>
              <a:tblGrid>
                <a:gridCol w="2539050">
                  <a:extLst>
                    <a:ext uri="{9D8B030D-6E8A-4147-A177-3AD203B41FA5}">
                      <a16:colId xmlns:a16="http://schemas.microsoft.com/office/drawing/2014/main" val="20000"/>
                    </a:ext>
                  </a:extLst>
                </a:gridCol>
                <a:gridCol w="2539050">
                  <a:extLst>
                    <a:ext uri="{9D8B030D-6E8A-4147-A177-3AD203B41FA5}">
                      <a16:colId xmlns:a16="http://schemas.microsoft.com/office/drawing/2014/main" val="20001"/>
                    </a:ext>
                  </a:extLst>
                </a:gridCol>
                <a:gridCol w="2539050">
                  <a:extLst>
                    <a:ext uri="{9D8B030D-6E8A-4147-A177-3AD203B41FA5}">
                      <a16:colId xmlns:a16="http://schemas.microsoft.com/office/drawing/2014/main" val="20002"/>
                    </a:ext>
                  </a:extLst>
                </a:gridCol>
              </a:tblGrid>
              <a:tr h="285750">
                <a:tc>
                  <a:txBody>
                    <a:bodyPr/>
                    <a:lstStyle/>
                    <a:p>
                      <a:pPr marL="0" lvl="0" indent="0" algn="l" rtl="0">
                        <a:spcBef>
                          <a:spcPts val="0"/>
                        </a:spcBef>
                        <a:spcAft>
                          <a:spcPts val="0"/>
                        </a:spcAft>
                        <a:buNone/>
                      </a:pPr>
                      <a:r>
                        <a:rPr lang="en-GB" sz="1100" b="1"/>
                        <a:t>Dataset</a:t>
                      </a:r>
                      <a:endParaRPr sz="1100" b="1"/>
                    </a:p>
                  </a:txBody>
                  <a:tcPr marL="91425" marR="91425" marT="68575" marB="68575">
                    <a:solidFill>
                      <a:schemeClr val="accent6"/>
                    </a:solidFill>
                  </a:tcPr>
                </a:tc>
                <a:tc>
                  <a:txBody>
                    <a:bodyPr/>
                    <a:lstStyle/>
                    <a:p>
                      <a:pPr marL="0" lvl="0" indent="0" algn="l" rtl="0">
                        <a:spcBef>
                          <a:spcPts val="0"/>
                        </a:spcBef>
                        <a:spcAft>
                          <a:spcPts val="0"/>
                        </a:spcAft>
                        <a:buNone/>
                      </a:pPr>
                      <a:r>
                        <a:rPr lang="en-GB" sz="1100" b="1"/>
                        <a:t>1 Year</a:t>
                      </a:r>
                      <a:endParaRPr sz="1100" b="1"/>
                    </a:p>
                  </a:txBody>
                  <a:tcPr marL="91425" marR="91425" marT="68575" marB="68575">
                    <a:solidFill>
                      <a:schemeClr val="accent6"/>
                    </a:solidFill>
                  </a:tcPr>
                </a:tc>
                <a:tc>
                  <a:txBody>
                    <a:bodyPr/>
                    <a:lstStyle/>
                    <a:p>
                      <a:pPr marL="0" lvl="0" indent="0" algn="l" rtl="0">
                        <a:spcBef>
                          <a:spcPts val="0"/>
                        </a:spcBef>
                        <a:spcAft>
                          <a:spcPts val="0"/>
                        </a:spcAft>
                        <a:buNone/>
                      </a:pPr>
                      <a:r>
                        <a:rPr lang="en-GB" sz="1100" b="1"/>
                        <a:t>1 Day</a:t>
                      </a:r>
                      <a:endParaRPr sz="1100" b="1"/>
                    </a:p>
                  </a:txBody>
                  <a:tcPr marL="91425" marR="91425" marT="68575" marB="68575">
                    <a:solidFill>
                      <a:schemeClr val="accent6"/>
                    </a:solidFill>
                  </a:tcPr>
                </a:tc>
                <a:extLst>
                  <a:ext uri="{0D108BD9-81ED-4DB2-BD59-A6C34878D82A}">
                    <a16:rowId xmlns:a16="http://schemas.microsoft.com/office/drawing/2014/main" val="10000"/>
                  </a:ext>
                </a:extLst>
              </a:tr>
              <a:tr h="297150">
                <a:tc>
                  <a:txBody>
                    <a:bodyPr/>
                    <a:lstStyle/>
                    <a:p>
                      <a:pPr marL="0" lvl="0" indent="0" algn="l" rtl="0">
                        <a:spcBef>
                          <a:spcPts val="0"/>
                        </a:spcBef>
                        <a:spcAft>
                          <a:spcPts val="0"/>
                        </a:spcAft>
                        <a:buNone/>
                      </a:pPr>
                      <a:r>
                        <a:rPr lang="en-GB" sz="1100"/>
                        <a:t>HRES fire forecast</a:t>
                      </a:r>
                      <a:endParaRPr sz="1100"/>
                    </a:p>
                  </a:txBody>
                  <a:tcPr marL="91425" marR="91425" marT="68575" marB="68575"/>
                </a:tc>
                <a:tc>
                  <a:txBody>
                    <a:bodyPr/>
                    <a:lstStyle/>
                    <a:p>
                      <a:pPr marL="0" lvl="0" indent="0" algn="l" rtl="0">
                        <a:spcBef>
                          <a:spcPts val="0"/>
                        </a:spcBef>
                        <a:spcAft>
                          <a:spcPts val="0"/>
                        </a:spcAft>
                        <a:buClr>
                          <a:schemeClr val="dk1"/>
                        </a:buClr>
                        <a:buSzPts val="1100"/>
                        <a:buFont typeface="Arial"/>
                        <a:buNone/>
                      </a:pPr>
                      <a:r>
                        <a:rPr lang="en-GB" sz="1100">
                          <a:solidFill>
                            <a:schemeClr val="dk1"/>
                          </a:solidFill>
                        </a:rPr>
                        <a:t>~1.3 TB</a:t>
                      </a:r>
                      <a:endParaRPr sz="1100"/>
                    </a:p>
                  </a:txBody>
                  <a:tcPr marL="91425" marR="91425" marT="68575" marB="68575"/>
                </a:tc>
                <a:tc>
                  <a:txBody>
                    <a:bodyPr/>
                    <a:lstStyle/>
                    <a:p>
                      <a:pPr marL="0" lvl="0" indent="0" algn="l" rtl="0">
                        <a:spcBef>
                          <a:spcPts val="0"/>
                        </a:spcBef>
                        <a:spcAft>
                          <a:spcPts val="0"/>
                        </a:spcAft>
                        <a:buNone/>
                      </a:pPr>
                      <a:r>
                        <a:rPr lang="en-GB" sz="1100">
                          <a:solidFill>
                            <a:schemeClr val="dk1"/>
                          </a:solidFill>
                        </a:rPr>
                        <a:t>~3.6 GB</a:t>
                      </a:r>
                      <a:endParaRPr sz="1100"/>
                    </a:p>
                  </a:txBody>
                  <a:tcPr marL="91425" marR="91425" marT="68575" marB="68575"/>
                </a:tc>
                <a:extLst>
                  <a:ext uri="{0D108BD9-81ED-4DB2-BD59-A6C34878D82A}">
                    <a16:rowId xmlns:a16="http://schemas.microsoft.com/office/drawing/2014/main" val="10001"/>
                  </a:ext>
                </a:extLst>
              </a:tr>
              <a:tr h="297150">
                <a:tc>
                  <a:txBody>
                    <a:bodyPr/>
                    <a:lstStyle/>
                    <a:p>
                      <a:pPr marL="0" lvl="0" indent="0" algn="l" rtl="0">
                        <a:spcBef>
                          <a:spcPts val="0"/>
                        </a:spcBef>
                        <a:spcAft>
                          <a:spcPts val="0"/>
                        </a:spcAft>
                        <a:buNone/>
                      </a:pPr>
                      <a:r>
                        <a:rPr lang="en-GB" sz="1100"/>
                        <a:t>ENS fire forecast</a:t>
                      </a:r>
                      <a:endParaRPr sz="1100"/>
                    </a:p>
                  </a:txBody>
                  <a:tcPr marL="91425" marR="9142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GB" sz="1100">
                          <a:solidFill>
                            <a:schemeClr val="dk1"/>
                          </a:solidFill>
                        </a:rPr>
                        <a:t>~7.3 TB</a:t>
                      </a:r>
                      <a:endParaRPr sz="1100"/>
                    </a:p>
                  </a:txBody>
                  <a:tcPr marL="91425" marR="9142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100">
                          <a:solidFill>
                            <a:schemeClr val="dk1"/>
                          </a:solidFill>
                        </a:rPr>
                        <a:t>~20 GB</a:t>
                      </a:r>
                      <a:endParaRPr sz="1100"/>
                    </a:p>
                  </a:txBody>
                  <a:tcPr marL="91425" marR="91425" marT="68575" marB="6857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408" name="Google Shape;408;p55"/>
          <p:cNvGraphicFramePr/>
          <p:nvPr/>
        </p:nvGraphicFramePr>
        <p:xfrm>
          <a:off x="952500" y="2406019"/>
          <a:ext cx="3000000" cy="3000000"/>
        </p:xfrm>
        <a:graphic>
          <a:graphicData uri="http://schemas.openxmlformats.org/drawingml/2006/table">
            <a:tbl>
              <a:tblPr>
                <a:noFill/>
                <a:tableStyleId>{59082AD5-6307-4114-93FC-5A33832083B6}</a:tableStyleId>
              </a:tblPr>
              <a:tblGrid>
                <a:gridCol w="2539050">
                  <a:extLst>
                    <a:ext uri="{9D8B030D-6E8A-4147-A177-3AD203B41FA5}">
                      <a16:colId xmlns:a16="http://schemas.microsoft.com/office/drawing/2014/main" val="20000"/>
                    </a:ext>
                  </a:extLst>
                </a:gridCol>
                <a:gridCol w="2539050">
                  <a:extLst>
                    <a:ext uri="{9D8B030D-6E8A-4147-A177-3AD203B41FA5}">
                      <a16:colId xmlns:a16="http://schemas.microsoft.com/office/drawing/2014/main" val="20001"/>
                    </a:ext>
                  </a:extLst>
                </a:gridCol>
                <a:gridCol w="2539075">
                  <a:extLst>
                    <a:ext uri="{9D8B030D-6E8A-4147-A177-3AD203B41FA5}">
                      <a16:colId xmlns:a16="http://schemas.microsoft.com/office/drawing/2014/main" val="20002"/>
                    </a:ext>
                  </a:extLst>
                </a:gridCol>
              </a:tblGrid>
              <a:tr h="285750">
                <a:tc>
                  <a:txBody>
                    <a:bodyPr/>
                    <a:lstStyle/>
                    <a:p>
                      <a:pPr marL="0" lvl="0" indent="0" algn="l" rtl="0">
                        <a:spcBef>
                          <a:spcPts val="0"/>
                        </a:spcBef>
                        <a:spcAft>
                          <a:spcPts val="0"/>
                        </a:spcAft>
                        <a:buClr>
                          <a:schemeClr val="dk1"/>
                        </a:buClr>
                        <a:buSzPts val="800"/>
                        <a:buFont typeface="Arial"/>
                        <a:buNone/>
                      </a:pPr>
                      <a:r>
                        <a:rPr lang="en-GB" sz="1100" b="1">
                          <a:solidFill>
                            <a:schemeClr val="dk1"/>
                          </a:solidFill>
                        </a:rPr>
                        <a:t>Dataset</a:t>
                      </a:r>
                      <a:endParaRPr sz="1100" b="1"/>
                    </a:p>
                  </a:txBody>
                  <a:tcPr marL="91425" marR="91425" marT="68575" marB="68575">
                    <a:solidFill>
                      <a:schemeClr val="accent6"/>
                    </a:solidFill>
                  </a:tcPr>
                </a:tc>
                <a:tc>
                  <a:txBody>
                    <a:bodyPr/>
                    <a:lstStyle/>
                    <a:p>
                      <a:pPr marL="0" lvl="0" indent="0" algn="l" rtl="0">
                        <a:spcBef>
                          <a:spcPts val="0"/>
                        </a:spcBef>
                        <a:spcAft>
                          <a:spcPts val="0"/>
                        </a:spcAft>
                        <a:buNone/>
                      </a:pPr>
                      <a:r>
                        <a:rPr lang="en-GB" sz="1100" b="1"/>
                        <a:t>40 Years</a:t>
                      </a:r>
                      <a:endParaRPr sz="1100" b="1"/>
                    </a:p>
                  </a:txBody>
                  <a:tcPr marL="91425" marR="91425" marT="68575" marB="68575">
                    <a:solidFill>
                      <a:schemeClr val="accent6"/>
                    </a:solidFill>
                  </a:tcPr>
                </a:tc>
                <a:tc>
                  <a:txBody>
                    <a:bodyPr/>
                    <a:lstStyle/>
                    <a:p>
                      <a:pPr marL="0" lvl="0" indent="0" algn="l" rtl="0">
                        <a:spcBef>
                          <a:spcPts val="0"/>
                        </a:spcBef>
                        <a:spcAft>
                          <a:spcPts val="0"/>
                        </a:spcAft>
                        <a:buNone/>
                      </a:pPr>
                      <a:r>
                        <a:rPr lang="en-GB" sz="1100" b="1"/>
                        <a:t>1 day</a:t>
                      </a:r>
                      <a:endParaRPr sz="1100" b="1"/>
                    </a:p>
                  </a:txBody>
                  <a:tcPr marL="91425" marR="91425" marT="68575" marB="68575">
                    <a:solidFill>
                      <a:schemeClr val="accent6"/>
                    </a:solidFill>
                  </a:tcPr>
                </a:tc>
                <a:extLst>
                  <a:ext uri="{0D108BD9-81ED-4DB2-BD59-A6C34878D82A}">
                    <a16:rowId xmlns:a16="http://schemas.microsoft.com/office/drawing/2014/main" val="10000"/>
                  </a:ext>
                </a:extLst>
              </a:tr>
              <a:tr h="285750">
                <a:tc>
                  <a:txBody>
                    <a:bodyPr/>
                    <a:lstStyle/>
                    <a:p>
                      <a:pPr marL="0" lvl="0" indent="0" algn="l" rtl="0">
                        <a:spcBef>
                          <a:spcPts val="0"/>
                        </a:spcBef>
                        <a:spcAft>
                          <a:spcPts val="0"/>
                        </a:spcAft>
                        <a:buClr>
                          <a:schemeClr val="dk1"/>
                        </a:buClr>
                        <a:buSzPts val="800"/>
                        <a:buFont typeface="Arial"/>
                        <a:buNone/>
                      </a:pPr>
                      <a:r>
                        <a:rPr lang="en-GB" sz="1100">
                          <a:solidFill>
                            <a:schemeClr val="dk1"/>
                          </a:solidFill>
                        </a:rPr>
                        <a:t>Fire reanalysis</a:t>
                      </a:r>
                      <a:br>
                        <a:rPr lang="en-GB" sz="1100">
                          <a:solidFill>
                            <a:schemeClr val="dk1"/>
                          </a:solidFill>
                        </a:rPr>
                      </a:br>
                      <a:r>
                        <a:rPr lang="en-GB" sz="1100">
                          <a:solidFill>
                            <a:schemeClr val="dk1"/>
                          </a:solidFill>
                        </a:rPr>
                        <a:t>(ERA5 HRES)</a:t>
                      </a:r>
                      <a:endParaRPr sz="1100"/>
                    </a:p>
                  </a:txBody>
                  <a:tcPr marL="91425" marR="9142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100"/>
                        <a:t>~50 GB (1 index)</a:t>
                      </a:r>
                      <a:endParaRPr sz="1100"/>
                    </a:p>
                  </a:txBody>
                  <a:tcPr marL="91425" marR="9142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100"/>
                        <a:t>~29 MB</a:t>
                      </a:r>
                      <a:r>
                        <a:rPr lang="en-GB" sz="1100">
                          <a:solidFill>
                            <a:schemeClr val="dk1"/>
                          </a:solidFill>
                        </a:rPr>
                        <a:t> (all indices + forcing)</a:t>
                      </a:r>
                      <a:endParaRPr sz="1100"/>
                    </a:p>
                  </a:txBody>
                  <a:tcPr marL="91425" marR="91425" marT="68575" marB="6857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5750">
                <a:tc>
                  <a:txBody>
                    <a:bodyPr/>
                    <a:lstStyle/>
                    <a:p>
                      <a:pPr marL="0" lvl="0" indent="0" algn="l" rtl="0">
                        <a:spcBef>
                          <a:spcPts val="0"/>
                        </a:spcBef>
                        <a:spcAft>
                          <a:spcPts val="0"/>
                        </a:spcAft>
                        <a:buClr>
                          <a:schemeClr val="dk1"/>
                        </a:buClr>
                        <a:buSzPts val="800"/>
                        <a:buFont typeface="Arial"/>
                        <a:buNone/>
                      </a:pPr>
                      <a:r>
                        <a:rPr lang="en-GB" sz="1100">
                          <a:solidFill>
                            <a:schemeClr val="dk1"/>
                          </a:solidFill>
                        </a:rPr>
                        <a:t>Fire reanalysis</a:t>
                      </a:r>
                      <a:br>
                        <a:rPr lang="en-GB" sz="1100">
                          <a:solidFill>
                            <a:schemeClr val="dk1"/>
                          </a:solidFill>
                        </a:rPr>
                      </a:br>
                      <a:r>
                        <a:rPr lang="en-GB" sz="1100">
                          <a:solidFill>
                            <a:schemeClr val="dk1"/>
                          </a:solidFill>
                        </a:rPr>
                        <a:t>(ERA5 ENS - 10 members)</a:t>
                      </a:r>
                      <a:endParaRPr sz="1100">
                        <a:solidFill>
                          <a:schemeClr val="dk1"/>
                        </a:solidFill>
                      </a:endParaRPr>
                    </a:p>
                  </a:txBody>
                  <a:tcPr marL="91425" marR="9142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100"/>
                    </a:p>
                  </a:txBody>
                  <a:tcPr marL="91425" marR="9142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100"/>
                        <a:t>~33 </a:t>
                      </a:r>
                      <a:r>
                        <a:rPr lang="en-GB" sz="1100">
                          <a:solidFill>
                            <a:schemeClr val="dk1"/>
                          </a:solidFill>
                        </a:rPr>
                        <a:t>MB (all indices + forcing)</a:t>
                      </a:r>
                      <a:endParaRPr sz="1100"/>
                    </a:p>
                  </a:txBody>
                  <a:tcPr marL="91425" marR="9142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6"/>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Data resources (2)</a:t>
            </a:r>
            <a:endParaRPr/>
          </a:p>
        </p:txBody>
      </p:sp>
      <p:sp>
        <p:nvSpPr>
          <p:cNvPr id="414" name="Google Shape;414;p56"/>
          <p:cNvSpPr txBox="1">
            <a:spLocks noGrp="1"/>
          </p:cNvSpPr>
          <p:nvPr>
            <p:ph type="body" idx="1"/>
          </p:nvPr>
        </p:nvSpPr>
        <p:spPr>
          <a:xfrm>
            <a:off x="810200" y="702000"/>
            <a:ext cx="8216700" cy="3739500"/>
          </a:xfrm>
          <a:prstGeom prst="rect">
            <a:avLst/>
          </a:prstGeom>
        </p:spPr>
        <p:txBody>
          <a:bodyPr spcFirstLastPara="1" wrap="square" lIns="0" tIns="0" rIns="0" bIns="0" anchor="t" anchorCtr="0">
            <a:noAutofit/>
          </a:bodyPr>
          <a:lstStyle/>
          <a:p>
            <a:pPr marL="0" lvl="0" indent="0" algn="l" rtl="0">
              <a:lnSpc>
                <a:spcPct val="100000"/>
              </a:lnSpc>
              <a:spcBef>
                <a:spcPts val="800"/>
              </a:spcBef>
              <a:spcAft>
                <a:spcPts val="0"/>
              </a:spcAft>
              <a:buNone/>
            </a:pPr>
            <a:r>
              <a:rPr lang="en-GB" sz="1100"/>
              <a:t>Open data under Copernicus license:</a:t>
            </a:r>
            <a:endParaRPr sz="1100"/>
          </a:p>
          <a:p>
            <a:pPr marL="457200" lvl="0" indent="-298450" algn="l" rtl="0">
              <a:lnSpc>
                <a:spcPct val="100000"/>
              </a:lnSpc>
              <a:spcBef>
                <a:spcPts val="800"/>
              </a:spcBef>
              <a:spcAft>
                <a:spcPts val="0"/>
              </a:spcAft>
              <a:buSzPts val="1100"/>
              <a:buChar char="•"/>
            </a:pPr>
            <a:r>
              <a:rPr lang="en-GB" sz="1100" b="1">
                <a:solidFill>
                  <a:srgbClr val="064E83"/>
                </a:solidFill>
              </a:rPr>
              <a:t>Seasonal fire danger forecasts</a:t>
            </a:r>
            <a:r>
              <a:rPr lang="en-GB" sz="1100"/>
              <a:t/>
            </a:r>
            <a:br>
              <a:rPr lang="en-GB" sz="1100"/>
            </a:br>
            <a:r>
              <a:rPr lang="en-GB" sz="1100"/>
              <a:t>Coming soon … on the Copernicus Climate Data Store!</a:t>
            </a:r>
            <a:br>
              <a:rPr lang="en-GB" sz="1100"/>
            </a:br>
            <a:r>
              <a:rPr lang="en-GB" sz="1100" u="sng">
                <a:solidFill>
                  <a:schemeClr val="hlink"/>
                </a:solidFill>
                <a:hlinkClick r:id="rId3"/>
              </a:rPr>
              <a:t>https://cds.climate.copernicus.eu/</a:t>
            </a:r>
            <a:r>
              <a:rPr lang="en-GB" sz="1100"/>
              <a:t/>
            </a:r>
            <a:br>
              <a:rPr lang="en-GB" sz="1100"/>
            </a:br>
            <a:endParaRPr sz="1100"/>
          </a:p>
          <a:p>
            <a:pPr marL="457200" lvl="0" indent="-298450" algn="l" rtl="0">
              <a:lnSpc>
                <a:spcPct val="100000"/>
              </a:lnSpc>
              <a:spcBef>
                <a:spcPts val="0"/>
              </a:spcBef>
              <a:spcAft>
                <a:spcPts val="0"/>
              </a:spcAft>
              <a:buSzPts val="1100"/>
              <a:buChar char="•"/>
            </a:pPr>
            <a:r>
              <a:rPr lang="en-GB" sz="1100" b="1">
                <a:solidFill>
                  <a:srgbClr val="064E83"/>
                </a:solidFill>
              </a:rPr>
              <a:t>Reanalyses</a:t>
            </a:r>
            <a:r>
              <a:rPr lang="en-GB" sz="1100"/>
              <a:t>: ERA5 - FWI/NFDRS/MARK-5 systems</a:t>
            </a:r>
            <a:br>
              <a:rPr lang="en-GB" sz="1100"/>
            </a:br>
            <a:r>
              <a:rPr lang="en-GB" sz="1100"/>
              <a:t>Copernicus Climate Data Store</a:t>
            </a:r>
            <a:br>
              <a:rPr lang="en-GB" sz="1100"/>
            </a:br>
            <a:r>
              <a:rPr lang="en-GB" sz="1100" u="sng">
                <a:solidFill>
                  <a:schemeClr val="hlink"/>
                </a:solidFill>
                <a:hlinkClick r:id="rId4"/>
              </a:rPr>
              <a:t>https://cds.climate.copernicus.eu/cdsapp#!/dataset/cems-fire-historical</a:t>
            </a: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r>
              <a:rPr lang="en-GB" sz="1100"/>
              <a:t>Instructions:</a:t>
            </a:r>
            <a:endParaRPr sz="1100"/>
          </a:p>
          <a:p>
            <a:pPr marL="914400" lvl="0" indent="-298450" algn="l" rtl="0">
              <a:lnSpc>
                <a:spcPct val="100000"/>
              </a:lnSpc>
              <a:spcBef>
                <a:spcPts val="800"/>
              </a:spcBef>
              <a:spcAft>
                <a:spcPts val="0"/>
              </a:spcAft>
              <a:buSzPts val="1100"/>
              <a:buAutoNum type="arabicPeriod"/>
            </a:pPr>
            <a:r>
              <a:rPr lang="en-GB" sz="1100"/>
              <a:t>Go to Copernicus Climate Data Store: </a:t>
            </a:r>
            <a:r>
              <a:rPr lang="en-GB" sz="1100" u="sng">
                <a:solidFill>
                  <a:schemeClr val="hlink"/>
                </a:solidFill>
                <a:hlinkClick r:id="rId5"/>
              </a:rPr>
              <a:t>https://cds.climate.copernicus.eu/cdsapp#!/dataset/cems-fire-historical?tab=overview</a:t>
            </a:r>
            <a:endParaRPr sz="1100"/>
          </a:p>
          <a:p>
            <a:pPr marL="914400" lvl="0" indent="-298450" algn="l" rtl="0">
              <a:lnSpc>
                <a:spcPct val="100000"/>
              </a:lnSpc>
              <a:spcBef>
                <a:spcPts val="0"/>
              </a:spcBef>
              <a:spcAft>
                <a:spcPts val="0"/>
              </a:spcAft>
              <a:buSzPts val="1100"/>
              <a:buAutoNum type="arabicPeriod"/>
            </a:pPr>
            <a:r>
              <a:rPr lang="en-GB" sz="1100"/>
              <a:t>Register an account</a:t>
            </a:r>
            <a:endParaRPr sz="1100"/>
          </a:p>
          <a:p>
            <a:pPr marL="914400" lvl="0" indent="-298450" algn="l" rtl="0">
              <a:lnSpc>
                <a:spcPct val="100000"/>
              </a:lnSpc>
              <a:spcBef>
                <a:spcPts val="0"/>
              </a:spcBef>
              <a:spcAft>
                <a:spcPts val="0"/>
              </a:spcAft>
              <a:buSzPts val="1100"/>
              <a:buAutoNum type="arabicPeriod"/>
            </a:pPr>
            <a:r>
              <a:rPr lang="en-GB" sz="1100"/>
              <a:t>Click on the ‘</a:t>
            </a:r>
            <a:r>
              <a:rPr lang="en-GB" sz="1100" b="1"/>
              <a:t>Download data</a:t>
            </a:r>
            <a:r>
              <a:rPr lang="en-GB" sz="1100"/>
              <a:t>’ tab and select data of</a:t>
            </a:r>
            <a:br>
              <a:rPr lang="en-GB" sz="1100"/>
            </a:br>
            <a:r>
              <a:rPr lang="en-GB" sz="1100"/>
              <a:t>Interest. Click on ‘</a:t>
            </a:r>
            <a:r>
              <a:rPr lang="en-GB" sz="1100" b="1"/>
              <a:t>Submit form</a:t>
            </a:r>
            <a:r>
              <a:rPr lang="en-GB" sz="1100"/>
              <a:t>’ to download the data.</a:t>
            </a:r>
            <a:endParaRPr sz="1100"/>
          </a:p>
          <a:p>
            <a:pPr marL="0" lvl="0" indent="0" algn="l" rtl="0">
              <a:lnSpc>
                <a:spcPct val="100000"/>
              </a:lnSpc>
              <a:spcBef>
                <a:spcPts val="800"/>
              </a:spcBef>
              <a:spcAft>
                <a:spcPts val="0"/>
              </a:spcAft>
              <a:buNone/>
            </a:pPr>
            <a:endParaRPr sz="1100"/>
          </a:p>
          <a:p>
            <a:pPr marL="0" lvl="0" indent="0" algn="l" rtl="0">
              <a:lnSpc>
                <a:spcPct val="100000"/>
              </a:lnSpc>
              <a:spcBef>
                <a:spcPts val="800"/>
              </a:spcBef>
              <a:spcAft>
                <a:spcPts val="0"/>
              </a:spcAft>
              <a:buNone/>
            </a:pPr>
            <a:r>
              <a:rPr lang="en-GB" sz="1100"/>
              <a:t>Sample datasets, for education purposes only, available on the Zenodo wildfire community</a:t>
            </a:r>
            <a:br>
              <a:rPr lang="en-GB" sz="1100"/>
            </a:br>
            <a:r>
              <a:rPr lang="en-GB" sz="1100" u="sng">
                <a:solidFill>
                  <a:schemeClr val="hlink"/>
                </a:solidFill>
                <a:hlinkClick r:id="rId6"/>
              </a:rPr>
              <a:t>https://zenodo.org/communities/wildfire</a:t>
            </a:r>
            <a:endParaRPr sz="1100"/>
          </a:p>
          <a:p>
            <a:pPr marL="0" lvl="0" indent="0" algn="l" rtl="0">
              <a:spcBef>
                <a:spcPts val="800"/>
              </a:spcBef>
              <a:spcAft>
                <a:spcPts val="0"/>
              </a:spcAft>
              <a:buNone/>
            </a:pPr>
            <a:endParaRPr sz="1100"/>
          </a:p>
          <a:p>
            <a:pPr marL="0" lvl="0" indent="0" algn="l" rtl="0">
              <a:spcBef>
                <a:spcPts val="800"/>
              </a:spcBef>
              <a:spcAft>
                <a:spcPts val="0"/>
              </a:spcAft>
              <a:buNone/>
            </a:pPr>
            <a:endParaRPr sz="1100"/>
          </a:p>
        </p:txBody>
      </p:sp>
      <p:pic>
        <p:nvPicPr>
          <p:cNvPr id="415" name="Google Shape;415;p56"/>
          <p:cNvPicPr preferRelativeResize="0"/>
          <p:nvPr/>
        </p:nvPicPr>
        <p:blipFill>
          <a:blip r:embed="rId7">
            <a:alphaModFix/>
          </a:blip>
          <a:stretch>
            <a:fillRect/>
          </a:stretch>
        </p:blipFill>
        <p:spPr>
          <a:xfrm>
            <a:off x="5978775" y="0"/>
            <a:ext cx="3165224" cy="21908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7"/>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Software resources</a:t>
            </a:r>
            <a:endParaRPr/>
          </a:p>
        </p:txBody>
      </p:sp>
      <p:sp>
        <p:nvSpPr>
          <p:cNvPr id="421" name="Google Shape;421;p57"/>
          <p:cNvSpPr txBox="1">
            <a:spLocks noGrp="1"/>
          </p:cNvSpPr>
          <p:nvPr>
            <p:ph type="body" idx="1"/>
          </p:nvPr>
        </p:nvSpPr>
        <p:spPr>
          <a:xfrm>
            <a:off x="810200" y="702000"/>
            <a:ext cx="8026200" cy="3739500"/>
          </a:xfrm>
          <a:prstGeom prst="rect">
            <a:avLst/>
          </a:prstGeom>
        </p:spPr>
        <p:txBody>
          <a:bodyPr spcFirstLastPara="1" wrap="square" lIns="0" tIns="0" rIns="0" bIns="0" anchor="t" anchorCtr="0">
            <a:noAutofit/>
          </a:bodyPr>
          <a:lstStyle/>
          <a:p>
            <a:pPr marL="0" lvl="0" indent="0" algn="just" rtl="0">
              <a:spcBef>
                <a:spcPts val="0"/>
              </a:spcBef>
              <a:spcAft>
                <a:spcPts val="0"/>
              </a:spcAft>
              <a:buNone/>
            </a:pPr>
            <a:endParaRPr sz="1100" b="1">
              <a:solidFill>
                <a:srgbClr val="064E83"/>
              </a:solidFill>
            </a:endParaRPr>
          </a:p>
          <a:p>
            <a:pPr marL="0" lvl="0" indent="0" algn="just" rtl="0">
              <a:spcBef>
                <a:spcPts val="0"/>
              </a:spcBef>
              <a:spcAft>
                <a:spcPts val="0"/>
              </a:spcAft>
              <a:buNone/>
            </a:pPr>
            <a:r>
              <a:rPr lang="en-GB" sz="1100" b="1">
                <a:solidFill>
                  <a:srgbClr val="064E83"/>
                </a:solidFill>
              </a:rPr>
              <a:t>GEFF MODEL SOURCE CODE</a:t>
            </a:r>
            <a:endParaRPr sz="1100" b="1">
              <a:solidFill>
                <a:srgbClr val="064E83"/>
              </a:solidFill>
            </a:endParaRPr>
          </a:p>
          <a:p>
            <a:pPr marL="0" lvl="0" indent="0" algn="just" rtl="0">
              <a:spcBef>
                <a:spcPts val="0"/>
              </a:spcBef>
              <a:spcAft>
                <a:spcPts val="0"/>
              </a:spcAft>
              <a:buNone/>
            </a:pPr>
            <a:endParaRPr sz="1100" b="1">
              <a:solidFill>
                <a:srgbClr val="064E83"/>
              </a:solidFill>
            </a:endParaRPr>
          </a:p>
          <a:p>
            <a:pPr marL="457200" lvl="0" indent="-298450" algn="just" rtl="0">
              <a:spcBef>
                <a:spcPts val="0"/>
              </a:spcBef>
              <a:spcAft>
                <a:spcPts val="0"/>
              </a:spcAft>
              <a:buClr>
                <a:srgbClr val="064E83"/>
              </a:buClr>
              <a:buSzPts val="1100"/>
              <a:buChar char="•"/>
            </a:pPr>
            <a:r>
              <a:rPr lang="en-GB" sz="1100" u="sng">
                <a:solidFill>
                  <a:schemeClr val="hlink"/>
                </a:solidFill>
                <a:hlinkClick r:id="rId3"/>
              </a:rPr>
              <a:t>https://git.ecmwf.int/projects/CEMSF/repos/geff/browse</a:t>
            </a:r>
            <a:endParaRPr sz="1100" b="1">
              <a:solidFill>
                <a:srgbClr val="064E83"/>
              </a:solidFill>
            </a:endParaRPr>
          </a:p>
          <a:p>
            <a:pPr marL="0" lvl="0" indent="0" algn="just" rtl="0">
              <a:spcBef>
                <a:spcPts val="0"/>
              </a:spcBef>
              <a:spcAft>
                <a:spcPts val="0"/>
              </a:spcAft>
              <a:buNone/>
            </a:pPr>
            <a:endParaRPr sz="1100" b="1">
              <a:solidFill>
                <a:srgbClr val="064E83"/>
              </a:solidFill>
            </a:endParaRPr>
          </a:p>
          <a:p>
            <a:pPr marL="0" lvl="0" indent="0" algn="just" rtl="0">
              <a:spcBef>
                <a:spcPts val="0"/>
              </a:spcBef>
              <a:spcAft>
                <a:spcPts val="0"/>
              </a:spcAft>
              <a:buNone/>
            </a:pPr>
            <a:endParaRPr sz="1100" b="1">
              <a:solidFill>
                <a:srgbClr val="064E83"/>
              </a:solidFill>
            </a:endParaRPr>
          </a:p>
          <a:p>
            <a:pPr marL="0" lvl="0" indent="0" algn="just" rtl="0">
              <a:spcBef>
                <a:spcPts val="0"/>
              </a:spcBef>
              <a:spcAft>
                <a:spcPts val="0"/>
              </a:spcAft>
              <a:buNone/>
            </a:pPr>
            <a:endParaRPr sz="1100" b="1">
              <a:solidFill>
                <a:srgbClr val="064E83"/>
              </a:solidFill>
            </a:endParaRPr>
          </a:p>
          <a:p>
            <a:pPr marL="0" lvl="0" indent="0" algn="just" rtl="0">
              <a:spcBef>
                <a:spcPts val="0"/>
              </a:spcBef>
              <a:spcAft>
                <a:spcPts val="0"/>
              </a:spcAft>
              <a:buNone/>
            </a:pPr>
            <a:endParaRPr sz="1100" b="1">
              <a:solidFill>
                <a:srgbClr val="064E83"/>
              </a:solidFill>
            </a:endParaRPr>
          </a:p>
          <a:p>
            <a:pPr marL="0" lvl="0" indent="0" algn="just" rtl="0">
              <a:spcBef>
                <a:spcPts val="0"/>
              </a:spcBef>
              <a:spcAft>
                <a:spcPts val="0"/>
              </a:spcAft>
              <a:buNone/>
            </a:pPr>
            <a:r>
              <a:rPr lang="en-GB" sz="1100" b="1">
                <a:solidFill>
                  <a:srgbClr val="064E83"/>
                </a:solidFill>
              </a:rPr>
              <a:t>DATA PROCESSING</a:t>
            </a:r>
            <a:endParaRPr sz="1100" b="1">
              <a:solidFill>
                <a:srgbClr val="064E83"/>
              </a:solidFill>
            </a:endParaRPr>
          </a:p>
          <a:p>
            <a:pPr marL="0" lvl="0" indent="0" algn="just" rtl="0">
              <a:spcBef>
                <a:spcPts val="0"/>
              </a:spcBef>
              <a:spcAft>
                <a:spcPts val="0"/>
              </a:spcAft>
              <a:buNone/>
            </a:pPr>
            <a:endParaRPr sz="1100" b="1">
              <a:solidFill>
                <a:srgbClr val="064E83"/>
              </a:solidFill>
            </a:endParaRPr>
          </a:p>
          <a:p>
            <a:pPr marL="0" lvl="0" indent="0" algn="just" rtl="0">
              <a:spcBef>
                <a:spcPts val="0"/>
              </a:spcBef>
              <a:spcAft>
                <a:spcPts val="0"/>
              </a:spcAft>
              <a:buNone/>
            </a:pPr>
            <a:r>
              <a:rPr lang="en-GB" sz="1100" b="1">
                <a:solidFill>
                  <a:srgbClr val="064E83"/>
                </a:solidFill>
              </a:rPr>
              <a:t>For Python3 users:</a:t>
            </a:r>
            <a:endParaRPr sz="1100" b="1">
              <a:solidFill>
                <a:srgbClr val="064E83"/>
              </a:solidFill>
            </a:endParaRPr>
          </a:p>
          <a:p>
            <a:pPr marL="0" lvl="0" indent="457200" algn="l" rtl="0">
              <a:spcBef>
                <a:spcPts val="0"/>
              </a:spcBef>
              <a:spcAft>
                <a:spcPts val="0"/>
              </a:spcAft>
              <a:buNone/>
            </a:pPr>
            <a:r>
              <a:rPr lang="en-GB" sz="1100"/>
              <a:t>Collection of </a:t>
            </a:r>
            <a:r>
              <a:rPr lang="en-GB" sz="1100" b="1">
                <a:solidFill>
                  <a:srgbClr val="064E83"/>
                </a:solidFill>
              </a:rPr>
              <a:t>Jupyter notebooks: </a:t>
            </a:r>
            <a:r>
              <a:rPr lang="en-GB" sz="1100" u="sng">
                <a:solidFill>
                  <a:schemeClr val="hlink"/>
                </a:solidFill>
                <a:hlinkClick r:id="rId4"/>
              </a:rPr>
              <a:t>https://github.com/cvitolo/geff_notebooks</a:t>
            </a:r>
            <a:endParaRPr sz="1100" b="1">
              <a:solidFill>
                <a:srgbClr val="064E83"/>
              </a:solidFill>
            </a:endParaRPr>
          </a:p>
          <a:p>
            <a:pPr marL="0" lvl="0" indent="0" algn="just" rtl="0">
              <a:spcBef>
                <a:spcPts val="0"/>
              </a:spcBef>
              <a:spcAft>
                <a:spcPts val="0"/>
              </a:spcAft>
              <a:buNone/>
            </a:pPr>
            <a:endParaRPr sz="1100" b="1">
              <a:solidFill>
                <a:srgbClr val="064E83"/>
              </a:solidFill>
            </a:endParaRPr>
          </a:p>
          <a:p>
            <a:pPr marL="0" lvl="0" indent="0" algn="just" rtl="0">
              <a:spcBef>
                <a:spcPts val="0"/>
              </a:spcBef>
              <a:spcAft>
                <a:spcPts val="0"/>
              </a:spcAft>
              <a:buNone/>
            </a:pPr>
            <a:r>
              <a:rPr lang="en-GB" sz="1100" b="1">
                <a:solidFill>
                  <a:srgbClr val="064E83"/>
                </a:solidFill>
              </a:rPr>
              <a:t>For R users:</a:t>
            </a:r>
            <a:endParaRPr sz="1100" b="1">
              <a:solidFill>
                <a:srgbClr val="064E83"/>
              </a:solidFill>
            </a:endParaRPr>
          </a:p>
          <a:p>
            <a:pPr marL="457200" lvl="0" indent="0" algn="just" rtl="0">
              <a:spcBef>
                <a:spcPts val="0"/>
              </a:spcBef>
              <a:spcAft>
                <a:spcPts val="0"/>
              </a:spcAft>
              <a:buNone/>
            </a:pPr>
            <a:r>
              <a:rPr lang="en-GB" sz="1100"/>
              <a:t>The R package </a:t>
            </a:r>
            <a:r>
              <a:rPr lang="en-GB" sz="1100" b="1">
                <a:solidFill>
                  <a:srgbClr val="064E83"/>
                </a:solidFill>
              </a:rPr>
              <a:t>“caliver”</a:t>
            </a:r>
            <a:r>
              <a:rPr lang="en-GB" sz="1100"/>
              <a:t> (open source under APACHE-2 license).</a:t>
            </a:r>
            <a:br>
              <a:rPr lang="en-GB" sz="1100"/>
            </a:br>
            <a:endParaRPr sz="1100"/>
          </a:p>
          <a:p>
            <a:pPr marL="457200" lvl="0" indent="0" algn="just" rtl="0">
              <a:spcBef>
                <a:spcPts val="0"/>
              </a:spcBef>
              <a:spcAft>
                <a:spcPts val="0"/>
              </a:spcAft>
              <a:buNone/>
            </a:pPr>
            <a:r>
              <a:rPr lang="en-GB" sz="1100"/>
              <a:t>Vitolo C., Di Giuseppe F. and D’Andrea M. (2018) “</a:t>
            </a:r>
            <a:r>
              <a:rPr lang="en-GB" sz="1100" b="1" i="1">
                <a:solidFill>
                  <a:srgbClr val="064E83"/>
                </a:solidFill>
              </a:rPr>
              <a:t>Caliver: An R Package for Calibration and Verification of Forest Fire Gridded Model Outputs</a:t>
            </a:r>
            <a:r>
              <a:rPr lang="en-GB" sz="1100"/>
              <a:t>”. PLOS ONE 13 (1). Public Library of Science: 1–18. doi:10.1371/journal.pone.0189419</a:t>
            </a:r>
            <a:endParaRPr sz="1100"/>
          </a:p>
          <a:p>
            <a:pPr marL="0" lvl="0" indent="0" algn="l" rtl="0">
              <a:spcBef>
                <a:spcPts val="800"/>
              </a:spcBef>
              <a:spcAft>
                <a:spcPts val="0"/>
              </a:spcAft>
              <a:buNone/>
            </a:pPr>
            <a:endParaRPr sz="1100"/>
          </a:p>
          <a:p>
            <a:pPr marL="0" lvl="0" indent="0" algn="l" rtl="0">
              <a:spcBef>
                <a:spcPts val="800"/>
              </a:spcBef>
              <a:spcAft>
                <a:spcPts val="0"/>
              </a:spcAft>
              <a:buNone/>
            </a:pPr>
            <a:endParaRPr sz="1100"/>
          </a:p>
          <a:p>
            <a:pPr marL="0" lvl="0" indent="0" algn="l" rtl="0">
              <a:spcBef>
                <a:spcPts val="800"/>
              </a:spcBef>
              <a:spcAft>
                <a:spcPts val="0"/>
              </a:spcAft>
              <a:buNone/>
            </a:pPr>
            <a:endParaRPr sz="1100"/>
          </a:p>
        </p:txBody>
      </p:sp>
      <p:pic>
        <p:nvPicPr>
          <p:cNvPr id="422" name="Google Shape;422;p57"/>
          <p:cNvPicPr preferRelativeResize="0"/>
          <p:nvPr/>
        </p:nvPicPr>
        <p:blipFill>
          <a:blip r:embed="rId5">
            <a:alphaModFix/>
          </a:blip>
          <a:stretch>
            <a:fillRect/>
          </a:stretch>
        </p:blipFill>
        <p:spPr>
          <a:xfrm>
            <a:off x="5975175" y="34014"/>
            <a:ext cx="3123232" cy="273462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5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CCCCCC"/>
                </a:solidFill>
              </a:rPr>
              <a:t>Practicals</a:t>
            </a:r>
            <a:endParaRPr>
              <a:solidFill>
                <a:srgbClr val="CCCCCC"/>
              </a:solidFill>
            </a:endParaRPr>
          </a:p>
          <a:p>
            <a:pPr marL="0" lvl="0" indent="0" algn="l" rtl="0">
              <a:spcBef>
                <a:spcPts val="0"/>
              </a:spcBef>
              <a:spcAft>
                <a:spcPts val="0"/>
              </a:spcAft>
              <a:buNone/>
            </a:pPr>
            <a:endParaRPr sz="18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9"/>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GEFF Jupyter notebooks and data</a:t>
            </a:r>
            <a:endParaRPr/>
          </a:p>
        </p:txBody>
      </p:sp>
      <p:sp>
        <p:nvSpPr>
          <p:cNvPr id="433" name="Google Shape;433;p59"/>
          <p:cNvSpPr txBox="1">
            <a:spLocks noGrp="1"/>
          </p:cNvSpPr>
          <p:nvPr>
            <p:ph type="body" idx="1"/>
          </p:nvPr>
        </p:nvSpPr>
        <p:spPr>
          <a:xfrm>
            <a:off x="810211" y="702000"/>
            <a:ext cx="7524300" cy="3739500"/>
          </a:xfrm>
          <a:prstGeom prst="rect">
            <a:avLst/>
          </a:prstGeom>
        </p:spPr>
        <p:txBody>
          <a:bodyPr spcFirstLastPara="1" wrap="square" lIns="0" tIns="0" rIns="0" bIns="0" anchor="t" anchorCtr="0">
            <a:noAutofit/>
          </a:bodyPr>
          <a:lstStyle/>
          <a:p>
            <a:pPr marL="457200" lvl="0" indent="-317500" algn="l" rtl="0">
              <a:spcBef>
                <a:spcPts val="800"/>
              </a:spcBef>
              <a:spcAft>
                <a:spcPts val="0"/>
              </a:spcAft>
              <a:buSzPts val="1400"/>
              <a:buChar char="•"/>
            </a:pPr>
            <a:r>
              <a:rPr lang="en-GB"/>
              <a:t>Global data, July 2018: RT HR, RT EN, E5 HR, E5 EN</a:t>
            </a:r>
            <a:endParaRPr/>
          </a:p>
          <a:p>
            <a:pPr marL="457200" lvl="0" indent="-317500" algn="l" rtl="0">
              <a:spcBef>
                <a:spcPts val="1000"/>
              </a:spcBef>
              <a:spcAft>
                <a:spcPts val="0"/>
              </a:spcAft>
              <a:buSzPts val="1400"/>
              <a:buChar char="•"/>
            </a:pPr>
            <a:r>
              <a:rPr lang="en-GB"/>
              <a:t>Local data:</a:t>
            </a:r>
            <a:endParaRPr/>
          </a:p>
          <a:p>
            <a:pPr marL="914400" lvl="1" indent="-304800" algn="l" rtl="0">
              <a:spcBef>
                <a:spcPts val="0"/>
              </a:spcBef>
              <a:spcAft>
                <a:spcPts val="0"/>
              </a:spcAft>
              <a:buClr>
                <a:schemeClr val="dk2"/>
              </a:buClr>
              <a:buSzPts val="1200"/>
              <a:buChar char="–"/>
            </a:pPr>
            <a:r>
              <a:rPr lang="en-GB" b="1">
                <a:solidFill>
                  <a:schemeClr val="dk2"/>
                </a:solidFill>
              </a:rPr>
              <a:t>Greece, 23-26 July 2018</a:t>
            </a:r>
            <a:endParaRPr b="1">
              <a:solidFill>
                <a:schemeClr val="dk2"/>
              </a:solidFill>
            </a:endParaRPr>
          </a:p>
          <a:p>
            <a:pPr marL="1371600" lvl="2" indent="-298450" algn="l" rtl="0">
              <a:spcBef>
                <a:spcPts val="0"/>
              </a:spcBef>
              <a:spcAft>
                <a:spcPts val="0"/>
              </a:spcAft>
              <a:buSzPts val="1100"/>
              <a:buChar char="•"/>
            </a:pPr>
            <a:r>
              <a:rPr lang="en-GB"/>
              <a:t>GUIDED and SOLVED exercises</a:t>
            </a:r>
            <a:endParaRPr/>
          </a:p>
          <a:p>
            <a:pPr marL="1371600" lvl="2" indent="-298450" algn="l" rtl="0">
              <a:spcBef>
                <a:spcPts val="0"/>
              </a:spcBef>
              <a:spcAft>
                <a:spcPts val="0"/>
              </a:spcAft>
              <a:buSzPts val="1100"/>
              <a:buChar char="•"/>
            </a:pPr>
            <a:r>
              <a:rPr lang="en-GB"/>
              <a:t>Data: RT HR, RT EN, E5 HR, E5 EN</a:t>
            </a:r>
            <a:endParaRPr/>
          </a:p>
          <a:p>
            <a:pPr marL="914400" lvl="1" indent="-304800" algn="l" rtl="0">
              <a:spcBef>
                <a:spcPts val="0"/>
              </a:spcBef>
              <a:spcAft>
                <a:spcPts val="0"/>
              </a:spcAft>
              <a:buSzPts val="1200"/>
              <a:buChar char="–"/>
            </a:pPr>
            <a:r>
              <a:rPr lang="en-GB"/>
              <a:t>Sweden, 15-20 July 2018</a:t>
            </a:r>
            <a:endParaRPr/>
          </a:p>
          <a:p>
            <a:pPr marL="1371600" lvl="2" indent="-298450" algn="l" rtl="0">
              <a:spcBef>
                <a:spcPts val="0"/>
              </a:spcBef>
              <a:spcAft>
                <a:spcPts val="0"/>
              </a:spcAft>
              <a:buSzPts val="1100"/>
              <a:buChar char="•"/>
            </a:pPr>
            <a:r>
              <a:rPr lang="en-GB"/>
              <a:t>GUIDED exercises</a:t>
            </a:r>
            <a:endParaRPr/>
          </a:p>
          <a:p>
            <a:pPr marL="1371600" lvl="2" indent="-298450" algn="l" rtl="0">
              <a:spcBef>
                <a:spcPts val="0"/>
              </a:spcBef>
              <a:spcAft>
                <a:spcPts val="0"/>
              </a:spcAft>
              <a:buSzPts val="1100"/>
              <a:buChar char="•"/>
            </a:pPr>
            <a:r>
              <a:rPr lang="en-GB"/>
              <a:t>Data: RT HR, RT EN, E5 HR, E5 EN</a:t>
            </a:r>
            <a:endParaRPr/>
          </a:p>
          <a:p>
            <a:pPr marL="914400" lvl="1" indent="-304800" algn="l" rtl="0">
              <a:spcBef>
                <a:spcPts val="0"/>
              </a:spcBef>
              <a:spcAft>
                <a:spcPts val="0"/>
              </a:spcAft>
              <a:buSzPts val="1200"/>
              <a:buChar char="–"/>
            </a:pPr>
            <a:r>
              <a:rPr lang="en-GB"/>
              <a:t>Siberia, 23-25 July 2019</a:t>
            </a:r>
            <a:endParaRPr/>
          </a:p>
          <a:p>
            <a:pPr marL="1371600" lvl="2" indent="-298450" algn="l" rtl="0">
              <a:spcBef>
                <a:spcPts val="0"/>
              </a:spcBef>
              <a:spcAft>
                <a:spcPts val="0"/>
              </a:spcAft>
              <a:buSzPts val="1100"/>
              <a:buChar char="•"/>
            </a:pPr>
            <a:r>
              <a:rPr lang="en-GB"/>
              <a:t>Section </a:t>
            </a:r>
            <a:r>
              <a:rPr lang="en-GB" b="1"/>
              <a:t>GEFF Fire Weather Index</a:t>
            </a:r>
            <a:r>
              <a:rPr lang="en-GB"/>
              <a:t> in </a:t>
            </a:r>
            <a:r>
              <a:rPr lang="en-GB" b="1">
                <a:solidFill>
                  <a:schemeClr val="dk2"/>
                </a:solidFill>
              </a:rPr>
              <a:t>61_case_study_siberian_fires_summer_2019.ipynb</a:t>
            </a:r>
            <a:endParaRPr b="1">
              <a:solidFill>
                <a:schemeClr val="dk2"/>
              </a:solidFill>
            </a:endParaRPr>
          </a:p>
          <a:p>
            <a:pPr marL="1371600" lvl="2" indent="-298450" algn="l" rtl="0">
              <a:spcBef>
                <a:spcPts val="0"/>
              </a:spcBef>
              <a:spcAft>
                <a:spcPts val="0"/>
              </a:spcAft>
              <a:buSzPts val="1100"/>
              <a:buChar char="•"/>
            </a:pPr>
            <a:r>
              <a:rPr lang="en-GB"/>
              <a:t>Data: RT HR, RT EN, E5 HR, E5 EN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0"/>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Event: Attica (Greece) fires, 23-26 July 2018</a:t>
            </a:r>
            <a:endParaRPr/>
          </a:p>
        </p:txBody>
      </p:sp>
      <p:sp>
        <p:nvSpPr>
          <p:cNvPr id="439" name="Google Shape;439;p60"/>
          <p:cNvSpPr txBox="1">
            <a:spLocks noGrp="1"/>
          </p:cNvSpPr>
          <p:nvPr>
            <p:ph type="body" idx="1"/>
          </p:nvPr>
        </p:nvSpPr>
        <p:spPr>
          <a:xfrm>
            <a:off x="810205" y="702000"/>
            <a:ext cx="3761400" cy="3739500"/>
          </a:xfrm>
          <a:prstGeom prst="rect">
            <a:avLst/>
          </a:prstGeom>
        </p:spPr>
        <p:txBody>
          <a:bodyPr spcFirstLastPara="1" wrap="square" lIns="0" tIns="0" rIns="0" bIns="0" anchor="t" anchorCtr="0">
            <a:noAutofit/>
          </a:bodyPr>
          <a:lstStyle/>
          <a:p>
            <a:pPr marL="457200" lvl="0" indent="-298450" algn="l" rtl="0">
              <a:spcBef>
                <a:spcPts val="800"/>
              </a:spcBef>
              <a:spcAft>
                <a:spcPts val="0"/>
              </a:spcAft>
              <a:buSzPts val="1100"/>
              <a:buChar char="•"/>
            </a:pPr>
            <a:r>
              <a:rPr lang="en-GB" sz="1100"/>
              <a:t>A series of wildfires in Greece, during the 2018 European heat wave, began in the coastal areas of Attica in July 2018. 102 people lost their lives.</a:t>
            </a:r>
            <a:br>
              <a:rPr lang="en-GB" sz="1100"/>
            </a:br>
            <a:r>
              <a:rPr lang="en-GB" sz="800"/>
              <a:t>(Source: https://en.wikipedia.org/wiki/2018_Attica_wildfires).</a:t>
            </a:r>
            <a:endParaRPr sz="1100"/>
          </a:p>
          <a:p>
            <a:pPr marL="457200" lvl="0" indent="-298450" algn="l" rtl="0">
              <a:spcBef>
                <a:spcPts val="1000"/>
              </a:spcBef>
              <a:spcAft>
                <a:spcPts val="0"/>
              </a:spcAft>
              <a:buSzPts val="1100"/>
              <a:buChar char="•"/>
            </a:pPr>
            <a:r>
              <a:rPr lang="en-GB" sz="1100"/>
              <a:t>The first fire was ignited on 23rd July.</a:t>
            </a:r>
            <a:endParaRPr sz="1100"/>
          </a:p>
          <a:p>
            <a:pPr marL="457200" lvl="0" indent="-298450" algn="l" rtl="0">
              <a:spcBef>
                <a:spcPts val="1000"/>
              </a:spcBef>
              <a:spcAft>
                <a:spcPts val="0"/>
              </a:spcAft>
              <a:buSzPts val="1100"/>
              <a:buChar char="•"/>
            </a:pPr>
            <a:r>
              <a:rPr lang="en-GB" sz="1050">
                <a:highlight>
                  <a:srgbClr val="FFFFFF"/>
                </a:highlight>
                <a:latin typeface="Helvetica Neue"/>
                <a:ea typeface="Helvetica Neue"/>
                <a:cs typeface="Helvetica Neue"/>
                <a:sym typeface="Helvetica Neue"/>
              </a:rPr>
              <a:t>Arson may have been a possible cause of the fires</a:t>
            </a:r>
            <a:endParaRPr sz="1100"/>
          </a:p>
          <a:p>
            <a:pPr marL="457200" lvl="0" indent="-298450" algn="l" rtl="0">
              <a:spcBef>
                <a:spcPts val="1000"/>
              </a:spcBef>
              <a:spcAft>
                <a:spcPts val="0"/>
              </a:spcAft>
              <a:buSzPts val="1100"/>
              <a:buChar char="•"/>
            </a:pPr>
            <a:r>
              <a:rPr lang="en-GB" sz="1100"/>
              <a:t>ECMWF forecast showed a clear signal for very high to extreme fire danger conditions </a:t>
            </a:r>
            <a:r>
              <a:rPr lang="en-GB" sz="1100" b="1">
                <a:solidFill>
                  <a:schemeClr val="dk2"/>
                </a:solidFill>
              </a:rPr>
              <a:t>10 days before the event</a:t>
            </a:r>
            <a:endParaRPr sz="1100" b="1">
              <a:solidFill>
                <a:schemeClr val="dk2"/>
              </a:solidFill>
            </a:endParaRPr>
          </a:p>
          <a:p>
            <a:pPr marL="0" lvl="0" indent="0" algn="l" rtl="0">
              <a:spcBef>
                <a:spcPts val="1000"/>
              </a:spcBef>
              <a:spcAft>
                <a:spcPts val="0"/>
              </a:spcAft>
              <a:buClr>
                <a:schemeClr val="dk1"/>
              </a:buClr>
              <a:buSzPts val="1100"/>
              <a:buFont typeface="Arial"/>
              <a:buNone/>
            </a:pPr>
            <a:endParaRPr/>
          </a:p>
          <a:p>
            <a:pPr marL="0" lvl="0" indent="0" algn="l" rtl="0">
              <a:spcBef>
                <a:spcPts val="800"/>
              </a:spcBef>
              <a:spcAft>
                <a:spcPts val="0"/>
              </a:spcAft>
              <a:buNone/>
            </a:pPr>
            <a:endParaRPr/>
          </a:p>
        </p:txBody>
      </p:sp>
      <p:pic>
        <p:nvPicPr>
          <p:cNvPr id="440" name="Google Shape;440;p60"/>
          <p:cNvPicPr preferRelativeResize="0"/>
          <p:nvPr/>
        </p:nvPicPr>
        <p:blipFill>
          <a:blip r:embed="rId3">
            <a:alphaModFix/>
          </a:blip>
          <a:stretch>
            <a:fillRect/>
          </a:stretch>
        </p:blipFill>
        <p:spPr>
          <a:xfrm>
            <a:off x="4724005" y="699300"/>
            <a:ext cx="4267593" cy="39473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1"/>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Data overview</a:t>
            </a:r>
            <a:endParaRPr/>
          </a:p>
        </p:txBody>
      </p:sp>
      <p:sp>
        <p:nvSpPr>
          <p:cNvPr id="446" name="Google Shape;446;p61"/>
          <p:cNvSpPr txBox="1">
            <a:spLocks noGrp="1"/>
          </p:cNvSpPr>
          <p:nvPr>
            <p:ph type="body" idx="1"/>
          </p:nvPr>
        </p:nvSpPr>
        <p:spPr>
          <a:xfrm>
            <a:off x="810205" y="702000"/>
            <a:ext cx="3761400" cy="3739500"/>
          </a:xfrm>
          <a:prstGeom prst="rect">
            <a:avLst/>
          </a:prstGeom>
        </p:spPr>
        <p:txBody>
          <a:bodyPr spcFirstLastPara="1" wrap="square" lIns="0" tIns="0" rIns="0" bIns="0" anchor="t" anchorCtr="0">
            <a:noAutofit/>
          </a:bodyPr>
          <a:lstStyle/>
          <a:p>
            <a:pPr marL="457200" lvl="0" indent="-298450" algn="l" rtl="0">
              <a:spcBef>
                <a:spcPts val="800"/>
              </a:spcBef>
              <a:spcAft>
                <a:spcPts val="0"/>
              </a:spcAft>
              <a:buSzPts val="1100"/>
              <a:buChar char="•"/>
            </a:pPr>
            <a:r>
              <a:rPr lang="en-GB" sz="1100"/>
              <a:t>Jupyter notebook:</a:t>
            </a:r>
            <a:br>
              <a:rPr lang="en-GB" sz="1100"/>
            </a:br>
            <a:r>
              <a:rPr lang="en-GB" sz="1100" u="sng">
                <a:solidFill>
                  <a:schemeClr val="hlink"/>
                </a:solidFill>
                <a:hlinkClick r:id="rId3"/>
              </a:rPr>
              <a:t>https://github.com/cvitolo/geff_notebooks/blob/master/00_data_overview.ipynb</a:t>
            </a:r>
            <a:endParaRPr sz="1100"/>
          </a:p>
          <a:p>
            <a:pPr marL="0" lvl="0" indent="0" algn="l" rtl="0">
              <a:spcBef>
                <a:spcPts val="1000"/>
              </a:spcBef>
              <a:spcAft>
                <a:spcPts val="0"/>
              </a:spcAft>
              <a:buClr>
                <a:schemeClr val="dk1"/>
              </a:buClr>
              <a:buSzPts val="1100"/>
              <a:buFont typeface="Arial"/>
              <a:buNone/>
            </a:pPr>
            <a:endParaRPr/>
          </a:p>
          <a:p>
            <a:pPr marL="0" lvl="0" indent="0" algn="l" rtl="0">
              <a:spcBef>
                <a:spcPts val="800"/>
              </a:spcBef>
              <a:spcAft>
                <a:spcPts val="0"/>
              </a:spcAft>
              <a:buNone/>
            </a:pPr>
            <a:endParaRPr/>
          </a:p>
        </p:txBody>
      </p:sp>
      <p:pic>
        <p:nvPicPr>
          <p:cNvPr id="447" name="Google Shape;447;p61"/>
          <p:cNvPicPr preferRelativeResize="0"/>
          <p:nvPr/>
        </p:nvPicPr>
        <p:blipFill>
          <a:blip r:embed="rId4">
            <a:alphaModFix/>
          </a:blip>
          <a:stretch>
            <a:fillRect/>
          </a:stretch>
        </p:blipFill>
        <p:spPr>
          <a:xfrm>
            <a:off x="5562205" y="470700"/>
            <a:ext cx="3385583" cy="42917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2"/>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Harmonised danger classes</a:t>
            </a:r>
            <a:endParaRPr/>
          </a:p>
        </p:txBody>
      </p:sp>
      <p:sp>
        <p:nvSpPr>
          <p:cNvPr id="453" name="Google Shape;453;p62"/>
          <p:cNvSpPr txBox="1">
            <a:spLocks noGrp="1"/>
          </p:cNvSpPr>
          <p:nvPr>
            <p:ph type="body" idx="1"/>
          </p:nvPr>
        </p:nvSpPr>
        <p:spPr>
          <a:xfrm>
            <a:off x="810205" y="702000"/>
            <a:ext cx="3761400" cy="3739500"/>
          </a:xfrm>
          <a:prstGeom prst="rect">
            <a:avLst/>
          </a:prstGeom>
        </p:spPr>
        <p:txBody>
          <a:bodyPr spcFirstLastPara="1" wrap="square" lIns="0" tIns="0" rIns="0" bIns="0" anchor="t" anchorCtr="0">
            <a:noAutofit/>
          </a:bodyPr>
          <a:lstStyle/>
          <a:p>
            <a:pPr marL="457200" lvl="0" indent="-298450" algn="l" rtl="0">
              <a:spcBef>
                <a:spcPts val="800"/>
              </a:spcBef>
              <a:spcAft>
                <a:spcPts val="0"/>
              </a:spcAft>
              <a:buSzPts val="1100"/>
              <a:buChar char="•"/>
            </a:pPr>
            <a:r>
              <a:rPr lang="en-GB" sz="1100"/>
              <a:t>Jupyter notebook:</a:t>
            </a:r>
            <a:br>
              <a:rPr lang="en-GB" sz="1100"/>
            </a:br>
            <a:r>
              <a:rPr lang="en-GB" sz="1100" u="sng">
                <a:solidFill>
                  <a:schemeClr val="hlink"/>
                </a:solidFill>
                <a:hlinkClick r:id="rId3"/>
              </a:rPr>
              <a:t>https://github.com/cvitolo/geff_notebooks/blob/master/01_harmonized_danger_classes.ipynb</a:t>
            </a:r>
            <a:endParaRPr sz="1100"/>
          </a:p>
          <a:p>
            <a:pPr marL="0" lvl="0" indent="0" algn="l" rtl="0">
              <a:spcBef>
                <a:spcPts val="1000"/>
              </a:spcBef>
              <a:spcAft>
                <a:spcPts val="0"/>
              </a:spcAft>
              <a:buClr>
                <a:schemeClr val="dk1"/>
              </a:buClr>
              <a:buSzPts val="1100"/>
              <a:buFont typeface="Arial"/>
              <a:buNone/>
            </a:pPr>
            <a:endParaRPr/>
          </a:p>
          <a:p>
            <a:pPr marL="0" lvl="0" indent="0" algn="l" rtl="0">
              <a:spcBef>
                <a:spcPts val="800"/>
              </a:spcBef>
              <a:spcAft>
                <a:spcPts val="0"/>
              </a:spcAft>
              <a:buNone/>
            </a:pPr>
            <a:endParaRPr/>
          </a:p>
        </p:txBody>
      </p:sp>
      <p:pic>
        <p:nvPicPr>
          <p:cNvPr id="454" name="Google Shape;454;p62"/>
          <p:cNvPicPr preferRelativeResize="0"/>
          <p:nvPr/>
        </p:nvPicPr>
        <p:blipFill>
          <a:blip r:embed="rId4">
            <a:alphaModFix/>
          </a:blip>
          <a:stretch>
            <a:fillRect/>
          </a:stretch>
        </p:blipFill>
        <p:spPr>
          <a:xfrm>
            <a:off x="5943205" y="394500"/>
            <a:ext cx="3175547" cy="4291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6"/>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Learning objectives</a:t>
            </a:r>
            <a:endParaRPr/>
          </a:p>
        </p:txBody>
      </p:sp>
      <p:sp>
        <p:nvSpPr>
          <p:cNvPr id="257" name="Google Shape;257;p36"/>
          <p:cNvSpPr txBox="1">
            <a:spLocks noGrp="1"/>
          </p:cNvSpPr>
          <p:nvPr>
            <p:ph type="body" idx="1"/>
          </p:nvPr>
        </p:nvSpPr>
        <p:spPr>
          <a:xfrm>
            <a:off x="810200" y="702000"/>
            <a:ext cx="7936200" cy="3739500"/>
          </a:xfrm>
          <a:prstGeom prst="rect">
            <a:avLst/>
          </a:prstGeom>
        </p:spPr>
        <p:txBody>
          <a:bodyPr spcFirstLastPara="1" wrap="square" lIns="0" tIns="0" rIns="0" bIns="0" anchor="t" anchorCtr="0">
            <a:noAutofit/>
          </a:bodyPr>
          <a:lstStyle/>
          <a:p>
            <a:pPr marL="457200" lvl="0" indent="-304800" algn="l" rtl="0">
              <a:spcBef>
                <a:spcPts val="800"/>
              </a:spcBef>
              <a:spcAft>
                <a:spcPts val="0"/>
              </a:spcAft>
              <a:buSzPts val="1200"/>
              <a:buChar char="•"/>
            </a:pPr>
            <a:r>
              <a:rPr lang="en-GB" sz="1200"/>
              <a:t>What are ECMWF and CEMS?</a:t>
            </a:r>
            <a:endParaRPr sz="1200"/>
          </a:p>
          <a:p>
            <a:pPr marL="457200" lvl="0" indent="-304800" algn="l" rtl="0">
              <a:spcBef>
                <a:spcPts val="1000"/>
              </a:spcBef>
              <a:spcAft>
                <a:spcPts val="0"/>
              </a:spcAft>
              <a:buSzPts val="1200"/>
              <a:buChar char="•"/>
            </a:pPr>
            <a:r>
              <a:rPr lang="en-GB" sz="1200"/>
              <a:t>What is wildfire danger?</a:t>
            </a:r>
            <a:endParaRPr sz="1200"/>
          </a:p>
          <a:p>
            <a:pPr marL="457200" lvl="0" indent="-304800" algn="l" rtl="0">
              <a:spcBef>
                <a:spcPts val="1000"/>
              </a:spcBef>
              <a:spcAft>
                <a:spcPts val="0"/>
              </a:spcAft>
              <a:buSzPts val="1200"/>
              <a:buChar char="•"/>
            </a:pPr>
            <a:r>
              <a:rPr lang="en-GB" sz="1200"/>
              <a:t>How is wildfire danger measured?</a:t>
            </a:r>
            <a:endParaRPr sz="1200"/>
          </a:p>
          <a:p>
            <a:pPr marL="457200" lvl="0" indent="-304800" algn="l" rtl="0">
              <a:spcBef>
                <a:spcPts val="1000"/>
              </a:spcBef>
              <a:spcAft>
                <a:spcPts val="0"/>
              </a:spcAft>
              <a:buSzPts val="1200"/>
              <a:buChar char="•"/>
            </a:pPr>
            <a:r>
              <a:rPr lang="en-GB" sz="1200"/>
              <a:t>Where do you find relevant data?</a:t>
            </a:r>
            <a:endParaRPr sz="1200"/>
          </a:p>
          <a:p>
            <a:pPr marL="457200" lvl="0" indent="-304800" algn="l" rtl="0">
              <a:spcBef>
                <a:spcPts val="1000"/>
              </a:spcBef>
              <a:spcAft>
                <a:spcPts val="1000"/>
              </a:spcAft>
              <a:buSzPts val="1200"/>
              <a:buChar char="•"/>
            </a:pPr>
            <a:r>
              <a:rPr lang="en-GB" sz="1200"/>
              <a:t>How do I interpret (and process) the raw data for effective decision making?</a:t>
            </a:r>
            <a:endParaRPr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3"/>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Extras: Custom danger classes</a:t>
            </a:r>
            <a:endParaRPr/>
          </a:p>
        </p:txBody>
      </p:sp>
      <p:sp>
        <p:nvSpPr>
          <p:cNvPr id="460" name="Google Shape;460;p63"/>
          <p:cNvSpPr txBox="1">
            <a:spLocks noGrp="1"/>
          </p:cNvSpPr>
          <p:nvPr>
            <p:ph type="body" idx="1"/>
          </p:nvPr>
        </p:nvSpPr>
        <p:spPr>
          <a:xfrm>
            <a:off x="810205" y="702000"/>
            <a:ext cx="3761400" cy="3739500"/>
          </a:xfrm>
          <a:prstGeom prst="rect">
            <a:avLst/>
          </a:prstGeom>
        </p:spPr>
        <p:txBody>
          <a:bodyPr spcFirstLastPara="1" wrap="square" lIns="0" tIns="0" rIns="0" bIns="0" anchor="t" anchorCtr="0">
            <a:noAutofit/>
          </a:bodyPr>
          <a:lstStyle/>
          <a:p>
            <a:pPr marL="457200" lvl="0" indent="-298450" algn="l" rtl="0">
              <a:spcBef>
                <a:spcPts val="800"/>
              </a:spcBef>
              <a:spcAft>
                <a:spcPts val="0"/>
              </a:spcAft>
              <a:buSzPts val="1100"/>
              <a:buChar char="•"/>
            </a:pPr>
            <a:r>
              <a:rPr lang="en-GB" sz="1100"/>
              <a:t>Jupyter notebook:</a:t>
            </a:r>
            <a:br>
              <a:rPr lang="en-GB" sz="1100"/>
            </a:br>
            <a:r>
              <a:rPr lang="en-GB" sz="1100" u="sng">
                <a:solidFill>
                  <a:schemeClr val="hlink"/>
                </a:solidFill>
                <a:hlinkClick r:id="rId3"/>
              </a:rPr>
              <a:t>https://github.com/cvitolo/geff_notebooks/blob/master/02_custom_danger_classes.ipynb</a:t>
            </a:r>
            <a:endParaRPr sz="1100"/>
          </a:p>
          <a:p>
            <a:pPr marL="0" lvl="0" indent="0" algn="l" rtl="0">
              <a:spcBef>
                <a:spcPts val="1000"/>
              </a:spcBef>
              <a:spcAft>
                <a:spcPts val="0"/>
              </a:spcAft>
              <a:buClr>
                <a:schemeClr val="dk1"/>
              </a:buClr>
              <a:buSzPts val="1100"/>
              <a:buFont typeface="Arial"/>
              <a:buNone/>
            </a:pPr>
            <a:endParaRPr/>
          </a:p>
          <a:p>
            <a:pPr marL="0" lvl="0" indent="0" algn="l" rtl="0">
              <a:spcBef>
                <a:spcPts val="800"/>
              </a:spcBef>
              <a:spcAft>
                <a:spcPts val="0"/>
              </a:spcAft>
              <a:buNone/>
            </a:pPr>
            <a:endParaRPr/>
          </a:p>
        </p:txBody>
      </p:sp>
      <p:pic>
        <p:nvPicPr>
          <p:cNvPr id="461" name="Google Shape;461;p63"/>
          <p:cNvPicPr preferRelativeResize="0"/>
          <p:nvPr/>
        </p:nvPicPr>
        <p:blipFill>
          <a:blip r:embed="rId4">
            <a:alphaModFix/>
          </a:blip>
          <a:stretch>
            <a:fillRect/>
          </a:stretch>
        </p:blipFill>
        <p:spPr>
          <a:xfrm>
            <a:off x="5486005" y="470700"/>
            <a:ext cx="3571121" cy="4291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4"/>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Extras: other danger indicators (anomaly, ranking, EFI, SOT)</a:t>
            </a:r>
            <a:endParaRPr/>
          </a:p>
        </p:txBody>
      </p:sp>
      <p:sp>
        <p:nvSpPr>
          <p:cNvPr id="467" name="Google Shape;467;p64"/>
          <p:cNvSpPr txBox="1">
            <a:spLocks noGrp="1"/>
          </p:cNvSpPr>
          <p:nvPr>
            <p:ph type="body" idx="1"/>
          </p:nvPr>
        </p:nvSpPr>
        <p:spPr>
          <a:xfrm>
            <a:off x="810211" y="702000"/>
            <a:ext cx="7524300" cy="37395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p:txBody>
      </p:sp>
      <p:pic>
        <p:nvPicPr>
          <p:cNvPr id="468" name="Google Shape;468;p64"/>
          <p:cNvPicPr preferRelativeResize="0"/>
          <p:nvPr/>
        </p:nvPicPr>
        <p:blipFill>
          <a:blip r:embed="rId3">
            <a:alphaModFix/>
          </a:blip>
          <a:stretch>
            <a:fillRect/>
          </a:stretch>
        </p:blipFill>
        <p:spPr>
          <a:xfrm>
            <a:off x="1414375" y="600075"/>
            <a:ext cx="6177050" cy="4079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5"/>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Extras: more advanced statistical processing and custom visualisations</a:t>
            </a:r>
            <a:endParaRPr/>
          </a:p>
        </p:txBody>
      </p:sp>
      <p:sp>
        <p:nvSpPr>
          <p:cNvPr id="474" name="Google Shape;474;p65"/>
          <p:cNvSpPr txBox="1">
            <a:spLocks noGrp="1"/>
          </p:cNvSpPr>
          <p:nvPr>
            <p:ph type="body" idx="1"/>
          </p:nvPr>
        </p:nvSpPr>
        <p:spPr>
          <a:xfrm>
            <a:off x="810211" y="702000"/>
            <a:ext cx="7524300" cy="37395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p:txBody>
      </p:sp>
      <p:pic>
        <p:nvPicPr>
          <p:cNvPr id="475" name="Google Shape;475;p65"/>
          <p:cNvPicPr preferRelativeResize="0"/>
          <p:nvPr/>
        </p:nvPicPr>
        <p:blipFill>
          <a:blip r:embed="rId3">
            <a:alphaModFix/>
          </a:blip>
          <a:stretch>
            <a:fillRect/>
          </a:stretch>
        </p:blipFill>
        <p:spPr>
          <a:xfrm>
            <a:off x="5054350" y="1512300"/>
            <a:ext cx="3928024" cy="2347925"/>
          </a:xfrm>
          <a:prstGeom prst="rect">
            <a:avLst/>
          </a:prstGeom>
          <a:noFill/>
          <a:ln>
            <a:noFill/>
          </a:ln>
        </p:spPr>
      </p:pic>
      <p:pic>
        <p:nvPicPr>
          <p:cNvPr id="476" name="Google Shape;476;p65"/>
          <p:cNvPicPr preferRelativeResize="0"/>
          <p:nvPr/>
        </p:nvPicPr>
        <p:blipFill>
          <a:blip r:embed="rId4">
            <a:alphaModFix/>
          </a:blip>
          <a:stretch>
            <a:fillRect/>
          </a:stretch>
        </p:blipFill>
        <p:spPr>
          <a:xfrm>
            <a:off x="810200" y="1262475"/>
            <a:ext cx="4244150" cy="30315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6"/>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Take home messages</a:t>
            </a:r>
            <a:endParaRPr/>
          </a:p>
        </p:txBody>
      </p:sp>
      <p:sp>
        <p:nvSpPr>
          <p:cNvPr id="482" name="Google Shape;482;p66"/>
          <p:cNvSpPr txBox="1">
            <a:spLocks noGrp="1"/>
          </p:cNvSpPr>
          <p:nvPr>
            <p:ph type="body" idx="1"/>
          </p:nvPr>
        </p:nvSpPr>
        <p:spPr>
          <a:xfrm>
            <a:off x="810194" y="702000"/>
            <a:ext cx="8125800" cy="3739500"/>
          </a:xfrm>
          <a:prstGeom prst="rect">
            <a:avLst/>
          </a:prstGeom>
        </p:spPr>
        <p:txBody>
          <a:bodyPr spcFirstLastPara="1" wrap="square" lIns="0" tIns="0" rIns="0" bIns="0" anchor="t" anchorCtr="0">
            <a:noAutofit/>
          </a:bodyPr>
          <a:lstStyle/>
          <a:p>
            <a:pPr marL="457200" lvl="0" indent="-298450" algn="l" rtl="0">
              <a:spcBef>
                <a:spcPts val="800"/>
              </a:spcBef>
              <a:spcAft>
                <a:spcPts val="0"/>
              </a:spcAft>
              <a:buSzPts val="1100"/>
              <a:buChar char="•"/>
            </a:pPr>
            <a:r>
              <a:rPr lang="en-GB" sz="1100"/>
              <a:t>Fire danger forecasting plays a crucial role in developing proactive fire management practices (e.g. adopt suitable control measures)</a:t>
            </a:r>
            <a:endParaRPr sz="1100"/>
          </a:p>
          <a:p>
            <a:pPr marL="457200" lvl="0" indent="-298450" algn="l" rtl="0">
              <a:spcBef>
                <a:spcPts val="1000"/>
              </a:spcBef>
              <a:spcAft>
                <a:spcPts val="0"/>
              </a:spcAft>
              <a:buSzPts val="1100"/>
              <a:buChar char="•"/>
            </a:pPr>
            <a:r>
              <a:rPr lang="en-GB" sz="1100"/>
              <a:t>ECMWF and CEMS make available a large volume of information (forecasts and reanalysis products)</a:t>
            </a:r>
            <a:endParaRPr sz="1100"/>
          </a:p>
          <a:p>
            <a:pPr marL="457200" lvl="0" indent="-298450" algn="l" rtl="0">
              <a:spcBef>
                <a:spcPts val="1000"/>
              </a:spcBef>
              <a:spcAft>
                <a:spcPts val="0"/>
              </a:spcAft>
              <a:buSzPts val="1100"/>
              <a:buChar char="•"/>
            </a:pPr>
            <a:r>
              <a:rPr lang="en-GB" sz="1100"/>
              <a:t>All data is under a Copernicus license, therefore free for everyone to use.</a:t>
            </a:r>
            <a:endParaRPr sz="1100"/>
          </a:p>
          <a:p>
            <a:pPr marL="0" lvl="0" indent="0" algn="l" rtl="0">
              <a:spcBef>
                <a:spcPts val="1000"/>
              </a:spcBef>
              <a:spcAft>
                <a:spcPts val="0"/>
              </a:spcAft>
              <a:buClr>
                <a:schemeClr val="dk1"/>
              </a:buClr>
              <a:buSzPts val="1100"/>
              <a:buFont typeface="Arial"/>
              <a:buNone/>
            </a:pPr>
            <a:endParaRPr/>
          </a:p>
          <a:p>
            <a:pPr marL="0" lvl="0" indent="0" algn="l" rtl="0">
              <a:spcBef>
                <a:spcPts val="80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7"/>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References</a:t>
            </a:r>
            <a:endParaRPr/>
          </a:p>
        </p:txBody>
      </p:sp>
      <p:sp>
        <p:nvSpPr>
          <p:cNvPr id="488" name="Google Shape;488;p67"/>
          <p:cNvSpPr txBox="1">
            <a:spLocks noGrp="1"/>
          </p:cNvSpPr>
          <p:nvPr>
            <p:ph type="body" idx="1"/>
          </p:nvPr>
        </p:nvSpPr>
        <p:spPr>
          <a:xfrm>
            <a:off x="810200" y="702000"/>
            <a:ext cx="8216700" cy="3739500"/>
          </a:xfrm>
          <a:prstGeom prst="rect">
            <a:avLst/>
          </a:prstGeom>
        </p:spPr>
        <p:txBody>
          <a:bodyPr spcFirstLastPara="1" wrap="square" lIns="0" tIns="0" rIns="0" bIns="0" anchor="t" anchorCtr="0">
            <a:noAutofit/>
          </a:bodyPr>
          <a:lstStyle/>
          <a:p>
            <a:pPr marL="0" lvl="0" indent="0" algn="l" rtl="0">
              <a:spcBef>
                <a:spcPts val="800"/>
              </a:spcBef>
              <a:spcAft>
                <a:spcPts val="0"/>
              </a:spcAft>
              <a:buClr>
                <a:schemeClr val="dk1"/>
              </a:buClr>
              <a:buSzPts val="1100"/>
              <a:buFont typeface="Arial"/>
              <a:buNone/>
            </a:pPr>
            <a:r>
              <a:rPr lang="en-GB" sz="1000" b="1">
                <a:solidFill>
                  <a:schemeClr val="accent1"/>
                </a:solidFill>
              </a:rPr>
              <a:t>Journal papers</a:t>
            </a:r>
            <a:endParaRPr sz="1000" b="1">
              <a:solidFill>
                <a:schemeClr val="accent1"/>
              </a:solidFill>
            </a:endParaRPr>
          </a:p>
          <a:p>
            <a:pPr marL="457200" lvl="0" indent="-292100" algn="l" rtl="0">
              <a:spcBef>
                <a:spcPts val="800"/>
              </a:spcBef>
              <a:spcAft>
                <a:spcPts val="0"/>
              </a:spcAft>
              <a:buSzPts val="1000"/>
              <a:buChar char="•"/>
            </a:pPr>
            <a:r>
              <a:rPr lang="en-GB" sz="1000"/>
              <a:t>Vitolo, C., Di Giuseppe, F., Krzeminski, B. and San-Miguel-Ayanz, J., 2019. </a:t>
            </a:r>
            <a:r>
              <a:rPr lang="en-GB" sz="1000" b="1" i="1"/>
              <a:t>A 1980–2018 global fire danger re-analysis dataset for the Canadian Fire Weather Indices</a:t>
            </a:r>
            <a:r>
              <a:rPr lang="en-GB" sz="1000"/>
              <a:t>. Scientific data, 6, p.190032.</a:t>
            </a:r>
            <a:endParaRPr sz="1000"/>
          </a:p>
          <a:p>
            <a:pPr marL="457200" lvl="0" indent="-292100" algn="l" rtl="0">
              <a:spcBef>
                <a:spcPts val="0"/>
              </a:spcBef>
              <a:spcAft>
                <a:spcPts val="0"/>
              </a:spcAft>
              <a:buSzPts val="1000"/>
              <a:buChar char="•"/>
            </a:pPr>
            <a:r>
              <a:rPr lang="en-GB" sz="1000"/>
              <a:t>Vitolo, Claudia, Francesca Di Giuseppe, and Mirko D’Andrea. </a:t>
            </a:r>
            <a:r>
              <a:rPr lang="en-GB" sz="1000" b="1" i="1"/>
              <a:t>Caliver: An r package for calibration and verification of forest fire gridded model outputs</a:t>
            </a:r>
            <a:r>
              <a:rPr lang="en-GB" sz="1000"/>
              <a:t>. PLOS ONE, 13(1):1–18, 01 2018</a:t>
            </a:r>
            <a:endParaRPr sz="1000"/>
          </a:p>
          <a:p>
            <a:pPr marL="457200" lvl="0" indent="-292100" algn="l" rtl="0">
              <a:spcBef>
                <a:spcPts val="0"/>
              </a:spcBef>
              <a:spcAft>
                <a:spcPts val="0"/>
              </a:spcAft>
              <a:buSzPts val="1000"/>
              <a:buChar char="•"/>
            </a:pPr>
            <a:r>
              <a:rPr lang="en-GB" sz="1000"/>
              <a:t>Di Giuseppe, F., Pappenberger, F., Wetterhall, F., Krzeminski, B., Camia, A., Libertá, G. and San Miguel, J., 2016. </a:t>
            </a:r>
            <a:r>
              <a:rPr lang="en-GB" sz="1000" b="1" i="1"/>
              <a:t>The potential predictability of fire danger provided by numerical weather prediction</a:t>
            </a:r>
            <a:r>
              <a:rPr lang="en-GB" sz="1000"/>
              <a:t>. Journal of Applied Meteorology and Climatology, 55(11), pp.2469-2491.</a:t>
            </a:r>
            <a:endParaRPr sz="1000"/>
          </a:p>
          <a:p>
            <a:pPr marL="0" lvl="0" indent="0" algn="l" rtl="0">
              <a:spcBef>
                <a:spcPts val="800"/>
              </a:spcBef>
              <a:spcAft>
                <a:spcPts val="0"/>
              </a:spcAft>
              <a:buClr>
                <a:schemeClr val="dk1"/>
              </a:buClr>
              <a:buSzPts val="1100"/>
              <a:buFont typeface="Arial"/>
              <a:buNone/>
            </a:pPr>
            <a:r>
              <a:rPr lang="en-GB" sz="1000" b="1">
                <a:solidFill>
                  <a:schemeClr val="accent1"/>
                </a:solidFill>
              </a:rPr>
              <a:t>Newsletter articles</a:t>
            </a:r>
            <a:endParaRPr sz="1000" b="1">
              <a:solidFill>
                <a:schemeClr val="accent1"/>
              </a:solidFill>
            </a:endParaRPr>
          </a:p>
          <a:p>
            <a:pPr marL="457200" lvl="0" indent="-292100" algn="l" rtl="0">
              <a:spcBef>
                <a:spcPts val="800"/>
              </a:spcBef>
              <a:spcAft>
                <a:spcPts val="0"/>
              </a:spcAft>
              <a:buSzPts val="1000"/>
              <a:buChar char="•"/>
            </a:pPr>
            <a:r>
              <a:rPr lang="en-GB" sz="1000"/>
              <a:t>ECMWF forecasts support Portugal wildfire response (Number 153 - Autumn - October 2017)</a:t>
            </a:r>
            <a:br>
              <a:rPr lang="en-GB" sz="1000"/>
            </a:br>
            <a:r>
              <a:rPr lang="en-GB" sz="1000" u="sng">
                <a:solidFill>
                  <a:schemeClr val="hlink"/>
                </a:solidFill>
                <a:hlinkClick r:id="rId3"/>
              </a:rPr>
              <a:t>https://www.ecmwf.int/en/newsletter/153/news/ecmwf-forecasts-support-portugal-wildfire-response</a:t>
            </a:r>
            <a:endParaRPr sz="1000"/>
          </a:p>
          <a:p>
            <a:pPr marL="457200" lvl="0" indent="-292100" algn="l" rtl="0">
              <a:spcBef>
                <a:spcPts val="0"/>
              </a:spcBef>
              <a:spcAft>
                <a:spcPts val="0"/>
              </a:spcAft>
              <a:buSzPts val="1000"/>
              <a:buChar char="•"/>
            </a:pPr>
            <a:r>
              <a:rPr lang="en-GB" sz="1000"/>
              <a:t>Devastating wildfires in Chile in January 2017 (Number 151 - Spring - April 2017)</a:t>
            </a:r>
            <a:br>
              <a:rPr lang="en-GB" sz="1000"/>
            </a:br>
            <a:r>
              <a:rPr lang="en-GB" sz="1000" u="sng">
                <a:solidFill>
                  <a:schemeClr val="hlink"/>
                </a:solidFill>
                <a:hlinkClick r:id="rId4"/>
              </a:rPr>
              <a:t>https://www.ecmwf.int/en/newsletter/151/news/devastating-wildfires-chile-january-2017</a:t>
            </a:r>
            <a:endParaRPr sz="1000"/>
          </a:p>
          <a:p>
            <a:pPr marL="457200" lvl="0" indent="-292100" algn="l" rtl="0">
              <a:spcBef>
                <a:spcPts val="0"/>
              </a:spcBef>
              <a:spcAft>
                <a:spcPts val="0"/>
              </a:spcAft>
              <a:buSzPts val="1000"/>
              <a:buChar char="•"/>
            </a:pPr>
            <a:r>
              <a:rPr lang="en-GB" sz="1000"/>
              <a:t>Copernicus fire danger forecast goes online (Number 151 - Spring - April 2017)</a:t>
            </a:r>
            <a:br>
              <a:rPr lang="en-GB" sz="1000"/>
            </a:br>
            <a:r>
              <a:rPr lang="en-GB" sz="1000" u="sng">
                <a:solidFill>
                  <a:schemeClr val="hlink"/>
                </a:solidFill>
                <a:hlinkClick r:id="rId5"/>
              </a:rPr>
              <a:t>https://www.ecmwf.int/en/newsletter/151/news/copernicus-fire-danger-forecast-goes-online</a:t>
            </a:r>
            <a:endParaRPr sz="1000"/>
          </a:p>
          <a:p>
            <a:pPr marL="0" lvl="0" indent="0" algn="l" rtl="0">
              <a:spcBef>
                <a:spcPts val="800"/>
              </a:spcBef>
              <a:spcAft>
                <a:spcPts val="0"/>
              </a:spcAft>
              <a:buNone/>
            </a:pPr>
            <a:r>
              <a:rPr lang="en-GB" sz="1000" b="1">
                <a:solidFill>
                  <a:schemeClr val="accent1"/>
                </a:solidFill>
              </a:rPr>
              <a:t>E-Learning</a:t>
            </a:r>
            <a:endParaRPr sz="1000"/>
          </a:p>
          <a:p>
            <a:pPr marL="457200" lvl="0" indent="-292100" algn="l" rtl="0">
              <a:spcBef>
                <a:spcPts val="800"/>
              </a:spcBef>
              <a:spcAft>
                <a:spcPts val="0"/>
              </a:spcAft>
              <a:buSzPts val="1000"/>
              <a:buChar char="•"/>
            </a:pPr>
            <a:r>
              <a:rPr lang="en-GB" sz="1000"/>
              <a:t>https://www.ecmwf.int/en/learning/education-material/elearning-online-resources</a:t>
            </a:r>
            <a:endParaRPr sz="1000"/>
          </a:p>
          <a:p>
            <a:pPr marL="0" lvl="0" indent="0" algn="l" rtl="0">
              <a:spcBef>
                <a:spcPts val="800"/>
              </a:spcBef>
              <a:spcAft>
                <a:spcPts val="0"/>
              </a:spcAft>
              <a:buClr>
                <a:schemeClr val="dk1"/>
              </a:buClr>
              <a:buSzPts val="1100"/>
              <a:buFont typeface="Arial"/>
              <a:buNone/>
            </a:pPr>
            <a:endParaRPr sz="1100"/>
          </a:p>
          <a:p>
            <a:pPr marL="0" lvl="0" indent="0" algn="l" rtl="0">
              <a:spcBef>
                <a:spcPts val="800"/>
              </a:spcBef>
              <a:spcAft>
                <a:spcPts val="0"/>
              </a:spcAft>
              <a:buNone/>
            </a:pP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8"/>
          <p:cNvSpPr txBox="1">
            <a:spLocks noGrp="1"/>
          </p:cNvSpPr>
          <p:nvPr>
            <p:ph type="title"/>
          </p:nvPr>
        </p:nvSpPr>
        <p:spPr>
          <a:xfrm>
            <a:off x="810211" y="2098800"/>
            <a:ext cx="7524300" cy="276900"/>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64E83"/>
              </a:buClr>
              <a:buSzPts val="1800"/>
              <a:buFont typeface="Arial"/>
              <a:buNone/>
            </a:pPr>
            <a:r>
              <a:rPr lang="en-GB"/>
              <a:t>Thank you!</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9"/>
          <p:cNvSpPr/>
          <p:nvPr/>
        </p:nvSpPr>
        <p:spPr>
          <a:xfrm>
            <a:off x="139200" y="1660425"/>
            <a:ext cx="9033300" cy="34830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9" name="Google Shape;499;p69"/>
          <p:cNvPicPr preferRelativeResize="0"/>
          <p:nvPr/>
        </p:nvPicPr>
        <p:blipFill rotWithShape="1">
          <a:blip r:embed="rId3">
            <a:alphaModFix/>
          </a:blip>
          <a:srcRect t="16415"/>
          <a:stretch/>
        </p:blipFill>
        <p:spPr>
          <a:xfrm>
            <a:off x="4272587" y="276750"/>
            <a:ext cx="4477076" cy="1060284"/>
          </a:xfrm>
          <a:prstGeom prst="rect">
            <a:avLst/>
          </a:prstGeom>
          <a:noFill/>
          <a:ln>
            <a:noFill/>
          </a:ln>
        </p:spPr>
      </p:pic>
      <p:sp>
        <p:nvSpPr>
          <p:cNvPr id="500" name="Google Shape;500;p69"/>
          <p:cNvSpPr txBox="1"/>
          <p:nvPr/>
        </p:nvSpPr>
        <p:spPr>
          <a:xfrm>
            <a:off x="4036825" y="3631075"/>
            <a:ext cx="4509600" cy="7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Oswald"/>
                <a:ea typeface="Oswald"/>
                <a:cs typeface="Oswald"/>
                <a:sym typeface="Oswald"/>
              </a:rPr>
              <a:t>Go to:</a:t>
            </a:r>
            <a:endParaRPr sz="2000">
              <a:latin typeface="Oswald"/>
              <a:ea typeface="Oswald"/>
              <a:cs typeface="Oswald"/>
              <a:sym typeface="Oswald"/>
            </a:endParaRPr>
          </a:p>
          <a:p>
            <a:pPr marL="0" lvl="0" indent="0" algn="l" rtl="0">
              <a:spcBef>
                <a:spcPts val="0"/>
              </a:spcBef>
              <a:spcAft>
                <a:spcPts val="0"/>
              </a:spcAft>
              <a:buNone/>
            </a:pPr>
            <a:r>
              <a:rPr lang="en-GB" sz="2600" b="1">
                <a:solidFill>
                  <a:srgbClr val="0B5394"/>
                </a:solidFill>
                <a:uFill>
                  <a:noFill/>
                </a:uFill>
                <a:latin typeface="Oswald"/>
                <a:ea typeface="Oswald"/>
                <a:cs typeface="Oswald"/>
                <a:sym typeface="Oswald"/>
                <a:hlinkClick r:id="rId4"/>
              </a:rPr>
              <a:t>https://ltpy.adamplatform.eu</a:t>
            </a:r>
            <a:r>
              <a:rPr lang="en-GB" sz="2400">
                <a:solidFill>
                  <a:srgbClr val="3D85C6"/>
                </a:solidFill>
                <a:latin typeface="Oswald"/>
                <a:ea typeface="Oswald"/>
                <a:cs typeface="Oswald"/>
                <a:sym typeface="Oswald"/>
              </a:rPr>
              <a:t> </a:t>
            </a:r>
            <a:endParaRPr sz="2400">
              <a:solidFill>
                <a:srgbClr val="3D85C6"/>
              </a:solidFill>
              <a:latin typeface="Oswald"/>
              <a:ea typeface="Oswald"/>
              <a:cs typeface="Oswald"/>
              <a:sym typeface="Oswald"/>
            </a:endParaRPr>
          </a:p>
        </p:txBody>
      </p:sp>
      <p:sp>
        <p:nvSpPr>
          <p:cNvPr id="501" name="Google Shape;501;p69"/>
          <p:cNvSpPr/>
          <p:nvPr/>
        </p:nvSpPr>
        <p:spPr>
          <a:xfrm>
            <a:off x="3187675" y="2496650"/>
            <a:ext cx="653700" cy="6537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1</a:t>
            </a:r>
            <a:endParaRPr sz="3000">
              <a:solidFill>
                <a:srgbClr val="FFFFFF"/>
              </a:solidFill>
              <a:latin typeface="Oswald"/>
              <a:ea typeface="Oswald"/>
              <a:cs typeface="Oswald"/>
              <a:sym typeface="Oswald"/>
            </a:endParaRPr>
          </a:p>
        </p:txBody>
      </p:sp>
      <p:sp>
        <p:nvSpPr>
          <p:cNvPr id="502" name="Google Shape;502;p69"/>
          <p:cNvSpPr/>
          <p:nvPr/>
        </p:nvSpPr>
        <p:spPr>
          <a:xfrm>
            <a:off x="3187675" y="3699750"/>
            <a:ext cx="653700" cy="6537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2</a:t>
            </a:r>
            <a:endParaRPr sz="3000">
              <a:solidFill>
                <a:srgbClr val="FFFFFF"/>
              </a:solidFill>
              <a:latin typeface="Oswald"/>
              <a:ea typeface="Oswald"/>
              <a:cs typeface="Oswald"/>
              <a:sym typeface="Oswald"/>
            </a:endParaRPr>
          </a:p>
        </p:txBody>
      </p:sp>
      <p:sp>
        <p:nvSpPr>
          <p:cNvPr id="503" name="Google Shape;503;p69"/>
          <p:cNvSpPr txBox="1"/>
          <p:nvPr/>
        </p:nvSpPr>
        <p:spPr>
          <a:xfrm>
            <a:off x="4036825" y="2415350"/>
            <a:ext cx="4983300" cy="81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chemeClr val="dk1"/>
                </a:solidFill>
                <a:latin typeface="Oswald"/>
                <a:ea typeface="Oswald"/>
                <a:cs typeface="Oswald"/>
                <a:sym typeface="Oswald"/>
              </a:rPr>
              <a:t>Create an account: </a:t>
            </a:r>
            <a:r>
              <a:rPr lang="en-GB" sz="2500" b="1">
                <a:solidFill>
                  <a:srgbClr val="0B5394"/>
                </a:solidFill>
                <a:uFill>
                  <a:noFill/>
                </a:uFill>
                <a:latin typeface="Oswald"/>
                <a:ea typeface="Oswald"/>
                <a:cs typeface="Oswald"/>
                <a:sym typeface="Oswald"/>
                <a:hlinkClick r:id="rId5"/>
              </a:rPr>
              <a:t>https://wekeo-login.services.meeo.it</a:t>
            </a:r>
            <a:endParaRPr sz="2500" b="1">
              <a:solidFill>
                <a:srgbClr val="0B5394"/>
              </a:solidFill>
            </a:endParaRPr>
          </a:p>
        </p:txBody>
      </p:sp>
      <p:sp>
        <p:nvSpPr>
          <p:cNvPr id="504" name="Google Shape;504;p69"/>
          <p:cNvSpPr/>
          <p:nvPr/>
        </p:nvSpPr>
        <p:spPr>
          <a:xfrm rot="5400000">
            <a:off x="-149900" y="1930225"/>
            <a:ext cx="3477900" cy="2929200"/>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9"/>
          <p:cNvSpPr txBox="1"/>
          <p:nvPr/>
        </p:nvSpPr>
        <p:spPr>
          <a:xfrm>
            <a:off x="195425" y="2565275"/>
            <a:ext cx="2275800" cy="16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latin typeface="Oswald"/>
                <a:ea typeface="Oswald"/>
                <a:cs typeface="Oswald"/>
                <a:sym typeface="Oswald"/>
              </a:rPr>
              <a:t>Access to the </a:t>
            </a:r>
            <a:r>
              <a:rPr lang="en-GB" sz="2300" b="1">
                <a:latin typeface="Oswald"/>
                <a:ea typeface="Oswald"/>
                <a:cs typeface="Oswald"/>
                <a:sym typeface="Oswald"/>
              </a:rPr>
              <a:t>practical course material via Jupyterhub</a:t>
            </a:r>
            <a:endParaRPr sz="2300" b="1">
              <a:latin typeface="Oswald"/>
              <a:ea typeface="Oswald"/>
              <a:cs typeface="Oswald"/>
              <a:sym typeface="Oswald"/>
            </a:endParaRPr>
          </a:p>
        </p:txBody>
      </p:sp>
      <p:sp>
        <p:nvSpPr>
          <p:cNvPr id="506" name="Google Shape;506;p69"/>
          <p:cNvSpPr txBox="1"/>
          <p:nvPr/>
        </p:nvSpPr>
        <p:spPr>
          <a:xfrm>
            <a:off x="257650" y="398738"/>
            <a:ext cx="3871800" cy="81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highlight>
                  <a:srgbClr val="FFE599"/>
                </a:highlight>
                <a:latin typeface="Oswald"/>
                <a:ea typeface="Oswald"/>
                <a:cs typeface="Oswald"/>
                <a:sym typeface="Oswald"/>
              </a:rPr>
              <a:t>User Workshop and Training on Fire Monitoring</a:t>
            </a:r>
            <a:endParaRPr sz="2400" b="1">
              <a:highlight>
                <a:srgbClr val="FFE599"/>
              </a:highlight>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61"/>
        <p:cNvGrpSpPr/>
        <p:nvPr/>
      </p:nvGrpSpPr>
      <p:grpSpPr>
        <a:xfrm>
          <a:off x="0" y="0"/>
          <a:ext cx="0" cy="0"/>
          <a:chOff x="0" y="0"/>
          <a:chExt cx="0" cy="0"/>
        </a:xfrm>
      </p:grpSpPr>
      <p:sp>
        <p:nvSpPr>
          <p:cNvPr id="262" name="Google Shape;262;p37"/>
          <p:cNvSpPr txBox="1">
            <a:spLocks noGrp="1"/>
          </p:cNvSpPr>
          <p:nvPr>
            <p:ph type="title"/>
          </p:nvPr>
        </p:nvSpPr>
        <p:spPr>
          <a:xfrm>
            <a:off x="810211" y="270000"/>
            <a:ext cx="7524159" cy="27699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64E83"/>
              </a:buClr>
              <a:buSzPts val="1800"/>
              <a:buFont typeface="Arial"/>
              <a:buNone/>
            </a:pPr>
            <a:r>
              <a:rPr lang="en-GB"/>
              <a:t>OUTLINE</a:t>
            </a:r>
            <a:endParaRPr/>
          </a:p>
        </p:txBody>
      </p:sp>
      <p:sp>
        <p:nvSpPr>
          <p:cNvPr id="263" name="Google Shape;263;p37"/>
          <p:cNvSpPr txBox="1">
            <a:spLocks noGrp="1"/>
          </p:cNvSpPr>
          <p:nvPr>
            <p:ph type="body" idx="1"/>
          </p:nvPr>
        </p:nvSpPr>
        <p:spPr>
          <a:xfrm>
            <a:off x="810211" y="702000"/>
            <a:ext cx="7524159" cy="3739500"/>
          </a:xfrm>
          <a:prstGeom prst="rect">
            <a:avLst/>
          </a:prstGeom>
          <a:noFill/>
          <a:ln>
            <a:noFill/>
          </a:ln>
        </p:spPr>
        <p:txBody>
          <a:bodyPr spcFirstLastPara="1" wrap="square" lIns="0" tIns="0" rIns="0" bIns="0" anchor="t" anchorCtr="0">
            <a:noAutofit/>
          </a:bodyPr>
          <a:lstStyle/>
          <a:p>
            <a:pPr marL="457200" lvl="0" indent="0" algn="l" rtl="0">
              <a:lnSpc>
                <a:spcPct val="122222"/>
              </a:lnSpc>
              <a:spcBef>
                <a:spcPts val="0"/>
              </a:spcBef>
              <a:spcAft>
                <a:spcPts val="0"/>
              </a:spcAft>
              <a:buNone/>
            </a:pPr>
            <a:endParaRPr sz="1100"/>
          </a:p>
          <a:p>
            <a:pPr marL="457200" lvl="0" indent="-298450" algn="l" rtl="0">
              <a:lnSpc>
                <a:spcPct val="122222"/>
              </a:lnSpc>
              <a:spcBef>
                <a:spcPts val="0"/>
              </a:spcBef>
              <a:spcAft>
                <a:spcPts val="0"/>
              </a:spcAft>
              <a:buSzPts val="1100"/>
              <a:buChar char="•"/>
            </a:pPr>
            <a:r>
              <a:rPr lang="en-GB" sz="1100"/>
              <a:t>Introduction</a:t>
            </a:r>
            <a:endParaRPr sz="1100"/>
          </a:p>
          <a:p>
            <a:pPr marL="914400" lvl="1" indent="-298450" algn="l" rtl="0">
              <a:lnSpc>
                <a:spcPct val="122222"/>
              </a:lnSpc>
              <a:spcBef>
                <a:spcPts val="0"/>
              </a:spcBef>
              <a:spcAft>
                <a:spcPts val="0"/>
              </a:spcAft>
              <a:buSzPts val="1100"/>
              <a:buChar char="–"/>
            </a:pPr>
            <a:r>
              <a:rPr lang="en-GB" sz="1100"/>
              <a:t>ECMWF and Copernicus services</a:t>
            </a:r>
            <a:endParaRPr sz="1100"/>
          </a:p>
          <a:p>
            <a:pPr marL="914400" lvl="1" indent="-298450" algn="l" rtl="0">
              <a:lnSpc>
                <a:spcPct val="122222"/>
              </a:lnSpc>
              <a:spcBef>
                <a:spcPts val="0"/>
              </a:spcBef>
              <a:spcAft>
                <a:spcPts val="0"/>
              </a:spcAft>
              <a:buSzPts val="1100"/>
              <a:buChar char="–"/>
            </a:pPr>
            <a:r>
              <a:rPr lang="en-GB" sz="1100"/>
              <a:t>Fire activities at ECMWF</a:t>
            </a:r>
            <a:endParaRPr sz="1100"/>
          </a:p>
          <a:p>
            <a:pPr marL="914400" lvl="1" indent="-298450" algn="l" rtl="0">
              <a:lnSpc>
                <a:spcPct val="122222"/>
              </a:lnSpc>
              <a:spcBef>
                <a:spcPts val="0"/>
              </a:spcBef>
              <a:spcAft>
                <a:spcPts val="0"/>
              </a:spcAft>
              <a:buSzPts val="1100"/>
              <a:buChar char="–"/>
            </a:pPr>
            <a:r>
              <a:rPr lang="en-GB" sz="1100"/>
              <a:t>Wildfire danger, what/how?</a:t>
            </a:r>
            <a:endParaRPr sz="1100"/>
          </a:p>
          <a:p>
            <a:pPr marL="457200" lvl="0" indent="-298450" algn="l" rtl="0">
              <a:lnSpc>
                <a:spcPct val="122222"/>
              </a:lnSpc>
              <a:spcBef>
                <a:spcPts val="0"/>
              </a:spcBef>
              <a:spcAft>
                <a:spcPts val="0"/>
              </a:spcAft>
              <a:buSzPts val="1100"/>
              <a:buChar char="•"/>
            </a:pPr>
            <a:r>
              <a:rPr lang="en-GB" sz="1100"/>
              <a:t>Resources (web apps, data, software)</a:t>
            </a:r>
            <a:endParaRPr sz="1100"/>
          </a:p>
          <a:p>
            <a:pPr marL="457200" lvl="0" indent="-298450" algn="l" rtl="0">
              <a:lnSpc>
                <a:spcPct val="122222"/>
              </a:lnSpc>
              <a:spcBef>
                <a:spcPts val="0"/>
              </a:spcBef>
              <a:spcAft>
                <a:spcPts val="0"/>
              </a:spcAft>
              <a:buSzPts val="1100"/>
              <a:buChar char="•"/>
            </a:pPr>
            <a:r>
              <a:rPr lang="en-GB" sz="1100"/>
              <a:t>Practicals</a:t>
            </a:r>
            <a:endParaRPr sz="11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268" name="Google Shape;268;p3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CCCCCC"/>
                </a:solidFill>
              </a:rPr>
              <a:t>Introduction</a:t>
            </a:r>
            <a:endParaRPr sz="18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ECMWF</a:t>
            </a:r>
            <a:endParaRPr/>
          </a:p>
        </p:txBody>
      </p:sp>
      <p:sp>
        <p:nvSpPr>
          <p:cNvPr id="274" name="Google Shape;274;p39"/>
          <p:cNvSpPr txBox="1">
            <a:spLocks noGrp="1"/>
          </p:cNvSpPr>
          <p:nvPr>
            <p:ph type="body" idx="1"/>
          </p:nvPr>
        </p:nvSpPr>
        <p:spPr>
          <a:xfrm>
            <a:off x="810200" y="702000"/>
            <a:ext cx="4285800" cy="37395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r>
              <a:rPr lang="en-GB" sz="1100"/>
              <a:t>ECMWF is the </a:t>
            </a:r>
            <a:r>
              <a:rPr lang="en-GB" sz="1100" b="1">
                <a:solidFill>
                  <a:schemeClr val="dk2"/>
                </a:solidFill>
              </a:rPr>
              <a:t>E</a:t>
            </a:r>
            <a:r>
              <a:rPr lang="en-GB" sz="1100"/>
              <a:t>uropean </a:t>
            </a:r>
            <a:r>
              <a:rPr lang="en-GB" sz="1100" b="1">
                <a:solidFill>
                  <a:schemeClr val="dk2"/>
                </a:solidFill>
              </a:rPr>
              <a:t>C</a:t>
            </a:r>
            <a:r>
              <a:rPr lang="en-GB" sz="1100"/>
              <a:t>entre for </a:t>
            </a:r>
            <a:r>
              <a:rPr lang="en-GB" sz="1100" b="1">
                <a:solidFill>
                  <a:schemeClr val="dk2"/>
                </a:solidFill>
              </a:rPr>
              <a:t>M</a:t>
            </a:r>
            <a:r>
              <a:rPr lang="en-GB" sz="1100"/>
              <a:t>edium-</a:t>
            </a:r>
            <a:r>
              <a:rPr lang="en-GB" sz="1100" b="1">
                <a:solidFill>
                  <a:schemeClr val="dk2"/>
                </a:solidFill>
              </a:rPr>
              <a:t>R</a:t>
            </a:r>
            <a:r>
              <a:rPr lang="en-GB" sz="1100"/>
              <a:t>ange </a:t>
            </a:r>
            <a:r>
              <a:rPr lang="en-GB" sz="1100" b="1">
                <a:solidFill>
                  <a:schemeClr val="dk2"/>
                </a:solidFill>
              </a:rPr>
              <a:t>W</a:t>
            </a:r>
            <a:r>
              <a:rPr lang="en-GB" sz="1100"/>
              <a:t>eather </a:t>
            </a:r>
            <a:r>
              <a:rPr lang="en-GB" sz="1100" b="1">
                <a:solidFill>
                  <a:schemeClr val="dk2"/>
                </a:solidFill>
              </a:rPr>
              <a:t>F</a:t>
            </a:r>
            <a:r>
              <a:rPr lang="en-GB" sz="1100"/>
              <a:t>orecasts.</a:t>
            </a:r>
            <a:endParaRPr sz="1100"/>
          </a:p>
          <a:p>
            <a:pPr marL="0" lvl="0" indent="0" algn="l" rtl="0">
              <a:spcBef>
                <a:spcPts val="800"/>
              </a:spcBef>
              <a:spcAft>
                <a:spcPts val="0"/>
              </a:spcAft>
              <a:buNone/>
            </a:pPr>
            <a:r>
              <a:rPr lang="en-GB" sz="1100"/>
              <a:t>We are an independent </a:t>
            </a:r>
            <a:r>
              <a:rPr lang="en-GB" sz="1100">
                <a:solidFill>
                  <a:schemeClr val="dk2"/>
                </a:solidFill>
              </a:rPr>
              <a:t>inter-governmental organisation</a:t>
            </a:r>
            <a:r>
              <a:rPr lang="en-GB" sz="1100"/>
              <a:t> established in 1975 both a research institute and a 24/7 operational service, producing global numerical weather predictions and other data for our Member (22) and Co-operating (12) States and the broader community.</a:t>
            </a:r>
            <a:endParaRPr sz="1100"/>
          </a:p>
          <a:p>
            <a:pPr marL="0" lvl="0" indent="0" algn="l" rtl="0">
              <a:spcBef>
                <a:spcPts val="800"/>
              </a:spcBef>
              <a:spcAft>
                <a:spcPts val="0"/>
              </a:spcAft>
              <a:buNone/>
            </a:pPr>
            <a:r>
              <a:rPr lang="en-GB" sz="1100"/>
              <a:t>The Centre has one of the </a:t>
            </a:r>
            <a:r>
              <a:rPr lang="en-GB" sz="1100">
                <a:solidFill>
                  <a:schemeClr val="dk2"/>
                </a:solidFill>
              </a:rPr>
              <a:t>largest supercomputer facilities and meteorological data archives in the world</a:t>
            </a:r>
            <a:r>
              <a:rPr lang="en-GB" sz="1100"/>
              <a:t>. Other strategic activities include delivering advanced training and assisting the WMO in implementing its programmes.</a:t>
            </a:r>
            <a:endParaRPr sz="1100"/>
          </a:p>
          <a:p>
            <a:pPr marL="0" lvl="0" indent="0" algn="l" rtl="0">
              <a:spcBef>
                <a:spcPts val="800"/>
              </a:spcBef>
              <a:spcAft>
                <a:spcPts val="0"/>
              </a:spcAft>
              <a:buNone/>
            </a:pPr>
            <a:r>
              <a:rPr lang="en-GB" sz="1100"/>
              <a:t>ECMWF operates two services from the EU’s Copernicus Earth observation programme, the Copernicus Atmosphere Monitoring Service (CAMS) and the Copernicus Climate Change Service (C3S). We also contribute to the </a:t>
            </a:r>
            <a:r>
              <a:rPr lang="en-GB" sz="1100">
                <a:solidFill>
                  <a:schemeClr val="dk2"/>
                </a:solidFill>
              </a:rPr>
              <a:t>Copernicus Emergency Management Service</a:t>
            </a:r>
            <a:r>
              <a:rPr lang="en-GB" sz="1100"/>
              <a:t> (CEMS).</a:t>
            </a:r>
            <a:endParaRPr sz="1100"/>
          </a:p>
          <a:p>
            <a:pPr marL="0" lvl="0" indent="0" algn="l" rtl="0">
              <a:spcBef>
                <a:spcPts val="800"/>
              </a:spcBef>
              <a:spcAft>
                <a:spcPts val="0"/>
              </a:spcAft>
              <a:buNone/>
            </a:pPr>
            <a:endParaRPr sz="1100"/>
          </a:p>
          <a:p>
            <a:pPr marL="0" lvl="0" indent="0" algn="l" rtl="0">
              <a:spcBef>
                <a:spcPts val="800"/>
              </a:spcBef>
              <a:spcAft>
                <a:spcPts val="0"/>
              </a:spcAft>
              <a:buClr>
                <a:schemeClr val="dk1"/>
              </a:buClr>
              <a:buSzPts val="1100"/>
              <a:buFont typeface="Arial"/>
              <a:buNone/>
            </a:pPr>
            <a:endParaRPr sz="1100"/>
          </a:p>
          <a:p>
            <a:pPr marL="0" lvl="0" indent="0" algn="l" rtl="0">
              <a:spcBef>
                <a:spcPts val="800"/>
              </a:spcBef>
              <a:spcAft>
                <a:spcPts val="0"/>
              </a:spcAft>
              <a:buNone/>
            </a:pPr>
            <a:endParaRPr sz="1100"/>
          </a:p>
        </p:txBody>
      </p:sp>
      <p:pic>
        <p:nvPicPr>
          <p:cNvPr id="275" name="Google Shape;275;p39" descr="Member-states-2016-(inc-Croatia)-web.png"/>
          <p:cNvPicPr preferRelativeResize="0"/>
          <p:nvPr/>
        </p:nvPicPr>
        <p:blipFill rotWithShape="1">
          <a:blip r:embed="rId3">
            <a:alphaModFix/>
          </a:blip>
          <a:srcRect/>
          <a:stretch/>
        </p:blipFill>
        <p:spPr>
          <a:xfrm>
            <a:off x="4082875" y="1256250"/>
            <a:ext cx="5061124" cy="3886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810211" y="270000"/>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Fire activities at ECMWF</a:t>
            </a:r>
            <a:endParaRPr/>
          </a:p>
        </p:txBody>
      </p:sp>
      <p:sp>
        <p:nvSpPr>
          <p:cNvPr id="281" name="Google Shape;281;p40"/>
          <p:cNvSpPr txBox="1">
            <a:spLocks noGrp="1"/>
          </p:cNvSpPr>
          <p:nvPr>
            <p:ph type="body" idx="1"/>
          </p:nvPr>
        </p:nvSpPr>
        <p:spPr>
          <a:xfrm>
            <a:off x="810211" y="702000"/>
            <a:ext cx="7524300" cy="3739500"/>
          </a:xfrm>
          <a:prstGeom prst="rect">
            <a:avLst/>
          </a:prstGeom>
        </p:spPr>
        <p:txBody>
          <a:bodyPr spcFirstLastPara="1" wrap="square" lIns="0" tIns="0" rIns="0" bIns="0" anchor="t" anchorCtr="0">
            <a:noAutofit/>
          </a:bodyPr>
          <a:lstStyle/>
          <a:p>
            <a:pPr marL="0" lvl="0" indent="0" algn="l" rtl="0">
              <a:spcBef>
                <a:spcPts val="800"/>
              </a:spcBef>
              <a:spcAft>
                <a:spcPts val="0"/>
              </a:spcAft>
              <a:buClr>
                <a:schemeClr val="dk1"/>
              </a:buClr>
              <a:buSzPts val="1100"/>
              <a:buFont typeface="Arial"/>
              <a:buNone/>
            </a:pPr>
            <a:r>
              <a:rPr lang="en-GB" sz="1100"/>
              <a:t>ECMWF provides </a:t>
            </a:r>
            <a:r>
              <a:rPr lang="en-GB" sz="1100" b="1">
                <a:solidFill>
                  <a:schemeClr val="dk2"/>
                </a:solidFill>
              </a:rPr>
              <a:t>monitoring</a:t>
            </a:r>
            <a:r>
              <a:rPr lang="en-GB" sz="1100"/>
              <a:t> and </a:t>
            </a:r>
            <a:r>
              <a:rPr lang="en-GB" sz="1100" b="1">
                <a:solidFill>
                  <a:schemeClr val="dk2"/>
                </a:solidFill>
              </a:rPr>
              <a:t>forecasting</a:t>
            </a:r>
            <a:r>
              <a:rPr lang="en-GB" sz="1100"/>
              <a:t> of global wildfire emissions and danger conditions through the Copernicus Atmosphere Monitoring and Emergency Management Services (CAMS and CEMS).</a:t>
            </a:r>
            <a:endParaRPr sz="1100"/>
          </a:p>
          <a:p>
            <a:pPr marL="457200" lvl="0" indent="-298450" algn="l" rtl="0">
              <a:spcBef>
                <a:spcPts val="800"/>
              </a:spcBef>
              <a:spcAft>
                <a:spcPts val="0"/>
              </a:spcAft>
              <a:buSzPts val="1100"/>
              <a:buChar char="•"/>
            </a:pPr>
            <a:r>
              <a:rPr lang="en-GB" sz="1100" b="1">
                <a:solidFill>
                  <a:srgbClr val="5AC4DD"/>
                </a:solidFill>
              </a:rPr>
              <a:t>CAMS</a:t>
            </a:r>
            <a:r>
              <a:rPr lang="en-GB" sz="1100"/>
              <a:t> monitors global wildfire emissions based on satellite observations of Fire Radiative Power from MODIS in the Global Fire Assimilation System (GFAS)</a:t>
            </a:r>
            <a:br>
              <a:rPr lang="en-GB" sz="1100"/>
            </a:br>
            <a:r>
              <a:rPr lang="en-GB" sz="1100" b="1" u="sng">
                <a:solidFill>
                  <a:schemeClr val="accent5"/>
                </a:solidFill>
                <a:hlinkClick r:id="rId3"/>
              </a:rPr>
              <a:t>atmosphere.copernicus.eu</a:t>
            </a:r>
            <a:endParaRPr sz="1100">
              <a:solidFill>
                <a:schemeClr val="accent5"/>
              </a:solidFill>
            </a:endParaRPr>
          </a:p>
          <a:p>
            <a:pPr marL="457200" lvl="0" indent="-298450" algn="l" rtl="0">
              <a:spcBef>
                <a:spcPts val="0"/>
              </a:spcBef>
              <a:spcAft>
                <a:spcPts val="0"/>
              </a:spcAft>
              <a:buSzPts val="1100"/>
              <a:buChar char="•"/>
            </a:pPr>
            <a:r>
              <a:rPr lang="en-GB" sz="1100" b="1">
                <a:solidFill>
                  <a:schemeClr val="accent6"/>
                </a:solidFill>
              </a:rPr>
              <a:t>CEMS</a:t>
            </a:r>
            <a:r>
              <a:rPr lang="en-GB" sz="1100"/>
              <a:t> forecasts global fire danger with the </a:t>
            </a:r>
            <a:r>
              <a:rPr lang="en-GB" sz="1100" b="1">
                <a:solidFill>
                  <a:schemeClr val="dk2"/>
                </a:solidFill>
              </a:rPr>
              <a:t>Global ECMWF Fire Forecasting</a:t>
            </a:r>
            <a:r>
              <a:rPr lang="en-GB" sz="1100"/>
              <a:t> (GEFF) model.</a:t>
            </a:r>
            <a:r>
              <a:rPr lang="en-GB" sz="1100" b="1">
                <a:solidFill>
                  <a:schemeClr val="accent6"/>
                </a:solidFill>
              </a:rPr>
              <a:t> </a:t>
            </a:r>
            <a:r>
              <a:rPr lang="en-GB" sz="1100" b="1" u="sng">
                <a:solidFill>
                  <a:schemeClr val="accent6"/>
                </a:solidFill>
                <a:hlinkClick r:id="rId4"/>
              </a:rPr>
              <a:t>emergency.copernicus.eu</a:t>
            </a:r>
            <a:endParaRPr sz="1100" b="1">
              <a:solidFill>
                <a:schemeClr val="accent6"/>
              </a:solidFill>
            </a:endParaRPr>
          </a:p>
          <a:p>
            <a:pPr marL="0" lvl="0" indent="0" algn="l" rtl="0">
              <a:spcBef>
                <a:spcPts val="800"/>
              </a:spcBef>
              <a:spcAft>
                <a:spcPts val="0"/>
              </a:spcAft>
              <a:buNone/>
            </a:pPr>
            <a:endParaRPr/>
          </a:p>
        </p:txBody>
      </p:sp>
      <p:sp>
        <p:nvSpPr>
          <p:cNvPr id="282" name="Google Shape;282;p40"/>
          <p:cNvSpPr/>
          <p:nvPr/>
        </p:nvSpPr>
        <p:spPr>
          <a:xfrm>
            <a:off x="928925" y="3260975"/>
            <a:ext cx="2142300" cy="4491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93B3D7"/>
              </a:highlight>
            </a:endParaRPr>
          </a:p>
        </p:txBody>
      </p:sp>
      <p:sp>
        <p:nvSpPr>
          <p:cNvPr id="283" name="Google Shape;283;p40"/>
          <p:cNvSpPr/>
          <p:nvPr/>
        </p:nvSpPr>
        <p:spPr>
          <a:xfrm>
            <a:off x="3071300" y="3260975"/>
            <a:ext cx="4820700" cy="4491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284" name="Google Shape;284;p40"/>
          <p:cNvSpPr/>
          <p:nvPr/>
        </p:nvSpPr>
        <p:spPr>
          <a:xfrm>
            <a:off x="3071225" y="3470975"/>
            <a:ext cx="2142300" cy="239100"/>
          </a:xfrm>
          <a:prstGeom prst="rect">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pic>
        <p:nvPicPr>
          <p:cNvPr id="285" name="Google Shape;285;p40"/>
          <p:cNvPicPr preferRelativeResize="0"/>
          <p:nvPr/>
        </p:nvPicPr>
        <p:blipFill rotWithShape="1">
          <a:blip r:embed="rId5">
            <a:alphaModFix/>
          </a:blip>
          <a:srcRect/>
          <a:stretch/>
        </p:blipFill>
        <p:spPr>
          <a:xfrm>
            <a:off x="1049117" y="2697057"/>
            <a:ext cx="541072" cy="508929"/>
          </a:xfrm>
          <a:prstGeom prst="rect">
            <a:avLst/>
          </a:prstGeom>
          <a:noFill/>
          <a:ln>
            <a:noFill/>
          </a:ln>
        </p:spPr>
      </p:pic>
      <p:pic>
        <p:nvPicPr>
          <p:cNvPr id="286" name="Google Shape;286;p40"/>
          <p:cNvPicPr preferRelativeResize="0"/>
          <p:nvPr/>
        </p:nvPicPr>
        <p:blipFill rotWithShape="1">
          <a:blip r:embed="rId6">
            <a:alphaModFix/>
          </a:blip>
          <a:srcRect/>
          <a:stretch/>
        </p:blipFill>
        <p:spPr>
          <a:xfrm>
            <a:off x="3220896" y="2661897"/>
            <a:ext cx="525000" cy="508929"/>
          </a:xfrm>
          <a:prstGeom prst="rect">
            <a:avLst/>
          </a:prstGeom>
          <a:noFill/>
          <a:ln>
            <a:noFill/>
          </a:ln>
        </p:spPr>
      </p:pic>
      <p:sp>
        <p:nvSpPr>
          <p:cNvPr id="287" name="Google Shape;287;p40"/>
          <p:cNvSpPr txBox="1"/>
          <p:nvPr/>
        </p:nvSpPr>
        <p:spPr>
          <a:xfrm>
            <a:off x="970350" y="3891100"/>
            <a:ext cx="17307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5AC4DD"/>
                </a:solidFill>
                <a:latin typeface="Calibri"/>
                <a:ea typeface="Calibri"/>
                <a:cs typeface="Calibri"/>
                <a:sym typeface="Calibri"/>
              </a:rPr>
              <a:t>Global Fire monitoring</a:t>
            </a:r>
            <a:endParaRPr sz="1200" b="1">
              <a:solidFill>
                <a:srgbClr val="5AC4DD"/>
              </a:solidFill>
              <a:latin typeface="Calibri"/>
              <a:ea typeface="Calibri"/>
              <a:cs typeface="Calibri"/>
              <a:sym typeface="Calibri"/>
            </a:endParaRPr>
          </a:p>
        </p:txBody>
      </p:sp>
      <p:sp>
        <p:nvSpPr>
          <p:cNvPr id="288" name="Google Shape;288;p40"/>
          <p:cNvSpPr txBox="1"/>
          <p:nvPr/>
        </p:nvSpPr>
        <p:spPr>
          <a:xfrm>
            <a:off x="3110775" y="389110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1200" b="1">
                <a:solidFill>
                  <a:srgbClr val="5AC4DD"/>
                </a:solidFill>
                <a:latin typeface="Calibri"/>
                <a:ea typeface="Calibri"/>
                <a:cs typeface="Calibri"/>
                <a:sym typeface="Calibri"/>
              </a:rPr>
              <a:t>Global fire evolution forecasting (d+5)</a:t>
            </a:r>
            <a:endParaRPr sz="1200" b="1">
              <a:solidFill>
                <a:srgbClr val="5AC4DD"/>
              </a:solidFill>
              <a:latin typeface="Calibri"/>
              <a:ea typeface="Calibri"/>
              <a:cs typeface="Calibri"/>
              <a:sym typeface="Calibri"/>
            </a:endParaRPr>
          </a:p>
          <a:p>
            <a:pPr marL="0" lvl="0" indent="0" algn="l" rtl="0">
              <a:spcBef>
                <a:spcPts val="0"/>
              </a:spcBef>
              <a:spcAft>
                <a:spcPts val="0"/>
              </a:spcAft>
              <a:buNone/>
            </a:pPr>
            <a:r>
              <a:rPr lang="en-GB" sz="1200" b="1">
                <a:solidFill>
                  <a:schemeClr val="accent6"/>
                </a:solidFill>
                <a:latin typeface="Calibri"/>
                <a:ea typeface="Calibri"/>
                <a:cs typeface="Calibri"/>
                <a:sym typeface="Calibri"/>
              </a:rPr>
              <a:t>Global fire danger forecasting (d+10)</a:t>
            </a:r>
            <a:endParaRPr sz="1050" b="1">
              <a:solidFill>
                <a:schemeClr val="accent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809861" y="289125"/>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CEMS-Fire activities for proactive fire management practices</a:t>
            </a:r>
            <a:endParaRPr/>
          </a:p>
        </p:txBody>
      </p:sp>
      <p:sp>
        <p:nvSpPr>
          <p:cNvPr id="294" name="Google Shape;294;p41"/>
          <p:cNvSpPr txBox="1">
            <a:spLocks noGrp="1"/>
          </p:cNvSpPr>
          <p:nvPr>
            <p:ph type="body" idx="1"/>
          </p:nvPr>
        </p:nvSpPr>
        <p:spPr>
          <a:xfrm>
            <a:off x="810200" y="702000"/>
            <a:ext cx="4765500" cy="3739500"/>
          </a:xfrm>
          <a:prstGeom prst="rect">
            <a:avLst/>
          </a:prstGeom>
        </p:spPr>
        <p:txBody>
          <a:bodyPr spcFirstLastPara="1" wrap="square" lIns="0" tIns="0" rIns="0" bIns="0" anchor="t" anchorCtr="0">
            <a:noAutofit/>
          </a:bodyPr>
          <a:lstStyle/>
          <a:p>
            <a:pPr marL="457200" lvl="0" indent="0" algn="l" rtl="0">
              <a:lnSpc>
                <a:spcPct val="122222"/>
              </a:lnSpc>
              <a:spcBef>
                <a:spcPts val="0"/>
              </a:spcBef>
              <a:spcAft>
                <a:spcPts val="0"/>
              </a:spcAft>
              <a:buNone/>
            </a:pPr>
            <a:endParaRPr sz="1100"/>
          </a:p>
          <a:p>
            <a:pPr marL="457200" lvl="0" indent="-298450" algn="l" rtl="0">
              <a:spcBef>
                <a:spcPts val="0"/>
              </a:spcBef>
              <a:spcAft>
                <a:spcPts val="0"/>
              </a:spcAft>
              <a:buSzPts val="1100"/>
              <a:buChar char="•"/>
            </a:pPr>
            <a:r>
              <a:rPr lang="en-GB" sz="1100"/>
              <a:t>Need for monitoring </a:t>
            </a:r>
            <a:r>
              <a:rPr lang="en-GB" sz="1100" b="1">
                <a:solidFill>
                  <a:schemeClr val="dk2"/>
                </a:solidFill>
              </a:rPr>
              <a:t>fire weather</a:t>
            </a:r>
            <a:r>
              <a:rPr lang="en-GB" sz="1100"/>
              <a:t> (weather conditions conducive of a dangerous fire, typically this includes high temperature, low humidity and strong winds, but other variables can play a role) for improved hazard </a:t>
            </a:r>
            <a:r>
              <a:rPr lang="en-GB" sz="1100" b="1">
                <a:solidFill>
                  <a:schemeClr val="dk2"/>
                </a:solidFill>
              </a:rPr>
              <a:t>management</a:t>
            </a:r>
            <a:r>
              <a:rPr lang="en-GB" sz="1100"/>
              <a:t> and </a:t>
            </a:r>
            <a:r>
              <a:rPr lang="en-GB" sz="1100" b="1">
                <a:solidFill>
                  <a:schemeClr val="dk2"/>
                </a:solidFill>
              </a:rPr>
              <a:t>control</a:t>
            </a:r>
            <a:r>
              <a:rPr lang="en-GB" sz="1100"/>
              <a:t> (effective reactive approach).</a:t>
            </a:r>
            <a:endParaRPr sz="1100"/>
          </a:p>
          <a:p>
            <a:pPr marL="457200" lvl="0" indent="-298450" algn="l" rtl="0">
              <a:spcBef>
                <a:spcPts val="1000"/>
              </a:spcBef>
              <a:spcAft>
                <a:spcPts val="0"/>
              </a:spcAft>
              <a:buSzPts val="1100"/>
              <a:buChar char="•"/>
            </a:pPr>
            <a:r>
              <a:rPr lang="en-GB" sz="1100"/>
              <a:t>But monitoring is not enough, we also need </a:t>
            </a:r>
            <a:r>
              <a:rPr lang="en-GB" sz="1100" b="1">
                <a:solidFill>
                  <a:schemeClr val="dk2"/>
                </a:solidFill>
              </a:rPr>
              <a:t>prevention</a:t>
            </a:r>
            <a:r>
              <a:rPr lang="en-GB" sz="1100"/>
              <a:t> (pro-active approach, adopt suitable control measures e.g. burn ban).</a:t>
            </a:r>
            <a:endParaRPr sz="1100"/>
          </a:p>
          <a:p>
            <a:pPr marL="457200" lvl="0" indent="-298450" algn="l" rtl="0">
              <a:spcBef>
                <a:spcPts val="1000"/>
              </a:spcBef>
              <a:spcAft>
                <a:spcPts val="0"/>
              </a:spcAft>
              <a:buSzPts val="1100"/>
              <a:buChar char="•"/>
            </a:pPr>
            <a:r>
              <a:rPr lang="en-GB" sz="1100" b="1">
                <a:solidFill>
                  <a:schemeClr val="dk2"/>
                </a:solidFill>
              </a:rPr>
              <a:t>ECMWF</a:t>
            </a:r>
            <a:r>
              <a:rPr lang="en-GB" sz="1100"/>
              <a:t>’s IFS can be used to predict fire weather (</a:t>
            </a:r>
            <a:r>
              <a:rPr lang="en-GB" sz="1100" b="1">
                <a:solidFill>
                  <a:schemeClr val="dk2"/>
                </a:solidFill>
              </a:rPr>
              <a:t>using GEFF)</a:t>
            </a:r>
            <a:r>
              <a:rPr lang="en-GB" sz="1100"/>
              <a:t> many days in advance.</a:t>
            </a:r>
            <a:endParaRPr sz="1100" b="1">
              <a:solidFill>
                <a:schemeClr val="dk2"/>
              </a:solidFill>
            </a:endParaRPr>
          </a:p>
          <a:p>
            <a:pPr marL="0" lvl="0" indent="0" algn="l" rtl="0">
              <a:spcBef>
                <a:spcPts val="1000"/>
              </a:spcBef>
              <a:spcAft>
                <a:spcPts val="0"/>
              </a:spcAft>
              <a:buNone/>
            </a:pPr>
            <a:endParaRPr sz="1100"/>
          </a:p>
          <a:p>
            <a:pPr marL="0" lvl="0" indent="0" algn="l" rtl="0">
              <a:spcBef>
                <a:spcPts val="800"/>
              </a:spcBef>
              <a:spcAft>
                <a:spcPts val="0"/>
              </a:spcAft>
              <a:buClr>
                <a:schemeClr val="dk1"/>
              </a:buClr>
              <a:buSzPts val="1100"/>
              <a:buFont typeface="Arial"/>
              <a:buNone/>
            </a:pPr>
            <a:endParaRPr sz="1100"/>
          </a:p>
          <a:p>
            <a:pPr marL="0" lvl="0" indent="0" algn="l" rtl="0">
              <a:spcBef>
                <a:spcPts val="800"/>
              </a:spcBef>
              <a:spcAft>
                <a:spcPts val="0"/>
              </a:spcAft>
              <a:buClr>
                <a:schemeClr val="dk1"/>
              </a:buClr>
              <a:buSzPts val="1100"/>
              <a:buFont typeface="Arial"/>
              <a:buNone/>
            </a:pPr>
            <a:endParaRPr sz="1100"/>
          </a:p>
          <a:p>
            <a:pPr marL="0" lvl="0" indent="0" algn="l" rtl="0">
              <a:spcBef>
                <a:spcPts val="800"/>
              </a:spcBef>
              <a:spcAft>
                <a:spcPts val="0"/>
              </a:spcAft>
              <a:buNone/>
            </a:pPr>
            <a:endParaRPr sz="1100"/>
          </a:p>
        </p:txBody>
      </p:sp>
      <p:pic>
        <p:nvPicPr>
          <p:cNvPr id="295" name="Google Shape;295;p41"/>
          <p:cNvPicPr preferRelativeResize="0"/>
          <p:nvPr/>
        </p:nvPicPr>
        <p:blipFill rotWithShape="1">
          <a:blip r:embed="rId3">
            <a:alphaModFix/>
          </a:blip>
          <a:srcRect/>
          <a:stretch/>
        </p:blipFill>
        <p:spPr>
          <a:xfrm>
            <a:off x="5746875" y="2431882"/>
            <a:ext cx="3195005" cy="2425870"/>
          </a:xfrm>
          <a:prstGeom prst="rect">
            <a:avLst/>
          </a:prstGeom>
          <a:noFill/>
          <a:ln>
            <a:noFill/>
          </a:ln>
        </p:spPr>
      </p:pic>
      <p:sp>
        <p:nvSpPr>
          <p:cNvPr id="296" name="Google Shape;296;p41"/>
          <p:cNvSpPr txBox="1"/>
          <p:nvPr/>
        </p:nvSpPr>
        <p:spPr>
          <a:xfrm>
            <a:off x="5746875" y="2142400"/>
            <a:ext cx="12777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FWI using station data</a:t>
            </a:r>
            <a:r>
              <a:rPr lang="en-GB"/>
              <a:t> </a:t>
            </a:r>
            <a:endParaRPr/>
          </a:p>
        </p:txBody>
      </p:sp>
      <p:sp>
        <p:nvSpPr>
          <p:cNvPr id="297" name="Google Shape;297;p41"/>
          <p:cNvSpPr txBox="1"/>
          <p:nvPr/>
        </p:nvSpPr>
        <p:spPr>
          <a:xfrm>
            <a:off x="7354700" y="2217975"/>
            <a:ext cx="17484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FWI using ECMWF FC 10 days</a:t>
            </a:r>
            <a:endParaRPr sz="800"/>
          </a:p>
        </p:txBody>
      </p:sp>
      <p:sp>
        <p:nvSpPr>
          <p:cNvPr id="298" name="Google Shape;298;p41"/>
          <p:cNvSpPr txBox="1"/>
          <p:nvPr/>
        </p:nvSpPr>
        <p:spPr>
          <a:xfrm>
            <a:off x="2000250" y="3656125"/>
            <a:ext cx="3678000" cy="82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dk1"/>
                </a:solidFill>
              </a:rPr>
              <a:t>Drawbacks of using station data to monitor fire weather</a:t>
            </a:r>
            <a:endParaRPr sz="1000">
              <a:solidFill>
                <a:schemeClr val="dk1"/>
              </a:solidFill>
            </a:endParaRPr>
          </a:p>
          <a:p>
            <a:pPr marL="457200" lvl="0" indent="-279400" algn="l" rtl="0">
              <a:spcBef>
                <a:spcPts val="0"/>
              </a:spcBef>
              <a:spcAft>
                <a:spcPts val="0"/>
              </a:spcAft>
              <a:buClr>
                <a:srgbClr val="064E83"/>
              </a:buClr>
              <a:buSzPts val="800"/>
              <a:buChar char="●"/>
            </a:pPr>
            <a:r>
              <a:rPr lang="en-GB" sz="1000">
                <a:solidFill>
                  <a:schemeClr val="dk1"/>
                </a:solidFill>
              </a:rPr>
              <a:t>Fire weather info only available at discrete locations</a:t>
            </a:r>
            <a:endParaRPr sz="1000">
              <a:solidFill>
                <a:schemeClr val="dk1"/>
              </a:solidFill>
            </a:endParaRPr>
          </a:p>
          <a:p>
            <a:pPr marL="457200" lvl="0" indent="-279400" algn="l" rtl="0">
              <a:spcBef>
                <a:spcPts val="0"/>
              </a:spcBef>
              <a:spcAft>
                <a:spcPts val="0"/>
              </a:spcAft>
              <a:buClr>
                <a:srgbClr val="064E83"/>
              </a:buClr>
              <a:buSzPts val="800"/>
              <a:buChar char="●"/>
            </a:pPr>
            <a:r>
              <a:rPr lang="en-GB" sz="1000">
                <a:solidFill>
                  <a:schemeClr val="dk1"/>
                </a:solidFill>
              </a:rPr>
              <a:t>Little time to act</a:t>
            </a:r>
            <a:endParaRPr sz="1100"/>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99" name="Google Shape;299;p41"/>
          <p:cNvSpPr/>
          <p:nvPr/>
        </p:nvSpPr>
        <p:spPr>
          <a:xfrm>
            <a:off x="7400200" y="2264025"/>
            <a:ext cx="1541700" cy="229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txBox="1">
            <a:spLocks noGrp="1"/>
          </p:cNvSpPr>
          <p:nvPr>
            <p:ph type="title"/>
          </p:nvPr>
        </p:nvSpPr>
        <p:spPr>
          <a:xfrm>
            <a:off x="809861" y="289125"/>
            <a:ext cx="7524300" cy="27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CEMS-Fire activities for proactive fire management practices</a:t>
            </a:r>
            <a:endParaRPr/>
          </a:p>
        </p:txBody>
      </p:sp>
      <p:sp>
        <p:nvSpPr>
          <p:cNvPr id="305" name="Google Shape;305;p42"/>
          <p:cNvSpPr txBox="1">
            <a:spLocks noGrp="1"/>
          </p:cNvSpPr>
          <p:nvPr>
            <p:ph type="body" idx="1"/>
          </p:nvPr>
        </p:nvSpPr>
        <p:spPr>
          <a:xfrm>
            <a:off x="810200" y="702000"/>
            <a:ext cx="4765500" cy="3739500"/>
          </a:xfrm>
          <a:prstGeom prst="rect">
            <a:avLst/>
          </a:prstGeom>
        </p:spPr>
        <p:txBody>
          <a:bodyPr spcFirstLastPara="1" wrap="square" lIns="0" tIns="0" rIns="0" bIns="0" anchor="t" anchorCtr="0">
            <a:noAutofit/>
          </a:bodyPr>
          <a:lstStyle/>
          <a:p>
            <a:pPr marL="457200" lvl="0" indent="0" algn="l" rtl="0">
              <a:lnSpc>
                <a:spcPct val="122222"/>
              </a:lnSpc>
              <a:spcBef>
                <a:spcPts val="0"/>
              </a:spcBef>
              <a:spcAft>
                <a:spcPts val="0"/>
              </a:spcAft>
              <a:buNone/>
            </a:pPr>
            <a:endParaRPr sz="1100"/>
          </a:p>
          <a:p>
            <a:pPr marL="457200" lvl="0" indent="-298450" algn="l" rtl="0">
              <a:spcBef>
                <a:spcPts val="0"/>
              </a:spcBef>
              <a:spcAft>
                <a:spcPts val="0"/>
              </a:spcAft>
              <a:buSzPts val="1100"/>
              <a:buChar char="•"/>
            </a:pPr>
            <a:r>
              <a:rPr lang="en-GB" sz="1100"/>
              <a:t>Need for monitoring </a:t>
            </a:r>
            <a:r>
              <a:rPr lang="en-GB" sz="1100" b="1">
                <a:solidFill>
                  <a:schemeClr val="dk2"/>
                </a:solidFill>
              </a:rPr>
              <a:t>fire weather</a:t>
            </a:r>
            <a:r>
              <a:rPr lang="en-GB" sz="1100"/>
              <a:t> (weather conditions conducive of a dangerous fire, typically this includes high temperature, low humidity and strong winds, but other variables can play a role) for improved hazard </a:t>
            </a:r>
            <a:r>
              <a:rPr lang="en-GB" sz="1100" b="1">
                <a:solidFill>
                  <a:schemeClr val="dk2"/>
                </a:solidFill>
              </a:rPr>
              <a:t>management</a:t>
            </a:r>
            <a:r>
              <a:rPr lang="en-GB" sz="1100"/>
              <a:t> and </a:t>
            </a:r>
            <a:r>
              <a:rPr lang="en-GB" sz="1100" b="1">
                <a:solidFill>
                  <a:schemeClr val="dk2"/>
                </a:solidFill>
              </a:rPr>
              <a:t>control</a:t>
            </a:r>
            <a:r>
              <a:rPr lang="en-GB" sz="1100"/>
              <a:t> (effective reactive approach).</a:t>
            </a:r>
            <a:endParaRPr sz="1100"/>
          </a:p>
          <a:p>
            <a:pPr marL="457200" lvl="0" indent="-298450" algn="l" rtl="0">
              <a:spcBef>
                <a:spcPts val="1000"/>
              </a:spcBef>
              <a:spcAft>
                <a:spcPts val="0"/>
              </a:spcAft>
              <a:buSzPts val="1100"/>
              <a:buChar char="•"/>
            </a:pPr>
            <a:r>
              <a:rPr lang="en-GB" sz="1100"/>
              <a:t>But monitoring is not enough, we also need </a:t>
            </a:r>
            <a:r>
              <a:rPr lang="en-GB" sz="1100" b="1">
                <a:solidFill>
                  <a:schemeClr val="dk2"/>
                </a:solidFill>
              </a:rPr>
              <a:t>prevention</a:t>
            </a:r>
            <a:r>
              <a:rPr lang="en-GB" sz="1100"/>
              <a:t> (pro-active approach, adopt suitable control measures e.g. burn ban).</a:t>
            </a:r>
            <a:endParaRPr sz="1100"/>
          </a:p>
          <a:p>
            <a:pPr marL="457200" lvl="0" indent="-298450" algn="l" rtl="0">
              <a:spcBef>
                <a:spcPts val="1000"/>
              </a:spcBef>
              <a:spcAft>
                <a:spcPts val="0"/>
              </a:spcAft>
              <a:buSzPts val="1100"/>
              <a:buChar char="•"/>
            </a:pPr>
            <a:r>
              <a:rPr lang="en-GB" sz="1100" b="1">
                <a:solidFill>
                  <a:schemeClr val="dk2"/>
                </a:solidFill>
              </a:rPr>
              <a:t>ECMWF</a:t>
            </a:r>
            <a:r>
              <a:rPr lang="en-GB" sz="1100"/>
              <a:t>’s IFS can be used to predict fire weather </a:t>
            </a:r>
            <a:r>
              <a:rPr lang="en-GB" sz="1100" b="1">
                <a:solidFill>
                  <a:schemeClr val="dk2"/>
                </a:solidFill>
              </a:rPr>
              <a:t>(using GEFF)</a:t>
            </a:r>
            <a:r>
              <a:rPr lang="en-GB" sz="1100"/>
              <a:t> many days in advance.</a:t>
            </a:r>
            <a:endParaRPr sz="1100" b="1">
              <a:solidFill>
                <a:schemeClr val="dk2"/>
              </a:solidFill>
            </a:endParaRPr>
          </a:p>
          <a:p>
            <a:pPr marL="0" lvl="0" indent="0" algn="l" rtl="0">
              <a:spcBef>
                <a:spcPts val="1000"/>
              </a:spcBef>
              <a:spcAft>
                <a:spcPts val="0"/>
              </a:spcAft>
              <a:buNone/>
            </a:pPr>
            <a:endParaRPr sz="1100"/>
          </a:p>
          <a:p>
            <a:pPr marL="0" lvl="0" indent="0" algn="l" rtl="0">
              <a:spcBef>
                <a:spcPts val="800"/>
              </a:spcBef>
              <a:spcAft>
                <a:spcPts val="0"/>
              </a:spcAft>
              <a:buClr>
                <a:schemeClr val="dk1"/>
              </a:buClr>
              <a:buSzPts val="1100"/>
              <a:buFont typeface="Arial"/>
              <a:buNone/>
            </a:pPr>
            <a:endParaRPr sz="1100"/>
          </a:p>
          <a:p>
            <a:pPr marL="0" lvl="0" indent="0" algn="l" rtl="0">
              <a:spcBef>
                <a:spcPts val="800"/>
              </a:spcBef>
              <a:spcAft>
                <a:spcPts val="0"/>
              </a:spcAft>
              <a:buClr>
                <a:schemeClr val="dk1"/>
              </a:buClr>
              <a:buSzPts val="1100"/>
              <a:buFont typeface="Arial"/>
              <a:buNone/>
            </a:pPr>
            <a:endParaRPr sz="1100"/>
          </a:p>
          <a:p>
            <a:pPr marL="0" lvl="0" indent="0" algn="l" rtl="0">
              <a:spcBef>
                <a:spcPts val="800"/>
              </a:spcBef>
              <a:spcAft>
                <a:spcPts val="0"/>
              </a:spcAft>
              <a:buNone/>
            </a:pPr>
            <a:endParaRPr sz="1100"/>
          </a:p>
        </p:txBody>
      </p:sp>
      <p:pic>
        <p:nvPicPr>
          <p:cNvPr id="306" name="Google Shape;306;p42"/>
          <p:cNvPicPr preferRelativeResize="0"/>
          <p:nvPr/>
        </p:nvPicPr>
        <p:blipFill rotWithShape="1">
          <a:blip r:embed="rId3">
            <a:alphaModFix/>
          </a:blip>
          <a:srcRect/>
          <a:stretch/>
        </p:blipFill>
        <p:spPr>
          <a:xfrm>
            <a:off x="5746875" y="2431882"/>
            <a:ext cx="3195005" cy="2425870"/>
          </a:xfrm>
          <a:prstGeom prst="rect">
            <a:avLst/>
          </a:prstGeom>
          <a:noFill/>
          <a:ln>
            <a:noFill/>
          </a:ln>
        </p:spPr>
      </p:pic>
      <p:sp>
        <p:nvSpPr>
          <p:cNvPr id="307" name="Google Shape;307;p42"/>
          <p:cNvSpPr txBox="1"/>
          <p:nvPr/>
        </p:nvSpPr>
        <p:spPr>
          <a:xfrm>
            <a:off x="5746875" y="2142400"/>
            <a:ext cx="12777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FWI using station data</a:t>
            </a:r>
            <a:r>
              <a:rPr lang="en-GB"/>
              <a:t> </a:t>
            </a:r>
            <a:endParaRPr/>
          </a:p>
        </p:txBody>
      </p:sp>
      <p:sp>
        <p:nvSpPr>
          <p:cNvPr id="308" name="Google Shape;308;p42"/>
          <p:cNvSpPr txBox="1"/>
          <p:nvPr/>
        </p:nvSpPr>
        <p:spPr>
          <a:xfrm>
            <a:off x="7354700" y="2217975"/>
            <a:ext cx="1748400" cy="2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t>FWI using ECMWF FC 10 days</a:t>
            </a:r>
            <a:endParaRPr sz="800"/>
          </a:p>
        </p:txBody>
      </p:sp>
      <p:sp>
        <p:nvSpPr>
          <p:cNvPr id="309" name="Google Shape;309;p42"/>
          <p:cNvSpPr txBox="1"/>
          <p:nvPr/>
        </p:nvSpPr>
        <p:spPr>
          <a:xfrm>
            <a:off x="2000250" y="3656125"/>
            <a:ext cx="3678000" cy="82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dk1"/>
                </a:solidFill>
              </a:rPr>
              <a:t>Drawbacks of using station data to monitor fire weather</a:t>
            </a:r>
            <a:endParaRPr sz="1000">
              <a:solidFill>
                <a:schemeClr val="dk1"/>
              </a:solidFill>
            </a:endParaRPr>
          </a:p>
          <a:p>
            <a:pPr marL="457200" lvl="0" indent="-279400" algn="l" rtl="0">
              <a:spcBef>
                <a:spcPts val="0"/>
              </a:spcBef>
              <a:spcAft>
                <a:spcPts val="0"/>
              </a:spcAft>
              <a:buClr>
                <a:srgbClr val="064E83"/>
              </a:buClr>
              <a:buSzPts val="800"/>
              <a:buChar char="●"/>
            </a:pPr>
            <a:r>
              <a:rPr lang="en-GB" sz="1000">
                <a:solidFill>
                  <a:schemeClr val="dk1"/>
                </a:solidFill>
              </a:rPr>
              <a:t>Fire weather info only available at discrete locations</a:t>
            </a:r>
            <a:endParaRPr sz="1000">
              <a:solidFill>
                <a:schemeClr val="dk1"/>
              </a:solidFill>
            </a:endParaRPr>
          </a:p>
          <a:p>
            <a:pPr marL="457200" lvl="0" indent="-279400" algn="l" rtl="0">
              <a:spcBef>
                <a:spcPts val="0"/>
              </a:spcBef>
              <a:spcAft>
                <a:spcPts val="0"/>
              </a:spcAft>
              <a:buClr>
                <a:srgbClr val="064E83"/>
              </a:buClr>
              <a:buSzPts val="800"/>
              <a:buChar char="●"/>
            </a:pPr>
            <a:r>
              <a:rPr lang="en-GB" sz="1000">
                <a:solidFill>
                  <a:schemeClr val="dk1"/>
                </a:solidFill>
              </a:rPr>
              <a:t>Little time to act</a:t>
            </a:r>
            <a:endParaRPr sz="11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MWF Light 16:9 blu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2595</Words>
  <Application>Microsoft Office PowerPoint</Application>
  <PresentationFormat>On-screen Show (16:9)</PresentationFormat>
  <Paragraphs>235</Paragraphs>
  <Slides>36</Slides>
  <Notes>36</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Lato</vt:lpstr>
      <vt:lpstr>Raleway</vt:lpstr>
      <vt:lpstr>Calibri</vt:lpstr>
      <vt:lpstr>Helvetica Neue</vt:lpstr>
      <vt:lpstr>Oswald</vt:lpstr>
      <vt:lpstr>Streamline</vt:lpstr>
      <vt:lpstr>ECMWF Light 16:9 blue</vt:lpstr>
      <vt:lpstr>PowerPoint Presentation</vt:lpstr>
      <vt:lpstr>About me</vt:lpstr>
      <vt:lpstr>Learning objectives</vt:lpstr>
      <vt:lpstr>OUTLINE</vt:lpstr>
      <vt:lpstr>Introduction</vt:lpstr>
      <vt:lpstr>ECMWF</vt:lpstr>
      <vt:lpstr>Fire activities at ECMWF</vt:lpstr>
      <vt:lpstr>CEMS-Fire activities for proactive fire management practices</vt:lpstr>
      <vt:lpstr>CEMS-Fire activities for proactive fire management practices</vt:lpstr>
      <vt:lpstr>Fire danger, what is it and how do we measure it?</vt:lpstr>
      <vt:lpstr>The Canadian Forest Fire Weather Index System </vt:lpstr>
      <vt:lpstr>Resources </vt:lpstr>
      <vt:lpstr>PowerPoint Presentation</vt:lpstr>
      <vt:lpstr>PowerPoint Presentation</vt:lpstr>
      <vt:lpstr>CEMS mapping tool</vt:lpstr>
      <vt:lpstr>CEMS mapping tool</vt:lpstr>
      <vt:lpstr>CEMS mapping tool</vt:lpstr>
      <vt:lpstr>PowerPoint Presentation</vt:lpstr>
      <vt:lpstr>EFFIS</vt:lpstr>
      <vt:lpstr>Data resources (1)</vt:lpstr>
      <vt:lpstr>Global ECMWF Fire Forecasting system - data offering</vt:lpstr>
      <vt:lpstr>Typical data volumes</vt:lpstr>
      <vt:lpstr>Data resources (2)</vt:lpstr>
      <vt:lpstr>Software resources</vt:lpstr>
      <vt:lpstr>Practicals </vt:lpstr>
      <vt:lpstr>GEFF Jupyter notebooks and data</vt:lpstr>
      <vt:lpstr>Event: Attica (Greece) fires, 23-26 July 2018</vt:lpstr>
      <vt:lpstr>Data overview</vt:lpstr>
      <vt:lpstr>Harmonised danger classes</vt:lpstr>
      <vt:lpstr>Extras: Custom danger classes</vt:lpstr>
      <vt:lpstr>Extras: other danger indicators (anomaly, ranking, EFI, SOT)</vt:lpstr>
      <vt:lpstr>Extras: more advanced statistical processing and custom visualisations</vt:lpstr>
      <vt:lpstr>Take home messages</vt:lpstr>
      <vt:lpstr>References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Rosa Ullucci</cp:lastModifiedBy>
  <cp:revision>1</cp:revision>
  <dcterms:modified xsi:type="dcterms:W3CDTF">2020-05-13T13:20:08Z</dcterms:modified>
</cp:coreProperties>
</file>