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91" r:id="rId3"/>
    <p:sldId id="298" r:id="rId4"/>
    <p:sldId id="257" r:id="rId5"/>
    <p:sldId id="331" r:id="rId6"/>
    <p:sldId id="292" r:id="rId7"/>
    <p:sldId id="293" r:id="rId8"/>
    <p:sldId id="294" r:id="rId9"/>
    <p:sldId id="296" r:id="rId10"/>
    <p:sldId id="295" r:id="rId11"/>
    <p:sldId id="297" r:id="rId12"/>
    <p:sldId id="299" r:id="rId13"/>
    <p:sldId id="301" r:id="rId14"/>
    <p:sldId id="320" r:id="rId15"/>
    <p:sldId id="321" r:id="rId16"/>
    <p:sldId id="300" r:id="rId17"/>
    <p:sldId id="310" r:id="rId18"/>
    <p:sldId id="309" r:id="rId19"/>
    <p:sldId id="311" r:id="rId20"/>
    <p:sldId id="312" r:id="rId21"/>
    <p:sldId id="313" r:id="rId22"/>
    <p:sldId id="316" r:id="rId23"/>
    <p:sldId id="317" r:id="rId24"/>
    <p:sldId id="318" r:id="rId25"/>
    <p:sldId id="314" r:id="rId26"/>
    <p:sldId id="315" r:id="rId27"/>
    <p:sldId id="319" r:id="rId28"/>
    <p:sldId id="327" r:id="rId29"/>
    <p:sldId id="326" r:id="rId30"/>
    <p:sldId id="328" r:id="rId31"/>
    <p:sldId id="329" r:id="rId32"/>
    <p:sldId id="330" r:id="rId33"/>
    <p:sldId id="288" r:id="rId34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5050"/>
    <a:srgbClr val="FF9933"/>
    <a:srgbClr val="FFFF8B"/>
    <a:srgbClr val="FFFF99"/>
    <a:srgbClr val="210197"/>
    <a:srgbClr val="EBE600"/>
    <a:srgbClr val="FFFF00"/>
    <a:srgbClr val="00FF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C61A63-0741-4238-8511-E17F1BCE2556}" type="datetimeFigureOut">
              <a:rPr lang="pt-PT" smtClean="0"/>
              <a:t>14/05/2020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MEDSPEC Workshop, Lisbon 4-5 December 2019</a:t>
            </a:r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F904D-9AB2-4CF2-92F7-839B88C9878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2052177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834640-2C85-4A1B-A483-EA600FEB25E1}" type="datetimeFigureOut">
              <a:rPr lang="pt-PT" smtClean="0"/>
              <a:t>14/05/2020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MEDSPEC Workshop, Lisbon 4-5 December 2019</a:t>
            </a: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B4B0F8-0533-4CA3-8E04-BEFD1A74B0C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4074106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do subtítulo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3514C-9743-4DE0-9121-ECF5434B9710}" type="datetime1">
              <a:rPr lang="pt-PT" smtClean="0"/>
              <a:t>14/05/2020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MEDSPEC Workshop, Lisbon 4-5 December 2019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C8613-D6DD-4D51-9250-4DF2F4C5E1F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33025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4E534-2DE6-42CF-BBC3-B53DDE76714C}" type="datetime1">
              <a:rPr lang="pt-PT" smtClean="0"/>
              <a:t>14/05/2020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MEDSPEC Workshop, Lisbon 4-5 December 2019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C8613-D6DD-4D51-9250-4DF2F4C5E1F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9586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C9D2F-C67C-49A2-9F9D-6678E020A06B}" type="datetime1">
              <a:rPr lang="pt-PT" smtClean="0"/>
              <a:t>14/05/2020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MEDSPEC Workshop, Lisbon 4-5 December 2019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C8613-D6DD-4D51-9250-4DF2F4C5E1F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48304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A712B-CDB8-465D-AF67-7D647BBEA626}" type="datetime1">
              <a:rPr lang="pt-PT" smtClean="0"/>
              <a:t>14/05/2020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MEDSPEC Workshop, Lisbon 4-5 December 2019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C8613-D6DD-4D51-9250-4DF2F4C5E1F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36480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5F62-9C32-4BA9-9AC5-F9B20D53B3C7}" type="datetime1">
              <a:rPr lang="pt-PT" smtClean="0"/>
              <a:t>14/05/2020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MEDSPEC Workshop, Lisbon 4-5 December 2019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C8613-D6DD-4D51-9250-4DF2F4C5E1F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83920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BC3C4-5932-433D-B363-7EF1DFEDF36F}" type="datetime1">
              <a:rPr lang="pt-PT" smtClean="0"/>
              <a:t>14/05/2020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MEDSPEC Workshop, Lisbon 4-5 December 2019</a:t>
            </a: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C8613-D6DD-4D51-9250-4DF2F4C5E1F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57795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5BD44-F6C8-4DAB-A841-4D5B6F69BF74}" type="datetime1">
              <a:rPr lang="pt-PT" smtClean="0"/>
              <a:t>14/05/2020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MEDSPEC Workshop, Lisbon 4-5 December 2019</a:t>
            </a:r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C8613-D6DD-4D51-9250-4DF2F4C5E1F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0460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24D5-CDCE-4C8D-91D6-5E4D2EAB88C2}" type="datetime1">
              <a:rPr lang="pt-PT" smtClean="0"/>
              <a:t>14/05/2020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MEDSPEC Workshop, Lisbon 4-5 December 2019</a:t>
            </a:r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C8613-D6DD-4D51-9250-4DF2F4C5E1F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5833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B655C-D996-4C90-989E-AF3B0C1B8174}" type="datetime1">
              <a:rPr lang="pt-PT" smtClean="0"/>
              <a:t>14/05/2020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MEDSPEC Workshop, Lisbon 4-5 December 2019</a:t>
            </a:r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C8613-D6DD-4D51-9250-4DF2F4C5E1F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4243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2320E-E560-402A-AEB9-644B2461B0D0}" type="datetime1">
              <a:rPr lang="pt-PT" smtClean="0"/>
              <a:t>14/05/2020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MEDSPEC Workshop, Lisbon 4-5 December 2019</a:t>
            </a: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C8613-D6DD-4D51-9250-4DF2F4C5E1F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99297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D9827-4DAA-4A4E-A47C-CA6C73321762}" type="datetime1">
              <a:rPr lang="pt-PT" smtClean="0"/>
              <a:t>14/05/2020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MEDSPEC Workshop, Lisbon 4-5 December 2019</a:t>
            </a: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C8613-D6DD-4D51-9250-4DF2F4C5E1F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4616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709F2-C371-4C63-8653-DBD174A6593A}" type="datetime1">
              <a:rPr lang="pt-PT" smtClean="0"/>
              <a:t>14/05/2020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MEDSPEC Workshop, Lisbon 4-5 December 2019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C8613-D6DD-4D51-9250-4DF2F4C5E1F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723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.t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hyperlink" Target="mailto:celia.gouveia@ipma.pt" TargetMode="External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eea.europa.eu/data-and-maps/indicators/forest-fire-danger-2/assessment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ltpy.adamplatform.eu/" TargetMode="External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celia.gouveia@fc.ul.pt" TargetMode="External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fao.org/forestry/fra/69109/en/" TargetMode="Externa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helpdesk.landsaf@ipma.p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589BB003-183C-4C01-85FD-09CDA2FC8E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3000"/>
          </a:blip>
          <a:stretch>
            <a:fillRect/>
          </a:stretch>
        </p:blipFill>
        <p:spPr>
          <a:xfrm>
            <a:off x="189186" y="900048"/>
            <a:ext cx="11813628" cy="545970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569978" y="1374933"/>
            <a:ext cx="4935897" cy="3016469"/>
          </a:xfrm>
        </p:spPr>
        <p:txBody>
          <a:bodyPr>
            <a:noAutofit/>
          </a:bodyPr>
          <a:lstStyle/>
          <a:p>
            <a:r>
              <a:rPr lang="en-US" sz="4400" b="1" kern="9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20B0502040204020203" pitchFamily="66" charset="0"/>
                <a:cs typeface="Cavolini" panose="020B0502040204020203" pitchFamily="66" charset="0"/>
              </a:rPr>
              <a:t>Fire related applications using satellite data records from LSA-SAF</a:t>
            </a:r>
            <a:endParaRPr lang="pt-PT" sz="4400" b="1" kern="9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olini" panose="020B0502040204020203" pitchFamily="66" charset="0"/>
              <a:cs typeface="Cavolini" panose="020B0502040204020203" pitchFamily="66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2E54928-902B-4680-98AF-55B7EB1343E5}"/>
              </a:ext>
            </a:extLst>
          </p:cNvPr>
          <p:cNvSpPr txBox="1">
            <a:spLocks/>
          </p:cNvSpPr>
          <p:nvPr/>
        </p:nvSpPr>
        <p:spPr>
          <a:xfrm>
            <a:off x="297662" y="5176726"/>
            <a:ext cx="4936489" cy="1371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kern="9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20B0502040204020203" pitchFamily="66" charset="0"/>
                <a:cs typeface="Cavolini" panose="020B0502040204020203" pitchFamily="66" charset="0"/>
              </a:rPr>
              <a:t>Welcome to Day 4!</a:t>
            </a:r>
            <a:endParaRPr lang="pt-PT" sz="3200" kern="9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olini" panose="020B0502040204020203" pitchFamily="66" charset="0"/>
              <a:cs typeface="Cavolini" panose="020B0502040204020203" pitchFamily="66" charset="0"/>
            </a:endParaRPr>
          </a:p>
        </p:txBody>
      </p:sp>
      <p:pic>
        <p:nvPicPr>
          <p:cNvPr id="4" name="Imagem 3" descr="Uma imagem com texto, sentado, preto, cão&#10;&#10;Descrição gerada automaticamente">
            <a:extLst>
              <a:ext uri="{FF2B5EF4-FFF2-40B4-BE49-F238E27FC236}">
                <a16:creationId xmlns:a16="http://schemas.microsoft.com/office/drawing/2014/main" id="{6DA0A034-2B35-467D-A3DD-1022E00DDE8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91" y="1973445"/>
            <a:ext cx="3549544" cy="3312907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96BE5A4A-1D3B-4C87-A4EB-0C0E597098C7}"/>
              </a:ext>
            </a:extLst>
          </p:cNvPr>
          <p:cNvSpPr txBox="1"/>
          <p:nvPr/>
        </p:nvSpPr>
        <p:spPr>
          <a:xfrm>
            <a:off x="297662" y="1011883"/>
            <a:ext cx="63658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User Workshop and Training on Fire Monitoring</a:t>
            </a:r>
          </a:p>
          <a:p>
            <a:r>
              <a:rPr lang="en-US" sz="16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14</a:t>
            </a:r>
            <a:r>
              <a:rPr lang="en-US" sz="1600" baseline="30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May 2020</a:t>
            </a:r>
            <a:endParaRPr lang="en-GB" sz="16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54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grupar 10">
            <a:extLst>
              <a:ext uri="{FF2B5EF4-FFF2-40B4-BE49-F238E27FC236}">
                <a16:creationId xmlns:a16="http://schemas.microsoft.com/office/drawing/2014/main" id="{F8A13EF9-93D7-460C-A3CC-4A00D6650367}"/>
              </a:ext>
            </a:extLst>
          </p:cNvPr>
          <p:cNvGrpSpPr/>
          <p:nvPr/>
        </p:nvGrpSpPr>
        <p:grpSpPr>
          <a:xfrm>
            <a:off x="0" y="840828"/>
            <a:ext cx="12192000" cy="6017172"/>
            <a:chOff x="0" y="840828"/>
            <a:chExt cx="12192000" cy="6017172"/>
          </a:xfrm>
        </p:grpSpPr>
        <p:pic>
          <p:nvPicPr>
            <p:cNvPr id="7" name="Imagem 6" descr="Uma imagem com preto, monitor, sentado, fotografia&#10;&#10;Descrição gerada automaticamente">
              <a:extLst>
                <a:ext uri="{FF2B5EF4-FFF2-40B4-BE49-F238E27FC236}">
                  <a16:creationId xmlns:a16="http://schemas.microsoft.com/office/drawing/2014/main" id="{0090309B-265B-44B6-AB6F-3CFF3D8B5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7847" y="840828"/>
              <a:ext cx="8754153" cy="6017172"/>
            </a:xfrm>
            <a:prstGeom prst="rect">
              <a:avLst/>
            </a:prstGeom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4B748EE9-C3EF-4755-89EB-1ABC8C1659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840828"/>
              <a:ext cx="3437847" cy="6017172"/>
            </a:xfrm>
            <a:prstGeom prst="rect">
              <a:avLst/>
            </a:prstGeom>
          </p:spPr>
        </p:pic>
      </p:grpSp>
      <p:pic>
        <p:nvPicPr>
          <p:cNvPr id="8" name="Imagem 7">
            <a:extLst>
              <a:ext uri="{FF2B5EF4-FFF2-40B4-BE49-F238E27FC236}">
                <a16:creationId xmlns:a16="http://schemas.microsoft.com/office/drawing/2014/main" id="{B83778BC-FEDF-4B7F-87EB-A5218CB22E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8864"/>
          <a:stretch/>
        </p:blipFill>
        <p:spPr>
          <a:xfrm>
            <a:off x="3437847" y="840828"/>
            <a:ext cx="3856332" cy="1177157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4C9FE8D6-3D89-46E5-886D-5D820AF5A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83" y="2742542"/>
            <a:ext cx="4464050" cy="153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PT" altLang="pt-PT" sz="2000" dirty="0" err="1">
                <a:solidFill>
                  <a:schemeClr val="bg1"/>
                </a:solidFill>
              </a:rPr>
              <a:t>Metop</a:t>
            </a:r>
            <a:r>
              <a:rPr lang="pt-PT" altLang="pt-PT" sz="2000" dirty="0">
                <a:solidFill>
                  <a:schemeClr val="bg1"/>
                </a:solidFill>
              </a:rPr>
              <a:t>  (Polar-</a:t>
            </a:r>
            <a:r>
              <a:rPr lang="pt-PT" altLang="pt-PT" sz="2000" dirty="0" err="1">
                <a:solidFill>
                  <a:schemeClr val="bg1"/>
                </a:solidFill>
              </a:rPr>
              <a:t>Orbit</a:t>
            </a:r>
            <a:r>
              <a:rPr lang="pt-PT" altLang="pt-PT" sz="2000" dirty="0">
                <a:solidFill>
                  <a:schemeClr val="bg1"/>
                </a:solidFill>
              </a:rPr>
              <a:t>) – </a:t>
            </a:r>
            <a:r>
              <a:rPr lang="pt-PT" altLang="pt-PT" sz="2000" dirty="0" err="1">
                <a:solidFill>
                  <a:schemeClr val="bg1"/>
                </a:solidFill>
              </a:rPr>
              <a:t>Playload</a:t>
            </a:r>
            <a:r>
              <a:rPr lang="pt-PT" altLang="pt-PT" sz="2000" dirty="0">
                <a:solidFill>
                  <a:schemeClr val="bg1"/>
                </a:solidFill>
              </a:rPr>
              <a:t>:</a:t>
            </a:r>
          </a:p>
          <a:p>
            <a:pPr>
              <a:spcBef>
                <a:spcPct val="25000"/>
              </a:spcBef>
              <a:buClr>
                <a:srgbClr val="CC3300"/>
              </a:buClr>
              <a:buFontTx/>
              <a:buChar char="•"/>
            </a:pPr>
            <a:r>
              <a:rPr lang="pt-PT" altLang="pt-PT" sz="2000" b="0" dirty="0">
                <a:solidFill>
                  <a:schemeClr val="bg1"/>
                </a:solidFill>
              </a:rPr>
              <a:t> AVHRR</a:t>
            </a:r>
          </a:p>
          <a:p>
            <a:pPr>
              <a:spcBef>
                <a:spcPct val="25000"/>
              </a:spcBef>
              <a:buClr>
                <a:srgbClr val="CC3300"/>
              </a:buClr>
              <a:buFontTx/>
              <a:buChar char="•"/>
            </a:pPr>
            <a:r>
              <a:rPr lang="pt-PT" altLang="pt-PT" sz="2000" b="0" dirty="0">
                <a:solidFill>
                  <a:schemeClr val="bg1"/>
                </a:solidFill>
              </a:rPr>
              <a:t> HIRS</a:t>
            </a:r>
          </a:p>
          <a:p>
            <a:pPr>
              <a:spcBef>
                <a:spcPct val="25000"/>
              </a:spcBef>
              <a:buClr>
                <a:srgbClr val="CC3300"/>
              </a:buClr>
              <a:buFontTx/>
              <a:buChar char="•"/>
            </a:pPr>
            <a:r>
              <a:rPr lang="pt-PT" altLang="pt-PT" sz="2000" b="0" dirty="0">
                <a:solidFill>
                  <a:schemeClr val="bg1"/>
                </a:solidFill>
              </a:rPr>
              <a:t> AMSU-A</a:t>
            </a:r>
          </a:p>
        </p:txBody>
      </p:sp>
      <p:sp>
        <p:nvSpPr>
          <p:cNvPr id="4" name="Text Box 21">
            <a:extLst>
              <a:ext uri="{FF2B5EF4-FFF2-40B4-BE49-F238E27FC236}">
                <a16:creationId xmlns:a16="http://schemas.microsoft.com/office/drawing/2014/main" id="{47B32830-BA41-4462-A499-EDB6F002B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341" y="4803325"/>
            <a:ext cx="4392613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pt-PT" sz="2000" b="1" dirty="0">
                <a:solidFill>
                  <a:schemeClr val="bg1"/>
                </a:solidFill>
              </a:rPr>
              <a:t>AVHRR :</a:t>
            </a:r>
          </a:p>
          <a:p>
            <a:pPr lvl="1">
              <a:spcBef>
                <a:spcPct val="20000"/>
              </a:spcBef>
            </a:pPr>
            <a:r>
              <a:rPr lang="pt-PT" altLang="pt-PT" sz="2000" b="0" dirty="0">
                <a:solidFill>
                  <a:schemeClr val="bg1"/>
                </a:solidFill>
              </a:rPr>
              <a:t>1 km </a:t>
            </a:r>
            <a:r>
              <a:rPr lang="pt-PT" altLang="pt-PT" sz="2000" b="0" dirty="0" err="1">
                <a:solidFill>
                  <a:schemeClr val="bg1"/>
                </a:solidFill>
              </a:rPr>
              <a:t>at</a:t>
            </a:r>
            <a:r>
              <a:rPr lang="pt-PT" altLang="pt-PT" sz="2000" b="0" dirty="0">
                <a:solidFill>
                  <a:schemeClr val="bg1"/>
                </a:solidFill>
              </a:rPr>
              <a:t> </a:t>
            </a:r>
            <a:r>
              <a:rPr lang="pt-PT" altLang="pt-PT" sz="2000" b="0" dirty="0" err="1">
                <a:solidFill>
                  <a:schemeClr val="bg1"/>
                </a:solidFill>
              </a:rPr>
              <a:t>sub-satellite</a:t>
            </a:r>
            <a:r>
              <a:rPr lang="pt-PT" altLang="pt-PT" sz="2000" b="0" dirty="0">
                <a:solidFill>
                  <a:schemeClr val="bg1"/>
                </a:solidFill>
              </a:rPr>
              <a:t> </a:t>
            </a:r>
            <a:r>
              <a:rPr lang="pt-PT" altLang="pt-PT" sz="2000" b="0" dirty="0" err="1">
                <a:solidFill>
                  <a:schemeClr val="bg1"/>
                </a:solidFill>
              </a:rPr>
              <a:t>point</a:t>
            </a:r>
            <a:r>
              <a:rPr lang="pt-PT" altLang="pt-PT" sz="2000" b="0" dirty="0">
                <a:solidFill>
                  <a:schemeClr val="bg1"/>
                </a:solidFill>
              </a:rPr>
              <a:t> </a:t>
            </a:r>
          </a:p>
          <a:p>
            <a:pPr lvl="1">
              <a:spcBef>
                <a:spcPct val="20000"/>
              </a:spcBef>
            </a:pPr>
            <a:r>
              <a:rPr lang="pt-PT" altLang="pt-PT" sz="2000" b="0" dirty="0">
                <a:solidFill>
                  <a:schemeClr val="bg1"/>
                </a:solidFill>
                <a:sym typeface="Symbol" panose="05050102010706020507" pitchFamily="18" charset="2"/>
              </a:rPr>
              <a:t> 2 </a:t>
            </a:r>
            <a:r>
              <a:rPr lang="pt-PT" altLang="pt-PT" sz="2000" b="0" dirty="0" err="1">
                <a:solidFill>
                  <a:schemeClr val="bg1"/>
                </a:solidFill>
                <a:sym typeface="Symbol" panose="05050102010706020507" pitchFamily="18" charset="2"/>
              </a:rPr>
              <a:t>observations</a:t>
            </a:r>
            <a:r>
              <a:rPr lang="pt-PT" altLang="pt-PT" sz="2000" b="0" dirty="0">
                <a:solidFill>
                  <a:schemeClr val="bg1"/>
                </a:solidFill>
                <a:sym typeface="Symbol" panose="05050102010706020507" pitchFamily="18" charset="2"/>
              </a:rPr>
              <a:t> / </a:t>
            </a:r>
            <a:r>
              <a:rPr lang="pt-PT" altLang="pt-PT" sz="2000" b="0" dirty="0" err="1">
                <a:solidFill>
                  <a:schemeClr val="bg1"/>
                </a:solidFill>
                <a:sym typeface="Symbol" panose="05050102010706020507" pitchFamily="18" charset="2"/>
              </a:rPr>
              <a:t>day</a:t>
            </a:r>
            <a:endParaRPr lang="pt-PT" altLang="pt-PT" sz="2000" b="0" dirty="0">
              <a:solidFill>
                <a:schemeClr val="bg1"/>
              </a:solidFill>
              <a:sym typeface="Symbol" panose="05050102010706020507" pitchFamily="18" charset="2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988467C-3DE2-440F-8C3A-3B93E23FE9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54" y="1155784"/>
            <a:ext cx="3967405" cy="127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57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grupar 10">
            <a:extLst>
              <a:ext uri="{FF2B5EF4-FFF2-40B4-BE49-F238E27FC236}">
                <a16:creationId xmlns:a16="http://schemas.microsoft.com/office/drawing/2014/main" id="{F8A13EF9-93D7-460C-A3CC-4A00D6650367}"/>
              </a:ext>
            </a:extLst>
          </p:cNvPr>
          <p:cNvGrpSpPr/>
          <p:nvPr/>
        </p:nvGrpSpPr>
        <p:grpSpPr>
          <a:xfrm>
            <a:off x="0" y="840828"/>
            <a:ext cx="12192000" cy="6017172"/>
            <a:chOff x="0" y="840828"/>
            <a:chExt cx="12192000" cy="6017172"/>
          </a:xfrm>
        </p:grpSpPr>
        <p:pic>
          <p:nvPicPr>
            <p:cNvPr id="7" name="Imagem 6" descr="Uma imagem com preto, monitor, sentado, fotografia&#10;&#10;Descrição gerada automaticamente">
              <a:extLst>
                <a:ext uri="{FF2B5EF4-FFF2-40B4-BE49-F238E27FC236}">
                  <a16:creationId xmlns:a16="http://schemas.microsoft.com/office/drawing/2014/main" id="{0090309B-265B-44B6-AB6F-3CFF3D8B5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7847" y="840828"/>
              <a:ext cx="8754153" cy="6017172"/>
            </a:xfrm>
            <a:prstGeom prst="rect">
              <a:avLst/>
            </a:prstGeom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4B748EE9-C3EF-4755-89EB-1ABC8C1659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840828"/>
              <a:ext cx="3437847" cy="6017172"/>
            </a:xfrm>
            <a:prstGeom prst="rect">
              <a:avLst/>
            </a:prstGeom>
          </p:spPr>
        </p:pic>
      </p:grpSp>
      <p:pic>
        <p:nvPicPr>
          <p:cNvPr id="8" name="Imagem 7">
            <a:extLst>
              <a:ext uri="{FF2B5EF4-FFF2-40B4-BE49-F238E27FC236}">
                <a16:creationId xmlns:a16="http://schemas.microsoft.com/office/drawing/2014/main" id="{B83778BC-FEDF-4B7F-87EB-A5218CB22E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8864"/>
          <a:stretch/>
        </p:blipFill>
        <p:spPr>
          <a:xfrm>
            <a:off x="3437847" y="840828"/>
            <a:ext cx="3856332" cy="1177157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4F493132-4FBD-4A89-834C-5176286172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clrChange>
              <a:clrFrom>
                <a:srgbClr val="252525"/>
              </a:clrFrom>
              <a:clrTo>
                <a:srgbClr val="252525">
                  <a:alpha val="0"/>
                </a:srgbClr>
              </a:clrTo>
            </a:clrChange>
            <a:grayscl/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929" y="3793912"/>
            <a:ext cx="5665836" cy="288489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9C747AB-4A16-46BE-BE75-0393EC2B0E1B}"/>
              </a:ext>
            </a:extLst>
          </p:cNvPr>
          <p:cNvSpPr txBox="1"/>
          <p:nvPr/>
        </p:nvSpPr>
        <p:spPr>
          <a:xfrm>
            <a:off x="344718" y="2953101"/>
            <a:ext cx="4422203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VEGETTAION STATE</a:t>
            </a:r>
          </a:p>
          <a:p>
            <a:pPr lvl="0" algn="just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chemeClr val="bg1"/>
                </a:solidFill>
                <a:latin typeface="Tahoma" panose="020B0604030504040204" pitchFamily="2" charset="0"/>
                <a:ea typeface="Arial Unicode MS" panose="020B0604020202020204" pitchFamily="2" charset="-128"/>
              </a:rPr>
              <a:t>FVC: Fraction Vegetation Cover</a:t>
            </a:r>
          </a:p>
          <a:p>
            <a:pPr lvl="0" algn="just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 err="1">
                <a:solidFill>
                  <a:schemeClr val="bg1"/>
                </a:solidFill>
                <a:latin typeface="Tahoma" panose="020B0604030504040204" pitchFamily="2" charset="0"/>
                <a:ea typeface="Arial Unicode MS" panose="020B0604020202020204" pitchFamily="2" charset="-128"/>
              </a:rPr>
              <a:t>fAPAR</a:t>
            </a:r>
            <a:endParaRPr lang="en-GB" altLang="en-US" dirty="0">
              <a:solidFill>
                <a:schemeClr val="bg1"/>
              </a:solidFill>
              <a:latin typeface="Tahoma" panose="020B0604030504040204" pitchFamily="2" charset="0"/>
              <a:ea typeface="Arial Unicode MS" panose="020B0604020202020204" pitchFamily="2" charset="-128"/>
            </a:endParaRPr>
          </a:p>
          <a:p>
            <a:pPr lvl="0" algn="just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chemeClr val="bg1"/>
                </a:solidFill>
                <a:latin typeface="Tahoma" panose="020B0604030504040204" pitchFamily="2" charset="0"/>
                <a:ea typeface="Arial Unicode MS" panose="020B0604020202020204" pitchFamily="2" charset="-128"/>
              </a:rPr>
              <a:t>LAI</a:t>
            </a:r>
          </a:p>
          <a:p>
            <a:pPr lvl="0" algn="just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chemeClr val="bg1"/>
                </a:solidFill>
                <a:latin typeface="Tahoma" panose="020B0604030504040204" pitchFamily="2" charset="0"/>
                <a:ea typeface="Arial Unicode MS" panose="020B0604020202020204" pitchFamily="2" charset="-128"/>
              </a:rPr>
              <a:t>NDVI 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FDFF5CB-0D29-4141-B839-ED5F53F406F7}"/>
              </a:ext>
            </a:extLst>
          </p:cNvPr>
          <p:cNvSpPr txBox="1"/>
          <p:nvPr/>
        </p:nvSpPr>
        <p:spPr>
          <a:xfrm>
            <a:off x="344719" y="1471681"/>
            <a:ext cx="4422203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SURFACE RADIATION BUDGET</a:t>
            </a:r>
          </a:p>
          <a:p>
            <a:pPr lvl="0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chemeClr val="bg1"/>
                </a:solidFill>
                <a:latin typeface="Tahoma" panose="020B0604030504040204" pitchFamily="2" charset="0"/>
                <a:ea typeface="Arial Unicode MS" panose="020B0604020202020204" pitchFamily="2" charset="-128"/>
              </a:rPr>
              <a:t>EPS LST: Land Surface Temperature</a:t>
            </a:r>
          </a:p>
          <a:p>
            <a:pPr hangingPunct="0">
              <a:buClr>
                <a:srgbClr val="000000"/>
              </a:buClr>
              <a:buSzPct val="45000"/>
            </a:pPr>
            <a:r>
              <a:rPr lang="en-GB" altLang="en-US" dirty="0">
                <a:solidFill>
                  <a:schemeClr val="bg1"/>
                </a:solidFill>
                <a:latin typeface="Tahoma" panose="020B0604030504040204" pitchFamily="2" charset="0"/>
                <a:ea typeface="Arial Unicode MS" panose="020B0604020202020204" pitchFamily="2" charset="-128"/>
              </a:rPr>
              <a:t>EPS AL: Albedo</a:t>
            </a:r>
          </a:p>
        </p:txBody>
      </p:sp>
    </p:spTree>
    <p:extLst>
      <p:ext uri="{BB962C8B-B14F-4D97-AF65-F5344CB8AC3E}">
        <p14:creationId xmlns:p14="http://schemas.microsoft.com/office/powerpoint/2010/main" val="2112201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74D4F5AF-27C6-4349-871E-40ED7BB1C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035" y="2620272"/>
            <a:ext cx="6935728" cy="1209349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5">
                <a:lumMod val="75000"/>
              </a:schemeClr>
            </a:solidFill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indent="0" algn="just">
              <a:lnSpc>
                <a:spcPct val="90000"/>
              </a:lnSpc>
              <a:spcBef>
                <a:spcPct val="0"/>
              </a:spcBef>
            </a:pPr>
            <a:r>
              <a:rPr lang="en-US" altLang="pt-PT" sz="20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sym typeface="Calibri" panose="020F0502020204030204" pitchFamily="34" charset="0"/>
              </a:rPr>
              <a:t>The product records information on the location, timing and fire radiative power (</a:t>
            </a:r>
            <a:r>
              <a:rPr lang="en-US" altLang="pt-PT" sz="20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sym typeface="Calibri" panose="020F0502020204030204" pitchFamily="34" charset="0"/>
              </a:rPr>
              <a:t>FRP</a:t>
            </a:r>
            <a:r>
              <a:rPr lang="en-US" altLang="pt-PT" sz="20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sym typeface="Calibri" panose="020F0502020204030204" pitchFamily="34" charset="0"/>
              </a:rPr>
              <a:t>, in </a:t>
            </a:r>
            <a:r>
              <a:rPr lang="en-US" altLang="pt-PT" sz="2000" b="1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sym typeface="Calibri" panose="020F0502020204030204" pitchFamily="34" charset="0"/>
              </a:rPr>
              <a:t>MWatt</a:t>
            </a:r>
            <a:r>
              <a:rPr lang="en-US" altLang="pt-PT" sz="20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sym typeface="Calibri" panose="020F0502020204030204" pitchFamily="34" charset="0"/>
              </a:rPr>
              <a:t>) of landscape fires detected every </a:t>
            </a:r>
            <a:r>
              <a:rPr lang="en-US" altLang="pt-PT" sz="20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sym typeface="Calibri" panose="020F0502020204030204" pitchFamily="34" charset="0"/>
              </a:rPr>
              <a:t>15 minutes</a:t>
            </a:r>
            <a:r>
              <a:rPr lang="en-US" altLang="pt-PT" sz="20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sym typeface="Calibri" panose="020F0502020204030204" pitchFamily="34" charset="0"/>
              </a:rPr>
              <a:t> across the full </a:t>
            </a:r>
            <a:r>
              <a:rPr lang="en-US" altLang="pt-PT" sz="2000" b="1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sym typeface="Calibri" panose="020F0502020204030204" pitchFamily="34" charset="0"/>
              </a:rPr>
              <a:t>Meteosat</a:t>
            </a:r>
            <a:r>
              <a:rPr lang="en-US" altLang="pt-PT" sz="20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sym typeface="Calibri" panose="020F0502020204030204" pitchFamily="34" charset="0"/>
              </a:rPr>
              <a:t> Disk </a:t>
            </a:r>
            <a:r>
              <a:rPr lang="en-US" altLang="pt-PT" sz="20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sym typeface="Calibri" panose="020F0502020204030204" pitchFamily="34" charset="0"/>
              </a:rPr>
              <a:t>at the native spatial resolution of the SEVIRI sensor.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95B15ED-E4BA-47F0-8A71-55E4955EBD16}"/>
              </a:ext>
            </a:extLst>
          </p:cNvPr>
          <p:cNvSpPr txBox="1"/>
          <p:nvPr/>
        </p:nvSpPr>
        <p:spPr>
          <a:xfrm>
            <a:off x="275035" y="1800543"/>
            <a:ext cx="6796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err="1">
                <a:solidFill>
                  <a:srgbClr val="00194C"/>
                </a:solidFill>
              </a:rPr>
              <a:t>Fire</a:t>
            </a:r>
            <a:r>
              <a:rPr lang="pt-PT" sz="2400" b="1" dirty="0">
                <a:solidFill>
                  <a:srgbClr val="00194C"/>
                </a:solidFill>
              </a:rPr>
              <a:t> </a:t>
            </a:r>
            <a:r>
              <a:rPr lang="pt-PT" sz="2400" b="1" dirty="0" err="1">
                <a:solidFill>
                  <a:srgbClr val="00194C"/>
                </a:solidFill>
              </a:rPr>
              <a:t>Radiative</a:t>
            </a:r>
            <a:r>
              <a:rPr lang="pt-PT" sz="2400" b="1" dirty="0">
                <a:solidFill>
                  <a:srgbClr val="00194C"/>
                </a:solidFill>
              </a:rPr>
              <a:t> </a:t>
            </a:r>
            <a:r>
              <a:rPr lang="pt-PT" sz="2400" b="1" dirty="0" err="1">
                <a:solidFill>
                  <a:srgbClr val="00194C"/>
                </a:solidFill>
              </a:rPr>
              <a:t>Power</a:t>
            </a:r>
            <a:r>
              <a:rPr lang="pt-PT" sz="2400" b="1" dirty="0">
                <a:solidFill>
                  <a:srgbClr val="00194C"/>
                </a:solidFill>
              </a:rPr>
              <a:t> (FRP)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BC1E5C7-4597-4262-A4DA-FD656DA470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582" y="531029"/>
            <a:ext cx="3568070" cy="3330198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14365317-F63B-4BF4-A652-5BEC559851E2}"/>
              </a:ext>
            </a:extLst>
          </p:cNvPr>
          <p:cNvSpPr/>
          <p:nvPr/>
        </p:nvSpPr>
        <p:spPr>
          <a:xfrm>
            <a:off x="3135303" y="5607780"/>
            <a:ext cx="5921393" cy="895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5050"/>
                </a:solidFill>
              </a:rPr>
              <a:t>Wildfires in Iberia: </a:t>
            </a:r>
            <a:r>
              <a:rPr lang="en-US" sz="2000" dirty="0">
                <a:solidFill>
                  <a:srgbClr val="00194C"/>
                </a:solidFill>
              </a:rPr>
              <a:t>Portugal  in June 2017.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000" dirty="0">
                <a:solidFill>
                  <a:srgbClr val="00194C"/>
                </a:solidFill>
              </a:rPr>
              <a:t>Several very intense hot-spots (64 casualties).</a:t>
            </a:r>
            <a:endParaRPr lang="en-US" dirty="0">
              <a:solidFill>
                <a:srgbClr val="00194C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dirty="0">
              <a:solidFill>
                <a:srgbClr val="00194C"/>
              </a:solidFill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E823DF5-D141-4496-A0A6-0A67B31A6D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1178" y="6195542"/>
            <a:ext cx="3020878" cy="52316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69A975DF-6F46-4B6D-96EC-0A31F1F8E8E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6387" y="4030245"/>
            <a:ext cx="3190460" cy="2257864"/>
          </a:xfrm>
          <a:prstGeom prst="rect">
            <a:avLst/>
          </a:prstGeom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7E936A49-5030-40AE-A4E7-867A76541D39}"/>
              </a:ext>
            </a:extLst>
          </p:cNvPr>
          <p:cNvSpPr/>
          <p:nvPr/>
        </p:nvSpPr>
        <p:spPr>
          <a:xfrm>
            <a:off x="441582" y="4235847"/>
            <a:ext cx="74011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000" dirty="0">
                <a:solidFill>
                  <a:srgbClr val="00194C"/>
                </a:solidFill>
              </a:rPr>
              <a:t>Integrating FRP over the lifetime of a fire provides an estimate of the total </a:t>
            </a:r>
            <a:r>
              <a:rPr lang="en-US" sz="2000" b="1" dirty="0">
                <a:solidFill>
                  <a:srgbClr val="00194C"/>
                </a:solidFill>
              </a:rPr>
              <a:t>Fire Radiative Energy (FRE) </a:t>
            </a:r>
            <a:r>
              <a:rPr lang="en-US" sz="2000" dirty="0">
                <a:solidFill>
                  <a:srgbClr val="00194C"/>
                </a:solidFill>
              </a:rPr>
              <a:t>released (proportional to the total amount of biomass burned). 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FACF8E56-C8B6-444E-8386-5AE0CAF2D596}"/>
              </a:ext>
            </a:extLst>
          </p:cNvPr>
          <p:cNvGrpSpPr/>
          <p:nvPr/>
        </p:nvGrpSpPr>
        <p:grpSpPr>
          <a:xfrm>
            <a:off x="275035" y="867155"/>
            <a:ext cx="5535455" cy="826648"/>
            <a:chOff x="275035" y="844005"/>
            <a:chExt cx="5535455" cy="826648"/>
          </a:xfrm>
        </p:grpSpPr>
        <p:sp>
          <p:nvSpPr>
            <p:cNvPr id="7" name="Título 1">
              <a:extLst>
                <a:ext uri="{FF2B5EF4-FFF2-40B4-BE49-F238E27FC236}">
                  <a16:creationId xmlns:a16="http://schemas.microsoft.com/office/drawing/2014/main" id="{A1147BF5-3BFB-411B-927C-51A3374B9883}"/>
                </a:ext>
              </a:extLst>
            </p:cNvPr>
            <p:cNvSpPr txBox="1">
              <a:spLocks/>
            </p:cNvSpPr>
            <p:nvPr/>
          </p:nvSpPr>
          <p:spPr>
            <a:xfrm>
              <a:off x="275035" y="844952"/>
              <a:ext cx="5535455" cy="825701"/>
            </a:xfrm>
            <a:prstGeom prst="rect">
              <a:avLst/>
            </a:prstGeom>
            <a:solidFill>
              <a:schemeClr val="tx1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3600" b="1" dirty="0">
                  <a:solidFill>
                    <a:schemeClr val="bg1"/>
                  </a:solidFill>
                </a:rPr>
                <a:t>LSA-SAF (MSG Products)</a:t>
              </a:r>
              <a:endParaRPr lang="pt-PT" sz="3600" b="1" dirty="0">
                <a:solidFill>
                  <a:schemeClr val="bg1"/>
                </a:solidFill>
              </a:endParaRPr>
            </a:p>
          </p:txBody>
        </p:sp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392C6364-B0E1-450F-A62A-CE44DC87F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9240" y="844005"/>
              <a:ext cx="729206" cy="7735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8104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Novo vídeo2">
            <a:hlinkClick r:id="" action="ppaction://media"/>
            <a:extLst>
              <a:ext uri="{FF2B5EF4-FFF2-40B4-BE49-F238E27FC236}">
                <a16:creationId xmlns:a16="http://schemas.microsoft.com/office/drawing/2014/main" id="{3AF7D32A-A4BE-4B6C-A759-13BCE00FEC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6982" t="2276" r="24135" b="55254"/>
          <a:stretch/>
        </p:blipFill>
        <p:spPr>
          <a:xfrm>
            <a:off x="4415378" y="1982519"/>
            <a:ext cx="6522698" cy="4007379"/>
          </a:xfrm>
          <a:prstGeom prst="rect">
            <a:avLst/>
          </a:prstGeom>
        </p:spPr>
      </p:pic>
      <p:pic>
        <p:nvPicPr>
          <p:cNvPr id="47" name="Imagem 46" descr="Uma imagem com texto, mapa&#10;&#10;Descrição gerada automaticamente">
            <a:extLst>
              <a:ext uri="{FF2B5EF4-FFF2-40B4-BE49-F238E27FC236}">
                <a16:creationId xmlns:a16="http://schemas.microsoft.com/office/drawing/2014/main" id="{EA222102-BC24-4CE9-9FF2-59A3A40AA5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26656" y="1986068"/>
            <a:ext cx="590309" cy="4003830"/>
          </a:xfrm>
          <a:prstGeom prst="rect">
            <a:avLst/>
          </a:prstGeom>
        </p:spPr>
      </p:pic>
      <p:sp>
        <p:nvSpPr>
          <p:cNvPr id="49" name="CaixaDeTexto 48">
            <a:extLst>
              <a:ext uri="{FF2B5EF4-FFF2-40B4-BE49-F238E27FC236}">
                <a16:creationId xmlns:a16="http://schemas.microsoft.com/office/drawing/2014/main" id="{B9BE4F78-84F1-4308-9D0C-CDDC9B47284A}"/>
              </a:ext>
            </a:extLst>
          </p:cNvPr>
          <p:cNvSpPr txBox="1"/>
          <p:nvPr/>
        </p:nvSpPr>
        <p:spPr>
          <a:xfrm>
            <a:off x="385826" y="3429000"/>
            <a:ext cx="609407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800" b="1" dirty="0">
                <a:solidFill>
                  <a:srgbClr val="FF5050"/>
                </a:solidFill>
              </a:rPr>
              <a:t>Wildfires in Sweden : </a:t>
            </a:r>
            <a:r>
              <a:rPr lang="en-US" b="1" dirty="0">
                <a:solidFill>
                  <a:srgbClr val="FF5050"/>
                </a:solidFill>
              </a:rPr>
              <a:t> </a:t>
            </a:r>
            <a:r>
              <a:rPr lang="en-US" sz="1800" dirty="0">
                <a:solidFill>
                  <a:srgbClr val="00194C"/>
                </a:solidFill>
              </a:rPr>
              <a:t>16th </a:t>
            </a:r>
            <a:r>
              <a:rPr lang="en-US" dirty="0">
                <a:solidFill>
                  <a:srgbClr val="00194C"/>
                </a:solidFill>
              </a:rPr>
              <a:t>J</a:t>
            </a:r>
            <a:r>
              <a:rPr lang="en-US" sz="1800" dirty="0">
                <a:solidFill>
                  <a:srgbClr val="00194C"/>
                </a:solidFill>
              </a:rPr>
              <a:t>uly 2018.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2FAAD625-D867-44B8-AB1F-F50C33FEF4FF}"/>
              </a:ext>
            </a:extLst>
          </p:cNvPr>
          <p:cNvSpPr txBox="1"/>
          <p:nvPr/>
        </p:nvSpPr>
        <p:spPr>
          <a:xfrm>
            <a:off x="275035" y="1800543"/>
            <a:ext cx="6796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err="1">
                <a:solidFill>
                  <a:srgbClr val="00194C"/>
                </a:solidFill>
              </a:rPr>
              <a:t>Fire</a:t>
            </a:r>
            <a:r>
              <a:rPr lang="pt-PT" sz="2400" b="1" dirty="0">
                <a:solidFill>
                  <a:srgbClr val="00194C"/>
                </a:solidFill>
              </a:rPr>
              <a:t> </a:t>
            </a:r>
            <a:r>
              <a:rPr lang="pt-PT" sz="2400" b="1" dirty="0" err="1">
                <a:solidFill>
                  <a:srgbClr val="00194C"/>
                </a:solidFill>
              </a:rPr>
              <a:t>Radiative</a:t>
            </a:r>
            <a:r>
              <a:rPr lang="pt-PT" sz="2400" b="1" dirty="0">
                <a:solidFill>
                  <a:srgbClr val="00194C"/>
                </a:solidFill>
              </a:rPr>
              <a:t> </a:t>
            </a:r>
            <a:r>
              <a:rPr lang="pt-PT" sz="2400" b="1" dirty="0" err="1">
                <a:solidFill>
                  <a:srgbClr val="00194C"/>
                </a:solidFill>
              </a:rPr>
              <a:t>Power</a:t>
            </a:r>
            <a:r>
              <a:rPr lang="pt-PT" sz="2400" b="1" dirty="0">
                <a:solidFill>
                  <a:srgbClr val="00194C"/>
                </a:solidFill>
              </a:rPr>
              <a:t> (FRP)</a:t>
            </a:r>
          </a:p>
        </p:txBody>
      </p: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9E356DBD-A417-4022-B816-F572D7267020}"/>
              </a:ext>
            </a:extLst>
          </p:cNvPr>
          <p:cNvGrpSpPr/>
          <p:nvPr/>
        </p:nvGrpSpPr>
        <p:grpSpPr>
          <a:xfrm>
            <a:off x="275035" y="867155"/>
            <a:ext cx="5535455" cy="826648"/>
            <a:chOff x="275035" y="844005"/>
            <a:chExt cx="5535455" cy="826648"/>
          </a:xfrm>
        </p:grpSpPr>
        <p:sp>
          <p:nvSpPr>
            <p:cNvPr id="57" name="Título 1">
              <a:extLst>
                <a:ext uri="{FF2B5EF4-FFF2-40B4-BE49-F238E27FC236}">
                  <a16:creationId xmlns:a16="http://schemas.microsoft.com/office/drawing/2014/main" id="{EAC346B1-0CB2-417C-B28C-09201E792605}"/>
                </a:ext>
              </a:extLst>
            </p:cNvPr>
            <p:cNvSpPr txBox="1">
              <a:spLocks/>
            </p:cNvSpPr>
            <p:nvPr/>
          </p:nvSpPr>
          <p:spPr>
            <a:xfrm>
              <a:off x="275035" y="844952"/>
              <a:ext cx="5535455" cy="825701"/>
            </a:xfrm>
            <a:prstGeom prst="rect">
              <a:avLst/>
            </a:prstGeom>
            <a:solidFill>
              <a:schemeClr val="tx1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3600" b="1" dirty="0">
                  <a:solidFill>
                    <a:schemeClr val="bg1"/>
                  </a:solidFill>
                </a:rPr>
                <a:t>LSA-SAF (MSG Products)</a:t>
              </a:r>
              <a:endParaRPr lang="pt-PT" sz="3600" b="1" dirty="0">
                <a:solidFill>
                  <a:schemeClr val="bg1"/>
                </a:solidFill>
              </a:endParaRPr>
            </a:p>
          </p:txBody>
        </p:sp>
        <p:pic>
          <p:nvPicPr>
            <p:cNvPr id="58" name="Imagem 57">
              <a:extLst>
                <a:ext uri="{FF2B5EF4-FFF2-40B4-BE49-F238E27FC236}">
                  <a16:creationId xmlns:a16="http://schemas.microsoft.com/office/drawing/2014/main" id="{7496B756-BD92-41C8-914C-CA810B7BA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9240" y="844005"/>
              <a:ext cx="729206" cy="7735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035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5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aixaDeTexto 54">
            <a:extLst>
              <a:ext uri="{FF2B5EF4-FFF2-40B4-BE49-F238E27FC236}">
                <a16:creationId xmlns:a16="http://schemas.microsoft.com/office/drawing/2014/main" id="{2FAAD625-D867-44B8-AB1F-F50C33FEF4FF}"/>
              </a:ext>
            </a:extLst>
          </p:cNvPr>
          <p:cNvSpPr txBox="1"/>
          <p:nvPr/>
        </p:nvSpPr>
        <p:spPr>
          <a:xfrm>
            <a:off x="275035" y="1800543"/>
            <a:ext cx="6796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err="1">
                <a:solidFill>
                  <a:srgbClr val="00194C"/>
                </a:solidFill>
              </a:rPr>
              <a:t>Fire</a:t>
            </a:r>
            <a:r>
              <a:rPr lang="pt-PT" sz="2400" b="1" dirty="0">
                <a:solidFill>
                  <a:srgbClr val="00194C"/>
                </a:solidFill>
              </a:rPr>
              <a:t> </a:t>
            </a:r>
            <a:r>
              <a:rPr lang="pt-PT" sz="2400" b="1" dirty="0" err="1">
                <a:solidFill>
                  <a:srgbClr val="00194C"/>
                </a:solidFill>
              </a:rPr>
              <a:t>Radiative</a:t>
            </a:r>
            <a:r>
              <a:rPr lang="pt-PT" sz="2400" b="1" dirty="0">
                <a:solidFill>
                  <a:srgbClr val="00194C"/>
                </a:solidFill>
              </a:rPr>
              <a:t> </a:t>
            </a:r>
            <a:r>
              <a:rPr lang="pt-PT" sz="2400" b="1" dirty="0" err="1">
                <a:solidFill>
                  <a:srgbClr val="00194C"/>
                </a:solidFill>
              </a:rPr>
              <a:t>Power</a:t>
            </a:r>
            <a:r>
              <a:rPr lang="pt-PT" sz="2400" b="1" dirty="0">
                <a:solidFill>
                  <a:srgbClr val="00194C"/>
                </a:solidFill>
              </a:rPr>
              <a:t> (FRP)</a:t>
            </a:r>
          </a:p>
        </p:txBody>
      </p: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9E356DBD-A417-4022-B816-F572D7267020}"/>
              </a:ext>
            </a:extLst>
          </p:cNvPr>
          <p:cNvGrpSpPr/>
          <p:nvPr/>
        </p:nvGrpSpPr>
        <p:grpSpPr>
          <a:xfrm>
            <a:off x="275035" y="867155"/>
            <a:ext cx="5535455" cy="826648"/>
            <a:chOff x="275035" y="844005"/>
            <a:chExt cx="5535455" cy="826648"/>
          </a:xfrm>
        </p:grpSpPr>
        <p:sp>
          <p:nvSpPr>
            <p:cNvPr id="57" name="Título 1">
              <a:extLst>
                <a:ext uri="{FF2B5EF4-FFF2-40B4-BE49-F238E27FC236}">
                  <a16:creationId xmlns:a16="http://schemas.microsoft.com/office/drawing/2014/main" id="{EAC346B1-0CB2-417C-B28C-09201E792605}"/>
                </a:ext>
              </a:extLst>
            </p:cNvPr>
            <p:cNvSpPr txBox="1">
              <a:spLocks/>
            </p:cNvSpPr>
            <p:nvPr/>
          </p:nvSpPr>
          <p:spPr>
            <a:xfrm>
              <a:off x="275035" y="844952"/>
              <a:ext cx="5535455" cy="825701"/>
            </a:xfrm>
            <a:prstGeom prst="rect">
              <a:avLst/>
            </a:prstGeom>
            <a:solidFill>
              <a:schemeClr val="tx1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3600" b="1" dirty="0">
                  <a:solidFill>
                    <a:schemeClr val="bg1"/>
                  </a:solidFill>
                </a:rPr>
                <a:t>LSA-SAF (MSG Products)</a:t>
              </a:r>
              <a:endParaRPr lang="pt-PT" sz="3600" b="1" dirty="0">
                <a:solidFill>
                  <a:schemeClr val="bg1"/>
                </a:solidFill>
              </a:endParaRPr>
            </a:p>
          </p:txBody>
        </p:sp>
        <p:pic>
          <p:nvPicPr>
            <p:cNvPr id="58" name="Imagem 57">
              <a:extLst>
                <a:ext uri="{FF2B5EF4-FFF2-40B4-BE49-F238E27FC236}">
                  <a16:creationId xmlns:a16="http://schemas.microsoft.com/office/drawing/2014/main" id="{7496B756-BD92-41C8-914C-CA810B7BA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9240" y="844005"/>
              <a:ext cx="729206" cy="773530"/>
            </a:xfrm>
            <a:prstGeom prst="rect">
              <a:avLst/>
            </a:prstGeom>
          </p:spPr>
        </p:pic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C0CC6EEF-AA5A-430A-9A4E-2592F0013A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6084" y="2262208"/>
            <a:ext cx="9150037" cy="425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aixaDeTexto 54">
            <a:extLst>
              <a:ext uri="{FF2B5EF4-FFF2-40B4-BE49-F238E27FC236}">
                <a16:creationId xmlns:a16="http://schemas.microsoft.com/office/drawing/2014/main" id="{2FAAD625-D867-44B8-AB1F-F50C33FEF4FF}"/>
              </a:ext>
            </a:extLst>
          </p:cNvPr>
          <p:cNvSpPr txBox="1"/>
          <p:nvPr/>
        </p:nvSpPr>
        <p:spPr>
          <a:xfrm>
            <a:off x="275035" y="1800543"/>
            <a:ext cx="6796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err="1">
                <a:solidFill>
                  <a:srgbClr val="00194C"/>
                </a:solidFill>
              </a:rPr>
              <a:t>Fire</a:t>
            </a:r>
            <a:r>
              <a:rPr lang="pt-PT" sz="2400" b="1" dirty="0">
                <a:solidFill>
                  <a:srgbClr val="00194C"/>
                </a:solidFill>
              </a:rPr>
              <a:t> </a:t>
            </a:r>
            <a:r>
              <a:rPr lang="pt-PT" sz="2400" b="1" dirty="0" err="1">
                <a:solidFill>
                  <a:srgbClr val="00194C"/>
                </a:solidFill>
              </a:rPr>
              <a:t>Radiative</a:t>
            </a:r>
            <a:r>
              <a:rPr lang="pt-PT" sz="2400" b="1" dirty="0">
                <a:solidFill>
                  <a:srgbClr val="00194C"/>
                </a:solidFill>
              </a:rPr>
              <a:t> </a:t>
            </a:r>
            <a:r>
              <a:rPr lang="pt-PT" sz="2400" b="1" dirty="0" err="1">
                <a:solidFill>
                  <a:srgbClr val="00194C"/>
                </a:solidFill>
              </a:rPr>
              <a:t>Power</a:t>
            </a:r>
            <a:r>
              <a:rPr lang="pt-PT" sz="2400" b="1" dirty="0">
                <a:solidFill>
                  <a:srgbClr val="00194C"/>
                </a:solidFill>
              </a:rPr>
              <a:t> (FRP)</a:t>
            </a:r>
          </a:p>
        </p:txBody>
      </p: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9E356DBD-A417-4022-B816-F572D7267020}"/>
              </a:ext>
            </a:extLst>
          </p:cNvPr>
          <p:cNvGrpSpPr/>
          <p:nvPr/>
        </p:nvGrpSpPr>
        <p:grpSpPr>
          <a:xfrm>
            <a:off x="275035" y="867155"/>
            <a:ext cx="5535455" cy="826648"/>
            <a:chOff x="275035" y="844005"/>
            <a:chExt cx="5535455" cy="826648"/>
          </a:xfrm>
        </p:grpSpPr>
        <p:sp>
          <p:nvSpPr>
            <p:cNvPr id="57" name="Título 1">
              <a:extLst>
                <a:ext uri="{FF2B5EF4-FFF2-40B4-BE49-F238E27FC236}">
                  <a16:creationId xmlns:a16="http://schemas.microsoft.com/office/drawing/2014/main" id="{EAC346B1-0CB2-417C-B28C-09201E792605}"/>
                </a:ext>
              </a:extLst>
            </p:cNvPr>
            <p:cNvSpPr txBox="1">
              <a:spLocks/>
            </p:cNvSpPr>
            <p:nvPr/>
          </p:nvSpPr>
          <p:spPr>
            <a:xfrm>
              <a:off x="275035" y="844952"/>
              <a:ext cx="5535455" cy="825701"/>
            </a:xfrm>
            <a:prstGeom prst="rect">
              <a:avLst/>
            </a:prstGeom>
            <a:solidFill>
              <a:schemeClr val="tx1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3600" b="1" dirty="0">
                  <a:solidFill>
                    <a:schemeClr val="bg1"/>
                  </a:solidFill>
                </a:rPr>
                <a:t>LSA-SAF (MSG Products)</a:t>
              </a:r>
              <a:endParaRPr lang="pt-PT" sz="3600" b="1" dirty="0">
                <a:solidFill>
                  <a:schemeClr val="bg1"/>
                </a:solidFill>
              </a:endParaRPr>
            </a:p>
          </p:txBody>
        </p:sp>
        <p:pic>
          <p:nvPicPr>
            <p:cNvPr id="58" name="Imagem 57">
              <a:extLst>
                <a:ext uri="{FF2B5EF4-FFF2-40B4-BE49-F238E27FC236}">
                  <a16:creationId xmlns:a16="http://schemas.microsoft.com/office/drawing/2014/main" id="{7496B756-BD92-41C8-914C-CA810B7BA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9240" y="844005"/>
              <a:ext cx="729206" cy="773530"/>
            </a:xfrm>
            <a:prstGeom prst="rect">
              <a:avLst/>
            </a:prstGeom>
          </p:spPr>
        </p:pic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B6A9655C-174C-4816-8303-73CC3C8CE2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1306" y="867156"/>
            <a:ext cx="5822076" cy="538287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D018C77-C16D-4EE4-9E50-1823BF458A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618" y="3973528"/>
            <a:ext cx="5762159" cy="227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527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E7E2CD6-BB1B-446B-A1EA-72CBE772564A}"/>
              </a:ext>
            </a:extLst>
          </p:cNvPr>
          <p:cNvSpPr txBox="1"/>
          <p:nvPr/>
        </p:nvSpPr>
        <p:spPr>
          <a:xfrm>
            <a:off x="275035" y="1800543"/>
            <a:ext cx="6796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err="1">
                <a:solidFill>
                  <a:srgbClr val="00194C"/>
                </a:solidFill>
              </a:rPr>
              <a:t>Fire</a:t>
            </a:r>
            <a:r>
              <a:rPr lang="pt-PT" sz="2400" b="1" dirty="0">
                <a:solidFill>
                  <a:srgbClr val="00194C"/>
                </a:solidFill>
              </a:rPr>
              <a:t> </a:t>
            </a:r>
            <a:r>
              <a:rPr lang="pt-PT" sz="2400" b="1" dirty="0" err="1">
                <a:solidFill>
                  <a:srgbClr val="00194C"/>
                </a:solidFill>
              </a:rPr>
              <a:t>Risk</a:t>
            </a:r>
            <a:r>
              <a:rPr lang="pt-PT" sz="2400" b="1" dirty="0">
                <a:solidFill>
                  <a:srgbClr val="00194C"/>
                </a:solidFill>
              </a:rPr>
              <a:t> </a:t>
            </a:r>
            <a:r>
              <a:rPr lang="pt-PT" sz="2400" b="1" dirty="0" err="1">
                <a:solidFill>
                  <a:srgbClr val="00194C"/>
                </a:solidFill>
              </a:rPr>
              <a:t>Map</a:t>
            </a:r>
            <a:r>
              <a:rPr lang="pt-PT" sz="2400" b="1" dirty="0">
                <a:solidFill>
                  <a:srgbClr val="00194C"/>
                </a:solidFill>
              </a:rPr>
              <a:t> (FRM)</a:t>
            </a:r>
            <a:r>
              <a:rPr lang="en-US" sz="2400" dirty="0"/>
              <a:t>  </a:t>
            </a:r>
            <a:endParaRPr lang="en-US" sz="2400" dirty="0">
              <a:solidFill>
                <a:srgbClr val="FF6600"/>
              </a:solidFill>
            </a:endParaRPr>
          </a:p>
          <a:p>
            <a:endParaRPr lang="pt-PT" sz="2400" b="1" dirty="0">
              <a:solidFill>
                <a:srgbClr val="00194C"/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59E3D448-5D72-4E67-9ABD-3D929DB4EF72}"/>
              </a:ext>
            </a:extLst>
          </p:cNvPr>
          <p:cNvGrpSpPr/>
          <p:nvPr/>
        </p:nvGrpSpPr>
        <p:grpSpPr>
          <a:xfrm>
            <a:off x="275035" y="867155"/>
            <a:ext cx="5535455" cy="826648"/>
            <a:chOff x="275035" y="844005"/>
            <a:chExt cx="5535455" cy="826648"/>
          </a:xfrm>
        </p:grpSpPr>
        <p:sp>
          <p:nvSpPr>
            <p:cNvPr id="5" name="Título 1">
              <a:extLst>
                <a:ext uri="{FF2B5EF4-FFF2-40B4-BE49-F238E27FC236}">
                  <a16:creationId xmlns:a16="http://schemas.microsoft.com/office/drawing/2014/main" id="{5D5A0ED9-0F6C-49F2-A11D-9F85F7FDAA43}"/>
                </a:ext>
              </a:extLst>
            </p:cNvPr>
            <p:cNvSpPr txBox="1">
              <a:spLocks/>
            </p:cNvSpPr>
            <p:nvPr/>
          </p:nvSpPr>
          <p:spPr>
            <a:xfrm>
              <a:off x="275035" y="844952"/>
              <a:ext cx="5535455" cy="825701"/>
            </a:xfrm>
            <a:prstGeom prst="rect">
              <a:avLst/>
            </a:prstGeom>
            <a:solidFill>
              <a:schemeClr val="tx1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3600" b="1" dirty="0">
                  <a:solidFill>
                    <a:schemeClr val="bg1"/>
                  </a:solidFill>
                </a:rPr>
                <a:t>LSA-SAF (MSG Products)</a:t>
              </a:r>
              <a:endParaRPr lang="pt-PT" sz="3600" b="1" dirty="0">
                <a:solidFill>
                  <a:schemeClr val="bg1"/>
                </a:solidFill>
              </a:endParaRPr>
            </a:p>
          </p:txBody>
        </p:sp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67B8D54F-064B-44B2-A1F8-104336A12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9240" y="844005"/>
              <a:ext cx="729206" cy="773530"/>
            </a:xfrm>
            <a:prstGeom prst="rect">
              <a:avLst/>
            </a:prstGeom>
          </p:spPr>
        </p:pic>
      </p:grp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0E33222B-FA53-4C63-9EF2-C3D595324672}"/>
              </a:ext>
            </a:extLst>
          </p:cNvPr>
          <p:cNvSpPr txBox="1"/>
          <p:nvPr/>
        </p:nvSpPr>
        <p:spPr>
          <a:xfrm>
            <a:off x="229602" y="2368948"/>
            <a:ext cx="5083177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194C"/>
                </a:solidFill>
              </a:rPr>
              <a:t>Probability of exceedance 2000 GJ/day</a:t>
            </a:r>
          </a:p>
          <a:p>
            <a:endParaRPr lang="en-GB" sz="2000" dirty="0">
              <a:solidFill>
                <a:srgbClr val="00194C"/>
              </a:solidFill>
            </a:endParaRPr>
          </a:p>
          <a:p>
            <a:r>
              <a:rPr lang="en-GB" sz="2000" dirty="0">
                <a:solidFill>
                  <a:srgbClr val="00194C"/>
                </a:solidFill>
              </a:rPr>
              <a:t>Product derived using:</a:t>
            </a:r>
          </a:p>
          <a:p>
            <a:r>
              <a:rPr lang="en-GB" sz="2000" dirty="0">
                <a:solidFill>
                  <a:srgbClr val="00194C"/>
                </a:solidFill>
              </a:rPr>
              <a:t>- FWI computed using ECMWF data</a:t>
            </a:r>
          </a:p>
          <a:p>
            <a:r>
              <a:rPr lang="en-GB" sz="2000" dirty="0">
                <a:solidFill>
                  <a:srgbClr val="00194C"/>
                </a:solidFill>
              </a:rPr>
              <a:t>- Historical analysis based on FRP (2004-2018)</a:t>
            </a:r>
          </a:p>
          <a:p>
            <a:r>
              <a:rPr lang="en-GB" sz="2000" dirty="0">
                <a:solidFill>
                  <a:srgbClr val="00194C"/>
                </a:solidFill>
              </a:rPr>
              <a:t>- Main land cover types</a:t>
            </a:r>
            <a:endParaRPr lang="pt-PT" sz="2000" dirty="0">
              <a:solidFill>
                <a:srgbClr val="00194C"/>
              </a:solidFill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8F4EC0EC-3E16-4C91-976C-CC4A7148763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040" y="4030893"/>
            <a:ext cx="7362986" cy="254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33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E7E2CD6-BB1B-446B-A1EA-72CBE772564A}"/>
              </a:ext>
            </a:extLst>
          </p:cNvPr>
          <p:cNvSpPr txBox="1"/>
          <p:nvPr/>
        </p:nvSpPr>
        <p:spPr>
          <a:xfrm>
            <a:off x="275035" y="1800543"/>
            <a:ext cx="6796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err="1">
                <a:solidFill>
                  <a:srgbClr val="00194C"/>
                </a:solidFill>
              </a:rPr>
              <a:t>Fire</a:t>
            </a:r>
            <a:r>
              <a:rPr lang="pt-PT" sz="2400" b="1" dirty="0">
                <a:solidFill>
                  <a:srgbClr val="00194C"/>
                </a:solidFill>
              </a:rPr>
              <a:t> </a:t>
            </a:r>
            <a:r>
              <a:rPr lang="pt-PT" sz="2400" b="1" dirty="0" err="1">
                <a:solidFill>
                  <a:srgbClr val="00194C"/>
                </a:solidFill>
              </a:rPr>
              <a:t>Risk</a:t>
            </a:r>
            <a:r>
              <a:rPr lang="pt-PT" sz="2400" b="1" dirty="0">
                <a:solidFill>
                  <a:srgbClr val="00194C"/>
                </a:solidFill>
              </a:rPr>
              <a:t> </a:t>
            </a:r>
            <a:r>
              <a:rPr lang="pt-PT" sz="2400" b="1" dirty="0" err="1">
                <a:solidFill>
                  <a:srgbClr val="00194C"/>
                </a:solidFill>
              </a:rPr>
              <a:t>Map</a:t>
            </a:r>
            <a:r>
              <a:rPr lang="pt-PT" sz="2400" b="1" dirty="0">
                <a:solidFill>
                  <a:srgbClr val="00194C"/>
                </a:solidFill>
              </a:rPr>
              <a:t> (FRM)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59E3D448-5D72-4E67-9ABD-3D929DB4EF72}"/>
              </a:ext>
            </a:extLst>
          </p:cNvPr>
          <p:cNvGrpSpPr/>
          <p:nvPr/>
        </p:nvGrpSpPr>
        <p:grpSpPr>
          <a:xfrm>
            <a:off x="275035" y="867155"/>
            <a:ext cx="5535455" cy="826648"/>
            <a:chOff x="275035" y="844005"/>
            <a:chExt cx="5535455" cy="826648"/>
          </a:xfrm>
        </p:grpSpPr>
        <p:sp>
          <p:nvSpPr>
            <p:cNvPr id="5" name="Título 1">
              <a:extLst>
                <a:ext uri="{FF2B5EF4-FFF2-40B4-BE49-F238E27FC236}">
                  <a16:creationId xmlns:a16="http://schemas.microsoft.com/office/drawing/2014/main" id="{5D5A0ED9-0F6C-49F2-A11D-9F85F7FDAA43}"/>
                </a:ext>
              </a:extLst>
            </p:cNvPr>
            <p:cNvSpPr txBox="1">
              <a:spLocks/>
            </p:cNvSpPr>
            <p:nvPr/>
          </p:nvSpPr>
          <p:spPr>
            <a:xfrm>
              <a:off x="275035" y="844952"/>
              <a:ext cx="5535455" cy="825701"/>
            </a:xfrm>
            <a:prstGeom prst="rect">
              <a:avLst/>
            </a:prstGeom>
            <a:solidFill>
              <a:schemeClr val="tx1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3600" b="1" dirty="0">
                  <a:solidFill>
                    <a:schemeClr val="bg1"/>
                  </a:solidFill>
                </a:rPr>
                <a:t>LSA-SAF (MSG Products)</a:t>
              </a:r>
              <a:endParaRPr lang="pt-PT" sz="3600" b="1" dirty="0">
                <a:solidFill>
                  <a:schemeClr val="bg1"/>
                </a:solidFill>
              </a:endParaRPr>
            </a:p>
          </p:txBody>
        </p:sp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67B8D54F-064B-44B2-A1F8-104336A12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9240" y="844005"/>
              <a:ext cx="729206" cy="773530"/>
            </a:xfrm>
            <a:prstGeom prst="rect">
              <a:avLst/>
            </a:prstGeom>
          </p:spPr>
        </p:pic>
      </p:grpSp>
      <p:pic>
        <p:nvPicPr>
          <p:cNvPr id="11" name="Imagem 10">
            <a:extLst>
              <a:ext uri="{FF2B5EF4-FFF2-40B4-BE49-F238E27FC236}">
                <a16:creationId xmlns:a16="http://schemas.microsoft.com/office/drawing/2014/main" id="{8F4EC0EC-3E16-4C91-976C-CC4A7148763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474" y="1828008"/>
            <a:ext cx="5454491" cy="188833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E9BBDD7E-55F4-4096-AAA5-C0A7BBCB245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1271" y="4380378"/>
            <a:ext cx="5454491" cy="1888331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4157D230-9C50-4F2A-8C02-D2DB9E5CBC8A}"/>
              </a:ext>
            </a:extLst>
          </p:cNvPr>
          <p:cNvSpPr txBox="1"/>
          <p:nvPr/>
        </p:nvSpPr>
        <p:spPr>
          <a:xfrm>
            <a:off x="6669966" y="3814542"/>
            <a:ext cx="541884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194C"/>
                </a:solidFill>
              </a:rPr>
              <a:t>Probability of exceedance 2000 GJ/day</a:t>
            </a:r>
            <a:endParaRPr lang="pt-PT" sz="2400" b="1" dirty="0">
              <a:solidFill>
                <a:srgbClr val="00194C"/>
              </a:solidFill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3320865D-4748-4275-9586-45A4C32F17F3}"/>
              </a:ext>
            </a:extLst>
          </p:cNvPr>
          <p:cNvSpPr txBox="1"/>
          <p:nvPr/>
        </p:nvSpPr>
        <p:spPr>
          <a:xfrm>
            <a:off x="6551271" y="6320791"/>
            <a:ext cx="545449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194C"/>
                </a:solidFill>
              </a:rPr>
              <a:t>Anomalies of Probability </a:t>
            </a:r>
            <a:endParaRPr lang="pt-PT" sz="2400" b="1" dirty="0">
              <a:solidFill>
                <a:srgbClr val="00194C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A3F4F7E-BFFE-430C-BC18-EC149B075C0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114" y="2426818"/>
            <a:ext cx="4371282" cy="369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43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E7E2CD6-BB1B-446B-A1EA-72CBE772564A}"/>
              </a:ext>
            </a:extLst>
          </p:cNvPr>
          <p:cNvSpPr txBox="1"/>
          <p:nvPr/>
        </p:nvSpPr>
        <p:spPr>
          <a:xfrm>
            <a:off x="275035" y="1800543"/>
            <a:ext cx="6796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err="1">
                <a:solidFill>
                  <a:srgbClr val="00194C"/>
                </a:solidFill>
              </a:rPr>
              <a:t>Fire</a:t>
            </a:r>
            <a:r>
              <a:rPr lang="pt-PT" sz="2400" b="1" dirty="0">
                <a:solidFill>
                  <a:srgbClr val="00194C"/>
                </a:solidFill>
              </a:rPr>
              <a:t> </a:t>
            </a:r>
            <a:r>
              <a:rPr lang="pt-PT" sz="2400" b="1" dirty="0" err="1">
                <a:solidFill>
                  <a:srgbClr val="00194C"/>
                </a:solidFill>
              </a:rPr>
              <a:t>Risk</a:t>
            </a:r>
            <a:r>
              <a:rPr lang="pt-PT" sz="2400" b="1" dirty="0">
                <a:solidFill>
                  <a:srgbClr val="00194C"/>
                </a:solidFill>
              </a:rPr>
              <a:t> </a:t>
            </a:r>
            <a:r>
              <a:rPr lang="pt-PT" sz="2400" b="1" dirty="0" err="1">
                <a:solidFill>
                  <a:srgbClr val="00194C"/>
                </a:solidFill>
              </a:rPr>
              <a:t>Map</a:t>
            </a:r>
            <a:r>
              <a:rPr lang="pt-PT" sz="2400" b="1" dirty="0">
                <a:solidFill>
                  <a:srgbClr val="00194C"/>
                </a:solidFill>
              </a:rPr>
              <a:t> (FRM)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59E3D448-5D72-4E67-9ABD-3D929DB4EF72}"/>
              </a:ext>
            </a:extLst>
          </p:cNvPr>
          <p:cNvGrpSpPr/>
          <p:nvPr/>
        </p:nvGrpSpPr>
        <p:grpSpPr>
          <a:xfrm>
            <a:off x="275035" y="867155"/>
            <a:ext cx="5535455" cy="826648"/>
            <a:chOff x="275035" y="844005"/>
            <a:chExt cx="5535455" cy="826648"/>
          </a:xfrm>
        </p:grpSpPr>
        <p:sp>
          <p:nvSpPr>
            <p:cNvPr id="5" name="Título 1">
              <a:extLst>
                <a:ext uri="{FF2B5EF4-FFF2-40B4-BE49-F238E27FC236}">
                  <a16:creationId xmlns:a16="http://schemas.microsoft.com/office/drawing/2014/main" id="{5D5A0ED9-0F6C-49F2-A11D-9F85F7FDAA43}"/>
                </a:ext>
              </a:extLst>
            </p:cNvPr>
            <p:cNvSpPr txBox="1">
              <a:spLocks/>
            </p:cNvSpPr>
            <p:nvPr/>
          </p:nvSpPr>
          <p:spPr>
            <a:xfrm>
              <a:off x="275035" y="844952"/>
              <a:ext cx="5535455" cy="825701"/>
            </a:xfrm>
            <a:prstGeom prst="rect">
              <a:avLst/>
            </a:prstGeom>
            <a:solidFill>
              <a:schemeClr val="tx1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3600" b="1" dirty="0">
                  <a:solidFill>
                    <a:schemeClr val="bg1"/>
                  </a:solidFill>
                </a:rPr>
                <a:t>LSA-SAF (MSG Products)</a:t>
              </a:r>
              <a:endParaRPr lang="pt-PT" sz="3600" b="1" dirty="0">
                <a:solidFill>
                  <a:schemeClr val="bg1"/>
                </a:solidFill>
              </a:endParaRPr>
            </a:p>
          </p:txBody>
        </p:sp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67B8D54F-064B-44B2-A1F8-104336A12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9240" y="844005"/>
              <a:ext cx="729206" cy="773530"/>
            </a:xfrm>
            <a:prstGeom prst="rect">
              <a:avLst/>
            </a:prstGeom>
          </p:spPr>
        </p:pic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id="{7C45BDCA-4BD1-438D-9621-7931370985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5627" y="2229195"/>
            <a:ext cx="7940746" cy="266794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F4EC0EC-3E16-4C91-976C-CC4A7148763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8684" y="5113886"/>
            <a:ext cx="3617700" cy="125243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E9BBDD7E-55F4-4096-AAA5-C0A7BBCB245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5618" y="5083108"/>
            <a:ext cx="3503800" cy="1213007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4157D230-9C50-4F2A-8C02-D2DB9E5CBC8A}"/>
              </a:ext>
            </a:extLst>
          </p:cNvPr>
          <p:cNvSpPr txBox="1"/>
          <p:nvPr/>
        </p:nvSpPr>
        <p:spPr>
          <a:xfrm>
            <a:off x="1888684" y="6398403"/>
            <a:ext cx="54188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194C"/>
                </a:solidFill>
              </a:rPr>
              <a:t>Probability of exceedance 2000 GJ/day</a:t>
            </a:r>
            <a:endParaRPr lang="pt-PT" b="1" dirty="0">
              <a:solidFill>
                <a:srgbClr val="00194C"/>
              </a:solidFill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3320865D-4748-4275-9586-45A4C32F17F3}"/>
              </a:ext>
            </a:extLst>
          </p:cNvPr>
          <p:cNvSpPr txBox="1"/>
          <p:nvPr/>
        </p:nvSpPr>
        <p:spPr>
          <a:xfrm>
            <a:off x="7105401" y="6396931"/>
            <a:ext cx="410974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194C"/>
                </a:solidFill>
              </a:rPr>
              <a:t>Anomalies of Probability </a:t>
            </a:r>
            <a:endParaRPr lang="pt-PT" sz="1600" b="1" dirty="0">
              <a:solidFill>
                <a:srgbClr val="00194C"/>
              </a:solidFill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FB8D10CF-BC6E-4D93-B2E6-08CCD9F9EA88}"/>
              </a:ext>
            </a:extLst>
          </p:cNvPr>
          <p:cNvSpPr/>
          <p:nvPr/>
        </p:nvSpPr>
        <p:spPr>
          <a:xfrm>
            <a:off x="7307528" y="1587719"/>
            <a:ext cx="4070617" cy="424732"/>
          </a:xfrm>
          <a:prstGeom prst="rect">
            <a:avLst/>
          </a:prstGeom>
          <a:pattFill prst="pct20">
            <a:fgClr>
              <a:schemeClr val="accent1">
                <a:lumMod val="60000"/>
                <a:lumOff val="40000"/>
              </a:schemeClr>
            </a:fgClr>
            <a:bgClr>
              <a:schemeClr val="bg1"/>
            </a:bgClr>
          </a:pattFill>
          <a:ln w="254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5 days of forecast risk (soon!)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7BC09FA-BF8E-4560-9E55-0530BBE829D2}"/>
              </a:ext>
            </a:extLst>
          </p:cNvPr>
          <p:cNvSpPr txBox="1"/>
          <p:nvPr/>
        </p:nvSpPr>
        <p:spPr>
          <a:xfrm>
            <a:off x="8173814" y="1099338"/>
            <a:ext cx="2595954" cy="40011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Mediterranean Europe</a:t>
            </a:r>
            <a:endParaRPr lang="en-GB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702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E7E2CD6-BB1B-446B-A1EA-72CBE772564A}"/>
              </a:ext>
            </a:extLst>
          </p:cNvPr>
          <p:cNvSpPr txBox="1"/>
          <p:nvPr/>
        </p:nvSpPr>
        <p:spPr>
          <a:xfrm>
            <a:off x="275035" y="1800543"/>
            <a:ext cx="6796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err="1">
                <a:solidFill>
                  <a:srgbClr val="00194C"/>
                </a:solidFill>
              </a:rPr>
              <a:t>Fire</a:t>
            </a:r>
            <a:r>
              <a:rPr lang="pt-PT" sz="2400" b="1" dirty="0">
                <a:solidFill>
                  <a:srgbClr val="00194C"/>
                </a:solidFill>
              </a:rPr>
              <a:t> </a:t>
            </a:r>
            <a:r>
              <a:rPr lang="pt-PT" sz="2400" b="1" dirty="0" err="1">
                <a:solidFill>
                  <a:srgbClr val="00194C"/>
                </a:solidFill>
              </a:rPr>
              <a:t>Risk</a:t>
            </a:r>
            <a:r>
              <a:rPr lang="pt-PT" sz="2400" b="1" dirty="0">
                <a:solidFill>
                  <a:srgbClr val="00194C"/>
                </a:solidFill>
              </a:rPr>
              <a:t> </a:t>
            </a:r>
            <a:r>
              <a:rPr lang="pt-PT" sz="2400" b="1" dirty="0" err="1">
                <a:solidFill>
                  <a:srgbClr val="00194C"/>
                </a:solidFill>
              </a:rPr>
              <a:t>Map</a:t>
            </a:r>
            <a:r>
              <a:rPr lang="pt-PT" sz="2400" b="1" dirty="0">
                <a:solidFill>
                  <a:srgbClr val="00194C"/>
                </a:solidFill>
              </a:rPr>
              <a:t> (FRM)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59E3D448-5D72-4E67-9ABD-3D929DB4EF72}"/>
              </a:ext>
            </a:extLst>
          </p:cNvPr>
          <p:cNvGrpSpPr/>
          <p:nvPr/>
        </p:nvGrpSpPr>
        <p:grpSpPr>
          <a:xfrm>
            <a:off x="275035" y="867155"/>
            <a:ext cx="5535455" cy="826648"/>
            <a:chOff x="275035" y="844005"/>
            <a:chExt cx="5535455" cy="826648"/>
          </a:xfrm>
        </p:grpSpPr>
        <p:sp>
          <p:nvSpPr>
            <p:cNvPr id="5" name="Título 1">
              <a:extLst>
                <a:ext uri="{FF2B5EF4-FFF2-40B4-BE49-F238E27FC236}">
                  <a16:creationId xmlns:a16="http://schemas.microsoft.com/office/drawing/2014/main" id="{5D5A0ED9-0F6C-49F2-A11D-9F85F7FDAA43}"/>
                </a:ext>
              </a:extLst>
            </p:cNvPr>
            <p:cNvSpPr txBox="1">
              <a:spLocks/>
            </p:cNvSpPr>
            <p:nvPr/>
          </p:nvSpPr>
          <p:spPr>
            <a:xfrm>
              <a:off x="275035" y="844952"/>
              <a:ext cx="5535455" cy="825701"/>
            </a:xfrm>
            <a:prstGeom prst="rect">
              <a:avLst/>
            </a:prstGeom>
            <a:solidFill>
              <a:schemeClr val="tx1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3600" b="1" dirty="0">
                  <a:solidFill>
                    <a:schemeClr val="bg1"/>
                  </a:solidFill>
                </a:rPr>
                <a:t>LSA-SAF (MSG Products)</a:t>
              </a:r>
              <a:endParaRPr lang="pt-PT" sz="3600" b="1" dirty="0">
                <a:solidFill>
                  <a:schemeClr val="bg1"/>
                </a:solidFill>
              </a:endParaRPr>
            </a:p>
          </p:txBody>
        </p:sp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67B8D54F-064B-44B2-A1F8-104336A12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9240" y="844005"/>
              <a:ext cx="729206" cy="773530"/>
            </a:xfrm>
            <a:prstGeom prst="rect">
              <a:avLst/>
            </a:prstGeom>
          </p:spPr>
        </p:pic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CA0023A4-7588-48D3-AC36-BBB70B6A64C2}"/>
              </a:ext>
            </a:extLst>
          </p:cNvPr>
          <p:cNvSpPr/>
          <p:nvPr/>
        </p:nvSpPr>
        <p:spPr>
          <a:xfrm>
            <a:off x="691251" y="3118465"/>
            <a:ext cx="44665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GB" sz="2000" dirty="0">
                <a:solidFill>
                  <a:srgbClr val="00194C"/>
                </a:solidFill>
              </a:rPr>
              <a:t>Applications: </a:t>
            </a:r>
            <a:r>
              <a:rPr lang="en-GB" sz="2000" dirty="0" err="1">
                <a:solidFill>
                  <a:srgbClr val="00194C"/>
                </a:solidFill>
              </a:rPr>
              <a:t>Pedrogão</a:t>
            </a:r>
            <a:r>
              <a:rPr lang="en-GB" sz="2000" dirty="0">
                <a:solidFill>
                  <a:srgbClr val="00194C"/>
                </a:solidFill>
              </a:rPr>
              <a:t> Fire (Portugal)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GB" sz="2000" dirty="0">
                <a:solidFill>
                  <a:srgbClr val="00194C"/>
                </a:solidFill>
              </a:rPr>
              <a:t>18</a:t>
            </a:r>
            <a:r>
              <a:rPr lang="en-GB" sz="2000" baseline="30000" dirty="0">
                <a:solidFill>
                  <a:srgbClr val="00194C"/>
                </a:solidFill>
              </a:rPr>
              <a:t>th</a:t>
            </a:r>
            <a:r>
              <a:rPr lang="en-GB" sz="2000" dirty="0">
                <a:solidFill>
                  <a:srgbClr val="00194C"/>
                </a:solidFill>
              </a:rPr>
              <a:t> June 2017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GB" sz="2000" dirty="0">
              <a:solidFill>
                <a:srgbClr val="00194C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GB" sz="2000" dirty="0">
                <a:solidFill>
                  <a:srgbClr val="00194C"/>
                </a:solidFill>
              </a:rPr>
              <a:t>High Probability of exceedance and low anomalies of probability</a:t>
            </a:r>
            <a:endParaRPr lang="pt-PT" sz="2000" dirty="0">
              <a:solidFill>
                <a:srgbClr val="00194C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01D914A-CBDF-44D9-BE1C-8C0963B6E8A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9702" y="1486086"/>
            <a:ext cx="5658284" cy="474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80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ção de Conteúdo 4" descr="Uma imagem com texto, sala&#10;&#10;Descrição gerada automaticamente">
            <a:extLst>
              <a:ext uri="{FF2B5EF4-FFF2-40B4-BE49-F238E27FC236}">
                <a16:creationId xmlns:a16="http://schemas.microsoft.com/office/drawing/2014/main" id="{975D2604-19E9-4FD8-8341-AE583B32B9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189444"/>
            <a:ext cx="4199168" cy="3891912"/>
          </a:xfrm>
          <a:prstGeom prst="rect">
            <a:avLst/>
          </a:prstGeom>
          <a:ln>
            <a:noFill/>
          </a:ln>
          <a:effectLst>
            <a:softEdge rad="215900"/>
          </a:effectLst>
        </p:spPr>
      </p:pic>
      <p:pic>
        <p:nvPicPr>
          <p:cNvPr id="8" name="Imagem 7" descr="Uma imagem com pessoa, mulher, sorriso, rapariga&#10;&#10;Descrição gerada automaticamente">
            <a:extLst>
              <a:ext uri="{FF2B5EF4-FFF2-40B4-BE49-F238E27FC236}">
                <a16:creationId xmlns:a16="http://schemas.microsoft.com/office/drawing/2014/main" id="{E24FF94A-70A1-4457-A9D8-8D790215C8F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7543" y="3403990"/>
            <a:ext cx="1683384" cy="2139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5C3DC2A-C477-488B-9093-93DFD4336A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0495" y="5493131"/>
            <a:ext cx="2308416" cy="1016923"/>
          </a:xfrm>
          <a:prstGeom prst="rect">
            <a:avLst/>
          </a:prstGeom>
        </p:spPr>
      </p:pic>
      <p:cxnSp>
        <p:nvCxnSpPr>
          <p:cNvPr id="10" name="Conexão reta unidirecional 9">
            <a:extLst>
              <a:ext uri="{FF2B5EF4-FFF2-40B4-BE49-F238E27FC236}">
                <a16:creationId xmlns:a16="http://schemas.microsoft.com/office/drawing/2014/main" id="{4302710B-FBF5-4998-8112-0384AEACC375}"/>
              </a:ext>
            </a:extLst>
          </p:cNvPr>
          <p:cNvCxnSpPr>
            <a:cxnSpLocks/>
          </p:cNvCxnSpPr>
          <p:nvPr/>
        </p:nvCxnSpPr>
        <p:spPr>
          <a:xfrm flipH="1">
            <a:off x="7299352" y="3403990"/>
            <a:ext cx="1035351" cy="1138193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Imagem 10">
            <a:extLst>
              <a:ext uri="{FF2B5EF4-FFF2-40B4-BE49-F238E27FC236}">
                <a16:creationId xmlns:a16="http://schemas.microsoft.com/office/drawing/2014/main" id="{586F07D1-918E-42A8-A6A2-D113FE00A37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8086" y="5538690"/>
            <a:ext cx="2479838" cy="925807"/>
          </a:xfrm>
          <a:prstGeom prst="rect">
            <a:avLst/>
          </a:prstGeom>
        </p:spPr>
      </p:pic>
      <p:sp>
        <p:nvSpPr>
          <p:cNvPr id="12" name="Subtítulo 2">
            <a:extLst>
              <a:ext uri="{FF2B5EF4-FFF2-40B4-BE49-F238E27FC236}">
                <a16:creationId xmlns:a16="http://schemas.microsoft.com/office/drawing/2014/main" id="{60F3916B-3C91-4C24-AA9E-47DFDDFF883B}"/>
              </a:ext>
            </a:extLst>
          </p:cNvPr>
          <p:cNvSpPr txBox="1">
            <a:spLocks/>
          </p:cNvSpPr>
          <p:nvPr/>
        </p:nvSpPr>
        <p:spPr>
          <a:xfrm>
            <a:off x="492124" y="4886342"/>
            <a:ext cx="5029083" cy="153208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153E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Topics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sz="1800" dirty="0" err="1">
                <a:latin typeface="Calibri" panose="020F0502020204030204"/>
              </a:rPr>
              <a:t>Climate</a:t>
            </a:r>
            <a:r>
              <a:rPr lang="pt-PT" sz="1800" dirty="0">
                <a:latin typeface="Calibri" panose="020F0502020204030204"/>
              </a:rPr>
              <a:t> extremes: </a:t>
            </a:r>
            <a:r>
              <a:rPr lang="pt-PT" sz="1800" dirty="0" err="1">
                <a:latin typeface="Calibri" panose="020F0502020204030204"/>
              </a:rPr>
              <a:t>droughts</a:t>
            </a:r>
            <a:r>
              <a:rPr lang="pt-PT" sz="1800" dirty="0">
                <a:latin typeface="Calibri" panose="020F0502020204030204"/>
              </a:rPr>
              <a:t>, </a:t>
            </a:r>
            <a:r>
              <a:rPr lang="pt-PT" sz="1800" dirty="0" err="1">
                <a:latin typeface="Calibri" panose="020F0502020204030204"/>
              </a:rPr>
              <a:t>heatwaves</a:t>
            </a:r>
            <a:endParaRPr lang="pt-PT" sz="1800" dirty="0"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sz="1800" dirty="0" err="1">
                <a:latin typeface="Calibri" panose="020F0502020204030204"/>
              </a:rPr>
              <a:t>Vegetation</a:t>
            </a:r>
            <a:r>
              <a:rPr lang="pt-PT" sz="1800" dirty="0">
                <a:latin typeface="Calibri" panose="020F0502020204030204"/>
              </a:rPr>
              <a:t> </a:t>
            </a:r>
            <a:r>
              <a:rPr lang="pt-PT" sz="1800" dirty="0" err="1">
                <a:latin typeface="Calibri" panose="020F0502020204030204"/>
              </a:rPr>
              <a:t>dynamics</a:t>
            </a:r>
            <a:r>
              <a:rPr lang="pt-PT" sz="1800" dirty="0">
                <a:latin typeface="Calibri" panose="020F0502020204030204"/>
              </a:rPr>
              <a:t>, </a:t>
            </a:r>
            <a:r>
              <a:rPr lang="pt-PT" sz="1800" dirty="0" err="1">
                <a:latin typeface="Calibri" panose="020F0502020204030204"/>
              </a:rPr>
              <a:t>carbon</a:t>
            </a:r>
            <a:r>
              <a:rPr lang="pt-PT" sz="1800" dirty="0">
                <a:latin typeface="Calibri" panose="020F0502020204030204"/>
              </a:rPr>
              <a:t> balance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sz="1800" dirty="0" err="1">
                <a:latin typeface="Calibri" panose="020F0502020204030204"/>
              </a:rPr>
              <a:t>Fire</a:t>
            </a:r>
            <a:r>
              <a:rPr lang="pt-PT" sz="1800" dirty="0">
                <a:latin typeface="Calibri" panose="020F0502020204030204"/>
              </a:rPr>
              <a:t> </a:t>
            </a:r>
            <a:r>
              <a:rPr lang="pt-PT" sz="1800" dirty="0" err="1">
                <a:latin typeface="Calibri" panose="020F0502020204030204"/>
              </a:rPr>
              <a:t>behaviour</a:t>
            </a:r>
            <a:r>
              <a:rPr lang="pt-PT" sz="1800" dirty="0">
                <a:latin typeface="Calibri" panose="020F0502020204030204"/>
              </a:rPr>
              <a:t>, </a:t>
            </a:r>
            <a:r>
              <a:rPr lang="pt-PT" sz="1800" dirty="0" err="1">
                <a:latin typeface="Calibri" panose="020F0502020204030204"/>
              </a:rPr>
              <a:t>risk</a:t>
            </a:r>
            <a:r>
              <a:rPr lang="pt-PT" sz="1800" dirty="0">
                <a:latin typeface="Calibri" panose="020F0502020204030204"/>
              </a:rPr>
              <a:t> </a:t>
            </a:r>
            <a:r>
              <a:rPr lang="pt-PT" sz="1800" dirty="0" err="1">
                <a:latin typeface="Calibri" panose="020F0502020204030204"/>
              </a:rPr>
              <a:t>and</a:t>
            </a:r>
            <a:r>
              <a:rPr lang="pt-PT" sz="1800" dirty="0">
                <a:latin typeface="Calibri" panose="020F0502020204030204"/>
              </a:rPr>
              <a:t> </a:t>
            </a:r>
            <a:r>
              <a:rPr lang="pt-PT" sz="1800" dirty="0" err="1">
                <a:latin typeface="Calibri" panose="020F0502020204030204"/>
              </a:rPr>
              <a:t>recovery</a:t>
            </a:r>
            <a:endParaRPr lang="pt-PT" sz="1800" dirty="0"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FE41F7D8-D81F-48CE-ABFE-D3103E956C50}"/>
              </a:ext>
            </a:extLst>
          </p:cNvPr>
          <p:cNvSpPr txBox="1">
            <a:spLocks/>
          </p:cNvSpPr>
          <p:nvPr/>
        </p:nvSpPr>
        <p:spPr>
          <a:xfrm>
            <a:off x="359283" y="1041742"/>
            <a:ext cx="6069952" cy="294384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153E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latin typeface="Calibri" panose="020F0502020204030204"/>
              </a:rPr>
              <a:t>Dr.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Célia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M. Gouveia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sz="1800" dirty="0">
                <a:latin typeface="Calibri" panose="020F0502020204030204"/>
                <a:hlinkClick r:id="rId7"/>
              </a:rPr>
              <a:t>celia.gouveia@ipma.pt</a:t>
            </a:r>
            <a:r>
              <a:rPr lang="pt-PT" sz="1800" dirty="0">
                <a:latin typeface="Calibri" panose="020F050202020403020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sz="1800" dirty="0" err="1">
                <a:latin typeface="Calibri" panose="020F0502020204030204"/>
              </a:rPr>
              <a:t>Senior</a:t>
            </a:r>
            <a:r>
              <a:rPr lang="pt-PT" sz="1800" dirty="0">
                <a:latin typeface="Calibri" panose="020F0502020204030204"/>
              </a:rPr>
              <a:t> </a:t>
            </a:r>
            <a:r>
              <a:rPr lang="pt-PT" sz="1800" dirty="0" err="1">
                <a:latin typeface="Calibri" panose="020F0502020204030204"/>
              </a:rPr>
              <a:t>Researcher</a:t>
            </a:r>
            <a:r>
              <a:rPr lang="pt-PT" sz="1800" dirty="0">
                <a:latin typeface="Calibri" panose="020F0502020204030204"/>
              </a:rPr>
              <a:t> </a:t>
            </a:r>
            <a:r>
              <a:rPr lang="pt-PT" sz="1800" dirty="0" err="1">
                <a:latin typeface="Calibri" panose="020F0502020204030204"/>
              </a:rPr>
              <a:t>at</a:t>
            </a:r>
            <a:r>
              <a:rPr lang="pt-PT" sz="1800" dirty="0">
                <a:latin typeface="Calibri" panose="020F0502020204030204"/>
              </a:rPr>
              <a:t> LSA-SAF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sz="1800" dirty="0">
                <a:latin typeface="Calibri" panose="020F0502020204030204"/>
              </a:rPr>
              <a:t>Instituto Português do Mar e Atmosfera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sz="1800" dirty="0">
                <a:latin typeface="Calibri" panose="020F0502020204030204"/>
              </a:rPr>
              <a:t>&amp;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sz="1800" dirty="0">
                <a:latin typeface="Calibri" panose="020F0502020204030204"/>
              </a:rPr>
              <a:t>Assistant Professor (</a:t>
            </a:r>
            <a:r>
              <a:rPr lang="pt-PT" sz="1800" dirty="0" err="1">
                <a:latin typeface="Calibri" panose="020F0502020204030204"/>
              </a:rPr>
              <a:t>Remote</a:t>
            </a:r>
            <a:r>
              <a:rPr lang="pt-PT" sz="1800" dirty="0">
                <a:latin typeface="Calibri" panose="020F0502020204030204"/>
              </a:rPr>
              <a:t> </a:t>
            </a:r>
            <a:r>
              <a:rPr lang="pt-PT" sz="1800" dirty="0" err="1">
                <a:latin typeface="Calibri" panose="020F0502020204030204"/>
              </a:rPr>
              <a:t>Sensing</a:t>
            </a:r>
            <a:r>
              <a:rPr lang="pt-PT" sz="1800" dirty="0">
                <a:latin typeface="Calibri" panose="020F0502020204030204"/>
              </a:rPr>
              <a:t> </a:t>
            </a:r>
            <a:r>
              <a:rPr lang="pt-PT" sz="1800" dirty="0" err="1">
                <a:latin typeface="Calibri" panose="020F0502020204030204"/>
              </a:rPr>
              <a:t>and</a:t>
            </a:r>
            <a:r>
              <a:rPr lang="pt-PT" sz="1800" dirty="0">
                <a:latin typeface="Calibri" panose="020F0502020204030204"/>
              </a:rPr>
              <a:t> </a:t>
            </a:r>
            <a:r>
              <a:rPr lang="pt-PT" sz="1800" dirty="0" err="1">
                <a:latin typeface="Calibri" panose="020F0502020204030204"/>
              </a:rPr>
              <a:t>Environment</a:t>
            </a:r>
            <a:r>
              <a:rPr lang="pt-PT" sz="1800" dirty="0">
                <a:latin typeface="Calibri" panose="020F0502020204030204"/>
              </a:rPr>
              <a:t>)</a:t>
            </a:r>
          </a:p>
          <a:p>
            <a:pPr lvl="0">
              <a:defRPr/>
            </a:pPr>
            <a:r>
              <a:rPr lang="pt-PT" sz="1800" dirty="0" err="1">
                <a:latin typeface="Calibri" panose="020F0502020204030204"/>
              </a:rPr>
              <a:t>Science</a:t>
            </a:r>
            <a:r>
              <a:rPr lang="pt-PT" sz="1800" dirty="0">
                <a:latin typeface="Calibri" panose="020F0502020204030204"/>
              </a:rPr>
              <a:t> </a:t>
            </a:r>
            <a:r>
              <a:rPr lang="pt-PT" sz="1800" dirty="0" err="1">
                <a:latin typeface="Calibri" panose="020F0502020204030204"/>
              </a:rPr>
              <a:t>Faculty</a:t>
            </a:r>
            <a:r>
              <a:rPr lang="pt-PT" sz="1800" dirty="0">
                <a:latin typeface="Calibri" panose="020F0502020204030204"/>
              </a:rPr>
              <a:t> </a:t>
            </a:r>
            <a:r>
              <a:rPr lang="pt-PT" sz="1800" dirty="0" err="1">
                <a:latin typeface="Calibri" panose="020F0502020204030204"/>
              </a:rPr>
              <a:t>University</a:t>
            </a:r>
            <a:r>
              <a:rPr lang="pt-PT" sz="1800" dirty="0">
                <a:latin typeface="Calibri" panose="020F0502020204030204"/>
              </a:rPr>
              <a:t> </a:t>
            </a:r>
            <a:r>
              <a:rPr lang="pt-PT" sz="1800" dirty="0" err="1">
                <a:latin typeface="Calibri" panose="020F0502020204030204"/>
              </a:rPr>
              <a:t>of</a:t>
            </a:r>
            <a:r>
              <a:rPr lang="pt-PT" sz="1800" dirty="0">
                <a:latin typeface="Calibri" panose="020F0502020204030204"/>
              </a:rPr>
              <a:t> </a:t>
            </a:r>
            <a:r>
              <a:rPr lang="pt-PT" sz="1800" dirty="0" err="1"/>
              <a:t>Lisbon</a:t>
            </a:r>
            <a:endParaRPr lang="pt-PT" sz="1800" dirty="0"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218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E7E2CD6-BB1B-446B-A1EA-72CBE772564A}"/>
              </a:ext>
            </a:extLst>
          </p:cNvPr>
          <p:cNvSpPr txBox="1"/>
          <p:nvPr/>
        </p:nvSpPr>
        <p:spPr>
          <a:xfrm>
            <a:off x="275035" y="1800543"/>
            <a:ext cx="6796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err="1">
                <a:solidFill>
                  <a:srgbClr val="00194C"/>
                </a:solidFill>
              </a:rPr>
              <a:t>Fire</a:t>
            </a:r>
            <a:r>
              <a:rPr lang="pt-PT" sz="2400" b="1" dirty="0">
                <a:solidFill>
                  <a:srgbClr val="00194C"/>
                </a:solidFill>
              </a:rPr>
              <a:t> </a:t>
            </a:r>
            <a:r>
              <a:rPr lang="pt-PT" sz="2400" b="1" dirty="0" err="1">
                <a:solidFill>
                  <a:srgbClr val="00194C"/>
                </a:solidFill>
              </a:rPr>
              <a:t>Risk</a:t>
            </a:r>
            <a:r>
              <a:rPr lang="pt-PT" sz="2400" b="1" dirty="0">
                <a:solidFill>
                  <a:srgbClr val="00194C"/>
                </a:solidFill>
              </a:rPr>
              <a:t> </a:t>
            </a:r>
            <a:r>
              <a:rPr lang="pt-PT" sz="2400" b="1" dirty="0" err="1">
                <a:solidFill>
                  <a:srgbClr val="00194C"/>
                </a:solidFill>
              </a:rPr>
              <a:t>Map</a:t>
            </a:r>
            <a:r>
              <a:rPr lang="pt-PT" sz="2400" b="1" dirty="0">
                <a:solidFill>
                  <a:srgbClr val="00194C"/>
                </a:solidFill>
              </a:rPr>
              <a:t> (FRM)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59E3D448-5D72-4E67-9ABD-3D929DB4EF72}"/>
              </a:ext>
            </a:extLst>
          </p:cNvPr>
          <p:cNvGrpSpPr/>
          <p:nvPr/>
        </p:nvGrpSpPr>
        <p:grpSpPr>
          <a:xfrm>
            <a:off x="275035" y="867155"/>
            <a:ext cx="5535455" cy="826648"/>
            <a:chOff x="275035" y="844005"/>
            <a:chExt cx="5535455" cy="826648"/>
          </a:xfrm>
        </p:grpSpPr>
        <p:sp>
          <p:nvSpPr>
            <p:cNvPr id="5" name="Título 1">
              <a:extLst>
                <a:ext uri="{FF2B5EF4-FFF2-40B4-BE49-F238E27FC236}">
                  <a16:creationId xmlns:a16="http://schemas.microsoft.com/office/drawing/2014/main" id="{5D5A0ED9-0F6C-49F2-A11D-9F85F7FDAA43}"/>
                </a:ext>
              </a:extLst>
            </p:cNvPr>
            <p:cNvSpPr txBox="1">
              <a:spLocks/>
            </p:cNvSpPr>
            <p:nvPr/>
          </p:nvSpPr>
          <p:spPr>
            <a:xfrm>
              <a:off x="275035" y="844952"/>
              <a:ext cx="5535455" cy="825701"/>
            </a:xfrm>
            <a:prstGeom prst="rect">
              <a:avLst/>
            </a:prstGeom>
            <a:solidFill>
              <a:schemeClr val="tx1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3600" b="1" dirty="0">
                  <a:solidFill>
                    <a:schemeClr val="bg1"/>
                  </a:solidFill>
                </a:rPr>
                <a:t>LSA-SAF (MSG Products)</a:t>
              </a:r>
              <a:endParaRPr lang="pt-PT" sz="3600" b="1" dirty="0">
                <a:solidFill>
                  <a:schemeClr val="bg1"/>
                </a:solidFill>
              </a:endParaRPr>
            </a:p>
          </p:txBody>
        </p:sp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67B8D54F-064B-44B2-A1F8-104336A12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9240" y="844005"/>
              <a:ext cx="729206" cy="773530"/>
            </a:xfrm>
            <a:prstGeom prst="rect">
              <a:avLst/>
            </a:prstGeom>
          </p:spPr>
        </p:pic>
      </p:grpSp>
      <p:sp>
        <p:nvSpPr>
          <p:cNvPr id="9" name="Retângulo 8">
            <a:extLst>
              <a:ext uri="{FF2B5EF4-FFF2-40B4-BE49-F238E27FC236}">
                <a16:creationId xmlns:a16="http://schemas.microsoft.com/office/drawing/2014/main" id="{8A55F577-466B-46C9-9963-78250B1AC1F4}"/>
              </a:ext>
            </a:extLst>
          </p:cNvPr>
          <p:cNvSpPr/>
          <p:nvPr/>
        </p:nvSpPr>
        <p:spPr>
          <a:xfrm>
            <a:off x="634116" y="3025868"/>
            <a:ext cx="49337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n-GB" sz="2000" dirty="0">
                <a:solidFill>
                  <a:srgbClr val="00194C"/>
                </a:solidFill>
              </a:rPr>
              <a:t>Applications: </a:t>
            </a:r>
            <a:r>
              <a:rPr lang="en-GB" sz="2000" dirty="0" err="1">
                <a:solidFill>
                  <a:srgbClr val="00194C"/>
                </a:solidFill>
              </a:rPr>
              <a:t>Marselha</a:t>
            </a:r>
            <a:r>
              <a:rPr lang="en-GB" sz="2000" dirty="0">
                <a:solidFill>
                  <a:srgbClr val="00194C"/>
                </a:solidFill>
              </a:rPr>
              <a:t> Fire (France)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n-GB" sz="2000" dirty="0">
                <a:solidFill>
                  <a:srgbClr val="00194C"/>
                </a:solidFill>
              </a:rPr>
              <a:t>25</a:t>
            </a:r>
            <a:r>
              <a:rPr lang="en-GB" sz="2000" baseline="30000" dirty="0">
                <a:solidFill>
                  <a:srgbClr val="00194C"/>
                </a:solidFill>
              </a:rPr>
              <a:t>th</a:t>
            </a:r>
            <a:r>
              <a:rPr lang="en-GB" sz="2000" dirty="0">
                <a:solidFill>
                  <a:srgbClr val="00194C"/>
                </a:solidFill>
              </a:rPr>
              <a:t> June 2017 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endParaRPr lang="en-GB" sz="2000" dirty="0">
              <a:solidFill>
                <a:srgbClr val="00194C"/>
              </a:solidFill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n-GB" sz="2000" dirty="0">
                <a:solidFill>
                  <a:srgbClr val="00194C"/>
                </a:solidFill>
              </a:rPr>
              <a:t>High anomalies of probability and high</a:t>
            </a:r>
            <a:endParaRPr lang="pt-PT" sz="2000" dirty="0">
              <a:solidFill>
                <a:srgbClr val="00194C"/>
              </a:solidFill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n-GB" sz="2000" dirty="0">
                <a:solidFill>
                  <a:srgbClr val="00194C"/>
                </a:solidFill>
              </a:rPr>
              <a:t>probability of exceedance and low</a:t>
            </a:r>
            <a:endParaRPr lang="pt-PT" sz="2000" dirty="0">
              <a:solidFill>
                <a:srgbClr val="00194C"/>
              </a:solidFill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3ABCE631-959A-48F9-B660-B2A407E5AC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450877"/>
            <a:ext cx="5778650" cy="4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886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12E4E4F-F4FF-4659-907D-7EC593694E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136" y="2053087"/>
            <a:ext cx="5609864" cy="363952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241FA6F-B0F9-4673-82CE-369180EBEBA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4816" y="2401747"/>
            <a:ext cx="2615878" cy="272583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F79F016-04BA-4192-A8AA-26AFF392C5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522" b="48706"/>
          <a:stretch/>
        </p:blipFill>
        <p:spPr>
          <a:xfrm>
            <a:off x="9137197" y="2401747"/>
            <a:ext cx="2799786" cy="243647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3443319-2B34-46B7-B662-8963EAFFC8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87" t="52710" r="12241"/>
          <a:stretch/>
        </p:blipFill>
        <p:spPr>
          <a:xfrm>
            <a:off x="9429510" y="4838218"/>
            <a:ext cx="2696902" cy="1346517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CD92D000-8F16-4CD3-BFA3-2BFE963FDA84}"/>
              </a:ext>
            </a:extLst>
          </p:cNvPr>
          <p:cNvSpPr txBox="1"/>
          <p:nvPr/>
        </p:nvSpPr>
        <p:spPr>
          <a:xfrm>
            <a:off x="486136" y="1022980"/>
            <a:ext cx="6796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err="1">
                <a:solidFill>
                  <a:srgbClr val="00194C"/>
                </a:solidFill>
              </a:rPr>
              <a:t>Previous</a:t>
            </a:r>
            <a:r>
              <a:rPr lang="pt-PT" sz="2400" b="1" dirty="0">
                <a:solidFill>
                  <a:srgbClr val="00194C"/>
                </a:solidFill>
              </a:rPr>
              <a:t> </a:t>
            </a:r>
            <a:r>
              <a:rPr lang="pt-PT" sz="2400" b="1" dirty="0" err="1">
                <a:solidFill>
                  <a:srgbClr val="00194C"/>
                </a:solidFill>
              </a:rPr>
              <a:t>Experience</a:t>
            </a:r>
            <a:endParaRPr lang="pt-PT" sz="2400" b="1" dirty="0">
              <a:solidFill>
                <a:srgbClr val="00194C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4DF07F9-4ABB-4C7B-B111-1437E0B4B706}"/>
              </a:ext>
            </a:extLst>
          </p:cNvPr>
          <p:cNvSpPr txBox="1"/>
          <p:nvPr/>
        </p:nvSpPr>
        <p:spPr>
          <a:xfrm>
            <a:off x="620010" y="5736079"/>
            <a:ext cx="2787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>
                <a:solidFill>
                  <a:srgbClr val="00194C"/>
                </a:solidFill>
              </a:rPr>
              <a:t>Number Hot Days</a:t>
            </a:r>
            <a:endParaRPr lang="pt-PT" sz="2400" b="1" dirty="0">
              <a:solidFill>
                <a:srgbClr val="00194C"/>
              </a:solidFill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8BADA13-8DB3-4332-8873-EE0643109069}"/>
              </a:ext>
            </a:extLst>
          </p:cNvPr>
          <p:cNvSpPr txBox="1"/>
          <p:nvPr/>
        </p:nvSpPr>
        <p:spPr>
          <a:xfrm>
            <a:off x="6454816" y="5926859"/>
            <a:ext cx="2787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rgbClr val="00194C"/>
                </a:solidFill>
              </a:rPr>
              <a:t>NDVI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AC35F6F-354B-4CCF-86D2-538B4C940EBD}"/>
              </a:ext>
            </a:extLst>
          </p:cNvPr>
          <p:cNvSpPr txBox="1"/>
          <p:nvPr/>
        </p:nvSpPr>
        <p:spPr>
          <a:xfrm>
            <a:off x="6462532" y="5127780"/>
            <a:ext cx="2696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/>
              <a:t>Number</a:t>
            </a:r>
            <a:r>
              <a:rPr lang="pt-PT" sz="1400" dirty="0"/>
              <a:t> </a:t>
            </a:r>
            <a:r>
              <a:rPr lang="pt-PT" sz="1400" dirty="0" err="1"/>
              <a:t>of</a:t>
            </a:r>
            <a:r>
              <a:rPr lang="pt-PT" sz="1400" dirty="0"/>
              <a:t> </a:t>
            </a:r>
            <a:r>
              <a:rPr lang="pt-PT" sz="1400" dirty="0" err="1"/>
              <a:t>months</a:t>
            </a:r>
            <a:r>
              <a:rPr lang="pt-PT" sz="1400" dirty="0"/>
              <a:t> </a:t>
            </a:r>
            <a:r>
              <a:rPr lang="pt-PT" sz="1400" dirty="0" err="1"/>
              <a:t>with</a:t>
            </a:r>
            <a:r>
              <a:rPr lang="pt-PT" sz="1400" dirty="0"/>
              <a:t> </a:t>
            </a:r>
            <a:r>
              <a:rPr lang="pt-PT" sz="1400" dirty="0" err="1"/>
              <a:t>vegetative</a:t>
            </a:r>
            <a:r>
              <a:rPr lang="pt-PT" sz="1400" dirty="0"/>
              <a:t> stress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13708EE-A029-4A02-80A6-67F8CF48C13F}"/>
              </a:ext>
            </a:extLst>
          </p:cNvPr>
          <p:cNvSpPr txBox="1"/>
          <p:nvPr/>
        </p:nvSpPr>
        <p:spPr>
          <a:xfrm>
            <a:off x="9616568" y="1883810"/>
            <a:ext cx="23227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Gouveia et al., 2017</a:t>
            </a:r>
            <a:endParaRPr lang="en-GB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37F9F47-A637-47FE-BC18-A9BEC10F0F49}"/>
              </a:ext>
            </a:extLst>
          </p:cNvPr>
          <p:cNvSpPr txBox="1"/>
          <p:nvPr/>
        </p:nvSpPr>
        <p:spPr>
          <a:xfrm>
            <a:off x="5486400" y="1351415"/>
            <a:ext cx="26158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400" b="1" dirty="0" err="1">
                <a:solidFill>
                  <a:srgbClr val="00194C"/>
                </a:solidFill>
              </a:rPr>
              <a:t>Greece</a:t>
            </a:r>
            <a:r>
              <a:rPr lang="pt-PT" sz="2400" b="1" dirty="0">
                <a:solidFill>
                  <a:srgbClr val="00194C"/>
                </a:solidFill>
              </a:rPr>
              <a:t> </a:t>
            </a:r>
            <a:r>
              <a:rPr lang="pt-PT" sz="2400" b="1" dirty="0" err="1">
                <a:solidFill>
                  <a:srgbClr val="00194C"/>
                </a:solidFill>
              </a:rPr>
              <a:t>fires</a:t>
            </a:r>
            <a:r>
              <a:rPr lang="pt-PT" sz="2400" b="1" dirty="0">
                <a:solidFill>
                  <a:srgbClr val="00194C"/>
                </a:solidFill>
              </a:rPr>
              <a:t> 2017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12D3707-508E-4A73-8F05-0969FB7C7A42}"/>
              </a:ext>
            </a:extLst>
          </p:cNvPr>
          <p:cNvSpPr txBox="1"/>
          <p:nvPr/>
        </p:nvSpPr>
        <p:spPr>
          <a:xfrm>
            <a:off x="3308430" y="5723070"/>
            <a:ext cx="2787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 err="1">
                <a:solidFill>
                  <a:srgbClr val="00194C"/>
                </a:solidFill>
              </a:rPr>
              <a:t>Number</a:t>
            </a:r>
            <a:r>
              <a:rPr lang="pt-PT" sz="2400" b="1" dirty="0">
                <a:solidFill>
                  <a:srgbClr val="00194C"/>
                </a:solidFill>
              </a:rPr>
              <a:t> Hot </a:t>
            </a:r>
            <a:r>
              <a:rPr lang="pt-PT" sz="2400" b="1" dirty="0" err="1">
                <a:solidFill>
                  <a:srgbClr val="00194C"/>
                </a:solidFill>
              </a:rPr>
              <a:t>Days</a:t>
            </a:r>
            <a:r>
              <a:rPr lang="pt-PT" sz="2400" b="1" dirty="0">
                <a:solidFill>
                  <a:srgbClr val="00194C"/>
                </a:solidFill>
              </a:rPr>
              <a:t> / </a:t>
            </a:r>
            <a:r>
              <a:rPr lang="pt-PT" sz="2400" b="1" dirty="0" err="1">
                <a:solidFill>
                  <a:srgbClr val="00194C"/>
                </a:solidFill>
              </a:rPr>
              <a:t>Precipitation</a:t>
            </a:r>
            <a:endParaRPr lang="pt-PT" sz="2400" b="1" dirty="0">
              <a:solidFill>
                <a:srgbClr val="0019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160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>
            <a:extLst>
              <a:ext uri="{FF2B5EF4-FFF2-40B4-BE49-F238E27FC236}">
                <a16:creationId xmlns:a16="http://schemas.microsoft.com/office/drawing/2014/main" id="{54DF07F9-4ABB-4C7B-B111-1437E0B4B706}"/>
              </a:ext>
            </a:extLst>
          </p:cNvPr>
          <p:cNvSpPr txBox="1"/>
          <p:nvPr/>
        </p:nvSpPr>
        <p:spPr>
          <a:xfrm>
            <a:off x="7375003" y="840160"/>
            <a:ext cx="2787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>
                <a:solidFill>
                  <a:srgbClr val="00194C"/>
                </a:solidFill>
              </a:rPr>
              <a:t>LST </a:t>
            </a:r>
            <a:r>
              <a:rPr lang="pt-PT" sz="2400" b="1" dirty="0" err="1">
                <a:solidFill>
                  <a:srgbClr val="00194C"/>
                </a:solidFill>
              </a:rPr>
              <a:t>from</a:t>
            </a:r>
            <a:r>
              <a:rPr lang="pt-PT" sz="2400" b="1" dirty="0">
                <a:solidFill>
                  <a:srgbClr val="00194C"/>
                </a:solidFill>
              </a:rPr>
              <a:t> MSG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D856CCEE-F9EB-4DEF-B803-EF5324E4B5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198" y="1327502"/>
            <a:ext cx="10474141" cy="4540557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F713500A-5089-444C-8FEC-9BB1F1509733}"/>
              </a:ext>
            </a:extLst>
          </p:cNvPr>
          <p:cNvSpPr/>
          <p:nvPr/>
        </p:nvSpPr>
        <p:spPr>
          <a:xfrm>
            <a:off x="486198" y="927392"/>
            <a:ext cx="78999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rgbClr val="00194C"/>
                </a:solidFill>
              </a:rPr>
              <a:t>2018: hot and dry year over central Europa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1F4EDA4C-094D-4EC9-A970-5C225352FB33}"/>
              </a:ext>
            </a:extLst>
          </p:cNvPr>
          <p:cNvSpPr/>
          <p:nvPr/>
        </p:nvSpPr>
        <p:spPr>
          <a:xfrm>
            <a:off x="909711" y="5868059"/>
            <a:ext cx="51862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00194C"/>
                </a:solidFill>
              </a:rPr>
              <a:t>Climatology derived between 2004 and 2018 (using median) 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0A7EC117-9988-4B67-AD35-9D529EDFF2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1539" y="1127447"/>
            <a:ext cx="707036" cy="511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1405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>
            <a:extLst>
              <a:ext uri="{FF2B5EF4-FFF2-40B4-BE49-F238E27FC236}">
                <a16:creationId xmlns:a16="http://schemas.microsoft.com/office/drawing/2014/main" id="{54DF07F9-4ABB-4C7B-B111-1437E0B4B706}"/>
              </a:ext>
            </a:extLst>
          </p:cNvPr>
          <p:cNvSpPr txBox="1"/>
          <p:nvPr/>
        </p:nvSpPr>
        <p:spPr>
          <a:xfrm>
            <a:off x="7524632" y="927392"/>
            <a:ext cx="2787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>
                <a:solidFill>
                  <a:srgbClr val="00194C"/>
                </a:solidFill>
              </a:rPr>
              <a:t>LST - MSG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F713500A-5089-444C-8FEC-9BB1F1509733}"/>
              </a:ext>
            </a:extLst>
          </p:cNvPr>
          <p:cNvSpPr/>
          <p:nvPr/>
        </p:nvSpPr>
        <p:spPr>
          <a:xfrm>
            <a:off x="419696" y="1325850"/>
            <a:ext cx="78999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rgbClr val="00194C"/>
                </a:solidFill>
              </a:rPr>
              <a:t>2018: hot and dry year over central Europa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1F4EDA4C-094D-4EC9-A970-5C225352FB33}"/>
              </a:ext>
            </a:extLst>
          </p:cNvPr>
          <p:cNvSpPr/>
          <p:nvPr/>
        </p:nvSpPr>
        <p:spPr>
          <a:xfrm>
            <a:off x="909711" y="5868059"/>
            <a:ext cx="51862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00194C"/>
                </a:solidFill>
              </a:rPr>
              <a:t>Climatology derived between 2004 and 2018 (using median)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5BDEA76-BECD-415B-ABC2-40DCD23D5C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9840" y="1525905"/>
            <a:ext cx="6011177" cy="451143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77E9F236-46AF-420A-A5BA-3C5EFCEA542D}"/>
              </a:ext>
            </a:extLst>
          </p:cNvPr>
          <p:cNvSpPr txBox="1"/>
          <p:nvPr/>
        </p:nvSpPr>
        <p:spPr>
          <a:xfrm>
            <a:off x="580983" y="3213487"/>
            <a:ext cx="48056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00194C"/>
                </a:solidFill>
              </a:rPr>
              <a:t>Number of months with LST monthly anomalies in 2018 (from January to September) presenting the highest value of LST monthly anomaly since 2004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FCD358E-5B5E-47EB-93C0-B9558034E719}"/>
              </a:ext>
            </a:extLst>
          </p:cNvPr>
          <p:cNvSpPr/>
          <p:nvPr/>
        </p:nvSpPr>
        <p:spPr>
          <a:xfrm>
            <a:off x="9050217" y="1725960"/>
            <a:ext cx="1113692" cy="105507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3">
            <a:extLst>
              <a:ext uri="{FF2B5EF4-FFF2-40B4-BE49-F238E27FC236}">
                <a16:creationId xmlns:a16="http://schemas.microsoft.com/office/drawing/2014/main" id="{36E48EA0-9FAB-44AE-9CFD-7770296E0D04}"/>
              </a:ext>
            </a:extLst>
          </p:cNvPr>
          <p:cNvGrpSpPr/>
          <p:nvPr/>
        </p:nvGrpSpPr>
        <p:grpSpPr>
          <a:xfrm>
            <a:off x="11159820" y="2862336"/>
            <a:ext cx="579546" cy="2055190"/>
            <a:chOff x="5781498" y="1772458"/>
            <a:chExt cx="579546" cy="2055190"/>
          </a:xfrm>
        </p:grpSpPr>
        <p:sp>
          <p:nvSpPr>
            <p:cNvPr id="11" name="TextBox 24">
              <a:extLst>
                <a:ext uri="{FF2B5EF4-FFF2-40B4-BE49-F238E27FC236}">
                  <a16:creationId xmlns:a16="http://schemas.microsoft.com/office/drawing/2014/main" id="{41D307DD-4539-4D34-92C3-173603221778}"/>
                </a:ext>
              </a:extLst>
            </p:cNvPr>
            <p:cNvSpPr txBox="1"/>
            <p:nvPr/>
          </p:nvSpPr>
          <p:spPr>
            <a:xfrm>
              <a:off x="6056244" y="1772458"/>
              <a:ext cx="304800" cy="20314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1920"/>
                </a:lnSpc>
              </a:pPr>
              <a:r>
                <a:rPr lang="en-US" sz="1500" dirty="0"/>
                <a:t>8</a:t>
              </a:r>
            </a:p>
            <a:p>
              <a:pPr>
                <a:lnSpc>
                  <a:spcPts val="1920"/>
                </a:lnSpc>
              </a:pPr>
              <a:r>
                <a:rPr lang="en-US" sz="1500" dirty="0"/>
                <a:t>7</a:t>
              </a:r>
            </a:p>
            <a:p>
              <a:pPr>
                <a:lnSpc>
                  <a:spcPts val="1920"/>
                </a:lnSpc>
              </a:pPr>
              <a:r>
                <a:rPr lang="en-US" sz="1500" dirty="0"/>
                <a:t>6</a:t>
              </a:r>
            </a:p>
            <a:p>
              <a:pPr>
                <a:lnSpc>
                  <a:spcPts val="1920"/>
                </a:lnSpc>
              </a:pPr>
              <a:r>
                <a:rPr lang="en-US" sz="1500" dirty="0"/>
                <a:t>5</a:t>
              </a:r>
            </a:p>
            <a:p>
              <a:pPr>
                <a:lnSpc>
                  <a:spcPts val="1920"/>
                </a:lnSpc>
              </a:pPr>
              <a:r>
                <a:rPr lang="en-US" sz="1500" dirty="0"/>
                <a:t>4</a:t>
              </a:r>
            </a:p>
            <a:p>
              <a:pPr>
                <a:lnSpc>
                  <a:spcPts val="1920"/>
                </a:lnSpc>
              </a:pPr>
              <a:r>
                <a:rPr lang="en-US" sz="1500" dirty="0"/>
                <a:t>3</a:t>
              </a:r>
            </a:p>
            <a:p>
              <a:pPr>
                <a:lnSpc>
                  <a:spcPts val="1920"/>
                </a:lnSpc>
              </a:pPr>
              <a:r>
                <a:rPr lang="en-US" sz="1500" dirty="0"/>
                <a:t>2</a:t>
              </a:r>
            </a:p>
            <a:p>
              <a:pPr>
                <a:lnSpc>
                  <a:spcPts val="1920"/>
                </a:lnSpc>
              </a:pPr>
              <a:r>
                <a:rPr lang="en-US" sz="1500" dirty="0"/>
                <a:t>1</a:t>
              </a:r>
            </a:p>
          </p:txBody>
        </p:sp>
        <p:pic>
          <p:nvPicPr>
            <p:cNvPr id="12" name="Picture 25">
              <a:extLst>
                <a:ext uri="{FF2B5EF4-FFF2-40B4-BE49-F238E27FC236}">
                  <a16:creationId xmlns:a16="http://schemas.microsoft.com/office/drawing/2014/main" id="{13BF58B5-1D81-4819-ACF0-28EE27BEFE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81498" y="1785710"/>
              <a:ext cx="324000" cy="20419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93656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>
            <a:extLst>
              <a:ext uri="{FF2B5EF4-FFF2-40B4-BE49-F238E27FC236}">
                <a16:creationId xmlns:a16="http://schemas.microsoft.com/office/drawing/2014/main" id="{54DF07F9-4ABB-4C7B-B111-1437E0B4B706}"/>
              </a:ext>
            </a:extLst>
          </p:cNvPr>
          <p:cNvSpPr txBox="1"/>
          <p:nvPr/>
        </p:nvSpPr>
        <p:spPr>
          <a:xfrm>
            <a:off x="7489463" y="917084"/>
            <a:ext cx="370607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0194C"/>
                </a:solidFill>
              </a:rPr>
              <a:t>MSG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0194C"/>
                </a:solidFill>
              </a:rPr>
              <a:t>FVC Monthly anomalies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F713500A-5089-444C-8FEC-9BB1F1509733}"/>
              </a:ext>
            </a:extLst>
          </p:cNvPr>
          <p:cNvSpPr/>
          <p:nvPr/>
        </p:nvSpPr>
        <p:spPr>
          <a:xfrm>
            <a:off x="419696" y="1325850"/>
            <a:ext cx="78999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rgbClr val="00194C"/>
                </a:solidFill>
              </a:rPr>
              <a:t>2018: hot and dry year over central Europa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1F4EDA4C-094D-4EC9-A970-5C225352FB33}"/>
              </a:ext>
            </a:extLst>
          </p:cNvPr>
          <p:cNvSpPr/>
          <p:nvPr/>
        </p:nvSpPr>
        <p:spPr>
          <a:xfrm>
            <a:off x="1437250" y="5388758"/>
            <a:ext cx="51862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00194C"/>
                </a:solidFill>
              </a:rPr>
              <a:t>Climatology derived between 2004 and 2018 (using median) 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D690C02-B888-408A-8908-465E5D4B36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354" y="2235390"/>
            <a:ext cx="11453084" cy="306849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A3C5412-8FB1-4AE9-BC58-AD8000DDDA3E}"/>
              </a:ext>
            </a:extLst>
          </p:cNvPr>
          <p:cNvSpPr/>
          <p:nvPr/>
        </p:nvSpPr>
        <p:spPr>
          <a:xfrm>
            <a:off x="9222276" y="2489540"/>
            <a:ext cx="1862807" cy="93946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FC6BA364-EE07-4872-8639-BFC126C861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09760" y="2489540"/>
            <a:ext cx="649355" cy="2286995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7DE9DC9E-BE89-441C-8065-74E18212C9BB}"/>
              </a:ext>
            </a:extLst>
          </p:cNvPr>
          <p:cNvSpPr/>
          <p:nvPr/>
        </p:nvSpPr>
        <p:spPr>
          <a:xfrm>
            <a:off x="6265727" y="2489540"/>
            <a:ext cx="1862807" cy="93946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204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4C3A4F7A-AE44-4F29-AB10-44508C4D6EAE}"/>
              </a:ext>
            </a:extLst>
          </p:cNvPr>
          <p:cNvSpPr txBox="1">
            <a:spLocks/>
          </p:cNvSpPr>
          <p:nvPr/>
        </p:nvSpPr>
        <p:spPr>
          <a:xfrm>
            <a:off x="332909" y="879677"/>
            <a:ext cx="5905845" cy="825701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>
                <a:solidFill>
                  <a:schemeClr val="bg1"/>
                </a:solidFill>
              </a:rPr>
              <a:t>LSA-SAF (EPS Products)</a:t>
            </a:r>
            <a:endParaRPr lang="pt-PT" sz="3600" b="1" dirty="0">
              <a:solidFill>
                <a:schemeClr val="bg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0788AD7-6364-42DE-B4AC-71B6BFAF99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5285" y="895150"/>
            <a:ext cx="1303469" cy="78707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050BC08-5649-4A99-B1E6-7E79E1084770}"/>
              </a:ext>
            </a:extLst>
          </p:cNvPr>
          <p:cNvSpPr txBox="1"/>
          <p:nvPr/>
        </p:nvSpPr>
        <p:spPr>
          <a:xfrm>
            <a:off x="275035" y="1800543"/>
            <a:ext cx="67960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>
                <a:solidFill>
                  <a:srgbClr val="00194C"/>
                </a:solidFill>
              </a:rPr>
              <a:t>NDVI</a:t>
            </a:r>
          </a:p>
          <a:p>
            <a:r>
              <a:rPr lang="pt-PT" dirty="0">
                <a:solidFill>
                  <a:srgbClr val="00194C"/>
                </a:solidFill>
              </a:rPr>
              <a:t>10 </a:t>
            </a:r>
            <a:r>
              <a:rPr lang="pt-PT" dirty="0" err="1">
                <a:solidFill>
                  <a:srgbClr val="00194C"/>
                </a:solidFill>
              </a:rPr>
              <a:t>days</a:t>
            </a:r>
            <a:endParaRPr lang="pt-PT" dirty="0">
              <a:solidFill>
                <a:srgbClr val="00194C"/>
              </a:solidFill>
            </a:endParaRPr>
          </a:p>
          <a:p>
            <a:r>
              <a:rPr lang="pt-PT" dirty="0">
                <a:solidFill>
                  <a:srgbClr val="00194C"/>
                </a:solidFill>
              </a:rPr>
              <a:t>2008 - </a:t>
            </a:r>
            <a:r>
              <a:rPr lang="pt-PT" dirty="0" err="1">
                <a:solidFill>
                  <a:srgbClr val="00194C"/>
                </a:solidFill>
              </a:rPr>
              <a:t>Present</a:t>
            </a:r>
            <a:endParaRPr lang="pt-PT" dirty="0">
              <a:solidFill>
                <a:srgbClr val="00194C"/>
              </a:solidFill>
            </a:endParaRPr>
          </a:p>
          <a:p>
            <a:endParaRPr lang="pt-PT" sz="2400" b="1" dirty="0">
              <a:solidFill>
                <a:srgbClr val="00194C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F4767AA-B97D-4E08-9921-D9F89BF256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7474" y="1823693"/>
            <a:ext cx="5717052" cy="212885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FCE7F7B-1813-4E9C-B169-36B06B5D8E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9081" y="4190678"/>
            <a:ext cx="4470585" cy="2216827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6BAF65A7-98B2-4034-941E-9A02DA84A8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2335" y="4190679"/>
            <a:ext cx="4470586" cy="2216827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8F78BA48-7308-49C0-B4E5-20D24D8A7570}"/>
              </a:ext>
            </a:extLst>
          </p:cNvPr>
          <p:cNvSpPr txBox="1"/>
          <p:nvPr/>
        </p:nvSpPr>
        <p:spPr>
          <a:xfrm>
            <a:off x="1288931" y="4214026"/>
            <a:ext cx="915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20200421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D80A0971-84C8-4503-A5AE-AEE2219F0E46}"/>
              </a:ext>
            </a:extLst>
          </p:cNvPr>
          <p:cNvSpPr txBox="1"/>
          <p:nvPr/>
        </p:nvSpPr>
        <p:spPr>
          <a:xfrm>
            <a:off x="6613285" y="4190678"/>
            <a:ext cx="915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20200501</a:t>
            </a:r>
          </a:p>
        </p:txBody>
      </p:sp>
    </p:spTree>
    <p:extLst>
      <p:ext uri="{BB962C8B-B14F-4D97-AF65-F5344CB8AC3E}">
        <p14:creationId xmlns:p14="http://schemas.microsoft.com/office/powerpoint/2010/main" val="31306061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06606AE-C918-4559-879B-8B82F8A4B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307" y="1823693"/>
            <a:ext cx="8536193" cy="4518492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4C3A4F7A-AE44-4F29-AB10-44508C4D6EAE}"/>
              </a:ext>
            </a:extLst>
          </p:cNvPr>
          <p:cNvSpPr txBox="1">
            <a:spLocks/>
          </p:cNvSpPr>
          <p:nvPr/>
        </p:nvSpPr>
        <p:spPr>
          <a:xfrm>
            <a:off x="332909" y="879677"/>
            <a:ext cx="5905845" cy="825701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>
                <a:solidFill>
                  <a:schemeClr val="bg1"/>
                </a:solidFill>
              </a:rPr>
              <a:t>LSA-SAF (EPS Products)</a:t>
            </a:r>
            <a:endParaRPr lang="pt-PT" sz="3600" b="1" dirty="0">
              <a:solidFill>
                <a:schemeClr val="bg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0788AD7-6364-42DE-B4AC-71B6BFAF99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5285" y="895150"/>
            <a:ext cx="1303469" cy="78707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050BC08-5649-4A99-B1E6-7E79E1084770}"/>
              </a:ext>
            </a:extLst>
          </p:cNvPr>
          <p:cNvSpPr txBox="1"/>
          <p:nvPr/>
        </p:nvSpPr>
        <p:spPr>
          <a:xfrm>
            <a:off x="275035" y="1800543"/>
            <a:ext cx="67960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>
                <a:solidFill>
                  <a:srgbClr val="00194C"/>
                </a:solidFill>
              </a:rPr>
              <a:t>FAPAR</a:t>
            </a:r>
          </a:p>
          <a:p>
            <a:r>
              <a:rPr lang="pt-PT" dirty="0">
                <a:solidFill>
                  <a:srgbClr val="00194C"/>
                </a:solidFill>
              </a:rPr>
              <a:t>10 </a:t>
            </a:r>
            <a:r>
              <a:rPr lang="pt-PT" dirty="0" err="1">
                <a:solidFill>
                  <a:srgbClr val="00194C"/>
                </a:solidFill>
              </a:rPr>
              <a:t>days</a:t>
            </a:r>
            <a:endParaRPr lang="pt-PT" dirty="0">
              <a:solidFill>
                <a:srgbClr val="00194C"/>
              </a:solidFill>
            </a:endParaRPr>
          </a:p>
          <a:p>
            <a:r>
              <a:rPr lang="pt-PT" dirty="0">
                <a:solidFill>
                  <a:srgbClr val="00194C"/>
                </a:solidFill>
              </a:rPr>
              <a:t>2007-2020 (</a:t>
            </a:r>
            <a:r>
              <a:rPr lang="pt-PT" dirty="0" err="1">
                <a:solidFill>
                  <a:srgbClr val="00194C"/>
                </a:solidFill>
              </a:rPr>
              <a:t>will</a:t>
            </a:r>
            <a:r>
              <a:rPr lang="pt-PT" dirty="0">
                <a:solidFill>
                  <a:srgbClr val="00194C"/>
                </a:solidFill>
              </a:rPr>
              <a:t> </a:t>
            </a:r>
            <a:r>
              <a:rPr lang="pt-PT" dirty="0" err="1">
                <a:solidFill>
                  <a:srgbClr val="00194C"/>
                </a:solidFill>
              </a:rPr>
              <a:t>be</a:t>
            </a:r>
            <a:r>
              <a:rPr lang="pt-PT" dirty="0">
                <a:solidFill>
                  <a:srgbClr val="00194C"/>
                </a:solidFill>
              </a:rPr>
              <a:t> </a:t>
            </a:r>
            <a:r>
              <a:rPr lang="pt-PT" dirty="0" err="1">
                <a:solidFill>
                  <a:srgbClr val="00194C"/>
                </a:solidFill>
              </a:rPr>
              <a:t>available</a:t>
            </a:r>
            <a:r>
              <a:rPr lang="pt-PT" dirty="0">
                <a:solidFill>
                  <a:srgbClr val="00194C"/>
                </a:solidFill>
              </a:rPr>
              <a:t> </a:t>
            </a:r>
            <a:r>
              <a:rPr lang="pt-PT" dirty="0" err="1">
                <a:solidFill>
                  <a:srgbClr val="00194C"/>
                </a:solidFill>
              </a:rPr>
              <a:t>begin</a:t>
            </a:r>
            <a:r>
              <a:rPr lang="pt-PT" dirty="0">
                <a:solidFill>
                  <a:srgbClr val="00194C"/>
                </a:solidFill>
              </a:rPr>
              <a:t> 2021)</a:t>
            </a:r>
          </a:p>
          <a:p>
            <a:endParaRPr lang="pt-PT" sz="2400" b="1" dirty="0">
              <a:solidFill>
                <a:srgbClr val="00194C"/>
              </a:solidFill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F78BA48-7308-49C0-B4E5-20D24D8A7570}"/>
              </a:ext>
            </a:extLst>
          </p:cNvPr>
          <p:cNvSpPr txBox="1"/>
          <p:nvPr/>
        </p:nvSpPr>
        <p:spPr>
          <a:xfrm>
            <a:off x="1288931" y="4249195"/>
            <a:ext cx="915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20200421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D80A0971-84C8-4503-A5AE-AEE2219F0E46}"/>
              </a:ext>
            </a:extLst>
          </p:cNvPr>
          <p:cNvSpPr txBox="1"/>
          <p:nvPr/>
        </p:nvSpPr>
        <p:spPr>
          <a:xfrm>
            <a:off x="6613285" y="4190678"/>
            <a:ext cx="915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20200501</a:t>
            </a:r>
          </a:p>
        </p:txBody>
      </p:sp>
    </p:spTree>
    <p:extLst>
      <p:ext uri="{BB962C8B-B14F-4D97-AF65-F5344CB8AC3E}">
        <p14:creationId xmlns:p14="http://schemas.microsoft.com/office/powerpoint/2010/main" val="15950424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8DDF1DC-3FD7-4506-9954-6A4F08971B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0898" y="950623"/>
            <a:ext cx="7048500" cy="3503735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4C3A4F7A-AE44-4F29-AB10-44508C4D6EAE}"/>
              </a:ext>
            </a:extLst>
          </p:cNvPr>
          <p:cNvSpPr txBox="1">
            <a:spLocks/>
          </p:cNvSpPr>
          <p:nvPr/>
        </p:nvSpPr>
        <p:spPr>
          <a:xfrm>
            <a:off x="332909" y="879677"/>
            <a:ext cx="5905845" cy="825701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>
                <a:solidFill>
                  <a:schemeClr val="bg1"/>
                </a:solidFill>
              </a:rPr>
              <a:t>LSA-SAF (EPS Products)</a:t>
            </a:r>
            <a:endParaRPr lang="pt-PT" sz="3600" b="1" dirty="0">
              <a:solidFill>
                <a:schemeClr val="bg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0788AD7-6364-42DE-B4AC-71B6BFAF99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5285" y="895150"/>
            <a:ext cx="1303469" cy="78707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050BC08-5649-4A99-B1E6-7E79E1084770}"/>
              </a:ext>
            </a:extLst>
          </p:cNvPr>
          <p:cNvSpPr txBox="1"/>
          <p:nvPr/>
        </p:nvSpPr>
        <p:spPr>
          <a:xfrm>
            <a:off x="275035" y="1800543"/>
            <a:ext cx="67960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>
                <a:solidFill>
                  <a:srgbClr val="00194C"/>
                </a:solidFill>
              </a:rPr>
              <a:t>LST</a:t>
            </a:r>
          </a:p>
          <a:p>
            <a:r>
              <a:rPr lang="pt-PT" dirty="0" err="1">
                <a:solidFill>
                  <a:srgbClr val="00194C"/>
                </a:solidFill>
              </a:rPr>
              <a:t>Daily</a:t>
            </a:r>
            <a:r>
              <a:rPr lang="pt-PT" dirty="0">
                <a:solidFill>
                  <a:srgbClr val="00194C"/>
                </a:solidFill>
              </a:rPr>
              <a:t>: </a:t>
            </a:r>
            <a:r>
              <a:rPr lang="pt-PT" dirty="0" err="1">
                <a:solidFill>
                  <a:srgbClr val="00194C"/>
                </a:solidFill>
              </a:rPr>
              <a:t>Day</a:t>
            </a:r>
            <a:r>
              <a:rPr lang="pt-PT" dirty="0">
                <a:solidFill>
                  <a:srgbClr val="00194C"/>
                </a:solidFill>
              </a:rPr>
              <a:t> </a:t>
            </a:r>
            <a:r>
              <a:rPr lang="pt-PT" dirty="0" err="1">
                <a:solidFill>
                  <a:srgbClr val="00194C"/>
                </a:solidFill>
              </a:rPr>
              <a:t>and</a:t>
            </a:r>
            <a:r>
              <a:rPr lang="pt-PT" dirty="0">
                <a:solidFill>
                  <a:srgbClr val="00194C"/>
                </a:solidFill>
              </a:rPr>
              <a:t> </a:t>
            </a:r>
            <a:r>
              <a:rPr lang="pt-PT" dirty="0" err="1">
                <a:solidFill>
                  <a:srgbClr val="00194C"/>
                </a:solidFill>
              </a:rPr>
              <a:t>Night</a:t>
            </a:r>
            <a:endParaRPr lang="pt-PT" dirty="0">
              <a:solidFill>
                <a:srgbClr val="00194C"/>
              </a:solidFill>
            </a:endParaRPr>
          </a:p>
          <a:p>
            <a:r>
              <a:rPr lang="pt-PT" dirty="0">
                <a:solidFill>
                  <a:srgbClr val="00194C"/>
                </a:solidFill>
              </a:rPr>
              <a:t>2007-2020 (</a:t>
            </a:r>
            <a:r>
              <a:rPr lang="pt-PT" dirty="0" err="1">
                <a:solidFill>
                  <a:srgbClr val="00194C"/>
                </a:solidFill>
              </a:rPr>
              <a:t>will</a:t>
            </a:r>
            <a:r>
              <a:rPr lang="pt-PT" dirty="0">
                <a:solidFill>
                  <a:srgbClr val="00194C"/>
                </a:solidFill>
              </a:rPr>
              <a:t> </a:t>
            </a:r>
            <a:r>
              <a:rPr lang="pt-PT" dirty="0" err="1">
                <a:solidFill>
                  <a:srgbClr val="00194C"/>
                </a:solidFill>
              </a:rPr>
              <a:t>be</a:t>
            </a:r>
            <a:r>
              <a:rPr lang="pt-PT" dirty="0">
                <a:solidFill>
                  <a:srgbClr val="00194C"/>
                </a:solidFill>
              </a:rPr>
              <a:t> </a:t>
            </a:r>
            <a:r>
              <a:rPr lang="pt-PT" dirty="0" err="1">
                <a:solidFill>
                  <a:srgbClr val="00194C"/>
                </a:solidFill>
              </a:rPr>
              <a:t>available</a:t>
            </a:r>
            <a:r>
              <a:rPr lang="pt-PT" dirty="0">
                <a:solidFill>
                  <a:srgbClr val="00194C"/>
                </a:solidFill>
              </a:rPr>
              <a:t> </a:t>
            </a:r>
            <a:r>
              <a:rPr lang="pt-PT" dirty="0" err="1">
                <a:solidFill>
                  <a:srgbClr val="00194C"/>
                </a:solidFill>
              </a:rPr>
              <a:t>begin</a:t>
            </a:r>
            <a:r>
              <a:rPr lang="pt-PT" dirty="0">
                <a:solidFill>
                  <a:srgbClr val="00194C"/>
                </a:solidFill>
              </a:rPr>
              <a:t> 2021)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F78BA48-7308-49C0-B4E5-20D24D8A7570}"/>
              </a:ext>
            </a:extLst>
          </p:cNvPr>
          <p:cNvSpPr txBox="1"/>
          <p:nvPr/>
        </p:nvSpPr>
        <p:spPr>
          <a:xfrm>
            <a:off x="1288931" y="4249195"/>
            <a:ext cx="915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20200421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D80A0971-84C8-4503-A5AE-AEE2219F0E46}"/>
              </a:ext>
            </a:extLst>
          </p:cNvPr>
          <p:cNvSpPr txBox="1"/>
          <p:nvPr/>
        </p:nvSpPr>
        <p:spPr>
          <a:xfrm>
            <a:off x="6613285" y="4190678"/>
            <a:ext cx="915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20200501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066B875-8807-4715-8C65-3D2C27EB27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16534"/>
            <a:ext cx="7048500" cy="31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225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ixaDeTexto 20">
            <a:extLst>
              <a:ext uri="{FF2B5EF4-FFF2-40B4-BE49-F238E27FC236}">
                <a16:creationId xmlns:a16="http://schemas.microsoft.com/office/drawing/2014/main" id="{8F78BA48-7308-49C0-B4E5-20D24D8A7570}"/>
              </a:ext>
            </a:extLst>
          </p:cNvPr>
          <p:cNvSpPr txBox="1"/>
          <p:nvPr/>
        </p:nvSpPr>
        <p:spPr>
          <a:xfrm>
            <a:off x="1288931" y="4249195"/>
            <a:ext cx="915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20200421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D80A0971-84C8-4503-A5AE-AEE2219F0E46}"/>
              </a:ext>
            </a:extLst>
          </p:cNvPr>
          <p:cNvSpPr txBox="1"/>
          <p:nvPr/>
        </p:nvSpPr>
        <p:spPr>
          <a:xfrm>
            <a:off x="6613285" y="4190678"/>
            <a:ext cx="915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20200501</a:t>
            </a:r>
          </a:p>
        </p:txBody>
      </p:sp>
      <p:sp>
        <p:nvSpPr>
          <p:cNvPr id="2" name="Subtítulo 2">
            <a:extLst>
              <a:ext uri="{FF2B5EF4-FFF2-40B4-BE49-F238E27FC236}">
                <a16:creationId xmlns:a16="http://schemas.microsoft.com/office/drawing/2014/main" id="{DA6A9804-644A-41DA-B085-E92968D26E49}"/>
              </a:ext>
            </a:extLst>
          </p:cNvPr>
          <p:cNvSpPr txBox="1">
            <a:spLocks/>
          </p:cNvSpPr>
          <p:nvPr/>
        </p:nvSpPr>
        <p:spPr>
          <a:xfrm>
            <a:off x="375026" y="704792"/>
            <a:ext cx="5465838" cy="294384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153E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="1" dirty="0"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b="1" dirty="0">
                <a:latin typeface="Calibri" panose="020F0502020204030204"/>
              </a:rPr>
              <a:t>How to access LSA-SAF data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" b="1" i="0" u="none" strike="noStrike" kern="1200" cap="none" spc="0" normalizeH="0" baseline="3000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36AD2D9-6967-4A4D-A6FA-D7953DF7E0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0864" y="671127"/>
            <a:ext cx="6119215" cy="2943849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B01F7BD1-F254-4E92-9DFF-AF8E43A177EB}"/>
              </a:ext>
            </a:extLst>
          </p:cNvPr>
          <p:cNvSpPr txBox="1"/>
          <p:nvPr/>
        </p:nvSpPr>
        <p:spPr>
          <a:xfrm>
            <a:off x="613565" y="2176716"/>
            <a:ext cx="462435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- Users must be registered and need to be logged in before an actual order can be set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GB" dirty="0"/>
              <a:t>- Login with provided credentials</a:t>
            </a:r>
            <a:endParaRPr lang="en-US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A1771F63-14E6-448C-9605-DF611EA78D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0864" y="3801040"/>
            <a:ext cx="6011279" cy="2904076"/>
          </a:xfrm>
          <a:prstGeom prst="rect">
            <a:avLst/>
          </a:prstGeom>
        </p:spPr>
      </p:pic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9107F515-6572-4946-9E0C-C802F95C5622}"/>
              </a:ext>
            </a:extLst>
          </p:cNvPr>
          <p:cNvSpPr/>
          <p:nvPr/>
        </p:nvSpPr>
        <p:spPr>
          <a:xfrm>
            <a:off x="6282168" y="4841201"/>
            <a:ext cx="2305935" cy="307777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9226AD68-3381-4ACE-BA7A-85CFD8218F49}"/>
              </a:ext>
            </a:extLst>
          </p:cNvPr>
          <p:cNvSpPr/>
          <p:nvPr/>
        </p:nvSpPr>
        <p:spPr>
          <a:xfrm>
            <a:off x="10961189" y="1744466"/>
            <a:ext cx="890954" cy="398585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2456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ixaDeTexto 20">
            <a:extLst>
              <a:ext uri="{FF2B5EF4-FFF2-40B4-BE49-F238E27FC236}">
                <a16:creationId xmlns:a16="http://schemas.microsoft.com/office/drawing/2014/main" id="{8F78BA48-7308-49C0-B4E5-20D24D8A7570}"/>
              </a:ext>
            </a:extLst>
          </p:cNvPr>
          <p:cNvSpPr txBox="1"/>
          <p:nvPr/>
        </p:nvSpPr>
        <p:spPr>
          <a:xfrm>
            <a:off x="1288931" y="4249195"/>
            <a:ext cx="915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20200421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D80A0971-84C8-4503-A5AE-AEE2219F0E46}"/>
              </a:ext>
            </a:extLst>
          </p:cNvPr>
          <p:cNvSpPr txBox="1"/>
          <p:nvPr/>
        </p:nvSpPr>
        <p:spPr>
          <a:xfrm>
            <a:off x="6613285" y="4190678"/>
            <a:ext cx="915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20200501</a:t>
            </a:r>
          </a:p>
        </p:txBody>
      </p:sp>
      <p:sp>
        <p:nvSpPr>
          <p:cNvPr id="2" name="Subtítulo 2">
            <a:extLst>
              <a:ext uri="{FF2B5EF4-FFF2-40B4-BE49-F238E27FC236}">
                <a16:creationId xmlns:a16="http://schemas.microsoft.com/office/drawing/2014/main" id="{DA6A9804-644A-41DA-B085-E92968D26E49}"/>
              </a:ext>
            </a:extLst>
          </p:cNvPr>
          <p:cNvSpPr txBox="1">
            <a:spLocks/>
          </p:cNvSpPr>
          <p:nvPr/>
        </p:nvSpPr>
        <p:spPr>
          <a:xfrm>
            <a:off x="375026" y="704792"/>
            <a:ext cx="5465838" cy="294384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153E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="1" dirty="0"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b="1" dirty="0">
                <a:latin typeface="Calibri" panose="020F0502020204030204"/>
              </a:rPr>
              <a:t>How to access LSA-SAF data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" b="1" i="0" u="none" strike="noStrike" kern="1200" cap="none" spc="0" normalizeH="0" baseline="3000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01F7BD1-F254-4E92-9DFF-AF8E43A177EB}"/>
              </a:ext>
            </a:extLst>
          </p:cNvPr>
          <p:cNvSpPr txBox="1"/>
          <p:nvPr/>
        </p:nvSpPr>
        <p:spPr>
          <a:xfrm>
            <a:off x="706145" y="2094759"/>
            <a:ext cx="546583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Get Data  </a:t>
            </a:r>
            <a:r>
              <a:rPr lang="en-US" dirty="0">
                <a:sym typeface="Symbol" panose="05050102010706020507" pitchFamily="18" charset="2"/>
              </a:rPr>
              <a:t>  </a:t>
            </a:r>
            <a:r>
              <a:rPr lang="en-US" dirty="0"/>
              <a:t>Archived Products  </a:t>
            </a:r>
            <a:r>
              <a:rPr lang="en-US" dirty="0">
                <a:sym typeface="Symbol" panose="05050102010706020507" pitchFamily="18" charset="2"/>
              </a:rPr>
              <a:t>  Proceed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43F07A3F-944B-4DD8-9742-1ACDB09937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2166" y="1730380"/>
            <a:ext cx="5465837" cy="3433060"/>
          </a:xfrm>
          <a:prstGeom prst="rect">
            <a:avLst/>
          </a:prstGeom>
        </p:spPr>
      </p:pic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9226AD68-3381-4ACE-BA7A-85CFD8218F49}"/>
              </a:ext>
            </a:extLst>
          </p:cNvPr>
          <p:cNvSpPr/>
          <p:nvPr/>
        </p:nvSpPr>
        <p:spPr>
          <a:xfrm>
            <a:off x="9015085" y="2520459"/>
            <a:ext cx="890954" cy="347916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9107F515-6572-4946-9E0C-C802F95C5622}"/>
              </a:ext>
            </a:extLst>
          </p:cNvPr>
          <p:cNvSpPr/>
          <p:nvPr/>
        </p:nvSpPr>
        <p:spPr>
          <a:xfrm>
            <a:off x="6754934" y="4885433"/>
            <a:ext cx="868909" cy="30523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9223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ítulo 2">
            <a:extLst>
              <a:ext uri="{FF2B5EF4-FFF2-40B4-BE49-F238E27FC236}">
                <a16:creationId xmlns:a16="http://schemas.microsoft.com/office/drawing/2014/main" id="{B9D1EF58-A773-407E-BBC2-E463EE9D5D49}"/>
              </a:ext>
            </a:extLst>
          </p:cNvPr>
          <p:cNvSpPr txBox="1">
            <a:spLocks/>
          </p:cNvSpPr>
          <p:nvPr/>
        </p:nvSpPr>
        <p:spPr>
          <a:xfrm>
            <a:off x="-93898" y="612724"/>
            <a:ext cx="5465838" cy="294384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153E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="1" dirty="0"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latin typeface="Calibri" panose="020F0502020204030204"/>
              </a:rPr>
              <a:t>Wildfires - European Context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" b="1" i="0" u="none" strike="noStrike" kern="1200" cap="none" spc="0" normalizeH="0" baseline="3000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CCAECC2-B769-40EF-B2B3-127E7364AD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915" y="1611581"/>
            <a:ext cx="7210169" cy="4600088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7D2172CB-278E-46CC-9BE2-543E9D228482}"/>
              </a:ext>
            </a:extLst>
          </p:cNvPr>
          <p:cNvSpPr txBox="1"/>
          <p:nvPr/>
        </p:nvSpPr>
        <p:spPr>
          <a:xfrm>
            <a:off x="3218280" y="6245276"/>
            <a:ext cx="897372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PT" dirty="0">
                <a:hlinkClick r:id="rId4"/>
              </a:rPr>
              <a:t>https://www.eea.europa.eu/data-and-maps/indicators/forest-fire-danger-2/assessment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65988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D1AA80C7-687F-4267-9BAB-3E7B388D7D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1066" y="62078"/>
            <a:ext cx="5003784" cy="6491122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8F78BA48-7308-49C0-B4E5-20D24D8A7570}"/>
              </a:ext>
            </a:extLst>
          </p:cNvPr>
          <p:cNvSpPr txBox="1"/>
          <p:nvPr/>
        </p:nvSpPr>
        <p:spPr>
          <a:xfrm>
            <a:off x="1288931" y="4249195"/>
            <a:ext cx="915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20200421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D80A0971-84C8-4503-A5AE-AEE2219F0E46}"/>
              </a:ext>
            </a:extLst>
          </p:cNvPr>
          <p:cNvSpPr txBox="1"/>
          <p:nvPr/>
        </p:nvSpPr>
        <p:spPr>
          <a:xfrm>
            <a:off x="6613285" y="4190678"/>
            <a:ext cx="915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20200501</a:t>
            </a:r>
          </a:p>
        </p:txBody>
      </p:sp>
      <p:sp>
        <p:nvSpPr>
          <p:cNvPr id="2" name="Subtítulo 2">
            <a:extLst>
              <a:ext uri="{FF2B5EF4-FFF2-40B4-BE49-F238E27FC236}">
                <a16:creationId xmlns:a16="http://schemas.microsoft.com/office/drawing/2014/main" id="{DA6A9804-644A-41DA-B085-E92968D26E49}"/>
              </a:ext>
            </a:extLst>
          </p:cNvPr>
          <p:cNvSpPr txBox="1">
            <a:spLocks/>
          </p:cNvSpPr>
          <p:nvPr/>
        </p:nvSpPr>
        <p:spPr>
          <a:xfrm>
            <a:off x="375026" y="704792"/>
            <a:ext cx="5465838" cy="294384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153E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="1" dirty="0"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b="1" dirty="0">
                <a:latin typeface="Calibri" panose="020F0502020204030204"/>
              </a:rPr>
              <a:t>How to access LSA-SAF data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" b="1" i="0" u="none" strike="noStrike" kern="1200" cap="none" spc="0" normalizeH="0" baseline="3000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01F7BD1-F254-4E92-9DFF-AF8E43A177EB}"/>
              </a:ext>
            </a:extLst>
          </p:cNvPr>
          <p:cNvSpPr txBox="1"/>
          <p:nvPr/>
        </p:nvSpPr>
        <p:spPr>
          <a:xfrm>
            <a:off x="801912" y="2154713"/>
            <a:ext cx="428978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MSG/SEVIRI based Products   </a:t>
            </a:r>
            <a:r>
              <a:rPr lang="en-US" dirty="0">
                <a:sym typeface="Symbol" panose="05050102010706020507" pitchFamily="18" charset="2"/>
              </a:rPr>
              <a:t>    </a:t>
            </a:r>
            <a:r>
              <a:rPr lang="en-US" dirty="0"/>
              <a:t>FRP Pixel</a:t>
            </a:r>
            <a:r>
              <a:rPr lang="en-US" dirty="0">
                <a:sym typeface="Symbol" panose="05050102010706020507" pitchFamily="18" charset="2"/>
              </a:rPr>
              <a:t>  </a:t>
            </a:r>
            <a:r>
              <a:rPr lang="en-US" dirty="0"/>
              <a:t>MSG Disk</a:t>
            </a:r>
            <a:r>
              <a:rPr lang="en-US" dirty="0">
                <a:sym typeface="Symbol" panose="05050102010706020507" pitchFamily="18" charset="2"/>
              </a:rPr>
              <a:t>   Data time     Proceed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9F5B92C7-1625-4128-BFB5-B5D556984F7D}"/>
              </a:ext>
            </a:extLst>
          </p:cNvPr>
          <p:cNvSpPr/>
          <p:nvPr/>
        </p:nvSpPr>
        <p:spPr>
          <a:xfrm>
            <a:off x="7317644" y="1852246"/>
            <a:ext cx="1322266" cy="15333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DB34A32-2DDC-471C-A2D8-FC6DCB656609}"/>
              </a:ext>
            </a:extLst>
          </p:cNvPr>
          <p:cNvSpPr/>
          <p:nvPr/>
        </p:nvSpPr>
        <p:spPr>
          <a:xfrm>
            <a:off x="7317906" y="2526646"/>
            <a:ext cx="372697" cy="23446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62F636E2-87C5-41DB-AF36-B0929C6DC238}"/>
              </a:ext>
            </a:extLst>
          </p:cNvPr>
          <p:cNvSpPr/>
          <p:nvPr/>
        </p:nvSpPr>
        <p:spPr>
          <a:xfrm>
            <a:off x="7382783" y="5408597"/>
            <a:ext cx="588909" cy="23446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EB19923B-F990-48E2-A79C-8CB491B9F149}"/>
              </a:ext>
            </a:extLst>
          </p:cNvPr>
          <p:cNvSpPr/>
          <p:nvPr/>
        </p:nvSpPr>
        <p:spPr>
          <a:xfrm>
            <a:off x="8217877" y="5205729"/>
            <a:ext cx="2244567" cy="874655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57273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C8F89AF0-82EF-4BBA-8892-308E2DF4BE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2355" y="-48354"/>
            <a:ext cx="5037267" cy="6735729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8F78BA48-7308-49C0-B4E5-20D24D8A7570}"/>
              </a:ext>
            </a:extLst>
          </p:cNvPr>
          <p:cNvSpPr txBox="1"/>
          <p:nvPr/>
        </p:nvSpPr>
        <p:spPr>
          <a:xfrm>
            <a:off x="1288931" y="4249195"/>
            <a:ext cx="915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20200421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D80A0971-84C8-4503-A5AE-AEE2219F0E46}"/>
              </a:ext>
            </a:extLst>
          </p:cNvPr>
          <p:cNvSpPr txBox="1"/>
          <p:nvPr/>
        </p:nvSpPr>
        <p:spPr>
          <a:xfrm>
            <a:off x="6613285" y="4190678"/>
            <a:ext cx="915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20200501</a:t>
            </a:r>
          </a:p>
        </p:txBody>
      </p:sp>
      <p:sp>
        <p:nvSpPr>
          <p:cNvPr id="2" name="Subtítulo 2">
            <a:extLst>
              <a:ext uri="{FF2B5EF4-FFF2-40B4-BE49-F238E27FC236}">
                <a16:creationId xmlns:a16="http://schemas.microsoft.com/office/drawing/2014/main" id="{DA6A9804-644A-41DA-B085-E92968D26E49}"/>
              </a:ext>
            </a:extLst>
          </p:cNvPr>
          <p:cNvSpPr txBox="1">
            <a:spLocks/>
          </p:cNvSpPr>
          <p:nvPr/>
        </p:nvSpPr>
        <p:spPr>
          <a:xfrm>
            <a:off x="375026" y="704792"/>
            <a:ext cx="5465838" cy="294384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153E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="1" dirty="0"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b="1" dirty="0">
                <a:latin typeface="Calibri" panose="020F0502020204030204"/>
              </a:rPr>
              <a:t>How to access LSA-SAF data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" b="1" i="0" u="none" strike="noStrike" kern="1200" cap="none" spc="0" normalizeH="0" baseline="3000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01F7BD1-F254-4E92-9DFF-AF8E43A177EB}"/>
              </a:ext>
            </a:extLst>
          </p:cNvPr>
          <p:cNvSpPr txBox="1"/>
          <p:nvPr/>
        </p:nvSpPr>
        <p:spPr>
          <a:xfrm>
            <a:off x="889264" y="2473194"/>
            <a:ext cx="441583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METOP AVHRR based Products   </a:t>
            </a:r>
            <a:r>
              <a:rPr lang="en-US" dirty="0">
                <a:sym typeface="Symbol" panose="05050102010706020507" pitchFamily="18" charset="2"/>
              </a:rPr>
              <a:t>    </a:t>
            </a:r>
            <a:r>
              <a:rPr lang="en-US" dirty="0"/>
              <a:t>EDLST/</a:t>
            </a:r>
            <a:r>
              <a:rPr lang="en-US" dirty="0" err="1"/>
              <a:t>ETfAPAR</a:t>
            </a:r>
            <a:r>
              <a:rPr lang="en-US" dirty="0"/>
              <a:t>   </a:t>
            </a:r>
            <a:r>
              <a:rPr lang="en-US" dirty="0">
                <a:sym typeface="Symbol" panose="05050102010706020507" pitchFamily="18" charset="2"/>
              </a:rPr>
              <a:t>  </a:t>
            </a:r>
            <a:r>
              <a:rPr lang="en-US" dirty="0"/>
              <a:t>Area Of Interest  </a:t>
            </a:r>
            <a:r>
              <a:rPr lang="en-US" dirty="0">
                <a:sym typeface="Symbol" panose="05050102010706020507" pitchFamily="18" charset="2"/>
              </a:rPr>
              <a:t>   Area Of Interest Data time     Proceed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9F5B92C7-1625-4128-BFB5-B5D556984F7D}"/>
              </a:ext>
            </a:extLst>
          </p:cNvPr>
          <p:cNvSpPr/>
          <p:nvPr/>
        </p:nvSpPr>
        <p:spPr>
          <a:xfrm>
            <a:off x="7317644" y="1770185"/>
            <a:ext cx="1322266" cy="132187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DB34A32-2DDC-471C-A2D8-FC6DCB656609}"/>
              </a:ext>
            </a:extLst>
          </p:cNvPr>
          <p:cNvSpPr/>
          <p:nvPr/>
        </p:nvSpPr>
        <p:spPr>
          <a:xfrm>
            <a:off x="7380078" y="2643876"/>
            <a:ext cx="310525" cy="23446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91B004FC-CEF7-4AD4-AEEE-9C08CA71B895}"/>
              </a:ext>
            </a:extLst>
          </p:cNvPr>
          <p:cNvSpPr/>
          <p:nvPr/>
        </p:nvSpPr>
        <p:spPr>
          <a:xfrm>
            <a:off x="7234081" y="4319533"/>
            <a:ext cx="1909920" cy="1084732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62F636E2-87C5-41DB-AF36-B0929C6DC238}"/>
              </a:ext>
            </a:extLst>
          </p:cNvPr>
          <p:cNvSpPr/>
          <p:nvPr/>
        </p:nvSpPr>
        <p:spPr>
          <a:xfrm>
            <a:off x="7380078" y="3787125"/>
            <a:ext cx="2244568" cy="23446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2F089554-D5B2-479C-BF46-91F75F3D844D}"/>
              </a:ext>
            </a:extLst>
          </p:cNvPr>
          <p:cNvSpPr/>
          <p:nvPr/>
        </p:nvSpPr>
        <p:spPr>
          <a:xfrm>
            <a:off x="9050735" y="3202281"/>
            <a:ext cx="372697" cy="23446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EB19923B-F990-48E2-A79C-8CB491B9F149}"/>
              </a:ext>
            </a:extLst>
          </p:cNvPr>
          <p:cNvSpPr/>
          <p:nvPr/>
        </p:nvSpPr>
        <p:spPr>
          <a:xfrm>
            <a:off x="9144000" y="4344566"/>
            <a:ext cx="2244567" cy="874655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14232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ixaDeTexto 20">
            <a:extLst>
              <a:ext uri="{FF2B5EF4-FFF2-40B4-BE49-F238E27FC236}">
                <a16:creationId xmlns:a16="http://schemas.microsoft.com/office/drawing/2014/main" id="{8F78BA48-7308-49C0-B4E5-20D24D8A7570}"/>
              </a:ext>
            </a:extLst>
          </p:cNvPr>
          <p:cNvSpPr txBox="1"/>
          <p:nvPr/>
        </p:nvSpPr>
        <p:spPr>
          <a:xfrm>
            <a:off x="1288931" y="4249195"/>
            <a:ext cx="915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20200421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D80A0971-84C8-4503-A5AE-AEE2219F0E46}"/>
              </a:ext>
            </a:extLst>
          </p:cNvPr>
          <p:cNvSpPr txBox="1"/>
          <p:nvPr/>
        </p:nvSpPr>
        <p:spPr>
          <a:xfrm>
            <a:off x="6613285" y="4190678"/>
            <a:ext cx="915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20200501</a:t>
            </a:r>
          </a:p>
        </p:txBody>
      </p:sp>
      <p:sp>
        <p:nvSpPr>
          <p:cNvPr id="2" name="Subtítulo 2">
            <a:extLst>
              <a:ext uri="{FF2B5EF4-FFF2-40B4-BE49-F238E27FC236}">
                <a16:creationId xmlns:a16="http://schemas.microsoft.com/office/drawing/2014/main" id="{DA6A9804-644A-41DA-B085-E92968D26E49}"/>
              </a:ext>
            </a:extLst>
          </p:cNvPr>
          <p:cNvSpPr txBox="1">
            <a:spLocks/>
          </p:cNvSpPr>
          <p:nvPr/>
        </p:nvSpPr>
        <p:spPr>
          <a:xfrm>
            <a:off x="375025" y="704792"/>
            <a:ext cx="6697803" cy="294384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153E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="1" dirty="0"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b="1" dirty="0">
                <a:latin typeface="Calibri" panose="020F0502020204030204"/>
              </a:rPr>
              <a:t>Jupiter Notebook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600" b="1" dirty="0"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sz="2800" b="0" i="0" dirty="0">
                <a:solidFill>
                  <a:srgbClr val="0000CC"/>
                </a:solidFill>
                <a:effectLst/>
                <a:latin typeface="Lucida Grande"/>
                <a:hlinkClick r:id="rId3"/>
              </a:rPr>
              <a:t>https://ltpy.adamplatform.eu</a:t>
            </a:r>
            <a:endParaRPr lang="en-US" sz="3600" b="1" dirty="0"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" b="1" i="0" u="none" strike="noStrike" kern="1200" cap="none" spc="0" normalizeH="0" baseline="3000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517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9"/>
          <p:cNvSpPr txBox="1"/>
          <p:nvPr/>
        </p:nvSpPr>
        <p:spPr>
          <a:xfrm>
            <a:off x="3540868" y="2936732"/>
            <a:ext cx="4926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DE5900"/>
                </a:solidFill>
              </a:rPr>
              <a:t>Thank you for your attention!</a:t>
            </a:r>
            <a:endParaRPr lang="pt-PT" sz="2800" b="1" dirty="0">
              <a:solidFill>
                <a:srgbClr val="DE5900"/>
              </a:solidFill>
            </a:endParaRPr>
          </a:p>
        </p:txBody>
      </p:sp>
      <p:sp>
        <p:nvSpPr>
          <p:cNvPr id="6" name="CaixaDeTexto 19"/>
          <p:cNvSpPr txBox="1"/>
          <p:nvPr/>
        </p:nvSpPr>
        <p:spPr>
          <a:xfrm>
            <a:off x="4182913" y="3927899"/>
            <a:ext cx="38132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QUESTIONS? </a:t>
            </a:r>
          </a:p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hlinkClick r:id="rId3"/>
              </a:rPr>
              <a:t>celia.gouveia@ipma.pt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pt-PT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726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1CDFAC8-A1A0-4BFA-9EBC-97C2DCB35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82" y="865844"/>
            <a:ext cx="5715000" cy="5715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65CE2E1-3F60-4897-AF29-2B1EDA2032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8570" y="1325563"/>
            <a:ext cx="5505777" cy="455537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EADF723B-54AE-4EBF-BAF8-E8DC4F31B5AE}"/>
              </a:ext>
            </a:extLst>
          </p:cNvPr>
          <p:cNvSpPr txBox="1"/>
          <p:nvPr/>
        </p:nvSpPr>
        <p:spPr>
          <a:xfrm>
            <a:off x="7867650" y="5981220"/>
            <a:ext cx="43243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chemeClr val="accent1">
                    <a:lumMod val="50000"/>
                  </a:schemeClr>
                </a:solidFill>
                <a:effectLst/>
                <a:latin typeface="Roboto"/>
              </a:rPr>
              <a:t>EFFIS Annual Report 2018</a:t>
            </a:r>
            <a:endParaRPr lang="en-GB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8004660-B408-42E2-8BB5-A46A001A6DB3}"/>
              </a:ext>
            </a:extLst>
          </p:cNvPr>
          <p:cNvSpPr txBox="1"/>
          <p:nvPr/>
        </p:nvSpPr>
        <p:spPr>
          <a:xfrm>
            <a:off x="93376" y="6396178"/>
            <a:ext cx="620960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PT" dirty="0">
                <a:hlinkClick r:id="rId5"/>
              </a:rPr>
              <a:t>http://www.fao.org/forestry/fra/69109/en/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5068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3D5A540-5188-4E01-926D-F95DAF50D1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925" y="857787"/>
            <a:ext cx="3184635" cy="399184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4A8FD6B-F403-436E-B5E1-B08A34780A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1380" y="1426539"/>
            <a:ext cx="4813738" cy="285433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397C16E-88D9-44D1-B731-EE17A942E7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2857" y="938346"/>
            <a:ext cx="4487915" cy="363288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96048E6-F038-4DD4-8676-10C04E7DDD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8938" y="4143944"/>
            <a:ext cx="2795751" cy="257503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C2DB93B-CDD5-47AF-965A-B52C4B177E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6759" y="4100662"/>
            <a:ext cx="6096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01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>
            <a:extLst>
              <a:ext uri="{FF2B5EF4-FFF2-40B4-BE49-F238E27FC236}">
                <a16:creationId xmlns:a16="http://schemas.microsoft.com/office/drawing/2014/main" id="{E6870FB8-6D50-44ED-9F7A-C2146B354BE8}"/>
              </a:ext>
            </a:extLst>
          </p:cNvPr>
          <p:cNvSpPr txBox="1">
            <a:spLocks/>
          </p:cNvSpPr>
          <p:nvPr/>
        </p:nvSpPr>
        <p:spPr>
          <a:xfrm>
            <a:off x="359282" y="1041742"/>
            <a:ext cx="5408471" cy="294384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153E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b="1" dirty="0">
                <a:latin typeface="Calibri" panose="020F0502020204030204"/>
              </a:rPr>
              <a:t>LSA-SAF Objective</a:t>
            </a:r>
          </a:p>
          <a:p>
            <a:pPr marR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en-US" sz="1800" dirty="0">
                <a:latin typeface="Calibri" panose="020F0502020204030204"/>
              </a:rPr>
              <a:t>Satellite Products related to Land Surfaces &amp; Land-Atmosphere interactions</a:t>
            </a:r>
          </a:p>
          <a:p>
            <a:pPr marR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en-US" sz="1800" dirty="0">
                <a:latin typeface="Calibri" panose="020F0502020204030204"/>
              </a:rPr>
              <a:t> Focusing primarily EUMETSAT satellites</a:t>
            </a:r>
          </a:p>
          <a:p>
            <a:pPr marR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en-US" sz="1800" dirty="0">
                <a:latin typeface="Calibri" panose="020F0502020204030204"/>
              </a:rPr>
              <a:t> Maintain (&amp; improve!) the service for current missions</a:t>
            </a:r>
          </a:p>
          <a:p>
            <a:pPr marR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en-US" sz="1800" dirty="0">
                <a:latin typeface="Calibri" panose="020F0502020204030204"/>
              </a:rPr>
              <a:t> Ensure transition to Next Generation of EUM satellites: MTG &amp; EPS-SG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B9D1EF58-A773-407E-BBC2-E463EE9D5D49}"/>
              </a:ext>
            </a:extLst>
          </p:cNvPr>
          <p:cNvSpPr txBox="1">
            <a:spLocks/>
          </p:cNvSpPr>
          <p:nvPr/>
        </p:nvSpPr>
        <p:spPr>
          <a:xfrm>
            <a:off x="7314961" y="252658"/>
            <a:ext cx="3939448" cy="294384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153E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latin typeface="Calibri" panose="020F0502020204030204"/>
              </a:rPr>
              <a:t>LSA SAF Consortium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82C8E93A-38FC-4200-9F62-2CE0BC8C0B28}"/>
              </a:ext>
            </a:extLst>
          </p:cNvPr>
          <p:cNvSpPr txBox="1"/>
          <p:nvPr/>
        </p:nvSpPr>
        <p:spPr>
          <a:xfrm>
            <a:off x="7386512" y="3661494"/>
            <a:ext cx="3796345" cy="3039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rgbClr val="00194C"/>
                </a:solidFill>
              </a:rPr>
              <a:t>IPMA 	(Portugal) – Leading Institution</a:t>
            </a:r>
          </a:p>
          <a:p>
            <a:pPr>
              <a:spcBef>
                <a:spcPts val="450"/>
              </a:spcBef>
            </a:pPr>
            <a:r>
              <a:rPr lang="pt-PT" sz="1400" dirty="0">
                <a:solidFill>
                  <a:srgbClr val="00194C"/>
                </a:solidFill>
              </a:rPr>
              <a:t>MF 	(France)</a:t>
            </a:r>
          </a:p>
          <a:p>
            <a:pPr>
              <a:spcBef>
                <a:spcPts val="450"/>
              </a:spcBef>
            </a:pPr>
            <a:r>
              <a:rPr lang="pt-PT" sz="1400" dirty="0">
                <a:solidFill>
                  <a:srgbClr val="00194C"/>
                </a:solidFill>
              </a:rPr>
              <a:t>RMI	(Belgium)</a:t>
            </a:r>
          </a:p>
          <a:p>
            <a:pPr>
              <a:spcBef>
                <a:spcPts val="450"/>
              </a:spcBef>
            </a:pPr>
            <a:r>
              <a:rPr lang="pt-PT" sz="1400" dirty="0">
                <a:solidFill>
                  <a:srgbClr val="00194C"/>
                </a:solidFill>
              </a:rPr>
              <a:t>IDL	(Univ Lisbon)</a:t>
            </a:r>
          </a:p>
          <a:p>
            <a:pPr>
              <a:spcBef>
                <a:spcPts val="450"/>
              </a:spcBef>
            </a:pPr>
            <a:r>
              <a:rPr lang="pt-PT" sz="1400" dirty="0">
                <a:solidFill>
                  <a:srgbClr val="00194C"/>
                </a:solidFill>
              </a:rPr>
              <a:t>KCL	(King’s College London)</a:t>
            </a:r>
          </a:p>
          <a:p>
            <a:pPr>
              <a:spcBef>
                <a:spcPts val="450"/>
              </a:spcBef>
            </a:pPr>
            <a:r>
              <a:rPr lang="pt-PT" sz="1400" dirty="0">
                <a:solidFill>
                  <a:srgbClr val="00194C"/>
                </a:solidFill>
              </a:rPr>
              <a:t>KIT	(Karlsruhe Inst Technology)</a:t>
            </a:r>
          </a:p>
          <a:p>
            <a:pPr>
              <a:spcBef>
                <a:spcPts val="450"/>
              </a:spcBef>
            </a:pPr>
            <a:r>
              <a:rPr lang="pt-PT" sz="1400" dirty="0">
                <a:solidFill>
                  <a:srgbClr val="00194C"/>
                </a:solidFill>
              </a:rPr>
              <a:t>UV	(Univ Valencia)</a:t>
            </a:r>
          </a:p>
          <a:p>
            <a:pPr>
              <a:spcBef>
                <a:spcPts val="450"/>
              </a:spcBef>
            </a:pPr>
            <a:r>
              <a:rPr lang="pt-PT" sz="1400" dirty="0">
                <a:solidFill>
                  <a:srgbClr val="00194C"/>
                </a:solidFill>
              </a:rPr>
              <a:t>VITO	(</a:t>
            </a:r>
            <a:r>
              <a:rPr lang="pt-PT" sz="1400" dirty="0" err="1">
                <a:solidFill>
                  <a:srgbClr val="00194C"/>
                </a:solidFill>
              </a:rPr>
              <a:t>Fl</a:t>
            </a:r>
            <a:r>
              <a:rPr lang="en-US" sz="1400" dirty="0" err="1">
                <a:solidFill>
                  <a:srgbClr val="00194C"/>
                </a:solidFill>
              </a:rPr>
              <a:t>emish</a:t>
            </a:r>
            <a:r>
              <a:rPr lang="en-US" sz="1400" dirty="0">
                <a:solidFill>
                  <a:srgbClr val="00194C"/>
                </a:solidFill>
              </a:rPr>
              <a:t> Inst Technological Res)</a:t>
            </a:r>
          </a:p>
          <a:p>
            <a:pPr>
              <a:spcBef>
                <a:spcPts val="450"/>
              </a:spcBef>
            </a:pPr>
            <a:r>
              <a:rPr lang="en-US" sz="1400" dirty="0">
                <a:solidFill>
                  <a:srgbClr val="00194C"/>
                </a:solidFill>
              </a:rPr>
              <a:t>ARSO	(Slovenian </a:t>
            </a:r>
            <a:r>
              <a:rPr lang="en-US" sz="1400" dirty="0" err="1">
                <a:solidFill>
                  <a:srgbClr val="00194C"/>
                </a:solidFill>
              </a:rPr>
              <a:t>Env</a:t>
            </a:r>
            <a:r>
              <a:rPr lang="en-US" sz="1400" dirty="0">
                <a:solidFill>
                  <a:srgbClr val="00194C"/>
                </a:solidFill>
              </a:rPr>
              <a:t> Agency)</a:t>
            </a:r>
          </a:p>
          <a:p>
            <a:pPr>
              <a:spcBef>
                <a:spcPts val="450"/>
              </a:spcBef>
            </a:pPr>
            <a:r>
              <a:rPr lang="en-US" sz="1400" dirty="0">
                <a:solidFill>
                  <a:srgbClr val="00194C"/>
                </a:solidFill>
              </a:rPr>
              <a:t>NIMH	(Bulgarian Inst Met and </a:t>
            </a:r>
            <a:r>
              <a:rPr lang="en-US" sz="1400" dirty="0" err="1">
                <a:solidFill>
                  <a:srgbClr val="00194C"/>
                </a:solidFill>
              </a:rPr>
              <a:t>Hyd</a:t>
            </a:r>
            <a:r>
              <a:rPr lang="en-US" sz="1400" dirty="0">
                <a:solidFill>
                  <a:srgbClr val="00194C"/>
                </a:solidFill>
              </a:rPr>
              <a:t>)</a:t>
            </a:r>
          </a:p>
          <a:p>
            <a:endParaRPr lang="pt-PT" sz="1400" dirty="0">
              <a:solidFill>
                <a:srgbClr val="00194C"/>
              </a:solidFill>
            </a:endParaRPr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8CE5225C-9733-42C3-88D2-AC86E37813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5669" y="852599"/>
            <a:ext cx="4024004" cy="2808895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5FBCE42-FB37-479A-8C7C-CCDDD4412E44}"/>
              </a:ext>
            </a:extLst>
          </p:cNvPr>
          <p:cNvSpPr txBox="1"/>
          <p:nvPr/>
        </p:nvSpPr>
        <p:spPr>
          <a:xfrm>
            <a:off x="359282" y="4243396"/>
            <a:ext cx="6096000" cy="1295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3538" lvl="1" indent="-18732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rgbClr val="00153E"/>
                </a:solidFill>
              </a:rPr>
              <a:t>NRT &amp; Off-line production of Land surface variables  (</a:t>
            </a:r>
            <a:r>
              <a:rPr lang="pt-PT" sz="1800" dirty="0" err="1">
                <a:solidFill>
                  <a:srgbClr val="00194C"/>
                </a:solidFill>
              </a:rPr>
              <a:t>EUMETCast</a:t>
            </a:r>
            <a:r>
              <a:rPr lang="pt-PT" sz="1800" dirty="0">
                <a:solidFill>
                  <a:srgbClr val="00194C"/>
                </a:solidFill>
              </a:rPr>
              <a:t>, </a:t>
            </a:r>
            <a:r>
              <a:rPr lang="pt-PT" sz="1800" dirty="0" err="1">
                <a:solidFill>
                  <a:srgbClr val="00194C"/>
                </a:solidFill>
              </a:rPr>
              <a:t>ftp</a:t>
            </a:r>
            <a:r>
              <a:rPr lang="pt-PT" sz="1800" dirty="0">
                <a:solidFill>
                  <a:srgbClr val="00194C"/>
                </a:solidFill>
              </a:rPr>
              <a:t> &amp; Website)</a:t>
            </a:r>
            <a:endParaRPr lang="en-GB" sz="1800" dirty="0">
              <a:solidFill>
                <a:srgbClr val="00153E"/>
              </a:solidFill>
            </a:endParaRPr>
          </a:p>
          <a:p>
            <a:pPr marL="363538" lvl="1" indent="-18732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rgbClr val="00153E"/>
                </a:solidFill>
              </a:rPr>
              <a:t>Helpdesk User Support Service (</a:t>
            </a:r>
            <a:r>
              <a:rPr lang="pt-PT" sz="1800" dirty="0">
                <a:solidFill>
                  <a:srgbClr val="00194C"/>
                </a:solidFill>
                <a:hlinkClick r:id="rId4"/>
              </a:rPr>
              <a:t>helpdesk.landsaf@ipma.pt</a:t>
            </a:r>
            <a:r>
              <a:rPr lang="pt-PT" sz="1800" dirty="0">
                <a:solidFill>
                  <a:srgbClr val="00194C"/>
                </a:solidFill>
              </a:rPr>
              <a:t>)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3142A0AB-5C0D-4D57-AECA-40F09F9B50DA}"/>
              </a:ext>
            </a:extLst>
          </p:cNvPr>
          <p:cNvSpPr txBox="1"/>
          <p:nvPr/>
        </p:nvSpPr>
        <p:spPr>
          <a:xfrm>
            <a:off x="8830802" y="3113275"/>
            <a:ext cx="1280767" cy="369332"/>
          </a:xfrm>
          <a:prstGeom prst="rect">
            <a:avLst/>
          </a:prstGeom>
          <a:solidFill>
            <a:srgbClr val="E46C0A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chemeClr val="bg1"/>
                </a:solidFill>
              </a:rPr>
              <a:t>IPMA-Lead</a:t>
            </a:r>
          </a:p>
        </p:txBody>
      </p:sp>
      <p:cxnSp>
        <p:nvCxnSpPr>
          <p:cNvPr id="15" name="Straight Arrow Connector 16">
            <a:extLst>
              <a:ext uri="{FF2B5EF4-FFF2-40B4-BE49-F238E27FC236}">
                <a16:creationId xmlns:a16="http://schemas.microsoft.com/office/drawing/2014/main" id="{7FB07ABA-9266-437C-89B3-CEBCCAE1EF60}"/>
              </a:ext>
            </a:extLst>
          </p:cNvPr>
          <p:cNvCxnSpPr/>
          <p:nvPr/>
        </p:nvCxnSpPr>
        <p:spPr>
          <a:xfrm flipH="1" flipV="1">
            <a:off x="7579896" y="3141963"/>
            <a:ext cx="1250906" cy="77989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652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ítulo 2">
            <a:extLst>
              <a:ext uri="{FF2B5EF4-FFF2-40B4-BE49-F238E27FC236}">
                <a16:creationId xmlns:a16="http://schemas.microsoft.com/office/drawing/2014/main" id="{B9D1EF58-A773-407E-BBC2-E463EE9D5D49}"/>
              </a:ext>
            </a:extLst>
          </p:cNvPr>
          <p:cNvSpPr txBox="1">
            <a:spLocks/>
          </p:cNvSpPr>
          <p:nvPr/>
        </p:nvSpPr>
        <p:spPr>
          <a:xfrm>
            <a:off x="7585144" y="804546"/>
            <a:ext cx="3939448" cy="294384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153E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="1" dirty="0"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latin typeface="Calibri" panose="020F0502020204030204"/>
              </a:rPr>
              <a:t>EUMETSAT Missions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" b="1" i="0" u="none" strike="noStrike" kern="1200" cap="none" spc="0" normalizeH="0" baseline="3000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EB179F0-7165-4CD0-B25B-3632D05223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64" y="892686"/>
            <a:ext cx="6716111" cy="404573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64CD891-5C5C-4F3F-88A6-F224DB8B257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406" y="3368052"/>
            <a:ext cx="6190593" cy="3402355"/>
          </a:xfrm>
          <a:prstGeom prst="rect">
            <a:avLst/>
          </a:prstGeom>
        </p:spPr>
      </p:pic>
      <p:cxnSp>
        <p:nvCxnSpPr>
          <p:cNvPr id="11" name="Conexão reta unidirecional 10">
            <a:extLst>
              <a:ext uri="{FF2B5EF4-FFF2-40B4-BE49-F238E27FC236}">
                <a16:creationId xmlns:a16="http://schemas.microsoft.com/office/drawing/2014/main" id="{A8558A75-8317-438A-9FDE-4042091B6807}"/>
              </a:ext>
            </a:extLst>
          </p:cNvPr>
          <p:cNvCxnSpPr>
            <a:cxnSpLocks/>
          </p:cNvCxnSpPr>
          <p:nvPr/>
        </p:nvCxnSpPr>
        <p:spPr>
          <a:xfrm>
            <a:off x="5017477" y="3606575"/>
            <a:ext cx="719456" cy="522163"/>
          </a:xfrm>
          <a:prstGeom prst="straightConnector1">
            <a:avLst/>
          </a:prstGeom>
          <a:ln w="25400">
            <a:solidFill>
              <a:srgbClr val="FFFF8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4659B592-EE82-4843-B043-0426DD585F34}"/>
                  </a:ext>
                </a:extLst>
              </p:cNvPr>
              <p:cNvSpPr txBox="1"/>
              <p:nvPr/>
            </p:nvSpPr>
            <p:spPr>
              <a:xfrm>
                <a:off x="5623034" y="2974427"/>
                <a:ext cx="44326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/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4659B592-EE82-4843-B043-0426DD585F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3034" y="2974427"/>
                <a:ext cx="443263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Conexão reta unidirecional 19">
            <a:extLst>
              <a:ext uri="{FF2B5EF4-FFF2-40B4-BE49-F238E27FC236}">
                <a16:creationId xmlns:a16="http://schemas.microsoft.com/office/drawing/2014/main" id="{EBD3A42C-5051-49BD-BB84-119A2476019A}"/>
              </a:ext>
            </a:extLst>
          </p:cNvPr>
          <p:cNvCxnSpPr>
            <a:cxnSpLocks/>
          </p:cNvCxnSpPr>
          <p:nvPr/>
        </p:nvCxnSpPr>
        <p:spPr>
          <a:xfrm>
            <a:off x="3435219" y="4277930"/>
            <a:ext cx="2419956" cy="837973"/>
          </a:xfrm>
          <a:prstGeom prst="straightConnector1">
            <a:avLst/>
          </a:prstGeom>
          <a:ln w="25400">
            <a:solidFill>
              <a:srgbClr val="FF5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26771E78-E333-4238-8640-909AABE13664}"/>
              </a:ext>
            </a:extLst>
          </p:cNvPr>
          <p:cNvSpPr txBox="1"/>
          <p:nvPr/>
        </p:nvSpPr>
        <p:spPr>
          <a:xfrm>
            <a:off x="5637748" y="3517244"/>
            <a:ext cx="19473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0" b="1" baseline="30000" dirty="0">
                <a:solidFill>
                  <a:srgbClr val="FFFF8B"/>
                </a:solidFill>
                <a:latin typeface="Bookman Old Style" panose="02050604050505020204" pitchFamily="18" charset="0"/>
              </a:rPr>
              <a:t>{</a:t>
            </a:r>
            <a:endParaRPr lang="en-GB" sz="12000" dirty="0">
              <a:solidFill>
                <a:srgbClr val="FFFF8B"/>
              </a:solidFill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9FC96CC0-EF29-4DCB-8928-7AE724D2B087}"/>
              </a:ext>
            </a:extLst>
          </p:cNvPr>
          <p:cNvSpPr txBox="1"/>
          <p:nvPr/>
        </p:nvSpPr>
        <p:spPr>
          <a:xfrm>
            <a:off x="5709926" y="4728115"/>
            <a:ext cx="5829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baseline="30000" dirty="0">
                <a:solidFill>
                  <a:srgbClr val="FF5050"/>
                </a:solidFill>
                <a:latin typeface="Bookman Old Style" panose="02050604050505020204" pitchFamily="18" charset="0"/>
              </a:rPr>
              <a:t>{</a:t>
            </a:r>
            <a:endParaRPr lang="en-GB" sz="7200" dirty="0">
              <a:solidFill>
                <a:srgbClr val="FF5050"/>
              </a:solidFill>
            </a:endParaRPr>
          </a:p>
        </p:txBody>
      </p:sp>
      <p:cxnSp>
        <p:nvCxnSpPr>
          <p:cNvPr id="4" name="Conexão reta 3">
            <a:extLst>
              <a:ext uri="{FF2B5EF4-FFF2-40B4-BE49-F238E27FC236}">
                <a16:creationId xmlns:a16="http://schemas.microsoft.com/office/drawing/2014/main" id="{6F5B4B01-DB47-4023-ADD0-0E2F4EA35AB6}"/>
              </a:ext>
            </a:extLst>
          </p:cNvPr>
          <p:cNvCxnSpPr>
            <a:cxnSpLocks/>
          </p:cNvCxnSpPr>
          <p:nvPr/>
        </p:nvCxnSpPr>
        <p:spPr>
          <a:xfrm>
            <a:off x="10720552" y="3368052"/>
            <a:ext cx="0" cy="33690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3164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mesa, interior, sentado, aparado&#10;&#10;Descrição gerada automaticamente">
            <a:extLst>
              <a:ext uri="{FF2B5EF4-FFF2-40B4-BE49-F238E27FC236}">
                <a16:creationId xmlns:a16="http://schemas.microsoft.com/office/drawing/2014/main" id="{4A474729-234E-4F76-8377-4343F0A96C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0635" y="853413"/>
            <a:ext cx="10531365" cy="600458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587DCCD-C966-4686-A94E-C125569AA0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3413"/>
            <a:ext cx="1966959" cy="6005080"/>
          </a:xfrm>
          <a:prstGeom prst="rect">
            <a:avLst/>
          </a:prstGeom>
        </p:spPr>
      </p:pic>
      <p:sp>
        <p:nvSpPr>
          <p:cNvPr id="16" name="Subtítulo 2">
            <a:extLst>
              <a:ext uri="{FF2B5EF4-FFF2-40B4-BE49-F238E27FC236}">
                <a16:creationId xmlns:a16="http://schemas.microsoft.com/office/drawing/2014/main" id="{B9D1EF58-A773-407E-BBC2-E463EE9D5D49}"/>
              </a:ext>
            </a:extLst>
          </p:cNvPr>
          <p:cNvSpPr txBox="1">
            <a:spLocks/>
          </p:cNvSpPr>
          <p:nvPr/>
        </p:nvSpPr>
        <p:spPr>
          <a:xfrm>
            <a:off x="153366" y="2043090"/>
            <a:ext cx="4996701" cy="413699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153E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 err="1">
                <a:solidFill>
                  <a:schemeClr val="bg1"/>
                </a:solidFill>
                <a:latin typeface="Calibri" panose="020F0502020204030204"/>
              </a:rPr>
              <a:t>Meteosat</a:t>
            </a:r>
            <a:r>
              <a:rPr lang="en-US" b="1" dirty="0">
                <a:solidFill>
                  <a:schemeClr val="bg1"/>
                </a:solidFill>
                <a:latin typeface="Calibri" panose="020F0502020204030204"/>
              </a:rPr>
              <a:t> Second Generation MSG</a:t>
            </a:r>
            <a:endParaRPr lang="pt-PT" altLang="pt-PT" sz="2400" b="1" dirty="0">
              <a:solidFill>
                <a:schemeClr val="bg1"/>
              </a:solidFill>
            </a:endParaRPr>
          </a:p>
          <a:p>
            <a:pPr algn="l">
              <a:spcBef>
                <a:spcPct val="25000"/>
              </a:spcBef>
              <a:buClr>
                <a:srgbClr val="CC3300"/>
              </a:buClr>
            </a:pPr>
            <a:r>
              <a:rPr lang="pt-PT" altLang="pt-PT" sz="2000" b="0" dirty="0" err="1">
                <a:solidFill>
                  <a:schemeClr val="bg1"/>
                </a:solidFill>
              </a:rPr>
              <a:t>Geostationary</a:t>
            </a:r>
            <a:r>
              <a:rPr lang="pt-PT" altLang="pt-PT" sz="2000" b="0" dirty="0">
                <a:solidFill>
                  <a:schemeClr val="bg1"/>
                </a:solidFill>
              </a:rPr>
              <a:t> </a:t>
            </a:r>
            <a:r>
              <a:rPr lang="pt-PT" altLang="pt-PT" sz="2000" b="0" dirty="0" err="1">
                <a:solidFill>
                  <a:schemeClr val="bg1"/>
                </a:solidFill>
              </a:rPr>
              <a:t>orbit</a:t>
            </a:r>
            <a:endParaRPr lang="pt-PT" altLang="pt-PT" sz="2000" b="0" dirty="0">
              <a:solidFill>
                <a:schemeClr val="bg1"/>
              </a:solidFill>
            </a:endParaRPr>
          </a:p>
          <a:p>
            <a:pPr algn="l">
              <a:spcBef>
                <a:spcPct val="25000"/>
              </a:spcBef>
              <a:buClr>
                <a:srgbClr val="CC3300"/>
              </a:buClr>
            </a:pPr>
            <a:r>
              <a:rPr lang="pt-PT" altLang="pt-PT" sz="2000" b="0" dirty="0">
                <a:solidFill>
                  <a:schemeClr val="bg1"/>
                </a:solidFill>
              </a:rPr>
              <a:t>Nominal </a:t>
            </a:r>
            <a:r>
              <a:rPr lang="pt-PT" altLang="pt-PT" sz="2000" b="0" dirty="0" err="1">
                <a:solidFill>
                  <a:schemeClr val="bg1"/>
                </a:solidFill>
              </a:rPr>
              <a:t>sub-satellite</a:t>
            </a:r>
            <a:r>
              <a:rPr lang="pt-PT" altLang="pt-PT" sz="2000" b="0" dirty="0">
                <a:solidFill>
                  <a:schemeClr val="bg1"/>
                </a:solidFill>
              </a:rPr>
              <a:t> </a:t>
            </a:r>
            <a:r>
              <a:rPr lang="pt-PT" altLang="pt-PT" sz="2000" b="0" dirty="0" err="1">
                <a:solidFill>
                  <a:schemeClr val="bg1"/>
                </a:solidFill>
              </a:rPr>
              <a:t>point</a:t>
            </a:r>
            <a:r>
              <a:rPr lang="pt-PT" altLang="pt-PT" sz="2000" b="0" dirty="0">
                <a:solidFill>
                  <a:schemeClr val="bg1"/>
                </a:solidFill>
              </a:rPr>
              <a:t> </a:t>
            </a:r>
            <a:r>
              <a:rPr lang="pt-PT" altLang="pt-PT" sz="2000" b="0" dirty="0" err="1">
                <a:solidFill>
                  <a:schemeClr val="bg1"/>
                </a:solidFill>
              </a:rPr>
              <a:t>at</a:t>
            </a:r>
            <a:r>
              <a:rPr lang="pt-PT" altLang="pt-PT" sz="2000" b="0" dirty="0">
                <a:solidFill>
                  <a:schemeClr val="bg1"/>
                </a:solidFill>
              </a:rPr>
              <a:t> 0º </a:t>
            </a:r>
            <a:r>
              <a:rPr lang="pt-PT" altLang="pt-PT" sz="2000" b="0" dirty="0" err="1">
                <a:solidFill>
                  <a:schemeClr val="bg1"/>
                </a:solidFill>
              </a:rPr>
              <a:t>long</a:t>
            </a:r>
            <a:endParaRPr lang="pt-PT" altLang="pt-PT" sz="2000" b="0" dirty="0">
              <a:solidFill>
                <a:schemeClr val="bg1"/>
              </a:solidFill>
            </a:endParaRPr>
          </a:p>
          <a:p>
            <a:pPr algn="l">
              <a:spcBef>
                <a:spcPct val="25000"/>
              </a:spcBef>
              <a:buClr>
                <a:srgbClr val="CC3300"/>
              </a:buClr>
            </a:pPr>
            <a:endParaRPr kumimoji="0" lang="pt-PT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  <a:p>
            <a:pPr algn="l">
              <a:defRPr/>
            </a:pPr>
            <a:r>
              <a:rPr lang="pt-PT" altLang="pt-PT" b="1" dirty="0" err="1">
                <a:solidFill>
                  <a:schemeClr val="bg1"/>
                </a:solidFill>
                <a:latin typeface="Calibri" panose="020F0502020204030204"/>
              </a:rPr>
              <a:t>Spinning</a:t>
            </a:r>
            <a:r>
              <a:rPr lang="pt-PT" altLang="pt-PT" b="1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pt-PT" altLang="pt-PT" b="1" dirty="0" err="1">
                <a:solidFill>
                  <a:schemeClr val="bg1"/>
                </a:solidFill>
                <a:latin typeface="Calibri" panose="020F0502020204030204"/>
              </a:rPr>
              <a:t>Enhanced</a:t>
            </a:r>
            <a:r>
              <a:rPr lang="pt-PT" altLang="pt-PT" b="1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pt-PT" altLang="pt-PT" b="1" dirty="0" err="1">
                <a:solidFill>
                  <a:schemeClr val="bg1"/>
                </a:solidFill>
                <a:latin typeface="Calibri" panose="020F0502020204030204"/>
              </a:rPr>
              <a:t>Visible</a:t>
            </a:r>
            <a:r>
              <a:rPr lang="pt-PT" altLang="pt-PT" b="1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pt-PT" altLang="pt-PT" b="1" dirty="0" err="1">
                <a:solidFill>
                  <a:schemeClr val="bg1"/>
                </a:solidFill>
                <a:latin typeface="Calibri" panose="020F0502020204030204"/>
              </a:rPr>
              <a:t>and</a:t>
            </a:r>
            <a:r>
              <a:rPr lang="pt-PT" altLang="pt-PT" b="1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pt-PT" altLang="pt-PT" b="1" dirty="0" err="1">
                <a:solidFill>
                  <a:schemeClr val="bg1"/>
                </a:solidFill>
                <a:latin typeface="Calibri" panose="020F0502020204030204"/>
              </a:rPr>
              <a:t>Infrared</a:t>
            </a:r>
            <a:r>
              <a:rPr lang="pt-PT" altLang="pt-PT" b="1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pt-PT" altLang="pt-PT" b="1" dirty="0" err="1">
                <a:solidFill>
                  <a:schemeClr val="bg1"/>
                </a:solidFill>
                <a:latin typeface="Calibri" panose="020F0502020204030204"/>
              </a:rPr>
              <a:t>Imager</a:t>
            </a:r>
            <a:r>
              <a:rPr lang="pt-PT" altLang="pt-PT" b="1" dirty="0">
                <a:solidFill>
                  <a:schemeClr val="bg1"/>
                </a:solidFill>
                <a:latin typeface="Calibri" panose="020F0502020204030204"/>
              </a:rPr>
              <a:t>  - SEVIRI</a:t>
            </a:r>
          </a:p>
          <a:p>
            <a:pPr marL="0" lvl="4" algn="l">
              <a:spcBef>
                <a:spcPct val="25000"/>
              </a:spcBef>
              <a:buClr>
                <a:srgbClr val="CC3300"/>
              </a:buClr>
            </a:pPr>
            <a:r>
              <a:rPr lang="pt-PT" altLang="pt-PT" sz="2000" dirty="0">
                <a:solidFill>
                  <a:schemeClr val="bg1"/>
                </a:solidFill>
              </a:rPr>
              <a:t>15 min (96 </a:t>
            </a:r>
            <a:r>
              <a:rPr lang="pt-PT" altLang="pt-PT" sz="2000" dirty="0" err="1">
                <a:solidFill>
                  <a:schemeClr val="bg1"/>
                </a:solidFill>
              </a:rPr>
              <a:t>observations</a:t>
            </a:r>
            <a:r>
              <a:rPr lang="pt-PT" altLang="pt-PT" sz="2000" dirty="0">
                <a:solidFill>
                  <a:schemeClr val="bg1"/>
                </a:solidFill>
              </a:rPr>
              <a:t> /</a:t>
            </a:r>
            <a:r>
              <a:rPr lang="pt-PT" altLang="pt-PT" sz="2000" dirty="0" err="1">
                <a:solidFill>
                  <a:schemeClr val="bg1"/>
                </a:solidFill>
              </a:rPr>
              <a:t>day</a:t>
            </a:r>
            <a:r>
              <a:rPr lang="pt-PT" altLang="pt-PT" sz="2000" dirty="0">
                <a:solidFill>
                  <a:schemeClr val="bg1"/>
                </a:solidFill>
              </a:rPr>
              <a:t>)</a:t>
            </a:r>
          </a:p>
          <a:p>
            <a:pPr marL="0" lvl="1" algn="l">
              <a:spcBef>
                <a:spcPct val="25000"/>
              </a:spcBef>
              <a:buClr>
                <a:srgbClr val="CC3300"/>
              </a:buClr>
            </a:pPr>
            <a:r>
              <a:rPr lang="pt-PT" altLang="pt-PT" dirty="0">
                <a:solidFill>
                  <a:schemeClr val="bg1"/>
                </a:solidFill>
              </a:rPr>
              <a:t>12 </a:t>
            </a:r>
            <a:r>
              <a:rPr lang="pt-PT" altLang="pt-PT" dirty="0" err="1">
                <a:solidFill>
                  <a:schemeClr val="bg1"/>
                </a:solidFill>
              </a:rPr>
              <a:t>channels</a:t>
            </a:r>
            <a:r>
              <a:rPr lang="pt-PT" altLang="pt-PT" dirty="0">
                <a:solidFill>
                  <a:schemeClr val="bg1"/>
                </a:solidFill>
              </a:rPr>
              <a:t> ...</a:t>
            </a:r>
            <a:endParaRPr lang="pt-PT" altLang="pt-PT" dirty="0">
              <a:solidFill>
                <a:schemeClr val="bg1"/>
              </a:solidFill>
              <a:sym typeface="Symbol" panose="05050102010706020507" pitchFamily="18" charset="2"/>
            </a:endParaRPr>
          </a:p>
          <a:p>
            <a:pPr marL="0" lvl="1" algn="l">
              <a:spcBef>
                <a:spcPct val="25000"/>
              </a:spcBef>
              <a:buClr>
                <a:srgbClr val="CC3300"/>
              </a:buClr>
            </a:pPr>
            <a:r>
              <a:rPr lang="pt-PT" altLang="pt-PT" dirty="0">
                <a:solidFill>
                  <a:schemeClr val="bg1"/>
                </a:solidFill>
                <a:sym typeface="Symbol" panose="05050102010706020507" pitchFamily="18" charset="2"/>
              </a:rPr>
              <a:t>3 km </a:t>
            </a:r>
            <a:r>
              <a:rPr lang="pt-PT" altLang="pt-PT" dirty="0" err="1">
                <a:solidFill>
                  <a:schemeClr val="bg1"/>
                </a:solidFill>
                <a:sym typeface="Symbol" panose="05050102010706020507" pitchFamily="18" charset="2"/>
              </a:rPr>
              <a:t>at</a:t>
            </a:r>
            <a:r>
              <a:rPr lang="pt-PT" altLang="pt-PT" dirty="0">
                <a:solidFill>
                  <a:schemeClr val="bg1"/>
                </a:solidFill>
                <a:sym typeface="Symbol" panose="05050102010706020507" pitchFamily="18" charset="2"/>
              </a:rPr>
              <a:t> nadir</a:t>
            </a:r>
            <a:endParaRPr lang="en-GB" altLang="pt-PT" dirty="0">
              <a:solidFill>
                <a:schemeClr val="bg1"/>
              </a:solidFill>
            </a:endParaRPr>
          </a:p>
          <a:p>
            <a:pPr algn="l">
              <a:spcBef>
                <a:spcPct val="25000"/>
              </a:spcBef>
              <a:buClr>
                <a:srgbClr val="CC3300"/>
              </a:buClr>
            </a:pPr>
            <a:endParaRPr lang="pt-PT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71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Agrupar 11">
            <a:extLst>
              <a:ext uri="{FF2B5EF4-FFF2-40B4-BE49-F238E27FC236}">
                <a16:creationId xmlns:a16="http://schemas.microsoft.com/office/drawing/2014/main" id="{19659D72-EAC0-4E1B-8855-243A091F2B50}"/>
              </a:ext>
            </a:extLst>
          </p:cNvPr>
          <p:cNvGrpSpPr/>
          <p:nvPr/>
        </p:nvGrpSpPr>
        <p:grpSpPr>
          <a:xfrm>
            <a:off x="0" y="853413"/>
            <a:ext cx="12192000" cy="6005080"/>
            <a:chOff x="0" y="853413"/>
            <a:chExt cx="12192000" cy="6005080"/>
          </a:xfrm>
        </p:grpSpPr>
        <p:pic>
          <p:nvPicPr>
            <p:cNvPr id="4" name="Imagem 3" descr="Uma imagem com mesa, interior, sentado, aparado&#10;&#10;Descrição gerada automaticamente">
              <a:extLst>
                <a:ext uri="{FF2B5EF4-FFF2-40B4-BE49-F238E27FC236}">
                  <a16:creationId xmlns:a16="http://schemas.microsoft.com/office/drawing/2014/main" id="{4A474729-234E-4F76-8377-4343F0A96C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60635" y="853413"/>
              <a:ext cx="10531365" cy="6004587"/>
            </a:xfrm>
            <a:prstGeom prst="rect">
              <a:avLst/>
            </a:prstGeom>
          </p:spPr>
        </p:pic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B587DCCD-C966-4686-A94E-C125569AA0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853413"/>
              <a:ext cx="1966959" cy="6005080"/>
            </a:xfrm>
            <a:prstGeom prst="rect">
              <a:avLst/>
            </a:prstGeom>
          </p:spPr>
        </p:pic>
      </p:grpSp>
      <p:pic>
        <p:nvPicPr>
          <p:cNvPr id="13" name="Imagem 12">
            <a:extLst>
              <a:ext uri="{FF2B5EF4-FFF2-40B4-BE49-F238E27FC236}">
                <a16:creationId xmlns:a16="http://schemas.microsoft.com/office/drawing/2014/main" id="{CD56A625-E0CC-48E9-B4A1-7AC323F2A5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252525"/>
              </a:clrFrom>
              <a:clrTo>
                <a:srgbClr val="252525">
                  <a:alpha val="0"/>
                </a:srgbClr>
              </a:clrTo>
            </a:clrChange>
            <a:alphaModFix amt="35000"/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3843" y="4017160"/>
            <a:ext cx="2695155" cy="271867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725AAC7-C2A0-42BC-BCA3-EF7C6E241C19}"/>
              </a:ext>
            </a:extLst>
          </p:cNvPr>
          <p:cNvSpPr txBox="1"/>
          <p:nvPr/>
        </p:nvSpPr>
        <p:spPr>
          <a:xfrm>
            <a:off x="233339" y="3946095"/>
            <a:ext cx="4422203" cy="136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VEGETTAION STATE</a:t>
            </a:r>
          </a:p>
          <a:p>
            <a:pPr lvl="0" algn="just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chemeClr val="bg1"/>
                </a:solidFill>
                <a:latin typeface="Tahoma" panose="020B0604030504040204" pitchFamily="2" charset="0"/>
                <a:ea typeface="Arial Unicode MS" panose="020B0604020202020204" pitchFamily="2" charset="-128"/>
              </a:rPr>
              <a:t>FVC: Fraction Vegetation Cover</a:t>
            </a:r>
          </a:p>
          <a:p>
            <a:pPr lvl="0" algn="just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 err="1">
                <a:solidFill>
                  <a:schemeClr val="bg1"/>
                </a:solidFill>
                <a:latin typeface="Tahoma" panose="020B0604030504040204" pitchFamily="2" charset="0"/>
                <a:ea typeface="Arial Unicode MS" panose="020B0604020202020204" pitchFamily="2" charset="-128"/>
              </a:rPr>
              <a:t>fAPAR</a:t>
            </a:r>
            <a:endParaRPr lang="en-GB" altLang="en-US" dirty="0">
              <a:solidFill>
                <a:schemeClr val="bg1"/>
              </a:solidFill>
              <a:latin typeface="Tahoma" panose="020B0604030504040204" pitchFamily="2" charset="0"/>
              <a:ea typeface="Arial Unicode MS" panose="020B0604020202020204" pitchFamily="2" charset="-128"/>
            </a:endParaRPr>
          </a:p>
          <a:p>
            <a:pPr lvl="0" algn="just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chemeClr val="bg1"/>
                </a:solidFill>
                <a:latin typeface="Tahoma" panose="020B0604030504040204" pitchFamily="2" charset="0"/>
                <a:ea typeface="Arial Unicode MS" panose="020B0604020202020204" pitchFamily="2" charset="-128"/>
              </a:rPr>
              <a:t>LAI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EC19D35-F410-4741-BF45-0993119A01B3}"/>
              </a:ext>
            </a:extLst>
          </p:cNvPr>
          <p:cNvSpPr txBox="1"/>
          <p:nvPr/>
        </p:nvSpPr>
        <p:spPr>
          <a:xfrm>
            <a:off x="180885" y="5526136"/>
            <a:ext cx="4837842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SURFACE ENERGY FLUXES</a:t>
            </a:r>
          </a:p>
          <a:p>
            <a:pPr lvl="0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pt-PT" altLang="en-GB" dirty="0">
                <a:solidFill>
                  <a:schemeClr val="bg1"/>
                </a:solidFill>
                <a:latin typeface="Tahoma" panose="020B0604030504040204" pitchFamily="2" charset="0"/>
                <a:ea typeface="Arial Unicode MS" panose="020B0604020202020204" pitchFamily="2" charset="-128"/>
              </a:rPr>
              <a:t>ET: </a:t>
            </a:r>
            <a:r>
              <a:rPr lang="en-GB" altLang="en-US" dirty="0">
                <a:solidFill>
                  <a:schemeClr val="bg1"/>
                </a:solidFill>
                <a:latin typeface="Tahoma" panose="020B0604030504040204" pitchFamily="2" charset="0"/>
                <a:ea typeface="Arial Unicode MS" panose="020B0604020202020204" pitchFamily="2" charset="-128"/>
              </a:rPr>
              <a:t>Evapotranspiration</a:t>
            </a:r>
          </a:p>
          <a:p>
            <a:pPr lvl="0" hangingPunct="0">
              <a:buClr>
                <a:srgbClr val="000000"/>
              </a:buClr>
              <a:buSzPct val="45000"/>
            </a:pPr>
            <a:r>
              <a:rPr lang="pt-PT" altLang="en-GB" dirty="0">
                <a:solidFill>
                  <a:schemeClr val="bg1"/>
                </a:solidFill>
                <a:latin typeface="Tahoma" panose="020B0604030504040204" pitchFamily="2" charset="0"/>
                <a:ea typeface="Arial Unicode MS" panose="020B0604020202020204" pitchFamily="2" charset="-128"/>
              </a:rPr>
              <a:t>ETREF: </a:t>
            </a:r>
            <a:r>
              <a:rPr lang="en-GB" altLang="en-US" dirty="0">
                <a:solidFill>
                  <a:schemeClr val="bg1"/>
                </a:solidFill>
                <a:latin typeface="Tahoma" panose="020B0604030504040204" pitchFamily="2" charset="0"/>
                <a:ea typeface="Arial Unicode MS" panose="020B0604020202020204" pitchFamily="2" charset="-128"/>
              </a:rPr>
              <a:t>Reference</a:t>
            </a:r>
            <a:r>
              <a:rPr lang="pt-PT" altLang="en-US" b="1" dirty="0">
                <a:solidFill>
                  <a:schemeClr val="bg1"/>
                </a:solidFill>
                <a:latin typeface="Tahoma" panose="020B0604030504040204" pitchFamily="2" charset="0"/>
                <a:ea typeface="Arial Unicode MS" panose="020B0604020202020204" pitchFamily="2" charset="-128"/>
              </a:rPr>
              <a:t> </a:t>
            </a:r>
            <a:r>
              <a:rPr lang="en-GB" altLang="en-US" dirty="0">
                <a:solidFill>
                  <a:schemeClr val="bg1"/>
                </a:solidFill>
                <a:latin typeface="Tahoma" panose="020B0604030504040204" pitchFamily="2" charset="0"/>
                <a:ea typeface="Arial Unicode MS" panose="020B0604020202020204" pitchFamily="2" charset="-128"/>
              </a:rPr>
              <a:t>Evapotranspiration</a:t>
            </a:r>
          </a:p>
          <a:p>
            <a:pPr lvl="0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endParaRPr lang="en-GB" altLang="en-US" sz="2000" dirty="0">
              <a:latin typeface="Tahoma" panose="020B0604030504040204" pitchFamily="2" charset="0"/>
              <a:ea typeface="Arial Unicode MS" panose="020B0604020202020204" pitchFamily="2" charset="-128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53B3C2D-2E93-4B9D-A02F-942030806019}"/>
              </a:ext>
            </a:extLst>
          </p:cNvPr>
          <p:cNvSpPr txBox="1"/>
          <p:nvPr/>
        </p:nvSpPr>
        <p:spPr>
          <a:xfrm>
            <a:off x="180885" y="921932"/>
            <a:ext cx="4422203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SURFACE RADIATION BUDGET</a:t>
            </a:r>
          </a:p>
          <a:p>
            <a:pPr lvl="0" algn="just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chemeClr val="bg1"/>
                </a:solidFill>
                <a:latin typeface="Tahoma" panose="020B0604030504040204" pitchFamily="2" charset="0"/>
                <a:ea typeface="Arial Unicode MS" panose="020B0604020202020204" pitchFamily="2" charset="-128"/>
              </a:rPr>
              <a:t>DSSF:</a:t>
            </a:r>
            <a:r>
              <a:rPr lang="en-GB" altLang="en-US" b="1" dirty="0">
                <a:solidFill>
                  <a:schemeClr val="bg1"/>
                </a:solidFill>
                <a:latin typeface="Tahoma" panose="020B0604030504040204" pitchFamily="2" charset="0"/>
                <a:ea typeface="Arial Unicode MS" panose="020B0604020202020204" pitchFamily="2" charset="-128"/>
              </a:rPr>
              <a:t> </a:t>
            </a:r>
            <a:r>
              <a:rPr lang="en-GB" altLang="en-US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Symbol" panose="05050102010706020507" pitchFamily="2" charset="2"/>
              </a:rPr>
              <a:t></a:t>
            </a:r>
            <a:r>
              <a:rPr lang="en-GB" altLang="en-US" dirty="0">
                <a:solidFill>
                  <a:schemeClr val="bg1"/>
                </a:solidFill>
                <a:latin typeface="Tahoma" panose="020B0604030504040204" pitchFamily="2" charset="0"/>
                <a:ea typeface="Arial" panose="020B0604020202020204" pitchFamily="34" charset="0"/>
              </a:rPr>
              <a:t>Surface Short-wave Flux </a:t>
            </a:r>
          </a:p>
          <a:p>
            <a:pPr lvl="0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chemeClr val="bg1"/>
                </a:solidFill>
                <a:latin typeface="Tahoma" panose="020B0604030504040204" pitchFamily="2" charset="0"/>
                <a:ea typeface="Arial Unicode MS" panose="020B0604020202020204" pitchFamily="2" charset="-128"/>
              </a:rPr>
              <a:t>DSLF:</a:t>
            </a:r>
            <a:r>
              <a:rPr lang="en-GB" altLang="en-US" b="1" dirty="0">
                <a:solidFill>
                  <a:schemeClr val="bg1"/>
                </a:solidFill>
                <a:latin typeface="Tahoma" panose="020B0604030504040204" pitchFamily="2" charset="0"/>
                <a:ea typeface="Arial Unicode MS" panose="020B0604020202020204" pitchFamily="2" charset="-128"/>
              </a:rPr>
              <a:t> </a:t>
            </a:r>
            <a:r>
              <a:rPr lang="en-GB" altLang="en-US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Symbol" panose="05050102010706020507" pitchFamily="2" charset="2"/>
              </a:rPr>
              <a:t></a:t>
            </a:r>
            <a:r>
              <a:rPr lang="en-GB" altLang="en-US" dirty="0">
                <a:solidFill>
                  <a:schemeClr val="bg1"/>
                </a:solidFill>
                <a:latin typeface="Tahoma" panose="020B0604030504040204" pitchFamily="2" charset="0"/>
                <a:ea typeface="Arial Unicode MS" panose="020B0604020202020204" pitchFamily="2" charset="-128"/>
              </a:rPr>
              <a:t>Surface Long-wave Flux</a:t>
            </a:r>
          </a:p>
          <a:p>
            <a:pPr lvl="0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chemeClr val="bg1"/>
                </a:solidFill>
                <a:latin typeface="Tahoma" panose="020B0604030504040204" pitchFamily="2" charset="0"/>
                <a:ea typeface="Arial Unicode MS" panose="020B0604020202020204" pitchFamily="2" charset="-128"/>
              </a:rPr>
              <a:t>LST: Land Surface Temperature</a:t>
            </a:r>
          </a:p>
          <a:p>
            <a:pPr hangingPunct="0">
              <a:buClr>
                <a:srgbClr val="000000"/>
              </a:buClr>
              <a:buSzPct val="45000"/>
            </a:pPr>
            <a:r>
              <a:rPr lang="en-GB" altLang="en-US" dirty="0">
                <a:solidFill>
                  <a:schemeClr val="bg1"/>
                </a:solidFill>
                <a:latin typeface="Tahoma" panose="020B0604030504040204" pitchFamily="2" charset="0"/>
                <a:ea typeface="Arial Unicode MS" panose="020B0604020202020204" pitchFamily="2" charset="-128"/>
              </a:rPr>
              <a:t>AL:</a:t>
            </a:r>
            <a:r>
              <a:rPr lang="en-GB" altLang="en-US" b="1" dirty="0">
                <a:solidFill>
                  <a:schemeClr val="bg1"/>
                </a:solidFill>
                <a:latin typeface="Tahoma" panose="020B0604030504040204" pitchFamily="2" charset="0"/>
                <a:ea typeface="Arial Unicode MS" panose="020B0604020202020204" pitchFamily="2" charset="-128"/>
              </a:rPr>
              <a:t> </a:t>
            </a:r>
            <a:r>
              <a:rPr lang="en-GB" altLang="en-US" dirty="0">
                <a:solidFill>
                  <a:schemeClr val="bg1"/>
                </a:solidFill>
                <a:latin typeface="Tahoma" panose="020B0604030504040204" pitchFamily="2" charset="0"/>
                <a:ea typeface="Arial Unicode MS" panose="020B0604020202020204" pitchFamily="2" charset="-128"/>
              </a:rPr>
              <a:t>Albedo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5CBDC1A-F87C-4E39-A589-A55D9A60224F}"/>
              </a:ext>
            </a:extLst>
          </p:cNvPr>
          <p:cNvSpPr txBox="1"/>
          <p:nvPr/>
        </p:nvSpPr>
        <p:spPr>
          <a:xfrm>
            <a:off x="233339" y="2638239"/>
            <a:ext cx="4837842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WILDFIRES</a:t>
            </a:r>
          </a:p>
          <a:p>
            <a:pPr lvl="0" algn="l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pt-PT" altLang="en-GB" dirty="0">
                <a:solidFill>
                  <a:schemeClr val="bg1"/>
                </a:solidFill>
                <a:latin typeface="Tahoma" panose="020B0604030504040204" pitchFamily="2" charset="0"/>
                <a:ea typeface="Arial Unicode MS" panose="020B0604020202020204" pitchFamily="2" charset="-128"/>
              </a:rPr>
              <a:t>FRP: </a:t>
            </a:r>
            <a:r>
              <a:rPr lang="en-GB" altLang="en-US" dirty="0">
                <a:solidFill>
                  <a:schemeClr val="bg1"/>
                </a:solidFill>
                <a:latin typeface="Tahoma" panose="020B0604030504040204" pitchFamily="2" charset="0"/>
                <a:ea typeface="Arial Unicode MS" panose="020B0604020202020204" pitchFamily="2" charset="-128"/>
              </a:rPr>
              <a:t>Fire Radiative Power</a:t>
            </a:r>
          </a:p>
          <a:p>
            <a:pPr lvl="0" algn="l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chemeClr val="bg1"/>
                </a:solidFill>
                <a:latin typeface="Tahoma" panose="020B0604030504040204" pitchFamily="2" charset="0"/>
                <a:ea typeface="Arial Unicode MS" panose="020B0604020202020204" pitchFamily="2" charset="-128"/>
              </a:rPr>
              <a:t>FRM: Fire Risk Map</a:t>
            </a:r>
          </a:p>
        </p:txBody>
      </p:sp>
    </p:spTree>
    <p:extLst>
      <p:ext uri="{BB962C8B-B14F-4D97-AF65-F5344CB8AC3E}">
        <p14:creationId xmlns:p14="http://schemas.microsoft.com/office/powerpoint/2010/main" val="37279245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2479</TotalTime>
  <Words>941</Words>
  <Application>Microsoft Office PowerPoint</Application>
  <PresentationFormat>Widescreen</PresentationFormat>
  <Paragraphs>221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SimSun</vt:lpstr>
      <vt:lpstr>Arial</vt:lpstr>
      <vt:lpstr>Arial Unicode MS</vt:lpstr>
      <vt:lpstr>Bookman Old Style</vt:lpstr>
      <vt:lpstr>Calibri</vt:lpstr>
      <vt:lpstr>Calibri Light</vt:lpstr>
      <vt:lpstr>Cambria Math</vt:lpstr>
      <vt:lpstr>Cavolini</vt:lpstr>
      <vt:lpstr>Lucida Grande</vt:lpstr>
      <vt:lpstr>Roboto</vt:lpstr>
      <vt:lpstr>StarSymbol</vt:lpstr>
      <vt:lpstr>Symbol</vt:lpstr>
      <vt:lpstr>Tahoma</vt:lpstr>
      <vt:lpstr>Wingdings</vt:lpstr>
      <vt:lpstr>Tema do Office</vt:lpstr>
      <vt:lpstr>Fire related applications using satellite data records from LSA-SAF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role of remote sensing in forest monitoring and management under climate change</dc:title>
  <dc:creator>Célia Gouveia</dc:creator>
  <cp:lastModifiedBy>Rosa Ullucci</cp:lastModifiedBy>
  <cp:revision>44</cp:revision>
  <dcterms:created xsi:type="dcterms:W3CDTF">2019-12-03T12:04:19Z</dcterms:created>
  <dcterms:modified xsi:type="dcterms:W3CDTF">2020-05-14T12:07:01Z</dcterms:modified>
</cp:coreProperties>
</file>