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</p:sldMasterIdLst>
  <p:notesMasterIdLst>
    <p:notesMasterId r:id="rId55"/>
  </p:notesMasterIdLst>
  <p:handoutMasterIdLst>
    <p:handoutMasterId r:id="rId56"/>
  </p:handoutMasterIdLst>
  <p:sldIdLst>
    <p:sldId id="589" r:id="rId2"/>
    <p:sldId id="682" r:id="rId3"/>
    <p:sldId id="632" r:id="rId4"/>
    <p:sldId id="634" r:id="rId5"/>
    <p:sldId id="641" r:id="rId6"/>
    <p:sldId id="642" r:id="rId7"/>
    <p:sldId id="643" r:id="rId8"/>
    <p:sldId id="658" r:id="rId9"/>
    <p:sldId id="659" r:id="rId10"/>
    <p:sldId id="690" r:id="rId11"/>
    <p:sldId id="635" r:id="rId12"/>
    <p:sldId id="670" r:id="rId13"/>
    <p:sldId id="666" r:id="rId14"/>
    <p:sldId id="665" r:id="rId15"/>
    <p:sldId id="669" r:id="rId16"/>
    <p:sldId id="664" r:id="rId17"/>
    <p:sldId id="660" r:id="rId18"/>
    <p:sldId id="661" r:id="rId19"/>
    <p:sldId id="692" r:id="rId20"/>
    <p:sldId id="647" r:id="rId21"/>
    <p:sldId id="644" r:id="rId22"/>
    <p:sldId id="645" r:id="rId23"/>
    <p:sldId id="646" r:id="rId24"/>
    <p:sldId id="633" r:id="rId25"/>
    <p:sldId id="653" r:id="rId26"/>
    <p:sldId id="680" r:id="rId27"/>
    <p:sldId id="648" r:id="rId28"/>
    <p:sldId id="681" r:id="rId29"/>
    <p:sldId id="649" r:id="rId30"/>
    <p:sldId id="650" r:id="rId31"/>
    <p:sldId id="651" r:id="rId32"/>
    <p:sldId id="652" r:id="rId33"/>
    <p:sldId id="686" r:id="rId34"/>
    <p:sldId id="687" r:id="rId35"/>
    <p:sldId id="688" r:id="rId36"/>
    <p:sldId id="689" r:id="rId37"/>
    <p:sldId id="636" r:id="rId38"/>
    <p:sldId id="663" r:id="rId39"/>
    <p:sldId id="671" r:id="rId40"/>
    <p:sldId id="672" r:id="rId41"/>
    <p:sldId id="675" r:id="rId42"/>
    <p:sldId id="673" r:id="rId43"/>
    <p:sldId id="674" r:id="rId44"/>
    <p:sldId id="676" r:id="rId45"/>
    <p:sldId id="677" r:id="rId46"/>
    <p:sldId id="678" r:id="rId47"/>
    <p:sldId id="679" r:id="rId48"/>
    <p:sldId id="683" r:id="rId49"/>
    <p:sldId id="684" r:id="rId50"/>
    <p:sldId id="685" r:id="rId51"/>
    <p:sldId id="691" r:id="rId52"/>
    <p:sldId id="640" r:id="rId53"/>
    <p:sldId id="631" r:id="rId54"/>
  </p:sldIdLst>
  <p:sldSz cx="9906000" cy="6858000" type="A4"/>
  <p:notesSz cx="7315200" cy="96012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>
          <p15:clr>
            <a:srgbClr val="A4A3A4"/>
          </p15:clr>
        </p15:guide>
        <p15:guide id="2" orient="horz" pos="1410">
          <p15:clr>
            <a:srgbClr val="A4A3A4"/>
          </p15:clr>
        </p15:guide>
        <p15:guide id="3" orient="horz" pos="2715">
          <p15:clr>
            <a:srgbClr val="A4A3A4"/>
          </p15:clr>
        </p15:guide>
        <p15:guide id="4" orient="horz" pos="2389">
          <p15:clr>
            <a:srgbClr val="A4A3A4"/>
          </p15:clr>
        </p15:guide>
        <p15:guide id="5" orient="horz" pos="2064">
          <p15:clr>
            <a:srgbClr val="A4A3A4"/>
          </p15:clr>
        </p15:guide>
        <p15:guide id="6" orient="horz" pos="1735">
          <p15:clr>
            <a:srgbClr val="A4A3A4"/>
          </p15:clr>
        </p15:guide>
        <p15:guide id="7" orient="horz" pos="3369">
          <p15:clr>
            <a:srgbClr val="A4A3A4"/>
          </p15:clr>
        </p15:guide>
        <p15:guide id="8" orient="horz" pos="3698">
          <p15:clr>
            <a:srgbClr val="A4A3A4"/>
          </p15:clr>
        </p15:guide>
        <p15:guide id="9" pos="4214">
          <p15:clr>
            <a:srgbClr val="A4A3A4"/>
          </p15:clr>
        </p15:guide>
        <p15:guide id="10" pos="196">
          <p15:clr>
            <a:srgbClr val="A4A3A4"/>
          </p15:clr>
        </p15:guide>
        <p15:guide id="11" pos="1552">
          <p15:clr>
            <a:srgbClr val="A4A3A4"/>
          </p15:clr>
        </p15:guide>
        <p15:guide id="12" pos="4879">
          <p15:clr>
            <a:srgbClr val="A4A3A4"/>
          </p15:clr>
        </p15:guide>
        <p15:guide id="13" pos="5556">
          <p15:clr>
            <a:srgbClr val="A4A3A4"/>
          </p15:clr>
        </p15:guide>
        <p15:guide id="14" pos="2235">
          <p15:clr>
            <a:srgbClr val="A4A3A4"/>
          </p15:clr>
        </p15:guide>
        <p15:guide id="15" pos="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5" userDrawn="1">
          <p15:clr>
            <a:srgbClr val="A4A3A4"/>
          </p15:clr>
        </p15:guide>
        <p15:guide id="2" pos="2303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trand Fougnie" initials="BF" lastIdx="2" clrIdx="0">
    <p:extLst>
      <p:ext uri="{19B8F6BF-5375-455C-9EA6-DF929625EA0E}">
        <p15:presenceInfo xmlns:p15="http://schemas.microsoft.com/office/powerpoint/2012/main" userId="S-1-5-21-993398506-3102826466-2400345913-277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8000"/>
    <a:srgbClr val="FEDB00"/>
    <a:srgbClr val="00B5E2"/>
    <a:srgbClr val="00205B"/>
    <a:srgbClr val="FE5000"/>
    <a:srgbClr val="C5B9AC"/>
    <a:srgbClr val="CB333B"/>
    <a:srgbClr val="968C83"/>
    <a:srgbClr val="99C2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0299" autoAdjust="0"/>
  </p:normalViewPr>
  <p:slideViewPr>
    <p:cSldViewPr snapToGrid="0">
      <p:cViewPr varScale="1">
        <p:scale>
          <a:sx n="69" d="100"/>
          <a:sy n="69" d="100"/>
        </p:scale>
        <p:origin x="864" y="44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4214"/>
        <p:guide pos="196"/>
        <p:guide pos="1552"/>
        <p:guide pos="4879"/>
        <p:guide pos="5556"/>
        <p:guide pos="2235"/>
        <p:guide pos="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-3954" y="-78"/>
      </p:cViewPr>
      <p:guideLst>
        <p:guide orient="horz" pos="3025"/>
        <p:guide pos="230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D93916-F1EA-4815-B904-B32F22AA7992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DA387D20-30ED-497B-94B4-5138FB280FAA}">
      <dgm:prSet phldrT="[Text]" custT="1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en-GB" sz="1800" b="1" dirty="0" smtClean="0">
              <a:latin typeface="Arial" panose="020B0604020202020204" pitchFamily="34" charset="0"/>
              <a:cs typeface="Arial" panose="020B0604020202020204" pitchFamily="34" charset="0"/>
            </a:rPr>
            <a:t> S1: </a:t>
          </a:r>
          <a:r>
            <a:rPr lang="en-GB" sz="1800" dirty="0" smtClean="0">
              <a:latin typeface="Arial" panose="020B0604020202020204" pitchFamily="34" charset="0"/>
              <a:cs typeface="Arial" panose="020B0604020202020204" pitchFamily="34" charset="0"/>
            </a:rPr>
            <a:t>Radar Mission					</a:t>
          </a:r>
          <a:endParaRPr lang="en-GB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604964-A87A-421C-8A2A-1CC9AB2C8510}" type="parTrans" cxnId="{686EE398-3E72-4214-9B0B-B19195FD20B1}">
      <dgm:prSet/>
      <dgm:spPr/>
      <dgm:t>
        <a:bodyPr/>
        <a:lstStyle/>
        <a:p>
          <a:endParaRPr lang="en-GB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F475FF-3929-4F68-B228-B8311EBC089D}" type="sibTrans" cxnId="{686EE398-3E72-4214-9B0B-B19195FD20B1}">
      <dgm:prSet/>
      <dgm:spPr/>
      <dgm:t>
        <a:bodyPr/>
        <a:lstStyle/>
        <a:p>
          <a:endParaRPr lang="en-GB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E52986-9313-40A4-AEC2-BF965EB0E25F}">
      <dgm:prSet phldrT="[Text]" custT="1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en-GB" sz="1800" b="1" dirty="0" smtClean="0">
              <a:latin typeface="Arial" panose="020B0604020202020204" pitchFamily="34" charset="0"/>
              <a:cs typeface="Arial" panose="020B0604020202020204" pitchFamily="34" charset="0"/>
            </a:rPr>
            <a:t> S4: </a:t>
          </a:r>
          <a:r>
            <a:rPr lang="en-GB" sz="1800" dirty="0" smtClean="0">
              <a:latin typeface="Arial" panose="020B0604020202020204" pitchFamily="34" charset="0"/>
              <a:cs typeface="Arial" panose="020B0604020202020204" pitchFamily="34" charset="0"/>
            </a:rPr>
            <a:t>Geostationary Atmospheric Chemistry Mission		</a:t>
          </a:r>
          <a:endParaRPr lang="en-GB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FCF0AD-D0D4-497F-8344-CB048AB74AD3}" type="parTrans" cxnId="{97BF4BBA-A02A-4B73-B9FC-A1EAFA7032C2}">
      <dgm:prSet/>
      <dgm:spPr/>
      <dgm:t>
        <a:bodyPr/>
        <a:lstStyle/>
        <a:p>
          <a:endParaRPr lang="en-GB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6B161A-8B7F-486C-A583-B08517812908}" type="sibTrans" cxnId="{97BF4BBA-A02A-4B73-B9FC-A1EAFA7032C2}">
      <dgm:prSet/>
      <dgm:spPr/>
      <dgm:t>
        <a:bodyPr/>
        <a:lstStyle/>
        <a:p>
          <a:endParaRPr lang="en-GB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9BD017-4594-413D-8001-47B6FC1E7B2F}">
      <dgm:prSet phldrT="[Text]" custT="1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en-GB" sz="1800" b="1" dirty="0" smtClean="0">
              <a:latin typeface="Arial" panose="020B0604020202020204" pitchFamily="34" charset="0"/>
              <a:cs typeface="Arial" panose="020B0604020202020204" pitchFamily="34" charset="0"/>
            </a:rPr>
            <a:t> S2: </a:t>
          </a:r>
          <a:r>
            <a:rPr lang="en-GB" sz="1800" dirty="0" smtClean="0">
              <a:latin typeface="Arial" panose="020B0604020202020204" pitchFamily="34" charset="0"/>
              <a:cs typeface="Arial" panose="020B0604020202020204" pitchFamily="34" charset="0"/>
            </a:rPr>
            <a:t>High Resolution Optical Mission	     		</a:t>
          </a:r>
          <a:endParaRPr lang="en-GB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67FB2B-4BCD-4373-B869-4823734C49FE}" type="parTrans" cxnId="{BA3FAEA8-2DD1-4388-BEAD-D8F541DC0AA5}">
      <dgm:prSet/>
      <dgm:spPr/>
      <dgm:t>
        <a:bodyPr/>
        <a:lstStyle/>
        <a:p>
          <a:endParaRPr lang="en-GB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168A2F-1322-4A7A-9213-893EC55AD7EE}" type="sibTrans" cxnId="{BA3FAEA8-2DD1-4388-BEAD-D8F541DC0AA5}">
      <dgm:prSet/>
      <dgm:spPr/>
      <dgm:t>
        <a:bodyPr/>
        <a:lstStyle/>
        <a:p>
          <a:endParaRPr lang="en-GB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77D6BC-8AB8-49EF-B90E-88F41C683326}">
      <dgm:prSet phldrT="[Text]" custT="1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en-GB" sz="1800" b="1" dirty="0" smtClean="0">
              <a:latin typeface="Arial" panose="020B0604020202020204" pitchFamily="34" charset="0"/>
              <a:cs typeface="Arial" panose="020B0604020202020204" pitchFamily="34" charset="0"/>
            </a:rPr>
            <a:t> S3: </a:t>
          </a:r>
          <a:r>
            <a:rPr lang="en-GB" sz="1800" dirty="0" smtClean="0">
              <a:latin typeface="Arial" panose="020B0604020202020204" pitchFamily="34" charset="0"/>
              <a:cs typeface="Arial" panose="020B0604020202020204" pitchFamily="34" charset="0"/>
            </a:rPr>
            <a:t>Medium Resolution Imaging and Altimetry Mission</a:t>
          </a:r>
          <a:endParaRPr lang="en-GB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832C4B-59C1-4131-A846-7FFA314EEC2C}" type="parTrans" cxnId="{DC63FA72-88C6-4A1B-9FFE-A17AFA2DA25E}">
      <dgm:prSet/>
      <dgm:spPr/>
      <dgm:t>
        <a:bodyPr/>
        <a:lstStyle/>
        <a:p>
          <a:endParaRPr lang="en-GB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1CB2C1-401F-421C-982C-A18E75B401DD}" type="sibTrans" cxnId="{DC63FA72-88C6-4A1B-9FFE-A17AFA2DA25E}">
      <dgm:prSet/>
      <dgm:spPr/>
      <dgm:t>
        <a:bodyPr/>
        <a:lstStyle/>
        <a:p>
          <a:endParaRPr lang="en-GB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B8A3E0-8C64-4209-8648-515E22A210DB}">
      <dgm:prSet phldrT="[Text]" custT="1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en-GB" sz="1800" b="1" dirty="0" smtClean="0">
              <a:latin typeface="Arial" panose="020B0604020202020204" pitchFamily="34" charset="0"/>
              <a:cs typeface="Arial" panose="020B0604020202020204" pitchFamily="34" charset="0"/>
            </a:rPr>
            <a:t> S5P: </a:t>
          </a:r>
          <a:r>
            <a:rPr lang="en-GB" sz="1800" dirty="0" smtClean="0">
              <a:latin typeface="Arial" panose="020B0604020202020204" pitchFamily="34" charset="0"/>
              <a:cs typeface="Arial" panose="020B0604020202020204" pitchFamily="34" charset="0"/>
            </a:rPr>
            <a:t>Low Earth Orbit Atmospheric Chemistry Precursor Mission</a:t>
          </a:r>
          <a:endParaRPr lang="en-GB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FD1F72-A053-47FF-8124-880300F15D92}" type="parTrans" cxnId="{634A8CEB-B9C0-4101-B705-E8C7D47C9ADF}">
      <dgm:prSet/>
      <dgm:spPr/>
      <dgm:t>
        <a:bodyPr/>
        <a:lstStyle/>
        <a:p>
          <a:endParaRPr lang="en-GB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44B6A3-149A-4040-A94B-68DC6BD97B4B}" type="sibTrans" cxnId="{634A8CEB-B9C0-4101-B705-E8C7D47C9ADF}">
      <dgm:prSet/>
      <dgm:spPr/>
      <dgm:t>
        <a:bodyPr/>
        <a:lstStyle/>
        <a:p>
          <a:endParaRPr lang="en-GB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3F323B-A21C-4B0B-8AD2-BD52AA7AF32E}">
      <dgm:prSet phldrT="[Text]" custT="1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en-GB" sz="1800" b="1" dirty="0" smtClean="0">
              <a:latin typeface="Arial" panose="020B0604020202020204" pitchFamily="34" charset="0"/>
              <a:cs typeface="Arial" panose="020B0604020202020204" pitchFamily="34" charset="0"/>
            </a:rPr>
            <a:t> S6 (Jason-CS): </a:t>
          </a:r>
          <a:r>
            <a:rPr lang="en-GB" sz="1800" dirty="0" smtClean="0">
              <a:latin typeface="Arial" panose="020B0604020202020204" pitchFamily="34" charset="0"/>
              <a:cs typeface="Arial" panose="020B0604020202020204" pitchFamily="34" charset="0"/>
            </a:rPr>
            <a:t>Altimetry Mission				</a:t>
          </a:r>
          <a:endParaRPr lang="en-GB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EE7002-6001-4DA1-A004-06C2AE94AED2}" type="parTrans" cxnId="{D2114B63-D73B-42FA-BB64-4EB80053999E}">
      <dgm:prSet/>
      <dgm:spPr/>
      <dgm:t>
        <a:bodyPr/>
        <a:lstStyle/>
        <a:p>
          <a:endParaRPr lang="en-GB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9BFBC7-4E3E-4BF6-B4F8-039F8CED6BA7}" type="sibTrans" cxnId="{D2114B63-D73B-42FA-BB64-4EB80053999E}">
      <dgm:prSet/>
      <dgm:spPr/>
      <dgm:t>
        <a:bodyPr/>
        <a:lstStyle/>
        <a:p>
          <a:endParaRPr lang="en-GB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8F4443-2C8C-4205-A027-432D6FB2EA9E}">
      <dgm:prSet phldrT="[Text]" custT="1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en-GB" sz="1800" b="1" dirty="0" smtClean="0">
              <a:latin typeface="Arial" panose="020B0604020202020204" pitchFamily="34" charset="0"/>
              <a:cs typeface="Arial" panose="020B0604020202020204" pitchFamily="34" charset="0"/>
            </a:rPr>
            <a:t> S5: </a:t>
          </a:r>
          <a:r>
            <a:rPr lang="en-GB" sz="1800" dirty="0" smtClean="0">
              <a:latin typeface="Arial" panose="020B0604020202020204" pitchFamily="34" charset="0"/>
              <a:cs typeface="Arial" panose="020B0604020202020204" pitchFamily="34" charset="0"/>
            </a:rPr>
            <a:t>Low Earth Orbit Atmospheric Chemistry Mission  	</a:t>
          </a:r>
          <a:endParaRPr lang="en-GB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8C67DC-6D55-4283-9C6D-F4BA82868813}" type="sibTrans" cxnId="{8D7E7696-C77F-4A0A-A3F0-B420B866F5B3}">
      <dgm:prSet/>
      <dgm:spPr/>
      <dgm:t>
        <a:bodyPr/>
        <a:lstStyle/>
        <a:p>
          <a:endParaRPr lang="en-GB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655C4B-F473-4166-9A3E-A000CC740E96}" type="parTrans" cxnId="{8D7E7696-C77F-4A0A-A3F0-B420B866F5B3}">
      <dgm:prSet/>
      <dgm:spPr/>
      <dgm:t>
        <a:bodyPr/>
        <a:lstStyle/>
        <a:p>
          <a:endParaRPr lang="en-GB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2564BE-DC88-4716-A90A-3C9D8B0366B4}" type="pres">
      <dgm:prSet presAssocID="{E4D93916-F1EA-4815-B904-B32F22AA7992}" presName="linearFlow" presStyleCnt="0">
        <dgm:presLayoutVars>
          <dgm:dir/>
          <dgm:resizeHandles val="exact"/>
        </dgm:presLayoutVars>
      </dgm:prSet>
      <dgm:spPr/>
    </dgm:pt>
    <dgm:pt modelId="{0FD408F5-6243-4DBD-A946-7077EBF7DBE9}" type="pres">
      <dgm:prSet presAssocID="{DA387D20-30ED-497B-94B4-5138FB280FAA}" presName="composite" presStyleCnt="0"/>
      <dgm:spPr/>
    </dgm:pt>
    <dgm:pt modelId="{11A31559-CA25-4529-B860-18B861AF22CD}" type="pres">
      <dgm:prSet presAssocID="{DA387D20-30ED-497B-94B4-5138FB280FAA}" presName="imgShp" presStyleLbl="fgImgPlace1" presStyleIdx="0" presStyleCnt="7" custLinFactX="-91509" custLinFactNeighborX="-100000" custLinFactNeighborY="3085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5A0538E-D946-46B2-8E69-4B12B1E3CA42}" type="pres">
      <dgm:prSet presAssocID="{DA387D20-30ED-497B-94B4-5138FB280FAA}" presName="txShp" presStyleLbl="node1" presStyleIdx="0" presStyleCnt="7" custScaleX="140314" custLinFactNeighborX="-497" custLinFactNeighborY="568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81C1367-1748-4F3C-A02A-F6DA2C0D85DF}" type="pres">
      <dgm:prSet presAssocID="{F9F475FF-3929-4F68-B228-B8311EBC089D}" presName="spacing" presStyleCnt="0"/>
      <dgm:spPr/>
    </dgm:pt>
    <dgm:pt modelId="{72F90D10-0C7D-4D89-AED2-303B902D217D}" type="pres">
      <dgm:prSet presAssocID="{459BD017-4594-413D-8001-47B6FC1E7B2F}" presName="composite" presStyleCnt="0"/>
      <dgm:spPr/>
    </dgm:pt>
    <dgm:pt modelId="{28D7E64A-7DA4-4F79-99D3-BC7A46A36B5D}" type="pres">
      <dgm:prSet presAssocID="{459BD017-4594-413D-8001-47B6FC1E7B2F}" presName="imgShp" presStyleLbl="fgImgPlace1" presStyleIdx="1" presStyleCnt="7" custLinFactX="-91509" custLinFactNeighborX="-100000" custLinFactNeighborY="2129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6CA51D5-13C1-460D-976D-8E418C76B83B}" type="pres">
      <dgm:prSet presAssocID="{459BD017-4594-413D-8001-47B6FC1E7B2F}" presName="txShp" presStyleLbl="node1" presStyleIdx="1" presStyleCnt="7" custScaleX="140314" custLinFactNeighborY="5262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FD9392C-092F-479E-A31B-4005CF8F0E6C}" type="pres">
      <dgm:prSet presAssocID="{FF168A2F-1322-4A7A-9213-893EC55AD7EE}" presName="spacing" presStyleCnt="0"/>
      <dgm:spPr/>
    </dgm:pt>
    <dgm:pt modelId="{1F6F4B1C-39ED-426F-9AD8-427DB98DFEF3}" type="pres">
      <dgm:prSet presAssocID="{A577D6BC-8AB8-49EF-B90E-88F41C683326}" presName="composite" presStyleCnt="0"/>
      <dgm:spPr/>
    </dgm:pt>
    <dgm:pt modelId="{1F83A3A8-6119-4A20-8180-D1B0478CBAD7}" type="pres">
      <dgm:prSet presAssocID="{A577D6BC-8AB8-49EF-B90E-88F41C683326}" presName="imgShp" presStyleLbl="fgImgPlace1" presStyleIdx="2" presStyleCnt="7" custLinFactX="-91509" custLinFactNeighborX="-100000" custLinFactNeighborY="2129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3A480FD-6BF8-42D5-810D-455134095D7D}" type="pres">
      <dgm:prSet presAssocID="{A577D6BC-8AB8-49EF-B90E-88F41C683326}" presName="txShp" presStyleLbl="node1" presStyleIdx="2" presStyleCnt="7" custScaleX="140314" custLinFactNeighborY="4305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CA9E61C-0143-4D2E-A4CF-DE22ADBC91CA}" type="pres">
      <dgm:prSet presAssocID="{FD1CB2C1-401F-421C-982C-A18E75B401DD}" presName="spacing" presStyleCnt="0"/>
      <dgm:spPr/>
    </dgm:pt>
    <dgm:pt modelId="{DAF87011-8EE7-4A2D-9511-9AC4FF973887}" type="pres">
      <dgm:prSet presAssocID="{FCE52986-9313-40A4-AEC2-BF965EB0E25F}" presName="composite" presStyleCnt="0"/>
      <dgm:spPr/>
    </dgm:pt>
    <dgm:pt modelId="{3E973D76-3B53-437B-BF54-CB7F291CA236}" type="pres">
      <dgm:prSet presAssocID="{FCE52986-9313-40A4-AEC2-BF965EB0E25F}" presName="imgShp" presStyleLbl="fgImgPlace1" presStyleIdx="3" presStyleCnt="7" custLinFactX="-91509" custLinFactNeighborX="-100000" custLinFactNeighborY="1889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546474E0-3946-4950-869A-731185DD66F6}" type="pres">
      <dgm:prSet presAssocID="{FCE52986-9313-40A4-AEC2-BF965EB0E25F}" presName="txShp" presStyleLbl="node1" presStyleIdx="3" presStyleCnt="7" custScaleX="140314" custLinFactNeighborY="4305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82129C9-58C3-4F43-91B4-4D8EDB178EAC}" type="pres">
      <dgm:prSet presAssocID="{A56B161A-8B7F-486C-A583-B08517812908}" presName="spacing" presStyleCnt="0"/>
      <dgm:spPr/>
    </dgm:pt>
    <dgm:pt modelId="{2FDE7789-76B0-4366-AF20-66D3007D04AC}" type="pres">
      <dgm:prSet presAssocID="{4FB8A3E0-8C64-4209-8648-515E22A210DB}" presName="composite" presStyleCnt="0"/>
      <dgm:spPr/>
    </dgm:pt>
    <dgm:pt modelId="{C55A0E2E-3156-4A5C-8C42-CBC16B2CDE0D}" type="pres">
      <dgm:prSet presAssocID="{4FB8A3E0-8C64-4209-8648-515E22A210DB}" presName="imgShp" presStyleLbl="fgImgPlace1" presStyleIdx="4" presStyleCnt="7" custLinFactX="-91509" custLinFactNeighborX="-100000" custLinFactNeighborY="1411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4448B0C1-C26A-4FA7-9B17-EF73094B877B}" type="pres">
      <dgm:prSet presAssocID="{4FB8A3E0-8C64-4209-8648-515E22A210DB}" presName="txShp" presStyleLbl="node1" presStyleIdx="4" presStyleCnt="7" custScaleX="140314" custLinFactNeighborY="3109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686D62C-6876-40BE-87C8-B811F906B4DA}" type="pres">
      <dgm:prSet presAssocID="{6C44B6A3-149A-4040-A94B-68DC6BD97B4B}" presName="spacing" presStyleCnt="0"/>
      <dgm:spPr/>
    </dgm:pt>
    <dgm:pt modelId="{764BA651-A42A-4B87-A855-55C1198857A2}" type="pres">
      <dgm:prSet presAssocID="{C28F4443-2C8C-4205-A027-432D6FB2EA9E}" presName="composite" presStyleCnt="0"/>
      <dgm:spPr/>
    </dgm:pt>
    <dgm:pt modelId="{EB539F20-F67C-49C4-B690-F106990B56F3}" type="pres">
      <dgm:prSet presAssocID="{C28F4443-2C8C-4205-A027-432D6FB2EA9E}" presName="imgShp" presStyleLbl="fgImgPlace1" presStyleIdx="5" presStyleCnt="7" custLinFactX="-91509" custLinFactNeighborX="-100000" custLinFactNeighborY="9331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B280BD15-C879-4053-AC67-B1EFC131C9ED}" type="pres">
      <dgm:prSet presAssocID="{C28F4443-2C8C-4205-A027-432D6FB2EA9E}" presName="txShp" presStyleLbl="node1" presStyleIdx="5" presStyleCnt="7" custScaleX="140314" custLinFactNeighborX="954" custLinFactNeighborY="1435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ED959D9-4FA8-4C04-B366-4BDA9A6AC9CE}" type="pres">
      <dgm:prSet presAssocID="{5D8C67DC-6D55-4283-9C6D-F4BA82868813}" presName="spacing" presStyleCnt="0"/>
      <dgm:spPr/>
    </dgm:pt>
    <dgm:pt modelId="{417CF42D-7FE6-4F4A-A09F-57013656E24A}" type="pres">
      <dgm:prSet presAssocID="{D73F323B-A21C-4B0B-8AD2-BD52AA7AF32E}" presName="composite" presStyleCnt="0"/>
      <dgm:spPr/>
    </dgm:pt>
    <dgm:pt modelId="{0326A58C-F31E-4A8D-BA4C-1AB2642E6665}" type="pres">
      <dgm:prSet presAssocID="{D73F323B-A21C-4B0B-8AD2-BD52AA7AF32E}" presName="imgShp" presStyleLbl="fgImgPlace1" presStyleIdx="6" presStyleCnt="7" custLinFactX="-100000" custLinFactNeighborX="-104739" custLinFactNeighborY="158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9062AA1B-89D7-4DAE-A6AE-D75B181CE72B}" type="pres">
      <dgm:prSet presAssocID="{D73F323B-A21C-4B0B-8AD2-BD52AA7AF32E}" presName="txShp" presStyleLbl="node1" presStyleIdx="6" presStyleCnt="7" custScaleX="14031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85BDFF8C-D3EC-456E-B1D3-E4E6DAE28367}" type="presOf" srcId="{C28F4443-2C8C-4205-A027-432D6FB2EA9E}" destId="{B280BD15-C879-4053-AC67-B1EFC131C9ED}" srcOrd="0" destOrd="0" presId="urn:microsoft.com/office/officeart/2005/8/layout/vList3"/>
    <dgm:cxn modelId="{A2C93244-568E-4815-AAC3-C888802460EB}" type="presOf" srcId="{459BD017-4594-413D-8001-47B6FC1E7B2F}" destId="{C6CA51D5-13C1-460D-976D-8E418C76B83B}" srcOrd="0" destOrd="0" presId="urn:microsoft.com/office/officeart/2005/8/layout/vList3"/>
    <dgm:cxn modelId="{D2114B63-D73B-42FA-BB64-4EB80053999E}" srcId="{E4D93916-F1EA-4815-B904-B32F22AA7992}" destId="{D73F323B-A21C-4B0B-8AD2-BD52AA7AF32E}" srcOrd="6" destOrd="0" parTransId="{C2EE7002-6001-4DA1-A004-06C2AE94AED2}" sibTransId="{F09BFBC7-4E3E-4BF6-B4F8-039F8CED6BA7}"/>
    <dgm:cxn modelId="{8D7E7696-C77F-4A0A-A3F0-B420B866F5B3}" srcId="{E4D93916-F1EA-4815-B904-B32F22AA7992}" destId="{C28F4443-2C8C-4205-A027-432D6FB2EA9E}" srcOrd="5" destOrd="0" parTransId="{66655C4B-F473-4166-9A3E-A000CC740E96}" sibTransId="{5D8C67DC-6D55-4283-9C6D-F4BA82868813}"/>
    <dgm:cxn modelId="{634A8CEB-B9C0-4101-B705-E8C7D47C9ADF}" srcId="{E4D93916-F1EA-4815-B904-B32F22AA7992}" destId="{4FB8A3E0-8C64-4209-8648-515E22A210DB}" srcOrd="4" destOrd="0" parTransId="{DAFD1F72-A053-47FF-8124-880300F15D92}" sibTransId="{6C44B6A3-149A-4040-A94B-68DC6BD97B4B}"/>
    <dgm:cxn modelId="{6D68158A-656C-4D85-9A12-DA9A873E882F}" type="presOf" srcId="{DA387D20-30ED-497B-94B4-5138FB280FAA}" destId="{25A0538E-D946-46B2-8E69-4B12B1E3CA42}" srcOrd="0" destOrd="0" presId="urn:microsoft.com/office/officeart/2005/8/layout/vList3"/>
    <dgm:cxn modelId="{3366717C-04FF-40C1-A4E8-17B39C880051}" type="presOf" srcId="{4FB8A3E0-8C64-4209-8648-515E22A210DB}" destId="{4448B0C1-C26A-4FA7-9B17-EF73094B877B}" srcOrd="0" destOrd="0" presId="urn:microsoft.com/office/officeart/2005/8/layout/vList3"/>
    <dgm:cxn modelId="{686EE398-3E72-4214-9B0B-B19195FD20B1}" srcId="{E4D93916-F1EA-4815-B904-B32F22AA7992}" destId="{DA387D20-30ED-497B-94B4-5138FB280FAA}" srcOrd="0" destOrd="0" parTransId="{16604964-A87A-421C-8A2A-1CC9AB2C8510}" sibTransId="{F9F475FF-3929-4F68-B228-B8311EBC089D}"/>
    <dgm:cxn modelId="{BA3FAEA8-2DD1-4388-BEAD-D8F541DC0AA5}" srcId="{E4D93916-F1EA-4815-B904-B32F22AA7992}" destId="{459BD017-4594-413D-8001-47B6FC1E7B2F}" srcOrd="1" destOrd="0" parTransId="{0E67FB2B-4BCD-4373-B869-4823734C49FE}" sibTransId="{FF168A2F-1322-4A7A-9213-893EC55AD7EE}"/>
    <dgm:cxn modelId="{75ABE775-362B-4B99-B734-686B16AA634D}" type="presOf" srcId="{D73F323B-A21C-4B0B-8AD2-BD52AA7AF32E}" destId="{9062AA1B-89D7-4DAE-A6AE-D75B181CE72B}" srcOrd="0" destOrd="0" presId="urn:microsoft.com/office/officeart/2005/8/layout/vList3"/>
    <dgm:cxn modelId="{E36DF89A-7569-4A68-BCDE-14FEBA02179E}" type="presOf" srcId="{FCE52986-9313-40A4-AEC2-BF965EB0E25F}" destId="{546474E0-3946-4950-869A-731185DD66F6}" srcOrd="0" destOrd="0" presId="urn:microsoft.com/office/officeart/2005/8/layout/vList3"/>
    <dgm:cxn modelId="{97BF4BBA-A02A-4B73-B9FC-A1EAFA7032C2}" srcId="{E4D93916-F1EA-4815-B904-B32F22AA7992}" destId="{FCE52986-9313-40A4-AEC2-BF965EB0E25F}" srcOrd="3" destOrd="0" parTransId="{88FCF0AD-D0D4-497F-8344-CB048AB74AD3}" sibTransId="{A56B161A-8B7F-486C-A583-B08517812908}"/>
    <dgm:cxn modelId="{62BBA234-2D55-4129-B3C4-49D975A52022}" type="presOf" srcId="{E4D93916-F1EA-4815-B904-B32F22AA7992}" destId="{522564BE-DC88-4716-A90A-3C9D8B0366B4}" srcOrd="0" destOrd="0" presId="urn:microsoft.com/office/officeart/2005/8/layout/vList3"/>
    <dgm:cxn modelId="{8BC0D09D-EA01-426D-9D8B-3D08B60DF650}" type="presOf" srcId="{A577D6BC-8AB8-49EF-B90E-88F41C683326}" destId="{F3A480FD-6BF8-42D5-810D-455134095D7D}" srcOrd="0" destOrd="0" presId="urn:microsoft.com/office/officeart/2005/8/layout/vList3"/>
    <dgm:cxn modelId="{DC63FA72-88C6-4A1B-9FFE-A17AFA2DA25E}" srcId="{E4D93916-F1EA-4815-B904-B32F22AA7992}" destId="{A577D6BC-8AB8-49EF-B90E-88F41C683326}" srcOrd="2" destOrd="0" parTransId="{62832C4B-59C1-4131-A846-7FFA314EEC2C}" sibTransId="{FD1CB2C1-401F-421C-982C-A18E75B401DD}"/>
    <dgm:cxn modelId="{3949D6EF-9B24-48B5-B078-EBDF2C180646}" type="presParOf" srcId="{522564BE-DC88-4716-A90A-3C9D8B0366B4}" destId="{0FD408F5-6243-4DBD-A946-7077EBF7DBE9}" srcOrd="0" destOrd="0" presId="urn:microsoft.com/office/officeart/2005/8/layout/vList3"/>
    <dgm:cxn modelId="{7B0C64D5-69AF-424C-9681-C110FC2B9AB3}" type="presParOf" srcId="{0FD408F5-6243-4DBD-A946-7077EBF7DBE9}" destId="{11A31559-CA25-4529-B860-18B861AF22CD}" srcOrd="0" destOrd="0" presId="urn:microsoft.com/office/officeart/2005/8/layout/vList3"/>
    <dgm:cxn modelId="{3FDD2D3E-CEB5-420B-8F4C-45D121843A59}" type="presParOf" srcId="{0FD408F5-6243-4DBD-A946-7077EBF7DBE9}" destId="{25A0538E-D946-46B2-8E69-4B12B1E3CA42}" srcOrd="1" destOrd="0" presId="urn:microsoft.com/office/officeart/2005/8/layout/vList3"/>
    <dgm:cxn modelId="{529EB8C7-E3A9-4C48-9DB7-F8A72F414C32}" type="presParOf" srcId="{522564BE-DC88-4716-A90A-3C9D8B0366B4}" destId="{D81C1367-1748-4F3C-A02A-F6DA2C0D85DF}" srcOrd="1" destOrd="0" presId="urn:microsoft.com/office/officeart/2005/8/layout/vList3"/>
    <dgm:cxn modelId="{46AB67BE-9EF6-4C40-8329-8624EDCE7E55}" type="presParOf" srcId="{522564BE-DC88-4716-A90A-3C9D8B0366B4}" destId="{72F90D10-0C7D-4D89-AED2-303B902D217D}" srcOrd="2" destOrd="0" presId="urn:microsoft.com/office/officeart/2005/8/layout/vList3"/>
    <dgm:cxn modelId="{F5184909-2B12-49F8-94FE-F8A5A58C2D0F}" type="presParOf" srcId="{72F90D10-0C7D-4D89-AED2-303B902D217D}" destId="{28D7E64A-7DA4-4F79-99D3-BC7A46A36B5D}" srcOrd="0" destOrd="0" presId="urn:microsoft.com/office/officeart/2005/8/layout/vList3"/>
    <dgm:cxn modelId="{AF8CF4D7-EC51-4F50-975D-56F29AE61DCE}" type="presParOf" srcId="{72F90D10-0C7D-4D89-AED2-303B902D217D}" destId="{C6CA51D5-13C1-460D-976D-8E418C76B83B}" srcOrd="1" destOrd="0" presId="urn:microsoft.com/office/officeart/2005/8/layout/vList3"/>
    <dgm:cxn modelId="{F7CE2905-5D7D-4FBE-93C3-783A5FFBFA6B}" type="presParOf" srcId="{522564BE-DC88-4716-A90A-3C9D8B0366B4}" destId="{FFD9392C-092F-479E-A31B-4005CF8F0E6C}" srcOrd="3" destOrd="0" presId="urn:microsoft.com/office/officeart/2005/8/layout/vList3"/>
    <dgm:cxn modelId="{C1837DEB-388A-4B40-BAFD-071DCE03FCD5}" type="presParOf" srcId="{522564BE-DC88-4716-A90A-3C9D8B0366B4}" destId="{1F6F4B1C-39ED-426F-9AD8-427DB98DFEF3}" srcOrd="4" destOrd="0" presId="urn:microsoft.com/office/officeart/2005/8/layout/vList3"/>
    <dgm:cxn modelId="{DB89C4D5-70AB-43CE-93A7-61330B107C8A}" type="presParOf" srcId="{1F6F4B1C-39ED-426F-9AD8-427DB98DFEF3}" destId="{1F83A3A8-6119-4A20-8180-D1B0478CBAD7}" srcOrd="0" destOrd="0" presId="urn:microsoft.com/office/officeart/2005/8/layout/vList3"/>
    <dgm:cxn modelId="{F2241470-49A6-471F-A3B9-0499791B67CB}" type="presParOf" srcId="{1F6F4B1C-39ED-426F-9AD8-427DB98DFEF3}" destId="{F3A480FD-6BF8-42D5-810D-455134095D7D}" srcOrd="1" destOrd="0" presId="urn:microsoft.com/office/officeart/2005/8/layout/vList3"/>
    <dgm:cxn modelId="{F582C042-66BD-44DA-B0A8-1EBFE3B7D78E}" type="presParOf" srcId="{522564BE-DC88-4716-A90A-3C9D8B0366B4}" destId="{2CA9E61C-0143-4D2E-A4CF-DE22ADBC91CA}" srcOrd="5" destOrd="0" presId="urn:microsoft.com/office/officeart/2005/8/layout/vList3"/>
    <dgm:cxn modelId="{619F832B-8A53-43EB-860B-1FC872915DBF}" type="presParOf" srcId="{522564BE-DC88-4716-A90A-3C9D8B0366B4}" destId="{DAF87011-8EE7-4A2D-9511-9AC4FF973887}" srcOrd="6" destOrd="0" presId="urn:microsoft.com/office/officeart/2005/8/layout/vList3"/>
    <dgm:cxn modelId="{D8E471D0-B1DD-4996-A9F7-DC99DAEE5909}" type="presParOf" srcId="{DAF87011-8EE7-4A2D-9511-9AC4FF973887}" destId="{3E973D76-3B53-437B-BF54-CB7F291CA236}" srcOrd="0" destOrd="0" presId="urn:microsoft.com/office/officeart/2005/8/layout/vList3"/>
    <dgm:cxn modelId="{5379C5A5-FE76-4970-9B9C-78AEB4A277DE}" type="presParOf" srcId="{DAF87011-8EE7-4A2D-9511-9AC4FF973887}" destId="{546474E0-3946-4950-869A-731185DD66F6}" srcOrd="1" destOrd="0" presId="urn:microsoft.com/office/officeart/2005/8/layout/vList3"/>
    <dgm:cxn modelId="{B5CFE898-7284-4B59-A9F4-FBC233A5D8FF}" type="presParOf" srcId="{522564BE-DC88-4716-A90A-3C9D8B0366B4}" destId="{982129C9-58C3-4F43-91B4-4D8EDB178EAC}" srcOrd="7" destOrd="0" presId="urn:microsoft.com/office/officeart/2005/8/layout/vList3"/>
    <dgm:cxn modelId="{3B0FC1A2-CEB1-41AF-AFDE-338ADC7517D4}" type="presParOf" srcId="{522564BE-DC88-4716-A90A-3C9D8B0366B4}" destId="{2FDE7789-76B0-4366-AF20-66D3007D04AC}" srcOrd="8" destOrd="0" presId="urn:microsoft.com/office/officeart/2005/8/layout/vList3"/>
    <dgm:cxn modelId="{AF224C9C-DE9C-4E56-9CB2-7013784D1627}" type="presParOf" srcId="{2FDE7789-76B0-4366-AF20-66D3007D04AC}" destId="{C55A0E2E-3156-4A5C-8C42-CBC16B2CDE0D}" srcOrd="0" destOrd="0" presId="urn:microsoft.com/office/officeart/2005/8/layout/vList3"/>
    <dgm:cxn modelId="{C4636D50-D6FE-431C-837F-F535D16A3AB1}" type="presParOf" srcId="{2FDE7789-76B0-4366-AF20-66D3007D04AC}" destId="{4448B0C1-C26A-4FA7-9B17-EF73094B877B}" srcOrd="1" destOrd="0" presId="urn:microsoft.com/office/officeart/2005/8/layout/vList3"/>
    <dgm:cxn modelId="{3CB50808-7B86-4EC1-BE77-856610891E50}" type="presParOf" srcId="{522564BE-DC88-4716-A90A-3C9D8B0366B4}" destId="{7686D62C-6876-40BE-87C8-B811F906B4DA}" srcOrd="9" destOrd="0" presId="urn:microsoft.com/office/officeart/2005/8/layout/vList3"/>
    <dgm:cxn modelId="{BE8EAFEF-C879-4310-818C-A6A3850A817B}" type="presParOf" srcId="{522564BE-DC88-4716-A90A-3C9D8B0366B4}" destId="{764BA651-A42A-4B87-A855-55C1198857A2}" srcOrd="10" destOrd="0" presId="urn:microsoft.com/office/officeart/2005/8/layout/vList3"/>
    <dgm:cxn modelId="{3C8DE9A7-6FBA-478A-A1DA-BF8A0C8D2742}" type="presParOf" srcId="{764BA651-A42A-4B87-A855-55C1198857A2}" destId="{EB539F20-F67C-49C4-B690-F106990B56F3}" srcOrd="0" destOrd="0" presId="urn:microsoft.com/office/officeart/2005/8/layout/vList3"/>
    <dgm:cxn modelId="{18A7940D-1768-4C96-9C73-5CC6ECF1BDB5}" type="presParOf" srcId="{764BA651-A42A-4B87-A855-55C1198857A2}" destId="{B280BD15-C879-4053-AC67-B1EFC131C9ED}" srcOrd="1" destOrd="0" presId="urn:microsoft.com/office/officeart/2005/8/layout/vList3"/>
    <dgm:cxn modelId="{B33E3880-0F9E-485A-A6A7-F01BABCCEF1F}" type="presParOf" srcId="{522564BE-DC88-4716-A90A-3C9D8B0366B4}" destId="{CED959D9-4FA8-4C04-B366-4BDA9A6AC9CE}" srcOrd="11" destOrd="0" presId="urn:microsoft.com/office/officeart/2005/8/layout/vList3"/>
    <dgm:cxn modelId="{1ED1FDCC-190A-42C1-AD60-7C03DF962C1A}" type="presParOf" srcId="{522564BE-DC88-4716-A90A-3C9D8B0366B4}" destId="{417CF42D-7FE6-4F4A-A09F-57013656E24A}" srcOrd="12" destOrd="0" presId="urn:microsoft.com/office/officeart/2005/8/layout/vList3"/>
    <dgm:cxn modelId="{51F84A12-6A9D-4EF4-894E-1AC8C66F66D0}" type="presParOf" srcId="{417CF42D-7FE6-4F4A-A09F-57013656E24A}" destId="{0326A58C-F31E-4A8D-BA4C-1AB2642E6665}" srcOrd="0" destOrd="0" presId="urn:microsoft.com/office/officeart/2005/8/layout/vList3"/>
    <dgm:cxn modelId="{20D0C740-C664-46D9-82B2-DC682113E2E2}" type="presParOf" srcId="{417CF42D-7FE6-4F4A-A09F-57013656E24A}" destId="{9062AA1B-89D7-4DAE-A6AE-D75B181CE72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A0538E-D946-46B2-8E69-4B12B1E3CA42}">
      <dsp:nvSpPr>
        <dsp:cNvPr id="0" name=""/>
        <dsp:cNvSpPr/>
      </dsp:nvSpPr>
      <dsp:spPr>
        <a:xfrm rot="10800000">
          <a:off x="263733" y="347512"/>
          <a:ext cx="8161838" cy="606660"/>
        </a:xfrm>
        <a:prstGeom prst="homePlate">
          <a:avLst/>
        </a:prstGeom>
        <a:solidFill>
          <a:schemeClr val="tx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7521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S1: </a:t>
          </a:r>
          <a:r>
            <a:rPr lang="en-GB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Radar Mission					</a:t>
          </a:r>
          <a:endParaRPr lang="en-GB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415398" y="347512"/>
        <a:ext cx="8010173" cy="606660"/>
      </dsp:txXfrm>
    </dsp:sp>
    <dsp:sp modelId="{11A31559-CA25-4529-B860-18B861AF22CD}">
      <dsp:nvSpPr>
        <dsp:cNvPr id="0" name=""/>
        <dsp:cNvSpPr/>
      </dsp:nvSpPr>
      <dsp:spPr>
        <a:xfrm>
          <a:off x="2" y="189999"/>
          <a:ext cx="606660" cy="60666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CA51D5-13C1-460D-976D-8E418C76B83B}">
      <dsp:nvSpPr>
        <dsp:cNvPr id="0" name=""/>
        <dsp:cNvSpPr/>
      </dsp:nvSpPr>
      <dsp:spPr>
        <a:xfrm rot="10800000">
          <a:off x="292643" y="1109792"/>
          <a:ext cx="8161838" cy="606660"/>
        </a:xfrm>
        <a:prstGeom prst="homePlate">
          <a:avLst/>
        </a:prstGeom>
        <a:solidFill>
          <a:schemeClr val="tx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7521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S2: </a:t>
          </a:r>
          <a:r>
            <a:rPr lang="en-GB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High Resolution Optical Mission	     		</a:t>
          </a:r>
          <a:endParaRPr lang="en-GB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444308" y="1109792"/>
        <a:ext cx="8010173" cy="606660"/>
      </dsp:txXfrm>
    </dsp:sp>
    <dsp:sp modelId="{28D7E64A-7DA4-4F79-99D3-BC7A46A36B5D}">
      <dsp:nvSpPr>
        <dsp:cNvPr id="0" name=""/>
        <dsp:cNvSpPr/>
      </dsp:nvSpPr>
      <dsp:spPr>
        <a:xfrm>
          <a:off x="2" y="919707"/>
          <a:ext cx="606660" cy="60666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A480FD-6BF8-42D5-810D-455134095D7D}">
      <dsp:nvSpPr>
        <dsp:cNvPr id="0" name=""/>
        <dsp:cNvSpPr/>
      </dsp:nvSpPr>
      <dsp:spPr>
        <a:xfrm rot="10800000">
          <a:off x="292643" y="1839501"/>
          <a:ext cx="8161838" cy="606660"/>
        </a:xfrm>
        <a:prstGeom prst="homePlate">
          <a:avLst/>
        </a:prstGeom>
        <a:solidFill>
          <a:schemeClr val="tx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7521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S3: </a:t>
          </a:r>
          <a:r>
            <a:rPr lang="en-GB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Medium Resolution Imaging and Altimetry Mission</a:t>
          </a:r>
          <a:endParaRPr lang="en-GB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444308" y="1839501"/>
        <a:ext cx="8010173" cy="606660"/>
      </dsp:txXfrm>
    </dsp:sp>
    <dsp:sp modelId="{1F83A3A8-6119-4A20-8180-D1B0478CBAD7}">
      <dsp:nvSpPr>
        <dsp:cNvPr id="0" name=""/>
        <dsp:cNvSpPr/>
      </dsp:nvSpPr>
      <dsp:spPr>
        <a:xfrm>
          <a:off x="2" y="1707461"/>
          <a:ext cx="606660" cy="606660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6474E0-3946-4950-869A-731185DD66F6}">
      <dsp:nvSpPr>
        <dsp:cNvPr id="0" name=""/>
        <dsp:cNvSpPr/>
      </dsp:nvSpPr>
      <dsp:spPr>
        <a:xfrm rot="10800000">
          <a:off x="292643" y="2627254"/>
          <a:ext cx="8161838" cy="606660"/>
        </a:xfrm>
        <a:prstGeom prst="homePlate">
          <a:avLst/>
        </a:prstGeom>
        <a:solidFill>
          <a:schemeClr val="tx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7521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S4: </a:t>
          </a:r>
          <a:r>
            <a:rPr lang="en-GB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Geostationary Atmospheric Chemistry Mission		</a:t>
          </a:r>
          <a:endParaRPr lang="en-GB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444308" y="2627254"/>
        <a:ext cx="8010173" cy="606660"/>
      </dsp:txXfrm>
    </dsp:sp>
    <dsp:sp modelId="{3E973D76-3B53-437B-BF54-CB7F291CA236}">
      <dsp:nvSpPr>
        <dsp:cNvPr id="0" name=""/>
        <dsp:cNvSpPr/>
      </dsp:nvSpPr>
      <dsp:spPr>
        <a:xfrm>
          <a:off x="2" y="2480703"/>
          <a:ext cx="606660" cy="606660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48B0C1-C26A-4FA7-9B17-EF73094B877B}">
      <dsp:nvSpPr>
        <dsp:cNvPr id="0" name=""/>
        <dsp:cNvSpPr/>
      </dsp:nvSpPr>
      <dsp:spPr>
        <a:xfrm rot="10800000">
          <a:off x="292643" y="3342452"/>
          <a:ext cx="8161838" cy="606660"/>
        </a:xfrm>
        <a:prstGeom prst="homePlate">
          <a:avLst/>
        </a:prstGeom>
        <a:solidFill>
          <a:schemeClr val="tx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7521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S5P: </a:t>
          </a:r>
          <a:r>
            <a:rPr lang="en-GB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Low Earth Orbit Atmospheric Chemistry Precursor Mission</a:t>
          </a:r>
          <a:endParaRPr lang="en-GB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444308" y="3342452"/>
        <a:ext cx="8010173" cy="606660"/>
      </dsp:txXfrm>
    </dsp:sp>
    <dsp:sp modelId="{C55A0E2E-3156-4A5C-8C42-CBC16B2CDE0D}">
      <dsp:nvSpPr>
        <dsp:cNvPr id="0" name=""/>
        <dsp:cNvSpPr/>
      </dsp:nvSpPr>
      <dsp:spPr>
        <a:xfrm>
          <a:off x="2" y="3239434"/>
          <a:ext cx="606660" cy="606660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80BD15-C879-4053-AC67-B1EFC131C9ED}">
      <dsp:nvSpPr>
        <dsp:cNvPr id="0" name=""/>
        <dsp:cNvSpPr/>
      </dsp:nvSpPr>
      <dsp:spPr>
        <a:xfrm rot="10800000">
          <a:off x="348136" y="4028662"/>
          <a:ext cx="8161838" cy="606660"/>
        </a:xfrm>
        <a:prstGeom prst="homePlate">
          <a:avLst/>
        </a:prstGeom>
        <a:solidFill>
          <a:schemeClr val="tx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7521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S5: </a:t>
          </a:r>
          <a:r>
            <a:rPr lang="en-GB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Low Earth Orbit Atmospheric Chemistry Mission  	</a:t>
          </a:r>
          <a:endParaRPr lang="en-GB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499801" y="4028662"/>
        <a:ext cx="8010173" cy="606660"/>
      </dsp:txXfrm>
    </dsp:sp>
    <dsp:sp modelId="{EB539F20-F67C-49C4-B690-F106990B56F3}">
      <dsp:nvSpPr>
        <dsp:cNvPr id="0" name=""/>
        <dsp:cNvSpPr/>
      </dsp:nvSpPr>
      <dsp:spPr>
        <a:xfrm>
          <a:off x="2" y="3998166"/>
          <a:ext cx="606660" cy="606660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62AA1B-89D7-4DAE-A6AE-D75B181CE72B}">
      <dsp:nvSpPr>
        <dsp:cNvPr id="0" name=""/>
        <dsp:cNvSpPr/>
      </dsp:nvSpPr>
      <dsp:spPr>
        <a:xfrm rot="10800000">
          <a:off x="292643" y="4729312"/>
          <a:ext cx="8161838" cy="606660"/>
        </a:xfrm>
        <a:prstGeom prst="homePlate">
          <a:avLst/>
        </a:prstGeom>
        <a:solidFill>
          <a:schemeClr val="tx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7521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S6 (Jason-CS): </a:t>
          </a:r>
          <a:r>
            <a:rPr lang="en-GB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Altimetry Mission				</a:t>
          </a:r>
          <a:endParaRPr lang="en-GB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444308" y="4729312"/>
        <a:ext cx="8010173" cy="606660"/>
      </dsp:txXfrm>
    </dsp:sp>
    <dsp:sp modelId="{0326A58C-F31E-4A8D-BA4C-1AB2642E6665}">
      <dsp:nvSpPr>
        <dsp:cNvPr id="0" name=""/>
        <dsp:cNvSpPr/>
      </dsp:nvSpPr>
      <dsp:spPr>
        <a:xfrm>
          <a:off x="0" y="4730270"/>
          <a:ext cx="606660" cy="606660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6.wmf"/><Relationship Id="rId1" Type="http://schemas.openxmlformats.org/officeDocument/2006/relationships/image" Target="../media/image8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6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930787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7352553" y="0"/>
            <a:ext cx="6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930787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07"/>
            <a:ext cx="6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930787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7165066" y="9409107"/>
            <a:ext cx="18755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930787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65707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829" cy="480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3" tIns="46506" rIns="93013" bIns="46506" numCol="1" anchor="t" anchorCtr="0" compatLnSpc="1">
            <a:prstTxWarp prst="textNoShape">
              <a:avLst/>
            </a:prstTxWarp>
          </a:bodyPr>
          <a:lstStyle>
            <a:lvl1pPr defTabSz="930787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372" y="0"/>
            <a:ext cx="3168829" cy="480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3" tIns="46506" rIns="93013" bIns="46506" numCol="1" anchor="t" anchorCtr="0" compatLnSpc="1">
            <a:prstTxWarp prst="textNoShape">
              <a:avLst/>
            </a:prstTxWarp>
          </a:bodyPr>
          <a:lstStyle>
            <a:lvl1pPr algn="r" defTabSz="930787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57275" y="719138"/>
            <a:ext cx="520065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036" y="4558660"/>
            <a:ext cx="5367130" cy="4324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3" tIns="46506" rIns="93013" bIns="465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504"/>
            <a:ext cx="3168829" cy="48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3" tIns="46506" rIns="93013" bIns="46506" numCol="1" anchor="b" anchorCtr="0" compatLnSpc="1">
            <a:prstTxWarp prst="textNoShape">
              <a:avLst/>
            </a:prstTxWarp>
          </a:bodyPr>
          <a:lstStyle>
            <a:lvl1pPr defTabSz="930787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372" y="9120504"/>
            <a:ext cx="3168829" cy="48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3" tIns="46506" rIns="93013" bIns="46506" numCol="1" anchor="b" anchorCtr="0" compatLnSpc="1">
            <a:prstTxWarp prst="textNoShape">
              <a:avLst/>
            </a:prstTxWarp>
          </a:bodyPr>
          <a:lstStyle>
            <a:lvl1pPr algn="r" defTabSz="930787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45029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8383"/>
            <a:fld id="{B3123BCD-06C1-4979-A4B6-929E88FE602B}" type="slidenum">
              <a:rPr lang="de-DE" smtClean="0"/>
              <a:pPr defTabSz="928383"/>
              <a:t>1</a:t>
            </a:fld>
            <a:endParaRPr lang="de-DE" smtClean="0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679219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ct val="20000"/>
              </a:spcBef>
              <a:buFont typeface="Wingdings" charset="0"/>
              <a:buNone/>
            </a:pPr>
            <a:endParaRPr lang="de-DE" b="1" dirty="0">
              <a:latin typeface="Calibri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6D79799-5372-3D44-886F-56F015EA6F57}" type="slidenum">
              <a:rPr lang="en-US" sz="1200">
                <a:cs typeface="Arial" charset="0"/>
              </a:rPr>
              <a:pPr eaLnBrk="1" hangingPunct="1"/>
              <a:t>14</a:t>
            </a:fld>
            <a:endParaRPr lang="en-US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177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1149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Picture 249" descr="EPS-SGSat.png"/>
          <p:cNvPicPr>
            <a:picLocks noChangeAspect="1"/>
          </p:cNvPicPr>
          <p:nvPr userDrawn="1"/>
        </p:nvPicPr>
        <p:blipFill>
          <a:blip r:embed="rId3" cstate="print"/>
          <a:srcRect l="38759" t="31628" r="37840" b="35814"/>
          <a:stretch>
            <a:fillRect/>
          </a:stretch>
        </p:blipFill>
        <p:spPr>
          <a:xfrm>
            <a:off x="3409509" y="4345171"/>
            <a:ext cx="626364" cy="673395"/>
          </a:xfrm>
          <a:prstGeom prst="rect">
            <a:avLst/>
          </a:prstGeom>
        </p:spPr>
      </p:pic>
      <p:pic>
        <p:nvPicPr>
          <p:cNvPr id="251" name="Picture 250" descr="J-3Sat.png"/>
          <p:cNvPicPr>
            <a:picLocks noChangeAspect="1"/>
          </p:cNvPicPr>
          <p:nvPr userDrawn="1"/>
        </p:nvPicPr>
        <p:blipFill>
          <a:blip r:embed="rId4" cstate="print"/>
          <a:srcRect l="34366" t="35246" r="35524" b="36537"/>
          <a:stretch>
            <a:fillRect/>
          </a:stretch>
        </p:blipFill>
        <p:spPr>
          <a:xfrm>
            <a:off x="8860466" y="1843588"/>
            <a:ext cx="1017181" cy="736579"/>
          </a:xfrm>
          <a:prstGeom prst="rect">
            <a:avLst/>
          </a:prstGeom>
        </p:spPr>
      </p:pic>
      <p:pic>
        <p:nvPicPr>
          <p:cNvPr id="252" name="Picture 251" descr="JCSSat.png"/>
          <p:cNvPicPr>
            <a:picLocks noChangeAspect="1"/>
          </p:cNvPicPr>
          <p:nvPr userDrawn="1"/>
        </p:nvPicPr>
        <p:blipFill>
          <a:blip r:embed="rId5" cstate="print"/>
          <a:srcRect l="41474" t="40723" r="41993" b="46047"/>
          <a:stretch>
            <a:fillRect/>
          </a:stretch>
        </p:blipFill>
        <p:spPr>
          <a:xfrm>
            <a:off x="184298" y="2856615"/>
            <a:ext cx="1070344" cy="661855"/>
          </a:xfrm>
          <a:prstGeom prst="rect">
            <a:avLst/>
          </a:prstGeom>
        </p:spPr>
      </p:pic>
      <p:pic>
        <p:nvPicPr>
          <p:cNvPr id="253" name="Picture 252" descr="MTGSat.png"/>
          <p:cNvPicPr>
            <a:picLocks noChangeAspect="1"/>
          </p:cNvPicPr>
          <p:nvPr userDrawn="1"/>
        </p:nvPicPr>
        <p:blipFill>
          <a:blip r:embed="rId6" cstate="print"/>
          <a:srcRect l="36762" t="37416" r="44070" b="35607"/>
          <a:stretch>
            <a:fillRect/>
          </a:stretch>
        </p:blipFill>
        <p:spPr>
          <a:xfrm rot="724535">
            <a:off x="850607" y="793897"/>
            <a:ext cx="1701210" cy="1850065"/>
          </a:xfrm>
          <a:prstGeom prst="rect">
            <a:avLst/>
          </a:prstGeom>
        </p:spPr>
      </p:pic>
      <p:pic>
        <p:nvPicPr>
          <p:cNvPr id="254" name="Picture 253" descr="S-3Sat.png"/>
          <p:cNvPicPr>
            <a:picLocks noChangeAspect="1"/>
          </p:cNvPicPr>
          <p:nvPr userDrawn="1"/>
        </p:nvPicPr>
        <p:blipFill>
          <a:blip r:embed="rId7" cstate="print"/>
          <a:srcRect l="35084" t="29871" r="35684" b="31059"/>
          <a:stretch>
            <a:fillRect/>
          </a:stretch>
        </p:blipFill>
        <p:spPr>
          <a:xfrm>
            <a:off x="7528076" y="2991293"/>
            <a:ext cx="2126286" cy="2196000"/>
          </a:xfrm>
          <a:prstGeom prst="rect">
            <a:avLst/>
          </a:prstGeom>
        </p:spPr>
      </p:pic>
      <p:sp>
        <p:nvSpPr>
          <p:cNvPr id="8" name="Title 247" title="[DM_DOCNAME]"/>
          <p:cNvSpPr txBox="1">
            <a:spLocks/>
          </p:cNvSpPr>
          <p:nvPr userDrawn="1"/>
        </p:nvSpPr>
        <p:spPr>
          <a:xfrm>
            <a:off x="2000897" y="581244"/>
            <a:ext cx="6204889" cy="1981200"/>
          </a:xfrm>
          <a:prstGeom prst="rect">
            <a:avLst/>
          </a:prstGeom>
        </p:spPr>
        <p:txBody>
          <a:bodyPr anchor="b"/>
          <a:lstStyle>
            <a:lvl1pPr algn="r">
              <a:defRPr>
                <a:solidFill>
                  <a:srgbClr val="00B5E2"/>
                </a:solidFill>
              </a:defRPr>
            </a:lvl1pPr>
          </a:lstStyle>
          <a:p>
            <a:pPr marL="1793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Chimot_Copernicus_Sentinel3_NRT_FRP_Fire_User_Workshop_20190515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9" name="Picture 8"/>
          <p:cNvPicPr/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873" y="321074"/>
            <a:ext cx="5731510" cy="6229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52000" indent="-252000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278679" cy="779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6" name="Picture 5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30" y="6524853"/>
            <a:ext cx="2975655" cy="32226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F2310-DF74-488F-99D1-CA2ACC654B56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45DB9-238B-459F-9228-3FF5D9D91D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67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71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42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14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85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57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28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00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71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D694C-42A4-405D-8AD8-C9BD9B41A50D}" type="datetimeFigureOut">
              <a:rPr lang="en-GB" smtClean="0"/>
              <a:pPr/>
              <a:t>15/05/2020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4D33A-6DAE-4477-998E-44875997FA1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08945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278679" cy="779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0" y="992188"/>
            <a:ext cx="9447213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9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524797" y="6663739"/>
            <a:ext cx="275844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800" b="0" baseline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EUM/RSP/VWG/20/1177098, v1 Draft, 15 May 2020</a:t>
            </a:r>
            <a:endParaRPr lang="de-DE" sz="800" b="0" baseline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1" title="[DM_E_CONFID]"/>
          <p:cNvSpPr>
            <a:spLocks noChangeArrowheads="1"/>
          </p:cNvSpPr>
          <p:nvPr userDrawn="1"/>
        </p:nvSpPr>
        <p:spPr bwMode="auto">
          <a:xfrm>
            <a:off x="3725386" y="6663739"/>
            <a:ext cx="252983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800" b="0" baseline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61"/>
          <p:cNvSpPr>
            <a:spLocks noChangeArrowheads="1"/>
          </p:cNvSpPr>
          <p:nvPr userDrawn="1"/>
        </p:nvSpPr>
        <p:spPr bwMode="auto">
          <a:xfrm>
            <a:off x="266700" y="6663738"/>
            <a:ext cx="19295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fld id="{8FB962D6-AAEB-4B1A-AA15-8B7900DBE691}" type="slidenum">
              <a:rPr lang="en-US" sz="800" b="0" baseline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‹#›</a:t>
            </a:fld>
            <a:endParaRPr lang="de-DE" sz="800" b="0" baseline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70" r:id="rId1"/>
    <p:sldLayoutId id="2147487664" r:id="rId2"/>
    <p:sldLayoutId id="2147487671" r:id="rId3"/>
    <p:sldLayoutId id="2147487672" r:id="rId4"/>
  </p:sldLayoutIdLst>
  <p:transition/>
  <p:timing>
    <p:tnLst>
      <p:par>
        <p:cTn id="1" dur="indefinite" restart="never" nodeType="tmRoot"/>
      </p:par>
    </p:tnLst>
  </p:timing>
  <p:txStyles>
    <p:titleStyle>
      <a:lvl1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6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2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2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8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7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5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0.png"/><Relationship Id="rId4" Type="http://schemas.openxmlformats.org/officeDocument/2006/relationships/image" Target="../media/image57.wmf"/><Relationship Id="rId9" Type="http://schemas.openxmlformats.org/officeDocument/2006/relationships/image" Target="../media/image59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8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87.png"/><Relationship Id="rId4" Type="http://schemas.openxmlformats.org/officeDocument/2006/relationships/image" Target="../media/image85.wmf"/><Relationship Id="rId9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4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metsat.int/website/home/Satellites/CurrentSatellites/Sentinel3/AtmosphericComposition/index.html" TargetMode="External"/><Relationship Id="rId2" Type="http://schemas.openxmlformats.org/officeDocument/2006/relationships/hyperlink" Target="https://www.eumetsat.int/website/home/Data/ScienceActivities/OperationalAlgorithms/CopernicusSentinel3NRTFireRadiativePowerFRP/index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da.eumetsat.int/#/home" TargetMode="External"/><Relationship Id="rId4" Type="http://schemas.openxmlformats.org/officeDocument/2006/relationships/hyperlink" Target="http://metis.eumetsat.int/frp/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1"/>
          <p:cNvSpPr txBox="1">
            <a:spLocks noChangeArrowheads="1"/>
          </p:cNvSpPr>
          <p:nvPr/>
        </p:nvSpPr>
        <p:spPr>
          <a:xfrm>
            <a:off x="2021840" y="2836309"/>
            <a:ext cx="6174071" cy="1701799"/>
          </a:xfrm>
          <a:prstGeom prst="rect">
            <a:avLst/>
          </a:prstGeom>
        </p:spPr>
        <p:txBody>
          <a:bodyPr anchor="t"/>
          <a:lstStyle>
            <a:lvl1pPr marL="0" indent="0" algn="r">
              <a:lnSpc>
                <a:spcPts val="3400"/>
              </a:lnSpc>
              <a:buNone/>
              <a:defRPr sz="2400" b="0" cap="none" baseline="0">
                <a:solidFill>
                  <a:srgbClr val="00205B"/>
                </a:solidFill>
              </a:defRPr>
            </a:lvl1pPr>
          </a:lstStyle>
          <a:p>
            <a:pPr lvl="0" algn="ctr">
              <a:spcBef>
                <a:spcPct val="20000"/>
              </a:spcBef>
              <a:defRPr/>
            </a:pPr>
            <a:r>
              <a:rPr lang="en-US" kern="0" dirty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Introduction to the product &amp; examples</a:t>
            </a:r>
          </a:p>
          <a:p>
            <a:pPr lvl="0" algn="ctr">
              <a:spcBef>
                <a:spcPct val="20000"/>
              </a:spcBef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B5E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en-US" kern="0" dirty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Fire user workshop – 15.05.2020</a:t>
            </a:r>
          </a:p>
          <a:p>
            <a:pPr lvl="0" algn="ctr">
              <a:spcBef>
                <a:spcPct val="20000"/>
              </a:spcBef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Julien Chimot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rgbClr val="00B5E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82921"/>
            <a:ext cx="4429760" cy="539115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GB" sz="2200" dirty="0" smtClean="0">
                <a:solidFill>
                  <a:srgbClr val="000000"/>
                </a:solidFill>
              </a:rPr>
              <a:t>Low Earth Orbit (LEO) Aqua/Terra MODIS =&gt; the reference operational NRT FRP product:</a:t>
            </a:r>
          </a:p>
          <a:p>
            <a:pPr lvl="1" algn="just"/>
            <a:r>
              <a:rPr lang="en-GB" sz="2000" dirty="0" smtClean="0">
                <a:solidFill>
                  <a:srgbClr val="000000"/>
                </a:solidFill>
              </a:rPr>
              <a:t>Global, 1 km resolution (nadir)</a:t>
            </a:r>
          </a:p>
          <a:p>
            <a:pPr lvl="1" algn="just"/>
            <a:r>
              <a:rPr lang="en-GB" sz="2000" dirty="0" smtClean="0">
                <a:solidFill>
                  <a:srgbClr val="000000"/>
                </a:solidFill>
              </a:rPr>
              <a:t>Tens thousands of users worldwide</a:t>
            </a:r>
          </a:p>
          <a:p>
            <a:pPr lvl="1" algn="just"/>
            <a:r>
              <a:rPr lang="en-GB" sz="2000" dirty="0" smtClean="0">
                <a:solidFill>
                  <a:srgbClr val="000000"/>
                </a:solidFill>
              </a:rPr>
              <a:t>Limited temporal sampling, but still 4 observations per day (early AM, early PM, early evening, middle night)</a:t>
            </a:r>
          </a:p>
          <a:p>
            <a:pPr lvl="1" algn="just"/>
            <a:endParaRPr lang="en-GB" sz="2200" dirty="0">
              <a:solidFill>
                <a:srgbClr val="000000"/>
              </a:solidFill>
            </a:endParaRPr>
          </a:p>
          <a:p>
            <a:pPr algn="just"/>
            <a:r>
              <a:rPr lang="en-GB" sz="2200" dirty="0" smtClean="0">
                <a:solidFill>
                  <a:srgbClr val="000000"/>
                </a:solidFill>
              </a:rPr>
              <a:t>But MODIS will not last:</a:t>
            </a:r>
          </a:p>
          <a:p>
            <a:pPr lvl="1" algn="just"/>
            <a:r>
              <a:rPr lang="en-GB" sz="2000" dirty="0" smtClean="0">
                <a:solidFill>
                  <a:srgbClr val="000000"/>
                </a:solidFill>
              </a:rPr>
              <a:t>VIIRS is ensuring the follow-up for the afternoon</a:t>
            </a:r>
          </a:p>
          <a:p>
            <a:pPr lvl="1" algn="just"/>
            <a:endParaRPr lang="en-GB" sz="2000" dirty="0" smtClean="0"/>
          </a:p>
          <a:p>
            <a:pPr lvl="1" algn="just"/>
            <a:r>
              <a:rPr lang="en-GB" sz="20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But no global LEO for early morning / evening? =&gt; Copernicus Sentinel-3</a:t>
            </a:r>
          </a:p>
          <a:p>
            <a:pPr algn="just"/>
            <a:endParaRPr lang="en-GB" sz="2200" dirty="0" smtClean="0"/>
          </a:p>
          <a:p>
            <a:pPr algn="just"/>
            <a:endParaRPr lang="en-GB" sz="2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652000" cy="779721"/>
          </a:xfrm>
        </p:spPr>
        <p:txBody>
          <a:bodyPr/>
          <a:lstStyle/>
          <a:p>
            <a:r>
              <a:rPr lang="en-GB" dirty="0" smtClean="0"/>
              <a:t>Operational hot-spot satellite missions - LEO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5972" t="7812" b="26692"/>
          <a:stretch/>
        </p:blipFill>
        <p:spPr>
          <a:xfrm>
            <a:off x="4537959" y="2194560"/>
            <a:ext cx="5277259" cy="279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314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6700" y="1209902"/>
            <a:ext cx="9447213" cy="5391150"/>
          </a:xfrm>
        </p:spPr>
        <p:txBody>
          <a:bodyPr>
            <a:normAutofit/>
          </a:bodyPr>
          <a:lstStyle/>
          <a:p>
            <a:pPr algn="just"/>
            <a:r>
              <a:rPr lang="en-GB" sz="3200" dirty="0" smtClean="0">
                <a:solidFill>
                  <a:schemeClr val="bg1">
                    <a:lumMod val="65000"/>
                  </a:schemeClr>
                </a:solidFill>
              </a:rPr>
              <a:t>Satellite hot-spot observations: current situation &amp; needs</a:t>
            </a:r>
          </a:p>
          <a:p>
            <a:pPr algn="just"/>
            <a:endParaRPr lang="en-GB" sz="3200" dirty="0"/>
          </a:p>
          <a:p>
            <a:pPr algn="just"/>
            <a:r>
              <a:rPr lang="en-GB" sz="3200" dirty="0" smtClean="0"/>
              <a:t>Copernicus, Sentinel-3, EUMETSAT for NRT atmosphere applications</a:t>
            </a:r>
          </a:p>
          <a:p>
            <a:pPr algn="just"/>
            <a:endParaRPr lang="en-GB" sz="3200" dirty="0"/>
          </a:p>
          <a:p>
            <a:pPr algn="just"/>
            <a:r>
              <a:rPr lang="en-GB" sz="3200" dirty="0" smtClean="0">
                <a:solidFill>
                  <a:schemeClr val="bg1">
                    <a:lumMod val="65000"/>
                  </a:schemeClr>
                </a:solidFill>
              </a:rPr>
              <a:t>The Copernicus Sentinel-3 NRT FRP</a:t>
            </a:r>
          </a:p>
          <a:p>
            <a:pPr algn="just"/>
            <a:endParaRPr lang="en-GB" sz="3200" dirty="0">
              <a:solidFill>
                <a:schemeClr val="bg1">
                  <a:lumMod val="65000"/>
                </a:schemeClr>
              </a:solidFill>
            </a:endParaRPr>
          </a:p>
          <a:p>
            <a:pPr algn="just"/>
            <a:r>
              <a:rPr lang="en-GB" sz="3200" dirty="0" smtClean="0">
                <a:solidFill>
                  <a:schemeClr val="bg1">
                    <a:lumMod val="65000"/>
                  </a:schemeClr>
                </a:solidFill>
              </a:rPr>
              <a:t>Data &amp; visualisation access</a:t>
            </a:r>
            <a:endParaRPr lang="en-GB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20298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GB" sz="2200" dirty="0" smtClean="0">
                <a:solidFill>
                  <a:srgbClr val="000000"/>
                </a:solidFill>
              </a:rPr>
              <a:t>The inter-governmental organisation </a:t>
            </a:r>
            <a:r>
              <a:rPr lang="en-US" sz="2200" dirty="0">
                <a:solidFill>
                  <a:srgbClr val="000000"/>
                </a:solidFill>
              </a:rPr>
              <a:t>to supply </a:t>
            </a:r>
            <a:r>
              <a:rPr lang="en-US" sz="2200" dirty="0" smtClean="0">
                <a:solidFill>
                  <a:srgbClr val="000000"/>
                </a:solidFill>
              </a:rPr>
              <a:t>operational weather </a:t>
            </a:r>
            <a:r>
              <a:rPr lang="en-US" sz="2200" dirty="0">
                <a:solidFill>
                  <a:srgbClr val="000000"/>
                </a:solidFill>
              </a:rPr>
              <a:t>and climate-related satellite data, images and products – 24 hours a day, 365 days a </a:t>
            </a:r>
            <a:r>
              <a:rPr lang="en-US" sz="2200" dirty="0" smtClean="0">
                <a:solidFill>
                  <a:srgbClr val="000000"/>
                </a:solidFill>
              </a:rPr>
              <a:t>year, in less than 3 hours from the observing time </a:t>
            </a:r>
            <a:r>
              <a:rPr lang="en-US" sz="2200" dirty="0">
                <a:solidFill>
                  <a:srgbClr val="000000"/>
                </a:solidFill>
              </a:rPr>
              <a:t>– to the National Meteorological Services of our Member States in Europe, and other users </a:t>
            </a:r>
            <a:r>
              <a:rPr lang="en-US" sz="2200" dirty="0" smtClean="0">
                <a:solidFill>
                  <a:srgbClr val="000000"/>
                </a:solidFill>
              </a:rPr>
              <a:t>worldwide.</a:t>
            </a:r>
          </a:p>
          <a:p>
            <a:pPr algn="just"/>
            <a:endParaRPr lang="en-US" sz="2200" dirty="0">
              <a:solidFill>
                <a:srgbClr val="000000"/>
              </a:solidFill>
            </a:endParaRPr>
          </a:p>
          <a:p>
            <a:pPr algn="just"/>
            <a:r>
              <a:rPr lang="en-US" sz="2200" dirty="0" smtClean="0">
                <a:solidFill>
                  <a:srgbClr val="000000"/>
                </a:solidFill>
              </a:rPr>
              <a:t>User-governed operational organization, created in 1986. 30 member states.</a:t>
            </a:r>
          </a:p>
          <a:p>
            <a:pPr algn="just"/>
            <a:endParaRPr lang="en-US" sz="2200" dirty="0">
              <a:solidFill>
                <a:srgbClr val="000000"/>
              </a:solidFill>
            </a:endParaRPr>
          </a:p>
          <a:p>
            <a:pPr algn="just"/>
            <a:r>
              <a:rPr lang="en-US" sz="2200" dirty="0" smtClean="0">
                <a:solidFill>
                  <a:srgbClr val="000000"/>
                </a:solidFill>
              </a:rPr>
              <a:t>Own satellite programs</a:t>
            </a:r>
          </a:p>
          <a:p>
            <a:pPr lvl="1" algn="just"/>
            <a:r>
              <a:rPr lang="en-US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Geostationary: </a:t>
            </a:r>
            <a:r>
              <a:rPr lang="en-US" sz="1800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Meteosat</a:t>
            </a:r>
            <a:r>
              <a:rPr lang="en-US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Second Generation </a:t>
            </a:r>
            <a:r>
              <a:rPr lang="en-US" sz="1800" dirty="0" smtClean="0">
                <a:solidFill>
                  <a:srgbClr val="000000"/>
                </a:solidFill>
              </a:rPr>
              <a:t>(MSG), &amp; </a:t>
            </a:r>
            <a:r>
              <a:rPr lang="en-US" sz="1800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Meteosat</a:t>
            </a:r>
            <a:r>
              <a:rPr lang="en-US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Third Generation </a:t>
            </a:r>
            <a:r>
              <a:rPr lang="en-US" sz="1800" dirty="0" smtClean="0">
                <a:solidFill>
                  <a:srgbClr val="000000"/>
                </a:solidFill>
              </a:rPr>
              <a:t>(MTG)</a:t>
            </a:r>
          </a:p>
          <a:p>
            <a:pPr lvl="1" algn="just"/>
            <a:r>
              <a:rPr lang="en-US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LEO: </a:t>
            </a:r>
            <a:r>
              <a:rPr lang="en-US" sz="18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Metop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- a series of three polar orbiting meteorological satellites which form the space segment component of the overall EUMETSAT Polar System (EPS</a:t>
            </a:r>
            <a:r>
              <a:rPr lang="en-US" sz="1800" dirty="0" smtClean="0">
                <a:solidFill>
                  <a:srgbClr val="000000"/>
                </a:solidFill>
              </a:rPr>
              <a:t>). </a:t>
            </a:r>
            <a:r>
              <a:rPr lang="en-US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Future EPS-SG coming.</a:t>
            </a:r>
          </a:p>
          <a:p>
            <a:pPr lvl="1" algn="just"/>
            <a:endParaRPr lang="en-US" sz="1800" dirty="0">
              <a:solidFill>
                <a:srgbClr val="000000"/>
              </a:solidFill>
            </a:endParaRPr>
          </a:p>
          <a:p>
            <a:pPr algn="just"/>
            <a:r>
              <a:rPr lang="en-US" sz="2200" dirty="0" smtClean="0">
                <a:solidFill>
                  <a:srgbClr val="000000"/>
                </a:solidFill>
              </a:rPr>
              <a:t>+ Copernicus  Sentinels</a:t>
            </a:r>
            <a:endParaRPr lang="en-US" sz="1800" dirty="0"/>
          </a:p>
          <a:p>
            <a:pPr lvl="1" algn="just"/>
            <a:endParaRPr lang="en-US" sz="1800" dirty="0" smtClean="0"/>
          </a:p>
          <a:p>
            <a:pPr algn="just"/>
            <a:endParaRPr lang="en-US" sz="2200" dirty="0"/>
          </a:p>
          <a:p>
            <a:pPr algn="just"/>
            <a:endParaRPr lang="en-GB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EUMETSAT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72447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endParaRPr lang="en-US" sz="2400" dirty="0" smtClean="0">
              <a:solidFill>
                <a:srgbClr val="000000"/>
              </a:solidFill>
            </a:endParaRPr>
          </a:p>
          <a:p>
            <a:pPr algn="just"/>
            <a:endParaRPr lang="en-US" sz="2400" dirty="0">
              <a:solidFill>
                <a:srgbClr val="000000"/>
              </a:solidFill>
            </a:endParaRPr>
          </a:p>
          <a:p>
            <a:pPr algn="just"/>
            <a:r>
              <a:rPr lang="en-US" sz="2400" dirty="0" smtClean="0">
                <a:solidFill>
                  <a:srgbClr val="000000"/>
                </a:solidFill>
              </a:rPr>
              <a:t>The </a:t>
            </a:r>
            <a:r>
              <a:rPr lang="en-US" sz="24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European system, funded by the European Commission, </a:t>
            </a:r>
            <a:r>
              <a:rPr lang="en-US" sz="2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for monitoring the Earth </a:t>
            </a:r>
            <a:r>
              <a:rPr lang="en-US" sz="2400" dirty="0">
                <a:solidFill>
                  <a:srgbClr val="000000"/>
                </a:solidFill>
              </a:rPr>
              <a:t>using satellites and </a:t>
            </a:r>
            <a:r>
              <a:rPr lang="en-US" sz="2400" i="1" dirty="0">
                <a:solidFill>
                  <a:srgbClr val="000000"/>
                </a:solidFill>
              </a:rPr>
              <a:t>in situ </a:t>
            </a:r>
            <a:r>
              <a:rPr lang="en-US" sz="2400" dirty="0">
                <a:solidFill>
                  <a:srgbClr val="000000"/>
                </a:solidFill>
              </a:rPr>
              <a:t>sensors. </a:t>
            </a:r>
            <a:endParaRPr lang="en-US" sz="2400" dirty="0" smtClean="0">
              <a:solidFill>
                <a:srgbClr val="000000"/>
              </a:solidFill>
            </a:endParaRPr>
          </a:p>
          <a:p>
            <a:pPr algn="just"/>
            <a:endParaRPr lang="en-US" sz="2400" dirty="0">
              <a:solidFill>
                <a:srgbClr val="000000"/>
              </a:solidFill>
            </a:endParaRPr>
          </a:p>
          <a:p>
            <a:pPr algn="just"/>
            <a:r>
              <a:rPr lang="en-US" sz="2400" dirty="0" smtClean="0">
                <a:solidFill>
                  <a:srgbClr val="000000"/>
                </a:solidFill>
              </a:rPr>
              <a:t>The </a:t>
            </a:r>
            <a:r>
              <a:rPr lang="en-US" sz="2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Earth observation satellites </a:t>
            </a:r>
            <a:r>
              <a:rPr lang="en-US" sz="2400" dirty="0" smtClean="0">
                <a:solidFill>
                  <a:srgbClr val="000000"/>
                </a:solidFill>
              </a:rPr>
              <a:t>are </a:t>
            </a:r>
            <a:r>
              <a:rPr lang="en-US" sz="2400" dirty="0">
                <a:solidFill>
                  <a:srgbClr val="000000"/>
                </a:solidFill>
              </a:rPr>
              <a:t>split into two groups of missions: the </a:t>
            </a:r>
            <a:r>
              <a:rPr lang="en-US" sz="2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Copernicus Sentinels </a:t>
            </a:r>
            <a:r>
              <a:rPr lang="en-US" sz="2400" dirty="0">
                <a:solidFill>
                  <a:srgbClr val="000000"/>
                </a:solidFill>
              </a:rPr>
              <a:t>and the Contributing </a:t>
            </a:r>
            <a:r>
              <a:rPr lang="en-US" sz="2400" dirty="0" smtClean="0">
                <a:solidFill>
                  <a:srgbClr val="000000"/>
                </a:solidFill>
              </a:rPr>
              <a:t>Missions</a:t>
            </a:r>
          </a:p>
          <a:p>
            <a:pPr marL="0" indent="0" algn="just"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algn="just"/>
            <a:r>
              <a:rPr lang="en-US" sz="2400" dirty="0" smtClean="0">
                <a:solidFill>
                  <a:srgbClr val="000000"/>
                </a:solidFill>
              </a:rPr>
              <a:t>Data provided </a:t>
            </a:r>
            <a:r>
              <a:rPr lang="en-US" sz="2400" dirty="0">
                <a:solidFill>
                  <a:srgbClr val="000000"/>
                </a:solidFill>
              </a:rPr>
              <a:t>to users through </a:t>
            </a:r>
            <a:r>
              <a:rPr lang="en-US" sz="2400" dirty="0">
                <a:solidFill>
                  <a:srgbClr val="008000"/>
                </a:solidFill>
              </a:rPr>
              <a:t>a set of six Copernicus services</a:t>
            </a:r>
            <a:r>
              <a:rPr lang="en-US" sz="2400" dirty="0" smtClean="0">
                <a:solidFill>
                  <a:srgbClr val="008000"/>
                </a:solidFill>
              </a:rPr>
              <a:t>: land, marine, atmosphere, climate change, emergency management and security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</a:p>
          <a:p>
            <a:pPr algn="just"/>
            <a:endParaRPr lang="en-US" sz="2400" dirty="0">
              <a:solidFill>
                <a:srgbClr val="000000"/>
              </a:solidFill>
            </a:endParaRPr>
          </a:p>
          <a:p>
            <a:pPr algn="just"/>
            <a:r>
              <a:rPr lang="en-US" sz="2400" dirty="0" smtClean="0">
                <a:solidFill>
                  <a:srgbClr val="000000"/>
                </a:solidFill>
              </a:rPr>
              <a:t>Free</a:t>
            </a:r>
            <a:r>
              <a:rPr lang="en-US" sz="2400" dirty="0">
                <a:solidFill>
                  <a:srgbClr val="000000"/>
                </a:solidFill>
              </a:rPr>
              <a:t>, full </a:t>
            </a:r>
            <a:r>
              <a:rPr lang="en-US" sz="2400" dirty="0" smtClean="0">
                <a:solidFill>
                  <a:srgbClr val="000000"/>
                </a:solidFill>
              </a:rPr>
              <a:t>&amp; </a:t>
            </a:r>
            <a:r>
              <a:rPr lang="en-US" sz="2400" dirty="0">
                <a:solidFill>
                  <a:srgbClr val="000000"/>
                </a:solidFill>
              </a:rPr>
              <a:t>open access to environmental </a:t>
            </a:r>
            <a:r>
              <a:rPr lang="en-US" sz="2400" dirty="0" smtClean="0">
                <a:solidFill>
                  <a:srgbClr val="000000"/>
                </a:solidFill>
              </a:rPr>
              <a:t>data provided to users.</a:t>
            </a:r>
            <a:endParaRPr lang="en-US" sz="2400" dirty="0">
              <a:solidFill>
                <a:srgbClr val="000000"/>
              </a:solidFill>
            </a:endParaRPr>
          </a:p>
          <a:p>
            <a:pPr algn="just"/>
            <a:endParaRPr lang="en-GB" sz="24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4" t="26191" r="6000" b="28095"/>
          <a:stretch/>
        </p:blipFill>
        <p:spPr>
          <a:xfrm>
            <a:off x="3538878" y="70133"/>
            <a:ext cx="2554514" cy="14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462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Content Placeholder 3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3372336"/>
              </p:ext>
            </p:extLst>
          </p:nvPr>
        </p:nvGraphicFramePr>
        <p:xfrm>
          <a:off x="728211" y="1370517"/>
          <a:ext cx="8747125" cy="5338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2" name="Picture 69" descr="sentinel1spacecraf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581" y="755299"/>
            <a:ext cx="1235075" cy="1003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39336" y="173770"/>
            <a:ext cx="7174800" cy="430887"/>
          </a:xfrm>
        </p:spPr>
        <p:txBody>
          <a:bodyPr/>
          <a:lstStyle/>
          <a:p>
            <a:r>
              <a:rPr lang="en-GB" dirty="0"/>
              <a:t>Copernicus Space Component (CSC</a:t>
            </a:r>
            <a:r>
              <a:rPr lang="en-GB" dirty="0" smtClean="0"/>
              <a:t>)</a:t>
            </a:r>
            <a:endParaRPr lang="en-GB" dirty="0"/>
          </a:p>
        </p:txBody>
      </p:sp>
      <p:pic>
        <p:nvPicPr>
          <p:cNvPr id="21510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644" y="753711"/>
            <a:ext cx="1236663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557" y="729280"/>
            <a:ext cx="13239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195" y="740394"/>
            <a:ext cx="132556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301" y="741981"/>
            <a:ext cx="13827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4" name="Picture 11" descr="SENTINEL4-0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720" y="740394"/>
            <a:ext cx="1260475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682274" y="5330809"/>
            <a:ext cx="2668555" cy="636587"/>
          </a:xfrm>
          <a:prstGeom prst="rect">
            <a:avLst/>
          </a:prstGeom>
          <a:solidFill>
            <a:schemeClr val="bg1"/>
          </a:solidFill>
          <a:ln w="25400">
            <a:solidFill>
              <a:srgbClr val="008000"/>
            </a:solidFill>
          </a:ln>
          <a:effectLst>
            <a:outerShdw sx="1000" sy="1000" rotWithShape="0">
              <a:srgbClr val="000000"/>
            </a:outerShdw>
          </a:effectLst>
          <a:scene3d>
            <a:camera prst="orthographicFront">
              <a:rot lat="0" lon="0" rev="1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5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 </a:t>
            </a:r>
            <a:r>
              <a:rPr lang="en-GB" sz="15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considered</a:t>
            </a:r>
            <a:endParaRPr lang="en-GB" sz="15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50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GB" sz="2200" dirty="0" smtClean="0">
                <a:solidFill>
                  <a:srgbClr val="000000"/>
                </a:solidFill>
              </a:rPr>
              <a:t>Services component: </a:t>
            </a:r>
            <a:r>
              <a:rPr lang="en-GB" sz="22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led by EC</a:t>
            </a:r>
          </a:p>
          <a:p>
            <a:pPr algn="just"/>
            <a:endParaRPr lang="en-GB" sz="2200" dirty="0">
              <a:solidFill>
                <a:srgbClr val="000000"/>
              </a:solidFill>
            </a:endParaRPr>
          </a:p>
          <a:p>
            <a:pPr algn="just"/>
            <a:r>
              <a:rPr lang="en-GB" sz="2200" i="1" dirty="0" smtClean="0">
                <a:solidFill>
                  <a:srgbClr val="000000"/>
                </a:solidFill>
              </a:rPr>
              <a:t>In situ </a:t>
            </a:r>
            <a:r>
              <a:rPr lang="en-GB" sz="2200" dirty="0" smtClean="0">
                <a:solidFill>
                  <a:srgbClr val="000000"/>
                </a:solidFill>
              </a:rPr>
              <a:t>component: </a:t>
            </a:r>
            <a:r>
              <a:rPr lang="en-GB" sz="22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led by EEA</a:t>
            </a:r>
          </a:p>
          <a:p>
            <a:pPr algn="just"/>
            <a:endParaRPr lang="en-GB" sz="2200" dirty="0">
              <a:solidFill>
                <a:srgbClr val="000000"/>
              </a:solidFill>
            </a:endParaRPr>
          </a:p>
          <a:p>
            <a:pPr algn="just"/>
            <a:r>
              <a:rPr lang="en-GB" sz="2200" dirty="0" smtClean="0">
                <a:solidFill>
                  <a:srgbClr val="000000"/>
                </a:solidFill>
              </a:rPr>
              <a:t>Space fleet component: developed and deployed </a:t>
            </a:r>
            <a:r>
              <a:rPr lang="en-GB" sz="22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by ESA</a:t>
            </a:r>
          </a:p>
          <a:p>
            <a:pPr lvl="1" algn="just"/>
            <a:r>
              <a:rPr lang="en-GB" sz="2200" dirty="0" smtClean="0">
                <a:solidFill>
                  <a:srgbClr val="000000"/>
                </a:solidFill>
              </a:rPr>
              <a:t>Sentinels – satellite mission specifically developed for Copernicus</a:t>
            </a:r>
          </a:p>
          <a:p>
            <a:pPr lvl="1" algn="just"/>
            <a:endParaRPr lang="en-GB" sz="2200" dirty="0">
              <a:solidFill>
                <a:srgbClr val="000000"/>
              </a:solidFill>
            </a:endParaRPr>
          </a:p>
          <a:p>
            <a:pPr algn="just"/>
            <a:r>
              <a:rPr lang="en-GB" sz="2200" dirty="0" smtClean="0">
                <a:solidFill>
                  <a:srgbClr val="000000"/>
                </a:solidFill>
              </a:rPr>
              <a:t>Operation &amp; scientific quality component: both </a:t>
            </a:r>
            <a:r>
              <a:rPr lang="en-GB" sz="2200" dirty="0" smtClean="0">
                <a:solidFill>
                  <a:srgbClr val="008000"/>
                </a:solidFill>
              </a:rPr>
              <a:t>EUMETSAT</a:t>
            </a:r>
            <a:r>
              <a:rPr lang="en-GB" sz="2200" dirty="0" smtClean="0">
                <a:solidFill>
                  <a:srgbClr val="000000"/>
                </a:solidFill>
              </a:rPr>
              <a:t> &amp; </a:t>
            </a:r>
            <a:r>
              <a:rPr lang="en-GB" sz="22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ESA</a:t>
            </a:r>
          </a:p>
          <a:p>
            <a:pPr lvl="1" algn="just"/>
            <a:r>
              <a:rPr lang="en-GB" sz="2200" dirty="0" smtClean="0">
                <a:solidFill>
                  <a:srgbClr val="000000"/>
                </a:solidFill>
              </a:rPr>
              <a:t>ESA operates Sentinel-1, 2, 5 Precursor (5P).</a:t>
            </a:r>
          </a:p>
          <a:p>
            <a:pPr lvl="1" algn="just"/>
            <a:r>
              <a:rPr lang="en-GB" sz="2200" dirty="0" smtClean="0">
                <a:solidFill>
                  <a:srgbClr val="008000"/>
                </a:solidFill>
              </a:rPr>
              <a:t>EUMETSAT (will) operate Sentinel-3, 4, and 5 satellites</a:t>
            </a:r>
          </a:p>
          <a:p>
            <a:pPr lvl="1" algn="just"/>
            <a:endParaRPr lang="en-GB" sz="2200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Components &amp; responsibilities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5864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779721"/>
          </a:xfrm>
        </p:spPr>
        <p:txBody>
          <a:bodyPr/>
          <a:lstStyle/>
          <a:p>
            <a:r>
              <a:rPr lang="en-US" sz="2400" b="0" dirty="0" smtClean="0"/>
              <a:t>Sentinel-3 Mission Product Responsibilities – Originally Marine / Land</a:t>
            </a:r>
            <a:endParaRPr lang="en-GB" sz="2400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3400"/>
          <a:stretch/>
        </p:blipFill>
        <p:spPr>
          <a:xfrm>
            <a:off x="514746" y="779721"/>
            <a:ext cx="8584223" cy="40777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" y="4857450"/>
            <a:ext cx="8357289" cy="15944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79" y="4683199"/>
            <a:ext cx="2038581" cy="461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1" b="31181"/>
          <a:stretch/>
        </p:blipFill>
        <p:spPr>
          <a:xfrm>
            <a:off x="7745533" y="4656373"/>
            <a:ext cx="1272156" cy="47705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6128636" y="5284852"/>
            <a:ext cx="2889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L2 Non Time Critical (NTC)</a:t>
            </a:r>
            <a:endParaRPr lang="en-GB" sz="1600" u="sng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34133" y="5276344"/>
            <a:ext cx="28890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L2 Near Real Time (NRT)</a:t>
            </a:r>
          </a:p>
          <a:p>
            <a:pPr algn="ctr"/>
            <a:r>
              <a:rPr lang="en-GB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Aerosol</a:t>
            </a:r>
          </a:p>
          <a:p>
            <a:pPr algn="ctr"/>
            <a:r>
              <a:rPr lang="en-GB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Fires (FRP)</a:t>
            </a:r>
          </a:p>
          <a:p>
            <a:pPr algn="ctr"/>
            <a:r>
              <a:rPr lang="en-GB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Clouds, AMV, H</a:t>
            </a:r>
            <a:r>
              <a:rPr lang="en-GB" sz="1600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GB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4581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43440" cy="779721"/>
          </a:xfrm>
        </p:spPr>
        <p:txBody>
          <a:bodyPr/>
          <a:lstStyle/>
          <a:p>
            <a:r>
              <a:rPr lang="en-GB" sz="2275" dirty="0"/>
              <a:t>Sentinel-3 – An operational Marine &amp; Land mission - EU Copernicus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0" y="2356450"/>
            <a:ext cx="4502836" cy="3377127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655496" y="1588280"/>
            <a:ext cx="5178273" cy="4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  <a:noAutofit/>
          </a:bodyPr>
          <a:lstStyle>
            <a:lvl1pPr marL="310162" indent="-310162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443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457212" lvl="1" indent="0" algn="just">
              <a:buNone/>
            </a:pPr>
            <a:endParaRPr lang="en-GB" sz="1463" b="0" kern="0" dirty="0">
              <a:solidFill>
                <a:srgbClr val="0000FF"/>
              </a:solidFill>
            </a:endParaRPr>
          </a:p>
          <a:p>
            <a:pPr marL="0" indent="-33750" algn="just">
              <a:buNone/>
            </a:pPr>
            <a:r>
              <a:rPr lang="en-GB" sz="1625" b="0" kern="0" dirty="0">
                <a:solidFill>
                  <a:srgbClr val="0000FF"/>
                </a:solidFill>
              </a:rPr>
              <a:t>Two active sensors for altimetry </a:t>
            </a:r>
            <a:r>
              <a:rPr lang="en-GB" sz="1625" b="0" kern="0" dirty="0">
                <a:solidFill>
                  <a:srgbClr val="000000"/>
                </a:solidFill>
              </a:rPr>
              <a:t>– SAR Radar Altimeter (</a:t>
            </a:r>
            <a:r>
              <a:rPr lang="en-GB" sz="1625" b="0" kern="0" dirty="0">
                <a:solidFill>
                  <a:srgbClr val="0000FF"/>
                </a:solidFill>
              </a:rPr>
              <a:t>SRAL</a:t>
            </a:r>
            <a:r>
              <a:rPr lang="en-GB" sz="1625" b="0" kern="0" dirty="0">
                <a:solidFill>
                  <a:srgbClr val="000000"/>
                </a:solidFill>
              </a:rPr>
              <a:t>) &amp; Microwave Radiometer (</a:t>
            </a:r>
            <a:r>
              <a:rPr lang="en-GB" sz="1625" b="0" kern="0" dirty="0">
                <a:solidFill>
                  <a:srgbClr val="0000FF"/>
                </a:solidFill>
              </a:rPr>
              <a:t>MWR</a:t>
            </a:r>
            <a:r>
              <a:rPr lang="en-GB" sz="1625" b="0" kern="0" dirty="0">
                <a:solidFill>
                  <a:srgbClr val="000000"/>
                </a:solidFill>
              </a:rPr>
              <a:t>)</a:t>
            </a:r>
          </a:p>
          <a:p>
            <a:pPr lvl="1" algn="just"/>
            <a:endParaRPr lang="en-GB" sz="1463" b="0" kern="0" dirty="0">
              <a:solidFill>
                <a:srgbClr val="000000"/>
              </a:solidFill>
            </a:endParaRPr>
          </a:p>
          <a:p>
            <a:pPr marL="0" indent="-33750" algn="just">
              <a:buNone/>
            </a:pPr>
            <a:r>
              <a:rPr lang="en-GB" sz="1625" b="0" kern="0" dirty="0">
                <a:solidFill>
                  <a:srgbClr val="FF0000"/>
                </a:solidFill>
              </a:rPr>
              <a:t>Two optical sensors</a:t>
            </a:r>
            <a:endParaRPr lang="en-GB" sz="1625" b="0" kern="0" dirty="0">
              <a:solidFill>
                <a:srgbClr val="000000"/>
              </a:solidFill>
            </a:endParaRPr>
          </a:p>
          <a:p>
            <a:pPr lvl="1" algn="just"/>
            <a:r>
              <a:rPr lang="en-GB" sz="1463" b="0" kern="0" dirty="0">
                <a:solidFill>
                  <a:srgbClr val="000000"/>
                </a:solidFill>
              </a:rPr>
              <a:t>Ocean and Land </a:t>
            </a:r>
            <a:r>
              <a:rPr lang="en-GB" sz="1463" b="0" kern="0" dirty="0" err="1">
                <a:solidFill>
                  <a:srgbClr val="000000"/>
                </a:solidFill>
              </a:rPr>
              <a:t>Color</a:t>
            </a:r>
            <a:r>
              <a:rPr lang="en-GB" sz="1463" b="0" kern="0" dirty="0">
                <a:solidFill>
                  <a:srgbClr val="000000"/>
                </a:solidFill>
              </a:rPr>
              <a:t> Instrument (</a:t>
            </a:r>
            <a:r>
              <a:rPr lang="en-GB" sz="1463" b="0" kern="0" dirty="0">
                <a:solidFill>
                  <a:srgbClr val="FF0000"/>
                </a:solidFill>
              </a:rPr>
              <a:t>OLCI</a:t>
            </a:r>
            <a:r>
              <a:rPr lang="en-GB" sz="1463" b="0" kern="0" dirty="0">
                <a:solidFill>
                  <a:srgbClr val="000000"/>
                </a:solidFill>
              </a:rPr>
              <a:t>)</a:t>
            </a:r>
          </a:p>
          <a:p>
            <a:pPr lvl="1" algn="just"/>
            <a:r>
              <a:rPr lang="en-GB" sz="1463" b="0" kern="0" dirty="0">
                <a:solidFill>
                  <a:srgbClr val="000000"/>
                </a:solidFill>
              </a:rPr>
              <a:t>Sea &amp; Land Surface Temperature Radiometer (</a:t>
            </a:r>
            <a:r>
              <a:rPr lang="en-GB" sz="1463" b="0" kern="0" dirty="0">
                <a:solidFill>
                  <a:srgbClr val="FF0000"/>
                </a:solidFill>
              </a:rPr>
              <a:t>SLSTR</a:t>
            </a:r>
            <a:r>
              <a:rPr lang="en-GB" sz="1463" b="0" kern="0" dirty="0">
                <a:solidFill>
                  <a:srgbClr val="000000"/>
                </a:solidFill>
              </a:rPr>
              <a:t>)</a:t>
            </a:r>
          </a:p>
          <a:p>
            <a:pPr marL="0" indent="0" algn="just">
              <a:spcBef>
                <a:spcPts val="488"/>
              </a:spcBef>
              <a:buNone/>
            </a:pPr>
            <a:endParaRPr lang="en-GB" sz="975" b="0" kern="0" dirty="0">
              <a:solidFill>
                <a:srgbClr val="000000"/>
              </a:solidFill>
            </a:endParaRPr>
          </a:p>
          <a:p>
            <a:pPr marL="0" indent="0" algn="just">
              <a:spcBef>
                <a:spcPts val="488"/>
              </a:spcBef>
              <a:buNone/>
            </a:pPr>
            <a:endParaRPr lang="en-GB" sz="975" b="0" kern="0" dirty="0">
              <a:solidFill>
                <a:srgbClr val="000000"/>
              </a:solidFill>
            </a:endParaRPr>
          </a:p>
          <a:p>
            <a:pPr marL="0" indent="0" algn="ctr">
              <a:spcBef>
                <a:spcPts val="488"/>
              </a:spcBef>
              <a:buNone/>
            </a:pPr>
            <a:r>
              <a:rPr lang="en-US" sz="1463" b="0" dirty="0">
                <a:solidFill>
                  <a:srgbClr val="008000"/>
                </a:solidFill>
              </a:rPr>
              <a:t>Sentinel-3 is an operational constellation</a:t>
            </a:r>
          </a:p>
          <a:p>
            <a:pPr marL="0" indent="0" algn="ctr">
              <a:spcBef>
                <a:spcPts val="488"/>
              </a:spcBef>
              <a:buNone/>
            </a:pPr>
            <a:r>
              <a:rPr lang="en-US" sz="1463" b="0" dirty="0">
                <a:solidFill>
                  <a:srgbClr val="000000"/>
                </a:solidFill>
              </a:rPr>
              <a:t>S3 A since 2016.02.16, twin S3 B since 2018.04.25</a:t>
            </a:r>
          </a:p>
          <a:p>
            <a:pPr algn="just">
              <a:spcBef>
                <a:spcPts val="488"/>
              </a:spcBef>
            </a:pPr>
            <a:endParaRPr lang="en-US" sz="975" dirty="0">
              <a:solidFill>
                <a:srgbClr val="000000"/>
              </a:solidFill>
            </a:endParaRPr>
          </a:p>
          <a:p>
            <a:pPr marL="0" indent="0" algn="ctr">
              <a:spcBef>
                <a:spcPts val="488"/>
              </a:spcBef>
              <a:buNone/>
            </a:pPr>
            <a:r>
              <a:rPr lang="en-US" sz="1463" b="0" dirty="0">
                <a:solidFill>
                  <a:srgbClr val="000000"/>
                </a:solidFill>
              </a:rPr>
              <a:t>S3 A &amp; B placed in the same orbital plane with a phase difference of 140°. Final configuration since 2018.11.27</a:t>
            </a:r>
          </a:p>
          <a:p>
            <a:pPr marL="0" indent="0" algn="ctr">
              <a:spcBef>
                <a:spcPts val="488"/>
              </a:spcBef>
              <a:buNone/>
            </a:pPr>
            <a:endParaRPr lang="en-US" sz="975" b="0" dirty="0">
              <a:solidFill>
                <a:srgbClr val="000000"/>
              </a:solidFill>
            </a:endParaRPr>
          </a:p>
          <a:p>
            <a:pPr marL="0" indent="0" algn="ctr">
              <a:spcBef>
                <a:spcPts val="488"/>
              </a:spcBef>
              <a:buNone/>
            </a:pPr>
            <a:r>
              <a:rPr lang="en-US" sz="1463" dirty="0">
                <a:solidFill>
                  <a:srgbClr val="000000"/>
                </a:solidFill>
              </a:rPr>
              <a:t>2-3 day global ocean coverage (cloud &amp; glint-free)</a:t>
            </a:r>
          </a:p>
          <a:p>
            <a:pPr marL="0" indent="0" algn="ctr">
              <a:spcBef>
                <a:spcPts val="488"/>
              </a:spcBef>
              <a:buNone/>
            </a:pPr>
            <a:endParaRPr lang="en-US" sz="1463" b="0" dirty="0">
              <a:solidFill>
                <a:srgbClr val="000000"/>
              </a:solidFill>
            </a:endParaRPr>
          </a:p>
          <a:p>
            <a:pPr lvl="2" algn="just"/>
            <a:endParaRPr lang="en-GB" sz="1463" b="0" kern="0" dirty="0">
              <a:solidFill>
                <a:srgbClr val="000000"/>
              </a:solidFill>
            </a:endParaRPr>
          </a:p>
          <a:p>
            <a:pPr marL="914422" lvl="2" indent="0" algn="just">
              <a:buNone/>
            </a:pPr>
            <a:endParaRPr lang="en-GB" sz="1463" b="0" kern="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79854" y="2467938"/>
            <a:ext cx="622945" cy="2923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3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OLCI</a:t>
            </a:r>
            <a:endParaRPr lang="en-GB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50345" y="2987082"/>
            <a:ext cx="731815" cy="2923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3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SLSTR</a:t>
            </a:r>
            <a:endParaRPr lang="en-GB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32670" y="4930767"/>
            <a:ext cx="690793" cy="2923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300" kern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SRAL</a:t>
            </a:r>
            <a:endParaRPr lang="en-GB" sz="13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68110" y="3159900"/>
            <a:ext cx="666353" cy="2923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300" kern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MWR</a:t>
            </a:r>
            <a:endParaRPr lang="en-GB" sz="13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>
            <a:stCxn id="6" idx="2"/>
          </p:cNvCxnSpPr>
          <p:nvPr/>
        </p:nvCxnSpPr>
        <p:spPr bwMode="auto">
          <a:xfrm>
            <a:off x="3291326" y="2743013"/>
            <a:ext cx="16328" cy="354771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/>
          <p:cNvCxnSpPr>
            <a:stCxn id="7" idx="1"/>
          </p:cNvCxnSpPr>
          <p:nvPr/>
        </p:nvCxnSpPr>
        <p:spPr bwMode="auto">
          <a:xfrm flipH="1">
            <a:off x="3678067" y="3124620"/>
            <a:ext cx="172278" cy="592689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>
            <a:stCxn id="7" idx="1"/>
          </p:cNvCxnSpPr>
          <p:nvPr/>
        </p:nvCxnSpPr>
        <p:spPr bwMode="auto">
          <a:xfrm flipH="1">
            <a:off x="3619127" y="3124620"/>
            <a:ext cx="231218" cy="248133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/>
          <p:cNvCxnSpPr>
            <a:stCxn id="8" idx="0"/>
          </p:cNvCxnSpPr>
          <p:nvPr/>
        </p:nvCxnSpPr>
        <p:spPr bwMode="auto">
          <a:xfrm flipH="1" flipV="1">
            <a:off x="3602800" y="4626011"/>
            <a:ext cx="75267" cy="304756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/>
          <p:cNvCxnSpPr>
            <a:stCxn id="9" idx="3"/>
          </p:cNvCxnSpPr>
          <p:nvPr/>
        </p:nvCxnSpPr>
        <p:spPr bwMode="auto">
          <a:xfrm flipV="1">
            <a:off x="2634463" y="3277372"/>
            <a:ext cx="345391" cy="20066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67" y="5486742"/>
            <a:ext cx="1439466" cy="317302"/>
          </a:xfrm>
          <a:prstGeom prst="rect">
            <a:avLst/>
          </a:prstGeom>
        </p:spPr>
      </p:pic>
      <p:pic>
        <p:nvPicPr>
          <p:cNvPr id="38" name="Picture 37" descr="copernicus 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00446" y="1397073"/>
            <a:ext cx="677375" cy="23315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9" name="Picture 38" descr="ec 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11917" y="1205125"/>
            <a:ext cx="725638" cy="50249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0" name="Picture 39" descr="esa_logo_transparen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77025" y="583124"/>
            <a:ext cx="956040" cy="3931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171" y="560382"/>
            <a:ext cx="1654848" cy="364779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517985" y="1675614"/>
            <a:ext cx="3772188" cy="5425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63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Earth Orbit (LEO)</a:t>
            </a:r>
          </a:p>
          <a:p>
            <a:pPr algn="ctr"/>
            <a:r>
              <a:rPr lang="en-GB" sz="1463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Equatorial crossing time 10:00 am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769162" y="1128115"/>
            <a:ext cx="5205271" cy="31745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GB" sz="1463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Moving towards an operational atmospheric mission!</a:t>
            </a:r>
            <a:endParaRPr lang="en-GB" sz="1463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5643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343574" y="1192707"/>
            <a:ext cx="9449957" cy="40708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788" dirty="0">
                <a:solidFill>
                  <a:srgbClr val="000000"/>
                </a:solidFill>
              </a:rPr>
              <a:t>2 </a:t>
            </a:r>
            <a:r>
              <a:rPr lang="en-US" sz="1788" dirty="0">
                <a:solidFill>
                  <a:srgbClr val="FF0000"/>
                </a:solidFill>
              </a:rPr>
              <a:t>optical</a:t>
            </a:r>
            <a:r>
              <a:rPr lang="en-US" sz="1788" dirty="0">
                <a:solidFill>
                  <a:srgbClr val="000000"/>
                </a:solidFill>
              </a:rPr>
              <a:t> instruments with </a:t>
            </a:r>
            <a:r>
              <a:rPr lang="en-US" sz="1788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medium spectral</a:t>
            </a:r>
            <a:r>
              <a:rPr lang="en-US" sz="1788" dirty="0">
                <a:solidFill>
                  <a:srgbClr val="000000"/>
                </a:solidFill>
              </a:rPr>
              <a:t> </a:t>
            </a:r>
            <a:r>
              <a:rPr lang="en-US" sz="1788" dirty="0">
                <a:solidFill>
                  <a:schemeClr val="tx1">
                    <a:lumMod val="60000"/>
                    <a:lumOff val="40000"/>
                  </a:schemeClr>
                </a:solidFill>
              </a:rPr>
              <a:t>resolution</a:t>
            </a:r>
            <a:r>
              <a:rPr lang="en-US" sz="1788" dirty="0">
                <a:solidFill>
                  <a:srgbClr val="000000"/>
                </a:solidFill>
              </a:rPr>
              <a:t> &amp; </a:t>
            </a:r>
            <a:r>
              <a:rPr lang="en-US" sz="1788" dirty="0">
                <a:solidFill>
                  <a:srgbClr val="00B050"/>
                </a:solidFill>
              </a:rPr>
              <a:t>high spatial resolution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191" y="3207837"/>
            <a:ext cx="2769145" cy="271925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099"/>
          <a:stretch/>
        </p:blipFill>
        <p:spPr bwMode="auto">
          <a:xfrm>
            <a:off x="-41753" y="3010029"/>
            <a:ext cx="2962145" cy="285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4"/>
          <p:cNvSpPr txBox="1">
            <a:spLocks/>
          </p:cNvSpPr>
          <p:nvPr/>
        </p:nvSpPr>
        <p:spPr bwMode="auto">
          <a:xfrm>
            <a:off x="0" y="2031834"/>
            <a:ext cx="4202781" cy="908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  <a:noAutofit/>
          </a:bodyPr>
          <a:lstStyle>
            <a:lvl1pPr marL="310162" indent="-310162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443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463" kern="0" dirty="0">
                <a:solidFill>
                  <a:srgbClr val="000000"/>
                </a:solidFill>
              </a:rPr>
              <a:t>   OLCI – Push-broom imaging spectrometer</a:t>
            </a:r>
          </a:p>
          <a:p>
            <a:pPr marL="0" indent="0">
              <a:buNone/>
            </a:pPr>
            <a:r>
              <a:rPr lang="en-US" sz="1463" b="0" i="1" kern="0" dirty="0">
                <a:solidFill>
                  <a:srgbClr val="000000"/>
                </a:solidFill>
              </a:rPr>
              <a:t>   12 degrees westward tilt, to minimize Sun glint </a:t>
            </a:r>
          </a:p>
          <a:p>
            <a:pPr marL="0" indent="0" algn="ctr">
              <a:buNone/>
            </a:pPr>
            <a:r>
              <a:rPr lang="en-US" sz="1463" b="0" i="1" kern="0" dirty="0">
                <a:solidFill>
                  <a:srgbClr val="000000"/>
                </a:solidFill>
              </a:rPr>
              <a:t>Swath 1250 km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z="1463" b="0" i="1" kern="0" dirty="0">
                <a:solidFill>
                  <a:srgbClr val="000000"/>
                </a:solidFill>
              </a:rPr>
              <a:t>    Pixel size nadir: 300 m (fine), 1.2 km (reduced)</a:t>
            </a:r>
            <a:endParaRPr lang="en-US" sz="1463" b="0" i="1" kern="0" dirty="0">
              <a:solidFill>
                <a:srgbClr val="00B050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-86397" y="2952989"/>
            <a:ext cx="1503179" cy="50969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9250" tIns="29250" rIns="29250" bIns="29250" numCol="1" rtlCol="0" anchor="t" anchorCtr="0" compatLnSpc="1">
            <a:prstTxWarp prst="textNoShape">
              <a:avLst/>
            </a:prstTxWarp>
          </a:bodyPr>
          <a:lstStyle/>
          <a:p>
            <a:pPr defTabSz="742950" eaLnBrk="0" hangingPunct="0">
              <a:spcBef>
                <a:spcPct val="50000"/>
              </a:spcBef>
            </a:pPr>
            <a:endParaRPr lang="en-GB" sz="73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611621"/>
              </p:ext>
            </p:extLst>
          </p:nvPr>
        </p:nvGraphicFramePr>
        <p:xfrm>
          <a:off x="-1486437" y="993278"/>
          <a:ext cx="812062" cy="5464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062">
                  <a:extLst>
                    <a:ext uri="{9D8B030D-6E8A-4147-A177-3AD203B41FA5}">
                      <a16:colId xmlns:a16="http://schemas.microsoft.com/office/drawing/2014/main" val="2338985423"/>
                    </a:ext>
                  </a:extLst>
                </a:gridCol>
              </a:tblGrid>
              <a:tr h="250317">
                <a:tc>
                  <a:txBody>
                    <a:bodyPr/>
                    <a:lstStyle/>
                    <a:p>
                      <a:pPr algn="ctr"/>
                      <a:r>
                        <a:rPr lang="el-GR" sz="1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λ</a:t>
                      </a:r>
                      <a:r>
                        <a:rPr lang="en-GB" sz="1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[nm]</a:t>
                      </a:r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2242867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864663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412.5</a:t>
                      </a:r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767050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442.5</a:t>
                      </a:r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611271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490</a:t>
                      </a:r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766160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510</a:t>
                      </a:r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479952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069971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560.0</a:t>
                      </a:r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0707022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620.0</a:t>
                      </a:r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0355574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687915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665.0</a:t>
                      </a:r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179008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673.75</a:t>
                      </a:r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480396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681.25</a:t>
                      </a:r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5945427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708.75</a:t>
                      </a:r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1852639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753.75</a:t>
                      </a:r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621814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761.25</a:t>
                      </a:r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192855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764.375</a:t>
                      </a:r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4830321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767.5</a:t>
                      </a:r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704700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778.75</a:t>
                      </a:r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798017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865</a:t>
                      </a:r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235549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885</a:t>
                      </a:r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047142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</a:t>
                      </a:r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017192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940</a:t>
                      </a:r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068083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1020</a:t>
                      </a:r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613973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8410072"/>
              </p:ext>
            </p:extLst>
          </p:nvPr>
        </p:nvGraphicFramePr>
        <p:xfrm>
          <a:off x="10538238" y="900410"/>
          <a:ext cx="812062" cy="68245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062">
                  <a:extLst>
                    <a:ext uri="{9D8B030D-6E8A-4147-A177-3AD203B41FA5}">
                      <a16:colId xmlns:a16="http://schemas.microsoft.com/office/drawing/2014/main" val="2338985423"/>
                    </a:ext>
                  </a:extLst>
                </a:gridCol>
              </a:tblGrid>
              <a:tr h="250317">
                <a:tc>
                  <a:txBody>
                    <a:bodyPr/>
                    <a:lstStyle/>
                    <a:p>
                      <a:pPr algn="ctr"/>
                      <a:r>
                        <a:rPr lang="el-GR" sz="1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λ</a:t>
                      </a:r>
                      <a:r>
                        <a:rPr lang="en-GB" sz="1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[nm]</a:t>
                      </a:r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2242867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864663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767050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611271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766160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479952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555</a:t>
                      </a:r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069971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0707022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0355574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659</a:t>
                      </a:r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687915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179008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480396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5945427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1852639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621814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192855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4830321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704700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798017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868</a:t>
                      </a:r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235549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047142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017192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068083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613973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1375</a:t>
                      </a:r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6232373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1613</a:t>
                      </a:r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4096501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2250</a:t>
                      </a:r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761073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3742</a:t>
                      </a:r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252957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10854</a:t>
                      </a:r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115966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12022</a:t>
                      </a:r>
                      <a:endParaRPr lang="en-GB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98076"/>
                  </a:ext>
                </a:extLst>
              </a:tr>
            </a:tbl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2958" y="2277882"/>
            <a:ext cx="457726" cy="36725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3521" y="5941260"/>
            <a:ext cx="452797" cy="24890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334403" y="5935933"/>
            <a:ext cx="24229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5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channels from MERIS / AATSR</a:t>
            </a:r>
          </a:p>
          <a:p>
            <a:r>
              <a:rPr lang="en-GB" sz="650" dirty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same channels with different dynamic range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128687" y="2477435"/>
            <a:ext cx="1399216" cy="3419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138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138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138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138" dirty="0">
                <a:solidFill>
                  <a:schemeClr val="accent4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</a:t>
            </a:r>
            <a:r>
              <a:rPr lang="en-GB" sz="1138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GB" sz="1138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</a:t>
            </a:r>
            <a:r>
              <a:rPr lang="en-GB" sz="1138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pPr algn="ctr"/>
            <a:endParaRPr lang="en-GB" sz="1138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138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138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138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138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138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138" dirty="0">
              <a:solidFill>
                <a:srgbClr val="FF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138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NIR</a:t>
            </a:r>
          </a:p>
          <a:p>
            <a:pPr algn="ctr"/>
            <a:endParaRPr lang="en-GB" sz="1138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138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138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138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138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SWIR</a:t>
            </a:r>
          </a:p>
          <a:p>
            <a:pPr algn="ctr"/>
            <a:endParaRPr lang="en-GB" sz="1138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138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5895" y="2272223"/>
            <a:ext cx="461455" cy="2952240"/>
          </a:xfrm>
          <a:prstGeom prst="rect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 bwMode="auto">
          <a:xfrm>
            <a:off x="53066" y="26031"/>
            <a:ext cx="9906000" cy="828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295" tIns="37148" rIns="74295" bIns="37148" numCol="1" anchor="ctr" anchorCtr="0" compatLnSpc="1">
            <a:prstTxWarp prst="textNoShape">
              <a:avLst/>
            </a:prstTxWarp>
          </a:bodyPr>
          <a:lstStyle>
            <a:lvl1pPr marL="221544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562722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6pPr>
            <a:lvl7pPr marL="1125444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7pPr>
            <a:lvl8pPr marL="1688165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8pPr>
            <a:lvl9pPr marL="2250887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algn="just"/>
            <a:r>
              <a:rPr lang="en-GB" sz="2438" kern="0" dirty="0"/>
              <a:t>OLCI &amp; SLSTR: ENVISAT legacy with technology improvements</a:t>
            </a:r>
          </a:p>
        </p:txBody>
      </p:sp>
      <p:sp>
        <p:nvSpPr>
          <p:cNvPr id="35" name="Rectangle 34"/>
          <p:cNvSpPr/>
          <p:nvPr/>
        </p:nvSpPr>
        <p:spPr bwMode="auto">
          <a:xfrm>
            <a:off x="4828295" y="5950460"/>
            <a:ext cx="1491098" cy="22060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9250" tIns="29250" rIns="29250" bIns="29250" numCol="1" rtlCol="0" anchor="t" anchorCtr="0" compatLnSpc="1">
            <a:prstTxWarp prst="textNoShape">
              <a:avLst/>
            </a:prstTxWarp>
          </a:bodyPr>
          <a:lstStyle/>
          <a:p>
            <a:pPr defTabSz="742950" eaLnBrk="0" hangingPunct="0">
              <a:spcBef>
                <a:spcPct val="50000"/>
              </a:spcBef>
            </a:pPr>
            <a:r>
              <a:rPr lang="en-GB" sz="73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" name="Content Placeholder 4"/>
          <p:cNvSpPr txBox="1">
            <a:spLocks/>
          </p:cNvSpPr>
          <p:nvPr/>
        </p:nvSpPr>
        <p:spPr bwMode="auto">
          <a:xfrm>
            <a:off x="5611365" y="1810677"/>
            <a:ext cx="4310285" cy="908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  <a:noAutofit/>
          </a:bodyPr>
          <a:lstStyle>
            <a:lvl1pPr marL="310162" indent="-310162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443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463" kern="0" dirty="0">
                <a:solidFill>
                  <a:srgbClr val="000000"/>
                </a:solidFill>
              </a:rPr>
              <a:t>SLSTR – Conical scanning imaging radiometer</a:t>
            </a:r>
          </a:p>
          <a:p>
            <a:pPr marL="0" indent="0">
              <a:buNone/>
            </a:pPr>
            <a:r>
              <a:rPr lang="en-US" sz="1463" b="0" i="1" kern="0" dirty="0">
                <a:solidFill>
                  <a:srgbClr val="000000"/>
                </a:solidFill>
              </a:rPr>
              <a:t>  Along-track dual view (nadir &amp; oblique backward)</a:t>
            </a:r>
          </a:p>
          <a:p>
            <a:pPr marL="0" indent="0">
              <a:buNone/>
            </a:pPr>
            <a:r>
              <a:rPr lang="en-US" sz="1463" b="0" i="1" kern="0" dirty="0">
                <a:solidFill>
                  <a:srgbClr val="000000"/>
                </a:solidFill>
              </a:rPr>
              <a:t>  Swaths 1420 km (nadir) &amp; 750 km (oblique)</a:t>
            </a:r>
          </a:p>
          <a:p>
            <a:pPr marL="0" indent="0">
              <a:buNone/>
            </a:pPr>
            <a:r>
              <a:rPr lang="en-US" sz="1463" b="0" i="1" kern="0" dirty="0">
                <a:solidFill>
                  <a:srgbClr val="000000"/>
                </a:solidFill>
              </a:rPr>
              <a:t>  Pixel size nadir: 500 m (VIS-NIR-SWIR), 1 km (TIR)</a:t>
            </a:r>
            <a:endParaRPr lang="en-US" sz="1463" b="0" i="1" kern="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801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5" grpId="0"/>
      <p:bldP spid="26" grpId="0"/>
      <p:bldP spid="35" grpId="0" animBg="1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OLCI RGB image – Looking at our Earth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4204" t="12425" r="1388" b="13785"/>
          <a:stretch/>
        </p:blipFill>
        <p:spPr>
          <a:xfrm>
            <a:off x="1697702" y="904976"/>
            <a:ext cx="7382798" cy="562938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7835899" y="4878615"/>
            <a:ext cx="876301" cy="74748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584" y="1661515"/>
            <a:ext cx="1124027" cy="31745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GB" sz="1463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05.12.2019</a:t>
            </a:r>
            <a:endParaRPr lang="en-GB" sz="1463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8600" y="2440930"/>
            <a:ext cx="1535993" cy="54258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463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 bush-fires</a:t>
            </a:r>
            <a:endParaRPr lang="en-GB" sz="1463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102" y="5626101"/>
            <a:ext cx="1535993" cy="89255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GB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s3view.oceandatalab.com</a:t>
            </a:r>
          </a:p>
          <a:p>
            <a:pPr algn="ctr"/>
            <a:endParaRPr lang="en-GB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endParaRPr lang="en-GB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651" y="1978974"/>
            <a:ext cx="6261349" cy="407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338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779721"/>
          </a:xfrm>
        </p:spPr>
        <p:txBody>
          <a:bodyPr/>
          <a:lstStyle/>
          <a:p>
            <a:r>
              <a:rPr lang="en-GB" sz="2200" dirty="0" smtClean="0"/>
              <a:t>The 1</a:t>
            </a:r>
            <a:r>
              <a:rPr lang="en-GB" sz="2200" baseline="30000" dirty="0" smtClean="0"/>
              <a:t>st</a:t>
            </a:r>
            <a:r>
              <a:rPr lang="en-GB" sz="2200" dirty="0" smtClean="0"/>
              <a:t> Copernicus Sentinel-3 NRT FRP after successful deployment</a:t>
            </a:r>
            <a:endParaRPr lang="en-GB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84" y="1424422"/>
            <a:ext cx="8221122" cy="50591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8120" y="809684"/>
            <a:ext cx="9087346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Radiant heating &amp; threat monitoring of fires, </a:t>
            </a:r>
            <a:r>
              <a:rPr lang="en-US" sz="16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gas </a:t>
            </a:r>
            <a:r>
              <a:rPr lang="en-US" sz="16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flares, and </a:t>
            </a:r>
            <a:r>
              <a:rPr lang="en-US" sz="16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volcanoes in Near Real Time (&lt; 3 hours)</a:t>
            </a:r>
            <a:endParaRPr lang="en-US" sz="16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74901" y="5556874"/>
            <a:ext cx="2893741" cy="338554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metis.eumetsat.int/frp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3012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does Sentinel-3 offer for hot spot monitoring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77" y="806605"/>
            <a:ext cx="9517081" cy="4275923"/>
          </a:xfrm>
        </p:spPr>
        <p:txBody>
          <a:bodyPr>
            <a:normAutofit/>
          </a:bodyPr>
          <a:lstStyle/>
          <a:p>
            <a:pPr algn="just"/>
            <a:r>
              <a:rPr lang="en-GB" sz="1788" dirty="0">
                <a:solidFill>
                  <a:srgbClr val="000000"/>
                </a:solidFill>
              </a:rPr>
              <a:t>Fine pixel resolution: 500 m – 1 km =&gt; Good for hot-spot!</a:t>
            </a:r>
          </a:p>
          <a:p>
            <a:pPr algn="just"/>
            <a:r>
              <a:rPr lang="en-GB" sz="1788" dirty="0">
                <a:solidFill>
                  <a:srgbClr val="000000"/>
                </a:solidFill>
              </a:rPr>
              <a:t>Early morning / evening observation time</a:t>
            </a:r>
          </a:p>
          <a:p>
            <a:pPr algn="just"/>
            <a:r>
              <a:rPr lang="en-GB" sz="1788" dirty="0">
                <a:solidFill>
                  <a:srgbClr val="000000"/>
                </a:solidFill>
              </a:rPr>
              <a:t>A series of channels sensitive to surface temperature anomalies with variable dynamic range (small &amp; big fires).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1629" y="2063029"/>
            <a:ext cx="5012746" cy="49244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05.12.2019 </a:t>
            </a:r>
            <a:r>
              <a:rPr lang="en-GB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Australia bush fires </a:t>
            </a:r>
            <a:r>
              <a:rPr lang="en-GB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night - SLSTR-A</a:t>
            </a:r>
          </a:p>
          <a:p>
            <a:pPr algn="ctr"/>
            <a:r>
              <a:rPr lang="en-GB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F1 BT [K</a:t>
            </a:r>
            <a:r>
              <a:rPr lang="en-GB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                                                    S7-S8 [K] </a:t>
            </a:r>
            <a:endParaRPr lang="en-GB" sz="13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3014333"/>
              </p:ext>
            </p:extLst>
          </p:nvPr>
        </p:nvGraphicFramePr>
        <p:xfrm>
          <a:off x="35800" y="2788710"/>
          <a:ext cx="2418404" cy="3630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5" r:id="rId3" imgW="3819600" imgH="5734080" progId="">
                  <p:embed/>
                </p:oleObj>
              </mc:Choice>
              <mc:Fallback>
                <p:oleObj r:id="rId3" imgW="3819600" imgH="5734080" progId="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800" y="2788710"/>
                        <a:ext cx="2418404" cy="36306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2" r="45509"/>
          <a:stretch/>
        </p:blipFill>
        <p:spPr>
          <a:xfrm>
            <a:off x="6069463" y="2694856"/>
            <a:ext cx="3720748" cy="3651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35040" y="1862975"/>
            <a:ext cx="3789595" cy="69249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SLSTR-A S6 – 0.12 [mW.m-2.sr-2.nm-1]</a:t>
            </a:r>
          </a:p>
          <a:p>
            <a:pPr algn="ctr"/>
            <a:r>
              <a:rPr lang="en-GB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26.04.2020 – Industrial gas flares in Persian Gulf - night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9142387"/>
              </p:ext>
            </p:extLst>
          </p:nvPr>
        </p:nvGraphicFramePr>
        <p:xfrm>
          <a:off x="3224693" y="2788710"/>
          <a:ext cx="2513564" cy="3859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6" r:id="rId6" imgW="3753000" imgH="5762520" progId="">
                  <p:embed/>
                </p:oleObj>
              </mc:Choice>
              <mc:Fallback>
                <p:oleObj r:id="rId6" imgW="3753000" imgH="5762520" progId="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24693" y="2788710"/>
                        <a:ext cx="2513564" cy="38596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4812715"/>
              </p:ext>
            </p:extLst>
          </p:nvPr>
        </p:nvGraphicFramePr>
        <p:xfrm>
          <a:off x="2454203" y="2816282"/>
          <a:ext cx="581265" cy="3537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7" r:id="rId8" imgW="885960" imgH="5391000" progId="">
                  <p:embed/>
                </p:oleObj>
              </mc:Choice>
              <mc:Fallback>
                <p:oleObj r:id="rId8" imgW="885960" imgH="5391000" progId="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454203" y="2816282"/>
                        <a:ext cx="581265" cy="35375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 bwMode="auto">
          <a:xfrm>
            <a:off x="9607117" y="2694856"/>
            <a:ext cx="183094" cy="331579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9250" tIns="29250" rIns="29250" bIns="29250" numCol="1" rtlCol="0" anchor="t" anchorCtr="0" compatLnSpc="1">
            <a:prstTxWarp prst="textNoShape">
              <a:avLst/>
            </a:prstTxWarp>
          </a:bodyPr>
          <a:lstStyle/>
          <a:p>
            <a:pPr defTabSz="742950" eaLnBrk="0" hangingPunct="0">
              <a:spcBef>
                <a:spcPct val="50000"/>
              </a:spcBef>
            </a:pPr>
            <a:endParaRPr lang="en-GB" sz="731"/>
          </a:p>
        </p:txBody>
      </p:sp>
    </p:spTree>
    <p:extLst>
      <p:ext uri="{BB962C8B-B14F-4D97-AF65-F5344CB8AC3E}">
        <p14:creationId xmlns:p14="http://schemas.microsoft.com/office/powerpoint/2010/main" val="2125753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Aerosol from space – In a nutshell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275" y="990705"/>
            <a:ext cx="9381999" cy="427592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sz="1788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AOD (Aerosol Optical depth) = How much Solar light attenuated by aerosols?</a:t>
            </a:r>
          </a:p>
          <a:p>
            <a:pPr lvl="1" algn="just"/>
            <a:r>
              <a:rPr lang="en-GB" sz="1544" dirty="0">
                <a:solidFill>
                  <a:srgbClr val="000000"/>
                </a:solidFill>
              </a:rPr>
              <a:t>A proxy of aerosol amount.</a:t>
            </a:r>
          </a:p>
          <a:p>
            <a:pPr lvl="1" algn="just"/>
            <a:endParaRPr lang="en-GB" sz="1388" dirty="0">
              <a:solidFill>
                <a:srgbClr val="000000"/>
              </a:solidFill>
            </a:endParaRPr>
          </a:p>
          <a:p>
            <a:pPr marL="0" indent="0" algn="just">
              <a:buNone/>
            </a:pPr>
            <a:r>
              <a:rPr lang="en-GB" sz="1788" dirty="0">
                <a:solidFill>
                  <a:srgbClr val="000000"/>
                </a:solidFill>
              </a:rPr>
              <a:t>Looking at the </a:t>
            </a:r>
            <a:r>
              <a:rPr lang="en-GB" sz="1788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contrast between aerosol layer &amp; the underlying surface</a:t>
            </a:r>
          </a:p>
          <a:p>
            <a:pPr lvl="1" algn="just"/>
            <a:r>
              <a:rPr lang="en-GB" sz="1544" dirty="0">
                <a:solidFill>
                  <a:srgbClr val="000000"/>
                </a:solidFill>
              </a:rPr>
              <a:t>Generally, an aerosol layer will enhance the scene brightness. </a:t>
            </a:r>
          </a:p>
          <a:p>
            <a:pPr lvl="1" algn="just"/>
            <a:r>
              <a:rPr lang="en-GB" sz="1388" dirty="0">
                <a:solidFill>
                  <a:srgbClr val="FF0000"/>
                </a:solidFill>
              </a:rPr>
              <a:t>Warning: not always true </a:t>
            </a:r>
            <a:r>
              <a:rPr lang="en-GB" sz="1388" dirty="0">
                <a:solidFill>
                  <a:srgbClr val="000000"/>
                </a:solidFill>
              </a:rPr>
              <a:t>(</a:t>
            </a:r>
            <a:r>
              <a:rPr lang="en-GB" sz="1388" i="1" dirty="0">
                <a:solidFill>
                  <a:srgbClr val="000000"/>
                </a:solidFill>
              </a:rPr>
              <a:t>e.g.</a:t>
            </a:r>
            <a:r>
              <a:rPr lang="en-GB" sz="1388" dirty="0">
                <a:solidFill>
                  <a:srgbClr val="000000"/>
                </a:solidFill>
              </a:rPr>
              <a:t> a black smoke over bright ice will darker the signal</a:t>
            </a:r>
            <a:r>
              <a:rPr lang="en-GB" sz="1388" dirty="0" smtClean="0">
                <a:solidFill>
                  <a:srgbClr val="000000"/>
                </a:solidFill>
              </a:rPr>
              <a:t>)</a:t>
            </a:r>
          </a:p>
          <a:p>
            <a:pPr lvl="1" algn="just"/>
            <a:r>
              <a:rPr lang="en-GB" sz="1388" dirty="0" smtClean="0">
                <a:solidFill>
                  <a:srgbClr val="000000"/>
                </a:solidFill>
              </a:rPr>
              <a:t>And at the dual-view for aerosol-surface decoupling &amp; aerosol type characterization!</a:t>
            </a:r>
            <a:endParaRPr lang="en-GB" sz="1388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3" y="3347706"/>
            <a:ext cx="3458633" cy="23764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760" y="4948976"/>
            <a:ext cx="1641258" cy="79278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3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Western Sahara – 2019.02.05</a:t>
            </a:r>
          </a:p>
          <a:p>
            <a:pPr algn="ctr"/>
            <a:r>
              <a:rPr lang="en-US" sz="113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S3 A – SLSTR (RGB Composite)</a:t>
            </a:r>
            <a:endParaRPr lang="en-GB" sz="1138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905" y="3168647"/>
            <a:ext cx="2464733" cy="267449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8577696" y="4042479"/>
            <a:ext cx="82100" cy="6283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940670" y="3634005"/>
            <a:ext cx="661445" cy="2674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38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Smoke</a:t>
            </a:r>
            <a:endParaRPr lang="en-GB" sz="1138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659795" y="4014779"/>
            <a:ext cx="529779" cy="2736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882989" y="4014778"/>
            <a:ext cx="776808" cy="6367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4"/>
          <p:cNvSpPr txBox="1">
            <a:spLocks/>
          </p:cNvSpPr>
          <p:nvPr/>
        </p:nvSpPr>
        <p:spPr bwMode="auto">
          <a:xfrm>
            <a:off x="7339557" y="5315049"/>
            <a:ext cx="2456352" cy="555791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310162" indent="-310162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443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219" kern="0" dirty="0">
                <a:solidFill>
                  <a:srgbClr val="000000"/>
                </a:solidFill>
              </a:rPr>
              <a:t>Massive Thomas fire, California, 2017.12.10</a:t>
            </a:r>
          </a:p>
          <a:p>
            <a:pPr marL="0" indent="0" algn="ctr">
              <a:buNone/>
            </a:pPr>
            <a:r>
              <a:rPr lang="en-US" sz="1300" dirty="0">
                <a:solidFill>
                  <a:srgbClr val="000000"/>
                </a:solidFill>
              </a:rPr>
              <a:t>S3 A – SLSTR (RGB Composite)</a:t>
            </a:r>
            <a:endParaRPr lang="en-GB" sz="1300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771" y="3252049"/>
            <a:ext cx="2903930" cy="2495487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>
          <a:xfrm flipH="1">
            <a:off x="4922275" y="3754318"/>
            <a:ext cx="683324" cy="71133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097084" y="3428196"/>
            <a:ext cx="661445" cy="2674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38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Smoke</a:t>
            </a:r>
            <a:endParaRPr lang="en-GB" sz="1138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5523344" y="3726618"/>
            <a:ext cx="82254" cy="5925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4616693" y="3726619"/>
            <a:ext cx="988908" cy="4618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1941562" y="3726618"/>
            <a:ext cx="159539" cy="8093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552405" y="3508970"/>
            <a:ext cx="661445" cy="2674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38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Dust</a:t>
            </a:r>
            <a:endParaRPr lang="en-GB" sz="1138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2108119" y="3726618"/>
            <a:ext cx="182418" cy="8093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1327356" y="3678265"/>
            <a:ext cx="776808" cy="6367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914555" y="5294329"/>
            <a:ext cx="2325056" cy="44255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3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Balkan fires – 2020.04.10</a:t>
            </a:r>
          </a:p>
          <a:p>
            <a:pPr algn="ctr"/>
            <a:r>
              <a:rPr lang="en-US" sz="113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S3 B – OLCI (RGB Composite)</a:t>
            </a:r>
            <a:endParaRPr lang="en-GB" sz="1138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6044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53" y="789881"/>
            <a:ext cx="9499748" cy="54605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659353" y="1036736"/>
            <a:ext cx="7927678" cy="209435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9250" tIns="29250" rIns="29250" bIns="2925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GB" sz="73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040202" y="5384255"/>
            <a:ext cx="6546829" cy="40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9250" tIns="29250" rIns="29250" bIns="2925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GB" sz="73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11461" y="1862698"/>
            <a:ext cx="4683077" cy="442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75" i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Smoke from Australia bush-fires</a:t>
            </a:r>
            <a:endParaRPr lang="en-GB" sz="2275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427F147D-965E-FB41-B3D1-33565EED3ECA}"/>
              </a:ext>
            </a:extLst>
          </p:cNvPr>
          <p:cNvSpPr txBox="1">
            <a:spLocks/>
          </p:cNvSpPr>
          <p:nvPr/>
        </p:nvSpPr>
        <p:spPr bwMode="auto">
          <a:xfrm>
            <a:off x="0" y="49255"/>
            <a:ext cx="9906000" cy="82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295" tIns="37148" rIns="74295" bIns="37148" numCol="1" anchor="ctr" anchorCtr="0" compatLnSpc="1">
            <a:prstTxWarp prst="textNoShape">
              <a:avLst/>
            </a:prstTxWarp>
          </a:bodyPr>
          <a:lstStyle>
            <a:lvl1pPr marL="221544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562722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6pPr>
            <a:lvl7pPr marL="1125444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7pPr>
            <a:lvl8pPr marL="1688165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8pPr>
            <a:lvl9pPr marL="2250887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en-GB" sz="2600" kern="0" dirty="0"/>
              <a:t>NRT Sentinel-3 AOD – </a:t>
            </a:r>
            <a:r>
              <a:rPr lang="en-GB" sz="2600" kern="0" dirty="0" smtClean="0"/>
              <a:t>To be deployed soon by EUMETSAT</a:t>
            </a:r>
            <a:endParaRPr lang="en-GB" sz="2600" kern="0" dirty="0"/>
          </a:p>
        </p:txBody>
      </p:sp>
    </p:spTree>
    <p:extLst>
      <p:ext uri="{BB962C8B-B14F-4D97-AF65-F5344CB8AC3E}">
        <p14:creationId xmlns:p14="http://schemas.microsoft.com/office/powerpoint/2010/main" val="4159246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 bwMode="auto">
          <a:xfrm>
            <a:off x="925342" y="1315821"/>
            <a:ext cx="8048625" cy="378902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3766" tIns="23766" rIns="23766" bIns="23766" numCol="1" rtlCol="0" anchor="t" anchorCtr="0" compatLnSpc="1">
            <a:prstTxWarp prst="textNoShape">
              <a:avLst/>
            </a:prstTxWarp>
          </a:bodyPr>
          <a:lstStyle/>
          <a:p>
            <a:pPr defTabSz="603647" eaLnBrk="0" hangingPunct="0">
              <a:spcBef>
                <a:spcPct val="50000"/>
              </a:spcBef>
            </a:pPr>
            <a:endParaRPr lang="en-GB" sz="59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2" t="16758" r="7828" b="16055"/>
          <a:stretch/>
        </p:blipFill>
        <p:spPr>
          <a:xfrm>
            <a:off x="982395" y="1472052"/>
            <a:ext cx="2670378" cy="13891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2" t="42104" r="40769" b="26966"/>
          <a:stretch/>
        </p:blipFill>
        <p:spPr>
          <a:xfrm>
            <a:off x="1008240" y="2932427"/>
            <a:ext cx="2552529" cy="141488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 flipH="1">
            <a:off x="1967160" y="1447379"/>
            <a:ext cx="259903" cy="652904"/>
          </a:xfrm>
          <a:prstGeom prst="straightConnector1">
            <a:avLst/>
          </a:prstGeom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1997569" y="2941163"/>
            <a:ext cx="259903" cy="652904"/>
          </a:xfrm>
          <a:prstGeom prst="straightConnector1">
            <a:avLst/>
          </a:prstGeom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590185" y="2734989"/>
            <a:ext cx="1034257" cy="2954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rtlCol="0">
            <a:spAutoFit/>
          </a:bodyPr>
          <a:lstStyle/>
          <a:p>
            <a:r>
              <a:rPr lang="en-GB" sz="13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2019.08.20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3623571" y="1418693"/>
            <a:ext cx="2674754" cy="2928616"/>
            <a:chOff x="4087257" y="1274244"/>
            <a:chExt cx="4051699" cy="443624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5" t="17106" r="8338" b="15948"/>
            <a:stretch/>
          </p:blipFill>
          <p:spPr>
            <a:xfrm>
              <a:off x="4087257" y="1377108"/>
              <a:ext cx="4051699" cy="2082188"/>
            </a:xfrm>
            <a:prstGeom prst="rect">
              <a:avLst/>
            </a:prstGeom>
          </p:spPr>
        </p:pic>
        <p:pic>
          <p:nvPicPr>
            <p:cNvPr id="12" name="Content Placeholder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19" t="42120" r="40773" b="26939"/>
            <a:stretch/>
          </p:blipFill>
          <p:spPr>
            <a:xfrm>
              <a:off x="4153526" y="3555439"/>
              <a:ext cx="3887611" cy="2155053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</p:pic>
        <p:cxnSp>
          <p:nvCxnSpPr>
            <p:cNvPr id="13" name="Straight Arrow Connector 12"/>
            <p:cNvCxnSpPr/>
            <p:nvPr/>
          </p:nvCxnSpPr>
          <p:spPr>
            <a:xfrm flipH="1">
              <a:off x="5595350" y="1274244"/>
              <a:ext cx="393700" cy="989014"/>
            </a:xfrm>
            <a:prstGeom prst="straightConnector1">
              <a:avLst/>
            </a:prstGeom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5655915" y="3567234"/>
              <a:ext cx="393700" cy="989014"/>
            </a:xfrm>
            <a:prstGeom prst="straightConnector1">
              <a:avLst/>
            </a:prstGeom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128589" y="3268160"/>
              <a:ext cx="1566685" cy="44757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32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2019.08.21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278164" y="1486155"/>
            <a:ext cx="2673532" cy="2854438"/>
            <a:chOff x="8108414" y="1376437"/>
            <a:chExt cx="4049847" cy="432388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9" t="17170" r="8911" b="15821"/>
            <a:stretch/>
          </p:blipFill>
          <p:spPr>
            <a:xfrm>
              <a:off x="8108414" y="1376437"/>
              <a:ext cx="4049847" cy="2104894"/>
            </a:xfrm>
            <a:prstGeom prst="rect">
              <a:avLst/>
            </a:prstGeom>
          </p:spPr>
        </p:pic>
        <p:pic>
          <p:nvPicPr>
            <p:cNvPr id="15" name="Content Placeholder 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57" t="43405" r="41221" b="26981"/>
            <a:stretch/>
          </p:blipFill>
          <p:spPr>
            <a:xfrm>
              <a:off x="8163264" y="3569579"/>
              <a:ext cx="3931688" cy="213074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</p:pic>
        <p:sp>
          <p:nvSpPr>
            <p:cNvPr id="16" name="Oval 15"/>
            <p:cNvSpPr/>
            <p:nvPr/>
          </p:nvSpPr>
          <p:spPr bwMode="auto">
            <a:xfrm rot="1766619">
              <a:off x="9155784" y="2181395"/>
              <a:ext cx="1179991" cy="379142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3766" tIns="23766" rIns="23766" bIns="23766" numCol="1" rtlCol="0" anchor="t" anchorCtr="0" compatLnSpc="1">
              <a:prstTxWarp prst="textNoShape">
                <a:avLst/>
              </a:prstTxWarp>
            </a:bodyPr>
            <a:lstStyle/>
            <a:p>
              <a:pPr defTabSz="603647" eaLnBrk="0" hangingPunct="0">
                <a:spcBef>
                  <a:spcPct val="50000"/>
                </a:spcBef>
              </a:pPr>
              <a:endParaRPr lang="en-GB" sz="594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 rot="1766619">
              <a:off x="9297033" y="4484047"/>
              <a:ext cx="1179991" cy="379142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3766" tIns="23766" rIns="23766" bIns="23766" numCol="1" rtlCol="0" anchor="t" anchorCtr="0" compatLnSpc="1">
              <a:prstTxWarp prst="textNoShape">
                <a:avLst/>
              </a:prstTxWarp>
            </a:bodyPr>
            <a:lstStyle/>
            <a:p>
              <a:pPr defTabSz="603647" eaLnBrk="0" hangingPunct="0">
                <a:spcBef>
                  <a:spcPct val="50000"/>
                </a:spcBef>
              </a:pPr>
              <a:endParaRPr lang="en-GB" sz="594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103759" y="3264670"/>
              <a:ext cx="1566685" cy="44757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32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2019.08.22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993076" y="1466943"/>
            <a:ext cx="960776" cy="295466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</a:ln>
        </p:spPr>
        <p:txBody>
          <a:bodyPr wrap="none" rtlCol="0">
            <a:spAutoFit/>
          </a:bodyPr>
          <a:lstStyle/>
          <a:p>
            <a:r>
              <a:rPr lang="en-GB" sz="13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SLTR-A/B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82787" y="4119843"/>
            <a:ext cx="1781257" cy="295466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</a:ln>
        </p:spPr>
        <p:txBody>
          <a:bodyPr wrap="none" rtlCol="0">
            <a:spAutoFit/>
          </a:bodyPr>
          <a:lstStyle/>
          <a:p>
            <a:r>
              <a:rPr lang="en-GB" sz="13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PMAp</a:t>
            </a:r>
            <a:r>
              <a:rPr lang="en-GB" sz="13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sz="132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Metop</a:t>
            </a:r>
            <a:r>
              <a:rPr lang="en-GB" sz="132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-A/B/C</a:t>
            </a:r>
          </a:p>
        </p:txBody>
      </p:sp>
      <p:pic>
        <p:nvPicPr>
          <p:cNvPr id="30" name="Content Placeholder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" t="7266" r="11306" b="1724"/>
          <a:stretch/>
        </p:blipFill>
        <p:spPr bwMode="auto">
          <a:xfrm>
            <a:off x="5613082" y="4410778"/>
            <a:ext cx="2450881" cy="1777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3063807" y="5638438"/>
            <a:ext cx="2529026" cy="37728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92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JJA 2019 - South America – Land only</a:t>
            </a:r>
          </a:p>
          <a:p>
            <a:pPr algn="ctr"/>
            <a:r>
              <a:rPr lang="en-GB" sz="92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SLSTR A vs. MODIS Terra</a:t>
            </a:r>
          </a:p>
        </p:txBody>
      </p:sp>
      <p:sp>
        <p:nvSpPr>
          <p:cNvPr id="32" name="Title 3"/>
          <p:cNvSpPr>
            <a:spLocks noGrp="1"/>
          </p:cNvSpPr>
          <p:nvPr>
            <p:ph type="title"/>
          </p:nvPr>
        </p:nvSpPr>
        <p:spPr>
          <a:xfrm>
            <a:off x="-3346" y="21379"/>
            <a:ext cx="9906000" cy="828671"/>
          </a:xfrm>
        </p:spPr>
        <p:txBody>
          <a:bodyPr/>
          <a:lstStyle/>
          <a:p>
            <a:r>
              <a:rPr lang="en-GB" dirty="0" smtClean="0"/>
              <a:t>NRT </a:t>
            </a:r>
            <a:r>
              <a:rPr lang="en-GB" dirty="0"/>
              <a:t>Sentinel-3 AOD – Inter-comparison of 5 satellites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8689" y="4443976"/>
            <a:ext cx="4376347" cy="42910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518596" y="4835609"/>
            <a:ext cx="1484702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6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AOD @ 550nm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392916" y="5119389"/>
            <a:ext cx="3667992" cy="442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75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 &amp; Southern Lands</a:t>
            </a:r>
          </a:p>
        </p:txBody>
      </p:sp>
    </p:spTree>
    <p:extLst>
      <p:ext uri="{BB962C8B-B14F-4D97-AF65-F5344CB8AC3E}">
        <p14:creationId xmlns:p14="http://schemas.microsoft.com/office/powerpoint/2010/main" val="1649587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5729" y="1224417"/>
            <a:ext cx="9447213" cy="5391150"/>
          </a:xfrm>
        </p:spPr>
        <p:txBody>
          <a:bodyPr>
            <a:normAutofit/>
          </a:bodyPr>
          <a:lstStyle/>
          <a:p>
            <a:pPr algn="just"/>
            <a:r>
              <a:rPr lang="en-GB" sz="3200" dirty="0" smtClean="0">
                <a:solidFill>
                  <a:schemeClr val="bg1">
                    <a:lumMod val="65000"/>
                  </a:schemeClr>
                </a:solidFill>
              </a:rPr>
              <a:t>Satellite </a:t>
            </a:r>
            <a:r>
              <a:rPr lang="en-GB" sz="3200" dirty="0">
                <a:solidFill>
                  <a:schemeClr val="bg1">
                    <a:lumMod val="65000"/>
                  </a:schemeClr>
                </a:solidFill>
              </a:rPr>
              <a:t>hot-spot</a:t>
            </a:r>
            <a:r>
              <a:rPr lang="en-GB" sz="3200" dirty="0" smtClean="0">
                <a:solidFill>
                  <a:schemeClr val="bg1">
                    <a:lumMod val="65000"/>
                  </a:schemeClr>
                </a:solidFill>
              </a:rPr>
              <a:t> observations: current situation &amp; needs</a:t>
            </a:r>
          </a:p>
          <a:p>
            <a:pPr algn="just"/>
            <a:endParaRPr lang="en-GB" sz="3200" dirty="0">
              <a:solidFill>
                <a:schemeClr val="bg1">
                  <a:lumMod val="65000"/>
                </a:schemeClr>
              </a:solidFill>
            </a:endParaRPr>
          </a:p>
          <a:p>
            <a:pPr algn="just"/>
            <a:r>
              <a:rPr lang="en-GB" sz="3200" dirty="0" smtClean="0">
                <a:solidFill>
                  <a:schemeClr val="bg1">
                    <a:lumMod val="65000"/>
                  </a:schemeClr>
                </a:solidFill>
              </a:rPr>
              <a:t>Copernicus, Sentinel-3, EUMETSAT for NRT atmosphere applications</a:t>
            </a:r>
          </a:p>
          <a:p>
            <a:pPr algn="just"/>
            <a:endParaRPr lang="en-GB" sz="3200" dirty="0"/>
          </a:p>
          <a:p>
            <a:pPr algn="just"/>
            <a:r>
              <a:rPr lang="en-GB" sz="3200" dirty="0" smtClean="0"/>
              <a:t>The Copernicus Sentinel-3 NRT FRP</a:t>
            </a:r>
          </a:p>
          <a:p>
            <a:pPr algn="just"/>
            <a:endParaRPr lang="en-GB" sz="3200" dirty="0"/>
          </a:p>
          <a:p>
            <a:pPr algn="just"/>
            <a:r>
              <a:rPr lang="en-GB" sz="3200" dirty="0" smtClean="0">
                <a:solidFill>
                  <a:schemeClr val="bg1">
                    <a:lumMod val="65000"/>
                  </a:schemeClr>
                </a:solidFill>
              </a:rPr>
              <a:t>Data &amp; visualisation access</a:t>
            </a:r>
            <a:endParaRPr lang="en-GB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32882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Hot-Spot from space – In a nutshell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382" y="1018184"/>
            <a:ext cx="9333755" cy="4275923"/>
          </a:xfrm>
        </p:spPr>
        <p:txBody>
          <a:bodyPr>
            <a:normAutofit/>
          </a:bodyPr>
          <a:lstStyle/>
          <a:p>
            <a:pPr algn="just"/>
            <a:r>
              <a:rPr lang="en-GB" sz="1788" dirty="0">
                <a:solidFill>
                  <a:srgbClr val="000000"/>
                </a:solidFill>
              </a:rPr>
              <a:t>A hot spot radiates a strong heating signal. </a:t>
            </a:r>
          </a:p>
          <a:p>
            <a:pPr algn="just"/>
            <a:r>
              <a:rPr lang="en-GB" sz="1788" dirty="0">
                <a:solidFill>
                  <a:srgbClr val="000000"/>
                </a:solidFill>
              </a:rPr>
              <a:t>Looking at the temperature contrast between the local hot-spot pixel and the surrounding background</a:t>
            </a:r>
          </a:p>
          <a:p>
            <a:pPr algn="just"/>
            <a:r>
              <a:rPr lang="en-GB" sz="1788" dirty="0">
                <a:solidFill>
                  <a:srgbClr val="000000"/>
                </a:solidFill>
              </a:rPr>
              <a:t>Spectral peak function of </a:t>
            </a:r>
            <a:r>
              <a:rPr lang="en-GB" sz="1788" dirty="0" smtClean="0">
                <a:solidFill>
                  <a:srgbClr val="000000"/>
                </a:solidFill>
              </a:rPr>
              <a:t>Temperature: </a:t>
            </a:r>
            <a:r>
              <a:rPr lang="en-GB" sz="1788" dirty="0">
                <a:solidFill>
                  <a:srgbClr val="000000"/>
                </a:solidFill>
              </a:rPr>
              <a:t>middle warm – MWIR, Very warm = SWIR</a:t>
            </a:r>
          </a:p>
          <a:p>
            <a:pPr algn="just"/>
            <a:endParaRPr lang="en-GB" sz="1788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2" y="2795547"/>
            <a:ext cx="6123938" cy="35492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07760" y="5933021"/>
            <a:ext cx="1968286" cy="29238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00" dirty="0" err="1">
                <a:latin typeface="Arial" panose="020B0604020202020204" pitchFamily="34" charset="0"/>
                <a:cs typeface="Arial" panose="020B0604020202020204" pitchFamily="34" charset="0"/>
              </a:rPr>
              <a:t>Caseiro</a:t>
            </a: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 (2018)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370320" y="3156145"/>
            <a:ext cx="3352800" cy="1999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52000" indent="-2520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36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pPr algn="just"/>
            <a:r>
              <a:rPr lang="en-GB" sz="1788" b="0" kern="0" dirty="0" smtClean="0">
                <a:solidFill>
                  <a:srgbClr val="000000"/>
                </a:solidFill>
              </a:rPr>
              <a:t>Hot-spot </a:t>
            </a:r>
            <a:r>
              <a:rPr lang="en-GB" sz="1788" kern="0" dirty="0" err="1" smtClean="0">
                <a:solidFill>
                  <a:srgbClr val="000000"/>
                </a:solidFill>
              </a:rPr>
              <a:t>Nx</a:t>
            </a:r>
            <a:r>
              <a:rPr lang="en-GB" sz="1788" b="0" kern="0" dirty="0" smtClean="0">
                <a:solidFill>
                  <a:srgbClr val="000000"/>
                </a:solidFill>
              </a:rPr>
              <a:t> more emissive than the ambient background</a:t>
            </a:r>
            <a:endParaRPr lang="en-GB" sz="1788" b="0" kern="0" dirty="0">
              <a:solidFill>
                <a:srgbClr val="000000"/>
              </a:solidFill>
            </a:endParaRPr>
          </a:p>
          <a:p>
            <a:pPr lvl="1" algn="just"/>
            <a:r>
              <a:rPr lang="en-GB" sz="1388" kern="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N = 100 </a:t>
            </a:r>
            <a:r>
              <a:rPr lang="en-GB" sz="1388" kern="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=&gt; TIR (112 µm)</a:t>
            </a:r>
            <a:r>
              <a:rPr lang="en-GB" sz="1388" kern="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</a:p>
          <a:p>
            <a:pPr lvl="1" algn="just"/>
            <a:r>
              <a:rPr lang="en-GB" sz="1388" kern="0" dirty="0" smtClean="0">
                <a:solidFill>
                  <a:srgbClr val="008000"/>
                </a:solidFill>
              </a:rPr>
              <a:t>N = 1000 =&gt; MWIR (3.7 </a:t>
            </a:r>
            <a:r>
              <a:rPr lang="en-GB" sz="1388" kern="0" dirty="0">
                <a:solidFill>
                  <a:srgbClr val="008000"/>
                </a:solidFill>
              </a:rPr>
              <a:t>µm</a:t>
            </a:r>
            <a:r>
              <a:rPr lang="en-GB" sz="1388" kern="0" dirty="0" smtClean="0">
                <a:solidFill>
                  <a:srgbClr val="008000"/>
                </a:solidFill>
              </a:rPr>
              <a:t>)</a:t>
            </a:r>
          </a:p>
          <a:p>
            <a:pPr lvl="1" algn="just"/>
            <a:r>
              <a:rPr lang="en-GB" sz="1388" kern="0" dirty="0" smtClean="0">
                <a:solidFill>
                  <a:srgbClr val="FF0000"/>
                </a:solidFill>
              </a:rPr>
              <a:t>N &gt;&gt; 1000 =&gt; SWIR (1.5-2.25 </a:t>
            </a:r>
            <a:r>
              <a:rPr lang="en-GB" sz="1388" kern="0" dirty="0">
                <a:solidFill>
                  <a:srgbClr val="FF0000"/>
                </a:solidFill>
              </a:rPr>
              <a:t>µm)</a:t>
            </a:r>
            <a:endParaRPr lang="en-GB" sz="1388" kern="0" dirty="0" smtClean="0">
              <a:solidFill>
                <a:srgbClr val="FF0000"/>
              </a:solidFill>
            </a:endParaRPr>
          </a:p>
          <a:p>
            <a:pPr algn="just"/>
            <a:endParaRPr lang="en-GB" sz="1788" b="0" kern="0" dirty="0"/>
          </a:p>
          <a:p>
            <a:pPr algn="just"/>
            <a:endParaRPr lang="en-GB" sz="1788" b="0" kern="0" dirty="0" smtClean="0"/>
          </a:p>
          <a:p>
            <a:pPr algn="just"/>
            <a:endParaRPr lang="en-GB" sz="1788" b="0" kern="0" dirty="0"/>
          </a:p>
        </p:txBody>
      </p:sp>
    </p:spTree>
    <p:extLst>
      <p:ext uri="{BB962C8B-B14F-4D97-AF65-F5344CB8AC3E}">
        <p14:creationId xmlns:p14="http://schemas.microsoft.com/office/powerpoint/2010/main" val="38348866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6540" y="860108"/>
            <a:ext cx="9447213" cy="5997892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n-US" sz="22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Hot-Spot detection &amp; FRP quantification (MWIR or SWIR)</a:t>
            </a:r>
            <a:endParaRPr lang="en-US" sz="22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lvl="2" algn="just"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rgbClr val="000000"/>
                </a:solidFill>
              </a:rPr>
              <a:t>4 </a:t>
            </a:r>
            <a:r>
              <a:rPr lang="en-US" sz="1800" dirty="0">
                <a:solidFill>
                  <a:srgbClr val="000000"/>
                </a:solidFill>
              </a:rPr>
              <a:t>key channels: S7 (“cold” 3.7 µm), F1 (“hot” 3.7 µm), </a:t>
            </a:r>
            <a:r>
              <a:rPr lang="en-US" sz="1800" dirty="0" smtClean="0">
                <a:solidFill>
                  <a:srgbClr val="000000"/>
                </a:solidFill>
              </a:rPr>
              <a:t>S5 (1.6 </a:t>
            </a:r>
            <a:r>
              <a:rPr lang="en-US" sz="1800" dirty="0">
                <a:solidFill>
                  <a:srgbClr val="000000"/>
                </a:solidFill>
              </a:rPr>
              <a:t>µm</a:t>
            </a:r>
            <a:r>
              <a:rPr lang="en-US" sz="1800" dirty="0" smtClean="0">
                <a:solidFill>
                  <a:srgbClr val="000000"/>
                </a:solidFill>
              </a:rPr>
              <a:t>), S6 </a:t>
            </a:r>
            <a:r>
              <a:rPr lang="en-US" sz="1800" dirty="0">
                <a:solidFill>
                  <a:srgbClr val="000000"/>
                </a:solidFill>
              </a:rPr>
              <a:t>(2.25 µm</a:t>
            </a:r>
            <a:r>
              <a:rPr lang="en-US" sz="1800" dirty="0" smtClean="0">
                <a:solidFill>
                  <a:srgbClr val="000000"/>
                </a:solidFill>
              </a:rPr>
              <a:t>)</a:t>
            </a:r>
            <a:endParaRPr lang="en-US" sz="1800" dirty="0">
              <a:solidFill>
                <a:srgbClr val="000000"/>
              </a:solidFill>
            </a:endParaRPr>
          </a:p>
          <a:p>
            <a:pPr lvl="2" algn="just"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rgbClr val="000000"/>
                </a:solidFill>
              </a:rPr>
              <a:t>Applicable mostly by night for now: challenges due to instrumental S7 saturation.</a:t>
            </a:r>
          </a:p>
          <a:p>
            <a:pPr algn="just"/>
            <a:endParaRPr lang="en-GB" sz="2200" dirty="0">
              <a:solidFill>
                <a:srgbClr val="000000"/>
              </a:solidFill>
            </a:endParaRPr>
          </a:p>
          <a:p>
            <a:pPr algn="just"/>
            <a:r>
              <a:rPr lang="en-GB" sz="22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NRT v2.0 processor</a:t>
            </a:r>
          </a:p>
          <a:p>
            <a:pPr lvl="1" algn="just"/>
            <a:r>
              <a:rPr lang="en-GB" sz="1800" dirty="0" smtClean="0">
                <a:solidFill>
                  <a:srgbClr val="008000"/>
                </a:solidFill>
              </a:rPr>
              <a:t>V1 (starting point): </a:t>
            </a:r>
            <a:r>
              <a:rPr lang="en-GB" sz="1800" dirty="0" smtClean="0">
                <a:solidFill>
                  <a:srgbClr val="000000"/>
                </a:solidFill>
              </a:rPr>
              <a:t>specified by Kings College London (</a:t>
            </a:r>
            <a:r>
              <a:rPr lang="en-GB" sz="1800" dirty="0" err="1" smtClean="0">
                <a:solidFill>
                  <a:srgbClr val="000000"/>
                </a:solidFill>
              </a:rPr>
              <a:t>Prof.</a:t>
            </a:r>
            <a:r>
              <a:rPr lang="en-GB" sz="1800" dirty="0" smtClean="0">
                <a:solidFill>
                  <a:srgbClr val="000000"/>
                </a:solidFill>
              </a:rPr>
              <a:t> </a:t>
            </a:r>
            <a:r>
              <a:rPr lang="en-GB" sz="1800" dirty="0" err="1" smtClean="0">
                <a:solidFill>
                  <a:srgbClr val="000000"/>
                </a:solidFill>
              </a:rPr>
              <a:t>Dr.</a:t>
            </a:r>
            <a:r>
              <a:rPr lang="en-GB" sz="1800" dirty="0" smtClean="0">
                <a:solidFill>
                  <a:srgbClr val="000000"/>
                </a:solidFill>
              </a:rPr>
              <a:t> Martin Wooster, </a:t>
            </a:r>
            <a:r>
              <a:rPr lang="en-GB" sz="1800" dirty="0" err="1" smtClean="0">
                <a:solidFill>
                  <a:srgbClr val="000000"/>
                </a:solidFill>
              </a:rPr>
              <a:t>Dr.</a:t>
            </a:r>
            <a:r>
              <a:rPr lang="en-GB" sz="1800" dirty="0" smtClean="0">
                <a:solidFill>
                  <a:srgbClr val="000000"/>
                </a:solidFill>
              </a:rPr>
              <a:t> Weidong Xu), developed by ACRI-ST, procured by ESA / S3 MPC contract. Development monitored by both ESA &amp; EUMETSAT.</a:t>
            </a:r>
          </a:p>
          <a:p>
            <a:pPr lvl="1" algn="just"/>
            <a:r>
              <a:rPr lang="en-GB" sz="1800" dirty="0" smtClean="0">
                <a:solidFill>
                  <a:srgbClr val="008000"/>
                </a:solidFill>
              </a:rPr>
              <a:t>V2.0, an evolution of v1.0 based on EUMETSAT in-house developments</a:t>
            </a:r>
            <a:r>
              <a:rPr lang="en-GB" sz="1800" dirty="0" smtClean="0">
                <a:solidFill>
                  <a:srgbClr val="000000"/>
                </a:solidFill>
              </a:rPr>
              <a:t>: filtering of spurious / transient events, detection &amp; filtering of South Atlantic Anomaly (SAA), twilight geometry removal.</a:t>
            </a:r>
          </a:p>
          <a:p>
            <a:pPr lvl="1" algn="just"/>
            <a:endParaRPr lang="en-GB" sz="1800" dirty="0">
              <a:solidFill>
                <a:srgbClr val="000000"/>
              </a:solidFill>
            </a:endParaRPr>
          </a:p>
          <a:p>
            <a:pPr algn="just"/>
            <a:r>
              <a:rPr lang="en-GB" sz="22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Key outputs</a:t>
            </a:r>
          </a:p>
          <a:p>
            <a:pPr lvl="1" algn="just"/>
            <a:r>
              <a:rPr lang="en-GB" sz="1800" dirty="0" smtClean="0">
                <a:solidFill>
                  <a:srgbClr val="000000"/>
                </a:solidFill>
              </a:rPr>
              <a:t>FRP MWIR (for MWIR detected hot-spots) [MW]</a:t>
            </a:r>
          </a:p>
          <a:p>
            <a:pPr lvl="1" algn="just"/>
            <a:r>
              <a:rPr lang="en-GB" sz="1800" dirty="0" smtClean="0">
                <a:solidFill>
                  <a:srgbClr val="000000"/>
                </a:solidFill>
              </a:rPr>
              <a:t>FRP SWIR </a:t>
            </a:r>
            <a:r>
              <a:rPr lang="en-GB" sz="1800" dirty="0">
                <a:solidFill>
                  <a:srgbClr val="000000"/>
                </a:solidFill>
              </a:rPr>
              <a:t>(for </a:t>
            </a:r>
            <a:r>
              <a:rPr lang="en-GB" sz="1800" dirty="0" smtClean="0">
                <a:solidFill>
                  <a:srgbClr val="000000"/>
                </a:solidFill>
              </a:rPr>
              <a:t>SWIR </a:t>
            </a:r>
            <a:r>
              <a:rPr lang="en-GB" sz="1800" dirty="0">
                <a:solidFill>
                  <a:srgbClr val="000000"/>
                </a:solidFill>
              </a:rPr>
              <a:t>detected hot-spots) [MW</a:t>
            </a:r>
            <a:r>
              <a:rPr lang="en-GB" sz="1800" dirty="0" smtClean="0">
                <a:solidFill>
                  <a:srgbClr val="000000"/>
                </a:solidFill>
              </a:rPr>
              <a:t>]</a:t>
            </a:r>
          </a:p>
          <a:p>
            <a:pPr lvl="1" algn="just"/>
            <a:r>
              <a:rPr lang="en-GB" sz="1800" dirty="0" smtClean="0">
                <a:solidFill>
                  <a:srgbClr val="000000"/>
                </a:solidFill>
              </a:rPr>
              <a:t>SAA flag applicable for FRP SWIR filtering.</a:t>
            </a:r>
          </a:p>
          <a:p>
            <a:pPr lvl="1" algn="just"/>
            <a:r>
              <a:rPr lang="en-GB" sz="1800" dirty="0" smtClean="0">
                <a:solidFill>
                  <a:srgbClr val="000000"/>
                </a:solidFill>
              </a:rPr>
              <a:t>Additional quality flags (recommended for advanced users).</a:t>
            </a:r>
          </a:p>
          <a:p>
            <a:pPr lvl="1" algn="just"/>
            <a:r>
              <a:rPr lang="en-GB" sz="1800" dirty="0" smtClean="0">
                <a:solidFill>
                  <a:srgbClr val="000000"/>
                </a:solidFill>
              </a:rPr>
              <a:t>1 km spatial resolution</a:t>
            </a:r>
          </a:p>
          <a:p>
            <a:pPr lvl="1" algn="just"/>
            <a:endParaRPr lang="en-GB" sz="1800" dirty="0">
              <a:solidFill>
                <a:srgbClr val="000000"/>
              </a:solidFill>
            </a:endParaRPr>
          </a:p>
          <a:p>
            <a:pPr algn="just"/>
            <a:r>
              <a:rPr lang="en-GB" sz="22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Labelled as ‘pre-operational’ - </a:t>
            </a:r>
            <a:r>
              <a:rPr lang="en-GB" sz="2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Good quality overall. Further validation </a:t>
            </a:r>
            <a:r>
              <a:rPr lang="en-GB" sz="24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on-going</a:t>
            </a:r>
            <a:endParaRPr lang="en-GB" sz="2200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lvl="1" algn="just"/>
            <a:r>
              <a:rPr lang="en-GB" sz="1800" dirty="0" smtClean="0">
                <a:solidFill>
                  <a:srgbClr val="000000"/>
                </a:solidFill>
              </a:rPr>
              <a:t>Regular fine tuning / updates expected in the next months (=&gt; v2.1, etc..).</a:t>
            </a:r>
          </a:p>
          <a:p>
            <a:pPr lvl="1" algn="just"/>
            <a:r>
              <a:rPr lang="en-GB" sz="1800" dirty="0" smtClean="0">
                <a:solidFill>
                  <a:srgbClr val="000000"/>
                </a:solidFill>
              </a:rPr>
              <a:t>V3.0 under specification =&gt; full day-time.</a:t>
            </a:r>
          </a:p>
          <a:p>
            <a:pPr lvl="1" algn="just"/>
            <a:r>
              <a:rPr lang="en-GB" sz="1800" dirty="0" smtClean="0">
                <a:solidFill>
                  <a:srgbClr val="000000"/>
                </a:solidFill>
              </a:rPr>
              <a:t>To be assimilated by CAMS/GFAS.</a:t>
            </a:r>
            <a:endParaRPr lang="en-GB" sz="1800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Copernicus Sentinel-3 FRP NRT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5409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6528" t="46875" r="15000" b="41406"/>
          <a:stretch/>
        </p:blipFill>
        <p:spPr>
          <a:xfrm>
            <a:off x="3915914" y="4170158"/>
            <a:ext cx="5969689" cy="1856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200" dirty="0" smtClean="0"/>
              <a:t>Copernicus Sentinel-3 NRT FRP deployment – during COVID-19…</a:t>
            </a:r>
            <a:endParaRPr lang="en-GB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22585"/>
            <a:ext cx="9712960" cy="4275923"/>
          </a:xfrm>
        </p:spPr>
        <p:txBody>
          <a:bodyPr>
            <a:normAutofit/>
          </a:bodyPr>
          <a:lstStyle/>
          <a:p>
            <a:pPr lvl="1" algn="just"/>
            <a:r>
              <a:rPr lang="en-GB" sz="2000" dirty="0" smtClean="0">
                <a:solidFill>
                  <a:srgbClr val="000000"/>
                </a:solidFill>
              </a:rPr>
              <a:t>Successful deployment &amp; public release on 21.04.2020</a:t>
            </a:r>
          </a:p>
          <a:p>
            <a:pPr lvl="1" algn="just"/>
            <a:r>
              <a:rPr lang="en-GB" sz="2000" dirty="0" smtClean="0">
                <a:solidFill>
                  <a:srgbClr val="008000"/>
                </a:solidFill>
              </a:rPr>
              <a:t>A major milestone thanks to a great team work by EUMETSAT:</a:t>
            </a:r>
          </a:p>
          <a:p>
            <a:pPr lvl="2" algn="just"/>
            <a:r>
              <a:rPr lang="en-GB" sz="1800" dirty="0" smtClean="0">
                <a:solidFill>
                  <a:srgbClr val="008000"/>
                </a:solidFill>
              </a:rPr>
              <a:t>Ready for the “fire season” </a:t>
            </a:r>
            <a:r>
              <a:rPr lang="en-GB" sz="1800" dirty="0" smtClean="0">
                <a:solidFill>
                  <a:srgbClr val="000000"/>
                </a:solidFill>
              </a:rPr>
              <a:t>(in Europe)</a:t>
            </a:r>
          </a:p>
          <a:p>
            <a:pPr lvl="2" algn="just"/>
            <a:r>
              <a:rPr lang="en-GB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During COVID-19 crisis &amp; major teleworking</a:t>
            </a:r>
            <a:endParaRPr lang="en-GB" sz="1800" dirty="0" smtClean="0">
              <a:solidFill>
                <a:srgbClr val="000000"/>
              </a:solidFill>
            </a:endParaRPr>
          </a:p>
          <a:p>
            <a:pPr lvl="2" algn="just"/>
            <a:r>
              <a:rPr lang="en-GB" sz="1800" dirty="0" smtClean="0">
                <a:solidFill>
                  <a:srgbClr val="000000"/>
                </a:solidFill>
              </a:rPr>
              <a:t>High constraints &amp; strict rotation planning for ensuring maximum health protection for the people on site</a:t>
            </a:r>
          </a:p>
          <a:p>
            <a:pPr lvl="2" algn="just"/>
            <a:r>
              <a:rPr lang="en-GB" sz="1800" dirty="0" smtClean="0">
                <a:solidFill>
                  <a:srgbClr val="000000"/>
                </a:solidFill>
              </a:rPr>
              <a:t>Major collaboration between internal departments ensuring full EUMETSAT autonomy: scientists + system engineers + ground segment operators + managers</a:t>
            </a:r>
          </a:p>
          <a:p>
            <a:pPr lvl="2" algn="just"/>
            <a:endParaRPr lang="en-GB" sz="1238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7" y="3993406"/>
            <a:ext cx="913209" cy="9132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190" y="4998161"/>
            <a:ext cx="4359021" cy="1517788"/>
          </a:xfrm>
          <a:prstGeom prst="rect">
            <a:avLst/>
          </a:prstGeom>
          <a:solidFill>
            <a:srgbClr val="E0E0E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Richard Engelen </a:t>
            </a:r>
          </a:p>
          <a:p>
            <a:pPr algn="just"/>
            <a:r>
              <a:rPr lang="en-US" sz="13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Deputy Director of the Copernicus Atmosphere Monitoring Service at ECMWF</a:t>
            </a:r>
          </a:p>
          <a:p>
            <a:pPr algn="just"/>
            <a:endParaRPr lang="en-US" sz="1463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3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13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very good news! Many thanks to you and the rest of the team to make this happen […] it is an exciting prospect to have finally Sentinel FRP data in the system</a:t>
            </a:r>
            <a:r>
              <a:rPr lang="en-US" sz="13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3875128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713913" cy="779721"/>
          </a:xfrm>
        </p:spPr>
        <p:txBody>
          <a:bodyPr/>
          <a:lstStyle/>
          <a:p>
            <a:r>
              <a:rPr lang="en-GB" sz="2400" dirty="0" smtClean="0"/>
              <a:t>The 1</a:t>
            </a:r>
            <a:r>
              <a:rPr lang="en-GB" sz="2400" baseline="30000" dirty="0" smtClean="0"/>
              <a:t>st</a:t>
            </a:r>
            <a:r>
              <a:rPr lang="en-GB" sz="2400" dirty="0" smtClean="0"/>
              <a:t> Copernicus Sentinel-3 NRT FRP map – 21.04.2020</a:t>
            </a:r>
            <a:endParaRPr lang="en-GB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" y="895584"/>
            <a:ext cx="9094153" cy="559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5153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NRT Sentinel-3 </a:t>
            </a:r>
            <a:r>
              <a:rPr lang="en-GB" dirty="0" smtClean="0"/>
              <a:t>FRP v2.0 examples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0" y="1881188"/>
            <a:ext cx="4700191" cy="2892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538" y="1881188"/>
            <a:ext cx="4650163" cy="28616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53843" y="4967778"/>
            <a:ext cx="1747679" cy="29238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Venezuela wildfires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81576" y="4967778"/>
            <a:ext cx="2093233" cy="29238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Chernobyl forest fire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21803" y="5467806"/>
            <a:ext cx="5450635" cy="36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88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on </a:t>
            </a:r>
            <a:r>
              <a:rPr lang="en-GB" sz="1788" b="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http://metis.eumetsat.int/frp</a:t>
            </a:r>
          </a:p>
        </p:txBody>
      </p:sp>
    </p:spTree>
    <p:extLst>
      <p:ext uri="{BB962C8B-B14F-4D97-AF65-F5344CB8AC3E}">
        <p14:creationId xmlns:p14="http://schemas.microsoft.com/office/powerpoint/2010/main" val="11841085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6700" y="1238931"/>
            <a:ext cx="9447213" cy="5391150"/>
          </a:xfrm>
        </p:spPr>
        <p:txBody>
          <a:bodyPr>
            <a:normAutofit/>
          </a:bodyPr>
          <a:lstStyle/>
          <a:p>
            <a:pPr algn="just"/>
            <a:r>
              <a:rPr lang="en-GB" sz="3200" dirty="0" smtClean="0"/>
              <a:t>Satellite hot-spot observations: current situation &amp; needs</a:t>
            </a:r>
          </a:p>
          <a:p>
            <a:pPr algn="just"/>
            <a:endParaRPr lang="en-GB" sz="3200" dirty="0"/>
          </a:p>
          <a:p>
            <a:pPr algn="just"/>
            <a:r>
              <a:rPr lang="en-GB" sz="3200" dirty="0" smtClean="0"/>
              <a:t>Copernicus, Sentinel-3, EUMETSAT for NRT atmosphere applications</a:t>
            </a:r>
          </a:p>
          <a:p>
            <a:pPr algn="just"/>
            <a:endParaRPr lang="en-GB" sz="3200" dirty="0"/>
          </a:p>
          <a:p>
            <a:pPr algn="just"/>
            <a:r>
              <a:rPr lang="en-GB" sz="3200" dirty="0" smtClean="0"/>
              <a:t>The Copernicus Sentinel-3 NRT FRP</a:t>
            </a:r>
          </a:p>
          <a:p>
            <a:pPr algn="just"/>
            <a:endParaRPr lang="en-GB" sz="3200" dirty="0"/>
          </a:p>
          <a:p>
            <a:pPr algn="just"/>
            <a:r>
              <a:rPr lang="en-GB" sz="3200" dirty="0" smtClean="0"/>
              <a:t>Data &amp; visualisation access</a:t>
            </a:r>
            <a:endParaRPr lang="en-GB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21861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NRT Sentinel-3 FRP v2.0 examples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6613"/>
            <a:ext cx="4810380" cy="29602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485" y="1736613"/>
            <a:ext cx="4810380" cy="29602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58574" y="4927730"/>
            <a:ext cx="2093233" cy="29238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 bushfires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908" y="4927730"/>
            <a:ext cx="2868060" cy="29238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Croatia &amp; Balkans fires Early April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21803" y="5467806"/>
            <a:ext cx="5450635" cy="36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88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on </a:t>
            </a:r>
            <a:r>
              <a:rPr lang="en-GB" sz="1788" b="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http://metis.eumetsat.int/frp</a:t>
            </a:r>
          </a:p>
        </p:txBody>
      </p:sp>
    </p:spTree>
    <p:extLst>
      <p:ext uri="{BB962C8B-B14F-4D97-AF65-F5344CB8AC3E}">
        <p14:creationId xmlns:p14="http://schemas.microsoft.com/office/powerpoint/2010/main" val="38181959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NRT Sentinel-3 FRP v2.0 examples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3222" y="5192730"/>
            <a:ext cx="3124483" cy="29238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Persian Gulf industrial gas flares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70929" y="5166895"/>
            <a:ext cx="4835072" cy="49244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SUOMI/VIIRS night-time imagery + hot-spot detection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35639"/>
            <a:ext cx="5070929" cy="31205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21803" y="5467806"/>
            <a:ext cx="5450635" cy="36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88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on </a:t>
            </a:r>
            <a:r>
              <a:rPr lang="en-GB" sz="1788" b="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http://metis.eumetsat.int/frp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936" y="1584042"/>
            <a:ext cx="3056746" cy="344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484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NRT Sentinel-3 FRP v2.0 examples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43908" y="5192730"/>
            <a:ext cx="2868060" cy="29238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Sea industrial gas flares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3288"/>
            <a:ext cx="5437363" cy="33460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21803" y="5467806"/>
            <a:ext cx="5450635" cy="36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88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on </a:t>
            </a:r>
            <a:r>
              <a:rPr lang="en-GB" sz="1788" b="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http://metis.eumetsat.int/frp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40" y="1562124"/>
            <a:ext cx="4023760" cy="35677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70451" y="5166895"/>
            <a:ext cx="5035550" cy="29238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SUOMI/VIIRS night-time imagery + hot-spot detection</a:t>
            </a:r>
          </a:p>
        </p:txBody>
      </p:sp>
    </p:spTree>
    <p:extLst>
      <p:ext uri="{BB962C8B-B14F-4D97-AF65-F5344CB8AC3E}">
        <p14:creationId xmlns:p14="http://schemas.microsoft.com/office/powerpoint/2010/main" val="27839561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3375309" y="4136654"/>
          <a:ext cx="6477000" cy="2709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r:id="rId3" imgW="10553760" imgH="4419720" progId="">
                  <p:embed/>
                </p:oleObj>
              </mc:Choice>
              <mc:Fallback>
                <p:oleObj r:id="rId3" imgW="10553760" imgH="4419720" progId="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75309" y="4136654"/>
                        <a:ext cx="6477000" cy="27091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" y="0"/>
            <a:ext cx="9852309" cy="854075"/>
          </a:xfrm>
        </p:spPr>
        <p:txBody>
          <a:bodyPr/>
          <a:lstStyle/>
          <a:p>
            <a:r>
              <a:rPr lang="en-GB" sz="2400" dirty="0" smtClean="0"/>
              <a:t>Copernicus NRT </a:t>
            </a:r>
            <a:r>
              <a:rPr lang="en-GB" sz="2400" dirty="0"/>
              <a:t>Sentinel-3 FRP – </a:t>
            </a:r>
            <a:r>
              <a:rPr lang="en-GB" sz="2400" dirty="0" smtClean="0"/>
              <a:t>More detection of low fire signals than MODIS!</a:t>
            </a:r>
            <a:endParaRPr lang="en-GB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" t="92716" r="3343" b="-625"/>
          <a:stretch/>
        </p:blipFill>
        <p:spPr>
          <a:xfrm>
            <a:off x="2073729" y="3750281"/>
            <a:ext cx="5141514" cy="355722"/>
          </a:xfrm>
          <a:prstGeom prst="rect">
            <a:avLst/>
          </a:prstGeom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611243" y="2931388"/>
            <a:ext cx="1135117" cy="33633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GB" sz="1700" b="1" dirty="0" smtClean="0">
                <a:solidFill>
                  <a:srgbClr val="000000"/>
                </a:solidFill>
              </a:rPr>
              <a:t>SLSTR A</a:t>
            </a:r>
            <a:endParaRPr lang="en-GB" sz="1700" b="1" dirty="0">
              <a:solidFill>
                <a:srgbClr val="000000"/>
              </a:solidFill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3971169" y="5987285"/>
            <a:ext cx="1279634" cy="336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52000" indent="-2520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36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GB" sz="1700" kern="0" dirty="0" smtClean="0">
                <a:solidFill>
                  <a:srgbClr val="000000"/>
                </a:solidFill>
              </a:rPr>
              <a:t>MODIS Terra</a:t>
            </a:r>
            <a:endParaRPr lang="en-GB" sz="1700" kern="0" dirty="0">
              <a:solidFill>
                <a:srgbClr val="000000"/>
              </a:solidFill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 bwMode="auto">
          <a:xfrm>
            <a:off x="7308943" y="2185533"/>
            <a:ext cx="2268331" cy="336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52000" indent="-2520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36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GB" sz="1800" kern="0" dirty="0" smtClean="0">
                <a:solidFill>
                  <a:srgbClr val="000000"/>
                </a:solidFill>
              </a:rPr>
              <a:t>FRP MWIR [MW]</a:t>
            </a:r>
            <a:endParaRPr lang="en-GB" sz="1800" kern="0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20036" y="1005503"/>
            <a:ext cx="181492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800" dirty="0" smtClean="0">
                <a:solidFill>
                  <a:schemeClr val="tx1"/>
                </a:solidFill>
              </a:rPr>
              <a:t>2019.12.05 </a:t>
            </a:r>
            <a:endParaRPr lang="en-GB" sz="1800" dirty="0">
              <a:solidFill>
                <a:schemeClr val="tx1"/>
              </a:solidFill>
            </a:endParaRPr>
          </a:p>
          <a:p>
            <a:pPr algn="ctr"/>
            <a:r>
              <a:rPr lang="en-GB" sz="1800" dirty="0" smtClean="0">
                <a:solidFill>
                  <a:schemeClr val="tx1"/>
                </a:solidFill>
              </a:rPr>
              <a:t>Night </a:t>
            </a:r>
            <a:r>
              <a:rPr lang="en-GB" sz="1800" dirty="0">
                <a:solidFill>
                  <a:schemeClr val="tx1"/>
                </a:solidFill>
              </a:rPr>
              <a:t>time </a:t>
            </a:r>
            <a:endParaRPr lang="en-GB" sz="1800" dirty="0" smtClean="0">
              <a:solidFill>
                <a:schemeClr val="tx1"/>
              </a:solidFill>
            </a:endParaRPr>
          </a:p>
          <a:p>
            <a:pPr algn="ctr"/>
            <a:r>
              <a:rPr lang="en-GB" sz="1800" dirty="0" smtClean="0">
                <a:solidFill>
                  <a:schemeClr val="tx1"/>
                </a:solidFill>
              </a:rPr>
              <a:t>2 </a:t>
            </a:r>
            <a:r>
              <a:rPr lang="en-GB" sz="1800" dirty="0" err="1">
                <a:solidFill>
                  <a:schemeClr val="tx1"/>
                </a:solidFill>
              </a:rPr>
              <a:t>Deg</a:t>
            </a:r>
            <a:r>
              <a:rPr lang="en-GB" sz="1800" dirty="0">
                <a:solidFill>
                  <a:schemeClr val="tx1"/>
                </a:solidFill>
              </a:rPr>
              <a:t> gridded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73308" y="854075"/>
          <a:ext cx="6769285" cy="2865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r:id="rId6" imgW="10582200" imgH="4486320" progId="">
                  <p:embed/>
                </p:oleObj>
              </mc:Choice>
              <mc:Fallback>
                <p:oleObj r:id="rId6" imgW="10582200" imgH="4486320" progId="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3308" y="854075"/>
                        <a:ext cx="6769285" cy="28655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ntent Placeholder 1"/>
          <p:cNvSpPr txBox="1">
            <a:spLocks/>
          </p:cNvSpPr>
          <p:nvPr/>
        </p:nvSpPr>
        <p:spPr bwMode="auto">
          <a:xfrm>
            <a:off x="794095" y="2989179"/>
            <a:ext cx="1279634" cy="336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52000" indent="-2520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36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GB" sz="1700" kern="0" dirty="0" smtClean="0">
                <a:solidFill>
                  <a:srgbClr val="000000"/>
                </a:solidFill>
              </a:rPr>
              <a:t>SLSTR-A</a:t>
            </a:r>
            <a:endParaRPr lang="en-GB" sz="1700" kern="0" dirty="0">
              <a:solidFill>
                <a:srgbClr val="000000"/>
              </a:solidFill>
            </a:endParaRPr>
          </a:p>
        </p:txBody>
      </p:sp>
      <p:pic>
        <p:nvPicPr>
          <p:cNvPr id="13" name="Picture 12" descr="MODIS_20160513T0515_zoom_fire.png">
            <a:extLst>
              <a:ext uri="{FF2B5EF4-FFF2-40B4-BE49-F238E27FC236}">
                <a16:creationId xmlns:a16="http://schemas.microsoft.com/office/drawing/2014/main" id="{CC4040CF-AA55-4B0F-8D82-95A32DD197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9" y="3831157"/>
            <a:ext cx="1457500" cy="1485096"/>
          </a:xfrm>
          <a:prstGeom prst="rect">
            <a:avLst/>
          </a:prstGeom>
          <a:ln w="25400"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2E76E1-C7C1-42C0-A0B1-4331BAB7D9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29" y="5341312"/>
            <a:ext cx="1430380" cy="1342206"/>
          </a:xfrm>
          <a:prstGeom prst="rect">
            <a:avLst/>
          </a:prstGeom>
          <a:ln w="25400"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D2B7BDB-6121-44BC-933B-74472B591B05}"/>
              </a:ext>
            </a:extLst>
          </p:cNvPr>
          <p:cNvSpPr txBox="1"/>
          <p:nvPr/>
        </p:nvSpPr>
        <p:spPr>
          <a:xfrm>
            <a:off x="1607689" y="4612135"/>
            <a:ext cx="16978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McMurray Fire, Alberta, </a:t>
            </a:r>
            <a:r>
              <a:rPr lang="en-GB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13.05.2016</a:t>
            </a:r>
          </a:p>
          <a:p>
            <a:pPr algn="ctr"/>
            <a:endParaRPr lang="en-GB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SLSTR less than conservative than MODIS!</a:t>
            </a:r>
            <a:endParaRPr lang="en-GB" sz="1400" dirty="0">
              <a:solidFill>
                <a:schemeClr val="tx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4"/>
          <p:cNvSpPr txBox="1">
            <a:spLocks/>
          </p:cNvSpPr>
          <p:nvPr/>
        </p:nvSpPr>
        <p:spPr bwMode="auto">
          <a:xfrm>
            <a:off x="779055" y="3893547"/>
            <a:ext cx="751948" cy="2431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  <a:noAutofit/>
          </a:bodyPr>
          <a:lstStyle>
            <a:lvl1pPr marL="310162" indent="-310162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443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-92065" algn="ctr">
              <a:buNone/>
            </a:pPr>
            <a:r>
              <a:rPr lang="en-US" sz="975" i="1" kern="0" dirty="0">
                <a:solidFill>
                  <a:srgbClr val="FF0000"/>
                </a:solidFill>
              </a:rPr>
              <a:t>SLSTR-A</a:t>
            </a:r>
            <a:endParaRPr lang="en-US" sz="975" b="0" i="1" kern="0" dirty="0">
              <a:solidFill>
                <a:srgbClr val="00B050"/>
              </a:solidFill>
            </a:endParaRPr>
          </a:p>
        </p:txBody>
      </p:sp>
      <p:sp>
        <p:nvSpPr>
          <p:cNvPr id="17" name="Content Placeholder 4"/>
          <p:cNvSpPr txBox="1">
            <a:spLocks/>
          </p:cNvSpPr>
          <p:nvPr/>
        </p:nvSpPr>
        <p:spPr bwMode="auto">
          <a:xfrm>
            <a:off x="583041" y="5369665"/>
            <a:ext cx="947962" cy="2431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  <a:noAutofit/>
          </a:bodyPr>
          <a:lstStyle>
            <a:lvl1pPr marL="310162" indent="-310162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443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-92065" algn="ctr">
              <a:buNone/>
            </a:pPr>
            <a:r>
              <a:rPr lang="en-US" sz="975" i="1" kern="0" dirty="0">
                <a:solidFill>
                  <a:srgbClr val="FF0000"/>
                </a:solidFill>
              </a:rPr>
              <a:t>MODIS Terra</a:t>
            </a:r>
            <a:endParaRPr lang="en-US" sz="975" b="0" i="1" kern="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6766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2173" y="-199178"/>
            <a:ext cx="89922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2172" indent="-232172">
              <a:buFont typeface="Arial" panose="020B0604020202020204" pitchFamily="34" charset="0"/>
              <a:buChar char="•"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Evaluations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– Night Time – 12.2019</a:t>
            </a:r>
          </a:p>
          <a:p>
            <a:pPr algn="ctr"/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t="5891" r="1850"/>
          <a:stretch/>
        </p:blipFill>
        <p:spPr>
          <a:xfrm>
            <a:off x="1155287" y="1266412"/>
            <a:ext cx="8300720" cy="49689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28207" y="4505946"/>
            <a:ext cx="3041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2172" indent="-232172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Optimized geometry &amp; detectability filtering</a:t>
            </a:r>
            <a:endParaRPr lang="en-GB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5263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South Atlantic Anomaly &amp; spurious signal filtering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18358" r="8147" b="16855"/>
          <a:stretch/>
        </p:blipFill>
        <p:spPr>
          <a:xfrm>
            <a:off x="5130121" y="3941967"/>
            <a:ext cx="4700756" cy="21708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0218" y="779721"/>
            <a:ext cx="2937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800" dirty="0" smtClean="0">
                <a:solidFill>
                  <a:srgbClr val="FF0000"/>
                </a:solidFill>
              </a:rPr>
              <a:t>Without</a:t>
            </a:r>
            <a:r>
              <a:rPr lang="en-GB" sz="1800" dirty="0" smtClean="0">
                <a:solidFill>
                  <a:schemeClr val="tx1"/>
                </a:solidFill>
              </a:rPr>
              <a:t> Flag SWIR SAA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4535863" y="2605752"/>
            <a:ext cx="556260" cy="0"/>
          </a:xfrm>
          <a:prstGeom prst="straightConnector1">
            <a:avLst/>
          </a:prstGeom>
          <a:solidFill>
            <a:schemeClr val="bg2"/>
          </a:solidFill>
          <a:ln w="66675" cap="flat" cmpd="tri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4441986" y="4881828"/>
            <a:ext cx="556260" cy="0"/>
          </a:xfrm>
          <a:prstGeom prst="straightConnector1">
            <a:avLst/>
          </a:prstGeom>
          <a:solidFill>
            <a:schemeClr val="bg2"/>
          </a:solidFill>
          <a:ln w="66675" cap="flat" cmpd="tri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4535863" y="964387"/>
            <a:ext cx="556260" cy="0"/>
          </a:xfrm>
          <a:prstGeom prst="straightConnector1">
            <a:avLst/>
          </a:prstGeom>
          <a:solidFill>
            <a:schemeClr val="bg2"/>
          </a:solidFill>
          <a:ln w="66675" cap="flat" cmpd="tri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10" name="Rectangle 9"/>
          <p:cNvSpPr/>
          <p:nvPr/>
        </p:nvSpPr>
        <p:spPr>
          <a:xfrm>
            <a:off x="6226487" y="779721"/>
            <a:ext cx="2550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800" dirty="0" smtClean="0">
                <a:solidFill>
                  <a:srgbClr val="00B050"/>
                </a:solidFill>
              </a:rPr>
              <a:t>With</a:t>
            </a:r>
            <a:r>
              <a:rPr lang="en-GB" sz="1800" dirty="0" smtClean="0">
                <a:solidFill>
                  <a:schemeClr val="tx1"/>
                </a:solidFill>
              </a:rPr>
              <a:t> Flag SWIR SAA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18517" r="9087" b="13459"/>
          <a:stretch/>
        </p:blipFill>
        <p:spPr>
          <a:xfrm>
            <a:off x="0" y="3941968"/>
            <a:ext cx="4441986" cy="21708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" t="13023" r="7766" b="12869"/>
          <a:stretch/>
        </p:blipFill>
        <p:spPr>
          <a:xfrm>
            <a:off x="46576" y="1299441"/>
            <a:ext cx="4395410" cy="22986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" t="12713" r="8147" b="11783"/>
          <a:stretch/>
        </p:blipFill>
        <p:spPr>
          <a:xfrm>
            <a:off x="5186000" y="1297186"/>
            <a:ext cx="4516270" cy="24037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84813" y="779721"/>
            <a:ext cx="1858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05.12.2019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45829" y="5977002"/>
            <a:ext cx="4280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day average – December 2019</a:t>
            </a:r>
          </a:p>
        </p:txBody>
      </p:sp>
    </p:spTree>
    <p:extLst>
      <p:ext uri="{BB962C8B-B14F-4D97-AF65-F5344CB8AC3E}">
        <p14:creationId xmlns:p14="http://schemas.microsoft.com/office/powerpoint/2010/main" val="1843793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"/>
          <p:cNvSpPr txBox="1">
            <a:spLocks/>
          </p:cNvSpPr>
          <p:nvPr/>
        </p:nvSpPr>
        <p:spPr bwMode="auto">
          <a:xfrm>
            <a:off x="80362" y="874160"/>
            <a:ext cx="9676086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52000" indent="-2520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36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1800" b="0" kern="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An approach and tool developed for SEVIRI FIR &amp; future MTG/FCI</a:t>
            </a:r>
          </a:p>
          <a:p>
            <a:pPr marL="457200" lvl="1" indent="0">
              <a:buNone/>
            </a:pPr>
            <a:r>
              <a:rPr lang="en-GB" sz="1800" b="0" kern="0" dirty="0" smtClean="0">
                <a:solidFill>
                  <a:srgbClr val="000000"/>
                </a:solidFill>
              </a:rPr>
              <a:t>To be adapted to SLSTR active fire detection. Based on </a:t>
            </a:r>
            <a:r>
              <a:rPr lang="en-GB" sz="1800" b="0" kern="0" dirty="0" err="1" smtClean="0">
                <a:solidFill>
                  <a:srgbClr val="000000"/>
                </a:solidFill>
              </a:rPr>
              <a:t>Pytroll</a:t>
            </a:r>
            <a:r>
              <a:rPr lang="en-GB" sz="1800" b="0" kern="0" dirty="0" smtClean="0">
                <a:solidFill>
                  <a:srgbClr val="000000"/>
                </a:solidFill>
              </a:rPr>
              <a:t> framework (</a:t>
            </a:r>
            <a:r>
              <a:rPr lang="en-GB" sz="1800" b="0" kern="0" dirty="0" err="1" smtClean="0">
                <a:solidFill>
                  <a:srgbClr val="000000"/>
                </a:solidFill>
              </a:rPr>
              <a:t>Satpy</a:t>
            </a:r>
            <a:r>
              <a:rPr lang="en-GB" sz="1800" b="0" kern="0" dirty="0" smtClean="0">
                <a:solidFill>
                  <a:srgbClr val="000000"/>
                </a:solidFill>
              </a:rPr>
              <a:t> &amp; </a:t>
            </a:r>
            <a:r>
              <a:rPr lang="en-GB" sz="1800" b="0" kern="0" dirty="0" err="1" smtClean="0">
                <a:solidFill>
                  <a:srgbClr val="000000"/>
                </a:solidFill>
              </a:rPr>
              <a:t>Pyresample</a:t>
            </a:r>
            <a:r>
              <a:rPr lang="en-GB" sz="1800" b="0" kern="0" dirty="0" smtClean="0">
                <a:solidFill>
                  <a:srgbClr val="000000"/>
                </a:solidFill>
              </a:rPr>
              <a:t> packages)</a:t>
            </a:r>
          </a:p>
          <a:p>
            <a:pPr lvl="1" algn="just"/>
            <a:endParaRPr lang="en-GB" sz="1400" b="0" kern="0" dirty="0" smtClean="0">
              <a:solidFill>
                <a:srgbClr val="000000"/>
              </a:solidFill>
            </a:endParaRPr>
          </a:p>
          <a:p>
            <a:pPr lvl="1" algn="just"/>
            <a:endParaRPr lang="en-GB" sz="1400" b="0" kern="0" dirty="0" smtClean="0">
              <a:solidFill>
                <a:srgbClr val="000000"/>
              </a:solidFill>
            </a:endParaRPr>
          </a:p>
          <a:p>
            <a:pPr lvl="1" algn="just"/>
            <a:endParaRPr lang="en-GB" sz="1400" b="0" kern="0" dirty="0" smtClean="0">
              <a:solidFill>
                <a:srgbClr val="000000"/>
              </a:solidFill>
            </a:endParaRPr>
          </a:p>
          <a:p>
            <a:pPr lvl="1" algn="just"/>
            <a:endParaRPr lang="en-GB" sz="2200" b="0" kern="0" dirty="0" smtClean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034" y="4998666"/>
            <a:ext cx="9333273" cy="170490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GB" sz="1800" dirty="0" smtClean="0">
                <a:solidFill>
                  <a:srgbClr val="000000"/>
                </a:solidFill>
              </a:rPr>
              <a:t>Comparisons with MODIS (1 km resolution), VIIRS, EUMETSAT MSG FIR, and Land-SAF FRP detection</a:t>
            </a:r>
          </a:p>
          <a:p>
            <a:pPr algn="just"/>
            <a:endParaRPr lang="en-GB" sz="2000" dirty="0">
              <a:solidFill>
                <a:srgbClr val="000000"/>
              </a:solidFill>
            </a:endParaRPr>
          </a:p>
          <a:p>
            <a:pPr algn="just"/>
            <a:r>
              <a:rPr lang="en-GB" sz="1800" dirty="0" smtClean="0">
                <a:solidFill>
                  <a:srgbClr val="000000"/>
                </a:solidFill>
              </a:rPr>
              <a:t>Statistics metrics:</a:t>
            </a:r>
          </a:p>
          <a:p>
            <a:pPr lvl="1" algn="just"/>
            <a:r>
              <a:rPr lang="en-GB" sz="1800" dirty="0" smtClean="0">
                <a:solidFill>
                  <a:srgbClr val="000000"/>
                </a:solidFill>
              </a:rPr>
              <a:t>Probability of Detection (POD), Precision (PRE), False Alarm Ratio, F-Score – Harmonic mean of POD &amp; PRE</a:t>
            </a:r>
            <a:endParaRPr lang="en-GB" sz="18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854075"/>
          </a:xfrm>
        </p:spPr>
        <p:txBody>
          <a:bodyPr/>
          <a:lstStyle/>
          <a:p>
            <a:pPr algn="just"/>
            <a:r>
              <a:rPr lang="en-GB" sz="2400" dirty="0" smtClean="0"/>
              <a:t>NRT </a:t>
            </a:r>
            <a:r>
              <a:rPr lang="en-GB" sz="2400" dirty="0"/>
              <a:t>Sentinel-3 FRP – </a:t>
            </a:r>
            <a:r>
              <a:rPr lang="en-GB" sz="2400" dirty="0" smtClean="0"/>
              <a:t>Hot-spot detection Validation methodology </a:t>
            </a:r>
            <a:endParaRPr lang="en-GB" sz="2100" noProof="0" dirty="0"/>
          </a:p>
        </p:txBody>
      </p:sp>
      <p:sp>
        <p:nvSpPr>
          <p:cNvPr id="4" name="Rectangle 3"/>
          <p:cNvSpPr/>
          <p:nvPr/>
        </p:nvSpPr>
        <p:spPr>
          <a:xfrm>
            <a:off x="3393479" y="2139124"/>
            <a:ext cx="1782860" cy="2674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38" dirty="0">
                <a:solidFill>
                  <a:srgbClr val="00205B"/>
                </a:solidFill>
              </a:rPr>
              <a:t>Get GEO fires full disk</a:t>
            </a:r>
          </a:p>
        </p:txBody>
      </p:sp>
      <p:sp>
        <p:nvSpPr>
          <p:cNvPr id="8" name="Rectangle 7"/>
          <p:cNvSpPr/>
          <p:nvPr/>
        </p:nvSpPr>
        <p:spPr>
          <a:xfrm>
            <a:off x="2904382" y="2597970"/>
            <a:ext cx="2730236" cy="4425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138" dirty="0">
                <a:solidFill>
                  <a:srgbClr val="00205B"/>
                </a:solidFill>
              </a:rPr>
              <a:t>Select LEO swaths </a:t>
            </a:r>
          </a:p>
          <a:p>
            <a:pPr algn="ctr"/>
            <a:r>
              <a:rPr lang="en-GB" sz="1138" dirty="0">
                <a:solidFill>
                  <a:srgbClr val="00205B"/>
                </a:solidFill>
              </a:rPr>
              <a:t>temporally inside GEO repeat cycle</a:t>
            </a:r>
          </a:p>
        </p:txBody>
      </p:sp>
      <p:cxnSp>
        <p:nvCxnSpPr>
          <p:cNvPr id="10" name="Straight Arrow Connector 9"/>
          <p:cNvCxnSpPr>
            <a:stCxn id="8" idx="2"/>
            <a:endCxn id="13" idx="0"/>
          </p:cNvCxnSpPr>
          <p:nvPr/>
        </p:nvCxnSpPr>
        <p:spPr bwMode="auto">
          <a:xfrm flipH="1">
            <a:off x="4269499" y="3023086"/>
            <a:ext cx="1" cy="14618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129083" y="3169273"/>
            <a:ext cx="2305439" cy="4425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38" dirty="0">
                <a:solidFill>
                  <a:srgbClr val="00205B"/>
                </a:solidFill>
              </a:rPr>
              <a:t>Extract LEO fires coordinates</a:t>
            </a:r>
          </a:p>
          <a:p>
            <a:pPr algn="ctr"/>
            <a:r>
              <a:rPr lang="de-DE" sz="1138" dirty="0">
                <a:solidFill>
                  <a:srgbClr val="00205B"/>
                </a:solidFill>
              </a:rPr>
              <a:t>and map to SEVIRI grid</a:t>
            </a:r>
            <a:endParaRPr lang="en-GB" sz="1138" dirty="0">
              <a:solidFill>
                <a:srgbClr val="00205B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39292" y="3710542"/>
            <a:ext cx="2888932" cy="2674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38" dirty="0">
                <a:solidFill>
                  <a:srgbClr val="00205B"/>
                </a:solidFill>
              </a:rPr>
              <a:t>Resample LEO swaths to SEVIRI grid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53325" y="4221015"/>
            <a:ext cx="3432350" cy="4425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138" dirty="0">
                <a:solidFill>
                  <a:srgbClr val="00205B"/>
                </a:solidFill>
              </a:rPr>
              <a:t>Compare GEO fires (spatially inside swaths) </a:t>
            </a:r>
          </a:p>
          <a:p>
            <a:pPr algn="ctr"/>
            <a:r>
              <a:rPr lang="en-GB" sz="1138" dirty="0">
                <a:solidFill>
                  <a:srgbClr val="00205B"/>
                </a:solidFill>
              </a:rPr>
              <a:t>with extracted LEO fires </a:t>
            </a:r>
          </a:p>
        </p:txBody>
      </p:sp>
      <p:cxnSp>
        <p:nvCxnSpPr>
          <p:cNvPr id="18" name="Straight Arrow Connector 17"/>
          <p:cNvCxnSpPr>
            <a:stCxn id="13" idx="2"/>
            <a:endCxn id="14" idx="0"/>
          </p:cNvCxnSpPr>
          <p:nvPr/>
        </p:nvCxnSpPr>
        <p:spPr bwMode="auto">
          <a:xfrm>
            <a:off x="4269500" y="3594389"/>
            <a:ext cx="2" cy="116153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 bwMode="auto">
          <a:xfrm>
            <a:off x="2839292" y="2556935"/>
            <a:ext cx="2860420" cy="1431775"/>
          </a:xfrm>
          <a:prstGeom prst="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9250" tIns="29250" rIns="29250" bIns="29250" numCol="1" rtlCol="0" anchor="t" anchorCtr="0" compatLnSpc="1">
            <a:prstTxWarp prst="textNoShape">
              <a:avLst/>
            </a:prstTxWarp>
          </a:bodyPr>
          <a:lstStyle/>
          <a:p>
            <a:pPr defTabSz="742950" eaLnBrk="0" hangingPunct="0">
              <a:spcBef>
                <a:spcPct val="50000"/>
              </a:spcBef>
            </a:pPr>
            <a:endParaRPr lang="en-GB" sz="731"/>
          </a:p>
        </p:txBody>
      </p:sp>
      <p:cxnSp>
        <p:nvCxnSpPr>
          <p:cNvPr id="48" name="Straight Arrow Connector 47"/>
          <p:cNvCxnSpPr>
            <a:stCxn id="46" idx="2"/>
            <a:endCxn id="15" idx="0"/>
          </p:cNvCxnSpPr>
          <p:nvPr/>
        </p:nvCxnSpPr>
        <p:spPr bwMode="auto">
          <a:xfrm flipH="1">
            <a:off x="4269501" y="3988709"/>
            <a:ext cx="1" cy="23230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Curved Down Arrow 52"/>
          <p:cNvSpPr/>
          <p:nvPr/>
        </p:nvSpPr>
        <p:spPr bwMode="auto">
          <a:xfrm rot="1953497">
            <a:off x="1040841" y="3075456"/>
            <a:ext cx="1136211" cy="231384"/>
          </a:xfrm>
          <a:prstGeom prst="curvedDownArrow">
            <a:avLst>
              <a:gd name="adj1" fmla="val 29344"/>
              <a:gd name="adj2" fmla="val 117250"/>
              <a:gd name="adj3" fmla="val 42515"/>
            </a:avLst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9250" tIns="29250" rIns="29250" bIns="29250" numCol="1" rtlCol="0" anchor="t" anchorCtr="0" compatLnSpc="1">
            <a:prstTxWarp prst="textNoShape">
              <a:avLst/>
            </a:prstTxWarp>
          </a:bodyPr>
          <a:lstStyle/>
          <a:p>
            <a:pPr defTabSz="742950" eaLnBrk="0" hangingPunct="0">
              <a:spcBef>
                <a:spcPct val="50000"/>
              </a:spcBef>
            </a:pPr>
            <a:endParaRPr lang="en-GB" sz="731"/>
          </a:p>
        </p:txBody>
      </p:sp>
      <p:sp>
        <p:nvSpPr>
          <p:cNvPr id="54" name="Curved Down Arrow 53"/>
          <p:cNvSpPr/>
          <p:nvPr/>
        </p:nvSpPr>
        <p:spPr bwMode="auto">
          <a:xfrm rot="2769543" flipH="1" flipV="1">
            <a:off x="363589" y="3462406"/>
            <a:ext cx="1170340" cy="293859"/>
          </a:xfrm>
          <a:prstGeom prst="curvedDownArrow">
            <a:avLst>
              <a:gd name="adj1" fmla="val 25000"/>
              <a:gd name="adj2" fmla="val 111416"/>
              <a:gd name="adj3" fmla="val 25000"/>
            </a:avLst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9250" tIns="29250" rIns="29250" bIns="29250" numCol="1" rtlCol="0" anchor="t" anchorCtr="0" compatLnSpc="1">
            <a:prstTxWarp prst="textNoShape">
              <a:avLst/>
            </a:prstTxWarp>
          </a:bodyPr>
          <a:lstStyle/>
          <a:p>
            <a:pPr defTabSz="742950" eaLnBrk="0" hangingPunct="0">
              <a:spcBef>
                <a:spcPct val="50000"/>
              </a:spcBef>
            </a:pPr>
            <a:endParaRPr lang="en-GB" sz="731"/>
          </a:p>
        </p:txBody>
      </p:sp>
      <p:sp>
        <p:nvSpPr>
          <p:cNvPr id="55" name="Rectangle 54"/>
          <p:cNvSpPr/>
          <p:nvPr/>
        </p:nvSpPr>
        <p:spPr>
          <a:xfrm>
            <a:off x="837016" y="3102787"/>
            <a:ext cx="1007007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300" dirty="0">
                <a:solidFill>
                  <a:srgbClr val="00205B"/>
                </a:solidFill>
              </a:rPr>
              <a:t>For all</a:t>
            </a:r>
          </a:p>
          <a:p>
            <a:pPr algn="ctr"/>
            <a:r>
              <a:rPr lang="en-GB" sz="1300" dirty="0">
                <a:solidFill>
                  <a:srgbClr val="00205B"/>
                </a:solidFill>
              </a:rPr>
              <a:t>GEO fires </a:t>
            </a:r>
          </a:p>
          <a:p>
            <a:pPr algn="ctr"/>
            <a:r>
              <a:rPr lang="en-GB" sz="1300" dirty="0">
                <a:solidFill>
                  <a:srgbClr val="00205B"/>
                </a:solidFill>
              </a:rPr>
              <a:t>full disks</a:t>
            </a:r>
            <a:endParaRPr lang="en-GB" sz="1300" dirty="0"/>
          </a:p>
        </p:txBody>
      </p:sp>
      <p:sp>
        <p:nvSpPr>
          <p:cNvPr id="58" name="Rounded Rectangle 57"/>
          <p:cNvSpPr/>
          <p:nvPr/>
        </p:nvSpPr>
        <p:spPr bwMode="auto">
          <a:xfrm>
            <a:off x="2523790" y="2074723"/>
            <a:ext cx="3452036" cy="2724540"/>
          </a:xfrm>
          <a:prstGeom prst="roundRect">
            <a:avLst/>
          </a:prstGeom>
          <a:noFill/>
          <a:ln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29250" tIns="29250" rIns="29250" bIns="29250" numCol="1" rtlCol="0" anchor="t" anchorCtr="0" compatLnSpc="1">
            <a:prstTxWarp prst="textNoShape">
              <a:avLst/>
            </a:prstTxWarp>
          </a:bodyPr>
          <a:lstStyle/>
          <a:p>
            <a:pPr defTabSz="742950" eaLnBrk="0" hangingPunct="0">
              <a:spcBef>
                <a:spcPct val="50000"/>
              </a:spcBef>
            </a:pPr>
            <a:endParaRPr lang="en-GB" sz="731">
              <a:solidFill>
                <a:schemeClr val="bg1"/>
              </a:solidFill>
              <a:latin typeface="Tahoma" pitchFamily="34" charset="0"/>
            </a:endParaRPr>
          </a:p>
        </p:txBody>
      </p:sp>
      <p:cxnSp>
        <p:nvCxnSpPr>
          <p:cNvPr id="19" name="Elbow Connector 18"/>
          <p:cNvCxnSpPr>
            <a:stCxn id="4" idx="2"/>
            <a:endCxn id="46" idx="0"/>
          </p:cNvCxnSpPr>
          <p:nvPr/>
        </p:nvCxnSpPr>
        <p:spPr bwMode="auto">
          <a:xfrm rot="16200000" flipH="1">
            <a:off x="4185631" y="2473063"/>
            <a:ext cx="167741" cy="1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4" name="Picture 8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649" y="2010396"/>
            <a:ext cx="2929799" cy="2929799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 bwMode="auto">
          <a:xfrm>
            <a:off x="506837" y="2008389"/>
            <a:ext cx="5562557" cy="2881292"/>
          </a:xfrm>
          <a:prstGeom prst="roundRect">
            <a:avLst/>
          </a:prstGeom>
          <a:noFill/>
          <a:ln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29250" tIns="29250" rIns="29250" bIns="29250" numCol="1" rtlCol="0" anchor="t" anchorCtr="0" compatLnSpc="1">
            <a:prstTxWarp prst="textNoShape">
              <a:avLst/>
            </a:prstTxWarp>
          </a:bodyPr>
          <a:lstStyle/>
          <a:p>
            <a:pPr defTabSz="742950" eaLnBrk="0" hangingPunct="0">
              <a:spcBef>
                <a:spcPct val="50000"/>
              </a:spcBef>
            </a:pPr>
            <a:endParaRPr lang="en-GB" sz="731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8516" y="1689147"/>
            <a:ext cx="1106526" cy="3212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50199" y="1590435"/>
            <a:ext cx="41529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/>
                </a:solidFill>
              </a:rPr>
              <a:t>Reference </a:t>
            </a:r>
            <a:r>
              <a:rPr lang="en-GB" sz="1600" dirty="0" smtClean="0">
                <a:solidFill>
                  <a:schemeClr val="tx1"/>
                </a:solidFill>
              </a:rPr>
              <a:t>focus on </a:t>
            </a:r>
            <a:r>
              <a:rPr lang="en-GB" sz="1600" dirty="0">
                <a:solidFill>
                  <a:schemeClr val="tx1"/>
                </a:solidFill>
              </a:rPr>
              <a:t>Central Africa</a:t>
            </a:r>
          </a:p>
        </p:txBody>
      </p:sp>
    </p:spTree>
    <p:extLst>
      <p:ext uri="{BB962C8B-B14F-4D97-AF65-F5344CB8AC3E}">
        <p14:creationId xmlns:p14="http://schemas.microsoft.com/office/powerpoint/2010/main" val="31428791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7671" y="1238931"/>
            <a:ext cx="9447213" cy="5391150"/>
          </a:xfrm>
        </p:spPr>
        <p:txBody>
          <a:bodyPr>
            <a:normAutofit/>
          </a:bodyPr>
          <a:lstStyle/>
          <a:p>
            <a:pPr algn="just"/>
            <a:r>
              <a:rPr lang="en-GB" sz="3200" dirty="0" smtClean="0">
                <a:solidFill>
                  <a:schemeClr val="bg1">
                    <a:lumMod val="65000"/>
                  </a:schemeClr>
                </a:solidFill>
              </a:rPr>
              <a:t>Satellite </a:t>
            </a:r>
            <a:r>
              <a:rPr lang="en-GB" sz="3200" dirty="0">
                <a:solidFill>
                  <a:schemeClr val="bg1">
                    <a:lumMod val="65000"/>
                  </a:schemeClr>
                </a:solidFill>
              </a:rPr>
              <a:t>hot-spot</a:t>
            </a:r>
            <a:r>
              <a:rPr lang="en-GB" sz="3200" dirty="0" smtClean="0">
                <a:solidFill>
                  <a:schemeClr val="bg1">
                    <a:lumMod val="65000"/>
                  </a:schemeClr>
                </a:solidFill>
              </a:rPr>
              <a:t> observations: current situation &amp; needs</a:t>
            </a:r>
          </a:p>
          <a:p>
            <a:pPr algn="just"/>
            <a:endParaRPr lang="en-GB" sz="3200" dirty="0">
              <a:solidFill>
                <a:schemeClr val="bg1">
                  <a:lumMod val="65000"/>
                </a:schemeClr>
              </a:solidFill>
            </a:endParaRPr>
          </a:p>
          <a:p>
            <a:pPr algn="just"/>
            <a:r>
              <a:rPr lang="en-GB" sz="3200" dirty="0" smtClean="0">
                <a:solidFill>
                  <a:schemeClr val="bg1">
                    <a:lumMod val="65000"/>
                  </a:schemeClr>
                </a:solidFill>
              </a:rPr>
              <a:t>Copernicus, Sentinel-3, EUMETSAT for NRT atmosphere applications</a:t>
            </a:r>
          </a:p>
          <a:p>
            <a:pPr algn="just"/>
            <a:endParaRPr lang="en-GB" sz="3200" dirty="0">
              <a:solidFill>
                <a:schemeClr val="bg1">
                  <a:lumMod val="65000"/>
                </a:schemeClr>
              </a:solidFill>
            </a:endParaRPr>
          </a:p>
          <a:p>
            <a:pPr algn="just"/>
            <a:r>
              <a:rPr lang="en-GB" sz="3200" dirty="0" smtClean="0">
                <a:solidFill>
                  <a:schemeClr val="bg1">
                    <a:lumMod val="65000"/>
                  </a:schemeClr>
                </a:solidFill>
              </a:rPr>
              <a:t>The Copernicus Sentinel-3 NRT FRP</a:t>
            </a:r>
          </a:p>
          <a:p>
            <a:pPr algn="just"/>
            <a:endParaRPr lang="en-GB" sz="3200" dirty="0"/>
          </a:p>
          <a:p>
            <a:pPr algn="just"/>
            <a:r>
              <a:rPr lang="en-GB" sz="3200" dirty="0" smtClean="0"/>
              <a:t>Data &amp; visualisation access</a:t>
            </a:r>
            <a:endParaRPr lang="en-GB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38484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02800" cy="779721"/>
          </a:xfrm>
        </p:spPr>
        <p:txBody>
          <a:bodyPr/>
          <a:lstStyle/>
          <a:p>
            <a:r>
              <a:rPr lang="en-US" sz="2438" dirty="0"/>
              <a:t>EUMETSAT Sentinel-3 Dissemination Services &amp; Data Access</a:t>
            </a:r>
            <a:endParaRPr lang="en-GB" sz="2438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374782" y="1381211"/>
            <a:ext cx="7085410" cy="438030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73125" tIns="36563" rIns="73125" bIns="36563"/>
          <a:lstStyle/>
          <a:p>
            <a:pPr marL="277317" indent="-276027">
              <a:spcBef>
                <a:spcPts val="589"/>
              </a:spcBef>
              <a:buSzPct val="45000"/>
              <a:tabLst>
                <a:tab pos="277317" algn="l"/>
                <a:tab pos="641053" algn="l"/>
                <a:tab pos="1006078" algn="l"/>
                <a:tab pos="1371104" algn="l"/>
                <a:tab pos="1736130" algn="l"/>
                <a:tab pos="2101156" algn="l"/>
                <a:tab pos="2466181" algn="l"/>
                <a:tab pos="2831207" algn="l"/>
                <a:tab pos="3196233" algn="l"/>
                <a:tab pos="3561259" algn="l"/>
                <a:tab pos="3926284" algn="l"/>
                <a:tab pos="4291311" algn="l"/>
                <a:tab pos="4656336" algn="l"/>
                <a:tab pos="5021362" algn="l"/>
                <a:tab pos="5386388" algn="l"/>
                <a:tab pos="5751414" algn="l"/>
                <a:tab pos="6116439" algn="l"/>
                <a:tab pos="6481465" algn="l"/>
                <a:tab pos="6846491" algn="l"/>
                <a:tab pos="7211517" algn="l"/>
                <a:tab pos="7576542" algn="l"/>
                <a:tab pos="7646194" algn="l"/>
              </a:tabLst>
            </a:pPr>
            <a:endParaRPr lang="en-GB" sz="2925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78606" indent="-276027">
              <a:spcBef>
                <a:spcPts val="589"/>
              </a:spcBef>
              <a:buSzPct val="45000"/>
              <a:tabLst>
                <a:tab pos="277317" algn="l"/>
                <a:tab pos="641053" algn="l"/>
                <a:tab pos="1006078" algn="l"/>
                <a:tab pos="1371104" algn="l"/>
                <a:tab pos="1736130" algn="l"/>
                <a:tab pos="2101156" algn="l"/>
                <a:tab pos="2466181" algn="l"/>
                <a:tab pos="2831207" algn="l"/>
                <a:tab pos="3196233" algn="l"/>
                <a:tab pos="3561259" algn="l"/>
                <a:tab pos="3926284" algn="l"/>
                <a:tab pos="4291311" algn="l"/>
                <a:tab pos="4656336" algn="l"/>
                <a:tab pos="5021362" algn="l"/>
                <a:tab pos="5386388" algn="l"/>
                <a:tab pos="5751414" algn="l"/>
                <a:tab pos="6116439" algn="l"/>
                <a:tab pos="6481465" algn="l"/>
                <a:tab pos="6846491" algn="l"/>
                <a:tab pos="7211517" algn="l"/>
                <a:tab pos="7576542" algn="l"/>
                <a:tab pos="7646194" algn="l"/>
              </a:tabLst>
            </a:pPr>
            <a:endParaRPr lang="en-GB" sz="2925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0479" y="2052793"/>
            <a:ext cx="2110925" cy="3192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6396" y="1448751"/>
            <a:ext cx="956630" cy="105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ular Callout 7"/>
          <p:cNvSpPr/>
          <p:nvPr/>
        </p:nvSpPr>
        <p:spPr bwMode="auto">
          <a:xfrm>
            <a:off x="4563768" y="1920708"/>
            <a:ext cx="1557082" cy="936103"/>
          </a:xfrm>
          <a:prstGeom prst="wedgeRectCallout">
            <a:avLst>
              <a:gd name="adj1" fmla="val -59270"/>
              <a:gd name="adj2" fmla="val -3263"/>
            </a:avLst>
          </a:prstGeom>
          <a:solidFill>
            <a:schemeClr val="accent2">
              <a:lumMod val="60000"/>
              <a:lumOff val="40000"/>
              <a:alpha val="4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9250" tIns="29250" rIns="29250" bIns="2925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en-GB" sz="1138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S3 Online Data Access (ODA)</a:t>
            </a:r>
          </a:p>
          <a:p>
            <a:pPr algn="ctr">
              <a:spcBef>
                <a:spcPct val="20000"/>
              </a:spcBef>
            </a:pPr>
            <a:r>
              <a:rPr lang="en-GB" sz="1138" b="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Rolling archive of ~1 m of data supporting ftp access </a:t>
            </a:r>
          </a:p>
        </p:txBody>
      </p:sp>
      <p:sp>
        <p:nvSpPr>
          <p:cNvPr id="9" name="Rectangular Callout 8"/>
          <p:cNvSpPr/>
          <p:nvPr/>
        </p:nvSpPr>
        <p:spPr bwMode="auto">
          <a:xfrm>
            <a:off x="4310204" y="4986464"/>
            <a:ext cx="2011848" cy="903833"/>
          </a:xfrm>
          <a:prstGeom prst="wedgeRectCallout">
            <a:avLst>
              <a:gd name="adj1" fmla="val -57436"/>
              <a:gd name="adj2" fmla="val -10045"/>
            </a:avLst>
          </a:prstGeom>
          <a:solidFill>
            <a:schemeClr val="accent2">
              <a:lumMod val="60000"/>
              <a:lumOff val="40000"/>
              <a:alpha val="4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9250" tIns="29250" rIns="29250" bIns="29250" numCol="1" rtlCol="0" anchor="ctr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GB" sz="1138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EUMETSAT Data Centre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en-GB" sz="894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138" b="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historical archive of all EUMETSAT data including S3 marine data</a:t>
            </a: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5298" y="2374222"/>
            <a:ext cx="271798" cy="272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88780" y="5172825"/>
            <a:ext cx="271798" cy="272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 bwMode="auto">
          <a:xfrm flipV="1">
            <a:off x="3436524" y="2343749"/>
            <a:ext cx="464789" cy="739568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6662" y="1797312"/>
            <a:ext cx="271798" cy="272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Arrow Connector 13"/>
          <p:cNvCxnSpPr/>
          <p:nvPr/>
        </p:nvCxnSpPr>
        <p:spPr bwMode="auto">
          <a:xfrm flipV="1">
            <a:off x="631774" y="3890372"/>
            <a:ext cx="768705" cy="792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508" y="3887378"/>
            <a:ext cx="271798" cy="272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070" y="3948942"/>
            <a:ext cx="271798" cy="272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139" y="3646181"/>
            <a:ext cx="271798" cy="272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Arrow Connector 17"/>
          <p:cNvCxnSpPr/>
          <p:nvPr/>
        </p:nvCxnSpPr>
        <p:spPr bwMode="auto">
          <a:xfrm flipV="1">
            <a:off x="2027699" y="3218302"/>
            <a:ext cx="983118" cy="675530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chemeClr val="accent2">
                <a:lumMod val="75000"/>
              </a:schemeClr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2040272" y="3893828"/>
            <a:ext cx="1032040" cy="873807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chemeClr val="accent2">
                <a:lumMod val="75000"/>
              </a:schemeClr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1983803" y="3893827"/>
            <a:ext cx="1027013" cy="0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chemeClr val="accent2">
                <a:lumMod val="75000"/>
              </a:schemeClr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21" name="Rectangular Callout 20"/>
          <p:cNvSpPr/>
          <p:nvPr/>
        </p:nvSpPr>
        <p:spPr bwMode="auto">
          <a:xfrm>
            <a:off x="55961" y="1961862"/>
            <a:ext cx="1006077" cy="1338512"/>
          </a:xfrm>
          <a:prstGeom prst="wedgeRectCallout">
            <a:avLst>
              <a:gd name="adj1" fmla="val -30562"/>
              <a:gd name="adj2" fmla="val 82341"/>
            </a:avLst>
          </a:prstGeom>
          <a:solidFill>
            <a:schemeClr val="accent2">
              <a:lumMod val="60000"/>
              <a:lumOff val="40000"/>
              <a:alpha val="4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9250" tIns="29250" rIns="29250" bIns="2925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en-GB" sz="1138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 Support</a:t>
            </a:r>
          </a:p>
          <a:p>
            <a:pPr algn="ctr">
              <a:spcBef>
                <a:spcPct val="20000"/>
              </a:spcBef>
            </a:pPr>
            <a:r>
              <a:rPr lang="en-GB" sz="1138" b="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 Registration &amp; Support, Product Discovery Helpdesk, etc</a:t>
            </a:r>
          </a:p>
        </p:txBody>
      </p:sp>
      <p:cxnSp>
        <p:nvCxnSpPr>
          <p:cNvPr id="22" name="Straight Arrow Connector 21"/>
          <p:cNvCxnSpPr>
            <a:stCxn id="6" idx="3"/>
          </p:cNvCxnSpPr>
          <p:nvPr/>
        </p:nvCxnSpPr>
        <p:spPr bwMode="auto">
          <a:xfrm flipV="1">
            <a:off x="3511404" y="2664177"/>
            <a:ext cx="770444" cy="984671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3489042" y="4670402"/>
            <a:ext cx="461941" cy="553698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0724" y="4460991"/>
            <a:ext cx="271798" cy="272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Straight Arrow Connector 24"/>
          <p:cNvCxnSpPr/>
          <p:nvPr/>
        </p:nvCxnSpPr>
        <p:spPr bwMode="auto">
          <a:xfrm>
            <a:off x="3496371" y="3611669"/>
            <a:ext cx="522875" cy="845946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6" name="Rectangular Callout 25"/>
          <p:cNvSpPr/>
          <p:nvPr/>
        </p:nvSpPr>
        <p:spPr bwMode="auto">
          <a:xfrm>
            <a:off x="4303988" y="4354321"/>
            <a:ext cx="2011848" cy="579027"/>
          </a:xfrm>
          <a:prstGeom prst="wedgeRectCallout">
            <a:avLst>
              <a:gd name="adj1" fmla="val -58914"/>
              <a:gd name="adj2" fmla="val 22119"/>
            </a:avLst>
          </a:prstGeom>
          <a:solidFill>
            <a:schemeClr val="accent2">
              <a:lumMod val="60000"/>
              <a:lumOff val="40000"/>
              <a:alpha val="4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9250" tIns="29250" rIns="29250" bIns="2925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en-GB" sz="1138" i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S3VT “Mini Files”</a:t>
            </a:r>
          </a:p>
          <a:p>
            <a:pPr algn="ctr">
              <a:spcBef>
                <a:spcPct val="20000"/>
              </a:spcBef>
            </a:pPr>
            <a:r>
              <a:rPr lang="en-GB" sz="1138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ftp access only for S3VT members 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01210" y="5334815"/>
            <a:ext cx="3597737" cy="204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73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info from: www.eumetsat.int</a:t>
            </a:r>
          </a:p>
        </p:txBody>
      </p:sp>
      <p:sp>
        <p:nvSpPr>
          <p:cNvPr id="28" name="Rectangular Callout 27"/>
          <p:cNvSpPr/>
          <p:nvPr/>
        </p:nvSpPr>
        <p:spPr bwMode="auto">
          <a:xfrm>
            <a:off x="4458338" y="2983217"/>
            <a:ext cx="1743396" cy="1296892"/>
          </a:xfrm>
          <a:prstGeom prst="wedgeRectCallout">
            <a:avLst>
              <a:gd name="adj1" fmla="val -58914"/>
              <a:gd name="adj2" fmla="val 12042"/>
            </a:avLst>
          </a:prstGeom>
          <a:solidFill>
            <a:schemeClr val="accent2">
              <a:lumMod val="60000"/>
              <a:lumOff val="40000"/>
              <a:alpha val="4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9250" tIns="29250" rIns="29250" bIns="2925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en-GB" sz="1138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Copernicus Online Data Access (CODA &amp; CODAREP)</a:t>
            </a:r>
          </a:p>
          <a:p>
            <a:pPr algn="ctr">
              <a:spcBef>
                <a:spcPct val="20000"/>
              </a:spcBef>
            </a:pPr>
            <a:r>
              <a:rPr lang="en-GB" sz="1138" b="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Rolling archive of ~12 m of S3 data supporting http access + GUI + Reprocessed Dataset</a:t>
            </a:r>
          </a:p>
        </p:txBody>
      </p:sp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6211" y="3649690"/>
            <a:ext cx="271798" cy="272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Straight Arrow Connector 29"/>
          <p:cNvCxnSpPr/>
          <p:nvPr/>
        </p:nvCxnSpPr>
        <p:spPr bwMode="auto">
          <a:xfrm>
            <a:off x="3511403" y="3619932"/>
            <a:ext cx="525021" cy="114079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710279" y="5575482"/>
            <a:ext cx="3583677" cy="372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  <a:normAutofit/>
          </a:bodyPr>
          <a:lstStyle>
            <a:lvl1pPr marL="252000" indent="-2520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36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138" b="0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Vincenzo Santacesaria (EUMETSAT)</a:t>
            </a:r>
            <a:endParaRPr lang="en-GB" sz="1138" b="0" i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Content Placeholder 1"/>
          <p:cNvSpPr>
            <a:spLocks noGrp="1"/>
          </p:cNvSpPr>
          <p:nvPr>
            <p:ph idx="1"/>
          </p:nvPr>
        </p:nvSpPr>
        <p:spPr>
          <a:xfrm>
            <a:off x="5833957" y="1605891"/>
            <a:ext cx="3646937" cy="2236010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GB" sz="1463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S3VT annual meetings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GB" sz="1463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Active participation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GB" sz="975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GB" sz="1463" dirty="0">
                <a:solidFill>
                  <a:srgbClr val="000000"/>
                </a:solidFill>
              </a:rPr>
              <a:t>Sub-group S3VT Atmosphere open!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1463" dirty="0">
                <a:solidFill>
                  <a:srgbClr val="000000"/>
                </a:solidFill>
              </a:rPr>
              <a:t>       Co-chaired by Julien Chimot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1463" dirty="0">
                <a:solidFill>
                  <a:srgbClr val="000000"/>
                </a:solidFill>
              </a:rPr>
              <a:t> 	               Simon Pinnock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GB" sz="975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en-GB" sz="975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en-GB" sz="975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en-GB" sz="975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en-GB" sz="975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en-GB" sz="975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en-GB" sz="975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en-GB" sz="975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en-GB" sz="1463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GB" sz="1463" b="1" dirty="0" smtClean="0">
                <a:solidFill>
                  <a:srgbClr val="FF0000"/>
                </a:solidFill>
              </a:rPr>
              <a:t>                   Subscribe </a:t>
            </a:r>
            <a:r>
              <a:rPr lang="en-GB" sz="1463" b="1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5"/>
          <a:srcRect l="2916" t="14959" r="47121" b="19445"/>
          <a:stretch/>
        </p:blipFill>
        <p:spPr>
          <a:xfrm>
            <a:off x="6675057" y="3514535"/>
            <a:ext cx="2790676" cy="2060947"/>
          </a:xfrm>
          <a:prstGeom prst="rect">
            <a:avLst/>
          </a:prstGeom>
        </p:spPr>
      </p:pic>
      <p:cxnSp>
        <p:nvCxnSpPr>
          <p:cNvPr id="52" name="Straight Arrow Connector 51"/>
          <p:cNvCxnSpPr>
            <a:stCxn id="26" idx="3"/>
          </p:cNvCxnSpPr>
          <p:nvPr/>
        </p:nvCxnSpPr>
        <p:spPr bwMode="auto">
          <a:xfrm flipV="1">
            <a:off x="6315836" y="4270455"/>
            <a:ext cx="421913" cy="373380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55" name="Picture 54" descr="esa_logo_transparen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49223" y="3234473"/>
            <a:ext cx="574046" cy="23609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4915" y="2916394"/>
            <a:ext cx="1030896" cy="227241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 rot="978314">
            <a:off x="8120760" y="3984721"/>
            <a:ext cx="1721648" cy="276999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 dirty="0"/>
              <a:t>https://www.s3vt.org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10336407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uiExpand="1" build="p"/>
      <p:bldP spid="5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684852"/>
            <a:ext cx="2670629" cy="4164405"/>
          </a:xfrm>
        </p:spPr>
        <p:txBody>
          <a:bodyPr>
            <a:normAutofit/>
          </a:bodyPr>
          <a:lstStyle/>
          <a:p>
            <a:pPr algn="ctr"/>
            <a:endParaRPr lang="en-US" sz="2200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US" sz="2200" dirty="0" smtClean="0">
                <a:solidFill>
                  <a:srgbClr val="000000"/>
                </a:solidFill>
              </a:rPr>
              <a:t>A public on-line tool to </a:t>
            </a:r>
            <a:r>
              <a:rPr lang="en-US" sz="2200" dirty="0">
                <a:solidFill>
                  <a:srgbClr val="000000"/>
                </a:solidFill>
              </a:rPr>
              <a:t>monitor </a:t>
            </a:r>
            <a:r>
              <a:rPr lang="en-US" sz="2200" dirty="0" smtClean="0">
                <a:solidFill>
                  <a:srgbClr val="000000"/>
                </a:solidFill>
              </a:rPr>
              <a:t>EUMETSAT operational </a:t>
            </a:r>
            <a:r>
              <a:rPr lang="en-US" sz="2200" dirty="0">
                <a:solidFill>
                  <a:srgbClr val="000000"/>
                </a:solidFill>
              </a:rPr>
              <a:t>remotely sensed </a:t>
            </a:r>
            <a:r>
              <a:rPr lang="en-US" sz="2200" dirty="0" smtClean="0">
                <a:solidFill>
                  <a:srgbClr val="000000"/>
                </a:solidFill>
              </a:rPr>
              <a:t>products</a:t>
            </a:r>
            <a:endParaRPr lang="en-GB" sz="2200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779721"/>
          </a:xfrm>
        </p:spPr>
        <p:txBody>
          <a:bodyPr/>
          <a:lstStyle/>
          <a:p>
            <a:r>
              <a:rPr lang="en-GB" sz="2200" dirty="0" smtClean="0"/>
              <a:t>METIS - </a:t>
            </a:r>
            <a:r>
              <a:rPr lang="en-US" sz="2200" dirty="0"/>
              <a:t>Monitoring &amp; Evaluation of Thematic Information from </a:t>
            </a:r>
            <a:r>
              <a:rPr lang="en-US" sz="2200" dirty="0" smtClean="0"/>
              <a:t>Space</a:t>
            </a:r>
            <a:endParaRPr lang="en-GB" sz="2200" dirty="0"/>
          </a:p>
        </p:txBody>
      </p:sp>
      <p:sp>
        <p:nvSpPr>
          <p:cNvPr id="4" name="Rectangle 3"/>
          <p:cNvSpPr/>
          <p:nvPr/>
        </p:nvSpPr>
        <p:spPr>
          <a:xfrm>
            <a:off x="2816229" y="880092"/>
            <a:ext cx="2887885" cy="36933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metis.eumetsat.int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6353" t="7283" r="2034" b="13180"/>
          <a:stretch/>
        </p:blipFill>
        <p:spPr>
          <a:xfrm>
            <a:off x="2816229" y="1487959"/>
            <a:ext cx="7038517" cy="478328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2380343" y="4891314"/>
            <a:ext cx="7315200" cy="161846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5342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6700" y="1224417"/>
            <a:ext cx="9447213" cy="5391150"/>
          </a:xfrm>
        </p:spPr>
        <p:txBody>
          <a:bodyPr>
            <a:normAutofit/>
          </a:bodyPr>
          <a:lstStyle/>
          <a:p>
            <a:pPr algn="just"/>
            <a:r>
              <a:rPr lang="en-GB" sz="3200" dirty="0" smtClean="0"/>
              <a:t>Satellite hot-spot observations: current situation &amp; needs</a:t>
            </a:r>
          </a:p>
          <a:p>
            <a:pPr algn="just"/>
            <a:endParaRPr lang="en-GB" sz="3200" dirty="0"/>
          </a:p>
          <a:p>
            <a:pPr algn="just"/>
            <a:r>
              <a:rPr lang="en-GB" sz="3200" dirty="0" smtClean="0">
                <a:solidFill>
                  <a:schemeClr val="bg1">
                    <a:lumMod val="65000"/>
                  </a:schemeClr>
                </a:solidFill>
              </a:rPr>
              <a:t>Copernicus, Sentinel-3, EUMETSAT for NRT atmosphere applications</a:t>
            </a:r>
          </a:p>
          <a:p>
            <a:pPr algn="just"/>
            <a:endParaRPr lang="en-GB" sz="3200" dirty="0">
              <a:solidFill>
                <a:schemeClr val="bg1">
                  <a:lumMod val="65000"/>
                </a:schemeClr>
              </a:solidFill>
            </a:endParaRPr>
          </a:p>
          <a:p>
            <a:pPr algn="just"/>
            <a:r>
              <a:rPr lang="en-GB" sz="3200" dirty="0" smtClean="0">
                <a:solidFill>
                  <a:schemeClr val="bg1">
                    <a:lumMod val="65000"/>
                  </a:schemeClr>
                </a:solidFill>
              </a:rPr>
              <a:t>The Copernicus Sentinel-3 NRT FRP</a:t>
            </a:r>
          </a:p>
          <a:p>
            <a:pPr algn="just"/>
            <a:endParaRPr lang="en-GB" sz="3200" dirty="0">
              <a:solidFill>
                <a:schemeClr val="bg1">
                  <a:lumMod val="65000"/>
                </a:schemeClr>
              </a:solidFill>
            </a:endParaRPr>
          </a:p>
          <a:p>
            <a:pPr algn="just"/>
            <a:r>
              <a:rPr lang="en-GB" sz="3200" dirty="0" smtClean="0">
                <a:solidFill>
                  <a:schemeClr val="bg1">
                    <a:lumMod val="65000"/>
                  </a:schemeClr>
                </a:solidFill>
              </a:rPr>
              <a:t>Data &amp; visualisation access</a:t>
            </a:r>
            <a:endParaRPr lang="en-GB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0950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6030" t="16658" r="724" b="8644"/>
          <a:stretch/>
        </p:blipFill>
        <p:spPr>
          <a:xfrm>
            <a:off x="2317332" y="1544320"/>
            <a:ext cx="7588668" cy="4660537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544320"/>
            <a:ext cx="2418080" cy="4520005"/>
          </a:xfrm>
        </p:spPr>
        <p:txBody>
          <a:bodyPr>
            <a:normAutofit fontScale="77500" lnSpcReduction="20000"/>
          </a:bodyPr>
          <a:lstStyle/>
          <a:p>
            <a:pPr algn="ctr"/>
            <a:endParaRPr lang="en-US" sz="2200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US" sz="2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METIS-FRP NRT S3, the Fire Radiative </a:t>
            </a:r>
            <a:r>
              <a:rPr lang="en-US" sz="2600" dirty="0">
                <a:solidFill>
                  <a:srgbClr val="000000"/>
                </a:solidFill>
              </a:rPr>
              <a:t>Power component of Monitoring &amp; Evaluation of Thematic Information from Space (</a:t>
            </a:r>
            <a:r>
              <a:rPr lang="en-US" sz="2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METIS</a:t>
            </a:r>
            <a:r>
              <a:rPr lang="en-US" sz="2600" dirty="0">
                <a:solidFill>
                  <a:srgbClr val="000000"/>
                </a:solidFill>
              </a:rPr>
              <a:t>), </a:t>
            </a:r>
            <a:endParaRPr lang="en-US" sz="2600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en-US" sz="2600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US" sz="2600" dirty="0" smtClean="0">
                <a:solidFill>
                  <a:srgbClr val="000000"/>
                </a:solidFill>
              </a:rPr>
              <a:t>Public visualizations + diagnostics the </a:t>
            </a:r>
            <a:r>
              <a:rPr lang="en-US" sz="2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Copernicus Near Real time (NRT) Sentinel-3 </a:t>
            </a:r>
            <a:r>
              <a:rPr lang="en-US" sz="26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FRP.</a:t>
            </a:r>
            <a:endParaRPr lang="en-US" sz="2600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779721"/>
          </a:xfrm>
        </p:spPr>
        <p:txBody>
          <a:bodyPr/>
          <a:lstStyle/>
          <a:p>
            <a:r>
              <a:rPr lang="en-GB" dirty="0" smtClean="0"/>
              <a:t>METIS FRP NRT S3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341020" y="792688"/>
            <a:ext cx="3223959" cy="36933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metis.eumetsat.int/frp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738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5816" t="9704" r="636" b="14390"/>
          <a:stretch/>
        </p:blipFill>
        <p:spPr>
          <a:xfrm>
            <a:off x="529303" y="850841"/>
            <a:ext cx="8994812" cy="5574563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V="1">
            <a:off x="7538720" y="2468880"/>
            <a:ext cx="508000" cy="60960"/>
          </a:xfrm>
          <a:prstGeom prst="straightConnector1">
            <a:avLst/>
          </a:prstGeom>
          <a:solidFill>
            <a:schemeClr val="bg2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 flipV="1">
            <a:off x="7670800" y="2895600"/>
            <a:ext cx="487680" cy="416560"/>
          </a:xfrm>
          <a:prstGeom prst="straightConnector1">
            <a:avLst/>
          </a:prstGeom>
          <a:solidFill>
            <a:schemeClr val="bg2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7680960" y="3373120"/>
            <a:ext cx="487680" cy="416560"/>
          </a:xfrm>
          <a:prstGeom prst="straightConnector1">
            <a:avLst/>
          </a:prstGeom>
          <a:solidFill>
            <a:schemeClr val="bg2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4395499" y="6288244"/>
            <a:ext cx="487680" cy="416560"/>
          </a:xfrm>
          <a:prstGeom prst="straightConnector1">
            <a:avLst/>
          </a:prstGeom>
          <a:solidFill>
            <a:schemeClr val="bg2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4955114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6138" t="10610" r="528" b="14995"/>
          <a:stretch/>
        </p:blipFill>
        <p:spPr>
          <a:xfrm>
            <a:off x="473328" y="779721"/>
            <a:ext cx="9270929" cy="565917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V="1">
            <a:off x="7782560" y="2956560"/>
            <a:ext cx="487680" cy="335280"/>
          </a:xfrm>
          <a:prstGeom prst="straightConnector1">
            <a:avLst/>
          </a:prstGeom>
          <a:solidFill>
            <a:schemeClr val="bg2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 flipV="1">
            <a:off x="7782560" y="3434080"/>
            <a:ext cx="558800" cy="383510"/>
          </a:xfrm>
          <a:prstGeom prst="straightConnector1">
            <a:avLst/>
          </a:prstGeom>
          <a:solidFill>
            <a:schemeClr val="bg2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0154825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6030" t="9400" r="529" b="14693"/>
          <a:stretch/>
        </p:blipFill>
        <p:spPr>
          <a:xfrm>
            <a:off x="530942" y="779721"/>
            <a:ext cx="8954214" cy="556313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7995920" y="3434080"/>
            <a:ext cx="1036320" cy="2032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1196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5923" t="10610" r="421" b="15600"/>
          <a:stretch/>
        </p:blipFill>
        <p:spPr>
          <a:xfrm>
            <a:off x="368780" y="910351"/>
            <a:ext cx="9328954" cy="560656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8128000" y="2255520"/>
            <a:ext cx="1569734" cy="38608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8051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5923" t="8796" r="744" b="14390"/>
          <a:stretch/>
        </p:blipFill>
        <p:spPr>
          <a:xfrm>
            <a:off x="457199" y="779721"/>
            <a:ext cx="8821480" cy="555994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7853680" y="2214880"/>
            <a:ext cx="1569734" cy="38608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4860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5923" t="10610" r="529" b="10458"/>
          <a:stretch/>
        </p:blipFill>
        <p:spPr>
          <a:xfrm>
            <a:off x="539287" y="779721"/>
            <a:ext cx="8768135" cy="565057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7853680" y="2092960"/>
            <a:ext cx="1569734" cy="38608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7708945" y="3792279"/>
            <a:ext cx="1569734" cy="24124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7437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6030" t="9098" r="529" b="10762"/>
          <a:stretch/>
        </p:blipFill>
        <p:spPr>
          <a:xfrm>
            <a:off x="978997" y="891481"/>
            <a:ext cx="8299682" cy="544409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7708945" y="3828189"/>
            <a:ext cx="1569734" cy="28661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7853680" y="2092960"/>
            <a:ext cx="1569734" cy="38608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1052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200" dirty="0" smtClean="0"/>
              <a:t>CODA – Copernicus Online Data Access</a:t>
            </a:r>
            <a:endParaRPr lang="en-GB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Access to Sentinel-3 products from EUMETSAT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5954073" y="992188"/>
            <a:ext cx="3759840" cy="36933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https://coda.eumetsat.int/#/home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471470"/>
            <a:ext cx="9278679" cy="480191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98166" y="2680109"/>
            <a:ext cx="1569734" cy="28661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98166" y="4190137"/>
            <a:ext cx="1569734" cy="28661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792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200" dirty="0" smtClean="0"/>
              <a:t>CODA – Copernicus Online Data Access</a:t>
            </a:r>
            <a:endParaRPr lang="en-GB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Access to Sentinel-3 products from EUMETSAT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5954073" y="992188"/>
            <a:ext cx="3759840" cy="36933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https://coda.eumetsat.int/#/home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456400"/>
            <a:ext cx="9460873" cy="492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267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A40CED-11DC-8A4A-9970-B1B64E9F6C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96535" y="1937956"/>
            <a:ext cx="2264836" cy="39086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E91D27-725E-4044-9798-D4A66915E5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53" r="-1153"/>
          <a:stretch/>
        </p:blipFill>
        <p:spPr>
          <a:xfrm>
            <a:off x="2422979" y="1940562"/>
            <a:ext cx="2337158" cy="3908684"/>
          </a:xfrm>
          <a:prstGeom prst="rect">
            <a:avLst/>
          </a:prstGeom>
        </p:spPr>
      </p:pic>
      <p:sp>
        <p:nvSpPr>
          <p:cNvPr id="12" name="Content Placeholder 30">
            <a:extLst>
              <a:ext uri="{FF2B5EF4-FFF2-40B4-BE49-F238E27FC236}">
                <a16:creationId xmlns:a16="http://schemas.microsoft.com/office/drawing/2014/main" id="{51DD21F9-37CA-A74C-B940-234C26B161B0}"/>
              </a:ext>
            </a:extLst>
          </p:cNvPr>
          <p:cNvSpPr txBox="1">
            <a:spLocks/>
          </p:cNvSpPr>
          <p:nvPr/>
        </p:nvSpPr>
        <p:spPr>
          <a:xfrm>
            <a:off x="4821745" y="1597359"/>
            <a:ext cx="5029579" cy="3879369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None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10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 marL="14076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 marL="2005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2602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algn="just">
              <a:defRPr/>
            </a:pPr>
            <a:r>
              <a:rPr lang="en-US" sz="195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Globally in 2012: </a:t>
            </a:r>
            <a:r>
              <a:rPr lang="en-US" sz="195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3,700,000 premature deaths attributable to ambient air pollution</a:t>
            </a:r>
          </a:p>
          <a:p>
            <a:pPr algn="just">
              <a:defRPr/>
            </a:pPr>
            <a:endParaRPr lang="en-US" sz="195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sz="195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EU-28 in 2012:  </a:t>
            </a:r>
            <a:r>
              <a:rPr lang="en-US" sz="195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491,000 premature death</a:t>
            </a:r>
          </a:p>
          <a:p>
            <a:pPr algn="just">
              <a:defRPr/>
            </a:pPr>
            <a:endParaRPr lang="en-US" sz="1950" b="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sz="195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EU-28  in 2010: </a:t>
            </a:r>
            <a:r>
              <a:rPr lang="en-US" sz="195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330–940 Billion € </a:t>
            </a:r>
            <a:br>
              <a:rPr lang="en-US" sz="195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95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related external costs</a:t>
            </a:r>
          </a:p>
          <a:p>
            <a:pPr algn="just">
              <a:defRPr/>
            </a:pPr>
            <a:endParaRPr lang="en-US" sz="1950" b="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sz="195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Netherlands in 2012:</a:t>
            </a:r>
            <a:r>
              <a:rPr lang="en-US" sz="195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13,000 premature death, 135,000 Years of Life Lost</a:t>
            </a:r>
          </a:p>
          <a:p>
            <a:pPr algn="just">
              <a:defRPr/>
            </a:pPr>
            <a:endParaRPr lang="en-US" sz="1950" b="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865FD3BD-7A8C-3F4C-BDC6-9508C5A85986}"/>
              </a:ext>
            </a:extLst>
          </p:cNvPr>
          <p:cNvSpPr txBox="1">
            <a:spLocks/>
          </p:cNvSpPr>
          <p:nvPr/>
        </p:nvSpPr>
        <p:spPr>
          <a:xfrm>
            <a:off x="109698" y="370423"/>
            <a:ext cx="9300877" cy="36264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5" algn="l">
              <a:lnSpc>
                <a:spcPts val="2031"/>
              </a:lnSpc>
              <a:tabLst>
                <a:tab pos="0" algn="l"/>
                <a:tab pos="742950" algn="l"/>
                <a:tab pos="1485900" algn="l"/>
                <a:tab pos="2228849" algn="l"/>
                <a:tab pos="2971800" algn="l"/>
                <a:tab pos="3714750" algn="l"/>
                <a:tab pos="4457699" algn="l"/>
                <a:tab pos="5200649" algn="l"/>
                <a:tab pos="5943600" algn="l"/>
                <a:tab pos="6686550" algn="l"/>
                <a:tab pos="7429500" algn="l"/>
                <a:tab pos="8172450" algn="l"/>
              </a:tabLst>
            </a:pP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Air pollution, a silent killer….. take a deep breath</a:t>
            </a:r>
            <a:endParaRPr lang="en-GB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ontent Placeholder 30">
            <a:extLst>
              <a:ext uri="{FF2B5EF4-FFF2-40B4-BE49-F238E27FC236}">
                <a16:creationId xmlns:a16="http://schemas.microsoft.com/office/drawing/2014/main" id="{A1366AD4-1519-7943-92CF-F34601007C58}"/>
              </a:ext>
            </a:extLst>
          </p:cNvPr>
          <p:cNvSpPr txBox="1">
            <a:spLocks/>
          </p:cNvSpPr>
          <p:nvPr/>
        </p:nvSpPr>
        <p:spPr>
          <a:xfrm>
            <a:off x="96535" y="1094143"/>
            <a:ext cx="5209198" cy="331219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None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10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 marL="14076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 marL="2005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2602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0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human inhales ~14 kg of air per day</a:t>
            </a:r>
          </a:p>
        </p:txBody>
      </p:sp>
      <p:sp>
        <p:nvSpPr>
          <p:cNvPr id="7" name="ZoneTexte 7">
            <a:extLst>
              <a:ext uri="{FF2B5EF4-FFF2-40B4-BE49-F238E27FC236}">
                <a16:creationId xmlns:a16="http://schemas.microsoft.com/office/drawing/2014/main" id="{528689B3-2C3C-174E-8F2D-BB9C32293DA9}"/>
              </a:ext>
            </a:extLst>
          </p:cNvPr>
          <p:cNvSpPr txBox="1"/>
          <p:nvPr/>
        </p:nvSpPr>
        <p:spPr>
          <a:xfrm>
            <a:off x="8252412" y="2335648"/>
            <a:ext cx="1232935" cy="2923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300" b="0" dirty="0">
                <a:latin typeface="Arial" panose="020B0604020202020204" pitchFamily="34" charset="0"/>
                <a:cs typeface="Arial" panose="020B0604020202020204" pitchFamily="34" charset="0"/>
              </a:rPr>
              <a:t>WHO, 2014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280C1BE-CE8F-7246-B3B0-62D46F998ECB}"/>
              </a:ext>
            </a:extLst>
          </p:cNvPr>
          <p:cNvSpPr txBox="1"/>
          <p:nvPr/>
        </p:nvSpPr>
        <p:spPr>
          <a:xfrm>
            <a:off x="5717259" y="3244655"/>
            <a:ext cx="999350" cy="2923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300" b="0" dirty="0">
                <a:latin typeface="Arial" panose="020B0604020202020204" pitchFamily="34" charset="0"/>
                <a:cs typeface="Arial" panose="020B0604020202020204" pitchFamily="34" charset="0"/>
              </a:rPr>
              <a:t>EEA, 2015</a:t>
            </a:r>
          </a:p>
        </p:txBody>
      </p:sp>
      <p:sp>
        <p:nvSpPr>
          <p:cNvPr id="9" name="ZoneTexte 7">
            <a:extLst>
              <a:ext uri="{FF2B5EF4-FFF2-40B4-BE49-F238E27FC236}">
                <a16:creationId xmlns:a16="http://schemas.microsoft.com/office/drawing/2014/main" id="{BB7E72B0-6347-7A45-BEB3-C1F1AC118168}"/>
              </a:ext>
            </a:extLst>
          </p:cNvPr>
          <p:cNvSpPr txBox="1"/>
          <p:nvPr/>
        </p:nvSpPr>
        <p:spPr>
          <a:xfrm>
            <a:off x="8233174" y="4399048"/>
            <a:ext cx="879814" cy="2923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300" b="0" dirty="0">
                <a:latin typeface="Arial" panose="020B0604020202020204" pitchFamily="34" charset="0"/>
                <a:cs typeface="Arial" panose="020B0604020202020204" pitchFamily="34" charset="0"/>
              </a:rPr>
              <a:t>EC, 2013</a:t>
            </a:r>
          </a:p>
        </p:txBody>
      </p:sp>
      <p:sp>
        <p:nvSpPr>
          <p:cNvPr id="15" name="ZoneTexte 7">
            <a:extLst>
              <a:ext uri="{FF2B5EF4-FFF2-40B4-BE49-F238E27FC236}">
                <a16:creationId xmlns:a16="http://schemas.microsoft.com/office/drawing/2014/main" id="{F8DEC02B-6BC3-7746-9057-951404FBF65C}"/>
              </a:ext>
            </a:extLst>
          </p:cNvPr>
          <p:cNvSpPr txBox="1"/>
          <p:nvPr/>
        </p:nvSpPr>
        <p:spPr>
          <a:xfrm>
            <a:off x="8673081" y="5571565"/>
            <a:ext cx="985269" cy="2923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300" b="0" dirty="0">
                <a:latin typeface="Arial" panose="020B0604020202020204" pitchFamily="34" charset="0"/>
                <a:cs typeface="Arial" panose="020B0604020202020204" pitchFamily="34" charset="0"/>
              </a:rPr>
              <a:t>EEA, 2015</a:t>
            </a:r>
          </a:p>
        </p:txBody>
      </p:sp>
    </p:spTree>
    <p:extLst>
      <p:ext uri="{BB962C8B-B14F-4D97-AF65-F5344CB8AC3E}">
        <p14:creationId xmlns:p14="http://schemas.microsoft.com/office/powerpoint/2010/main" val="291226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3858" y="779721"/>
            <a:ext cx="9447213" cy="5391150"/>
          </a:xfrm>
        </p:spPr>
        <p:txBody>
          <a:bodyPr/>
          <a:lstStyle/>
          <a:p>
            <a:r>
              <a:rPr lang="en-GB" sz="2200" dirty="0" smtClean="0">
                <a:solidFill>
                  <a:srgbClr val="000000"/>
                </a:solidFill>
              </a:rPr>
              <a:t>4 </a:t>
            </a:r>
            <a:r>
              <a:rPr lang="en-GB" sz="2200" dirty="0" err="1" smtClean="0">
                <a:solidFill>
                  <a:srgbClr val="000000"/>
                </a:solidFill>
              </a:rPr>
              <a:t>Netcdf</a:t>
            </a:r>
            <a:r>
              <a:rPr lang="en-GB" sz="2200" dirty="0" smtClean="0">
                <a:solidFill>
                  <a:srgbClr val="000000"/>
                </a:solidFill>
              </a:rPr>
              <a:t> files</a:t>
            </a:r>
          </a:p>
          <a:p>
            <a:pPr lvl="1" algn="just"/>
            <a:r>
              <a:rPr lang="en-GB" sz="20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FRP_in.nc </a:t>
            </a:r>
            <a:r>
              <a:rPr lang="en-GB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-&gt; Key NRT L2 FRP product</a:t>
            </a:r>
          </a:p>
          <a:p>
            <a:pPr lvl="1" algn="just"/>
            <a:r>
              <a:rPr lang="en-GB" sz="2000" dirty="0">
                <a:solidFill>
                  <a:srgbClr val="000000"/>
                </a:solidFill>
              </a:rPr>
              <a:t>flags_in.nc -&gt; flags from L1</a:t>
            </a:r>
            <a:r>
              <a:rPr lang="en-GB" sz="2000" dirty="0" smtClean="0">
                <a:solidFill>
                  <a:srgbClr val="000000"/>
                </a:solidFill>
              </a:rPr>
              <a:t>B</a:t>
            </a:r>
          </a:p>
          <a:p>
            <a:pPr lvl="1" algn="just"/>
            <a:r>
              <a:rPr lang="en-GB" sz="2000" dirty="0" smtClean="0">
                <a:solidFill>
                  <a:srgbClr val="000000"/>
                </a:solidFill>
              </a:rPr>
              <a:t>geodetic_in.nc -&gt; Original L1B swath</a:t>
            </a:r>
          </a:p>
          <a:p>
            <a:pPr lvl="1" algn="just"/>
            <a:r>
              <a:rPr lang="en-GB" sz="2000" dirty="0" smtClean="0">
                <a:solidFill>
                  <a:srgbClr val="000000"/>
                </a:solidFill>
              </a:rPr>
              <a:t>geometry_tn.nc -&gt; geometry parameters</a:t>
            </a:r>
          </a:p>
          <a:p>
            <a:pPr lvl="1" algn="just"/>
            <a:r>
              <a:rPr lang="en-GB" sz="2000" dirty="0" smtClean="0">
                <a:solidFill>
                  <a:srgbClr val="000000"/>
                </a:solidFill>
              </a:rPr>
              <a:t>NB: current format under optimization (reduced ancillary files in next upgraded versions)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Copernicus Sentinel-3 NRT FRP Product content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8934" t="42061" r="6120" b="7533"/>
          <a:stretch/>
        </p:blipFill>
        <p:spPr>
          <a:xfrm>
            <a:off x="3406699" y="3139440"/>
            <a:ext cx="6388742" cy="327636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2052319" y="4897120"/>
            <a:ext cx="7902609" cy="6197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3934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3858" y="779721"/>
            <a:ext cx="9447213" cy="5391150"/>
          </a:xfrm>
        </p:spPr>
        <p:txBody>
          <a:bodyPr/>
          <a:lstStyle/>
          <a:p>
            <a:r>
              <a:rPr lang="en-GB" sz="2200" dirty="0" smtClean="0">
                <a:solidFill>
                  <a:srgbClr val="000000"/>
                </a:solidFill>
              </a:rPr>
              <a:t>All websites for more information on product, algorithm, data (NRT &amp; reprocessed) access:</a:t>
            </a:r>
          </a:p>
          <a:p>
            <a:pPr lvl="1"/>
            <a:r>
              <a:rPr lang="en-GB" sz="1800" dirty="0">
                <a:solidFill>
                  <a:srgbClr val="000000"/>
                </a:solidFill>
                <a:hlinkClick r:id="rId2"/>
              </a:rPr>
              <a:t>https://</a:t>
            </a:r>
            <a:r>
              <a:rPr lang="en-GB" sz="1800" dirty="0" smtClean="0">
                <a:solidFill>
                  <a:srgbClr val="000000"/>
                </a:solidFill>
                <a:hlinkClick r:id="rId2"/>
              </a:rPr>
              <a:t>www.eumetsat.int/website/home/Data/ScienceActivities/OperationalAlgorithms/CopernicusSentinel3NRTFireRadiativePowerFRP/index.html</a:t>
            </a:r>
            <a:r>
              <a:rPr lang="en-GB" sz="1800" dirty="0" smtClean="0">
                <a:solidFill>
                  <a:srgbClr val="000000"/>
                </a:solidFill>
              </a:rPr>
              <a:t> </a:t>
            </a:r>
          </a:p>
          <a:p>
            <a:pPr lvl="1"/>
            <a:r>
              <a:rPr lang="en-GB" sz="1800" dirty="0">
                <a:solidFill>
                  <a:srgbClr val="000000"/>
                </a:solidFill>
                <a:hlinkClick r:id="rId3"/>
              </a:rPr>
              <a:t>https://</a:t>
            </a:r>
            <a:r>
              <a:rPr lang="en-GB" sz="1800" dirty="0" smtClean="0">
                <a:solidFill>
                  <a:srgbClr val="000000"/>
                </a:solidFill>
                <a:hlinkClick r:id="rId3"/>
              </a:rPr>
              <a:t>www.eumetsat.int/website/home/Satellites/CurrentSatellites/Sentinel3/AtmosphericComposition/index.html</a:t>
            </a:r>
            <a:endParaRPr lang="en-GB" sz="1800" dirty="0" smtClean="0">
              <a:solidFill>
                <a:srgbClr val="000000"/>
              </a:solidFill>
            </a:endParaRPr>
          </a:p>
          <a:p>
            <a:pPr lvl="2"/>
            <a:r>
              <a:rPr lang="en-GB" sz="1400" dirty="0" smtClean="0">
                <a:solidFill>
                  <a:srgbClr val="000000"/>
                </a:solidFill>
              </a:rPr>
              <a:t>For all NRT Sentinel-3 Atmosphere products by EUMETSAT</a:t>
            </a:r>
          </a:p>
          <a:p>
            <a:pPr lvl="2"/>
            <a:r>
              <a:rPr lang="en-GB" sz="1400" dirty="0" smtClean="0">
                <a:solidFill>
                  <a:srgbClr val="000000"/>
                </a:solidFill>
              </a:rPr>
              <a:t>For all data access </a:t>
            </a:r>
            <a:r>
              <a:rPr lang="en-GB" sz="1400" dirty="0" err="1" smtClean="0">
                <a:solidFill>
                  <a:srgbClr val="000000"/>
                </a:solidFill>
              </a:rPr>
              <a:t>infomration</a:t>
            </a:r>
            <a:endParaRPr lang="en-GB" sz="1400" dirty="0" smtClean="0">
              <a:solidFill>
                <a:srgbClr val="000000"/>
              </a:solidFill>
            </a:endParaRPr>
          </a:p>
          <a:p>
            <a:pPr lvl="2"/>
            <a:r>
              <a:rPr lang="en-GB" sz="1400" dirty="0" smtClean="0">
                <a:solidFill>
                  <a:srgbClr val="000000"/>
                </a:solidFill>
              </a:rPr>
              <a:t>NB: </a:t>
            </a:r>
            <a:r>
              <a:rPr lang="en-GB" sz="1400" b="1" dirty="0" smtClean="0">
                <a:solidFill>
                  <a:srgbClr val="000000"/>
                </a:solidFill>
              </a:rPr>
              <a:t>NRT </a:t>
            </a:r>
            <a:r>
              <a:rPr lang="en-GB" sz="1400" b="1" dirty="0">
                <a:solidFill>
                  <a:srgbClr val="000000"/>
                </a:solidFill>
              </a:rPr>
              <a:t>FRP data reprocessed </a:t>
            </a:r>
            <a:r>
              <a:rPr lang="en-GB" sz="1400" b="1" dirty="0" smtClean="0">
                <a:solidFill>
                  <a:srgbClr val="000000"/>
                </a:solidFill>
              </a:rPr>
              <a:t>rom 1</a:t>
            </a:r>
            <a:r>
              <a:rPr lang="en-GB" sz="1400" b="1" baseline="30000" dirty="0" smtClean="0">
                <a:solidFill>
                  <a:srgbClr val="000000"/>
                </a:solidFill>
              </a:rPr>
              <a:t>st</a:t>
            </a:r>
            <a:r>
              <a:rPr lang="en-GB" sz="1400" b="1" dirty="0" smtClean="0">
                <a:solidFill>
                  <a:srgbClr val="000000"/>
                </a:solidFill>
              </a:rPr>
              <a:t> Dec 2019 to onwards + alternative configuration (under validation) available upon request</a:t>
            </a:r>
          </a:p>
          <a:p>
            <a:pPr lvl="2"/>
            <a:r>
              <a:rPr lang="en-GB" sz="1400" dirty="0" smtClean="0">
                <a:solidFill>
                  <a:srgbClr val="000000"/>
                </a:solidFill>
              </a:rPr>
              <a:t>Contact </a:t>
            </a:r>
            <a:r>
              <a:rPr lang="en-GB" sz="14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EUMETSAT helpdesk: ops@eumetsat.int</a:t>
            </a:r>
          </a:p>
          <a:p>
            <a:pPr lvl="1"/>
            <a:r>
              <a:rPr lang="en-GB" sz="1800" dirty="0">
                <a:solidFill>
                  <a:srgbClr val="000000"/>
                </a:solidFill>
                <a:hlinkClick r:id="rId4"/>
              </a:rPr>
              <a:t>http://metis.eumetsat.int/frp</a:t>
            </a:r>
            <a:r>
              <a:rPr lang="en-GB" sz="1800" dirty="0" smtClean="0">
                <a:solidFill>
                  <a:srgbClr val="000000"/>
                </a:solidFill>
                <a:hlinkClick r:id="rId4"/>
              </a:rPr>
              <a:t>/#</a:t>
            </a:r>
            <a:r>
              <a:rPr lang="en-GB" sz="1800" dirty="0" smtClean="0">
                <a:solidFill>
                  <a:srgbClr val="000000"/>
                </a:solidFill>
              </a:rPr>
              <a:t> </a:t>
            </a:r>
          </a:p>
          <a:p>
            <a:pPr lvl="1"/>
            <a:r>
              <a:rPr lang="en-GB" sz="1800" dirty="0">
                <a:hlinkClick r:id="rId5"/>
              </a:rPr>
              <a:t>https://coda.eumetsat.int/#/</a:t>
            </a:r>
            <a:r>
              <a:rPr lang="en-GB" sz="1800" dirty="0" smtClean="0">
                <a:hlinkClick r:id="rId5"/>
              </a:rPr>
              <a:t>home</a:t>
            </a:r>
            <a:r>
              <a:rPr lang="en-GB" sz="1800" dirty="0" smtClean="0"/>
              <a:t> </a:t>
            </a:r>
            <a:endParaRPr lang="en-GB" sz="1800" dirty="0"/>
          </a:p>
          <a:p>
            <a:pPr lvl="1"/>
            <a:endParaRPr lang="en-GB" sz="1800" dirty="0" smtClean="0">
              <a:solidFill>
                <a:srgbClr val="000000"/>
              </a:solidFill>
            </a:endParaRPr>
          </a:p>
          <a:p>
            <a:endParaRPr lang="en-GB" sz="2200" dirty="0" smtClean="0">
              <a:solidFill>
                <a:srgbClr val="000000"/>
              </a:solidFill>
            </a:endParaRPr>
          </a:p>
          <a:p>
            <a:pPr lvl="1"/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Copernicus Sentinel-3 NRT FRP Websites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61118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957" y="1016914"/>
            <a:ext cx="9250134" cy="52619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38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Sentinel-3, an operational  Marine, Land and </a:t>
            </a:r>
            <a:r>
              <a:rPr lang="en-GB" sz="2438" dirty="0">
                <a:solidFill>
                  <a:srgbClr val="00B050"/>
                </a:solidFill>
              </a:rPr>
              <a:t>Atmospheric</a:t>
            </a:r>
            <a:r>
              <a:rPr lang="en-GB" sz="2438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mission!</a:t>
            </a:r>
          </a:p>
          <a:p>
            <a:pPr marL="0" indent="0" algn="ctr">
              <a:buNone/>
            </a:pPr>
            <a:endParaRPr lang="en-GB" sz="2438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en-GB" sz="2438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EUMETSAT is autonomous &amp; </a:t>
            </a:r>
            <a:r>
              <a:rPr lang="en-GB" sz="2438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entrusted </a:t>
            </a:r>
            <a:r>
              <a:rPr lang="en-GB" sz="2438" dirty="0">
                <a:solidFill>
                  <a:schemeClr val="tx1">
                    <a:lumMod val="60000"/>
                    <a:lumOff val="40000"/>
                  </a:schemeClr>
                </a:solidFill>
              </a:rPr>
              <a:t>by EC, member states, and Copernicus services for S3 NRT Atmosphere products</a:t>
            </a:r>
            <a:r>
              <a:rPr lang="en-GB" sz="2438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!</a:t>
            </a:r>
          </a:p>
          <a:p>
            <a:pPr marL="0" indent="0" algn="ctr">
              <a:buNone/>
            </a:pPr>
            <a:endParaRPr lang="en-GB" sz="2438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en-GB" sz="2438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Sentinel-3 NRT: FRP deployed + Aerosols soon</a:t>
            </a:r>
            <a:r>
              <a:rPr lang="en-GB" sz="2438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2438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(this Summer)</a:t>
            </a:r>
          </a:p>
          <a:p>
            <a:pPr marL="0" indent="0" algn="ctr">
              <a:buNone/>
            </a:pPr>
            <a:endParaRPr lang="en-GB" sz="2438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en-GB" sz="2438" b="1" dirty="0" smtClean="0">
                <a:solidFill>
                  <a:srgbClr val="000000"/>
                </a:solidFill>
              </a:rPr>
              <a:t>Julien.Chimot@eumetsat.int</a:t>
            </a:r>
            <a:endParaRPr lang="en-GB" sz="2438" b="1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en-GB" sz="2438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endParaRPr lang="en-GB" sz="2438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endParaRPr lang="en-GB" sz="2438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GB" sz="2438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                 </a:t>
            </a:r>
            <a:r>
              <a:rPr lang="en-GB" sz="2438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			</a:t>
            </a:r>
            <a:r>
              <a:rPr lang="en-GB" sz="1788" dirty="0" smtClean="0">
                <a:solidFill>
                  <a:srgbClr val="000000"/>
                </a:solidFill>
              </a:rPr>
              <a:t>@</a:t>
            </a:r>
            <a:r>
              <a:rPr lang="en-GB" sz="1788" dirty="0" err="1" smtClean="0">
                <a:solidFill>
                  <a:srgbClr val="000000"/>
                </a:solidFill>
              </a:rPr>
              <a:t>JChimotScience</a:t>
            </a:r>
            <a:endParaRPr lang="en-GB" sz="2438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479" y="5388087"/>
            <a:ext cx="554989" cy="55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342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2804" t="24522" r="421" b="17111"/>
          <a:stretch/>
        </p:blipFill>
        <p:spPr>
          <a:xfrm>
            <a:off x="0" y="832537"/>
            <a:ext cx="9906000" cy="559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11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oneTexte 24"/>
          <p:cNvSpPr txBox="1"/>
          <p:nvPr/>
        </p:nvSpPr>
        <p:spPr>
          <a:xfrm>
            <a:off x="249589" y="1067357"/>
            <a:ext cx="9379814" cy="2018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788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Aerosols, also named particulate matter (PM) = solid / liquid matter suspended in the atmosphere with a wide range of shapes, sizes and chemical compositions:</a:t>
            </a:r>
          </a:p>
          <a:p>
            <a:pPr algn="just">
              <a:buFont typeface="Wingdings" pitchFamily="2" charset="2"/>
              <a:buChar char="ü"/>
            </a:pPr>
            <a:endParaRPr lang="en-GB" sz="1788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en-GB" sz="1788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 range: from a few nm (superfine) to more than 100 </a:t>
            </a:r>
            <a:r>
              <a:rPr lang="el-GR" sz="1788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GB" sz="1788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(coarse): </a:t>
            </a:r>
            <a:r>
              <a:rPr lang="en-GB" sz="1788" b="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</a:t>
            </a:r>
            <a:r>
              <a:rPr lang="en-GB" sz="1788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PM2.5, PM10</a:t>
            </a:r>
          </a:p>
          <a:p>
            <a:pPr algn="just">
              <a:buFont typeface="Wingdings" pitchFamily="2" charset="2"/>
              <a:buChar char="ü"/>
            </a:pPr>
            <a:endParaRPr lang="en-GB" sz="1788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en-GB" sz="1788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 to be confused with water clouds!</a:t>
            </a:r>
          </a:p>
          <a:p>
            <a:pPr algn="just">
              <a:buFont typeface="Wingdings" pitchFamily="2" charset="2"/>
              <a:buChar char="ü"/>
            </a:pPr>
            <a:endParaRPr lang="en-GB" sz="1788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ndertitel 2"/>
          <p:cNvSpPr/>
          <p:nvPr/>
        </p:nvSpPr>
        <p:spPr>
          <a:xfrm>
            <a:off x="249589" y="353079"/>
            <a:ext cx="6540697" cy="46805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180005">
              <a:lnSpc>
                <a:spcPts val="2031"/>
              </a:lnSpc>
              <a:tabLst>
                <a:tab pos="0" algn="l"/>
                <a:tab pos="742950" algn="l"/>
                <a:tab pos="1485900" algn="l"/>
                <a:tab pos="2228849" algn="l"/>
                <a:tab pos="2971800" algn="l"/>
                <a:tab pos="3714750" algn="l"/>
                <a:tab pos="4457699" algn="l"/>
                <a:tab pos="5200649" algn="l"/>
                <a:tab pos="5943600" algn="l"/>
                <a:tab pos="6686550" algn="l"/>
                <a:tab pos="7429500" algn="l"/>
                <a:tab pos="8172450" algn="l"/>
              </a:tabLst>
            </a:pPr>
            <a:r>
              <a:rPr lang="en-US" sz="2800" dirty="0">
                <a:latin typeface="Arial" pitchFamily="34" charset="0"/>
                <a:ea typeface="+mj-ea"/>
                <a:cs typeface="Arial" pitchFamily="34" charset="0"/>
              </a:rPr>
              <a:t>Aerosols</a:t>
            </a:r>
          </a:p>
        </p:txBody>
      </p:sp>
      <p:pic>
        <p:nvPicPr>
          <p:cNvPr id="36866" name="Picture 2" descr="Sources of aerosols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589" y="4416031"/>
            <a:ext cx="4984952" cy="1225468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283730" y="4039226"/>
            <a:ext cx="877598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38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Dust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145786" y="3698178"/>
            <a:ext cx="1696689" cy="617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38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Volatile organic compounds (vegetation)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440431" y="3789780"/>
            <a:ext cx="1696689" cy="442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38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Smoke (fire &amp; industrial gas flares)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721525" y="4048746"/>
            <a:ext cx="1696689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38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Volcanic ash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4543" y="4412863"/>
            <a:ext cx="1228637" cy="12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H:\Desktop\L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766" y="4412863"/>
            <a:ext cx="1228637" cy="122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7042293" y="3713984"/>
            <a:ext cx="2164741" cy="617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38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Trace gas precursors (SO</a:t>
            </a:r>
            <a:r>
              <a:rPr lang="en-GB" sz="1138" i="1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138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</a:t>
            </a:r>
            <a:r>
              <a:rPr lang="en-GB" sz="1138" i="1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138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...) from anthropogenic activities</a:t>
            </a:r>
          </a:p>
        </p:txBody>
      </p:sp>
      <p:sp>
        <p:nvSpPr>
          <p:cNvPr id="78" name="Rectangle 77"/>
          <p:cNvSpPr/>
          <p:nvPr/>
        </p:nvSpPr>
        <p:spPr>
          <a:xfrm>
            <a:off x="142240" y="2987517"/>
            <a:ext cx="9865360" cy="642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788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Aerosol </a:t>
            </a:r>
            <a:r>
              <a:rPr lang="en-GB" sz="1788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sources are </a:t>
            </a:r>
            <a:r>
              <a:rPr lang="en-GB" sz="1788" dirty="0" smtClean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multiple, travel with no borders... </a:t>
            </a:r>
            <a:r>
              <a:rPr lang="en-GB" sz="1788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and can correlate with gas pollutants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087" y="4440806"/>
            <a:ext cx="1565870" cy="1172751"/>
          </a:xfrm>
          <a:prstGeom prst="rect">
            <a:avLst/>
          </a:prstGeom>
        </p:spPr>
      </p:pic>
      <p:sp>
        <p:nvSpPr>
          <p:cNvPr id="15" name="ZoneTexte 10"/>
          <p:cNvSpPr txBox="1"/>
          <p:nvPr/>
        </p:nvSpPr>
        <p:spPr>
          <a:xfrm>
            <a:off x="5180268" y="4073147"/>
            <a:ext cx="1696689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38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salt</a:t>
            </a:r>
          </a:p>
        </p:txBody>
      </p:sp>
    </p:spTree>
    <p:extLst>
      <p:ext uri="{BB962C8B-B14F-4D97-AF65-F5344CB8AC3E}">
        <p14:creationId xmlns:p14="http://schemas.microsoft.com/office/powerpoint/2010/main" val="53707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pcycle2">
            <a:extLst>
              <a:ext uri="{FF2B5EF4-FFF2-40B4-BE49-F238E27FC236}">
                <a16:creationId xmlns:a16="http://schemas.microsoft.com/office/drawing/2014/main" id="{702C36DA-CCEA-4512-B224-C90D854366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92" y="872382"/>
            <a:ext cx="4473334" cy="2556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D215541A-296A-443A-A2D0-1F697B0DCA1E}"/>
              </a:ext>
            </a:extLst>
          </p:cNvPr>
          <p:cNvSpPr txBox="1">
            <a:spLocks noChangeArrowheads="1"/>
          </p:cNvSpPr>
          <p:nvPr/>
        </p:nvSpPr>
        <p:spPr>
          <a:xfrm>
            <a:off x="1489770" y="1228527"/>
            <a:ext cx="7130256" cy="4800798"/>
          </a:xfrm>
          <a:prstGeom prst="rect">
            <a:avLst/>
          </a:prstGeom>
        </p:spPr>
        <p:txBody>
          <a:bodyPr/>
          <a:lstStyle/>
          <a:p>
            <a:pPr marL="278606" indent="-278606" fontAlgn="auto">
              <a:lnSpc>
                <a:spcPct val="83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GB" sz="2600" dirty="0">
              <a:latin typeface="+mn-lt"/>
            </a:endParaRPr>
          </a:p>
          <a:p>
            <a:pPr marL="278606" indent="-278606" fontAlgn="auto">
              <a:lnSpc>
                <a:spcPct val="83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2600" dirty="0">
                <a:latin typeface="+mn-lt"/>
              </a:rPr>
              <a:t>	</a:t>
            </a:r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15D4EBCC-69F9-41C0-AE51-88270725F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6526" y="1373281"/>
            <a:ext cx="5223993" cy="55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78606" indent="-278606" algn="just">
              <a:lnSpc>
                <a:spcPct val="83000"/>
              </a:lnSpc>
              <a:spcBef>
                <a:spcPct val="20000"/>
              </a:spcBef>
              <a:buClr>
                <a:srgbClr val="FF8000"/>
              </a:buClr>
            </a:pPr>
            <a:r>
              <a:rPr lang="en-GB" sz="18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Active Fire (AF) location / timing plus source strength [FRP] ingested into GFAS</a:t>
            </a:r>
          </a:p>
        </p:txBody>
      </p:sp>
      <p:sp>
        <p:nvSpPr>
          <p:cNvPr id="7" name="Rectangle 33">
            <a:extLst>
              <a:ext uri="{FF2B5EF4-FFF2-40B4-BE49-F238E27FC236}">
                <a16:creationId xmlns:a16="http://schemas.microsoft.com/office/drawing/2014/main" id="{CBB049B2-B800-4DD8-A55B-FBF02698D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690" y="3545155"/>
            <a:ext cx="4093964" cy="26744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3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www.gmes-atmosphere.eu/services/gac/fire/</a:t>
            </a:r>
          </a:p>
        </p:txBody>
      </p:sp>
      <p:grpSp>
        <p:nvGrpSpPr>
          <p:cNvPr id="3" name="Group 35">
            <a:extLst>
              <a:ext uri="{FF2B5EF4-FFF2-40B4-BE49-F238E27FC236}">
                <a16:creationId xmlns:a16="http://schemas.microsoft.com/office/drawing/2014/main" id="{3CF821A9-AD34-497C-B470-4F2A99644E50}"/>
              </a:ext>
            </a:extLst>
          </p:cNvPr>
          <p:cNvGrpSpPr>
            <a:grpSpLocks/>
          </p:cNvGrpSpPr>
          <p:nvPr/>
        </p:nvGrpSpPr>
        <p:grpSpPr bwMode="auto">
          <a:xfrm>
            <a:off x="5301221" y="2626392"/>
            <a:ext cx="4604780" cy="2984175"/>
            <a:chOff x="4503511" y="1064333"/>
            <a:chExt cx="4754991" cy="2943579"/>
          </a:xfrm>
        </p:grpSpPr>
        <p:sp>
          <p:nvSpPr>
            <p:cNvPr id="9" name="Rectangle 20">
              <a:extLst>
                <a:ext uri="{FF2B5EF4-FFF2-40B4-BE49-F238E27FC236}">
                  <a16:creationId xmlns:a16="http://schemas.microsoft.com/office/drawing/2014/main" id="{341B0D41-A540-4220-9AEC-FFDD2303CF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511" y="1064333"/>
              <a:ext cx="4754991" cy="5416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78606" indent="-278606">
                <a:lnSpc>
                  <a:spcPct val="83000"/>
                </a:lnSpc>
                <a:spcBef>
                  <a:spcPct val="20000"/>
                </a:spcBef>
                <a:buClr>
                  <a:srgbClr val="FF8000"/>
                </a:buClr>
              </a:pPr>
              <a:r>
                <a:rPr lang="en-GB" sz="73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GB" sz="1788" dirty="0">
                  <a:solidFill>
                    <a:schemeClr val="tx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Global NRT Biomass Burning Impacts on Atmosphere (here CO @ 700 </a:t>
              </a:r>
              <a:r>
                <a:rPr lang="en-GB" sz="1788" dirty="0" err="1">
                  <a:solidFill>
                    <a:schemeClr val="tx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hPa</a:t>
              </a:r>
              <a:r>
                <a:rPr lang="en-GB" sz="1788" dirty="0">
                  <a:solidFill>
                    <a:schemeClr val="tx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pic>
          <p:nvPicPr>
            <p:cNvPr id="10" name="Picture 4" descr="co_bb_l0">
              <a:extLst>
                <a:ext uri="{FF2B5EF4-FFF2-40B4-BE49-F238E27FC236}">
                  <a16:creationId xmlns:a16="http://schemas.microsoft.com/office/drawing/2014/main" id="{F2898EDC-2942-410A-8181-C080DA5145C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03511" y="1623182"/>
              <a:ext cx="4615089" cy="2384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11258B97-07F0-41AE-A801-1D9EA83C9374}"/>
              </a:ext>
            </a:extLst>
          </p:cNvPr>
          <p:cNvSpPr/>
          <p:nvPr/>
        </p:nvSpPr>
        <p:spPr bwMode="auto">
          <a:xfrm rot="6012581" flipV="1">
            <a:off x="4790662" y="1722825"/>
            <a:ext cx="1283243" cy="1934021"/>
          </a:xfrm>
          <a:prstGeom prst="arc">
            <a:avLst/>
          </a:prstGeom>
          <a:noFill/>
          <a:ln w="508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74295" tIns="37148" rIns="74295" bIns="37148" numCol="1" rtlCol="0" anchor="t" anchorCtr="0" compatLnSpc="1">
            <a:prstTxWarp prst="textNoShape">
              <a:avLst/>
            </a:prstTxWarp>
          </a:bodyPr>
          <a:lstStyle/>
          <a:p>
            <a:pPr defTabSz="742950" eaLnBrk="0" hangingPunct="0"/>
            <a:endParaRPr lang="en-US" sz="1463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5987CBDC-6F79-4854-BFE2-C2C65598C282}"/>
              </a:ext>
            </a:extLst>
          </p:cNvPr>
          <p:cNvSpPr/>
          <p:nvPr/>
        </p:nvSpPr>
        <p:spPr bwMode="auto">
          <a:xfrm rot="6012581" flipV="1">
            <a:off x="3607784" y="3615895"/>
            <a:ext cx="1283243" cy="1934021"/>
          </a:xfrm>
          <a:prstGeom prst="arc">
            <a:avLst/>
          </a:prstGeom>
          <a:noFill/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74295" tIns="37148" rIns="74295" bIns="37148" numCol="1" rtlCol="0" anchor="t" anchorCtr="0" compatLnSpc="1">
            <a:prstTxWarp prst="textNoShape">
              <a:avLst/>
            </a:prstTxWarp>
          </a:bodyPr>
          <a:lstStyle/>
          <a:p>
            <a:pPr defTabSz="742950" eaLnBrk="0" hangingPunct="0"/>
            <a:endParaRPr lang="en-US" sz="1463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B66AD98-B896-4DC2-8328-1A2FD0F704C1}"/>
              </a:ext>
            </a:extLst>
          </p:cNvPr>
          <p:cNvSpPr txBox="1">
            <a:spLocks/>
          </p:cNvSpPr>
          <p:nvPr/>
        </p:nvSpPr>
        <p:spPr>
          <a:xfrm>
            <a:off x="0" y="7552"/>
            <a:ext cx="9807198" cy="814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005">
              <a:spcBef>
                <a:spcPct val="0"/>
              </a:spcBef>
              <a:spcAft>
                <a:spcPct val="0"/>
              </a:spcAft>
            </a:pPr>
            <a:r>
              <a:rPr lang="en-US" sz="2113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CAMS Global Fire Assimilation System (GFAS) -  FRP </a:t>
            </a:r>
            <a:r>
              <a:rPr lang="en-US" sz="2113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  <a:sym typeface="Symbol"/>
              </a:rPr>
              <a:t> </a:t>
            </a:r>
            <a:r>
              <a:rPr lang="en-US" sz="2113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Smoke Emissions</a:t>
            </a:r>
            <a:endParaRPr lang="en-GB" sz="2113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5" name="Picture 14" descr="aerosol_bb.gif">
            <a:extLst>
              <a:ext uri="{FF2B5EF4-FFF2-40B4-BE49-F238E27FC236}">
                <a16:creationId xmlns:a16="http://schemas.microsoft.com/office/drawing/2014/main" id="{6BDDB7BD-D47B-4B74-BBFF-B8A91BDB35D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192" y="4213179"/>
            <a:ext cx="4119069" cy="22229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62D59241-81F9-4558-A94F-31A7531AC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r="58793" b="2992"/>
          <a:stretch>
            <a:fillRect/>
          </a:stretch>
        </p:blipFill>
        <p:spPr bwMode="auto">
          <a:xfrm rot="5400000">
            <a:off x="1514658" y="4839152"/>
            <a:ext cx="298364" cy="2783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AE5AAC8-18C1-42A2-B498-910B2AB81184}"/>
              </a:ext>
            </a:extLst>
          </p:cNvPr>
          <p:cNvSpPr txBox="1"/>
          <p:nvPr/>
        </p:nvSpPr>
        <p:spPr>
          <a:xfrm>
            <a:off x="243716" y="6380142"/>
            <a:ext cx="3338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0.1                0.3            0.5        1    3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4851AE-A214-4C2F-909E-9CD6983E72EB}"/>
              </a:ext>
            </a:extLst>
          </p:cNvPr>
          <p:cNvSpPr txBox="1"/>
          <p:nvPr/>
        </p:nvSpPr>
        <p:spPr>
          <a:xfrm>
            <a:off x="0" y="5820689"/>
            <a:ext cx="2587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Aerosol Optical Depth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575195-FE56-40FB-B1ED-AFD27D5AFCCF}"/>
              </a:ext>
            </a:extLst>
          </p:cNvPr>
          <p:cNvSpPr txBox="1"/>
          <p:nvPr/>
        </p:nvSpPr>
        <p:spPr>
          <a:xfrm>
            <a:off x="5570818" y="5122594"/>
            <a:ext cx="910827" cy="342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25" dirty="0"/>
              <a:t>Global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118149-DA16-4999-BDF5-F21193F61F11}"/>
              </a:ext>
            </a:extLst>
          </p:cNvPr>
          <p:cNvSpPr txBox="1"/>
          <p:nvPr/>
        </p:nvSpPr>
        <p:spPr>
          <a:xfrm>
            <a:off x="2378902" y="4513967"/>
            <a:ext cx="1061509" cy="342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2707A0EF-7CE4-491C-9247-8DFBF06E9B02}"/>
              </a:ext>
            </a:extLst>
          </p:cNvPr>
          <p:cNvSpPr/>
          <p:nvPr/>
        </p:nvSpPr>
        <p:spPr bwMode="auto">
          <a:xfrm rot="15127550" flipH="1" flipV="1">
            <a:off x="2940881" y="3112600"/>
            <a:ext cx="1385654" cy="1708598"/>
          </a:xfrm>
          <a:prstGeom prst="arc">
            <a:avLst/>
          </a:prstGeom>
          <a:noFill/>
          <a:ln w="508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74295" tIns="37148" rIns="74295" bIns="37148" numCol="1" rtlCol="0" anchor="t" anchorCtr="0" compatLnSpc="1">
            <a:prstTxWarp prst="textNoShape">
              <a:avLst/>
            </a:prstTxWarp>
          </a:bodyPr>
          <a:lstStyle/>
          <a:p>
            <a:pPr defTabSz="742950" eaLnBrk="0" hangingPunct="0"/>
            <a:endParaRPr lang="en-US" sz="1463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72030" y="3926777"/>
            <a:ext cx="3423309" cy="3207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8606" indent="-278606">
              <a:lnSpc>
                <a:spcPct val="83000"/>
              </a:lnSpc>
              <a:spcBef>
                <a:spcPct val="20000"/>
              </a:spcBef>
              <a:buClr>
                <a:srgbClr val="FF8000"/>
              </a:buClr>
            </a:pPr>
            <a:r>
              <a:rPr lang="en-GB" sz="1788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Asia : 4-day AOD Forecast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03713" y="3545156"/>
            <a:ext cx="1232627" cy="418212"/>
          </a:xfrm>
          <a:prstGeom prst="rect">
            <a:avLst/>
          </a:prstGeom>
        </p:spPr>
      </p:pic>
      <p:sp>
        <p:nvSpPr>
          <p:cNvPr id="22" name="ZoneTexte 7">
            <a:extLst>
              <a:ext uri="{FF2B5EF4-FFF2-40B4-BE49-F238E27FC236}">
                <a16:creationId xmlns:a16="http://schemas.microsoft.com/office/drawing/2014/main" id="{F280C1BE-CE8F-7246-B3B0-62D46F998ECB}"/>
              </a:ext>
            </a:extLst>
          </p:cNvPr>
          <p:cNvSpPr txBox="1"/>
          <p:nvPr/>
        </p:nvSpPr>
        <p:spPr>
          <a:xfrm>
            <a:off x="5570818" y="5779256"/>
            <a:ext cx="3805411" cy="3077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Courteousy</a:t>
            </a:r>
            <a:r>
              <a:rPr lang="en-GB" sz="1400" b="0" dirty="0">
                <a:latin typeface="Arial" panose="020B0604020202020204" pitchFamily="34" charset="0"/>
                <a:cs typeface="Arial" panose="020B0604020202020204" pitchFamily="34" charset="0"/>
              </a:rPr>
              <a:t> Martin Wooster, S3VT, May 2019</a:t>
            </a:r>
          </a:p>
        </p:txBody>
      </p:sp>
    </p:spTree>
    <p:extLst>
      <p:ext uri="{BB962C8B-B14F-4D97-AF65-F5344CB8AC3E}">
        <p14:creationId xmlns:p14="http://schemas.microsoft.com/office/powerpoint/2010/main" val="20699040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74"/>
          <a:stretch/>
        </p:blipFill>
        <p:spPr>
          <a:xfrm>
            <a:off x="59644" y="1131985"/>
            <a:ext cx="5693283" cy="4269962"/>
          </a:xfrm>
          <a:prstGeom prst="rect">
            <a:avLst/>
          </a:prstGeom>
        </p:spPr>
      </p:pic>
      <p:pic>
        <p:nvPicPr>
          <p:cNvPr id="10" name="Tijdelijke aanduiding voor inhoud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3" t="49542" r="10615" b="8235"/>
          <a:stretch/>
        </p:blipFill>
        <p:spPr>
          <a:xfrm>
            <a:off x="2044698" y="2238641"/>
            <a:ext cx="3515304" cy="3086187"/>
          </a:xfrm>
          <a:prstGeom prst="roundRect">
            <a:avLst>
              <a:gd name="adj" fmla="val 277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61748" y="926456"/>
            <a:ext cx="3462313" cy="53911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800" dirty="0">
                <a:solidFill>
                  <a:srgbClr val="000000"/>
                </a:solidFill>
              </a:rPr>
              <a:t>Heating flames due to flammable gas disposed at the tip of a stack from Upstream Oil and Gas (UOG) industrial Gas Flaring (GF) </a:t>
            </a:r>
            <a:r>
              <a:rPr lang="en-US" sz="1800" dirty="0" smtClean="0">
                <a:solidFill>
                  <a:srgbClr val="000000"/>
                </a:solidFill>
              </a:rPr>
              <a:t>released:</a:t>
            </a:r>
          </a:p>
          <a:p>
            <a:pPr marL="0" indent="0" algn="just">
              <a:buNone/>
            </a:pPr>
            <a:endParaRPr lang="en-US" sz="1800" dirty="0">
              <a:solidFill>
                <a:srgbClr val="000000"/>
              </a:solidFill>
            </a:endParaRPr>
          </a:p>
          <a:p>
            <a:pPr marL="0" indent="0" algn="just">
              <a:buNone/>
            </a:pPr>
            <a:r>
              <a:rPr lang="en-US" sz="1800" dirty="0" smtClean="0">
                <a:solidFill>
                  <a:srgbClr val="000000"/>
                </a:solidFill>
              </a:rPr>
              <a:t>between </a:t>
            </a:r>
            <a:r>
              <a:rPr lang="en-US" sz="1800" dirty="0">
                <a:solidFill>
                  <a:srgbClr val="000000"/>
                </a:solidFill>
              </a:rPr>
              <a:t>2003 and 2012 </a:t>
            </a:r>
            <a:r>
              <a:rPr lang="en-US" sz="1800" baseline="30000" dirty="0">
                <a:solidFill>
                  <a:srgbClr val="000000"/>
                </a:solidFill>
              </a:rPr>
              <a:t>~</a:t>
            </a:r>
            <a:r>
              <a:rPr lang="en-US" sz="1800" dirty="0">
                <a:solidFill>
                  <a:srgbClr val="000000"/>
                </a:solidFill>
              </a:rPr>
              <a:t>304 </a:t>
            </a:r>
            <a:r>
              <a:rPr lang="en-US" sz="1800" dirty="0" err="1">
                <a:solidFill>
                  <a:srgbClr val="000000"/>
                </a:solidFill>
              </a:rPr>
              <a:t>Tg</a:t>
            </a:r>
            <a:r>
              <a:rPr lang="en-US" sz="1800" dirty="0">
                <a:solidFill>
                  <a:srgbClr val="000000"/>
                </a:solidFill>
              </a:rPr>
              <a:t> CO</a:t>
            </a:r>
            <a:r>
              <a:rPr lang="en-US" sz="1800" baseline="-25000" dirty="0">
                <a:solidFill>
                  <a:srgbClr val="000000"/>
                </a:solidFill>
              </a:rPr>
              <a:t>2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yearly</a:t>
            </a:r>
          </a:p>
          <a:p>
            <a:pPr marL="0" indent="0" algn="just">
              <a:buNone/>
            </a:pPr>
            <a:endParaRPr lang="en-US" sz="1800" dirty="0" smtClean="0">
              <a:solidFill>
                <a:srgbClr val="000000"/>
              </a:solidFill>
            </a:endParaRPr>
          </a:p>
          <a:p>
            <a:pPr marL="0" indent="0" algn="just">
              <a:buNone/>
            </a:pPr>
            <a:endParaRPr lang="en-US" sz="1800" dirty="0">
              <a:solidFill>
                <a:srgbClr val="000000"/>
              </a:solidFill>
            </a:endParaRPr>
          </a:p>
          <a:p>
            <a:pPr marL="0" indent="0" algn="just">
              <a:buNone/>
            </a:pPr>
            <a:r>
              <a:rPr lang="en-US" sz="1800" dirty="0" smtClean="0">
                <a:solidFill>
                  <a:srgbClr val="000000"/>
                </a:solidFill>
              </a:rPr>
              <a:t>270 </a:t>
            </a:r>
            <a:r>
              <a:rPr lang="en-US" sz="1800" dirty="0">
                <a:solidFill>
                  <a:srgbClr val="000000"/>
                </a:solidFill>
              </a:rPr>
              <a:t>and 210 Gg of BC in 2005 and 2010, </a:t>
            </a:r>
            <a:r>
              <a:rPr lang="en-US" sz="1800" dirty="0" smtClean="0">
                <a:solidFill>
                  <a:srgbClr val="000000"/>
                </a:solidFill>
              </a:rPr>
              <a:t>respectively.</a:t>
            </a:r>
          </a:p>
          <a:p>
            <a:pPr marL="0" indent="0" algn="just">
              <a:buNone/>
            </a:pPr>
            <a:endParaRPr lang="en-US" sz="1800" dirty="0">
              <a:solidFill>
                <a:srgbClr val="000000"/>
              </a:solidFill>
            </a:endParaRPr>
          </a:p>
          <a:p>
            <a:pPr marL="0" indent="0" algn="just">
              <a:buNone/>
            </a:pPr>
            <a:endParaRPr lang="en-US" sz="1800" dirty="0" smtClean="0">
              <a:solidFill>
                <a:srgbClr val="000000"/>
              </a:solidFill>
            </a:endParaRPr>
          </a:p>
          <a:p>
            <a:pPr marL="0" indent="0" algn="just">
              <a:buNone/>
            </a:pPr>
            <a:r>
              <a:rPr lang="en-US" sz="1800" dirty="0" smtClean="0">
                <a:solidFill>
                  <a:srgbClr val="000000"/>
                </a:solidFill>
              </a:rPr>
              <a:t>Regionally</a:t>
            </a:r>
            <a:r>
              <a:rPr lang="en-US" sz="1800" dirty="0">
                <a:solidFill>
                  <a:srgbClr val="000000"/>
                </a:solidFill>
              </a:rPr>
              <a:t>, they contribute to half the near-surface BC concentration in the </a:t>
            </a:r>
            <a:r>
              <a:rPr lang="en-US" sz="1800" dirty="0" smtClean="0">
                <a:solidFill>
                  <a:srgbClr val="000000"/>
                </a:solidFill>
              </a:rPr>
              <a:t>Arctic.</a:t>
            </a:r>
            <a:endParaRPr lang="en-GB" sz="1800" dirty="0" smtClean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652000" cy="779721"/>
          </a:xfrm>
        </p:spPr>
        <p:txBody>
          <a:bodyPr/>
          <a:lstStyle/>
          <a:p>
            <a:r>
              <a:rPr lang="en-GB" dirty="0" smtClean="0"/>
              <a:t>Industrial gas flares – An independent survey needed</a:t>
            </a:r>
            <a:endParaRPr lang="en-GB" dirty="0"/>
          </a:p>
        </p:txBody>
      </p:sp>
      <p:pic>
        <p:nvPicPr>
          <p:cNvPr id="6" name="Afbeelding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297" y="658009"/>
            <a:ext cx="792220" cy="5106874"/>
          </a:xfrm>
          <a:prstGeom prst="rect">
            <a:avLst/>
          </a:prstGeom>
          <a:noFill/>
        </p:spPr>
      </p:pic>
      <p:sp>
        <p:nvSpPr>
          <p:cNvPr id="7" name="Tekstvak 12"/>
          <p:cNvSpPr txBox="1"/>
          <p:nvPr/>
        </p:nvSpPr>
        <p:spPr>
          <a:xfrm>
            <a:off x="90124" y="5955856"/>
            <a:ext cx="5469877" cy="68516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129898" tIns="64949" rIns="129898" bIns="64949" rtlCol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DECSO algorithm from KNMI</a:t>
            </a:r>
          </a:p>
          <a:p>
            <a:r>
              <a:rPr lang="en-US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 Mijling , Ronald van der A, KNMI</a:t>
            </a:r>
            <a:endParaRPr lang="nl-NL" sz="18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hthoek 3"/>
          <p:cNvSpPr/>
          <p:nvPr/>
        </p:nvSpPr>
        <p:spPr>
          <a:xfrm>
            <a:off x="90125" y="5648548"/>
            <a:ext cx="5469877" cy="36922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91337" tIns="45665" rIns="91337" bIns="45665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Daily </a:t>
            </a:r>
            <a:r>
              <a:rPr lang="en-US" sz="1800" b="0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 emission </a:t>
            </a:r>
            <a:r>
              <a:rPr lang="en-US" sz="1800" b="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estimates </a:t>
            </a:r>
            <a:r>
              <a:rPr lang="en-US" sz="1800" b="0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constrained </a:t>
            </a:r>
            <a:r>
              <a:rPr lang="en-US" sz="1800" b="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by satellites</a:t>
            </a:r>
            <a:endParaRPr lang="nl-NL" sz="1800" b="0" dirty="0">
              <a:solidFill>
                <a:srgbClr val="00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37981" y="3026546"/>
            <a:ext cx="1939912" cy="338554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Olivier </a:t>
            </a:r>
            <a:r>
              <a:rPr lang="en-GB" sz="16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GB" sz="1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(2014)</a:t>
            </a:r>
            <a:endParaRPr lang="en-GB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02530" y="4256246"/>
            <a:ext cx="2083332" cy="338554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Klimont</a:t>
            </a:r>
            <a:r>
              <a:rPr lang="en-GB" sz="1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GB" sz="1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(2017)</a:t>
            </a:r>
            <a:endParaRPr lang="en-GB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55217" y="5658504"/>
            <a:ext cx="1866899" cy="338554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Stohl</a:t>
            </a:r>
            <a:r>
              <a:rPr lang="en-GB" sz="1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GB" sz="1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(2013)</a:t>
            </a:r>
            <a:endParaRPr lang="en-GB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3556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82921"/>
            <a:ext cx="4429760" cy="5391150"/>
          </a:xfrm>
        </p:spPr>
        <p:txBody>
          <a:bodyPr>
            <a:normAutofit/>
          </a:bodyPr>
          <a:lstStyle/>
          <a:p>
            <a:pPr algn="just"/>
            <a:r>
              <a:rPr lang="en-GB" sz="2200" dirty="0" smtClean="0">
                <a:solidFill>
                  <a:srgbClr val="000000"/>
                </a:solidFill>
              </a:rPr>
              <a:t>Several Geostationary sensors for FRP:</a:t>
            </a:r>
          </a:p>
          <a:p>
            <a:pPr lvl="1" algn="just"/>
            <a:r>
              <a:rPr lang="en-GB" sz="1600" i="1" dirty="0" smtClean="0">
                <a:solidFill>
                  <a:srgbClr val="000000"/>
                </a:solidFill>
              </a:rPr>
              <a:t>e.g.</a:t>
            </a:r>
            <a:r>
              <a:rPr lang="en-GB" sz="1600" dirty="0" smtClean="0">
                <a:solidFill>
                  <a:srgbClr val="000000"/>
                </a:solidFill>
              </a:rPr>
              <a:t> </a:t>
            </a:r>
            <a:r>
              <a:rPr lang="en-GB" sz="1600" dirty="0" err="1" smtClean="0">
                <a:solidFill>
                  <a:srgbClr val="000000"/>
                </a:solidFill>
              </a:rPr>
              <a:t>Meteosat</a:t>
            </a:r>
            <a:r>
              <a:rPr lang="en-GB" sz="1600" dirty="0" smtClean="0">
                <a:solidFill>
                  <a:srgbClr val="000000"/>
                </a:solidFill>
              </a:rPr>
              <a:t> Second &amp; Third Generation (Africa &amp; Europe)</a:t>
            </a:r>
          </a:p>
          <a:p>
            <a:pPr lvl="1" algn="just"/>
            <a:endParaRPr lang="en-GB" sz="1600" dirty="0">
              <a:solidFill>
                <a:srgbClr val="000000"/>
              </a:solidFill>
            </a:endParaRPr>
          </a:p>
          <a:p>
            <a:pPr lvl="1" algn="just"/>
            <a:r>
              <a:rPr lang="en-GB" sz="1600" dirty="0" smtClean="0">
                <a:solidFill>
                  <a:srgbClr val="000000"/>
                </a:solidFill>
              </a:rPr>
              <a:t>High temporal frequency / sampling =&gt; good for fire diurnal cycle</a:t>
            </a:r>
          </a:p>
          <a:p>
            <a:pPr lvl="1" algn="just"/>
            <a:r>
              <a:rPr lang="en-GB" sz="1600" dirty="0" smtClean="0">
                <a:solidFill>
                  <a:srgbClr val="000000"/>
                </a:solidFill>
              </a:rPr>
              <a:t>No global coverage</a:t>
            </a:r>
          </a:p>
          <a:p>
            <a:pPr lvl="1" algn="just"/>
            <a:r>
              <a:rPr lang="en-GB" sz="1600" dirty="0" smtClean="0">
                <a:solidFill>
                  <a:srgbClr val="000000"/>
                </a:solidFill>
              </a:rPr>
              <a:t>High geometry deformation in high latitudes</a:t>
            </a:r>
          </a:p>
          <a:p>
            <a:pPr lvl="1" algn="just"/>
            <a:r>
              <a:rPr lang="en-GB" sz="1600" dirty="0" smtClean="0">
                <a:solidFill>
                  <a:srgbClr val="000000"/>
                </a:solidFill>
              </a:rPr>
              <a:t>Industrial gas flares in </a:t>
            </a:r>
            <a:r>
              <a:rPr lang="en-GB" sz="1600" dirty="0" err="1" smtClean="0">
                <a:solidFill>
                  <a:srgbClr val="000000"/>
                </a:solidFill>
              </a:rPr>
              <a:t>North_Sea</a:t>
            </a:r>
            <a:r>
              <a:rPr lang="en-GB" sz="1600" dirty="0" smtClean="0">
                <a:solidFill>
                  <a:srgbClr val="000000"/>
                </a:solidFill>
              </a:rPr>
              <a:t>, Algeria, Persian Gulf, etc…?</a:t>
            </a:r>
          </a:p>
          <a:p>
            <a:pPr lvl="1" algn="just"/>
            <a:r>
              <a:rPr lang="en-GB" sz="1600" dirty="0" smtClean="0">
                <a:solidFill>
                  <a:srgbClr val="000000"/>
                </a:solidFill>
              </a:rPr>
              <a:t>Global inter-calibration?</a:t>
            </a:r>
          </a:p>
          <a:p>
            <a:pPr algn="just"/>
            <a:endParaRPr lang="en-GB" sz="2200" dirty="0" smtClean="0"/>
          </a:p>
          <a:p>
            <a:pPr algn="just"/>
            <a:endParaRPr lang="en-GB" sz="2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652000" cy="779721"/>
          </a:xfrm>
        </p:spPr>
        <p:txBody>
          <a:bodyPr/>
          <a:lstStyle/>
          <a:p>
            <a:r>
              <a:rPr lang="en-GB" dirty="0" smtClean="0"/>
              <a:t>Operational hot-spot satellite missions - Geo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0" y="911801"/>
            <a:ext cx="4419600" cy="39334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970" y="1346199"/>
            <a:ext cx="1803909" cy="7946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/>
          <p:cNvSpPr txBox="1"/>
          <p:nvPr/>
        </p:nvSpPr>
        <p:spPr>
          <a:xfrm>
            <a:off x="6669530" y="4977325"/>
            <a:ext cx="2748790" cy="46166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en-GB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landsaf.ipma.pt/en/products/fire-products/frppixel</a:t>
            </a:r>
            <a:endParaRPr lang="en-GB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713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graph Landscape Template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opernicus VWG Template.potx" id="{27403574-E20C-466D-B10A-60B391C9BD35}" vid="{65FA830B-07A1-43F0-9DEA-45BD3130BE08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Copernicus VWG Template (1)</Template>
  <TotalTime>2701</TotalTime>
  <Words>2765</Words>
  <Application>Microsoft Office PowerPoint</Application>
  <PresentationFormat>A4 Paper (210x297 mm)</PresentationFormat>
  <Paragraphs>479</Paragraphs>
  <Slides>53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53</vt:i4>
      </vt:variant>
    </vt:vector>
  </HeadingPairs>
  <TitlesOfParts>
    <vt:vector size="63" baseType="lpstr">
      <vt:lpstr>ＭＳ Ｐゴシック</vt:lpstr>
      <vt:lpstr>Arial</vt:lpstr>
      <vt:lpstr>Calibri</vt:lpstr>
      <vt:lpstr>Century Gothic</vt:lpstr>
      <vt:lpstr>Helvetica</vt:lpstr>
      <vt:lpstr>Symbol</vt:lpstr>
      <vt:lpstr>Tahoma</vt:lpstr>
      <vt:lpstr>Times New Roman</vt:lpstr>
      <vt:lpstr>Wingdings</vt:lpstr>
      <vt:lpstr>Viewgraph Landscape Template</vt:lpstr>
      <vt:lpstr>PowerPoint Presentation</vt:lpstr>
      <vt:lpstr>The 1st Copernicus Sentinel-3 NRT FRP after successful deployment</vt:lpstr>
      <vt:lpstr>Outline</vt:lpstr>
      <vt:lpstr>Outline</vt:lpstr>
      <vt:lpstr>PowerPoint Presentation</vt:lpstr>
      <vt:lpstr>PowerPoint Presentation</vt:lpstr>
      <vt:lpstr>PowerPoint Presentation</vt:lpstr>
      <vt:lpstr>Industrial gas flares – An independent survey needed</vt:lpstr>
      <vt:lpstr>Operational hot-spot satellite missions - Geo</vt:lpstr>
      <vt:lpstr>Operational hot-spot satellite missions - LEO</vt:lpstr>
      <vt:lpstr>Outline</vt:lpstr>
      <vt:lpstr>EUMETSAT</vt:lpstr>
      <vt:lpstr>PowerPoint Presentation</vt:lpstr>
      <vt:lpstr>Copernicus Space Component (CSC)</vt:lpstr>
      <vt:lpstr>Components &amp; responsibilities</vt:lpstr>
      <vt:lpstr>Sentinel-3 Mission Product Responsibilities – Originally Marine / Land</vt:lpstr>
      <vt:lpstr>Sentinel-3 – An operational Marine &amp; Land mission - EU Copernicus</vt:lpstr>
      <vt:lpstr>PowerPoint Presentation</vt:lpstr>
      <vt:lpstr>OLCI RGB image – Looking at our Earth</vt:lpstr>
      <vt:lpstr>What does Sentinel-3 offer for hot spot monitoring</vt:lpstr>
      <vt:lpstr>Aerosol from space – In a nutshell</vt:lpstr>
      <vt:lpstr>PowerPoint Presentation</vt:lpstr>
      <vt:lpstr>NRT Sentinel-3 AOD – Inter-comparison of 5 satellites</vt:lpstr>
      <vt:lpstr>Outline</vt:lpstr>
      <vt:lpstr>Hot-Spot from space – In a nutshell</vt:lpstr>
      <vt:lpstr>The Copernicus Sentinel-3 FRP NRT</vt:lpstr>
      <vt:lpstr>Copernicus Sentinel-3 NRT FRP deployment – during COVID-19…</vt:lpstr>
      <vt:lpstr>The 1st Copernicus Sentinel-3 NRT FRP map – 21.04.2020</vt:lpstr>
      <vt:lpstr>NRT Sentinel-3 FRP v2.0 examples</vt:lpstr>
      <vt:lpstr>NRT Sentinel-3 FRP v2.0 examples</vt:lpstr>
      <vt:lpstr>NRT Sentinel-3 FRP v2.0 examples</vt:lpstr>
      <vt:lpstr>NRT Sentinel-3 FRP v2.0 examples</vt:lpstr>
      <vt:lpstr>Copernicus NRT Sentinel-3 FRP – More detection of low fire signals than MODIS!</vt:lpstr>
      <vt:lpstr>PowerPoint Presentation</vt:lpstr>
      <vt:lpstr>South Atlantic Anomaly &amp; spurious signal filtering</vt:lpstr>
      <vt:lpstr>NRT Sentinel-3 FRP – Hot-spot detection Validation methodology </vt:lpstr>
      <vt:lpstr>Outline</vt:lpstr>
      <vt:lpstr>EUMETSAT Sentinel-3 Dissemination Services &amp; Data Access</vt:lpstr>
      <vt:lpstr>METIS - Monitoring &amp; Evaluation of Thematic Information from Space</vt:lpstr>
      <vt:lpstr>METIS FRP NRT S3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Access to Sentinel-3 products from EUMETSAT</vt:lpstr>
      <vt:lpstr>Access to Sentinel-3 products from EUMETSAT</vt:lpstr>
      <vt:lpstr>Copernicus Sentinel-3 NRT FRP Product content</vt:lpstr>
      <vt:lpstr>Copernicus Sentinel-3 NRT FRP Websites</vt:lpstr>
      <vt:lpstr>Conclusion</vt:lpstr>
      <vt:lpstr>PowerPoint Presentation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Copernicus Sentinel-3 NRT FRP: introduction to the product &amp; examples</dc:title>
  <dc:creator>Julien Chimot</dc:creator>
  <cp:lastModifiedBy>Rosa Ullucci</cp:lastModifiedBy>
  <cp:revision>80</cp:revision>
  <cp:lastPrinted>2020-04-30T15:40:25Z</cp:lastPrinted>
  <dcterms:created xsi:type="dcterms:W3CDTF">2020-04-30T07:29:32Z</dcterms:created>
  <dcterms:modified xsi:type="dcterms:W3CDTF">2020-05-15T07:46:48Z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M_DOCNUM">
    <vt:lpwstr>1177098</vt:lpwstr>
  </property>
  <property fmtid="{D5CDD505-2E9C-101B-9397-08002B2CF9AE}" pid="3" name="DM_DOCNAME">
    <vt:lpwstr>Chimot_Copernicus_Sentinel3_NRT_FRP_Fire_User_Workshop_20190515</vt:lpwstr>
  </property>
  <property fmtid="{D5CDD505-2E9C-101B-9397-08002B2CF9AE}" pid="4" name="DM_AUTHOR">
    <vt:lpwstr>Julien Chimot</vt:lpwstr>
  </property>
  <property fmtid="{D5CDD505-2E9C-101B-9397-08002B2CF9AE}" pid="5" name="DM_E_DOC_NO">
    <vt:lpwstr>EUM/RSP/VWG/20/1177098</vt:lpwstr>
  </property>
  <property fmtid="{D5CDD505-2E9C-101B-9397-08002B2CF9AE}" pid="6" name="DM_E_VER_NO">
    <vt:lpwstr>1 Draft</vt:lpwstr>
  </property>
  <property fmtid="{D5CDD505-2E9C-101B-9397-08002B2CF9AE}" pid="7" name="DM_E_ISS_DATE">
    <vt:lpwstr>15 May 2020</vt:lpwstr>
  </property>
  <property fmtid="{D5CDD505-2E9C-101B-9397-08002B2CF9AE}" pid="8" name="DM_E_FROM_PERS2">
    <vt:lpwstr/>
  </property>
  <property fmtid="{D5CDD505-2E9C-101B-9397-08002B2CF9AE}" pid="9" name="DM_E_CONFID">
    <vt:lpwstr/>
  </property>
  <property fmtid="{D5CDD505-2E9C-101B-9397-08002B2CF9AE}" pid="10" name="DM_E_WBS_CODE">
    <vt:lpwstr/>
  </property>
  <property fmtid="{D5CDD505-2E9C-101B-9397-08002B2CF9AE}" pid="11" name="DM_E_DISTRIB">
    <vt:lpwstr/>
  </property>
</Properties>
</file>