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  <p:sldMasterId id="2147483675" r:id="rId3"/>
  </p:sldMasterIdLst>
  <p:notesMasterIdLst>
    <p:notesMasterId r:id="rId35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86" r:id="rId25"/>
    <p:sldId id="287" r:id="rId26"/>
    <p:sldId id="288" r:id="rId27"/>
    <p:sldId id="289" r:id="rId28"/>
    <p:sldId id="282" r:id="rId29"/>
    <p:sldId id="283" r:id="rId30"/>
    <p:sldId id="284" r:id="rId31"/>
    <p:sldId id="285" r:id="rId32"/>
    <p:sldId id="277" r:id="rId33"/>
    <p:sldId id="278" r:id="rId34"/>
  </p:sldIdLst>
  <p:sldSz cx="12192000" cy="6858000"/>
  <p:notesSz cx="6858000" cy="9144000"/>
  <p:embeddedFontLst>
    <p:embeddedFont>
      <p:font typeface="Oswald" panose="020B0604020202020204" charset="0"/>
      <p:regular r:id="rId36"/>
      <p:bold r:id="rId37"/>
    </p:embeddedFont>
    <p:embeddedFont>
      <p:font typeface="Verdana" panose="020B0604030504040204" pitchFamily="34" charset="0"/>
      <p:regular r:id="rId38"/>
      <p:bold r:id="rId39"/>
      <p:italic r:id="rId40"/>
      <p:boldItalic r:id="rId41"/>
    </p:embeddedFont>
    <p:embeddedFont>
      <p:font typeface="Comic Sans MS" panose="030F0702030302020204" pitchFamily="66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9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85d424a0a8_1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g85d424a0a8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Verdana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4463" y="739775"/>
            <a:ext cx="6569075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4" name="Google Shape;39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2" name="Google Shape;44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Verdana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Verdana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875e2b0c0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875e2b0c0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875e2b0c02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4463" y="739775"/>
            <a:ext cx="6569075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9" name="Google Shape;46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85d424a0a8_1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g85d424a0a8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85d424a0a8_1_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g85d424a0a8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875e2b0c02_0_1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g875e2b0c02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75e2b0c02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75e2b0c02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85d424a0a8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85d424a0a8_1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g85d424a0a8_1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30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85d424a0a8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85d424a0a8_1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g85d424a0a8_1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31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875e2b0c0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875e2b0c02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g875e2b0c02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85d424a0a8_1_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g85d424a0a8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Satellites have instruments who spans different parts of the light spectra, from the UV to the microwaves. Can be sensitive to many species that are key for chem cycles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Describe the book scheme below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Tell that SAT measures integrated column or thick profiles (as said by Mark)</a:t>
            </a:r>
            <a:endParaRPr/>
          </a:p>
        </p:txBody>
      </p:sp>
      <p:sp>
        <p:nvSpPr>
          <p:cNvPr id="244" name="Google Shape;24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875e2b0c02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g875e2b0c02_0_1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Satellites have instruments who spans different parts of the light spectra, from the UV to the microwaves. Can be sensitive to many species that are key for chem cycles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Describe the book scheme below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Tell that SAT measures integrated column or thick profiles (as said by Mark)</a:t>
            </a:r>
            <a:endParaRPr/>
          </a:p>
        </p:txBody>
      </p:sp>
      <p:sp>
        <p:nvSpPr>
          <p:cNvPr id="252" name="Google Shape;252;g875e2b0c02_0_1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26" Type="http://schemas.openxmlformats.org/officeDocument/2006/relationships/image" Target="../media/image50.png"/><Relationship Id="rId3" Type="http://schemas.openxmlformats.org/officeDocument/2006/relationships/image" Target="../media/image31.png"/><Relationship Id="rId21" Type="http://schemas.openxmlformats.org/officeDocument/2006/relationships/image" Target="../media/image46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5" Type="http://schemas.openxmlformats.org/officeDocument/2006/relationships/image" Target="../media/image49.png"/><Relationship Id="rId2" Type="http://schemas.openxmlformats.org/officeDocument/2006/relationships/image" Target="../media/image30.png"/><Relationship Id="rId16" Type="http://schemas.openxmlformats.org/officeDocument/2006/relationships/image" Target="../media/image17.png"/><Relationship Id="rId20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24" Type="http://schemas.openxmlformats.org/officeDocument/2006/relationships/image" Target="../media/image48.png"/><Relationship Id="rId5" Type="http://schemas.openxmlformats.org/officeDocument/2006/relationships/image" Target="../media/image33.png"/><Relationship Id="rId15" Type="http://schemas.openxmlformats.org/officeDocument/2006/relationships/image" Target="../media/image41.pn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10" Type="http://schemas.openxmlformats.org/officeDocument/2006/relationships/image" Target="../media/image37.png"/><Relationship Id="rId19" Type="http://schemas.openxmlformats.org/officeDocument/2006/relationships/image" Target="../media/image44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5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4" name="Rectangle 13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932723"/>
            <a:ext cx="10325101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71686"/>
            <a:ext cx="2844800" cy="365125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71686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571686"/>
            <a:ext cx="2844800" cy="365125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7883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6576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5"/>
          <p:cNvSpPr txBox="1">
            <a:spLocks noGrp="1"/>
          </p:cNvSpPr>
          <p:nvPr>
            <p:ph type="subTitle" idx="1"/>
          </p:nvPr>
        </p:nvSpPr>
        <p:spPr>
          <a:xfrm>
            <a:off x="819148" y="3886201"/>
            <a:ext cx="10598400" cy="508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lvl="0" algn="l">
              <a:lnSpc>
                <a:spcPct val="119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Verdana"/>
              <a:buNone/>
              <a:defRPr sz="2400"/>
            </a:lvl1pPr>
            <a:lvl2pPr lvl="1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lvl="6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lvl="7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lvl="8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ctrTitle"/>
          </p:nvPr>
        </p:nvSpPr>
        <p:spPr>
          <a:xfrm>
            <a:off x="783168" y="2501694"/>
            <a:ext cx="10596033" cy="725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267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/>
          <p:nvPr/>
        </p:nvSpPr>
        <p:spPr>
          <a:xfrm>
            <a:off x="842433" y="6429377"/>
            <a:ext cx="6688667" cy="256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67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3" name="Google Shape;123;p15"/>
          <p:cNvPicPr preferRelativeResize="0"/>
          <p:nvPr/>
        </p:nvPicPr>
        <p:blipFill rotWithShape="1">
          <a:blip r:embed="rId3">
            <a:alphaModFix/>
          </a:blip>
          <a:srcRect t="-2" b="28613"/>
          <a:stretch/>
        </p:blipFill>
        <p:spPr>
          <a:xfrm>
            <a:off x="10383890" y="208265"/>
            <a:ext cx="1613941" cy="6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5"/>
          <p:cNvSpPr txBox="1"/>
          <p:nvPr/>
        </p:nvSpPr>
        <p:spPr>
          <a:xfrm>
            <a:off x="217099" y="6124764"/>
            <a:ext cx="6688667" cy="256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rgbClr val="D8D8D8"/>
                </a:solidFill>
                <a:latin typeface="Verdana"/>
                <a:ea typeface="Verdana"/>
                <a:cs typeface="Verdana"/>
                <a:sym typeface="Verdana"/>
              </a:rPr>
              <a:t>ESA UNCLASSIFIED - For Official Use</a:t>
            </a:r>
            <a:endParaRPr sz="1067">
              <a:solidFill>
                <a:srgbClr val="D8D8D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5" name="Google Shape;125;p15"/>
          <p:cNvPicPr preferRelativeResize="0"/>
          <p:nvPr/>
        </p:nvPicPr>
        <p:blipFill rotWithShape="1">
          <a:blip r:embed="rId4">
            <a:alphaModFix/>
          </a:blip>
          <a:srcRect t="83097" b="-5312"/>
          <a:stretch/>
        </p:blipFill>
        <p:spPr>
          <a:xfrm>
            <a:off x="10387200" y="6532800"/>
            <a:ext cx="1595883" cy="19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" name="Google Shape;126;p15"/>
          <p:cNvCxnSpPr/>
          <p:nvPr/>
        </p:nvCxnSpPr>
        <p:spPr>
          <a:xfrm>
            <a:off x="221243" y="6385584"/>
            <a:ext cx="11766372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7" name="Google Shape;127;p15"/>
          <p:cNvGrpSpPr/>
          <p:nvPr/>
        </p:nvGrpSpPr>
        <p:grpSpPr>
          <a:xfrm>
            <a:off x="229692" y="6544010"/>
            <a:ext cx="9102221" cy="148692"/>
            <a:chOff x="172269" y="6621494"/>
            <a:chExt cx="6826666" cy="111519"/>
          </a:xfrm>
        </p:grpSpPr>
        <p:pic>
          <p:nvPicPr>
            <p:cNvPr id="128" name="Google Shape;128;p15" descr="at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5" descr="be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5" descr="ca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p15" descr="ch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Google Shape;132;p15" descr="cz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15" descr="de.p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Google Shape;134;p15" descr="dk.png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" name="Google Shape;135;p15" descr="ee.png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" name="Google Shape;136;p15" descr="es.png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15" descr="fi.png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15" descr="fr.png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15" descr="gr.png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15" descr="hu.png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Google Shape;141;p15" descr="ie.png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Google Shape;142;p15" descr="it.png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15" descr="lu.png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Google Shape;144;p15" descr="nl.png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Google Shape;145;p15" descr="no.png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15" descr="pl.png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15" descr="pt.png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p15" descr="ro.png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Google Shape;149;p15" descr="se.png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15" descr="uk.png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15" descr="si.png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8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59" name="Google Shape;159;p18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60" name="Google Shape;160;p1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9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1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7" name="Google Shape;167;p2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3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78" name="Google Shape;178;p23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9" name="Google Shape;179;p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82" name="Google Shape;182;p2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5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86" name="Google Shape;186;p25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7" name="Google Shape;187;p25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88" name="Google Shape;188;p2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191" name="Google Shape;191;p2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7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4" name="Google Shape;194;p27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95" name="Google Shape;195;p2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theme" Target="../theme/theme2.xml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jp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7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4" descr="PPT_Footer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91288"/>
            <a:ext cx="12192000" cy="36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 descr="PPT_Footer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44825" y="6491288"/>
            <a:ext cx="9144000" cy="36671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4"/>
          <p:cNvSpPr txBox="1">
            <a:spLocks noGrp="1"/>
          </p:cNvSpPr>
          <p:nvPr>
            <p:ph type="body" idx="1"/>
          </p:nvPr>
        </p:nvSpPr>
        <p:spPr>
          <a:xfrm>
            <a:off x="228601" y="863612"/>
            <a:ext cx="11663363" cy="533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marL="457200" marR="0" lvl="0" indent="-2286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sz="1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302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sz="1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302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sz="1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302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sz="1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0" name="Google Shape;90;p14"/>
          <p:cNvSpPr txBox="1"/>
          <p:nvPr/>
        </p:nvSpPr>
        <p:spPr>
          <a:xfrm>
            <a:off x="5973777" y="6296038"/>
            <a:ext cx="6027737" cy="147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0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4D4F53"/>
                </a:solidFill>
                <a:latin typeface="Arial"/>
                <a:ea typeface="Arial"/>
                <a:cs typeface="Arial"/>
                <a:sym typeface="Arial"/>
              </a:rPr>
              <a:t>Slide  </a:t>
            </a:r>
            <a:fld id="{00000000-1234-1234-1234-123412341234}" type="slidenum">
              <a:rPr lang="en-GB" sz="800">
                <a:solidFill>
                  <a:srgbClr val="4D4F53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>
              <a:solidFill>
                <a:srgbClr val="4D4F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190509" y="135608"/>
            <a:ext cx="9567863" cy="479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67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67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67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67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67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67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67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67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67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pic>
        <p:nvPicPr>
          <p:cNvPr id="92" name="Google Shape;92;p14"/>
          <p:cNvPicPr preferRelativeResize="0"/>
          <p:nvPr/>
        </p:nvPicPr>
        <p:blipFill rotWithShape="1">
          <a:blip r:embed="rId6">
            <a:alphaModFix/>
          </a:blip>
          <a:srcRect t="-2" b="23121"/>
          <a:stretch/>
        </p:blipFill>
        <p:spPr>
          <a:xfrm>
            <a:off x="10787065" y="155587"/>
            <a:ext cx="1209675" cy="5032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" name="Google Shape;93;p14"/>
          <p:cNvGrpSpPr/>
          <p:nvPr/>
        </p:nvGrpSpPr>
        <p:grpSpPr>
          <a:xfrm>
            <a:off x="225425" y="6621464"/>
            <a:ext cx="6826251" cy="111125"/>
            <a:chOff x="226046" y="6621472"/>
            <a:chExt cx="6826250" cy="111125"/>
          </a:xfrm>
        </p:grpSpPr>
        <p:pic>
          <p:nvPicPr>
            <p:cNvPr id="94" name="Google Shape;94;p14" descr="at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14" descr="be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14" descr="ca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14" descr="ch.p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Google Shape;98;p14" descr="cz.png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14" descr="de.png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14" descr="dk.png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p14" descr="ee.png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14" descr="es.png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p14" descr="fi.png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4" descr="fr.png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14" descr="gr.png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14" descr="hu.png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14" descr="ie.png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14" descr="it.png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09;p14" descr="lu.png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p14" descr="nl.png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11;p14" descr="no.png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14" descr="pl.png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14" descr="pt.png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p14" descr="ro.png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14" descr="se.png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14" descr="uk.png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14" descr="si.png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1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1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7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73.jpg"/><Relationship Id="rId4" Type="http://schemas.openxmlformats.org/officeDocument/2006/relationships/image" Target="../media/image6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hyperlink" Target="https://iasi-ft.eu/covid-19/italy-air-pollution/" TargetMode="External"/><Relationship Id="rId4" Type="http://schemas.openxmlformats.org/officeDocument/2006/relationships/image" Target="../media/image75.png"/><Relationship Id="rId9" Type="http://schemas.openxmlformats.org/officeDocument/2006/relationships/image" Target="../media/image7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84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0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88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92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ti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0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7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ltpy.adamplatform.eu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4.png"/><Relationship Id="rId4" Type="http://schemas.openxmlformats.org/officeDocument/2006/relationships/hyperlink" Target="https://wekeo-login.services.meeo.i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jpg"/><Relationship Id="rId5" Type="http://schemas.openxmlformats.org/officeDocument/2006/relationships/image" Target="../media/image68.png"/><Relationship Id="rId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1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9" descr="Risultati immagini per EGU logo 2020"/>
          <p:cNvSpPr/>
          <p:nvPr/>
        </p:nvSpPr>
        <p:spPr>
          <a:xfrm>
            <a:off x="815975" y="0"/>
            <a:ext cx="2562225" cy="1152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29" descr="EGU - Visual identity"/>
          <p:cNvSpPr/>
          <p:nvPr/>
        </p:nvSpPr>
        <p:spPr>
          <a:xfrm>
            <a:off x="815975" y="403225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9"/>
          <p:cNvSpPr/>
          <p:nvPr/>
        </p:nvSpPr>
        <p:spPr>
          <a:xfrm>
            <a:off x="0" y="1152525"/>
            <a:ext cx="12192000" cy="5705400"/>
          </a:xfrm>
          <a:prstGeom prst="rect">
            <a:avLst/>
          </a:prstGeom>
          <a:solidFill>
            <a:srgbClr val="000000">
              <a:alpha val="61839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9"/>
          <p:cNvSpPr txBox="1"/>
          <p:nvPr/>
        </p:nvSpPr>
        <p:spPr>
          <a:xfrm>
            <a:off x="947275" y="1510425"/>
            <a:ext cx="10297500" cy="49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Using Copernicus data for Atmospheric Composition Applications</a:t>
            </a:r>
            <a:endParaRPr sz="50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EGU General Assembly 2020 Short Course | 26 May 2020</a:t>
            </a:r>
            <a:endParaRPr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Jointly organised by </a:t>
            </a:r>
            <a:r>
              <a:rPr lang="en-GB" sz="22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EUMETSAT</a:t>
            </a:r>
            <a:r>
              <a:rPr lang="en-GB" sz="22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, </a:t>
            </a:r>
            <a:r>
              <a:rPr lang="en-GB" sz="22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CAMS-ECMWF</a:t>
            </a:r>
            <a:r>
              <a:rPr lang="en-GB" sz="22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, </a:t>
            </a:r>
            <a:r>
              <a:rPr lang="en-GB" sz="22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ESA</a:t>
            </a:r>
            <a:r>
              <a:rPr lang="en-GB" sz="22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, with support from </a:t>
            </a:r>
            <a:r>
              <a:rPr lang="en-GB" sz="22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Copernicus</a:t>
            </a:r>
            <a:endParaRPr sz="22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Conveners:</a:t>
            </a:r>
            <a:endParaRPr sz="22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Federico Fierli </a:t>
            </a:r>
            <a:r>
              <a:rPr lang="en-GB" sz="22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(EUMETSAT)</a:t>
            </a:r>
            <a:endParaRPr sz="22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Christian Retsche</a:t>
            </a:r>
            <a:r>
              <a:rPr lang="en-GB" sz="22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r (ESA)</a:t>
            </a:r>
            <a:endParaRPr sz="22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Mark Parrington</a:t>
            </a:r>
            <a:r>
              <a:rPr lang="en-GB" sz="22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(ECMWF-CAMS)</a:t>
            </a:r>
            <a:endParaRPr sz="22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Julia Wagemann </a:t>
            </a:r>
            <a:r>
              <a:rPr lang="en-GB" sz="22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(MEEO / University of Marburg)</a:t>
            </a:r>
            <a:endParaRPr sz="22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" y="0"/>
            <a:ext cx="12192000" cy="115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79700" y="5203725"/>
            <a:ext cx="4061700" cy="129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38"/>
          <p:cNvGrpSpPr/>
          <p:nvPr/>
        </p:nvGrpSpPr>
        <p:grpSpPr>
          <a:xfrm>
            <a:off x="-1693" y="0"/>
            <a:ext cx="9182722" cy="6858000"/>
            <a:chOff x="0" y="0"/>
            <a:chExt cx="9182722" cy="6858000"/>
          </a:xfrm>
        </p:grpSpPr>
        <p:sp>
          <p:nvSpPr>
            <p:cNvPr id="327" name="Google Shape;327;p38"/>
            <p:cNvSpPr/>
            <p:nvPr/>
          </p:nvSpPr>
          <p:spPr>
            <a:xfrm>
              <a:off x="4056888" y="5801399"/>
              <a:ext cx="516865" cy="4236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rgbClr val="FF9933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CO </a:t>
              </a:r>
              <a:endParaRPr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38"/>
            <p:cNvSpPr/>
            <p:nvPr/>
          </p:nvSpPr>
          <p:spPr>
            <a:xfrm>
              <a:off x="4447032" y="5801399"/>
              <a:ext cx="126480" cy="4236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rgbClr val="FF9933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-</a:t>
              </a:r>
              <a:endParaRPr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38"/>
            <p:cNvSpPr/>
            <p:nvPr/>
          </p:nvSpPr>
          <p:spPr>
            <a:xfrm>
              <a:off x="4608576" y="5801399"/>
              <a:ext cx="1340200" cy="4236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rgbClr val="FF9933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MOPITT </a:t>
              </a:r>
              <a:endParaRPr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38"/>
            <p:cNvSpPr/>
            <p:nvPr/>
          </p:nvSpPr>
          <p:spPr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l" t="t" r="r" b="b"/>
              <a:pathLst>
                <a:path w="9144000" h="6858000" extrusionOk="0">
                  <a:moveTo>
                    <a:pt x="0" y="0"/>
                  </a:moveTo>
                  <a:lnTo>
                    <a:pt x="9144000" y="0"/>
                  </a:lnTo>
                  <a:lnTo>
                    <a:pt x="9144000" y="6858000"/>
                  </a:lnTo>
                  <a:lnTo>
                    <a:pt x="0" y="685800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31" name="Google Shape;331;p3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472944" y="3235960"/>
              <a:ext cx="3733801" cy="36210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2" name="Google Shape;332;p38"/>
            <p:cNvSpPr/>
            <p:nvPr/>
          </p:nvSpPr>
          <p:spPr>
            <a:xfrm>
              <a:off x="984504" y="2173224"/>
              <a:ext cx="454152" cy="390144"/>
            </a:xfrm>
            <a:custGeom>
              <a:avLst/>
              <a:gdLst/>
              <a:ahLst/>
              <a:cxnLst/>
              <a:rect l="l" t="t" r="r" b="b"/>
              <a:pathLst>
                <a:path w="454152" h="390144" extrusionOk="0">
                  <a:moveTo>
                    <a:pt x="228600" y="0"/>
                  </a:moveTo>
                  <a:cubicBezTo>
                    <a:pt x="353568" y="0"/>
                    <a:pt x="454152" y="88392"/>
                    <a:pt x="454152" y="195072"/>
                  </a:cubicBezTo>
                  <a:cubicBezTo>
                    <a:pt x="454152" y="304800"/>
                    <a:pt x="353568" y="390144"/>
                    <a:pt x="228600" y="390144"/>
                  </a:cubicBezTo>
                  <a:cubicBezTo>
                    <a:pt x="103632" y="390144"/>
                    <a:pt x="0" y="304800"/>
                    <a:pt x="0" y="195072"/>
                  </a:cubicBezTo>
                  <a:cubicBezTo>
                    <a:pt x="0" y="88392"/>
                    <a:pt x="103632" y="0"/>
                    <a:pt x="22860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38"/>
            <p:cNvSpPr/>
            <p:nvPr/>
          </p:nvSpPr>
          <p:spPr>
            <a:xfrm>
              <a:off x="972312" y="2157984"/>
              <a:ext cx="240792" cy="420624"/>
            </a:xfrm>
            <a:custGeom>
              <a:avLst/>
              <a:gdLst/>
              <a:ahLst/>
              <a:cxnLst/>
              <a:rect l="l" t="t" r="r" b="b"/>
              <a:pathLst>
                <a:path w="240792" h="420624" extrusionOk="0">
                  <a:moveTo>
                    <a:pt x="240792" y="0"/>
                  </a:moveTo>
                  <a:lnTo>
                    <a:pt x="240792" y="30480"/>
                  </a:lnTo>
                  <a:lnTo>
                    <a:pt x="219456" y="30480"/>
                  </a:lnTo>
                  <a:lnTo>
                    <a:pt x="198120" y="33528"/>
                  </a:lnTo>
                  <a:lnTo>
                    <a:pt x="176784" y="36576"/>
                  </a:lnTo>
                  <a:lnTo>
                    <a:pt x="158496" y="45720"/>
                  </a:lnTo>
                  <a:lnTo>
                    <a:pt x="137160" y="51816"/>
                  </a:lnTo>
                  <a:lnTo>
                    <a:pt x="121920" y="60960"/>
                  </a:lnTo>
                  <a:lnTo>
                    <a:pt x="103632" y="73152"/>
                  </a:lnTo>
                  <a:lnTo>
                    <a:pt x="88392" y="82296"/>
                  </a:lnTo>
                  <a:lnTo>
                    <a:pt x="76200" y="97536"/>
                  </a:lnTo>
                  <a:lnTo>
                    <a:pt x="64008" y="109728"/>
                  </a:lnTo>
                  <a:lnTo>
                    <a:pt x="51816" y="124968"/>
                  </a:lnTo>
                  <a:lnTo>
                    <a:pt x="42672" y="140208"/>
                  </a:lnTo>
                  <a:lnTo>
                    <a:pt x="36576" y="158496"/>
                  </a:lnTo>
                  <a:lnTo>
                    <a:pt x="30480" y="173736"/>
                  </a:lnTo>
                  <a:lnTo>
                    <a:pt x="27432" y="192024"/>
                  </a:lnTo>
                  <a:lnTo>
                    <a:pt x="27432" y="228600"/>
                  </a:lnTo>
                  <a:lnTo>
                    <a:pt x="30480" y="246888"/>
                  </a:lnTo>
                  <a:lnTo>
                    <a:pt x="36576" y="265176"/>
                  </a:lnTo>
                  <a:lnTo>
                    <a:pt x="42672" y="280416"/>
                  </a:lnTo>
                  <a:lnTo>
                    <a:pt x="51816" y="295656"/>
                  </a:lnTo>
                  <a:lnTo>
                    <a:pt x="64008" y="310896"/>
                  </a:lnTo>
                  <a:lnTo>
                    <a:pt x="73152" y="326136"/>
                  </a:lnTo>
                  <a:lnTo>
                    <a:pt x="88392" y="338328"/>
                  </a:lnTo>
                  <a:lnTo>
                    <a:pt x="103632" y="350520"/>
                  </a:lnTo>
                  <a:lnTo>
                    <a:pt x="118872" y="359664"/>
                  </a:lnTo>
                  <a:lnTo>
                    <a:pt x="137160" y="368808"/>
                  </a:lnTo>
                  <a:lnTo>
                    <a:pt x="155448" y="377952"/>
                  </a:lnTo>
                  <a:lnTo>
                    <a:pt x="176784" y="384048"/>
                  </a:lnTo>
                  <a:lnTo>
                    <a:pt x="195072" y="387096"/>
                  </a:lnTo>
                  <a:lnTo>
                    <a:pt x="216408" y="390144"/>
                  </a:lnTo>
                  <a:lnTo>
                    <a:pt x="240792" y="393192"/>
                  </a:lnTo>
                  <a:lnTo>
                    <a:pt x="240792" y="420624"/>
                  </a:lnTo>
                  <a:lnTo>
                    <a:pt x="216408" y="420624"/>
                  </a:lnTo>
                  <a:lnTo>
                    <a:pt x="192024" y="417576"/>
                  </a:lnTo>
                  <a:lnTo>
                    <a:pt x="170688" y="411480"/>
                  </a:lnTo>
                  <a:lnTo>
                    <a:pt x="146304" y="405384"/>
                  </a:lnTo>
                  <a:lnTo>
                    <a:pt x="124968" y="396240"/>
                  </a:lnTo>
                  <a:lnTo>
                    <a:pt x="106680" y="387096"/>
                  </a:lnTo>
                  <a:lnTo>
                    <a:pt x="88392" y="374904"/>
                  </a:lnTo>
                  <a:lnTo>
                    <a:pt x="70104" y="359664"/>
                  </a:lnTo>
                  <a:lnTo>
                    <a:pt x="54864" y="344424"/>
                  </a:lnTo>
                  <a:lnTo>
                    <a:pt x="39624" y="329184"/>
                  </a:lnTo>
                  <a:lnTo>
                    <a:pt x="27432" y="313944"/>
                  </a:lnTo>
                  <a:lnTo>
                    <a:pt x="18288" y="295656"/>
                  </a:lnTo>
                  <a:lnTo>
                    <a:pt x="9144" y="274320"/>
                  </a:lnTo>
                  <a:lnTo>
                    <a:pt x="3048" y="256032"/>
                  </a:lnTo>
                  <a:lnTo>
                    <a:pt x="0" y="234696"/>
                  </a:lnTo>
                  <a:lnTo>
                    <a:pt x="0" y="213360"/>
                  </a:lnTo>
                  <a:lnTo>
                    <a:pt x="0" y="188976"/>
                  </a:lnTo>
                  <a:lnTo>
                    <a:pt x="3048" y="170688"/>
                  </a:lnTo>
                  <a:lnTo>
                    <a:pt x="9144" y="149352"/>
                  </a:lnTo>
                  <a:lnTo>
                    <a:pt x="18288" y="131064"/>
                  </a:lnTo>
                  <a:lnTo>
                    <a:pt x="27432" y="109728"/>
                  </a:lnTo>
                  <a:lnTo>
                    <a:pt x="39624" y="94488"/>
                  </a:lnTo>
                  <a:lnTo>
                    <a:pt x="54864" y="76200"/>
                  </a:lnTo>
                  <a:lnTo>
                    <a:pt x="70104" y="64008"/>
                  </a:lnTo>
                  <a:lnTo>
                    <a:pt x="85344" y="48768"/>
                  </a:lnTo>
                  <a:lnTo>
                    <a:pt x="106680" y="36576"/>
                  </a:lnTo>
                  <a:lnTo>
                    <a:pt x="124968" y="27432"/>
                  </a:lnTo>
                  <a:lnTo>
                    <a:pt x="146304" y="18288"/>
                  </a:lnTo>
                  <a:lnTo>
                    <a:pt x="167640" y="12192"/>
                  </a:lnTo>
                  <a:lnTo>
                    <a:pt x="192024" y="6096"/>
                  </a:lnTo>
                  <a:lnTo>
                    <a:pt x="216408" y="3048"/>
                  </a:lnTo>
                  <a:lnTo>
                    <a:pt x="24079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38"/>
            <p:cNvSpPr/>
            <p:nvPr/>
          </p:nvSpPr>
          <p:spPr>
            <a:xfrm>
              <a:off x="1213104" y="2157984"/>
              <a:ext cx="240792" cy="420624"/>
            </a:xfrm>
            <a:custGeom>
              <a:avLst/>
              <a:gdLst/>
              <a:ahLst/>
              <a:cxnLst/>
              <a:rect l="l" t="t" r="r" b="b"/>
              <a:pathLst>
                <a:path w="240792" h="420624" extrusionOk="0">
                  <a:moveTo>
                    <a:pt x="0" y="0"/>
                  </a:moveTo>
                  <a:lnTo>
                    <a:pt x="24384" y="3048"/>
                  </a:lnTo>
                  <a:lnTo>
                    <a:pt x="45720" y="6096"/>
                  </a:lnTo>
                  <a:lnTo>
                    <a:pt x="70104" y="9144"/>
                  </a:lnTo>
                  <a:lnTo>
                    <a:pt x="91440" y="18288"/>
                  </a:lnTo>
                  <a:lnTo>
                    <a:pt x="112776" y="27432"/>
                  </a:lnTo>
                  <a:lnTo>
                    <a:pt x="134112" y="36576"/>
                  </a:lnTo>
                  <a:lnTo>
                    <a:pt x="152400" y="48768"/>
                  </a:lnTo>
                  <a:lnTo>
                    <a:pt x="167640" y="60960"/>
                  </a:lnTo>
                  <a:lnTo>
                    <a:pt x="185928" y="76200"/>
                  </a:lnTo>
                  <a:lnTo>
                    <a:pt x="198120" y="91440"/>
                  </a:lnTo>
                  <a:lnTo>
                    <a:pt x="210312" y="109728"/>
                  </a:lnTo>
                  <a:lnTo>
                    <a:pt x="222504" y="128016"/>
                  </a:lnTo>
                  <a:lnTo>
                    <a:pt x="228600" y="146304"/>
                  </a:lnTo>
                  <a:lnTo>
                    <a:pt x="234696" y="167640"/>
                  </a:lnTo>
                  <a:lnTo>
                    <a:pt x="240792" y="188976"/>
                  </a:lnTo>
                  <a:lnTo>
                    <a:pt x="240792" y="231648"/>
                  </a:lnTo>
                  <a:lnTo>
                    <a:pt x="234696" y="252984"/>
                  </a:lnTo>
                  <a:lnTo>
                    <a:pt x="228600" y="274320"/>
                  </a:lnTo>
                  <a:lnTo>
                    <a:pt x="222504" y="292608"/>
                  </a:lnTo>
                  <a:lnTo>
                    <a:pt x="210312" y="310896"/>
                  </a:lnTo>
                  <a:lnTo>
                    <a:pt x="198120" y="329184"/>
                  </a:lnTo>
                  <a:lnTo>
                    <a:pt x="185928" y="344424"/>
                  </a:lnTo>
                  <a:lnTo>
                    <a:pt x="170688" y="359664"/>
                  </a:lnTo>
                  <a:lnTo>
                    <a:pt x="152400" y="371856"/>
                  </a:lnTo>
                  <a:lnTo>
                    <a:pt x="134112" y="384048"/>
                  </a:lnTo>
                  <a:lnTo>
                    <a:pt x="115824" y="396240"/>
                  </a:lnTo>
                  <a:lnTo>
                    <a:pt x="94488" y="405384"/>
                  </a:lnTo>
                  <a:lnTo>
                    <a:pt x="70104" y="411480"/>
                  </a:lnTo>
                  <a:lnTo>
                    <a:pt x="48768" y="417576"/>
                  </a:lnTo>
                  <a:lnTo>
                    <a:pt x="24384" y="420624"/>
                  </a:lnTo>
                  <a:lnTo>
                    <a:pt x="0" y="420624"/>
                  </a:lnTo>
                  <a:lnTo>
                    <a:pt x="0" y="393192"/>
                  </a:lnTo>
                  <a:lnTo>
                    <a:pt x="21336" y="390144"/>
                  </a:lnTo>
                  <a:lnTo>
                    <a:pt x="42672" y="390144"/>
                  </a:lnTo>
                  <a:lnTo>
                    <a:pt x="64008" y="384048"/>
                  </a:lnTo>
                  <a:lnTo>
                    <a:pt x="82296" y="377952"/>
                  </a:lnTo>
                  <a:lnTo>
                    <a:pt x="100584" y="371856"/>
                  </a:lnTo>
                  <a:lnTo>
                    <a:pt x="118872" y="362712"/>
                  </a:lnTo>
                  <a:lnTo>
                    <a:pt x="134112" y="350520"/>
                  </a:lnTo>
                  <a:lnTo>
                    <a:pt x="149352" y="338328"/>
                  </a:lnTo>
                  <a:lnTo>
                    <a:pt x="164592" y="326136"/>
                  </a:lnTo>
                  <a:lnTo>
                    <a:pt x="176784" y="310896"/>
                  </a:lnTo>
                  <a:lnTo>
                    <a:pt x="185928" y="298704"/>
                  </a:lnTo>
                  <a:lnTo>
                    <a:pt x="195072" y="280416"/>
                  </a:lnTo>
                  <a:lnTo>
                    <a:pt x="201168" y="265176"/>
                  </a:lnTo>
                  <a:lnTo>
                    <a:pt x="207264" y="246888"/>
                  </a:lnTo>
                  <a:lnTo>
                    <a:pt x="210312" y="231648"/>
                  </a:lnTo>
                  <a:lnTo>
                    <a:pt x="213360" y="213360"/>
                  </a:lnTo>
                  <a:lnTo>
                    <a:pt x="210312" y="195072"/>
                  </a:lnTo>
                  <a:lnTo>
                    <a:pt x="207264" y="176784"/>
                  </a:lnTo>
                  <a:lnTo>
                    <a:pt x="204216" y="158496"/>
                  </a:lnTo>
                  <a:lnTo>
                    <a:pt x="195072" y="143256"/>
                  </a:lnTo>
                  <a:lnTo>
                    <a:pt x="188976" y="124968"/>
                  </a:lnTo>
                  <a:lnTo>
                    <a:pt x="176784" y="112776"/>
                  </a:lnTo>
                  <a:lnTo>
                    <a:pt x="164592" y="97536"/>
                  </a:lnTo>
                  <a:lnTo>
                    <a:pt x="152400" y="85344"/>
                  </a:lnTo>
                  <a:lnTo>
                    <a:pt x="137160" y="73152"/>
                  </a:lnTo>
                  <a:lnTo>
                    <a:pt x="118872" y="60960"/>
                  </a:lnTo>
                  <a:lnTo>
                    <a:pt x="103632" y="51816"/>
                  </a:lnTo>
                  <a:lnTo>
                    <a:pt x="82296" y="45720"/>
                  </a:lnTo>
                  <a:lnTo>
                    <a:pt x="64008" y="39624"/>
                  </a:lnTo>
                  <a:lnTo>
                    <a:pt x="42672" y="33528"/>
                  </a:lnTo>
                  <a:lnTo>
                    <a:pt x="21336" y="30480"/>
                  </a:lnTo>
                  <a:lnTo>
                    <a:pt x="0" y="304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38"/>
            <p:cNvSpPr/>
            <p:nvPr/>
          </p:nvSpPr>
          <p:spPr>
            <a:xfrm>
              <a:off x="377952" y="2356104"/>
              <a:ext cx="530352" cy="27432"/>
            </a:xfrm>
            <a:custGeom>
              <a:avLst/>
              <a:gdLst/>
              <a:ahLst/>
              <a:cxnLst/>
              <a:rect l="l" t="t" r="r" b="b"/>
              <a:pathLst>
                <a:path w="530352" h="27432" extrusionOk="0">
                  <a:moveTo>
                    <a:pt x="0" y="0"/>
                  </a:moveTo>
                  <a:lnTo>
                    <a:pt x="530352" y="0"/>
                  </a:lnTo>
                  <a:lnTo>
                    <a:pt x="530352" y="27432"/>
                  </a:lnTo>
                  <a:lnTo>
                    <a:pt x="0" y="27432"/>
                  </a:lnTo>
                  <a:lnTo>
                    <a:pt x="0" y="0"/>
                  </a:lnTo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38"/>
            <p:cNvSpPr/>
            <p:nvPr/>
          </p:nvSpPr>
          <p:spPr>
            <a:xfrm>
              <a:off x="597408" y="1965960"/>
              <a:ext cx="393192" cy="219456"/>
            </a:xfrm>
            <a:custGeom>
              <a:avLst/>
              <a:gdLst/>
              <a:ahLst/>
              <a:cxnLst/>
              <a:rect l="l" t="t" r="r" b="b"/>
              <a:pathLst>
                <a:path w="393192" h="219456" extrusionOk="0">
                  <a:moveTo>
                    <a:pt x="12192" y="0"/>
                  </a:moveTo>
                  <a:lnTo>
                    <a:pt x="393192" y="195072"/>
                  </a:lnTo>
                  <a:lnTo>
                    <a:pt x="381000" y="219456"/>
                  </a:lnTo>
                  <a:lnTo>
                    <a:pt x="0" y="24384"/>
                  </a:lnTo>
                  <a:lnTo>
                    <a:pt x="1219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38"/>
            <p:cNvSpPr/>
            <p:nvPr/>
          </p:nvSpPr>
          <p:spPr>
            <a:xfrm>
              <a:off x="597408" y="2554224"/>
              <a:ext cx="396240" cy="283464"/>
            </a:xfrm>
            <a:custGeom>
              <a:avLst/>
              <a:gdLst/>
              <a:ahLst/>
              <a:cxnLst/>
              <a:rect l="l" t="t" r="r" b="b"/>
              <a:pathLst>
                <a:path w="396240" h="283464" extrusionOk="0">
                  <a:moveTo>
                    <a:pt x="381000" y="0"/>
                  </a:moveTo>
                  <a:lnTo>
                    <a:pt x="396240" y="21336"/>
                  </a:lnTo>
                  <a:lnTo>
                    <a:pt x="15240" y="283464"/>
                  </a:lnTo>
                  <a:lnTo>
                    <a:pt x="0" y="259080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38"/>
            <p:cNvSpPr/>
            <p:nvPr/>
          </p:nvSpPr>
          <p:spPr>
            <a:xfrm>
              <a:off x="1197864" y="2630424"/>
              <a:ext cx="27432" cy="454152"/>
            </a:xfrm>
            <a:custGeom>
              <a:avLst/>
              <a:gdLst/>
              <a:ahLst/>
              <a:cxnLst/>
              <a:rect l="l" t="t" r="r" b="b"/>
              <a:pathLst>
                <a:path w="27432" h="454152" extrusionOk="0">
                  <a:moveTo>
                    <a:pt x="0" y="0"/>
                  </a:moveTo>
                  <a:lnTo>
                    <a:pt x="27432" y="0"/>
                  </a:lnTo>
                  <a:lnTo>
                    <a:pt x="27432" y="454152"/>
                  </a:lnTo>
                  <a:lnTo>
                    <a:pt x="0" y="454152"/>
                  </a:lnTo>
                  <a:lnTo>
                    <a:pt x="0" y="0"/>
                  </a:lnTo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38"/>
            <p:cNvSpPr/>
            <p:nvPr/>
          </p:nvSpPr>
          <p:spPr>
            <a:xfrm>
              <a:off x="1197864" y="1716024"/>
              <a:ext cx="27432" cy="393192"/>
            </a:xfrm>
            <a:custGeom>
              <a:avLst/>
              <a:gdLst/>
              <a:ahLst/>
              <a:cxnLst/>
              <a:rect l="l" t="t" r="r" b="b"/>
              <a:pathLst>
                <a:path w="27432" h="393192" extrusionOk="0">
                  <a:moveTo>
                    <a:pt x="0" y="0"/>
                  </a:moveTo>
                  <a:lnTo>
                    <a:pt x="27432" y="0"/>
                  </a:lnTo>
                  <a:lnTo>
                    <a:pt x="27432" y="393192"/>
                  </a:lnTo>
                  <a:lnTo>
                    <a:pt x="0" y="393192"/>
                  </a:lnTo>
                  <a:lnTo>
                    <a:pt x="0" y="0"/>
                  </a:lnTo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38"/>
            <p:cNvSpPr/>
            <p:nvPr/>
          </p:nvSpPr>
          <p:spPr>
            <a:xfrm>
              <a:off x="1514856" y="2356104"/>
              <a:ext cx="533400" cy="27432"/>
            </a:xfrm>
            <a:custGeom>
              <a:avLst/>
              <a:gdLst/>
              <a:ahLst/>
              <a:cxnLst/>
              <a:rect l="l" t="t" r="r" b="b"/>
              <a:pathLst>
                <a:path w="533400" h="27432" extrusionOk="0">
                  <a:moveTo>
                    <a:pt x="0" y="0"/>
                  </a:moveTo>
                  <a:lnTo>
                    <a:pt x="533400" y="0"/>
                  </a:lnTo>
                  <a:lnTo>
                    <a:pt x="533400" y="27432"/>
                  </a:lnTo>
                  <a:lnTo>
                    <a:pt x="0" y="27432"/>
                  </a:lnTo>
                  <a:lnTo>
                    <a:pt x="0" y="0"/>
                  </a:lnTo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38"/>
            <p:cNvSpPr/>
            <p:nvPr/>
          </p:nvSpPr>
          <p:spPr>
            <a:xfrm>
              <a:off x="1432560" y="2551176"/>
              <a:ext cx="469392" cy="286512"/>
            </a:xfrm>
            <a:custGeom>
              <a:avLst/>
              <a:gdLst/>
              <a:ahLst/>
              <a:cxnLst/>
              <a:rect l="l" t="t" r="r" b="b"/>
              <a:pathLst>
                <a:path w="469392" h="286512" extrusionOk="0">
                  <a:moveTo>
                    <a:pt x="15240" y="0"/>
                  </a:moveTo>
                  <a:lnTo>
                    <a:pt x="469392" y="262128"/>
                  </a:lnTo>
                  <a:lnTo>
                    <a:pt x="457200" y="286512"/>
                  </a:lnTo>
                  <a:lnTo>
                    <a:pt x="0" y="24384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38"/>
            <p:cNvSpPr/>
            <p:nvPr/>
          </p:nvSpPr>
          <p:spPr>
            <a:xfrm>
              <a:off x="1432560" y="1901952"/>
              <a:ext cx="396240" cy="283464"/>
            </a:xfrm>
            <a:custGeom>
              <a:avLst/>
              <a:gdLst/>
              <a:ahLst/>
              <a:cxnLst/>
              <a:rect l="l" t="t" r="r" b="b"/>
              <a:pathLst>
                <a:path w="396240" h="283464" extrusionOk="0">
                  <a:moveTo>
                    <a:pt x="381000" y="0"/>
                  </a:moveTo>
                  <a:lnTo>
                    <a:pt x="396240" y="21336"/>
                  </a:lnTo>
                  <a:lnTo>
                    <a:pt x="15240" y="283464"/>
                  </a:lnTo>
                  <a:lnTo>
                    <a:pt x="0" y="259080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38"/>
            <p:cNvSpPr/>
            <p:nvPr/>
          </p:nvSpPr>
          <p:spPr>
            <a:xfrm>
              <a:off x="5605272" y="2063496"/>
              <a:ext cx="1630680" cy="1840992"/>
            </a:xfrm>
            <a:custGeom>
              <a:avLst/>
              <a:gdLst/>
              <a:ahLst/>
              <a:cxnLst/>
              <a:rect l="l" t="t" r="r" b="b"/>
              <a:pathLst>
                <a:path w="1630680" h="1840992" extrusionOk="0">
                  <a:moveTo>
                    <a:pt x="1630680" y="0"/>
                  </a:moveTo>
                  <a:lnTo>
                    <a:pt x="1524000" y="411480"/>
                  </a:lnTo>
                  <a:lnTo>
                    <a:pt x="1426735" y="325597"/>
                  </a:lnTo>
                  <a:lnTo>
                    <a:pt x="94488" y="1840992"/>
                  </a:lnTo>
                  <a:lnTo>
                    <a:pt x="0" y="1755648"/>
                  </a:lnTo>
                  <a:lnTo>
                    <a:pt x="1332763" y="242622"/>
                  </a:lnTo>
                  <a:lnTo>
                    <a:pt x="1237488" y="158496"/>
                  </a:lnTo>
                  <a:lnTo>
                    <a:pt x="163068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4" name="Google Shape;344;p3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235952" y="1197864"/>
              <a:ext cx="1584960" cy="12039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38"/>
            <p:cNvSpPr/>
            <p:nvPr/>
          </p:nvSpPr>
          <p:spPr>
            <a:xfrm>
              <a:off x="252984" y="883920"/>
              <a:ext cx="8567928" cy="51816"/>
            </a:xfrm>
            <a:custGeom>
              <a:avLst/>
              <a:gdLst/>
              <a:ahLst/>
              <a:cxnLst/>
              <a:rect l="l" t="t" r="r" b="b"/>
              <a:pathLst>
                <a:path w="8567928" h="51816" extrusionOk="0">
                  <a:moveTo>
                    <a:pt x="0" y="0"/>
                  </a:moveTo>
                  <a:lnTo>
                    <a:pt x="8567928" y="0"/>
                  </a:lnTo>
                  <a:lnTo>
                    <a:pt x="8567928" y="51816"/>
                  </a:lnTo>
                  <a:lnTo>
                    <a:pt x="0" y="51816"/>
                  </a:lnTo>
                  <a:lnTo>
                    <a:pt x="0" y="0"/>
                  </a:lnTo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38"/>
            <p:cNvSpPr/>
            <p:nvPr/>
          </p:nvSpPr>
          <p:spPr>
            <a:xfrm>
              <a:off x="490728" y="265937"/>
              <a:ext cx="1419147" cy="6786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What</a:t>
              </a:r>
              <a:endParaRPr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38"/>
            <p:cNvSpPr/>
            <p:nvPr/>
          </p:nvSpPr>
          <p:spPr>
            <a:xfrm>
              <a:off x="1685544" y="265937"/>
              <a:ext cx="980311" cy="6786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can</a:t>
              </a:r>
              <a:endParaRPr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38"/>
            <p:cNvSpPr/>
            <p:nvPr/>
          </p:nvSpPr>
          <p:spPr>
            <a:xfrm>
              <a:off x="2548128" y="265937"/>
              <a:ext cx="676273" cy="6786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be</a:t>
              </a:r>
              <a:endParaRPr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38"/>
            <p:cNvSpPr/>
            <p:nvPr/>
          </p:nvSpPr>
          <p:spPr>
            <a:xfrm>
              <a:off x="3182112" y="265937"/>
              <a:ext cx="1318402" cy="6786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seen</a:t>
              </a:r>
              <a:endParaRPr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38"/>
            <p:cNvSpPr/>
            <p:nvPr/>
          </p:nvSpPr>
          <p:spPr>
            <a:xfrm>
              <a:off x="4300728" y="265937"/>
              <a:ext cx="2298215" cy="6786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by IASI?</a:t>
              </a:r>
              <a:endParaRPr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38"/>
            <p:cNvSpPr/>
            <p:nvPr/>
          </p:nvSpPr>
          <p:spPr>
            <a:xfrm>
              <a:off x="4376928" y="3538728"/>
              <a:ext cx="1551432" cy="1572768"/>
            </a:xfrm>
            <a:custGeom>
              <a:avLst/>
              <a:gdLst/>
              <a:ahLst/>
              <a:cxnLst/>
              <a:rect l="l" t="t" r="r" b="b"/>
              <a:pathLst>
                <a:path w="1551432" h="1572768" extrusionOk="0">
                  <a:moveTo>
                    <a:pt x="0" y="0"/>
                  </a:moveTo>
                  <a:lnTo>
                    <a:pt x="79248" y="3048"/>
                  </a:lnTo>
                  <a:lnTo>
                    <a:pt x="158496" y="9144"/>
                  </a:lnTo>
                  <a:lnTo>
                    <a:pt x="234696" y="18288"/>
                  </a:lnTo>
                  <a:lnTo>
                    <a:pt x="310896" y="33528"/>
                  </a:lnTo>
                  <a:lnTo>
                    <a:pt x="387096" y="48768"/>
                  </a:lnTo>
                  <a:lnTo>
                    <a:pt x="460248" y="70104"/>
                  </a:lnTo>
                  <a:lnTo>
                    <a:pt x="533400" y="94488"/>
                  </a:lnTo>
                  <a:lnTo>
                    <a:pt x="603504" y="124968"/>
                  </a:lnTo>
                  <a:lnTo>
                    <a:pt x="670560" y="155448"/>
                  </a:lnTo>
                  <a:lnTo>
                    <a:pt x="737616" y="188976"/>
                  </a:lnTo>
                  <a:lnTo>
                    <a:pt x="801624" y="228600"/>
                  </a:lnTo>
                  <a:lnTo>
                    <a:pt x="865632" y="268224"/>
                  </a:lnTo>
                  <a:lnTo>
                    <a:pt x="926592" y="313944"/>
                  </a:lnTo>
                  <a:lnTo>
                    <a:pt x="984504" y="359664"/>
                  </a:lnTo>
                  <a:lnTo>
                    <a:pt x="1042416" y="408432"/>
                  </a:lnTo>
                  <a:lnTo>
                    <a:pt x="1094232" y="460248"/>
                  </a:lnTo>
                  <a:lnTo>
                    <a:pt x="1146048" y="515112"/>
                  </a:lnTo>
                  <a:lnTo>
                    <a:pt x="1194816" y="573024"/>
                  </a:lnTo>
                  <a:lnTo>
                    <a:pt x="1240536" y="630936"/>
                  </a:lnTo>
                  <a:lnTo>
                    <a:pt x="1283208" y="691896"/>
                  </a:lnTo>
                  <a:lnTo>
                    <a:pt x="1325880" y="755904"/>
                  </a:lnTo>
                  <a:lnTo>
                    <a:pt x="1362456" y="822960"/>
                  </a:lnTo>
                  <a:lnTo>
                    <a:pt x="1395984" y="890016"/>
                  </a:lnTo>
                  <a:lnTo>
                    <a:pt x="1426464" y="960120"/>
                  </a:lnTo>
                  <a:lnTo>
                    <a:pt x="1453896" y="1030224"/>
                  </a:lnTo>
                  <a:lnTo>
                    <a:pt x="1481328" y="1103376"/>
                  </a:lnTo>
                  <a:lnTo>
                    <a:pt x="1499616" y="1179576"/>
                  </a:lnTo>
                  <a:lnTo>
                    <a:pt x="1517904" y="1255776"/>
                  </a:lnTo>
                  <a:lnTo>
                    <a:pt x="1533144" y="1331976"/>
                  </a:lnTo>
                  <a:lnTo>
                    <a:pt x="1542288" y="1411224"/>
                  </a:lnTo>
                  <a:lnTo>
                    <a:pt x="1548384" y="1490472"/>
                  </a:lnTo>
                  <a:lnTo>
                    <a:pt x="1551432" y="1572768"/>
                  </a:lnTo>
                  <a:lnTo>
                    <a:pt x="1511808" y="1572768"/>
                  </a:lnTo>
                  <a:lnTo>
                    <a:pt x="1508760" y="1493520"/>
                  </a:lnTo>
                  <a:lnTo>
                    <a:pt x="1505712" y="1417320"/>
                  </a:lnTo>
                  <a:lnTo>
                    <a:pt x="1493520" y="1341120"/>
                  </a:lnTo>
                  <a:lnTo>
                    <a:pt x="1481328" y="1264920"/>
                  </a:lnTo>
                  <a:lnTo>
                    <a:pt x="1463040" y="1188720"/>
                  </a:lnTo>
                  <a:lnTo>
                    <a:pt x="1444752" y="1115568"/>
                  </a:lnTo>
                  <a:lnTo>
                    <a:pt x="1420368" y="1045464"/>
                  </a:lnTo>
                  <a:lnTo>
                    <a:pt x="1392936" y="975360"/>
                  </a:lnTo>
                  <a:lnTo>
                    <a:pt x="1362456" y="908304"/>
                  </a:lnTo>
                  <a:lnTo>
                    <a:pt x="1328928" y="841248"/>
                  </a:lnTo>
                  <a:lnTo>
                    <a:pt x="1292352" y="777240"/>
                  </a:lnTo>
                  <a:lnTo>
                    <a:pt x="1252728" y="716280"/>
                  </a:lnTo>
                  <a:lnTo>
                    <a:pt x="1210056" y="655320"/>
                  </a:lnTo>
                  <a:lnTo>
                    <a:pt x="1167384" y="597408"/>
                  </a:lnTo>
                  <a:lnTo>
                    <a:pt x="1118616" y="542544"/>
                  </a:lnTo>
                  <a:lnTo>
                    <a:pt x="1069848" y="487680"/>
                  </a:lnTo>
                  <a:lnTo>
                    <a:pt x="1014984" y="435864"/>
                  </a:lnTo>
                  <a:lnTo>
                    <a:pt x="960120" y="390144"/>
                  </a:lnTo>
                  <a:lnTo>
                    <a:pt x="905256" y="344424"/>
                  </a:lnTo>
                  <a:lnTo>
                    <a:pt x="844296" y="301752"/>
                  </a:lnTo>
                  <a:lnTo>
                    <a:pt x="783336" y="259080"/>
                  </a:lnTo>
                  <a:lnTo>
                    <a:pt x="719328" y="222504"/>
                  </a:lnTo>
                  <a:lnTo>
                    <a:pt x="655320" y="188976"/>
                  </a:lnTo>
                  <a:lnTo>
                    <a:pt x="588264" y="158496"/>
                  </a:lnTo>
                  <a:lnTo>
                    <a:pt x="521208" y="131064"/>
                  </a:lnTo>
                  <a:lnTo>
                    <a:pt x="448056" y="106680"/>
                  </a:lnTo>
                  <a:lnTo>
                    <a:pt x="377952" y="85344"/>
                  </a:lnTo>
                  <a:lnTo>
                    <a:pt x="304800" y="70104"/>
                  </a:lnTo>
                  <a:lnTo>
                    <a:pt x="231648" y="54864"/>
                  </a:lnTo>
                  <a:lnTo>
                    <a:pt x="155448" y="45720"/>
                  </a:lnTo>
                  <a:lnTo>
                    <a:pt x="79248" y="39624"/>
                  </a:lnTo>
                  <a:lnTo>
                    <a:pt x="0" y="396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38"/>
            <p:cNvSpPr/>
            <p:nvPr/>
          </p:nvSpPr>
          <p:spPr>
            <a:xfrm>
              <a:off x="4495800" y="3313176"/>
              <a:ext cx="1670304" cy="1652016"/>
            </a:xfrm>
            <a:custGeom>
              <a:avLst/>
              <a:gdLst/>
              <a:ahLst/>
              <a:cxnLst/>
              <a:rect l="l" t="t" r="r" b="b"/>
              <a:pathLst>
                <a:path w="1670304" h="1652016" extrusionOk="0">
                  <a:moveTo>
                    <a:pt x="3048" y="0"/>
                  </a:moveTo>
                  <a:lnTo>
                    <a:pt x="85344" y="12192"/>
                  </a:lnTo>
                  <a:lnTo>
                    <a:pt x="167640" y="27432"/>
                  </a:lnTo>
                  <a:lnTo>
                    <a:pt x="246888" y="45720"/>
                  </a:lnTo>
                  <a:lnTo>
                    <a:pt x="323088" y="67056"/>
                  </a:lnTo>
                  <a:lnTo>
                    <a:pt x="402336" y="88392"/>
                  </a:lnTo>
                  <a:lnTo>
                    <a:pt x="478536" y="115824"/>
                  </a:lnTo>
                  <a:lnTo>
                    <a:pt x="551688" y="146304"/>
                  </a:lnTo>
                  <a:lnTo>
                    <a:pt x="621792" y="179832"/>
                  </a:lnTo>
                  <a:lnTo>
                    <a:pt x="694944" y="216408"/>
                  </a:lnTo>
                  <a:lnTo>
                    <a:pt x="762000" y="256032"/>
                  </a:lnTo>
                  <a:lnTo>
                    <a:pt x="829056" y="295656"/>
                  </a:lnTo>
                  <a:lnTo>
                    <a:pt x="896112" y="338328"/>
                  </a:lnTo>
                  <a:lnTo>
                    <a:pt x="957072" y="387096"/>
                  </a:lnTo>
                  <a:lnTo>
                    <a:pt x="1018032" y="435864"/>
                  </a:lnTo>
                  <a:lnTo>
                    <a:pt x="1075944" y="487680"/>
                  </a:lnTo>
                  <a:lnTo>
                    <a:pt x="1133856" y="539496"/>
                  </a:lnTo>
                  <a:lnTo>
                    <a:pt x="1188720" y="594360"/>
                  </a:lnTo>
                  <a:lnTo>
                    <a:pt x="1240536" y="652272"/>
                  </a:lnTo>
                  <a:lnTo>
                    <a:pt x="1289304" y="713232"/>
                  </a:lnTo>
                  <a:lnTo>
                    <a:pt x="1335024" y="774192"/>
                  </a:lnTo>
                  <a:lnTo>
                    <a:pt x="1380744" y="838200"/>
                  </a:lnTo>
                  <a:lnTo>
                    <a:pt x="1420368" y="905256"/>
                  </a:lnTo>
                  <a:lnTo>
                    <a:pt x="1459992" y="972312"/>
                  </a:lnTo>
                  <a:lnTo>
                    <a:pt x="1496568" y="1042416"/>
                  </a:lnTo>
                  <a:lnTo>
                    <a:pt x="1527048" y="1112520"/>
                  </a:lnTo>
                  <a:lnTo>
                    <a:pt x="1557528" y="1185672"/>
                  </a:lnTo>
                  <a:lnTo>
                    <a:pt x="1584960" y="1258824"/>
                  </a:lnTo>
                  <a:lnTo>
                    <a:pt x="1609344" y="1331976"/>
                  </a:lnTo>
                  <a:lnTo>
                    <a:pt x="1630680" y="1411224"/>
                  </a:lnTo>
                  <a:lnTo>
                    <a:pt x="1645920" y="1487424"/>
                  </a:lnTo>
                  <a:lnTo>
                    <a:pt x="1661160" y="1566672"/>
                  </a:lnTo>
                  <a:lnTo>
                    <a:pt x="1670304" y="1645920"/>
                  </a:lnTo>
                  <a:lnTo>
                    <a:pt x="1633728" y="1652016"/>
                  </a:lnTo>
                  <a:lnTo>
                    <a:pt x="1621536" y="1572768"/>
                  </a:lnTo>
                  <a:lnTo>
                    <a:pt x="1609344" y="1496568"/>
                  </a:lnTo>
                  <a:lnTo>
                    <a:pt x="1594104" y="1420368"/>
                  </a:lnTo>
                  <a:lnTo>
                    <a:pt x="1572768" y="1344168"/>
                  </a:lnTo>
                  <a:lnTo>
                    <a:pt x="1548384" y="1271016"/>
                  </a:lnTo>
                  <a:lnTo>
                    <a:pt x="1524000" y="1197864"/>
                  </a:lnTo>
                  <a:lnTo>
                    <a:pt x="1493520" y="1127760"/>
                  </a:lnTo>
                  <a:lnTo>
                    <a:pt x="1463040" y="1057656"/>
                  </a:lnTo>
                  <a:lnTo>
                    <a:pt x="1426465" y="990600"/>
                  </a:lnTo>
                  <a:lnTo>
                    <a:pt x="1389888" y="923544"/>
                  </a:lnTo>
                  <a:lnTo>
                    <a:pt x="1347216" y="859536"/>
                  </a:lnTo>
                  <a:lnTo>
                    <a:pt x="1304544" y="798576"/>
                  </a:lnTo>
                  <a:lnTo>
                    <a:pt x="1258824" y="737616"/>
                  </a:lnTo>
                  <a:lnTo>
                    <a:pt x="1210056" y="679704"/>
                  </a:lnTo>
                  <a:lnTo>
                    <a:pt x="1161288" y="621792"/>
                  </a:lnTo>
                  <a:lnTo>
                    <a:pt x="1106424" y="566928"/>
                  </a:lnTo>
                  <a:lnTo>
                    <a:pt x="1051560" y="515112"/>
                  </a:lnTo>
                  <a:lnTo>
                    <a:pt x="993648" y="463296"/>
                  </a:lnTo>
                  <a:lnTo>
                    <a:pt x="935736" y="417576"/>
                  </a:lnTo>
                  <a:lnTo>
                    <a:pt x="874776" y="371856"/>
                  </a:lnTo>
                  <a:lnTo>
                    <a:pt x="810768" y="329184"/>
                  </a:lnTo>
                  <a:lnTo>
                    <a:pt x="743712" y="286512"/>
                  </a:lnTo>
                  <a:lnTo>
                    <a:pt x="676656" y="249936"/>
                  </a:lnTo>
                  <a:lnTo>
                    <a:pt x="606552" y="213360"/>
                  </a:lnTo>
                  <a:lnTo>
                    <a:pt x="536448" y="182880"/>
                  </a:lnTo>
                  <a:lnTo>
                    <a:pt x="463296" y="152400"/>
                  </a:lnTo>
                  <a:lnTo>
                    <a:pt x="390144" y="124968"/>
                  </a:lnTo>
                  <a:lnTo>
                    <a:pt x="313944" y="103632"/>
                  </a:lnTo>
                  <a:lnTo>
                    <a:pt x="237744" y="82296"/>
                  </a:lnTo>
                  <a:lnTo>
                    <a:pt x="158496" y="64008"/>
                  </a:lnTo>
                  <a:lnTo>
                    <a:pt x="79248" y="48768"/>
                  </a:lnTo>
                  <a:lnTo>
                    <a:pt x="0" y="39624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38"/>
            <p:cNvSpPr/>
            <p:nvPr/>
          </p:nvSpPr>
          <p:spPr>
            <a:xfrm>
              <a:off x="4434840" y="3419856"/>
              <a:ext cx="1597152" cy="1633728"/>
            </a:xfrm>
            <a:custGeom>
              <a:avLst/>
              <a:gdLst/>
              <a:ahLst/>
              <a:cxnLst/>
              <a:rect l="l" t="t" r="r" b="b"/>
              <a:pathLst>
                <a:path w="1597152" h="1633728" extrusionOk="0">
                  <a:moveTo>
                    <a:pt x="6096" y="0"/>
                  </a:moveTo>
                  <a:lnTo>
                    <a:pt x="88392" y="9144"/>
                  </a:lnTo>
                  <a:lnTo>
                    <a:pt x="170688" y="24384"/>
                  </a:lnTo>
                  <a:lnTo>
                    <a:pt x="249936" y="39624"/>
                  </a:lnTo>
                  <a:lnTo>
                    <a:pt x="329184" y="60960"/>
                  </a:lnTo>
                  <a:lnTo>
                    <a:pt x="408432" y="85344"/>
                  </a:lnTo>
                  <a:lnTo>
                    <a:pt x="484632" y="109728"/>
                  </a:lnTo>
                  <a:lnTo>
                    <a:pt x="557784" y="140208"/>
                  </a:lnTo>
                  <a:lnTo>
                    <a:pt x="630936" y="173736"/>
                  </a:lnTo>
                  <a:lnTo>
                    <a:pt x="701040" y="210312"/>
                  </a:lnTo>
                  <a:lnTo>
                    <a:pt x="771144" y="246888"/>
                  </a:lnTo>
                  <a:lnTo>
                    <a:pt x="835152" y="289560"/>
                  </a:lnTo>
                  <a:lnTo>
                    <a:pt x="899160" y="332232"/>
                  </a:lnTo>
                  <a:lnTo>
                    <a:pt x="963168" y="377952"/>
                  </a:lnTo>
                  <a:lnTo>
                    <a:pt x="1021080" y="426720"/>
                  </a:lnTo>
                  <a:lnTo>
                    <a:pt x="1078992" y="478536"/>
                  </a:lnTo>
                  <a:lnTo>
                    <a:pt x="1133856" y="533400"/>
                  </a:lnTo>
                  <a:lnTo>
                    <a:pt x="1185672" y="588264"/>
                  </a:lnTo>
                  <a:lnTo>
                    <a:pt x="1234440" y="646176"/>
                  </a:lnTo>
                  <a:lnTo>
                    <a:pt x="1283208" y="707136"/>
                  </a:lnTo>
                  <a:lnTo>
                    <a:pt x="1325880" y="768096"/>
                  </a:lnTo>
                  <a:lnTo>
                    <a:pt x="1365504" y="832104"/>
                  </a:lnTo>
                  <a:lnTo>
                    <a:pt x="1405128" y="896112"/>
                  </a:lnTo>
                  <a:lnTo>
                    <a:pt x="1438656" y="963168"/>
                  </a:lnTo>
                  <a:lnTo>
                    <a:pt x="1472184" y="1033272"/>
                  </a:lnTo>
                  <a:lnTo>
                    <a:pt x="1499616" y="1103376"/>
                  </a:lnTo>
                  <a:lnTo>
                    <a:pt x="1524000" y="1176528"/>
                  </a:lnTo>
                  <a:lnTo>
                    <a:pt x="1545336" y="1249680"/>
                  </a:lnTo>
                  <a:lnTo>
                    <a:pt x="1563624" y="1322832"/>
                  </a:lnTo>
                  <a:lnTo>
                    <a:pt x="1578864" y="1399032"/>
                  </a:lnTo>
                  <a:lnTo>
                    <a:pt x="1588008" y="1475232"/>
                  </a:lnTo>
                  <a:lnTo>
                    <a:pt x="1594104" y="1551432"/>
                  </a:lnTo>
                  <a:lnTo>
                    <a:pt x="1597152" y="1630680"/>
                  </a:lnTo>
                  <a:lnTo>
                    <a:pt x="1560576" y="1633728"/>
                  </a:lnTo>
                  <a:lnTo>
                    <a:pt x="1557528" y="1554480"/>
                  </a:lnTo>
                  <a:lnTo>
                    <a:pt x="1551432" y="1481328"/>
                  </a:lnTo>
                  <a:lnTo>
                    <a:pt x="1539240" y="1405128"/>
                  </a:lnTo>
                  <a:lnTo>
                    <a:pt x="1527048" y="1331976"/>
                  </a:lnTo>
                  <a:lnTo>
                    <a:pt x="1508760" y="1258824"/>
                  </a:lnTo>
                  <a:lnTo>
                    <a:pt x="1487424" y="1188720"/>
                  </a:lnTo>
                  <a:lnTo>
                    <a:pt x="1463040" y="1118616"/>
                  </a:lnTo>
                  <a:lnTo>
                    <a:pt x="1435608" y="1048512"/>
                  </a:lnTo>
                  <a:lnTo>
                    <a:pt x="1405128" y="981456"/>
                  </a:lnTo>
                  <a:lnTo>
                    <a:pt x="1371600" y="917448"/>
                  </a:lnTo>
                  <a:lnTo>
                    <a:pt x="1335024" y="853440"/>
                  </a:lnTo>
                  <a:lnTo>
                    <a:pt x="1295400" y="789432"/>
                  </a:lnTo>
                  <a:lnTo>
                    <a:pt x="1252728" y="728472"/>
                  </a:lnTo>
                  <a:lnTo>
                    <a:pt x="1207008" y="670560"/>
                  </a:lnTo>
                  <a:lnTo>
                    <a:pt x="1158240" y="612648"/>
                  </a:lnTo>
                  <a:lnTo>
                    <a:pt x="1106424" y="560832"/>
                  </a:lnTo>
                  <a:lnTo>
                    <a:pt x="1054608" y="505968"/>
                  </a:lnTo>
                  <a:lnTo>
                    <a:pt x="996696" y="457200"/>
                  </a:lnTo>
                  <a:lnTo>
                    <a:pt x="938784" y="408432"/>
                  </a:lnTo>
                  <a:lnTo>
                    <a:pt x="877824" y="362712"/>
                  </a:lnTo>
                  <a:lnTo>
                    <a:pt x="816864" y="320040"/>
                  </a:lnTo>
                  <a:lnTo>
                    <a:pt x="749808" y="280416"/>
                  </a:lnTo>
                  <a:lnTo>
                    <a:pt x="682752" y="243840"/>
                  </a:lnTo>
                  <a:lnTo>
                    <a:pt x="615696" y="207264"/>
                  </a:lnTo>
                  <a:lnTo>
                    <a:pt x="542544" y="176784"/>
                  </a:lnTo>
                  <a:lnTo>
                    <a:pt x="472440" y="146304"/>
                  </a:lnTo>
                  <a:lnTo>
                    <a:pt x="396240" y="121920"/>
                  </a:lnTo>
                  <a:lnTo>
                    <a:pt x="320040" y="97536"/>
                  </a:lnTo>
                  <a:lnTo>
                    <a:pt x="243840" y="79248"/>
                  </a:lnTo>
                  <a:lnTo>
                    <a:pt x="164592" y="60960"/>
                  </a:lnTo>
                  <a:lnTo>
                    <a:pt x="82296" y="48768"/>
                  </a:lnTo>
                  <a:lnTo>
                    <a:pt x="0" y="39624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4" name="Google Shape;354;p3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9352" y="1127760"/>
              <a:ext cx="5864352" cy="19568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5" name="Google Shape;355;p38"/>
            <p:cNvSpPr/>
            <p:nvPr/>
          </p:nvSpPr>
          <p:spPr>
            <a:xfrm>
              <a:off x="6598920" y="6382893"/>
              <a:ext cx="219567" cy="3393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38"/>
            <p:cNvSpPr/>
            <p:nvPr/>
          </p:nvSpPr>
          <p:spPr>
            <a:xfrm>
              <a:off x="6763512" y="6382893"/>
              <a:ext cx="303986" cy="3393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C.</a:t>
              </a:r>
              <a:endParaRPr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38"/>
            <p:cNvSpPr/>
            <p:nvPr/>
          </p:nvSpPr>
          <p:spPr>
            <a:xfrm>
              <a:off x="6992112" y="6382893"/>
              <a:ext cx="168995" cy="3393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38"/>
            <p:cNvSpPr/>
            <p:nvPr/>
          </p:nvSpPr>
          <p:spPr>
            <a:xfrm>
              <a:off x="7120128" y="6382893"/>
              <a:ext cx="2062594" cy="3393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Clerbaux 2015</a:t>
              </a:r>
              <a:endParaRPr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9" name="Google Shape;359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12975" y="5556531"/>
            <a:ext cx="1657349" cy="690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78612" y="0"/>
            <a:ext cx="3571885" cy="2009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66666"/>
            <a:ext cx="6054656" cy="4539695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9" descr="data:image/png;base64,iVBORw0KGgoAAAANSUhEUgAABJ0AAAJ6CAYAAACCITNHAAAABHNCSVQICAgIfAhkiAAAAAlwSFlzAAALEgAACxIB0t1+/AAAADh0RVh0U29mdHdhcmUAbWF0cGxvdGxpYiB2ZXJzaW9uMy4xLjIsIGh0dHA6Ly9tYXRwbG90bGliLm9yZy8li6FKAAAgAElEQVR4nOzdeZwU1bn/8c8z+7AN26CQAQaFIIvRKC4YF8QNN0yi3ptEEo1bTDTG5PpziYliEjVXvUnU3HivJhGN8bpGQaNoogIuKOIWRFwQkEVWGZaB2ef8/jjVQ09P90x3T8/U9PB9v1796pmqU1VPdVfX8tQ5p8w5h4iIiIiIiIiISCblhB2AiIiIiIiIiIh0P0o6iYiIiIiIiIhIxinpJCIiIiIiIiIiGaekk4iIiIiIiIiIZJySTiIiIiIiIiIiknFKOomIiIiIiIiISMYp6SQincLMzjEzZ2bnhLDsOWbmOnu50nkSbV9mtsLMVoQTlXQ2MzvezF41s4pge3gihBg6fH9jZpOC9ZvegcsoD5Yxo6OWISIiIt2fkk4iWcjMcs3sAjOba2abzazOzDaY2b/M7I9mNjWEmDr8IqizmNmMYF0Svfbp4OWvCJaz3cz2SFBmTlBmZILxXzSz/zazD8ys0sx2mNmHZvYHMxudYJovmNkPzeyZIIYaM/vczP5hZl9PYz1iP7caM9toZm8F2+mJZpab6nxF4jGzcmAmMAK4B7geeDDEkKQDdYVjTmfHELW86NdOM1trZvPM7BYz+3Ir00eOLeUJhid6TY8qe07U8LmtLKvczBojZZNcPzOzKWZ2h5m9EySPq4Nj1+8SHQ+DafsHZSLHrs/M7M9mVpag/Hlm9r9m9nrwGToz+1Ub8Q0ys9vM7JNgGZvM7EkzOzSZ9QtTnPOaBjPbGqzLE2Z2iZkNSDBtZLubk2B4a6/yqPJzooZ/t5VYr4sqNyPJ9RtgZueb2eNmttTMqoL1ezn4rhNe85rZYWb2tPnz6Z3mz6Uvi3d+YmZfMbObzeyN4HymxsyWB+c0cc/HgumKzez6YFuuNn/O/rCZjUlm/USyXV7YAYhIaoKD4FPAFGAL8HdgNdAf2Bv4FrAPMCusGBN4HHgNWBt2ICm4Df8Zx9rUScvvhb9wviiViczsUuA3+BsL8/DbiwMODOZ1oZn9xDl3e8ykPwSuBJYDLwLrgOHA14Fjzey3zrmfpLEe1wfvuUBfYBzwbeA8YKGZneWc+yiN+UbLxu1LMutYoAj4D+fcA2EH0w2sAcYAW8MORFr4FJgR/F0AlAIHAJcDl5vZA8D3nHOVKc430TFvTpxh9cCRZjbaOfdhnPHnAxaUS/Z6oxB4BqjFH7v+iT9uTAZ+BHzDzI5wzn0cPVGQLHkV+CLwAj7ZvA/wXeBkM5vonFsWs6z/AkqACuAz/PlTQmY2HHgF+AKwAHgCGIg/Pp5oZmc65x5Pcj3DNBN4J/i7NzAUOAI4DbjBzH7knJuR4jyjt8dY8baneuAC/M2BZoLk0Lmktt0AnAnciT8HeBFYCeyB/37+yK7vqFkC1MxOAx4DqoGHgM3AqcBvga8E8432GP739irw1yDOifjzmW+Y2XHOufkxyygE/hHMbyH+dzY0mPfJZjbZOfd6Cusqkn2cc3rppVcWvYBp+ATCO0BJnPE9gKNDiGtSENf0sD+jOLHN8bu7pMvPCNalPKR4VwTL/xh/QjMm0ToBI2OGfycY/jlwZJzpjgjGOeA7MeO+DhwVZ5rIhacDDkxhPVyizx1/MvhwUGYlMKgDP8sVYW+DenX8C7g22J4mhRxHSvubNJfRZfe3nfg5h/4ZdHYMUcubk2D8/sC/gjLPxBkfObaUJzM8wTLOCco+HrzfEqdMLj5puQB/U8wluX75wDVAv5jhOcD/BMt7Ms50/xuM+03M8EuD4bPjTDMFGB6zTr9qJbYngjK3ARY1fGRwfPwc6B/WtpjEZzsjiP+cOOPygAuBqqDMN5PZ7traHuMsZ07MtjMuTpkTg3F/C95nJDnvyfhkUU7M8D3x5xgOOD1mXB9gA1ADTIgaXoRPKjngGzHTXAkMibP8nwblF8UZd3Uw7pHo+PCJPgcsjo1bL7262yv0APTSS6/UXsAfgoPUZWlM+038HaAK/F2dJcDPgMI4ZV1wgjAQuAt/96gmODh+N6Zs5GQm3mtSUCZyUndOzLQrglcP4Jbg5KAGWBoc3C3BuhwCPIqvjVMLrMKfeMY7GZhDByadgPLIyRH+7uoT+LtlO4CXgeNT/J5WBPM7g8Qn2XOISTrh71puDoaf0Mr8p7ArMdU7yZjuCqb5jxTWI2HSKRifE2yPDvhdzLgD8Sf37wbrVI1Pwv0XMRckyWxfUf9fFJS7NkFMewJ1xDlxTFD+HPydz2X4E/Zt+Lvh0+KU/SDYVgcmmNdVQWwXxwwvA34fLKMm+N5mAQfFmcf0YB6T8LUeXwcqYz6DpGOOmuYg4Dlge1D+n/i7u03LizPNPsFvYlUQ93rgAWB0nLJ7ALcCH+J/N1uCv2cAe7XxHUyijf1PUG4UcB/+YrgWX7vhPmBUOp9jK/HMCabNw1+IfBys/yrgP4GCmPLltHJxRZz9V9Q6Tw++h3/iL3y3A88SdQEVM10e8AN8rcBtwE7gbeASWl6stRpXkr+PVJYXuaj/YZz5/DIY98fg/xnJfOdB2dCOe5l+kcRFPjAIfyHtgK/GjFtB5pJOv8JfmG8A8mPKTA3KXEAKSac2ljskmOf2mOE9g+2qkpjjGf4YszyYLuF+hDaSTvgkRC3QELuMYPytibbdOGUjCYhLW1nPBuCNqGG9gZ8D7wW/o+3AJ/iaOUndCKKVpFNUme8GZdYCxW1td8lsjzHl5wTlTybOcT8o87fg+zyddu5/ouYZSQjdETP83GD4vXGmmRyMm5vkMnKDuB0wIGq44WuCOWBEnOnmBeM6/WaxXnp15kt9Oolkn8+D9y+mMpGZ/Ql/wTcSf1D/b/zF/C+B2WYWrxpzX/zF6ER8guc+/AnRn83s7KhyTwD3Bn/PxTenirxWJBFePv6C9nR81fo/AsXAr/G1F2LX5btBXCfiLyZ+h6+yfD6+udawJJaZjBPN7Eozu9zMvmpmfdooPwKYDwzAJ8AewSdPnjGzf09j+U/gT0hOMbOjkyh/BtAPWOCcezZRIefcbOANfJPMM5KMpS54r0+yfJucc434CxeAb5qZRY2+APgGPvFwD/4u91rgJ8ArZtY7zcXejz9pPz9efw34k9A8/PeXjDvxF+fz8Nvhg/gmiX8xs1/GlL0Xv61/M8G8voO/sGnqh8jMDsDXavwB/rO4A3gSOBJ42cxOSjCv/wD+jE/i/h7/u0onZszsiKDsZODpYH5V+N/ewfEWbmZTgLeAs/Db2m3A8/jadAuC9YqU7YH/Pf8H/uT8TuBPwCL8neCxCdYxYgV+XxPpX+ZeYvY/ZnYQfh8xLYjnVnwi5Cz8PmNCgnm39jm25QF8k9WXgnWqAq4g+W0rGYfgL+Rq8Pv0Z4BjgJeC762JmeXjm9r+N37f/gA+sZKD367uJYPSWN65+M+5Wb9EZnYM/qLxfXzNFUjymNPFj3sdwjm3gV3b2FkdvLi78U2NTosZfgE+CZTJPtVqg/fYY9BE/PnCK8657dEjgmPMc8G/yRxDE+mP33dvil1GINJ075gk5nUf0AicnWD8NPxv5F7w/VwBs4Ff4I9df8TvTxbgjwMTk1uFpNyL3wfvid/fd5QP8ceUbwdNzwAwsz3xtZUeJrPNehOdv0TWcXacaebhk0iHRcfYChc1/4ao4XsDw4CPnHPL40wXOaZ05OctEr6ws1566aVXai/gy/iTr0bgL/iLuOFtTHMOu6orF8eMmx6M+1HM8Mgd2z8CuVHDx+IPrO/HlJ9EK80MaL0misNfzEbfWRuEr+2whai7qPhkWy2+JtQXYuY1GX+wfzxm+BzSq+kU+9pGTC2UoHx5VJlbYsZNwJ/wVAB9klx+5DPJw9cwaQTepHmV/jm0rOn0p2DYDUks44bI95tE2T74GmWNxGnq18p0rq3PHd+HRx0xdwHxSZDcOOXPC8pemcL2tSJm2O+DsqfEDDf8xcMO4jRdTRD/3nGGFeATLHXR2yi+L5AGYGGcaQ4KYnosalhesJ1XE9PsEX8RvAafiCuMGj49mM8O4MsZiDkHX1PHASfGTBOpNeZoXqOoX7C9bwLGxkwzDn8x+lbUsFODefw2QVzJ1sabHhtL1Pe6JBh3Vsy4fw+Gf0DzZg9tfo6txDEnmPZNoprb4GtkLA22gT2jhpeTfk0nB1wSMy7SZOPjBOt0B8336bns2neclmxcKXwfSS0vGHdYsA1+hO/TblCwje8kpikOyR9zQjvuZfpFkjVL8MkPB3waM3wFrdd0+l3w2US/LospG/lcf4WvobwVeDZq/BeCz+ru4P9M1XS6Mlju/8UMvziynSWY7vJg/H+2Mu+mdUowvjhYpwagV5zxkZpOHyS5Ls8G5cfHGbcYf44zIPh/36Ds43HK5hCn5m+CZc6gjZpOQbm/BOWub2u7ixq+Is52M52W++I5QfmR7Ooq4ptR4yO1fb+C76Mv7f1P1Dzz8DcwHDE1wPE3IBwJaovha5Y5kjjvYdexZH7M8EitrhY11oPxkRrtD7X3N6KXXl35pZpOIlnGOfc2/mC9Pnh/DFhh/iljj5vZqXEm+xH+hOlc51xVzLhf4mtPxbsjuhP4iXOu6a6Nc+59/F3gMe2obRLPpdGxOX+3dia+o8/op619H3/H8UfOuTXRM3DOvYBvdnRqO2Obhz+BGI4/2dwbf+IK8HszuzDBdFvxdyOjY1qI72yyL/C1VANxzr2Br0J/AG3ftR4cvK9KYtaRMkNaKxTcZf0jvvnTnc65JUnMO2nOuUhzMfB3zCPDP43e7qL8GZ/8O6Edi70zeP9ezPDj8bXVHnLOJXWX1Tn3SZxhtfgaFXlE3fkOttfngQPNbFzMZGcH79G1P07Gb3t3OOeaPSXKOfcZcDP+jnS8u+t3BfuKdsWMTwKMBF50zsXW8rkLnxyI9R389n5dsL+IXs5ifO2IL5tZbA2m2H0TzrlaF79mQSoOwzf1m++c+2vM/B/CN4EdDRweZ9qEn2MSrnTObY5a1g78viAHn4zOhKX4JtdNnHMz8TVvRuL7cIt0znsJPnn845h9egO+RpcjQzVj0l2ec+5VfDOiUfjaOvfjt/FLg20nFdlw3OsokWNjaaulWvoRcF3M67JEhZ1zO/E1yY6LekrZufjE4t0pLjuhoKbidfhmZT+LGV0SvCfaZ0eG9013+cH28wL+t9vsGG9me+FrWYNPuCcjsp8/O3pgUONyLPCUc+7zmGni7R8bnXMVSS4zWelsO8Npud1ch09KJfIo/ubEBdB0rnE+sMQ590pqIbfq18B44GnXsgZ4RrYdMxuBT67X4/dtGV+GSLbT0+tEspBz7mEzexxfXfxwfO2nw4GvAl81s/vwd7Nc0HRlP3ytg8uat2BqUoPvLDrWx865bXGGRxIWffEnge211Tm3tJXlRJ/IRaqSHxWciMYahD/h/SK+pkHKnHN/jhm0DPgvM/sQ37TpBjP7U5ykyFsJLpDn4E8uv0x6TViuxiesbjCzR51z1QnKRb5cl8Q8ky37X/gnrLyEb9rWEVrEEjTN+R6+id1Y/Ilb9I2SL6S7MOfcYjObh28+OdQ5F9nOIsnE/0k6cN+U80p8omYYPkkZLTbOGcBx+O3himAeBfj13Iiv8RcR2daHW/xHso8K3sfETAe+6UUmYo40c3o5dj7OuUYzizwxKlok7v0SxB0pPwbfZGou/kLnqqDZ3dP4C/x3EiQeUxVpyvdCgvEvsGs/Oi9mXMLPMQkL4wyLt09rj5ecb0IUaw5wFH6d5uI/8wH42k8/S3AcqCL+cSAd7Vnef7KrLy3wNVv+mMrCu/pxz8wuo+VF5hPOuXfilU9nEcF7MseCaCOccytSnOZufK3H88zsOnxt1H8559rz22liZl/EH3fz8Z06t0iatzWL4D3VzyLWZfj94I/NbCK+P6sB+Nrmy4Ev0bxZVWsexycbppnZVVH7uUgSakZU2ffxTay/GTxBb2YQx8LgZkGmpfN5zXXOTUplIc65ajO7H7jEzEbiE1d7k8HzjOBJvv+Br8n67XRmEbwn/CzMbBC+iVwpvib8q5lehkh3oKSTSJZyztXh+yp4DiDon+Z0fE2Q7+BPap7AX9wY/oB4XYqLifeoW9jVbj1enzjpSGU5A4L3/9fGPHu1K6I4nHNPmdka/EX5WHyV7WjrE0y6LngvSTC+reWuMLM78LWtfoS/KItnbfCeTJ9WZTHTtGBmtwA/xl+InxzUSsooMyvC95cBPukS8RA+0bYMf5K9Dn+RCP7kP5k+FlrzB3x/GOcD1wV9SUzFJzqSulgK7nAvwP/GXsL/FrfiLzzK8RcQsXE+jq+pNc3Mrg4uNk7Bb9e/c85F9zkR2dZjH9kcK962vi7OsHRijmyzibbteMMjcV/QWtAEcTvntpnZofi+cKayqxbbJjP7A77JS12CeSQjsg6JtvXI8Hh3muN+jslwziV6VDhkbt+Z7D4n8p2MovXjQKb2m2kvL7hZ8ji7toPfpbH8rn7cuwx/kR1tBbseZd9ekRqsG1stlQHOubfM7C18J9Sv4dfrh5mYt5mNwvcd1x+fcJoVp1ikpkii42ufmHJpcc69b2YH4mviHY9fxw34msD/h9+vbkhyXlVm9jB+H3k8vt/HSH9/G4nqO84512Bmk/H9W57BruP/djO7F7jaOVfZnnWL0WnbDj5h+UN8onIE/hh/XyZmbGYX4/sSfB84JrrWaZR2bTtBwukFfE3ZHznn/hCnWKdsnyJdnZrXiXQTzrkG59zDwG+DQZFOCSMHsredc9baq/OjTkvTAbyN9Znb6lzSFzkR6xln3B4JptkzeG/PScUN+A5wrzazgQnKRGqjHJvE/CJl4lZjN7Pf4pNcL+L78snkSW20w/E3QNZH7rAHTQy+hn8i1z7Oue865652zk3HN20oyMBy/4a/YD8vSNim2oE4+DuyA4DznHOTnHOXOud+HsQZtyP3oJnGw/imkMcFg+M1rYNd28tpbWzr18dbVIZijtT4SLRtxxseiXu/NuJuWl/n3Grn3Hn4morj8R1Gf46/0GrxMIEUReLZM8H4wTHlonXG3edITaVENwJba3aR7D4n8v54G9/JiBTibk3aywsSDbfim940An8MktPpLL9LHvecc+VxYpmRwUVEOs1+PYPzbM1d+Jsx/4OvwXZ/e2doZmPwtfQGAmc65x5LUPTD4D3Rw1UiNULjNQVOiXNuuXPuXOdcmXOuIHj/CX6fBb6PoGTFNrGL3Hx4IDbJ7pyrcM792Dk3FL8+5+Nr71zCrubi7RY0iz0y+LfDtx3n3CJ8ovI8/DH/b65ls8KUBTUJf4/vk+lo51yimwcJt53gIQMj8MnmZXHGD8bXKB2Lr+F0e6rLCGRs+xTpypR0Eul+ItX+DSBIFiwGxplZ/4RTtV+kenim7uAn8lrwfkSrpTqAmZXg+4aJdJwZ64AE/X1MCt7T7RsmUmvil/i7ZYnu3D+Kv0t/sJkdl6AMwbiD8Rd1j8aMMzP7b/yd+H/gazjtTDfu1gQnuNcE/z4QNWpk8D4rTg2Xg2nZHCxlwXz/iL9QOhV/El+J73MnWZE4410MHdXKdDOC97ODBOKJ+OYosbUcOmJbTzXmyDbbor+j4Ps7LM40acftvMXOuTvYlZT7aqrziRFZh0kJxkeGv9XO5aQr0ifL0NgRwRMzW3tS6eHB9xBrUvAeWfcP8PuGQ4MaFR0treUFT4l6CJ/U/wZwE74j5Xi1nRIec7rhcS9pQe2LSH91qezP2uMBfKf7ZcAjCWr5Jc3M9sVf0PcHTne+n7JEXsMnur4Se/wNfhvHB/++2J6Y2hDp0ynpz9v5fos+Bk4Lzi0S3XyInW6pc+5P+P11JS2fHNge5+BrSq+lYz+vaJEnIBaQgX7AzOxK/M3Xd/AJp9Zqn0WaXE+JM+5IfEf5r7qYWt5mVoZPiO4DXJSghlPEJ/incn4x6Psp1okxsYh0S0o6iWQZM/ummR0X70IjaCIUadIS3TfJb/AH9D+bWYu75mbWz6IeYZ6myN2pZJp2tcfv8U83+m3Q10MzZlZgMY8KT4WZ7Rn0LxA7vBc+WVAE/DPBnbMSYmplBLV2zsLfeX883bgCf8CfwHwP3xSqGef7IYl0YvmAmX0ltoyZHcauBM9lLqoPqqAjz7uAH+Cr9091LTvgzYjgwuhB/MXxSuDGqNErgvdJcab57wyGcRf+ovH3+DuaD7jUOq1eEbxPih5oZiew6yKkheiLDXZ1jD8jTtGZ+O/7YjM7Kd68zGxi0H9NR8X8ShDD0WZ2Ysy4C4mfELkHn3C4zswOjhNzjplNivp/vO3qhDhapBZPe5Oer+DvNh9uZmfExHIG/uLiI+L0W9UZgm3uA/xFc1Pn6kENvN/QepJ1FP732sTMTsNfkC7FN6HE+Wabd+Brdd1uZi3maWaDrWXn7mlpx/JuxfdDdbNz7jl8gv0V4Htm9m8xZds65nSn415SzGw//M2CgfiOk+M1R8u4YBuegq+tEtvRd0rMbH98wqM3vpbnU20suxL/xLWe+CemRbsEf6x81jnXorZKinEVBknR6GFmZr/AJ9//7pybk+Js78WfU/wAOAl/86HZzSkzG2EtHzwBvglpIXE6GE+VmeWZ2QX446vDd/6fqO/ITHsQv92chk80ps3Mfo7vOPxNfJO6TW1M8ii+37dvBOdqkfkU4Z/OCDE1ycz3iTgX3//Uec65u1pbgHPOsaufyJujz92DffUR7OrbUKTbUp9OItnnEHy/PuvM7GV8B5bgL5pPxl+gzCSqBotz7s9BXwQ/AD4xs2fxF/r9g+mOxF8oXtSOuD7Edwb8DTOrDebvgL845z5tx3ybcc59YGbn4vuuWmxms/EXjPn4E/8j8E3g9klzEfsAL5rZfPxj1jfga8Mch2+ysozECYV5wPlmdgj+Qmkw/il4OcD3XPzOaZPmnKs1s6vxzbNi+wOJlIlcYN0MvGRmc/AnYA44EN/sohGfcIrtO+HaYN2q8HcJr7KWHfC+45x7IpW4bVdn0jn4pkLj8DVnCvD9YJwVc3L4Bv7z+7r5jqpfxicgTsRvZ5+lsvxEnHMrzezv+H6EILWmdeCTgN8FHjGzx/Db/3j8xdfD+O8+kfvwNdd+jq++/0BsAedcnZl9Hd/s7e/BZ/EOPgkzFDgI2Au/nSWbmEkpZuc7Cz8fmA3MCqb5BN9p7nH45OSJ7GoihnPu8yCZ8zjwmpk9j6910oj/jU7ENyOJNJk6FvhNsH4f4H9zZfiLkEbgliTXLS7nnDOzs/EX4w+Z2cxgOaPxtai2A99x8Tvk7iy3AH8CXjGzR4Bq/G81H3gX3yl2PLPxDzk4MSg3Et+xcTX+gih6nX4ZzOci/BM+X8B//4Pwyauv4GseNnviYDuktDwz+yo+SfA6QeLC+f5svonf7u82s4VRyYNWjznd6bgXR3nUfjUfn2Q6MHiBr3ET+3TODuWca3fS1sz64Z/w2T94n2i+0+5Yv4upTfVTfCL9J0HSagG+k/jT8PuTi+Ms63x21eCM3Gg6NajFAvCBc+7XUZOMwh9T/4FP3hfg94Fj8ces76S0st59+Cbj1+O/x3i1nPYDHjezN/HNxT7D1ww6LZgmUR+PiXw1Ksnfk13nTYPxN8e+5/xTPTtFUJM6pXOKeIJ9/C/wN5JeAi6Nc/6yIroZq/P9CV6AP1+eY2YP4rsxmIo/PjyKr3kZbS4+kfkmiR/yMcM175D/N/jmk2cArwfHxGH4/hp34p+wGebxR6TjOef00kuvLHrhLzYvxl/QfYjvc6UWXx36aWAakJNg2lOAp/AnYbX4zmYX4O/o7BNT1gFzEsxnRjC+PGb4QfgTxa34i0UHTArGnRP8f07MNCvwJwLxljM9eh4x4/YN4vgU3/nkZvwJ2f8Ck2PKziG44ZTk5/u/+KY2G/G1qrYGn9M1QO8405QHcc7An+jOxDeZ2YlPnpyQ4ne8IphfXoLxrwbjHTAyQZl98HfoPgzi2IlPzt0Z+13H+V5be81IYT1ip63B31V8E1+Nfkor22p/fIJkBf4C+hN8bage8baZdLavYPxpwXRvpPl7PAxfLb4Cn7x4GZ/ImBTMd3qC6YbhT44d8GQbyxiEv3v7XvA9VuJrSj2K/73nRZWdToLfTHtixie7/xGU347vb2sivpaYA/ZP8Lv4fRBrNX5f9QG+VsJXo8qNwZ+UL8T/5mqC7+1R4LAUvotW1x1/EfEX/L6yLni/Hxid6rzaiGMOCfY3ibbTYNx5+ORcDX7f/L/45FyL+UV/V8H38M/g892O7xz+oATLN/xTnJ7H7zNr8UmTl/EX7kNjvr+UfvPpLg//e9iMryE3opXf6QKgIGp4wmNOVJnQjnuZfkV979GvqmBbnodPXrb4LUZNvyqYZkjM8BXx1q2NbfhXSca8OtHvIU7Z8jjrF+/VIk78MeM2/DlB5Jzoz0BZG99notecmPKl+GTe8uAz3xZsR5dFb5NpfKf/DJZXB+wRZ3wZ/tj3CrseqLGaIOGfwnJi17chWIdP8EmfS4D+CaY9JpjmuQTbY9zfTJz5zKGV85aYsseSwv6HXfvspL/TqGm/gj9/rgi+20X4h6jkximbzPbZ4vePvyF8Pf54WIM/1j0CjE1329FLr2x6mXMOERFJX3DXcDlwr3PunFCDkZQEdymvA853vp8MSYGZvYJPSJU453aEHY+IxBc066nE19Dp6TrgaaTSPQW1DR8A/uqcmxZ2PCKSfdSnk4iI7JbMdzp7Eb6Gxf+FHE6XZWY9EvSJcw6+1tRzSjiJdHlT8LUt3lbCSVL0teB9fqhRiEjWUp9OIiKyWzGzk4ED8E+t2wO43HXQE/q6iWHA20FfJkvx5w5fxveHsoVdndeLSBdjZj/G9wsU6a8t1T6AZDcU1OC+CN9890h8s9j7QwxJRLKYkk4iIrK7ORP/eOr1+Eey/zbccLq89fi+TI7Cd25diO9b5B7gBufcJyHGJp0k6Oh7/ySKrnBRnemoojoAACAASURBVPVK6C7F9wv3DnCrc+6xkOOR7FAOXIHvh/FB4KfOua2hRiQiWUt9OomIiIhIq8xsBj5Z25a5zrlJHRuNiIiIZAslnUREREREREREJOPUkbiIiIiIiIiIiGSckk4iIiIiIiIiIpJxSjqJiIiIiIiIiEjG7XZJJzP7s5ltMLP3kih7pJm9ZWb1ZnZGzLhhZvacmS0xs/eDR4uKiIiIiIiIiAi7YdIJmAFMSbLsSuAc4IE44+4DbnHOjQEOBjZkIjgRERERERERke5gt0s6OefmAZujh5nZ3mY228zeNLOXzGyfoOwK59y/gMaY8mOBPOfcP4Jylc65nZ20CiIiIiIiIiIiXd5ul3RK4C7gh865A4HLgT+0Uf6LwBYz+5uZvW1mt5hZbodHKSIiIiIiIiKSJfLCDiBsZtYLOAx4xMwigwvbmCwPOAL4Mr4J3kP4Znh/6pgoRURERERERESyy26fdMLX9trinNs/hWlWA28755YBmNkTwKEo6SQiIiIiIiIiAqh5Hc65bcByMzsTwLz92pjsDaCfmZUG/08G3u/AMEVEREREREREsoo558KOoVOZ2f8Bk4CBwHrgOuAF4E5gMJAPPOic+4WZHQQ8DvQDqoF1zrlxwXyOA/4LMOBN4ELnXG3nro2IiIiIiIiISNe02yWdRERERERERESk4+32zetERERERERERCTzlHQSEREREREREZGM262eXjdw4EBXXl4edhgiIiIiIiIiIt3Gm2++uck5Vxo7fLdKOpWXl7Nw4cKwwxARERERERER6TbM7NN4w9W8TkREREREREREMk5JJxERERERERERyTglnUREREREREREJOOUdBIRERERERERkYxT0klERERERERERDJOSScREREREREREcm4vLADEBERERERERGJp7q6mo0bN1JdXU19fX3Y4exW8vLyKCoqorS0lKKiovTmkeGYRERERERERETabevWraxfv57S0lL23HNP8vLyMLOww9otOOeor6+nsrKSlStXsscee1BSUpLyfJR0EhEREREREZEuZ9OmTZSVldGjR4+wQ9ntmBn5+fn069ePwsJC1q1bl1bSSX06iYiIiIiIiEiXU1tbS3Fxcdhh7PaKi4upqalJa1olnURERERERESkS1JzuvC15ztQ0klERERERERERDJOSScREREREREREck4JZ1ERERERERERDrBo48+yumnn87w4cMpLi5m9OjRXH311Wzfvr1ZuYqKCs4//3wGDhxIz549OfbYY1m0aFGL+f30pz/l+OOPZ8CAAZgZM2bMiLvcTZs2ce6551JaWkpxcTGHHHIIzz77bEesYjNKOomIiIiIiIiIdIJbb72V3NxcbrzxRmbPns33v/997rzzTo477jgaGxsBcM4xdepUZs+ezR133MFjjz1GXV0dRx99NKtXr242vzvuuIOqqipOOeWUhMusqalh8uTJzJ49m5tvvpm//e1vDB06lFNOOYU5c+Z05OqS16FzFxERERERERERAJ588klKS0ub/j/qqKPo378/Z599NnPmzGHy5MnMmjWLl19+mRdeeIGjjz4agIkTJzJixAhuvvlmbr/99qbpt27dSk5ODkuXLuW+++6Lu8xHHnmERYsW8eKLLzJp0iQApkyZwn777ccVV1zBggULOmx9VdNJRERERERERKQTRCecIg466CAA1qxZA8CsWbMYMmRIU8IJoKSkhFNPPZWZM2c2mzYnp+20zmuvvUZxcTFHHXVU0zAz4/jjj+eNN95oWm5HUNJJRERERERERCQkc+fOBWDMmDEALF68mPHjx7coN27cOFauXEllZWVK88/NzSU/Px8zaza8sLAQgPfeey+dsJOi5nUiIiIiIiIiklVefPHFFsOGDh3KyJEjqa+v56WXXmoxvry8nBEjRlBTU8Orr77aYvzee+/NsGHD2LlzJ6+//nqL8aNHj2bIkCFs27aNPn36ZGQ91qxZw7XXXsuxxx7LhAkTANi8eTPl5eUtyvbv3x/wnYz36tUr6WWMHj2abdu2sWTJkqbEFsD8+fObltdRVNNJRERERERERKSTVVZWctppp5GXl8c999zTNNw516JWUmR4Or71rW9RWlrK2WefzaJFi9i0aRM33ngj8+bNA5Jropcu1XQSERERERERkawS3d9RrLy8vFbHFxYWtjq+R48erY7PRC2n6upqpk6dyrJly5g7dy5lZWVN4/r37x+39lFFRQUA/fr1S2lZffv25bHHHuPss8/mS1/6EuBrdU2fPp2f//znDB48uB1r0jrVdBIRERERERER6SR1dXWcfvrpLFiwgKeffpp999232fhx48axePHiFtO9//77DBs2LKWmdRFHHHEEn3zyCR999BFLlizho48+Ij8/n+LiYg444IC016UtSjpJl7Rw4UJWrlwZdhgiIiIiIiIiGdPY2MhZZ53F888/z8yZMzn00ENblJk6dSpr1qxp6mAcYNu2bTz55JNMnTo17WWbGaNGjWKfffZh586d3H333Xz7299OK4mVLDWvky5n27ZtLFu2jGXLljFs2LCwwxERERERERHJiIsvvphHHnmEa665hp49e/Laa681jSsrK6OsrIypU6cyceJEpk2bxi233EK/fv246aabcM5xxRVXNJvf3Llz2bhxI+vWrQN8BY5IEumMM85oKnf11Vdz4IEHMnDgQJYuXcott9xCfn4+N910U4eur6XbEVU2mjBhglu4cGHYYUgbnHM8+uij9O7dmylTpoQdjoiIiIiIiIQg9mlr3UF5eTmffvpp3HHXXXcd06dPB/wT5S6//HKeeOIJqqurmThxIr/5zW/Yb7/9mk0zadKkZjWiokXne84991yee+45NmzYwKBBg/ja177G9ddf3/REvLa09V2Y2ZvOuQkthivpJF3R/Pnzqaio4KSTTgo7FBEREREREQlBd0w6Zat0k05qXiddSkVFBcuXL8fMqK6uDjscEREREREREUmTOhKXLmXFihUsW7aMfffdl1NPPTXscEREREREREQkTarpJF1GY2Mjq1atYvDgwfTs2TPscERERERERESkHVTTSbqMjRs3Ul1dzbBhw9ixYwfvvvsu27ZtCzssEREREREREUmDkk7SZaxcuZK8vDwGDx5MfX09H374IVu2bAk7LBERERERERFJg5JO0mXk5+dTXl5OXl4excXFAFRVVYUclYiIiIiIiIikQ306SZex//77N/2dn59PTk6OnmAnIiIiIiIikqVU00m6hMrKSpxzTf+bGcXFxarpJCIiIiIiIpKllHSS0NXV1fHss8/y3nvvNRteVFREXV1dSFGJiIiIiIiISHuoeZ2E7rPPPqOhoYHBgwc3G3700UeTk6O8qIiIiIiIiEg20hW9hO7TTz+lR48eDBgwoNlwJZxERERERESkO3n00Uc5/fTTGT58OMXFxYwePZqrr76a7du3NytXUVHB+eefz8CBA+nZsyfHHnssixYtalZm4cKFXHjhheyzzz706NGDYcOGcdZZZ7F8+fIWy21sbOSmm26ivLycoqIi9ttvPx577LEOXVdQ0klCVl1dzfr16xk2bBhm1mzc+vXrmT9/PvX19SFFJyIiIiIiIpI5t956K7m5udx4443Mnj2b73//+9x5550cd9xxNDY2AuCcY+rUqcyePZs77riDxx57jLq6Oo4++mhWr17dNK8HH3yQxYsXc+mll/LMM8/w61//mrfeeosJEyawatWqZsv9+c9/zvTp07nkkkt45plnOPTQQznzzDN5+umnO3R91bxOQrV69WqccwwbNqzFuJ07d7Jq1Sr23XdfevXqFUJ0IiIiIiIiIpnz5JNPUlpa2vT/UUcdRf/+/Tn77LOZM2cOkydPZtasWbz88su88MILHH300QBMnDiRESNGcPPNN3P77bcDcOWVVzabF8BXvvIVRowYwd13380vfvELADZs2MCtt97KVVddxeWXXw747myWLl3KVVddxUknndRh69vpNZ3MrMzM7jCz+Wa208ycmZUnMd0EM7vLzD4IpltpZn81sxEdH7V0lPLycg4//HBKSkpajCsuLgbQE+xERERERESkW4hNEgEcdNBBAKxZswaAWbNmMWTIkKaEE0BJSQmnnnoqM2fObHVew4cPp7S0tGleAM8++yy1tbVMmzatWdlp06axaNGiuM3xMiWM5nUjgX8DKoCXUpjuG8A44HbgROAq4ABgoZkNzXSQ0jny8vIYMmRIi6Z14J9eB74JnoiIiIiIiEh3NHfuXADGjBkDwOLFixk/fnyLcuPGjWPlypVUVlYmnNeSJUvYsGFD07wi8yssLGTkyJEt5gfw/vvvt3sdEgmjed0859weAGZ2PnB8ktP9p3NuY/QAM3sFWA5cAFyb0Silw61YsYKdO3cyZsyYVpNOqukkIiIiIiIi0V791rdaDBty0kmUT5tGfVUVC847r8X4oV//OkPPOIOazZt585JLWowf/q1v8YVTTqHqs894O2iGFm2v885jz2OOoXLZMnrttVdG1mPNmjVce+21HHvssUyYMAGAzZs3U15e3qJs//79Ad/JeLwuaOrr67nooosoLS3lvKj137x5M3379m1x3R2Z3+bNmzOyLvF0ek0n51xjmtNtjDPsU2Aj8IX2xiWd76OPPuKzzz6Lm3ACKCwspLCwEOdcJ0cmIiIiIiIi0rEqKys57bTTyMvL45577mka7pyLe53c1rXxJZdcwquvvsr9999Pv3792j2/TMjqjsTNbAwwCFgSdiySmm3btrFlyxb233//hGXMjNNOO60ToxIREREREZFscNgDDyQcl1dc3Or4wv79Wx1fPGRIq+MzUcupurqaqVOnsmzZMubOnUtZWVnTuP79+8etfVRRUQHQLKEUcfXVV3PXXXdx7733cvzxzRuU9e/fn4qKihbJp8j8IjWeOkIYfTplhJnlAf+Dr+n0p5DDkRStXLkSM2PoUHXHJSIiIiIiIruPuro6Tj/9dBYsWMDTTz/Nvvvu22z8uHHjWLx4cYvp3n//fYYNG9aiad0NN9zAr3/9a2677Ta+/e1vt5hu3Lhx1NTU8Mknn7SYH8DYsWPbu0oJZW3SCfg9cBgwzTlXkaiQmV1oZgvNbOHGjS1a6EkInHOsXLmSQYMGNT2hLpEPPviA119/vZMiExEREREREek4jY2NnHXWWTz//PPMnDmTQw89tEWZqVOnsmbNmqYOxsG3FnryySeZOnVqs7K33347P/vZz7jhhhv44Q9/GHeZU6ZMoaCggL/+9a/Nht9///2MHz+eESNGZGDN4svK5nVmdhNwIXC2c+651so65+4C7gKYMGGCOgfqAurq6ujdu3dStZx27NjB2rVrOyEqERERERERkY518cUX88gjj3DNNdfQs2dPXnvttaZxZWVllJWVMXXqVCZOnMi0adO45ZZb6NevHzfddBPOOa644oqm8g8++CCXXXYZU6ZMYfLkyc3m1adPn6YaTIMGDeLHP/4xN910E7179+aAAw7goYce4oUXXmDmzJkdur5Zl3Qys2uAq4BLnXN/CTseSV1BQQFHHHFEUmWLioqora2loaGB3NzcDo5MREREREREpOM888wzgG8Sd8MNNzQbd9111zF9+nRycnJ46qmnuPzyy/nBD35AdXU1EydO5MUXX2xWeWP27Nk455g9ezazZ89uNq+jjjqKOXPmNP1/ww030KtXL2677TbWrVvH6NGjefjhhzn11FM7bmUBC/PJYGZ2PnA3MMI5tyKJ8pcCtwHXOOduTHV5EyZMcAsXLkw5TgnPsmXLWLhwISeffDI9e/YMOxwRERERERHpJEuWLGHMmDFhhyG0/V2Y2ZvOuQmxw0Op6WRmZwR/Hhi8n2hmG4GNzrm5ZjYc+AT4hXPuF8E03wB+B8wGXjCz6IaP25xz73dS+NKJioqKAN+zv5JOIiIiIiIiItkjrOZ1j8T8/4fgfS4wCTAgl+YdnU8Jhk8JXtEi00k306NHD0pKSgizRp6IiIiIiIiIpC6UpJNzztoYvwKfYIoedg5wTocFJV1S3759OeGEE8IOQ0RERERERERSlNN2ERERERERERERkdQo6SRd3ssvv8y//vWvsMMQERERERERkRSE1aeTSNKqqqpobGwMOwwRERERERHpZM45zFrtoUc6WHv6WFZNJ+nyioqKqK6uDjsMERERERER6UQFBQVUVVWFHcZur6qqisLCwrSmVdJJurzi4mLtaERERERERHYzAwcOZPXq1WzevJm6ujo91bwTOeeoq6tj8+bNrF69mgEDBqQ1HzWvky6vqKiImpoaGhsbyclRnlRERERERGR3UFJSQmFhIRs3buTzzz+nvr4+7JB2K3l5eRQVFTFs2DCKiorSm0eGYxLJuL59+7LnnntSX19PQUFB2OGIiIiIiIhIJykqKmLo0KFhhyFpUtJJuryysjLKysrCDkNEREREREREUqC2SiIiIiIiIiIiknFKOkmXV11dzVNPPcWyZcvCDkVEREREREREkqSkk3R5BQUF7Ny5k507d4YdioiIiIiIiIgkSUkn6fJycnIoLCykuro67FBEREREREREJElKOklWKC4upqqqKuwwRERERERERCRJSjpJVigqKlJNJxEREREREZEskhd2ACLJGDx4sGo6iYiIiIiIiGQRJZ0kK4waNSrsEEREREREREQkBWpeJ1nDOYdzLuwwRERERERERCQJSjpJVvjss8949NFH2bJlS9ihiIiIiIiIiEgSlHSSrFBQUIBzTp2Ji4iIiIiIiGQJJZ0kKxQXFwOoM3ERERERERGRLKGkk2SFoqIiANV0EhEREREREckSSjpJVsjNzaWgoEA1nURERERERESyRF7YAYgka9SoUfTp0yfsMEREREREREQkCUo6SdYYN25c2CFIB2psbCQnR5UvRUREREREugslnSRrNDY2Ultb29S/k2SXLVu28M4771BfX099fT11dXXU19dzyCGHMGTIEFavXk1NTQ2jRo0KO1QRERERERHJAFUrkKzx3nvv8dRTT+GcCzsUSYOZ0dDQQEFBAX369GGPPfZg+PDh9OjRA/Df77Zt20KOUkRERERERDJFNZ0kaxQVFTXVdiosLAw7HElRSUkJxxxzTMLxZkZNTU0nRiQiIiIiIiIdSTWdJGsUFxcD6Al2WWjJkiU888wzrdZSKywsVNJJRERERESkG1HSSbJGpC+n6urqkCORVO3YsYPa2lrMLGGZwsJCamtrOzEqERERERER6UhKOknWUE2n7FVTU9Nmk8iCggLVdBIREREREelG1KeTZI3i4mLGjx9Pv379wg5FUlRTU9PmUwfHjx/PuHHjOikiERERERER6WhKOknWyM3NZezYsWGHIWmoqamhb9++rZaJ1GQTERERERGR7kHN6ySrVFVVsX379rDDkBQNGjSI0tLSVsts27aNxYsXq88uERERERGRbkJJJ8kqr7/+Om+88UbYYUiKDjzwQEaOHNlqmR07drB48WJ27NjRSVGJiIiIiIhIR1LSSbJKUVGROhLPMs65pMoVFBQAqDNxERERERGRbkJJJ8kqxcXFVFdXJ53IkPBt3bqVxx57jM8++6zVcpGn2ynpJCIiIiIi0j0o6SRZpaioiIaGBurq6sIORZJUU1NDQ0MDeXmtP7dASScREREREZHuRUknySqRJ5ypiV32iCSRIkmlRPLy8sjJyVHSSUREREREpJtoveqBSBczYMAADj74YIqKisIORZKUbNLJzDj11FPJz8/vjLBERERERESkgynpJFmlZ8+e9OzZM+wwJAWRpFOko/DWtJWYEhERERERkeyh5nWSVZxzbNq0ie3bt4cdiiSpX79+jBw5kpyctnc3y5cv54MPPuiEqERERERERKSjKekkWcXMmDdvHp988knYoUiSvvCFL3DAAQckVXbdunUsX768gyMSERERERGRzqCkk2SdoqIidSSeRerq6nDOJVW2sLBQHYmLiIiIiIh0E0o6SdYpKiqiuro67DAkSf/85z957bXXkipbUFBAbW0tjY2NHRyViIiIiIiIdDQlnSTrFBcXq6ZTFqmpqUmqE3HY1ZF4bW1tR4YkIiIiIiIinUBJJ8k6qumUPRobG6mtrU36qXSFhYXk5OQo6SQiIiIiItIN5IUdgEiq9tprL4YMGYJzDjMLOxxpRSR5lGzSqaysjKFDh+p7FRERERER6QaUdJKsU1JSQklJSdhhSBIinYInm3TKyVHlSxERERERke5CV3iSdWpra1m1ahU7d+4MOxRpQ35+PmPHjqVv375Jla+rq2PBggWsW7eugyMTERERERGRjqakk2Sdqqoq5s+fz6ZNm8IORdrQo0cPxo8fT58+fZIqn5OTw4oVK9i8eXMHRyYiIiIiIiIdTUknyTrFxcUAeoJdFqitraW6uhrnXFLlc3NzycvLa2qWJyIiIiIiItlLSSfJOvn5+eTk5OgJdlngo48+YtasWUknncD3/6Sn14mIiIiIiGQ/JZ0k65gZxcXFqumUBWpqaigoKEipg/DCwkLVdBIREREREekGlHSSrFRUVKSaTlmgpqYm6SfXRfTo0UNPsRMREREREekG8sIOQCQdEyZMIC9Pm29Xl07S6bDDDuugaERERERERKQz6apdslJJSUnYIUgSampq6N27d9hhiIiIiIiISAjUhkWyUkVFBR999FFKHVRL5xszZgx77bVXStOsWbOGefPm0dDQ0EFRiYiIiIiISGdQ0kmy0oYNG3jnnXeoq6sLOxRpxfDhwxk8eHBK01RXV7Nu3Tp1Ji4iIiIiIpLllHSSrFRQUABAbW1tyJFIIg0NDVRUVKScGIz0AaWkk4iIiIiISHZT0kmyUiTppJpOXVdlZSX/+Mc/WLt2bUrTKekkIiIiIiLSPSjpJFlJNZ26vkjSKNWn10XK67sVERERERHJbko6SVbKz88HlJjoytqTdOrduzdm1hFhiYiIiIiISCfJCzsAkXT07t2bk046ieLi4rBDkQTak3Q68cQTOyIkEUmgsrKSpUuXMnLkSHr16hV2OCIiIiLSTaimk2Sl3NxcevXqRW5ubtihSALpJp1EpPNVVFTw0UcfqS81EREREckoJZ0ka3344Ycpd1ItnaesrIyDDz6YnJzUdzMLFizg3Xff7YCoRCSeyspKAJ5//nkaGhpCjkZEREREugslnSRrffDBB6xZsybsMCSBkpISysvL05q2srKSioqKzAYkIglFkk4AmzdvDjESEREREelOlHSSrFVQUKCOxLuwTZs2sXXr1rSmLSwsVDMfkU5UWVlJnz59ANi4cWPI0YiIiIhId6Gkk2St/Px86urqwg5DEnjzzTd577330pq2oKBASSeRTlRbW0v//v0pKSlR0klEREREMkZJJ8laqunUtdXU1KTdiXhhYSG1tbU45zIclYjEc8IJJzBhwgRKS0v5/PPPaWxsDDskEREREekG8sIOQCRdBQUFzfohka7DOdeupFOfPn0YOHAgDQ0N5OVpNyXSGXJychg2bBg9evSgsbExrYcAiIiIiIhE09WcZK0DDzxQF0VdVKSWUrpJp/Ly8rQ7IReR1Kxfv55ly5ax//77M3DgQAYOHBh2SCIiIiLSTeiKXbJWfn4+ubm5YYchcUT6Y0o36SQinWfz5s2sWrWqqVZhTU0NmzZtCjkqEREREekOOj3pZGZlZnaHmc03s51m5sysPMlpi8zsFjNba2ZVwTyO7NiIpavatGkTb731FvX19WGHIjGKi4s58sgjGTRoUFrTb926laeffpp169ZlODIRiVVZWUlRURH5+fkAvPfee8ybN0/9OomIiIhIu4VR02kk8G9ABfBSitP+CbgAuBY4BVgLPGtm+2c0QskK27ZtY+nSpXrKWReUn5/PnnvuSXFxcVrT5+bmUllZSVVVVYYjE5FYlZWV9OrVq+n/0tJS6uvr2bJlS4hRiYiIiEh3EEbSaZ5zbg/n3EnAI8lOZGb7Ad8Cfuycu9s59zw+ebUS+EXHhCpdWUFBAYCeYNcFbd26ldWrV9PQ0JDW9JFmeUooinS8eEkngI0bN4YVkoiIiIh0E52edHLOpVtffypQBzwUNa964EHgBDNT5zG7GSWduq41a9bw6quvpj19Xl4eOTk5+m5FOlhjYyNFRUWUlJQ0DSsuLqZXr15KOomIiIhIu2XT0+vGAcudcztjhi8GCvDN9hZ3elQSmkjSqa6uLuRIJFZNTU27Ono3MwoLC1XTSaSD5eTkcNxxx7UYXlpaypo1a3DOYWYhRCYiIiIi3UE2JZ364/uBirU5arzsRiKd3qoj8a6npqam3U+uGzJkSLMmPyLSefbZZx9Gjx4ddhgiIiIikuWyKelkgEswPPFEZhcCFwIMGzasA8KSsPTo0YMzzzxTd+G7oEwknQ488MAMRSMiiSxdupRPP/2USZMmNauZ2Lt37xCjEhEREZHuIoyOxNO1mfi1mfpFjW/BOXeXc26Cc25CpHNU6R7MTAmnLioTSScR6XgVFRXs2LEjblPY1atX8/HHH4cQlYiIiIh0F9mUdFoMjDCzHjHDxwK1wNLOD0nC9u6777Js2bKww5AYEydO5Etf+lK75rFo0SKefPLJDEUkEp4lS5awaNGisMOIK/bJddHWrFnD+++/j3PxKhmLiIiIiLQtm5JOs4B84MzIADPLA/4deM45px6Hd0Nr1qxh/fr1YYchMXr37k2fPn3aNQ8zo6qqisbGdB94KdI1LFq0iCVLlnTJbbm1pFNpaSk1NTVs3769k6MSERERke4ilKSTmZ1hZmcAkU5bTgyGHRWMH25m9WZ2bWQa59w7wEPA78zsfDM7BngQGAFc18mrIF1EQUEBtbW1YYchUerr6/n444/Ztm1bu+YTaZ6n71ey3WGHHQbA559/HnIkzdXX11NVVdVq0glgw4YNnRmWiIiIAd6sqwAAIABJREFUiHQjYdV0eiR4XRT8/4fg/+uD/w3IpWV83wXuAX4F/B0YCkxxzr3V0QFL11RQUEBdXV3YYUiUqqoq3n77bTZvjtvNWtKUdJLuYo899sDMWLt2bdihNFNXV8eQIUPo3z/+w1979epFcXExGzdu7OTIRERERKS7COXpdc65Vnt/ds6tIM5T6ZxzVcBPgpcI+fn5VFZWhh2GRKmp8S1d29uReGT6yPxEstX8+fNxzrF27dp293WWScXFxRx++OEJx5sZpaWlVFVVdWJUIiIiItKdhJJ0EsmUoqKiuE9dkvBkKunUs2dPRowYQUFBQSbCEgnNxo0bGTBgAPvvv3/YoTTjnGvzCaAHH3wwOTnZ1P2jiIiIiHQlSjpJVvvyl78cdggSo7q6Gmh/0qlXr14cdNBBmQhJJDSNjY00NDSw5557MmDAgLDDaWbhwoVUVFRw/PHHJyyjhJOIiIiItIfOJkUkozJV0wl8TYyGhoZ2z0ckLJHtNy8vj40bN/LJJ5+EHNEulZWVSdUUXbhwIW+//XYnRCQiIiIi3Y2STpLVNmzYwEsvvaQ+R7qQL37xi5x44onk5bW/IuXMmTP517/+lVTZlStXMn/+fOrr69u9XJFMiWyPubm5rFy5knfffbfLJFIrKyvp3bt3m+Vqa2tZs2ZNJ0QkIiIiIt2Nkk6S1Wpra1m7dq06m+5C8vLykrqQTUZ+fn7ST69bv34969evVx9f0qU45+jfvz89evRg8ODB1NfXs2nTprDDor6+nqqqKnr16tVm2dLSUnbu3MmOHTs6ITIRERER6U6UdJKslp+fD5B0YkI63rJly1i5cmVG5lVYWJh0QrGiooLa2lo1A5IupUePHhx77LEMGTKEQYMGkZOTw9q1a8MOq+mpn8kmncB3iC4iIiIikgolnSSrRZ5spqRT17F06VI+/fTTjMyroKAgqaRTQ0MDW7duBWDVqlU45zKyfJFMysvLo7S0lHXr1oUdCrm5uYwcOZJ+/fq1WbakpISCggIlnUREREQkZUo6SVZT0qnrqampyUgn4uBrOiXz3W7duhXnHIMGDaKmpkbNgKTL2LhxI8899xxbtmwBYPDgwdTU1ITeJLh3794ccMABSTWFNTNGjBiRsWazIiIiIrL7aH9PvyIhKigooGfPnnqsdxfhnMto0mnIkCFJXejW19fTt29fRo4cyYYNG9i8eXNSzYZEOlpNTU1Twglg7733ZtSoUZhZiFH5uPLz85Ped+63334dHJGIiIiIdEdKOklWy8/P5+STTw47DAnU1dXR2NiYsaTT0KFDkyo3aNAgjj/+eBobG8nNzeXzzz9n2LBhGYlBpD0iT6+LPM2xq3R0/+qrr+KcY/LkyUlP09DQQH19fcZ+3yIiIiLS/al6iIhkTKQpXFFRUUbm19jYSHV1NY2Nja2Wi/ThlJOTQ1lZmS6KpcuIJJ2ik02rVq3imWeeaRoXhsrKypRqAzrn+Pvf/86iRYs6MCoRERER6W6UdJKst2DBAl0IdRG9evXi61//etI1lNry2WefMWvWrKZOwuNpaGhg1qxZLF26FIBDDjmEsWPHZmT5Iu0VW9MJfA3N7du3h9Yxd319PVVVVSklncyMnj17Nj31TkREREQkGUo6SdbbunUrFRUVYYchgby8vIw1IYrUWGqt0+Vt27a16EfKOddm7SiRzlBcXExpaWmzpFNpaSm5ubmsXbs2lJgiiaNU+z3Lz88PtXaWiIiIiGQfJZ0k6xUUFOjpdV3Ehg0b/j97dx7d5nnfif774MVGAgRJkOAukqJEiZKszdriSLUo2fUySpy09nSSmzbJmXRL7z1t5py5STO9SZfJNr130uZ22kyadG6btOlk6qSRndiJYtmSbHmTZEsyKUqiKO7mCpLCQmJ5gef+QYLWwg3kCzxYvp9zeGgBeN/3S4mkgR9+z+/BxYsXEY1GDTlfopC01L/vxMQEAKCkpATAbIHqmWeeQVdXlyEZiNaioaEBR44cuWNwuKZpqKiowNDQ0PzS0HRKFJ2S3Y3ObDaz6ERERERESWHRibKe1Wo1rMhBa+P1enH9+nXDduZaSafT1NQULBbLfNeG1WqFEGK+GEWUiaqrqxEMBuH3+9N+bZfLhe3btyfd6WQ2m/m7loiIiIiSwt3rKOtZLBZ2OmWIcDgMTdPuWEq0FhaLZf68i5mcnERpael8oUsIAbfbzaITZYS3334bU1NTOHLkyB23V1dXo7Gx0bACbTJcLhdcLlfSx9XV1c13FBIRERERrQSLTpT1XC6Xkm4Bulc4HDZs5zpgdje6HTt2oKysbNHH1NTU3HNNt9uNd999F5FIBFar1bA8RMmanp5esGjqcDiwf/9+BYlmC7V2ux0FBQVJHVdTU5OiRERERESUq1h0oqy3adMmbNq0SXUMAu4Z6G2ElpaWJe9faKe6RJFqYmICVVVVhuYhSkYsFlu0809KiVu3bsHpdBrWHbgSr7zyCiorK5MuekWjUYTDYRQWFsJk4up8IiIiIloenzUSkWFisZjhRadQKLRoJ1soFFpwxozb7camTZuS7uQgMpqu64sWlMbHx3HixAmMjIykNc/MzEzS85wAoKenB8899xyXMxMRERHRirHoRFlvdHQUP/vZz+Dz+VRHyXtHjhzBoUOHDD3n+fPn8eqrry5435UrV/CTn/zknh3ALBYLdu3aheLiYkOzECVrqaKT2+2G2WzG0NBQ2vIkdq5bTdEpMWONO9gRERER0Uqx6ERZT0oJn8+HUCikOgoBhg9Gttlsiw4Sn5ycRElJyYLXjMVi8Hq9SrakJ0rweDwoLy9f8D5N01BZWYmhoaG0fZ8mik5FRUVJH5sonnEHOyIiIiJaKRadKOslBkXzhZBauq7j1VdfxfDwsKHntdlsiEQi97woj8fjmJqaQmlp6YLH9fT04OTJkwgGg4bmIUrG7t27l5xLVl1djZmZGdy6dSsteRJLVR0OR9LHJopO7HQiIiIiopVi0YmyXmLJB+eMqBUKhTAwMICZmRlDz2uz2RCPx+8pKvp8PsRisUWLTm63GwDg9XoNzUNkpOrqagBI2xK7devW4YEHHljVro5cXkdEREREyWLRibJe4sUTi05qJZbAGT1IPHG+u/99p6amAGDRolNxcTE0TcPExISheYhWSkqJH//4x+jo6Fj0MQUFBTh8+DA2btyYlkxOpxPr1q1b1bEOhwO7d+9e1dI8IiIiIspP6dujmShFLBYLKisruVOZYqkqOpWXl2Pfvn33dGaUl5dj9+7diw5ENplMcLvd7HQiZeLx+IqK4ZWVlWlIM6u/vx8lJSWrKhzZ7XY0NzenIBURERER5Sp2OlHWE0Lg8OHDqK+vVx0lr6Wq6OR0OrF+/fp7ik5OpxPNzc0wmRb/NeZ2uzE1NYVYLGZoJqKVSCxD0zRt2cd2dnbi8uXLKc/z2muvob+/f1XHSykxNTVl+BJaIiIiIspdLDoRkSGklLDZbIYXneLxOLxeL6anp++4rb+/f9kdC9evX48HH3zQ8B31iFYiUXRKDOBeit/vx7Vr1+Dz+VKWJ7Fz3WLdgcuRUuLEiRPo7u42MhYRERER5TAWnSgnvPLKK3jttddUx8hrTU1N+NCHPjQ/bNgosVgMJ0+evKM7w+/347XXXlt2pzyXy4WKioolu6GIUiWZotPWrVuhaRra2tpSlmetRSeTyQSTycSdQomIiIhoxfhKjHJCLBa7oxOGcofZbIbJZJpfvgcsP0T8diMjI6teTkS0FmazGY2NjSuan2S327F582YMDAykbA7ZWotOwOwMPe5eR0REREQrxaIT5QSLxcLd6xS7dOkSLl26ZPh5hRCwWq13FJ0mJiagadqKXszfuHED77zzjuG5iJbjcDiwf//+FRVHAWDTpk2w2Wwpm+3k9/ths9numY+WDLPZzKITEREREa0Yd6+jnGC1WrnkQ7HR0VHD5zkl2Gy2O4pOk5OTKCkpWdGyObfbjcHBQYTD4ZTlI1qIlBIAVjxTzGKxYM+ePWsqCi1l+/bt2Lhx45rOYTab+buWiIiIiFaMnU6UE6xWKyKRyPyLPEq/VBZ1bDbbfCdbYgetlXaPlJWVAZjtjiJKp/7+fjz99NNJDQevq6tDRUVFSvLY7fYV/9wsZvv27di0aZNBiYiIiIgo17HTiXKC2+3GunXrIKXkTmWKpLLotG3btjv+XR955JEV/zsnXmR7vV5UV1enJB/RQnRdh5QSmqYlfdzly5dRXl6O+vp6w7Jcv34dtbW1KC4uXvV5ampqDMlDRERERPmBRSfKCXV1dairq1MdI2/puo5YLJayopPH45n/byFEUoOQLRYLiouL54ePE6VLMrvX3U7TNIyPj2NoaAi1tbVJF60WEggE0NbWBqfTuaaik9/vRzgcRnl5+ZozEREREVHu4/I6yilcXqeGrusoKSmBw+FIyfmDwSAGBgYQj8fR19eHrq6upI5/8MEH8f73vz8l2YgWs9qikxACO3bsQDAYxM2bNw3Jkti5biXD95fS0dGB1157zYhIRERERJQHWHSinDA2NoYf/vCHGB8fVx0lL9ntdjzyyCOGLQW627vvvotXX30VkUgEXV1d6O7uTur4goKCFQ0dJzJSLBaDEGJV33uVlZWoqKjAlStXDBnc3d/fn3SX4EIsFgt3ryMiIiKiFeOrMMoJmqYhFovND5um3JJYthcOh5MaIp4QiURw/vx5DA0NpSIe0YLKysrQ3Ny8qjlzQghs374d4XAY169fX1OOvr4+9Pf3Y+vWrbBYLGs6l9lsnp9VRURERES0HBadKCckthhn0UmNgYEBvPDCC5iZmUnJ+RNFp4mJCUSj0aSLTmazGX19fSw6UVrV1NRg165dqz6+rKwMu3btWnMHYTweR2VlJbZs2bKm8wCzP0tSSsRisTWfi4iIiIhyHweJU05IvHtvxDIUSl4gEMDExETSs2tWKlFUHB4eBoCki04mkwmlpaWYmJgwPBvRYnRdhxBiTYPAN23atOYcjY2NaGhoMGRnz8TPuK7rKft5JyIiIqLcwU4nygmJohM7ndQIh8MwmUwpexGa6HSanJyEpmlwuVxJn6OsrAxTU1Ps0KC0ef3113Hy5Mk1nycYDOLs2bPw+XxJHZeYfyalNKTgBMx2bx06dIgFJyIiIiJaET5rpJxgMpmwcePGpDtgyBjhcBg2m82wF7Z3s9vtaG1thcvlgtlsXlXniNvtRjwex9TUFMrKylKQkuhORnUDmUwmjI2N4dSpUzh06BDcbveyx/h8Ply8eBEVFRVobGxcc4YEh8ORsl0qiYiIiCj3sNOJcsb999+P2tpa1THy0vT0NAoLC1N2fpPJhIqKCtjt9lW/iC8rK4PD4WA3HKWNUUWngoICHD16FJqm4aWXXsLg4OCSj4/FYnjjjTdgNpuxd+9eQ4vB4XAYg4ODCIVChp2TiIiIiHIXi06UM6SU3MpbkaKiIlRUVKT0Gp2dnfiXf/mXVc9lKigowLFjx1BdXW1wMqKFGTn3yOVy4aGHHkJxcTHOnj2L3t7eRR975coVTE5OYs+ePSgoKDDk+gmBQABnz57F5OSkoeclIiIiotzE5XWUM86cOQNd1/HQQw+pjpJ39uzZk/JrvP3224acJx6Pw+/3o7i42JDzES1G1/U1DRG/W2KZ6aVLl+DxeBZ8TCAQwNWrV9HY2Ii6ujrDrp1w+yBxIiIiIqLlsNOJcobFYuHudXlgrcWic+fO4dSpU3zRTCnX3NxseOHHbDZjz549KCwsRDweR0dHxx3fy06nE4cOHcLu3bsNvW4CdwolIiIiomSw6EQ5w2KxcF6PAkNDQ3jmmWcwNTWV0uts2bIFHo9nzZ0jGzZsQDgcRmdnp0HJiBa2efPmlM6Z83q9aGtrw0svvYSZmRlMT08DAKqrq+eLQ0ZjpxMRERERJYNFJ8oZVquVRScFAoEAQqEQbDZbSq+zfft2HDlyZM3nKS8vR3V1Na5evcrvF0oZKSWmp6dTWpzxeDw4ePAg/H4/Tpw4geeeew4jIyMpux7wXtGJnU5EREREtBIsOlHOsFqtiMfjfAc+zQKBADRNg91uVx1lxe677z5Eo1Fcu3ZNdRTKUbqu4yc/+Qm6urpSep2amhocOXIEJpMJLpcL5eXlKb2eyWRCa2sr1q9fn9LrEBEREVFu4CBxyhkejwdbt25VHSPvBINBOBwOQ7dlT7XS0lLU1dVhbGwMUsqsyk7ZIVH8NnKQ+GJKS0vx+OOPp+16qd6pkoiIiIhyB4tOlDPKy8tT/i4/3SsQCMDpdKqOkbS9e/fCYrGw4EQpkSg6JZajpVq6rgMA7777LsxmM4tPRERERLQsFp0oZ8TjcYTDYVgslrS+AMt3NTU1WVl0slqtAIBIJAIpZcpnUlF+SXfRKZ3a2tpQWFjIohMRERERLYsznShnTE1N4dlnn8Xo6KjqKHllx44daGpqUh1jVXRdx/PPP4+2tjbVUSjHxGIxALlZdDKbzZydR0REREQrwqIT5YzEFuHckSx9YrHY/IvrbGQ2m1FXV4ebN28iEAiojkM5pLCwEDt37kRRUZHqKIZj0YmIiIiIVopFJ8oZty+XovTo7+/HD3/4w6wu2GzduhUmkwnt7e2qo1AOKSwsxObNm+FwOFRHMZzZbEY0GlUdg4iIiIiyAItOlDPY6ZR+gUAAQggUFBSojrJqBQUF2LhxI/r6+uDz+VTHoRwRDofh8/kQj8dVRzGcxWJhpxMRERERrQiLTpQzTCYTLBYL34FPo0AggIKCgrRs055KLS0t0DQNg4ODqqNQjujv78fPfvYzhMNh1VEMt3XrVhw+fFh1DCIiIiLKArk34ZTy2n333QeXy6U6Rt4IBoNZuXPd3Ww2Gx5//PGs7tiizJLLu9fl4pJBIiIiIkoNdjpRTmlubkZlZaXqGHkjEAjkRNEJwHzBKRc7Uyj9EgP2s70LcCFTU1O4fv16Vm8iQERERETpwaIT5ZSZmRn4/X7VMfKClBItLS2oq6tTHcUwAwMDePbZZznbidZM13VomgaTKff+Nzs+Po6LFy9yKTMRERERLSv3ng1TXnvrrbdw9uxZ1THyghACmzdvRlVVleoohikvLwcAdHZ2Kk5C2U7X9ZxcWge8t2SQRSciIiIiWg6LTpRTrFYrXwilSSgUQjAYhJRSdRTD2O12NDQ0oKenh8vsaE0aGhqwa9cu1TFSIrFTKHewIyIiIqLlsOhEOcVisSASiaiOkRd6enrw05/+NOeKfM3NzYjFYrh586bqKJTFysvL0dDQoDpGSiQ6nVh0IiIiIqLlsOhEOcVqtSIWi3HAbRoEg0FYrVZYrVbVUQxVUlKCiooK3Lx5M6e6uCi9bt26lbOzwVh0IiIiIqKVys2BE5S3EgWQSCQyvxsZpUYgEMjZrdN3794Ni8UCIYTqKJSlLly4AJPJhNbWVtVRDFdSUoJjx47BbrerjkJEREREGY5FJ8opFRUV2L9/f84O8M0kgUAAbrdbdYyUKC4uVh2Bspyu6ygsLFQdIyU0TcvZgjMRERERGYvL6yinuFwuNDY2zg+6pdSIx+OYnp6G0+lUHSVlAoEATp8+Da/XqzoKZaFc3r0uFovhypUrGBsbUx2FiIiIiDIci06UU3Rdx/j4OEKhkOooOU1KiQMHDqCurk51lJSx2WyYmJhAZ2en6iiUhWKxGDRNUx0jJYQQaGtrw+joqOooRERERJThWHSinDIzM4MXX3wRIyMjqqPkNE3TUF9fj9LSUtVRUsZisWD9+vXo7+/H9PS06jiUZXK508lkMkHTNA4SJyIiIqJlsehEOSWxrC4SiShOktt8Ph/GxsYQj8dVR0mpjRs3AgBu3LihOAllm/3796OxsVF1jJQxm82IRqOqYxARERFRhmPRiXLK7bvXUep0d3fj9OnTOb+7m9PpRE1NDW7evMmuDkpKbW1tzncC8meCiIiIiJaTm73/lLdMJhPMZjOLTikWCATgcDhyvugEAC0tLSgrK1Mdg7JILBbD6OgoiouLc3YHO7PZzKITERERES2LRSfKOVarlcs+UiwYDOb0znW3KysrY9GJkhIKhfDyyy9j7969aGpqUh0nJVpbW3N2UDoRERERGSfty+uEEOuEEE8LIW4JIXxCiB8JIepXeGy9EOIfhBB9QohpIcR1IcSXhBCOVOem7LFnzx40NzerjpGzpJTznU75Ih6Po7e3F+Pj46qjUBZIdADl6iBxYLa4z6ITERERES0nrc+IhRCFAF4EEAbwCQASwJcAvCSE2CGlDC5xrAPACwAsAL4AoA/APgB/CqAZwL9LbXrKFtXV1aoj5LRwOAxd1/Om0wmYLbRdunQJJSUlePDBB1XHoQyXD0Wnvr4+BAIBbN26VXUUIiIiIspg6X5G/FsAmgBsllLeAAAhxGUAnQB+B8DXlzj2IGaLS49KKU/M3faSEMIN4D8KIQqllNzXnDA1NYVQKISqqirVUXKSxWLB0aNHc3ZWzUI0TcOGDRvQ3t4On88Hl8ulOhJlsFgsBiC3i04jIyMYHh5m0YmIiIiIlpTu5XVPAHg9UXACACllN4CzAD60zLHWuc++u26fwuzXkfsTjWlFrl+/jnPnzqmOkbM0TUN5eXleFZ0AYMOGDTCZTOjs7FQdhTJcPnQ6mc1mzs4jIiIiomWlu+i0DUDbAre3A1ju7dIXMNsR9V+EEFuFEE4hxFEAfwDgvy+1NI/yi9Vq5e51KTQ2Noa+vj7VMdLObrejvr4ePT09/P6iJbndbjz44IMoKipSHSVlErvXSSlVRyEiIiKiDJbuopMbwOQCt08AKF3qQCllCMAhzGZuB+AHcBLATwD8H8bGpGxmtVoRi8Xml7iQsbq7u3Hp0iXVMZRobGxEcXExQqGQ6iiUwex2O6qqqmCxWFRHSZnE18bfs0RERES0FBW9/wu9Lbrs0jghhB3ADwBUAPgNzA4S3w/giwB0AJ9e5LjfBvDbAFBfv6JN8ijLJV4MRaNR7q6UAvm2c93tKioq8PDDD6uOQRnO5/PB5/OhpqYGJlPaN4lNi8TSQV3Xc3oZIRERERGtTbqfKU5ittvpbqVYuAPqdp8C0Apgo5Sya+62M0KIWwD+Vgjx36WU97RfSCn/FsDfAsDevXu5DiAPWK2z478ikQjsdrviNLknEAhwSDvREgYGBtDW1oYnn3xSdZSUaWpqwoYNGyAExykSERER0eLS/RZsO2bnOt1tK4Aryxy7HcDkbQWnhDfnPm9ZYzbKEZWVlThy5EjeDbpOB13XEQqF8rbTCQDOnj2L8+fPq45BGSwWi0EIkbNdTgBgMplYcCIiIiKiZaX7GfEzAN4nhGhK3CCEaARwcO6+pQwDKBVCbLzr9gNznwcNykhZzm63w+PxcMlHCgSDs/P6nU6n4iTq6LqOqakp1TEogyWWnOVyUcbv9+PcuXO4deuW6ihERERElMHSXXT6NoAeAMeFEB8SQjwB4DiAfgDfSjxICNEghNCFEF+87di/x+zw8OeEEJ8QQhwRQvyfAP4fABcAnE3T10AZTtd19Pb2wu/3q46Sc1wuF44dO4aamhrVUZRxOp0IBAKqY1AG03U95+fJRSIRdHd3zxeiiYiIiIgWktaik5QyCOAogOsAvgfgnwB0Azgqpbz9VZwAoN2eT0rZA+B9AC4C+BKA5wD8FmbnNf2ylDKehi+BsoCu63jjjTcwPDysOkrOEULA4XDk9K5cy3E4HIhEIohEIqqjUIbKh+Haid8Buq4rTkJEREREmSztz4qllH0AlpyuOldgumddgpTyCoBfS00yyhWJQeLRaFRxktzT19eHcDiM5uZm1VGUSSwtDAQCcLsX2heB8t327dtz/vdPoqiW618nEREREa1Nbr8VS3nJZDLBbDazEyUFent7MTMzk9dFp+LiYtTW1ub0kGham3yYeZYoOrHTiYiIiIiWwqIT5SSLxcKiUwoEAgEUFxerjqFUUVERDh48qDoGZbCBgQFYLBZUVlaqjpIyZrMZZrMZUkrVUYiIiIgog7HoRDnJarVy2YfB4vE4gsFgXg8Rv108Hme3Ey2ora0NLpcrp4tOJpMJv/qrv6o6BhERERFlOBadKCc98MADOT/IN91CoRDi8XheLB1aziuvvIJoNIojR46ojkIZKB92ryMiIiIiWgm+TU85yeVyobCwUHWMnDI9PQ0hBItOmF2+GQgEln8g5aVYLJYXRe+LFy/i2rVrqmMQERERUQZj0SmLjI+P48KFCwiFQqqjZLyxsTHcuHFDdYycUl5ejieffBIej0d1FOWcTidmZmY4RJkWpOt6XhSdRkdHMTY2pjoGEREREWUwFp2yyNjYGLq6urhsYwUGBwdx+fJl1TFyjslk4hwjvLc7WTAYVJyEMk08Hs+bTiez2czZeURERES0pNx/VpxDfD4fCgsLYbFYVEfJeBaLBbquc9izgTo6OhCPx7Ft2zbVUZS7veiU77v50Z2EEHj88cfz4ve02WxGOBxWHYOIiIiIMhiLTlnE5/PB5XKpjpEVrFYrACASicButytOkxsGBgbm/17zXVFREZqbm1FQUKA6CmUYIQSKiopUx0gLi8XCbj8iIiIiWhJbQLKElJJFpyTcXnQiYwSDQQ4Rn2O1WrF7926UlpaqjkIZJhwO4+rVq/D7/aqjpFxBQQEL0URERES0JHY6ZYlwOAy73c6i0wolXgjFYjHFSXJDJBJBJBKBw+FQHSVjxGIxhMNh7pJId5iZmcHly5fhdDpzvuNp165dqiMQERERUYZj0SlL2O12HDt2DFJK1VGygtvtxrFjx1gkMUggEAAAdjrd5o033sCtW7fw+OOPq45CGSSxo2E+DBInIiIiIloOl9dlGSGE6ghZwWazseBkoGg0ioKCAhadbuN0OhEMBhGPx1VHoQyST0WngYEBnDp1av5rJiIiIiK6G4tOWeLy5cs4d+6c6hgYUOu+AAAgAElEQVRZJRAI4OWXX8bk5KTqKFmvsrISH/zgB1FSUqI6SsZwOByIx+OYmZlRHYUySD4VnUKhEEZHRxGNRlVHISIiIqIMxaJTlhgZGcH09LTqGFnFarViZGQEPT09qqNQDkp0fSWWHhIB782R0zRNcZLUs1gsAMBOJyIiIiJaFItOWUBKCb/fzyHiSbJaraipqUFfXx+XQK3RuXPncPnyZdUxMgqLTrSQuro6fOADH8iL5b2Jbi52OhERERHRYnK//z8HTE9PQ9d1Fp1WoaGhAQMDAxgeHkZNTY3qOBkpGo3i2rVriMVisNvt2Lx5MwCgs7NzvrtucHAQ1dXVKmNmnIKCAuzcuRPl5eWqo1AG0TQtb3Y0TBSd2OlERERERIsxrOgkhLAAqJZS9hl1Tprl8/kAAMXFxYqTZJ+qqirYbDb09vay6LSIa9eu4cqVK9A0DS6Xa77oNDAwgImJifnHVVRUqIqYkUwm0/zfFVHC8PAwvF4vtm7dmvMbP9hsNhQXF8NkYtM0ERERES1sRUUnIcSnAXwOQA2AqwC+IqX8n3c97H4ArwLI/UEWaSaEQHl5OYqKilRHyTqapmHz5s05/+JvtXRdx40bN1BTU4NDhw7dcd+RI0cUpcoeMzMzCAaD7HaieSMjI7hx4wa2bdumOkrKlZSU4NFHH1Udg4iIiIgy2LJvTwohPgTgrwHcAPB1AEEA/ySE+P+EECwwpUFVVRWOHj0Km82mOkpWamlpYUfKIvr7+xGJRNDS0qI6Slbq6OjAmTNnIKVUHYUyhK7rebFzHRERERHRSqzkmfFnAfy9lPLfJ24QQvw2gG8AKBdCPCWlDKcqIM0OEmenztrEYjGMj4+jsrJSdZSM0tjYCKfTyU6dVXI6ndB1HeFwGHa7XXUcygC6rufFznXA7Nd6+vRpbNiwAY2NjarjEBEREVEGWskghq0A/vn2G6SUfwvgcQAPAviZEMKZgmyE2YLTM888g46ODtVRslpnZydOnz7NncZukyhmejwe1VGyFnewo7vlU6eTyWSC1+vl9z8RERERLWolRafYQo+TUp4C8DCAHQBOAnAbmowAzM6MCYfDsFgsqqNktXXr1gEAent7FSfJDFJKvPTSS+js7FQdJaslik7BYFBxEsoUsVgsr4pOmqZx9zoiIiIiWtRKik7XAPzSQndIKc8BaAVQD+B7xsWiBO5cZwyHw4GKigr09vZy/g5mhx2Pj4/nzYvjVHE4HAAAv9+vOAllikOHDuHw4cOqY6SNxWJh0YmIiIiIFrWSotPPAfx7IcSCA0uklO9gdpkd++tT4NatWwAAl8ulOEn2a2hoQCAQgNfrVR1FuatXr6KgoAD19fWqo2Q1TdNw8OBBzrOheSaTKa86U81mM4tORERERLSolRSd/gLALwNYdJK1lLITwD4ARw3KRXN8Ph9sNht3rjNAXV0dNE3D0NCQ6ihKTUxMYHR0FJs2bcqbgcepVFtbO7/Mjqi9vT2vlvGWlZXNd/wREREREd1t2bU1Uko/gPYVPG4MwGkjQtF7ysvLUVhYqDpGTrBYLHj00Ufz/gXS1atXYbFY0NTUpDpKTvD5fJicnERDQ4PqKJQBbt68iaqqqrz5fjhw4IDqCERERESUwVY10EUIsQ7AOgD3LLmTUr641lD0nvXr16uOkFPYkQK0tLSgrq4ur5YApdLg4CDeeecd1NTU8O+U8mr3OiIiIiKi5ST1zFgI0QTgnwDsT9w091nO/bcEwPU6BonFYtB1nUvrDPbOO+9gZmYG+/fvX/7BOcjtdsPt5maTRrl9B7uSkhLFaUglKWXeFZ0uXbqEyclJtLa2qo5CRERERBloJTOdbvcdzO5U9xkAjwE4Mvdx9LbPZJDx8XEcP34co6OjqqPklHg8jt7eXoTDYdVRDDE0NLSiryUUCuHNN99EMBhMQ6r8kSg6BQLcSyHfxeNxSCnzalZaJBKZ32WViIiIiOhuyRad9gH4fSnlX0kpfyGlPH33RypC5ivuXJcaDQ0NkFKir69PdZQ1k1LiwoULmJiYADD7oncxnZ2d6OnpQSwWS1e8vJCYEcaiE+m6DpPJlFedThaLhbvXEREREdGiki06DQCIpCII3cvn88FqtXJ5ncFKSkpQUlKSEztM6bqO6elp3Lp1C6FQCM8//zxu3LhxT/EpGo3ixo0bqK2tZRHTYFarFVarlUUngs1mw1NPPYXm5mbVUdLGbDZD13VIKVVHISIiIqIMlGzR6SsAPieEyO/tv9LE5/PB5XJBCLH8gykpDQ0NmJiYyPplIYlldXa7HbFYDA6HA2+99RZOnjwJr9c7/7ju7m5Eo1G0tLSoiprTWltbsX37dtUxKEPk0+/sRFcXu52IiIiIaCFJrQGQUn5PCNECoEcI8TqAyXsfIj9hWLo8JqWEz+dDXV2d6ig5qb6+HoFAACZTsnXXzJIoOlmtVjgcDhw+fBj9/f24dOkSTp48ifXr1+P+++/H9evX4fF4UFZWpjhxbuIAcQIAv9+Pjo4ObN68GcXFxarjpIXL5UJNTQ07nYiIiIhoQcnuXvdJAJ8HEANwP+5dasdnnQaRUmLHjh0oKipSHSUnFRQUYM+ePapjrFmi6JRYgimEQH19Paqrq3HlyhWEQiHE43HU1taiurpaZdScNjU1hcHBQbS0tOTVEGm608zMDHp6etDY2Kg6StrU1NSgpqZGdQwiIiIiylDJTjv9UwD/CuBTUsqpFOShOSaTCU1NTapj5LypqSl0dnZiz549Wdn1ZLVaUVtbi4KCgjtut1gs2LlzJ6SUEEJg9+7dihLmh6mpKbS3t6O+vp6F4jyWWGKWT4PEiYiIiIiWkuyr7DIAf8OCU+r5/X5MTk5yyUKK+f1+dHd3o7OzU3WUVSkvL8fBgwdRWFi44P35NFtGJe5gR8B7Rad86nbzer04fvw4xsbGVEchIiIiogyUbNHpFQBbUhGE7nT9+nWcOnVKdYycV1dXh5qaGrS1tbFgQKvmdDoBsOiU7/Kx00kIgXA4jGg0qjoKEREREWWgZItOfwDgt4QQHxNClAkhTHd/pCJkPuLOdekhhMD9998PIQQuXLiQdZ1l58+fx89//nPVMfKe3W6HpmksOhEsFkteFZ0SXyuLTkRERES0kGSfGXfMff7uIvfLVZyTFuDz+TicNU0KCwuxfft2vP322xgYGMC6detUR1qxUCikOgJhtnjpdDoxPT2tOgop1NTUlHez+BJFp0SXFxERERHR7ZItEP0ZuENdyoVCIYTDYbhcLtVR8saGDRsghMi6Ql84HJ7fuY7Uam1thdVqVR2DKK0sFgsAdjoRERER0cKSKjpJKf8kRTnoNj6fDwBQXFysOEn+MJlM2LhxIwAgFotlzSDgSCSCkpIS1TEIYPGP0NXVBa/Xi/3796uOkjZmsxnr1q3jro1EREREtKCkZjAJISxCCMci9zmEEBZjYuW3kpISPPjgg3C73aqj5B2fz4fnn38ew8PDqqOsCDudMsfk5CTOnTvHJY95bGJiImt+dxhFCIEHHngAtbW1qqMQERERUQZKdvD33wH49iL3fWvug9bIarWiqqqKS3UUcDgc0DQNFy5cyPgZJVJK1NfXw+PxqI5CmC0Adnd3z3cqUv7RdT2vhogTERERES0n2aJTK4Dji9z3DICH1pSGAAB9fX0YHx9XHSMvaZqGvXv3IhgMor29XXWcJSV23sumwee5zOl0AgB3sMtjsVgsL4tOJ06cwOuvv646BhERERFloGSLThUARhe5bwxA5driEABcvHgRN2/eVB0jb3k8HjQ1NeH69euYnJxUHWdR8Xgc8XhcdQyaU1hYCCEEgsGg6iikSD53OnGQOBEREREtJNmi0yiA7Yvctx2Ad21xKBwOIxQKcec6xXbs2AGbzYarV6+qjrIor9eLp59+GqOji9WBKZ1MJhMcDgc7nfKY1WpFYWGh6hhpZ7FYMn45MhERERGpkexbsj8B8AUhxCkp5eXEjUKI7QD+CMC/GhkuH3HnusxgtVrx2GOPzW8HnonC4TAAcPZXBikqKkIsFlMdgxR5//vfrzqCEmazmQP0iYiIiGhByRadvgjglwFcEEKcAzAAoBbAfgDdAP4vY+Pln0TRiZ1O6mV6MSdRdOLudZnj0KFDEEKojkGUVmazmcvriIiIiGhBSS2vk1KOA9gH4KsABIBdc5+/DGDf3P20Bj6fD2azOS+XaGSi9vZ2nDlzRnWMBbHTKfOw4JTfXnnlFXR2dqqOkXbV1dWor69XHYOIiIiIMtCynU5CiBop5buJP0sppzDb8fTFVAbLVzt27EBzczNfvGYIIQSGh4cxMzODgoIC1XHuEA6HYTaboWma6ig0Z2pqCpcuXcLOnTtRUlKiOg6l2cjICIqKilTHSLvGxkbVEYiIiIgoQ62k02lACPGGEOLzQogtKU+U5zRNm996ndSrra0FAAwODipOcq+Kigq0tLSojkG3EUJgZGRkfpks5Y94PI5YLJaXRWApJXRdh5RSdRQiIiIiyjArKTodBPASgI8DaBNCXBNC/BchxAOpjZZ/IpEI3n77bUxNTamOQgAC3d2YeestOJ3OjCw61dbWYuvWrapj0G0cDgcAwO/3K05C6ZYYIG82JzsqMftdv34dP/rRj7iDHRERERHdY9mik5TyNSnlH0optwDYBuDvARwG8IoQYkgI8S0hxGNCiMzd5itL+Hw+dHZ2Ynp6WnUUAnDtL/4C53/3d1Fpt2N0dBSRSER1pDvMzMzwRV6GMZvNKC4uxvg4x9vlm8TPYj4WnRJfM38fEREREdHdkh0kflVK+VUp5fswu2vdnwFoAPBjAONCiB8IIT6Sgpx5gTvXZZZb7e2Qug7t9dexceNGxONx1ZHucPLkSVy4cEF1DLqLx+OB1+vNuO8XSi0pJUpKSjJu9ls6JIpO3MGOiIiIiO6WVNHpdlLKYSnlN6WUjwHwAPjdubu+aUiyPDQ5OQmz2Ty/RIfUifr9CPb0wF5djZL6euzevRt2u111rDuEw2HYbDbVMegulZWVKCsry7jOOEqtwsJCPPLII/Nz4PKJxTLb6MxOJyIiIiK6myHrAKSUfgD/DOCfucxudaSUGB4eRkVFBXeuywBmhwNHfvELmB0O2CsrEY/HMT4+DrfbnRHLZ3RdRywWY9EpA9XW1uZl4YHyF5fXEREREdFiln31LIT4eBLnk1LK760hT96KRCKQUqKqqkp1FAIgTCY4m5oAAPFoFNefeQaXdR0HDx3KiIJCOBwGABadMli+7mSWr8bHx/H2229j//79KC4uVh0nrRwOB1paWvJyaSERERERLW0lLRt/n8T5JAAWnVbBZrPh2LFj3HI6Q/Q9/TQ0qxW1TzyBwWeeQednPwvLpz+NwcFBFp1oWW1tbejq6sITTzzBzsU8EQqFMDk5mZezvBwOB3bs2KE6BhERERFloJXMdFqfxEdTamLmPiklhBAwmVY9ZosMdPM738Hgs88CAGqOHYOlpASO8+fx7rvvZsSLyoKCAuzcuRMlJSWqo9ACHA4HwuHw/OYAlPtisRiA/Ny9TkqJcDjMQeJEREREdI9lKxxSyt5kPtIROtfouo6f/vSn6O3lX18m0Gdm4O/qQvG2bQAAzW5Hw0c+gvCFC4iOjGBsbExxwtmi0+bNmzl0PkOVl5cDQEZ8r1B6JAou+Vh00nUdx48fR1dXl+ooRERERJRhVtVWI4S4TwjxvwshviCE+D0hxH1GB8snY2NjmJ6e5lKpDOG/ehWIx+eLTgDQ+LGPQQgBy+uvY2hoSGG6WTMzM/D7/VyOmaGcTifsdjvGx8dVR6E0yedOJw4SJyIiIqLFJPXsWAhhxuyMp48CuH1QiRRCfB/AJ6WUMePi5YehoSFomgaPx6M6CgG41d4OAHcUnQpqalD96KMIDA5i+/btqqLNu3HjBq5evYqnnnpKdRRagBACHo8HY2Nj80tnKbfZ7XaUl5fn5fB4IQTMZjOLTkRERER0j2Tfkv1jAL8G4IsA/hHAMIAqAL8+d9/Nuc+UhOHhYVRUVOTli5VMND0wAKvbDXt19R237/jKV2B2OjOigBCJRGC1WjMiCy1s/fr1KC8vZ9EpTzQ0NKChoUF1DGVYdCIiIiKihSS7vO7XAfxnKeWX52Y4hec+fxnAlwB83PiIuc3v9yMQCKCqqkp1FJqz9Q//EA+dOXNPocBSVAQAuPjGG7h27ZqKaPPC4TCXY2a4qqoqNDc3c3MAygtms5mDxImIiIjoHsm+GqoB8Noi9706dz8lQQiBjRs3ovqurhpSy1xQsODtt9rb0f+pT6HruefSnOhOLDplh+npaXi9XtUxKA0uXryI06dPq46hTEtLC+rr61XHICIiIqIMk2zR6V0ABxe57/1z91MSnE4n7r//fjidTtVRCIDv2jW8+Tu/A39n54L3FzU3Q7PbEfnFL+Dz+dKc7j3hcBhWq1XZ9WllLly4gDfffFN1DEqDYDCImZkZ1TGUaWpqQm1treoYRERERJRhki06/ROAP5rbta5JCFEghFgvhPg8gD8C8D3jI+auWCwGr9eLeDyuOgrNmbx4ESMvvADTIgUdzWZD/Uc/Cu3aNXQrLCZs374dzc3Nyq5PK+PxeOD3+xEKhVRHoRSLxWJ5uXNdQigUQiAQUB2DiIiIiDJMskWnPwHwNIA/BdAJIADgBoAv33Y7rdDo6ChOnjyJkZER1VFozq32dpiLilC4xDKRjR//OKBpGPznf05jsjvV1taioqJC2fVpZcrLywEA4+PjipNQqum6ntdFp4sXL+LMmTOqYxARERFRhknqGbKUUgfwvwkhvgzgQQBuABMATkspr6QgX04bHh6GpmnweDyqo9CcW+3tKN66dcndxuweD1ytrfCfPYuI3w/r3IDxdEl0yLlcLtjt9rRem5JTWloKTdMwNjaGuro61XEohXRdR8Eis+DyAXevIyIiIqKFrPZtWR+ASwASr3irhBBVACClfNGIYPlgeHgYHo8nr98dzyRxXYevowONH/vYso/d8/nPQ1dQcAJmh1OfOnUKBw4cyOst2rOBpmkoKyvD2NiY6iiUYuXl5Sw6sehERERERHdJqtohhGjC7Fyn/QvdDUAC0AzIlfMCgQD8fj82bNigOgrNiU5NoXjbNpTu3r3sY53r1wMAAj4fCgsLYUpj4TAcDgMAd6/LErt27YLFYlEdg1Ls/vvvVx1BqUTRSUq5ZKcoEREREeWXZF8pfwdAPYDPALgKIJLsBYUQ6wD8BYBfxmyh6gUAn5FS9q3w+C0A/gzAEQAOAH0A/kZK+Y1ks6g0PDwMAKiurlachBJs5eU49C//suLHt7/1Fq5/7WtwDg1h/a//Oup/7ddgLS1NYcJZiaITd6/LDiUlJaojEKVcorCq63pKi6x+vx8OhwMmU7IjKYmIiIhIhWSLTvsAfFJK+cPVXEwIUQjgRQBhAJ/AbGfUlwC8JITYIaUMLnP83rnjTwH4TQC3ADQDcK4mj0rr16+Hy+VCkYLlWbSwZN+hr6yvR8fWrTDH4+j48z/HtW98A3Uf+hDWf+ITcLW0pCwnO52yT1dXFywWC+qXGFBP2UtKiWeffRbNzc3YsmWL6jhKVFZWYu/evSntcorH4zhz5gxKSkpw8ODBlF2HiIiIiIyTbNFpAKvobrrNbwFoArBZSnkDAIQQlzG7E97vAPj6YgcKIUwA/gHASSnlr9x210tryKOMpmncfSzDvP7JT6KwpgY7v/rVFT2+pKQEcts2lD/5JPZYrej+7ncxePw4tMJC3PeFL0BKCRmLGb70jkWn7NPd3Q2TycSiU46Kx+MIhUKQUqqOokxJSUnKu/oGBgYQDAaxc+dOTE5OojQNnaVEREREtDbJ9qd/BcDnhBCOVV7vCQCvJwpOACCl7AZwFsCHljm2FcBWLFGYyhZerxeXL1+eLx6QejIex+Tbb8OURCHHbDajuLgYExMTcG3ejJ1f/jIePnsWzb/3ewCA8VdfxcnDh9H17W9Dn542LOu6devw/ve/nwPos4jH48HExARisZjqKJQCiQHa+fwzGY1GMTExgWg0mpLzSylx9epVuFwuTE9P4xe/+AUCgUBKrkVERERExkmq6CSl/B6A0wB6hBDPCiG+e9fHPyxzim0A2ha4vR2zBaWlHJr7bBdCvC6EiAohRoUQ/68QIqu2DOrv78f169ehaZy5nimCvb2IBYMo3rYtqePcbjcmJyfnOxysxcWwlZUBAMwOB5zr1+PK176Gk62t6PrOd6DPzKw5q9PpRF1d3ZrPQ+nj8XgQj8cxMTGhOgqlAItOwOTkJF544QVMTk6m5PzDw8OYmppCS0sL6urqIIRAd3d3Sq5FRERERMZJqugkhPgkgM8DKAFwP4BfWuBjKW4ACz0jnQCwXJ98zdznHwA4gdlB5H+O2dlO318+feYYGhqCx+PJ6xcomeZW22wtNNmiU2NjI3bv3r3gsprSXbvwwD/+Iw7+4AdwtbTgyle/irNPPbXmJTijo6Pwer1rOgelV9lcIXJsbExxEkqFRAdbPv9OT3ztqep06u/vR2FhIerr61FYWIiqqip0d3cjHo+n5HpEREREZIxknyH/KYB/BfApKeXUKq+50CvulUweTRTI/lFK+cW5/z4lhNAAfE0IsVVKeeWeEwvx2wB+G0BK56nE43F0dHSgtrZ2ybkWwWAQfr8fGzZsSFkWSt6t9naYrFYUbdyY1HHl5eUoLy9f8jHuvXvxwHe/C++5cwh7vRBCIK7r6H/6adR9+MPQ7Pakrnn58mVYLBYcPnw4qeNIHZvNhuLiYkwbuMySMoemaWhoaIDTmXV7Whjm9t3rUmHfvn2Ynp6e37WuqakJZ8+exfDwMGpqapY5moiIiIhUSXamUxmAv1lDwWkSs91OdyvFwh1Qt0u0dvzirttPzH3etdBBUsq/lVLulVLu9Xg8Kw6arImJCbS3t+OFF15AR0fHou++Dg0NAQCqqqpSloWSV7x1K9Z//OMwWa1JHzs5OYnx8fFlH1e2bx9qHnsMADD28su4/Ed/hJOtrRh45pmkrheJRDhEPAs9/PDD2Lt3r+oYlAIOhwMHDhyA273Q/97yQyo7nXRdhxACDsd74ySrq6tht9vR19dn+PWIiIiIyDjJFp1eAbCW/aDbMTvX6W5bAdzTpbTAscC9nVKJLimlPfaxWAxWqxWlpaV45513cOrUqQULT9FoFMXFxSgqKlKQkhZT+8QT2Pr5z6/q2LfeeguXL19O6pjKI0fwwPe/D3tFBS597nNJzXoKh8MsOmUhznCjXJYoOhnd6TQ1NYVnn30Wo6Ojd9xuMplw+PBh7Nu3z9DrEREREZGxki06/QGA3xJCfEwIUSaEMN39sczxzwB4nxCiKXGDEKIRwMG5+5byPIAwgMfuuv3Ruc/nV/pFpEJlZSU+/OEP46GHHsIDDzyAurq6+WUAt8/w2bJlCx555BEIsZIVhZQO+swMwmsY8JwYJp7sbJHyAwew5bOfRTwSgfe111Z0TCwWQzQahXUVHVmkViwWw5kzZ9DV1aU6Chmsv78fTz/9NHw+n+ooypjNZhw4cMDwpW4dHR2QUi64bL24uJjFXCIiIqIMl2zRqQPAdgDfBTAKIHrXR2SZ478NoAfAcSHEh4QQTwA4DqAfwLcSDxJCNAghdCFEYnYTpJReAF8F8LtCiK8IIR4WQvwhgC8C+Acp5Y0kv5aUWbduHTZt2gQAGBwcxIsvvgi/3z9flGDBKbOMnTmDE/v2YaptoY0Vl+d2uxGLxVb1gtO9bx+0wkKMnT27osdHIrM/Yux0yj6apsHv92N4eFh1FDJYNBpFPB7P6wKIEAINDQ1wuVyGnTMQCGBgYAAbNmxYtNDe29uLU6dOrXmDBiIiIiJKjWQHif8ZFh4EviJSyqAQ4iiAvwDwPcwujTsJ4DNSysBtDxUANNxbFPszAH4AvwfgPwIYAvB/A/jPq81klBs3bsDr9eLAgQN33C6lhN/vx4kTJ1BcXAwpJR5++GEWnjLIrbY2CE1DUXPzqo5PzHGZmJhYcoj8QjSbDb/04x/D0dCwosdbrVY89NBDKCwsTDonqefxeDA0NAQpJX8H5BDuXjdrfHwcZrM56d+Di7l69SqEEPNv4ixmdHQUo6OjqKysNOS6RERERGScpJ4hSyn/ZK0XlFL2AXhymcf0YIEd7eTsW5lfn/vIKBMTEwtuh15XV4eysjKcP38eQ0NDqKys5IvNDHOrvR3OjRuhrbJ7yOl0wmKxYGJiAk1NTcsfcJeiJHYy1DQNZWVlSV+DMkN5eTl6enrg9/sN7QghtRJzjPK96PTmm2+itLQUDzzwwJrPFQ6H0dPTg8bGRhQUFCz6uNraWlgsFty8eZNFJyIiIqIMlN/PkA201HDngoICHDp0CENDQ3m9pXYmklJiqq0NFYcPr/ocQgi0trbesbNSUhliMbR/5StwtbSg/t/+2yUf6/P54PV6UVdXN79FOWWPxA6aY2NjLDrlkMTuaok5fvnKYrEYNkjcZrPh6NGjyy4lNpvNaGhowM2bN7nJAhEREVEGyu9nyAZa7smuEAI1NTV8oZlhwqOjiHi9KN620KaKK1daWrrq4d5C0+B94w30/+hHyz52ZGQE586dm1/OQ9nF6XSipqaGg+BzjNvtxsaNG/O+i9VsNiMajRp2PrfbvaJiflNTE+LxOHp7ew27NhEREREZg0Ung4TDYb6QzEJaYSF2fu1ra+p0AoBQKIT29vZV715V0dqKyQsXELl1a8nHJQaJ83stOwkhcOjQIaxbt051FDJQbW0tdu/erTqGcmaz2ZBOp46ODrz55psr3hG0pKQEmzZtMmyWFBEREREZh8vrDGK327l0LgtZioqWXdK2EvF4HO3t7bBaravqZqs8cgQ3vvlNjL38Mmo/8IFFH5cobub7Mp5sF41GIaVk8TBHxGIxLq/D7PI6v9+/4G9EFPAAACAASURBVH3xeBxvv/02BgYGUFBQgNLSUpSWlqKiouKO35m6ruPatWsoKytL6u9z165da85PRERERMbL72fIBnrooYdw3333qY5BSRp/9VUEurvXfJ6CggLY7XZMTEys6vjSXbtgKS3F6KlTSz6OHXXZLxwO4/jx4+jq6lIdhQzy2muv4YUXXlAdQ7nNmzdj375983+OxWLzG2yYTCYEAgF4PB7Y7XYMDg7irbfews2bN+cfe/78ebz11luIRCJoaWlJ+vqBQAADAwPGfDFEREREZAh2OlFee/uzn0XZ3r24/y//ck3nEULA7XavuugkNA11TzwBLDMThoNys5/NZkNRURGGh4exZcsW1XHIALqu5/3OdcDsbDtgtvjT1dWFnp4eRKNRfOADH4DdbseDDz44P/dKSonp6en5P09PT6O/vx/RaBQej2d+6H4yOjo60N/fj8rKSm60QERERJQh+CzZAD6fD+fOncPOnTtRXl6uOg6tUNjrRWhoaM1DxBPcbjfeffddRCKRVXUj3ffFLy77mAMHDnCIeA6orq7GtWvXEI1G+eI4B+i6zn9HAH6/H6+88gr8fv/85hkbNmyYL5TfPmhdCHHHkPCioiJ8+MMfRjAYXHVhff369eju7kZ/fz+amprW9sUQERERkSG4vM4A09PT8Hq9kFKqjkJJuHXlCgAYWnTSNA2BQGDV55BSLjlMvKCggLPDckBVVRWklBgdHVUdhQwQi8XY6QQgGAxCCIGtW7fi2LFjOHjwIKqqqla8q58QAk6nc9UFvLKyMrhcrvkle0RERESkHotOBgiHwwDAZU9Z5lZ7OwDAZVDRqaKiAr/yK78Ct9u96nNc+P3fx+sf//iC90kpceXKFXi93lWfnzJDWVkZzGYzhoaGVEchA3B53ayqqio89thjuO+++1BYWJj26wsh0NTUhImJCUxNTaX9+kRERER0LxadDMCiU3bytbejcN06WIuLDTmfyWRa8+5VxVu24FZbG0ILdMDouo62trb5wbyUvTRNw/79+9Hc3Kw6Chlgw4YNqK2tVR2DANTU1EDTNNxaomOUiIiIiNKHRScDhMNhCCE40yPL3PfHf4w9/+2/GXrO7u5uvPzyy6s+vuLIEQDA6OnT99zH4mZuqaurQ7FBBU9Sq6WlBXV1dapjEACHw4Enn3wSDQ0NqqMQEREREVh0MoTdbofH41lzlwull628HCX33WfoOSORCIaGhhAKhVZ1vKulBfaqKoy89NI997HotHbe8+cR9ftVxwAwu1xyYGAAw8PDqqPQGkgpMTMzwwH/GWKl86OIiIiIKD1YJTFAc3MzWltbVcegJFz6T/8JA8ePG37exDyniYmJVR0vhEBFayvGz55FPBK5477I3J9ZdFqdeCSCVz/6UVz83OdURwEw+2/d1taGa9euqY5Ca6DrOp599ll0dnaqjkJzLl68yJ8rIiIiogzBohPlnVvt7ej7wQ8QSkGHSWlpKYQQqy46AUDDRz6CnV/96j23s9Np9eK6DpPVivqnnsLwz3+O6YEB1ZEAzA5eHhsbg67rqqPQKkWjUQDg8uoMMjY2hpGREdUxiIiIiAgsOhni9OnTuHTpkuoYtEJd3/kONIcDDR/9qOHnNpvNcLlcayo6lWzfjpp/829gslrvuL2+vh5PPPGEkl2hspWUEtf+8i/xxqc+hVg4jE2///sQFgtu/t3fqY4GYLboFI/HMbrA4HjKDtPT0wDAn8sMYrPZ5jtDiYiIiEgtFp0MMDU1Nf9uN2W26cFBvPvTn6LhIx+BxeVKyTWqq6vX/AI02NuLnu9//47bTCYT7HY7Z4etkJQSV//rf8X1v/orFFRVwWQ2o6C6GnVPPIHe//W/EF5DYdAoHo8HmqZxrlMWY9Ep89hstvnOUCIiIiJSi69e10hKiUgkwiVPWeLm//gfgBBo+uQnU3aNHTt2YO/evWs6x8iLL+KdL3wBwd7e+dt6e3s5p2SFpJTo+NrXcOOb30T93HJFoWkAgA2/+ZtAPI6Jc+cUpwQ0TUNFRQW3d89iwWAQAItOmcRqtbLoRERERJQh8qroFJmaMv6ckQiklIYUnaI+H25duWJAKlqM5+BBbP7MZ1BQU5Pya8Xj8VUfW3nkCABg9NSp+dv6+/vR09OzxlT54fo3voGu73wHjb/xG9jxpS9B3NYdVrRpEx4+exbVjz6qMOF73ve+93EjgixWUVGBHTt2cKZTBiksLITdbl/T72AiIiIiMoZZdYB0ikxOGn5Oo4Y7y1gMb3zqU5i6dAlHT55E4bp1RsSju1QePYrKo0dTeg0pJZ5//nnU1tZi586dqzqHo7ERjvXrMfLSS1j/iU8AADvqklD92GOQUmLzZz6z4BbqtrldBqM+X8qWWa4UixXZraysDGVlZapj0G02b96MzZs3q45BRERERMizTqdYMIiQwTvaCCFQU1MDp9O5pvMEe3sR7OmBjMdx41vfMigdJcTCYVz/679G2OtN+bWEELBarWsaJg7Mdjt533gD+tzMmHA4zKLTEmQ8jqETJyClhKulBS3/4T8sWHBKaP/KV3D6gx9EPAN2jnvnnXfw5ptvqo5BqzA5OYlQKKQ6BhERERFRRsqrohOkxLvPP2/oKYuKinDo0KE1v9PtbGrC0ZMn0fDRj6L/hz/EzNCQQQkJAAZ+9CNc+/rX4U/TTCS3243Jyck1Le+oaG2FjMfhm1tyGQ6HYb1rRzt6z8iLL+L8pz+N0dOnV/T4sn37MDMwgKHnnktxsjvpwSD6nn4aUZ9v/rZoNIr+/n7EYrG0ZqG1O3XqFK5wWXRG8fl8OHXqFLxpeJOBiIiIiJaWV0Unk92Od3/6U9Ux/n/27ju6jfNMF/gz6CQKUUiQAHuvksWiSskqVrctbSw5m+s9icvGG2edZO2c3BR7nXiTm025ib224zhxYiey49x1SbMjWVazOlUpURQp9t47CRAgMADm/sGyokRSBAhgAOL9neNzEmJmvkeiSAze+b73m8Zlt6P53XfBOZ0Qq1RI+9KXIFIqYaqt5TvaosG5XKh/4w1E5OVBt3q1X8bUarVwOBwwmUweX0O3YgW2XboEbVERXC4XHA4HzXSaw/D164BAgMh5fo+j77kHitRU1L3+OjiO83G6cT0nT6LlvfdQ9q1vof3vf5/6usFggNPpRG9vr19yEO+w2+1gWZaaiAegnp6eqSbvhBBCCCGEPyFVdJLqdFAvWQLOi81Fq6qq8OGHH3o8Q6HmlVdw7Zln0D+xtCY8Lg5bzpyB/u67vZYx1HUdOYLRxkakPv74nMutvEk70TNoIUvsBGIxxErl+P8WCLBnzx7k5OR4Jd9iNFJTA3liIoTzLMwxAgFSH38cIzduoPf0aR+nG+/bdv0//gNtf/sblJmZaH3//anXoqKiIBAI0EkzHIOKZWLpq1wu5zkJudlkcZ6WPRJCCCGE8C+kik4SrRZ53/3utJ2sFmpsbAwOhwPCie3Y3TF49Spqf/UrxO/ZM212hkAsHl9W5aelYItd/euvIzw+Hobt2/02plKpRHp6OlQLbFI9UlWF05/9LKpfeglwuSDw4r/dxcZUUwNlRoZb58Tu2gVZdDSa3n7bR6n+R9eRIxhtakLa448j4cEHMXTt2tTPuEgkgl6vR1dXl89zEO+ZLDrRTKfAIhaLwTAM7HY731EIIYQQQkJeyH2C5VwuDF2/7rXredrc2WG14so3voGwmBjkPvfcba9X/vjHOP3ggz7ZcS+UOCwWSHQ6pH7xixCI/LdZI8MwyM/PX3CvL3lSEmRRUah5+WV8cu+96C4v91LCxcU5NobR5mao3Cw6CaVSFL32GvJ//nMfJRvHcRzqf/MbhMfHI2bbNsTu3g1GLEbrBx9MHZOYmIjo6Gja5j2ITC7foqJTYBEIBJBIJFO7yxJCCCGEEP6EXNGpcd8+nNq9G5a2Nq9cz9PmzlU/+xlGGxux7Cc/mVpCdbOEvXvhHB1F47593ogZskTh4Vjx618j8Z/+ye9ju1wuDA0NLag5tFAmQ+EvfoHE556Dva0Nl/7xH9Hwu995dYnoYsCIRFj35z8jfu9et8/V3HXXjD+D3jRw+TIGr1xBymOPQSASQarVImbzZpjq6qaOSUxMREFBAc1mCyIGgwErVqyATCbjOwq5hU6nox54hBBCCCEBIOQ+3cRs3gwAXmso7ulMJ+POncj+5jcRuWbNjK8rMzIQs20bGvftA7uAZtShzNLRAXNjIwD4rZfTzdrb23Ho0CEMDw8v6DoMw0C+bh3GnnoK2lWr0H38OMDDnyeQCUQiqJcsQXhcnEfnD12/jhO7dmG0qWnO46wdHeg+dsztxuO27m4oUlOnFcXyf/YzrPrd76Yd53K5FtR8nviXQqFAUlISL79fyNzWrl2LvLw8vmMQQgghhIS8kCs6hcfHQ710qdeKTjExMTAYDPM+fnKGirawEGlf+tKcx6b/67+CHRlB0x/+sKCMoar2lVdw8v774TCbeRnfG83EJ9lsNkClwvLXX8fyX/4SDMPA2tGBpj/+0W87rwWy7k8/RfuHH3p8vkyvh7m2FvVvvHHba+zICJrffRdnH3oIR9atQ8+JE+DcnL1mvPdebPjkE4huWoYlnJgd47yp2XFZWRkOHz68oNlxxH+6uroWXFQmhBBCCCFkMQu5ohMw/gFwuKLijrMa5mPJkiVIT0+f9/FlzzyDih/+cF6FAnVeHvQbNqD76FEqLLjJ2tmJtr/+FXEPPACRQsFLhvDwcEilUgx6oS+XzWaDSCQa/29ip6zmd99F+XPP4dzDD2Ost3fBYwSzpj/8AXW//rXH58v0esR95jNo/eAD2Pr6pr5e8cMf4tDKlbj2zDMY6+lB5tNPI/VLX4JAJJr3z+TQ9evgnM4ZZ8N07N+PQytXYqy7GwCg1+vhcDjQd1MGErguXLiAatrwISBVVVXh2LFjfMcghBBCCAl5oVl02rkTAND5yScLug7HcW41/e06cgSt778PoUw27+UYy376U6z57/+m5Rtu4FwuXP32twGBAKlf/CJvORiGgUqlwsjIiFeud2uz4synnsKSH/wAAxcvovqFF7wyRrDyZOe6W6U+/jhcLIuLX/4yXBO7XoUZjUh86CGs+8tfsPHwYWR85SsINxoxdO0azjz44LQC1UzGentx5sEHUfXiizO+rsrJgcNsRutf/gJgvOgkEAhoF7sg4HQ6MTY2BvlEEZgEFpZl0d/fTw9sCCGEEEJ4FpJFpzCjEcXvvouURx9d0HUsFgs++OADNM1jxtRYby/KvvMdqHJykPHVr857DKlOB4FIBIfVCiftxDMvjfv2oe/0aeQ++yzkCQm8ZpksOi30g09+fj62b98+7WsMwyDpoYeg37gRvadPh+yHK9ZkgrWjY8FFJ0VyMmLvvx8jVVUYmZi9kvLoo8h77jmoly6dVvhlxGIMV1ai9Omn51xq17hvH1wsi/g9e2YdU7t8OVrffx8cx0EsFiMyMpKKTkHAarUCoJ3rApVUKgXHcbBPFJAJIYQQQgg/QrLoBADaoiIIPNh17maT2zGLxeI5j+NcLlz5xjfgsFhQ8MILbo871t2No+vXo/X99z3OGkqcNhtitm1D4v/6X3xHQUpKClatWuXTMaKKi2Ht6PDKctFgZKqtBYAFF52A8ebe2y9fhnrJkjmPi8jOxpLnn0ff2bOoeeWVGY9xjI6i+Z13ELN1KxTJybNeK2HvXow2NWHg8mUA433ihoeHp4oaJDCNjo4CoKJToJrc4IOKToQQQggh/ArZohPHcah64QU0/fGPHl9j8mb2TrvXmWpqMHDpEnKffRZKN/o/TZLq9ZAnJaHu17+eWvZDZpf+xBMoevXVgFiSqNFoYDAYFpzl/PnzqKurm/G1mK1bseqttxBmNC5ojGBlbmgAAKgyMxd8LUYonHdROP7BBxH3wAOo+cUv0HPq1G2vt7z3HtiREaQ9/vic1zHs2AGhXD5VVE5ISMDdd999x2I24ZfFYgEAWl4XoCbfl200Q5gQQgghhFcivgPwhWEY9F+8CPvgIJIeesija0zezN6p6KTKysLGQ4c8LgowDIOMJ5/E+cceQ9vf/oaEBx+ces1ps8FUW4vhigoMX7+OkepqrPnjHyEQidB37hycFgvkyckIj4+HQLS4v93VL70EzbJl0K9fHxAFJ2C8uNnd3Q2pVAqNRuPxddrb22f9dyaLioIsKsrjawe7+D17EL1hAyQTuwX6C8MwWPL972P4+nW0fvAB9OvWTXu9++hRaJcvhyY/f87riORyLPvxj6cK0uHh4TR7JggYjUZs2LCBvlcBKjw8HNHR0RAIQvbZGiGEEEJIQFjcVYg7MO7cievPP4+R6mqPZkmMTWx1LpllZoTDbEb38eMw3nsvwmNjF5Q16u67EZGXh/Lvfhexu3ZBKJWi9pe/RPXLL4NjWQCASKFAZHHxVHGp/vXX0XPiBIDxHjTyhARoCwtx149+tKAsgaj7+HHUvPwykh95BPr16/mOM825c+cQFxeHoqIij853OBxwOBxzFjdNdXVo//BDZHzta4u+uHgrhmEgjYzkZWxRWBhWv/02JDMUFFft2wdbf/+8rjO5ucGkvr4+jI6OIjEx0Ss5ifdJpVLo9Xq+Y5BZqFQqrA+w9wJCCCGEkFAU0o8AjTt2AAIBOvbv9+h8jUaD9PT0WYtO5d/7Hkqffnpq+c9CMAyDjK98BS67HeaJZVYRublIfewxFL78MjYdO4btV65g+S9/OXVO/gsvoPj993HXT36C1McegyIlBS6HY8FZAo2trw9l3/oWlBkZyP7mN/mOMw3DMIiIiMDw8LDH15hcxjnbvzNgfAln7auvYqiszONxglXZs8+i+9NPeRtfGhkJRijEWE8Pmv74R3AcB+fYGBihEDI3ihIDly+j+qWXAAANDQ24evVqyDaHDwatra3o7u7mOwYhhBBCCCEBLbSmRNxCGhmJyJUr0bF/PzKfftrtJVl6vX7WJ92tf/kL2v76V2T8279BmZrqjbiI3rwZxe+/j/CJHdn069fPOatHolZDW1AAbUHBba91f/opZNHRiMjJ8Uo2vnAch7LvfAfsyAhWvfUWhHdY6sgHlUqFlpYWcBzn0bK/yWWcMpls1mMiV68GGAa9Z85AW1jocdZgY+vrQ8t//zcUqamI3riR1yyN+/ah7le/grmuDu0ffYRV+/a59fM1cOkSal5+GbG7dkGj0aCpqQkWi4V6BgWo8vJyaDQaREdH8x2FzOKTTz6B0WjEkjtsDEAIIYQQQnwnpGc6AUDcAw9AlZMD50RTWHfYbDY4Z9gufbSpCeXf+x60y5cj/V//1RsxAYzPmtEWFECsVC7oOs6xMVz793/HpSefBGsyeSkdP3qOH0f3sWPI/ta3vNJI2hdUKhVYlp1ajukul8sFhUIxZ9FJotEgIi8PvadPexozKE3uXKfyws51C5Xxta9BvXQpGvftAyMUQuFmsTnuM58BIxSi9YMPoJ3oTzU4OOiLqGSBOI6DxWKhfk4BjmXZqYbvhBBCCCGEHyFfdIp/4AEUvfIKRB7MJjhz5gxOnjw57Wuc04nSp5+GQChE/gsvBGR/HaFMhsKXXoK1vR1Xv/nNoF7Co9+wAct//Wskf+ELfEeZlUqlAgCMjIx4dL5Op8POnTuh0+nmPC5q7VoMXb0a9IVEd5hqagAAygAoOgmlUhS+8grCjEZkfO1rbs+6k+n10G/YgNY//xlKuRwMw1DRKUCNjY3B5XJR0SnASaVS2r2OEEIIIYRnIV90mjTa3Ox28cVms93W3JkRCpH2xBNY9tOfIjyAt7DXFhUh+1vfQtehQ2h4802+47jNabPB0tYGhmEQs3kzmADeoUin02Hr1q2I9HGz66jiYgjDwrzSQyxYjNTUQKxWQxogu/eFx8XhnpMnPd4RM37vXth6ejBYUoKIiAgMDQ15OSHxhsnZM7T0MbBJpdKpnniEEEIIIYQfgftJ3Y86Dh7EsU2bMFxe7tZ5drt9WtHJOfFE1bBtG2K2bPFqRl9IeewxxGzdihs/+QlM9fV8x3FL/euv48S992Ksp4fvKHckEomgVqshFAo9Or+urg7Hjx+/Y1FUt2IFtl26BM1dd3k0TjBy2WyIyMvzqFeWrywkS/TGjVDl5IA1mbBu3ToUFxd7MRnxlsmiE810Cmw004kQQgghhH9UdMJ4E2ZGLEbVCy9gtKlpXue4XK6pmU6cy4XOQ4dw7J570PqXv/g2rBcxDINlP/kJ7vrRj6BISeE7zrw5bTY0vvUWdKtWubU7GJ86OztRO9F/yF3Dw8MYHh6+YzGDEQohEIs9GiNY5f/sZ1j1+9/zHcNrBGIx1n/0EeJ27UJYWBgEATyDL5QZjUbs3LkTygX21yO+FRUVhZiYGL5jEEIIIYSENPpEA0ASEYHMp55C//nzOLZlC0qfeuqOM2hYlgUcDlhPnMDx7dtx6ctfhkAkgjo310+pvUOsUiF+zx4wDANLayu4GRqjB5qOjz6CfWAAKY88wneUeWtvb0dFRYVH/bNsNhskEsm8ju07dw7Ht2+HtaPD7XGCVSDNcvIWzuWCZWQEpaWl6AmC2XyhRigUQqFQeDx7kfhHSkoKCkNoN09CCCGEkEBERacJ6U88gXtOnkTqF7+IgdJSiCaWTdiHh2c8nmEYaD/4AF0vvACBRIKC//ovbDxyJCAaGnvC0tqK4/fei5pf/ILvKHPiOA4Nb70FZUYGdKtW8R1n3lQqFex2u0dLPWbqHTYbiUYDU20tes+ccXucYNNXUoKzDz2E0eZmvqN4lXNsDAcLCtD61luor69HV1cX35HILRoaGtA0z1mxhF8cxwX1ZhmEEEIIIcGOik43kUVFIedb38KmY8cgUijAuVw489nP4uxDD6Hn1CnY+vpQ/fLLcIyOQiKRYMnXvoaVv/sd7v7oI8Tef39A7lQ3X2FxcTBs24aaV15Bz6lTfMeZlammBiMVFUh+5JGgmuESEREBYHypnLtu7R02F2VGBqRRUeg9fdrtcYLNUHk5+s+fh3ji73axEMpk48XDGzcQERFBO9gFoLq6OrS2tvIdg9xBZ2cn/vSnP1FDfkIIIYQQHlHRaQaTxSPO6UTi5z6H0eZmnH/kERxavRo1L7+MvpIS2O12yIuKELl2bVAVP2bDMAyWfP/7UKano/Tpp9F1+DA4l4vvWLdRZWZi45EjiN21i+8oblGpVACAkZERt89VKpVQq9XzOpZhGEQWF6Pv7NmA/P55k6mmBrLoaEjm+XcTTCLy8jBcUQGNRoPBwUGaqRFgLBYLNREPAiKRaKr/IiGEEEII4QcVneYgEIuR8uij2HTsGJb+538i9Z//GRsPHULM5s1obW3FgQMHMDY2xndMrxGFhaHo1VchVihw8Ykn0BtgM54mP3grkpMhCgvjOY17ZDIZxGIxRkdH3T53zZo1yHWjV1hUcTHsAwMYuXHD7bGCiam2NmiXs95JRG4uLK2tUIlEsNvtU7ulEf6xLAu73U5FpyAwOUOUik6EEEIIIfwJ3vVgfiSUSpH4j/847WuTN7HzXfYULBQpKdh45Ah6Pv0UUevWAQDqXn8d7MgIkr/wBV53i6t+4QWYGxtR+NJLYIKsgS/DMLjvvvsg9sPuclFr18J4331B93fkDs7phKmuDkn/9E98R/GJiIkio7i3F+Hh4bBarZDL5TynIgCmCoD0/Qh8VHQihBBCCOEfzXTykM1mg0gkWpS7FwlEIsRs2QJmYrv20cZG1P3qVzhy99248r//N0aqqvyeyTk2hqY//hGcyxW0xRRPCk5msxkff/wxOjs7532OTK9H4UsvQZWV5fZ4wYI1mxG5ahU0+fl8R/EJdV4e0p98ElFpabjvvvsQGRnJdyQywWq1AgDNdAoCEokEDMNQ0YkQQgghhEdUdPKQOzuKBbu7fvQjbDp6FImf+xw6P/4YJ+69F/W//a1fM7R/+CHYoSEkP/ywX8f1pv7+fpSUlLi1JHNsbAwmk8mj8Uabm+FcpB+2JBERWPnGGzDu2MF3FJ+QaDTI+vrXoUxJ4TsKuUVMTAz27NkDrVbLdxRyBwzDID09nb5XhBBCCCE8oqKTh0Kp6AQA8sRELHn+eWw+fRoZX/0qtEVFfhub4zg07tsHVVYWdCtW+G1cb2NZFq2trW41E58sOLk7q6L3zBkc27QJA5cuuXVesAiFxtoOsxlD166hrq4Ohw4dCok/c7AQCoUQCOjtMxgsW7YMsbGxfMcghBBCCAlZdNfsoYyMDGRnZ/Mdw+8kajUyn3oKmmXL/DZm/4ULGKmqQvLDDwf1ToGTO9gNDw/P+5zOzk6EhYVNnTtfmvx8MGIxek+fduu8YHHl6adR8vnP8x3Dp+rffBOnHngA3NgYhoaGPGpCT7yvpqYGlZWVfMcg88RxHFiW5TsGIYQQQkjIoqKThwwGQ0g/PR0oLUXX0aN+GUuZmorMp59G7K5dfhnPV8LCwiAWi+c908npdKKrqwsGg8HtYpsoPBzaggL0njnjSdSAN1JVBeEi76kTkZsLcBzEvb0AgMHBQZ4TEQBoa2tDd3c33zHIPJWUlOCon96rCCGEEELI7ajo5AGO49Db2+tWb57FpuaVV1Dxgx/4ZcmPNDISGV/5CoQymc/H8iWGYaBSqeZddHI4HEhKSkJ8fLxH40UWF2OkogK2/n6Pzg9ULrsd5sZGKNPT+Y7iU5M72DmbmyEQCKjoFCBGR0dp57ogIpFIqJE4IYQQQgiPqOjkAYfDgU8//RRNTU18R+GNcedOWFpbMVxR4dNxWt57D12HD/t0DH/SaDTz7gUjlUpRUFCA6Ohoj8aKKi4GAPSdPevR+YHK3NgIzuGAMiOD7yg+JYuOhkSng+nGDahUKio6BQCXy4WxsTHauS6ISKVS2O126olGCCGEEMITKjp5wG63Axh/ghqqYrZsASMSofPjj302hsNqReWPAlhmiwAAIABJREFUf4y2v/7VZ2P4W0FBAdavXz+vYwcGBuByuTweS71kCQr+678QtXatx9cIRKaaGgCAapEXnRiGQURODoYrKhAfHw+1Ws13pJBntVrBcRwVnYKIVCoFx3FT79uEEEIIIcS/RHwHCEaTU/VDafe6W0nUakSuXo2OAweQ9Y1v+KTBd/vf/gZ2eBjJDz/s9WsHOpPJhCNHjqCgoABpaWkeXYMRChF7//1eTsa/MKMRCZ/9LOTJyXxH8bnMf/s3gGGgCcFNCwKR3W6HVCql5XVBZPJ9OtR2nCWEEEIICRQ008kDVHQaZ9ixA+zQEMY6O71+bY7j0PjWW1BlZ0O7fLnXr88XlmVx7NixOy7N7Jz4O42JiVnQeLb+ftS/+SYsbW0Luk4g0RYW4q4f/QjCEPj50+TnT+0U6XK5aBcunmk0GuzevdvjJa/E/zQaDXJzcyEWi/mOQgghhBASkqjo5AEqOo2L+4d/wNbz5xFmNHr92v3nz8NUXY3khx/2ySwqvohEIgwPD2NgYGDO4zo6OqBSqaBQKBY0nsNsRuUPf4juY8cWdJ1AYmlvB7eAZYfBxOVwoOPAAQxcuYIPP/wQlZWVfEciJKioVCrk5uYiLCyM7yiEEEIIISGJik4e0Ov1WL16dcjfxAqlUggkEnAc5/UmrU6rFeplyxbd8rD57GDHsiz6+vpgMBgWPJ48MRHh8fHoPXNmwdcKBA6LBUfXr0ftq6/yHcUvGKEQZc88g7Y//xlyuZyaifPsxo0buHTpEt8xiBs4joPVaqWeToQQQgghPKGikwfCw8MRHx8PkYhaYg1du4ZPN2+Gqbraq9eN3rgR6/70JwhlMq9eNxCoVCoMDw/P+np3dzdcLheMXppBplu1CoOlpV65Ft/MdXUAxy36nesm3dxMXKPRYHBwkHbh4lFPTw+Ghob4jkHc4HQ68dFHH6G+vp7vKIQQQgghIYmKTh4YGBhAb28v3zECQlhsLEZbWtBx4IDXrjlcUQHn2JjXrhdoVCoVbDbb1DLNWxkMBtx9993Q6XReGU+Zng77wABsd1jSFwwmd64LlaITAETk5WGkqgpqlQosy2J0dJTvSCHLYrHQznVBRiQSQSQSzfr7lhBCCCGE+BYVnTxw48YNlC6SmSMLJdXpELlyJTo+/tgrMzCcNhvOPfooyr79bS+kC0xarRZGoxEOh2PG14VCIWJiYiAQeOfHU5GSAggEsC6CZuIjNTUQSCSQJyTwHcVvInJz4bLZIJuYHXenfmDENziOo6JTkJJIJFR0IoQQQgjhCRWdPEBbL09n2LkTow0NU7NQFqLrk09g7+9H3AMPeCFZYIqKisLatWtn3HZ9aGgI165dw5gXZ3pFFRdj5/XrUC9d6rVr8sVUUwNFejoYoZDvKH4TkZsLAHC1tCAnJwcRERE8JwpNNpsNTqeTik5BSCqVUtGJEEIIIYQn1JTIAzabDWq1mu8YAcOwdSvKv/c9dH78MVSZmQu6VtM77yA8IQFRa9d6KV3gcrlct81mamtrQ3V1NTIX+Pd4M4FE4rVr8S35kUfgCrEPj4rkZNxz/DjC4uIW1U6OwcbhcECj0UCpVPIdhbiJik6EEEIIIfyhopMHbDYbJIvog/xCSSMjkfHVr0KTn7+g64xUVWHg0iXkfOc7YLy0tCxQnT59Gk6nE+vXr5/29c7OTmi1Wq/PpKt/4w04LRZkfPWrXr2uv0Vv2MB3BL9jhEKEx8cDGN/ZcHBwEFFRUVSA8jOFQoEtW7bwHYN4IC0tDU6nk+8YhBBCCCEhaXF/svcBl8sFu91Oy+tukfm1r0G/bt2CrtF1+DAEUini9+71UqrAJZFIbtvBzmq1YnBwEAaDwevjDV65gra//tXr1/Wnse5u9F+8CGcIzljoO38eZc88g5bmZhw/fpyaiRPiBqPRiPiJwi0hhBBCCPEvKjp5YNOmTUhKSuI7RsAZbW5G/6VLHp+f/pWvYMPBg5CEwNJFlUqFsbGxaUs+Ojs7AYx/QPI2RUoKLK2tQV2w6Tp6FGc/9znY+vv5juJ3lpYWtLz7LsImik3UTNz/KioqcPz4cb5jEA/Y7XYMDAzA5XLxHYUQQgghJORQ0clNAoEAkZGRUCgUfEcJOFe//W2U//u/e3Qu53KBYZiQ2ZVsshn0yMjI1NfsdjtUKpVPGkUrUlPBOZ2wtLR4/dr+YqqpgUihQJgPZoIFuslm4s7mZggEAgwODvKcKPQMDQ15tcE/8Z/W1lYcOXKEvn+EEEIIITygopObLBYLmpqaqCnpDIw7dsBUWwtTXZ1b53Ech9N79qD+N7/xUbLAo1KpAEwvOmVlZWHbtm0+6dWjSE4GAJgbGrx+bX8ZunYNqpyckOxlpExLAyMWw3TjBtRqNRWdeGCxWGjnuiAlk8kAgN63CSGEEEJ4QEUnN/X39+PChQuwWq18Rwk4hm3bAIZB58cfu3Ve//nzGLp2DRKNxkfJAk94eDjS0tKmik+Tyz58VVBRpKRAGhkJh8Xik+v7msNqxXBFBbSFhXxH4YVAIoEqIwPDFRXQaDQYHBwEx3F8xwopVHQKXpMbf1DRiRBCCCHE/6jo5KbJm1ZqJH47WXQ0tIWF6HCz6NT0zjsQq9Uw3nefj5IFHoZhUFBQgKioKABAWVkZDh8+7LNCgkihwNbz5xH/mc/45Pq+NnTtGjiHI2SLTgAQsWQJXDYb0tPTb9v1kPiWw+GAzWajolOQmny/pqITIYQQQoj/+b3oxDBMPMMwHzAMM8wwzAjDMH9mGMbtRj4Mw3yHYRiOYZjTvsg5Gyo6zc2wYwfM9fWwdnXN6/ix7m50HTqEhL17IZxYAhEqXC4XzGYzOI5DZ2cnpFJpSC4dmw/NsmUofu896JYv5zsKb5b+n/+D4nffhUqlglarpX8rfuRwOGA0GqEJodmYiwkVnQghhBBC+OPXohPDMOEAjgHIAvAwgM8DSAfwKcMwcjeukwLgWQA9vsg5F5vNBrFYDIGAJonNJH7PHmw9fx5hMTHzOr753XfBOZ1IfOghHycLPDU1NThw4AAGBgZgNpth8HGD7Jb33sPpvXuDclmWUCqFtrAQohBu4H9zkclkMuHTTz+FJUiXSwYbmUyGtWvX+vxnlPiGRCLBihUr6PtHCCGEEMIDf1dOHgeQAuAfOI77K8dxfwOwC0AigC+5cZ3XALwD4Ib3I87NbrfTLKc5iJVKSNRqWNrbYe3ouOPxxh07kPfd70KemOiHdIFlsp9TdXU1AMBoNPp0POfYGAavXIGtt9en43gb53Lhxs9+huGKCr6j8IpzuXD+n/8Z9b/9LRwOBwYHB3Hq1CnY7Xa+oy16wVioJf+DYRgkJSVBqVTyHYUQQgghJOT4u+i0C8A5juOmtjfjOK4RwBkAu+dzAYZhHgJQAOA7Pkl4B3fddRfWrl3Lx9BB5fp//Ac+3b4dDb//PTinc9bjlOnpSP7CF/yYLHBMFp3a2toQEREBuXzek/08okhNBQCY6+t9Oo63mevqUPfaaxi54fcac0BhBAJY29vRf/48NBoNiouLYTKZcPr0aTjn+BkjC3f9+nX8/e9/p+JTEBscHER/fz/fMQghhBBCQo6/i065AK7P8PUKADl3OplhGA2AFwF8k+O4AS9nm5ewsLCpYgGZXd5zz0FbWIiKH/wAp/fuxfAMBYOaX/wCg2VlPKQLDHK5HEKhEFKpFFlZWT4fT5GcDAAwNzb6fCxvGigtBQBoQriJ+KSI3NypGV/R0dFYsWIF+vr6cO7cuakdEIn3TS5jpD5awevq1au4du0a3zEIIYQQQkKOv4tOWgCDM3x9AMB8OrT+XwA1AH7vyeDeWIZSW1uL3iBbnsSH8Ph4rHzzTRS8+CIs7e04tXs3uo4enXrdVFeH6hdfRF9JCY8p+cUwDFQqFdRqNRL9sLxQFhMDYXh40M10Grh8GRKtFvKkJL6j8C4iLw9j3d0Ym/gdlJCQgGXLlmFsbIxmO/mQxWKhneuCnEQioUbihBBCCCE84KMb9kzrE+74+JhhmHUAvgDgy5wbaxwYhvkXhmEuMQxzyWw2uxHzdhzHoaysDB3z6FVExosqsbt2YeOhQ0h+5BFErlwJAHCYzWh+5x0IJBIk7N3Lc0p+5eTkIDMz0y9jMQIBYrZuhUyv98t43jJ4+TI0BQU0ywTjM50ATOtvlZGRgY0bN0IsFtPyLx8ZHR2lolOQk0qlVHQihBAPjI2NwWQy8R2DEBLERH4ebxDjs51upcHMM6Bu9msAbwBoYxhGPfE1EQDhxP+3chx32x0lx3GvA3gdAFJTUzmz2QyFhztgORwOuFwuaiTuJolajdxnngEAOG02nHrgAYw2N8N4772QRkbynI5fsbGxfh2v4Oc/9+t4C+Uwm8GaTNDS0joAgCo7G7pVqyAQi6d9XSAQgGVZnDlzBgkJCUhJSeEp4eLjcrlgtVp93nON+JZUKoXdbgfHcVTAJoSQeTKZTDh+/DisVisKCwuROtEflA+9vb3QarUQCoW8ZSCEeMbfM50qMN7X6VY5ACrvcG42gCcwXpya/K8YwKqJ//3l+QRobm6eb9bbTD4lpaLTwhh37oRErUbKY4/xHSUkcRwXNDNiRAoFtl64gOSHH+Y7SkAQK5VY8847iCouvu01oVAIgUCAy5cv02xML3K5XEhNTUVUVBTfUcgCSKVScBxHuz0SQsg8TRacXC4XsrKyEBMTAwDo7+9HS0uLX3pJ3tw6oK2tDQcPHkRDQwP1sSQkyPi76PQhgFUMw0w9hmcYJgnjxaMP73Duxhn+K8N4Y/KNAD640+AikQjNzc0ef+CmotPCCaVSZD71FLaePw91Xh7fcUJO75kz+KSwECNVVXxHmTeGYSCkn7lpXDN8cBYIBFi9ejXUajVKSkrQ19fHQ7LFRyQSoaCgYOpmmwSn2NhYrF+/HiKRvyd4E0JI8DGbzVMFp/Xr12Pp0qVTM34bGhpw7tw5HDhwANXV1WBZdtbrOJ1OWCwWt5c3u1wu1NXVYf/+/ejp6QEw/ntcIpHg0qVLOHjwIJqbm6n4REiQ8Pfd128AfAXA3xiG+XeM93f6AYBWjC+fAwAwDJMIoB7A9zmO+z4AcBx3/NaLMQwzBEA002szkUql0Gg0cDgcEN+yPGU+qOhEgp00MhLs8DDM9fWIyM7mO84dlT71FJRZWUh/4gm+owSMlvfew7Xvfhdbz5+HJCJi2mtisRjr1q3DsWPHcOnSJWzfvp2nlIuHw+EYL3zSdP6gJpfLaYkkIYTM0+Rnpry8PKjV6mmvFRUVITY2FtXV1SgrK0NlZSUKCgqQmJgIlmVx8uRJ2Gw22Gy2qYJUXl4ecnJywLIs6urqEB0dDY1Gc9tyZ47j0NraiuvXr8NsNiMyMnLqM5ter8fmzZvR0dGBiooKnD9/Hlar1S87QBNCFsavRSeO40YZhtkE4EUAb2O8gfhRAE9xHHdzl28GgBBenoklkUiwevVqj8+PiYnB/fffD4lE4sVUhPiPPDERYBiYGxr4jnJHTpsNHQcPIoVmmEwjMxjAsSxGKioQuWbN7a/LZEhLS0NDQwPsdjv9vlqgK1euoK2tDbt27aLCUxBjWRZdXV3QaDQe93UkhJDFzmw2QyaTQSwWY+3atTMewzAMjEYjjEYjBgYGUF1djYGBASQmJkIoFEIkEiE8PBxSqRQymQxSqRQ6nQ4AMDg4iPLycpSXl0MikSA6OhrR0dGIjY2FVCrFqVOn0NXVhYiICKxduxYGg2FaYYphGMTGxsJoNKKtrQ36ic1xent7YbfbYTQaqW8fIQHI7/PMOY5rAbDnDsc0YR472nEct8GTDCMjI5DL5W5/gBAIBAgLC/NkSEICglAmQ3hcHMz19XxHuaOh8nJwLEtNxG8xuYPdUHn5jEUnAEhPT0dGRoY/Yy1KTqcTbW1tiI2NpYJTkGNZFiUlJSgsLKSiEyGEzGCyh5NOp8OaWe4vbqXVaqc90BcIBFi/fv2sx+v1euzatQvd3d3o6upCd3c3WltbodFoIJVKkZCQgMTERMTHx0MgmH3uAcMwiI+Pn/r/tbW1U0Wo5cuX08xWQgKMv3s68a63txcHDx5EZ2en2+e2t7ejsvJO/c4JCWyKlJSgmOk0ePkyAECTn89zksAi1WqhSE1F37lzsx4z+ZQvWBrGB6rOzk6wLIuEhAS+o5AFmpzxR43ECSHkdjc3Dc/NnWnPJ++RyWRITEzEypUrcf/992Pbtm1TS/iSkpKQmJg4Z8FpJqtWrUJBQQEGBgbwySefoLa2lu6BCAkgIVd00ul0kMlkHu1i19HRgfogmCFCyFwMO3ciZvNmvmPc0cDly5AnJUEaGcl3lIATuWYNBi5ehHOOxpyNjY346KOP4HA4/JhscWluboZMJpuavk+Cl0gkgkgkcruZLSGELHY3F5w2bNiAiFv6RfoSwzCIiIhY8JI4gUCAtLQ0bNu2DZGRkbhy5QpaW1u9lJIQslAht42LQCBAQkIC6urqYLPZ3GoK7u7xhASihL17+Y4wL/LERKgyM/mOEZBid+1CeHw8OIcDmOV3UlhYGMbGxtDT0wOj0ejnhMHPbrejs7MTaWlpbj9xJYFJIpFQ0YkQQm7CcRwuXLjAS8HJF+RyOdatW4eOjg4YDAYA421VFAoFvZcTwqOQKzoBQGJiImpqatDa2oq0tLR5n2ez2agpL1kUHKOjAMdBFMC9TXKffZbvCAFLW1AAbUHBnMdERUVBJBKhs7OTik4eEIvF2LRpE/3OX0SkUikVnQghBOPFJo7jIBAIUFBQAIFAEPQFp0mTzcaB8QdIx44dg0KhwPLly3n/M5pMJty4cQPLly8HwzAYGhqC0+lEWFgYZDIZFcbIohWSRSe1Wo2IiAi0tLS4XXTSaDQ+TEaI79kGBnBo+XLkPvccUh55hO84M3JYLBCGhdEOJHOwDQxgpLISUbPsLiMUCqHX69HZ2QmO4+jv0k0Mw0Cr1fIdg3jRihUrIBKF5G0PIYRMsdvtuHDhAuRyOfLz8xf1ZxuxWIz8/HxcuXIFhw8fRn5+PlJTU3nLc+3aNbS3t2P58uUAgMrKSrS1tQEYv++QyWRQq9VYt24dAKC1tRUsy0Imk037j4pTJNiE5N0XwzBYuXIlwsPD3TrPbrfT8joS9CQaDcQqVUA3E6/4wQ8wcPkyNh46xHeUgNXw5puof/11bLt8GWKlcsZjDAYDOjo6MDIywvvTvWAyOjqKyspKZGdn005niwj9DBBCQt3AwABKSkpgsVhw11138R3H5xiGQWJiIqKjo3Hu3DlcvXoVsbGxkMlkfs8yPDyM9vZ25OTkTD0IXLJkCZKSkmC1WmGxWGC1WqcVlGpqatDf3z/tOhqNBlu2bAEAuFwuKkCRoBCSRScAU7skuGP37t1wuVw+SEOI/zAMA0VqKswB3BR/4PJlyBMT+Y4R0KKKi1H32msYuHgR0Zs2zXiMwWBAZmYmze5wU0tLCxobG5Gdnc13FOJFAwMD6O/vR3p6Ot9RCCHErziOQ319Pa5evQqZTIZNmzZBp9PxHctvZDIZCgoKcPDgQbS1tbm10sVbqqqqIBQKp70HKZVKKGd5cAgAGzZswNjY2NR/VqsVYrEYAOB0OnHw4EFER0cjNTV1Uc9YI8EvpD+JdHR0oLGxEWvWrJnX0hOGYSAUCv2QjBDfUqSkoOfUKb5jzMg+OAhzfT3iPvMZvqMENE1BAQRSKXrPnp216BQeHh4STzK9raWlBTqdjmY5LTLd3d0oLy9HcnIyFWIJISHFarWirKwMer0eK1euDMmVGyqVCtu2bYNKpfL72GazGS0tLUhPT3fr714oFEIul0Mul9/2GsuyiIqKQnNzMxoaGqDVapGWloa4uLgZ3+NcLhdYlg3J7z3hX0jfdbEsi/b2dvT19SEqKmrOY0dHR3Hjxg2kp6fTFH0S9BSpqWj905/AmkyzLs3iy0BpKQBAW1jIc5LAJpRKoS0qQt+ZM3Me53Q60dfXB61WO/V0jMxuaGgIw8PDyM/P5zsK8bLJpvB2u52KToSQkOBwOCASiRAeHo577rkHERERId3jcfIzHB/L0mJjY5GRkeG168lkMqxYsQLLli1DU1MT6uvrp3p1RUVFob6+Hi0tLbDZbLDZbLDb7WAYBnv27AHDMBgcHIRarQ7pfw/Ef0J6EWhsbCxEIhGamprueOzo6CgaGhpo5xuyKETdfTfyvvc9vmPMaLC0FIxYDPXSpXxHCXhRxcUw1dTA1tc36zGDg4M4ceIEurq6/JgseDU3N4NhGMTHx/MdhXjZZA8Peh8nhISCsbExHDp0CDU1NQBABYYJdXV1OHjwIJxOp9/GVCgUWLNmjdv9hOdDIpEgIyMD27dvx6ZNmxAZGQlg/KEjx3FQKpWIjY1FVlYWli5dCo7j0N/fjyNHjqCqqsrreQiZSUg/6hOJRIiLi0NbWxvy8/PnfPI5eZNKUxLJYhCRnY2IAO1Xo1+/HtLISAh5aPIYbOL37IFh+3ZI5ujLoNVqIZFI0NnZSYWUeRCLxUhMTOSlySjxrcn3byo6EUIWO5ZlcerUKVitVtqJ9RYKhWJquVtycrLPx2ttbUVERITPl/UxDDNVcAKAjIyMWWdWabVaxMXFoby8HCqVCrGxsT7NRkhIz3QCgMTERLAsi46OjjmPo6ITWWzMjY0wBWAzcd2KFUh59FG+YwQFaWQk5ImJcz65FAgEiImJQWdnJziO82O64JSTk4MVK1bwHYP4wOTyOio6EUIWM6fTibNnz2JoaAirV6+eVoggQHR0NNRqNaqqqnx+X2S323Hx4kVUVFT4dBx3MQyD5cuXQ6PR4Pz58xgaGuI7ElnkQr7oFBUVhdjY2Kmb0ZlwHIfGxkYAmPM4QoLJhX/5F1T9/Od8x5jG2tmJgdJSuFiW7yhBo6+kBOXPPz/njZPBYIDNZsPg4KAfkwUfs9lMhblFTKFQYOfOnYiLi+M7CiGE+ATHcbh48SK6u7tRVFQEo9HId6SAwzAMsrKyYDKZ0N7e7tOxamtr4XA4AnI3XJFIhOLiYohEIpw5cwZ2u53vSF43NjaG0dFRurcLACFfdBIIBCguLkZMTAyA/2kufvnyZZSUlAAY/+Wk0WiwdOlSvzedI8RXFCkpMDc08B1jmo79+3HmwQdhpycu82ZuaEDT229jdI7edJO/36iv0+ycTicOHz6MK1eu8B2F+IhAIIBCoaBdaAkhi9bkEqulS5f6ZelYsIqLi4NcLvdpTyOWZVFbWwuDwQC1Wu2zcRYiPDwcxcXFSEtLW3SbzbAsiyNHjmD//v34+9//joaJzzwcx8HlcvGcLvSEdE+nm1ksFpw5cwbDw8NwuVwQiUSIiYmZ2t2gqKiI74iEeJUyNRU9J07A5XBAECA7OQ1cvozwhATI7rCbJPkfkWvWABif8aSY5QZTKpViy5YttPPmHDo7O8GyLAwGA99RiA/V1tYiLCyMZjsRQhYdq9WKsLAwpKWl8R0l4AkEAixfvtyn/RsbGhpgt9sDcpbTzXQ6HXQTvUGtVitkMtmiaDh/9epVWK1W5ObmwmQyTX2vh4aGcPz4ceh0OkRGRiIqKgparZYeSPlYYHzSDABXrlyB0+lEWloaDAYDIiMj6R8fWdQUKSngWBaW1tZZixX+xHEcBi5fhn7dOr6jBBV5UhJkBgP6zp5F0kMPzXqcRqPxY6rg09LSAqlUiujoaL6jEB+qr6+HUqmkohMhZFFpbGzElStXsGHDBmocPk96vd6n13c4HIiJiQmanlojIyM4evQocnNzZ21AHizMZjOam5uRmZmJ3Nzcaa8JhUIkJCSgr68P169fn/rahg0boNPpwLIshEIhrW7yMio6TSguLuY7AiF+JU9JATC+PCsQik6W5mbY+/uhKSzkO0pQYRgGUWvWoOvoUXAuF5hZ3iQdDgfKy8uh1+tpl5Jb2O12dHR0IDU1lW4yFjmpVEqNxAkhi0pHRwcuXboEvV5PM5rdZLFYcPXqVWRnZ3v94Vxubm5Q9RJSKpWIiopCWVkZVCrVVGuGYKRQKLB582YolcrbXlOpVCic+Kxhs9nQ19eHnp6eqd0Fq6urUVNTg6ioKOj1+qnG82Rh6O6akBClysxE0WuvQbNsGd9RAAADpaUAAC0VndwWWVwMaVQUxnp6Zj1GKBSitbUVzc3NfkwWHNrb2+FyuZCQkMB3FOJjUql0UTZLJYSEpq6uLpSUlECtVmPNmjW0SsNNIpEI3d3dXu3t5HK50NvbC47jgmqZGsMwWLlyJVQqFUpKSmAymfiO5JHJTXPUavUdfx6kUiliY2ORn58/1dNKr9cjISEBJpMJZWVlOHToEJrm6JtK5odmOhESokRyOQxbt/IdY4phxw6ExcZCmZ7Od5SgE7trF+J2757zGIZhYDAY0NbWNtWrjoxLSEhAWFgYLUkIATTTiRCyWHR3d+PkyZNQKpVYt27domsE7Q8SiQSpqamorq6G2WyGQqGY9ViWZXHgwAGEh4cjPj4e8fHxkMvltx3X1taGc+fOYf369UG3ZF8sFmPt2rU4cuQITp8+jc2bNwfVv6vW1laUlJSguLjY41n9er1+aumlxWLB2bNng7YAF0joUwchIWzo+nV0HDzIdwxwHAeBWIzIlStnXR5GZjf5JO1O07gNBgNYlkVfX58/YgUNoVCImJiYoHoiSTwjkUhgt9uDaskDIYQA4zNoWlpapnbh0uv1KCoqwpYtW3zaEHuxS09PB8MwqK6uvu01u92OxsZGAOMFmaysLADAtWvXsH//fhw9enTazsAcx+HGjRtQqVQ+7xnlK3K5HKtXr4ZOpwuq+6KxsTGUlpZCo9F4bVOY8PBwbNq0CUuWLPHK9UIZzXQiJIQ1/7//h85PPoFx+3beMjhtNpQ98wwEIhHu+vGPg+oNLpC0vPceql58EfccPw6hVDrjMdHR0RAIBOjs7AzamyFva2howOgnZuQIAAAgAElEQVToKHJzc2n2VwjIzs5GTk4O/Z4hhAQNp9OJpqamqdk4Op0OycnJYBgGKRP9OYnnwsLCkJSUhMbGRuTm5kImk8Fut6Ompga1tbVgWRaRkZFQKpXIzMxEZmYmzGYzWltb0dLSApfLBWC8eXVtbS2Gh4exYsWKoH6fuXm2TzAsE+Q4DpcvXwbLslixYoVX7+cmrzU8PAyVShXwfxeBiopOhIQwRWoq2MFB2AYGIOVhaZF9cBAXv/xlDFy8iMynn/b7+IuJRKeDracHg6WliFy9esZjxGIxjEZjyBdXOI5DX18fqqur0dHRgcjIyJD/OwkVIhHd9hBCgkdzczPKysowNjYGjUaDNWvWIDY2lj74ellmZiYkEgmcTicqKipQU1MDlmURGxuL3Nzc2xpSKxQKZGdnIzs7e2rmbHt7O2prayGXyxdNj0iz2YwzZ86gsLAwoHfha2lpQXt7O5YuXeqTZvodHR04ffp0UC6ZDBR090VICFPctIOdv4tO5sZGXPjiF2Ht6EDBiy8idtcuv46/2OhWrAAjFKLv7NlZi04AsGbNGj+mCjwmkwnnz5/HwMAAJBIJcnJykE59xEKG2WxGTU0N0tLSpnaqIYSQQKVSqaBWq5GZmQm9Xk/FJh9RKpVYunQp7HY7amtrodfrkZOTM68d7Sa/JxkZGYiOjoZYLF40D7ImC3ElJSUBvYyTYRjExMQgIyPDJ9ePjo6GTCZDVVUVFZ08tDh+IgghHpkqOtXX+3VcF8vi3COPgB0Zweq336aCkxeIlUqoly5FX0nJHY/lOA4sy/ohVWBgWRbDw8MAAJlMBo7jUFBQgPvuuw95eXmQzrIckSw+LMuirq4OIyMjfEchhJAZDQ4OorKyEgCg0Whw9913Izo6mgpOfiCRSLBjxw4UFxfPq+B0M4ZhoFarZ2wuHqwkEgnWrFkDu92Oc+fOTS0lDDQJCQlYt26dz4p9QqEQ6enp6O7untodj7iHik6EhLDw2FgIJBKMTjSl9BeBWIxlP/oR1n7wAbRFRX4dezGLLC7GYFkZ2DvssnHixAmcO3fOT6n4w3EcKisrsX//fpSUlIDjOIjFYmzZsgVpaWm01CoETRYYaQc7QkggamhowNGjR1FfX0+/p3hCD6KmU6vVKCwsRE9PD65fv853nGmamppQX1/vl75TqampEIvFqKqq8uk4ixXdcRMSwhihEHf/7W8Im+e2ohzHgR0eBiMUQqxUwtrRgca33oK1owMcx0GZmgpFWhp0K1dCFhV127k1r7wCsVKJlEcfRWSIL/PyhZgtW8A5HHDZ7bMe47BY4PrznzGQkgLH6tUYLi3F2Yceuu245a+9hpgtW3wZ1+c6Oztx/fp1GAwGZGdn01NiQkUnQkhAcjqdKC0tRWNjI6Kjo7Fy5UoqfpCAkZSUhL6+PvT29sLpdEIoFPKaZ3LWcmVlJXQ6nV8a6kskEqSmpqKhoQF2ux0SicTnYy4mVHQiJMQp51j/zI6MoHHfPgxdu4bR5mZYOzvhtFiQ+9xzSHnkETisVjTu24ewia1JOw8eBFwuFL76Kozbt2Po2jXU/upXUKalYbSpCR379yN+796g2AkjGKnz8qDOy5v19b7z51H27W/D0tIC7NiBvr4+qIxGpD/55G3HypOTAQCsyQTxLQ00gwHHcaioqIBcLkdxcfGi6a9AFkYoFEIkEsE+R2GWEEL8ieM4nDx5Er29vcjOzqbdVElAys/PBwBeC04sy6K2thY1NTWw2+0wGAwoKiry22eKrKwsZGVlUcHJA1R0IiTEDVdUoOPAAcRs2YLhigoMXrmCiLw8pDzyCBiRCDWvvgp5UhKU6enQr1+PMKMRkatWARjvCbWzogLMxM2R02bDaGMjwoxGAOO705lqa9F95Ag4pxOZTz+N9CefpIKTDzltNgxXVEBbUDD1NcfoKG789Kdo+sMfEJ6QgBVvv41THR3o6upCzLJlyJpl58D+S5dw8fHHUfiLXyCquNhffwSv6OnpweDgIIqKiujmnUwjlUrhcDj4jkEIIQDGewGlpaUhIyMDsfOceU6Iv00Wm+x2OyorK5GXl+f3NgUOhwM3btyAXq9Hbm4utH7eBGmy2MRxHFwuF+8zvoIJM7nNYygoKiriLl26xHcMQgJK24cf4spNRQeJTofEz30OWV//OoDx5Vii8PAFjeG02eAYHfX7DnmhqP43v0Hlj3+MLWfPQjaxw0b9m2+i8j//EymPPorMr38dorAwnDhxAlarFdu3b5/1WqzJhDOf/SysHR0ofu89qDIz/fXHWDCO49DZ2YmYmBgqOpFpaKYlISQQ9PT0wGQyITU1le8ohMxbV1cXTp48iaSkJCxfvtyn76eTM5sGBwdRPPHw02KxIHyBn0sWwul04ujRo4iJicHSpUt5yxGoGIa5zHHcbQ17aaYTISEu5p57kPn1r0OekABNfj7CYmOnvYEstOAEAEKpFELqTeAXk72yOg8dgragABG5uUj+/OehKyqC+qY3x8zMTNjt9jk/gIuVSqx84w2c3rsX5x97DGs/+GBqKWUgm/wzGSdm3BFyMyo4EUICweSH6eTkZHo4QoJGTEwMcnJyUFlZCbVajYw52nQsRFNTE65evQq73Q6j0QiHwwGRSMRrwQkYn/GlUChQX19PS+3cQL/hCAlxIrkcGU8+idj770d4XBx9IAtyquxsiDUaXH/+eVz4l3+By26HQCyeVnACxm8aEhIS7vj9DjMaseK3vwVrMuHCF78Ih9nsy/gLNtkbo7a2lu8oJEBZrVacOnUKnZ2dfEchhIQoq9WKjo4OJCQkUMGJBJ3c3FwYjUaUlZV5/b3U6XTi8uXLuHDhAiIiIrB582asXbs2oHYczsrKAsuyaPDz7t/BjH7LEULIIsIIBIj/zGegys1F0auvQjDHE5iRkRG0t7ff8ZoROTkoevVVaAoLIZDJvBnX67q6utDd3U038WRWEokEPT096Orq4jsKISRENTY2guM4JE9s2kFIMGEYBitXrkRERATKysrgcrm8dm2n04nu7m5kZWVh/fr1fu/bNB9arRbR0dGoqamB0+nkO05QCJySISGEEK/IffbZeR1XVVWF9vZ27N69+45FGv26ddCvWwcAsA8PQ6xSBdysuMkd68LDw5GUlMR3HBKghEIhdDodent7+Y5CCAlBHMehsbERer0eyiDcHZYQABCLxVi7di0YhvHKg76+vj5oNBpIJBJs2bIFYrHYCyl9JysrCydOnEBLSwsVj+eBHgUTQkiIMhgMYFkWAwMD8z7H1teHk/ffj5qXX/ZhMs90dXVhYGAA2dnZtKMImZNer8fQ0BBsNhvfUQghIcZqtUIsFlMDcRL0wsPDERYWBpfLhbq6Oo9mPHEchxs3buDTTz9FVVUVAAR8wQkYv49Ys2YNEhIS+I4SFKjoRAghIUqv14NhGLeWGUl0OkSuWoWal19G6wcf+DCd+yorK2mWE5kXvV4PADTbiRDid+Hh4diyZQvi4uL4jkKIV/T09KC0tBSlpaXgOG7e57Esi7Nnz6K8vBxxcXE+a0ruCwzDIC4uDkKh0K0/c6iiohMhhIQoqVQKjUaD7u7ueZ/DMAyW/vCHiFy9GuXPPw9La6sPE7onPz8fhYWFNMuJ3JFGo4Fer6feX4QQv2JZFizLgmGYgFuiToinYmJikJWVhYaGBtTV1c3rHLPZjCNHjqCjowN33XUXVq1aFRQznG7V3NyMTz75BB0dHXxHCWh0t0UIISEsJiYGg4ODYFl23ucIxGIs++lPAYEA17773YB5wqPVamEwGPiOQYKAUCjEhg0bYDQa+Y5CCAkhdXV1+OijjzA2NsZ3FEK8asmSJTAajbh69eqsM+jNZjOGh4cBjD/EZFkWGzZsQGZmZtAWYXU6HQQCAU6fPo3y8nKvNlVfTKjoRAghISw9PR27d+92++lSmNGIrK9/HeA4OC0WH6Wbn+7ubly4cIH68xC3ORwO2nmGEOIXkw3ENRoNZAG+Eywh7prc0U6lUuHChQtwOBwAAIvFgurqahw5cgQHDhzAtWvXAAByuRw7duxAVFQUn7EXTKFQ4J577kFKSgpu3LiBkydPUlF5BrR7HSGEhDCpVOrxuclf+AKSH36Y16dTkzvWjY6OQiSitzQyf8PDwzh8+DBWrlyJ+Ph4vuMQQha5np4emM1m5Obm8h2FEJ+Y3NHOZrNBJBLh4sWLaGxsBDC+rH3p0qXT3m+DcTndTIRCIYqKiqDT6VBaWorm5mZkZmbyHSug0B06IYSEuLa2NjQ3N2PNmjVuFZCYiX44lvZ2dB87huTPf95XEWfV09ODvr4+FBQUUC8n4halUgmBQIDe3l4qOhFCfK6hoQESiYQaiJNFTf7/2bvv+Dbra/Hjn0fTtizLe8/YcRI7ieMssmMnJpMVoNB7KXuVcim0tFDKaFpoeylQArRQKFAI3NIySyAhe+BMZznD8Ygd7215yZYsW9Lz+8OOfoQsD9mKne/79fILLD3jKJFjPec533N0OnQ6HdC99MzLy4vo6Gj0er2bIxt8cXFxBAYG4u3tDUB7ezteXl7DdumgK4nldYIgCJe5zs5OKisraW1t7df+pR99xPGVK2nYu9fFkV3Y6SonT09P4uLihvTcwvCnUCgIDAykrq7O3aEIgjDCnf49GxMTI26QCJe8jj4MmLmQUaNGkZycfFkknE7T6/VIkkRHRwebNm1iz549feqbOlKJpJMgCMJlLjQ0FOC8jR8vZvSDD+IVHc3Rp57CPoR9lerr62loaGDs2LHiQ7zQL0FBQbS2tor+C4IgDCqNRkNGRsawGgkvXJ4q16xhS1oaDfv2uTuUYU2r1TJ27FgqKytZu3Yt69at45tvvqGtrQ3onnq3adMmNm/ezLZt2ygpKblkBvMMBpF0EgRBuMx5eXnh4+PT76STytOTic8+S3txMSdff93F0Z2fh4cHycnJospJ6Lfg4GCgO4EpCIIwmHx9fZ3LjgThUlS9YQOHf/EL/FJT8Z040d3hDGuSJDF27FjnpFx/f398fX1R9LSmUKlUeHh4oNFosFqtZGVlsWXLlhE73ET0dBIEQRAIDQ2lsLAQm83Wr4bcQXPmEHnddRS++SYRy5ejH4K7uT4+PqIhqzAgpxub+vn5uTsUQRBGqPr6eoqKikhJScHT09Pd4QjCOdVu28bBhx/Gd+JEpr/1FirxXnWJoKCgc07oi4iIICIiAuhuF1FWVkZLS4uzct9qtQ5o2M+lRiSdBEEQBMLCwmhpaXFOHOmPpF//GrWvL9qQEBdHdzZZlqmrq8Pf33/ETD8Rhp5CoWDs2LHuDkMQhBGsqKiI6upqpk6d6u5QBOG8bO3tGJKTueLdd1H1NMK+HDg6O1FoNG6NQZIkYmJinN83NTWxdetWRo8ezbhx40bE51yxvE4QBEEgJCSE+fPnD6j0XxsQwPinn0ZjMLgwsnMzmUzs2LGDioqKQT+XMLJ1dXVRUVGBdQj7kQmCcHmwWq1UVFQQExPT7xs6gvB9st3usv4/tp4eQxFXXcWcjz9G7ePjkuMOBzazmd0/+hEFf/2ru0M5g1arJTIykry8PL755htOnTqFw+Fwd1gDIpJOgiAIglNnZ+eAj9Gan8+u//ovl00/OZfGxkYA/P39B+0cwuXBZDKxe/duagfx/SoIwuWppKQEh8PBqFGj3B2KMIx1tbZS+tFHWI1GoHtq8LaFC8n5wx8wHjiA3M8+QE1HjrA5LY3abdsAkC6zoSwKjQavyEjy//xn8l566ZJp5O3l5cUVV1zBwoUL0el0HDhwgF27dl0y8fWHSLkLgiAIQPckjaysLJYtWzagiielVkvzkSMc/93vmDpId48aGxtRqVSX1RheYXD4+vqiVqupq6sjOjra3eEIgjBCyLJMcXExAQEB+Pr6ujscYYjIdjuy3T7gJVuy3U79rl2Uf/YZNZs24bBakVQqon/wAzwjIvCKjqZ49WpOvfMOGn9/QjMymPjcc71OHLWcOMG+O+5A7euLz7hxA4p1uFKoVKS+8AJKrZaTr7+O3Wol6YknkCTJ3aEBEBAQwIIFCygsLESpVF4ycfWHSDoJgiAIQPfFtyzL1NTUEB8f3+/j6GJjGf2Tn5D/8su05ufjM2aMC6Ps1tjYiJ+fn3MKiCD0l0KhIDAwkLq6OneHIgjCCOJwOAgLCxMVuZeBrtZWmo8eJXD2bA4/+iiOri4mv/IKin4uqbS1tbFt8WI6ampQGwxE33QTUddfj2HCBABC0tMJSU+ny2Si/ttvqdm0CUt1tTPhlPfSS1gbG/EIDkYbFIRHUBC62Fj0o0cDYCooYO/tt6PU6Zj54Yd4hoa65g9iGJKUSib+/vcoPTw49c47KD09Gfuzn7k7LCdJkhjd8/cGYLFYhuVAApF0EgRBEIDuaXCenp4DTjoBRN98M/mrVlGzcaPLk052u53m5uYzfgkLwkAEBwdTXV2N2WzGy8vL3eEIwjnZ7XYkSRLJ9mFCqVSSkpLi7jCEQdZRX8++O+6gvbychdu345uSQs5zz3HkiSeY9PzzSH34eT19o07l7U3kihUYxo8nJD0d5XmmmKn1esKXLyd8+XLnY6crpMzl5XT2tCIACFu2jKmvvQbAt9ddh9pgYNaHH+LVM0HtciYpFCQ/8wzaoCDCli51dzjn1djYyLZt25g8eTJxcXHuDqdPRNJJEARBALrvpoSGhlJRUYHD4RjQhY1HUBB+qalUb9pE4kMPuTDK7jgXLFiAxs3TRoSRIzg4GICGhgaxxE64JDU0NLB161aSkpIYP368u8MRLqKrqwuj0UhwcLBIEo5g7aWl7L3jDqwNDUx74w20/v6MuvNObG1t5K9ahUqnY/xvfnPRZVGy3U7OH/5A8fvvM/vjj/GfPJlxv/hFv2KSlErmfv45AI6uLqxGI9b6emfiSpZl4m69legf/hBdbGy/zjESSZLE6J/8BOj+M6r47DMirr0WxSU0Oc5gMBAYGMiBAwfw9PQkdBhVqIl/BQVBEASn0NBQurq6nI26B2LU3XcT88MfurzxoUKhwN/fH+/LaKSvMLgMBgNLliwhKirK3aEIglNDQwNVVVUA+Pn5AYhloMNEeXk53377LU1NTe4ORRgkLbm57LrpJrpaW5n54YcEzZnjfG70//wP8ffcQ8kHH1DwyisXPI6trY2s+++n+L33iLvjDvxcWB2nUKvxDA3Fd8IE9ImJQHdyJemJJ/AeZpUyQ8m4dy/Zjz/OwZ/+FPslNNlWqVQya9YsDAYDu3fvprm52d0h9ZqodBIEQRCcQkJCSE1NHVAj8dPClyxxQURnKy0tRaVSESFKwgUXUSgU+PRyTHRbWxvZ2dmoVCri4uIICQlxJlaHc5NP4dIgyzJVVVXk5eVhNBrx9fUlLCwMpVJJfHw8ZWVlyLIs3muXuJKSEvR6vejnNILVbNiApFIx+//+D31CwhnPSZLEuF/9ClmWCfxOMur7zFVV7L/3XkwnTzLh2WeJ/e//HuywhV4InDmT8c88w/Hf/Y4DDzzAlFdfRTXINzrbiotReXmhDQq64JJMtVrNnDlz2LJlC5mZmWRkZAyLHk8i6SQIgiA4aTQal/ZKsjY00JSdTWhGhsuOeeLECfR6vUg6CS7V0tJCfn4+48ePP29fJ5PJxPbt27HZbKjVaueyvJaWFrZu3YrBYMDHxweDwUBERIRLkrfC5aO6uprs7GxMJhM6nY7U1FTi4uKcCSaDwUBXVxdms1m8ty5hJpOJhoYGJkyYIJKDI5DNYkHl6Uniww8Te+utaAMCzrmdJEkk//rXzu9NhYVnJadqt2zBXFHB9HfeIXju3EGNW+ibuNtvR+HhwdEnn2RzWhoTVq4k4qqrXHoOq9HofP9k//KXNB0+jKRW4xkWhmd4OAHTpjHmkUfO2s/Ly4t58+ZRUlKC9jz9vi41YnmdIAiCcIbOzk5KSkqwuqCkuPj999n/wANYXbBcD7pjM5lM4u6x4HKyLFNSUnLe5Uutra1s27YNh8NBeno6V111lbORp1KpJDY2FoVCQWVlJdnZ2WzevBmTyTSUL0EY5mRZRqVSMWPGDJYuXcro0aNRfWf61ekldq2tre4KUeiFkpISJEkiVvTLuaS05udTs2kT7aWlyA5Hn/aVZRlrQwMlH37ItowMzOXlSJJ03oTT91Vv2MD2JUso7+m11Nmz7DL2Rz8ibcMGkXC6RMXcfDNzP/8c3wkT0AYFAdBlMg14yZ29o4O8l15i89y5NB8/DsDYRx9lwu9+R/xdd+E7cSIOqxVLTQ0AnS0t7Ln1VpqPHXMew2AwkJKSgkKhwGKxYLfbBxTTYBOVToIgCMIZTCYTWVlZXHHFFcTExAzoWKGLFnHy9dep27qVqBtvHHBsp/tjiKST4GoGgwGNRkNdXd05LxZlWUar1TJjxgwMBgPw/5fT6fV6Jk+e7NyutbWV/Px8MQlP6JXTy+XCwsIICws7b3WMn58f11577bC5s325qq2tJSQkZFgsebkcWBsayHvpJco++QR6lkKHLlrEtDfeAKDs00/xiozEZ8wY1L6+dNTWolCp0AYG0lZczJFf/QpTYSFdPf1zAmfNQtOTAO6t4LQ0AmfOJPvxx2nYvZvaLVuY8/nneMfF4TmMmkFfjnwnTmTGP/7h/D7vpZeo2bSJ0Q8+SPSNN6Lo41Cb+p07Ofr005jLyohcsQLPsDCge0lf4MyZ59ynq6WF9tJS9vzoR0x76y0Cr7ji/z/X1cWWLVsICAhg+vTpKJXKfrzKwSeSToIgCMIZ/Pz80Ov1HD9+nIiIiDPutPeVYfx4PMLCqN60ySVJp9MNzv36+IFPEC5GkiSCgoKor68/43GLxYKHhwcGg4FFixZddLmMJEkYDAamT58OgNVqxWq19rpnlHD52bt3LzqdjokTJ15wO4VCIRJOw8CCBQvo7Ox0dxhCjxPPP0/lmjWMuusuwhYvxlRYiDYwEABbeztHHn/cua1Cq8VhtTLm5z8n8cEHUev1IEmELVmCPiEBfWIiAdOn93mimVKrZdrf/sbe22+n4osviLj6ajzDw136OoWhEbZkCS0nTnDs6acpfPNNEh96iMhrrrlo8kmWZY488QTln3yCLjaWmR98QOCsWb06py46mtn//jd777iDfXfcwZS//IXQhQuB7h5PCQkJHD16lPb2dmbOnHlJLr+WXD1V6FI2depU+cCBA+4OQxAE4ZJXV1fH9u3bGTduHBMmTBjQsY7/9reU/vvfLD5wANUAKz+ysrJoaGhg2bJlAzqOIJxLQUEB2dnZLF++HJ1OR1NTEzt27GDs2LGMHTu2X8fcuXMnRqORtLQ0Z4WUIJxWXV1NZmYm48ePJykp6aLbV1RUUFtby5QpU4YgOqGvRJP3S0P9zp14hIWhj4/HUl2NzWxGHx9/1nayLGOtr6c1Px9TXh6W2lq8Y2MJmD7dOe3NlbpMJhoPHiR4/nzxPhnGZFmm/ttvyXv5ZVqOHSPxoYcY88gjdDY1cfSZZ7p7MoWF4dHzX8O4cSg0Gk7+7W84OjpIeOABlP24gWBtbGTfXXfReuIEU/7yF8IWLXI+V1FRwf79+wGYPn262/qeSpJ0UJblqd9/XFQ6CYIgCGcJDg4mJiaG/Px8oqOjB3SxHHrllRSvXk3ToUNnjBTuj2nTptHV1TWgYwjC+QQHB6PX67FYLFitVnbs2IFarSYyMrLfx0xJSWH79u1s376d+fPn4+vr68KI+89qtVJSUkJsbKyonnETm83GoUOH8PHxYcyYMb3ap7W1laKiIiZOnIi6j9UWwuDq7Oxk06ZNTJo0SQy6cJP20lJy/vAHajdvJurGG5n0/PPO5UvnIkkSHsHBeAQHD0lfJbVeT0ha2qCfRxhckiQRPH8+QfPmUbd9u7NyrrO5mdbcXGq3bsXR0eHcftrf/kbolVcy+sc/HtB5tf7+zPrwQ46tXInv9ypjIyMj8fX1Zffu3RQVFREeHn5JJTZFpZMgCIJwTh0dHezbt4+UlJQBXSg7bDY66urw6mcpubhzLAy1hoYGMjMz0Wg0pKWlDbhU/fTUO4fDcUkknoxGI3v27MFsNjNnzhzCxTIPtzh69Ch5eXmkp6cT1NOk9mKqqqrYuXMnCxYsILDnQke4NBQWFnLo0CEyMjJE38E+6jKZqN+1i66mJjqbm+lsaqKzqYlxjz2GR1AQJf/8JwWvvorS0xOVlxdKLy9UOh2pL76INjCQusxMqteto+I//0FSqRj94IOMuvPOflWTCMJAybJMV3MzlupqLNXVqA0GAqaeVfwz8PPY7VRv2EDY0qXOz8l2ux2bzYZWq8VisSDL8pD2lxSVToIgCEKfeHh4MH/+/AEfR6FS9TvhZNy/n5znnmP0T36CNHEiJaWlpKSkiAatwqDp7OwkMzMTrVZLWlqaSz6s6fV60tLS2L59OwcOHGDhwoVuSaTKskxBQQFHjx7Fy8uL+fPnExISMuRxCN3vs8LCQmJjY3udcAKcCcvm5maRdLrElJSUYDAYRM/Bfjj17rsUvPqq83ullxcaX1+6mpvxCArCOzaWkAULsFut2NvbsZnNdJlMSD1Nk1uOHaPyq68IW7aMpMcew0P8uya4kSRJaPz80Pj5YejFsun+qvjiC7Iff5y4O+8k+de/RlIoUCqVzmbi+/fvp6mpiSuuuIJQNzesF5VOgiAIwgVZrVZycnJISkrCw8OjX8ewVFVx7Le/ZdRdd50xdeN8qjdswDclBdPJkxxfuZL2khLUkZG0z5zJ1b/5DRqRdBIGUWVlJf7+/i5PbppMJhQKBTqdzi0VfDk5OeTk5BAREcG0adPQ9DQ+LS8vJyAgQEzbG2ImkwmNRtOn5Y2yLPPll18SGRnJ1EG4cy70T0tLCxs2bCAlJaXXSyWFM5kKC1HpdGj8/FD287OGIFxOZIeDnOeeo/j994m87jomPPccqu98bixzbREAACAASURBVGltbWXPnj20tLQwbtw4IiMj0ev1AxoQdDGi0kkQBEHol46ODk6dOkVXVxdX9CJhdC5qPz/qd+7EMyzsokknc1UVh372M8KXLyf1hRdI37iRqm++IfuFF9B88gl78/KY+8UXYsmdMGgGqx+LXq8HuhMH+/btw2g0otfrnV9+fn4EBAS4/LynE1zx8fFotVri4+OdPz8Wi4WsrCwCAwOZN2+e+LkaAmazGS8vL+f7oS8kScLf3x+HwzEIkQn9VVJSgiRJxMTEuDuUYcdSU4NnaCj6hAR3hyIIw4qkUJD89NNo/PzIX7WK5mPHmPzKKxjGjQPAx8eHhQsXcvjwYXJzc8nNzXVWOFdWVpKdnY1Wq3V+hYWFERkZ2evPATazmdotW/AZM+aijfcVA361giAIwohmMBgYM2YMpaWl1NbW9usYKk9PgubMoWbTJi5WYZv3pz+BJDH2Zz8DQFIqCV++nM6HH8bv8ccZdccdSJKEbLdT8n//h0OMphaGmc7OTry9vfH393cmdQ8dOkRubq5zm507d1JQUDCgxvmnl9NlZmbicDjw8PAgISHhjA+Unp6epKSkUFtbS1FR0YBel3BxHR0dbNy4kZycnH4fY+7cuUyfPt2FUQkDFR4ezsSJE/tdDXy5Mp08yea5c6lcs8bdoQjCsCRJEokPPcSM1atxnOPzgkqlYtq0aVx55ZXMmjXLuURbo9EQEBCAWq3GYrFQXV3Nnj17aG1tveD5HJ2d1G7dyqGf/YyNV1zBoUceoeLLLy8ap6h0EgRBEC5q3LhxlJeXc/DgQRYvXuxcL94XYYsWUbt5My3Hjp01deO0xoMHqfzqKxIfegjP7/SBamtro8tmIzwjg8hRowAw7tvHsWeeofSjj5j0pz8N6rp5QXAlrVbL+PHjnd/LsozFYsFutwPgcDjo6OggOzubnJwc4uLiGD16dJ8amre3t5OdnU1lZSXh4eHY7XYUinPfa4yPj6eyspIjR44QEhLSrwqckUqWZTo6OvD09MThcHDy5Emio6P7vfTyyJEj2Gw2oqKi+h2TqEa79AQFBfWpN5fQrejtt1FoNAQOcLKtIFzugmbPJn3TJhQ9S+eK3n6bsMWL8er5XePn53dGv7nv/5vlcDgwGo3OadXV1dWEhISc8blBlmW2LV6MuawMta8vEddcQ8TVVxMwbdpF4xOVToIgCMJFqVQqJk+eTFtbG3l5ef06RsiCBUhKJdUbN57z+dNr0z1CQoi/774znuvs7MRgMJwxEShw1iymvfkm1oYGMlesIH/VKlH1JAxLkiSdsdxKoVCQkZHBwoULCQ0N5eTJk6xbt46amprzHuN0BaHZbGbdunWsXbuWqqoqUlJSmD17Nmq1+oLnnzZtGgqFgqysrItWI14uZFnm2LFjbNiwgfb2doxGI0eOHOHrr79m165d1NTU9OnPqq6ujtLSUsaMGYOPj0+/4zKbzWzZsoXKysp+H0NwnZKSkotWBwhn66itpeLLL4m+8Ua0YtqfIAzY6YSTpaaGgtdeY8dVV1H+2We9+j2lUCicSaiWlhYyMzPZuHYtOe++y8GHH3Yu00/48Y+Z/vbbLNqzh4nPPYccH8+h7GxsNtsFjy8qnQRBEIReCQ0NZdKkSURGRvZrf42fH9E33XRGBdN32Ts60CcmEnf77ai+19A4ICCAxYsXnx1TRgb+U6dy/NlnKXjtNVpyc5n+5pv9ik8QLjUBAQHMnDkTs9lMUVGRc1pZRUUFsiyj0Wiora2ltrYWf39/pkyZgqenJ35+fiQkJBAeHo63t3evzuXl5eVsTC0qaboTTkeOHKGgoIBRo0bh5eWFTqdjyZIlnDp1itLSUiorK/Hy8iI9Pf2iVWh2u52DBw/i7e3NuJ5+G/2l1WppbGyksbFx0PqPCb1jtVo5cOAACQkJTJo0yd3hDCvF77+PbLcz6q673B2KIIwonqGhzF+3jsO/+AXZjz1G7bZtTHz2WTS9nKypbGwk5vBh6r76ilMWC6qoKNpqatCHhRF90000NzdzLDeXsrIyLBYLSqWSmJiYC05UFdPrBEEQhD47/btjqC5OezPpq2bzZtQ+PgRMn47dakWSJBQ907kEYSTZsWOHs7+aQqHA39+f6OhoElzYiNcd0/UuFbIsc/jwYQoLC0lISCA1NfWsPwu73U5VVRVVVVVMnz4dSZLYs2cP9fX1Z2yn1+tJT0+nubmZHTt2uGx09YYNG/Dy8mLu3LkDPpbQfydPnuTw4cMsWrTI2StFuDiHzcbmuXPxnzKFqX/5i7vDEYQRSbbbKXr7bfJefpmg2bOZ/vbbSJJE8fvvo9Bo0AYGOr80gYGoPD2p37WLvbfdhqRSEbJoEfYZMyhXq9F5e7NkyRJMJhMbNmxAkiRCQ0OJiYkhPDzcORFPTK8TBEEQXKKzs5Pdu3cTHR3NqJ7+Sn1ht1rpqK1FFx3tfKz8s8/QJybiO2HC2dvb7axdu5akpKQLXlSHZmQ4/z//5Zepz8zs7vWUnNznGAXhUjZ37lxn0ikwMPCCS+f6o6ioiJKSEtLS0vrVv224KyoqorCwkMTERFJSUs6ZfFMqlURFRZ3Rm+l0U9bvOt1Y2tfXl2XLlrns78pgMJyV4BKGXnFxMX5+fiLh1EcKlYr5X3+NvaPD3aEIwoglKZUk3H8/QXPm0LBvn/N3We6LL2I3m8/YNurGG5n0/PP4T53K2F/+kqjrr8cjOBiAxMZG2traUCgU+Pj4OG+eaLXaXscikk6CIAhCn6jVahwOBwcOHKClpYUJEyY473D0xp5bbwWHgzmffgqAuaqKo08/TeiVVzLllVfO2r61tZWOjg40faha8p82jYr//IfM669n9AMPMPonPxFVT8KIoVAoCAsLG7Tje3h4YDQayc3NPaPh+eUiLi4OpVJJbGxsn6q9Ei8yMtqVyUFfX1/KysqwWq19+uAvuE5zczPNzc2kpqa6O5Rh5XSltDYgwM2RCMLlwZCcfMYN2MUHDtBpNGI1GrE2NNBpNOLZ0zpDqdUy+sc/PmN/f39/Z09VSZKIiYnpcwyikbggCILQJ5IkMXfuXOLj4zl58iQbNmxwVl30RvDcuTQdPkxHXR0AeS+8AMC4xx475/ZGoxHgjCbiFxO6cCFp69cTftVVFLz2GpkrVtCan9/r/V1BlmXqd+3CZjZz6NFHKe9JsgnCpS4iIoKYmBhyc3OdP38jncPhICcnh87OTpRKJXFxcZf08sLAwEDCw8PpOseIbGFotLS0oFarif5O1a5wcZVr1rDrBz/A2tDg7lAE4bKk1GrxDA/Hd8IEQtLTibrxRgJnzBjUc4qkkyAIgtBnarWaKVOmkJ6ejiRJHD16tNdTnEIXLQK6ezA1HjpE5Zo1xN9zD17naYjb1NSEVqvt07h4AI2vL5Nfeolpb75JV1sb0nnGxQ+Wk3/5C3tvu43GAwewVFaS8/vfOxNtgnAh5ooKyj/9FGtjo9tiSE1NxdPTk127dmEymdwWx1BwOBzs27ePnJwcKioq3B1OrwQGBjJnzpxeN4p3FYfDgdlspuM7y6IsFgtms9n51XmZTBGNiYnhmmuuEZVmfSDLMkV//ztdra1oxMQ6QbhsDPnyOkmSooCXgSsBCdgMPCLLctlF9psK3AfMA6KBBiATeEqW5eJBDVoQBEE4p6CgIBYtWoS1p3G31WrFaDQSfp4JdQD6xES8oqOp2biR8s8+QxscTML99593+8bGRvz9/ftddRCakUFwWppzlGzeyy8TtmjRoPZ6qlyzhvxVq4hcsYKguXPxiopix7JlHFu5kmmvvz5o5xWGL7vVSs2mTZR9/DENu3eDLDP55ZeJuOYat8Sj0WiYO3cu27dvp76+Hr1e75Y4XEmWZaxWq7PP0smTJyktLaW1tRWbzcbEiRP71afOnex2+5D03Wpvb+fUqVMUFxfT0dFBSEgI8+fPB2Dr1q20t7c7t5UkiRkzZpzR72qkaW9vx8vL67LseTYQDbt305qbS8of/zjkN4IEQXCfIU06SZLkBWwFrMDtgAw8B2yTJGmiLMvtF9j9h0Ay8CqQA0QATwMHJEmaJMty+aAGLwiCIJyTSqVy9nQqKCggNzeX6OhoUlNTz3kHWJIkQq+8klPvvMOou+/GcPvtqM5TxSTLMhEREQO+4D2dcLI2NFD2739T+Le/DVqvp8aDB8l+/HH8p09n4u9/jyRJeMfFMeaRR8j905+oWr+e8CVLXHpOYXizd3Swed687r4KERGMefhhAmbOJGBq9wCYtuJidH3sL+QKBoOBpUuXOvupDdeJdkVFRZSVldHS0kJnZyfXX389KpUKm82GSqUiNjaWkJAQIs5TbXmpysrKorm5mUU91aODJTs7m4KCAue0orCwsDMqTydMmIDNZnN+X1paisPhGNSY3Kmzs5ONGzcSHx/PxIkT3R3OsFL097+jDQoi4tpr3R2KIAhDSOrtcgiXnEySHgb+DIyRZbmw57E44CTwmCzLf77AvkGyLNd/77EYoBh4TpblZy52/qlTp8oHDhwYyEsQBEEQLsBut5OXl0dubi5qtZr58+efc6pPe1kZXc3NGCZMGPKL2M7mZo4/+yyV//kPPmPHMunFFzGMG+eSY9va2tiyYAFqb2/mfPYZGj8/53MOm42d11+PzWIhfcMGcZf3MmazWKj44gvaCgsZ/0z3x5fCt97CkJRE4KxZZ7w32oqL2bF8ORFXXcWE3/0OZU+VzlCrq6vj2LFjzJkzZ1gtJzKbzaxduxZvb2+CgoLw8fEhLi7O5RP/3OHo0aMUFBSwYsUKl1bctLW1cerUKcaMGYNWq6W8vJyWlhbi4uJ6tcz5u8nJ4ZqovJCjR4+Sl5fHokWLxNS6PmjNy2PH8uWM/cUvGP3AA+4ORxCEQSBJ0kFZlqee9fgQJ522AB6yLM/+3uM7AGRZnt+PY9YCX8uyfPfFthVJJ0EQhKHR3NzMzp07sdlspKWl9fuDucViQa1W92k6Xm/VbN7M0aeeQlIqWbB1K0oXXUhXffMNPmPH4h0Xd9ZzbadOodLp8AgJccm5hOGno66OrHvuoSUnB5+xY5nz2WcXTCTJdjsFr71GwWuv4ZOUxNS//hWdGxoX19bWkpmZicFgYP78+X2aJulOubm5HDt2jKVLl46IJYLfVVZWxt69e12S/LDZbFRWVlJSUkJtbS2SJDFr1qwBVX+VlZVx6tQp5s6dO2KWoVksFtatW0dERAQzBrnx7khjs1io+Pxzwq+6Co3B4O5wBEEYBOdLOg11T6dk4MtzPJ4D/KCvB5MkaRwQDOQOMC5BEATBhXx9fUlLS2P//v0Dujg9fPgwzc3NLFu2zIXRdQvNyMCQlERHbe2AE06Ori5ac3PxnTiR8KVLz7udd0+/GNnhwFJTg9cFel8JI4+poIB9d99NZ3MzU994g9Arr7xoFYikVDLmkUfwTUnh8M9/Tua115L65z8Tkp4+RFF3CwkJYdasWezatYudO3cyb968iyaDm5qaOHHiBB4eHuj1egwGA3q9Hk9PzyGrfomNjcXLy2vEJZyge/kjdCf5B5J06uzsZO3atXR1daHT6UhOTiYuLg4vL68BxSdJEnV1dRw8eJBp06aNiIqn3NxcHA4HyYPYE3CkUnl6EnvLLe4OQxAENxjq2n5/oOkcjzcCfud4/LwkSVIBfwPqgXcGHpogCILgSt7e3qSnp+Pl5YXD4Tij0WxvNTY24ufXp18PfeIZHo5faioApR99hKmwsM/HkGWZY888w86bbqK9tLRX+xx98kl233wztra2Pp9PGJ4cNhv7H3gAR1cXs/75T8IWLerTRXhIejpzv/wSz8jI7kbjbhAeHs6MGTMwGo3s2rULu91+xvMOh4Pq6moaekahazQampubKSsrIzs7mx07dvD1119TXV0NdI+cz8vLw2KxDFrMnp6exMTEDNrx3Umv16NQKGhubu7Tfu3t7eTk5HD48GGg++9p7NixpKWlsWzZMpKTkweccAKIiooiKSmJkpISCgoKBnw8d7Pb7VRVVREXFzcik5iDqeiddyj917/cHYYgCG4y5NPr6G4e/n39ufXxF2AWsFyW5XMlsroPLEn30T31jmg3lKMLgiAI3T0wSktLSUtLc96dv5iOjg7MZjMJCQmDHB10tbaS/8orIEnM/ugjdLGxvd636O9/p+zjj0l44AF0vby4jbrxRso++YTcF19kwsqV/QtaGFYUKhWTX34ZTUAAXv1csqSLjmbOJ58g9SxVspnNqFyQHOiLqKgo7Ha7cwkWdCePSkpKKC0tpaOjg8jISAIDA9HpdCxfvhxZluno6MBkMtHS0oJ/z6j0+vp6jh49SllZGRkZGShc3OcsPz8fnU5HZGSkS497qVAoFCQlJfW6yqmjo4O9e/dSV1cHQGhoqLPn0jgX9bX7vuTkZFpbWzl69Cg+Pj6EhYUNynmGglKpZMmSJWclW4Xza83Pp+TDDyn/9FPCFi8m5oc/dHdIgiC4wVBXOjXRXe30fX6cuwLqnCRJ+iPdiaS7ZFneeKFtZVl+S5blqbIsTw0KCupTsIIgCIJrjBo1CkmS2LFjB62trb3ap7GxEYCAgIDBDA0AtY8PM1evRrbZ2HPrrZgrKy+6T2t+Pvvuuovc558nfPlyxv78570+n/+UKcTddhslH36IUfQaHLFkWabgL38hf9UqAHwnTux3wuk0pYcHCrUaU1ERWxcupHrjBT8GDYrY2FimT5+OQqFgz549bNiwgYKCAvz9/Zk1axZXXHHFGdtLkoSnpyfBwcGMHj0aj54eVgkJCcyYMYPm5maKi4tdGmNXVxfHjx+npqbGpce91CQlJRHey2W6J06coL6+nvHjx7N8+XLmzZs36EveJEli+vTpGAwG57/pA9XY2MiJEyfOmJg32KxWKw6HA5VKNawa6btLa14eu26+mR3LllH+2WdEXH01SU8+6e6wBEFwk6FOOuXQ3dfp+5KAE705gCRJTwK/Ah6WZfkDF8YmCIIgDBIfHx/S0tIA2L59e68ST42NjUiSNGTTgfSJicx47z1sbW3s+dGPsFzkYrUpO5umw4cZ99hjpL74Yp+n0Y199FE8IyI48sQT2K3WgYQ+YI7OThoPHsTR1eXWOEYSR1cXR554gvyXX8ZcUYHs4hHyuqgotIGBHH3qKaxGo0uP3RunkxVhYWFMmjSJq6++mjlz5hAZGdmnptFRUVEEBQVx7NgxOjs7XRZfeXk5druduHM09B9JHA4Hra2tdF3kZ9fhcNDY2EhsbCxJSUm9mkLnKiqVigULFgy4D1JjYyOZmZls3ryZ48ePc+zYMRdFeHH79+9ny5YtDOUApuHGUlWFqWcZpdpgwNrYSNITT3Dlrl1M+tOf8BA3/wXhsjXUSac1wAxJkkadfkCSpFhgds9zFyRJ0k+B54AnZVl+bZBiFARBEAbB6cSTLMvs3LkTx3cuwq1WK7W1teTn5zv7jERFRTFt2rQhHW1uSE7min/8g87GRhp27Trjuc6WFk787/9S+tFH3fHdcAMLtm0j4f77UfSjWbpKpyPl97/H0dmJuaLCJfH3R+OhQ2ycOZNdN93Esd/8xm1xjCRdJhP77rmH8k8+IfGhh5j0wgt9TkpejEKjIfXFF+lqbeXYM8+47WI4NjaWxMREZ/VSX0mSRGpqKl1dXZw6dcplcRUXF+Pj4+NcyjdSGY1G1q9f7+yjdT4KhYKFCxeS2tPDbqidbjpvNBrZs3EjXf3o43XixAmMRiPjx48nLi6OkpISrEOQsDcajVRVVRERETEimqG7iuxwYDp5ktJ//Yus++9n8/z55PzhDwB4hoWRvnEj8ffcg2YQ+zIKgjA8DHVPp78D/wN8KUnSU3T3d3oWKAfePL2RJEkxQBHwO1mWf9fz2A+BVcB6YKskSd+dU9oqy3KvKqUEQRAE9zmdeLJarSgUCgoLC8nLy8NsNju38fT0ZMKECRgMhl73f3Ilv0mTWLBlC9rAQADsVislq1dz8o036GptZdSddwLdPXo0A6zCCpozhwWbNqHQaLBUV9NeVkbA9OmDdmEjyzKtJ05QuWYN+sREom64Af3o0QSnpSEBZf/+N0GzZxO+fPmgnP9yIDsc7LnlFlrz80l5/nmib7xx0M7lM2YMYx55hLwXXqDqq6+IuOaaQTvXYPL19SU9Pd1lS2lbW1sxGo2kpKSM+CTBdyfYna9fktVqRZIkNBrNRScODibZ4eDU229T/847rPf2xvCb3+A3ahSBgYHnjN1oNHLixAkmTZqEXq9n8uTJqNVq1Go1XV1dJCcnD/pSN1mWOXbsGFqtltGjRw/quS51NouFtsJCfCdMACDrvvuo27YNAG1gIAn33UfMf/2Xc/uR/rMnCELvDelvHlmW2yVJWgC8DHxAdwPxLcAjsix/d4SPBCg5sxJrSc/jS3q+vmsHkDZIYQuCIAgu9N1EkoeHB4GBgfj6+jq/+lsx4UqnE07GrCx293yIDpo3j3GPPYbBxQ13T1dJFa9eTdFbb+GXmkr8ffcRmpHhsuqYtlOnqFq7lsqvvqKtqAhJpXImz9R6PZNfeglHVxftpaUc+fWvu3sPRUW55NyXC1t7O0ovLySFgtjbbsMrMpLAGTMuvuMAxd9zD7WbN1O7Y8ewTToBBPb8zHV2dqJWqwd0wWq1WvH19R2xU+u+S6PRoNPpLjjB7sSJE5SWlrJ8+fIhrRz9LnNlJdm//CXGffvwmTGDLm9v2jUaavPy8O/oIPS//xtJqSQrKwuVSkVbWxs1NTVoNBpMJhN6vf6MiXqnk0+yLNPc3DxoU05ra2upq6tj0qRJbvuzc7fKNWs49d57tOTkALAkOxuVpyfRP/gBYUuW4D9lCrrYWJFkEgThvKTLaW3y1KlT5QOiYasgCILQS3WZmZR88AGj7riDwFmzBvVc9o4Oyj/7jKK//x1zeTne8fGM/slPiLzuuj4fS5Zl2ktK8O7pZ7P7llsw7t2L//TpRFx9NeFLl55zyYO5ooJT777L2F/+EpWn54Bf0+WiesMGjq1cSfITT7gl8dPV2opKrx/2F33Nzc1s27aN6dOnEzHAhuuXk507d2IymVi6dOlZz1ksFtauXUtMTAzTpk1zQ3TgsNnYlpFBZ1MT459+msgbbnC+V9vr6tixYAGekZHdVXsaDc3NzSiVShITE0lISLhgsic3N5ecnByuvPLKQamM3bdvH/X19SxdurRPvcoALDU1NB89it1sxm61EnPzzQBUrFlD4/792NrbsfcsM1R6eTH5pZeA7omojYcOOY+ji4nBb/JkwhYtctGr6r3qDRs48OCD6BMTCUlLw2/KFILmzEEpmqkLgnAOkiQdlGV56lmPi6STIAiCIFw6HDYb1evWUfjmm/gkJZH6wgvYzGZaTpxAYzCg9vVFYzCc1UdKdjhoOnSI6o0bqd6wgY7qaq7cuxetvz+teXmoDQY8+zCu3GGzoXDjUpzhoKO2lmMrV1KzcSM+SUmk/OEPzqUn7mAuL8dUWEhIerrbYhgIh8PBxo0bsdvtLFmypM8X+QBms9nty8iG2vHjx8nNzWXFihVnve7Dhw9TWFjI0qVL8fb2HtK4OltaUOv1SAoF9bt2oYuOPquCUnY4qP7mG/JWraL91CkM48cz5mc/I2jePBS9qPS0Wq2sX78enU7HggULerVPX8iyjNls7lPjdXNVFYWvv07Zp58in27wLklcVVCApFBw/Le/pXLtWlQ6XXfyRqFApdMx55NPAMj5wx+o37mz+/wOB+0lJeiio0nvmVRZ+OabSGo1fpMmYUhOHrQEkM1iYWt6Ol6Rkcz44ANxI0IQhIsSSSdE0kkQBEEYPmRZxm42o9LpaMnJ4dvvVdAodTom/fGPhC9fTmt+Pntvvx1rfT2SWk3Q7NmELV5M+PLlqPoxpaq9rIx9d9/N+KefJnjePFe9pBGl4ssvOfbMMzi6uhjz8MOMuusuFG5efpN1770Ys7KYv24dXsO0Uqi2tpYdO3Ywfvx4kpKS+rz/zp07aW1tZenSpcO+8qu3WltbMZlMhIaGnpGos1gsrFu3jujo6CGvcqrbsYPsX/2K+HvuIf7uuy+6vcNmo/I//yH/1VexVFaStnEj+vh4WvPykBQKvOPjkc6ThCwrK2Pv3r2kpKQwZswYl8TvcDiw2Wxo+jEkomLNGrIfe4zoH/yAqBtuQG0woNLp0AYF9es9abda6aitRRcdDcC3115Ly/HjAEhqNf6TJxN7yy2D0ovPVFCANihINAMXBKFXzpd0unxuAwmCIAjCMCJJkjNh5BUdzYz336ezuZmu5ubu/7a04NXTs8bW3o7/1KmELVpEcHo6ar1+QOf2CA5GoVJx+NFHmb92LR7BwQN+PSONQqvFd+JEJj73HLpLpHfQ+GeeYfvy5Rx5/HFmrF7t8ol5QyEkJISIiAhyc3OJjY09o4/PxVgsFqqrq0lMTLxsEk7QPaDBx8fnrMerqqpwOByMc3EfuvOxVFdjOnmSmo0bKf3oI/SjRxM4c2av9lWoVETdeCMR11xDw5496OPjAch7+WVqN29GqdPhO348vhMn4j9lCqFXXuncNyoqitLSUo4fP05ERIRLKrpyv/2Wk1u2MCUjg6CkJLSBged9T7WXlHDyjTfQJyQQf++9RCxfTsC0aX2qLL0QpVbrTDgBzPvySzrq6mjKzqbp8GFqt2yhJTeX8OXLcXR1UbNlCyFpaSj72R/RUlVFzaZNxN52G/rERJe8BkEQLm+i0kkQBEEQhLOYTp7k2+uuw3/yZGa8//6wTGC4mqW6mqbDhwlftozTn58uteRG6UcfcfSppxi/ciVxt97q7nD6pa2tjfXr15OSktKniWF5eXkcPXqUJUuWnDMJM5LV19fjcDgICQk54/H29vY+LQ27GEtVFQ27d2OuqMBcXo65qoqZq1ejUKs5tnIlJR98AMCou+9m7KOPDnjpUvHccgAAH3VJREFUV1txMU2HD9N89CjNR4/SmpuLITmZOZ9+6nxeFxuLxWIhMzOTKVOmOJvSX0h7aSn1O3diqazEXFGBpaoKc2UlM957D0VEBJtWrkT1xRfO7ZU6HbrYWKa/9RaeoaG0nTqFpaqKii++oGLNGhRqNQk//jFjfvrTAb3e/pBlGbmrC4VGQ+22bWTdcw8qb2/Cliwh4pprCJwx47xVYt/X2dzMrptvpqOmhrQNG/AMDR3k6AVBGEnE8jpE0kkQBEEQ+qLs44858sQTjP3FLxj9wAPuDset2svK2HPrrdhaW1mwbRsaX193h3ROsiyz7847aTxwgPlff40uNtbdIfVLX5Mlsiyzfv16NBoNCxcuHMTILk1bt24FYMGCBUD3FMD+LA27kPJPP+XIk08i22wgSXiEhuIVGcnU119H6++P6eRJOpub0cXG4hEU5NJzn2a3Wuk0GvEMD6ejvp4t8+ahT0wk/t57CV28GOUFlrh21NUhKRRoAwOdyRlJrcYzLAyvyEg8IyKIv+8+DpaV0VhRwZyUFGhspL2khPbSUtpLSpj6+usoPTzI+f3vOfXuuyg8PIi95Rbi77130F5zX8h2Ow1791K5Zg3V69dja2vDIySEWf/61xnVUudi7+hgz2230XLsGFf84x9DMn1TEISRRSSdEEknQRAEQegLWZY59MgjdNTUMOuf/+z13fKRxlRUxN7bbsNusTDjvffwnTjR3SFdkKWmhqK33mLsz3+OaoibR7uayWRCp9NdtEF0U1MTmzZtYurUqYwaNWqIort0HDp0iJKSElasWEFHRwfffPMNqampxPVMsOyvpsOHUXp54TNmDO0lJRR/8AExP/whupiYs4YZDDW71UrF559T9M47tBcX4xkZSdwdd2CeMIGE5GQ8PT2xmc3UbNpExRdfUL9rFwn338+4X/wCh82Gta4Oj9DQM6o4CwsLOXToEFOmTCG+Z4nfuViqqzEVFmIYNw5tLyqr3MHe0UHt1q3UZ2Yy8fe/R1IoqFyzBs/wcPymTDmjStNhs3HgwQep3bKFKa++SviyZW6MXBCE4UoknRBJJ0EQBEHoK5vZjEKtdnuTbHdpzctjz223ATBz9Wp8xo51c0R905qfT+VXXzH6gQf61FTe3tFB9fr1SAoFgbNnow0IGMQoz62pqYnNmzczZcqUXiWSmpqa8Pb2Rn0ZvleLioo4ePAgy5Yt4+TJkwOaWCfLMvXffkvhm29i3LePiKuvZvKqVYMQtWvIDgc1mzdT9PbbNB06ROcvf0no+PHo16+n4ssvsbe34xkRQeR11xG5YgXeF0jEHThwgPb2dubNm3fJLZ0dKNnhYOvChZjLyvBJSiLu1lsJv/pqVJ6eGLOy2H3LLYx/6inibr/d3aEKgjBMiaQTIukkCIIgCP1lbWykev16Yv/7v90dypAq+vvfOfXee8xYvdrZ3Hg4KXzrLXKffx6PkBDGPf44Eddcc8GLaVmWkSTJufzoNENyMkFz5xJ3xx1DtoxIlmW2bdtGY2MjkZGRxMXFERwcPOKSAa5gNBrZsmULkydP5siRI0RFRTF9+vQ+H6dmyxbyV62i9cQJPEJDib/nHqJvuqlfUzDdoe3UKcqtVo4dO0Z4ZiZ6b28iV6zAf+rUXvels9vtZ0wBHElsZjOVX35J8QcfYMrPR20wMGHlSiKuuQbTyZPo+9BDTRAE4ftE0gmRdBIEQRCE/jr+7LOU/utfLM7KGjYXoANht1pRarXIskxXS8sl28OpNxoPHuT4s8/ScuwYfqmpjH/mmTOWCMqyTNPBgxS//z66UaMY+7OfITscNB46hFKjoS4zk/rMTJqys7ly587unjhbt9JeVkbowoV4RUUNWuxms5nc3FzKysro6uoiMjKSWbNmnbFNWVkZNTU1pKamXpZVTgA2m40vvvjCmTRcsmQJ+l5MsZTtdhr27CFg+nQUGg35q1ZRtW4dCffdR8Q117h9CV1/OBwOduzYQX19PePHj2fcuHEXTVRWVlbi7e2NwWAYoijdS5ZlGvfvp+SDD4i78078J092d0iCIIwAIumESDoJgiAIQn8ZDxxg9803k/rnPxN57bXuDmdQ1e/aRfZjj3HFO+8Mu+V05yM7HJR//jl5L7xA1A9+0N3XprOTyrVrKX7vPVqOH0el1xN/zz0k/s//nPMYNrMZlZcXAEeeeIKyjz9GUqmIv/deEh96aMCTyi7EZrNRVVWFWq0mLCwMq9VKVlYWMTExFBYW0tHRwdKlSy/JKijZ4aBu+3a6TCYirrpq0HqjNTQ0sH37dqKjoy9Y5STLMi05OVR++SWVX32Ftb6eaW++SWhGBjaLBaVWO+ynVdrtdvbv3091dTWLFy/Gq+d9ey5ms5n169cTGBjIvHnzhjBKQRCEkUUknRBJJ0EQBEHoL9nhYMv8+egTE7ninXfcHc6gqfv2W/bffz+62FhmfvDBJdskuL+6TCYkpRKVlxdln3zCkV/9Cu/4eOJuv53I667rUxVbe1kZJ//6V8o//RRdXBwp//u/BEw967PmoDAajezZswez2QzAhAkTGDdu3JCcu7dsZjMVX3zBqXffpb2kBAC/yZOZ8f77zuSdq7W3tyNJEl5eXs4qPWtDAwqNBl10NB21tey59VbaioqQ1GpC0tKIuO46QtLTBzVp6A6yLNPW1oZer0eWZWw221mVcLIsk5mZSX19PYsXL+5XDyxBEASh2/mSTip3BCMIgiAIwvAiKRREXH01RW+/jdVodEtj6cHWeOgQ+x94AO+EBGauXo3Gz8/dIbmc+jtLrmSHgyv+8Q+C5szpV2WLLjqaSc8/T8Q113D0qafoqK52ZahnyH3hBZAktIGBeAQFoQkMZEFqKq1KJXV1dRecNOYKdqsVhUbTq0qq00vcTPn5HOtZyjj5lVdwdHXRdPiwyxJOsixjravDVFjY3fB95kx0Oh27b7mF9pISrEYjclcXABHXXcfkl15CGxyMz5gxjLrzTsKWLh3Wy0YvRpIk5xLDgoICioqKmDt37hnLDktKSpxLM0XCSRAEYXCISidBEARBEHqlNS+Pb6+9lmlvvEHIggXuDsel2oqL2XnDDWh8fZn98ccjrsJpsH03KVP673+j8fUlbPHifh+vs6mJ8k8/ZdQ99yBJElszMjCXlSHb7c5tIq+/ntQXXkCWZbamp6PS6dD4+aH280Pj50fwvHmEZmQAYKmpwTM0tM9xtOTkkP/qq9Ru2YLaxwddXBzesbEkP/MMGoOBzuZmFFotKk9PWnJyKHr3XdTe3kz47W8BaD5+HENy8lnJKtPJk+S++CITVq7EMyzsonGcTmRBdwKuYc8e2oqKsLW1AeA3ZQpzPv4Y6F76KNvtaAMD0QYFoQ0IwDs+HkNycp9f/0hRX1/Prl27AJg9ezZBQUFYLBbWr1+Pr68vaWlpl+TSTEEQhOFEVDoJgiAIgjAg+jFjWJSVhWYENtv1DA8nbOlSRv/4xyLh1A+nl2bJDgfln35K06FDhC5axISVK/EICenTsRr27uXwo49iNRoJmjsXn7FjWbB5M7LDQWdTE9aGBqwNDc4qHdlmI2DGDDqbmuhsbMSSl0dnUxMaX19CMzLoqK1l89y5GJKTibz2WsKvuuqCE/gcXV04rFZU3t501NXRePAgo+68E7vVSvupUxj370fl6QlAwSuvULx6NdrAQKwNDSh1OuJ+9CPnsXzHjz/nOUxFRTTs2sWOZcsY3zM97PtJD2tDA7Xbt1O7ZQvm8nLmffUVkiRhbWhA5eVF5IoVeI8ahXd8/BlTx1L++Mc+/XlfDoKCgsjIyCAzM5MdO3YwdepUIiMjiY+PJy4uTiScBEEQBpGodBIEQRAEoc++W3kxnFmNRhRqNWofH3eHMmI4uro49e675L/yCgq1mqgbb2TUXXfhFRFx0f3yX3mFwr/9DV1sLJNXrTpv0qYvOltaKP/kEyrWrKE1JwcUCgJnzWL8k0+iT0w8Y7uyf/2L4tWribz2WsY99hiyw4GjsxOlh8c5j23MysKYlUV7aSk+iYlE33xzr99L7SUlHP7lL2k6dIiwJUuY8LvfoQ0IoHbrVk6+8QZNhw+DLOMRGkrIwoUkP/nkiOu7NNQ6OzvZvXs39fX1vZ7wJwiCIPSOaCSOSDoJgiAIwkDZrVb23n47IenpJNx/v7vDGRBbWxu7b7kFSaViziefDPuJXZeatuJi8v78Z2o3b2buF1/gM3Ys5spKlB4e5+wJlnX//dRu3kz0TTeR/NRTfWpq3lumwsLuqW1ff83sf/0Lj5AQjFlZVH79NRWff47dYiFw1iwS7r+foDlzXH7+75Ptdorefpv8VatIuP9+xjzyCFVr11L45puEZGQQunAhPklJIyLBe6mw2+3U19cT2o/lloIgCML5iaQTIukkCIIgCK6w88YbsVsszF+71t2h9JvdaiXr7rsxZmUx7c03CUlPd3dII1ZXa6uz+ufwo49SuXYtIenpRN1wA8Hz5yMplUgKBXWZmdhMJsKXLRv0mL5bqXfgwQep3bqViKuvJu7OOzG4YQqeqaAAr5gYlFrtiKkiFARBEC4vIumESDoJgiAIgisUr17N8d/+lvnr1uEzZoy7w+kz2W7n4E9/SvX69Ux68UWiVqxwd0iXDVNBAeWffUbFf/6DtaEBgMT/1969R1tZ13kcf3/hcBFBQAo1UBlEaFkqJdp1QsvlrezKpNPFUKeYzHCNTpE1M041rtJsrS7TlOmMU0nOqrQiK5ZXKEMsnGG8DhWIeYECQS5HOMDhN388+7h223PZl+fs5+xz3q+1nrUPz34u333Ox+fZ++vvefYllzBr4cLCatq/dy/79+zpl5FVkiQNFT01nRxHLkmSavKSs84ihg/nqZ/8pOhS6rLmS19iw9KlHPOpT9lwarJxM2dyzOWXc+o993DSddcx5e1vp23MmEJrGjZihA0nSZL6iSOdJElSzVbOn8/Oxx7jTcuWtdylQLs2bmTD0qVMnz+/6FIkSZIGhZ5GOrUVUYwkSWpt088/n/bHHyft3UuMHFl0OVXZtWEDow85hAMOPdSGkyRJUhPYdJIkSTWbPHdu0SXUZF97Oyve8x4mnXgis6++uuhyJEmShgTv6SRJkuqyd/t2nvjBD9i/b1/RpfTpkauu4rknnuDwefOKLkWSJGnIsOkkSZLqsnnlSlYvWsTmFSuKLqVXm+65h8cXL2b6BRcw6aSTii5HkiRpyLDpJEmS6jJ57lzaxo3jqSVLii6lR3t37GD1okWMPeooXnrppUWXI0mSNKTYdJIkSXUZPmoULznzTDbcdhudu3cXXU63dj39NMNHjWL2F77A8NGjiy5HkiRpSLHpJEmS6jbl7LPpbG/nj3fdVXQp3Tpo1ixOvu02Jh5/fNGlSJIkDTk2nSRJUt0mvepVjJo8ma2rVxddyp/Zs3Ura778ZTo7OhjW5pf1SpIkFcF3YZIkqW4xfDgnL13KyPHjiy7lzzx4xRVsuO02DjvjDA6aNavociRJkoYkRzpJkqSGdDWcUkoFV5J56tZbefqnP2XmRz9qw0mSJKlANp0kSVLDHvn85/n1Bz9YdBns3rSJB6+4ggnHHceMBQuKLkeSJGlIs+kkSZIa1jZ2LH+6+25+vWAB7evXF1bHQ5/+NJ27djH7mmu8l5MkSVLBfDcmSZIaNuNDH2LYiBH89mtf4+4zzmD6/PnMvPhi2saObWodsxYu5LDTT2fcUUc1db+SJEl6IUc6SZKkhg0bOZIZCxbwxjvuYOrb3sYTN9/M/s7Opux7X3s76xcvJqXEuJkzmXL22U3ZryRJknrnSCdJkpSb0ZMnM/uqq9izbRsjx48ndXayetEijjj3XCbNmZP7/jo2b+a+Cy9k+6OPMvEVr2D8Mcfkvg9JkiTVx5FOkiQpd13faPfck0+y+d57WXHOOdy/cCE7163LbR87H3uMe+bNY+fatZx47bU2nCRJkgYYm06SJKnfHHjkkZxy++3MXLiQjXfeyd2nncavFyxgz9atDW136+rV/Ord72ZfezuvWbyYQ045JaeKJUmSlBebTpIkqV+1jRnDrEsu4dTlyzn6oovo2LyZEQcdBGSjldL+/TVvs+OZZxgxfjyv//73mXj88XmXLEmSpBxESqnoGppmzpw5adWqVUWXIUnSkJZSIiLYt2sXd77hDYwYP56jLryQqe98J8NHjep13Z3r1jF2+nQA9u/dy7ARI5pRsiRJknoREfenlF5wA0+bTpIkqRD79+1jw9KlrL3uOrY99BAjJ03i4Fe+kqMvvpgJL385m1es4OErr6Rz9246OzrY39HB3m3beO1NN3HwCScUXb4kSZJKemo6+e11kiSpEMPa2pjylrfwkje/mWdWrmTdDTfQ/oc/0PnccwAMHzOGA6ZOZfjo0QwfNYpho0dz4OGHM+G44wquXJIkSdVwpJMkSZIkSZLq1tNIJ28kLkmSJEmSpNzZdJIkSZIkSVLubDpJkiRJkiQpdzadJEmSJEmSlDubTpIkSZIkScqdTSdJkiRJkiTlzqaTJEmSJEmScmfTSZIkSZIkSbmz6SRJkiRJkqTc2XSSJEmSJElS7mw6SZIkSZIkKXc2nSRJkiRJkpQ7m06SJEmSJEnKnU0nSZIkSZIk5c6mkyRJkiRJknJn00mSJEmSJEm5s+kkSZIkSZKk3Nl0kiRJkiRJUu5sOkmSJEmSJCl3Np0kSZIkSZKUO5tOkiRJkiRJyp1NJ0mSJEmSJOXOppMkSZIkSZJyFymlomtomojYAawpug6pwouAzUUXIXXDbGogMpcaqMymBiJzqYHKbA4+R6aUXlw5s62ISgq0JqU0p+gipHIRscpcaiAymxqIzKUGKrOpgchcaqAym0OHl9dJkiRJkiQpdzadJEmSJEmSlLuh1nT6ZtEFSN0wlxqozKYGInOpgcpsaiAylxqozOYQMaRuJC5JkiRJkqTmGGojnSRJkiRJktQEA7LpFBFTI+KrEXFvRDwXESkiplUs86aIuDEi1kbErtLj1yNicg37OTwifhAR2yJie0TcEhFHVCwzLiKuiYhlpWVSRJycywtVy2lGNiNiXkTcHBGPl9ZfExGfi4hxFcuZTT2vGcezavJftuzEiLg+IjZHRHtE3BERxzb0ItVympTL0yPirojYGBEdEfFkRHwvIo7pZllzKaDqbDZ6Pq/lmDk7IpZGxM5SPUsiYkbjr1StpMpcnlDKylMRsbt07PtZRLymyn1UlUvfZ6pck7JZ1fncbLaeAdl0AmYA7wa2Ar/sYZm/BSYB/wKcAXwOeCuwMiLG9rWDiBgD3AW8FPgA8H7gaODuiDiwbNFJwAXAPuD2el6MBpV+zybw90An8MnS+l8HPgzcHhHl/82aTQFNPZ5Vk38iIoAlZPn9KPAuYESpnql17FctqIm5PBi4H7gYOA24HHgZ2TH3yLJ6zKWAmrLZ6Pm82mPm0aXnxwPvBc4HpgG/qLbBpdZXQy4nAL8HLgNOJzueTQCWR8RJVeyqqlzi+0yVNDGbVZ3PMZutJ6U04CZgWNnPfwMkYFrFMi/uZr03lJa9oIp9XEL2wX5G2by/IAvvpWXzouznU0vbP7no35FTMVOTstnd+ueV1n9j2Tyz6dT192/K8aya/Jeee1vpuVPK5o0HtgBfKfr35dScqcjzLDCrtJ3LyuaZS6euv3u12Wz0fF7tMfN64FlgQtm8qcBu4Oqif19OzZmqzWUP644DOoCvVrGfanPp+0ynrr9/U7LZw/rdnc/NZotNA3KkU0ppfxXLbOpm9m9Kj1Oq2M1bgZUppd+XbfMx4Fdkb0y75nmndT2vGdmsdn2zqTJNOZ5Vk/+yep5OKd1dtu424Cfl9WjQK/I8+0zpcW9FPeZSUH02Gz2fV3vMfDVwb0rp2bJ1nwQeAt5R5TbU+qrKZQ/ayT7Y7+1juapz6ftMlWlKNnvwgvO52Ww9A7Lp1IC5pcdHq1j2ZWQn80oPAy+4D4TUoFqy2R/ra3AbaMez3uo5osrLUtT6mprLiBgeESNLlypdC2wE/qvKeszl0NJINvvjfNwJ7OlmfgdwVESMznFfGrhqymVEDIuIEaX76vxrafb1/Vifhq6mZrOK87lazKBpOkV2k+Uvkb0J+FEVqxxMdi1zpS3AxBxL0xBXRzYr158CfAa4I6W0KufyNDgMtONZb/WAx9ihotm5vI/sQ/pvgePILkf+U5X10E81aWCqK5uNns97sQY4ISJGVOzrZUD0VpMGlVpz+T2yZuXjZPeoOyul9Ej/lachrNnZ7Ot8rhYzKJpOEdEG3EQ21PnclNK+8ucqpihbtbuhedHNPKkuDWSza5mxwI/Jrpk+v1l1qyXldjyrJpt9bSLPetTSmpnL95NdpvQeYDvZly9Mq9ivuVSXmrLQ6Pm8D18ubfcbETGldMPcG4Cu0XfVXqan1ldLLj8OnET2of4h4NaImPP8So3nUirXzGz2dT5Xi2n5plPp27y+RXYTsbenlB6oWGRvxdQ1LHorWde20kS67+RKNWkgm13rjyb7pqXpwOml+ztI3cn7eNZrNquwpZd6qLMmtZ6m5jKl9GhK6b6U0k3Am8g+sH+ibBFzqS41ZbPR83lfUkq/Aj4CzAOeBNaTfePTt8hGC2zpcWUNJjXlMqW0LqX0m5TSLcCZwJ/IvmmxS6PncqlLU7NZxflcLaat6AJy8A3gHGBeSunObp4/seLfa0qPD5MNW650DODQVOWh3mxSGmJ/M9n/JTg1pfRgv1WpwSDv41mP2ayhntN6qOcPKaWdddSk1lNYLlNKz0bE78m+Gry8HnMpqD2bdZ/Pq5VS+reI+HeyzG5PKT0RET8H7ksp1XsDXrWWuo+ZKaU9EfEAMLtsdsO5lEoKy2YP53O1mJZuOkXEF8m+6vMDKaVur63v5R44S4BrImJ6SmldaXvTgNdhJ1UNaiSbpf+jupiss//mlNLKfitUg0Wux7Mc7h22BDg/IuamlJaX6jkIOBv4boPbVusoLJcRcQjwUrJjaXk95lJQQzYbfK9Zk5RSB9mHOyLiWLKRVeflsW21hLqPmRExBphD2Yd37wOqHBWWzR7O52oxA7bpFBHzSj+eUHo8MyI2AZtSSssjYhFwKfAfwO8i4tVlq29KKa3tYxfXARcDP46IfyC7TvWzwBNkd8kvr+VM4EDg2NKsuRHxIqA9pfTz+l6hWlUTsvk14K+AK4H2ivWfLL/MzmyqpGnHs77yX5q3BLgXuDEiPkY29Ppysmv/r67vJaoFNSWXEfFD4L+BB8ju/TAT+Duye+F9sWxRc6kuVWUzh/N5VcfMiJgKfBhYQXbz3BOATwK3lC4v0dBQbS6vJbvkchWwGTiytN5hZPfC6VOV53LfZ6pLU7JZw/ncbLaalNKAnMjC3N20rPT8sl6W+c8q93EE2SVM24EdZN9EMq2b5db3sJ/1Rf+enJo/9Xc2e8lbAv65ymXXF/17cmru1KzjWV/5L1vuYLIPaluA54A7geOL/j05NXdqRi6BRcD9wLOlrK0hexPc3X7MpVNXFvrMZqPn89I2+jxmAocAd5B9SOsgu1zlMqCt6N+TU3OnKnN5AVmD8hlgN7CWbLTmsTXsp9pzue8znbqy0O/ZrPF8bjZbaIrSH02SJEmSJEnKTct/e50kSZIkSZIGHptOkiRJkiRJyp1NJ0mSJEmSJOXOppMkSZIkSZJyZ9NJkiRJkiRJubPpJEmSJEmSpNzZdJIkSapDRMyPiFSaZnbz/Mllz5/ajzVc0EttM/pjv5IkSdWw6SRJktSYHcD7u5l/Xum5/jQfeEHTSZIkaSCw6SRJktSYW4D3RUR0zYiIA4B3ATcXVpUkSVLBbDpJkiQ15jvAkcDry+a9AxhON02niHhfRPxvROyOiM0R8Z2IOKximfURcWNEnBsRj0ZEe0SsiojXly2zDJgLvK7sMr5lFbt7UUQsjojtEfF0RHwlIkbn87IlSZJ6Z9NJkiSpMY8Dv+DPL7E7D/ghsLN8wYj4EFmT6lHgncAngNOB5RExtmK7fwlcBvwjcA5ZE+vWiJhQev4i4H+AB4DXlKaLKrbxHWBtaV9fBz4CXF7n65QkSapJW9EFSJIkDQLfBr4YEQuBicCpwJnlC0TEcOCzwLKU0rll8/8P+CXZvZm+UrbKQcDslNLW0nIbgd8AZwHfTSk9EhHbgbaU0soe6vpuSumK0s93RMSrgL8GruhheUmSpNw40kmSJKlx3wdGAWcD7wU2AndWLDMLmAwsLp+ZUrqHbLTU3Irl7+1qOJU8WHo8ooa6flrx7wdrXF+SJKlujnSSJElqUEppR0T8iOwSu2nA4pTS/rJ7iwMcXHrc0M0mNpY932VLxT46Stur5Z5MWyr+3UHWHJMkSep3Np0kSZLy8W2ykUXDyC5hq9TVADq0m+cOBVb1U12SJEmF8PI6SZKkfNwOfA/4Rkrp4W6eXwP8ETi3fGZEvJbs2++W17HPDuCAOtaTJEnqd450kiRJykFKqZPuRzg9/3xE/BNwbUTcCNwITAGuBH4H3FDHbh8BLoqIc8i+pW5HSmlNHduRJEnKnU0nSZKkJkkpfTMingM+BvwY2An8DPh4SmlnHZu8iuwG5dcDY8lGS52cT7WSJEmNiZRS0TVIkiRJkiRpkPGeTpIkSZIkScqdTSdJkiRJkiTlzqaTJEmSJEmScmfTSZIkSZIkSbmz6SRJkiRJkqTc2XSSJEmSJElS7mw6SZIkSZIkKXc2nSRJkiRJkpQ7m06SJEmSJEnK3f8DK6f8svPpnjAAAAAASUVORK5CYII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7" name="Google Shape;367;p39" descr="https://iasi-ft.eu/wp-content/uploads/2020/03/LATMOS-LOGO_bleu_tigh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7889" y="801009"/>
            <a:ext cx="1680313" cy="729902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9"/>
          <p:cNvSpPr/>
          <p:nvPr/>
        </p:nvSpPr>
        <p:spPr>
          <a:xfrm>
            <a:off x="3166762" y="5841514"/>
            <a:ext cx="726007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https://iasi-ft.eu/covid-19/italy-air-pollution/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9" name="Google Shape;369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44265" y="3168420"/>
            <a:ext cx="3565143" cy="2673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39532" y="103033"/>
            <a:ext cx="1657349" cy="690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14082" y="3170073"/>
            <a:ext cx="3508247" cy="2630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20115" y="7937"/>
            <a:ext cx="3571885" cy="2009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1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0" descr="Risultati immagini per EGU logo 2020"/>
          <p:cNvSpPr/>
          <p:nvPr/>
        </p:nvSpPr>
        <p:spPr>
          <a:xfrm>
            <a:off x="815975" y="0"/>
            <a:ext cx="2562300" cy="11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40" descr="EGU - Visual identity"/>
          <p:cNvSpPr/>
          <p:nvPr/>
        </p:nvSpPr>
        <p:spPr>
          <a:xfrm>
            <a:off x="815975" y="4032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40"/>
          <p:cNvSpPr/>
          <p:nvPr/>
        </p:nvSpPr>
        <p:spPr>
          <a:xfrm>
            <a:off x="0" y="1152525"/>
            <a:ext cx="12192000" cy="5705400"/>
          </a:xfrm>
          <a:prstGeom prst="rect">
            <a:avLst/>
          </a:prstGeom>
          <a:solidFill>
            <a:srgbClr val="000000">
              <a:alpha val="61839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40"/>
          <p:cNvSpPr txBox="1"/>
          <p:nvPr/>
        </p:nvSpPr>
        <p:spPr>
          <a:xfrm>
            <a:off x="947250" y="1510425"/>
            <a:ext cx="10297500" cy="49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Using Copernicus data for Atmospheric Composition Applications</a:t>
            </a:r>
            <a:endParaRPr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Use of Sentinel-5p data</a:t>
            </a:r>
            <a:endParaRPr sz="6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Christian Retsche</a:t>
            </a:r>
            <a:r>
              <a:rPr lang="en-GB" sz="22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r (ESA/ESRIN)</a:t>
            </a:r>
            <a:endParaRPr sz="22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2" name="Google Shape;38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" y="0"/>
            <a:ext cx="12192000" cy="115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79700" y="5203725"/>
            <a:ext cx="4061700" cy="129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1"/>
          <p:cNvSpPr txBox="1"/>
          <p:nvPr/>
        </p:nvSpPr>
        <p:spPr>
          <a:xfrm>
            <a:off x="710598" y="2801850"/>
            <a:ext cx="10629900" cy="779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67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Use of Sentinel-5p data</a:t>
            </a:r>
            <a:endParaRPr sz="4267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0" name="Google Shape;390;p41"/>
          <p:cNvSpPr txBox="1"/>
          <p:nvPr/>
        </p:nvSpPr>
        <p:spPr>
          <a:xfrm>
            <a:off x="820800" y="3924508"/>
            <a:ext cx="11034869" cy="420564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33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C. Retscher, ESA/ESRIN</a:t>
            </a:r>
            <a:endParaRPr sz="2133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91" name="Google Shape;39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12192000" cy="119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2"/>
          <p:cNvSpPr txBox="1"/>
          <p:nvPr/>
        </p:nvSpPr>
        <p:spPr>
          <a:xfrm>
            <a:off x="342901" y="1209298"/>
            <a:ext cx="11518900" cy="509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33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Main parameters:</a:t>
            </a:r>
            <a:endParaRPr/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Char char="•"/>
            </a:pPr>
            <a:r>
              <a:rPr lang="en-GB" sz="213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S5p is the first </a:t>
            </a:r>
            <a:r>
              <a:rPr lang="en-GB" sz="2133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atmospheric Sentinel </a:t>
            </a:r>
            <a:r>
              <a:rPr lang="en-GB" sz="213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mission </a:t>
            </a:r>
            <a:br>
              <a:rPr lang="en-GB" sz="213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GB" sz="213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focusing on global observations of the atmospheric </a:t>
            </a:r>
            <a:br>
              <a:rPr lang="en-GB" sz="213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GB" sz="213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composition for </a:t>
            </a:r>
            <a:r>
              <a:rPr lang="en-GB" sz="2133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air quality </a:t>
            </a:r>
            <a:r>
              <a:rPr lang="en-GB" sz="213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and </a:t>
            </a:r>
            <a:r>
              <a:rPr lang="en-GB" sz="2133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climate monitoring</a:t>
            </a:r>
            <a:r>
              <a:rPr lang="en-GB" sz="213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;</a:t>
            </a:r>
            <a:endParaRPr sz="2133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Char char="•"/>
            </a:pPr>
            <a:r>
              <a:rPr lang="en-GB" sz="213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Launched on </a:t>
            </a:r>
            <a:r>
              <a:rPr lang="en-GB" sz="2133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Oct. 13 2017</a:t>
            </a:r>
            <a:r>
              <a:rPr lang="en-GB" sz="213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; </a:t>
            </a:r>
            <a:r>
              <a:rPr lang="en-GB" sz="2133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7 years </a:t>
            </a:r>
            <a:r>
              <a:rPr lang="en-GB" sz="213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design lifetime; </a:t>
            </a:r>
            <a:endParaRPr sz="2133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Char char="•"/>
            </a:pPr>
            <a:r>
              <a:rPr lang="en-GB" sz="2133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Daily overpass </a:t>
            </a:r>
            <a:r>
              <a:rPr lang="en-GB" sz="213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~13:30 hrs; </a:t>
            </a:r>
            <a:r>
              <a:rPr lang="en-GB" sz="2133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Swath</a:t>
            </a:r>
            <a:r>
              <a:rPr lang="en-GB" sz="213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~2600 km;</a:t>
            </a:r>
            <a:endParaRPr/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Char char="•"/>
            </a:pPr>
            <a:r>
              <a:rPr lang="en-GB" sz="2133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Spatial resolution </a:t>
            </a:r>
            <a:r>
              <a:rPr lang="en-GB" sz="213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at nadir ~5.5x3.5 km2 in UVVIS, ~7x7 km2 in SWIR;</a:t>
            </a:r>
            <a:endParaRPr/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133"/>
              <a:buFont typeface="Arial"/>
              <a:buChar char="•"/>
            </a:pPr>
            <a:r>
              <a:rPr lang="en-GB" sz="2133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Use case</a:t>
            </a:r>
            <a:r>
              <a:rPr lang="en-GB" sz="213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: Investigate signatures of the human </a:t>
            </a:r>
            <a:r>
              <a:rPr lang="en-GB" sz="2133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emission</a:t>
            </a:r>
            <a:r>
              <a:rPr lang="en-GB" sz="213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GB" sz="2133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reductions</a:t>
            </a:r>
            <a:r>
              <a:rPr lang="en-GB" sz="213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due to COVID19 lockdown measures;</a:t>
            </a:r>
            <a:endParaRPr/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Char char="•"/>
            </a:pPr>
            <a:r>
              <a:rPr lang="en-GB" sz="213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Target datasets: tropospheric columns of </a:t>
            </a:r>
            <a:r>
              <a:rPr lang="en-GB" sz="2133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NO2</a:t>
            </a:r>
            <a:r>
              <a:rPr lang="en-GB" sz="213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and </a:t>
            </a:r>
            <a:r>
              <a:rPr lang="en-GB" sz="2133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CO</a:t>
            </a:r>
            <a:r>
              <a:rPr lang="en-GB" sz="213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;</a:t>
            </a:r>
            <a:endParaRPr/>
          </a:p>
          <a:p>
            <a:pPr marL="342891" marR="0" lvl="0" indent="-342891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Char char="•"/>
            </a:pPr>
            <a:r>
              <a:rPr lang="en-GB" sz="213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Match-up with </a:t>
            </a:r>
            <a:r>
              <a:rPr lang="en-GB" sz="2133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ground-based</a:t>
            </a:r>
            <a:r>
              <a:rPr lang="en-GB" sz="213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data and </a:t>
            </a:r>
            <a:r>
              <a:rPr lang="en-GB" sz="2133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models</a:t>
            </a:r>
            <a:r>
              <a:rPr lang="en-GB" sz="213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33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33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Related publications:</a:t>
            </a:r>
            <a:endParaRPr sz="3733" b="1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594" marR="0" lvl="0" indent="-228594" algn="l" rtl="0">
              <a:spcBef>
                <a:spcPts val="0"/>
              </a:spcBef>
              <a:spcAft>
                <a:spcPts val="0"/>
              </a:spcAft>
              <a:buClr>
                <a:srgbClr val="0098DB"/>
              </a:buClr>
              <a:buSzPts val="1200"/>
              <a:buFont typeface="Arial"/>
              <a:buChar char="•"/>
            </a:pPr>
            <a:r>
              <a:rPr lang="en-GB" sz="1200">
                <a:solidFill>
                  <a:srgbClr val="0098DB"/>
                </a:solidFill>
                <a:latin typeface="Verdana"/>
                <a:ea typeface="Verdana"/>
                <a:cs typeface="Verdana"/>
                <a:sym typeface="Verdana"/>
              </a:rPr>
              <a:t>http://www.esa.int/Applications/Observing_the_Earth/Copernicus/SentinelP/Air_pollution_remains_low_as_Europeans_stay_at_home</a:t>
            </a:r>
            <a:endParaRPr sz="1200">
              <a:solidFill>
                <a:srgbClr val="0098DB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594" marR="0" lvl="0" indent="-228594" algn="l" rtl="0">
              <a:spcBef>
                <a:spcPts val="0"/>
              </a:spcBef>
              <a:spcAft>
                <a:spcPts val="0"/>
              </a:spcAft>
              <a:buClr>
                <a:srgbClr val="0098DB"/>
              </a:buClr>
              <a:buSzPts val="1200"/>
              <a:buFont typeface="Arial"/>
              <a:buChar char="•"/>
            </a:pPr>
            <a:r>
              <a:rPr lang="en-GB" sz="1200">
                <a:solidFill>
                  <a:srgbClr val="0098DB"/>
                </a:solidFill>
                <a:latin typeface="Verdana"/>
                <a:ea typeface="Verdana"/>
                <a:cs typeface="Verdana"/>
                <a:sym typeface="Verdana"/>
              </a:rPr>
              <a:t>https://physicstoday.scitation.org/do/10.1063/PT.6.2.20200501a/full/</a:t>
            </a:r>
            <a:endParaRPr/>
          </a:p>
          <a:p>
            <a:pPr marL="228594" marR="0" lvl="0" indent="-228594" algn="l" rtl="0">
              <a:spcBef>
                <a:spcPts val="0"/>
              </a:spcBef>
              <a:spcAft>
                <a:spcPts val="0"/>
              </a:spcAft>
              <a:buClr>
                <a:srgbClr val="0098DB"/>
              </a:buClr>
              <a:buSzPts val="1200"/>
              <a:buFont typeface="Arial"/>
              <a:buChar char="•"/>
            </a:pPr>
            <a:r>
              <a:rPr lang="en-GB" sz="1200">
                <a:solidFill>
                  <a:srgbClr val="0098DB"/>
                </a:solidFill>
                <a:latin typeface="Verdana"/>
                <a:ea typeface="Verdana"/>
                <a:cs typeface="Verdana"/>
                <a:sym typeface="Verdana"/>
              </a:rPr>
              <a:t>https://news.agu.org/press-release/covid-19-lockdowns-significantly-impacting-global-air-quality/</a:t>
            </a:r>
            <a:endParaRPr/>
          </a:p>
          <a:p>
            <a:pPr marL="228594" marR="0" lvl="0" indent="-228594" algn="l" rtl="0">
              <a:spcBef>
                <a:spcPts val="0"/>
              </a:spcBef>
              <a:spcAft>
                <a:spcPts val="0"/>
              </a:spcAft>
              <a:buClr>
                <a:srgbClr val="0098DB"/>
              </a:buClr>
              <a:buSzPts val="1200"/>
              <a:buFont typeface="Arial"/>
              <a:buChar char="•"/>
            </a:pPr>
            <a:r>
              <a:rPr lang="en-GB" sz="1200">
                <a:solidFill>
                  <a:srgbClr val="0098DB"/>
                </a:solidFill>
                <a:latin typeface="Verdana"/>
                <a:ea typeface="Verdana"/>
                <a:cs typeface="Verdana"/>
                <a:sym typeface="Verdana"/>
              </a:rPr>
              <a:t>https://news.agu.org/files/2020/05/2020GL087978-Stavrakou.pdf</a:t>
            </a:r>
            <a:endParaRPr sz="1200">
              <a:solidFill>
                <a:srgbClr val="0098DB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7" name="Google Shape;397;p42"/>
          <p:cNvSpPr txBox="1"/>
          <p:nvPr/>
        </p:nvSpPr>
        <p:spPr>
          <a:xfrm>
            <a:off x="342901" y="222435"/>
            <a:ext cx="94587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rPr>
              <a:t>Examples for Usage of Sentinel-5p Data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4FC9FF"/>
                </a:solidFill>
                <a:latin typeface="Verdana"/>
                <a:ea typeface="Verdana"/>
                <a:cs typeface="Verdana"/>
                <a:sym typeface="Verdana"/>
              </a:rPr>
              <a:t>Air Quality at times of COVID19</a:t>
            </a:r>
            <a:endParaRPr/>
          </a:p>
        </p:txBody>
      </p:sp>
      <p:pic>
        <p:nvPicPr>
          <p:cNvPr id="398" name="Google Shape;398;p42" descr="Screen Shot 2018-11-22 at 18.22.40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61542" y="714659"/>
            <a:ext cx="3827997" cy="2180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43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42902" y="885089"/>
            <a:ext cx="7450685" cy="5590051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43"/>
          <p:cNvSpPr txBox="1"/>
          <p:nvPr/>
        </p:nvSpPr>
        <p:spPr>
          <a:xfrm>
            <a:off x="7793586" y="2125543"/>
            <a:ext cx="4338089" cy="35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Char char="•"/>
            </a:pPr>
            <a:r>
              <a:rPr lang="en-GB" sz="1867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Red laterns: Chinese New Year Holiday</a:t>
            </a:r>
            <a:endParaRPr sz="1867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Char char="•"/>
            </a:pPr>
            <a:r>
              <a:rPr lang="en-GB" sz="1867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Padlock: lockdown measures</a:t>
            </a:r>
            <a:endParaRPr sz="1867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Char char="•"/>
            </a:pPr>
            <a:r>
              <a:rPr lang="en-GB" sz="1867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Thin circle: Wuhan</a:t>
            </a:r>
            <a:endParaRPr sz="1867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Char char="•"/>
            </a:pPr>
            <a:r>
              <a:rPr lang="en-GB" sz="1867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Grey areas: no data</a:t>
            </a:r>
            <a:endParaRPr sz="1867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Char char="•"/>
            </a:pPr>
            <a:r>
              <a:rPr lang="en-GB" sz="1867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Recovery in NO</a:t>
            </a:r>
            <a:r>
              <a:rPr lang="en-GB" sz="1867" baseline="-25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GB" sz="1867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levels due to progressive easing of lockdown after 25 March</a:t>
            </a:r>
            <a:endParaRPr sz="1867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Char char="•"/>
            </a:pPr>
            <a:r>
              <a:rPr lang="en-GB" sz="1867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Averaging over several days accounts partly for the effects of natural variability (meteorology)</a:t>
            </a:r>
            <a:endParaRPr sz="1867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05" name="Google Shape;405;p43"/>
          <p:cNvPicPr preferRelativeResize="0"/>
          <p:nvPr/>
        </p:nvPicPr>
        <p:blipFill rotWithShape="1">
          <a:blip r:embed="rId4">
            <a:alphaModFix/>
          </a:blip>
          <a:srcRect l="52138" r="5500" b="36505"/>
          <a:stretch/>
        </p:blipFill>
        <p:spPr>
          <a:xfrm>
            <a:off x="9555699" y="1"/>
            <a:ext cx="729476" cy="841239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43"/>
          <p:cNvSpPr txBox="1"/>
          <p:nvPr/>
        </p:nvSpPr>
        <p:spPr>
          <a:xfrm>
            <a:off x="342901" y="222435"/>
            <a:ext cx="94587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rPr>
              <a:t>Examples for Usage of Sentinel-5p Data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FFC000"/>
                </a:solidFill>
                <a:latin typeface="Verdana"/>
                <a:ea typeface="Verdana"/>
                <a:cs typeface="Verdana"/>
                <a:sym typeface="Verdana"/>
              </a:rPr>
              <a:t>NO2 over China</a:t>
            </a:r>
            <a:endParaRPr/>
          </a:p>
        </p:txBody>
      </p:sp>
      <p:sp>
        <p:nvSpPr>
          <p:cNvPr id="407" name="Google Shape;407;p43"/>
          <p:cNvSpPr txBox="1"/>
          <p:nvPr/>
        </p:nvSpPr>
        <p:spPr>
          <a:xfrm>
            <a:off x="7999824" y="5786366"/>
            <a:ext cx="3756156" cy="502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33" i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Copyright: Contains modified Copernicus </a:t>
            </a:r>
            <a:br>
              <a:rPr lang="en-GB" sz="1333" i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GB" sz="1333" i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Sentinel data, processed by BIRA</a:t>
            </a:r>
            <a:endParaRPr sz="1333" i="1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08" name="Google Shape;408;p43" descr="Copernicus_logo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24276" y="659808"/>
            <a:ext cx="2353512" cy="805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85947" y="659807"/>
            <a:ext cx="1275635" cy="882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4555" y="1081433"/>
            <a:ext cx="6867288" cy="5398488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44"/>
          <p:cNvSpPr txBox="1"/>
          <p:nvPr/>
        </p:nvSpPr>
        <p:spPr>
          <a:xfrm>
            <a:off x="7813498" y="2125544"/>
            <a:ext cx="4206807" cy="370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Char char="•"/>
            </a:pPr>
            <a:r>
              <a:rPr lang="en-GB" sz="213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Much lower levels than the corresponding periods in 2019</a:t>
            </a:r>
            <a:endParaRPr sz="2133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Char char="•"/>
            </a:pPr>
            <a:r>
              <a:rPr lang="en-GB" sz="213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The average TROPOMI NO2 column during the lockdown period in 2020 is found to be between 39% and 46% lower than during the same period in 2019 in Milan, Turin and Venice</a:t>
            </a:r>
            <a:endParaRPr sz="2133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16" name="Google Shape;416;p44"/>
          <p:cNvPicPr preferRelativeResize="0"/>
          <p:nvPr/>
        </p:nvPicPr>
        <p:blipFill rotWithShape="1">
          <a:blip r:embed="rId4">
            <a:alphaModFix/>
          </a:blip>
          <a:srcRect l="52138" r="5500" b="36505"/>
          <a:stretch/>
        </p:blipFill>
        <p:spPr>
          <a:xfrm>
            <a:off x="9555699" y="1"/>
            <a:ext cx="729476" cy="841239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44"/>
          <p:cNvSpPr txBox="1"/>
          <p:nvPr/>
        </p:nvSpPr>
        <p:spPr>
          <a:xfrm>
            <a:off x="342901" y="222435"/>
            <a:ext cx="94587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rPr>
              <a:t>Examples for Usage of Sentinel-5p Data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FFC000"/>
                </a:solidFill>
                <a:latin typeface="Verdana"/>
                <a:ea typeface="Verdana"/>
                <a:cs typeface="Verdana"/>
                <a:sym typeface="Verdana"/>
              </a:rPr>
              <a:t>NO2 over Italy</a:t>
            </a:r>
            <a:endParaRPr/>
          </a:p>
        </p:txBody>
      </p:sp>
      <p:sp>
        <p:nvSpPr>
          <p:cNvPr id="418" name="Google Shape;418;p44"/>
          <p:cNvSpPr txBox="1"/>
          <p:nvPr/>
        </p:nvSpPr>
        <p:spPr>
          <a:xfrm>
            <a:off x="7999824" y="5786366"/>
            <a:ext cx="3756156" cy="502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33" i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Copyright: Contains modified Copernicus </a:t>
            </a:r>
            <a:br>
              <a:rPr lang="en-GB" sz="1333" i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GB" sz="1333" i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Sentinel data, processed by BIRA</a:t>
            </a:r>
            <a:endParaRPr sz="1333" i="1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19" name="Google Shape;419;p44" descr="Copernicus_logo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24276" y="659808"/>
            <a:ext cx="2353512" cy="805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85947" y="659807"/>
            <a:ext cx="1275635" cy="882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" name="Google Shape;425;p45"/>
          <p:cNvGrpSpPr/>
          <p:nvPr/>
        </p:nvGrpSpPr>
        <p:grpSpPr>
          <a:xfrm>
            <a:off x="548116" y="841238"/>
            <a:ext cx="7100267" cy="5525287"/>
            <a:chOff x="3604097" y="78667"/>
            <a:chExt cx="8187396" cy="6779333"/>
          </a:xfrm>
        </p:grpSpPr>
        <p:pic>
          <p:nvPicPr>
            <p:cNvPr id="426" name="Google Shape;426;p45"/>
            <p:cNvPicPr preferRelativeResize="0"/>
            <p:nvPr/>
          </p:nvPicPr>
          <p:blipFill rotWithShape="1">
            <a:blip r:embed="rId3">
              <a:alphaModFix/>
            </a:blip>
            <a:srcRect l="65072" b="12482"/>
            <a:stretch/>
          </p:blipFill>
          <p:spPr>
            <a:xfrm>
              <a:off x="3604097" y="78667"/>
              <a:ext cx="2980323" cy="60033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7" name="Google Shape;427;p45"/>
            <p:cNvPicPr preferRelativeResize="0"/>
            <p:nvPr/>
          </p:nvPicPr>
          <p:blipFill rotWithShape="1">
            <a:blip r:embed="rId3">
              <a:alphaModFix/>
            </a:blip>
            <a:srcRect t="87143"/>
            <a:stretch/>
          </p:blipFill>
          <p:spPr>
            <a:xfrm>
              <a:off x="3604097" y="6020014"/>
              <a:ext cx="8107612" cy="8379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8" name="Google Shape;428;p45"/>
            <p:cNvPicPr preferRelativeResize="0"/>
            <p:nvPr/>
          </p:nvPicPr>
          <p:blipFill rotWithShape="1">
            <a:blip r:embed="rId4">
              <a:alphaModFix/>
            </a:blip>
            <a:srcRect l="65045" b="11246"/>
            <a:stretch/>
          </p:blipFill>
          <p:spPr>
            <a:xfrm>
              <a:off x="9075118" y="78667"/>
              <a:ext cx="2716375" cy="60867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9" name="Google Shape;429;p45"/>
            <p:cNvSpPr/>
            <p:nvPr/>
          </p:nvSpPr>
          <p:spPr>
            <a:xfrm>
              <a:off x="4414982" y="350988"/>
              <a:ext cx="304800" cy="230909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30" name="Google Shape;430;p45"/>
            <p:cNvSpPr/>
            <p:nvPr/>
          </p:nvSpPr>
          <p:spPr>
            <a:xfrm>
              <a:off x="4424219" y="3239657"/>
              <a:ext cx="304800" cy="230909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31" name="Google Shape;431;p45"/>
            <p:cNvSpPr/>
            <p:nvPr/>
          </p:nvSpPr>
          <p:spPr>
            <a:xfrm>
              <a:off x="9767452" y="350988"/>
              <a:ext cx="304800" cy="230909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32" name="Google Shape;432;p45"/>
            <p:cNvSpPr/>
            <p:nvPr/>
          </p:nvSpPr>
          <p:spPr>
            <a:xfrm>
              <a:off x="9765935" y="3221185"/>
              <a:ext cx="304800" cy="230909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433" name="Google Shape;433;p45"/>
            <p:cNvPicPr preferRelativeResize="0"/>
            <p:nvPr/>
          </p:nvPicPr>
          <p:blipFill rotWithShape="1">
            <a:blip r:embed="rId5">
              <a:alphaModFix/>
            </a:blip>
            <a:srcRect l="67023" b="12760"/>
            <a:stretch/>
          </p:blipFill>
          <p:spPr>
            <a:xfrm>
              <a:off x="6617927" y="78667"/>
              <a:ext cx="2571482" cy="60033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4" name="Google Shape;434;p45"/>
          <p:cNvSpPr txBox="1"/>
          <p:nvPr/>
        </p:nvSpPr>
        <p:spPr>
          <a:xfrm>
            <a:off x="7719373" y="1657314"/>
            <a:ext cx="4367751" cy="4031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3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Exceptional decreses in NO</a:t>
            </a:r>
            <a:r>
              <a:rPr lang="en-GB" sz="2133" baseline="-25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GB" sz="213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levels during 14 March-3 April with respect to the same period in 2019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33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3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Paris : -56%</a:t>
            </a:r>
            <a:endParaRPr sz="2133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3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Madrid: -47%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33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3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Lockdowns: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3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Spain: 14 March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3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France: 17 March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3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Germany: 22 March</a:t>
            </a:r>
            <a:endParaRPr sz="2133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35" name="Google Shape;435;p45"/>
          <p:cNvPicPr preferRelativeResize="0"/>
          <p:nvPr/>
        </p:nvPicPr>
        <p:blipFill rotWithShape="1">
          <a:blip r:embed="rId6">
            <a:alphaModFix/>
          </a:blip>
          <a:srcRect l="52138" r="5500" b="36505"/>
          <a:stretch/>
        </p:blipFill>
        <p:spPr>
          <a:xfrm>
            <a:off x="9555699" y="1"/>
            <a:ext cx="729476" cy="841239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5"/>
          <p:cNvSpPr txBox="1"/>
          <p:nvPr/>
        </p:nvSpPr>
        <p:spPr>
          <a:xfrm>
            <a:off x="342901" y="222435"/>
            <a:ext cx="94587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rPr>
              <a:t>Examples for Usage of Sentinel-5p Data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FFC000"/>
                </a:solidFill>
                <a:latin typeface="Verdana"/>
                <a:ea typeface="Verdana"/>
                <a:cs typeface="Verdana"/>
                <a:sym typeface="Verdana"/>
              </a:rPr>
              <a:t>NO2 over ES, FR, DE</a:t>
            </a:r>
            <a:endParaRPr/>
          </a:p>
        </p:txBody>
      </p:sp>
      <p:sp>
        <p:nvSpPr>
          <p:cNvPr id="437" name="Google Shape;437;p45"/>
          <p:cNvSpPr txBox="1"/>
          <p:nvPr/>
        </p:nvSpPr>
        <p:spPr>
          <a:xfrm>
            <a:off x="7999824" y="5786366"/>
            <a:ext cx="3756156" cy="502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33" i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Copyright: Contains modified Copernicus </a:t>
            </a:r>
            <a:br>
              <a:rPr lang="en-GB" sz="1333" i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GB" sz="1333" i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Sentinel data, processed by BIRA</a:t>
            </a:r>
            <a:endParaRPr sz="1333" i="1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38" name="Google Shape;438;p45" descr="Copernicus_logo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24276" y="659808"/>
            <a:ext cx="2353512" cy="805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85947" y="659807"/>
            <a:ext cx="1275635" cy="882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238" y="714695"/>
            <a:ext cx="8129404" cy="57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46"/>
          <p:cNvSpPr txBox="1"/>
          <p:nvPr/>
        </p:nvSpPr>
        <p:spPr>
          <a:xfrm>
            <a:off x="8991454" y="2246785"/>
            <a:ext cx="3088849" cy="1405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3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Stay-at-home order</a:t>
            </a:r>
            <a:endParaRPr sz="2133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3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California: 19 March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3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New York: 22 March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3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Illinois: 21 March</a:t>
            </a:r>
            <a:endParaRPr sz="2133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47" name="Google Shape;447;p46"/>
          <p:cNvPicPr preferRelativeResize="0"/>
          <p:nvPr/>
        </p:nvPicPr>
        <p:blipFill rotWithShape="1">
          <a:blip r:embed="rId4">
            <a:alphaModFix/>
          </a:blip>
          <a:srcRect l="52138" r="5500" b="36505"/>
          <a:stretch/>
        </p:blipFill>
        <p:spPr>
          <a:xfrm>
            <a:off x="9555699" y="1"/>
            <a:ext cx="729476" cy="841239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46"/>
          <p:cNvSpPr txBox="1"/>
          <p:nvPr/>
        </p:nvSpPr>
        <p:spPr>
          <a:xfrm>
            <a:off x="342901" y="222435"/>
            <a:ext cx="94587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rPr>
              <a:t>Examples for Usage of Sentinel-5p Data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FFC000"/>
                </a:solidFill>
                <a:latin typeface="Verdana"/>
                <a:ea typeface="Verdana"/>
                <a:cs typeface="Verdana"/>
                <a:sym typeface="Verdana"/>
              </a:rPr>
              <a:t>NO2 over the US</a:t>
            </a:r>
            <a:endParaRPr/>
          </a:p>
        </p:txBody>
      </p:sp>
      <p:sp>
        <p:nvSpPr>
          <p:cNvPr id="449" name="Google Shape;449;p46"/>
          <p:cNvSpPr txBox="1"/>
          <p:nvPr/>
        </p:nvSpPr>
        <p:spPr>
          <a:xfrm>
            <a:off x="9230710" y="5479846"/>
            <a:ext cx="2849593" cy="707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33" i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Copyright: Contains modified Copernicus Sentinel data, processed by BIRA</a:t>
            </a:r>
            <a:endParaRPr sz="1333" i="1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0" name="Google Shape;450;p46" descr="Copernicus_logo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24276" y="659808"/>
            <a:ext cx="2353512" cy="805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85947" y="659807"/>
            <a:ext cx="1275635" cy="882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7"/>
          <p:cNvSpPr/>
          <p:nvPr/>
        </p:nvSpPr>
        <p:spPr>
          <a:xfrm>
            <a:off x="239040" y="1125600"/>
            <a:ext cx="11712480" cy="51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47"/>
          <p:cNvSpPr/>
          <p:nvPr/>
        </p:nvSpPr>
        <p:spPr>
          <a:xfrm>
            <a:off x="11279520" y="6597600"/>
            <a:ext cx="6720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000" tIns="60000" rIns="120000" bIns="600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6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rPr>
              <a:t>19</a:t>
            </a:fld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9" name="Google Shape;459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520" y="1272000"/>
            <a:ext cx="3771840" cy="42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45280" y="1257600"/>
            <a:ext cx="3779520" cy="4223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19840" y="1247520"/>
            <a:ext cx="3806400" cy="425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85861" y="227880"/>
            <a:ext cx="2137179" cy="52728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47"/>
          <p:cNvSpPr txBox="1"/>
          <p:nvPr/>
        </p:nvSpPr>
        <p:spPr>
          <a:xfrm>
            <a:off x="342901" y="222435"/>
            <a:ext cx="94587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rPr>
              <a:t>Examples for Usage of Sentinel-5p Data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CO over China</a:t>
            </a:r>
            <a:endParaRPr/>
          </a:p>
        </p:txBody>
      </p:sp>
      <p:sp>
        <p:nvSpPr>
          <p:cNvPr id="464" name="Google Shape;464;p47"/>
          <p:cNvSpPr txBox="1"/>
          <p:nvPr/>
        </p:nvSpPr>
        <p:spPr>
          <a:xfrm>
            <a:off x="7999824" y="5786366"/>
            <a:ext cx="3756156" cy="502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33" i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Copyright: Contains modified Copernicus </a:t>
            </a:r>
            <a:br>
              <a:rPr lang="en-GB" sz="1333" i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GB" sz="1333" i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Sentinel data, processed by SRON</a:t>
            </a:r>
            <a:endParaRPr sz="1333" i="1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65" name="Google Shape;465;p47" descr="Copernicus_logo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8055" y="5577112"/>
            <a:ext cx="2353512" cy="805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99725" y="5577111"/>
            <a:ext cx="1275635" cy="882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113" y="-21225"/>
            <a:ext cx="11567774" cy="113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0"/>
          <p:cNvSpPr txBox="1"/>
          <p:nvPr/>
        </p:nvSpPr>
        <p:spPr>
          <a:xfrm rot="-425">
            <a:off x="396325" y="3282393"/>
            <a:ext cx="4848600" cy="13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highlight>
                  <a:srgbClr val="FFD966"/>
                </a:highlight>
                <a:latin typeface="Oswald"/>
                <a:ea typeface="Oswald"/>
                <a:cs typeface="Oswald"/>
                <a:sym typeface="Oswald"/>
              </a:rPr>
              <a:t>Course Outline</a:t>
            </a:r>
            <a:endParaRPr sz="6000">
              <a:highlight>
                <a:srgbClr val="FFD966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6" name="Google Shape;216;p30"/>
          <p:cNvSpPr/>
          <p:nvPr/>
        </p:nvSpPr>
        <p:spPr>
          <a:xfrm>
            <a:off x="5724138" y="2101150"/>
            <a:ext cx="645300" cy="6453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FFFFFF"/>
                </a:solidFill>
              </a:rPr>
              <a:t>1</a:t>
            </a:r>
            <a:endParaRPr sz="3000" b="1">
              <a:solidFill>
                <a:srgbClr val="FFFFFF"/>
              </a:solidFill>
            </a:endParaRPr>
          </a:p>
        </p:txBody>
      </p:sp>
      <p:sp>
        <p:nvSpPr>
          <p:cNvPr id="217" name="Google Shape;217;p30"/>
          <p:cNvSpPr/>
          <p:nvPr/>
        </p:nvSpPr>
        <p:spPr>
          <a:xfrm>
            <a:off x="5724138" y="3964075"/>
            <a:ext cx="645300" cy="6453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FFFFFF"/>
                </a:solidFill>
              </a:rPr>
              <a:t>2</a:t>
            </a:r>
            <a:endParaRPr sz="3000" b="1">
              <a:solidFill>
                <a:srgbClr val="FFFFFF"/>
              </a:solidFill>
            </a:endParaRPr>
          </a:p>
        </p:txBody>
      </p:sp>
      <p:sp>
        <p:nvSpPr>
          <p:cNvPr id="218" name="Google Shape;218;p30"/>
          <p:cNvSpPr/>
          <p:nvPr/>
        </p:nvSpPr>
        <p:spPr>
          <a:xfrm>
            <a:off x="5724138" y="5648050"/>
            <a:ext cx="645300" cy="6453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FFFFFF"/>
                </a:solidFill>
              </a:rPr>
              <a:t>3</a:t>
            </a:r>
            <a:endParaRPr sz="3000" b="1">
              <a:solidFill>
                <a:srgbClr val="FFFFFF"/>
              </a:solidFill>
            </a:endParaRPr>
          </a:p>
        </p:txBody>
      </p:sp>
      <p:sp>
        <p:nvSpPr>
          <p:cNvPr id="219" name="Google Shape;219;p30"/>
          <p:cNvSpPr/>
          <p:nvPr/>
        </p:nvSpPr>
        <p:spPr>
          <a:xfrm>
            <a:off x="6673650" y="1565500"/>
            <a:ext cx="4995900" cy="17166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latin typeface="Oswald"/>
                <a:ea typeface="Oswald"/>
                <a:cs typeface="Oswald"/>
                <a:sym typeface="Oswald"/>
              </a:rPr>
              <a:t>Today: Webinar</a:t>
            </a:r>
            <a:r>
              <a:rPr lang="en-GB" sz="2200">
                <a:latin typeface="Oswald"/>
                <a:ea typeface="Oswald"/>
                <a:cs typeface="Oswald"/>
                <a:sym typeface="Oswald"/>
              </a:rPr>
              <a:t> with Atmospheric Composition Experts</a:t>
            </a:r>
            <a:endParaRPr sz="2200">
              <a:latin typeface="Oswald"/>
              <a:ea typeface="Oswald"/>
              <a:cs typeface="Oswald"/>
              <a:sym typeface="Oswald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sz="2200" b="1">
                <a:latin typeface="Oswald"/>
                <a:ea typeface="Oswald"/>
                <a:cs typeface="Oswald"/>
                <a:sym typeface="Oswald"/>
              </a:rPr>
              <a:t>Introduction to data</a:t>
            </a:r>
            <a:r>
              <a:rPr lang="en-GB" sz="2200">
                <a:latin typeface="Oswald"/>
                <a:ea typeface="Oswald"/>
                <a:cs typeface="Oswald"/>
                <a:sym typeface="Oswald"/>
              </a:rPr>
              <a:t> by experts from EUMETSAT, ESA, ECMWF-CAMS</a:t>
            </a:r>
            <a:endParaRPr sz="2200">
              <a:latin typeface="Oswald"/>
              <a:ea typeface="Oswald"/>
              <a:cs typeface="Oswald"/>
              <a:sym typeface="Oswald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sz="2200">
                <a:latin typeface="Oswald"/>
                <a:ea typeface="Oswald"/>
                <a:cs typeface="Oswald"/>
                <a:sym typeface="Oswald"/>
              </a:rPr>
              <a:t>Introduction to </a:t>
            </a:r>
            <a:r>
              <a:rPr lang="en-GB" sz="2200" b="1">
                <a:latin typeface="Oswald"/>
                <a:ea typeface="Oswald"/>
                <a:cs typeface="Oswald"/>
                <a:sym typeface="Oswald"/>
              </a:rPr>
              <a:t>practical workflows</a:t>
            </a:r>
            <a:endParaRPr sz="2200" b="1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20" name="Google Shape;220;p30"/>
          <p:cNvSpPr/>
          <p:nvPr/>
        </p:nvSpPr>
        <p:spPr>
          <a:xfrm>
            <a:off x="6673650" y="3607375"/>
            <a:ext cx="4995900" cy="1358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latin typeface="Oswald"/>
                <a:ea typeface="Oswald"/>
                <a:cs typeface="Oswald"/>
                <a:sym typeface="Oswald"/>
              </a:rPr>
              <a:t>27-29 May</a:t>
            </a:r>
            <a:endParaRPr sz="2200" b="1">
              <a:latin typeface="Oswald"/>
              <a:ea typeface="Oswald"/>
              <a:cs typeface="Oswald"/>
              <a:sym typeface="Oswald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Oswald"/>
              <a:buChar char="●"/>
            </a:pPr>
            <a:r>
              <a:rPr lang="en-GB" sz="2200">
                <a:latin typeface="Oswald"/>
                <a:ea typeface="Oswald"/>
                <a:cs typeface="Oswald"/>
                <a:sym typeface="Oswald"/>
              </a:rPr>
              <a:t>Self-paced data discovery, with support on Sli.do</a:t>
            </a:r>
            <a:endParaRPr sz="2200" b="1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21" name="Google Shape;221;p30"/>
          <p:cNvSpPr/>
          <p:nvPr/>
        </p:nvSpPr>
        <p:spPr>
          <a:xfrm>
            <a:off x="6673650" y="5291350"/>
            <a:ext cx="4995900" cy="1358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latin typeface="Oswald"/>
                <a:ea typeface="Oswald"/>
                <a:cs typeface="Oswald"/>
                <a:sym typeface="Oswald"/>
              </a:rPr>
              <a:t>29 May - 10:30 am CET</a:t>
            </a:r>
            <a:endParaRPr sz="2200" b="1">
              <a:latin typeface="Oswald"/>
              <a:ea typeface="Oswald"/>
              <a:cs typeface="Oswald"/>
              <a:sym typeface="Oswald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Oswald"/>
              <a:buChar char="●"/>
            </a:pPr>
            <a:r>
              <a:rPr lang="en-GB" sz="2200">
                <a:latin typeface="Oswald"/>
                <a:ea typeface="Oswald"/>
                <a:cs typeface="Oswald"/>
                <a:sym typeface="Oswald"/>
              </a:rPr>
              <a:t>Interactive zoom session to discuss workflows, questions and feedback</a:t>
            </a:r>
            <a:endParaRPr sz="2200" b="1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22" name="Google Shape;22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850" y="2211775"/>
            <a:ext cx="2937265" cy="93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8"/>
          <p:cNvSpPr txBox="1"/>
          <p:nvPr/>
        </p:nvSpPr>
        <p:spPr>
          <a:xfrm>
            <a:off x="209476" y="222435"/>
            <a:ext cx="960523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rPr>
              <a:t>Sentinel-5P PAL NO2 Mapping Service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00B050"/>
                </a:solidFill>
                <a:latin typeface="Verdana"/>
                <a:ea typeface="Verdana"/>
                <a:cs typeface="Verdana"/>
                <a:sym typeface="Verdana"/>
              </a:rPr>
              <a:t>2-week averages online for public usage</a:t>
            </a:r>
            <a:endParaRPr sz="2400" b="1">
              <a:solidFill>
                <a:srgbClr val="00B05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2" name="Google Shape;472;p48"/>
          <p:cNvSpPr/>
          <p:nvPr/>
        </p:nvSpPr>
        <p:spPr>
          <a:xfrm>
            <a:off x="8016269" y="5486624"/>
            <a:ext cx="2480132" cy="999115"/>
          </a:xfrm>
          <a:prstGeom prst="roundRect">
            <a:avLst>
              <a:gd name="adj" fmla="val 739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73" name="Google Shape;473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9170" y="5486624"/>
            <a:ext cx="1797393" cy="992845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48"/>
          <p:cNvSpPr txBox="1"/>
          <p:nvPr/>
        </p:nvSpPr>
        <p:spPr>
          <a:xfrm>
            <a:off x="148473" y="5550474"/>
            <a:ext cx="512859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https://maps.s5p-pal.com/</a:t>
            </a:r>
            <a:endParaRPr/>
          </a:p>
        </p:txBody>
      </p:sp>
      <p:pic>
        <p:nvPicPr>
          <p:cNvPr id="475" name="Google Shape;475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12424" y="1871569"/>
            <a:ext cx="6792685" cy="3561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220" y="1618819"/>
            <a:ext cx="5399315" cy="3482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20647" y="5704152"/>
            <a:ext cx="2587563" cy="677528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48"/>
          <p:cNvSpPr txBox="1"/>
          <p:nvPr/>
        </p:nvSpPr>
        <p:spPr>
          <a:xfrm>
            <a:off x="213986" y="6053386"/>
            <a:ext cx="7802281" cy="297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33" i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Copyright: Contains modified Copernicus Sentinel data, processed by KNMI and S&amp;T</a:t>
            </a:r>
            <a:endParaRPr sz="1333" i="1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79" name="Google Shape;479;p48" descr="Copernicus_logo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37385" y="659808"/>
            <a:ext cx="2353512" cy="805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4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99056" y="659807"/>
            <a:ext cx="1275635" cy="882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1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49" descr="Risultati immagini per EGU logo 2020"/>
          <p:cNvSpPr/>
          <p:nvPr/>
        </p:nvSpPr>
        <p:spPr>
          <a:xfrm>
            <a:off x="815975" y="0"/>
            <a:ext cx="2562300" cy="11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49" descr="EGU - Visual identity"/>
          <p:cNvSpPr/>
          <p:nvPr/>
        </p:nvSpPr>
        <p:spPr>
          <a:xfrm>
            <a:off x="815975" y="4032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49"/>
          <p:cNvSpPr/>
          <p:nvPr/>
        </p:nvSpPr>
        <p:spPr>
          <a:xfrm>
            <a:off x="0" y="1152525"/>
            <a:ext cx="12192000" cy="5705400"/>
          </a:xfrm>
          <a:prstGeom prst="rect">
            <a:avLst/>
          </a:prstGeom>
          <a:solidFill>
            <a:srgbClr val="000000">
              <a:alpha val="61839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49"/>
          <p:cNvSpPr txBox="1"/>
          <p:nvPr/>
        </p:nvSpPr>
        <p:spPr>
          <a:xfrm>
            <a:off x="947250" y="1510425"/>
            <a:ext cx="11244600" cy="49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Using Copernicus data for Atmospheric Composition Applications</a:t>
            </a:r>
            <a:endParaRPr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Use of data from the Copernicus Atmosphere Monitoring Service (CAMS)</a:t>
            </a:r>
            <a:endParaRPr sz="6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Mark Parrington</a:t>
            </a:r>
            <a:r>
              <a:rPr lang="en-GB" sz="22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(ECMWF-CAMS)</a:t>
            </a:r>
            <a:endParaRPr sz="22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0" name="Google Shape;49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" y="0"/>
            <a:ext cx="12192000" cy="115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79700" y="5203725"/>
            <a:ext cx="4061700" cy="129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6C7218A7-DEA3-6843-BD78-0893DEA56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381" y="1912862"/>
            <a:ext cx="5544723" cy="400161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725F891-336A-B84F-B5A9-4960F5C4E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300" dirty="0"/>
              <a:t>Arctic wildfires 2019: Atmospheric composition anomalies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04A0450-A449-4A40-8163-FBF27C7EFDB1}"/>
              </a:ext>
            </a:extLst>
          </p:cNvPr>
          <p:cNvGrpSpPr/>
          <p:nvPr/>
        </p:nvGrpSpPr>
        <p:grpSpPr>
          <a:xfrm>
            <a:off x="6037677" y="1881955"/>
            <a:ext cx="5544723" cy="4032526"/>
            <a:chOff x="7492517" y="1661702"/>
            <a:chExt cx="5544723" cy="4032526"/>
          </a:xfrm>
        </p:grpSpPr>
        <p:pic>
          <p:nvPicPr>
            <p:cNvPr id="5" name="Picture 4" descr="A picture containing text, map&#10;&#10;Description automatically generated">
              <a:extLst>
                <a:ext uri="{FF2B5EF4-FFF2-40B4-BE49-F238E27FC236}">
                  <a16:creationId xmlns:a16="http://schemas.microsoft.com/office/drawing/2014/main" id="{5E371E63-6F85-DC42-9F63-67A6F1EFA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92517" y="1661702"/>
              <a:ext cx="5544723" cy="403252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2CADC4-67D8-834E-950B-D6E2A52C1C65}"/>
                </a:ext>
              </a:extLst>
            </p:cNvPr>
            <p:cNvSpPr/>
            <p:nvPr/>
          </p:nvSpPr>
          <p:spPr>
            <a:xfrm>
              <a:off x="8580393" y="1714140"/>
              <a:ext cx="3826565" cy="186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18CB1D5-F84B-2B45-A983-868805720D5A}"/>
              </a:ext>
            </a:extLst>
          </p:cNvPr>
          <p:cNvSpPr txBox="1"/>
          <p:nvPr/>
        </p:nvSpPr>
        <p:spPr>
          <a:xfrm>
            <a:off x="1564381" y="5780983"/>
            <a:ext cx="60986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June-August 2019 anomalies in: (a) organic matter aerosol optical depth at 550nm; and (b) total column carbon monoxide relative to 2003-2018 mean from the CAMS global reanalysis of atmospheric composition.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BE9E21-958F-C14A-84A1-00B1B3016FC1}"/>
              </a:ext>
            </a:extLst>
          </p:cNvPr>
          <p:cNvSpPr txBox="1"/>
          <p:nvPr/>
        </p:nvSpPr>
        <p:spPr>
          <a:xfrm>
            <a:off x="2236306" y="2027881"/>
            <a:ext cx="367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2B9E79-981A-B44A-A22D-21D1AEF18238}"/>
              </a:ext>
            </a:extLst>
          </p:cNvPr>
          <p:cNvSpPr txBox="1"/>
          <p:nvPr/>
        </p:nvSpPr>
        <p:spPr>
          <a:xfrm>
            <a:off x="6941679" y="2027881"/>
            <a:ext cx="367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125C8F-BBA2-F042-BAED-8019E58D2253}"/>
              </a:ext>
            </a:extLst>
          </p:cNvPr>
          <p:cNvSpPr txBox="1"/>
          <p:nvPr/>
        </p:nvSpPr>
        <p:spPr>
          <a:xfrm>
            <a:off x="1720036" y="948653"/>
            <a:ext cx="9862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Estimated wildfire emissions from GFAS provide surface boundary condition for CAMS global/regional forecasts.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CAMS global reanalysis of atmospheric composition for 2003-present provides context for atmospheric impacts of wildfires.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632271-7D92-9849-94C1-570092A59E8D}"/>
              </a:ext>
            </a:extLst>
          </p:cNvPr>
          <p:cNvSpPr txBox="1"/>
          <p:nvPr/>
        </p:nvSpPr>
        <p:spPr>
          <a:xfrm>
            <a:off x="1678103" y="6529619"/>
            <a:ext cx="4633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https://</a:t>
            </a:r>
            <a:r>
              <a:rPr lang="en-US" sz="1200" dirty="0" err="1">
                <a:solidFill>
                  <a:srgbClr val="FF0000"/>
                </a:solidFill>
              </a:rPr>
              <a:t>www.ecmwf.int</a:t>
            </a:r>
            <a:r>
              <a:rPr lang="en-US" sz="1200" dirty="0">
                <a:solidFill>
                  <a:srgbClr val="FF0000"/>
                </a:solidFill>
              </a:rPr>
              <a:t>/</a:t>
            </a:r>
            <a:r>
              <a:rPr lang="en-US" sz="1200" dirty="0" err="1">
                <a:solidFill>
                  <a:srgbClr val="FF0000"/>
                </a:solidFill>
              </a:rPr>
              <a:t>en</a:t>
            </a:r>
            <a:r>
              <a:rPr lang="en-US" sz="1200" dirty="0">
                <a:solidFill>
                  <a:srgbClr val="FF0000"/>
                </a:solidFill>
              </a:rPr>
              <a:t>/research/climate-reanalysis/cams-reanalysis</a:t>
            </a:r>
          </a:p>
        </p:txBody>
      </p:sp>
    </p:spTree>
    <p:extLst>
      <p:ext uri="{BB962C8B-B14F-4D97-AF65-F5344CB8AC3E}">
        <p14:creationId xmlns:p14="http://schemas.microsoft.com/office/powerpoint/2010/main" val="1696537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162040-D191-5247-8C69-3E131B33F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300" dirty="0"/>
              <a:t>COVID-19 Lockdown: Regional air quality impacts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8D2541-8649-CA4E-AC35-B5B767025974}"/>
              </a:ext>
            </a:extLst>
          </p:cNvPr>
          <p:cNvSpPr txBox="1"/>
          <p:nvPr/>
        </p:nvSpPr>
        <p:spPr>
          <a:xfrm>
            <a:off x="1720036" y="948653"/>
            <a:ext cx="9862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Reductions in surface air pollution (especially PM</a:t>
            </a:r>
            <a:r>
              <a:rPr lang="en-US" sz="1600" baseline="-25000" dirty="0">
                <a:solidFill>
                  <a:prstClr val="black"/>
                </a:solidFill>
                <a:latin typeface="Calibri"/>
              </a:rPr>
              <a:t>2.5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and NO</a:t>
            </a:r>
            <a:r>
              <a:rPr lang="en-US" sz="16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) related to the COVID-19 lockdown have been shown with satellite observations.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CAMS European regional air quality analyses (and 4-day forecasts) assimilate surface observations into an ensemble of 7 air quality forecast models and further confirm reduced NO</a:t>
            </a:r>
            <a:r>
              <a:rPr lang="en-US" sz="16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in spring 2020 compared to 2019.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3A73C7-0A90-5A49-A859-B4F982B57E80}"/>
              </a:ext>
            </a:extLst>
          </p:cNvPr>
          <p:cNvSpPr txBox="1"/>
          <p:nvPr/>
        </p:nvSpPr>
        <p:spPr>
          <a:xfrm>
            <a:off x="1511984" y="6058848"/>
            <a:ext cx="60986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CAMS regional ensemble mean analyses of surface NO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averaged over the period 14 March to 5 April for 2019 (left) and 2020 (right).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6050C4-AC5F-734E-AFBF-88A60276A903}"/>
              </a:ext>
            </a:extLst>
          </p:cNvPr>
          <p:cNvGrpSpPr/>
          <p:nvPr/>
        </p:nvGrpSpPr>
        <p:grpSpPr>
          <a:xfrm>
            <a:off x="1511984" y="2185385"/>
            <a:ext cx="10491277" cy="3949364"/>
            <a:chOff x="1511984" y="2185385"/>
            <a:chExt cx="10491277" cy="3949364"/>
          </a:xfrm>
        </p:grpSpPr>
        <p:pic>
          <p:nvPicPr>
            <p:cNvPr id="5" name="Picture 4" descr="A close up of a map&#10;&#10;Description automatically generated">
              <a:extLst>
                <a:ext uri="{FF2B5EF4-FFF2-40B4-BE49-F238E27FC236}">
                  <a16:creationId xmlns:a16="http://schemas.microsoft.com/office/drawing/2014/main" id="{3B1A5C5D-53D7-B548-8C5E-8E5F9769C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51218" y="2262100"/>
              <a:ext cx="5352043" cy="3796748"/>
            </a:xfrm>
            <a:prstGeom prst="rect">
              <a:avLst/>
            </a:prstGeom>
          </p:spPr>
        </p:pic>
        <p:pic>
          <p:nvPicPr>
            <p:cNvPr id="7" name="Picture 6" descr="A close up of a map&#10;&#10;Description automatically generated">
              <a:extLst>
                <a:ext uri="{FF2B5EF4-FFF2-40B4-BE49-F238E27FC236}">
                  <a16:creationId xmlns:a16="http://schemas.microsoft.com/office/drawing/2014/main" id="{82DE7B90-A666-8E4D-9321-C905804CE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1984" y="2262100"/>
              <a:ext cx="5352042" cy="379674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3DF596-4FCE-7749-B49C-8E4F207A9DD8}"/>
                </a:ext>
              </a:extLst>
            </p:cNvPr>
            <p:cNvSpPr txBox="1"/>
            <p:nvPr/>
          </p:nvSpPr>
          <p:spPr>
            <a:xfrm>
              <a:off x="2063578" y="2185385"/>
              <a:ext cx="432486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14 March to 5 April 2019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BC079D6-B81D-A04E-9CC5-2DB0EF86EA93}"/>
                </a:ext>
              </a:extLst>
            </p:cNvPr>
            <p:cNvSpPr txBox="1"/>
            <p:nvPr/>
          </p:nvSpPr>
          <p:spPr>
            <a:xfrm>
              <a:off x="7257535" y="2186199"/>
              <a:ext cx="432486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14 March to 5 April 2020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1A8646-B8A4-0548-924D-732BDD1BAF4C}"/>
                </a:ext>
              </a:extLst>
            </p:cNvPr>
            <p:cNvSpPr/>
            <p:nvPr/>
          </p:nvSpPr>
          <p:spPr>
            <a:xfrm>
              <a:off x="1511984" y="5523470"/>
              <a:ext cx="10474070" cy="2718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F36DCB8-B3B8-164B-AABA-633F5FD16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86485" y="5548527"/>
              <a:ext cx="6129466" cy="58622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F512D1-0462-614E-BCFA-75C9B1252098}"/>
                </a:ext>
              </a:extLst>
            </p:cNvPr>
            <p:cNvSpPr txBox="1"/>
            <p:nvPr/>
          </p:nvSpPr>
          <p:spPr>
            <a:xfrm>
              <a:off x="9601200" y="5633893"/>
              <a:ext cx="14426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200" dirty="0"/>
                <a:t>[μ</a:t>
              </a:r>
              <a:r>
                <a:rPr lang="en-US" sz="1200" dirty="0"/>
                <a:t>g/m</a:t>
              </a:r>
              <a:r>
                <a:rPr lang="en-US" sz="1200" baseline="30000" dirty="0"/>
                <a:t>3</a:t>
              </a:r>
              <a:r>
                <a:rPr lang="el-GR" sz="1200" dirty="0"/>
                <a:t>]</a:t>
              </a:r>
              <a:endParaRPr lang="en-US" sz="1200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299EAD1-AD82-2243-9E79-937D0DD62561}"/>
              </a:ext>
            </a:extLst>
          </p:cNvPr>
          <p:cNvSpPr txBox="1"/>
          <p:nvPr/>
        </p:nvSpPr>
        <p:spPr>
          <a:xfrm>
            <a:off x="3983981" y="6529619"/>
            <a:ext cx="3370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https://</a:t>
            </a:r>
            <a:r>
              <a:rPr lang="en-US" sz="1200" dirty="0" err="1">
                <a:solidFill>
                  <a:srgbClr val="FF0000"/>
                </a:solidFill>
              </a:rPr>
              <a:t>www.regional.atmosphere.copernicus.eu</a:t>
            </a:r>
            <a:r>
              <a:rPr lang="en-US" sz="1200" dirty="0">
                <a:solidFill>
                  <a:srgbClr val="FF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805020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C9E0F1-B224-844A-9CDA-3EDBD1757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939" y="138862"/>
            <a:ext cx="10425461" cy="384043"/>
          </a:xfrm>
        </p:spPr>
        <p:txBody>
          <a:bodyPr/>
          <a:lstStyle/>
          <a:p>
            <a:r>
              <a:rPr lang="en-US" spc="300" dirty="0"/>
              <a:t>COVID-19 Lockdown: Air quality impacts in cities </a:t>
            </a:r>
          </a:p>
        </p:txBody>
      </p:sp>
      <p:pic>
        <p:nvPicPr>
          <p:cNvPr id="5" name="Picture 4" descr="A picture containing game&#10;&#10;Description automatically generated">
            <a:extLst>
              <a:ext uri="{FF2B5EF4-FFF2-40B4-BE49-F238E27FC236}">
                <a16:creationId xmlns:a16="http://schemas.microsoft.com/office/drawing/2014/main" id="{D0133004-6552-C04A-B50A-E11D2E95E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007" y="770660"/>
            <a:ext cx="4505739" cy="1813560"/>
          </a:xfrm>
          <a:prstGeom prst="rect">
            <a:avLst/>
          </a:prstGeom>
        </p:spPr>
      </p:pic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4085D39-AF5F-AD4A-B50A-E1E910A58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902" y="2642456"/>
            <a:ext cx="4505739" cy="1813560"/>
          </a:xfrm>
          <a:prstGeom prst="rect">
            <a:avLst/>
          </a:prstGeom>
        </p:spPr>
      </p:pic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D32471F-9060-3543-9FFF-6A0F8BC6E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902" y="4514252"/>
            <a:ext cx="4505739" cy="18135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B52CB1-9061-E842-8494-31DB517F1CD5}"/>
              </a:ext>
            </a:extLst>
          </p:cNvPr>
          <p:cNvSpPr txBox="1"/>
          <p:nvPr/>
        </p:nvSpPr>
        <p:spPr>
          <a:xfrm>
            <a:off x="6234256" y="1018226"/>
            <a:ext cx="534814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CAMS European regional air quality analyses (and 4-day forecasts) assimilate surface observations into an ensemble of 7 air quality forecast models and further confirm reduced NO</a:t>
            </a:r>
            <a:r>
              <a:rPr lang="en-US" sz="16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in spring 2020 compared to 2019.</a:t>
            </a:r>
            <a:endParaRPr lang="el-GR" sz="1600" dirty="0">
              <a:solidFill>
                <a:prstClr val="black"/>
              </a:solidFill>
              <a:latin typeface="Calibri"/>
            </a:endParaRP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CAMS provides air quality information in support of the COVID-19 crisis, including time series of key pollutants (PM</a:t>
            </a:r>
            <a:r>
              <a:rPr lang="en-GB" sz="1600" baseline="-25000" dirty="0">
                <a:solidFill>
                  <a:prstClr val="black"/>
                </a:solidFill>
                <a:latin typeface="Calibri"/>
              </a:rPr>
              <a:t>2.5</a:t>
            </a:r>
            <a:r>
              <a:rPr lang="en-GB" sz="1600" dirty="0">
                <a:solidFill>
                  <a:prstClr val="black"/>
                </a:solidFill>
                <a:latin typeface="Calibri"/>
              </a:rPr>
              <a:t>, PM</a:t>
            </a:r>
            <a:r>
              <a:rPr lang="en-GB" sz="1600" baseline="-25000" dirty="0">
                <a:solidFill>
                  <a:prstClr val="black"/>
                </a:solidFill>
                <a:latin typeface="Calibri"/>
              </a:rPr>
              <a:t>10</a:t>
            </a:r>
            <a:r>
              <a:rPr lang="en-GB" sz="1600" dirty="0">
                <a:solidFill>
                  <a:prstClr val="black"/>
                </a:solidFill>
                <a:latin typeface="Calibri"/>
              </a:rPr>
              <a:t>, O</a:t>
            </a:r>
            <a:r>
              <a:rPr lang="en-GB" sz="1600" baseline="-25000" dirty="0">
                <a:solidFill>
                  <a:prstClr val="black"/>
                </a:solidFill>
                <a:latin typeface="Calibri"/>
              </a:rPr>
              <a:t>3</a:t>
            </a:r>
            <a:r>
              <a:rPr lang="en-GB" sz="1600" dirty="0">
                <a:solidFill>
                  <a:prstClr val="black"/>
                </a:solidFill>
                <a:latin typeface="Calibri"/>
              </a:rPr>
              <a:t>, NO</a:t>
            </a:r>
            <a:r>
              <a:rPr lang="en-GB" sz="16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GB" sz="1600" dirty="0">
                <a:solidFill>
                  <a:prstClr val="black"/>
                </a:solidFill>
                <a:latin typeface="Calibri"/>
              </a:rPr>
              <a:t>)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for European cities, providing context to the effect of lockdown measures on air pollution.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Time series of surface NO</a:t>
            </a:r>
            <a:r>
              <a:rPr lang="en-US" sz="16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for Milan, Paris and Madrid between 3 January and 24 May highlight challenges in evaluating changes relative to 2017-2019 mean:</a:t>
            </a:r>
          </a:p>
          <a:p>
            <a:pPr marL="742944" lvl="1" indent="-285744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degree of variability.</a:t>
            </a:r>
          </a:p>
          <a:p>
            <a:pPr marL="742944" lvl="1" indent="-285744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Declining levels of short-lived air pollutants from winter into spring (increasing temperatures and insolation).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8E9B04-4253-8A43-9501-3DD98D6805F9}"/>
              </a:ext>
            </a:extLst>
          </p:cNvPr>
          <p:cNvSpPr txBox="1"/>
          <p:nvPr/>
        </p:nvSpPr>
        <p:spPr>
          <a:xfrm>
            <a:off x="6234256" y="5760863"/>
            <a:ext cx="5871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https://</a:t>
            </a:r>
            <a:r>
              <a:rPr lang="en-US" sz="1200" dirty="0" err="1">
                <a:solidFill>
                  <a:srgbClr val="FF0000"/>
                </a:solidFill>
              </a:rPr>
              <a:t>atmosphere.copernicus.eu</a:t>
            </a:r>
            <a:r>
              <a:rPr lang="en-US" sz="1200" dirty="0">
                <a:solidFill>
                  <a:srgbClr val="FF0000"/>
                </a:solidFill>
              </a:rPr>
              <a:t>/european-air-quality-information-support-covid-19-crisis</a:t>
            </a:r>
          </a:p>
        </p:txBody>
      </p:sp>
    </p:spTree>
    <p:extLst>
      <p:ext uri="{BB962C8B-B14F-4D97-AF65-F5344CB8AC3E}">
        <p14:creationId xmlns:p14="http://schemas.microsoft.com/office/powerpoint/2010/main" val="2349512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C9E0F1-B224-844A-9CDA-3EDBD1757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939" y="138862"/>
            <a:ext cx="10425461" cy="384043"/>
          </a:xfrm>
        </p:spPr>
        <p:txBody>
          <a:bodyPr/>
          <a:lstStyle/>
          <a:p>
            <a:r>
              <a:rPr lang="en-US" spc="300" dirty="0"/>
              <a:t>COVID-19 Lockdown: Air quality impacts in cities </a:t>
            </a:r>
          </a:p>
        </p:txBody>
      </p:sp>
      <p:pic>
        <p:nvPicPr>
          <p:cNvPr id="5" name="Picture 4" descr="A picture containing game&#10;&#10;Description automatically generated">
            <a:extLst>
              <a:ext uri="{FF2B5EF4-FFF2-40B4-BE49-F238E27FC236}">
                <a16:creationId xmlns:a16="http://schemas.microsoft.com/office/drawing/2014/main" id="{D0133004-6552-C04A-B50A-E11D2E95E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007" y="770660"/>
            <a:ext cx="4505739" cy="1813560"/>
          </a:xfrm>
          <a:prstGeom prst="rect">
            <a:avLst/>
          </a:prstGeom>
        </p:spPr>
      </p:pic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4085D39-AF5F-AD4A-B50A-E1E910A58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902" y="2642456"/>
            <a:ext cx="4505739" cy="1813560"/>
          </a:xfrm>
          <a:prstGeom prst="rect">
            <a:avLst/>
          </a:prstGeom>
        </p:spPr>
      </p:pic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D32471F-9060-3543-9FFF-6A0F8BC6E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902" y="4514252"/>
            <a:ext cx="4505739" cy="18135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B52CB1-9061-E842-8494-31DB517F1CD5}"/>
              </a:ext>
            </a:extLst>
          </p:cNvPr>
          <p:cNvSpPr txBox="1"/>
          <p:nvPr/>
        </p:nvSpPr>
        <p:spPr>
          <a:xfrm>
            <a:off x="6234256" y="1018226"/>
            <a:ext cx="534814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CAMS European regional air quality analyses (and 4-day forecasts) assimilate surface observations into an ensemble of 7 air quality forecast models and further confirm reduced NO</a:t>
            </a:r>
            <a:r>
              <a:rPr lang="en-US" sz="16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in spring 2020 compared to 2019.</a:t>
            </a:r>
            <a:endParaRPr lang="el-GR" sz="1600" dirty="0">
              <a:solidFill>
                <a:prstClr val="black"/>
              </a:solidFill>
              <a:latin typeface="Calibri"/>
            </a:endParaRP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CAMS provides air quality information in support of the COVID-19 crisis, including time series of key pollutants (PM</a:t>
            </a:r>
            <a:r>
              <a:rPr lang="en-GB" sz="1600" baseline="-25000" dirty="0">
                <a:solidFill>
                  <a:prstClr val="black"/>
                </a:solidFill>
                <a:latin typeface="Calibri"/>
              </a:rPr>
              <a:t>2.5</a:t>
            </a:r>
            <a:r>
              <a:rPr lang="en-GB" sz="1600" dirty="0">
                <a:solidFill>
                  <a:prstClr val="black"/>
                </a:solidFill>
                <a:latin typeface="Calibri"/>
              </a:rPr>
              <a:t>, PM</a:t>
            </a:r>
            <a:r>
              <a:rPr lang="en-GB" sz="1600" baseline="-25000" dirty="0">
                <a:solidFill>
                  <a:prstClr val="black"/>
                </a:solidFill>
                <a:latin typeface="Calibri"/>
              </a:rPr>
              <a:t>10</a:t>
            </a:r>
            <a:r>
              <a:rPr lang="en-GB" sz="1600" dirty="0">
                <a:solidFill>
                  <a:prstClr val="black"/>
                </a:solidFill>
                <a:latin typeface="Calibri"/>
              </a:rPr>
              <a:t>, O</a:t>
            </a:r>
            <a:r>
              <a:rPr lang="en-GB" sz="1600" baseline="-25000" dirty="0">
                <a:solidFill>
                  <a:prstClr val="black"/>
                </a:solidFill>
                <a:latin typeface="Calibri"/>
              </a:rPr>
              <a:t>3</a:t>
            </a:r>
            <a:r>
              <a:rPr lang="en-GB" sz="1600" dirty="0">
                <a:solidFill>
                  <a:prstClr val="black"/>
                </a:solidFill>
                <a:latin typeface="Calibri"/>
              </a:rPr>
              <a:t>, NO</a:t>
            </a:r>
            <a:r>
              <a:rPr lang="en-GB" sz="16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GB" sz="1600" dirty="0">
                <a:solidFill>
                  <a:prstClr val="black"/>
                </a:solidFill>
                <a:latin typeface="Calibri"/>
              </a:rPr>
              <a:t>)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for European cities, providing context to the effect of lockdown measures on air pollution.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Time series of surface NO</a:t>
            </a:r>
            <a:r>
              <a:rPr lang="en-US" sz="16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for Milan, Paris and Madrid between 3 January and 24 May highlight challenges in evaluating changes relative to 2017-2019 mean:</a:t>
            </a:r>
          </a:p>
          <a:p>
            <a:pPr marL="742944" lvl="1" indent="-285744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degree of variability.</a:t>
            </a:r>
          </a:p>
          <a:p>
            <a:pPr marL="742944" lvl="1" indent="-285744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Declining levels of short-lived air pollutants from winter into spring (increasing temperatures and insolation).</a:t>
            </a:r>
          </a:p>
          <a:p>
            <a:pPr marL="285744" indent="-285744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seri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es of total column NO</a:t>
            </a:r>
            <a:r>
              <a:rPr lang="en-US" sz="16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for European cities shows good agreement in magnitude and trend.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F594DDB-4C95-8C47-B9D4-3EE81ECC3FC8}"/>
              </a:ext>
            </a:extLst>
          </p:cNvPr>
          <p:cNvGrpSpPr/>
          <p:nvPr/>
        </p:nvGrpSpPr>
        <p:grpSpPr>
          <a:xfrm>
            <a:off x="1450350" y="669050"/>
            <a:ext cx="4506291" cy="6188950"/>
            <a:chOff x="1252569" y="712425"/>
            <a:chExt cx="4506291" cy="6188950"/>
          </a:xfrm>
        </p:grpSpPr>
        <p:pic>
          <p:nvPicPr>
            <p:cNvPr id="4" name="Picture 3" descr="A picture containing different, sitting, many, group&#10;&#10;Description automatically generated">
              <a:extLst>
                <a:ext uri="{FF2B5EF4-FFF2-40B4-BE49-F238E27FC236}">
                  <a16:creationId xmlns:a16="http://schemas.microsoft.com/office/drawing/2014/main" id="{BE40B6A5-DC66-2D45-BACC-8FCC2CA9F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3122" y="712425"/>
              <a:ext cx="4505738" cy="2102678"/>
            </a:xfrm>
            <a:prstGeom prst="rect">
              <a:avLst/>
            </a:prstGeom>
          </p:spPr>
        </p:pic>
        <p:pic>
          <p:nvPicPr>
            <p:cNvPr id="12" name="Picture 11" descr="A group of people in different colors&#10;&#10;Description automatically generated">
              <a:extLst>
                <a:ext uri="{FF2B5EF4-FFF2-40B4-BE49-F238E27FC236}">
                  <a16:creationId xmlns:a16="http://schemas.microsoft.com/office/drawing/2014/main" id="{50D3BB55-851B-444B-B0C3-BEE00F55E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52569" y="2755560"/>
              <a:ext cx="4505739" cy="2102679"/>
            </a:xfrm>
            <a:prstGeom prst="rect">
              <a:avLst/>
            </a:prstGeom>
          </p:spPr>
        </p:pic>
        <p:pic>
          <p:nvPicPr>
            <p:cNvPr id="8" name="Picture 7" descr="A group of people&#10;&#10;Description automatically generated">
              <a:extLst>
                <a:ext uri="{FF2B5EF4-FFF2-40B4-BE49-F238E27FC236}">
                  <a16:creationId xmlns:a16="http://schemas.microsoft.com/office/drawing/2014/main" id="{B7A6169F-FA3B-FC40-A14D-CE7B55C79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2569" y="4798696"/>
              <a:ext cx="4505739" cy="2102679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46A0B9C-7A87-A041-8F0D-D8A8292A8FC2}"/>
              </a:ext>
            </a:extLst>
          </p:cNvPr>
          <p:cNvSpPr txBox="1"/>
          <p:nvPr/>
        </p:nvSpPr>
        <p:spPr>
          <a:xfrm>
            <a:off x="4633844" y="819668"/>
            <a:ext cx="974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Milan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23433B-881E-B04F-B15C-D02AFF90B7E1}"/>
              </a:ext>
            </a:extLst>
          </p:cNvPr>
          <p:cNvSpPr txBox="1"/>
          <p:nvPr/>
        </p:nvSpPr>
        <p:spPr>
          <a:xfrm>
            <a:off x="4627559" y="2898322"/>
            <a:ext cx="974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Paris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9AF3BC-F43A-8747-8468-58263FEE7A84}"/>
              </a:ext>
            </a:extLst>
          </p:cNvPr>
          <p:cNvSpPr txBox="1"/>
          <p:nvPr/>
        </p:nvSpPr>
        <p:spPr>
          <a:xfrm>
            <a:off x="4636605" y="4941458"/>
            <a:ext cx="974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Madrid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892C52-6BA0-A04F-9553-0F70BF57B16E}"/>
              </a:ext>
            </a:extLst>
          </p:cNvPr>
          <p:cNvSpPr txBox="1"/>
          <p:nvPr/>
        </p:nvSpPr>
        <p:spPr>
          <a:xfrm>
            <a:off x="3066415" y="898675"/>
            <a:ext cx="1744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CAMS total column NO</a:t>
            </a:r>
            <a:r>
              <a:rPr lang="en-US" sz="1200" baseline="-25000" dirty="0"/>
              <a:t>2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</a:rPr>
              <a:t>S5P total column NO</a:t>
            </a:r>
            <a:r>
              <a:rPr lang="en-US" sz="1200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8E9B04-4253-8A43-9501-3DD98D6805F9}"/>
              </a:ext>
            </a:extLst>
          </p:cNvPr>
          <p:cNvSpPr txBox="1"/>
          <p:nvPr/>
        </p:nvSpPr>
        <p:spPr>
          <a:xfrm>
            <a:off x="6234256" y="5760863"/>
            <a:ext cx="5871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https://</a:t>
            </a:r>
            <a:r>
              <a:rPr lang="en-US" sz="1200" dirty="0" err="1">
                <a:solidFill>
                  <a:srgbClr val="FF0000"/>
                </a:solidFill>
              </a:rPr>
              <a:t>atmosphere.copernicus.eu</a:t>
            </a:r>
            <a:r>
              <a:rPr lang="en-US" sz="1200" dirty="0">
                <a:solidFill>
                  <a:srgbClr val="FF0000"/>
                </a:solidFill>
              </a:rPr>
              <a:t>/european-air-quality-information-support-covid-19-crisis</a:t>
            </a:r>
          </a:p>
        </p:txBody>
      </p:sp>
    </p:spTree>
    <p:extLst>
      <p:ext uri="{BB962C8B-B14F-4D97-AF65-F5344CB8AC3E}">
        <p14:creationId xmlns:p14="http://schemas.microsoft.com/office/powerpoint/2010/main" val="1128011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1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55" descr="Risultati immagini per EGU logo 2020"/>
          <p:cNvSpPr/>
          <p:nvPr/>
        </p:nvSpPr>
        <p:spPr>
          <a:xfrm>
            <a:off x="815975" y="0"/>
            <a:ext cx="2562300" cy="11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55" descr="EGU - Visual identity"/>
          <p:cNvSpPr/>
          <p:nvPr/>
        </p:nvSpPr>
        <p:spPr>
          <a:xfrm>
            <a:off x="815975" y="4032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55"/>
          <p:cNvSpPr/>
          <p:nvPr/>
        </p:nvSpPr>
        <p:spPr>
          <a:xfrm>
            <a:off x="0" y="1152525"/>
            <a:ext cx="12192000" cy="5705400"/>
          </a:xfrm>
          <a:prstGeom prst="rect">
            <a:avLst/>
          </a:prstGeom>
          <a:solidFill>
            <a:srgbClr val="000000">
              <a:alpha val="61839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55"/>
          <p:cNvSpPr txBox="1"/>
          <p:nvPr/>
        </p:nvSpPr>
        <p:spPr>
          <a:xfrm>
            <a:off x="947250" y="1510425"/>
            <a:ext cx="11244600" cy="49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Using Copernicus data for Atmospheric Composition Applications</a:t>
            </a:r>
            <a:endParaRPr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Practical Workflow Examples</a:t>
            </a:r>
            <a:endParaRPr sz="6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Julia Wagemann</a:t>
            </a:r>
            <a:r>
              <a:rPr lang="en-GB" sz="22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(MEEO / University of Marburg)</a:t>
            </a:r>
            <a:endParaRPr sz="22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1" name="Google Shape;53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" y="0"/>
            <a:ext cx="12192000" cy="115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79700" y="5203725"/>
            <a:ext cx="4061700" cy="129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6" descr="AC SAF Operations Report 2/2018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56"/>
          <p:cNvSpPr/>
          <p:nvPr/>
        </p:nvSpPr>
        <p:spPr>
          <a:xfrm>
            <a:off x="16024647" y="2243313"/>
            <a:ext cx="984600" cy="27000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56"/>
          <p:cNvSpPr txBox="1"/>
          <p:nvPr/>
        </p:nvSpPr>
        <p:spPr>
          <a:xfrm rot="-450">
            <a:off x="460375" y="1353783"/>
            <a:ext cx="11448900" cy="15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>
                <a:highlight>
                  <a:srgbClr val="FFD966"/>
                </a:highlight>
                <a:latin typeface="Oswald"/>
                <a:ea typeface="Oswald"/>
                <a:cs typeface="Oswald"/>
                <a:sym typeface="Oswald"/>
              </a:rPr>
              <a:t>Covid-19 case study</a:t>
            </a:r>
            <a:r>
              <a:rPr lang="en-GB" sz="6000">
                <a:highlight>
                  <a:srgbClr val="FFD966"/>
                </a:highlight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-GB" sz="3000">
                <a:highlight>
                  <a:srgbClr val="FFD966"/>
                </a:highlight>
                <a:latin typeface="Oswald"/>
                <a:ea typeface="Oswald"/>
                <a:cs typeface="Oswald"/>
                <a:sym typeface="Oswald"/>
              </a:rPr>
              <a:t>- </a:t>
            </a:r>
            <a:r>
              <a:rPr lang="en-GB" sz="3000" b="1">
                <a:highlight>
                  <a:srgbClr val="FFD966"/>
                </a:highlight>
                <a:latin typeface="Oswald"/>
                <a:ea typeface="Oswald"/>
                <a:cs typeface="Oswald"/>
                <a:sym typeface="Oswald"/>
              </a:rPr>
              <a:t>Metop-A / Metop-B GOME- 2</a:t>
            </a:r>
            <a:r>
              <a:rPr lang="en-GB" sz="3000">
                <a:highlight>
                  <a:srgbClr val="FFD966"/>
                </a:highlight>
                <a:latin typeface="Oswald"/>
                <a:ea typeface="Oswald"/>
                <a:cs typeface="Oswald"/>
                <a:sym typeface="Oswald"/>
              </a:rPr>
              <a:t> </a:t>
            </a:r>
            <a:endParaRPr sz="3000" b="1">
              <a:highlight>
                <a:srgbClr val="FFD966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40" name="Google Shape;54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12192000" cy="119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9792" y="3605400"/>
            <a:ext cx="6775133" cy="2846100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56"/>
          <p:cNvSpPr txBox="1"/>
          <p:nvPr/>
        </p:nvSpPr>
        <p:spPr>
          <a:xfrm>
            <a:off x="302875" y="2579550"/>
            <a:ext cx="49470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dk1"/>
                </a:solidFill>
                <a:highlight>
                  <a:srgbClr val="FFD966"/>
                </a:highlight>
                <a:latin typeface="Oswald"/>
                <a:ea typeface="Oswald"/>
                <a:cs typeface="Oswald"/>
                <a:sym typeface="Oswald"/>
              </a:rPr>
              <a:t>Anomaly map</a:t>
            </a:r>
            <a:endParaRPr sz="3000" b="1">
              <a:solidFill>
                <a:schemeClr val="dk1"/>
              </a:solidFill>
              <a:highlight>
                <a:srgbClr val="FFD966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43" name="Google Shape;543;p56"/>
          <p:cNvSpPr txBox="1"/>
          <p:nvPr/>
        </p:nvSpPr>
        <p:spPr>
          <a:xfrm>
            <a:off x="5609375" y="2579550"/>
            <a:ext cx="63000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dk1"/>
                </a:solidFill>
                <a:highlight>
                  <a:srgbClr val="FFD966"/>
                </a:highlight>
                <a:latin typeface="Oswald"/>
                <a:ea typeface="Oswald"/>
                <a:cs typeface="Oswald"/>
                <a:sym typeface="Oswald"/>
              </a:rPr>
              <a:t>Time-Series analysis</a:t>
            </a:r>
            <a:endParaRPr sz="3000" b="1">
              <a:solidFill>
                <a:schemeClr val="dk1"/>
              </a:solidFill>
              <a:highlight>
                <a:srgbClr val="FFD966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44" name="Google Shape;544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5575" y="3304950"/>
            <a:ext cx="5312010" cy="3459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57" descr="AC SAF Operations Report 2/2018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57"/>
          <p:cNvSpPr/>
          <p:nvPr/>
        </p:nvSpPr>
        <p:spPr>
          <a:xfrm>
            <a:off x="16024647" y="2243313"/>
            <a:ext cx="984600" cy="27000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1" name="Google Shape;55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12192000" cy="119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8575" y="3203175"/>
            <a:ext cx="6475300" cy="349785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57"/>
          <p:cNvSpPr txBox="1"/>
          <p:nvPr/>
        </p:nvSpPr>
        <p:spPr>
          <a:xfrm rot="-450">
            <a:off x="460375" y="1277583"/>
            <a:ext cx="11448900" cy="15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>
                <a:highlight>
                  <a:srgbClr val="FFD966"/>
                </a:highlight>
                <a:latin typeface="Oswald"/>
                <a:ea typeface="Oswald"/>
                <a:cs typeface="Oswald"/>
                <a:sym typeface="Oswald"/>
              </a:rPr>
              <a:t>Covid-19 case study</a:t>
            </a:r>
            <a:r>
              <a:rPr lang="en-GB" sz="6000">
                <a:highlight>
                  <a:srgbClr val="FFD966"/>
                </a:highlight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-GB" sz="3000">
                <a:highlight>
                  <a:srgbClr val="FFD966"/>
                </a:highlight>
                <a:latin typeface="Oswald"/>
                <a:ea typeface="Oswald"/>
                <a:cs typeface="Oswald"/>
                <a:sym typeface="Oswald"/>
              </a:rPr>
              <a:t>- </a:t>
            </a:r>
            <a:r>
              <a:rPr lang="en-GB" sz="3000" b="1">
                <a:highlight>
                  <a:srgbClr val="FFD966"/>
                </a:highlight>
                <a:latin typeface="Oswald"/>
                <a:ea typeface="Oswald"/>
                <a:cs typeface="Oswald"/>
                <a:sym typeface="Oswald"/>
              </a:rPr>
              <a:t>Sentinel-5P TROPOMI </a:t>
            </a:r>
            <a:r>
              <a:rPr lang="en-GB" sz="3000">
                <a:highlight>
                  <a:srgbClr val="FFD966"/>
                </a:highlight>
                <a:latin typeface="Oswald"/>
                <a:ea typeface="Oswald"/>
                <a:cs typeface="Oswald"/>
                <a:sym typeface="Oswald"/>
              </a:rPr>
              <a:t> </a:t>
            </a:r>
            <a:endParaRPr sz="3000" b="1">
              <a:highlight>
                <a:srgbClr val="FFD966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54" name="Google Shape;554;p57"/>
          <p:cNvSpPr txBox="1"/>
          <p:nvPr/>
        </p:nvSpPr>
        <p:spPr>
          <a:xfrm>
            <a:off x="302875" y="2427150"/>
            <a:ext cx="49470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dk1"/>
                </a:solidFill>
                <a:highlight>
                  <a:srgbClr val="FFD966"/>
                </a:highlight>
                <a:latin typeface="Oswald"/>
                <a:ea typeface="Oswald"/>
                <a:cs typeface="Oswald"/>
                <a:sym typeface="Oswald"/>
              </a:rPr>
              <a:t>Anomaly map</a:t>
            </a:r>
            <a:endParaRPr sz="3000" b="1">
              <a:solidFill>
                <a:schemeClr val="dk1"/>
              </a:solidFill>
              <a:highlight>
                <a:srgbClr val="FFD966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55" name="Google Shape;555;p57"/>
          <p:cNvSpPr txBox="1"/>
          <p:nvPr/>
        </p:nvSpPr>
        <p:spPr>
          <a:xfrm>
            <a:off x="5609375" y="2427150"/>
            <a:ext cx="63000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dk1"/>
                </a:solidFill>
                <a:highlight>
                  <a:srgbClr val="FFD966"/>
                </a:highlight>
                <a:latin typeface="Oswald"/>
                <a:ea typeface="Oswald"/>
                <a:cs typeface="Oswald"/>
                <a:sym typeface="Oswald"/>
              </a:rPr>
              <a:t>Time-Series analysis</a:t>
            </a:r>
            <a:endParaRPr sz="3000" b="1">
              <a:solidFill>
                <a:schemeClr val="dk1"/>
              </a:solidFill>
              <a:highlight>
                <a:srgbClr val="FFD966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56" name="Google Shape;556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152550"/>
            <a:ext cx="5252462" cy="362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58"/>
          <p:cNvSpPr/>
          <p:nvPr/>
        </p:nvSpPr>
        <p:spPr>
          <a:xfrm>
            <a:off x="38167" y="2213900"/>
            <a:ext cx="12192000" cy="4644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58"/>
          <p:cNvSpPr txBox="1"/>
          <p:nvPr/>
        </p:nvSpPr>
        <p:spPr>
          <a:xfrm>
            <a:off x="5382433" y="4841433"/>
            <a:ext cx="6012900" cy="10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>
                <a:latin typeface="Oswald"/>
                <a:ea typeface="Oswald"/>
                <a:cs typeface="Oswald"/>
                <a:sym typeface="Oswald"/>
              </a:rPr>
              <a:t>Go to:</a:t>
            </a:r>
            <a:endParaRPr sz="27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1">
                <a:solidFill>
                  <a:srgbClr val="0B5394"/>
                </a:solidFill>
                <a:uFill>
                  <a:noFill/>
                </a:uFill>
                <a:latin typeface="Oswald"/>
                <a:ea typeface="Oswald"/>
                <a:cs typeface="Oswald"/>
                <a:sym typeface="Oswald"/>
                <a:hlinkClick r:id="rId3"/>
              </a:rPr>
              <a:t>https://ltpy.adamplatform.eu</a:t>
            </a:r>
            <a:r>
              <a:rPr lang="en-GB" sz="3200">
                <a:solidFill>
                  <a:srgbClr val="3D85C6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sz="3200">
              <a:solidFill>
                <a:srgbClr val="3D85C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63" name="Google Shape;563;p58"/>
          <p:cNvSpPr/>
          <p:nvPr/>
        </p:nvSpPr>
        <p:spPr>
          <a:xfrm>
            <a:off x="4250233" y="3328867"/>
            <a:ext cx="871500" cy="8715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 sz="4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64" name="Google Shape;564;p58"/>
          <p:cNvSpPr/>
          <p:nvPr/>
        </p:nvSpPr>
        <p:spPr>
          <a:xfrm>
            <a:off x="4250233" y="4933000"/>
            <a:ext cx="871500" cy="8715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 sz="4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65" name="Google Shape;565;p58"/>
          <p:cNvSpPr txBox="1"/>
          <p:nvPr/>
        </p:nvSpPr>
        <p:spPr>
          <a:xfrm>
            <a:off x="5382433" y="3220467"/>
            <a:ext cx="6644400" cy="10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Create an account: </a:t>
            </a:r>
            <a:r>
              <a:rPr lang="en-GB" sz="3300" b="1">
                <a:solidFill>
                  <a:srgbClr val="0B5394"/>
                </a:solidFill>
                <a:uFill>
                  <a:noFill/>
                </a:uFill>
                <a:latin typeface="Oswald"/>
                <a:ea typeface="Oswald"/>
                <a:cs typeface="Oswald"/>
                <a:sym typeface="Oswald"/>
                <a:hlinkClick r:id="rId4"/>
              </a:rPr>
              <a:t>https://wekeo-login.services.meeo.it</a:t>
            </a:r>
            <a:endParaRPr sz="3300" b="1">
              <a:solidFill>
                <a:srgbClr val="0B5394"/>
              </a:solidFill>
            </a:endParaRPr>
          </a:p>
        </p:txBody>
      </p:sp>
      <p:sp>
        <p:nvSpPr>
          <p:cNvPr id="566" name="Google Shape;566;p58"/>
          <p:cNvSpPr/>
          <p:nvPr/>
        </p:nvSpPr>
        <p:spPr>
          <a:xfrm rot="5400000">
            <a:off x="-286267" y="2487367"/>
            <a:ext cx="4644000" cy="4071600"/>
          </a:xfrm>
          <a:prstGeom prst="triangle">
            <a:avLst>
              <a:gd name="adj" fmla="val 50000"/>
            </a:avLst>
          </a:prstGeom>
          <a:solidFill>
            <a:srgbClr val="FFE5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58"/>
          <p:cNvSpPr txBox="1"/>
          <p:nvPr/>
        </p:nvSpPr>
        <p:spPr>
          <a:xfrm>
            <a:off x="57367" y="3420367"/>
            <a:ext cx="3034500" cy="22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latin typeface="Oswald"/>
                <a:ea typeface="Oswald"/>
                <a:cs typeface="Oswald"/>
                <a:sym typeface="Oswald"/>
              </a:rPr>
              <a:t>Access to the </a:t>
            </a:r>
            <a:r>
              <a:rPr lang="en-GB" sz="3100" b="1">
                <a:latin typeface="Oswald"/>
                <a:ea typeface="Oswald"/>
                <a:cs typeface="Oswald"/>
                <a:sym typeface="Oswald"/>
              </a:rPr>
              <a:t>practical course material via Jupyterhub</a:t>
            </a:r>
            <a:endParaRPr sz="3100" b="1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68" name="Google Shape;568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" y="0"/>
            <a:ext cx="12192000" cy="1152525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58"/>
          <p:cNvSpPr txBox="1"/>
          <p:nvPr/>
        </p:nvSpPr>
        <p:spPr>
          <a:xfrm>
            <a:off x="1394700" y="1268700"/>
            <a:ext cx="9402600" cy="8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1">
                <a:highlight>
                  <a:srgbClr val="FFE599"/>
                </a:highlight>
                <a:latin typeface="Oswald"/>
                <a:ea typeface="Oswald"/>
                <a:cs typeface="Oswald"/>
                <a:sym typeface="Oswald"/>
              </a:rPr>
              <a:t>Using Copernicus Atmospheric Composition Data</a:t>
            </a:r>
            <a:endParaRPr sz="3500" b="1">
              <a:highlight>
                <a:srgbClr val="FFE599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113" y="131175"/>
            <a:ext cx="11567774" cy="113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263850"/>
            <a:ext cx="12191999" cy="559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1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2" descr="Risultati immagini per EGU logo 2020"/>
          <p:cNvSpPr/>
          <p:nvPr/>
        </p:nvSpPr>
        <p:spPr>
          <a:xfrm>
            <a:off x="815975" y="0"/>
            <a:ext cx="2562300" cy="11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32" descr="EGU - Visual identity"/>
          <p:cNvSpPr/>
          <p:nvPr/>
        </p:nvSpPr>
        <p:spPr>
          <a:xfrm>
            <a:off x="815975" y="4032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32"/>
          <p:cNvSpPr/>
          <p:nvPr/>
        </p:nvSpPr>
        <p:spPr>
          <a:xfrm>
            <a:off x="0" y="1152525"/>
            <a:ext cx="12192000" cy="5705400"/>
          </a:xfrm>
          <a:prstGeom prst="rect">
            <a:avLst/>
          </a:prstGeom>
          <a:solidFill>
            <a:srgbClr val="000000">
              <a:alpha val="61839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32"/>
          <p:cNvSpPr txBox="1"/>
          <p:nvPr/>
        </p:nvSpPr>
        <p:spPr>
          <a:xfrm>
            <a:off x="947250" y="1510425"/>
            <a:ext cx="10297500" cy="49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Using Copernicus data for Atmospheric Composition Applications</a:t>
            </a:r>
            <a:endParaRPr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Use of AC SAF GOME-2 data</a:t>
            </a:r>
            <a:endParaRPr sz="6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Federico Fierli </a:t>
            </a:r>
            <a:r>
              <a:rPr lang="en-GB" sz="22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(EUMETSAT)</a:t>
            </a:r>
            <a:endParaRPr sz="22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" name="Google Shape;23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" y="0"/>
            <a:ext cx="12192000" cy="115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79700" y="5203725"/>
            <a:ext cx="4061700" cy="129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"/>
          <p:cNvSpPr txBox="1">
            <a:spLocks noGrp="1"/>
          </p:cNvSpPr>
          <p:nvPr>
            <p:ph type="title"/>
          </p:nvPr>
        </p:nvSpPr>
        <p:spPr>
          <a:xfrm>
            <a:off x="404300" y="2009475"/>
            <a:ext cx="3117000" cy="3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000000"/>
                </a:solidFill>
                <a:highlight>
                  <a:srgbClr val="FFD966"/>
                </a:highlight>
                <a:latin typeface="Oswald"/>
                <a:ea typeface="Oswald"/>
                <a:cs typeface="Oswald"/>
                <a:sym typeface="Oswald"/>
              </a:rPr>
              <a:t>Atmospheric Composition from Satellites</a:t>
            </a:r>
            <a:endParaRPr sz="3600" b="1">
              <a:solidFill>
                <a:srgbClr val="000000"/>
              </a:solidFill>
              <a:highlight>
                <a:srgbClr val="FFD966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 b="1">
              <a:solidFill>
                <a:srgbClr val="000000"/>
              </a:solidFill>
              <a:highlight>
                <a:srgbClr val="FFD966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Oswald"/>
              <a:buChar char="●"/>
            </a:pPr>
            <a:r>
              <a:rPr lang="en-GB" sz="2600">
                <a:solidFill>
                  <a:srgbClr val="000000"/>
                </a:solidFill>
                <a:highlight>
                  <a:srgbClr val="FFD966"/>
                </a:highlight>
                <a:latin typeface="Oswald"/>
                <a:ea typeface="Oswald"/>
                <a:cs typeface="Oswald"/>
                <a:sym typeface="Oswald"/>
              </a:rPr>
              <a:t>What is measured and why it matters</a:t>
            </a:r>
            <a:endParaRPr sz="2600">
              <a:solidFill>
                <a:srgbClr val="000000"/>
              </a:solidFill>
              <a:highlight>
                <a:srgbClr val="FFD966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Oswald"/>
              <a:buChar char="●"/>
            </a:pPr>
            <a:r>
              <a:rPr lang="en-GB" sz="2600">
                <a:solidFill>
                  <a:srgbClr val="000000"/>
                </a:solidFill>
                <a:highlight>
                  <a:srgbClr val="FFD966"/>
                </a:highlight>
                <a:latin typeface="Oswald"/>
                <a:ea typeface="Oswald"/>
                <a:cs typeface="Oswald"/>
                <a:sym typeface="Oswald"/>
              </a:rPr>
              <a:t>Example on Air Quality</a:t>
            </a:r>
            <a:endParaRPr sz="2600">
              <a:solidFill>
                <a:srgbClr val="000000"/>
              </a:solidFill>
              <a:highlight>
                <a:srgbClr val="FFD966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47" name="Google Shape;24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4900" y="1437975"/>
            <a:ext cx="8918424" cy="517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113" y="0"/>
            <a:ext cx="11567774" cy="113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113" y="0"/>
            <a:ext cx="11567774" cy="113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5000" y="1513675"/>
            <a:ext cx="8574875" cy="5242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57300" y="821300"/>
            <a:ext cx="1895475" cy="119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4"/>
          <p:cNvSpPr txBox="1">
            <a:spLocks noGrp="1"/>
          </p:cNvSpPr>
          <p:nvPr>
            <p:ph type="title"/>
          </p:nvPr>
        </p:nvSpPr>
        <p:spPr>
          <a:xfrm>
            <a:off x="404300" y="2009475"/>
            <a:ext cx="3117000" cy="3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000000"/>
                </a:solidFill>
                <a:highlight>
                  <a:srgbClr val="FFD966"/>
                </a:highlight>
                <a:latin typeface="Oswald"/>
                <a:ea typeface="Oswald"/>
                <a:cs typeface="Oswald"/>
                <a:sym typeface="Oswald"/>
              </a:rPr>
              <a:t>Atmospheric Composition from Satellites</a:t>
            </a:r>
            <a:endParaRPr sz="3600" b="1">
              <a:solidFill>
                <a:srgbClr val="000000"/>
              </a:solidFill>
              <a:highlight>
                <a:srgbClr val="FFD966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 b="1">
              <a:solidFill>
                <a:srgbClr val="000000"/>
              </a:solidFill>
              <a:highlight>
                <a:srgbClr val="FFD966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Oswald"/>
              <a:buChar char="●"/>
            </a:pPr>
            <a:r>
              <a:rPr lang="en-GB" sz="2600">
                <a:solidFill>
                  <a:srgbClr val="000000"/>
                </a:solidFill>
                <a:highlight>
                  <a:srgbClr val="FFD966"/>
                </a:highlight>
                <a:latin typeface="Oswald"/>
                <a:ea typeface="Oswald"/>
                <a:cs typeface="Oswald"/>
                <a:sym typeface="Oswald"/>
              </a:rPr>
              <a:t>What is measured and why it matters</a:t>
            </a:r>
            <a:endParaRPr sz="2600">
              <a:solidFill>
                <a:srgbClr val="000000"/>
              </a:solidFill>
              <a:highlight>
                <a:srgbClr val="FFD966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Oswald"/>
              <a:buChar char="●"/>
            </a:pPr>
            <a:r>
              <a:rPr lang="en-GB" sz="2600">
                <a:solidFill>
                  <a:srgbClr val="000000"/>
                </a:solidFill>
                <a:highlight>
                  <a:srgbClr val="FFD966"/>
                </a:highlight>
                <a:latin typeface="Oswald"/>
                <a:ea typeface="Oswald"/>
                <a:cs typeface="Oswald"/>
                <a:sym typeface="Oswald"/>
              </a:rPr>
              <a:t>Example on Air Quality</a:t>
            </a:r>
            <a:endParaRPr sz="2600">
              <a:solidFill>
                <a:srgbClr val="000000"/>
              </a:solidFill>
              <a:highlight>
                <a:srgbClr val="FFD966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oogle Shape;262;p35"/>
          <p:cNvGrpSpPr/>
          <p:nvPr/>
        </p:nvGrpSpPr>
        <p:grpSpPr>
          <a:xfrm>
            <a:off x="0" y="-43490"/>
            <a:ext cx="9389010" cy="6858000"/>
            <a:chOff x="0" y="0"/>
            <a:chExt cx="9389010" cy="6858000"/>
          </a:xfrm>
        </p:grpSpPr>
        <p:sp>
          <p:nvSpPr>
            <p:cNvPr id="263" name="Google Shape;263;p35"/>
            <p:cNvSpPr/>
            <p:nvPr/>
          </p:nvSpPr>
          <p:spPr>
            <a:xfrm>
              <a:off x="4056888" y="5801399"/>
              <a:ext cx="516865" cy="4236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rgbClr val="FF9933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CO </a:t>
              </a:r>
              <a:endParaRPr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35"/>
            <p:cNvSpPr/>
            <p:nvPr/>
          </p:nvSpPr>
          <p:spPr>
            <a:xfrm>
              <a:off x="4447032" y="5801399"/>
              <a:ext cx="126480" cy="4236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rgbClr val="FF9933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-</a:t>
              </a:r>
              <a:endParaRPr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35"/>
            <p:cNvSpPr/>
            <p:nvPr/>
          </p:nvSpPr>
          <p:spPr>
            <a:xfrm>
              <a:off x="4608576" y="5801399"/>
              <a:ext cx="1340200" cy="4236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rgbClr val="FF9933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MOPITT </a:t>
              </a:r>
              <a:endParaRPr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35"/>
            <p:cNvSpPr/>
            <p:nvPr/>
          </p:nvSpPr>
          <p:spPr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l" t="t" r="r" b="b"/>
              <a:pathLst>
                <a:path w="9144000" h="6858000" extrusionOk="0">
                  <a:moveTo>
                    <a:pt x="0" y="0"/>
                  </a:moveTo>
                  <a:lnTo>
                    <a:pt x="9144000" y="0"/>
                  </a:lnTo>
                  <a:lnTo>
                    <a:pt x="9144000" y="6858000"/>
                  </a:lnTo>
                  <a:lnTo>
                    <a:pt x="0" y="685800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35"/>
            <p:cNvSpPr/>
            <p:nvPr/>
          </p:nvSpPr>
          <p:spPr>
            <a:xfrm>
              <a:off x="984504" y="2173224"/>
              <a:ext cx="454152" cy="390144"/>
            </a:xfrm>
            <a:custGeom>
              <a:avLst/>
              <a:gdLst/>
              <a:ahLst/>
              <a:cxnLst/>
              <a:rect l="l" t="t" r="r" b="b"/>
              <a:pathLst>
                <a:path w="454152" h="390144" extrusionOk="0">
                  <a:moveTo>
                    <a:pt x="228600" y="0"/>
                  </a:moveTo>
                  <a:cubicBezTo>
                    <a:pt x="353568" y="0"/>
                    <a:pt x="454152" y="88392"/>
                    <a:pt x="454152" y="195072"/>
                  </a:cubicBezTo>
                  <a:cubicBezTo>
                    <a:pt x="454152" y="304800"/>
                    <a:pt x="353568" y="390144"/>
                    <a:pt x="228600" y="390144"/>
                  </a:cubicBezTo>
                  <a:cubicBezTo>
                    <a:pt x="103632" y="390144"/>
                    <a:pt x="0" y="304800"/>
                    <a:pt x="0" y="195072"/>
                  </a:cubicBezTo>
                  <a:cubicBezTo>
                    <a:pt x="0" y="88392"/>
                    <a:pt x="103632" y="0"/>
                    <a:pt x="22860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35"/>
            <p:cNvSpPr/>
            <p:nvPr/>
          </p:nvSpPr>
          <p:spPr>
            <a:xfrm>
              <a:off x="972312" y="2157984"/>
              <a:ext cx="240792" cy="420624"/>
            </a:xfrm>
            <a:custGeom>
              <a:avLst/>
              <a:gdLst/>
              <a:ahLst/>
              <a:cxnLst/>
              <a:rect l="l" t="t" r="r" b="b"/>
              <a:pathLst>
                <a:path w="240792" h="420624" extrusionOk="0">
                  <a:moveTo>
                    <a:pt x="240792" y="0"/>
                  </a:moveTo>
                  <a:lnTo>
                    <a:pt x="240792" y="30480"/>
                  </a:lnTo>
                  <a:lnTo>
                    <a:pt x="219456" y="30480"/>
                  </a:lnTo>
                  <a:lnTo>
                    <a:pt x="198120" y="33528"/>
                  </a:lnTo>
                  <a:lnTo>
                    <a:pt x="176784" y="36576"/>
                  </a:lnTo>
                  <a:lnTo>
                    <a:pt x="158496" y="45720"/>
                  </a:lnTo>
                  <a:lnTo>
                    <a:pt x="137160" y="51816"/>
                  </a:lnTo>
                  <a:lnTo>
                    <a:pt x="121920" y="60960"/>
                  </a:lnTo>
                  <a:lnTo>
                    <a:pt x="103632" y="73152"/>
                  </a:lnTo>
                  <a:lnTo>
                    <a:pt x="88392" y="82296"/>
                  </a:lnTo>
                  <a:lnTo>
                    <a:pt x="76200" y="97536"/>
                  </a:lnTo>
                  <a:lnTo>
                    <a:pt x="64008" y="109728"/>
                  </a:lnTo>
                  <a:lnTo>
                    <a:pt x="51816" y="124968"/>
                  </a:lnTo>
                  <a:lnTo>
                    <a:pt x="42672" y="140208"/>
                  </a:lnTo>
                  <a:lnTo>
                    <a:pt x="36576" y="158496"/>
                  </a:lnTo>
                  <a:lnTo>
                    <a:pt x="30480" y="173736"/>
                  </a:lnTo>
                  <a:lnTo>
                    <a:pt x="27432" y="192024"/>
                  </a:lnTo>
                  <a:lnTo>
                    <a:pt x="27432" y="228600"/>
                  </a:lnTo>
                  <a:lnTo>
                    <a:pt x="30480" y="246888"/>
                  </a:lnTo>
                  <a:lnTo>
                    <a:pt x="36576" y="265176"/>
                  </a:lnTo>
                  <a:lnTo>
                    <a:pt x="42672" y="280416"/>
                  </a:lnTo>
                  <a:lnTo>
                    <a:pt x="51816" y="295656"/>
                  </a:lnTo>
                  <a:lnTo>
                    <a:pt x="64008" y="310896"/>
                  </a:lnTo>
                  <a:lnTo>
                    <a:pt x="73152" y="326136"/>
                  </a:lnTo>
                  <a:lnTo>
                    <a:pt x="88392" y="338328"/>
                  </a:lnTo>
                  <a:lnTo>
                    <a:pt x="103632" y="350520"/>
                  </a:lnTo>
                  <a:lnTo>
                    <a:pt x="118872" y="359664"/>
                  </a:lnTo>
                  <a:lnTo>
                    <a:pt x="137160" y="368808"/>
                  </a:lnTo>
                  <a:lnTo>
                    <a:pt x="155448" y="377952"/>
                  </a:lnTo>
                  <a:lnTo>
                    <a:pt x="176784" y="384048"/>
                  </a:lnTo>
                  <a:lnTo>
                    <a:pt x="195072" y="387096"/>
                  </a:lnTo>
                  <a:lnTo>
                    <a:pt x="216408" y="390144"/>
                  </a:lnTo>
                  <a:lnTo>
                    <a:pt x="240792" y="393192"/>
                  </a:lnTo>
                  <a:lnTo>
                    <a:pt x="240792" y="420624"/>
                  </a:lnTo>
                  <a:lnTo>
                    <a:pt x="216408" y="420624"/>
                  </a:lnTo>
                  <a:lnTo>
                    <a:pt x="192024" y="417576"/>
                  </a:lnTo>
                  <a:lnTo>
                    <a:pt x="170688" y="411480"/>
                  </a:lnTo>
                  <a:lnTo>
                    <a:pt x="146304" y="405384"/>
                  </a:lnTo>
                  <a:lnTo>
                    <a:pt x="124968" y="396240"/>
                  </a:lnTo>
                  <a:lnTo>
                    <a:pt x="106680" y="387096"/>
                  </a:lnTo>
                  <a:lnTo>
                    <a:pt x="88392" y="374904"/>
                  </a:lnTo>
                  <a:lnTo>
                    <a:pt x="70104" y="359664"/>
                  </a:lnTo>
                  <a:lnTo>
                    <a:pt x="54864" y="344424"/>
                  </a:lnTo>
                  <a:lnTo>
                    <a:pt x="39624" y="329184"/>
                  </a:lnTo>
                  <a:lnTo>
                    <a:pt x="27432" y="313944"/>
                  </a:lnTo>
                  <a:lnTo>
                    <a:pt x="18288" y="295656"/>
                  </a:lnTo>
                  <a:lnTo>
                    <a:pt x="9144" y="274320"/>
                  </a:lnTo>
                  <a:lnTo>
                    <a:pt x="3048" y="256032"/>
                  </a:lnTo>
                  <a:lnTo>
                    <a:pt x="0" y="234696"/>
                  </a:lnTo>
                  <a:lnTo>
                    <a:pt x="0" y="213360"/>
                  </a:lnTo>
                  <a:lnTo>
                    <a:pt x="0" y="188976"/>
                  </a:lnTo>
                  <a:lnTo>
                    <a:pt x="3048" y="170688"/>
                  </a:lnTo>
                  <a:lnTo>
                    <a:pt x="9144" y="149352"/>
                  </a:lnTo>
                  <a:lnTo>
                    <a:pt x="18288" y="131064"/>
                  </a:lnTo>
                  <a:lnTo>
                    <a:pt x="27432" y="109728"/>
                  </a:lnTo>
                  <a:lnTo>
                    <a:pt x="39624" y="94488"/>
                  </a:lnTo>
                  <a:lnTo>
                    <a:pt x="54864" y="76200"/>
                  </a:lnTo>
                  <a:lnTo>
                    <a:pt x="70104" y="64008"/>
                  </a:lnTo>
                  <a:lnTo>
                    <a:pt x="85344" y="48768"/>
                  </a:lnTo>
                  <a:lnTo>
                    <a:pt x="106680" y="36576"/>
                  </a:lnTo>
                  <a:lnTo>
                    <a:pt x="124968" y="27432"/>
                  </a:lnTo>
                  <a:lnTo>
                    <a:pt x="146304" y="18288"/>
                  </a:lnTo>
                  <a:lnTo>
                    <a:pt x="167640" y="12192"/>
                  </a:lnTo>
                  <a:lnTo>
                    <a:pt x="192024" y="6096"/>
                  </a:lnTo>
                  <a:lnTo>
                    <a:pt x="216408" y="3048"/>
                  </a:lnTo>
                  <a:lnTo>
                    <a:pt x="24079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35"/>
            <p:cNvSpPr/>
            <p:nvPr/>
          </p:nvSpPr>
          <p:spPr>
            <a:xfrm>
              <a:off x="1213104" y="2157984"/>
              <a:ext cx="240792" cy="420624"/>
            </a:xfrm>
            <a:custGeom>
              <a:avLst/>
              <a:gdLst/>
              <a:ahLst/>
              <a:cxnLst/>
              <a:rect l="l" t="t" r="r" b="b"/>
              <a:pathLst>
                <a:path w="240792" h="420624" extrusionOk="0">
                  <a:moveTo>
                    <a:pt x="0" y="0"/>
                  </a:moveTo>
                  <a:lnTo>
                    <a:pt x="24384" y="3048"/>
                  </a:lnTo>
                  <a:lnTo>
                    <a:pt x="45720" y="6096"/>
                  </a:lnTo>
                  <a:lnTo>
                    <a:pt x="70104" y="9144"/>
                  </a:lnTo>
                  <a:lnTo>
                    <a:pt x="91440" y="18288"/>
                  </a:lnTo>
                  <a:lnTo>
                    <a:pt x="112776" y="27432"/>
                  </a:lnTo>
                  <a:lnTo>
                    <a:pt x="134112" y="36576"/>
                  </a:lnTo>
                  <a:lnTo>
                    <a:pt x="152400" y="48768"/>
                  </a:lnTo>
                  <a:lnTo>
                    <a:pt x="167640" y="60960"/>
                  </a:lnTo>
                  <a:lnTo>
                    <a:pt x="185928" y="76200"/>
                  </a:lnTo>
                  <a:lnTo>
                    <a:pt x="198120" y="91440"/>
                  </a:lnTo>
                  <a:lnTo>
                    <a:pt x="210312" y="109728"/>
                  </a:lnTo>
                  <a:lnTo>
                    <a:pt x="222504" y="128016"/>
                  </a:lnTo>
                  <a:lnTo>
                    <a:pt x="228600" y="146304"/>
                  </a:lnTo>
                  <a:lnTo>
                    <a:pt x="234696" y="167640"/>
                  </a:lnTo>
                  <a:lnTo>
                    <a:pt x="240792" y="188976"/>
                  </a:lnTo>
                  <a:lnTo>
                    <a:pt x="240792" y="231648"/>
                  </a:lnTo>
                  <a:lnTo>
                    <a:pt x="234696" y="252984"/>
                  </a:lnTo>
                  <a:lnTo>
                    <a:pt x="228600" y="274320"/>
                  </a:lnTo>
                  <a:lnTo>
                    <a:pt x="222504" y="292608"/>
                  </a:lnTo>
                  <a:lnTo>
                    <a:pt x="210312" y="310896"/>
                  </a:lnTo>
                  <a:lnTo>
                    <a:pt x="198120" y="329184"/>
                  </a:lnTo>
                  <a:lnTo>
                    <a:pt x="185928" y="344424"/>
                  </a:lnTo>
                  <a:lnTo>
                    <a:pt x="170688" y="359664"/>
                  </a:lnTo>
                  <a:lnTo>
                    <a:pt x="152400" y="371856"/>
                  </a:lnTo>
                  <a:lnTo>
                    <a:pt x="134112" y="384048"/>
                  </a:lnTo>
                  <a:lnTo>
                    <a:pt x="115824" y="396240"/>
                  </a:lnTo>
                  <a:lnTo>
                    <a:pt x="94488" y="405384"/>
                  </a:lnTo>
                  <a:lnTo>
                    <a:pt x="70104" y="411480"/>
                  </a:lnTo>
                  <a:lnTo>
                    <a:pt x="48768" y="417576"/>
                  </a:lnTo>
                  <a:lnTo>
                    <a:pt x="24384" y="420624"/>
                  </a:lnTo>
                  <a:lnTo>
                    <a:pt x="0" y="420624"/>
                  </a:lnTo>
                  <a:lnTo>
                    <a:pt x="0" y="393192"/>
                  </a:lnTo>
                  <a:lnTo>
                    <a:pt x="21336" y="390144"/>
                  </a:lnTo>
                  <a:lnTo>
                    <a:pt x="42672" y="390144"/>
                  </a:lnTo>
                  <a:lnTo>
                    <a:pt x="64008" y="384048"/>
                  </a:lnTo>
                  <a:lnTo>
                    <a:pt x="82296" y="377952"/>
                  </a:lnTo>
                  <a:lnTo>
                    <a:pt x="100584" y="371856"/>
                  </a:lnTo>
                  <a:lnTo>
                    <a:pt x="118872" y="362712"/>
                  </a:lnTo>
                  <a:lnTo>
                    <a:pt x="134112" y="350520"/>
                  </a:lnTo>
                  <a:lnTo>
                    <a:pt x="149352" y="338328"/>
                  </a:lnTo>
                  <a:lnTo>
                    <a:pt x="164592" y="326136"/>
                  </a:lnTo>
                  <a:lnTo>
                    <a:pt x="176784" y="310896"/>
                  </a:lnTo>
                  <a:lnTo>
                    <a:pt x="185928" y="298704"/>
                  </a:lnTo>
                  <a:lnTo>
                    <a:pt x="195072" y="280416"/>
                  </a:lnTo>
                  <a:lnTo>
                    <a:pt x="201168" y="265176"/>
                  </a:lnTo>
                  <a:lnTo>
                    <a:pt x="207264" y="246888"/>
                  </a:lnTo>
                  <a:lnTo>
                    <a:pt x="210312" y="231648"/>
                  </a:lnTo>
                  <a:lnTo>
                    <a:pt x="213360" y="213360"/>
                  </a:lnTo>
                  <a:lnTo>
                    <a:pt x="210312" y="195072"/>
                  </a:lnTo>
                  <a:lnTo>
                    <a:pt x="207264" y="176784"/>
                  </a:lnTo>
                  <a:lnTo>
                    <a:pt x="204216" y="158496"/>
                  </a:lnTo>
                  <a:lnTo>
                    <a:pt x="195072" y="143256"/>
                  </a:lnTo>
                  <a:lnTo>
                    <a:pt x="188976" y="124968"/>
                  </a:lnTo>
                  <a:lnTo>
                    <a:pt x="176784" y="112776"/>
                  </a:lnTo>
                  <a:lnTo>
                    <a:pt x="164592" y="97536"/>
                  </a:lnTo>
                  <a:lnTo>
                    <a:pt x="152400" y="85344"/>
                  </a:lnTo>
                  <a:lnTo>
                    <a:pt x="137160" y="73152"/>
                  </a:lnTo>
                  <a:lnTo>
                    <a:pt x="118872" y="60960"/>
                  </a:lnTo>
                  <a:lnTo>
                    <a:pt x="103632" y="51816"/>
                  </a:lnTo>
                  <a:lnTo>
                    <a:pt x="82296" y="45720"/>
                  </a:lnTo>
                  <a:lnTo>
                    <a:pt x="64008" y="39624"/>
                  </a:lnTo>
                  <a:lnTo>
                    <a:pt x="42672" y="33528"/>
                  </a:lnTo>
                  <a:lnTo>
                    <a:pt x="21336" y="30480"/>
                  </a:lnTo>
                  <a:lnTo>
                    <a:pt x="0" y="304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35"/>
            <p:cNvSpPr/>
            <p:nvPr/>
          </p:nvSpPr>
          <p:spPr>
            <a:xfrm>
              <a:off x="377952" y="2356104"/>
              <a:ext cx="530352" cy="27432"/>
            </a:xfrm>
            <a:custGeom>
              <a:avLst/>
              <a:gdLst/>
              <a:ahLst/>
              <a:cxnLst/>
              <a:rect l="l" t="t" r="r" b="b"/>
              <a:pathLst>
                <a:path w="530352" h="27432" extrusionOk="0">
                  <a:moveTo>
                    <a:pt x="0" y="0"/>
                  </a:moveTo>
                  <a:lnTo>
                    <a:pt x="530352" y="0"/>
                  </a:lnTo>
                  <a:lnTo>
                    <a:pt x="530352" y="27432"/>
                  </a:lnTo>
                  <a:lnTo>
                    <a:pt x="0" y="27432"/>
                  </a:lnTo>
                  <a:lnTo>
                    <a:pt x="0" y="0"/>
                  </a:lnTo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35"/>
            <p:cNvSpPr/>
            <p:nvPr/>
          </p:nvSpPr>
          <p:spPr>
            <a:xfrm>
              <a:off x="597408" y="1965960"/>
              <a:ext cx="393192" cy="219456"/>
            </a:xfrm>
            <a:custGeom>
              <a:avLst/>
              <a:gdLst/>
              <a:ahLst/>
              <a:cxnLst/>
              <a:rect l="l" t="t" r="r" b="b"/>
              <a:pathLst>
                <a:path w="393192" h="219456" extrusionOk="0">
                  <a:moveTo>
                    <a:pt x="12192" y="0"/>
                  </a:moveTo>
                  <a:lnTo>
                    <a:pt x="393192" y="195072"/>
                  </a:lnTo>
                  <a:lnTo>
                    <a:pt x="381000" y="219456"/>
                  </a:lnTo>
                  <a:lnTo>
                    <a:pt x="0" y="24384"/>
                  </a:lnTo>
                  <a:lnTo>
                    <a:pt x="1219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35"/>
            <p:cNvSpPr/>
            <p:nvPr/>
          </p:nvSpPr>
          <p:spPr>
            <a:xfrm>
              <a:off x="597408" y="2554224"/>
              <a:ext cx="396240" cy="283464"/>
            </a:xfrm>
            <a:custGeom>
              <a:avLst/>
              <a:gdLst/>
              <a:ahLst/>
              <a:cxnLst/>
              <a:rect l="l" t="t" r="r" b="b"/>
              <a:pathLst>
                <a:path w="396240" h="283464" extrusionOk="0">
                  <a:moveTo>
                    <a:pt x="381000" y="0"/>
                  </a:moveTo>
                  <a:lnTo>
                    <a:pt x="396240" y="21336"/>
                  </a:lnTo>
                  <a:lnTo>
                    <a:pt x="15240" y="283464"/>
                  </a:lnTo>
                  <a:lnTo>
                    <a:pt x="0" y="259080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35"/>
            <p:cNvSpPr/>
            <p:nvPr/>
          </p:nvSpPr>
          <p:spPr>
            <a:xfrm>
              <a:off x="1197864" y="2630424"/>
              <a:ext cx="27432" cy="454152"/>
            </a:xfrm>
            <a:custGeom>
              <a:avLst/>
              <a:gdLst/>
              <a:ahLst/>
              <a:cxnLst/>
              <a:rect l="l" t="t" r="r" b="b"/>
              <a:pathLst>
                <a:path w="27432" h="454152" extrusionOk="0">
                  <a:moveTo>
                    <a:pt x="0" y="0"/>
                  </a:moveTo>
                  <a:lnTo>
                    <a:pt x="27432" y="0"/>
                  </a:lnTo>
                  <a:lnTo>
                    <a:pt x="27432" y="454152"/>
                  </a:lnTo>
                  <a:lnTo>
                    <a:pt x="0" y="454152"/>
                  </a:lnTo>
                  <a:lnTo>
                    <a:pt x="0" y="0"/>
                  </a:lnTo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35"/>
            <p:cNvSpPr/>
            <p:nvPr/>
          </p:nvSpPr>
          <p:spPr>
            <a:xfrm>
              <a:off x="1197864" y="1716024"/>
              <a:ext cx="27432" cy="393192"/>
            </a:xfrm>
            <a:custGeom>
              <a:avLst/>
              <a:gdLst/>
              <a:ahLst/>
              <a:cxnLst/>
              <a:rect l="l" t="t" r="r" b="b"/>
              <a:pathLst>
                <a:path w="27432" h="393192" extrusionOk="0">
                  <a:moveTo>
                    <a:pt x="0" y="0"/>
                  </a:moveTo>
                  <a:lnTo>
                    <a:pt x="27432" y="0"/>
                  </a:lnTo>
                  <a:lnTo>
                    <a:pt x="27432" y="393192"/>
                  </a:lnTo>
                  <a:lnTo>
                    <a:pt x="0" y="393192"/>
                  </a:lnTo>
                  <a:lnTo>
                    <a:pt x="0" y="0"/>
                  </a:lnTo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35"/>
            <p:cNvSpPr/>
            <p:nvPr/>
          </p:nvSpPr>
          <p:spPr>
            <a:xfrm>
              <a:off x="1514856" y="2356104"/>
              <a:ext cx="533400" cy="27432"/>
            </a:xfrm>
            <a:custGeom>
              <a:avLst/>
              <a:gdLst/>
              <a:ahLst/>
              <a:cxnLst/>
              <a:rect l="l" t="t" r="r" b="b"/>
              <a:pathLst>
                <a:path w="533400" h="27432" extrusionOk="0">
                  <a:moveTo>
                    <a:pt x="0" y="0"/>
                  </a:moveTo>
                  <a:lnTo>
                    <a:pt x="533400" y="0"/>
                  </a:lnTo>
                  <a:lnTo>
                    <a:pt x="533400" y="27432"/>
                  </a:lnTo>
                  <a:lnTo>
                    <a:pt x="0" y="27432"/>
                  </a:lnTo>
                  <a:lnTo>
                    <a:pt x="0" y="0"/>
                  </a:lnTo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35"/>
            <p:cNvSpPr/>
            <p:nvPr/>
          </p:nvSpPr>
          <p:spPr>
            <a:xfrm>
              <a:off x="1432560" y="2551176"/>
              <a:ext cx="469392" cy="286512"/>
            </a:xfrm>
            <a:custGeom>
              <a:avLst/>
              <a:gdLst/>
              <a:ahLst/>
              <a:cxnLst/>
              <a:rect l="l" t="t" r="r" b="b"/>
              <a:pathLst>
                <a:path w="469392" h="286512" extrusionOk="0">
                  <a:moveTo>
                    <a:pt x="15240" y="0"/>
                  </a:moveTo>
                  <a:lnTo>
                    <a:pt x="469392" y="262128"/>
                  </a:lnTo>
                  <a:lnTo>
                    <a:pt x="457200" y="286512"/>
                  </a:lnTo>
                  <a:lnTo>
                    <a:pt x="0" y="24384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35"/>
            <p:cNvSpPr/>
            <p:nvPr/>
          </p:nvSpPr>
          <p:spPr>
            <a:xfrm>
              <a:off x="1432560" y="1901952"/>
              <a:ext cx="396240" cy="283464"/>
            </a:xfrm>
            <a:custGeom>
              <a:avLst/>
              <a:gdLst/>
              <a:ahLst/>
              <a:cxnLst/>
              <a:rect l="l" t="t" r="r" b="b"/>
              <a:pathLst>
                <a:path w="396240" h="283464" extrusionOk="0">
                  <a:moveTo>
                    <a:pt x="381000" y="0"/>
                  </a:moveTo>
                  <a:lnTo>
                    <a:pt x="396240" y="21336"/>
                  </a:lnTo>
                  <a:lnTo>
                    <a:pt x="15240" y="283464"/>
                  </a:lnTo>
                  <a:lnTo>
                    <a:pt x="0" y="259080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8" name="Google Shape;278;p3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235952" y="1197864"/>
              <a:ext cx="1584960" cy="12039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9" name="Google Shape;279;p35"/>
            <p:cNvSpPr/>
            <p:nvPr/>
          </p:nvSpPr>
          <p:spPr>
            <a:xfrm>
              <a:off x="252984" y="883920"/>
              <a:ext cx="8567928" cy="51816"/>
            </a:xfrm>
            <a:custGeom>
              <a:avLst/>
              <a:gdLst/>
              <a:ahLst/>
              <a:cxnLst/>
              <a:rect l="l" t="t" r="r" b="b"/>
              <a:pathLst>
                <a:path w="8567928" h="51816" extrusionOk="0">
                  <a:moveTo>
                    <a:pt x="0" y="0"/>
                  </a:moveTo>
                  <a:lnTo>
                    <a:pt x="8567928" y="0"/>
                  </a:lnTo>
                  <a:lnTo>
                    <a:pt x="8567928" y="51816"/>
                  </a:lnTo>
                  <a:lnTo>
                    <a:pt x="0" y="51816"/>
                  </a:lnTo>
                  <a:lnTo>
                    <a:pt x="0" y="0"/>
                  </a:lnTo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35"/>
            <p:cNvSpPr/>
            <p:nvPr/>
          </p:nvSpPr>
          <p:spPr>
            <a:xfrm>
              <a:off x="490728" y="265937"/>
              <a:ext cx="1419147" cy="6786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What</a:t>
              </a:r>
              <a:endParaRPr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35"/>
            <p:cNvSpPr/>
            <p:nvPr/>
          </p:nvSpPr>
          <p:spPr>
            <a:xfrm>
              <a:off x="1685544" y="265937"/>
              <a:ext cx="980311" cy="6786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can</a:t>
              </a:r>
              <a:endParaRPr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35"/>
            <p:cNvSpPr/>
            <p:nvPr/>
          </p:nvSpPr>
          <p:spPr>
            <a:xfrm>
              <a:off x="2548128" y="265937"/>
              <a:ext cx="676273" cy="6786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be</a:t>
              </a:r>
              <a:endParaRPr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35"/>
            <p:cNvSpPr/>
            <p:nvPr/>
          </p:nvSpPr>
          <p:spPr>
            <a:xfrm>
              <a:off x="3182112" y="265937"/>
              <a:ext cx="1318402" cy="6786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seen</a:t>
              </a:r>
              <a:endParaRPr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35"/>
            <p:cNvSpPr/>
            <p:nvPr/>
          </p:nvSpPr>
          <p:spPr>
            <a:xfrm>
              <a:off x="4300728" y="265937"/>
              <a:ext cx="2669044" cy="6786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by GOME</a:t>
              </a:r>
              <a:endParaRPr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35"/>
            <p:cNvSpPr/>
            <p:nvPr/>
          </p:nvSpPr>
          <p:spPr>
            <a:xfrm>
              <a:off x="6309360" y="265937"/>
              <a:ext cx="202494" cy="6786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-</a:t>
              </a:r>
              <a:endParaRPr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35"/>
            <p:cNvSpPr/>
            <p:nvPr/>
          </p:nvSpPr>
          <p:spPr>
            <a:xfrm>
              <a:off x="6461760" y="265937"/>
              <a:ext cx="338183" cy="6786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35"/>
            <p:cNvSpPr/>
            <p:nvPr/>
          </p:nvSpPr>
          <p:spPr>
            <a:xfrm>
              <a:off x="6715963" y="265937"/>
              <a:ext cx="338183" cy="6786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8" name="Google Shape;288;p3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472944" y="3235960"/>
              <a:ext cx="3733801" cy="36210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9" name="Google Shape;289;p35"/>
            <p:cNvSpPr/>
            <p:nvPr/>
          </p:nvSpPr>
          <p:spPr>
            <a:xfrm>
              <a:off x="4163568" y="2060448"/>
              <a:ext cx="3072384" cy="1578864"/>
            </a:xfrm>
            <a:custGeom>
              <a:avLst/>
              <a:gdLst/>
              <a:ahLst/>
              <a:cxnLst/>
              <a:rect l="l" t="t" r="r" b="b"/>
              <a:pathLst>
                <a:path w="3072384" h="1578864" extrusionOk="0">
                  <a:moveTo>
                    <a:pt x="2648712" y="0"/>
                  </a:moveTo>
                  <a:lnTo>
                    <a:pt x="3072384" y="3048"/>
                  </a:lnTo>
                  <a:lnTo>
                    <a:pt x="2819400" y="341376"/>
                  </a:lnTo>
                  <a:lnTo>
                    <a:pt x="2763292" y="229160"/>
                  </a:lnTo>
                  <a:lnTo>
                    <a:pt x="57912" y="1578864"/>
                  </a:lnTo>
                  <a:lnTo>
                    <a:pt x="0" y="1466088"/>
                  </a:lnTo>
                  <a:lnTo>
                    <a:pt x="2705405" y="113385"/>
                  </a:lnTo>
                  <a:lnTo>
                    <a:pt x="2648712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35"/>
            <p:cNvSpPr/>
            <p:nvPr/>
          </p:nvSpPr>
          <p:spPr>
            <a:xfrm>
              <a:off x="1871472" y="2505456"/>
              <a:ext cx="2319528" cy="1097280"/>
            </a:xfrm>
            <a:custGeom>
              <a:avLst/>
              <a:gdLst/>
              <a:ahLst/>
              <a:cxnLst/>
              <a:rect l="l" t="t" r="r" b="b"/>
              <a:pathLst>
                <a:path w="2319528" h="1097280" extrusionOk="0">
                  <a:moveTo>
                    <a:pt x="48768" y="0"/>
                  </a:moveTo>
                  <a:lnTo>
                    <a:pt x="1999964" y="864567"/>
                  </a:lnTo>
                  <a:lnTo>
                    <a:pt x="2051304" y="749808"/>
                  </a:lnTo>
                  <a:lnTo>
                    <a:pt x="2319528" y="1075944"/>
                  </a:lnTo>
                  <a:lnTo>
                    <a:pt x="1895856" y="1097280"/>
                  </a:lnTo>
                  <a:lnTo>
                    <a:pt x="1948163" y="980358"/>
                  </a:lnTo>
                  <a:lnTo>
                    <a:pt x="0" y="115824"/>
                  </a:lnTo>
                  <a:lnTo>
                    <a:pt x="48768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1" name="Google Shape;291;p3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5928" y="1066800"/>
              <a:ext cx="5715000" cy="2179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2" name="Google Shape;292;p35"/>
            <p:cNvSpPr/>
            <p:nvPr/>
          </p:nvSpPr>
          <p:spPr>
            <a:xfrm>
              <a:off x="6937248" y="6364605"/>
              <a:ext cx="2451762" cy="3393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C. Clerbaux 2015</a:t>
              </a:r>
              <a:endParaRPr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3" name="Google Shape;293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01808" y="1"/>
            <a:ext cx="3303932" cy="1858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46133" y="2123448"/>
            <a:ext cx="1657349" cy="690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71058" y="5638799"/>
            <a:ext cx="2685754" cy="1209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6" descr="AC SAF Operations Report 2/2018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1" name="Google Shape;301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89025" y="2378604"/>
            <a:ext cx="2271761" cy="946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0593" y="949164"/>
            <a:ext cx="5270046" cy="3424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76319" y="2194281"/>
            <a:ext cx="1700463" cy="1633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91056" y="0"/>
            <a:ext cx="3900944" cy="2194281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6"/>
          <p:cNvSpPr txBox="1"/>
          <p:nvPr/>
        </p:nvSpPr>
        <p:spPr>
          <a:xfrm>
            <a:off x="362232" y="174747"/>
            <a:ext cx="8564318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00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0610"/>
              </a:buClr>
              <a:buSzPts val="4290"/>
              <a:buFont typeface="Calibri"/>
              <a:buNone/>
            </a:pPr>
            <a:r>
              <a:rPr lang="en-GB" sz="4290" b="1">
                <a:solidFill>
                  <a:srgbClr val="030610"/>
                </a:solidFill>
                <a:latin typeface="Calibri"/>
                <a:ea typeface="Calibri"/>
                <a:cs typeface="Calibri"/>
                <a:sym typeface="Calibri"/>
              </a:rPr>
              <a:t>GOME-2 : a 2007-2020 view</a:t>
            </a:r>
            <a:endParaRPr sz="4290" b="1">
              <a:solidFill>
                <a:srgbClr val="03061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6" name="Google Shape;306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37711" y="0"/>
            <a:ext cx="1453345" cy="654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51674" y="4335364"/>
            <a:ext cx="5573250" cy="2341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0375" y="4345125"/>
            <a:ext cx="5573258" cy="233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7" descr="AC SAF Operations Report 2/2018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4" name="Google Shape;31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2770" y="160338"/>
            <a:ext cx="1827752" cy="761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7" descr="https://www.atmos-chem-phys.net/19/6269/2019/acp-19-6269-2019-f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25343" y="7937"/>
            <a:ext cx="4762500" cy="671512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7"/>
          <p:cNvSpPr/>
          <p:nvPr/>
        </p:nvSpPr>
        <p:spPr>
          <a:xfrm>
            <a:off x="1812925" y="6076731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>
                <a:solidFill>
                  <a:srgbClr val="6A6A6A"/>
                </a:solidFill>
                <a:latin typeface="Verdana"/>
                <a:ea typeface="Verdana"/>
                <a:cs typeface="Verdana"/>
                <a:sym typeface="Verdana"/>
              </a:rPr>
              <a:t>Atmos. Chem. Phys., 19, 6269–6294, 2019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800" b="0" i="0">
                <a:solidFill>
                  <a:srgbClr val="6A6A6A"/>
                </a:solidFill>
                <a:latin typeface="Verdana"/>
                <a:ea typeface="Verdana"/>
                <a:cs typeface="Verdana"/>
                <a:sym typeface="Verdana"/>
              </a:rPr>
              <a:t>https://doi.org/10.5194/acp-19-6269-2019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" name="Google Shape;317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09733" y="65827"/>
            <a:ext cx="1015610" cy="97569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7"/>
          <p:cNvSpPr txBox="1"/>
          <p:nvPr/>
        </p:nvSpPr>
        <p:spPr>
          <a:xfrm>
            <a:off x="353539" y="2836158"/>
            <a:ext cx="8564318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00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0610"/>
              </a:buClr>
              <a:buSzPts val="4290"/>
              <a:buFont typeface="Calibri"/>
              <a:buNone/>
            </a:pPr>
            <a:r>
              <a:rPr lang="en-GB" sz="4290" b="1">
                <a:solidFill>
                  <a:srgbClr val="030610"/>
                </a:solidFill>
                <a:latin typeface="Calibri"/>
                <a:ea typeface="Calibri"/>
                <a:cs typeface="Calibri"/>
                <a:sym typeface="Calibri"/>
              </a:rPr>
              <a:t>GOME-2 : a 2007-2020 view</a:t>
            </a:r>
            <a:endParaRPr sz="4290" b="1">
              <a:solidFill>
                <a:srgbClr val="03061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9" name="Google Shape;319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3571885" cy="2009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2009185"/>
            <a:ext cx="1713366" cy="771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52100" y="3690225"/>
            <a:ext cx="5573258" cy="233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1355</Words>
  <Application>Microsoft Office PowerPoint</Application>
  <PresentationFormat>Widescreen</PresentationFormat>
  <Paragraphs>215</Paragraphs>
  <Slides>31</Slides>
  <Notes>27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Oswald</vt:lpstr>
      <vt:lpstr>Verdana</vt:lpstr>
      <vt:lpstr>Arial</vt:lpstr>
      <vt:lpstr>Comic Sans MS</vt:lpstr>
      <vt:lpstr>Calibri</vt:lpstr>
      <vt:lpstr>Office Theme</vt:lpstr>
      <vt:lpstr>6_ESA Presentation</vt:lpstr>
      <vt:lpstr>Simple Light</vt:lpstr>
      <vt:lpstr>PowerPoint Presentation</vt:lpstr>
      <vt:lpstr>PowerPoint Presentation</vt:lpstr>
      <vt:lpstr>PowerPoint Presentation</vt:lpstr>
      <vt:lpstr>PowerPoint Presentation</vt:lpstr>
      <vt:lpstr>Atmospheric Composition from Satellites  What is measured and why it matters Example on Air Quality</vt:lpstr>
      <vt:lpstr>Atmospheric Composition from Satellites  What is measured and why it matters Example on Air Quality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Arctic wildfires 2019: Atmospheric composition anomalies</vt:lpstr>
      <vt:lpstr>COVID-19 Lockdown: Regional air quality impacts</vt:lpstr>
      <vt:lpstr>COVID-19 Lockdown: Air quality impacts in cities </vt:lpstr>
      <vt:lpstr>COVID-19 Lockdown: Air quality impacts in cities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Rosa Ullucci</cp:lastModifiedBy>
  <cp:revision>1</cp:revision>
  <dcterms:modified xsi:type="dcterms:W3CDTF">2020-05-26T13:21:18Z</dcterms:modified>
</cp:coreProperties>
</file>