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6.jpg" ContentType="image/jpg"/>
  <Override PartName="/ppt/media/image4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1" r:id="rId17"/>
    <p:sldId id="271" r:id="rId18"/>
    <p:sldId id="272" r:id="rId19"/>
    <p:sldId id="273" r:id="rId20"/>
    <p:sldId id="274" r:id="rId21"/>
    <p:sldId id="277" r:id="rId22"/>
    <p:sldId id="276" r:id="rId23"/>
    <p:sldId id="278" r:id="rId24"/>
    <p:sldId id="282" r:id="rId25"/>
    <p:sldId id="280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83" autoAdjust="0"/>
    <p:restoredTop sz="94660"/>
  </p:normalViewPr>
  <p:slideViewPr>
    <p:cSldViewPr snapToGrid="0">
      <p:cViewPr varScale="1">
        <p:scale>
          <a:sx n="87" d="100"/>
          <a:sy n="87" d="100"/>
        </p:scale>
        <p:origin x="8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CD837-32A1-4598-9D2D-C9B5581A1A61}" type="datetimeFigureOut">
              <a:rPr lang="en-GB" smtClean="0"/>
              <a:t>19/11/2020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3E29B-B0A3-4D54-BE26-73DBDA5B86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633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8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644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635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275" y="150608"/>
            <a:ext cx="11327803" cy="613186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75" y="1215614"/>
            <a:ext cx="11327803" cy="50560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7275" y="6497619"/>
            <a:ext cx="1925619" cy="223856"/>
          </a:xfrm>
        </p:spPr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0626" y="6497619"/>
            <a:ext cx="5852160" cy="223856"/>
          </a:xfrm>
        </p:spPr>
        <p:txBody>
          <a:bodyPr/>
          <a:lstStyle/>
          <a:p>
            <a:r>
              <a:rPr lang="en-US" dirty="0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42032" y="6497619"/>
            <a:ext cx="2173046" cy="223856"/>
          </a:xfrm>
        </p:spPr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47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141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79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2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869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05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59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827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Second Joint School on Atmospheric Composition - 16-20 Nov. 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95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ndaccdemo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www.pandonia-global-network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tmos3.cr.chiba-u.jp/skynet/pantnagar/pantnagar.html" TargetMode="External"/><Relationship Id="rId7" Type="http://schemas.openxmlformats.org/officeDocument/2006/relationships/hyperlink" Target="http://actris.net/" TargetMode="External"/><Relationship Id="rId2" Type="http://schemas.openxmlformats.org/officeDocument/2006/relationships/hyperlink" Target="https://ebcrpa.jamstec.go.jp/maxdoash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jpg"/><Relationship Id="rId4" Type="http://schemas.openxmlformats.org/officeDocument/2006/relationships/hyperlink" Target="http://www.iup.uni-bremen.de/doas/groundbased_data.htm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gif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28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7601" y="2166412"/>
            <a:ext cx="776049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UV-Vis remote sensing instruments - Retrieval and satellite </a:t>
            </a:r>
            <a:r>
              <a:rPr lang="en-GB" sz="4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validation</a:t>
            </a:r>
          </a:p>
          <a:p>
            <a:pPr algn="r">
              <a:spcBef>
                <a:spcPts val="600"/>
              </a:spcBef>
            </a:pPr>
            <a:r>
              <a:rPr lang="en-GB" sz="32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M. Van </a:t>
            </a:r>
            <a:r>
              <a:rPr lang="en-GB" sz="3200" b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Roozendael</a:t>
            </a:r>
            <a:r>
              <a:rPr lang="en-GB" sz="32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(BIRA-IASB)</a:t>
            </a:r>
            <a:endParaRPr lang="en-GB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96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Aerosol</a:t>
            </a:r>
            <a:r>
              <a:rPr lang="fr-BE" dirty="0" smtClean="0"/>
              <a:t> </a:t>
            </a:r>
            <a:r>
              <a:rPr lang="fr-BE" dirty="0" err="1" smtClean="0"/>
              <a:t>retrieval</a:t>
            </a:r>
            <a:r>
              <a:rPr lang="fr-BE" dirty="0" smtClean="0"/>
              <a:t> </a:t>
            </a:r>
            <a:r>
              <a:rPr lang="fr-BE" dirty="0" err="1" smtClean="0"/>
              <a:t>using</a:t>
            </a:r>
            <a:r>
              <a:rPr lang="fr-BE" dirty="0" smtClean="0"/>
              <a:t> O</a:t>
            </a:r>
            <a:r>
              <a:rPr lang="fr-BE" baseline="-25000" dirty="0" smtClean="0"/>
              <a:t>2</a:t>
            </a:r>
            <a:r>
              <a:rPr lang="fr-BE" dirty="0" smtClean="0"/>
              <a:t>-O</a:t>
            </a:r>
            <a:r>
              <a:rPr lang="fr-BE" baseline="-25000" dirty="0" smtClean="0"/>
              <a:t>2</a:t>
            </a:r>
            <a:r>
              <a:rPr lang="fr-BE" dirty="0" smtClean="0"/>
              <a:t> (O</a:t>
            </a:r>
            <a:r>
              <a:rPr lang="fr-BE" baseline="-25000" dirty="0" smtClean="0"/>
              <a:t>4</a:t>
            </a:r>
            <a:r>
              <a:rPr lang="fr-BE" dirty="0" smtClean="0"/>
              <a:t>) </a:t>
            </a:r>
            <a:r>
              <a:rPr lang="fr-BE" dirty="0" err="1" smtClean="0"/>
              <a:t>measurements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7069015" y="4257032"/>
            <a:ext cx="4739847" cy="175638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When present in the atmosphere, aerosols increase multiple-scattering and reduce the horizontal light path (so the O</a:t>
            </a:r>
            <a:r>
              <a:rPr lang="en-US" baseline="-25000" dirty="0" smtClean="0"/>
              <a:t>4</a:t>
            </a:r>
            <a:r>
              <a:rPr lang="en-US" dirty="0" smtClean="0"/>
              <a:t> absorption)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10</a:t>
            </a:fld>
            <a:endParaRPr lang="en-GB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017663"/>
              </p:ext>
            </p:extLst>
          </p:nvPr>
        </p:nvGraphicFramePr>
        <p:xfrm>
          <a:off x="6606146" y="1466933"/>
          <a:ext cx="5478016" cy="1857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" name="Image" r:id="rId3" imgW="16723800" imgH="5676120" progId="Photoshop.Image.12">
                  <p:embed/>
                </p:oleObj>
              </mc:Choice>
              <mc:Fallback>
                <p:oleObj name="Image" r:id="rId3" imgW="16723800" imgH="5676120" progId="Photoshop.Image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06146" y="1466933"/>
                        <a:ext cx="5478016" cy="1857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00039" y="5554259"/>
            <a:ext cx="127720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fr-FR" sz="1400" i="1" dirty="0" smtClean="0">
                <a:latin typeface="+mn-lt"/>
              </a:rPr>
              <a:t>Wagner (2004)</a:t>
            </a:r>
            <a:endParaRPr lang="de-DE" altLang="fr-FR" sz="1400" i="1" dirty="0"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9" y="3392002"/>
            <a:ext cx="6486772" cy="21622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0039" y="3022670"/>
            <a:ext cx="310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Clean </a:t>
            </a:r>
            <a:r>
              <a:rPr lang="fr-BE" dirty="0" err="1" smtClean="0"/>
              <a:t>troposphere</a:t>
            </a:r>
            <a:r>
              <a:rPr lang="fr-BE" dirty="0" smtClean="0"/>
              <a:t> (no </a:t>
            </a:r>
            <a:r>
              <a:rPr lang="fr-BE" dirty="0" err="1" smtClean="0"/>
              <a:t>aerosol</a:t>
            </a:r>
            <a:r>
              <a:rPr lang="fr-BE" dirty="0" smtClean="0"/>
              <a:t>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443425" y="3022670"/>
            <a:ext cx="217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Polluted</a:t>
            </a:r>
            <a:r>
              <a:rPr lang="fr-BE" dirty="0" smtClean="0"/>
              <a:t> </a:t>
            </a:r>
            <a:r>
              <a:rPr lang="fr-BE" dirty="0" err="1" smtClean="0"/>
              <a:t>troposphere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94215" y="1168717"/>
            <a:ext cx="288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O</a:t>
            </a:r>
            <a:r>
              <a:rPr lang="fr-BE" baseline="-25000" dirty="0" smtClean="0"/>
              <a:t>4</a:t>
            </a:r>
            <a:r>
              <a:rPr lang="fr-BE" dirty="0" smtClean="0"/>
              <a:t> absorption cross-sections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87275" y="1120144"/>
            <a:ext cx="58142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Because of its known concentration in air, O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(O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collisional complex) can be used to derive information on the light path length in the troposphere (and on aerosol content)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66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MAX-DOAS </a:t>
            </a:r>
            <a:r>
              <a:rPr lang="fr-BE" dirty="0" err="1" smtClean="0"/>
              <a:t>retrieval</a:t>
            </a:r>
            <a:r>
              <a:rPr lang="fr-BE" dirty="0" smtClean="0"/>
              <a:t> </a:t>
            </a:r>
            <a:r>
              <a:rPr lang="fr-BE" dirty="0" err="1" smtClean="0"/>
              <a:t>using</a:t>
            </a:r>
            <a:r>
              <a:rPr lang="fr-BE" dirty="0" smtClean="0"/>
              <a:t> Optimal Estimation (OE)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87276" y="1215614"/>
            <a:ext cx="3169832" cy="505609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Step 1: </a:t>
            </a:r>
            <a:r>
              <a:rPr lang="en-US" dirty="0" smtClean="0"/>
              <a:t>DOAS retrieval of slant columns (NO</a:t>
            </a:r>
            <a:r>
              <a:rPr lang="en-US" baseline="-25000" dirty="0" smtClean="0"/>
              <a:t>2</a:t>
            </a:r>
            <a:r>
              <a:rPr lang="en-US" dirty="0" smtClean="0"/>
              <a:t> and O</a:t>
            </a:r>
            <a:r>
              <a:rPr lang="en-US" baseline="-25000" dirty="0" smtClean="0"/>
              <a:t>4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Step 2: </a:t>
            </a:r>
            <a:r>
              <a:rPr lang="en-US" dirty="0" smtClean="0"/>
              <a:t>First </a:t>
            </a:r>
            <a:r>
              <a:rPr lang="en-US" dirty="0"/>
              <a:t>optimal estimation (OE) step to retrieve aerosol </a:t>
            </a:r>
            <a:r>
              <a:rPr lang="en-US" dirty="0" smtClean="0"/>
              <a:t>profile from O</a:t>
            </a:r>
            <a:r>
              <a:rPr lang="en-US" baseline="-25000" dirty="0" smtClean="0"/>
              <a:t>4</a:t>
            </a:r>
            <a:endParaRPr lang="en-US" baseline="-25000" dirty="0"/>
          </a:p>
          <a:p>
            <a:r>
              <a:rPr lang="en-US" dirty="0" smtClean="0">
                <a:solidFill>
                  <a:srgbClr val="0070C0"/>
                </a:solidFill>
              </a:rPr>
              <a:t>Step 3: </a:t>
            </a:r>
            <a:r>
              <a:rPr lang="en-US" dirty="0" smtClean="0"/>
              <a:t>Second </a:t>
            </a:r>
            <a:r>
              <a:rPr lang="en-US" dirty="0"/>
              <a:t>OE step to retrieve the trace gas profile (using the aerosol profile as an </a:t>
            </a:r>
            <a:r>
              <a:rPr lang="en-US" dirty="0" smtClean="0"/>
              <a:t>input)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451" y="1353499"/>
            <a:ext cx="7938088" cy="4237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42032" y="5221542"/>
            <a:ext cx="195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 smtClean="0"/>
              <a:t>Clémer</a:t>
            </a:r>
            <a:r>
              <a:rPr lang="fr-BE" i="1" dirty="0" smtClean="0"/>
              <a:t> et al., 2010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6285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MAX-DOAS retrievals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12</a:t>
            </a:fld>
            <a:endParaRPr lang="en-GB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6177" r="52023" b="36000"/>
          <a:stretch>
            <a:fillRect/>
          </a:stretch>
        </p:blipFill>
        <p:spPr bwMode="auto">
          <a:xfrm>
            <a:off x="423355" y="1238421"/>
            <a:ext cx="2199811" cy="442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50084" y="87845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0070C0"/>
                </a:solidFill>
              </a:rPr>
              <a:t>HCHO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420" y="1238421"/>
            <a:ext cx="4662289" cy="45262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11827" y="869089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0070C0"/>
                </a:solidFill>
              </a:rPr>
              <a:t>NO</a:t>
            </a:r>
            <a:r>
              <a:rPr lang="fr-BE" baseline="-25000" dirty="0" smtClean="0">
                <a:solidFill>
                  <a:srgbClr val="0070C0"/>
                </a:solidFill>
              </a:rPr>
              <a:t>2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008057"/>
              </p:ext>
            </p:extLst>
          </p:nvPr>
        </p:nvGraphicFramePr>
        <p:xfrm>
          <a:off x="8053755" y="2049722"/>
          <a:ext cx="3763108" cy="3074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3045">
                  <a:extLst>
                    <a:ext uri="{9D8B030D-6E8A-4147-A177-3AD203B41FA5}">
                      <a16:colId xmlns:a16="http://schemas.microsoft.com/office/drawing/2014/main" val="344870956"/>
                    </a:ext>
                  </a:extLst>
                </a:gridCol>
                <a:gridCol w="704427">
                  <a:extLst>
                    <a:ext uri="{9D8B030D-6E8A-4147-A177-3AD203B41FA5}">
                      <a16:colId xmlns:a16="http://schemas.microsoft.com/office/drawing/2014/main" val="3416469792"/>
                    </a:ext>
                  </a:extLst>
                </a:gridCol>
                <a:gridCol w="504596">
                  <a:extLst>
                    <a:ext uri="{9D8B030D-6E8A-4147-A177-3AD203B41FA5}">
                      <a16:colId xmlns:a16="http://schemas.microsoft.com/office/drawing/2014/main" val="121451506"/>
                    </a:ext>
                  </a:extLst>
                </a:gridCol>
                <a:gridCol w="519527">
                  <a:extLst>
                    <a:ext uri="{9D8B030D-6E8A-4147-A177-3AD203B41FA5}">
                      <a16:colId xmlns:a16="http://schemas.microsoft.com/office/drawing/2014/main" val="1966548111"/>
                    </a:ext>
                  </a:extLst>
                </a:gridCol>
                <a:gridCol w="383246">
                  <a:extLst>
                    <a:ext uri="{9D8B030D-6E8A-4147-A177-3AD203B41FA5}">
                      <a16:colId xmlns:a16="http://schemas.microsoft.com/office/drawing/2014/main" val="613728609"/>
                    </a:ext>
                  </a:extLst>
                </a:gridCol>
                <a:gridCol w="534986">
                  <a:extLst>
                    <a:ext uri="{9D8B030D-6E8A-4147-A177-3AD203B41FA5}">
                      <a16:colId xmlns:a16="http://schemas.microsoft.com/office/drawing/2014/main" val="2513837902"/>
                    </a:ext>
                  </a:extLst>
                </a:gridCol>
                <a:gridCol w="483281">
                  <a:extLst>
                    <a:ext uri="{9D8B030D-6E8A-4147-A177-3AD203B41FA5}">
                      <a16:colId xmlns:a16="http://schemas.microsoft.com/office/drawing/2014/main" val="2153328946"/>
                    </a:ext>
                  </a:extLst>
                </a:gridCol>
              </a:tblGrid>
              <a:tr h="17043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Smoothing + noise error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Aerosol retrieval error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A-priori error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Absorption cross-sections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Total uncertainty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extLst>
                  <a:ext uri="{0D108BD9-81ED-4DB2-BD59-A6C34878D82A}">
                    <a16:rowId xmlns:a16="http://schemas.microsoft.com/office/drawing/2014/main" val="1734176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VCD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12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7368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Surface conc.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716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HCHO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VCD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25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5129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Surface conc.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35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77035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165547" y="1651740"/>
            <a:ext cx="3667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 smtClean="0"/>
              <a:t>Typical</a:t>
            </a:r>
            <a:r>
              <a:rPr lang="fr-BE" sz="1600" dirty="0" smtClean="0"/>
              <a:t> </a:t>
            </a:r>
            <a:r>
              <a:rPr lang="fr-BE" sz="1600" dirty="0" err="1" smtClean="0"/>
              <a:t>error</a:t>
            </a:r>
            <a:r>
              <a:rPr lang="fr-BE" sz="1600" dirty="0" smtClean="0"/>
              <a:t> budget (</a:t>
            </a:r>
            <a:r>
              <a:rPr lang="fr-BE" sz="1600" dirty="0" err="1" smtClean="0"/>
              <a:t>polluted</a:t>
            </a:r>
            <a:r>
              <a:rPr lang="fr-BE" sz="1600" dirty="0" smtClean="0"/>
              <a:t> conditions)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933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Global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881" y="1115639"/>
            <a:ext cx="5164606" cy="5056093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/>
              <a:t>NDACC UVVIS-WG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smtClean="0"/>
              <a:t>(Network for the Detection of Atmospheric 	              Changes)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hlinkClick r:id="rId2"/>
              </a:rPr>
              <a:t>https://www.ndaccdemo.org/</a:t>
            </a:r>
            <a:endParaRPr lang="en-US" sz="1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SAOZ instrument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DOAS-ZSL and MAX-DOAS instruments (custom-made research systems or commercial)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Spectral range: 300 – 600 nm, 0.4-1.0 nm resolution FWHM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Approx. </a:t>
            </a:r>
            <a:r>
              <a:rPr lang="en-US" sz="1400" smtClean="0"/>
              <a:t>30 </a:t>
            </a:r>
            <a:r>
              <a:rPr lang="en-US" sz="1400" dirty="0" smtClean="0"/>
              <a:t>stations worldwide in operation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400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Operational products: Total 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, stratospheric NO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column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Scientific products</a:t>
            </a:r>
          </a:p>
          <a:p>
            <a:pPr marL="357188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dirty="0" smtClean="0"/>
              <a:t>- Stratospheric </a:t>
            </a:r>
            <a:r>
              <a:rPr lang="en-US" sz="1400" dirty="0" err="1" smtClean="0"/>
              <a:t>BrO</a:t>
            </a:r>
            <a:r>
              <a:rPr lang="en-US" sz="1400" dirty="0" smtClean="0"/>
              <a:t> and </a:t>
            </a:r>
            <a:r>
              <a:rPr lang="en-US" sz="1400" dirty="0" err="1" smtClean="0"/>
              <a:t>OClO</a:t>
            </a:r>
            <a:r>
              <a:rPr lang="en-US" sz="1400" dirty="0" smtClean="0"/>
              <a:t> columns</a:t>
            </a:r>
          </a:p>
          <a:p>
            <a:pPr marL="357188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dirty="0" smtClean="0"/>
              <a:t>- Tropospheric NO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, HCHO columns and profiles (DOFs ~ 2)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SAOZ data centrally processed at CNRS/LATMOS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MAX-DOAS central processing under development (FRM4DOAS)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13</a:t>
            </a:fld>
            <a:endParaRPr lang="en-GB" dirty="0"/>
          </a:p>
        </p:txBody>
      </p:sp>
      <p:sp>
        <p:nvSpPr>
          <p:cNvPr id="8" name="object 5"/>
          <p:cNvSpPr/>
          <p:nvPr/>
        </p:nvSpPr>
        <p:spPr>
          <a:xfrm>
            <a:off x="4616043" y="1186335"/>
            <a:ext cx="858534" cy="5927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172200" y="1115639"/>
            <a:ext cx="5275145" cy="505609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 smtClean="0"/>
              <a:t>PGN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(</a:t>
            </a:r>
            <a:r>
              <a:rPr lang="en-US" sz="1600" dirty="0" err="1" smtClean="0"/>
              <a:t>Pandonia</a:t>
            </a:r>
            <a:r>
              <a:rPr lang="en-US" sz="1600" dirty="0" smtClean="0"/>
              <a:t> Global Network)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hlinkClick r:id="rId4"/>
              </a:rPr>
              <a:t>https://www.pandonia-global-network.org/</a:t>
            </a:r>
            <a:endParaRPr lang="en-US" sz="1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Pandora instrument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Direct-sun/moon and sky measurements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Spectral range (S1): 300 – 550 nm, 0.7 nm resolution FWHM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&gt; 50 stations worldwide in operation – fast growing network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400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Operational products: total 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 and NO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columns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Other products: </a:t>
            </a:r>
          </a:p>
          <a:p>
            <a:pPr marL="357188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dirty="0" smtClean="0"/>
              <a:t>- Total SO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and HCHO columns</a:t>
            </a:r>
          </a:p>
          <a:p>
            <a:pPr marL="357188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dirty="0" smtClean="0"/>
              <a:t>- Tropospheric NO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columns and surface concentration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Central calibration of instruments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 smtClean="0"/>
              <a:t>Central processing using operational </a:t>
            </a:r>
            <a:r>
              <a:rPr lang="en-US" sz="1400" dirty="0" err="1" smtClean="0"/>
              <a:t>Blick</a:t>
            </a:r>
            <a:r>
              <a:rPr lang="en-US" sz="1400" dirty="0" smtClean="0"/>
              <a:t> software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4566" y="1186335"/>
            <a:ext cx="637346" cy="63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8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84" y="970740"/>
            <a:ext cx="8588579" cy="5120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NDACC and </a:t>
            </a:r>
            <a:r>
              <a:rPr lang="fr-BE" dirty="0" err="1" smtClean="0"/>
              <a:t>associated</a:t>
            </a:r>
            <a:r>
              <a:rPr lang="fr-BE" dirty="0" smtClean="0"/>
              <a:t> UV-VIS instruments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14</a:t>
            </a:fld>
            <a:endParaRPr lang="en-GB"/>
          </a:p>
        </p:txBody>
      </p:sp>
      <p:sp>
        <p:nvSpPr>
          <p:cNvPr id="8" name="object 5"/>
          <p:cNvSpPr/>
          <p:nvPr/>
        </p:nvSpPr>
        <p:spPr>
          <a:xfrm>
            <a:off x="2132092" y="4111971"/>
            <a:ext cx="858534" cy="5927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322225" y="4890052"/>
            <a:ext cx="67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SAOZ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173746" y="5011333"/>
            <a:ext cx="139148" cy="12677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17321" r="6044" b="34829"/>
          <a:stretch/>
        </p:blipFill>
        <p:spPr bwMode="auto">
          <a:xfrm>
            <a:off x="9742538" y="5486483"/>
            <a:ext cx="1212848" cy="45255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7058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PGN instruments distribution (20 </a:t>
            </a:r>
            <a:r>
              <a:rPr lang="fr-BE" dirty="0" err="1" smtClean="0"/>
              <a:t>October</a:t>
            </a:r>
            <a:r>
              <a:rPr lang="fr-BE" dirty="0" smtClean="0"/>
              <a:t> 2020)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15</a:t>
            </a:fld>
            <a:endParaRPr lang="en-GB"/>
          </a:p>
        </p:txBody>
      </p:sp>
      <p:pic>
        <p:nvPicPr>
          <p:cNvPr id="7" name="Google Shape;5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3953" y="985076"/>
            <a:ext cx="10726894" cy="53747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6;p6"/>
          <p:cNvSpPr txBox="1"/>
          <p:nvPr/>
        </p:nvSpPr>
        <p:spPr>
          <a:xfrm>
            <a:off x="6219353" y="901564"/>
            <a:ext cx="36666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Currently in process of giving certificates to make instruments “official” (from </a:t>
            </a:r>
            <a:r>
              <a:rPr lang="it-IT" sz="1800" b="1">
                <a:solidFill>
                  <a:srgbClr val="990000"/>
                </a:solidFill>
                <a:latin typeface="Oswald"/>
                <a:ea typeface="Oswald"/>
                <a:cs typeface="Oswald"/>
                <a:sym typeface="Oswald"/>
              </a:rPr>
              <a:t>red</a:t>
            </a:r>
            <a:r>
              <a:rPr lang="it-IT" sz="1800" b="1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 to </a:t>
            </a:r>
            <a:r>
              <a:rPr lang="it-IT" sz="1800" b="1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green</a:t>
            </a:r>
            <a:r>
              <a:rPr lang="it-IT" sz="1800" b="1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 in map)</a:t>
            </a:r>
            <a:endParaRPr sz="1800" b="1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" name="Google Shape;57;p6"/>
          <p:cNvPicPr preferRelativeResize="0"/>
          <p:nvPr/>
        </p:nvPicPr>
        <p:blipFill rotWithShape="1">
          <a:blip r:embed="rId3">
            <a:alphaModFix/>
          </a:blip>
          <a:srcRect l="14246" t="5609" r="12771" b="4056"/>
          <a:stretch/>
        </p:blipFill>
        <p:spPr>
          <a:xfrm>
            <a:off x="4512240" y="4958276"/>
            <a:ext cx="1225501" cy="1401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59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Other</a:t>
            </a:r>
            <a:r>
              <a:rPr lang="fr-BE" dirty="0" smtClean="0"/>
              <a:t> networks and </a:t>
            </a:r>
            <a:r>
              <a:rPr lang="fr-BE" dirty="0" err="1" smtClean="0"/>
              <a:t>emerging</a:t>
            </a:r>
            <a:r>
              <a:rPr lang="fr-BE" dirty="0" smtClean="0"/>
              <a:t> </a:t>
            </a:r>
            <a:r>
              <a:rPr lang="fr-BE" dirty="0" err="1" smtClean="0"/>
              <a:t>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75" y="1215615"/>
            <a:ext cx="11327803" cy="1865516"/>
          </a:xfrm>
        </p:spPr>
        <p:txBody>
          <a:bodyPr/>
          <a:lstStyle/>
          <a:p>
            <a:r>
              <a:rPr lang="fr-BE" dirty="0" smtClean="0"/>
              <a:t>JAMSTEC network over </a:t>
            </a:r>
            <a:r>
              <a:rPr lang="fr-BE" dirty="0" err="1" smtClean="0"/>
              <a:t>Japan</a:t>
            </a:r>
            <a:r>
              <a:rPr lang="fr-BE" dirty="0" smtClean="0"/>
              <a:t> </a:t>
            </a:r>
            <a:r>
              <a:rPr lang="fr-BE" dirty="0"/>
              <a:t>and Asia    </a:t>
            </a:r>
            <a:r>
              <a:rPr lang="fr-BE" sz="2000" dirty="0" smtClean="0">
                <a:hlinkClick r:id="rId2"/>
              </a:rPr>
              <a:t>https</a:t>
            </a:r>
            <a:r>
              <a:rPr lang="fr-BE" sz="2000" dirty="0">
                <a:hlinkClick r:id="rId2"/>
              </a:rPr>
              <a:t>://ebcrpa.jamstec.go.jp/maxdoashp</a:t>
            </a:r>
            <a:r>
              <a:rPr lang="fr-BE" sz="2000" dirty="0" smtClean="0">
                <a:hlinkClick r:id="rId2"/>
              </a:rPr>
              <a:t>/</a:t>
            </a:r>
            <a:endParaRPr lang="fr-BE" dirty="0" smtClean="0"/>
          </a:p>
          <a:p>
            <a:r>
              <a:rPr lang="fr-BE" dirty="0" smtClean="0"/>
              <a:t>SKYNET (Chiba </a:t>
            </a:r>
            <a:r>
              <a:rPr lang="fr-BE" dirty="0" err="1" smtClean="0"/>
              <a:t>University</a:t>
            </a:r>
            <a:r>
              <a:rPr lang="fr-BE" dirty="0"/>
              <a:t>) </a:t>
            </a:r>
            <a:r>
              <a:rPr lang="fr-BE" dirty="0" smtClean="0"/>
              <a:t>	</a:t>
            </a:r>
            <a:r>
              <a:rPr lang="fr-BE" sz="2000" dirty="0" smtClean="0">
                <a:hlinkClick r:id="rId3"/>
              </a:rPr>
              <a:t>http</a:t>
            </a:r>
            <a:r>
              <a:rPr lang="fr-BE" sz="2000" dirty="0">
                <a:hlinkClick r:id="rId3"/>
              </a:rPr>
              <a:t>://</a:t>
            </a:r>
            <a:r>
              <a:rPr lang="fr-BE" sz="2000" dirty="0" smtClean="0">
                <a:hlinkClick r:id="rId3"/>
              </a:rPr>
              <a:t>atmos3.cr.chiba-u.jp/skynet/pantnagar/pantnagar.html</a:t>
            </a:r>
            <a:endParaRPr lang="fr-BE" dirty="0" smtClean="0"/>
          </a:p>
          <a:p>
            <a:r>
              <a:rPr lang="fr-BE" dirty="0" smtClean="0"/>
              <a:t>BREDOM (</a:t>
            </a:r>
            <a:r>
              <a:rPr lang="fr-BE" dirty="0" err="1" smtClean="0"/>
              <a:t>Bremen</a:t>
            </a:r>
            <a:r>
              <a:rPr lang="fr-BE" dirty="0" smtClean="0"/>
              <a:t> </a:t>
            </a:r>
            <a:r>
              <a:rPr lang="fr-BE" dirty="0" err="1" smtClean="0"/>
              <a:t>University</a:t>
            </a:r>
            <a:r>
              <a:rPr lang="fr-BE" dirty="0" smtClean="0"/>
              <a:t>)     </a:t>
            </a:r>
            <a:r>
              <a:rPr lang="fr-BE" sz="2000" dirty="0" smtClean="0">
                <a:hlinkClick r:id="rId4"/>
              </a:rPr>
              <a:t>http</a:t>
            </a:r>
            <a:r>
              <a:rPr lang="fr-BE" sz="2000" dirty="0">
                <a:hlinkClick r:id="rId4"/>
              </a:rPr>
              <a:t>://</a:t>
            </a:r>
            <a:r>
              <a:rPr lang="fr-BE" sz="2000" dirty="0" smtClean="0">
                <a:hlinkClick r:id="rId4"/>
              </a:rPr>
              <a:t>www.iup.uni-bremen.de/doas/groundbased_data.htm</a:t>
            </a:r>
          </a:p>
          <a:p>
            <a:r>
              <a:rPr lang="fr-BE" dirty="0" err="1" smtClean="0"/>
              <a:t>Various</a:t>
            </a:r>
            <a:r>
              <a:rPr lang="fr-BE" dirty="0" smtClean="0"/>
              <a:t> </a:t>
            </a:r>
            <a:r>
              <a:rPr lang="fr-BE" dirty="0" err="1" smtClean="0"/>
              <a:t>independent</a:t>
            </a:r>
            <a:r>
              <a:rPr lang="fr-BE" dirty="0" smtClean="0"/>
              <a:t> </a:t>
            </a:r>
            <a:r>
              <a:rPr lang="fr-BE" dirty="0" err="1" smtClean="0"/>
              <a:t>research</a:t>
            </a:r>
            <a:r>
              <a:rPr lang="fr-BE" dirty="0" smtClean="0"/>
              <a:t> groups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16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0" y="3532952"/>
            <a:ext cx="2751240" cy="14271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1992" y="5174844"/>
            <a:ext cx="3260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Aerosols, Clouds and Trace gases Research Infrastructure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4226011" y="3542868"/>
            <a:ext cx="7517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‘Distributed’ European Research Infrastructure with research facilities around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22 European countries / &gt; 100 RPO have committed to </a:t>
            </a:r>
            <a:r>
              <a:rPr lang="en-GB" dirty="0" smtClean="0"/>
              <a:t>ACTRIS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NDACC, </a:t>
            </a:r>
            <a:r>
              <a:rPr lang="en-GB" dirty="0" err="1" smtClean="0"/>
              <a:t>Pandonia</a:t>
            </a:r>
            <a:r>
              <a:rPr lang="en-GB" dirty="0" smtClean="0"/>
              <a:t> and SAOZ components in CREGARS topical </a:t>
            </a:r>
            <a:r>
              <a:rPr lang="en-GB" dirty="0" err="1" smtClean="0"/>
              <a:t>center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6006"/>
          <a:stretch/>
        </p:blipFill>
        <p:spPr>
          <a:xfrm>
            <a:off x="4226011" y="4842269"/>
            <a:ext cx="6029770" cy="14572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0495" y="5900007"/>
            <a:ext cx="1836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http://actris.net</a:t>
            </a:r>
            <a:r>
              <a:rPr lang="en-US" dirty="0" smtClean="0">
                <a:hlinkClick r:id="rId7"/>
              </a:rPr>
              <a:t>/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043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Role</a:t>
            </a:r>
            <a:r>
              <a:rPr lang="fr-BE" dirty="0" smtClean="0"/>
              <a:t> of UV-Vis </a:t>
            </a:r>
            <a:r>
              <a:rPr lang="fr-BE" dirty="0" err="1" smtClean="0"/>
              <a:t>reference</a:t>
            </a:r>
            <a:r>
              <a:rPr lang="fr-BE" dirty="0" smtClean="0"/>
              <a:t> networks in Sentinel-5p mission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17</a:t>
            </a:fld>
            <a:endParaRPr lang="en-GB"/>
          </a:p>
        </p:txBody>
      </p:sp>
      <p:sp>
        <p:nvSpPr>
          <p:cNvPr id="7" name="object 2"/>
          <p:cNvSpPr/>
          <p:nvPr/>
        </p:nvSpPr>
        <p:spPr>
          <a:xfrm>
            <a:off x="950465" y="1003852"/>
            <a:ext cx="9777481" cy="5063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1649895" y="2345635"/>
            <a:ext cx="6768547" cy="24847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59833" y="3064566"/>
            <a:ext cx="6768547" cy="10999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5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End-to-end validation of S-5p NO</a:t>
            </a:r>
            <a:r>
              <a:rPr lang="fr-BE" baseline="-25000" dirty="0" smtClean="0"/>
              <a:t>2</a:t>
            </a:r>
            <a:r>
              <a:rPr lang="fr-BE" dirty="0" smtClean="0"/>
              <a:t> </a:t>
            </a:r>
            <a:r>
              <a:rPr lang="fr-BE" dirty="0" err="1" smtClean="0"/>
              <a:t>product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18</a:t>
            </a:fld>
            <a:endParaRPr lang="en-GB"/>
          </a:p>
        </p:txBody>
      </p:sp>
      <p:sp>
        <p:nvSpPr>
          <p:cNvPr id="7" name="object 5"/>
          <p:cNvSpPr txBox="1"/>
          <p:nvPr/>
        </p:nvSpPr>
        <p:spPr>
          <a:xfrm>
            <a:off x="295943" y="841867"/>
            <a:ext cx="10994909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2469"/>
                </a:solidFill>
                <a:latin typeface="Arial"/>
                <a:cs typeface="Arial"/>
              </a:rPr>
              <a:t>Harmonised, end-to-end </a:t>
            </a:r>
            <a:r>
              <a:rPr sz="2000" spc="-5" dirty="0">
                <a:solidFill>
                  <a:srgbClr val="002469"/>
                </a:solidFill>
                <a:latin typeface="Arial"/>
                <a:cs typeface="Arial"/>
              </a:rPr>
              <a:t>validation </a:t>
            </a:r>
            <a:r>
              <a:rPr sz="2000" dirty="0">
                <a:solidFill>
                  <a:srgbClr val="002469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002469"/>
                </a:solidFill>
                <a:latin typeface="Arial"/>
                <a:cs typeface="Arial"/>
              </a:rPr>
              <a:t>TROPOMI NO</a:t>
            </a:r>
            <a:r>
              <a:rPr sz="1050" spc="-5" dirty="0">
                <a:solidFill>
                  <a:srgbClr val="002469"/>
                </a:solidFill>
                <a:latin typeface="Arial"/>
                <a:cs typeface="Arial"/>
              </a:rPr>
              <a:t>2 </a:t>
            </a:r>
            <a:r>
              <a:rPr sz="2000" spc="-5" dirty="0">
                <a:solidFill>
                  <a:srgbClr val="002469"/>
                </a:solidFill>
                <a:latin typeface="Arial"/>
                <a:cs typeface="Arial"/>
              </a:rPr>
              <a:t>retrieval: stratospheric, tropospheric </a:t>
            </a:r>
            <a:r>
              <a:rPr sz="2000" dirty="0">
                <a:solidFill>
                  <a:srgbClr val="002469"/>
                </a:solidFill>
                <a:latin typeface="Arial"/>
                <a:cs typeface="Arial"/>
              </a:rPr>
              <a:t>and total</a:t>
            </a:r>
            <a:r>
              <a:rPr sz="2000" spc="-160" dirty="0">
                <a:solidFill>
                  <a:srgbClr val="002469"/>
                </a:solidFill>
                <a:latin typeface="Arial"/>
                <a:cs typeface="Arial"/>
              </a:rPr>
              <a:t> </a:t>
            </a:r>
            <a:r>
              <a:rPr sz="2000" dirty="0" smtClean="0">
                <a:solidFill>
                  <a:srgbClr val="002469"/>
                </a:solidFill>
                <a:latin typeface="Arial"/>
                <a:cs typeface="Arial"/>
              </a:rPr>
              <a:t>NO</a:t>
            </a:r>
            <a:r>
              <a:rPr sz="1050" dirty="0" smtClean="0">
                <a:solidFill>
                  <a:srgbClr val="002469"/>
                </a:solidFill>
                <a:latin typeface="Arial"/>
                <a:cs typeface="Arial"/>
              </a:rPr>
              <a:t>2</a:t>
            </a:r>
            <a:r>
              <a:rPr lang="fr-BE" sz="1050" dirty="0" smtClean="0">
                <a:solidFill>
                  <a:srgbClr val="002469"/>
                </a:solidFill>
                <a:latin typeface="Arial"/>
                <a:cs typeface="Arial"/>
              </a:rPr>
              <a:t> </a:t>
            </a:r>
            <a:r>
              <a:rPr sz="2000" i="1" spc="5" dirty="0" smtClean="0">
                <a:solidFill>
                  <a:srgbClr val="002469"/>
                </a:solidFill>
                <a:latin typeface="Arial"/>
                <a:cs typeface="Arial"/>
              </a:rPr>
              <a:t>vs</a:t>
            </a:r>
            <a:r>
              <a:rPr sz="2000" i="1" spc="5" dirty="0">
                <a:solidFill>
                  <a:srgbClr val="002469"/>
                </a:solidFill>
                <a:latin typeface="Arial"/>
                <a:cs typeface="Arial"/>
              </a:rPr>
              <a:t>. </a:t>
            </a:r>
            <a:r>
              <a:rPr sz="2000" spc="-5" dirty="0">
                <a:solidFill>
                  <a:srgbClr val="002469"/>
                </a:solidFill>
                <a:latin typeface="Arial"/>
                <a:cs typeface="Arial"/>
              </a:rPr>
              <a:t>ZSL-DOAS, </a:t>
            </a:r>
            <a:r>
              <a:rPr sz="2000" dirty="0">
                <a:solidFill>
                  <a:srgbClr val="002469"/>
                </a:solidFill>
                <a:latin typeface="Arial"/>
                <a:cs typeface="Arial"/>
              </a:rPr>
              <a:t>MAX-DOAS and PGN monitoring</a:t>
            </a:r>
            <a:r>
              <a:rPr sz="2000" spc="-125" dirty="0">
                <a:solidFill>
                  <a:srgbClr val="00246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2469"/>
                </a:solidFill>
                <a:latin typeface="Arial"/>
                <a:cs typeface="Arial"/>
              </a:rPr>
              <a:t>networks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10" y="1689453"/>
            <a:ext cx="10984742" cy="4543265"/>
          </a:xfrm>
          <a:prstGeom prst="rect">
            <a:avLst/>
          </a:prstGeom>
        </p:spPr>
      </p:pic>
      <p:pic>
        <p:nvPicPr>
          <p:cNvPr id="26" name="image7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065105" y="1765603"/>
            <a:ext cx="3368250" cy="421775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757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Operational</a:t>
            </a:r>
            <a:r>
              <a:rPr lang="fr-BE" dirty="0" smtClean="0"/>
              <a:t> monitoring of </a:t>
            </a:r>
            <a:r>
              <a:rPr lang="fr-BE" dirty="0" smtClean="0"/>
              <a:t>S-5p </a:t>
            </a:r>
            <a:r>
              <a:rPr lang="fr-BE" dirty="0" smtClean="0"/>
              <a:t>NO</a:t>
            </a:r>
            <a:r>
              <a:rPr lang="fr-BE" baseline="-25000" dirty="0" smtClean="0"/>
              <a:t>2</a:t>
            </a:r>
            <a:r>
              <a:rPr lang="fr-BE" dirty="0" smtClean="0"/>
              <a:t> </a:t>
            </a:r>
            <a:r>
              <a:rPr lang="fr-BE" dirty="0" err="1" smtClean="0"/>
              <a:t>stability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19</a:t>
            </a:fld>
            <a:endParaRPr lang="en-GB"/>
          </a:p>
        </p:txBody>
      </p:sp>
      <p:pic>
        <p:nvPicPr>
          <p:cNvPr id="7" name="image5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5752" y="1150648"/>
            <a:ext cx="8406280" cy="470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0782" y="5933225"/>
            <a:ext cx="3006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smtClean="0"/>
              <a:t>Processor version switch (v1.2 -&gt; v1.3) 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740" y="5132170"/>
            <a:ext cx="637346" cy="63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0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fr-BE" sz="2800" dirty="0" smtClean="0"/>
              <a:t>Passive UV-Vis DOAS instruments</a:t>
            </a:r>
          </a:p>
          <a:p>
            <a:pPr>
              <a:spcBef>
                <a:spcPts val="1800"/>
              </a:spcBef>
            </a:pPr>
            <a:r>
              <a:rPr lang="fr-BE" sz="2800" dirty="0" err="1" smtClean="0"/>
              <a:t>Retrieval</a:t>
            </a:r>
            <a:r>
              <a:rPr lang="fr-BE" sz="2800" dirty="0" smtClean="0"/>
              <a:t> </a:t>
            </a:r>
            <a:r>
              <a:rPr lang="fr-BE" sz="2800" dirty="0" err="1" smtClean="0"/>
              <a:t>methods</a:t>
            </a:r>
            <a:endParaRPr lang="fr-BE" sz="2800" dirty="0" smtClean="0"/>
          </a:p>
          <a:p>
            <a:pPr>
              <a:spcBef>
                <a:spcPts val="1800"/>
              </a:spcBef>
            </a:pPr>
            <a:r>
              <a:rPr lang="fr-BE" sz="2800" dirty="0" smtClean="0"/>
              <a:t>Networks</a:t>
            </a:r>
          </a:p>
          <a:p>
            <a:pPr>
              <a:spcBef>
                <a:spcPts val="1800"/>
              </a:spcBef>
            </a:pPr>
            <a:r>
              <a:rPr lang="fr-BE" sz="2800" dirty="0" smtClean="0"/>
              <a:t>Satellite validation (Sentinel-5p)</a:t>
            </a:r>
          </a:p>
          <a:p>
            <a:pPr>
              <a:spcBef>
                <a:spcPts val="1800"/>
              </a:spcBef>
            </a:pPr>
            <a:r>
              <a:rPr lang="fr-BE" sz="2800" dirty="0" smtClean="0"/>
              <a:t>Conclusions and perspectives</a:t>
            </a:r>
          </a:p>
          <a:p>
            <a:endParaRPr lang="fr-BE" dirty="0" smtClean="0"/>
          </a:p>
          <a:p>
            <a:endParaRPr lang="fr-BE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2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0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HCHO: </a:t>
            </a:r>
            <a:r>
              <a:rPr lang="fr-BE" dirty="0" err="1" smtClean="0"/>
              <a:t>scientific</a:t>
            </a:r>
            <a:r>
              <a:rPr lang="fr-BE" dirty="0" smtClean="0"/>
              <a:t> validation </a:t>
            </a:r>
            <a:r>
              <a:rPr lang="fr-BE" dirty="0" smtClean="0"/>
              <a:t>of </a:t>
            </a:r>
            <a:r>
              <a:rPr lang="fr-BE" dirty="0" smtClean="0"/>
              <a:t>S-5p </a:t>
            </a:r>
            <a:r>
              <a:rPr lang="fr-BE" dirty="0" smtClean="0"/>
              <a:t>and </a:t>
            </a:r>
            <a:r>
              <a:rPr lang="fr-BE" dirty="0" smtClean="0"/>
              <a:t>OMI </a:t>
            </a:r>
            <a:r>
              <a:rPr lang="fr-BE" dirty="0" err="1" smtClean="0"/>
              <a:t>products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20</a:t>
            </a:fld>
            <a:endParaRPr lang="en-GB"/>
          </a:p>
        </p:txBody>
      </p:sp>
      <p:pic>
        <p:nvPicPr>
          <p:cNvPr id="7" name="image19.jpg" descr="C:\Users\isad\Documents\My Work\Molecules\HCHO\My Papers\Desmedt\2020\plots_GB_comp\Correl_TROPOMI_MD_020_MM (1).jpg"/>
          <p:cNvPicPr>
            <a:picLocks noGrp="1"/>
          </p:cNvPicPr>
          <p:nvPr>
            <p:ph idx="1"/>
          </p:nvPr>
        </p:nvPicPr>
        <p:blipFill>
          <a:blip r:embed="rId2"/>
          <a:srcRect l="49638" r="3762"/>
          <a:stretch>
            <a:fillRect/>
          </a:stretch>
        </p:blipFill>
        <p:spPr>
          <a:xfrm>
            <a:off x="553492" y="1053547"/>
            <a:ext cx="3044473" cy="4776373"/>
          </a:xfrm>
          <a:prstGeom prst="rect">
            <a:avLst/>
          </a:prstGeom>
          <a:ln/>
        </p:spPr>
      </p:pic>
      <p:pic>
        <p:nvPicPr>
          <p:cNvPr id="8" name="image6.jpg" descr="C:\Users\isad\Documents\My Work\Molecules\HCHO\My Papers\Desmedt\2020\plots_GB_comp\Correl_OMI_MD_020_MM (1).jpg"/>
          <p:cNvPicPr/>
          <p:nvPr/>
        </p:nvPicPr>
        <p:blipFill>
          <a:blip r:embed="rId3"/>
          <a:srcRect l="48766" r="4058"/>
          <a:stretch>
            <a:fillRect/>
          </a:stretch>
        </p:blipFill>
        <p:spPr>
          <a:xfrm>
            <a:off x="3597965" y="1053547"/>
            <a:ext cx="3073940" cy="4776373"/>
          </a:xfrm>
          <a:prstGeom prst="rect">
            <a:avLst/>
          </a:prstGeom>
          <a:ln/>
        </p:spPr>
      </p:pic>
      <p:sp>
        <p:nvSpPr>
          <p:cNvPr id="9" name="TextBox 8"/>
          <p:cNvSpPr txBox="1"/>
          <p:nvPr/>
        </p:nvSpPr>
        <p:spPr>
          <a:xfrm>
            <a:off x="1563694" y="912977"/>
            <a:ext cx="112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C000"/>
                </a:solidFill>
              </a:rPr>
              <a:t>TROPOMI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33410" y="868881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C000"/>
                </a:solidFill>
              </a:rPr>
              <a:t>OMI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1" name="object 5"/>
          <p:cNvSpPr/>
          <p:nvPr/>
        </p:nvSpPr>
        <p:spPr>
          <a:xfrm>
            <a:off x="2251640" y="4820737"/>
            <a:ext cx="435438" cy="3476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/>
          <p:nvPr/>
        </p:nvSpPr>
        <p:spPr>
          <a:xfrm>
            <a:off x="5379138" y="4820736"/>
            <a:ext cx="435438" cy="3476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image11.png" descr="C:\Users\isad\Documents\My Work\Molecules\HCHO\My Papers\Desmedt\2020\plots_GB_comp\S5P_TROPOMI_OMI_MD_HCHO_VCD_clear_Gridded_DayMean_BIRA.IASB-xianghe-uvvis_doas_offaxis_20km.jp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580054" y="1431493"/>
            <a:ext cx="5135024" cy="4325928"/>
          </a:xfrm>
          <a:prstGeom prst="rect">
            <a:avLst/>
          </a:prstGeom>
          <a:ln/>
        </p:spPr>
      </p:pic>
      <p:sp>
        <p:nvSpPr>
          <p:cNvPr id="3" name="TextBox 2"/>
          <p:cNvSpPr txBox="1"/>
          <p:nvPr/>
        </p:nvSpPr>
        <p:spPr>
          <a:xfrm>
            <a:off x="9312965" y="5973631"/>
            <a:ext cx="2139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1" dirty="0" err="1" smtClean="0"/>
              <a:t>Courtesy</a:t>
            </a:r>
            <a:r>
              <a:rPr lang="fr-BE" sz="1400" i="1" dirty="0" smtClean="0"/>
              <a:t> I. De Smedt, BIRA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52030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200" dirty="0" err="1" smtClean="0"/>
              <a:t>Testing</a:t>
            </a:r>
            <a:r>
              <a:rPr lang="fr-BE" sz="3200" dirty="0" smtClean="0"/>
              <a:t> a </a:t>
            </a:r>
            <a:r>
              <a:rPr lang="fr-BE" sz="3200" dirty="0" err="1" smtClean="0"/>
              <a:t>novel</a:t>
            </a:r>
            <a:r>
              <a:rPr lang="fr-BE" sz="3200" dirty="0" smtClean="0"/>
              <a:t> </a:t>
            </a:r>
            <a:r>
              <a:rPr lang="fr-BE" sz="3200" dirty="0" err="1" smtClean="0"/>
              <a:t>approach</a:t>
            </a:r>
            <a:r>
              <a:rPr lang="fr-BE" sz="3200" dirty="0" smtClean="0"/>
              <a:t> to S5p SO</a:t>
            </a:r>
            <a:r>
              <a:rPr lang="fr-BE" sz="3200" baseline="-25000" dirty="0" smtClean="0"/>
              <a:t>2</a:t>
            </a:r>
            <a:r>
              <a:rPr lang="fr-BE" sz="3200" dirty="0" smtClean="0"/>
              <a:t> </a:t>
            </a:r>
            <a:r>
              <a:rPr lang="fr-BE" sz="3200" dirty="0" err="1" smtClean="0"/>
              <a:t>retrieval</a:t>
            </a:r>
            <a:r>
              <a:rPr lang="fr-BE" sz="3200" dirty="0" smtClean="0"/>
              <a:t> </a:t>
            </a:r>
            <a:r>
              <a:rPr lang="fr-BE" sz="3200" dirty="0" err="1" smtClean="0"/>
              <a:t>using</a:t>
            </a:r>
            <a:r>
              <a:rPr lang="fr-BE" sz="3200" dirty="0" smtClean="0"/>
              <a:t> </a:t>
            </a:r>
            <a:r>
              <a:rPr lang="fr-BE" sz="3200" dirty="0" err="1" smtClean="0"/>
              <a:t>Pandora</a:t>
            </a:r>
            <a:r>
              <a:rPr lang="fr-BE" sz="3200" dirty="0" smtClean="0"/>
              <a:t>*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21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71"/>
          <a:stretch/>
        </p:blipFill>
        <p:spPr>
          <a:xfrm>
            <a:off x="534959" y="966260"/>
            <a:ext cx="5516217" cy="2631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01"/>
          <a:stretch/>
        </p:blipFill>
        <p:spPr>
          <a:xfrm>
            <a:off x="558280" y="3650364"/>
            <a:ext cx="5469573" cy="26447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0084" y="1361660"/>
            <a:ext cx="169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9900"/>
                </a:solidFill>
              </a:rPr>
              <a:t>S5p </a:t>
            </a:r>
            <a:r>
              <a:rPr lang="fr-BE" b="1" dirty="0" err="1" smtClean="0">
                <a:solidFill>
                  <a:srgbClr val="FF9900"/>
                </a:solidFill>
              </a:rPr>
              <a:t>operational</a:t>
            </a:r>
            <a:endParaRPr lang="en-US" b="1" dirty="0">
              <a:solidFill>
                <a:srgbClr val="FF99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0084" y="3993028"/>
            <a:ext cx="126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9900"/>
                </a:solidFill>
              </a:rPr>
              <a:t>S5p COBRA</a:t>
            </a:r>
            <a:endParaRPr lang="en-US" b="1" dirty="0">
              <a:solidFill>
                <a:srgbClr val="FF99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03093" y="1361660"/>
            <a:ext cx="5635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COBRA = Covariance-</a:t>
            </a:r>
            <a:r>
              <a:rPr lang="fr-BE" dirty="0" err="1" smtClean="0"/>
              <a:t>Based</a:t>
            </a:r>
            <a:r>
              <a:rPr lang="fr-BE" dirty="0" smtClean="0"/>
              <a:t> </a:t>
            </a:r>
            <a:r>
              <a:rPr lang="fr-BE" dirty="0" err="1" smtClean="0"/>
              <a:t>Retrieval</a:t>
            </a:r>
            <a:r>
              <a:rPr lang="fr-BE" dirty="0" smtClean="0"/>
              <a:t> </a:t>
            </a:r>
            <a:r>
              <a:rPr lang="fr-BE" dirty="0" err="1" smtClean="0"/>
              <a:t>Algorithm</a:t>
            </a:r>
            <a:endParaRPr lang="fr-BE" dirty="0" smtClean="0"/>
          </a:p>
          <a:p>
            <a:endParaRPr lang="fr-BE" dirty="0" smtClean="0"/>
          </a:p>
          <a:p>
            <a:r>
              <a:rPr lang="fr-BE" dirty="0" smtClean="0"/>
              <a:t>-&gt; new </a:t>
            </a:r>
            <a:r>
              <a:rPr lang="fr-BE" dirty="0" err="1" smtClean="0"/>
              <a:t>approach</a:t>
            </a:r>
            <a:r>
              <a:rPr lang="fr-BE" dirty="0" smtClean="0"/>
              <a:t> to S5p SO</a:t>
            </a:r>
            <a:r>
              <a:rPr lang="fr-BE" baseline="-25000" dirty="0" smtClean="0"/>
              <a:t>2</a:t>
            </a:r>
            <a:r>
              <a:rPr lang="fr-BE" dirty="0" smtClean="0"/>
              <a:t> </a:t>
            </a:r>
            <a:r>
              <a:rPr lang="fr-BE" dirty="0" err="1" smtClean="0"/>
              <a:t>retrieval</a:t>
            </a:r>
            <a:r>
              <a:rPr lang="fr-BE" dirty="0" smtClean="0"/>
              <a:t>, alternative to DOAS</a:t>
            </a:r>
          </a:p>
          <a:p>
            <a:endParaRPr lang="fr-BE" dirty="0" smtClean="0"/>
          </a:p>
          <a:p>
            <a:pPr algn="r"/>
            <a:r>
              <a:rPr lang="fr-BE" dirty="0" smtClean="0"/>
              <a:t>(Nicolas Theys, BIRA)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89" y="3041454"/>
            <a:ext cx="4350495" cy="32615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20837" y="803517"/>
            <a:ext cx="316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0070C0"/>
                </a:solidFill>
              </a:rPr>
              <a:t>*non-</a:t>
            </a:r>
            <a:r>
              <a:rPr lang="fr-BE" dirty="0" err="1" smtClean="0">
                <a:solidFill>
                  <a:srgbClr val="0070C0"/>
                </a:solidFill>
              </a:rPr>
              <a:t>operational</a:t>
            </a:r>
            <a:r>
              <a:rPr lang="fr-BE" dirty="0" smtClean="0">
                <a:solidFill>
                  <a:srgbClr val="0070C0"/>
                </a:solidFill>
              </a:rPr>
              <a:t> </a:t>
            </a:r>
            <a:r>
              <a:rPr lang="fr-BE" dirty="0" err="1" smtClean="0">
                <a:solidFill>
                  <a:srgbClr val="0070C0"/>
                </a:solidFill>
              </a:rPr>
              <a:t>Pandora</a:t>
            </a:r>
            <a:r>
              <a:rPr lang="fr-BE" dirty="0" smtClean="0">
                <a:solidFill>
                  <a:srgbClr val="0070C0"/>
                </a:solidFill>
              </a:rPr>
              <a:t> data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6984" y="5446737"/>
            <a:ext cx="461571" cy="46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Validation of S5p innovation </a:t>
            </a:r>
            <a:r>
              <a:rPr lang="fr-BE" dirty="0" err="1" smtClean="0"/>
              <a:t>OClO</a:t>
            </a:r>
            <a:r>
              <a:rPr lang="fr-BE" dirty="0" smtClean="0"/>
              <a:t> </a:t>
            </a:r>
            <a:r>
              <a:rPr lang="fr-BE" dirty="0" err="1" smtClean="0"/>
              <a:t>product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22</a:t>
            </a:fld>
            <a:endParaRPr lang="en-GB"/>
          </a:p>
        </p:txBody>
      </p:sp>
      <p:sp>
        <p:nvSpPr>
          <p:cNvPr id="7" name="object 4"/>
          <p:cNvSpPr/>
          <p:nvPr/>
        </p:nvSpPr>
        <p:spPr>
          <a:xfrm>
            <a:off x="9069134" y="1412776"/>
            <a:ext cx="2331592" cy="19235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025" y="29209"/>
            <a:ext cx="743604" cy="773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56" y="3632574"/>
            <a:ext cx="3137148" cy="19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9" y="4130054"/>
            <a:ext cx="3386649" cy="2541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72"/>
          <a:stretch/>
        </p:blipFill>
        <p:spPr>
          <a:xfrm>
            <a:off x="503802" y="2085193"/>
            <a:ext cx="3386648" cy="1251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92" y="1270503"/>
            <a:ext cx="3386649" cy="2541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89"/>
          <a:stretch/>
        </p:blipFill>
        <p:spPr>
          <a:xfrm>
            <a:off x="4587738" y="2530964"/>
            <a:ext cx="3386650" cy="1263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6" y="1274134"/>
            <a:ext cx="3386649" cy="25414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2"/>
          <a:stretch/>
        </p:blipFill>
        <p:spPr>
          <a:xfrm>
            <a:off x="503802" y="2548472"/>
            <a:ext cx="3386648" cy="12973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53"/>
          <a:stretch/>
        </p:blipFill>
        <p:spPr>
          <a:xfrm>
            <a:off x="4582450" y="4050650"/>
            <a:ext cx="3386649" cy="12719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12"/>
          <a:stretch/>
        </p:blipFill>
        <p:spPr>
          <a:xfrm>
            <a:off x="492079" y="4050650"/>
            <a:ext cx="3386650" cy="1298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2"/>
          <a:stretch/>
        </p:blipFill>
        <p:spPr>
          <a:xfrm>
            <a:off x="480356" y="5536438"/>
            <a:ext cx="3386648" cy="12973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2"/>
          <a:stretch/>
        </p:blipFill>
        <p:spPr>
          <a:xfrm>
            <a:off x="4586032" y="5546445"/>
            <a:ext cx="3386648" cy="12973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15480" y="1198685"/>
            <a:ext cx="1596527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fr-BE" sz="1400" dirty="0">
                <a:solidFill>
                  <a:srgbClr val="3366FF"/>
                </a:solidFill>
              </a:rPr>
              <a:t>Eureka (U. Toronto)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87324" y="2493476"/>
            <a:ext cx="1511952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algn="ctr"/>
            <a:r>
              <a:rPr lang="fr-BE" sz="1400" dirty="0" err="1">
                <a:solidFill>
                  <a:srgbClr val="3366FF"/>
                </a:solidFill>
              </a:rPr>
              <a:t>Ny</a:t>
            </a:r>
            <a:r>
              <a:rPr lang="fr-BE" sz="1400" dirty="0">
                <a:solidFill>
                  <a:srgbClr val="3366FF"/>
                </a:solidFill>
              </a:rPr>
              <a:t> </a:t>
            </a:r>
            <a:r>
              <a:rPr lang="fr-BE" sz="1400" dirty="0" err="1">
                <a:solidFill>
                  <a:srgbClr val="3366FF"/>
                </a:solidFill>
              </a:rPr>
              <a:t>Alesund</a:t>
            </a:r>
            <a:r>
              <a:rPr lang="fr-BE" sz="1400" dirty="0">
                <a:solidFill>
                  <a:srgbClr val="3366FF"/>
                </a:solidFill>
              </a:rPr>
              <a:t> (IUPB)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45037" y="1198685"/>
            <a:ext cx="1596527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algn="ctr"/>
            <a:r>
              <a:rPr lang="fr-BE" sz="1400" dirty="0">
                <a:solidFill>
                  <a:srgbClr val="3366FF"/>
                </a:solidFill>
              </a:rPr>
              <a:t>Eureka (U. Toronto)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6021" y="4003002"/>
            <a:ext cx="1194558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algn="ctr"/>
            <a:r>
              <a:rPr lang="fr-BE" sz="1400" dirty="0">
                <a:solidFill>
                  <a:srgbClr val="3366FF"/>
                </a:solidFill>
              </a:rPr>
              <a:t>Kiruna (MPIC)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82904" y="5476364"/>
            <a:ext cx="1720792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algn="ctr"/>
            <a:r>
              <a:rPr lang="fr-BE" sz="1400" dirty="0" err="1">
                <a:solidFill>
                  <a:srgbClr val="3366FF"/>
                </a:solidFill>
              </a:rPr>
              <a:t>Harestua</a:t>
            </a:r>
            <a:r>
              <a:rPr lang="fr-BE" sz="1400" dirty="0">
                <a:solidFill>
                  <a:srgbClr val="3366FF"/>
                </a:solidFill>
              </a:rPr>
              <a:t> (BIRA-IASB)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29750" y="2499155"/>
            <a:ext cx="1685591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algn="ctr"/>
            <a:r>
              <a:rPr lang="fr-BE" sz="1400" dirty="0" err="1">
                <a:solidFill>
                  <a:srgbClr val="3366FF"/>
                </a:solidFill>
              </a:rPr>
              <a:t>Arrival</a:t>
            </a:r>
            <a:r>
              <a:rPr lang="fr-BE" sz="1400" dirty="0">
                <a:solidFill>
                  <a:srgbClr val="3366FF"/>
                </a:solidFill>
              </a:rPr>
              <a:t> </a:t>
            </a:r>
            <a:r>
              <a:rPr lang="fr-BE" sz="1400" dirty="0" err="1">
                <a:solidFill>
                  <a:srgbClr val="3366FF"/>
                </a:solidFill>
              </a:rPr>
              <a:t>Height</a:t>
            </a:r>
            <a:r>
              <a:rPr lang="fr-BE" sz="1400" dirty="0">
                <a:solidFill>
                  <a:srgbClr val="3366FF"/>
                </a:solidFill>
              </a:rPr>
              <a:t> (IUPH)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44172" y="1204364"/>
            <a:ext cx="1456745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algn="ctr"/>
            <a:r>
              <a:rPr lang="fr-BE" sz="1400" dirty="0" err="1">
                <a:solidFill>
                  <a:srgbClr val="3366FF"/>
                </a:solidFill>
              </a:rPr>
              <a:t>Neumayer</a:t>
            </a:r>
            <a:r>
              <a:rPr lang="fr-BE" sz="1400" dirty="0">
                <a:solidFill>
                  <a:srgbClr val="3366FF"/>
                </a:solidFill>
              </a:rPr>
              <a:t> (IUPH)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11977" y="4008681"/>
            <a:ext cx="1321131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algn="ctr"/>
            <a:r>
              <a:rPr lang="fr-BE" sz="1400" dirty="0">
                <a:solidFill>
                  <a:srgbClr val="3366FF"/>
                </a:solidFill>
              </a:rPr>
              <a:t>Belgrano (INTA)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56674" y="5482043"/>
            <a:ext cx="1431739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algn="ctr"/>
            <a:r>
              <a:rPr lang="fr-BE" sz="1400" dirty="0" err="1">
                <a:solidFill>
                  <a:srgbClr val="3366FF"/>
                </a:solidFill>
              </a:rPr>
              <a:t>Marambio</a:t>
            </a:r>
            <a:r>
              <a:rPr lang="fr-BE" sz="1400" dirty="0">
                <a:solidFill>
                  <a:srgbClr val="3366FF"/>
                </a:solidFill>
              </a:rPr>
              <a:t> (INTA)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29117" y="5781926"/>
            <a:ext cx="2002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i="1" dirty="0"/>
              <a:t>G. </a:t>
            </a:r>
            <a:r>
              <a:rPr lang="fr-BE" sz="1600" i="1" dirty="0" err="1"/>
              <a:t>Pinardi</a:t>
            </a:r>
            <a:r>
              <a:rPr lang="fr-BE" sz="1600" i="1" dirty="0"/>
              <a:t> (BIRA-IASB)</a:t>
            </a:r>
          </a:p>
          <a:p>
            <a:r>
              <a:rPr lang="fr-BE" sz="1600" i="1" dirty="0"/>
              <a:t>A. Richter (IUPB)</a:t>
            </a:r>
            <a:endParaRPr lang="en-US" sz="16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8689803" y="3529342"/>
            <a:ext cx="85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NDACC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0599006" y="738923"/>
            <a:ext cx="158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S5p Innovation</a:t>
            </a:r>
            <a:endParaRPr lang="en-US" dirty="0"/>
          </a:p>
        </p:txBody>
      </p:sp>
      <p:sp>
        <p:nvSpPr>
          <p:cNvPr id="32" name="object 5"/>
          <p:cNvSpPr/>
          <p:nvPr/>
        </p:nvSpPr>
        <p:spPr>
          <a:xfrm>
            <a:off x="11031588" y="3985263"/>
            <a:ext cx="498280" cy="3871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225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MetOp</a:t>
            </a:r>
            <a:r>
              <a:rPr lang="fr-BE" dirty="0" smtClean="0"/>
              <a:t>-A &amp; B GOME-2 </a:t>
            </a:r>
            <a:r>
              <a:rPr lang="fr-BE" dirty="0" err="1" smtClean="0"/>
              <a:t>glyoxal</a:t>
            </a:r>
            <a:r>
              <a:rPr lang="fr-BE" dirty="0" smtClean="0"/>
              <a:t> </a:t>
            </a:r>
            <a:r>
              <a:rPr lang="fr-BE" dirty="0" err="1" smtClean="0"/>
              <a:t>products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23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14" t="4945" r="39670"/>
          <a:stretch/>
        </p:blipFill>
        <p:spPr>
          <a:xfrm>
            <a:off x="881477" y="1149047"/>
            <a:ext cx="3657599" cy="53806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86240" y="830127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MAM</a:t>
            </a:r>
            <a:endParaRPr lang="en-US" dirty="0"/>
          </a:p>
        </p:txBody>
      </p:sp>
      <p:pic>
        <p:nvPicPr>
          <p:cNvPr id="4103" name="Picture 7" descr="chocho_vcd_gome2A_monthly_v4b_sh_050km_xianghe_bePRO_2020_test3_150km_avk_extrap_v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4911" r="6940" b="59804"/>
          <a:stretch/>
        </p:blipFill>
        <p:spPr bwMode="auto">
          <a:xfrm>
            <a:off x="5069929" y="1149047"/>
            <a:ext cx="3009900" cy="156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hocho_vcd_gome2B_monthly_v4b_sh_050km_xianghe_bePRO_2020_test3_150km_avk_extrap_v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4911" r="7088" b="59498"/>
          <a:stretch/>
        </p:blipFill>
        <p:spPr bwMode="auto">
          <a:xfrm>
            <a:off x="8338930" y="1130646"/>
            <a:ext cx="3009900" cy="158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06" name="Picture 10" descr="chocho_vcd_gome2A_chiba1_150kmOVP_monthly_ful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t="4500" r="6841" b="59738"/>
          <a:stretch/>
        </p:blipFill>
        <p:spPr bwMode="auto">
          <a:xfrm>
            <a:off x="5033278" y="2859411"/>
            <a:ext cx="3028950" cy="158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hocho_vcd_gome2B_chiba1_150kmOVP_monthly_full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t="4724" r="7776" b="59298"/>
          <a:stretch/>
        </p:blipFill>
        <p:spPr bwMode="auto">
          <a:xfrm>
            <a:off x="8338930" y="2859411"/>
            <a:ext cx="3000375" cy="160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37383" y="8301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09" name="Picture 13" descr="chocho_vcd_gome2A_kasuga_150kmOVP_monthly_ful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t="4576" r="7285" b="59722"/>
          <a:stretch/>
        </p:blipFill>
        <p:spPr bwMode="auto">
          <a:xfrm>
            <a:off x="5033278" y="4679944"/>
            <a:ext cx="3009900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hocho_vcd_gome2B_kasuga_150kmOVP_monthly_full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4724" r="7776" b="59312"/>
          <a:stretch/>
        </p:blipFill>
        <p:spPr bwMode="auto">
          <a:xfrm>
            <a:off x="8357980" y="4649503"/>
            <a:ext cx="29908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0" y="6696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12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383" y="94457"/>
            <a:ext cx="17367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126513" y="827044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9900"/>
                </a:solidFill>
              </a:rPr>
              <a:t>GOME-2A</a:t>
            </a:r>
            <a:endParaRPr lang="en-US" b="1" dirty="0">
              <a:solidFill>
                <a:srgbClr val="FF99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74699" y="809354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9900"/>
                </a:solidFill>
              </a:rPr>
              <a:t>GOME-2B</a:t>
            </a:r>
            <a:endParaRPr lang="en-US" b="1" dirty="0">
              <a:solidFill>
                <a:srgbClr val="FF9900"/>
              </a:solidFill>
            </a:endParaRPr>
          </a:p>
        </p:txBody>
      </p:sp>
      <p:pic>
        <p:nvPicPr>
          <p:cNvPr id="34" name="image4.pn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87737" y="5853095"/>
            <a:ext cx="505143" cy="61912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319058" y="6204591"/>
            <a:ext cx="1276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/>
              <a:t>S5p Innovation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2991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Issues and perspectives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75" y="1043610"/>
            <a:ext cx="11327803" cy="5228098"/>
          </a:xfrm>
        </p:spPr>
        <p:txBody>
          <a:bodyPr>
            <a:normAutofit/>
          </a:bodyPr>
          <a:lstStyle/>
          <a:p>
            <a:r>
              <a:rPr lang="en-US" dirty="0" smtClean="0"/>
              <a:t>Improve treatment of clouds and aerosols (reduce uncertainties)</a:t>
            </a:r>
          </a:p>
          <a:p>
            <a:r>
              <a:rPr lang="en-US" dirty="0" smtClean="0"/>
              <a:t>Improve QA/QC methods</a:t>
            </a:r>
          </a:p>
          <a:p>
            <a:r>
              <a:rPr lang="en-US" dirty="0" smtClean="0"/>
              <a:t>Network data consistency (</a:t>
            </a:r>
            <a:r>
              <a:rPr lang="en-US" dirty="0" smtClean="0">
                <a:sym typeface="Wingdings" panose="05000000000000000000" pitchFamily="2" charset="2"/>
              </a:rPr>
              <a:t> central processing, interoperability)</a:t>
            </a:r>
          </a:p>
          <a:p>
            <a:r>
              <a:rPr lang="en-US" dirty="0"/>
              <a:t>Better understand spatial representativeness of measurements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New retrieval developments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dirty="0" smtClean="0"/>
              <a:t>Additional species (</a:t>
            </a:r>
            <a:r>
              <a:rPr lang="en-US" dirty="0" err="1" smtClean="0"/>
              <a:t>glyoxal</a:t>
            </a:r>
            <a:r>
              <a:rPr lang="en-US" dirty="0" smtClean="0"/>
              <a:t>, SO2, HONO, …)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dirty="0" smtClean="0"/>
              <a:t>Improve vertical profile inversion algorithms (O3, NO2, ….)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dirty="0" smtClean="0"/>
              <a:t>Develop advanced methods to retrieve information on small-scale horizontal structures (NO2). Can be obtained making use of multi-angular, multi-wavelength MAX-DOAS measurements and/or deployment of city-scale networks of instruments (tomography)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Optimise</a:t>
            </a:r>
            <a:r>
              <a:rPr lang="en-US" dirty="0" smtClean="0"/>
              <a:t> global network deployment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54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Network </a:t>
            </a:r>
            <a:r>
              <a:rPr lang="fr-BE" dirty="0" err="1" smtClean="0"/>
              <a:t>deployment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25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t="5615" r="7795" b="10780"/>
          <a:stretch/>
        </p:blipFill>
        <p:spPr>
          <a:xfrm>
            <a:off x="6542632" y="729397"/>
            <a:ext cx="4928625" cy="26181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7433" r="5045" b="9833"/>
          <a:stretch/>
        </p:blipFill>
        <p:spPr>
          <a:xfrm>
            <a:off x="6583826" y="3555814"/>
            <a:ext cx="4887431" cy="26796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42632" y="2924366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9900"/>
                </a:solidFill>
              </a:rPr>
              <a:t>S5p NO</a:t>
            </a:r>
            <a:r>
              <a:rPr lang="fr-BE" b="1" baseline="-25000" dirty="0" smtClean="0">
                <a:solidFill>
                  <a:srgbClr val="FF9900"/>
                </a:solidFill>
              </a:rPr>
              <a:t>2</a:t>
            </a:r>
            <a:endParaRPr lang="en-US" b="1" baseline="-25000" dirty="0">
              <a:solidFill>
                <a:srgbClr val="FF99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0512" y="5866171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9900"/>
                </a:solidFill>
              </a:rPr>
              <a:t>S5p HCHO</a:t>
            </a:r>
            <a:endParaRPr lang="en-US" b="1" baseline="-25000" dirty="0">
              <a:solidFill>
                <a:srgbClr val="FF99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87275" y="1276627"/>
            <a:ext cx="5814742" cy="3945418"/>
            <a:chOff x="387275" y="1411773"/>
            <a:chExt cx="5814742" cy="3945418"/>
          </a:xfrm>
        </p:grpSpPr>
        <p:pic>
          <p:nvPicPr>
            <p:cNvPr id="12" name="Google Shape;54;p6"/>
            <p:cNvPicPr preferRelativeResize="0"/>
            <p:nvPr/>
          </p:nvPicPr>
          <p:blipFill rotWithShape="1">
            <a:blip r:embed="rId4">
              <a:alphaModFix/>
            </a:blip>
            <a:srcRect r="1377" b="4077"/>
            <a:stretch/>
          </p:blipFill>
          <p:spPr>
            <a:xfrm>
              <a:off x="387275" y="1411773"/>
              <a:ext cx="5814742" cy="39454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6" name="Google Shape;57;p6"/>
            <p:cNvPicPr preferRelativeResize="0"/>
            <p:nvPr/>
          </p:nvPicPr>
          <p:blipFill rotWithShape="1">
            <a:blip r:embed="rId5">
              <a:alphaModFix/>
            </a:blip>
            <a:srcRect l="14246" t="5609" r="12771" b="4056"/>
            <a:stretch/>
          </p:blipFill>
          <p:spPr>
            <a:xfrm>
              <a:off x="3294646" y="4820479"/>
              <a:ext cx="482301" cy="5168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949" y="1490055"/>
              <a:ext cx="343939" cy="343939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87276" y="5365545"/>
            <a:ext cx="5814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key emission regions are not covered enough by current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9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76" y="1215614"/>
            <a:ext cx="11519802" cy="5056093"/>
          </a:xfrm>
        </p:spPr>
        <p:txBody>
          <a:bodyPr/>
          <a:lstStyle/>
          <a:p>
            <a:r>
              <a:rPr lang="fr-BE" dirty="0" smtClean="0"/>
              <a:t>Ground-</a:t>
            </a:r>
            <a:r>
              <a:rPr lang="fr-BE" dirty="0" err="1" smtClean="0"/>
              <a:t>based</a:t>
            </a:r>
            <a:r>
              <a:rPr lang="fr-BE" dirty="0" smtClean="0"/>
              <a:t> UV-VIS </a:t>
            </a:r>
            <a:r>
              <a:rPr lang="fr-BE" dirty="0" err="1" smtClean="0"/>
              <a:t>remote</a:t>
            </a:r>
            <a:r>
              <a:rPr lang="fr-BE" dirty="0" smtClean="0"/>
              <a:t> </a:t>
            </a:r>
            <a:r>
              <a:rPr lang="fr-BE" dirty="0" err="1" smtClean="0"/>
              <a:t>sensing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developing</a:t>
            </a:r>
            <a:r>
              <a:rPr lang="fr-BE" dirty="0" smtClean="0"/>
              <a:t> as an important contribution to </a:t>
            </a:r>
            <a:r>
              <a:rPr lang="en-US" dirty="0" smtClean="0"/>
              <a:t>Fiducial </a:t>
            </a:r>
            <a:r>
              <a:rPr lang="en-US" dirty="0"/>
              <a:t>Reference  Measurements (FRMs) for atmospheric </a:t>
            </a:r>
            <a:r>
              <a:rPr lang="en-US" dirty="0" smtClean="0"/>
              <a:t>composition</a:t>
            </a:r>
          </a:p>
          <a:p>
            <a:r>
              <a:rPr lang="fr-BE" dirty="0" err="1" smtClean="0"/>
              <a:t>Implies</a:t>
            </a:r>
            <a:r>
              <a:rPr lang="fr-BE" dirty="0" smtClean="0"/>
              <a:t> </a:t>
            </a:r>
            <a:r>
              <a:rPr lang="fr-BE" dirty="0" err="1" smtClean="0"/>
              <a:t>activities</a:t>
            </a:r>
            <a:r>
              <a:rPr lang="fr-BE" dirty="0" smtClean="0"/>
              <a:t> </a:t>
            </a:r>
            <a:r>
              <a:rPr lang="fr-BE" dirty="0" err="1" smtClean="0"/>
              <a:t>around</a:t>
            </a:r>
            <a:r>
              <a:rPr lang="fr-BE" dirty="0" smtClean="0"/>
              <a:t>:</a:t>
            </a:r>
          </a:p>
          <a:p>
            <a:pPr lvl="1"/>
            <a:r>
              <a:rPr lang="fr-BE" dirty="0" smtClean="0"/>
              <a:t>Network </a:t>
            </a:r>
            <a:r>
              <a:rPr lang="fr-BE" dirty="0" err="1" smtClean="0"/>
              <a:t>development</a:t>
            </a:r>
            <a:r>
              <a:rPr lang="fr-BE" dirty="0" smtClean="0"/>
              <a:t> (PGN, NDACC, …)</a:t>
            </a:r>
          </a:p>
          <a:p>
            <a:pPr lvl="1"/>
            <a:r>
              <a:rPr lang="fr-BE" dirty="0" smtClean="0"/>
              <a:t>Calibration </a:t>
            </a:r>
            <a:r>
              <a:rPr lang="fr-BE" dirty="0" err="1" smtClean="0"/>
              <a:t>facilities</a:t>
            </a:r>
            <a:r>
              <a:rPr lang="fr-BE" dirty="0" smtClean="0"/>
              <a:t> and establishment of best practices</a:t>
            </a:r>
          </a:p>
          <a:p>
            <a:pPr lvl="1"/>
            <a:r>
              <a:rPr lang="fr-BE" dirty="0" err="1" smtClean="0"/>
              <a:t>Algorithms</a:t>
            </a:r>
            <a:r>
              <a:rPr lang="fr-BE" dirty="0" smtClean="0"/>
              <a:t> and </a:t>
            </a:r>
            <a:r>
              <a:rPr lang="fr-BE" dirty="0" err="1" smtClean="0"/>
              <a:t>product</a:t>
            </a:r>
            <a:r>
              <a:rPr lang="fr-BE" dirty="0" smtClean="0"/>
              <a:t> </a:t>
            </a:r>
            <a:r>
              <a:rPr lang="fr-BE" dirty="0" err="1" smtClean="0"/>
              <a:t>developments</a:t>
            </a:r>
            <a:endParaRPr lang="fr-BE" dirty="0" smtClean="0"/>
          </a:p>
          <a:p>
            <a:pPr lvl="1"/>
            <a:r>
              <a:rPr lang="fr-BE" dirty="0" smtClean="0"/>
              <a:t>Central </a:t>
            </a:r>
            <a:r>
              <a:rPr lang="fr-BE" dirty="0" err="1" smtClean="0"/>
              <a:t>processing</a:t>
            </a:r>
            <a:r>
              <a:rPr lang="fr-BE" dirty="0" smtClean="0"/>
              <a:t> </a:t>
            </a:r>
            <a:r>
              <a:rPr lang="fr-BE" dirty="0" err="1" smtClean="0"/>
              <a:t>facilities</a:t>
            </a:r>
            <a:endParaRPr lang="fr-BE" dirty="0" smtClean="0"/>
          </a:p>
          <a:p>
            <a:pPr lvl="1"/>
            <a:r>
              <a:rPr lang="fr-BE" dirty="0" err="1" smtClean="0"/>
              <a:t>Interoperability</a:t>
            </a:r>
            <a:r>
              <a:rPr lang="fr-BE" dirty="0" smtClean="0"/>
              <a:t> (</a:t>
            </a:r>
            <a:r>
              <a:rPr lang="fr-BE" dirty="0" err="1" smtClean="0"/>
              <a:t>common</a:t>
            </a:r>
            <a:r>
              <a:rPr lang="fr-BE" dirty="0" smtClean="0"/>
              <a:t> standards and data formats)</a:t>
            </a:r>
          </a:p>
          <a:p>
            <a:r>
              <a:rPr lang="fr-BE" dirty="0" err="1" smtClean="0"/>
              <a:t>Supported</a:t>
            </a:r>
            <a:r>
              <a:rPr lang="fr-BE" dirty="0" smtClean="0"/>
              <a:t> by </a:t>
            </a:r>
            <a:r>
              <a:rPr lang="fr-BE" dirty="0" err="1" smtClean="0"/>
              <a:t>Space</a:t>
            </a:r>
            <a:r>
              <a:rPr lang="fr-BE" dirty="0" smtClean="0"/>
              <a:t> </a:t>
            </a:r>
            <a:r>
              <a:rPr lang="fr-BE" dirty="0" err="1" smtClean="0"/>
              <a:t>Agencies</a:t>
            </a:r>
            <a:r>
              <a:rPr lang="fr-BE" dirty="0" smtClean="0"/>
              <a:t> (ESA, NASA, KARI, …)</a:t>
            </a:r>
          </a:p>
          <a:p>
            <a:r>
              <a:rPr lang="fr-BE" dirty="0" smtClean="0"/>
              <a:t>Integrated in ACTRIS </a:t>
            </a:r>
            <a:r>
              <a:rPr lang="fr-BE" dirty="0" err="1" smtClean="0"/>
              <a:t>research</a:t>
            </a:r>
            <a:r>
              <a:rPr lang="fr-BE" dirty="0" smtClean="0"/>
              <a:t> infrastructure</a:t>
            </a:r>
          </a:p>
          <a:p>
            <a:r>
              <a:rPr lang="fr-BE" dirty="0" smtClean="0"/>
              <a:t>Key </a:t>
            </a:r>
            <a:r>
              <a:rPr lang="fr-BE" dirty="0" err="1" smtClean="0"/>
              <a:t>element</a:t>
            </a:r>
            <a:r>
              <a:rPr lang="fr-BE" dirty="0" smtClean="0"/>
              <a:t> of the </a:t>
            </a:r>
            <a:r>
              <a:rPr lang="fr-BE" dirty="0" err="1" smtClean="0"/>
              <a:t>geostationary</a:t>
            </a:r>
            <a:r>
              <a:rPr lang="fr-BE" dirty="0" smtClean="0"/>
              <a:t> satellite constellation of </a:t>
            </a:r>
            <a:r>
              <a:rPr lang="fr-BE" dirty="0" err="1" smtClean="0"/>
              <a:t>observing</a:t>
            </a:r>
            <a:r>
              <a:rPr lang="fr-BE" dirty="0" smtClean="0"/>
              <a:t> </a:t>
            </a:r>
            <a:r>
              <a:rPr lang="fr-BE" dirty="0" err="1" smtClean="0"/>
              <a:t>systems</a:t>
            </a:r>
            <a:r>
              <a:rPr lang="fr-BE" dirty="0" smtClean="0"/>
              <a:t>, </a:t>
            </a:r>
            <a:r>
              <a:rPr lang="fr-BE" dirty="0" err="1" smtClean="0"/>
              <a:t>started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OMPS, Sentinel-5p, EMI and GEMS (first AQ </a:t>
            </a:r>
            <a:r>
              <a:rPr lang="fr-BE" dirty="0" err="1" smtClean="0"/>
              <a:t>sensor</a:t>
            </a:r>
            <a:r>
              <a:rPr lang="fr-BE" dirty="0" smtClean="0"/>
              <a:t> on GEO)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26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721" y="2179384"/>
            <a:ext cx="4135305" cy="275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7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Passive UV-Vis </a:t>
            </a:r>
            <a:r>
              <a:rPr lang="fr-BE" dirty="0" err="1" smtClean="0"/>
              <a:t>remote-sensing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3</a:t>
            </a:fld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23" y="1981182"/>
            <a:ext cx="846869" cy="8102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b="65297"/>
          <a:stretch/>
        </p:blipFill>
        <p:spPr>
          <a:xfrm>
            <a:off x="1166712" y="4770303"/>
            <a:ext cx="4641499" cy="10662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62" y="5076486"/>
            <a:ext cx="399324" cy="171461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2488253" y="2283530"/>
            <a:ext cx="1862755" cy="0"/>
          </a:xfrm>
          <a:prstGeom prst="line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272442" y="2633896"/>
            <a:ext cx="2244666" cy="2704802"/>
            <a:chOff x="2272442" y="2633896"/>
            <a:chExt cx="2244666" cy="2704802"/>
          </a:xfrm>
        </p:grpSpPr>
        <p:cxnSp>
          <p:nvCxnSpPr>
            <p:cNvPr id="42" name="Straight Connector 41"/>
            <p:cNvCxnSpPr/>
            <p:nvPr/>
          </p:nvCxnSpPr>
          <p:spPr>
            <a:xfrm flipH="1" flipV="1">
              <a:off x="2272442" y="2633896"/>
              <a:ext cx="1235203" cy="2704802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3507645" y="2791458"/>
              <a:ext cx="1009463" cy="2537199"/>
            </a:xfrm>
            <a:prstGeom prst="line">
              <a:avLst/>
            </a:prstGeom>
            <a:ln w="19050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422278" y="2509787"/>
            <a:ext cx="2148747" cy="2600783"/>
            <a:chOff x="2422278" y="2509787"/>
            <a:chExt cx="2148747" cy="2600783"/>
          </a:xfrm>
        </p:grpSpPr>
        <p:cxnSp>
          <p:nvCxnSpPr>
            <p:cNvPr id="69" name="Straight Connector 68"/>
            <p:cNvCxnSpPr/>
            <p:nvPr/>
          </p:nvCxnSpPr>
          <p:spPr>
            <a:xfrm flipH="1" flipV="1">
              <a:off x="2422278" y="2509787"/>
              <a:ext cx="1261242" cy="260078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60000" flipV="1">
              <a:off x="3732378" y="2905991"/>
              <a:ext cx="838647" cy="2184295"/>
            </a:xfrm>
            <a:prstGeom prst="line">
              <a:avLst/>
            </a:prstGeom>
            <a:ln w="19050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" name="Straight Connector 76"/>
          <p:cNvCxnSpPr/>
          <p:nvPr/>
        </p:nvCxnSpPr>
        <p:spPr>
          <a:xfrm flipH="1" flipV="1">
            <a:off x="2120197" y="2662333"/>
            <a:ext cx="1221348" cy="2592456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3341545" y="2781417"/>
            <a:ext cx="1009463" cy="2477481"/>
          </a:xfrm>
          <a:prstGeom prst="line">
            <a:avLst/>
          </a:prstGeom>
          <a:ln w="1905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96300" y="829886"/>
            <a:ext cx="4388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err="1" smtClean="0"/>
              <a:t>Space</a:t>
            </a:r>
            <a:r>
              <a:rPr lang="fr-BE" sz="2000" b="1" dirty="0" smtClean="0"/>
              <a:t> nadir </a:t>
            </a:r>
            <a:r>
              <a:rPr lang="fr-BE" sz="2000" b="1" dirty="0" err="1" smtClean="0"/>
              <a:t>geometry</a:t>
            </a:r>
            <a:r>
              <a:rPr lang="fr-BE" sz="2000" b="1" dirty="0" smtClean="0"/>
              <a:t> (</a:t>
            </a:r>
            <a:r>
              <a:rPr lang="fr-BE" sz="2000" b="1" dirty="0" err="1" smtClean="0"/>
              <a:t>e.g</a:t>
            </a:r>
            <a:r>
              <a:rPr lang="fr-BE" sz="2000" b="1" dirty="0" smtClean="0"/>
              <a:t>. Sentinel-5p)</a:t>
            </a:r>
            <a:endParaRPr lang="en-US" sz="2000" b="1" dirty="0"/>
          </a:p>
        </p:txBody>
      </p:sp>
      <p:sp>
        <p:nvSpPr>
          <p:cNvPr id="33" name="Sun 32"/>
          <p:cNvSpPr/>
          <p:nvPr/>
        </p:nvSpPr>
        <p:spPr>
          <a:xfrm>
            <a:off x="1538200" y="1786775"/>
            <a:ext cx="872679" cy="805076"/>
          </a:xfrm>
          <a:prstGeom prst="sun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221095" y="1558233"/>
            <a:ext cx="4171455" cy="2663846"/>
            <a:chOff x="7221095" y="1558233"/>
            <a:chExt cx="4171455" cy="2663846"/>
          </a:xfrm>
        </p:grpSpPr>
        <p:sp>
          <p:nvSpPr>
            <p:cNvPr id="95" name="Rectangle 94"/>
            <p:cNvSpPr/>
            <p:nvPr/>
          </p:nvSpPr>
          <p:spPr>
            <a:xfrm>
              <a:off x="7221095" y="2509787"/>
              <a:ext cx="2599361" cy="78571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2000" b="1" dirty="0" smtClean="0"/>
                <a:t>DOAS spectral </a:t>
              </a:r>
              <a:r>
                <a:rPr lang="fr-BE" sz="2000" b="1" dirty="0" err="1" smtClean="0"/>
                <a:t>fitting</a:t>
              </a:r>
              <a:endParaRPr lang="en-US" sz="2000" b="1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644352" y="3760414"/>
              <a:ext cx="18442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400" b="1" dirty="0" err="1" smtClean="0">
                  <a:solidFill>
                    <a:srgbClr val="0070C0"/>
                  </a:solidFill>
                </a:rPr>
                <a:t>Slant</a:t>
              </a:r>
              <a:r>
                <a:rPr lang="fr-BE" sz="2400" b="1" dirty="0" smtClean="0">
                  <a:solidFill>
                    <a:srgbClr val="0070C0"/>
                  </a:solidFill>
                </a:rPr>
                <a:t> </a:t>
              </a:r>
              <a:r>
                <a:rPr lang="fr-BE" sz="2400" b="1" dirty="0" err="1" smtClean="0">
                  <a:solidFill>
                    <a:srgbClr val="0070C0"/>
                  </a:solidFill>
                </a:rPr>
                <a:t>column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 flipH="1">
              <a:off x="8781948" y="1558233"/>
              <a:ext cx="337215" cy="83361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7878633" y="1558233"/>
              <a:ext cx="360382" cy="84316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8530646" y="3344756"/>
              <a:ext cx="11869" cy="501251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0020950" y="2509787"/>
              <a:ext cx="137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 err="1" smtClean="0"/>
                <a:t>Molecular</a:t>
              </a:r>
              <a:r>
                <a:rPr lang="fr-BE" sz="1600" dirty="0" smtClean="0"/>
                <a:t> absorption cross-sections</a:t>
              </a:r>
              <a:endParaRPr lang="en-US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42834" y="4268395"/>
            <a:ext cx="4593566" cy="1841594"/>
            <a:chOff x="7242834" y="4268395"/>
            <a:chExt cx="4593566" cy="1841594"/>
          </a:xfrm>
        </p:grpSpPr>
        <p:sp>
          <p:nvSpPr>
            <p:cNvPr id="97" name="Rectangle 96"/>
            <p:cNvSpPr/>
            <p:nvPr/>
          </p:nvSpPr>
          <p:spPr>
            <a:xfrm>
              <a:off x="7242834" y="4321377"/>
              <a:ext cx="2599361" cy="78571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2000" b="1" dirty="0" smtClean="0"/>
                <a:t>AMF </a:t>
              </a:r>
              <a:r>
                <a:rPr lang="fr-BE" sz="2000" b="1" dirty="0" err="1" smtClean="0"/>
                <a:t>calculation</a:t>
              </a:r>
              <a:endParaRPr lang="en-US" sz="2000" b="1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457826" y="5648324"/>
              <a:ext cx="2169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2400" b="1" dirty="0" smtClean="0">
                  <a:solidFill>
                    <a:srgbClr val="0070C0"/>
                  </a:solidFill>
                </a:rPr>
                <a:t>Vertical </a:t>
              </a:r>
              <a:r>
                <a:rPr lang="fr-BE" sz="2400" b="1" dirty="0" err="1" smtClean="0">
                  <a:solidFill>
                    <a:srgbClr val="0070C0"/>
                  </a:solidFill>
                </a:rPr>
                <a:t>column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>
              <a:off x="8560528" y="5175324"/>
              <a:ext cx="11869" cy="501251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0020950" y="4268395"/>
              <a:ext cx="181545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BE" sz="1400" dirty="0" smtClean="0"/>
                <a:t>Radiative </a:t>
              </a:r>
              <a:r>
                <a:rPr lang="fr-BE" sz="1400" dirty="0" err="1" smtClean="0"/>
                <a:t>transfer</a:t>
              </a:r>
              <a:r>
                <a:rPr lang="fr-BE" sz="1400" dirty="0" smtClean="0"/>
                <a:t> model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BE" sz="1400" dirty="0" err="1" smtClean="0"/>
                <a:t>Ancillary</a:t>
              </a:r>
              <a:r>
                <a:rPr lang="fr-BE" sz="1400" dirty="0" smtClean="0"/>
                <a:t> informations on </a:t>
              </a:r>
              <a:r>
                <a:rPr lang="fr-BE" sz="1400" dirty="0" err="1" smtClean="0"/>
                <a:t>atmospheric</a:t>
              </a:r>
              <a:r>
                <a:rPr lang="fr-BE" sz="1400" dirty="0" smtClean="0"/>
                <a:t> and surface </a:t>
              </a:r>
              <a:r>
                <a:rPr lang="fr-BE" sz="1400" dirty="0" err="1" smtClean="0"/>
                <a:t>parameters</a:t>
              </a:r>
              <a:r>
                <a:rPr lang="fr-BE" sz="1400" dirty="0" smtClean="0"/>
                <a:t> </a:t>
              </a:r>
              <a:endParaRPr lang="en-US" sz="1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563518" y="257091"/>
            <a:ext cx="4156290" cy="1826576"/>
            <a:chOff x="5563518" y="257091"/>
            <a:chExt cx="4156290" cy="1826576"/>
          </a:xfrm>
        </p:grpSpPr>
        <p:pic>
          <p:nvPicPr>
            <p:cNvPr id="92" name="Picture 45" descr="DOAS_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3832" y="257091"/>
              <a:ext cx="2535976" cy="1826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5563518" y="1344059"/>
              <a:ext cx="1355075" cy="7396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666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Passive DOAS : the </a:t>
            </a:r>
            <a:r>
              <a:rPr lang="fr-BE" dirty="0" err="1" smtClean="0"/>
              <a:t>many</a:t>
            </a:r>
            <a:r>
              <a:rPr lang="fr-BE" dirty="0" smtClean="0"/>
              <a:t> possible </a:t>
            </a:r>
            <a:r>
              <a:rPr lang="fr-BE" dirty="0" err="1" smtClean="0"/>
              <a:t>geometries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4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831469" y="2339978"/>
            <a:ext cx="15841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/>
          <p:cNvSpPr/>
          <p:nvPr/>
        </p:nvSpPr>
        <p:spPr>
          <a:xfrm>
            <a:off x="1831469" y="1421318"/>
            <a:ext cx="288032" cy="288032"/>
          </a:xfrm>
          <a:prstGeom prst="sun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83597" y="2051946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100" dirty="0" err="1" smtClean="0"/>
              <a:t>Det</a:t>
            </a:r>
            <a:endParaRPr lang="en-US" sz="11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91509" y="1709350"/>
            <a:ext cx="648072" cy="3425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17150" y="2352189"/>
            <a:ext cx="15841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n 11"/>
          <p:cNvSpPr/>
          <p:nvPr/>
        </p:nvSpPr>
        <p:spPr>
          <a:xfrm>
            <a:off x="4617150" y="1433529"/>
            <a:ext cx="288032" cy="288032"/>
          </a:xfrm>
          <a:prstGeom prst="sun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977190" y="1721561"/>
            <a:ext cx="648072" cy="3425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712178" y="1625972"/>
            <a:ext cx="288032" cy="486612"/>
            <a:chOff x="3923928" y="2150300"/>
            <a:chExt cx="288032" cy="486612"/>
          </a:xfrm>
        </p:grpSpPr>
        <p:cxnSp>
          <p:nvCxnSpPr>
            <p:cNvPr id="15" name="Straight Connector 14"/>
            <p:cNvCxnSpPr>
              <a:stCxn id="17" idx="2"/>
              <a:endCxn id="18" idx="1"/>
            </p:cNvCxnSpPr>
            <p:nvPr/>
          </p:nvCxnSpPr>
          <p:spPr>
            <a:xfrm>
              <a:off x="3923928" y="2294316"/>
              <a:ext cx="101825" cy="2917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7" idx="6"/>
              <a:endCxn id="18" idx="3"/>
            </p:cNvCxnSpPr>
            <p:nvPr/>
          </p:nvCxnSpPr>
          <p:spPr>
            <a:xfrm flipH="1">
              <a:off x="4097761" y="2294316"/>
              <a:ext cx="114199" cy="2917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3923928" y="2150300"/>
              <a:ext cx="288032" cy="288032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25753" y="2535187"/>
              <a:ext cx="72008" cy="101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1839853" y="3996162"/>
            <a:ext cx="15841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n 19"/>
          <p:cNvSpPr/>
          <p:nvPr/>
        </p:nvSpPr>
        <p:spPr>
          <a:xfrm>
            <a:off x="1974394" y="2967702"/>
            <a:ext cx="288032" cy="288032"/>
          </a:xfrm>
          <a:prstGeom prst="sun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991981" y="3708130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100" dirty="0" err="1" smtClean="0"/>
              <a:t>Det</a:t>
            </a:r>
            <a:endParaRPr lang="en-US" sz="11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345050" y="3060058"/>
            <a:ext cx="782563" cy="14370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127613" y="3203761"/>
            <a:ext cx="0" cy="44188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668918" y="2337721"/>
            <a:ext cx="15841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501" y="1429564"/>
            <a:ext cx="959010" cy="78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>
            <a:off x="8628089" y="1933442"/>
            <a:ext cx="492603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628089" y="1933442"/>
            <a:ext cx="492603" cy="15008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628089" y="1933442"/>
            <a:ext cx="246301" cy="26026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628089" y="1933442"/>
            <a:ext cx="0" cy="26026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345050" y="3183883"/>
            <a:ext cx="782563" cy="14370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354575" y="3310303"/>
            <a:ext cx="782563" cy="14370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61166" y="4008373"/>
            <a:ext cx="15841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n 32"/>
          <p:cNvSpPr/>
          <p:nvPr/>
        </p:nvSpPr>
        <p:spPr>
          <a:xfrm>
            <a:off x="4463659" y="2979913"/>
            <a:ext cx="288032" cy="288032"/>
          </a:xfrm>
          <a:prstGeom prst="sun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481246" y="3720341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100" dirty="0" err="1" smtClean="0"/>
              <a:t>Det</a:t>
            </a:r>
            <a:endParaRPr lang="en-US" sz="11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843840" y="3062587"/>
            <a:ext cx="1645518" cy="32628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616878" y="3455965"/>
            <a:ext cx="0" cy="22094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843840" y="3196094"/>
            <a:ext cx="1193279" cy="21732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843840" y="3322514"/>
            <a:ext cx="782563" cy="14370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5666600" y="3436915"/>
            <a:ext cx="750750" cy="21084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655078" y="3436915"/>
            <a:ext cx="330224" cy="22094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682479" y="3993905"/>
            <a:ext cx="15841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un 41"/>
          <p:cNvSpPr/>
          <p:nvPr/>
        </p:nvSpPr>
        <p:spPr>
          <a:xfrm>
            <a:off x="7693469" y="2904103"/>
            <a:ext cx="288032" cy="288032"/>
          </a:xfrm>
          <a:prstGeom prst="sun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899644" y="3705873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100" dirty="0" err="1" smtClean="0"/>
              <a:t>Det</a:t>
            </a:r>
            <a:endParaRPr lang="en-US" sz="1100" dirty="0"/>
          </a:p>
        </p:txBody>
      </p:sp>
      <p:sp>
        <p:nvSpPr>
          <p:cNvPr id="44" name="Rectangle 43"/>
          <p:cNvSpPr/>
          <p:nvPr/>
        </p:nvSpPr>
        <p:spPr>
          <a:xfrm>
            <a:off x="8965062" y="3451749"/>
            <a:ext cx="45719" cy="5421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9010781" y="3849889"/>
            <a:ext cx="255874" cy="1440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>
            <a:stCxn id="51" idx="9"/>
            <a:endCxn id="43" idx="0"/>
          </p:cNvCxnSpPr>
          <p:nvPr/>
        </p:nvCxnSpPr>
        <p:spPr>
          <a:xfrm flipH="1">
            <a:off x="8043660" y="3137052"/>
            <a:ext cx="361362" cy="568821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43" idx="0"/>
          </p:cNvCxnSpPr>
          <p:nvPr/>
        </p:nvCxnSpPr>
        <p:spPr>
          <a:xfrm flipH="1">
            <a:off x="8043660" y="3289452"/>
            <a:ext cx="513763" cy="416421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43" idx="0"/>
          </p:cNvCxnSpPr>
          <p:nvPr/>
        </p:nvCxnSpPr>
        <p:spPr>
          <a:xfrm flipH="1">
            <a:off x="8043660" y="3369844"/>
            <a:ext cx="666164" cy="3360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51" idx="1"/>
            <a:endCxn id="43" idx="0"/>
          </p:cNvCxnSpPr>
          <p:nvPr/>
        </p:nvCxnSpPr>
        <p:spPr>
          <a:xfrm flipH="1">
            <a:off x="8043660" y="3441852"/>
            <a:ext cx="809037" cy="264021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43" idx="0"/>
          </p:cNvCxnSpPr>
          <p:nvPr/>
        </p:nvCxnSpPr>
        <p:spPr>
          <a:xfrm flipH="1">
            <a:off x="8043660" y="3184677"/>
            <a:ext cx="456612" cy="521196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 50"/>
          <p:cNvSpPr/>
          <p:nvPr/>
        </p:nvSpPr>
        <p:spPr>
          <a:xfrm>
            <a:off x="8376447" y="3041802"/>
            <a:ext cx="594037" cy="400870"/>
          </a:xfrm>
          <a:custGeom>
            <a:avLst/>
            <a:gdLst>
              <a:gd name="connsiteX0" fmla="*/ 523875 w 594037"/>
              <a:gd name="connsiteY0" fmla="*/ 381000 h 400870"/>
              <a:gd name="connsiteX1" fmla="*/ 476250 w 594037"/>
              <a:gd name="connsiteY1" fmla="*/ 400050 h 400870"/>
              <a:gd name="connsiteX2" fmla="*/ 323850 w 594037"/>
              <a:gd name="connsiteY2" fmla="*/ 381000 h 400870"/>
              <a:gd name="connsiteX3" fmla="*/ 295275 w 594037"/>
              <a:gd name="connsiteY3" fmla="*/ 361950 h 400870"/>
              <a:gd name="connsiteX4" fmla="*/ 228600 w 594037"/>
              <a:gd name="connsiteY4" fmla="*/ 276225 h 400870"/>
              <a:gd name="connsiteX5" fmla="*/ 171450 w 594037"/>
              <a:gd name="connsiteY5" fmla="*/ 247650 h 400870"/>
              <a:gd name="connsiteX6" fmla="*/ 142875 w 594037"/>
              <a:gd name="connsiteY6" fmla="*/ 228600 h 400870"/>
              <a:gd name="connsiteX7" fmla="*/ 123825 w 594037"/>
              <a:gd name="connsiteY7" fmla="*/ 200025 h 400870"/>
              <a:gd name="connsiteX8" fmla="*/ 66675 w 594037"/>
              <a:gd name="connsiteY8" fmla="*/ 152400 h 400870"/>
              <a:gd name="connsiteX9" fmla="*/ 28575 w 594037"/>
              <a:gd name="connsiteY9" fmla="*/ 95250 h 400870"/>
              <a:gd name="connsiteX10" fmla="*/ 9525 w 594037"/>
              <a:gd name="connsiteY10" fmla="*/ 66675 h 400870"/>
              <a:gd name="connsiteX11" fmla="*/ 0 w 594037"/>
              <a:gd name="connsiteY11" fmla="*/ 38100 h 400870"/>
              <a:gd name="connsiteX12" fmla="*/ 9525 w 594037"/>
              <a:gd name="connsiteY12" fmla="*/ 0 h 400870"/>
              <a:gd name="connsiteX13" fmla="*/ 66675 w 594037"/>
              <a:gd name="connsiteY13" fmla="*/ 38100 h 400870"/>
              <a:gd name="connsiteX14" fmla="*/ 161925 w 594037"/>
              <a:gd name="connsiteY14" fmla="*/ 47625 h 400870"/>
              <a:gd name="connsiteX15" fmla="*/ 190500 w 594037"/>
              <a:gd name="connsiteY15" fmla="*/ 57150 h 400870"/>
              <a:gd name="connsiteX16" fmla="*/ 238125 w 594037"/>
              <a:gd name="connsiteY16" fmla="*/ 114300 h 400870"/>
              <a:gd name="connsiteX17" fmla="*/ 266700 w 594037"/>
              <a:gd name="connsiteY17" fmla="*/ 123825 h 400870"/>
              <a:gd name="connsiteX18" fmla="*/ 295275 w 594037"/>
              <a:gd name="connsiteY18" fmla="*/ 142875 h 400870"/>
              <a:gd name="connsiteX19" fmla="*/ 323850 w 594037"/>
              <a:gd name="connsiteY19" fmla="*/ 152400 h 400870"/>
              <a:gd name="connsiteX20" fmla="*/ 438150 w 594037"/>
              <a:gd name="connsiteY20" fmla="*/ 171450 h 400870"/>
              <a:gd name="connsiteX21" fmla="*/ 523875 w 594037"/>
              <a:gd name="connsiteY21" fmla="*/ 228600 h 400870"/>
              <a:gd name="connsiteX22" fmla="*/ 552450 w 594037"/>
              <a:gd name="connsiteY22" fmla="*/ 247650 h 400870"/>
              <a:gd name="connsiteX23" fmla="*/ 581025 w 594037"/>
              <a:gd name="connsiteY23" fmla="*/ 266700 h 400870"/>
              <a:gd name="connsiteX24" fmla="*/ 581025 w 594037"/>
              <a:gd name="connsiteY24" fmla="*/ 371475 h 400870"/>
              <a:gd name="connsiteX25" fmla="*/ 552450 w 594037"/>
              <a:gd name="connsiteY25" fmla="*/ 400050 h 400870"/>
              <a:gd name="connsiteX26" fmla="*/ 523875 w 594037"/>
              <a:gd name="connsiteY26" fmla="*/ 381000 h 40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4037" h="400870">
                <a:moveTo>
                  <a:pt x="523875" y="381000"/>
                </a:moveTo>
                <a:cubicBezTo>
                  <a:pt x="511175" y="381000"/>
                  <a:pt x="493322" y="399102"/>
                  <a:pt x="476250" y="400050"/>
                </a:cubicBezTo>
                <a:cubicBezTo>
                  <a:pt x="458252" y="401050"/>
                  <a:pt x="363603" y="400876"/>
                  <a:pt x="323850" y="381000"/>
                </a:cubicBezTo>
                <a:cubicBezTo>
                  <a:pt x="313611" y="375880"/>
                  <a:pt x="304800" y="368300"/>
                  <a:pt x="295275" y="361950"/>
                </a:cubicBezTo>
                <a:cubicBezTo>
                  <a:pt x="268724" y="322124"/>
                  <a:pt x="262173" y="304203"/>
                  <a:pt x="228600" y="276225"/>
                </a:cubicBezTo>
                <a:cubicBezTo>
                  <a:pt x="187654" y="242103"/>
                  <a:pt x="214408" y="269129"/>
                  <a:pt x="171450" y="247650"/>
                </a:cubicBezTo>
                <a:cubicBezTo>
                  <a:pt x="161211" y="242530"/>
                  <a:pt x="152400" y="234950"/>
                  <a:pt x="142875" y="228600"/>
                </a:cubicBezTo>
                <a:cubicBezTo>
                  <a:pt x="136525" y="219075"/>
                  <a:pt x="131920" y="208120"/>
                  <a:pt x="123825" y="200025"/>
                </a:cubicBezTo>
                <a:cubicBezTo>
                  <a:pt x="68792" y="144992"/>
                  <a:pt x="121290" y="222619"/>
                  <a:pt x="66675" y="152400"/>
                </a:cubicBezTo>
                <a:cubicBezTo>
                  <a:pt x="52619" y="134328"/>
                  <a:pt x="41275" y="114300"/>
                  <a:pt x="28575" y="95250"/>
                </a:cubicBezTo>
                <a:cubicBezTo>
                  <a:pt x="22225" y="85725"/>
                  <a:pt x="13145" y="77535"/>
                  <a:pt x="9525" y="66675"/>
                </a:cubicBezTo>
                <a:lnTo>
                  <a:pt x="0" y="38100"/>
                </a:lnTo>
                <a:cubicBezTo>
                  <a:pt x="3175" y="25400"/>
                  <a:pt x="-3566" y="0"/>
                  <a:pt x="9525" y="0"/>
                </a:cubicBezTo>
                <a:cubicBezTo>
                  <a:pt x="32420" y="0"/>
                  <a:pt x="43893" y="35822"/>
                  <a:pt x="66675" y="38100"/>
                </a:cubicBezTo>
                <a:lnTo>
                  <a:pt x="161925" y="47625"/>
                </a:lnTo>
                <a:cubicBezTo>
                  <a:pt x="171450" y="50800"/>
                  <a:pt x="182660" y="50878"/>
                  <a:pt x="190500" y="57150"/>
                </a:cubicBezTo>
                <a:cubicBezTo>
                  <a:pt x="278355" y="127434"/>
                  <a:pt x="129286" y="41740"/>
                  <a:pt x="238125" y="114300"/>
                </a:cubicBezTo>
                <a:cubicBezTo>
                  <a:pt x="246479" y="119869"/>
                  <a:pt x="257720" y="119335"/>
                  <a:pt x="266700" y="123825"/>
                </a:cubicBezTo>
                <a:cubicBezTo>
                  <a:pt x="276939" y="128945"/>
                  <a:pt x="285036" y="137755"/>
                  <a:pt x="295275" y="142875"/>
                </a:cubicBezTo>
                <a:cubicBezTo>
                  <a:pt x="304255" y="147365"/>
                  <a:pt x="314005" y="150431"/>
                  <a:pt x="323850" y="152400"/>
                </a:cubicBezTo>
                <a:cubicBezTo>
                  <a:pt x="361725" y="159975"/>
                  <a:pt x="400050" y="165100"/>
                  <a:pt x="438150" y="171450"/>
                </a:cubicBezTo>
                <a:lnTo>
                  <a:pt x="523875" y="228600"/>
                </a:lnTo>
                <a:lnTo>
                  <a:pt x="552450" y="247650"/>
                </a:lnTo>
                <a:lnTo>
                  <a:pt x="581025" y="266700"/>
                </a:lnTo>
                <a:cubicBezTo>
                  <a:pt x="594788" y="307988"/>
                  <a:pt x="601629" y="314814"/>
                  <a:pt x="581025" y="371475"/>
                </a:cubicBezTo>
                <a:cubicBezTo>
                  <a:pt x="576422" y="384134"/>
                  <a:pt x="563658" y="392578"/>
                  <a:pt x="552450" y="400050"/>
                </a:cubicBezTo>
                <a:cubicBezTo>
                  <a:pt x="544096" y="405619"/>
                  <a:pt x="536575" y="381000"/>
                  <a:pt x="523875" y="3810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1845030" y="5527696"/>
            <a:ext cx="15841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un 52"/>
          <p:cNvSpPr/>
          <p:nvPr/>
        </p:nvSpPr>
        <p:spPr>
          <a:xfrm>
            <a:off x="1917038" y="4609036"/>
            <a:ext cx="288032" cy="288032"/>
          </a:xfrm>
          <a:prstGeom prst="sun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2205070" y="4897068"/>
            <a:ext cx="432048" cy="63062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 rot="2054289">
            <a:off x="3055093" y="4616358"/>
            <a:ext cx="387596" cy="222843"/>
            <a:chOff x="2676744" y="5131203"/>
            <a:chExt cx="465762" cy="342596"/>
          </a:xfrm>
        </p:grpSpPr>
        <p:sp>
          <p:nvSpPr>
            <p:cNvPr id="56" name="Isosceles Triangle 55"/>
            <p:cNvSpPr/>
            <p:nvPr/>
          </p:nvSpPr>
          <p:spPr>
            <a:xfrm rot="5400000" flipV="1">
              <a:off x="2739072" y="5228021"/>
              <a:ext cx="152398" cy="15475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sosceles Triangle 56"/>
            <p:cNvSpPr/>
            <p:nvPr/>
          </p:nvSpPr>
          <p:spPr>
            <a:xfrm rot="5400000">
              <a:off x="2931971" y="5215402"/>
              <a:ext cx="144016" cy="17161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884647" y="5157192"/>
              <a:ext cx="45719" cy="2880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003979" y="5131203"/>
              <a:ext cx="138527" cy="3425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676744" y="5131203"/>
              <a:ext cx="138527" cy="3425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 flipV="1">
            <a:off x="2637118" y="4928930"/>
            <a:ext cx="464679" cy="59876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un 61"/>
          <p:cNvSpPr/>
          <p:nvPr/>
        </p:nvSpPr>
        <p:spPr>
          <a:xfrm>
            <a:off x="7677056" y="4607133"/>
            <a:ext cx="288032" cy="288032"/>
          </a:xfrm>
          <a:prstGeom prst="sun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8020414" y="4873948"/>
            <a:ext cx="679456" cy="38732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 rot="2054289">
            <a:off x="9354009" y="5123093"/>
            <a:ext cx="387596" cy="222843"/>
            <a:chOff x="2676744" y="5131203"/>
            <a:chExt cx="465762" cy="342596"/>
          </a:xfrm>
        </p:grpSpPr>
        <p:sp>
          <p:nvSpPr>
            <p:cNvPr id="65" name="Isosceles Triangle 64"/>
            <p:cNvSpPr/>
            <p:nvPr/>
          </p:nvSpPr>
          <p:spPr>
            <a:xfrm rot="5400000" flipV="1">
              <a:off x="2739072" y="5228021"/>
              <a:ext cx="152398" cy="15475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65"/>
            <p:cNvSpPr/>
            <p:nvPr/>
          </p:nvSpPr>
          <p:spPr>
            <a:xfrm rot="5400000">
              <a:off x="2931971" y="5215402"/>
              <a:ext cx="144016" cy="17161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884647" y="5157192"/>
              <a:ext cx="45719" cy="2880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003979" y="5131203"/>
              <a:ext cx="138527" cy="3425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676744" y="5131203"/>
              <a:ext cx="138527" cy="3425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0" name="Straight Arrow Connector 69"/>
          <p:cNvCxnSpPr/>
          <p:nvPr/>
        </p:nvCxnSpPr>
        <p:spPr>
          <a:xfrm>
            <a:off x="7749064" y="5344635"/>
            <a:ext cx="1651649" cy="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7981368" y="4930031"/>
            <a:ext cx="487776" cy="35242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7915527" y="4949210"/>
            <a:ext cx="309729" cy="36191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054673" y="2321697"/>
            <a:ext cx="937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Direct-</a:t>
            </a:r>
            <a:r>
              <a:rPr lang="fr-FR" sz="1400" dirty="0" err="1" smtClean="0"/>
              <a:t>sun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4788444" y="2327806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Balloon</a:t>
            </a:r>
            <a:r>
              <a:rPr lang="fr-FR" sz="1400" dirty="0" smtClean="0"/>
              <a:t>-borne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7682479" y="2321697"/>
            <a:ext cx="1580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Airborne</a:t>
            </a:r>
            <a:r>
              <a:rPr lang="fr-FR" sz="1400" dirty="0" smtClean="0"/>
              <a:t> multi-axis</a:t>
            </a:r>
            <a:endParaRPr lang="en-US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2089629" y="3972870"/>
            <a:ext cx="935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Zenith-sky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4630711" y="3998848"/>
            <a:ext cx="1820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Multi-axis (MAXDOAS)</a:t>
            </a:r>
            <a:endParaRPr lang="en-US" sz="1400" dirty="0"/>
          </a:p>
        </p:txBody>
      </p:sp>
      <p:sp>
        <p:nvSpPr>
          <p:cNvPr id="78" name="TextBox 77"/>
          <p:cNvSpPr txBox="1"/>
          <p:nvPr/>
        </p:nvSpPr>
        <p:spPr>
          <a:xfrm>
            <a:off x="7851896" y="3990754"/>
            <a:ext cx="1218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Imaging DOAS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1961256" y="5528787"/>
            <a:ext cx="1193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Satellite nadir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7893332" y="5603923"/>
            <a:ext cx="1134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Satellite </a:t>
            </a:r>
            <a:r>
              <a:rPr lang="fr-FR" sz="1400" dirty="0" err="1" smtClean="0"/>
              <a:t>limb</a:t>
            </a:r>
            <a:endParaRPr lang="en-US" sz="1400" dirty="0"/>
          </a:p>
        </p:txBody>
      </p:sp>
      <p:grpSp>
        <p:nvGrpSpPr>
          <p:cNvPr id="81" name="Group 80"/>
          <p:cNvGrpSpPr/>
          <p:nvPr/>
        </p:nvGrpSpPr>
        <p:grpSpPr>
          <a:xfrm rot="2054289">
            <a:off x="6480700" y="5129102"/>
            <a:ext cx="387596" cy="222843"/>
            <a:chOff x="2676744" y="5131203"/>
            <a:chExt cx="465762" cy="342596"/>
          </a:xfrm>
        </p:grpSpPr>
        <p:sp>
          <p:nvSpPr>
            <p:cNvPr id="82" name="Isosceles Triangle 81"/>
            <p:cNvSpPr/>
            <p:nvPr/>
          </p:nvSpPr>
          <p:spPr>
            <a:xfrm rot="5400000" flipV="1">
              <a:off x="2739072" y="5228021"/>
              <a:ext cx="152398" cy="15475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/>
            <p:cNvSpPr/>
            <p:nvPr/>
          </p:nvSpPr>
          <p:spPr>
            <a:xfrm rot="5400000">
              <a:off x="2931971" y="5215402"/>
              <a:ext cx="144016" cy="17161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884647" y="5157192"/>
              <a:ext cx="45719" cy="2880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003979" y="5131203"/>
              <a:ext cx="138527" cy="3425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676744" y="5131203"/>
              <a:ext cx="138527" cy="3425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7" name="Straight Arrow Connector 86"/>
          <p:cNvCxnSpPr/>
          <p:nvPr/>
        </p:nvCxnSpPr>
        <p:spPr>
          <a:xfrm flipV="1">
            <a:off x="4995974" y="5359104"/>
            <a:ext cx="1455620" cy="686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Sun 87"/>
          <p:cNvSpPr/>
          <p:nvPr/>
        </p:nvSpPr>
        <p:spPr>
          <a:xfrm>
            <a:off x="4644428" y="5184399"/>
            <a:ext cx="288032" cy="288032"/>
          </a:xfrm>
          <a:prstGeom prst="sun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4944096" y="5637337"/>
            <a:ext cx="1630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Satellite occultation</a:t>
            </a:r>
            <a:endParaRPr lang="en-US" sz="1400" dirty="0"/>
          </a:p>
        </p:txBody>
      </p:sp>
      <p:grpSp>
        <p:nvGrpSpPr>
          <p:cNvPr id="94" name="Group 93"/>
          <p:cNvGrpSpPr/>
          <p:nvPr/>
        </p:nvGrpSpPr>
        <p:grpSpPr>
          <a:xfrm>
            <a:off x="1253446" y="1218027"/>
            <a:ext cx="5544692" cy="3186557"/>
            <a:chOff x="1253446" y="1159412"/>
            <a:chExt cx="5544692" cy="3186557"/>
          </a:xfrm>
        </p:grpSpPr>
        <p:sp>
          <p:nvSpPr>
            <p:cNvPr id="91" name="Rectangle 90"/>
            <p:cNvSpPr/>
            <p:nvPr/>
          </p:nvSpPr>
          <p:spPr>
            <a:xfrm>
              <a:off x="1253447" y="2786716"/>
              <a:ext cx="2691829" cy="155925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106309" y="2786716"/>
              <a:ext cx="2691829" cy="154631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253446" y="1159412"/>
              <a:ext cx="2691829" cy="152206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883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Ground-</a:t>
            </a:r>
            <a:r>
              <a:rPr lang="fr-BE" dirty="0" err="1" smtClean="0"/>
              <a:t>based</a:t>
            </a:r>
            <a:r>
              <a:rPr lang="fr-BE" dirty="0" smtClean="0"/>
              <a:t> DOAS instruments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6" t="40145" r="19519" b="9210"/>
          <a:stretch/>
        </p:blipFill>
        <p:spPr>
          <a:xfrm>
            <a:off x="5110105" y="1161577"/>
            <a:ext cx="1371600" cy="9584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5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 b="11733"/>
          <a:stretch/>
        </p:blipFill>
        <p:spPr>
          <a:xfrm>
            <a:off x="618305" y="1145492"/>
            <a:ext cx="1368152" cy="97452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9" r="16620" b="23496"/>
          <a:stretch/>
        </p:blipFill>
        <p:spPr>
          <a:xfrm>
            <a:off x="2108484" y="1153649"/>
            <a:ext cx="1274796" cy="97452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t="9919" r="24736" b="20802"/>
          <a:stretch/>
        </p:blipFill>
        <p:spPr>
          <a:xfrm>
            <a:off x="6665752" y="1161577"/>
            <a:ext cx="1390067" cy="95866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07" y="1161805"/>
            <a:ext cx="1440160" cy="95821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530" y="1141888"/>
            <a:ext cx="1388924" cy="97812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6" r="33683" b="56055"/>
          <a:stretch/>
        </p:blipFill>
        <p:spPr>
          <a:xfrm>
            <a:off x="9744768" y="1141888"/>
            <a:ext cx="1562187" cy="9758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2515" y="886433"/>
            <a:ext cx="647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/>
              <a:t>IUP-B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424654" y="865394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/>
              <a:t>BIRA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796283" y="865394"/>
            <a:ext cx="873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err="1" smtClean="0"/>
              <a:t>Pandora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337655" y="865394"/>
            <a:ext cx="880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err="1" smtClean="0"/>
              <a:t>Phaeton</a:t>
            </a:r>
            <a:endParaRPr lang="en-US" sz="1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6283" y="2587319"/>
            <a:ext cx="4359493" cy="354264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93572" y="865394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/>
              <a:t>CU-Boulder</a:t>
            </a:r>
            <a:endParaRPr lang="en-US" sz="1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t="11802"/>
          <a:stretch/>
        </p:blipFill>
        <p:spPr>
          <a:xfrm>
            <a:off x="9744768" y="2397930"/>
            <a:ext cx="1562187" cy="9300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462714" y="835415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/>
              <a:t>AIOFM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9888151" y="824652"/>
            <a:ext cx="1305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err="1" smtClean="0"/>
              <a:t>Airyx</a:t>
            </a:r>
            <a:r>
              <a:rPr lang="fr-BE" sz="1600" dirty="0" smtClean="0"/>
              <a:t> </a:t>
            </a:r>
            <a:r>
              <a:rPr lang="fr-BE" sz="1600" dirty="0" err="1" smtClean="0"/>
              <a:t>Skyspec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10214493" y="2142152"/>
            <a:ext cx="622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/>
              <a:t>SAOZ</a:t>
            </a:r>
            <a:endParaRPr lang="en-US" sz="1600" dirty="0"/>
          </a:p>
        </p:txBody>
      </p:sp>
      <p:grpSp>
        <p:nvGrpSpPr>
          <p:cNvPr id="57" name="Group 56"/>
          <p:cNvGrpSpPr/>
          <p:nvPr/>
        </p:nvGrpSpPr>
        <p:grpSpPr>
          <a:xfrm>
            <a:off x="7538720" y="3799840"/>
            <a:ext cx="3860800" cy="2080242"/>
            <a:chOff x="7538720" y="3799840"/>
            <a:chExt cx="3860800" cy="208024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1"/>
            <a:srcRect l="2362" t="25158" r="36173" b="41717"/>
            <a:stretch/>
          </p:blipFill>
          <p:spPr>
            <a:xfrm>
              <a:off x="8493760" y="4287519"/>
              <a:ext cx="2265680" cy="115792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8462714" y="5058401"/>
              <a:ext cx="2510086" cy="3870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991600" y="4977121"/>
              <a:ext cx="467360" cy="539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8361680" y="5039360"/>
              <a:ext cx="254000" cy="721360"/>
            </a:xfrm>
            <a:custGeom>
              <a:avLst/>
              <a:gdLst>
                <a:gd name="connsiteX0" fmla="*/ 254000 w 254000"/>
                <a:gd name="connsiteY0" fmla="*/ 0 h 721360"/>
                <a:gd name="connsiteX1" fmla="*/ 162560 w 254000"/>
                <a:gd name="connsiteY1" fmla="*/ 548640 h 721360"/>
                <a:gd name="connsiteX2" fmla="*/ 0 w 254000"/>
                <a:gd name="connsiteY2" fmla="*/ 721360 h 721360"/>
                <a:gd name="connsiteX3" fmla="*/ 0 w 254000"/>
                <a:gd name="connsiteY3" fmla="*/ 721360 h 72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000" h="721360">
                  <a:moveTo>
                    <a:pt x="254000" y="0"/>
                  </a:moveTo>
                  <a:cubicBezTo>
                    <a:pt x="229446" y="214206"/>
                    <a:pt x="204893" y="428413"/>
                    <a:pt x="162560" y="548640"/>
                  </a:cubicBezTo>
                  <a:cubicBezTo>
                    <a:pt x="120227" y="668867"/>
                    <a:pt x="0" y="721360"/>
                    <a:pt x="0" y="721360"/>
                  </a:cubicBezTo>
                  <a:lnTo>
                    <a:pt x="0" y="721360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rot="240000" flipH="1">
              <a:off x="10117896" y="4783761"/>
              <a:ext cx="1189059" cy="82718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361670" y="4231266"/>
              <a:ext cx="12668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dirty="0" err="1" smtClean="0"/>
                <a:t>Telescope</a:t>
              </a:r>
              <a:r>
                <a:rPr lang="fr-BE" sz="1400" dirty="0" smtClean="0"/>
                <a:t>/</a:t>
              </a:r>
              <a:r>
                <a:rPr lang="fr-BE" sz="1400" dirty="0" err="1" smtClean="0"/>
                <a:t>lens</a:t>
              </a:r>
              <a:endParaRPr lang="en-US" sz="1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208530" y="4136658"/>
              <a:ext cx="3190990" cy="17434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>
              <a:endCxn id="22" idx="3"/>
            </p:cNvCxnSpPr>
            <p:nvPr/>
          </p:nvCxnSpPr>
          <p:spPr>
            <a:xfrm>
              <a:off x="7538720" y="3799840"/>
              <a:ext cx="617056" cy="5588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9848360" y="5521693"/>
              <a:ext cx="14664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600" dirty="0" smtClean="0"/>
                <a:t>Entrance </a:t>
              </a:r>
              <a:r>
                <a:rPr lang="fr-BE" sz="1600" dirty="0" err="1" smtClean="0"/>
                <a:t>optics</a:t>
              </a:r>
              <a:endParaRPr lang="en-US" sz="1600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64749" y="3215453"/>
            <a:ext cx="3653436" cy="2724252"/>
            <a:chOff x="364749" y="3215453"/>
            <a:chExt cx="3653436" cy="2724252"/>
          </a:xfrm>
        </p:grpSpPr>
        <p:sp>
          <p:nvSpPr>
            <p:cNvPr id="46" name="TextBox 45"/>
            <p:cNvSpPr txBox="1"/>
            <p:nvPr/>
          </p:nvSpPr>
          <p:spPr>
            <a:xfrm>
              <a:off x="618305" y="3215453"/>
              <a:ext cx="219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err="1" smtClean="0"/>
                <a:t>Grating</a:t>
              </a:r>
              <a:r>
                <a:rPr lang="fr-BE" dirty="0" smtClean="0"/>
                <a:t> </a:t>
              </a:r>
              <a:r>
                <a:rPr lang="fr-BE" dirty="0" err="1" smtClean="0"/>
                <a:t>spectrometer</a:t>
              </a:r>
              <a:endParaRPr lang="en-US" dirty="0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2"/>
            <a:srcRect t="33683" r="32728"/>
            <a:stretch/>
          </p:blipFill>
          <p:spPr>
            <a:xfrm>
              <a:off x="364749" y="3558287"/>
              <a:ext cx="2726372" cy="1793024"/>
            </a:xfrm>
            <a:prstGeom prst="rect">
              <a:avLst/>
            </a:prstGeom>
          </p:spPr>
        </p:pic>
        <p:cxnSp>
          <p:nvCxnSpPr>
            <p:cNvPr id="43" name="Straight Arrow Connector 42"/>
            <p:cNvCxnSpPr/>
            <p:nvPr/>
          </p:nvCxnSpPr>
          <p:spPr>
            <a:xfrm flipH="1">
              <a:off x="2990626" y="3902009"/>
              <a:ext cx="1027559" cy="45663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2745882" y="3742440"/>
              <a:ext cx="8492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dirty="0" err="1" smtClean="0">
                  <a:solidFill>
                    <a:schemeClr val="bg1">
                      <a:lumMod val="50000"/>
                    </a:schemeClr>
                  </a:solidFill>
                </a:rPr>
                <a:t>Fiber</a:t>
              </a:r>
              <a:r>
                <a:rPr lang="fr-BE" sz="1200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BE" sz="1200" dirty="0" err="1" smtClean="0">
                  <a:solidFill>
                    <a:schemeClr val="bg1">
                      <a:lumMod val="50000"/>
                    </a:schemeClr>
                  </a:solidFill>
                </a:rPr>
                <a:t>optic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254534" y="5416485"/>
              <a:ext cx="12791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dirty="0" err="1" smtClean="0"/>
                <a:t>Array</a:t>
              </a:r>
              <a:r>
                <a:rPr lang="fr-BE" sz="1400" dirty="0" smtClean="0"/>
                <a:t> detector </a:t>
              </a:r>
            </a:p>
            <a:p>
              <a:r>
                <a:rPr lang="fr-BE" sz="1400" dirty="0" smtClean="0"/>
                <a:t>(CCD)</a:t>
              </a:r>
              <a:endParaRPr lang="en-US" sz="14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94548" y="5196227"/>
              <a:ext cx="305077" cy="166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2885988" y="5058401"/>
              <a:ext cx="0" cy="38703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8128" y="149676"/>
            <a:ext cx="1007221" cy="55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7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04" y="107547"/>
            <a:ext cx="11327803" cy="613186"/>
          </a:xfrm>
        </p:spPr>
        <p:txBody>
          <a:bodyPr/>
          <a:lstStyle/>
          <a:p>
            <a:r>
              <a:rPr lang="fr-BE" dirty="0" smtClean="0"/>
              <a:t>Direct-</a:t>
            </a:r>
            <a:r>
              <a:rPr lang="fr-BE" dirty="0" err="1" smtClean="0"/>
              <a:t>sun</a:t>
            </a:r>
            <a:r>
              <a:rPr lang="fr-BE" dirty="0" smtClean="0"/>
              <a:t> (or direct </a:t>
            </a:r>
            <a:r>
              <a:rPr lang="fr-BE" dirty="0" err="1" smtClean="0"/>
              <a:t>moon</a:t>
            </a:r>
            <a:r>
              <a:rPr lang="fr-BE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6</a:t>
            </a:fld>
            <a:endParaRPr lang="en-GB"/>
          </a:p>
        </p:txBody>
      </p:sp>
      <p:sp>
        <p:nvSpPr>
          <p:cNvPr id="7" name="Google Shape;28;p5"/>
          <p:cNvSpPr/>
          <p:nvPr/>
        </p:nvSpPr>
        <p:spPr>
          <a:xfrm>
            <a:off x="3558230" y="947039"/>
            <a:ext cx="708000" cy="33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9;p5"/>
          <p:cNvSpPr/>
          <p:nvPr/>
        </p:nvSpPr>
        <p:spPr>
          <a:xfrm>
            <a:off x="4071623" y="1281010"/>
            <a:ext cx="708000" cy="33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0;p5"/>
          <p:cNvSpPr/>
          <p:nvPr/>
        </p:nvSpPr>
        <p:spPr>
          <a:xfrm>
            <a:off x="4044711" y="3290423"/>
            <a:ext cx="708000" cy="33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31;p5"/>
          <p:cNvPicPr preferRelativeResize="0"/>
          <p:nvPr/>
        </p:nvPicPr>
        <p:blipFill rotWithShape="1">
          <a:blip r:embed="rId2">
            <a:alphaModFix/>
          </a:blip>
          <a:srcRect t="15718"/>
          <a:stretch/>
        </p:blipFill>
        <p:spPr>
          <a:xfrm>
            <a:off x="1179261" y="859751"/>
            <a:ext cx="9067879" cy="55505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32;p5"/>
          <p:cNvGrpSpPr/>
          <p:nvPr/>
        </p:nvGrpSpPr>
        <p:grpSpPr>
          <a:xfrm>
            <a:off x="2304252" y="1252478"/>
            <a:ext cx="626165" cy="647175"/>
            <a:chOff x="3753327" y="2932363"/>
            <a:chExt cx="811200" cy="811200"/>
          </a:xfrm>
        </p:grpSpPr>
        <p:sp>
          <p:nvSpPr>
            <p:cNvPr id="12" name="Google Shape;33;p5"/>
            <p:cNvSpPr/>
            <p:nvPr/>
          </p:nvSpPr>
          <p:spPr>
            <a:xfrm>
              <a:off x="3753327" y="2932363"/>
              <a:ext cx="811200" cy="811200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34;p5"/>
            <p:cNvSpPr/>
            <p:nvPr/>
          </p:nvSpPr>
          <p:spPr>
            <a:xfrm>
              <a:off x="3876484" y="3289120"/>
              <a:ext cx="165300" cy="165300"/>
            </a:xfrm>
            <a:prstGeom prst="ellipse">
              <a:avLst/>
            </a:prstGeom>
            <a:solidFill>
              <a:srgbClr val="F2F2F2"/>
            </a:solidFill>
            <a:ln w="127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5;p5"/>
            <p:cNvSpPr/>
            <p:nvPr/>
          </p:nvSpPr>
          <p:spPr>
            <a:xfrm>
              <a:off x="4078541" y="3082590"/>
              <a:ext cx="165300" cy="165300"/>
            </a:xfrm>
            <a:prstGeom prst="ellipse">
              <a:avLst/>
            </a:prstGeom>
            <a:solidFill>
              <a:srgbClr val="F2F2F2"/>
            </a:solidFill>
            <a:ln w="127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36;p5"/>
            <p:cNvSpPr/>
            <p:nvPr/>
          </p:nvSpPr>
          <p:spPr>
            <a:xfrm>
              <a:off x="4227276" y="3223096"/>
              <a:ext cx="200700" cy="182400"/>
            </a:xfrm>
            <a:prstGeom prst="ellipse">
              <a:avLst/>
            </a:prstGeom>
            <a:solidFill>
              <a:srgbClr val="F2F2F2"/>
            </a:solidFill>
            <a:ln w="127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37;p5"/>
            <p:cNvSpPr/>
            <p:nvPr/>
          </p:nvSpPr>
          <p:spPr>
            <a:xfrm>
              <a:off x="4107428" y="3409528"/>
              <a:ext cx="208800" cy="179100"/>
            </a:xfrm>
            <a:prstGeom prst="ellipse">
              <a:avLst/>
            </a:prstGeom>
            <a:solidFill>
              <a:srgbClr val="F2F2F2"/>
            </a:solidFill>
            <a:ln w="127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38;p5"/>
          <p:cNvSpPr/>
          <p:nvPr/>
        </p:nvSpPr>
        <p:spPr>
          <a:xfrm>
            <a:off x="2982394" y="1670897"/>
            <a:ext cx="648600" cy="6471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9;p5"/>
          <p:cNvSpPr/>
          <p:nvPr/>
        </p:nvSpPr>
        <p:spPr>
          <a:xfrm>
            <a:off x="4300219" y="3426372"/>
            <a:ext cx="629400" cy="627900"/>
          </a:xfrm>
          <a:prstGeom prst="ellipse">
            <a:avLst/>
          </a:prstGeom>
          <a:solidFill>
            <a:srgbClr val="56A8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40;p5"/>
          <p:cNvSpPr txBox="1"/>
          <p:nvPr/>
        </p:nvSpPr>
        <p:spPr>
          <a:xfrm>
            <a:off x="6107154" y="581715"/>
            <a:ext cx="49119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Direct sun/moon signal:</a:t>
            </a:r>
            <a:endParaRPr sz="2400" b="1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= Signal outside atmosphere</a:t>
            </a:r>
            <a:endParaRPr sz="2400" b="1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400" b="1" dirty="0" err="1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after</a:t>
            </a:r>
            <a:r>
              <a:rPr lang="fr-BE" sz="2400" b="1" dirty="0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BE" sz="2400" b="1" dirty="0" err="1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attenuation</a:t>
            </a:r>
            <a:r>
              <a:rPr lang="fr-BE" sz="2400" b="1" dirty="0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(by scattering </a:t>
            </a:r>
            <a:r>
              <a:rPr lang="en" sz="24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or </a:t>
            </a:r>
            <a:r>
              <a:rPr lang="en" sz="2400" b="1" dirty="0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absorption)</a:t>
            </a:r>
            <a:endParaRPr sz="2400" b="1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on the way to the instrument</a:t>
            </a:r>
            <a:endParaRPr sz="2400" b="1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" name="Google Shape;41;p5"/>
          <p:cNvCxnSpPr/>
          <p:nvPr/>
        </p:nvCxnSpPr>
        <p:spPr>
          <a:xfrm>
            <a:off x="3902190" y="2260997"/>
            <a:ext cx="3101700" cy="1589100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" name="Google Shape;6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913" y="4833569"/>
            <a:ext cx="5052367" cy="906345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" name="TextBox 21"/>
          <p:cNvSpPr txBox="1"/>
          <p:nvPr/>
        </p:nvSpPr>
        <p:spPr>
          <a:xfrm>
            <a:off x="892355" y="5835871"/>
            <a:ext cx="4567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>
                <a:sym typeface="Wingdings" panose="05000000000000000000" pitchFamily="2" charset="2"/>
              </a:rPr>
              <a:t> </a:t>
            </a:r>
            <a:r>
              <a:rPr lang="fr-BE" sz="2000" dirty="0" smtClean="0"/>
              <a:t>high </a:t>
            </a:r>
            <a:r>
              <a:rPr lang="fr-BE" sz="2000" dirty="0" err="1" smtClean="0"/>
              <a:t>accuracy</a:t>
            </a:r>
            <a:r>
              <a:rPr lang="fr-BE" sz="2000" dirty="0" smtClean="0"/>
              <a:t> for total </a:t>
            </a:r>
            <a:r>
              <a:rPr lang="fr-BE" sz="2000" dirty="0" err="1" smtClean="0"/>
              <a:t>column</a:t>
            </a:r>
            <a:r>
              <a:rPr lang="fr-BE" sz="2000" dirty="0" smtClean="0"/>
              <a:t> </a:t>
            </a:r>
            <a:r>
              <a:rPr lang="fr-BE" sz="2000" dirty="0" err="1" smtClean="0"/>
              <a:t>retrieval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572992" y="4464237"/>
            <a:ext cx="237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9900"/>
                </a:solidFill>
              </a:rPr>
              <a:t>Light </a:t>
            </a:r>
            <a:r>
              <a:rPr lang="fr-BE" b="1" dirty="0" err="1" smtClean="0">
                <a:solidFill>
                  <a:srgbClr val="FF9900"/>
                </a:solidFill>
              </a:rPr>
              <a:t>path</a:t>
            </a:r>
            <a:r>
              <a:rPr lang="fr-BE" b="1" dirty="0" smtClean="0">
                <a:solidFill>
                  <a:srgbClr val="FF9900"/>
                </a:solidFill>
              </a:rPr>
              <a:t> </a:t>
            </a:r>
            <a:r>
              <a:rPr lang="fr-BE" b="1" dirty="0" err="1" smtClean="0">
                <a:solidFill>
                  <a:srgbClr val="FF9900"/>
                </a:solidFill>
              </a:rPr>
              <a:t>well</a:t>
            </a:r>
            <a:r>
              <a:rPr lang="fr-BE" b="1" dirty="0" smtClean="0">
                <a:solidFill>
                  <a:srgbClr val="FF9900"/>
                </a:solidFill>
              </a:rPr>
              <a:t> </a:t>
            </a:r>
            <a:r>
              <a:rPr lang="fr-BE" b="1" dirty="0" err="1" smtClean="0">
                <a:solidFill>
                  <a:srgbClr val="FF9900"/>
                </a:solidFill>
              </a:rPr>
              <a:t>defined</a:t>
            </a:r>
            <a:endParaRPr lang="en-US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6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695290" y="4859778"/>
            <a:ext cx="2804160" cy="18288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Zenith</a:t>
            </a:r>
            <a:r>
              <a:rPr lang="fr-BE" dirty="0" smtClean="0"/>
              <a:t> </a:t>
            </a:r>
            <a:r>
              <a:rPr lang="fr-BE" dirty="0" err="1" smtClean="0"/>
              <a:t>scattered</a:t>
            </a:r>
            <a:r>
              <a:rPr lang="fr-BE" dirty="0" smtClean="0"/>
              <a:t>-light DOAS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9840" y="1238921"/>
            <a:ext cx="7915238" cy="1309407"/>
          </a:xfrm>
        </p:spPr>
        <p:txBody>
          <a:bodyPr/>
          <a:lstStyle/>
          <a:p>
            <a:r>
              <a:rPr lang="en-US" dirty="0" smtClean="0"/>
              <a:t>Simple geometry, </a:t>
            </a:r>
            <a:r>
              <a:rPr lang="en-US" dirty="0" smtClean="0"/>
              <a:t>but the light path is more complex</a:t>
            </a:r>
          </a:p>
          <a:p>
            <a:r>
              <a:rPr lang="en-US" dirty="0" smtClean="0"/>
              <a:t>Used for mobile measurements and to </a:t>
            </a:r>
            <a:r>
              <a:rPr lang="en-US" dirty="0" smtClean="0"/>
              <a:t>retrieve stratospheric trace gases at twilight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7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67585" y="1896218"/>
            <a:ext cx="2459756" cy="1558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/>
          <p:cNvSpPr/>
          <p:nvPr/>
        </p:nvSpPr>
        <p:spPr>
          <a:xfrm>
            <a:off x="535053" y="1227659"/>
            <a:ext cx="432048" cy="432049"/>
          </a:xfrm>
          <a:prstGeom prst="sun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67585" y="3454870"/>
            <a:ext cx="24712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479269" y="3146352"/>
            <a:ext cx="36004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100" dirty="0" err="1" smtClean="0"/>
              <a:t>Det</a:t>
            </a:r>
            <a:endParaRPr lang="en-US" sz="11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45131" y="1322795"/>
            <a:ext cx="1490854" cy="92567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157778" y="1551395"/>
            <a:ext cx="1490854" cy="92567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157778" y="1772933"/>
            <a:ext cx="1490854" cy="92567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57831" y="1988833"/>
            <a:ext cx="1490854" cy="92567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69893" y="1826976"/>
            <a:ext cx="0" cy="12941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11802"/>
          <a:stretch/>
        </p:blipFill>
        <p:spPr>
          <a:xfrm>
            <a:off x="682109" y="4098875"/>
            <a:ext cx="2456716" cy="14625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4378" y="4031968"/>
            <a:ext cx="658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/>
              <a:t>SAOZ</a:t>
            </a:r>
            <a:endParaRPr lang="en-US" sz="16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7695290" y="4879453"/>
            <a:ext cx="28752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695290" y="3255304"/>
            <a:ext cx="0" cy="1604474"/>
          </a:xfrm>
          <a:prstGeom prst="line">
            <a:avLst/>
          </a:prstGeom>
          <a:ln w="285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713933" y="3542287"/>
            <a:ext cx="2875280" cy="561672"/>
          </a:xfrm>
          <a:prstGeom prst="rect">
            <a:avLst/>
          </a:prstGeom>
          <a:gradFill>
            <a:gsLst>
              <a:gs pos="5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BE" sz="1100" dirty="0" smtClean="0">
                <a:solidFill>
                  <a:schemeClr val="tx1"/>
                </a:solidFill>
              </a:rPr>
              <a:t>Trace </a:t>
            </a:r>
            <a:r>
              <a:rPr lang="fr-BE" sz="1100" dirty="0" err="1" smtClean="0">
                <a:solidFill>
                  <a:schemeClr val="tx1"/>
                </a:solidFill>
              </a:rPr>
              <a:t>gas</a:t>
            </a:r>
            <a:r>
              <a:rPr lang="fr-BE" sz="1100" dirty="0" smtClean="0">
                <a:solidFill>
                  <a:schemeClr val="tx1"/>
                </a:solidFill>
              </a:rPr>
              <a:t> layer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8367261" y="4279386"/>
            <a:ext cx="0" cy="435483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n 28"/>
          <p:cNvSpPr/>
          <p:nvPr/>
        </p:nvSpPr>
        <p:spPr>
          <a:xfrm>
            <a:off x="9900559" y="2568523"/>
            <a:ext cx="432048" cy="432049"/>
          </a:xfrm>
          <a:prstGeom prst="sun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8367261" y="3035597"/>
            <a:ext cx="1527129" cy="1243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400610" y="3027466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z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342083" y="4176565"/>
            <a:ext cx="11544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dirty="0" err="1" smtClean="0"/>
              <a:t>Scattering</a:t>
            </a:r>
            <a:r>
              <a:rPr lang="fr-BE" sz="1100" dirty="0" smtClean="0"/>
              <a:t> </a:t>
            </a:r>
            <a:r>
              <a:rPr lang="fr-BE" sz="1100" dirty="0" err="1" smtClean="0"/>
              <a:t>height</a:t>
            </a:r>
            <a:endParaRPr lang="en-US" sz="1100" dirty="0"/>
          </a:p>
        </p:txBody>
      </p:sp>
      <p:sp>
        <p:nvSpPr>
          <p:cNvPr id="30" name="Rectangle 29"/>
          <p:cNvSpPr/>
          <p:nvPr/>
        </p:nvSpPr>
        <p:spPr>
          <a:xfrm>
            <a:off x="8301947" y="4710461"/>
            <a:ext cx="130629" cy="149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8367261" y="2452463"/>
            <a:ext cx="2842336" cy="2273948"/>
            <a:chOff x="8367261" y="2452463"/>
            <a:chExt cx="2842336" cy="2273948"/>
          </a:xfrm>
        </p:grpSpPr>
        <p:sp>
          <p:nvSpPr>
            <p:cNvPr id="32" name="Sun 31"/>
            <p:cNvSpPr/>
            <p:nvPr/>
          </p:nvSpPr>
          <p:spPr>
            <a:xfrm>
              <a:off x="10437408" y="2839893"/>
              <a:ext cx="432048" cy="432049"/>
            </a:xfrm>
            <a:prstGeom prst="sun">
              <a:avLst/>
            </a:prstGeom>
            <a:solidFill>
              <a:srgbClr val="FFFF00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>
              <a:off x="9526051" y="2452463"/>
              <a:ext cx="1683546" cy="1539678"/>
            </a:xfrm>
            <a:prstGeom prst="arc">
              <a:avLst/>
            </a:prstGeom>
            <a:ln w="28575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8385904" y="3255304"/>
              <a:ext cx="1980769" cy="7281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367261" y="3992141"/>
              <a:ext cx="0" cy="73427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8216612" y="3369017"/>
            <a:ext cx="2999866" cy="1336708"/>
            <a:chOff x="8216612" y="3369017"/>
            <a:chExt cx="2999866" cy="1336708"/>
          </a:xfrm>
        </p:grpSpPr>
        <p:sp>
          <p:nvSpPr>
            <p:cNvPr id="34" name="Sun 33"/>
            <p:cNvSpPr/>
            <p:nvPr/>
          </p:nvSpPr>
          <p:spPr>
            <a:xfrm>
              <a:off x="10784430" y="3369017"/>
              <a:ext cx="432048" cy="432049"/>
            </a:xfrm>
            <a:prstGeom prst="sun">
              <a:avLst/>
            </a:prstGeom>
            <a:solidFill>
              <a:srgbClr val="FFFF00"/>
            </a:solid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8354322" y="3606649"/>
              <a:ext cx="2349668" cy="1355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8353150" y="3750226"/>
              <a:ext cx="6532" cy="955499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8216612" y="3863471"/>
              <a:ext cx="0" cy="46207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Content Placeholder 2"/>
          <p:cNvSpPr txBox="1">
            <a:spLocks/>
          </p:cNvSpPr>
          <p:nvPr/>
        </p:nvSpPr>
        <p:spPr>
          <a:xfrm>
            <a:off x="3836755" y="2603424"/>
            <a:ext cx="3284445" cy="2547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Contains information on the vertical distribution of gases in the stratosphere (due to the progressive rise of the scattering height during twilight)</a:t>
            </a: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3872995" y="5281429"/>
            <a:ext cx="7915238" cy="130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dirty="0" smtClean="0"/>
          </a:p>
          <a:p>
            <a:endParaRPr lang="en-US" dirty="0"/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3836755" y="5281428"/>
            <a:ext cx="7915238" cy="130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Using suitable inversion tools (OE), allows to retrieve vertical </a:t>
            </a:r>
            <a:r>
              <a:rPr lang="en-US" dirty="0" smtClean="0"/>
              <a:t>profiles </a:t>
            </a:r>
            <a:r>
              <a:rPr lang="en-US" dirty="0" smtClean="0"/>
              <a:t>in the stratosphere (NO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BrO</a:t>
            </a:r>
            <a:r>
              <a:rPr lang="en-US" dirty="0" smtClean="0"/>
              <a:t>, 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)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81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MAX-DOAS (Multi-</a:t>
            </a:r>
            <a:r>
              <a:rPr lang="fr-BE" dirty="0" err="1" smtClean="0"/>
              <a:t>AXis</a:t>
            </a:r>
            <a:r>
              <a:rPr lang="fr-BE" dirty="0" smtClean="0"/>
              <a:t> DOAS)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7046" y="1102660"/>
            <a:ext cx="5748032" cy="505609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More complex geometry, but contains more information on the tropospheric composition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Measure sky-spectra at different telescope elevations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The length of the light path in the lower troposphere (close to the surface) is different for each elevation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Can be used to derive the vertical distribution of gases in the troposphere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When subtracting zenith measurements from off-axis ones, the stratospheric absorption can be eliminated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8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75" y="1688165"/>
            <a:ext cx="5110918" cy="385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5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MAX-DOAS (Multi-</a:t>
            </a:r>
            <a:r>
              <a:rPr lang="fr-BE" dirty="0" err="1"/>
              <a:t>AXis</a:t>
            </a:r>
            <a:r>
              <a:rPr lang="fr-BE" dirty="0"/>
              <a:t> DOAS)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332" y="1102660"/>
            <a:ext cx="4988791" cy="505609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000" dirty="0" smtClean="0"/>
              <a:t>Retrieval generally complex 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For low elevations, the light-path depends strongly on multiple scattering effect due to air and particles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AMF calculations requires accurate multiple-scattering radiative transfer codes (e.g. LIDORT, SCIATRAN) and must account for aerosols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The information content is mostly contained in the lowermost troposphere (boundary-layer)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Best suited to retrieved short-lived tropospheric </a:t>
            </a:r>
            <a:r>
              <a:rPr lang="en-US" sz="2000" dirty="0" smtClean="0"/>
              <a:t>constituents </a:t>
            </a:r>
            <a:r>
              <a:rPr lang="en-US" sz="2000" dirty="0" smtClean="0"/>
              <a:t>(NO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HCHO, </a:t>
            </a:r>
            <a:r>
              <a:rPr lang="en-US" sz="2000" dirty="0" err="1" smtClean="0"/>
              <a:t>glyoxal</a:t>
            </a:r>
            <a:r>
              <a:rPr lang="en-US" sz="2000" dirty="0" smtClean="0"/>
              <a:t>, SO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HONO, </a:t>
            </a:r>
            <a:r>
              <a:rPr lang="en-US" sz="2000" dirty="0" err="1" smtClean="0"/>
              <a:t>BrO</a:t>
            </a:r>
            <a:r>
              <a:rPr lang="en-US" sz="2000" dirty="0" smtClean="0"/>
              <a:t>, IO …)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M. Van Roozendael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Second Joint School on Atmospheric Composition - 16-20 Nov. 2020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9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169" y="1618133"/>
            <a:ext cx="5382561" cy="4081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6011" y="1192101"/>
            <a:ext cx="368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Typical</a:t>
            </a:r>
            <a:r>
              <a:rPr lang="fr-BE" dirty="0" smtClean="0"/>
              <a:t> </a:t>
            </a:r>
            <a:r>
              <a:rPr lang="fr-BE" dirty="0" err="1" smtClean="0"/>
              <a:t>clear-sky</a:t>
            </a:r>
            <a:r>
              <a:rPr lang="fr-BE" dirty="0" smtClean="0"/>
              <a:t> box-</a:t>
            </a:r>
            <a:r>
              <a:rPr lang="fr-BE" dirty="0" err="1" smtClean="0"/>
              <a:t>AMFs</a:t>
            </a:r>
            <a:r>
              <a:rPr lang="fr-BE" dirty="0" smtClean="0"/>
              <a:t> at 440 nm</a:t>
            </a:r>
            <a:endParaRPr lang="en-US" sz="2400" dirty="0"/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0021142" y="5755987"/>
            <a:ext cx="14925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fr-FR" sz="1600" i="1" dirty="0" err="1" smtClean="0">
                <a:latin typeface="+mn-lt"/>
              </a:rPr>
              <a:t>Wittrock</a:t>
            </a:r>
            <a:r>
              <a:rPr lang="de-DE" altLang="fr-FR" sz="1600" i="1" dirty="0" smtClean="0">
                <a:latin typeface="+mn-lt"/>
              </a:rPr>
              <a:t> (2004)</a:t>
            </a:r>
            <a:endParaRPr lang="de-DE" altLang="fr-FR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752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1677</Words>
  <Application>Microsoft Office PowerPoint</Application>
  <PresentationFormat>Widescreen</PresentationFormat>
  <Paragraphs>315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Oswald</vt:lpstr>
      <vt:lpstr>Times New Roman</vt:lpstr>
      <vt:lpstr>Wingdings</vt:lpstr>
      <vt:lpstr>Office Theme</vt:lpstr>
      <vt:lpstr>Image</vt:lpstr>
      <vt:lpstr>PowerPoint Presentation</vt:lpstr>
      <vt:lpstr>Content</vt:lpstr>
      <vt:lpstr>Passive UV-Vis remote-sensing</vt:lpstr>
      <vt:lpstr>Passive DOAS : the many possible geometries</vt:lpstr>
      <vt:lpstr>Ground-based DOAS instruments</vt:lpstr>
      <vt:lpstr>Direct-sun (or direct moon)</vt:lpstr>
      <vt:lpstr>Zenith scattered-light DOAS technique</vt:lpstr>
      <vt:lpstr>MAX-DOAS (Multi-AXis DOAS)</vt:lpstr>
      <vt:lpstr>MAX-DOAS (Multi-AXis DOAS)</vt:lpstr>
      <vt:lpstr>Aerosol retrieval using O2-O2 (O4) measurements</vt:lpstr>
      <vt:lpstr>MAX-DOAS retrieval using Optimal Estimation (OE)</vt:lpstr>
      <vt:lpstr>Examples of MAX-DOAS retrievals</vt:lpstr>
      <vt:lpstr>Global networks</vt:lpstr>
      <vt:lpstr>NDACC and associated UV-VIS instruments</vt:lpstr>
      <vt:lpstr>PGN instruments distribution (20 October 2020)</vt:lpstr>
      <vt:lpstr>Other networks and emerging activities</vt:lpstr>
      <vt:lpstr>Role of UV-Vis reference networks in Sentinel-5p mission</vt:lpstr>
      <vt:lpstr>End-to-end validation of S-5p NO2 product</vt:lpstr>
      <vt:lpstr>Operational monitoring of S-5p NO2 stability</vt:lpstr>
      <vt:lpstr>HCHO: scientific validation of S-5p and OMI products</vt:lpstr>
      <vt:lpstr>Testing a novel approach to S5p SO2 retrieval using Pandora*</vt:lpstr>
      <vt:lpstr>Validation of S5p innovation OClO product</vt:lpstr>
      <vt:lpstr>MetOp-A &amp; B GOME-2 glyoxal products</vt:lpstr>
      <vt:lpstr>Issues and perspectives</vt:lpstr>
      <vt:lpstr>Network deployment</vt:lpstr>
      <vt:lpstr>Conclusion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Federico Fierli</dc:creator>
  <cp:lastModifiedBy>michelv@aeronomie.oma.be</cp:lastModifiedBy>
  <cp:revision>147</cp:revision>
  <dcterms:created xsi:type="dcterms:W3CDTF">2020-11-09T16:14:09Z</dcterms:created>
  <dcterms:modified xsi:type="dcterms:W3CDTF">2020-11-19T07:51:30Z</dcterms:modified>
</cp:coreProperties>
</file>