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6" r:id="rId4"/>
    <p:sldId id="267" r:id="rId5"/>
    <p:sldId id="268" r:id="rId6"/>
    <p:sldId id="269" r:id="rId7"/>
    <p:sldId id="275" r:id="rId8"/>
    <p:sldId id="273" r:id="rId9"/>
    <p:sldId id="272" r:id="rId10"/>
    <p:sldId id="271" r:id="rId11"/>
    <p:sldId id="274" r:id="rId12"/>
    <p:sldId id="258" r:id="rId13"/>
    <p:sldId id="260" r:id="rId14"/>
    <p:sldId id="259" r:id="rId15"/>
    <p:sldId id="261" r:id="rId16"/>
    <p:sldId id="262" r:id="rId17"/>
    <p:sldId id="263" r:id="rId18"/>
    <p:sldId id="264" r:id="rId19"/>
    <p:sldId id="265" r:id="rId20"/>
  </p:sldIdLst>
  <p:sldSz cx="9144000" cy="5143500" type="screen16x9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nGrt8Yu6EZDaJCknve0R/N9oW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32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4" name="Google Shape;44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" name="Google Shape;68;p7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" name="Google Shape;74;p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" y="693738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" name="Google Shape;74;p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93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might think that visions of space exploration have little to do with Earth Observation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Nothing is less true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Earth is the spaceship of our species and all life we know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ESA EOP our mission is to feel the pulse of our planet – spaceship Earth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EO is crucial in understanding the current state of our planet and its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2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D/EOP has three</a:t>
            </a:r>
            <a:r>
              <a:rPr lang="en-GB" sz="1200" b="0" baseline="0" dirty="0"/>
              <a:t> main lines of activities: Earth Science, Copernicus and Meteorology</a:t>
            </a:r>
            <a:endParaRPr lang="en-GB" sz="1200" b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Since</a:t>
            </a:r>
            <a:r>
              <a:rPr lang="en-GB" sz="1200" b="0" baseline="0" dirty="0"/>
              <a:t> the latest launch of Aeolus on 22 Aug. 2017, we have </a:t>
            </a:r>
            <a:r>
              <a:rPr lang="en-GB" sz="1200" b="0" dirty="0"/>
              <a:t>25 satellites in development</a:t>
            </a:r>
            <a:r>
              <a:rPr lang="en-GB" sz="1200" b="0" baseline="0" dirty="0"/>
              <a:t> and </a:t>
            </a:r>
            <a:r>
              <a:rPr lang="en-GB" sz="1200" b="0" dirty="0"/>
              <a:t>15 satellites in operation.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5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209166-9FF6-124D-A284-4881AEBFC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112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112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112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11225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D0F28A1-0302-334F-AA32-BCC3573C976D}" type="slidenum">
              <a:rPr lang="en-GB" altLang="de-DE"/>
              <a:pPr/>
              <a:t>6</a:t>
            </a:fld>
            <a:endParaRPr lang="en-GB" altLang="de-DE"/>
          </a:p>
        </p:txBody>
      </p:sp>
      <p:sp>
        <p:nvSpPr>
          <p:cNvPr id="433154" name="Rectangle 2">
            <a:extLst>
              <a:ext uri="{FF2B5EF4-FFF2-40B4-BE49-F238E27FC236}">
                <a16:creationId xmlns:a16="http://schemas.microsoft.com/office/drawing/2014/main" id="{87DC119E-5F17-0E4B-9D17-82536695A3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3513" y="735013"/>
            <a:ext cx="6532562" cy="3675062"/>
          </a:xfrm>
          <a:ln/>
          <a:extLst>
            <a:ext uri="{FAA26D3D-D897-4be2-8F04-BA451C77F1D7}"/>
          </a:extLst>
        </p:spPr>
      </p:sp>
      <p:sp>
        <p:nvSpPr>
          <p:cNvPr id="433155" name="Rectangle 3">
            <a:extLst>
              <a:ext uri="{FF2B5EF4-FFF2-40B4-BE49-F238E27FC236}">
                <a16:creationId xmlns:a16="http://schemas.microsoft.com/office/drawing/2014/main" id="{60284529-647E-CA46-AD22-B9FF569C0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6300" y="4703763"/>
            <a:ext cx="5033963" cy="4411662"/>
          </a:xfrm>
        </p:spPr>
        <p:txBody>
          <a:bodyPr lIns="88230" tIns="44115" rIns="88230" bIns="44115"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699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Define the blocks and mention green lights:</a:t>
            </a:r>
            <a:r>
              <a:rPr lang="en-GB" baseline="0" dirty="0" smtClean="0"/>
              <a:t> data are for free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635-B5AB-4C5C-9C62-28B21EB96E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8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Describe the complete</a:t>
            </a:r>
            <a:r>
              <a:rPr lang="en-GB" baseline="0" dirty="0" smtClean="0"/>
              <a:t> flow from observations to the service – CAMS in this case – to the development of applications by the users -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635-B5AB-4C5C-9C62-28B21EB96E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4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beb131d6c_0_37:notes"/>
          <p:cNvSpPr txBox="1">
            <a:spLocks noGrp="1"/>
          </p:cNvSpPr>
          <p:nvPr>
            <p:ph type="body" idx="1"/>
          </p:nvPr>
        </p:nvSpPr>
        <p:spPr>
          <a:xfrm>
            <a:off x="1322388" y="6819900"/>
            <a:ext cx="7286700" cy="6469200"/>
          </a:xfrm>
          <a:prstGeom prst="rect">
            <a:avLst/>
          </a:prstGeom>
        </p:spPr>
        <p:txBody>
          <a:bodyPr spcFirstLastPara="1" wrap="square" lIns="133600" tIns="66800" rIns="133600" bIns="6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8beb131d6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7800" y="1074738"/>
            <a:ext cx="9575800" cy="5386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82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/>
        </p:nvSpPr>
        <p:spPr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/>
        </p:nvSpPr>
        <p:spPr>
          <a:xfrm>
            <a:off x="1" y="3761"/>
            <a:ext cx="9144000" cy="3168000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37000">
                <a:srgbClr val="FEFEFE"/>
              </a:gs>
              <a:gs pos="78000">
                <a:srgbClr val="FEFEFE"/>
              </a:gs>
              <a:gs pos="100000">
                <a:srgbClr val="FEFE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;p13"/>
          <p:cNvSpPr txBox="1"/>
          <p:nvPr/>
        </p:nvSpPr>
        <p:spPr>
          <a:xfrm>
            <a:off x="1" y="3153296"/>
            <a:ext cx="9144000" cy="1260000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19000">
                <a:srgbClr val="FEFEFE"/>
              </a:gs>
              <a:gs pos="83000">
                <a:srgbClr val="FEFEFE"/>
              </a:gs>
              <a:gs pos="100000">
                <a:srgbClr val="FEFEFE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542" y="149150"/>
            <a:ext cx="6498389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557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26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tiff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SW0205\EPS\EPS%20GOME2\Meetings\BalticStates\LATEST.GOME2.L4.O3.VCD.ANIM.PAL.wmv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2.jp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"/>
          <p:cNvSpPr txBox="1"/>
          <p:nvPr/>
        </p:nvSpPr>
        <p:spPr>
          <a:xfrm>
            <a:off x="4081670" y="4015409"/>
            <a:ext cx="48237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Christian Retscher, ESA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5C87-6F01-884B-9540-7007AE75E2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387" y="144678"/>
            <a:ext cx="8493768" cy="858322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/>
              <a:t>Let CAMS do the heavy weight lifting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8BE6C-7C1D-BE4E-A083-6E27FD873F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6635" y="655692"/>
            <a:ext cx="2865617" cy="2865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1F561-D4BD-3049-BD62-4A86106DC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352" y="1538135"/>
            <a:ext cx="1229935" cy="2088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D3FDA6-FC84-E146-8543-FBFD7D68E3C0}"/>
              </a:ext>
            </a:extLst>
          </p:cNvPr>
          <p:cNvSpPr txBox="1"/>
          <p:nvPr/>
        </p:nvSpPr>
        <p:spPr>
          <a:xfrm>
            <a:off x="4458386" y="3816423"/>
            <a:ext cx="468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…and public/commercial users run the last mile. All Copernicus data are fully open &amp; free of charge.</a:t>
            </a:r>
          </a:p>
        </p:txBody>
      </p:sp>
      <p:pic>
        <p:nvPicPr>
          <p:cNvPr id="7" name="Picture 6" descr="aircraft">
            <a:extLst>
              <a:ext uri="{FF2B5EF4-FFF2-40B4-BE49-F238E27FC236}">
                <a16:creationId xmlns:a16="http://schemas.microsoft.com/office/drawing/2014/main" id="{144B0574-6BC3-2A44-AC9A-675FFEF9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758" y="1562214"/>
            <a:ext cx="2064441" cy="1052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E7008C-6448-C048-95DD-94FA59386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742" y="1003000"/>
            <a:ext cx="1802631" cy="1018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2ED68-FE9D-B64F-B682-852521F8EA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9436" y="2218490"/>
            <a:ext cx="2058086" cy="1407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6B7E3F-AF9A-4B4D-BE95-9CDDB1A2A0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0"/>
          <a:stretch/>
        </p:blipFill>
        <p:spPr>
          <a:xfrm>
            <a:off x="394305" y="2339548"/>
            <a:ext cx="2393246" cy="136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C5A116B-4995-5F45-A14C-23E6E2CDA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12" y="3213271"/>
            <a:ext cx="1844042" cy="120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4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8beb131d6c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" y="1103039"/>
            <a:ext cx="1015752" cy="156135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8beb131d6c_0_37"/>
          <p:cNvSpPr txBox="1"/>
          <p:nvPr/>
        </p:nvSpPr>
        <p:spPr>
          <a:xfrm>
            <a:off x="932482" y="257413"/>
            <a:ext cx="6880739" cy="46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12" tIns="27848" rIns="55712" bIns="27848" anchor="ctr" anchorCtr="0">
            <a:noAutofit/>
          </a:bodyPr>
          <a:lstStyle/>
          <a:p>
            <a:pPr defTabSz="557213">
              <a:lnSpc>
                <a:spcPct val="90000"/>
              </a:lnSpc>
              <a:buClr>
                <a:srgbClr val="FFFFFF"/>
              </a:buClr>
              <a:buSzPts val="2800"/>
            </a:pPr>
            <a:r>
              <a:rPr lang="en-GB" sz="2100" b="1" dirty="0" smtClean="0">
                <a:solidFill>
                  <a:schemeClr val="tx1"/>
                </a:solidFill>
                <a:latin typeface="+mj-lt"/>
                <a:ea typeface="Century Gothic"/>
                <a:cs typeface="Century Gothic"/>
                <a:sym typeface="Century Gothic"/>
              </a:rPr>
              <a:t>Training </a:t>
            </a:r>
            <a:r>
              <a:rPr lang="en-GB" sz="2100" b="1" dirty="0">
                <a:solidFill>
                  <a:schemeClr val="tx1"/>
                </a:solidFill>
                <a:latin typeface="+mj-lt"/>
                <a:ea typeface="Century Gothic"/>
                <a:cs typeface="Century Gothic"/>
                <a:sym typeface="Century Gothic"/>
              </a:rPr>
              <a:t>/ communication / outreach</a:t>
            </a:r>
            <a:endParaRPr sz="2100" b="1" dirty="0">
              <a:solidFill>
                <a:schemeClr val="tx1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5" name="Google Shape;645;g8beb131d6c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5411" y="1180925"/>
            <a:ext cx="1224707" cy="110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8beb131d6c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266" y="1092253"/>
            <a:ext cx="1155055" cy="100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8beb131d6c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6208" y="1180925"/>
            <a:ext cx="1526530" cy="1207294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8beb131d6c_0_37"/>
          <p:cNvSpPr txBox="1"/>
          <p:nvPr/>
        </p:nvSpPr>
        <p:spPr>
          <a:xfrm>
            <a:off x="558325" y="2397622"/>
            <a:ext cx="5510636" cy="135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712" tIns="55712" rIns="55712" bIns="55712" anchor="t" anchorCtr="0">
            <a:noAutofit/>
          </a:bodyPr>
          <a:lstStyle/>
          <a:p>
            <a:pPr defTabSz="557213"/>
            <a:r>
              <a:rPr lang="en-GB" sz="1500" dirty="0">
                <a:solidFill>
                  <a:schemeClr val="tx1"/>
                </a:solidFill>
              </a:rPr>
              <a:t>Develop competences and foster applications</a:t>
            </a:r>
            <a:endParaRPr sz="1500" dirty="0">
              <a:solidFill>
                <a:schemeClr val="tx1"/>
              </a:solidFill>
            </a:endParaRPr>
          </a:p>
          <a:p>
            <a:pPr marL="278606" indent="-232172" defTabSz="557213">
              <a:buSzPts val="2400"/>
              <a:buFont typeface="Arial"/>
              <a:buChar char="●"/>
            </a:pPr>
            <a:r>
              <a:rPr lang="en-GB" sz="1500" dirty="0">
                <a:solidFill>
                  <a:schemeClr val="tx1"/>
                </a:solidFill>
              </a:rPr>
              <a:t>Training in many forms (also on-line)</a:t>
            </a:r>
            <a:endParaRPr sz="1500" dirty="0">
              <a:solidFill>
                <a:schemeClr val="tx1"/>
              </a:solidFill>
            </a:endParaRPr>
          </a:p>
          <a:p>
            <a:pPr marL="278606" indent="-232172" defTabSz="557213">
              <a:buSzPts val="2400"/>
              <a:buFont typeface="Arial"/>
              <a:buChar char="●"/>
            </a:pPr>
            <a:r>
              <a:rPr lang="en-GB" sz="1500" dirty="0">
                <a:solidFill>
                  <a:schemeClr val="tx1"/>
                </a:solidFill>
              </a:rPr>
              <a:t>Explore advanced applications</a:t>
            </a:r>
            <a:endParaRPr sz="1500" dirty="0">
              <a:solidFill>
                <a:schemeClr val="tx1"/>
              </a:solidFill>
            </a:endParaRPr>
          </a:p>
          <a:p>
            <a:pPr marL="278606" indent="-232172" defTabSz="557213">
              <a:buSzPts val="2400"/>
              <a:buFont typeface="Arial"/>
              <a:buChar char="●"/>
            </a:pPr>
            <a:r>
              <a:rPr lang="en-GB" sz="1500" dirty="0">
                <a:solidFill>
                  <a:schemeClr val="tx1"/>
                </a:solidFill>
              </a:rPr>
              <a:t>Engage experts</a:t>
            </a:r>
            <a:endParaRPr sz="1500" dirty="0">
              <a:solidFill>
                <a:schemeClr val="tx1"/>
              </a:solidFill>
            </a:endParaRPr>
          </a:p>
          <a:p>
            <a:pPr marL="557213" lvl="1" indent="-232172" defTabSz="557213">
              <a:buSzPts val="2400"/>
              <a:buFont typeface="Arial"/>
              <a:buChar char="○"/>
            </a:pPr>
            <a:r>
              <a:rPr lang="en-GB" sz="1500" dirty="0">
                <a:solidFill>
                  <a:schemeClr val="tx1"/>
                </a:solidFill>
              </a:rPr>
              <a:t>Workshop, Consultation</a:t>
            </a:r>
            <a:endParaRPr sz="1500" dirty="0">
              <a:solidFill>
                <a:schemeClr val="tx1"/>
              </a:solidFill>
            </a:endParaRPr>
          </a:p>
          <a:p>
            <a:pPr marL="278606" indent="-232172" defTabSz="557213">
              <a:buSzPts val="2400"/>
              <a:buFont typeface="Arial"/>
              <a:buChar char="●"/>
            </a:pPr>
            <a:r>
              <a:rPr lang="en-GB" sz="1500" dirty="0">
                <a:solidFill>
                  <a:schemeClr val="tx1"/>
                </a:solidFill>
              </a:rPr>
              <a:t>Communicate</a:t>
            </a:r>
            <a:endParaRPr sz="1500" dirty="0">
              <a:solidFill>
                <a:schemeClr val="tx1"/>
              </a:solidFill>
            </a:endParaRPr>
          </a:p>
          <a:p>
            <a:pPr marL="557213" lvl="1" indent="-232172" defTabSz="557213">
              <a:buSzPts val="2400"/>
              <a:buFont typeface="Arial"/>
              <a:buChar char="○"/>
            </a:pPr>
            <a:r>
              <a:rPr lang="en-GB" sz="1500" dirty="0">
                <a:solidFill>
                  <a:schemeClr val="tx1"/>
                </a:solidFill>
              </a:rPr>
              <a:t>Podcast, MOOCs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650" name="Google Shape;650;g8beb131d6c_0_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4466" y="1146919"/>
            <a:ext cx="1674979" cy="139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8beb131d6c_0_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7086" y="1311521"/>
            <a:ext cx="1346547" cy="107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8beb131d6c_0_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64072" y="2629772"/>
            <a:ext cx="1689396" cy="105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8beb131d6c_0_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48578" y="2543731"/>
            <a:ext cx="1366822" cy="833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5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256592" y="274925"/>
            <a:ext cx="8748000" cy="66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History on related activities</a:t>
            </a:r>
            <a:endParaRPr sz="24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4" name="Google Shape;34;p3"/>
          <p:cNvGrpSpPr/>
          <p:nvPr/>
        </p:nvGrpSpPr>
        <p:grpSpPr>
          <a:xfrm>
            <a:off x="480006" y="1235680"/>
            <a:ext cx="8386039" cy="2972309"/>
            <a:chOff x="480006" y="1446697"/>
            <a:chExt cx="8386039" cy="2972309"/>
          </a:xfrm>
        </p:grpSpPr>
        <p:pic>
          <p:nvPicPr>
            <p:cNvPr id="35" name="Google Shape;3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00" y="1578181"/>
              <a:ext cx="4294045" cy="1987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006" y="1578181"/>
              <a:ext cx="3225725" cy="2250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7311" y="1446697"/>
              <a:ext cx="3337663" cy="297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83512" y="2536781"/>
              <a:ext cx="2671019" cy="17479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Google Shape;3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800000">
            <a:off x="3612356" y="1813136"/>
            <a:ext cx="2493490" cy="187407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"/>
          <p:cNvSpPr txBox="1"/>
          <p:nvPr/>
        </p:nvSpPr>
        <p:spPr>
          <a:xfrm>
            <a:off x="6691084" y="426776"/>
            <a:ext cx="24529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Successful 1</a:t>
            </a:r>
            <a:r>
              <a:rPr lang="en-GB" sz="1800" baseline="30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</a:t>
            </a: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joint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training course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" name="Google Shape;41;p3"/>
          <p:cNvSpPr/>
          <p:nvPr/>
        </p:nvSpPr>
        <p:spPr>
          <a:xfrm rot="3120000">
            <a:off x="6266313" y="643215"/>
            <a:ext cx="349917" cy="257587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4671761" y="276751"/>
            <a:ext cx="4399200" cy="369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Course Format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Webinars with keynote speakers;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Open discussions;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Step-by-step interactive data discovery;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Team projects design and development.</a:t>
            </a:r>
            <a:endParaRPr/>
          </a:p>
        </p:txBody>
      </p:sp>
      <p:sp>
        <p:nvSpPr>
          <p:cNvPr id="58" name="Google Shape;58;p5"/>
          <p:cNvSpPr txBox="1"/>
          <p:nvPr/>
        </p:nvSpPr>
        <p:spPr>
          <a:xfrm>
            <a:off x="263183" y="273198"/>
            <a:ext cx="4401178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Course schedule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16 – 20 November 2020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Morning session: </a:t>
            </a:r>
            <a:endParaRPr sz="24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10h00 - 12h45 CET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(streamed live on youtube)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Afternoon session: </a:t>
            </a:r>
            <a:endParaRPr sz="24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14h00 - 16h30 CET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261256" y="286081"/>
            <a:ext cx="8556205" cy="57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Lecturers and Instructors</a:t>
            </a:r>
            <a:endParaRPr/>
          </a:p>
          <a:p>
            <a:pPr marL="285743" marR="0" lvl="0" indent="-285743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None/>
            </a:pPr>
            <a:endParaRPr sz="16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" name="Google Shape;48;p4"/>
          <p:cNvSpPr txBox="1"/>
          <p:nvPr/>
        </p:nvSpPr>
        <p:spPr>
          <a:xfrm>
            <a:off x="301451" y="11354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" name="Google Shape;49;p4"/>
          <p:cNvSpPr txBox="1"/>
          <p:nvPr/>
        </p:nvSpPr>
        <p:spPr>
          <a:xfrm>
            <a:off x="46694" y="854112"/>
            <a:ext cx="357822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J. Barre, ECMWF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 Cede, LUFTBLICK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C. Clerbaux, LATMOS-CNRS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 Colette, INERIS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H. Eskes, KNMI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F. Fierli, EUMETSAT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 Inness, ECMWF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P. Laj, Université-Grenoble-Alpes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L. Mona, CNR-IMAA	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R. Munro, EUMETSAT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S. Niemeijer, S&amp;T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" name="Google Shape;50;p4"/>
          <p:cNvSpPr txBox="1"/>
          <p:nvPr/>
        </p:nvSpPr>
        <p:spPr>
          <a:xfrm>
            <a:off x="3533476" y="857905"/>
            <a:ext cx="561052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M. Parrington, ECMWF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H. Petetin, BSC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V.-H. Peuch, ECMWF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M. Razinger, ECMWF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C. Retscher, ESA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 Richter, Uni Bremen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A.M. Sundstroem, FMI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M. Van Roozendael, BIRA-IASB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A. Voulgarakis, Imp. College London – Univ. of Crete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J. Wagemann, EUMETSAT / MEEO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C. Zehner, ESA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190920" y="3743225"/>
            <a:ext cx="87621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Thanks </a:t>
            </a:r>
            <a:r>
              <a:rPr lang="en-GB"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to all giving </a:t>
            </a:r>
            <a:r>
              <a:rPr lang="en-GB" sz="18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lectures</a:t>
            </a:r>
            <a:r>
              <a:rPr lang="en-GB"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and leading </a:t>
            </a:r>
            <a:r>
              <a:rPr lang="en-GB" sz="18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practical</a:t>
            </a:r>
            <a:r>
              <a:rPr lang="en-GB"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sessions!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255925" y="279448"/>
            <a:ext cx="4399199" cy="370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Specific Goals</a:t>
            </a:r>
            <a:endParaRPr sz="24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Present the state-of-the-art in air quality monitoring and modelling;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Provide an overview of the different observations, tools and applications;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Enhance the capacity on data access and analysis of existing and new satellite data products and monitoring services;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Foster participants driven personal and team projects.</a:t>
            </a:r>
            <a:endParaRPr/>
          </a:p>
        </p:txBody>
      </p:sp>
      <p:sp>
        <p:nvSpPr>
          <p:cNvPr id="65" name="Google Shape;65;p6"/>
          <p:cNvSpPr txBox="1"/>
          <p:nvPr/>
        </p:nvSpPr>
        <p:spPr>
          <a:xfrm>
            <a:off x="4571999" y="279448"/>
            <a:ext cx="4320209" cy="39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Themes</a:t>
            </a:r>
            <a:endParaRPr sz="2400" b="1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Air quality observations from satellites and in-situ platforms;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Atmospheric modelling;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Data assimilation;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Comparison and combined use of satellite data;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Software and programming targeted on air quality applications.</a:t>
            </a:r>
            <a:endParaRPr/>
          </a:p>
          <a:p>
            <a:pPr marL="285750" marR="0" lvl="0" indent="-1841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255923" y="279448"/>
            <a:ext cx="8740295" cy="370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Prerequisites, preparation phase, 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working towards course output</a:t>
            </a:r>
            <a:endParaRPr sz="16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No specific prerequisites are requested on coding;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Participants were advised to get familiar with data in order to maximise the learning success;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Gradual exposure to themes and coding;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Work in groups;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Shape short projects;</a:t>
            </a:r>
            <a:endParaRPr/>
          </a:p>
          <a:p>
            <a:pPr marL="285750" marR="0" lvl="0" indent="-28575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Final project presentation.</a:t>
            </a:r>
            <a:endParaRPr sz="20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>
            <a:spLocks noGrp="1"/>
          </p:cNvSpPr>
          <p:nvPr>
            <p:ph type="body" idx="1"/>
          </p:nvPr>
        </p:nvSpPr>
        <p:spPr>
          <a:xfrm>
            <a:off x="255923" y="279448"/>
            <a:ext cx="8740295" cy="370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Zoom sessions, Sli.do Q/A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</a:pPr>
            <a:r>
              <a:rPr lang="en-GB" sz="20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… [please fill on the HOWTO]</a:t>
            </a:r>
            <a:endParaRPr sz="200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body" idx="1"/>
          </p:nvPr>
        </p:nvSpPr>
        <p:spPr>
          <a:xfrm>
            <a:off x="255927" y="276956"/>
            <a:ext cx="8748000" cy="173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Outlook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Other related training courses, e.g. EGU2021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ACT2021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/>
          </a:p>
        </p:txBody>
      </p:sp>
      <p:sp>
        <p:nvSpPr>
          <p:cNvPr id="84" name="Google Shape;84;p9"/>
          <p:cNvSpPr txBox="1"/>
          <p:nvPr/>
        </p:nvSpPr>
        <p:spPr>
          <a:xfrm>
            <a:off x="255926" y="2248919"/>
            <a:ext cx="8748000" cy="173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</a:pPr>
            <a:r>
              <a:rPr lang="en-GB" sz="24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Useful links/Feedback</a:t>
            </a:r>
            <a:endParaRPr/>
          </a:p>
          <a:p>
            <a:pPr marL="342900" marR="0" lvl="0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18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/>
          <p:nvPr/>
        </p:nvSpPr>
        <p:spPr>
          <a:xfrm>
            <a:off x="4081670" y="4015409"/>
            <a:ext cx="48237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Christian Retscher, ESA</a:t>
            </a:r>
            <a:endParaRPr sz="18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 txBox="1"/>
          <p:nvPr/>
        </p:nvSpPr>
        <p:spPr>
          <a:xfrm>
            <a:off x="1902691" y="1366982"/>
            <a:ext cx="471978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Enjoy</a:t>
            </a:r>
            <a:endParaRPr sz="960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 txBox="1">
            <a:spLocks noGrp="1"/>
          </p:cNvSpPr>
          <p:nvPr>
            <p:ph type="body" idx="1"/>
          </p:nvPr>
        </p:nvSpPr>
        <p:spPr>
          <a:xfrm>
            <a:off x="261255" y="286081"/>
            <a:ext cx="8747125" cy="36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5"/>
              <a:buFont typeface="Verdana"/>
              <a:buNone/>
            </a:pPr>
            <a:r>
              <a:rPr lang="en-GB" sz="2405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Welcome</a:t>
            </a:r>
            <a:endParaRPr/>
          </a:p>
          <a:p>
            <a:pPr marL="0" marR="0" lvl="0" indent="0" algn="l" rtl="0">
              <a:lnSpc>
                <a:spcPct val="109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None/>
            </a:pPr>
            <a:r>
              <a:rPr lang="en-GB" sz="259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Second joint training course on </a:t>
            </a:r>
            <a:br>
              <a:rPr lang="en-GB" sz="259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259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atmospheric composition</a:t>
            </a:r>
            <a:endParaRPr/>
          </a:p>
          <a:p>
            <a:pPr marL="0" marR="0" lvl="0" indent="0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endParaRPr sz="148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r>
              <a:rPr lang="en-GB" sz="148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Federico Fierli, EUMETSAT</a:t>
            </a:r>
            <a:endParaRPr/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r>
              <a:rPr lang="en-GB" sz="148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Mark Parrington, ECMWF/CAMS</a:t>
            </a:r>
            <a:endParaRPr/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r>
              <a:rPr lang="en-GB" sz="148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Christian Retscher, ESA</a:t>
            </a:r>
            <a:endParaRPr/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r>
              <a:rPr lang="en-GB" sz="148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Chris Stewart, ECMWF</a:t>
            </a:r>
            <a:endParaRPr/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r>
              <a:rPr lang="en-GB" sz="148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Rosa Ullucci, EUMETSAT</a:t>
            </a:r>
            <a:endParaRPr/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r>
              <a:rPr lang="en-GB" sz="148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Julia Wagemann, EUMETSAT</a:t>
            </a:r>
            <a:endParaRPr/>
          </a:p>
          <a:p>
            <a:pPr marL="285743" marR="0" lvl="0" indent="-285743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endParaRPr sz="148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9000"/>
              </a:lnSpc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ts val="1480"/>
              <a:buFont typeface="Verdana"/>
              <a:buNone/>
            </a:pPr>
            <a:endParaRPr sz="1480" b="0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Google Shape;28;p2"/>
          <p:cNvSpPr/>
          <p:nvPr/>
        </p:nvSpPr>
        <p:spPr>
          <a:xfrm rot="-1614703">
            <a:off x="4007982" y="1629236"/>
            <a:ext cx="50433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https://atmostraining.info/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TEST.GOME2.L4.O3.VCD.ANIM.PA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1195" y="698978"/>
            <a:ext cx="2526461" cy="1423553"/>
          </a:xfrm>
          <a:prstGeom prst="rect">
            <a:avLst/>
          </a:prstGeom>
        </p:spPr>
      </p:pic>
      <p:pic>
        <p:nvPicPr>
          <p:cNvPr id="4" name="Picture 2" descr="H:\DESKTOP\Baltic States Presentation\usgcrp_pollution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364" y="2561666"/>
            <a:ext cx="32461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DESKTOP\Baltic States Presentation\eyjafjallajokull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2698" y="953906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:\DESKTOP\Baltic States Presentation\nasa_biomass_bur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2698" y="2759298"/>
            <a:ext cx="2143125" cy="139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68373" y="2797519"/>
            <a:ext cx="1343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Biomass Burning</a:t>
            </a:r>
            <a:endParaRPr lang="en-GB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264" y="3906404"/>
            <a:ext cx="2642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Air Quality Monitoring &amp; Forecasting</a:t>
            </a:r>
            <a:endParaRPr lang="en-GB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025" y="2173029"/>
            <a:ext cx="3672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Stratospheric Ozone &amp; Ozone Depletion Monitoring</a:t>
            </a:r>
            <a:endParaRPr lang="en-GB" sz="1200" dirty="0" err="1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2191" y="577264"/>
            <a:ext cx="2443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Aerosols and Volcanic Emissions</a:t>
            </a:r>
            <a:endParaRPr lang="en-GB" sz="4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9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702" y="4291094"/>
            <a:ext cx="9143998" cy="523204"/>
          </a:xfrm>
          <a:prstGeom prst="rect">
            <a:avLst/>
          </a:prstGeom>
          <a:noFill/>
          <a:effectLst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“Taking the Pulse of our Planet”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21" y="153418"/>
            <a:ext cx="5838768" cy="584759"/>
          </a:xfrm>
          <a:prstGeom prst="rect">
            <a:avLst/>
          </a:prstGeom>
          <a:noFill/>
          <a:effectLst/>
        </p:spPr>
        <p:txBody>
          <a:bodyPr wrap="square" lIns="91424" tIns="45712" rIns="91424" bIns="45712" rtlCol="0">
            <a:spAutoFit/>
          </a:bodyPr>
          <a:lstStyle/>
          <a:p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ESA Earth Observation</a:t>
            </a:r>
          </a:p>
        </p:txBody>
      </p:sp>
      <p:pic>
        <p:nvPicPr>
          <p:cNvPr id="8" name="Earth_pulse_12_globes_comp_HD_13sec_over_Euro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7059" y="635430"/>
            <a:ext cx="6684837" cy="376022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47274" y="4904681"/>
            <a:ext cx="6669633" cy="110036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3" name="TextBox 13"/>
          <p:cNvSpPr txBox="1"/>
          <p:nvPr/>
        </p:nvSpPr>
        <p:spPr>
          <a:xfrm>
            <a:off x="7360127" y="4825201"/>
            <a:ext cx="1668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</p:spTree>
    <p:extLst>
      <p:ext uri="{BB962C8B-B14F-4D97-AF65-F5344CB8AC3E}">
        <p14:creationId xmlns:p14="http://schemas.microsoft.com/office/powerpoint/2010/main" val="1662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13217" y="150109"/>
            <a:ext cx="7491618" cy="7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9" rIns="68568" bIns="3428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successful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Track-Record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ESA-Developed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Earth Observation Missions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7274" y="4904681"/>
            <a:ext cx="6669633" cy="110036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8556" y="4673849"/>
            <a:ext cx="345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5" name="TextBox 13"/>
          <p:cNvSpPr txBox="1"/>
          <p:nvPr/>
        </p:nvSpPr>
        <p:spPr>
          <a:xfrm>
            <a:off x="7360127" y="4825201"/>
            <a:ext cx="1668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</p:spTree>
    <p:extLst>
      <p:ext uri="{BB962C8B-B14F-4D97-AF65-F5344CB8AC3E}">
        <p14:creationId xmlns:p14="http://schemas.microsoft.com/office/powerpoint/2010/main" val="20181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41" name="Rectangle 13">
            <a:extLst>
              <a:ext uri="{FF2B5EF4-FFF2-40B4-BE49-F238E27FC236}">
                <a16:creationId xmlns:a16="http://schemas.microsoft.com/office/drawing/2014/main" id="{3ACB7B76-730A-6F46-9EB4-506FBE419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589" y="2510192"/>
            <a:ext cx="184745" cy="3597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grpSp>
        <p:nvGrpSpPr>
          <p:cNvPr id="17" name="Group 14">
            <a:extLst>
              <a:ext uri="{FF2B5EF4-FFF2-40B4-BE49-F238E27FC236}">
                <a16:creationId xmlns:a16="http://schemas.microsoft.com/office/drawing/2014/main" id="{9E4EB151-1AA5-A94E-8D65-E78831B07AFE}"/>
              </a:ext>
            </a:extLst>
          </p:cNvPr>
          <p:cNvGrpSpPr>
            <a:grpSpLocks/>
          </p:cNvGrpSpPr>
          <p:nvPr/>
        </p:nvGrpSpPr>
        <p:grpSpPr bwMode="auto">
          <a:xfrm>
            <a:off x="0" y="573710"/>
            <a:ext cx="9197580" cy="3990657"/>
            <a:chOff x="0" y="809"/>
            <a:chExt cx="5760" cy="3511"/>
          </a:xfrm>
        </p:grpSpPr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236D74A-3DC7-DD4D-9481-D92A4E0D96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762" y="810"/>
              <a:ext cx="3998" cy="35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93EF1D52-A4D8-6F41-99AE-821B26079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42171" t="3145"/>
            <a:stretch>
              <a:fillRect/>
            </a:stretch>
          </p:blipFill>
          <p:spPr bwMode="auto">
            <a:xfrm>
              <a:off x="0" y="809"/>
              <a:ext cx="2035" cy="3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EFE665-3DCF-7D4F-940F-8ADFE5622FB8}"/>
              </a:ext>
            </a:extLst>
          </p:cNvPr>
          <p:cNvGrpSpPr/>
          <p:nvPr/>
        </p:nvGrpSpPr>
        <p:grpSpPr>
          <a:xfrm>
            <a:off x="1565905" y="584595"/>
            <a:ext cx="994621" cy="3979772"/>
            <a:chOff x="1979561" y="584595"/>
            <a:chExt cx="994621" cy="3979772"/>
          </a:xfrm>
        </p:grpSpPr>
        <p:pic>
          <p:nvPicPr>
            <p:cNvPr id="432133" name="Picture 5">
              <a:extLst>
                <a:ext uri="{FF2B5EF4-FFF2-40B4-BE49-F238E27FC236}">
                  <a16:creationId xmlns:a16="http://schemas.microsoft.com/office/drawing/2014/main" id="{EC866A40-5798-E241-BC0F-1980AA708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14159" r="25830" b="37778"/>
            <a:stretch>
              <a:fillRect/>
            </a:stretch>
          </p:blipFill>
          <p:spPr bwMode="auto">
            <a:xfrm>
              <a:off x="2065735" y="584595"/>
              <a:ext cx="887015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32134" name="Picture 6">
              <a:extLst>
                <a:ext uri="{FF2B5EF4-FFF2-40B4-BE49-F238E27FC236}">
                  <a16:creationId xmlns:a16="http://schemas.microsoft.com/office/drawing/2014/main" id="{1B6F8380-CA82-2947-9110-CD4144324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7618" t="50244" r="47298" b="19920"/>
            <a:stretch>
              <a:fillRect/>
            </a:stretch>
          </p:blipFill>
          <p:spPr bwMode="auto">
            <a:xfrm>
              <a:off x="2065735" y="1364967"/>
              <a:ext cx="908447" cy="791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32135" name="Picture 7">
              <a:extLst>
                <a:ext uri="{FF2B5EF4-FFF2-40B4-BE49-F238E27FC236}">
                  <a16:creationId xmlns:a16="http://schemas.microsoft.com/office/drawing/2014/main" id="{C9CD3F6F-D3FC-1447-ACD1-7866AFCBE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7117" b="28842"/>
            <a:stretch>
              <a:fillRect/>
            </a:stretch>
          </p:blipFill>
          <p:spPr bwMode="auto">
            <a:xfrm>
              <a:off x="2071687" y="2167616"/>
              <a:ext cx="891779" cy="760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9161" name="Picture 9" descr="GOCE_CryoSat_SMOS_ADM">
              <a:extLst>
                <a:ext uri="{FF2B5EF4-FFF2-40B4-BE49-F238E27FC236}">
                  <a16:creationId xmlns:a16="http://schemas.microsoft.com/office/drawing/2014/main" id="{EF83FF76-1DE1-3F4E-90F8-AC30DC9E7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7" r="5096"/>
            <a:stretch>
              <a:fillRect/>
            </a:stretch>
          </p:blipFill>
          <p:spPr bwMode="auto">
            <a:xfrm>
              <a:off x="2055019" y="2966186"/>
              <a:ext cx="897731" cy="78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" descr="Screen Shot 2014-10-26 at 18.23.29.png">
              <a:extLst>
                <a:ext uri="{FF2B5EF4-FFF2-40B4-BE49-F238E27FC236}">
                  <a16:creationId xmlns:a16="http://schemas.microsoft.com/office/drawing/2014/main" id="{0F153737-9F31-484D-952F-0D729870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561" y="3750809"/>
              <a:ext cx="983735" cy="813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60" name="Rectangle 10">
            <a:extLst>
              <a:ext uri="{FF2B5EF4-FFF2-40B4-BE49-F238E27FC236}">
                <a16:creationId xmlns:a16="http://schemas.microsoft.com/office/drawing/2014/main" id="{5BC578EB-915F-5144-B57B-9685EDAA4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246" y="721960"/>
            <a:ext cx="4287440" cy="393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1991 - 2000 </a:t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1995 - 2011 </a:t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2002 – 2012</a:t>
            </a:r>
          </a:p>
          <a:p>
            <a:pPr>
              <a:lnSpc>
                <a:spcPct val="110000"/>
              </a:lnSpc>
            </a:pP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2009+			 </a:t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de-DE" altLang="de-DE" sz="2400" dirty="0">
                <a:solidFill>
                  <a:schemeClr val="bg1"/>
                </a:solidFill>
                <a:latin typeface="Verdana" panose="020B0604030504040204" pitchFamily="34" charset="0"/>
              </a:rPr>
              <a:t>2014+</a:t>
            </a:r>
            <a:endParaRPr lang="it-IT" altLang="de-DE" sz="2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Rectangle 64">
            <a:extLst>
              <a:ext uri="{FF2B5EF4-FFF2-40B4-BE49-F238E27FC236}">
                <a16:creationId xmlns:a16="http://schemas.microsoft.com/office/drawing/2014/main" id="{98FD23EC-3068-ED4E-9E52-53B4EEBD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001" y="1163241"/>
            <a:ext cx="5407819" cy="165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>
              <a:lnSpc>
                <a:spcPct val="119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§"/>
              <a:defRPr/>
            </a:pPr>
            <a:endParaRPr lang="en-GB" sz="1500" dirty="0">
              <a:latin typeface="Verdana" charset="0"/>
              <a:ea typeface="ＭＳ Ｐゴシック" charset="0"/>
            </a:endParaRPr>
          </a:p>
          <a:p>
            <a:pPr marL="257175" indent="-257175">
              <a:lnSpc>
                <a:spcPct val="119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GB" sz="1500" dirty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15 satellites in operations</a:t>
            </a:r>
          </a:p>
          <a:p>
            <a:pPr marL="257175" indent="-257175">
              <a:lnSpc>
                <a:spcPct val="119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GB" sz="1500" dirty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25 satellite under development</a:t>
            </a:r>
          </a:p>
          <a:p>
            <a:pPr marL="257175" indent="-257175">
              <a:lnSpc>
                <a:spcPct val="119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GB" sz="1500" dirty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EO data available since 1991 (ERS-1)</a:t>
            </a:r>
          </a:p>
          <a:p>
            <a:pPr marL="257175" indent="-257175">
              <a:lnSpc>
                <a:spcPct val="119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§"/>
              <a:defRPr/>
            </a:pPr>
            <a:r>
              <a:rPr lang="en-GB" sz="1500" dirty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~ 40 ESA Third Party Missions </a:t>
            </a:r>
          </a:p>
          <a:p>
            <a:pPr>
              <a:lnSpc>
                <a:spcPct val="119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sz="1500" dirty="0">
                <a:solidFill>
                  <a:schemeClr val="bg1"/>
                </a:solidFill>
                <a:latin typeface="Verdana" charset="0"/>
                <a:ea typeface="ＭＳ Ｐゴシック" charset="0"/>
              </a:rPr>
              <a:t>(e.g. OMI, OSIRIS, ACE)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EE9E9B6-7F04-944D-ABCE-E26047750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808" y="629400"/>
            <a:ext cx="5623322" cy="975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GB" sz="3000" b="1" dirty="0">
                <a:solidFill>
                  <a:schemeClr val="bg1"/>
                </a:solidFill>
                <a:latin typeface="Arial" charset="0"/>
                <a:cs typeface="+mj-cs"/>
              </a:rPr>
              <a:t>ESA EO Missions</a:t>
            </a:r>
          </a:p>
        </p:txBody>
      </p:sp>
    </p:spTree>
    <p:extLst>
      <p:ext uri="{BB962C8B-B14F-4D97-AF65-F5344CB8AC3E}">
        <p14:creationId xmlns:p14="http://schemas.microsoft.com/office/powerpoint/2010/main" val="199925259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355" y="152860"/>
            <a:ext cx="5962650" cy="6302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b="1" dirty="0"/>
              <a:t>What is Copernicus ? 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69" y="809689"/>
            <a:ext cx="4092029" cy="32142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6261" y="1125814"/>
            <a:ext cx="1790135" cy="804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73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en-GB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8797" y="2857220"/>
            <a:ext cx="1208992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13" name="Rectangular Callout 12"/>
          <p:cNvSpPr/>
          <p:nvPr/>
        </p:nvSpPr>
        <p:spPr>
          <a:xfrm rot="5400000">
            <a:off x="6042483" y="2333020"/>
            <a:ext cx="1908464" cy="1473302"/>
          </a:xfrm>
          <a:prstGeom prst="wedgeRectCallout">
            <a:avLst>
              <a:gd name="adj1" fmla="val 4720"/>
              <a:gd name="adj2" fmla="val 7931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8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 rot="16200000">
            <a:off x="1109727" y="1123021"/>
            <a:ext cx="1900212" cy="1724738"/>
          </a:xfrm>
          <a:prstGeom prst="wedgeRectCallout">
            <a:avLst>
              <a:gd name="adj1" fmla="val 4720"/>
              <a:gd name="adj2" fmla="val 7931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426" y="3387352"/>
            <a:ext cx="1426349" cy="1170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442" y="2266424"/>
            <a:ext cx="3042308" cy="1681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077" y="202588"/>
            <a:ext cx="6934200" cy="5238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2325" b="1" dirty="0"/>
              <a:t>From data to </a:t>
            </a:r>
            <a:r>
              <a:rPr lang="en-GB" sz="2325" b="1" dirty="0"/>
              <a:t>applications</a:t>
            </a:r>
            <a:r>
              <a:rPr lang="en-GB" b="1" dirty="0" smtClean="0">
                <a:solidFill>
                  <a:schemeClr val="tx1"/>
                </a:solidFill>
              </a:rPr>
              <a:t/>
            </a:r>
            <a:br>
              <a:rPr lang="en-GB" b="1" dirty="0" smtClean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180" y="564231"/>
            <a:ext cx="4483904" cy="320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73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are essential, but require care:</a:t>
            </a:r>
          </a:p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in space and time</a:t>
            </a:r>
          </a:p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quantities may not be directly relevant</a:t>
            </a:r>
          </a:p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Is that what I need ?</a:t>
            </a:r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and numerous</a:t>
            </a:r>
          </a:p>
          <a:p>
            <a:endPara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 improves usability:</a:t>
            </a:r>
          </a:p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observations</a:t>
            </a:r>
          </a:p>
          <a:p>
            <a:pPr marL="208955" indent="-208955">
              <a:buFont typeface="Wingdings" panose="05000000000000000000" pitchFamily="2" charset="2"/>
              <a:buChar char="à"/>
            </a:pP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and non satellite, models </a:t>
            </a:r>
          </a:p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User’s needs</a:t>
            </a:r>
            <a:endParaRPr lang="en-GB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added value products</a:t>
            </a: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Guidance</a:t>
            </a:r>
          </a:p>
          <a:p>
            <a:r>
              <a:rPr lang="en-GB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Quality and usability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67" y="701366"/>
            <a:ext cx="873408" cy="983357"/>
          </a:xfrm>
          <a:prstGeom prst="rect">
            <a:avLst/>
          </a:prstGeom>
        </p:spPr>
      </p:pic>
      <p:pic>
        <p:nvPicPr>
          <p:cNvPr id="5" name="Picture 2" descr="Risultati immagini per NO2 Sentine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0730" y="1311838"/>
            <a:ext cx="1369660" cy="93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511" y="2339779"/>
            <a:ext cx="1115279" cy="592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077" y="2826689"/>
            <a:ext cx="425602" cy="368139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>
            <a:off x="6441107" y="1262302"/>
            <a:ext cx="1665771" cy="3398996"/>
          </a:xfrm>
          <a:prstGeom prst="curvedLeftArrow">
            <a:avLst>
              <a:gd name="adj1" fmla="val 998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08735" y="154465"/>
            <a:ext cx="6499225" cy="430213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/>
              <a:t>Modelling: the CAMS global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18" y="1082812"/>
            <a:ext cx="1219665" cy="1021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11" y="1147872"/>
            <a:ext cx="2215049" cy="12912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2" name="Right Arrow 11"/>
          <p:cNvSpPr/>
          <p:nvPr/>
        </p:nvSpPr>
        <p:spPr bwMode="auto">
          <a:xfrm>
            <a:off x="2237136" y="1518673"/>
            <a:ext cx="552839" cy="227434"/>
          </a:xfrm>
          <a:prstGeom prst="rightArrow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324" y="2018718"/>
            <a:ext cx="173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Observations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662" y="3031037"/>
            <a:ext cx="2215049" cy="1133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858" y="2671819"/>
            <a:ext cx="2198555" cy="1289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29" y="3962401"/>
            <a:ext cx="207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Dynamical emissions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10376" y="4157424"/>
            <a:ext cx="219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Emissions inventories</a:t>
            </a:r>
          </a:p>
        </p:txBody>
      </p:sp>
      <p:pic>
        <p:nvPicPr>
          <p:cNvPr id="29" name="Picture 2" descr="BoxMode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" b="14706"/>
          <a:stretch>
            <a:fillRect/>
          </a:stretch>
        </p:blipFill>
        <p:spPr bwMode="auto">
          <a:xfrm>
            <a:off x="6260330" y="994265"/>
            <a:ext cx="2198570" cy="167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415778" y="2733746"/>
            <a:ext cx="3384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model itself (IFS):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ECMWF 4D-var and meteorology (T511)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Integrated chemistry and aerosol representation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Integrated natural biosphere model</a:t>
            </a:r>
          </a:p>
        </p:txBody>
      </p:sp>
      <p:sp>
        <p:nvSpPr>
          <p:cNvPr id="18" name="Right Arrow 17"/>
          <p:cNvSpPr/>
          <p:nvPr/>
        </p:nvSpPr>
        <p:spPr bwMode="auto">
          <a:xfrm rot="19836699">
            <a:off x="2265994" y="2385299"/>
            <a:ext cx="552839" cy="227434"/>
          </a:xfrm>
          <a:prstGeom prst="rightArrow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6200000">
            <a:off x="3875653" y="2632552"/>
            <a:ext cx="468000" cy="227434"/>
          </a:xfrm>
          <a:prstGeom prst="rightArrow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8371"/>
      </p:ext>
    </p:extLst>
  </p:cSld>
  <p:clrMapOvr>
    <a:masterClrMapping/>
  </p:clrMapOvr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829</Words>
  <Application>Microsoft Office PowerPoint</Application>
  <PresentationFormat>On-screen Show (16:9)</PresentationFormat>
  <Paragraphs>163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MS PGothic</vt:lpstr>
      <vt:lpstr>MS PGothic</vt:lpstr>
      <vt:lpstr>Arial</vt:lpstr>
      <vt:lpstr>Arial Narrow</vt:lpstr>
      <vt:lpstr>Calibri</vt:lpstr>
      <vt:lpstr>Century Gothic</vt:lpstr>
      <vt:lpstr>NotesEsa</vt:lpstr>
      <vt:lpstr>Times New Roman</vt:lpstr>
      <vt:lpstr>Verdana</vt:lpstr>
      <vt:lpstr>Wingdings</vt:lpstr>
      <vt:lpstr>NEW ESA Presentation 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Copernicus ? </vt:lpstr>
      <vt:lpstr>From data to applications </vt:lpstr>
      <vt:lpstr>Modelling: the CAMS global system</vt:lpstr>
      <vt:lpstr>Let CAMS do the heavy weight lifting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Federico Fierli</cp:lastModifiedBy>
  <cp:revision>5</cp:revision>
  <dcterms:created xsi:type="dcterms:W3CDTF">2016-10-18T10:53:19Z</dcterms:created>
  <dcterms:modified xsi:type="dcterms:W3CDTF">2020-11-15T16:24:19Z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