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9"/>
  </p:notesMasterIdLst>
  <p:handoutMasterIdLst>
    <p:handoutMasterId r:id="rId30"/>
  </p:handoutMasterIdLst>
  <p:sldIdLst>
    <p:sldId id="1002" r:id="rId2"/>
    <p:sldId id="257" r:id="rId3"/>
    <p:sldId id="724" r:id="rId4"/>
    <p:sldId id="1003" r:id="rId5"/>
    <p:sldId id="734" r:id="rId6"/>
    <p:sldId id="297" r:id="rId7"/>
    <p:sldId id="730" r:id="rId8"/>
    <p:sldId id="340" r:id="rId9"/>
    <p:sldId id="387" r:id="rId10"/>
    <p:sldId id="568" r:id="rId11"/>
    <p:sldId id="642" r:id="rId12"/>
    <p:sldId id="399" r:id="rId13"/>
    <p:sldId id="367" r:id="rId14"/>
    <p:sldId id="368" r:id="rId15"/>
    <p:sldId id="377" r:id="rId16"/>
    <p:sldId id="390" r:id="rId17"/>
    <p:sldId id="388" r:id="rId18"/>
    <p:sldId id="366" r:id="rId19"/>
    <p:sldId id="391" r:id="rId20"/>
    <p:sldId id="389" r:id="rId21"/>
    <p:sldId id="258" r:id="rId22"/>
    <p:sldId id="259" r:id="rId23"/>
    <p:sldId id="741" r:id="rId24"/>
    <p:sldId id="1005" r:id="rId25"/>
    <p:sldId id="632" r:id="rId26"/>
    <p:sldId id="603" r:id="rId27"/>
    <p:sldId id="1004" r:id="rId28"/>
  </p:sldIdLst>
  <p:sldSz cx="12188825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38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frameSlides="1"/>
  <p:clrMru>
    <a:srgbClr val="064E83"/>
    <a:srgbClr val="10308B"/>
    <a:srgbClr val="6C8AAF"/>
    <a:srgbClr val="2E3F4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7525" autoAdjust="0"/>
    <p:restoredTop sz="96208" autoAdjust="0"/>
  </p:normalViewPr>
  <p:slideViewPr>
    <p:cSldViewPr snapToGrid="0" snapToObjects="1" showGuides="1">
      <p:cViewPr varScale="1">
        <p:scale>
          <a:sx n="97" d="100"/>
          <a:sy n="97" d="100"/>
        </p:scale>
        <p:origin x="232" y="768"/>
      </p:cViewPr>
      <p:guideLst>
        <p:guide orient="horz" pos="2160"/>
        <p:guide pos="383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handoutMaster" Target="handoutMasters/handoutMaster1.xml"/><Relationship Id="rId8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2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57351A7-8A0E-BC4A-B507-BC9FBEDEB94D}" type="datetime1">
              <a:rPr lang="en-US" smtClean="0"/>
              <a:pPr/>
              <a:t>11/16/20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EFFE683-3A33-1F4A-90D8-528147015F1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12195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C0BA50B-6875-0F43-A70A-41BA2A188017}" type="datetime1">
              <a:rPr lang="en-US" smtClean="0"/>
              <a:pPr/>
              <a:t>11/16/20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D03270C-FB42-C54A-AC71-B4EEB4FA7F1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296709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/>
              <a:t>This is a considerable effort: d</a:t>
            </a:r>
            <a:r>
              <a:rPr lang="en-US" dirty="0"/>
              <a:t>oing</a:t>
            </a:r>
            <a:r>
              <a:rPr lang="en-US" baseline="0" dirty="0"/>
              <a:t> it once for Europe, fully operationally avoids duplication and/or degraded solutions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E37BDE-1E16-4497-8123-4D9E05ECC39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98940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Date Placeholder 10"/>
          <p:cNvSpPr txBox="1">
            <a:spLocks/>
          </p:cNvSpPr>
          <p:nvPr userDrawn="1"/>
        </p:nvSpPr>
        <p:spPr>
          <a:xfrm>
            <a:off x="8076534" y="5984875"/>
            <a:ext cx="1953066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64E83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© ECMWF </a:t>
            </a:r>
            <a:fld id="{D4C56AD5-C73F-B44A-96CB-E8BE2C5CB95A}" type="datetime4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064E83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November 16, 2020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064E83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0" hasCustomPrompt="1"/>
          </p:nvPr>
        </p:nvSpPr>
        <p:spPr>
          <a:xfrm>
            <a:off x="2160000" y="1294198"/>
            <a:ext cx="7869600" cy="519800"/>
          </a:xfrm>
          <a:prstGeom prst="rect">
            <a:avLst/>
          </a:prstGeom>
        </p:spPr>
        <p:txBody>
          <a:bodyPr vert="horz" lIns="0" tIns="0" rIns="0" bIns="0" anchor="b" anchorCtr="0">
            <a:spAutoFit/>
          </a:bodyPr>
          <a:lstStyle>
            <a:lvl1pPr marL="0" indent="0">
              <a:lnSpc>
                <a:spcPts val="4000"/>
              </a:lnSpc>
              <a:spcBef>
                <a:spcPts val="0"/>
              </a:spcBef>
              <a:buNone/>
              <a:defRPr sz="3600" b="1">
                <a:solidFill>
                  <a:srgbClr val="064E83"/>
                </a:solidFill>
              </a:defRPr>
            </a:lvl1pPr>
          </a:lstStyle>
          <a:p>
            <a:pPr lvl="0"/>
            <a:r>
              <a:rPr lang="en-GB" dirty="0"/>
              <a:t>Title of Presentation</a:t>
            </a:r>
          </a:p>
        </p:txBody>
      </p:sp>
      <p:sp>
        <p:nvSpPr>
          <p:cNvPr id="14" name="Text Placeholder 12"/>
          <p:cNvSpPr>
            <a:spLocks noGrp="1"/>
          </p:cNvSpPr>
          <p:nvPr>
            <p:ph type="body" sz="quarter" idx="11" hasCustomPrompt="1"/>
          </p:nvPr>
        </p:nvSpPr>
        <p:spPr>
          <a:xfrm>
            <a:off x="2160000" y="1980000"/>
            <a:ext cx="7869600" cy="382156"/>
          </a:xfrm>
          <a:prstGeom prst="rect">
            <a:avLst/>
          </a:prstGeom>
        </p:spPr>
        <p:txBody>
          <a:bodyPr vert="horz" wrap="square" lIns="0" tIns="0" rIns="0" bIns="0">
            <a:spAutoFit/>
          </a:bodyPr>
          <a:lstStyle>
            <a:lvl1pPr marL="0" indent="0">
              <a:lnSpc>
                <a:spcPts val="3000"/>
              </a:lnSpc>
              <a:spcBef>
                <a:spcPts val="0"/>
              </a:spcBef>
              <a:buNone/>
              <a:defRPr sz="2400">
                <a:solidFill>
                  <a:srgbClr val="064E83"/>
                </a:solidFill>
              </a:defRPr>
            </a:lvl1pPr>
          </a:lstStyle>
          <a:p>
            <a:pPr lvl="0"/>
            <a:r>
              <a:rPr lang="en-GB" dirty="0"/>
              <a:t>Subtitle of Presentation</a:t>
            </a:r>
          </a:p>
        </p:txBody>
      </p:sp>
      <p:sp>
        <p:nvSpPr>
          <p:cNvPr id="15" name="Text Placeholder 12"/>
          <p:cNvSpPr>
            <a:spLocks noGrp="1"/>
          </p:cNvSpPr>
          <p:nvPr>
            <p:ph type="body" sz="quarter" idx="12" hasCustomPrompt="1"/>
          </p:nvPr>
        </p:nvSpPr>
        <p:spPr>
          <a:xfrm>
            <a:off x="2160000" y="2700001"/>
            <a:ext cx="7869600" cy="307777"/>
          </a:xfrm>
          <a:prstGeom prst="rect">
            <a:avLst/>
          </a:prstGeom>
        </p:spPr>
        <p:txBody>
          <a:bodyPr vert="horz" wrap="square" lIns="0" tIns="0" rIns="0" bIns="0">
            <a:spAutoFit/>
          </a:bodyPr>
          <a:lstStyle>
            <a:lvl1pPr marL="0" indent="0">
              <a:lnSpc>
                <a:spcPts val="2400"/>
              </a:lnSpc>
              <a:spcBef>
                <a:spcPts val="0"/>
              </a:spcBef>
              <a:buNone/>
              <a:defRPr sz="2000">
                <a:solidFill>
                  <a:srgbClr val="064E83"/>
                </a:solidFill>
              </a:defRPr>
            </a:lvl1pPr>
          </a:lstStyle>
          <a:p>
            <a:pPr lvl="0"/>
            <a:r>
              <a:rPr lang="en-GB" dirty="0"/>
              <a:t>Author’s Name</a:t>
            </a:r>
          </a:p>
        </p:txBody>
      </p:sp>
      <p:sp>
        <p:nvSpPr>
          <p:cNvPr id="16" name="Text Placeholder 12"/>
          <p:cNvSpPr>
            <a:spLocks noGrp="1"/>
          </p:cNvSpPr>
          <p:nvPr>
            <p:ph type="body" sz="quarter" idx="13" hasCustomPrompt="1"/>
          </p:nvPr>
        </p:nvSpPr>
        <p:spPr>
          <a:xfrm>
            <a:off x="2160000" y="3121224"/>
            <a:ext cx="7869600" cy="254771"/>
          </a:xfrm>
          <a:prstGeom prst="rect">
            <a:avLst/>
          </a:prstGeom>
        </p:spPr>
        <p:txBody>
          <a:bodyPr vert="horz" wrap="square" lIns="0" tIns="0" rIns="0" bIns="0">
            <a:spAutoFit/>
          </a:bodyPr>
          <a:lstStyle>
            <a:lvl1pPr marL="0" indent="0">
              <a:lnSpc>
                <a:spcPts val="2000"/>
              </a:lnSpc>
              <a:spcBef>
                <a:spcPts val="0"/>
              </a:spcBef>
              <a:buNone/>
              <a:defRPr sz="1600">
                <a:solidFill>
                  <a:srgbClr val="064E83"/>
                </a:solidFill>
              </a:defRPr>
            </a:lvl1pPr>
          </a:lstStyle>
          <a:p>
            <a:pPr lvl="0"/>
            <a:r>
              <a:rPr lang="en-GB" dirty="0"/>
              <a:t>Author’s Address</a:t>
            </a:r>
          </a:p>
        </p:txBody>
      </p:sp>
      <p:sp>
        <p:nvSpPr>
          <p:cNvPr id="17" name="Text Placeholder 12"/>
          <p:cNvSpPr>
            <a:spLocks noGrp="1"/>
          </p:cNvSpPr>
          <p:nvPr>
            <p:ph type="body" sz="quarter" idx="14" hasCustomPrompt="1"/>
          </p:nvPr>
        </p:nvSpPr>
        <p:spPr>
          <a:xfrm>
            <a:off x="2160000" y="3429000"/>
            <a:ext cx="7869600" cy="228268"/>
          </a:xfrm>
          <a:prstGeom prst="rect">
            <a:avLst/>
          </a:prstGeom>
        </p:spPr>
        <p:txBody>
          <a:bodyPr vert="horz" wrap="square" lIns="0" tIns="0" rIns="0" bIns="0">
            <a:spAutoFit/>
          </a:bodyPr>
          <a:lstStyle>
            <a:lvl1pPr marL="0" indent="0">
              <a:lnSpc>
                <a:spcPts val="1800"/>
              </a:lnSpc>
              <a:spcBef>
                <a:spcPts val="0"/>
              </a:spcBef>
              <a:buNone/>
              <a:defRPr sz="1400">
                <a:solidFill>
                  <a:srgbClr val="064E83"/>
                </a:solidFill>
              </a:defRPr>
            </a:lvl1pPr>
          </a:lstStyle>
          <a:p>
            <a:pPr lvl="0"/>
            <a:r>
              <a:rPr lang="en-GB" dirty="0" err="1"/>
              <a:t>email@ddress</a:t>
            </a:r>
            <a:endParaRPr lang="en-GB" dirty="0"/>
          </a:p>
        </p:txBody>
      </p:sp>
      <p:pic>
        <p:nvPicPr>
          <p:cNvPr id="10" name="Picture 9" descr="ECMWF_Master_Logo_RGB_nostrap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60000" y="5984875"/>
            <a:ext cx="2135591" cy="36695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1080000" y="360000"/>
            <a:ext cx="10029600" cy="369332"/>
          </a:xfrm>
          <a:prstGeom prst="rect">
            <a:avLst/>
          </a:prstGeom>
        </p:spPr>
        <p:txBody>
          <a:bodyPr lIns="0" tIns="0" rIns="0" bIns="0"/>
          <a:lstStyle>
            <a:lvl1pPr>
              <a:defRPr>
                <a:solidFill>
                  <a:srgbClr val="064E83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 hasCustomPrompt="1"/>
          </p:nvPr>
        </p:nvSpPr>
        <p:spPr>
          <a:xfrm>
            <a:off x="1080000" y="936000"/>
            <a:ext cx="10029600" cy="4986000"/>
          </a:xfrm>
          <a:prstGeom prst="rect">
            <a:avLst/>
          </a:prstGeom>
        </p:spPr>
        <p:txBody>
          <a:bodyPr lIns="0" tIns="0" rIns="0" bIns="0"/>
          <a:lstStyle>
            <a:lvl1pPr marL="0" indent="-180000">
              <a:lnSpc>
                <a:spcPts val="2200"/>
              </a:lnSpc>
              <a:spcBef>
                <a:spcPts val="1100"/>
              </a:spcBef>
              <a:buClr>
                <a:srgbClr val="064E83"/>
              </a:buClr>
              <a:defRPr sz="1800">
                <a:solidFill>
                  <a:schemeClr val="tx1"/>
                </a:solidFill>
              </a:defRPr>
            </a:lvl1pPr>
            <a:lvl2pPr marL="630000" indent="-270000">
              <a:lnSpc>
                <a:spcPts val="2000"/>
              </a:lnSpc>
              <a:spcBef>
                <a:spcPts val="1000"/>
              </a:spcBef>
              <a:buClr>
                <a:srgbClr val="064E83"/>
              </a:buClr>
              <a:defRPr sz="1600">
                <a:solidFill>
                  <a:schemeClr val="tx1"/>
                </a:solidFill>
              </a:defRPr>
            </a:lvl2pPr>
            <a:lvl3pPr marL="990000" indent="-270000">
              <a:lnSpc>
                <a:spcPts val="1800"/>
              </a:lnSpc>
              <a:spcBef>
                <a:spcPts val="900"/>
              </a:spcBef>
              <a:buClr>
                <a:srgbClr val="064E83"/>
              </a:buClr>
              <a:defRPr sz="1400">
                <a:solidFill>
                  <a:schemeClr val="tx1"/>
                </a:solidFill>
              </a:defRPr>
            </a:lvl3pPr>
            <a:lvl4pPr marL="1350000" indent="-270000">
              <a:lnSpc>
                <a:spcPts val="1600"/>
              </a:lnSpc>
              <a:spcBef>
                <a:spcPts val="800"/>
              </a:spcBef>
              <a:buClr>
                <a:srgbClr val="064E83"/>
              </a:buClr>
              <a:defRPr sz="1200">
                <a:solidFill>
                  <a:schemeClr val="tx1"/>
                </a:solidFill>
              </a:defRPr>
            </a:lvl4pPr>
            <a:lvl5pPr marL="1710000" indent="-270000">
              <a:lnSpc>
                <a:spcPts val="1400"/>
              </a:lnSpc>
              <a:spcBef>
                <a:spcPts val="700"/>
              </a:spcBef>
              <a:buClr>
                <a:srgbClr val="064E83"/>
              </a:buClr>
              <a:defRPr sz="10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dirty="0"/>
              <a:t>Top level text goes in here </a:t>
            </a:r>
          </a:p>
          <a:p>
            <a:pPr lvl="1"/>
            <a:r>
              <a:rPr lang="en-GB" dirty="0"/>
              <a:t>Second level text goes in here</a:t>
            </a:r>
          </a:p>
          <a:p>
            <a:pPr lvl="2"/>
            <a:r>
              <a:rPr lang="en-GB" dirty="0"/>
              <a:t>Third level text goes in here</a:t>
            </a:r>
          </a:p>
          <a:p>
            <a:pPr lvl="3"/>
            <a:r>
              <a:rPr lang="en-GB" dirty="0"/>
              <a:t>Fourth level text goes in here</a:t>
            </a:r>
          </a:p>
          <a:p>
            <a:pPr lvl="4"/>
            <a:r>
              <a:rPr lang="en-GB" dirty="0"/>
              <a:t>Fifth level text goes in here</a:t>
            </a:r>
            <a:endParaRPr lang="en-US" dirty="0"/>
          </a:p>
        </p:txBody>
      </p:sp>
      <p:sp>
        <p:nvSpPr>
          <p:cNvPr id="12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10029600" y="6308255"/>
            <a:ext cx="2159224" cy="216000"/>
          </a:xfrm>
          <a:prstGeom prst="rect">
            <a:avLst/>
          </a:prstGeom>
        </p:spPr>
        <p:txBody>
          <a:bodyPr lIns="0" tIns="0" rIns="0" bIns="0" anchor="b" anchorCtr="0"/>
          <a:lstStyle>
            <a:lvl1pPr algn="ctr">
              <a:defRPr sz="900" b="1">
                <a:solidFill>
                  <a:srgbClr val="064E83"/>
                </a:solidFill>
              </a:defRPr>
            </a:lvl1pPr>
          </a:lstStyle>
          <a:p>
            <a:fld id="{E4AB80EA-DB86-D849-B86F-15DAF31F047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Date Placeholder 10"/>
          <p:cNvSpPr txBox="1">
            <a:spLocks/>
          </p:cNvSpPr>
          <p:nvPr userDrawn="1"/>
        </p:nvSpPr>
        <p:spPr>
          <a:xfrm>
            <a:off x="8564419" y="6308255"/>
            <a:ext cx="1465181" cy="230657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October 29, 2014</a:t>
            </a:r>
          </a:p>
        </p:txBody>
      </p:sp>
      <p:sp>
        <p:nvSpPr>
          <p:cNvPr id="16" name="Footer Placeholder 11"/>
          <p:cNvSpPr>
            <a:spLocks noGrp="1"/>
          </p:cNvSpPr>
          <p:nvPr>
            <p:ph type="ftr" sz="quarter" idx="3"/>
          </p:nvPr>
        </p:nvSpPr>
        <p:spPr>
          <a:xfrm>
            <a:off x="2422372" y="6308255"/>
            <a:ext cx="4053639" cy="230657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>
              <a:defRPr sz="900" b="1" cap="all" baseline="0">
                <a:solidFill>
                  <a:srgbClr val="064E83"/>
                </a:solidFill>
              </a:defRPr>
            </a:lvl1pPr>
          </a:lstStyle>
          <a:p>
            <a:pPr algn="ctr"/>
            <a:r>
              <a:rPr lang="en-US" dirty="0"/>
              <a:t>European Centre for Medium-Range Weather Forecasts</a:t>
            </a:r>
          </a:p>
        </p:txBody>
      </p:sp>
      <p:pic>
        <p:nvPicPr>
          <p:cNvPr id="8" name="Picture 7" descr="ECMWF_Master_Logo_RGB_nostrap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80000" y="6308254"/>
            <a:ext cx="1342372" cy="23065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1ECD8A-616A-B94A-95F3-8065D00C79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D37E902-8FE8-ED44-AAE2-2B6CB04762F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43F13F31-129D-3042-B96F-CE05CA4DFA78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6785031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485F76E-F3AF-ED44-9F46-A94F74663F1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E38B45C7-6160-CB45-AC79-FA22771F376D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8819047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CBD9B2-2BB9-134C-B415-DFAD1C9A45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8080" y="103189"/>
            <a:ext cx="9901304" cy="517525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8F77BDC-64EC-B64D-BB4E-762AA93905B5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609441" y="1600201"/>
            <a:ext cx="5383398" cy="4456113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403C470-8381-DF4C-A625-AC87AC4F3C0E}"/>
              </a:ext>
            </a:extLst>
          </p:cNvPr>
          <p:cNvSpPr>
            <a:spLocks noGrp="1"/>
          </p:cNvSpPr>
          <p:nvPr>
            <p:ph sz="quarter" idx="2"/>
          </p:nvPr>
        </p:nvSpPr>
        <p:spPr>
          <a:xfrm>
            <a:off x="6195986" y="1600201"/>
            <a:ext cx="5383398" cy="2151063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083BB0B-BD03-2B48-A833-71B63B0CE53D}"/>
              </a:ext>
            </a:extLst>
          </p:cNvPr>
          <p:cNvSpPr>
            <a:spLocks noGrp="1"/>
          </p:cNvSpPr>
          <p:nvPr>
            <p:ph sz="quarter" idx="3"/>
          </p:nvPr>
        </p:nvSpPr>
        <p:spPr>
          <a:xfrm>
            <a:off x="6195986" y="3903663"/>
            <a:ext cx="5383398" cy="2152650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BE992F-0217-7543-BE7D-193819B88E6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46555" y="6453189"/>
            <a:ext cx="672925" cy="333375"/>
          </a:xfrm>
        </p:spPr>
        <p:txBody>
          <a:bodyPr/>
          <a:lstStyle>
            <a:lvl1pPr>
              <a:defRPr/>
            </a:lvl1pPr>
          </a:lstStyle>
          <a:p>
            <a:fld id="{57121025-662A-614F-80FF-BCDC85D65F00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41432657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3603" y="1122363"/>
            <a:ext cx="9141619" cy="2387600"/>
          </a:xfrm>
        </p:spPr>
        <p:txBody>
          <a:bodyPr anchor="b"/>
          <a:lstStyle>
            <a:lvl1pPr algn="ctr">
              <a:defRPr sz="5998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3603" y="3602038"/>
            <a:ext cx="9141619" cy="1655762"/>
          </a:xfrm>
        </p:spPr>
        <p:txBody>
          <a:bodyPr/>
          <a:lstStyle>
            <a:lvl1pPr marL="0" indent="0" algn="ctr">
              <a:buNone/>
              <a:defRPr sz="2399"/>
            </a:lvl1pPr>
            <a:lvl2pPr marL="457063" indent="0" algn="ctr">
              <a:buNone/>
              <a:defRPr sz="1999"/>
            </a:lvl2pPr>
            <a:lvl3pPr marL="914126" indent="0" algn="ctr">
              <a:buNone/>
              <a:defRPr sz="1799"/>
            </a:lvl3pPr>
            <a:lvl4pPr marL="1371189" indent="0" algn="ctr">
              <a:buNone/>
              <a:defRPr sz="1600"/>
            </a:lvl4pPr>
            <a:lvl5pPr marL="1828251" indent="0" algn="ctr">
              <a:buNone/>
              <a:defRPr sz="1600"/>
            </a:lvl5pPr>
            <a:lvl6pPr marL="2285314" indent="0" algn="ctr">
              <a:buNone/>
              <a:defRPr sz="1600"/>
            </a:lvl6pPr>
            <a:lvl7pPr marL="2742377" indent="0" algn="ctr">
              <a:buNone/>
              <a:defRPr sz="1600"/>
            </a:lvl7pPr>
            <a:lvl8pPr marL="3199440" indent="0" algn="ctr">
              <a:buNone/>
              <a:defRPr sz="1600"/>
            </a:lvl8pPr>
            <a:lvl9pPr marL="3656503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057F85-DD2A-4A53-88E5-8FD55F4A5A4D}" type="datetime1">
              <a:rPr lang="en-GB" smtClean="0"/>
              <a:t>16/11/2020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72B6E6-7D66-416D-B7B1-B4198A21779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914708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/>
          <p:cNvGrpSpPr/>
          <p:nvPr userDrawn="1"/>
        </p:nvGrpSpPr>
        <p:grpSpPr>
          <a:xfrm>
            <a:off x="-187189" y="-61483"/>
            <a:ext cx="3063846" cy="7042877"/>
            <a:chOff x="-140429" y="-46112"/>
            <a:chExt cx="2298483" cy="5282158"/>
          </a:xfrm>
        </p:grpSpPr>
        <p:pic>
          <p:nvPicPr>
            <p:cNvPr id="28" name="Picture 2"/>
            <p:cNvPicPr>
              <a:picLocks noChangeAspect="1" noChangeArrowheads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-108520" y="-46112"/>
              <a:ext cx="2266574" cy="51896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29" name="Group 28"/>
            <p:cNvGrpSpPr/>
            <p:nvPr userDrawn="1"/>
          </p:nvGrpSpPr>
          <p:grpSpPr>
            <a:xfrm>
              <a:off x="-140429" y="-46112"/>
              <a:ext cx="2298483" cy="5282158"/>
              <a:chOff x="-140429" y="-46112"/>
              <a:chExt cx="2298483" cy="5282158"/>
            </a:xfrm>
          </p:grpSpPr>
          <p:sp>
            <p:nvSpPr>
              <p:cNvPr id="30" name="Rectangle 29"/>
              <p:cNvSpPr/>
              <p:nvPr userDrawn="1"/>
            </p:nvSpPr>
            <p:spPr>
              <a:xfrm>
                <a:off x="-108520" y="969"/>
                <a:ext cx="2266574" cy="5235077"/>
              </a:xfrm>
              <a:prstGeom prst="rect">
                <a:avLst/>
              </a:prstGeom>
              <a:gradFill>
                <a:gsLst>
                  <a:gs pos="0">
                    <a:schemeClr val="accent1">
                      <a:tint val="66000"/>
                      <a:satMod val="160000"/>
                      <a:alpha val="0"/>
                    </a:schemeClr>
                  </a:gs>
                  <a:gs pos="78000">
                    <a:schemeClr val="bg1"/>
                  </a:gs>
                </a:gsLst>
                <a:lin ang="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399" dirty="0"/>
              </a:p>
            </p:txBody>
          </p:sp>
          <p:sp>
            <p:nvSpPr>
              <p:cNvPr id="31" name="Rectangle 30"/>
              <p:cNvSpPr/>
              <p:nvPr userDrawn="1"/>
            </p:nvSpPr>
            <p:spPr>
              <a:xfrm>
                <a:off x="-140429" y="-46112"/>
                <a:ext cx="2298483" cy="5189612"/>
              </a:xfrm>
              <a:prstGeom prst="rect">
                <a:avLst/>
              </a:prstGeom>
              <a:solidFill>
                <a:schemeClr val="bg1">
                  <a:alpha val="48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399" dirty="0"/>
              </a:p>
            </p:txBody>
          </p:sp>
        </p:grpSp>
      </p:grpSp>
      <p:sp>
        <p:nvSpPr>
          <p:cNvPr id="2" name="Title 1"/>
          <p:cNvSpPr>
            <a:spLocks noGrp="1"/>
          </p:cNvSpPr>
          <p:nvPr userDrawn="1">
            <p:ph type="title" hasCustomPrompt="1"/>
          </p:nvPr>
        </p:nvSpPr>
        <p:spPr>
          <a:xfrm>
            <a:off x="1156638" y="328381"/>
            <a:ext cx="10422746" cy="384043"/>
          </a:xfrm>
          <a:solidFill>
            <a:srgbClr val="5AC4DD"/>
          </a:solidFill>
          <a:ln>
            <a:noFill/>
          </a:ln>
        </p:spPr>
        <p:txBody>
          <a:bodyPr>
            <a:noAutofit/>
          </a:bodyPr>
          <a:lstStyle>
            <a:lvl1pPr algn="l">
              <a:defRPr sz="2399" b="0" spc="933" baseline="0"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 userDrawn="1">
            <p:ph idx="1"/>
          </p:nvPr>
        </p:nvSpPr>
        <p:spPr>
          <a:xfrm>
            <a:off x="1848915" y="932723"/>
            <a:ext cx="9730469" cy="5097431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 userDrawn="1">
            <p:ph type="dt" sz="half" idx="10"/>
          </p:nvPr>
        </p:nvSpPr>
        <p:spPr>
          <a:xfrm>
            <a:off x="609441" y="6571686"/>
            <a:ext cx="2844059" cy="365125"/>
          </a:xfrm>
        </p:spPr>
        <p:txBody>
          <a:bodyPr/>
          <a:lstStyle/>
          <a:p>
            <a:fld id="{30E17047-C597-4B34-8FEE-7A0D1EA692A4}" type="datetimeFigureOut">
              <a:rPr lang="en-US" smtClean="0"/>
              <a:t>11/16/20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 userDrawn="1">
            <p:ph type="ftr" sz="quarter" idx="11"/>
          </p:nvPr>
        </p:nvSpPr>
        <p:spPr>
          <a:xfrm>
            <a:off x="4164515" y="6571686"/>
            <a:ext cx="3859795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 userDrawn="1">
            <p:ph type="sldNum" sz="quarter" idx="12"/>
          </p:nvPr>
        </p:nvSpPr>
        <p:spPr>
          <a:xfrm>
            <a:off x="8735325" y="6571686"/>
            <a:ext cx="2844059" cy="365125"/>
          </a:xfrm>
        </p:spPr>
        <p:txBody>
          <a:bodyPr/>
          <a:lstStyle/>
          <a:p>
            <a:fld id="{58768E1A-8455-4611-8763-3FA1B747F6B6}" type="slidenum">
              <a:rPr lang="en-US" smtClean="0"/>
              <a:t>‹#›</a:t>
            </a:fld>
            <a:endParaRPr lang="en-US"/>
          </a:p>
        </p:txBody>
      </p:sp>
      <p:cxnSp>
        <p:nvCxnSpPr>
          <p:cNvPr id="24" name="Straight Connector 23"/>
          <p:cNvCxnSpPr/>
          <p:nvPr userDrawn="1"/>
        </p:nvCxnSpPr>
        <p:spPr>
          <a:xfrm>
            <a:off x="628556" y="1416025"/>
            <a:ext cx="0" cy="5184576"/>
          </a:xfrm>
          <a:prstGeom prst="line">
            <a:avLst/>
          </a:prstGeom>
          <a:ln w="31750">
            <a:solidFill>
              <a:srgbClr val="5AC4D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 userDrawn="1"/>
        </p:nvSpPr>
        <p:spPr>
          <a:xfrm>
            <a:off x="47315" y="819779"/>
            <a:ext cx="1267193" cy="54348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1466" b="0" dirty="0" err="1">
                <a:solidFill>
                  <a:schemeClr val="accent5">
                    <a:lumMod val="75000"/>
                  </a:schemeClr>
                </a:solidFill>
              </a:rPr>
              <a:t>Atmosphere</a:t>
            </a:r>
            <a:endParaRPr lang="es-ES" sz="1466" b="0" dirty="0">
              <a:solidFill>
                <a:schemeClr val="accent5">
                  <a:lumMod val="75000"/>
                </a:schemeClr>
              </a:solidFill>
            </a:endParaRPr>
          </a:p>
          <a:p>
            <a:pPr algn="ctr"/>
            <a:r>
              <a:rPr lang="es-ES" sz="1466" b="0" dirty="0">
                <a:solidFill>
                  <a:schemeClr val="accent5">
                    <a:lumMod val="75000"/>
                  </a:schemeClr>
                </a:solidFill>
              </a:rPr>
              <a:t>Monitoring</a:t>
            </a:r>
            <a:endParaRPr lang="en-US" sz="1466" b="0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20" name="Picture 2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04285" y="56316"/>
            <a:ext cx="923913" cy="8697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688083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owerPoint_strip2.png"/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0" y="0"/>
            <a:ext cx="18288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</p:sldLayoutIdLst>
  <p:hf hdr="0" dt="0"/>
  <p:txStyles>
    <p:titleStyle>
      <a:lvl1pPr algn="l" defTabSz="457200" rtl="0" eaLnBrk="1" latinLnBrk="0" hangingPunct="1">
        <a:lnSpc>
          <a:spcPts val="2800"/>
        </a:lnSpc>
        <a:spcBef>
          <a:spcPct val="0"/>
        </a:spcBef>
        <a:buNone/>
        <a:defRPr sz="24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Clr>
          <a:schemeClr val="bg1"/>
        </a:buClr>
        <a:buFont typeface="Arial"/>
        <a:buChar char="•"/>
        <a:defRPr sz="3200" kern="12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Clr>
          <a:schemeClr val="bg1"/>
        </a:buClr>
        <a:buFont typeface="Arial"/>
        <a:buChar char="–"/>
        <a:defRPr sz="28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Clr>
          <a:schemeClr val="bg1"/>
        </a:buClr>
        <a:buFont typeface="Arial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Clr>
          <a:schemeClr val="bg1"/>
        </a:buClr>
        <a:buFont typeface="Arial"/>
        <a:buChar char="–"/>
        <a:defRPr sz="20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Clr>
          <a:schemeClr val="bg1"/>
        </a:buClr>
        <a:buFont typeface="Arial"/>
        <a:buChar char="»"/>
        <a:defRPr sz="20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33.g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7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42.emf"/><Relationship Id="rId4" Type="http://schemas.openxmlformats.org/officeDocument/2006/relationships/oleObject" Target="../embeddings/oleObject1.bin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gi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gif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tiff"/><Relationship Id="rId13" Type="http://schemas.openxmlformats.org/officeDocument/2006/relationships/image" Target="../media/image59.png"/><Relationship Id="rId3" Type="http://schemas.openxmlformats.org/officeDocument/2006/relationships/image" Target="../media/image49.gif"/><Relationship Id="rId7" Type="http://schemas.openxmlformats.org/officeDocument/2006/relationships/image" Target="../media/image53.png"/><Relationship Id="rId12" Type="http://schemas.openxmlformats.org/officeDocument/2006/relationships/image" Target="../media/image58.tiff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2.png"/><Relationship Id="rId11" Type="http://schemas.openxmlformats.org/officeDocument/2006/relationships/image" Target="../media/image57.tiff"/><Relationship Id="rId5" Type="http://schemas.openxmlformats.org/officeDocument/2006/relationships/image" Target="../media/image51.png"/><Relationship Id="rId15" Type="http://schemas.openxmlformats.org/officeDocument/2006/relationships/image" Target="../media/image61.png"/><Relationship Id="rId10" Type="http://schemas.openxmlformats.org/officeDocument/2006/relationships/image" Target="../media/image56.tiff"/><Relationship Id="rId4" Type="http://schemas.openxmlformats.org/officeDocument/2006/relationships/image" Target="../media/image50.png"/><Relationship Id="rId9" Type="http://schemas.openxmlformats.org/officeDocument/2006/relationships/image" Target="../media/image55.png"/><Relationship Id="rId14" Type="http://schemas.openxmlformats.org/officeDocument/2006/relationships/image" Target="../media/image60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893"/>
            <a:ext cx="12188825" cy="6856214"/>
          </a:xfrm>
          <a:prstGeom prst="rect">
            <a:avLst/>
          </a:prstGeom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TextBox 5"/>
          <p:cNvSpPr txBox="1"/>
          <p:nvPr/>
        </p:nvSpPr>
        <p:spPr>
          <a:xfrm>
            <a:off x="2477025" y="3138909"/>
            <a:ext cx="8188197" cy="2985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Global atmospheric models (2)</a:t>
            </a:r>
          </a:p>
          <a:p>
            <a:r>
              <a:rPr lang="en-GB" sz="3200" i="1" dirty="0"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Examples from the CAMS global system</a:t>
            </a:r>
          </a:p>
          <a:p>
            <a:endParaRPr lang="en-GB" sz="3999" b="1" dirty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endParaRPr lang="en-GB" sz="3999" b="1" dirty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endParaRPr lang="en-GB" sz="3999" b="1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34381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70A102-3F73-2546-A24D-E60CC15F3C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CAMS EMISSIONS INVENTORIES (BOTTOM UP)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BABD3E2-EAAE-694F-A433-273BB9C9C6CC}"/>
              </a:ext>
            </a:extLst>
          </p:cNvPr>
          <p:cNvSpPr txBox="1"/>
          <p:nvPr/>
        </p:nvSpPr>
        <p:spPr>
          <a:xfrm>
            <a:off x="959179" y="4928790"/>
            <a:ext cx="10999940" cy="11999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8895">
              <a:defRPr/>
            </a:pPr>
            <a:r>
              <a:rPr lang="en-GB" sz="2399" dirty="0">
                <a:solidFill>
                  <a:prstClr val="black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Emissions are both an input to CAMS global and regional systems and a popular product. New datasets have been produced covering 2003 to 2020 (extrapolation). Example: CO</a:t>
            </a:r>
            <a:r>
              <a:rPr lang="en-GB" sz="2399" baseline="-25000" dirty="0">
                <a:solidFill>
                  <a:prstClr val="black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2</a:t>
            </a:r>
            <a:r>
              <a:rPr lang="en-GB" sz="2399" dirty="0">
                <a:solidFill>
                  <a:prstClr val="black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 emissions from shipping activities (provider: FMI, Finland).</a:t>
            </a:r>
            <a:endParaRPr lang="en-GB" sz="2399" dirty="0">
              <a:solidFill>
                <a:srgbClr val="FF0000"/>
              </a:solidFill>
              <a:latin typeface="Arial Narrow" panose="020B0604020202020204" pitchFamily="34" charset="0"/>
              <a:cs typeface="Arial Narrow" panose="020B0604020202020204" pitchFamily="34" charset="0"/>
            </a:endParaRPr>
          </a:p>
        </p:txBody>
      </p:sp>
      <p:pic>
        <p:nvPicPr>
          <p:cNvPr id="4" name="Picture 3" descr="C:\netcdf\CO2_sum_2016.png">
            <a:extLst>
              <a:ext uri="{FF2B5EF4-FFF2-40B4-BE49-F238E27FC236}">
                <a16:creationId xmlns:a16="http://schemas.microsoft.com/office/drawing/2014/main" id="{48C250EB-8193-BA40-91C4-DF686D684B50}"/>
              </a:ext>
            </a:extLst>
          </p:cNvPr>
          <p:cNvPicPr/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02" r="11553" b="3261"/>
          <a:stretch/>
        </p:blipFill>
        <p:spPr bwMode="auto">
          <a:xfrm>
            <a:off x="1079999" y="941424"/>
            <a:ext cx="3780000" cy="39600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Picture 4" descr="C:\netcdf\CO2_global_sum_2016.png">
            <a:extLst>
              <a:ext uri="{FF2B5EF4-FFF2-40B4-BE49-F238E27FC236}">
                <a16:creationId xmlns:a16="http://schemas.microsoft.com/office/drawing/2014/main" id="{2E960E4A-2D06-7149-9276-4D5F2981E2FE}"/>
              </a:ext>
            </a:extLst>
          </p:cNvPr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01" b="3277"/>
          <a:stretch/>
        </p:blipFill>
        <p:spPr bwMode="auto">
          <a:xfrm>
            <a:off x="5044610" y="941424"/>
            <a:ext cx="5571055" cy="396000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92E63770-6249-FC43-9DAC-19963F2DC0C3}"/>
              </a:ext>
            </a:extLst>
          </p:cNvPr>
          <p:cNvSpPr/>
          <p:nvPr/>
        </p:nvSpPr>
        <p:spPr>
          <a:xfrm>
            <a:off x="8663945" y="6340826"/>
            <a:ext cx="315503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solidFill>
                  <a:srgbClr val="064E83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(</a:t>
            </a:r>
            <a:r>
              <a:rPr lang="en-US" sz="1600" dirty="0" err="1">
                <a:solidFill>
                  <a:srgbClr val="064E83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Granier</a:t>
            </a:r>
            <a:r>
              <a:rPr lang="en-US" sz="1600" dirty="0">
                <a:solidFill>
                  <a:srgbClr val="064E83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 et al., </a:t>
            </a:r>
            <a:r>
              <a:rPr lang="en-US" sz="1600" dirty="0" err="1">
                <a:solidFill>
                  <a:srgbClr val="064E83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doi</a:t>
            </a:r>
            <a:r>
              <a:rPr lang="en-US" sz="1600" dirty="0">
                <a:solidFill>
                  <a:srgbClr val="064E83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 10.24380/d0bn-kx16)</a:t>
            </a:r>
          </a:p>
        </p:txBody>
      </p:sp>
    </p:spTree>
    <p:extLst>
      <p:ext uri="{BB962C8B-B14F-4D97-AF65-F5344CB8AC3E}">
        <p14:creationId xmlns:p14="http://schemas.microsoft.com/office/powerpoint/2010/main" val="6491824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217FFA-DE27-C748-83AB-2AFB6A00F0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A SNAPSHOT OF AEROSOL (AND ITS COMPLEXITY) IN IFS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07CB64C-5E5E-6D4C-81FC-BCFA7C7AA97D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594" y="862828"/>
            <a:ext cx="6490228" cy="513234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438D90C-9260-1842-B2E7-63349385B0B7}"/>
              </a:ext>
            </a:extLst>
          </p:cNvPr>
          <p:cNvSpPr txBox="1"/>
          <p:nvPr/>
        </p:nvSpPr>
        <p:spPr>
          <a:xfrm>
            <a:off x="479841" y="5654149"/>
            <a:ext cx="65274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Arial Narrow" panose="020B0604020202020204" pitchFamily="34" charset="0"/>
                <a:cs typeface="Arial Narrow" panose="020B0604020202020204" pitchFamily="34" charset="0"/>
              </a:rPr>
              <a:t>2017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636957A-5C1E-8540-B2A4-F27B4E9A16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1567" y="1222006"/>
            <a:ext cx="4597817" cy="261326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62E7F4B-5289-4B41-89BD-65395988EE32}"/>
              </a:ext>
            </a:extLst>
          </p:cNvPr>
          <p:cNvSpPr txBox="1"/>
          <p:nvPr/>
        </p:nvSpPr>
        <p:spPr>
          <a:xfrm>
            <a:off x="6854822" y="4011103"/>
            <a:ext cx="514568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80905" indent="-380905">
              <a:buFont typeface="Arial" panose="020B0604020202020204" pitchFamily="34" charset="0"/>
              <a:buChar char="•"/>
            </a:pPr>
            <a:r>
              <a:rPr lang="en-GB" sz="2000" dirty="0">
                <a:latin typeface="Arial Narrow" panose="020B0604020202020204" pitchFamily="34" charset="0"/>
                <a:cs typeface="Arial Narrow" panose="020B0604020202020204" pitchFamily="34" charset="0"/>
              </a:rPr>
              <a:t>Natural and Anthropogenic emissions sources</a:t>
            </a:r>
          </a:p>
          <a:p>
            <a:pPr marL="380905" indent="-380905">
              <a:buFont typeface="Arial" panose="020B0604020202020204" pitchFamily="34" charset="0"/>
              <a:buChar char="•"/>
            </a:pPr>
            <a:r>
              <a:rPr lang="en-GB" sz="2000" dirty="0">
                <a:latin typeface="Arial Narrow" panose="020B0604020202020204" pitchFamily="34" charset="0"/>
                <a:cs typeface="Arial Narrow" panose="020B0604020202020204" pitchFamily="34" charset="0"/>
              </a:rPr>
              <a:t>Several types of particles (composition, size, number, shape/mixing…), 15-30 tracers to the </a:t>
            </a:r>
            <a:r>
              <a:rPr lang="en-GB" sz="2000" dirty="0" err="1">
                <a:latin typeface="Arial Narrow" panose="020B0604020202020204" pitchFamily="34" charset="0"/>
                <a:cs typeface="Arial Narrow" panose="020B0604020202020204" pitchFamily="34" charset="0"/>
              </a:rPr>
              <a:t>absolu</a:t>
            </a:r>
            <a:r>
              <a:rPr lang="en-GB" sz="2000" dirty="0"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</a:p>
          <a:p>
            <a:pPr marL="380905" indent="-380905">
              <a:buFont typeface="Arial" panose="020B0604020202020204" pitchFamily="34" charset="0"/>
              <a:buChar char="•"/>
            </a:pPr>
            <a:r>
              <a:rPr lang="en-GB" sz="2000" dirty="0">
                <a:latin typeface="Arial Narrow" panose="020B0604020202020204" pitchFamily="34" charset="0"/>
                <a:cs typeface="Arial Narrow" panose="020B0604020202020204" pitchFamily="34" charset="0"/>
              </a:rPr>
              <a:t>Very challenging to get everything right at the same time (and observations are sometimes missing to help assessing what is wrong).</a:t>
            </a:r>
            <a:endParaRPr lang="en-US" sz="2000" dirty="0">
              <a:latin typeface="Arial Narrow" panose="020B0604020202020204" pitchFamily="34" charset="0"/>
              <a:cs typeface="Arial Narrow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FA1A9AF-E10A-AB49-9C2F-A9CC9F26D336}"/>
              </a:ext>
            </a:extLst>
          </p:cNvPr>
          <p:cNvSpPr txBox="1"/>
          <p:nvPr/>
        </p:nvSpPr>
        <p:spPr>
          <a:xfrm>
            <a:off x="9829719" y="6328723"/>
            <a:ext cx="217078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064E83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(Rémy et al, GMDD, 2019)</a:t>
            </a:r>
          </a:p>
        </p:txBody>
      </p:sp>
    </p:spTree>
    <p:extLst>
      <p:ext uri="{BB962C8B-B14F-4D97-AF65-F5344CB8AC3E}">
        <p14:creationId xmlns:p14="http://schemas.microsoft.com/office/powerpoint/2010/main" val="268205035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8273AE-6FE9-428E-B41E-0AE94FBEF1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/>
              <a:t>SOLVING AN ISSUE: NIGHT TIME BIASES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11FE0B-27AC-4E45-BECD-3E5BFA3C561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729950" y="4052097"/>
            <a:ext cx="10571623" cy="499356"/>
          </a:xfrm>
        </p:spPr>
        <p:txBody>
          <a:bodyPr/>
          <a:lstStyle/>
          <a:p>
            <a:r>
              <a:rPr lang="en-GB" sz="2000" dirty="0">
                <a:latin typeface="Arial Narrow" panose="020B0604020202020204" pitchFamily="34" charset="0"/>
                <a:cs typeface="Arial Narrow" panose="020B0604020202020204" pitchFamily="34" charset="0"/>
              </a:rPr>
              <a:t>For a long time CAMS/IFS primary pollutants simulation suffered from high bias at the surface during night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F8C158C-833A-4999-9ACA-079A1F9F90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52929" y="865259"/>
            <a:ext cx="5674476" cy="3110839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FE5FBD15-4572-BE4F-AE7F-1EE7AE5416DB}"/>
              </a:ext>
            </a:extLst>
          </p:cNvPr>
          <p:cNvSpPr txBox="1">
            <a:spLocks/>
          </p:cNvSpPr>
          <p:nvPr/>
        </p:nvSpPr>
        <p:spPr>
          <a:xfrm>
            <a:off x="2947023" y="4458987"/>
            <a:ext cx="7899613" cy="2208867"/>
          </a:xfrm>
          <a:prstGeom prst="rect">
            <a:avLst/>
          </a:prstGeom>
        </p:spPr>
        <p:txBody>
          <a:bodyPr lIns="0" tIns="0" rIns="0" bIns="0"/>
          <a:lstStyle>
            <a:lvl1pPr marL="0" indent="-180000" algn="l" defTabSz="457200" rtl="0" eaLnBrk="1" latinLnBrk="0" hangingPunct="1">
              <a:lnSpc>
                <a:spcPts val="2200"/>
              </a:lnSpc>
              <a:spcBef>
                <a:spcPts val="1100"/>
              </a:spcBef>
              <a:buClr>
                <a:srgbClr val="064E83"/>
              </a:buClr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30000" indent="-270000" algn="l" defTabSz="457200" rtl="0" eaLnBrk="1" latinLnBrk="0" hangingPunct="1">
              <a:lnSpc>
                <a:spcPts val="2000"/>
              </a:lnSpc>
              <a:spcBef>
                <a:spcPts val="1000"/>
              </a:spcBef>
              <a:buClr>
                <a:srgbClr val="064E83"/>
              </a:buClr>
              <a:buFont typeface="Arial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90000" indent="-270000" algn="l" defTabSz="457200" rtl="0" eaLnBrk="1" latinLnBrk="0" hangingPunct="1">
              <a:lnSpc>
                <a:spcPts val="1800"/>
              </a:lnSpc>
              <a:spcBef>
                <a:spcPts val="900"/>
              </a:spcBef>
              <a:buClr>
                <a:srgbClr val="064E83"/>
              </a:buClr>
              <a:buFont typeface="Arial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50000" indent="-270000" algn="l" defTabSz="457200" rtl="0" eaLnBrk="1" latinLnBrk="0" hangingPunct="1">
              <a:lnSpc>
                <a:spcPts val="1600"/>
              </a:lnSpc>
              <a:spcBef>
                <a:spcPts val="800"/>
              </a:spcBef>
              <a:buClr>
                <a:srgbClr val="064E83"/>
              </a:buClr>
              <a:buFont typeface="Arial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10000" indent="-270000" algn="l" defTabSz="457200" rtl="0" eaLnBrk="1" latinLnBrk="0" hangingPunct="1">
              <a:lnSpc>
                <a:spcPts val="1400"/>
              </a:lnSpc>
              <a:spcBef>
                <a:spcPts val="700"/>
              </a:spcBef>
              <a:buClr>
                <a:srgbClr val="064E83"/>
              </a:buClr>
              <a:buFont typeface="Arial"/>
              <a:buChar char="»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000" dirty="0">
                <a:latin typeface="Arial Narrow" panose="020B0604020202020204" pitchFamily="34" charset="0"/>
                <a:cs typeface="Arial Narrow" panose="020B0604020202020204" pitchFamily="34" charset="0"/>
              </a:rPr>
              <a:t>Several potential reasons:</a:t>
            </a:r>
          </a:p>
          <a:p>
            <a:pPr lvl="1">
              <a:lnSpc>
                <a:spcPct val="100000"/>
              </a:lnSpc>
              <a:spcBef>
                <a:spcPts val="400"/>
              </a:spcBef>
            </a:pPr>
            <a:r>
              <a:rPr lang="en-GB" sz="1800" dirty="0">
                <a:latin typeface="Arial Narrow" panose="020B0604020202020204" pitchFamily="34" charset="0"/>
                <a:cs typeface="Arial Narrow" panose="020B0604020202020204" pitchFamily="34" charset="0"/>
              </a:rPr>
              <a:t>No diurnal cycle of emissions</a:t>
            </a:r>
          </a:p>
          <a:p>
            <a:pPr lvl="1">
              <a:lnSpc>
                <a:spcPct val="100000"/>
              </a:lnSpc>
              <a:spcBef>
                <a:spcPts val="400"/>
              </a:spcBef>
            </a:pPr>
            <a:r>
              <a:rPr lang="en-GB" sz="1800" dirty="0">
                <a:latin typeface="Arial Narrow" panose="020B0604020202020204" pitchFamily="34" charset="0"/>
                <a:cs typeface="Arial Narrow" panose="020B0604020202020204" pitchFamily="34" charset="0"/>
              </a:rPr>
              <a:t>No injection height for anthropogenic emissions from elevated sources (stacks)</a:t>
            </a:r>
          </a:p>
          <a:p>
            <a:pPr lvl="1">
              <a:lnSpc>
                <a:spcPct val="100000"/>
              </a:lnSpc>
              <a:spcBef>
                <a:spcPts val="400"/>
              </a:spcBef>
            </a:pPr>
            <a:r>
              <a:rPr lang="en-GB" sz="1800" dirty="0">
                <a:latin typeface="Arial Narrow" panose="020B0604020202020204" pitchFamily="34" charset="0"/>
                <a:cs typeface="Arial Narrow" panose="020B0604020202020204" pitchFamily="34" charset="0"/>
              </a:rPr>
              <a:t>Nocturnal Planetary Boundary Layer too low / mixing too weak</a:t>
            </a:r>
          </a:p>
          <a:p>
            <a:pPr lvl="1">
              <a:lnSpc>
                <a:spcPct val="100000"/>
              </a:lnSpc>
              <a:spcBef>
                <a:spcPts val="400"/>
              </a:spcBef>
            </a:pPr>
            <a:r>
              <a:rPr lang="en-GB" sz="1800" dirty="0">
                <a:latin typeface="Arial Narrow" panose="020B0604020202020204" pitchFamily="34" charset="0"/>
                <a:cs typeface="Arial Narrow" panose="020B0604020202020204" pitchFamily="34" charset="0"/>
              </a:rPr>
              <a:t>20 m lowest level extent is small</a:t>
            </a:r>
          </a:p>
          <a:p>
            <a:pPr lvl="1">
              <a:lnSpc>
                <a:spcPct val="100000"/>
              </a:lnSpc>
              <a:spcBef>
                <a:spcPts val="400"/>
              </a:spcBef>
            </a:pPr>
            <a:r>
              <a:rPr lang="en-GB" sz="1800" dirty="0">
                <a:latin typeface="Arial Narrow" panose="020B0604020202020204" pitchFamily="34" charset="0"/>
                <a:cs typeface="Arial Narrow" panose="020B0604020202020204" pitchFamily="34" charset="0"/>
              </a:rPr>
              <a:t>no diagnostic for 2 m observation height </a:t>
            </a:r>
          </a:p>
          <a:p>
            <a:pPr lvl="1">
              <a:lnSpc>
                <a:spcPct val="100000"/>
              </a:lnSpc>
              <a:spcBef>
                <a:spcPts val="400"/>
              </a:spcBef>
            </a:pPr>
            <a:r>
              <a:rPr lang="en-GB" sz="1800" dirty="0">
                <a:latin typeface="Arial Narrow" panose="020B0604020202020204" pitchFamily="34" charset="0"/>
                <a:cs typeface="Arial Narrow" panose="020B0604020202020204" pitchFamily="34" charset="0"/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325996498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C6C379-AD9A-4A19-B2F5-E0EF0CC283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/>
              <a:t>ADDING DIURNAL PROFILES OF EMISSIONS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128D99E-27CF-4497-8D35-331F31728069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3478" y="1681181"/>
            <a:ext cx="6790058" cy="4092896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A7D4ABD-1813-4EE9-8FEB-CAD5652EB775}"/>
              </a:ext>
            </a:extLst>
          </p:cNvPr>
          <p:cNvSpPr txBox="1"/>
          <p:nvPr/>
        </p:nvSpPr>
        <p:spPr>
          <a:xfrm>
            <a:off x="8458146" y="1559560"/>
            <a:ext cx="3065675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latin typeface="Arial Narrow" panose="020B0604020202020204" pitchFamily="34" charset="0"/>
                <a:cs typeface="Arial Narrow" panose="020B0604020202020204" pitchFamily="34" charset="0"/>
              </a:rPr>
              <a:t>Synthesized from </a:t>
            </a:r>
          </a:p>
          <a:p>
            <a:r>
              <a:rPr lang="en-GB" sz="2400" dirty="0">
                <a:latin typeface="Arial Narrow" panose="020B0604020202020204" pitchFamily="34" charset="0"/>
                <a:cs typeface="Arial Narrow" panose="020B0604020202020204" pitchFamily="34" charset="0"/>
              </a:rPr>
              <a:t>CAMS emissions work over Europe.</a:t>
            </a:r>
          </a:p>
          <a:p>
            <a:endParaRPr lang="en-GB" sz="2400" dirty="0">
              <a:latin typeface="Arial Narrow" panose="020B0604020202020204" pitchFamily="34" charset="0"/>
              <a:cs typeface="Arial Narrow" panose="020B0604020202020204" pitchFamily="34" charset="0"/>
            </a:endParaRPr>
          </a:p>
          <a:p>
            <a:r>
              <a:rPr lang="en-GB" sz="2400" dirty="0">
                <a:latin typeface="Arial Narrow" panose="020B0604020202020204" pitchFamily="34" charset="0"/>
                <a:cs typeface="Arial Narrow" panose="020B0604020202020204" pitchFamily="34" charset="0"/>
              </a:rPr>
              <a:t>Depends on main emissions source for each pollutant (NOx: 40-50% traffic; NH3: 90% agriculture…) </a:t>
            </a:r>
          </a:p>
          <a:p>
            <a:endParaRPr lang="en-GB" sz="2400" dirty="0">
              <a:latin typeface="Arial Narrow" panose="020B0604020202020204" pitchFamily="34" charset="0"/>
              <a:cs typeface="Arial Narrow" panose="020B0604020202020204" pitchFamily="34" charset="0"/>
            </a:endParaRPr>
          </a:p>
          <a:p>
            <a:r>
              <a:rPr lang="en-GB" sz="2400" dirty="0">
                <a:latin typeface="Arial Narrow" panose="020B0604020202020204" pitchFamily="34" charset="0"/>
                <a:cs typeface="Arial Narrow" panose="020B0604020202020204" pitchFamily="34" charset="0"/>
              </a:rPr>
              <a:t>Applied using local time.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FA8260A5-D880-534E-8338-38197D2F3C38}"/>
              </a:ext>
            </a:extLst>
          </p:cNvPr>
          <p:cNvCxnSpPr/>
          <p:nvPr/>
        </p:nvCxnSpPr>
        <p:spPr>
          <a:xfrm>
            <a:off x="1674689" y="3637052"/>
            <a:ext cx="5979559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5936476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C6C379-AD9A-4A19-B2F5-E0EF0CC283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INJECTION HEIGHT ASSUMPTION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C1B3BD-58D8-4CC7-AC78-A559A9082CFD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792323" y="1110656"/>
            <a:ext cx="6605070" cy="3903128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GB" sz="2400" dirty="0">
                <a:latin typeface="Arial Narrow" panose="020B0604020202020204" pitchFamily="34" charset="0"/>
                <a:cs typeface="Arial Narrow" panose="020B0604020202020204" pitchFamily="34" charset="0"/>
              </a:rPr>
              <a:t>Uniform (in delta p) distribution of x fraction , 1-x injected as surface flux as part of vertical diffusion scheme </a:t>
            </a:r>
          </a:p>
          <a:p>
            <a:pPr>
              <a:lnSpc>
                <a:spcPct val="100000"/>
              </a:lnSpc>
            </a:pPr>
            <a:r>
              <a:rPr lang="en-GB" sz="2400" dirty="0">
                <a:latin typeface="Arial Narrow" panose="020B0604020202020204" pitchFamily="34" charset="0"/>
                <a:cs typeface="Arial Narrow" panose="020B0604020202020204" pitchFamily="34" charset="0"/>
              </a:rPr>
              <a:t>SO</a:t>
            </a:r>
            <a:r>
              <a:rPr lang="en-GB" sz="2400" baseline="-25000" dirty="0">
                <a:latin typeface="Arial Narrow" panose="020B0604020202020204" pitchFamily="34" charset="0"/>
                <a:cs typeface="Arial Narrow" panose="020B0604020202020204" pitchFamily="34" charset="0"/>
              </a:rPr>
              <a:t>2</a:t>
            </a:r>
            <a:r>
              <a:rPr lang="en-GB" sz="2400" dirty="0">
                <a:latin typeface="Arial Narrow" panose="020B0604020202020204" pitchFamily="34" charset="0"/>
                <a:cs typeface="Arial Narrow" panose="020B0604020202020204" pitchFamily="34" charset="0"/>
              </a:rPr>
              <a:t>: x = 100% ; CO: x = 80%</a:t>
            </a:r>
          </a:p>
          <a:p>
            <a:pPr>
              <a:lnSpc>
                <a:spcPct val="100000"/>
              </a:lnSpc>
            </a:pPr>
            <a:r>
              <a:rPr lang="en-GB" sz="2400" dirty="0">
                <a:latin typeface="Arial Narrow" panose="020B0604020202020204" pitchFamily="34" charset="0"/>
                <a:cs typeface="Arial Narrow" panose="020B0604020202020204" pitchFamily="34" charset="0"/>
              </a:rPr>
              <a:t>NO: x  = 5%, 60% if NO emission &gt; 1.10</a:t>
            </a:r>
            <a:r>
              <a:rPr lang="en-GB" sz="2400" baseline="30000" dirty="0">
                <a:latin typeface="Arial Narrow" panose="020B0604020202020204" pitchFamily="34" charset="0"/>
                <a:cs typeface="Arial Narrow" panose="020B0604020202020204" pitchFamily="34" charset="0"/>
              </a:rPr>
              <a:t>-11</a:t>
            </a:r>
            <a:r>
              <a:rPr lang="en-GB" sz="2400" dirty="0">
                <a:latin typeface="Arial Narrow" panose="020B0604020202020204" pitchFamily="34" charset="0"/>
                <a:cs typeface="Arial Narrow" panose="020B0604020202020204" pitchFamily="34" charset="0"/>
              </a:rPr>
              <a:t> kg.m</a:t>
            </a:r>
            <a:r>
              <a:rPr lang="en-GB" sz="2400" baseline="30000" dirty="0">
                <a:latin typeface="Arial Narrow" panose="020B0604020202020204" pitchFamily="34" charset="0"/>
                <a:cs typeface="Arial Narrow" panose="020B0604020202020204" pitchFamily="34" charset="0"/>
              </a:rPr>
              <a:t>-2</a:t>
            </a:r>
            <a:r>
              <a:rPr lang="en-GB" sz="2400" dirty="0">
                <a:latin typeface="Arial Narrow" panose="020B0604020202020204" pitchFamily="34" charset="0"/>
                <a:cs typeface="Arial Narrow" panose="020B0604020202020204" pitchFamily="34" charset="0"/>
              </a:rPr>
              <a:t>.s</a:t>
            </a:r>
            <a:r>
              <a:rPr lang="en-GB" sz="2400" baseline="30000" dirty="0">
                <a:latin typeface="Arial Narrow" panose="020B0604020202020204" pitchFamily="34" charset="0"/>
                <a:cs typeface="Arial Narrow" panose="020B0604020202020204" pitchFamily="34" charset="0"/>
              </a:rPr>
              <a:t>-1</a:t>
            </a:r>
            <a:r>
              <a:rPr lang="en-GB" sz="2400" dirty="0">
                <a:latin typeface="Arial Narrow" panose="020B0604020202020204" pitchFamily="34" charset="0"/>
                <a:cs typeface="Arial Narrow" panose="020B0604020202020204" pitchFamily="34" charset="0"/>
              </a:rPr>
              <a:t> in grid box (NO point source marker)</a:t>
            </a:r>
          </a:p>
          <a:p>
            <a:pPr>
              <a:lnSpc>
                <a:spcPct val="100000"/>
              </a:lnSpc>
            </a:pPr>
            <a:r>
              <a:rPr lang="en-GB" sz="2400" dirty="0">
                <a:latin typeface="Arial Narrow" panose="020B0604020202020204" pitchFamily="34" charset="0"/>
                <a:cs typeface="Arial Narrow" panose="020B0604020202020204" pitchFamily="34" charset="0"/>
              </a:rPr>
              <a:t>Sea: 30-100m ; Land: 100-500m </a:t>
            </a:r>
          </a:p>
          <a:p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31BF1CF-378A-408A-843C-3BEC509E3D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79145" y="1221330"/>
            <a:ext cx="3950699" cy="4821840"/>
          </a:xfrm>
          <a:prstGeom prst="rect">
            <a:avLst/>
          </a:prstGeom>
        </p:spPr>
      </p:pic>
      <p:pic>
        <p:nvPicPr>
          <p:cNvPr id="10242" name="Picture 2" descr="Wasatch Weather Weenies: Lessons in Boundary Layer Meteorology">
            <a:extLst>
              <a:ext uri="{FF2B5EF4-FFF2-40B4-BE49-F238E27FC236}">
                <a16:creationId xmlns:a16="http://schemas.microsoft.com/office/drawing/2014/main" id="{867261CF-C919-3D40-98D2-8A731D30F9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1808" y="3924729"/>
            <a:ext cx="5174179" cy="2716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0773329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96F01B-556C-4E81-9449-FB26038D2E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SO</a:t>
            </a:r>
            <a:r>
              <a:rPr lang="en-GB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 &amp; NO</a:t>
            </a:r>
            <a:r>
              <a:rPr lang="en-GB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 NIGHT TIME BIAS IMPROVED 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E645FA9-ADB8-47B1-AA50-15438618A1A0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540" y="913037"/>
            <a:ext cx="5387610" cy="3276675"/>
          </a:xfrm>
        </p:spPr>
      </p:pic>
      <p:pic>
        <p:nvPicPr>
          <p:cNvPr id="12" name="Content Placeholder 4">
            <a:extLst>
              <a:ext uri="{FF2B5EF4-FFF2-40B4-BE49-F238E27FC236}">
                <a16:creationId xmlns:a16="http://schemas.microsoft.com/office/drawing/2014/main" id="{1FC7581B-2693-40D6-9AA6-FD7B90A718B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469" y="4045609"/>
            <a:ext cx="3231838" cy="2115385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9D1C781D-66C2-4E73-8BB6-C104573CB8AC}"/>
              </a:ext>
            </a:extLst>
          </p:cNvPr>
          <p:cNvSpPr txBox="1"/>
          <p:nvPr/>
        </p:nvSpPr>
        <p:spPr>
          <a:xfrm>
            <a:off x="3603240" y="1553597"/>
            <a:ext cx="200728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FF000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no INJ and no </a:t>
            </a:r>
            <a:r>
              <a:rPr lang="en-GB" dirty="0" err="1">
                <a:solidFill>
                  <a:srgbClr val="FF000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DiuC</a:t>
            </a:r>
            <a:endParaRPr lang="en-GB" dirty="0">
              <a:solidFill>
                <a:srgbClr val="FF0000"/>
              </a:solidFill>
              <a:latin typeface="Arial Narrow" panose="020B0604020202020204" pitchFamily="34" charset="0"/>
              <a:cs typeface="Arial Narrow" panose="020B0604020202020204" pitchFamily="34" charset="0"/>
            </a:endParaRPr>
          </a:p>
          <a:p>
            <a:r>
              <a:rPr lang="en-GB" dirty="0">
                <a:solidFill>
                  <a:srgbClr val="00B05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yes INJ and yes </a:t>
            </a:r>
            <a:r>
              <a:rPr lang="en-GB" dirty="0" err="1">
                <a:solidFill>
                  <a:srgbClr val="00B05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DiuC</a:t>
            </a:r>
            <a:endParaRPr lang="en-GB" dirty="0">
              <a:solidFill>
                <a:srgbClr val="00B050"/>
              </a:solidFill>
              <a:latin typeface="Arial Narrow" panose="020B0604020202020204" pitchFamily="34" charset="0"/>
              <a:cs typeface="Arial Narrow" panose="020B0604020202020204" pitchFamily="34" charset="0"/>
            </a:endParaRPr>
          </a:p>
          <a:p>
            <a:r>
              <a:rPr lang="en-GB" dirty="0">
                <a:solidFill>
                  <a:srgbClr val="00B0F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observations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6E4C011-8954-49C3-A33E-D3BA1F5B31C6}"/>
              </a:ext>
            </a:extLst>
          </p:cNvPr>
          <p:cNvSpPr txBox="1"/>
          <p:nvPr/>
        </p:nvSpPr>
        <p:spPr>
          <a:xfrm>
            <a:off x="7585141" y="4253925"/>
            <a:ext cx="4268411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GB" sz="2000" dirty="0">
                <a:latin typeface="Arial Narrow" panose="020B0604020202020204" pitchFamily="34" charset="0"/>
                <a:cs typeface="Arial Narrow" panose="020B0604020202020204" pitchFamily="34" charset="0"/>
              </a:rPr>
              <a:t>Strong improvement in SO</a:t>
            </a:r>
            <a:r>
              <a:rPr lang="en-GB" sz="2000" baseline="-25000" dirty="0">
                <a:latin typeface="Arial Narrow" panose="020B0604020202020204" pitchFamily="34" charset="0"/>
                <a:cs typeface="Arial Narrow" panose="020B0604020202020204" pitchFamily="34" charset="0"/>
              </a:rPr>
              <a:t>2</a:t>
            </a:r>
            <a:r>
              <a:rPr lang="en-GB" sz="2000" dirty="0">
                <a:latin typeface="Arial Narrow" panose="020B0604020202020204" pitchFamily="34" charset="0"/>
                <a:cs typeface="Arial Narrow" panose="020B0604020202020204" pitchFamily="34" charset="0"/>
              </a:rPr>
              <a:t> and NO</a:t>
            </a:r>
            <a:r>
              <a:rPr lang="en-GB" sz="2000" baseline="-25000" dirty="0">
                <a:latin typeface="Arial Narrow" panose="020B0604020202020204" pitchFamily="34" charset="0"/>
                <a:cs typeface="Arial Narrow" panose="020B0604020202020204" pitchFamily="34" charset="0"/>
              </a:rPr>
              <a:t>2</a:t>
            </a:r>
            <a:r>
              <a:rPr lang="en-GB" sz="2000" dirty="0">
                <a:latin typeface="Arial Narrow" panose="020B0604020202020204" pitchFamily="34" charset="0"/>
                <a:cs typeface="Arial Narrow" panose="020B0604020202020204" pitchFamily="34" charset="0"/>
              </a:rPr>
              <a:t> night time values. Reduction in surface values for the pollutants (too much, but much less diurnal variations vs observations). </a:t>
            </a:r>
          </a:p>
          <a:p>
            <a:r>
              <a:rPr lang="en-GB" sz="2000" dirty="0">
                <a:latin typeface="Arial Narrow" panose="020B0604020202020204" pitchFamily="34" charset="0"/>
                <a:cs typeface="Arial Narrow" panose="020B0604020202020204" pitchFamily="34" charset="0"/>
              </a:rPr>
              <a:t>Included in the operational upgrade (06/10/2020) of the CAMS system.</a:t>
            </a:r>
          </a:p>
        </p:txBody>
      </p:sp>
      <p:pic>
        <p:nvPicPr>
          <p:cNvPr id="15" name="Content Placeholder 4">
            <a:extLst>
              <a:ext uri="{FF2B5EF4-FFF2-40B4-BE49-F238E27FC236}">
                <a16:creationId xmlns:a16="http://schemas.microsoft.com/office/drawing/2014/main" id="{525BF2E4-C3AB-CB42-8B1F-FC1C2B8EE1F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4412" y="913037"/>
            <a:ext cx="5387610" cy="3326042"/>
          </a:xfrm>
          <a:prstGeom prst="rect">
            <a:avLst/>
          </a:prstGeom>
        </p:spPr>
      </p:pic>
      <p:pic>
        <p:nvPicPr>
          <p:cNvPr id="16" name="Content Placeholder 4">
            <a:extLst>
              <a:ext uri="{FF2B5EF4-FFF2-40B4-BE49-F238E27FC236}">
                <a16:creationId xmlns:a16="http://schemas.microsoft.com/office/drawing/2014/main" id="{06B4408C-0097-864F-9734-CE008D4D7C2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7222" y="4043213"/>
            <a:ext cx="3231837" cy="2115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689745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4F6398-43BD-4F2E-B551-84B5F7AC86F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ZOOM: UK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41610E8B-1CFF-0249-AC5D-7BAAA8A078A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 descr="A picture containing monitor, television, colorful, screen&#10;&#10;Description automatically generated">
            <a:extLst>
              <a:ext uri="{FF2B5EF4-FFF2-40B4-BE49-F238E27FC236}">
                <a16:creationId xmlns:a16="http://schemas.microsoft.com/office/drawing/2014/main" id="{370DE851-068C-4CE0-B902-D716B40129D5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7023" y="1125344"/>
            <a:ext cx="5758500" cy="4798750"/>
          </a:xfrm>
          <a:prstGeom prst="rect">
            <a:avLst/>
          </a:prstGeom>
        </p:spPr>
      </p:pic>
      <p:pic>
        <p:nvPicPr>
          <p:cNvPr id="6" name="Content Placeholder 4" descr="A picture containing colorful, photo, playing, dark&#10;&#10;Description automatically generated">
            <a:extLst>
              <a:ext uri="{FF2B5EF4-FFF2-40B4-BE49-F238E27FC236}">
                <a16:creationId xmlns:a16="http://schemas.microsoft.com/office/drawing/2014/main" id="{86D23A8D-C209-324D-B1A3-FEF27DC80BA4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274" y="1125344"/>
            <a:ext cx="5758500" cy="479875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8EBB654-C0DF-AB46-A401-1C25F5771EB1}"/>
              </a:ext>
            </a:extLst>
          </p:cNvPr>
          <p:cNvSpPr txBox="1"/>
          <p:nvPr/>
        </p:nvSpPr>
        <p:spPr>
          <a:xfrm>
            <a:off x="3121256" y="929963"/>
            <a:ext cx="7441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064E83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Ozone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64BC898-65E6-5546-A16C-24D5B6F06477}"/>
              </a:ext>
            </a:extLst>
          </p:cNvPr>
          <p:cNvSpPr txBox="1"/>
          <p:nvPr/>
        </p:nvSpPr>
        <p:spPr>
          <a:xfrm>
            <a:off x="8782011" y="929285"/>
            <a:ext cx="5389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064E83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NO</a:t>
            </a:r>
            <a:r>
              <a:rPr lang="en-GB" baseline="-25000" dirty="0">
                <a:solidFill>
                  <a:srgbClr val="064E83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2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274A72F-2510-7944-B9A2-CF9292BB74E5}"/>
              </a:ext>
            </a:extLst>
          </p:cNvPr>
          <p:cNvSpPr txBox="1"/>
          <p:nvPr/>
        </p:nvSpPr>
        <p:spPr>
          <a:xfrm>
            <a:off x="8819283" y="341396"/>
            <a:ext cx="28007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i="1" dirty="0">
                <a:solidFill>
                  <a:schemeClr val="bg1"/>
                </a:solidFill>
              </a:rPr>
              <a:t>All simulations are global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AE5CAE1-249B-3E4F-947A-930DD72476A1}"/>
              </a:ext>
            </a:extLst>
          </p:cNvPr>
          <p:cNvSpPr/>
          <p:nvPr/>
        </p:nvSpPr>
        <p:spPr>
          <a:xfrm>
            <a:off x="959179" y="5848050"/>
            <a:ext cx="10270466" cy="8307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399" dirty="0">
                <a:latin typeface="Arial Narrow" panose="020B0604020202020204" pitchFamily="34" charset="0"/>
                <a:cs typeface="Arial Narrow" panose="020B0604020202020204" pitchFamily="34" charset="0"/>
              </a:rPr>
              <a:t>Zoom only (model is global). Higher spatial resolution allows to make use of high-res information of emission data. 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D80FC814-86E0-8E4C-99E3-79489CA25ACF}"/>
              </a:ext>
            </a:extLst>
          </p:cNvPr>
          <p:cNvSpPr txBox="1">
            <a:spLocks/>
          </p:cNvSpPr>
          <p:nvPr/>
        </p:nvSpPr>
        <p:spPr>
          <a:xfrm>
            <a:off x="1295128" y="333745"/>
            <a:ext cx="10751097" cy="369332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lnSpc>
                <a:spcPts val="2800"/>
              </a:lnSpc>
              <a:spcBef>
                <a:spcPct val="0"/>
              </a:spcBef>
              <a:buNone/>
              <a:defRPr sz="2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rgbClr val="064E83"/>
                </a:solidFill>
              </a:rPr>
              <a:t>SPATIAL RESOLUTION MATTERS</a:t>
            </a:r>
          </a:p>
          <a:p>
            <a:endParaRPr lang="en-US" b="1" dirty="0">
              <a:solidFill>
                <a:srgbClr val="064E8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878052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817"/>
          <a:stretch/>
        </p:blipFill>
        <p:spPr bwMode="auto">
          <a:xfrm>
            <a:off x="1781587" y="1828235"/>
            <a:ext cx="6908541" cy="48232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1781587" y="260482"/>
            <a:ext cx="9907283" cy="647700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1F3692"/>
                </a:solidFill>
                <a:latin typeface="Calibri"/>
                <a:ea typeface="ＭＳ Ｐゴシック" pitchFamily="39" charset="-128"/>
                <a:cs typeface="ＭＳ Ｐゴシック" pitchFamily="39" charset="-128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1F3692"/>
                </a:solidFill>
                <a:latin typeface="Calibri" pitchFamily="39" charset="0"/>
                <a:ea typeface="ＭＳ Ｐゴシック" pitchFamily="39" charset="-128"/>
                <a:cs typeface="ＭＳ Ｐゴシック" pitchFamily="39" charset="-128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1F3692"/>
                </a:solidFill>
                <a:latin typeface="Calibri" pitchFamily="39" charset="0"/>
                <a:ea typeface="ＭＳ Ｐゴシック" pitchFamily="39" charset="-128"/>
                <a:cs typeface="ＭＳ Ｐゴシック" pitchFamily="39" charset="-128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1F3692"/>
                </a:solidFill>
                <a:latin typeface="Calibri" pitchFamily="39" charset="0"/>
                <a:ea typeface="ＭＳ Ｐゴシック" pitchFamily="39" charset="-128"/>
                <a:cs typeface="ＭＳ Ｐゴシック" pitchFamily="39" charset="-128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1F3692"/>
                </a:solidFill>
                <a:latin typeface="Calibri" pitchFamily="39" charset="0"/>
                <a:ea typeface="ＭＳ Ｐゴシック" pitchFamily="39" charset="-128"/>
                <a:cs typeface="ＭＳ Ｐゴシック" pitchFamily="39" charset="-128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rgbClr val="00279F"/>
                </a:solidFill>
                <a:latin typeface="Arial Black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rgbClr val="00279F"/>
                </a:solidFill>
                <a:latin typeface="Arial Black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rgbClr val="00279F"/>
                </a:solidFill>
                <a:latin typeface="Arial Black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rgbClr val="00279F"/>
                </a:solidFill>
                <a:latin typeface="Arial Black" charset="0"/>
              </a:defRPr>
            </a:lvl9pPr>
          </a:lstStyle>
          <a:p>
            <a:r>
              <a:rPr lang="en-GB" sz="2400" kern="0" dirty="0">
                <a:latin typeface="Arial" panose="020B0604020202020204" pitchFamily="34" charset="0"/>
                <a:cs typeface="Arial" panose="020B0604020202020204" pitchFamily="34" charset="0"/>
              </a:rPr>
              <a:t>THERE IS WORSE: SOME PHENOMENA ARE NON-LINEAR…</a:t>
            </a:r>
          </a:p>
        </p:txBody>
      </p:sp>
      <p:pic>
        <p:nvPicPr>
          <p:cNvPr id="25604" name="Picture 4" descr="http://images.acclaimimages.com/_gallery/_TN/0521-1006-2115-4750_T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31098" y="4871444"/>
            <a:ext cx="1294068" cy="1022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6" name="Picture 6" descr="http://images.crestock.com/3650000-3659999/3653102-xs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617" y="1113915"/>
            <a:ext cx="1294068" cy="1016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3739794" y="711030"/>
            <a:ext cx="814675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dirty="0">
                <a:latin typeface="Arial Narrow" panose="020B0604020202020204" pitchFamily="34" charset="0"/>
                <a:cs typeface="Arial Narrow" panose="020B0604020202020204" pitchFamily="34" charset="0"/>
              </a:rPr>
              <a:t>“Empirical Kinetic Model Approach” (EKMA) or “ozone isopleth” diagram (Dodge, </a:t>
            </a:r>
            <a:r>
              <a:rPr lang="en-GB" sz="2400" dirty="0">
                <a:solidFill>
                  <a:srgbClr val="C0000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1977</a:t>
            </a:r>
            <a:r>
              <a:rPr lang="en-GB" sz="2400" dirty="0">
                <a:latin typeface="Arial Narrow" panose="020B0604020202020204" pitchFamily="34" charset="0"/>
                <a:cs typeface="Arial Narrow" panose="020B0604020202020204" pitchFamily="34" charset="0"/>
              </a:rPr>
              <a:t>; was used to establish regulatory policy for the US EPA).</a:t>
            </a:r>
          </a:p>
        </p:txBody>
      </p:sp>
      <p:cxnSp>
        <p:nvCxnSpPr>
          <p:cNvPr id="6" name="Straight Arrow Connector 5"/>
          <p:cNvCxnSpPr>
            <a:cxnSpLocks/>
            <a:stCxn id="25606" idx="2"/>
          </p:cNvCxnSpPr>
          <p:nvPr/>
        </p:nvCxnSpPr>
        <p:spPr bwMode="auto">
          <a:xfrm>
            <a:off x="1387651" y="2130139"/>
            <a:ext cx="2763109" cy="1219236"/>
          </a:xfrm>
          <a:prstGeom prst="straightConnector1">
            <a:avLst/>
          </a:prstGeom>
          <a:noFill/>
          <a:ln w="50800" cap="flat" cmpd="sng" algn="ctr">
            <a:solidFill>
              <a:schemeClr val="accent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8" name="Straight Arrow Connector 7"/>
          <p:cNvCxnSpPr>
            <a:cxnSpLocks/>
            <a:stCxn id="25604" idx="1"/>
          </p:cNvCxnSpPr>
          <p:nvPr/>
        </p:nvCxnSpPr>
        <p:spPr bwMode="auto">
          <a:xfrm flipH="1">
            <a:off x="6421348" y="5382602"/>
            <a:ext cx="3309750" cy="348869"/>
          </a:xfrm>
          <a:prstGeom prst="straightConnector1">
            <a:avLst/>
          </a:prstGeom>
          <a:noFill/>
          <a:ln w="50800" cap="flat" cmpd="sng" algn="ctr">
            <a:solidFill>
              <a:schemeClr val="accent1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115707383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Text Box 2"/>
          <p:cNvSpPr txBox="1">
            <a:spLocks noChangeArrowheads="1"/>
          </p:cNvSpPr>
          <p:nvPr/>
        </p:nvSpPr>
        <p:spPr bwMode="auto">
          <a:xfrm>
            <a:off x="2038763" y="187320"/>
            <a:ext cx="70215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fr-FR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(APPARENT) OZONE PARADOX</a:t>
            </a:r>
          </a:p>
        </p:txBody>
      </p:sp>
      <p:pic>
        <p:nvPicPr>
          <p:cNvPr id="72708" name="Picture 4" descr="OM_D5_L1_VC08_20050625_MAX_J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4694" r="6787" b="3288"/>
          <a:stretch>
            <a:fillRect/>
          </a:stretch>
        </p:blipFill>
        <p:spPr bwMode="auto">
          <a:xfrm>
            <a:off x="6801083" y="1488714"/>
            <a:ext cx="3281363" cy="34766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2710" name="Text Box 7"/>
          <p:cNvSpPr txBox="1">
            <a:spLocks/>
          </p:cNvSpPr>
          <p:nvPr/>
        </p:nvSpPr>
        <p:spPr bwMode="auto">
          <a:xfrm>
            <a:off x="1072991" y="770204"/>
            <a:ext cx="7598950" cy="769441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ts val="3300"/>
              </a:spcBef>
              <a:buSzPct val="171000"/>
            </a:pPr>
            <a:r>
              <a:rPr lang="fr-FR" sz="2400" dirty="0" err="1">
                <a:latin typeface="Arial Narrow" panose="020B0604020202020204" pitchFamily="34" charset="0"/>
                <a:cs typeface="Arial Narrow" panose="020B0604020202020204" pitchFamily="34" charset="0"/>
                <a:sym typeface="Gill Sans" charset="0"/>
              </a:rPr>
              <a:t>Let’s</a:t>
            </a:r>
            <a:r>
              <a:rPr lang="fr-FR" sz="2400" dirty="0">
                <a:latin typeface="Arial Narrow" panose="020B0604020202020204" pitchFamily="34" charset="0"/>
                <a:cs typeface="Arial Narrow" panose="020B0604020202020204" pitchFamily="34" charset="0"/>
                <a:sym typeface="Gill Sans" charset="0"/>
              </a:rPr>
              <a:t> </a:t>
            </a:r>
            <a:r>
              <a:rPr lang="fr-FR" sz="2400" dirty="0" err="1">
                <a:latin typeface="Arial Narrow" panose="020B0604020202020204" pitchFamily="34" charset="0"/>
                <a:cs typeface="Arial Narrow" panose="020B0604020202020204" pitchFamily="34" charset="0"/>
                <a:sym typeface="Gill Sans" charset="0"/>
              </a:rPr>
              <a:t>travel</a:t>
            </a:r>
            <a:r>
              <a:rPr lang="fr-FR" sz="2400" dirty="0">
                <a:latin typeface="Arial Narrow" panose="020B0604020202020204" pitchFamily="34" charset="0"/>
                <a:cs typeface="Arial Narrow" panose="020B0604020202020204" pitchFamily="34" charset="0"/>
                <a:sym typeface="Gill Sans" charset="0"/>
              </a:rPr>
              <a:t> </a:t>
            </a:r>
            <a:r>
              <a:rPr lang="fr-FR" sz="2400" dirty="0" err="1">
                <a:latin typeface="Arial Narrow" panose="020B0604020202020204" pitchFamily="34" charset="0"/>
                <a:cs typeface="Arial Narrow" panose="020B0604020202020204" pitchFamily="34" charset="0"/>
                <a:sym typeface="Gill Sans" charset="0"/>
              </a:rPr>
              <a:t>from</a:t>
            </a:r>
            <a:r>
              <a:rPr lang="fr-FR" sz="2400" dirty="0">
                <a:latin typeface="Arial Narrow" panose="020B0604020202020204" pitchFamily="34" charset="0"/>
                <a:cs typeface="Arial Narrow" panose="020B0604020202020204" pitchFamily="34" charset="0"/>
                <a:sym typeface="Gill Sans" charset="0"/>
              </a:rPr>
              <a:t> city center to </a:t>
            </a:r>
            <a:r>
              <a:rPr lang="fr-FR" sz="2400" dirty="0" err="1">
                <a:latin typeface="Arial Narrow" panose="020B0604020202020204" pitchFamily="34" charset="0"/>
                <a:cs typeface="Arial Narrow" panose="020B0604020202020204" pitchFamily="34" charset="0"/>
                <a:sym typeface="Gill Sans" charset="0"/>
              </a:rPr>
              <a:t>peri-urban</a:t>
            </a:r>
            <a:r>
              <a:rPr lang="fr-FR" sz="2400" dirty="0">
                <a:latin typeface="Arial Narrow" panose="020B0604020202020204" pitchFamily="34" charset="0"/>
                <a:cs typeface="Arial Narrow" panose="020B0604020202020204" pitchFamily="34" charset="0"/>
                <a:sym typeface="Gill Sans" charset="0"/>
              </a:rPr>
              <a:t> and rural areas…</a:t>
            </a:r>
          </a:p>
          <a:p>
            <a:endParaRPr lang="fr-FR" sz="2000" dirty="0">
              <a:solidFill>
                <a:srgbClr val="000000"/>
              </a:solidFill>
              <a:latin typeface="Arial Narrow" panose="020B0604020202020204" pitchFamily="34" charset="0"/>
              <a:cs typeface="Arial Narrow" panose="020B0604020202020204" pitchFamily="34" charset="0"/>
              <a:sym typeface="Gill Sans" charset="0"/>
            </a:endParaRPr>
          </a:p>
        </p:txBody>
      </p:sp>
      <p:sp>
        <p:nvSpPr>
          <p:cNvPr id="72712" name="Text Box 9"/>
          <p:cNvSpPr txBox="1">
            <a:spLocks noChangeArrowheads="1"/>
          </p:cNvSpPr>
          <p:nvPr/>
        </p:nvSpPr>
        <p:spPr bwMode="auto">
          <a:xfrm>
            <a:off x="6801083" y="4929873"/>
            <a:ext cx="374814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dirty="0">
                <a:solidFill>
                  <a:srgbClr val="064E83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MOCAGE (Météo-France)</a:t>
            </a:r>
          </a:p>
          <a:p>
            <a:r>
              <a:rPr lang="fr-FR" dirty="0">
                <a:solidFill>
                  <a:srgbClr val="064E83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Area of Marseille, </a:t>
            </a:r>
            <a:r>
              <a:rPr lang="fr-FR" dirty="0" err="1">
                <a:solidFill>
                  <a:srgbClr val="064E83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mid-afternoon</a:t>
            </a:r>
            <a:r>
              <a:rPr lang="fr-FR" dirty="0">
                <a:solidFill>
                  <a:srgbClr val="064E83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 July 2001</a:t>
            </a:r>
          </a:p>
        </p:txBody>
      </p:sp>
      <p:pic>
        <p:nvPicPr>
          <p:cNvPr id="2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091929" y="4851177"/>
            <a:ext cx="4117296" cy="1819503"/>
          </a:xfrm>
          <a:prstGeom prst="rect">
            <a:avLst/>
          </a:prstGeom>
          <a:blipFill dpi="0" rotWithShape="0">
            <a:blip/>
            <a:srcRect/>
            <a:stretch>
              <a:fillRect/>
            </a:stretch>
          </a:blipFill>
          <a:ln w="9525">
            <a:noFill/>
            <a:round/>
            <a:headEnd/>
            <a:tailEnd/>
          </a:ln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817"/>
          <a:stretch/>
        </p:blipFill>
        <p:spPr bwMode="auto">
          <a:xfrm>
            <a:off x="1371208" y="1665329"/>
            <a:ext cx="4349824" cy="30368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" name="Straight Arrow Connector 3"/>
          <p:cNvCxnSpPr>
            <a:cxnSpLocks/>
          </p:cNvCxnSpPr>
          <p:nvPr/>
        </p:nvCxnSpPr>
        <p:spPr bwMode="auto">
          <a:xfrm>
            <a:off x="2866490" y="2911557"/>
            <a:ext cx="1045894" cy="641298"/>
          </a:xfrm>
          <a:prstGeom prst="straightConnector1">
            <a:avLst/>
          </a:prstGeom>
          <a:noFill/>
          <a:ln w="50800" cap="flat" cmpd="sng" algn="ctr">
            <a:solidFill>
              <a:schemeClr val="accent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3" name="Text Box 7"/>
          <p:cNvSpPr txBox="1">
            <a:spLocks/>
          </p:cNvSpPr>
          <p:nvPr/>
        </p:nvSpPr>
        <p:spPr bwMode="auto">
          <a:xfrm>
            <a:off x="6550737" y="5760928"/>
            <a:ext cx="4590124" cy="1138773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ts val="3300"/>
              </a:spcBef>
              <a:buSzPct val="171000"/>
            </a:pPr>
            <a:r>
              <a:rPr lang="fr-FR" sz="2400" dirty="0" err="1">
                <a:latin typeface="Arial Narrow" panose="020B0604020202020204" pitchFamily="34" charset="0"/>
                <a:cs typeface="Arial Narrow" panose="020B0604020202020204" pitchFamily="34" charset="0"/>
                <a:sym typeface="Gill Sans" charset="0"/>
              </a:rPr>
              <a:t>Anthropogenic</a:t>
            </a:r>
            <a:r>
              <a:rPr lang="fr-FR" sz="2400" dirty="0">
                <a:latin typeface="Arial Narrow" panose="020B0604020202020204" pitchFamily="34" charset="0"/>
                <a:cs typeface="Arial Narrow" panose="020B0604020202020204" pitchFamily="34" charset="0"/>
                <a:sym typeface="Gill Sans" charset="0"/>
              </a:rPr>
              <a:t> </a:t>
            </a:r>
            <a:r>
              <a:rPr lang="fr-FR" sz="2400" dirty="0" err="1">
                <a:latin typeface="Arial Narrow" panose="020B0604020202020204" pitchFamily="34" charset="0"/>
                <a:cs typeface="Arial Narrow" panose="020B0604020202020204" pitchFamily="34" charset="0"/>
                <a:sym typeface="Gill Sans" charset="0"/>
              </a:rPr>
              <a:t>emissions</a:t>
            </a:r>
            <a:r>
              <a:rPr lang="fr-FR" sz="2400" dirty="0">
                <a:latin typeface="Arial Narrow" panose="020B0604020202020204" pitchFamily="34" charset="0"/>
                <a:cs typeface="Arial Narrow" panose="020B0604020202020204" pitchFamily="34" charset="0"/>
                <a:sym typeface="Gill Sans" charset="0"/>
              </a:rPr>
              <a:t> of </a:t>
            </a:r>
            <a:r>
              <a:rPr lang="fr-FR" sz="2400" dirty="0" err="1">
                <a:latin typeface="Arial Narrow" panose="020B0604020202020204" pitchFamily="34" charset="0"/>
                <a:cs typeface="Arial Narrow" panose="020B0604020202020204" pitchFamily="34" charset="0"/>
                <a:sym typeface="Gill Sans" charset="0"/>
              </a:rPr>
              <a:t>NOx</a:t>
            </a:r>
            <a:r>
              <a:rPr lang="fr-FR" sz="2400" dirty="0">
                <a:latin typeface="Arial Narrow" panose="020B0604020202020204" pitchFamily="34" charset="0"/>
                <a:cs typeface="Arial Narrow" panose="020B0604020202020204" pitchFamily="34" charset="0"/>
                <a:sym typeface="Gill Sans" charset="0"/>
              </a:rPr>
              <a:t> are not </a:t>
            </a:r>
            <a:r>
              <a:rPr lang="fr-FR" sz="2400" dirty="0" err="1">
                <a:latin typeface="Arial Narrow" panose="020B0604020202020204" pitchFamily="34" charset="0"/>
                <a:cs typeface="Arial Narrow" panose="020B0604020202020204" pitchFamily="34" charset="0"/>
                <a:sym typeface="Gill Sans" charset="0"/>
              </a:rPr>
              <a:t>cleaning</a:t>
            </a:r>
            <a:r>
              <a:rPr lang="fr-FR" sz="2400" dirty="0">
                <a:latin typeface="Arial Narrow" panose="020B0604020202020204" pitchFamily="34" charset="0"/>
                <a:cs typeface="Arial Narrow" panose="020B0604020202020204" pitchFamily="34" charset="0"/>
                <a:sym typeface="Gill Sans" charset="0"/>
              </a:rPr>
              <a:t> the </a:t>
            </a:r>
            <a:r>
              <a:rPr lang="fr-FR" sz="2400" dirty="0" err="1">
                <a:latin typeface="Arial Narrow" panose="020B0604020202020204" pitchFamily="34" charset="0"/>
                <a:cs typeface="Arial Narrow" panose="020B0604020202020204" pitchFamily="34" charset="0"/>
                <a:sym typeface="Gill Sans" charset="0"/>
              </a:rPr>
              <a:t>atmosphere</a:t>
            </a:r>
            <a:r>
              <a:rPr lang="fr-FR" sz="2400" dirty="0">
                <a:latin typeface="Arial Narrow" panose="020B0604020202020204" pitchFamily="34" charset="0"/>
                <a:cs typeface="Arial Narrow" panose="020B0604020202020204" pitchFamily="34" charset="0"/>
                <a:sym typeface="Gill Sans" charset="0"/>
              </a:rPr>
              <a:t>!</a:t>
            </a:r>
          </a:p>
          <a:p>
            <a:endParaRPr lang="fr-FR" sz="2000" dirty="0">
              <a:solidFill>
                <a:srgbClr val="000000"/>
              </a:solidFill>
              <a:latin typeface="Arial Narrow" panose="020B0604020202020204" pitchFamily="34" charset="0"/>
              <a:cs typeface="Arial Narrow" panose="020B0604020202020204" pitchFamily="34" charset="0"/>
              <a:sym typeface="Gill Sans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945CF00-03A5-C343-9C25-FA907606A760}"/>
              </a:ext>
            </a:extLst>
          </p:cNvPr>
          <p:cNvSpPr txBox="1"/>
          <p:nvPr/>
        </p:nvSpPr>
        <p:spPr>
          <a:xfrm>
            <a:off x="3277457" y="6286587"/>
            <a:ext cx="53732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highlight>
                  <a:srgbClr val="C0C0C0"/>
                </a:highlight>
              </a:rPr>
              <a:t>City</a:t>
            </a:r>
            <a:endParaRPr lang="en-US" dirty="0">
              <a:highlight>
                <a:srgbClr val="C0C0C0"/>
              </a:highlight>
            </a:endParaRP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EBC2254D-23C0-844A-BF4B-09D104FD742B}"/>
              </a:ext>
            </a:extLst>
          </p:cNvPr>
          <p:cNvCxnSpPr>
            <a:cxnSpLocks/>
          </p:cNvCxnSpPr>
          <p:nvPr/>
        </p:nvCxnSpPr>
        <p:spPr>
          <a:xfrm flipV="1">
            <a:off x="7883808" y="3883632"/>
            <a:ext cx="304695" cy="523120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0FFBC0A2-17BF-EF47-B0E8-4BF008707BCA}"/>
              </a:ext>
            </a:extLst>
          </p:cNvPr>
          <p:cNvCxnSpPr>
            <a:cxnSpLocks/>
          </p:cNvCxnSpPr>
          <p:nvPr/>
        </p:nvCxnSpPr>
        <p:spPr>
          <a:xfrm flipV="1">
            <a:off x="8962131" y="2478296"/>
            <a:ext cx="678345" cy="681871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EA08D090-12AE-1B44-A7B9-AC9DF99BC77A}"/>
              </a:ext>
            </a:extLst>
          </p:cNvPr>
          <p:cNvCxnSpPr>
            <a:cxnSpLocks/>
          </p:cNvCxnSpPr>
          <p:nvPr/>
        </p:nvCxnSpPr>
        <p:spPr>
          <a:xfrm flipH="1" flipV="1">
            <a:off x="8082933" y="1959350"/>
            <a:ext cx="19658" cy="952207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EB70D803-D686-C145-97DE-B27E3DE6C7A3}"/>
              </a:ext>
            </a:extLst>
          </p:cNvPr>
          <p:cNvCxnSpPr>
            <a:cxnSpLocks/>
          </p:cNvCxnSpPr>
          <p:nvPr/>
        </p:nvCxnSpPr>
        <p:spPr>
          <a:xfrm flipV="1">
            <a:off x="7170575" y="3685427"/>
            <a:ext cx="324218" cy="535870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744360AA-6D50-1E44-AA55-19086CBA4FA8}"/>
              </a:ext>
            </a:extLst>
          </p:cNvPr>
          <p:cNvCxnSpPr>
            <a:cxnSpLocks/>
          </p:cNvCxnSpPr>
          <p:nvPr/>
        </p:nvCxnSpPr>
        <p:spPr>
          <a:xfrm flipV="1">
            <a:off x="8441764" y="4085680"/>
            <a:ext cx="369493" cy="496594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35457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Text Box 2"/>
          <p:cNvSpPr txBox="1">
            <a:spLocks noChangeArrowheads="1"/>
          </p:cNvSpPr>
          <p:nvPr/>
        </p:nvSpPr>
        <p:spPr bwMode="auto">
          <a:xfrm>
            <a:off x="2018214" y="334058"/>
            <a:ext cx="896485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fr-FR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« GOOD FORECASTS FOR WRONG REASONS » CASE</a:t>
            </a:r>
          </a:p>
        </p:txBody>
      </p:sp>
      <p:sp>
        <p:nvSpPr>
          <p:cNvPr id="72710" name="Text Box 7"/>
          <p:cNvSpPr txBox="1">
            <a:spLocks/>
          </p:cNvSpPr>
          <p:nvPr/>
        </p:nvSpPr>
        <p:spPr bwMode="auto">
          <a:xfrm>
            <a:off x="782906" y="1007708"/>
            <a:ext cx="10117973" cy="2054409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ts val="900"/>
              </a:spcBef>
              <a:buSzPct val="171000"/>
            </a:pPr>
            <a:r>
              <a:rPr lang="fr-FR" sz="2400" dirty="0">
                <a:latin typeface="Arial Narrow" panose="020B0604020202020204" pitchFamily="34" charset="0"/>
                <a:cs typeface="Arial Narrow" panose="020B0604020202020204" pitchFamily="34" charset="0"/>
                <a:sym typeface="Gill Sans" charset="0"/>
              </a:rPr>
              <a:t>Models </a:t>
            </a:r>
            <a:r>
              <a:rPr lang="fr-FR" sz="2400" dirty="0" err="1">
                <a:latin typeface="Arial Narrow" panose="020B0604020202020204" pitchFamily="34" charset="0"/>
                <a:cs typeface="Arial Narrow" panose="020B0604020202020204" pitchFamily="34" charset="0"/>
                <a:sym typeface="Gill Sans" charset="0"/>
              </a:rPr>
              <a:t>can</a:t>
            </a:r>
            <a:r>
              <a:rPr lang="fr-FR" sz="2400" dirty="0">
                <a:latin typeface="Arial Narrow" panose="020B0604020202020204" pitchFamily="34" charset="0"/>
                <a:cs typeface="Arial Narrow" panose="020B0604020202020204" pitchFamily="34" charset="0"/>
                <a:sym typeface="Gill Sans" charset="0"/>
              </a:rPr>
              <a:t> </a:t>
            </a:r>
            <a:r>
              <a:rPr lang="fr-FR" sz="2400" dirty="0" err="1">
                <a:latin typeface="Arial Narrow" panose="020B0604020202020204" pitchFamily="34" charset="0"/>
                <a:cs typeface="Arial Narrow" panose="020B0604020202020204" pitchFamily="34" charset="0"/>
                <a:sym typeface="Gill Sans" charset="0"/>
              </a:rPr>
              <a:t>be</a:t>
            </a:r>
            <a:r>
              <a:rPr lang="fr-FR" sz="2400" dirty="0">
                <a:latin typeface="Arial Narrow" panose="020B0604020202020204" pitchFamily="34" charset="0"/>
                <a:cs typeface="Arial Narrow" panose="020B0604020202020204" pitchFamily="34" charset="0"/>
                <a:sym typeface="Gill Sans" charset="0"/>
              </a:rPr>
              <a:t> good on </a:t>
            </a:r>
            <a:r>
              <a:rPr lang="fr-FR" sz="2400" dirty="0" err="1">
                <a:latin typeface="Arial Narrow" panose="020B0604020202020204" pitchFamily="34" charset="0"/>
                <a:cs typeface="Arial Narrow" panose="020B0604020202020204" pitchFamily="34" charset="0"/>
                <a:sym typeface="Gill Sans" charset="0"/>
              </a:rPr>
              <a:t>some</a:t>
            </a:r>
            <a:r>
              <a:rPr lang="fr-FR" sz="2400" dirty="0">
                <a:latin typeface="Arial Narrow" panose="020B0604020202020204" pitchFamily="34" charset="0"/>
                <a:cs typeface="Arial Narrow" panose="020B0604020202020204" pitchFamily="34" charset="0"/>
                <a:sym typeface="Gill Sans" charset="0"/>
              </a:rPr>
              <a:t> </a:t>
            </a:r>
            <a:r>
              <a:rPr lang="fr-FR" sz="2400" dirty="0" err="1">
                <a:latin typeface="Arial Narrow" panose="020B0604020202020204" pitchFamily="34" charset="0"/>
                <a:cs typeface="Arial Narrow" panose="020B0604020202020204" pitchFamily="34" charset="0"/>
                <a:sym typeface="Gill Sans" charset="0"/>
              </a:rPr>
              <a:t>parameters</a:t>
            </a:r>
            <a:r>
              <a:rPr lang="fr-FR" sz="2400" dirty="0">
                <a:latin typeface="Arial Narrow" panose="020B0604020202020204" pitchFamily="34" charset="0"/>
                <a:cs typeface="Arial Narrow" panose="020B0604020202020204" pitchFamily="34" charset="0"/>
                <a:sym typeface="Gill Sans" charset="0"/>
              </a:rPr>
              <a:t> </a:t>
            </a:r>
            <a:r>
              <a:rPr lang="fr-FR" sz="2400" dirty="0" err="1">
                <a:latin typeface="Arial Narrow" panose="020B0604020202020204" pitchFamily="34" charset="0"/>
                <a:cs typeface="Arial Narrow" panose="020B0604020202020204" pitchFamily="34" charset="0"/>
                <a:sym typeface="Gill Sans" charset="0"/>
              </a:rPr>
              <a:t>from</a:t>
            </a:r>
            <a:r>
              <a:rPr lang="fr-FR" sz="2400" dirty="0">
                <a:latin typeface="Arial Narrow" panose="020B0604020202020204" pitchFamily="34" charset="0"/>
                <a:cs typeface="Arial Narrow" panose="020B0604020202020204" pitchFamily="34" charset="0"/>
                <a:sym typeface="Gill Sans" charset="0"/>
              </a:rPr>
              <a:t> </a:t>
            </a:r>
            <a:r>
              <a:rPr lang="fr-FR" sz="2400" dirty="0" err="1">
                <a:latin typeface="Arial Narrow" panose="020B0604020202020204" pitchFamily="34" charset="0"/>
                <a:cs typeface="Arial Narrow" panose="020B0604020202020204" pitchFamily="34" charset="0"/>
                <a:sym typeface="Gill Sans" charset="0"/>
              </a:rPr>
              <a:t>wrong</a:t>
            </a:r>
            <a:r>
              <a:rPr lang="fr-FR" sz="2400" dirty="0">
                <a:latin typeface="Arial Narrow" panose="020B0604020202020204" pitchFamily="34" charset="0"/>
                <a:cs typeface="Arial Narrow" panose="020B0604020202020204" pitchFamily="34" charset="0"/>
                <a:sym typeface="Gill Sans" charset="0"/>
              </a:rPr>
              <a:t> </a:t>
            </a:r>
            <a:r>
              <a:rPr lang="fr-FR" sz="2400" dirty="0" err="1">
                <a:latin typeface="Arial Narrow" panose="020B0604020202020204" pitchFamily="34" charset="0"/>
                <a:cs typeface="Arial Narrow" panose="020B0604020202020204" pitchFamily="34" charset="0"/>
                <a:sym typeface="Gill Sans" charset="0"/>
              </a:rPr>
              <a:t>reasons</a:t>
            </a:r>
            <a:r>
              <a:rPr lang="fr-FR" sz="2400" dirty="0">
                <a:latin typeface="Arial Narrow" panose="020B0604020202020204" pitchFamily="34" charset="0"/>
                <a:cs typeface="Arial Narrow" panose="020B0604020202020204" pitchFamily="34" charset="0"/>
                <a:sym typeface="Gill Sans" charset="0"/>
              </a:rPr>
              <a:t>, as </a:t>
            </a:r>
            <a:r>
              <a:rPr lang="fr-FR" sz="2400" dirty="0" err="1">
                <a:latin typeface="Arial Narrow" panose="020B0604020202020204" pitchFamily="34" charset="0"/>
                <a:cs typeface="Arial Narrow" panose="020B0604020202020204" pitchFamily="34" charset="0"/>
                <a:sym typeface="Gill Sans" charset="0"/>
              </a:rPr>
              <a:t>there</a:t>
            </a:r>
            <a:r>
              <a:rPr lang="fr-FR" sz="2400" dirty="0">
                <a:latin typeface="Arial Narrow" panose="020B0604020202020204" pitchFamily="34" charset="0"/>
                <a:cs typeface="Arial Narrow" panose="020B0604020202020204" pitchFamily="34" charset="0"/>
                <a:sym typeface="Gill Sans" charset="0"/>
              </a:rPr>
              <a:t> </a:t>
            </a:r>
            <a:r>
              <a:rPr lang="fr-FR" sz="2400" dirty="0" err="1">
                <a:latin typeface="Arial Narrow" panose="020B0604020202020204" pitchFamily="34" charset="0"/>
                <a:cs typeface="Arial Narrow" panose="020B0604020202020204" pitchFamily="34" charset="0"/>
                <a:sym typeface="Gill Sans" charset="0"/>
              </a:rPr>
              <a:t>can</a:t>
            </a:r>
            <a:r>
              <a:rPr lang="fr-FR" sz="2400" dirty="0">
                <a:latin typeface="Arial Narrow" panose="020B0604020202020204" pitchFamily="34" charset="0"/>
                <a:cs typeface="Arial Narrow" panose="020B0604020202020204" pitchFamily="34" charset="0"/>
                <a:sym typeface="Gill Sans" charset="0"/>
              </a:rPr>
              <a:t> </a:t>
            </a:r>
            <a:r>
              <a:rPr lang="fr-FR" sz="2400" dirty="0" err="1">
                <a:latin typeface="Arial Narrow" panose="020B0604020202020204" pitchFamily="34" charset="0"/>
                <a:cs typeface="Arial Narrow" panose="020B0604020202020204" pitchFamily="34" charset="0"/>
                <a:sym typeface="Gill Sans" charset="0"/>
              </a:rPr>
              <a:t>be</a:t>
            </a:r>
            <a:r>
              <a:rPr lang="fr-FR" sz="2400" dirty="0">
                <a:latin typeface="Arial Narrow" panose="020B0604020202020204" pitchFamily="34" charset="0"/>
                <a:cs typeface="Arial Narrow" panose="020B0604020202020204" pitchFamily="34" charset="0"/>
                <a:sym typeface="Gill Sans" charset="0"/>
              </a:rPr>
              <a:t> </a:t>
            </a:r>
            <a:r>
              <a:rPr lang="fr-FR" sz="2400" dirty="0" err="1">
                <a:latin typeface="Arial Narrow" panose="020B0604020202020204" pitchFamily="34" charset="0"/>
                <a:cs typeface="Arial Narrow" panose="020B0604020202020204" pitchFamily="34" charset="0"/>
                <a:sym typeface="Gill Sans" charset="0"/>
              </a:rPr>
              <a:t>some</a:t>
            </a:r>
            <a:r>
              <a:rPr lang="fr-FR" sz="2400" dirty="0">
                <a:latin typeface="Arial Narrow" panose="020B0604020202020204" pitchFamily="34" charset="0"/>
                <a:cs typeface="Arial Narrow" panose="020B0604020202020204" pitchFamily="34" charset="0"/>
                <a:sym typeface="Gill Sans" charset="0"/>
              </a:rPr>
              <a:t> compensation of </a:t>
            </a:r>
            <a:r>
              <a:rPr lang="fr-FR" sz="2400" dirty="0" err="1">
                <a:latin typeface="Arial Narrow" panose="020B0604020202020204" pitchFamily="34" charset="0"/>
                <a:cs typeface="Arial Narrow" panose="020B0604020202020204" pitchFamily="34" charset="0"/>
                <a:sym typeface="Gill Sans" charset="0"/>
              </a:rPr>
              <a:t>errors</a:t>
            </a:r>
            <a:r>
              <a:rPr lang="fr-FR" sz="2400" dirty="0">
                <a:latin typeface="Arial Narrow" panose="020B0604020202020204" pitchFamily="34" charset="0"/>
                <a:cs typeface="Arial Narrow" panose="020B0604020202020204" pitchFamily="34" charset="0"/>
                <a:sym typeface="Gill Sans" charset="0"/>
              </a:rPr>
              <a:t>. For instance, let </a:t>
            </a:r>
            <a:r>
              <a:rPr lang="fr-FR" sz="2400" dirty="0" err="1">
                <a:latin typeface="Arial Narrow" panose="020B0604020202020204" pitchFamily="34" charset="0"/>
                <a:cs typeface="Arial Narrow" panose="020B0604020202020204" pitchFamily="34" charset="0"/>
                <a:sym typeface="Gill Sans" charset="0"/>
              </a:rPr>
              <a:t>alone</a:t>
            </a:r>
            <a:r>
              <a:rPr lang="fr-FR" sz="2400" dirty="0">
                <a:latin typeface="Arial Narrow" panose="020B0604020202020204" pitchFamily="34" charset="0"/>
                <a:cs typeface="Arial Narrow" panose="020B0604020202020204" pitchFamily="34" charset="0"/>
                <a:sym typeface="Gill Sans" charset="0"/>
              </a:rPr>
              <a:t> </a:t>
            </a:r>
            <a:r>
              <a:rPr lang="fr-FR" sz="2400" dirty="0" err="1">
                <a:latin typeface="Arial Narrow" panose="020B0604020202020204" pitchFamily="34" charset="0"/>
                <a:cs typeface="Arial Narrow" panose="020B0604020202020204" pitchFamily="34" charset="0"/>
                <a:sym typeface="Gill Sans" charset="0"/>
              </a:rPr>
              <a:t>chemistry</a:t>
            </a:r>
            <a:r>
              <a:rPr lang="fr-FR" sz="2400" dirty="0">
                <a:latin typeface="Arial Narrow" panose="020B0604020202020204" pitchFamily="34" charset="0"/>
                <a:cs typeface="Arial Narrow" panose="020B0604020202020204" pitchFamily="34" charset="0"/>
                <a:sym typeface="Gill Sans" charset="0"/>
              </a:rPr>
              <a:t>, </a:t>
            </a:r>
            <a:r>
              <a:rPr lang="fr-FR" sz="2400" dirty="0" err="1">
                <a:latin typeface="Arial Narrow" panose="020B0604020202020204" pitchFamily="34" charset="0"/>
                <a:cs typeface="Arial Narrow" panose="020B0604020202020204" pitchFamily="34" charset="0"/>
                <a:sym typeface="Gill Sans" charset="0"/>
              </a:rPr>
              <a:t>too</a:t>
            </a:r>
            <a:r>
              <a:rPr lang="fr-FR" sz="2400" dirty="0">
                <a:latin typeface="Arial Narrow" panose="020B0604020202020204" pitchFamily="34" charset="0"/>
                <a:cs typeface="Arial Narrow" panose="020B0604020202020204" pitchFamily="34" charset="0"/>
                <a:sym typeface="Gill Sans" charset="0"/>
              </a:rPr>
              <a:t> </a:t>
            </a:r>
            <a:r>
              <a:rPr lang="fr-FR" sz="2400" dirty="0" err="1">
                <a:latin typeface="Arial Narrow" panose="020B0604020202020204" pitchFamily="34" charset="0"/>
                <a:cs typeface="Arial Narrow" panose="020B0604020202020204" pitchFamily="34" charset="0"/>
                <a:sym typeface="Gill Sans" charset="0"/>
              </a:rPr>
              <a:t>much</a:t>
            </a:r>
            <a:r>
              <a:rPr lang="fr-FR" sz="2400" dirty="0">
                <a:latin typeface="Arial Narrow" panose="020B0604020202020204" pitchFamily="34" charset="0"/>
                <a:cs typeface="Arial Narrow" panose="020B0604020202020204" pitchFamily="34" charset="0"/>
                <a:sym typeface="Gill Sans" charset="0"/>
              </a:rPr>
              <a:t> </a:t>
            </a:r>
            <a:r>
              <a:rPr lang="fr-FR" sz="2400" dirty="0" err="1">
                <a:latin typeface="Arial Narrow" panose="020B0604020202020204" pitchFamily="34" charset="0"/>
                <a:cs typeface="Arial Narrow" panose="020B0604020202020204" pitchFamily="34" charset="0"/>
                <a:sym typeface="Gill Sans" charset="0"/>
              </a:rPr>
              <a:t>mixing</a:t>
            </a:r>
            <a:r>
              <a:rPr lang="fr-FR" sz="2400" dirty="0">
                <a:latin typeface="Arial Narrow" panose="020B0604020202020204" pitchFamily="34" charset="0"/>
                <a:cs typeface="Arial Narrow" panose="020B0604020202020204" pitchFamily="34" charset="0"/>
                <a:sym typeface="Gill Sans" charset="0"/>
              </a:rPr>
              <a:t> in the PBL </a:t>
            </a:r>
            <a:r>
              <a:rPr lang="fr-FR" sz="2400" dirty="0" err="1">
                <a:latin typeface="Arial Narrow" panose="020B0604020202020204" pitchFamily="34" charset="0"/>
                <a:cs typeface="Arial Narrow" panose="020B0604020202020204" pitchFamily="34" charset="0"/>
                <a:sym typeface="Gill Sans" charset="0"/>
              </a:rPr>
              <a:t>can</a:t>
            </a:r>
            <a:r>
              <a:rPr lang="fr-FR" sz="2400" dirty="0">
                <a:latin typeface="Arial Narrow" panose="020B0604020202020204" pitchFamily="34" charset="0"/>
                <a:cs typeface="Arial Narrow" panose="020B0604020202020204" pitchFamily="34" charset="0"/>
                <a:sym typeface="Gill Sans" charset="0"/>
              </a:rPr>
              <a:t> </a:t>
            </a:r>
            <a:r>
              <a:rPr lang="fr-FR" sz="2400" dirty="0" err="1">
                <a:latin typeface="Arial Narrow" panose="020B0604020202020204" pitchFamily="34" charset="0"/>
                <a:cs typeface="Arial Narrow" panose="020B0604020202020204" pitchFamily="34" charset="0"/>
                <a:sym typeface="Gill Sans" charset="0"/>
              </a:rPr>
              <a:t>compensate</a:t>
            </a:r>
            <a:r>
              <a:rPr lang="fr-FR" sz="2400" dirty="0">
                <a:latin typeface="Arial Narrow" panose="020B0604020202020204" pitchFamily="34" charset="0"/>
                <a:cs typeface="Arial Narrow" panose="020B0604020202020204" pitchFamily="34" charset="0"/>
                <a:sym typeface="Gill Sans" charset="0"/>
              </a:rPr>
              <a:t> </a:t>
            </a:r>
            <a:r>
              <a:rPr lang="fr-FR" sz="2400" dirty="0" err="1">
                <a:latin typeface="Arial Narrow" panose="020B0604020202020204" pitchFamily="34" charset="0"/>
                <a:cs typeface="Arial Narrow" panose="020B0604020202020204" pitchFamily="34" charset="0"/>
                <a:sym typeface="Gill Sans" charset="0"/>
              </a:rPr>
              <a:t>too</a:t>
            </a:r>
            <a:r>
              <a:rPr lang="fr-FR" sz="2400" dirty="0">
                <a:latin typeface="Arial Narrow" panose="020B0604020202020204" pitchFamily="34" charset="0"/>
                <a:cs typeface="Arial Narrow" panose="020B0604020202020204" pitchFamily="34" charset="0"/>
                <a:sym typeface="Gill Sans" charset="0"/>
              </a:rPr>
              <a:t> high </a:t>
            </a:r>
            <a:r>
              <a:rPr lang="fr-FR" sz="2400" dirty="0" err="1">
                <a:latin typeface="Arial Narrow" panose="020B0604020202020204" pitchFamily="34" charset="0"/>
                <a:cs typeface="Arial Narrow" panose="020B0604020202020204" pitchFamily="34" charset="0"/>
                <a:sym typeface="Gill Sans" charset="0"/>
              </a:rPr>
              <a:t>emissions</a:t>
            </a:r>
            <a:r>
              <a:rPr lang="fr-FR" sz="2400" dirty="0">
                <a:latin typeface="Arial Narrow" panose="020B0604020202020204" pitchFamily="34" charset="0"/>
                <a:cs typeface="Arial Narrow" panose="020B0604020202020204" pitchFamily="34" charset="0"/>
                <a:sym typeface="Gill Sans" charset="0"/>
              </a:rPr>
              <a:t> or </a:t>
            </a:r>
            <a:r>
              <a:rPr lang="fr-FR" sz="2400" dirty="0" err="1">
                <a:latin typeface="Arial Narrow" panose="020B0604020202020204" pitchFamily="34" charset="0"/>
                <a:cs typeface="Arial Narrow" panose="020B0604020202020204" pitchFamily="34" charset="0"/>
                <a:sym typeface="Gill Sans" charset="0"/>
              </a:rPr>
              <a:t>insufficient</a:t>
            </a:r>
            <a:r>
              <a:rPr lang="fr-FR" sz="2400" dirty="0">
                <a:latin typeface="Arial Narrow" panose="020B0604020202020204" pitchFamily="34" charset="0"/>
                <a:cs typeface="Arial Narrow" panose="020B0604020202020204" pitchFamily="34" charset="0"/>
                <a:sym typeface="Gill Sans" charset="0"/>
              </a:rPr>
              <a:t> dry </a:t>
            </a:r>
            <a:r>
              <a:rPr lang="fr-FR" sz="2400" dirty="0" err="1">
                <a:latin typeface="Arial Narrow" panose="020B0604020202020204" pitchFamily="34" charset="0"/>
                <a:cs typeface="Arial Narrow" panose="020B0604020202020204" pitchFamily="34" charset="0"/>
                <a:sym typeface="Gill Sans" charset="0"/>
              </a:rPr>
              <a:t>deposition</a:t>
            </a:r>
            <a:r>
              <a:rPr lang="fr-FR" sz="2400" dirty="0">
                <a:latin typeface="Arial Narrow" panose="020B0604020202020204" pitchFamily="34" charset="0"/>
                <a:cs typeface="Arial Narrow" panose="020B0604020202020204" pitchFamily="34" charset="0"/>
                <a:sym typeface="Gill Sans" charset="0"/>
              </a:rPr>
              <a:t>! </a:t>
            </a:r>
          </a:p>
          <a:p>
            <a:pPr>
              <a:spcBef>
                <a:spcPts val="900"/>
              </a:spcBef>
              <a:buSzPct val="171000"/>
            </a:pPr>
            <a:r>
              <a:rPr lang="fr-FR" sz="2400" dirty="0" err="1">
                <a:latin typeface="Arial Narrow" panose="020B0604020202020204" pitchFamily="34" charset="0"/>
                <a:cs typeface="Arial Narrow" panose="020B0604020202020204" pitchFamily="34" charset="0"/>
                <a:sym typeface="Gill Sans" charset="0"/>
              </a:rPr>
              <a:t>Need</a:t>
            </a:r>
            <a:r>
              <a:rPr lang="fr-FR" sz="2400" dirty="0">
                <a:latin typeface="Arial Narrow" panose="020B0604020202020204" pitchFamily="34" charset="0"/>
                <a:cs typeface="Arial Narrow" panose="020B0604020202020204" pitchFamily="34" charset="0"/>
                <a:sym typeface="Gill Sans" charset="0"/>
              </a:rPr>
              <a:t> for </a:t>
            </a:r>
            <a:r>
              <a:rPr lang="fr-FR" sz="2400" dirty="0" err="1">
                <a:latin typeface="Arial Narrow" panose="020B0604020202020204" pitchFamily="34" charset="0"/>
                <a:cs typeface="Arial Narrow" panose="020B0604020202020204" pitchFamily="34" charset="0"/>
                <a:sym typeface="Gill Sans" charset="0"/>
              </a:rPr>
              <a:t>many</a:t>
            </a:r>
            <a:r>
              <a:rPr lang="fr-FR" sz="2400" dirty="0">
                <a:latin typeface="Arial Narrow" panose="020B0604020202020204" pitchFamily="34" charset="0"/>
                <a:cs typeface="Arial Narrow" panose="020B0604020202020204" pitchFamily="34" charset="0"/>
                <a:sym typeface="Gill Sans" charset="0"/>
              </a:rPr>
              <a:t> </a:t>
            </a:r>
            <a:r>
              <a:rPr lang="fr-FR" sz="2400" dirty="0" err="1">
                <a:latin typeface="Arial Narrow" panose="020B0604020202020204" pitchFamily="34" charset="0"/>
                <a:cs typeface="Arial Narrow" panose="020B0604020202020204" pitchFamily="34" charset="0"/>
                <a:sym typeface="Gill Sans" charset="0"/>
              </a:rPr>
              <a:t>different</a:t>
            </a:r>
            <a:r>
              <a:rPr lang="fr-FR" sz="2400" dirty="0">
                <a:latin typeface="Arial Narrow" panose="020B0604020202020204" pitchFamily="34" charset="0"/>
                <a:cs typeface="Arial Narrow" panose="020B0604020202020204" pitchFamily="34" charset="0"/>
                <a:sym typeface="Gill Sans" charset="0"/>
              </a:rPr>
              <a:t> observations in </a:t>
            </a:r>
            <a:r>
              <a:rPr lang="fr-FR" sz="2400" dirty="0" err="1">
                <a:latin typeface="Arial Narrow" panose="020B0604020202020204" pitchFamily="34" charset="0"/>
                <a:cs typeface="Arial Narrow" panose="020B0604020202020204" pitchFamily="34" charset="0"/>
                <a:sym typeface="Gill Sans" charset="0"/>
              </a:rPr>
              <a:t>order</a:t>
            </a:r>
            <a:r>
              <a:rPr lang="fr-FR" sz="2400" dirty="0">
                <a:latin typeface="Arial Narrow" panose="020B0604020202020204" pitchFamily="34" charset="0"/>
                <a:cs typeface="Arial Narrow" panose="020B0604020202020204" pitchFamily="34" charset="0"/>
                <a:sym typeface="Gill Sans" charset="0"/>
              </a:rPr>
              <a:t> to </a:t>
            </a:r>
            <a:r>
              <a:rPr lang="fr-FR" sz="2400" dirty="0" err="1">
                <a:latin typeface="Arial Narrow" panose="020B0604020202020204" pitchFamily="34" charset="0"/>
                <a:cs typeface="Arial Narrow" panose="020B0604020202020204" pitchFamily="34" charset="0"/>
                <a:sym typeface="Gill Sans" charset="0"/>
              </a:rPr>
              <a:t>be</a:t>
            </a:r>
            <a:r>
              <a:rPr lang="fr-FR" sz="2400" dirty="0">
                <a:latin typeface="Arial Narrow" panose="020B0604020202020204" pitchFamily="34" charset="0"/>
                <a:cs typeface="Arial Narrow" panose="020B0604020202020204" pitchFamily="34" charset="0"/>
                <a:sym typeface="Gill Sans" charset="0"/>
              </a:rPr>
              <a:t> sure for instance </a:t>
            </a:r>
            <a:r>
              <a:rPr lang="fr-FR" sz="2400" dirty="0" err="1">
                <a:latin typeface="Arial Narrow" panose="020B0604020202020204" pitchFamily="34" charset="0"/>
                <a:cs typeface="Arial Narrow" panose="020B0604020202020204" pitchFamily="34" charset="0"/>
                <a:sym typeface="Gill Sans" charset="0"/>
              </a:rPr>
              <a:t>that</a:t>
            </a:r>
            <a:r>
              <a:rPr lang="fr-FR" sz="2400" dirty="0">
                <a:latin typeface="Arial Narrow" panose="020B0604020202020204" pitchFamily="34" charset="0"/>
                <a:cs typeface="Arial Narrow" panose="020B0604020202020204" pitchFamily="34" charset="0"/>
                <a:sym typeface="Gill Sans" charset="0"/>
              </a:rPr>
              <a:t> ozone </a:t>
            </a:r>
            <a:r>
              <a:rPr lang="fr-FR" sz="2400" dirty="0" err="1">
                <a:latin typeface="Arial Narrow" panose="020B0604020202020204" pitchFamily="34" charset="0"/>
                <a:cs typeface="Arial Narrow" panose="020B0604020202020204" pitchFamily="34" charset="0"/>
                <a:sym typeface="Gill Sans" charset="0"/>
              </a:rPr>
              <a:t>is</a:t>
            </a:r>
            <a:r>
              <a:rPr lang="fr-FR" sz="2400" dirty="0">
                <a:latin typeface="Arial Narrow" panose="020B0604020202020204" pitchFamily="34" charset="0"/>
                <a:cs typeface="Arial Narrow" panose="020B0604020202020204" pitchFamily="34" charset="0"/>
                <a:sym typeface="Gill Sans" charset="0"/>
              </a:rPr>
              <a:t> correct for the right </a:t>
            </a:r>
            <a:r>
              <a:rPr lang="fr-FR" sz="2400" dirty="0" err="1">
                <a:latin typeface="Arial Narrow" panose="020B0604020202020204" pitchFamily="34" charset="0"/>
                <a:cs typeface="Arial Narrow" panose="020B0604020202020204" pitchFamily="34" charset="0"/>
                <a:sym typeface="Gill Sans" charset="0"/>
              </a:rPr>
              <a:t>reason</a:t>
            </a:r>
            <a:r>
              <a:rPr lang="fr-FR" sz="2400" dirty="0">
                <a:latin typeface="Arial Narrow" panose="020B0604020202020204" pitchFamily="34" charset="0"/>
                <a:cs typeface="Arial Narrow" panose="020B0604020202020204" pitchFamily="34" charset="0"/>
                <a:sym typeface="Gill Sans" charset="0"/>
              </a:rPr>
              <a:t>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549905" y="3246287"/>
            <a:ext cx="204923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chemeClr val="accent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If </a:t>
            </a:r>
            <a:r>
              <a:rPr lang="en-GB" sz="2000" dirty="0" err="1">
                <a:solidFill>
                  <a:schemeClr val="accent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NOx</a:t>
            </a:r>
            <a:r>
              <a:rPr lang="en-GB" sz="2000" dirty="0">
                <a:solidFill>
                  <a:schemeClr val="accent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 is low (and correct), almost any amount of VOC will give correct ozone.</a:t>
            </a:r>
          </a:p>
        </p:txBody>
      </p:sp>
      <p:grpSp>
        <p:nvGrpSpPr>
          <p:cNvPr id="16" name="Group 15"/>
          <p:cNvGrpSpPr/>
          <p:nvPr/>
        </p:nvGrpSpPr>
        <p:grpSpPr>
          <a:xfrm>
            <a:off x="3485975" y="3257722"/>
            <a:ext cx="4870039" cy="3400082"/>
            <a:chOff x="1592086" y="3035468"/>
            <a:chExt cx="4870039" cy="3400082"/>
          </a:xfrm>
        </p:grpSpPr>
        <p:pic>
          <p:nvPicPr>
            <p:cNvPr id="11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3817"/>
            <a:stretch/>
          </p:blipFill>
          <p:spPr bwMode="auto">
            <a:xfrm>
              <a:off x="1592086" y="3035468"/>
              <a:ext cx="4870039" cy="340008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" name="Freeform 11"/>
            <p:cNvSpPr/>
            <p:nvPr/>
          </p:nvSpPr>
          <p:spPr bwMode="auto">
            <a:xfrm>
              <a:off x="3057515" y="3643013"/>
              <a:ext cx="542935" cy="2090691"/>
            </a:xfrm>
            <a:custGeom>
              <a:avLst/>
              <a:gdLst>
                <a:gd name="connsiteX0" fmla="*/ 500073 w 542935"/>
                <a:gd name="connsiteY0" fmla="*/ 0 h 2090691"/>
                <a:gd name="connsiteX1" fmla="*/ 10 w 542935"/>
                <a:gd name="connsiteY1" fmla="*/ 1385888 h 2090691"/>
                <a:gd name="connsiteX2" fmla="*/ 485785 w 542935"/>
                <a:gd name="connsiteY2" fmla="*/ 2028825 h 2090691"/>
                <a:gd name="connsiteX3" fmla="*/ 514360 w 542935"/>
                <a:gd name="connsiteY3" fmla="*/ 2028825 h 20906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42935" h="2090691">
                  <a:moveTo>
                    <a:pt x="500073" y="0"/>
                  </a:moveTo>
                  <a:cubicBezTo>
                    <a:pt x="251232" y="523875"/>
                    <a:pt x="2391" y="1047751"/>
                    <a:pt x="10" y="1385888"/>
                  </a:cubicBezTo>
                  <a:cubicBezTo>
                    <a:pt x="-2371" y="1724025"/>
                    <a:pt x="400060" y="1921669"/>
                    <a:pt x="485785" y="2028825"/>
                  </a:cubicBezTo>
                  <a:cubicBezTo>
                    <a:pt x="571510" y="2135981"/>
                    <a:pt x="542935" y="2082403"/>
                    <a:pt x="514360" y="2028825"/>
                  </a:cubicBezTo>
                </a:path>
              </a:pathLst>
            </a:custGeom>
            <a:noFill/>
            <a:ln w="50800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 b="1">
                <a:latin typeface="Arial" charset="0"/>
              </a:endParaRPr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1636712" y="3429000"/>
            <a:ext cx="1663475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2000" dirty="0">
                <a:solidFill>
                  <a:srgbClr val="00B05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Several couples (</a:t>
            </a:r>
            <a:r>
              <a:rPr lang="en-GB" sz="2000" dirty="0" err="1">
                <a:solidFill>
                  <a:srgbClr val="00B05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NOx,VOC</a:t>
            </a:r>
            <a:r>
              <a:rPr lang="en-GB" sz="2000" dirty="0">
                <a:solidFill>
                  <a:srgbClr val="00B05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) provide the same ozone!</a:t>
            </a:r>
          </a:p>
        </p:txBody>
      </p:sp>
      <p:cxnSp>
        <p:nvCxnSpPr>
          <p:cNvPr id="5" name="Straight Arrow Connector 4"/>
          <p:cNvCxnSpPr>
            <a:stCxn id="6" idx="2"/>
          </p:cNvCxnSpPr>
          <p:nvPr/>
        </p:nvCxnSpPr>
        <p:spPr bwMode="auto">
          <a:xfrm flipH="1">
            <a:off x="7578354" y="4569726"/>
            <a:ext cx="1996170" cy="1591707"/>
          </a:xfrm>
          <a:prstGeom prst="straightConnector1">
            <a:avLst/>
          </a:prstGeom>
          <a:noFill/>
          <a:ln w="50800" cap="flat" cmpd="sng" algn="ctr">
            <a:solidFill>
              <a:schemeClr val="accent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0" name="Straight Arrow Connector 19"/>
          <p:cNvCxnSpPr>
            <a:stCxn id="19" idx="2"/>
          </p:cNvCxnSpPr>
          <p:nvPr/>
        </p:nvCxnSpPr>
        <p:spPr bwMode="auto">
          <a:xfrm>
            <a:off x="2468450" y="5060217"/>
            <a:ext cx="2289063" cy="698925"/>
          </a:xfrm>
          <a:prstGeom prst="straightConnector1">
            <a:avLst/>
          </a:prstGeom>
          <a:noFill/>
          <a:ln w="50800" cap="flat" cmpd="sng" algn="ctr">
            <a:solidFill>
              <a:srgbClr val="00B050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20931876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/>
              <a:t>THESE ARE DIFFERENT “MODELS”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3B0B0F-E794-1244-9699-107C60B9C23A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ctr"/>
            <a:r>
              <a:rPr lang="en-US"/>
              <a:t>European Centre for Medium-Range Weather Forecasts</a:t>
            </a:r>
            <a:endParaRPr lang="en-US" dirty="0"/>
          </a:p>
        </p:txBody>
      </p:sp>
      <p:pic>
        <p:nvPicPr>
          <p:cNvPr id="6" name="Picture 4">
            <a:extLst>
              <a:ext uri="{FF2B5EF4-FFF2-40B4-BE49-F238E27FC236}">
                <a16:creationId xmlns:a16="http://schemas.microsoft.com/office/drawing/2014/main" id="{4EB01CF9-7201-7E4F-8BAB-B35A771841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40"/>
          <a:stretch>
            <a:fillRect/>
          </a:stretch>
        </p:blipFill>
        <p:spPr bwMode="auto">
          <a:xfrm>
            <a:off x="708917" y="981079"/>
            <a:ext cx="5095982" cy="2995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5">
            <a:extLst>
              <a:ext uri="{FF2B5EF4-FFF2-40B4-BE49-F238E27FC236}">
                <a16:creationId xmlns:a16="http://schemas.microsoft.com/office/drawing/2014/main" id="{9275F573-AB1A-0149-9F9B-345CC88004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23" b="7518"/>
          <a:stretch>
            <a:fillRect/>
          </a:stretch>
        </p:blipFill>
        <p:spPr bwMode="auto">
          <a:xfrm>
            <a:off x="6013618" y="981079"/>
            <a:ext cx="5095982" cy="2995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C7A69C0-F199-354D-BDAC-FE66399499B1}"/>
              </a:ext>
            </a:extLst>
          </p:cNvPr>
          <p:cNvSpPr txBox="1"/>
          <p:nvPr/>
        </p:nvSpPr>
        <p:spPr>
          <a:xfrm>
            <a:off x="750620" y="4126663"/>
            <a:ext cx="10108557" cy="267765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Arial Narrow" panose="020B0604020202020204" pitchFamily="34" charset="0"/>
                <a:cs typeface="Arial Narrow" panose="020B0604020202020204" pitchFamily="34" charset="0"/>
              </a:rPr>
              <a:t>Atmospheric models have a common general purpose and share some aspects, but the same concept covers very different realities.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Arial Narrow" panose="020B0604020202020204" pitchFamily="34" charset="0"/>
                <a:cs typeface="Arial Narrow" panose="020B0604020202020204" pitchFamily="34" charset="0"/>
              </a:rPr>
              <a:t>Some model platforms are for general consumption with appropriate documentation and kit to get you on the road once you have your license, others are one-of-a-kind and are developed and maintained for specific high-end objectives.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Arial Narrow" panose="020B0604020202020204" pitchFamily="34" charset="0"/>
                <a:cs typeface="Arial Narrow" panose="020B0604020202020204" pitchFamily="34" charset="0"/>
              </a:rPr>
              <a:t>This drives a wide design choices and explain the variety of several dozens of global and regional models being used in the world today.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793834" y="279308"/>
            <a:ext cx="784497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fr-FR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BACK TO THE HORIZONTAL RESOLUTION ISSUE…</a:t>
            </a: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817"/>
          <a:stretch/>
        </p:blipFill>
        <p:spPr bwMode="auto">
          <a:xfrm>
            <a:off x="2128807" y="979700"/>
            <a:ext cx="4359532" cy="30980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val 3"/>
          <p:cNvSpPr/>
          <p:nvPr/>
        </p:nvSpPr>
        <p:spPr bwMode="auto">
          <a:xfrm>
            <a:off x="4497895" y="2449753"/>
            <a:ext cx="126223" cy="128480"/>
          </a:xfrm>
          <a:prstGeom prst="ellipse">
            <a:avLst/>
          </a:prstGeom>
          <a:noFill/>
          <a:ln w="508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b="1">
              <a:latin typeface="Arial" charset="0"/>
            </a:endParaRPr>
          </a:p>
        </p:txBody>
      </p:sp>
      <p:sp>
        <p:nvSpPr>
          <p:cNvPr id="5" name="Oval 4"/>
          <p:cNvSpPr/>
          <p:nvPr/>
        </p:nvSpPr>
        <p:spPr bwMode="auto">
          <a:xfrm>
            <a:off x="3257247" y="3278505"/>
            <a:ext cx="126223" cy="128480"/>
          </a:xfrm>
          <a:prstGeom prst="ellipse">
            <a:avLst/>
          </a:prstGeom>
          <a:noFill/>
          <a:ln w="50800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b="1">
              <a:latin typeface="Arial" charset="0"/>
            </a:endParaRPr>
          </a:p>
        </p:txBody>
      </p:sp>
      <p:sp>
        <p:nvSpPr>
          <p:cNvPr id="8" name="Rectangle 7"/>
          <p:cNvSpPr/>
          <p:nvPr/>
        </p:nvSpPr>
        <p:spPr bwMode="auto">
          <a:xfrm>
            <a:off x="8845613" y="1927345"/>
            <a:ext cx="589935" cy="560439"/>
          </a:xfrm>
          <a:prstGeom prst="rect">
            <a:avLst/>
          </a:prstGeom>
          <a:solidFill>
            <a:srgbClr val="00B050"/>
          </a:solidFill>
          <a:ln w="508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b="1">
              <a:latin typeface="Arial" charset="0"/>
            </a:endParaRPr>
          </a:p>
        </p:txBody>
      </p:sp>
      <p:sp>
        <p:nvSpPr>
          <p:cNvPr id="9" name="Rectangle 8"/>
          <p:cNvSpPr/>
          <p:nvPr/>
        </p:nvSpPr>
        <p:spPr bwMode="auto">
          <a:xfrm>
            <a:off x="9440453" y="1932265"/>
            <a:ext cx="589935" cy="560439"/>
          </a:xfrm>
          <a:prstGeom prst="rect">
            <a:avLst/>
          </a:prstGeom>
          <a:solidFill>
            <a:srgbClr val="00B050"/>
          </a:solidFill>
          <a:ln w="508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b="1">
              <a:latin typeface="Arial" charset="0"/>
            </a:endParaRPr>
          </a:p>
        </p:txBody>
      </p:sp>
      <p:sp>
        <p:nvSpPr>
          <p:cNvPr id="10" name="Rectangle 9"/>
          <p:cNvSpPr/>
          <p:nvPr/>
        </p:nvSpPr>
        <p:spPr bwMode="auto">
          <a:xfrm>
            <a:off x="8840705" y="2482861"/>
            <a:ext cx="589935" cy="560439"/>
          </a:xfrm>
          <a:prstGeom prst="rect">
            <a:avLst/>
          </a:prstGeom>
          <a:solidFill>
            <a:srgbClr val="00B050"/>
          </a:solidFill>
          <a:ln w="508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b="1">
              <a:latin typeface="Arial" charset="0"/>
            </a:endParaRPr>
          </a:p>
        </p:txBody>
      </p:sp>
      <p:sp>
        <p:nvSpPr>
          <p:cNvPr id="11" name="Rectangle 10"/>
          <p:cNvSpPr/>
          <p:nvPr/>
        </p:nvSpPr>
        <p:spPr bwMode="auto">
          <a:xfrm>
            <a:off x="9435545" y="2487781"/>
            <a:ext cx="589935" cy="560439"/>
          </a:xfrm>
          <a:prstGeom prst="rect">
            <a:avLst/>
          </a:prstGeom>
          <a:solidFill>
            <a:srgbClr val="00B050"/>
          </a:solidFill>
          <a:ln w="508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b="1">
              <a:latin typeface="Arial" charset="0"/>
            </a:endParaRPr>
          </a:p>
        </p:txBody>
      </p:sp>
      <p:sp>
        <p:nvSpPr>
          <p:cNvPr id="16" name="Rectangle 15"/>
          <p:cNvSpPr/>
          <p:nvPr/>
        </p:nvSpPr>
        <p:spPr bwMode="auto">
          <a:xfrm>
            <a:off x="10029194" y="3387427"/>
            <a:ext cx="589935" cy="560439"/>
          </a:xfrm>
          <a:prstGeom prst="rect">
            <a:avLst/>
          </a:prstGeom>
          <a:solidFill>
            <a:srgbClr val="7030A0"/>
          </a:solidFill>
          <a:ln w="508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b="1">
              <a:solidFill>
                <a:srgbClr val="7030A0"/>
              </a:solidFill>
              <a:latin typeface="Arial" charset="0"/>
            </a:endParaRPr>
          </a:p>
        </p:txBody>
      </p:sp>
      <p:sp>
        <p:nvSpPr>
          <p:cNvPr id="17" name="Rectangle 16"/>
          <p:cNvSpPr/>
          <p:nvPr/>
        </p:nvSpPr>
        <p:spPr bwMode="auto">
          <a:xfrm>
            <a:off x="10624034" y="3392347"/>
            <a:ext cx="589935" cy="560439"/>
          </a:xfrm>
          <a:prstGeom prst="rect">
            <a:avLst/>
          </a:prstGeom>
          <a:solidFill>
            <a:srgbClr val="7030A0"/>
          </a:solidFill>
          <a:ln w="508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b="1">
              <a:solidFill>
                <a:srgbClr val="7030A0"/>
              </a:solidFill>
              <a:latin typeface="Arial" charset="0"/>
            </a:endParaRPr>
          </a:p>
        </p:txBody>
      </p:sp>
      <p:sp>
        <p:nvSpPr>
          <p:cNvPr id="18" name="Rectangle 17"/>
          <p:cNvSpPr/>
          <p:nvPr/>
        </p:nvSpPr>
        <p:spPr bwMode="auto">
          <a:xfrm>
            <a:off x="10024286" y="3942943"/>
            <a:ext cx="589935" cy="560439"/>
          </a:xfrm>
          <a:prstGeom prst="rect">
            <a:avLst/>
          </a:prstGeom>
          <a:noFill/>
          <a:ln w="508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b="1">
              <a:latin typeface="Arial" charset="0"/>
            </a:endParaRPr>
          </a:p>
        </p:txBody>
      </p:sp>
      <p:sp>
        <p:nvSpPr>
          <p:cNvPr id="19" name="Rectangle 18"/>
          <p:cNvSpPr/>
          <p:nvPr/>
        </p:nvSpPr>
        <p:spPr bwMode="auto">
          <a:xfrm>
            <a:off x="10619126" y="3947863"/>
            <a:ext cx="589935" cy="560439"/>
          </a:xfrm>
          <a:prstGeom prst="rect">
            <a:avLst/>
          </a:prstGeom>
          <a:noFill/>
          <a:ln w="508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b="1">
              <a:latin typeface="Arial" charset="0"/>
            </a:endParaRPr>
          </a:p>
        </p:txBody>
      </p:sp>
      <p:sp>
        <p:nvSpPr>
          <p:cNvPr id="20" name="Rectangle 19"/>
          <p:cNvSpPr/>
          <p:nvPr/>
        </p:nvSpPr>
        <p:spPr bwMode="auto">
          <a:xfrm>
            <a:off x="7677322" y="3392350"/>
            <a:ext cx="589935" cy="560439"/>
          </a:xfrm>
          <a:prstGeom prst="rect">
            <a:avLst/>
          </a:prstGeom>
          <a:solidFill>
            <a:srgbClr val="7030A0"/>
          </a:solidFill>
          <a:ln w="508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b="1">
              <a:latin typeface="Arial" charset="0"/>
            </a:endParaRPr>
          </a:p>
        </p:txBody>
      </p:sp>
      <p:sp>
        <p:nvSpPr>
          <p:cNvPr id="21" name="Rectangle 20"/>
          <p:cNvSpPr/>
          <p:nvPr/>
        </p:nvSpPr>
        <p:spPr bwMode="auto">
          <a:xfrm>
            <a:off x="8272162" y="3397270"/>
            <a:ext cx="589935" cy="560439"/>
          </a:xfrm>
          <a:prstGeom prst="rect">
            <a:avLst/>
          </a:prstGeom>
          <a:noFill/>
          <a:ln w="508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b="1">
              <a:latin typeface="Arial" charset="0"/>
            </a:endParaRPr>
          </a:p>
        </p:txBody>
      </p:sp>
      <p:sp>
        <p:nvSpPr>
          <p:cNvPr id="22" name="Rectangle 21"/>
          <p:cNvSpPr/>
          <p:nvPr/>
        </p:nvSpPr>
        <p:spPr bwMode="auto">
          <a:xfrm>
            <a:off x="7672414" y="3947866"/>
            <a:ext cx="589935" cy="560439"/>
          </a:xfrm>
          <a:prstGeom prst="rect">
            <a:avLst/>
          </a:prstGeom>
          <a:noFill/>
          <a:ln w="508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b="1">
              <a:latin typeface="Arial" charset="0"/>
            </a:endParaRPr>
          </a:p>
        </p:txBody>
      </p:sp>
      <p:sp>
        <p:nvSpPr>
          <p:cNvPr id="23" name="Rectangle 22"/>
          <p:cNvSpPr/>
          <p:nvPr/>
        </p:nvSpPr>
        <p:spPr bwMode="auto">
          <a:xfrm>
            <a:off x="8267254" y="3952786"/>
            <a:ext cx="589935" cy="560439"/>
          </a:xfrm>
          <a:prstGeom prst="rect">
            <a:avLst/>
          </a:prstGeom>
          <a:solidFill>
            <a:srgbClr val="7030A0"/>
          </a:solidFill>
          <a:ln w="508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b="1">
              <a:latin typeface="Arial" charset="0"/>
            </a:endParaRPr>
          </a:p>
        </p:txBody>
      </p:sp>
      <p:sp>
        <p:nvSpPr>
          <p:cNvPr id="24" name="Rectangle 23"/>
          <p:cNvSpPr/>
          <p:nvPr/>
        </p:nvSpPr>
        <p:spPr bwMode="auto">
          <a:xfrm>
            <a:off x="8883977" y="4860503"/>
            <a:ext cx="589935" cy="560439"/>
          </a:xfrm>
          <a:prstGeom prst="rect">
            <a:avLst/>
          </a:prstGeom>
          <a:noFill/>
          <a:ln w="508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b="1">
              <a:latin typeface="Arial" charset="0"/>
            </a:endParaRPr>
          </a:p>
        </p:txBody>
      </p:sp>
      <p:sp>
        <p:nvSpPr>
          <p:cNvPr id="25" name="Rectangle 24"/>
          <p:cNvSpPr/>
          <p:nvPr/>
        </p:nvSpPr>
        <p:spPr bwMode="auto">
          <a:xfrm>
            <a:off x="9478817" y="4865423"/>
            <a:ext cx="589935" cy="560439"/>
          </a:xfrm>
          <a:prstGeom prst="rect">
            <a:avLst/>
          </a:prstGeom>
          <a:noFill/>
          <a:ln w="508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b="1">
              <a:latin typeface="Arial" charset="0"/>
            </a:endParaRPr>
          </a:p>
        </p:txBody>
      </p:sp>
      <p:sp>
        <p:nvSpPr>
          <p:cNvPr id="26" name="Rectangle 25"/>
          <p:cNvSpPr/>
          <p:nvPr/>
        </p:nvSpPr>
        <p:spPr bwMode="auto">
          <a:xfrm>
            <a:off x="8879069" y="5416019"/>
            <a:ext cx="589935" cy="560439"/>
          </a:xfrm>
          <a:prstGeom prst="rect">
            <a:avLst/>
          </a:prstGeom>
          <a:noFill/>
          <a:ln w="508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b="1">
              <a:latin typeface="Arial" charset="0"/>
            </a:endParaRPr>
          </a:p>
        </p:txBody>
      </p:sp>
      <p:sp>
        <p:nvSpPr>
          <p:cNvPr id="27" name="Rectangle 26"/>
          <p:cNvSpPr/>
          <p:nvPr/>
        </p:nvSpPr>
        <p:spPr bwMode="auto">
          <a:xfrm>
            <a:off x="9473909" y="5420939"/>
            <a:ext cx="589935" cy="560439"/>
          </a:xfrm>
          <a:prstGeom prst="rect">
            <a:avLst/>
          </a:prstGeom>
          <a:solidFill>
            <a:srgbClr val="FF0000"/>
          </a:solidFill>
          <a:ln w="508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b="1">
              <a:latin typeface="Arial" charset="0"/>
            </a:endParaRPr>
          </a:p>
        </p:txBody>
      </p:sp>
      <p:sp>
        <p:nvSpPr>
          <p:cNvPr id="28" name="Rectangle 27"/>
          <p:cNvSpPr/>
          <p:nvPr/>
        </p:nvSpPr>
        <p:spPr bwMode="auto">
          <a:xfrm>
            <a:off x="8848065" y="463723"/>
            <a:ext cx="1184775" cy="1126946"/>
          </a:xfrm>
          <a:prstGeom prst="rect">
            <a:avLst/>
          </a:prstGeom>
          <a:solidFill>
            <a:srgbClr val="00B050"/>
          </a:solidFill>
          <a:ln w="508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b="1">
              <a:latin typeface="Arial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523982" y="4517921"/>
            <a:ext cx="692105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latin typeface="Arial Narrow" panose="020B0604020202020204" pitchFamily="34" charset="0"/>
                <a:cs typeface="Arial Narrow" panose="020B0604020202020204" pitchFamily="34" charset="0"/>
              </a:rPr>
              <a:t>Sub-grid distribution of sources can lead to significantly different </a:t>
            </a:r>
            <a:r>
              <a:rPr lang="en-GB" sz="2400" dirty="0" err="1">
                <a:latin typeface="Arial Narrow" panose="020B0604020202020204" pitchFamily="34" charset="0"/>
                <a:cs typeface="Arial Narrow" panose="020B0604020202020204" pitchFamily="34" charset="0"/>
              </a:rPr>
              <a:t>dillution</a:t>
            </a:r>
            <a:r>
              <a:rPr lang="en-GB" sz="2400" dirty="0">
                <a:latin typeface="Arial Narrow" panose="020B0604020202020204" pitchFamily="34" charset="0"/>
                <a:cs typeface="Arial Narrow" panose="020B0604020202020204" pitchFamily="34" charset="0"/>
              </a:rPr>
              <a:t> levels for the same quantity of precursor pollutants… </a:t>
            </a:r>
          </a:p>
          <a:p>
            <a:r>
              <a:rPr lang="en-GB" sz="2400" dirty="0">
                <a:latin typeface="Arial Narrow" panose="020B0604020202020204" pitchFamily="34" charset="0"/>
                <a:cs typeface="Arial Narrow" panose="020B0604020202020204" pitchFamily="34" charset="0"/>
              </a:rPr>
              <a:t>…and very different production rate of ozone, thus different biases, requiring some degree of “tuning”.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0201853" y="810508"/>
            <a:ext cx="101181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rgbClr val="00B05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Ozone</a:t>
            </a:r>
          </a:p>
          <a:p>
            <a:r>
              <a:rPr lang="en-GB" b="1" dirty="0">
                <a:solidFill>
                  <a:srgbClr val="00B05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~120 ppb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0192040" y="2122098"/>
            <a:ext cx="101181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rgbClr val="00B05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Ozone</a:t>
            </a:r>
          </a:p>
          <a:p>
            <a:r>
              <a:rPr lang="en-GB" b="1" dirty="0">
                <a:solidFill>
                  <a:srgbClr val="00B05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~120 ppb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8995790" y="3485432"/>
            <a:ext cx="106206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7030A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Ozone</a:t>
            </a:r>
          </a:p>
          <a:p>
            <a:r>
              <a:rPr lang="en-GB" b="1" dirty="0">
                <a:solidFill>
                  <a:srgbClr val="7030A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~180/2 = 90 ppb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8384566" y="6047492"/>
            <a:ext cx="25295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FF000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Ozone ~300/4 =75 ppb</a:t>
            </a:r>
          </a:p>
        </p:txBody>
      </p:sp>
      <p:sp>
        <p:nvSpPr>
          <p:cNvPr id="34" name="Oval 33"/>
          <p:cNvSpPr/>
          <p:nvPr/>
        </p:nvSpPr>
        <p:spPr bwMode="auto">
          <a:xfrm>
            <a:off x="3662179" y="3015097"/>
            <a:ext cx="126223" cy="128480"/>
          </a:xfrm>
          <a:prstGeom prst="ellipse">
            <a:avLst/>
          </a:prstGeom>
          <a:noFill/>
          <a:ln w="50800" cap="flat" cmpd="sng" algn="ctr">
            <a:solidFill>
              <a:srgbClr val="7030A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b="1">
              <a:solidFill>
                <a:srgbClr val="7030A0"/>
              </a:solidFill>
              <a:latin typeface="Arial" charset="0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AF43264-B660-6C4D-9625-B82241E8C7AD}"/>
              </a:ext>
            </a:extLst>
          </p:cNvPr>
          <p:cNvCxnSpPr/>
          <p:nvPr/>
        </p:nvCxnSpPr>
        <p:spPr>
          <a:xfrm>
            <a:off x="3322163" y="3429000"/>
            <a:ext cx="0" cy="252000"/>
          </a:xfrm>
          <a:prstGeom prst="line">
            <a:avLst/>
          </a:prstGeom>
          <a:ln w="19050">
            <a:solidFill>
              <a:srgbClr val="00B050"/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B039EDF1-4F3D-DC45-94B2-05D5A3F2DCD2}"/>
              </a:ext>
            </a:extLst>
          </p:cNvPr>
          <p:cNvCxnSpPr>
            <a:cxnSpLocks/>
          </p:cNvCxnSpPr>
          <p:nvPr/>
        </p:nvCxnSpPr>
        <p:spPr>
          <a:xfrm rot="5400000">
            <a:off x="3020696" y="3163944"/>
            <a:ext cx="0" cy="367500"/>
          </a:xfrm>
          <a:prstGeom prst="line">
            <a:avLst/>
          </a:prstGeom>
          <a:ln w="19050">
            <a:solidFill>
              <a:srgbClr val="00B050"/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61E878D4-DFED-D549-A5F0-61A9801513F2}"/>
              </a:ext>
            </a:extLst>
          </p:cNvPr>
          <p:cNvCxnSpPr>
            <a:cxnSpLocks/>
          </p:cNvCxnSpPr>
          <p:nvPr/>
        </p:nvCxnSpPr>
        <p:spPr>
          <a:xfrm rot="5400000">
            <a:off x="3246747" y="2682455"/>
            <a:ext cx="0" cy="756000"/>
          </a:xfrm>
          <a:prstGeom prst="line">
            <a:avLst/>
          </a:prstGeom>
          <a:ln w="19050">
            <a:solidFill>
              <a:srgbClr val="7030A0"/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FE3FCCBA-F181-6243-94E3-039AAA5EB3F6}"/>
              </a:ext>
            </a:extLst>
          </p:cNvPr>
          <p:cNvCxnSpPr>
            <a:cxnSpLocks/>
          </p:cNvCxnSpPr>
          <p:nvPr/>
        </p:nvCxnSpPr>
        <p:spPr>
          <a:xfrm rot="5400000">
            <a:off x="3671290" y="1703993"/>
            <a:ext cx="0" cy="1620000"/>
          </a:xfrm>
          <a:prstGeom prst="line">
            <a:avLst/>
          </a:prstGeom>
          <a:ln w="19050">
            <a:solidFill>
              <a:srgbClr val="FF0000"/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2E29898F-CC48-7641-8ED5-2BBE62866AA7}"/>
              </a:ext>
            </a:extLst>
          </p:cNvPr>
          <p:cNvCxnSpPr/>
          <p:nvPr/>
        </p:nvCxnSpPr>
        <p:spPr>
          <a:xfrm>
            <a:off x="3725290" y="3198211"/>
            <a:ext cx="0" cy="468000"/>
          </a:xfrm>
          <a:prstGeom prst="line">
            <a:avLst/>
          </a:prstGeom>
          <a:ln w="19050">
            <a:solidFill>
              <a:srgbClr val="7030A0"/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94D00E89-204C-C24E-9929-AF3704920D84}"/>
              </a:ext>
            </a:extLst>
          </p:cNvPr>
          <p:cNvCxnSpPr/>
          <p:nvPr/>
        </p:nvCxnSpPr>
        <p:spPr>
          <a:xfrm>
            <a:off x="4565339" y="2611337"/>
            <a:ext cx="0" cy="1008000"/>
          </a:xfrm>
          <a:prstGeom prst="line">
            <a:avLst/>
          </a:prstGeom>
          <a:ln w="19050">
            <a:solidFill>
              <a:srgbClr val="FF0000"/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8080488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AA7887-CE84-714B-94F6-3909C401F6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COMPUTING COSTS: THE CASE OF ADVECTIVE TRANSPORT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96C9E87-C231-EB45-97C4-E6DBC8123D0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AB80EA-DB86-D849-B86F-15DAF31F0474}" type="slidenum">
              <a:rPr lang="en-US" smtClean="0"/>
              <a:pPr/>
              <a:t>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876E4A-E294-0E41-9D09-C9E0FF540E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ctr"/>
            <a:r>
              <a:rPr lang="en-US"/>
              <a:t>European Centre for Medium-Range Weather Forecasts</a:t>
            </a:r>
            <a:endParaRPr lang="en-US" dirty="0"/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3AB39B7C-F00F-D44D-85E6-0A2439940895}"/>
              </a:ext>
            </a:extLst>
          </p:cNvPr>
          <p:cNvSpPr txBox="1">
            <a:spLocks noChangeArrowheads="1"/>
          </p:cNvSpPr>
          <p:nvPr/>
        </p:nvSpPr>
        <p:spPr>
          <a:xfrm>
            <a:off x="536230" y="956140"/>
            <a:ext cx="11652593" cy="1143000"/>
          </a:xfrm>
          <a:prstGeom prst="rect">
            <a:avLst/>
          </a:prstGeom>
        </p:spPr>
        <p:txBody>
          <a:bodyPr lIns="0" tIns="0" rIns="0" bIns="0"/>
          <a:lstStyle>
            <a:lvl1pPr algn="l" defTabSz="457200" rtl="0" eaLnBrk="1" latinLnBrk="0" hangingPunct="1">
              <a:lnSpc>
                <a:spcPts val="2800"/>
              </a:lnSpc>
              <a:spcBef>
                <a:spcPct val="0"/>
              </a:spcBef>
              <a:buNone/>
              <a:defRPr sz="2400" kern="1200">
                <a:solidFill>
                  <a:srgbClr val="064E83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dirty="0">
                <a:solidFill>
                  <a:schemeClr val="tx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Eulerian models use assemblages of boxes exchanging mass to resolve spatial structure</a:t>
            </a:r>
          </a:p>
        </p:txBody>
      </p:sp>
      <p:sp>
        <p:nvSpPr>
          <p:cNvPr id="7" name="Text Box 3">
            <a:extLst>
              <a:ext uri="{FF2B5EF4-FFF2-40B4-BE49-F238E27FC236}">
                <a16:creationId xmlns:a16="http://schemas.microsoft.com/office/drawing/2014/main" id="{0AC15BAE-596D-1548-A85B-58B6454259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9344" y="3912545"/>
            <a:ext cx="11310135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en-US" sz="2400" dirty="0">
                <a:solidFill>
                  <a:srgbClr val="00000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Lagrangian models use assemblages of traveling puffs not exchanging mass, and sum over all puff trajectories to resolve spatial structure</a:t>
            </a:r>
          </a:p>
        </p:txBody>
      </p:sp>
      <p:grpSp>
        <p:nvGrpSpPr>
          <p:cNvPr id="8" name="Group 5">
            <a:extLst>
              <a:ext uri="{FF2B5EF4-FFF2-40B4-BE49-F238E27FC236}">
                <a16:creationId xmlns:a16="http://schemas.microsoft.com/office/drawing/2014/main" id="{C2C91EAE-03E8-E14F-B312-EA08015B314C}"/>
              </a:ext>
            </a:extLst>
          </p:cNvPr>
          <p:cNvGrpSpPr>
            <a:grpSpLocks/>
          </p:cNvGrpSpPr>
          <p:nvPr/>
        </p:nvGrpSpPr>
        <p:grpSpPr bwMode="auto">
          <a:xfrm>
            <a:off x="571370" y="1474112"/>
            <a:ext cx="2531724" cy="2472254"/>
            <a:chOff x="1469" y="1248"/>
            <a:chExt cx="2822" cy="2640"/>
          </a:xfrm>
        </p:grpSpPr>
        <p:pic>
          <p:nvPicPr>
            <p:cNvPr id="9" name="Picture 6">
              <a:extLst>
                <a:ext uri="{FF2B5EF4-FFF2-40B4-BE49-F238E27FC236}">
                  <a16:creationId xmlns:a16="http://schemas.microsoft.com/office/drawing/2014/main" id="{403E65B4-4C20-4E40-A224-B869AC868EB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69" y="1248"/>
              <a:ext cx="2822" cy="25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0" name="Rectangle 7">
              <a:extLst>
                <a:ext uri="{FF2B5EF4-FFF2-40B4-BE49-F238E27FC236}">
                  <a16:creationId xmlns:a16="http://schemas.microsoft.com/office/drawing/2014/main" id="{3D7146BA-2047-4741-BFC0-5457A84B0AB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24" y="2544"/>
              <a:ext cx="1248" cy="48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" name="Rectangle 8">
              <a:extLst>
                <a:ext uri="{FF2B5EF4-FFF2-40B4-BE49-F238E27FC236}">
                  <a16:creationId xmlns:a16="http://schemas.microsoft.com/office/drawing/2014/main" id="{16C473B2-F437-414C-A98A-892AE168187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84" y="3744"/>
              <a:ext cx="2304" cy="1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" name="Rectangle 9">
              <a:extLst>
                <a:ext uri="{FF2B5EF4-FFF2-40B4-BE49-F238E27FC236}">
                  <a16:creationId xmlns:a16="http://schemas.microsoft.com/office/drawing/2014/main" id="{8DD5D1EF-DBF6-3843-92CE-1A9191A8836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68" y="3504"/>
              <a:ext cx="912" cy="1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aphicFrame>
        <p:nvGraphicFramePr>
          <p:cNvPr id="13" name="Object 10">
            <a:extLst>
              <a:ext uri="{FF2B5EF4-FFF2-40B4-BE49-F238E27FC236}">
                <a16:creationId xmlns:a16="http://schemas.microsoft.com/office/drawing/2014/main" id="{55E36A6E-E0F0-454E-92DA-0BFE1FBD64D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3969905"/>
              </p:ext>
            </p:extLst>
          </p:nvPr>
        </p:nvGraphicFramePr>
        <p:xfrm>
          <a:off x="3286838" y="1999846"/>
          <a:ext cx="6603361" cy="117156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30" name="Equation" r:id="rId4" imgW="51206400" imgH="9067800" progId="Equation.3">
                  <p:embed/>
                </p:oleObj>
              </mc:Choice>
              <mc:Fallback>
                <p:oleObj name="Equation" r:id="rId4" imgW="51206400" imgH="9067800" progId="Equation.3">
                  <p:embed/>
                  <p:pic>
                    <p:nvPicPr>
                      <p:cNvPr id="1428490" name="Object 10">
                        <a:extLst>
                          <a:ext uri="{FF2B5EF4-FFF2-40B4-BE49-F238E27FC236}">
                            <a16:creationId xmlns:a16="http://schemas.microsoft.com/office/drawing/2014/main" id="{BAD13491-CF8A-4E4E-B2D2-0783B657FA4F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86838" y="1999846"/>
                        <a:ext cx="6603361" cy="117156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Rectangle 12">
            <a:extLst>
              <a:ext uri="{FF2B5EF4-FFF2-40B4-BE49-F238E27FC236}">
                <a16:creationId xmlns:a16="http://schemas.microsoft.com/office/drawing/2014/main" id="{2BC9AA1B-5687-1C4C-B84A-EBD622FF60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91000" y="5199063"/>
            <a:ext cx="228600" cy="228600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en-US" altLang="en-US" sz="1800" b="1">
              <a:latin typeface="Helvetica" pitchFamily="2" charset="0"/>
            </a:endParaRPr>
          </a:p>
        </p:txBody>
      </p:sp>
      <p:sp>
        <p:nvSpPr>
          <p:cNvPr id="16" name="Rectangle 14">
            <a:extLst>
              <a:ext uri="{FF2B5EF4-FFF2-40B4-BE49-F238E27FC236}">
                <a16:creationId xmlns:a16="http://schemas.microsoft.com/office/drawing/2014/main" id="{07B1690A-4D51-5E44-B759-5917BF64F8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0600" y="5580063"/>
            <a:ext cx="228600" cy="228600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en-US" altLang="en-US" sz="1800" b="1">
              <a:latin typeface="Helvetica" pitchFamily="2" charset="0"/>
            </a:endParaRPr>
          </a:p>
        </p:txBody>
      </p:sp>
      <p:sp>
        <p:nvSpPr>
          <p:cNvPr id="17" name="Freeform 15">
            <a:extLst>
              <a:ext uri="{FF2B5EF4-FFF2-40B4-BE49-F238E27FC236}">
                <a16:creationId xmlns:a16="http://schemas.microsoft.com/office/drawing/2014/main" id="{086E44DC-8D5E-5046-950D-AC538F24B39A}"/>
              </a:ext>
            </a:extLst>
          </p:cNvPr>
          <p:cNvSpPr>
            <a:spLocks/>
          </p:cNvSpPr>
          <p:nvPr/>
        </p:nvSpPr>
        <p:spPr bwMode="auto">
          <a:xfrm>
            <a:off x="1219200" y="5084763"/>
            <a:ext cx="2971800" cy="571500"/>
          </a:xfrm>
          <a:custGeom>
            <a:avLst/>
            <a:gdLst>
              <a:gd name="T0" fmla="*/ 0 w 1872"/>
              <a:gd name="T1" fmla="*/ 360 h 360"/>
              <a:gd name="T2" fmla="*/ 336 w 1872"/>
              <a:gd name="T3" fmla="*/ 24 h 360"/>
              <a:gd name="T4" fmla="*/ 1056 w 1872"/>
              <a:gd name="T5" fmla="*/ 216 h 360"/>
              <a:gd name="T6" fmla="*/ 1344 w 1872"/>
              <a:gd name="T7" fmla="*/ 72 h 360"/>
              <a:gd name="T8" fmla="*/ 1872 w 1872"/>
              <a:gd name="T9" fmla="*/ 120 h 3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872" h="360">
                <a:moveTo>
                  <a:pt x="0" y="360"/>
                </a:moveTo>
                <a:cubicBezTo>
                  <a:pt x="80" y="204"/>
                  <a:pt x="160" y="48"/>
                  <a:pt x="336" y="24"/>
                </a:cubicBezTo>
                <a:cubicBezTo>
                  <a:pt x="512" y="0"/>
                  <a:pt x="888" y="208"/>
                  <a:pt x="1056" y="216"/>
                </a:cubicBezTo>
                <a:cubicBezTo>
                  <a:pt x="1224" y="224"/>
                  <a:pt x="1208" y="88"/>
                  <a:pt x="1344" y="72"/>
                </a:cubicBezTo>
                <a:cubicBezTo>
                  <a:pt x="1480" y="56"/>
                  <a:pt x="1784" y="112"/>
                  <a:pt x="1872" y="120"/>
                </a:cubicBezTo>
              </a:path>
            </a:pathLst>
          </a:custGeom>
          <a:noFill/>
          <a:ln w="38100" cmpd="sng">
            <a:solidFill>
              <a:schemeClr val="tx1"/>
            </a:solidFill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" name="Text Box 16">
            <a:extLst>
              <a:ext uri="{FF2B5EF4-FFF2-40B4-BE49-F238E27FC236}">
                <a16:creationId xmlns:a16="http://schemas.microsoft.com/office/drawing/2014/main" id="{41415C22-0784-2B43-9992-52E93A4630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5738813"/>
            <a:ext cx="713657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800">
                <a:latin typeface="Arial Narrow" panose="020B0604020202020204" pitchFamily="34" charset="0"/>
                <a:cs typeface="Arial Narrow" panose="020B0604020202020204" pitchFamily="34" charset="0"/>
              </a:rPr>
              <a:t>n</a:t>
            </a:r>
            <a:r>
              <a:rPr lang="en-US" altLang="en-US" sz="1800" baseline="-25000">
                <a:latin typeface="Arial Narrow" panose="020B0604020202020204" pitchFamily="34" charset="0"/>
                <a:cs typeface="Arial Narrow" panose="020B0604020202020204" pitchFamily="34" charset="0"/>
              </a:rPr>
              <a:t>i</a:t>
            </a:r>
            <a:r>
              <a:rPr lang="en-US" altLang="en-US" sz="1800">
                <a:latin typeface="Arial Narrow" panose="020B0604020202020204" pitchFamily="34" charset="0"/>
                <a:cs typeface="Arial Narrow" panose="020B0604020202020204" pitchFamily="34" charset="0"/>
              </a:rPr>
              <a:t>(x,t</a:t>
            </a:r>
            <a:r>
              <a:rPr lang="en-US" altLang="en-US" sz="1800" baseline="-25000">
                <a:latin typeface="Arial Narrow" panose="020B0604020202020204" pitchFamily="34" charset="0"/>
                <a:cs typeface="Arial Narrow" panose="020B0604020202020204" pitchFamily="34" charset="0"/>
              </a:rPr>
              <a:t>o</a:t>
            </a:r>
            <a:r>
              <a:rPr lang="en-US" altLang="en-US" sz="1800">
                <a:latin typeface="Arial Narrow" panose="020B0604020202020204" pitchFamily="34" charset="0"/>
                <a:cs typeface="Arial Narrow" panose="020B0604020202020204" pitchFamily="34" charset="0"/>
              </a:rPr>
              <a:t>)</a:t>
            </a:r>
          </a:p>
        </p:txBody>
      </p:sp>
      <p:sp>
        <p:nvSpPr>
          <p:cNvPr id="19" name="Text Box 17">
            <a:extLst>
              <a:ext uri="{FF2B5EF4-FFF2-40B4-BE49-F238E27FC236}">
                <a16:creationId xmlns:a16="http://schemas.microsoft.com/office/drawing/2014/main" id="{D28F6744-5AC4-904C-AC1A-1C342FF0DA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62400" y="5514975"/>
            <a:ext cx="1013419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800">
                <a:latin typeface="Arial Narrow" panose="020B0604020202020204" pitchFamily="34" charset="0"/>
                <a:cs typeface="Arial Narrow" panose="020B0604020202020204" pitchFamily="34" charset="0"/>
              </a:rPr>
              <a:t>n</a:t>
            </a:r>
            <a:r>
              <a:rPr lang="en-US" altLang="en-US" sz="1800" baseline="-25000">
                <a:latin typeface="Arial Narrow" panose="020B0604020202020204" pitchFamily="34" charset="0"/>
                <a:cs typeface="Arial Narrow" panose="020B0604020202020204" pitchFamily="34" charset="0"/>
              </a:rPr>
              <a:t>i</a:t>
            </a:r>
            <a:r>
              <a:rPr lang="en-US" altLang="en-US" sz="1800">
                <a:latin typeface="Arial Narrow" panose="020B0604020202020204" pitchFamily="34" charset="0"/>
                <a:cs typeface="Arial Narrow" panose="020B0604020202020204" pitchFamily="34" charset="0"/>
              </a:rPr>
              <a:t>(x,t</a:t>
            </a:r>
            <a:r>
              <a:rPr lang="en-US" altLang="en-US" sz="1800" baseline="-25000">
                <a:latin typeface="Arial Narrow" panose="020B0604020202020204" pitchFamily="34" charset="0"/>
                <a:cs typeface="Arial Narrow" panose="020B0604020202020204" pitchFamily="34" charset="0"/>
              </a:rPr>
              <a:t>o</a:t>
            </a:r>
            <a:r>
              <a:rPr lang="en-US" altLang="en-US" sz="1800">
                <a:latin typeface="Arial Narrow" panose="020B0604020202020204" pitchFamily="34" charset="0"/>
                <a:cs typeface="Arial Narrow" panose="020B0604020202020204" pitchFamily="34" charset="0"/>
              </a:rPr>
              <a:t>+Dt)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1BB3695-3878-354F-B496-42ACCB5E0FEC}"/>
              </a:ext>
            </a:extLst>
          </p:cNvPr>
          <p:cNvSpPr/>
          <p:nvPr/>
        </p:nvSpPr>
        <p:spPr>
          <a:xfrm>
            <a:off x="5971462" y="1890445"/>
            <a:ext cx="3918737" cy="12827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37FD7C5-14E0-D04A-9719-C3ECB73EFE06}"/>
              </a:ext>
            </a:extLst>
          </p:cNvPr>
          <p:cNvSpPr txBox="1"/>
          <p:nvPr/>
        </p:nvSpPr>
        <p:spPr>
          <a:xfrm>
            <a:off x="6913938" y="1880770"/>
            <a:ext cx="4315716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64E83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Courant-Friedrichs-Lewi condition (space/time discretization constraints)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64E83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Rapid growth of computational cost with the number of tracers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64E83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…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>
              <a:solidFill>
                <a:srgbClr val="064E83"/>
              </a:solidFill>
              <a:latin typeface="Arial Narrow" panose="020B0604020202020204" pitchFamily="34" charset="0"/>
              <a:cs typeface="Arial Narrow" panose="020B060402020202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D55272D-F021-1B44-83C5-300EDD11E13F}"/>
              </a:ext>
            </a:extLst>
          </p:cNvPr>
          <p:cNvSpPr txBox="1"/>
          <p:nvPr/>
        </p:nvSpPr>
        <p:spPr>
          <a:xfrm>
            <a:off x="7034641" y="4944908"/>
            <a:ext cx="4315716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64E83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Very well appropriate for certain application (e.g. accidental releases, specific plumes…)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64E83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How to account for mixing?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64E83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How to “map” the entire space?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64E83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…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>
              <a:latin typeface="Arial Narrow" panose="020B0604020202020204" pitchFamily="34" charset="0"/>
              <a:cs typeface="Arial Narrow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071668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AA7887-CE84-714B-94F6-3909C401F6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SEMI-LAGRANGIAN SCHEMES: A BIT OF BOTH…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96C9E87-C231-EB45-97C4-E6DBC8123D0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AB80EA-DB86-D849-B86F-15DAF31F0474}" type="slidenum">
              <a:rPr lang="en-US" smtClean="0"/>
              <a:pPr/>
              <a:t>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876E4A-E294-0E41-9D09-C9E0FF540E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ctr"/>
            <a:r>
              <a:rPr lang="en-US"/>
              <a:t>European Centre for Medium-Range Weather Forecasts</a:t>
            </a:r>
            <a:endParaRPr lang="en-US" dirty="0"/>
          </a:p>
        </p:txBody>
      </p:sp>
      <p:grpSp>
        <p:nvGrpSpPr>
          <p:cNvPr id="20" name="Group 2">
            <a:extLst>
              <a:ext uri="{FF2B5EF4-FFF2-40B4-BE49-F238E27FC236}">
                <a16:creationId xmlns:a16="http://schemas.microsoft.com/office/drawing/2014/main" id="{3FD1A6AD-DA81-3048-9250-E8660A32EEF9}"/>
              </a:ext>
            </a:extLst>
          </p:cNvPr>
          <p:cNvGrpSpPr>
            <a:grpSpLocks/>
          </p:cNvGrpSpPr>
          <p:nvPr/>
        </p:nvGrpSpPr>
        <p:grpSpPr bwMode="auto">
          <a:xfrm>
            <a:off x="1361968" y="2010524"/>
            <a:ext cx="6172200" cy="2330451"/>
            <a:chOff x="912" y="1296"/>
            <a:chExt cx="3888" cy="1468"/>
          </a:xfrm>
        </p:grpSpPr>
        <p:sp>
          <p:nvSpPr>
            <p:cNvPr id="21" name="Line 3">
              <a:extLst>
                <a:ext uri="{FF2B5EF4-FFF2-40B4-BE49-F238E27FC236}">
                  <a16:creationId xmlns:a16="http://schemas.microsoft.com/office/drawing/2014/main" id="{19311F34-A50D-A442-BBD6-5835DD8CC01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968" y="2448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latin typeface="Arial Narrow" panose="020B0604020202020204" pitchFamily="34" charset="0"/>
                <a:cs typeface="Arial Narrow" panose="020B0604020202020204" pitchFamily="34" charset="0"/>
              </a:endParaRPr>
            </a:p>
          </p:txBody>
        </p:sp>
        <p:sp>
          <p:nvSpPr>
            <p:cNvPr id="22" name="Line 4">
              <a:extLst>
                <a:ext uri="{FF2B5EF4-FFF2-40B4-BE49-F238E27FC236}">
                  <a16:creationId xmlns:a16="http://schemas.microsoft.com/office/drawing/2014/main" id="{E47404BC-C683-B844-B268-635633CF11E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592" y="2448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latin typeface="Arial Narrow" panose="020B0604020202020204" pitchFamily="34" charset="0"/>
                <a:cs typeface="Arial Narrow" panose="020B0604020202020204" pitchFamily="34" charset="0"/>
              </a:endParaRPr>
            </a:p>
          </p:txBody>
        </p:sp>
        <p:sp>
          <p:nvSpPr>
            <p:cNvPr id="23" name="Line 5">
              <a:extLst>
                <a:ext uri="{FF2B5EF4-FFF2-40B4-BE49-F238E27FC236}">
                  <a16:creationId xmlns:a16="http://schemas.microsoft.com/office/drawing/2014/main" id="{25893B48-3194-6C40-9ADE-D3E710DCB79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216" y="2448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latin typeface="Arial Narrow" panose="020B0604020202020204" pitchFamily="34" charset="0"/>
                <a:cs typeface="Arial Narrow" panose="020B0604020202020204" pitchFamily="34" charset="0"/>
              </a:endParaRPr>
            </a:p>
          </p:txBody>
        </p:sp>
        <p:sp>
          <p:nvSpPr>
            <p:cNvPr id="24" name="Line 6">
              <a:extLst>
                <a:ext uri="{FF2B5EF4-FFF2-40B4-BE49-F238E27FC236}">
                  <a16:creationId xmlns:a16="http://schemas.microsoft.com/office/drawing/2014/main" id="{2D9F6C83-D8BB-4D45-B445-E69F6619C6F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840" y="2448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latin typeface="Arial Narrow" panose="020B0604020202020204" pitchFamily="34" charset="0"/>
                <a:cs typeface="Arial Narrow" panose="020B0604020202020204" pitchFamily="34" charset="0"/>
              </a:endParaRPr>
            </a:p>
          </p:txBody>
        </p:sp>
        <p:sp>
          <p:nvSpPr>
            <p:cNvPr id="25" name="Line 7">
              <a:extLst>
                <a:ext uri="{FF2B5EF4-FFF2-40B4-BE49-F238E27FC236}">
                  <a16:creationId xmlns:a16="http://schemas.microsoft.com/office/drawing/2014/main" id="{A08B03DB-DE54-2945-A378-EC899D720DB3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920" y="2064"/>
              <a:ext cx="96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latin typeface="Arial Narrow" panose="020B0604020202020204" pitchFamily="34" charset="0"/>
                <a:cs typeface="Arial Narrow" panose="020B0604020202020204" pitchFamily="34" charset="0"/>
              </a:endParaRPr>
            </a:p>
          </p:txBody>
        </p:sp>
        <p:sp>
          <p:nvSpPr>
            <p:cNvPr id="26" name="Line 8">
              <a:extLst>
                <a:ext uri="{FF2B5EF4-FFF2-40B4-BE49-F238E27FC236}">
                  <a16:creationId xmlns:a16="http://schemas.microsoft.com/office/drawing/2014/main" id="{9DC5ECD1-559C-D947-A8A0-AD6B8EDD2453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1920" y="2064"/>
              <a:ext cx="96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latin typeface="Arial Narrow" panose="020B0604020202020204" pitchFamily="34" charset="0"/>
                <a:cs typeface="Arial Narrow" panose="020B0604020202020204" pitchFamily="34" charset="0"/>
              </a:endParaRPr>
            </a:p>
          </p:txBody>
        </p:sp>
        <p:sp>
          <p:nvSpPr>
            <p:cNvPr id="27" name="Line 9">
              <a:extLst>
                <a:ext uri="{FF2B5EF4-FFF2-40B4-BE49-F238E27FC236}">
                  <a16:creationId xmlns:a16="http://schemas.microsoft.com/office/drawing/2014/main" id="{9DC9E0AB-8C3E-5845-B55F-73B96EA51AB1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496" y="1632"/>
              <a:ext cx="96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latin typeface="Arial Narrow" panose="020B0604020202020204" pitchFamily="34" charset="0"/>
                <a:cs typeface="Arial Narrow" panose="020B0604020202020204" pitchFamily="34" charset="0"/>
              </a:endParaRPr>
            </a:p>
          </p:txBody>
        </p:sp>
        <p:sp>
          <p:nvSpPr>
            <p:cNvPr id="28" name="Line 10">
              <a:extLst>
                <a:ext uri="{FF2B5EF4-FFF2-40B4-BE49-F238E27FC236}">
                  <a16:creationId xmlns:a16="http://schemas.microsoft.com/office/drawing/2014/main" id="{83E959E0-6BD9-EA49-B969-8B0F81435CE6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2496" y="1632"/>
              <a:ext cx="96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latin typeface="Arial Narrow" panose="020B0604020202020204" pitchFamily="34" charset="0"/>
                <a:cs typeface="Arial Narrow" panose="020B0604020202020204" pitchFamily="34" charset="0"/>
              </a:endParaRPr>
            </a:p>
          </p:txBody>
        </p:sp>
        <p:sp>
          <p:nvSpPr>
            <p:cNvPr id="29" name="Line 11">
              <a:extLst>
                <a:ext uri="{FF2B5EF4-FFF2-40B4-BE49-F238E27FC236}">
                  <a16:creationId xmlns:a16="http://schemas.microsoft.com/office/drawing/2014/main" id="{BF0AF7DD-E383-1E48-9C41-C67DFD98B9A7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168" y="1344"/>
              <a:ext cx="96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latin typeface="Arial Narrow" panose="020B0604020202020204" pitchFamily="34" charset="0"/>
                <a:cs typeface="Arial Narrow" panose="020B0604020202020204" pitchFamily="34" charset="0"/>
              </a:endParaRPr>
            </a:p>
          </p:txBody>
        </p:sp>
        <p:sp>
          <p:nvSpPr>
            <p:cNvPr id="30" name="Line 12">
              <a:extLst>
                <a:ext uri="{FF2B5EF4-FFF2-40B4-BE49-F238E27FC236}">
                  <a16:creationId xmlns:a16="http://schemas.microsoft.com/office/drawing/2014/main" id="{F0FA0778-C469-AE4C-ADE2-AF97F41C541F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3168" y="1344"/>
              <a:ext cx="96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latin typeface="Arial Narrow" panose="020B0604020202020204" pitchFamily="34" charset="0"/>
                <a:cs typeface="Arial Narrow" panose="020B0604020202020204" pitchFamily="34" charset="0"/>
              </a:endParaRPr>
            </a:p>
          </p:txBody>
        </p:sp>
        <p:sp>
          <p:nvSpPr>
            <p:cNvPr id="31" name="Line 13">
              <a:extLst>
                <a:ext uri="{FF2B5EF4-FFF2-40B4-BE49-F238E27FC236}">
                  <a16:creationId xmlns:a16="http://schemas.microsoft.com/office/drawing/2014/main" id="{F8573C8C-A4CC-A842-8B73-1F985E0AA6D7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792" y="1296"/>
              <a:ext cx="96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latin typeface="Arial Narrow" panose="020B0604020202020204" pitchFamily="34" charset="0"/>
                <a:cs typeface="Arial Narrow" panose="020B0604020202020204" pitchFamily="34" charset="0"/>
              </a:endParaRPr>
            </a:p>
          </p:txBody>
        </p:sp>
        <p:sp>
          <p:nvSpPr>
            <p:cNvPr id="32" name="Line 14">
              <a:extLst>
                <a:ext uri="{FF2B5EF4-FFF2-40B4-BE49-F238E27FC236}">
                  <a16:creationId xmlns:a16="http://schemas.microsoft.com/office/drawing/2014/main" id="{96FD8F3E-ED7F-D84F-AAA9-139C5E525808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3792" y="1296"/>
              <a:ext cx="96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latin typeface="Arial Narrow" panose="020B0604020202020204" pitchFamily="34" charset="0"/>
                <a:cs typeface="Arial Narrow" panose="020B0604020202020204" pitchFamily="34" charset="0"/>
              </a:endParaRPr>
            </a:p>
          </p:txBody>
        </p:sp>
        <p:sp>
          <p:nvSpPr>
            <p:cNvPr id="33" name="Line 15">
              <a:extLst>
                <a:ext uri="{FF2B5EF4-FFF2-40B4-BE49-F238E27FC236}">
                  <a16:creationId xmlns:a16="http://schemas.microsoft.com/office/drawing/2014/main" id="{42D53F41-F883-8142-8A13-C28F531B59C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60" y="1920"/>
              <a:ext cx="288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latin typeface="Arial Narrow" panose="020B0604020202020204" pitchFamily="34" charset="0"/>
                <a:cs typeface="Arial Narrow" panose="020B0604020202020204" pitchFamily="34" charset="0"/>
              </a:endParaRPr>
            </a:p>
          </p:txBody>
        </p:sp>
        <p:grpSp>
          <p:nvGrpSpPr>
            <p:cNvPr id="34" name="Group 16">
              <a:extLst>
                <a:ext uri="{FF2B5EF4-FFF2-40B4-BE49-F238E27FC236}">
                  <a16:creationId xmlns:a16="http://schemas.microsoft.com/office/drawing/2014/main" id="{3C5D861B-8631-2D48-8536-F9BE60E40BA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60" y="1632"/>
              <a:ext cx="212" cy="288"/>
              <a:chOff x="960" y="1632"/>
              <a:chExt cx="212" cy="288"/>
            </a:xfrm>
          </p:grpSpPr>
          <p:sp>
            <p:nvSpPr>
              <p:cNvPr id="40" name="Line 17">
                <a:extLst>
                  <a:ext uri="{FF2B5EF4-FFF2-40B4-BE49-F238E27FC236}">
                    <a16:creationId xmlns:a16="http://schemas.microsoft.com/office/drawing/2014/main" id="{8FE31ED5-5E15-1343-B245-2D8D7AFED01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08" y="1680"/>
                <a:ext cx="144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latin typeface="Arial Narrow" panose="020B0604020202020204" pitchFamily="34" charset="0"/>
                  <a:cs typeface="Arial Narrow" panose="020B0604020202020204" pitchFamily="34" charset="0"/>
                </a:endParaRPr>
              </a:p>
            </p:txBody>
          </p:sp>
          <p:sp>
            <p:nvSpPr>
              <p:cNvPr id="41" name="Text Box 18">
                <a:extLst>
                  <a:ext uri="{FF2B5EF4-FFF2-40B4-BE49-F238E27FC236}">
                    <a16:creationId xmlns:a16="http://schemas.microsoft.com/office/drawing/2014/main" id="{BA3621CA-BFF0-E740-8BDD-9F372953B1E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960" y="1632"/>
                <a:ext cx="212" cy="2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r>
                  <a:rPr lang="fr-FR" altLang="en-US" sz="2400">
                    <a:latin typeface="Arial Narrow" panose="020B0604020202020204" pitchFamily="34" charset="0"/>
                    <a:cs typeface="Arial Narrow" panose="020B0604020202020204" pitchFamily="34" charset="0"/>
                  </a:rPr>
                  <a:t>u</a:t>
                </a:r>
              </a:p>
            </p:txBody>
          </p:sp>
        </p:grpSp>
        <p:sp>
          <p:nvSpPr>
            <p:cNvPr id="35" name="Line 19">
              <a:extLst>
                <a:ext uri="{FF2B5EF4-FFF2-40B4-BE49-F238E27FC236}">
                  <a16:creationId xmlns:a16="http://schemas.microsoft.com/office/drawing/2014/main" id="{C5650010-F2F9-304F-B19A-9DE2F4E4B9C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12" y="2496"/>
              <a:ext cx="3888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latin typeface="Arial Narrow" panose="020B0604020202020204" pitchFamily="34" charset="0"/>
                <a:cs typeface="Arial Narrow" panose="020B0604020202020204" pitchFamily="34" charset="0"/>
              </a:endParaRPr>
            </a:p>
          </p:txBody>
        </p:sp>
        <p:sp>
          <p:nvSpPr>
            <p:cNvPr id="36" name="Text Box 20">
              <a:extLst>
                <a:ext uri="{FF2B5EF4-FFF2-40B4-BE49-F238E27FC236}">
                  <a16:creationId xmlns:a16="http://schemas.microsoft.com/office/drawing/2014/main" id="{08DD7E96-9C42-6442-A0F0-F72CF2676B7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814" y="2473"/>
              <a:ext cx="277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fr-FR" altLang="en-US" sz="2400">
                  <a:latin typeface="Arial Narrow" panose="020B0604020202020204" pitchFamily="34" charset="0"/>
                  <a:cs typeface="Arial Narrow" panose="020B0604020202020204" pitchFamily="34" charset="0"/>
                </a:rPr>
                <a:t> </a:t>
              </a:r>
              <a:r>
                <a:rPr lang="fr-FR" altLang="en-US" sz="2000">
                  <a:latin typeface="Arial Narrow" panose="020B0604020202020204" pitchFamily="34" charset="0"/>
                  <a:cs typeface="Arial Narrow" panose="020B0604020202020204" pitchFamily="34" charset="0"/>
                </a:rPr>
                <a:t>x</a:t>
              </a:r>
              <a:r>
                <a:rPr lang="fr-FR" altLang="en-US" sz="2000" baseline="-25000">
                  <a:latin typeface="Arial Narrow" panose="020B0604020202020204" pitchFamily="34" charset="0"/>
                  <a:cs typeface="Arial Narrow" panose="020B0604020202020204" pitchFamily="34" charset="0"/>
                </a:rPr>
                <a:t>1</a:t>
              </a:r>
              <a:endParaRPr lang="fr-FR" altLang="en-US" sz="2000">
                <a:latin typeface="Arial Narrow" panose="020B0604020202020204" pitchFamily="34" charset="0"/>
                <a:cs typeface="Arial Narrow" panose="020B0604020202020204" pitchFamily="34" charset="0"/>
              </a:endParaRPr>
            </a:p>
          </p:txBody>
        </p:sp>
        <p:sp>
          <p:nvSpPr>
            <p:cNvPr id="37" name="Text Box 21">
              <a:extLst>
                <a:ext uri="{FF2B5EF4-FFF2-40B4-BE49-F238E27FC236}">
                  <a16:creationId xmlns:a16="http://schemas.microsoft.com/office/drawing/2014/main" id="{E36C2878-362F-3F43-8AC0-E171A841E74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48" y="2448"/>
              <a:ext cx="324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fr-FR" altLang="en-US" sz="2400">
                  <a:latin typeface="Arial Narrow" panose="020B0604020202020204" pitchFamily="34" charset="0"/>
                  <a:cs typeface="Arial Narrow" panose="020B0604020202020204" pitchFamily="34" charset="0"/>
                </a:rPr>
                <a:t> </a:t>
              </a:r>
              <a:r>
                <a:rPr lang="fr-FR" altLang="en-US" sz="2000">
                  <a:latin typeface="Arial Narrow" panose="020B0604020202020204" pitchFamily="34" charset="0"/>
                  <a:cs typeface="Arial Narrow" panose="020B0604020202020204" pitchFamily="34" charset="0"/>
                </a:rPr>
                <a:t>x</a:t>
              </a:r>
              <a:r>
                <a:rPr lang="fr-FR" altLang="en-US" sz="2000" baseline="-25000">
                  <a:latin typeface="Arial Narrow" panose="020B0604020202020204" pitchFamily="34" charset="0"/>
                  <a:cs typeface="Arial Narrow" panose="020B0604020202020204" pitchFamily="34" charset="0"/>
                </a:rPr>
                <a:t>2</a:t>
              </a:r>
              <a:endParaRPr lang="fr-FR" altLang="en-US" sz="2000">
                <a:latin typeface="Arial Narrow" panose="020B0604020202020204" pitchFamily="34" charset="0"/>
                <a:cs typeface="Arial Narrow" panose="020B0604020202020204" pitchFamily="34" charset="0"/>
              </a:endParaRPr>
            </a:p>
          </p:txBody>
        </p:sp>
        <p:sp>
          <p:nvSpPr>
            <p:cNvPr id="38" name="Text Box 22">
              <a:extLst>
                <a:ext uri="{FF2B5EF4-FFF2-40B4-BE49-F238E27FC236}">
                  <a16:creationId xmlns:a16="http://schemas.microsoft.com/office/drawing/2014/main" id="{E9B696FB-AC9B-AE4E-B829-58D65FC0B20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120" y="2478"/>
              <a:ext cx="232" cy="2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fr-FR" altLang="en-US" sz="2000">
                  <a:latin typeface="Arial Narrow" panose="020B0604020202020204" pitchFamily="34" charset="0"/>
                  <a:cs typeface="Arial Narrow" panose="020B0604020202020204" pitchFamily="34" charset="0"/>
                </a:rPr>
                <a:t>x</a:t>
              </a:r>
              <a:r>
                <a:rPr lang="fr-FR" altLang="en-US" sz="2000" baseline="-25000">
                  <a:latin typeface="Arial Narrow" panose="020B0604020202020204" pitchFamily="34" charset="0"/>
                  <a:cs typeface="Arial Narrow" panose="020B0604020202020204" pitchFamily="34" charset="0"/>
                </a:rPr>
                <a:t>3</a:t>
              </a:r>
              <a:endParaRPr lang="fr-FR" altLang="en-US" sz="2000">
                <a:latin typeface="Arial Narrow" panose="020B0604020202020204" pitchFamily="34" charset="0"/>
                <a:cs typeface="Arial Narrow" panose="020B0604020202020204" pitchFamily="34" charset="0"/>
              </a:endParaRPr>
            </a:p>
          </p:txBody>
        </p:sp>
        <p:sp>
          <p:nvSpPr>
            <p:cNvPr id="39" name="Text Box 23">
              <a:extLst>
                <a:ext uri="{FF2B5EF4-FFF2-40B4-BE49-F238E27FC236}">
                  <a16:creationId xmlns:a16="http://schemas.microsoft.com/office/drawing/2014/main" id="{CE2942CE-0EA4-C64D-8419-4F6BD7A86EC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744" y="2448"/>
              <a:ext cx="276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fr-FR" altLang="en-US" sz="2000">
                  <a:latin typeface="Arial Narrow" panose="020B0604020202020204" pitchFamily="34" charset="0"/>
                  <a:cs typeface="Arial Narrow" panose="020B0604020202020204" pitchFamily="34" charset="0"/>
                </a:rPr>
                <a:t>x</a:t>
              </a:r>
              <a:r>
                <a:rPr lang="fr-FR" altLang="en-US" sz="2000" baseline="-25000">
                  <a:latin typeface="Arial Narrow" panose="020B0604020202020204" pitchFamily="34" charset="0"/>
                  <a:cs typeface="Arial Narrow" panose="020B0604020202020204" pitchFamily="34" charset="0"/>
                </a:rPr>
                <a:t>4</a:t>
              </a:r>
              <a:endParaRPr lang="fr-FR" altLang="en-US" sz="2000">
                <a:latin typeface="Arial Narrow" panose="020B0604020202020204" pitchFamily="34" charset="0"/>
                <a:cs typeface="Arial Narrow" panose="020B0604020202020204" pitchFamily="34" charset="0"/>
              </a:endParaRPr>
            </a:p>
          </p:txBody>
        </p:sp>
      </p:grpSp>
      <p:grpSp>
        <p:nvGrpSpPr>
          <p:cNvPr id="42" name="Group 24">
            <a:extLst>
              <a:ext uri="{FF2B5EF4-FFF2-40B4-BE49-F238E27FC236}">
                <a16:creationId xmlns:a16="http://schemas.microsoft.com/office/drawing/2014/main" id="{A4191079-DE0C-5141-8238-3396AFC469CD}"/>
              </a:ext>
            </a:extLst>
          </p:cNvPr>
          <p:cNvGrpSpPr>
            <a:grpSpLocks/>
          </p:cNvGrpSpPr>
          <p:nvPr/>
        </p:nvGrpSpPr>
        <p:grpSpPr bwMode="auto">
          <a:xfrm>
            <a:off x="3038368" y="1704137"/>
            <a:ext cx="3630613" cy="1563687"/>
            <a:chOff x="1968" y="1135"/>
            <a:chExt cx="2287" cy="985"/>
          </a:xfrm>
        </p:grpSpPr>
        <p:sp>
          <p:nvSpPr>
            <p:cNvPr id="43" name="Freeform 25">
              <a:extLst>
                <a:ext uri="{FF2B5EF4-FFF2-40B4-BE49-F238E27FC236}">
                  <a16:creationId xmlns:a16="http://schemas.microsoft.com/office/drawing/2014/main" id="{DD7F7CEB-B97A-7944-AC0F-6129EE16DAC4}"/>
                </a:ext>
              </a:extLst>
            </p:cNvPr>
            <p:cNvSpPr>
              <a:spLocks/>
            </p:cNvSpPr>
            <p:nvPr/>
          </p:nvSpPr>
          <p:spPr bwMode="auto">
            <a:xfrm>
              <a:off x="1968" y="1344"/>
              <a:ext cx="1872" cy="776"/>
            </a:xfrm>
            <a:custGeom>
              <a:avLst/>
              <a:gdLst>
                <a:gd name="T0" fmla="*/ 0 w 1872"/>
                <a:gd name="T1" fmla="*/ 776 h 776"/>
                <a:gd name="T2" fmla="*/ 576 w 1872"/>
                <a:gd name="T3" fmla="*/ 344 h 776"/>
                <a:gd name="T4" fmla="*/ 1248 w 1872"/>
                <a:gd name="T5" fmla="*/ 56 h 776"/>
                <a:gd name="T6" fmla="*/ 1872 w 1872"/>
                <a:gd name="T7" fmla="*/ 8 h 7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72" h="776">
                  <a:moveTo>
                    <a:pt x="0" y="776"/>
                  </a:moveTo>
                  <a:cubicBezTo>
                    <a:pt x="184" y="620"/>
                    <a:pt x="368" y="464"/>
                    <a:pt x="576" y="344"/>
                  </a:cubicBezTo>
                  <a:cubicBezTo>
                    <a:pt x="784" y="224"/>
                    <a:pt x="1032" y="112"/>
                    <a:pt x="1248" y="56"/>
                  </a:cubicBezTo>
                  <a:cubicBezTo>
                    <a:pt x="1464" y="0"/>
                    <a:pt x="1768" y="16"/>
                    <a:pt x="1872" y="8"/>
                  </a:cubicBezTo>
                </a:path>
              </a:pathLst>
            </a:custGeom>
            <a:noFill/>
            <a:ln w="38100" cmpd="sng">
              <a:solidFill>
                <a:srgbClr val="0099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latin typeface="Arial Narrow" panose="020B0604020202020204" pitchFamily="34" charset="0"/>
                <a:cs typeface="Arial Narrow" panose="020B0604020202020204" pitchFamily="34" charset="0"/>
              </a:endParaRPr>
            </a:p>
          </p:txBody>
        </p:sp>
        <p:sp>
          <p:nvSpPr>
            <p:cNvPr id="44" name="Text Box 26">
              <a:extLst>
                <a:ext uri="{FF2B5EF4-FFF2-40B4-BE49-F238E27FC236}">
                  <a16:creationId xmlns:a16="http://schemas.microsoft.com/office/drawing/2014/main" id="{AC0821A7-3B64-A146-AD16-D082B5418E8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888" y="1135"/>
              <a:ext cx="367" cy="27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fr-FR" altLang="en-US" sz="2200" dirty="0">
                  <a:solidFill>
                    <a:srgbClr val="009900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Q(</a:t>
              </a:r>
              <a:r>
                <a:rPr lang="fr-FR" altLang="en-US" sz="2200" dirty="0" err="1">
                  <a:solidFill>
                    <a:srgbClr val="009900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t</a:t>
              </a:r>
              <a:r>
                <a:rPr lang="fr-FR" altLang="en-US" sz="2200" dirty="0">
                  <a:solidFill>
                    <a:srgbClr val="009900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)</a:t>
              </a:r>
            </a:p>
          </p:txBody>
        </p:sp>
      </p:grpSp>
      <p:grpSp>
        <p:nvGrpSpPr>
          <p:cNvPr id="45" name="Group 27">
            <a:extLst>
              <a:ext uri="{FF2B5EF4-FFF2-40B4-BE49-F238E27FC236}">
                <a16:creationId xmlns:a16="http://schemas.microsoft.com/office/drawing/2014/main" id="{68C7AC24-097F-D548-8D18-30E726DB089F}"/>
              </a:ext>
            </a:extLst>
          </p:cNvPr>
          <p:cNvGrpSpPr>
            <a:grpSpLocks/>
          </p:cNvGrpSpPr>
          <p:nvPr/>
        </p:nvGrpSpPr>
        <p:grpSpPr bwMode="auto">
          <a:xfrm>
            <a:off x="2581168" y="3915524"/>
            <a:ext cx="3429000" cy="0"/>
            <a:chOff x="1680" y="2496"/>
            <a:chExt cx="2160" cy="0"/>
          </a:xfrm>
        </p:grpSpPr>
        <p:sp>
          <p:nvSpPr>
            <p:cNvPr id="46" name="Line 28">
              <a:extLst>
                <a:ext uri="{FF2B5EF4-FFF2-40B4-BE49-F238E27FC236}">
                  <a16:creationId xmlns:a16="http://schemas.microsoft.com/office/drawing/2014/main" id="{6434FE39-66BF-034A-B1BC-CFF918761F0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552" y="2496"/>
              <a:ext cx="288" cy="0"/>
            </a:xfrm>
            <a:prstGeom prst="line">
              <a:avLst/>
            </a:prstGeom>
            <a:noFill/>
            <a:ln w="38100">
              <a:solidFill>
                <a:srgbClr val="C4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latin typeface="Arial Narrow" panose="020B0604020202020204" pitchFamily="34" charset="0"/>
                <a:cs typeface="Arial Narrow" panose="020B0604020202020204" pitchFamily="34" charset="0"/>
              </a:endParaRPr>
            </a:p>
          </p:txBody>
        </p:sp>
        <p:sp>
          <p:nvSpPr>
            <p:cNvPr id="47" name="Line 29">
              <a:extLst>
                <a:ext uri="{FF2B5EF4-FFF2-40B4-BE49-F238E27FC236}">
                  <a16:creationId xmlns:a16="http://schemas.microsoft.com/office/drawing/2014/main" id="{1F775E2C-7702-F44A-A0E5-E2F90DFC797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928" y="2496"/>
              <a:ext cx="288" cy="0"/>
            </a:xfrm>
            <a:prstGeom prst="line">
              <a:avLst/>
            </a:prstGeom>
            <a:noFill/>
            <a:ln w="38100">
              <a:solidFill>
                <a:srgbClr val="C4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latin typeface="Arial Narrow" panose="020B0604020202020204" pitchFamily="34" charset="0"/>
                <a:cs typeface="Arial Narrow" panose="020B0604020202020204" pitchFamily="34" charset="0"/>
              </a:endParaRPr>
            </a:p>
          </p:txBody>
        </p:sp>
        <p:sp>
          <p:nvSpPr>
            <p:cNvPr id="48" name="Line 30">
              <a:extLst>
                <a:ext uri="{FF2B5EF4-FFF2-40B4-BE49-F238E27FC236}">
                  <a16:creationId xmlns:a16="http://schemas.microsoft.com/office/drawing/2014/main" id="{DCAB7C60-DF0F-DF49-9B05-31B0F6D2DF7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304" y="2496"/>
              <a:ext cx="288" cy="0"/>
            </a:xfrm>
            <a:prstGeom prst="line">
              <a:avLst/>
            </a:prstGeom>
            <a:noFill/>
            <a:ln w="38100">
              <a:solidFill>
                <a:srgbClr val="C4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latin typeface="Arial Narrow" panose="020B0604020202020204" pitchFamily="34" charset="0"/>
                <a:cs typeface="Arial Narrow" panose="020B0604020202020204" pitchFamily="34" charset="0"/>
              </a:endParaRPr>
            </a:p>
          </p:txBody>
        </p:sp>
        <p:sp>
          <p:nvSpPr>
            <p:cNvPr id="49" name="Line 31">
              <a:extLst>
                <a:ext uri="{FF2B5EF4-FFF2-40B4-BE49-F238E27FC236}">
                  <a16:creationId xmlns:a16="http://schemas.microsoft.com/office/drawing/2014/main" id="{5D50B445-A35A-524C-8189-4BC06EEDA3C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680" y="2496"/>
              <a:ext cx="288" cy="0"/>
            </a:xfrm>
            <a:prstGeom prst="line">
              <a:avLst/>
            </a:prstGeom>
            <a:noFill/>
            <a:ln w="38100">
              <a:solidFill>
                <a:srgbClr val="C4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latin typeface="Arial Narrow" panose="020B0604020202020204" pitchFamily="34" charset="0"/>
                <a:cs typeface="Arial Narrow" panose="020B0604020202020204" pitchFamily="34" charset="0"/>
              </a:endParaRPr>
            </a:p>
          </p:txBody>
        </p:sp>
      </p:grpSp>
      <p:grpSp>
        <p:nvGrpSpPr>
          <p:cNvPr id="50" name="Group 32">
            <a:extLst>
              <a:ext uri="{FF2B5EF4-FFF2-40B4-BE49-F238E27FC236}">
                <a16:creationId xmlns:a16="http://schemas.microsoft.com/office/drawing/2014/main" id="{FCD4DDA4-C086-E94D-8874-23E87855FFF4}"/>
              </a:ext>
            </a:extLst>
          </p:cNvPr>
          <p:cNvGrpSpPr>
            <a:grpSpLocks/>
          </p:cNvGrpSpPr>
          <p:nvPr/>
        </p:nvGrpSpPr>
        <p:grpSpPr bwMode="auto">
          <a:xfrm>
            <a:off x="2352568" y="3839328"/>
            <a:ext cx="3540125" cy="654051"/>
            <a:chOff x="1536" y="3024"/>
            <a:chExt cx="2230" cy="412"/>
          </a:xfrm>
        </p:grpSpPr>
        <p:grpSp>
          <p:nvGrpSpPr>
            <p:cNvPr id="51" name="Group 33">
              <a:extLst>
                <a:ext uri="{FF2B5EF4-FFF2-40B4-BE49-F238E27FC236}">
                  <a16:creationId xmlns:a16="http://schemas.microsoft.com/office/drawing/2014/main" id="{2D4774C5-0F4F-7046-83CC-357CECB0648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536" y="3120"/>
              <a:ext cx="2230" cy="316"/>
              <a:chOff x="1536" y="3024"/>
              <a:chExt cx="2230" cy="316"/>
            </a:xfrm>
          </p:grpSpPr>
          <p:sp>
            <p:nvSpPr>
              <p:cNvPr id="57" name="Text Box 34">
                <a:extLst>
                  <a:ext uri="{FF2B5EF4-FFF2-40B4-BE49-F238E27FC236}">
                    <a16:creationId xmlns:a16="http://schemas.microsoft.com/office/drawing/2014/main" id="{9E06C72B-E203-0047-9893-D574F6B843D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536" y="3049"/>
                <a:ext cx="358" cy="29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C4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fr-FR" altLang="en-US" sz="2400">
                    <a:solidFill>
                      <a:srgbClr val="FF6600"/>
                    </a:solidFill>
                    <a:latin typeface="Arial Narrow" panose="020B0604020202020204" pitchFamily="34" charset="0"/>
                    <a:cs typeface="Arial Narrow" panose="020B0604020202020204" pitchFamily="34" charset="0"/>
                  </a:rPr>
                  <a:t> </a:t>
                </a:r>
                <a:r>
                  <a:rPr lang="fr-FR" altLang="en-US" sz="2400">
                    <a:solidFill>
                      <a:srgbClr val="C40000"/>
                    </a:solidFill>
                    <a:latin typeface="Arial Narrow" panose="020B0604020202020204" pitchFamily="34" charset="0"/>
                    <a:cs typeface="Arial Narrow" panose="020B0604020202020204" pitchFamily="34" charset="0"/>
                  </a:rPr>
                  <a:t>x</a:t>
                </a:r>
                <a:r>
                  <a:rPr lang="fr-FR" altLang="en-US" sz="2400" baseline="-25000">
                    <a:solidFill>
                      <a:srgbClr val="C40000"/>
                    </a:solidFill>
                    <a:latin typeface="Arial Narrow" panose="020B0604020202020204" pitchFamily="34" charset="0"/>
                    <a:cs typeface="Arial Narrow" panose="020B0604020202020204" pitchFamily="34" charset="0"/>
                  </a:rPr>
                  <a:t>1</a:t>
                </a:r>
                <a:r>
                  <a:rPr lang="fr-FR" altLang="en-US" sz="2400" baseline="30000">
                    <a:solidFill>
                      <a:srgbClr val="C40000"/>
                    </a:solidFill>
                    <a:latin typeface="Arial Narrow" panose="020B0604020202020204" pitchFamily="34" charset="0"/>
                    <a:cs typeface="Arial Narrow" panose="020B0604020202020204" pitchFamily="34" charset="0"/>
                  </a:rPr>
                  <a:t>0</a:t>
                </a:r>
                <a:endParaRPr lang="fr-FR" altLang="en-US" sz="2400">
                  <a:solidFill>
                    <a:srgbClr val="C40000"/>
                  </a:solidFill>
                  <a:latin typeface="Arial Narrow" panose="020B0604020202020204" pitchFamily="34" charset="0"/>
                  <a:cs typeface="Arial Narrow" panose="020B0604020202020204" pitchFamily="34" charset="0"/>
                </a:endParaRPr>
              </a:p>
            </p:txBody>
          </p:sp>
          <p:sp>
            <p:nvSpPr>
              <p:cNvPr id="58" name="Text Box 35">
                <a:extLst>
                  <a:ext uri="{FF2B5EF4-FFF2-40B4-BE49-F238E27FC236}">
                    <a16:creationId xmlns:a16="http://schemas.microsoft.com/office/drawing/2014/main" id="{E0685D4A-2B9C-A745-8EE2-CC5DAE6E01C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784" y="3049"/>
                <a:ext cx="358" cy="29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C4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fr-FR" altLang="en-US" sz="2400">
                    <a:solidFill>
                      <a:srgbClr val="FF6600"/>
                    </a:solidFill>
                    <a:latin typeface="Arial Narrow" panose="020B0604020202020204" pitchFamily="34" charset="0"/>
                    <a:cs typeface="Arial Narrow" panose="020B0604020202020204" pitchFamily="34" charset="0"/>
                  </a:rPr>
                  <a:t> </a:t>
                </a:r>
                <a:r>
                  <a:rPr lang="fr-FR" altLang="en-US" sz="2400">
                    <a:solidFill>
                      <a:srgbClr val="C40000"/>
                    </a:solidFill>
                    <a:latin typeface="Arial Narrow" panose="020B0604020202020204" pitchFamily="34" charset="0"/>
                    <a:cs typeface="Arial Narrow" panose="020B0604020202020204" pitchFamily="34" charset="0"/>
                  </a:rPr>
                  <a:t>x</a:t>
                </a:r>
                <a:r>
                  <a:rPr lang="fr-FR" altLang="en-US" sz="2400" baseline="-25000">
                    <a:solidFill>
                      <a:srgbClr val="C40000"/>
                    </a:solidFill>
                    <a:latin typeface="Arial Narrow" panose="020B0604020202020204" pitchFamily="34" charset="0"/>
                    <a:cs typeface="Arial Narrow" panose="020B0604020202020204" pitchFamily="34" charset="0"/>
                  </a:rPr>
                  <a:t>3</a:t>
                </a:r>
                <a:r>
                  <a:rPr lang="fr-FR" altLang="en-US" sz="2400" baseline="30000">
                    <a:solidFill>
                      <a:srgbClr val="C40000"/>
                    </a:solidFill>
                    <a:latin typeface="Arial Narrow" panose="020B0604020202020204" pitchFamily="34" charset="0"/>
                    <a:cs typeface="Arial Narrow" panose="020B0604020202020204" pitchFamily="34" charset="0"/>
                  </a:rPr>
                  <a:t>0</a:t>
                </a:r>
                <a:endParaRPr lang="fr-FR" altLang="en-US" sz="2400">
                  <a:solidFill>
                    <a:srgbClr val="C40000"/>
                  </a:solidFill>
                  <a:latin typeface="Arial Narrow" panose="020B0604020202020204" pitchFamily="34" charset="0"/>
                  <a:cs typeface="Arial Narrow" panose="020B0604020202020204" pitchFamily="34" charset="0"/>
                </a:endParaRPr>
              </a:p>
            </p:txBody>
          </p:sp>
          <p:sp>
            <p:nvSpPr>
              <p:cNvPr id="59" name="Text Box 36">
                <a:extLst>
                  <a:ext uri="{FF2B5EF4-FFF2-40B4-BE49-F238E27FC236}">
                    <a16:creationId xmlns:a16="http://schemas.microsoft.com/office/drawing/2014/main" id="{FA704102-AAB2-D049-B9C5-08F13A78C75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160" y="3049"/>
                <a:ext cx="358" cy="29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C4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fr-FR" altLang="en-US" sz="2400">
                    <a:solidFill>
                      <a:srgbClr val="FF6600"/>
                    </a:solidFill>
                    <a:latin typeface="Arial Narrow" panose="020B0604020202020204" pitchFamily="34" charset="0"/>
                    <a:cs typeface="Arial Narrow" panose="020B0604020202020204" pitchFamily="34" charset="0"/>
                  </a:rPr>
                  <a:t> </a:t>
                </a:r>
                <a:r>
                  <a:rPr lang="fr-FR" altLang="en-US" sz="2400">
                    <a:solidFill>
                      <a:srgbClr val="C40000"/>
                    </a:solidFill>
                    <a:latin typeface="Arial Narrow" panose="020B0604020202020204" pitchFamily="34" charset="0"/>
                    <a:cs typeface="Arial Narrow" panose="020B0604020202020204" pitchFamily="34" charset="0"/>
                  </a:rPr>
                  <a:t>x</a:t>
                </a:r>
                <a:r>
                  <a:rPr lang="fr-FR" altLang="en-US" sz="2400" baseline="-25000">
                    <a:solidFill>
                      <a:srgbClr val="C40000"/>
                    </a:solidFill>
                    <a:latin typeface="Arial Narrow" panose="020B0604020202020204" pitchFamily="34" charset="0"/>
                    <a:cs typeface="Arial Narrow" panose="020B0604020202020204" pitchFamily="34" charset="0"/>
                  </a:rPr>
                  <a:t>2</a:t>
                </a:r>
                <a:r>
                  <a:rPr lang="fr-FR" altLang="en-US" sz="2400" baseline="30000">
                    <a:solidFill>
                      <a:srgbClr val="C40000"/>
                    </a:solidFill>
                    <a:latin typeface="Arial Narrow" panose="020B0604020202020204" pitchFamily="34" charset="0"/>
                    <a:cs typeface="Arial Narrow" panose="020B0604020202020204" pitchFamily="34" charset="0"/>
                  </a:rPr>
                  <a:t>0</a:t>
                </a:r>
                <a:endParaRPr lang="fr-FR" altLang="en-US" sz="2400">
                  <a:solidFill>
                    <a:srgbClr val="C40000"/>
                  </a:solidFill>
                  <a:latin typeface="Arial Narrow" panose="020B0604020202020204" pitchFamily="34" charset="0"/>
                  <a:cs typeface="Arial Narrow" panose="020B0604020202020204" pitchFamily="34" charset="0"/>
                </a:endParaRPr>
              </a:p>
            </p:txBody>
          </p:sp>
          <p:grpSp>
            <p:nvGrpSpPr>
              <p:cNvPr id="60" name="Group 37">
                <a:extLst>
                  <a:ext uri="{FF2B5EF4-FFF2-40B4-BE49-F238E27FC236}">
                    <a16:creationId xmlns:a16="http://schemas.microsoft.com/office/drawing/2014/main" id="{F6E2A9F9-5BA3-3C43-BAF1-DA131B1C3B1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408" y="3024"/>
                <a:ext cx="358" cy="316"/>
                <a:chOff x="1814" y="2448"/>
                <a:chExt cx="389" cy="316"/>
              </a:xfrm>
            </p:grpSpPr>
            <p:sp>
              <p:nvSpPr>
                <p:cNvPr id="61" name="Line 38">
                  <a:extLst>
                    <a:ext uri="{FF2B5EF4-FFF2-40B4-BE49-F238E27FC236}">
                      <a16:creationId xmlns:a16="http://schemas.microsoft.com/office/drawing/2014/main" id="{C59BCFD3-9CF2-A64B-8AB4-BC909393950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968" y="2448"/>
                  <a:ext cx="0" cy="96"/>
                </a:xfrm>
                <a:prstGeom prst="line">
                  <a:avLst/>
                </a:prstGeom>
                <a:noFill/>
                <a:ln w="9525">
                  <a:solidFill>
                    <a:srgbClr val="C4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>
                    <a:latin typeface="Arial Narrow" panose="020B0604020202020204" pitchFamily="34" charset="0"/>
                    <a:cs typeface="Arial Narrow" panose="020B0604020202020204" pitchFamily="34" charset="0"/>
                  </a:endParaRPr>
                </a:p>
              </p:txBody>
            </p:sp>
            <p:sp>
              <p:nvSpPr>
                <p:cNvPr id="62" name="Text Box 39">
                  <a:extLst>
                    <a:ext uri="{FF2B5EF4-FFF2-40B4-BE49-F238E27FC236}">
                      <a16:creationId xmlns:a16="http://schemas.microsoft.com/office/drawing/2014/main" id="{F0B51524-0E1F-3945-90CA-0629F2EAE96A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814" y="2473"/>
                  <a:ext cx="389" cy="29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C40000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/>
                <a:p>
                  <a:r>
                    <a:rPr lang="fr-FR" altLang="en-US" sz="2400">
                      <a:solidFill>
                        <a:srgbClr val="FF6600"/>
                      </a:solidFill>
                      <a:latin typeface="Arial Narrow" panose="020B0604020202020204" pitchFamily="34" charset="0"/>
                      <a:cs typeface="Arial Narrow" panose="020B0604020202020204" pitchFamily="34" charset="0"/>
                    </a:rPr>
                    <a:t> </a:t>
                  </a:r>
                  <a:r>
                    <a:rPr lang="fr-FR" altLang="en-US" sz="2400">
                      <a:solidFill>
                        <a:srgbClr val="C40000"/>
                      </a:solidFill>
                      <a:latin typeface="Arial Narrow" panose="020B0604020202020204" pitchFamily="34" charset="0"/>
                      <a:cs typeface="Arial Narrow" panose="020B0604020202020204" pitchFamily="34" charset="0"/>
                    </a:rPr>
                    <a:t>x</a:t>
                  </a:r>
                  <a:r>
                    <a:rPr lang="fr-FR" altLang="en-US" sz="2400" baseline="-25000">
                      <a:solidFill>
                        <a:srgbClr val="C40000"/>
                      </a:solidFill>
                      <a:latin typeface="Arial Narrow" panose="020B0604020202020204" pitchFamily="34" charset="0"/>
                      <a:cs typeface="Arial Narrow" panose="020B0604020202020204" pitchFamily="34" charset="0"/>
                    </a:rPr>
                    <a:t>4</a:t>
                  </a:r>
                  <a:r>
                    <a:rPr lang="fr-FR" altLang="en-US" sz="2400" baseline="30000">
                      <a:solidFill>
                        <a:srgbClr val="C40000"/>
                      </a:solidFill>
                      <a:latin typeface="Arial Narrow" panose="020B0604020202020204" pitchFamily="34" charset="0"/>
                      <a:cs typeface="Arial Narrow" panose="020B0604020202020204" pitchFamily="34" charset="0"/>
                    </a:rPr>
                    <a:t>0</a:t>
                  </a:r>
                  <a:endParaRPr lang="fr-FR" altLang="en-US" sz="2400">
                    <a:solidFill>
                      <a:srgbClr val="C40000"/>
                    </a:solidFill>
                    <a:latin typeface="Arial Narrow" panose="020B0604020202020204" pitchFamily="34" charset="0"/>
                    <a:cs typeface="Arial Narrow" panose="020B0604020202020204" pitchFamily="34" charset="0"/>
                  </a:endParaRPr>
                </a:p>
              </p:txBody>
            </p:sp>
          </p:grpSp>
        </p:grpSp>
        <p:grpSp>
          <p:nvGrpSpPr>
            <p:cNvPr id="52" name="Group 40">
              <a:extLst>
                <a:ext uri="{FF2B5EF4-FFF2-40B4-BE49-F238E27FC236}">
                  <a16:creationId xmlns:a16="http://schemas.microsoft.com/office/drawing/2014/main" id="{9C2C9AF3-1D5E-F040-AA0E-817344AE19C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690" y="3024"/>
              <a:ext cx="1862" cy="192"/>
              <a:chOff x="1690" y="3024"/>
              <a:chExt cx="1862" cy="96"/>
            </a:xfrm>
          </p:grpSpPr>
          <p:sp>
            <p:nvSpPr>
              <p:cNvPr id="53" name="Line 41">
                <a:extLst>
                  <a:ext uri="{FF2B5EF4-FFF2-40B4-BE49-F238E27FC236}">
                    <a16:creationId xmlns:a16="http://schemas.microsoft.com/office/drawing/2014/main" id="{0927D837-6567-E14C-A26C-4AC3662DC97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690" y="3024"/>
                <a:ext cx="0" cy="96"/>
              </a:xfrm>
              <a:prstGeom prst="line">
                <a:avLst/>
              </a:prstGeom>
              <a:noFill/>
              <a:ln w="38100">
                <a:solidFill>
                  <a:srgbClr val="C4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latin typeface="Arial Narrow" panose="020B0604020202020204" pitchFamily="34" charset="0"/>
                  <a:cs typeface="Arial Narrow" panose="020B0604020202020204" pitchFamily="34" charset="0"/>
                </a:endParaRPr>
              </a:p>
            </p:txBody>
          </p:sp>
          <p:sp>
            <p:nvSpPr>
              <p:cNvPr id="54" name="Line 42">
                <a:extLst>
                  <a:ext uri="{FF2B5EF4-FFF2-40B4-BE49-F238E27FC236}">
                    <a16:creationId xmlns:a16="http://schemas.microsoft.com/office/drawing/2014/main" id="{398F0827-45B2-CB42-99E6-C1659DB8374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938" y="3024"/>
                <a:ext cx="0" cy="96"/>
              </a:xfrm>
              <a:prstGeom prst="line">
                <a:avLst/>
              </a:prstGeom>
              <a:noFill/>
              <a:ln w="38100">
                <a:solidFill>
                  <a:srgbClr val="C4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latin typeface="Arial Narrow" panose="020B0604020202020204" pitchFamily="34" charset="0"/>
                  <a:cs typeface="Arial Narrow" panose="020B0604020202020204" pitchFamily="34" charset="0"/>
                </a:endParaRPr>
              </a:p>
            </p:txBody>
          </p:sp>
          <p:sp>
            <p:nvSpPr>
              <p:cNvPr id="55" name="Line 43">
                <a:extLst>
                  <a:ext uri="{FF2B5EF4-FFF2-40B4-BE49-F238E27FC236}">
                    <a16:creationId xmlns:a16="http://schemas.microsoft.com/office/drawing/2014/main" id="{3425A272-AF02-0E47-83FA-B8CF167F108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314" y="3024"/>
                <a:ext cx="0" cy="96"/>
              </a:xfrm>
              <a:prstGeom prst="line">
                <a:avLst/>
              </a:prstGeom>
              <a:noFill/>
              <a:ln w="38100">
                <a:solidFill>
                  <a:srgbClr val="C4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latin typeface="Arial Narrow" panose="020B0604020202020204" pitchFamily="34" charset="0"/>
                  <a:cs typeface="Arial Narrow" panose="020B0604020202020204" pitchFamily="34" charset="0"/>
                </a:endParaRPr>
              </a:p>
            </p:txBody>
          </p:sp>
          <p:sp>
            <p:nvSpPr>
              <p:cNvPr id="56" name="Line 44">
                <a:extLst>
                  <a:ext uri="{FF2B5EF4-FFF2-40B4-BE49-F238E27FC236}">
                    <a16:creationId xmlns:a16="http://schemas.microsoft.com/office/drawing/2014/main" id="{0BDFDB70-B7F5-C844-A271-39A241F2714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552" y="3024"/>
                <a:ext cx="0" cy="96"/>
              </a:xfrm>
              <a:prstGeom prst="line">
                <a:avLst/>
              </a:prstGeom>
              <a:noFill/>
              <a:ln w="38100">
                <a:solidFill>
                  <a:srgbClr val="C4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latin typeface="Arial Narrow" panose="020B0604020202020204" pitchFamily="34" charset="0"/>
                  <a:cs typeface="Arial Narrow" panose="020B0604020202020204" pitchFamily="34" charset="0"/>
                </a:endParaRPr>
              </a:p>
            </p:txBody>
          </p:sp>
        </p:grpSp>
      </p:grpSp>
      <p:grpSp>
        <p:nvGrpSpPr>
          <p:cNvPr id="63" name="Group 45">
            <a:extLst>
              <a:ext uri="{FF2B5EF4-FFF2-40B4-BE49-F238E27FC236}">
                <a16:creationId xmlns:a16="http://schemas.microsoft.com/office/drawing/2014/main" id="{FCD42E24-AA3B-2A4D-B175-98AB0CE00DEB}"/>
              </a:ext>
            </a:extLst>
          </p:cNvPr>
          <p:cNvGrpSpPr>
            <a:grpSpLocks/>
          </p:cNvGrpSpPr>
          <p:nvPr/>
        </p:nvGrpSpPr>
        <p:grpSpPr bwMode="auto">
          <a:xfrm>
            <a:off x="3419368" y="2081962"/>
            <a:ext cx="3603626" cy="2998787"/>
            <a:chOff x="2208" y="1917"/>
            <a:chExt cx="2270" cy="1889"/>
          </a:xfrm>
        </p:grpSpPr>
        <p:grpSp>
          <p:nvGrpSpPr>
            <p:cNvPr id="64" name="Group 46">
              <a:extLst>
                <a:ext uri="{FF2B5EF4-FFF2-40B4-BE49-F238E27FC236}">
                  <a16:creationId xmlns:a16="http://schemas.microsoft.com/office/drawing/2014/main" id="{0062920A-1F56-2B4F-A678-77F61ACD984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880" y="1917"/>
              <a:ext cx="1101" cy="1123"/>
              <a:chOff x="2880" y="1373"/>
              <a:chExt cx="1101" cy="1123"/>
            </a:xfrm>
          </p:grpSpPr>
          <p:sp>
            <p:nvSpPr>
              <p:cNvPr id="66" name="Text Box 47">
                <a:extLst>
                  <a:ext uri="{FF2B5EF4-FFF2-40B4-BE49-F238E27FC236}">
                    <a16:creationId xmlns:a16="http://schemas.microsoft.com/office/drawing/2014/main" id="{B51578DE-D8F0-9A44-AC34-C94F1E2C23B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216" y="1373"/>
                <a:ext cx="765" cy="27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C40000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C4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fr-FR" altLang="en-US" sz="2200" dirty="0">
                    <a:latin typeface="Arial Narrow" panose="020B0604020202020204" pitchFamily="34" charset="0"/>
                    <a:cs typeface="Arial Narrow" panose="020B0604020202020204" pitchFamily="34" charset="0"/>
                  </a:rPr>
                  <a:t>Q(x</a:t>
                </a:r>
                <a:r>
                  <a:rPr lang="fr-FR" altLang="en-US" sz="2200" baseline="-25000" dirty="0">
                    <a:latin typeface="Arial Narrow" panose="020B0604020202020204" pitchFamily="34" charset="0"/>
                    <a:cs typeface="Arial Narrow" panose="020B0604020202020204" pitchFamily="34" charset="0"/>
                  </a:rPr>
                  <a:t>3</a:t>
                </a:r>
                <a:r>
                  <a:rPr lang="fr-FR" altLang="en-US" sz="2200" dirty="0">
                    <a:latin typeface="Arial Narrow" panose="020B0604020202020204" pitchFamily="34" charset="0"/>
                    <a:cs typeface="Arial Narrow" panose="020B0604020202020204" pitchFamily="34" charset="0"/>
                  </a:rPr>
                  <a:t>,t+</a:t>
                </a:r>
                <a:r>
                  <a:rPr lang="fr-FR" altLang="en-US" sz="2200" dirty="0">
                    <a:latin typeface="Symbol" pitchFamily="2" charset="2"/>
                    <a:cs typeface="Arial Narrow" panose="020B0604020202020204" pitchFamily="34" charset="0"/>
                  </a:rPr>
                  <a:t>D</a:t>
                </a:r>
                <a:r>
                  <a:rPr lang="fr-FR" altLang="en-US" sz="2200" dirty="0">
                    <a:latin typeface="Arial Narrow" panose="020B0604020202020204" pitchFamily="34" charset="0"/>
                    <a:cs typeface="Arial Narrow" panose="020B0604020202020204" pitchFamily="34" charset="0"/>
                  </a:rPr>
                  <a:t>t)</a:t>
                </a:r>
              </a:p>
            </p:txBody>
          </p:sp>
          <p:sp>
            <p:nvSpPr>
              <p:cNvPr id="67" name="Oval 48">
                <a:extLst>
                  <a:ext uri="{FF2B5EF4-FFF2-40B4-BE49-F238E27FC236}">
                    <a16:creationId xmlns:a16="http://schemas.microsoft.com/office/drawing/2014/main" id="{9B851B98-3A60-1246-A405-4801CE35ADD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440"/>
                <a:ext cx="96" cy="96"/>
              </a:xfrm>
              <a:prstGeom prst="ellipse">
                <a:avLst/>
              </a:prstGeom>
              <a:solidFill>
                <a:srgbClr val="C40000"/>
              </a:solidFill>
              <a:ln w="9525">
                <a:solidFill>
                  <a:srgbClr val="C4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latin typeface="Arial Narrow" panose="020B0604020202020204" pitchFamily="34" charset="0"/>
                  <a:cs typeface="Arial Narrow" panose="020B0604020202020204" pitchFamily="34" charset="0"/>
                </a:endParaRPr>
              </a:p>
            </p:txBody>
          </p:sp>
          <p:sp>
            <p:nvSpPr>
              <p:cNvPr id="68" name="Oval 49">
                <a:extLst>
                  <a:ext uri="{FF2B5EF4-FFF2-40B4-BE49-F238E27FC236}">
                    <a16:creationId xmlns:a16="http://schemas.microsoft.com/office/drawing/2014/main" id="{A3FB0A57-E697-AB42-8EE4-70F805A9C82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440"/>
                <a:ext cx="96" cy="96"/>
              </a:xfrm>
              <a:prstGeom prst="ellipse">
                <a:avLst/>
              </a:prstGeom>
              <a:solidFill>
                <a:srgbClr val="C40000"/>
              </a:solidFill>
              <a:ln w="9525">
                <a:solidFill>
                  <a:srgbClr val="C4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latin typeface="Arial Narrow" panose="020B0604020202020204" pitchFamily="34" charset="0"/>
                  <a:cs typeface="Arial Narrow" panose="020B0604020202020204" pitchFamily="34" charset="0"/>
                </a:endParaRPr>
              </a:p>
            </p:txBody>
          </p:sp>
          <p:sp>
            <p:nvSpPr>
              <p:cNvPr id="69" name="Line 50">
                <a:extLst>
                  <a:ext uri="{FF2B5EF4-FFF2-40B4-BE49-F238E27FC236}">
                    <a16:creationId xmlns:a16="http://schemas.microsoft.com/office/drawing/2014/main" id="{9FCA1183-50CD-DD40-848C-8560BA5A5B2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928" y="1488"/>
                <a:ext cx="240" cy="0"/>
              </a:xfrm>
              <a:prstGeom prst="line">
                <a:avLst/>
              </a:prstGeom>
              <a:noFill/>
              <a:ln w="38100">
                <a:solidFill>
                  <a:srgbClr val="C40000"/>
                </a:solidFill>
                <a:prstDash val="dash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latin typeface="Arial Narrow" panose="020B0604020202020204" pitchFamily="34" charset="0"/>
                  <a:cs typeface="Arial Narrow" panose="020B0604020202020204" pitchFamily="34" charset="0"/>
                </a:endParaRPr>
              </a:p>
            </p:txBody>
          </p:sp>
          <p:sp>
            <p:nvSpPr>
              <p:cNvPr id="70" name="Line 51">
                <a:extLst>
                  <a:ext uri="{FF2B5EF4-FFF2-40B4-BE49-F238E27FC236}">
                    <a16:creationId xmlns:a16="http://schemas.microsoft.com/office/drawing/2014/main" id="{1B15F623-2F05-4A43-B2C1-1774EB35890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216" y="1488"/>
                <a:ext cx="0" cy="1008"/>
              </a:xfrm>
              <a:prstGeom prst="line">
                <a:avLst/>
              </a:prstGeom>
              <a:noFill/>
              <a:ln w="38100">
                <a:solidFill>
                  <a:srgbClr val="C40000"/>
                </a:solidFill>
                <a:prstDash val="dash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latin typeface="Arial Narrow" panose="020B0604020202020204" pitchFamily="34" charset="0"/>
                  <a:cs typeface="Arial Narrow" panose="020B0604020202020204" pitchFamily="34" charset="0"/>
                </a:endParaRPr>
              </a:p>
            </p:txBody>
          </p:sp>
        </p:grpSp>
        <p:sp>
          <p:nvSpPr>
            <p:cNvPr id="65" name="Text Box 52">
              <a:extLst>
                <a:ext uri="{FF2B5EF4-FFF2-40B4-BE49-F238E27FC236}">
                  <a16:creationId xmlns:a16="http://schemas.microsoft.com/office/drawing/2014/main" id="{4706F364-8E29-1F4C-9733-04CB862FEBF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08" y="3504"/>
              <a:ext cx="2270" cy="30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40000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C4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>
                <a:lnSpc>
                  <a:spcPct val="90000"/>
                </a:lnSpc>
                <a:spcBef>
                  <a:spcPct val="20000"/>
                </a:spcBef>
              </a:pPr>
              <a:r>
                <a:rPr lang="fr-FR" altLang="en-US" sz="28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Q(x</a:t>
              </a:r>
              <a:r>
                <a:rPr lang="fr-FR" altLang="en-US" sz="2800" baseline="-250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3</a:t>
              </a:r>
              <a:r>
                <a:rPr lang="fr-FR" altLang="en-US" sz="28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,t+</a:t>
              </a:r>
              <a:r>
                <a:rPr lang="fr-FR" altLang="en-US" sz="2800" dirty="0">
                  <a:latin typeface="Symbol" pitchFamily="2" charset="2"/>
                  <a:cs typeface="Arial Narrow" panose="020B0604020202020204" pitchFamily="34" charset="0"/>
                </a:rPr>
                <a:t>D</a:t>
              </a:r>
              <a:r>
                <a:rPr lang="fr-FR" altLang="en-US" sz="28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t) = Q(x</a:t>
              </a:r>
              <a:r>
                <a:rPr lang="fr-FR" altLang="en-US" sz="2800" baseline="-250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3</a:t>
              </a:r>
              <a:r>
                <a:rPr lang="fr-FR" altLang="en-US" sz="2800" baseline="300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0</a:t>
              </a:r>
              <a:r>
                <a:rPr lang="fr-FR" altLang="en-US" sz="28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,t)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37DE33BB-635A-544D-9CCB-421B4F514A15}"/>
              </a:ext>
            </a:extLst>
          </p:cNvPr>
          <p:cNvGrpSpPr/>
          <p:nvPr/>
        </p:nvGrpSpPr>
        <p:grpSpPr>
          <a:xfrm>
            <a:off x="3480259" y="1935318"/>
            <a:ext cx="1164937" cy="430887"/>
            <a:chOff x="3480259" y="1935318"/>
            <a:chExt cx="1164937" cy="430887"/>
          </a:xfrm>
        </p:grpSpPr>
        <p:sp>
          <p:nvSpPr>
            <p:cNvPr id="71" name="Text Box 26">
              <a:extLst>
                <a:ext uri="{FF2B5EF4-FFF2-40B4-BE49-F238E27FC236}">
                  <a16:creationId xmlns:a16="http://schemas.microsoft.com/office/drawing/2014/main" id="{07E00AC8-CA7B-5F48-BF70-003E6B0E485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480259" y="1935318"/>
              <a:ext cx="998991" cy="4308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fr-FR" altLang="en-US" sz="2200" dirty="0">
                  <a:solidFill>
                    <a:srgbClr val="C00000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Q(x</a:t>
              </a:r>
              <a:r>
                <a:rPr lang="fr-FR" altLang="en-US" sz="2200" baseline="-25000" dirty="0">
                  <a:solidFill>
                    <a:srgbClr val="C00000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3</a:t>
              </a:r>
              <a:r>
                <a:rPr lang="fr-FR" altLang="en-US" sz="2200" baseline="30000" dirty="0">
                  <a:solidFill>
                    <a:srgbClr val="C00000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0</a:t>
              </a:r>
              <a:r>
                <a:rPr lang="fr-FR" altLang="en-US" sz="2200" dirty="0">
                  <a:solidFill>
                    <a:srgbClr val="C00000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, </a:t>
              </a:r>
              <a:r>
                <a:rPr lang="fr-FR" altLang="en-US" sz="2200" dirty="0" err="1">
                  <a:solidFill>
                    <a:srgbClr val="C00000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t</a:t>
              </a:r>
              <a:r>
                <a:rPr lang="fr-FR" altLang="en-US" sz="2200" dirty="0">
                  <a:solidFill>
                    <a:srgbClr val="C00000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)</a:t>
              </a:r>
            </a:p>
          </p:txBody>
        </p:sp>
        <p:sp>
          <p:nvSpPr>
            <p:cNvPr id="72" name="Oval 48">
              <a:extLst>
                <a:ext uri="{FF2B5EF4-FFF2-40B4-BE49-F238E27FC236}">
                  <a16:creationId xmlns:a16="http://schemas.microsoft.com/office/drawing/2014/main" id="{480EE3A8-A1B6-7C47-B6C5-42ED1620708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92796" y="2181700"/>
              <a:ext cx="152400" cy="152400"/>
            </a:xfrm>
            <a:prstGeom prst="ellipse">
              <a:avLst/>
            </a:prstGeom>
            <a:solidFill>
              <a:srgbClr val="C40000"/>
            </a:solidFill>
            <a:ln w="9525">
              <a:solidFill>
                <a:srgbClr val="C4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latin typeface="Arial Narrow" panose="020B0604020202020204" pitchFamily="34" charset="0"/>
                <a:cs typeface="Arial Narrow" panose="020B0604020202020204" pitchFamily="34" charset="0"/>
              </a:endParaRPr>
            </a:p>
          </p:txBody>
        </p:sp>
      </p:grpSp>
      <p:sp>
        <p:nvSpPr>
          <p:cNvPr id="73" name="TextBox 72">
            <a:extLst>
              <a:ext uri="{FF2B5EF4-FFF2-40B4-BE49-F238E27FC236}">
                <a16:creationId xmlns:a16="http://schemas.microsoft.com/office/drawing/2014/main" id="{24595F31-1905-124D-8F62-4D6678B7D3E1}"/>
              </a:ext>
            </a:extLst>
          </p:cNvPr>
          <p:cNvSpPr txBox="1"/>
          <p:nvPr/>
        </p:nvSpPr>
        <p:spPr>
          <a:xfrm>
            <a:off x="7759161" y="1150745"/>
            <a:ext cx="3981872" cy="5570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 Narrow" panose="020B0604020202020204" pitchFamily="34" charset="0"/>
                <a:cs typeface="Arial Narrow" panose="020B0604020202020204" pitchFamily="34" charset="0"/>
              </a:rPr>
              <a:t>Type of approach used by IFS (3D)</a:t>
            </a:r>
          </a:p>
          <a:p>
            <a:endParaRPr lang="en-US" sz="2000" dirty="0">
              <a:solidFill>
                <a:srgbClr val="064E83"/>
              </a:solidFill>
              <a:latin typeface="Arial Narrow" panose="020B0604020202020204" pitchFamily="34" charset="0"/>
              <a:cs typeface="Arial Narrow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64E83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No CFL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64E83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Spatial interpolation factors are the same for all the tracers (limited growth in cost with the number of tracer)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64E83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…</a:t>
            </a:r>
          </a:p>
          <a:p>
            <a:endParaRPr lang="en-US" sz="2000" dirty="0">
              <a:solidFill>
                <a:srgbClr val="064E83"/>
              </a:solidFill>
              <a:latin typeface="Arial Narrow" panose="020B0604020202020204" pitchFamily="34" charset="0"/>
              <a:cs typeface="Arial Narrow" panose="020B0604020202020204" pitchFamily="34" charset="0"/>
            </a:endParaRPr>
          </a:p>
          <a:p>
            <a:r>
              <a:rPr lang="en-US" sz="2000" dirty="0">
                <a:solidFill>
                  <a:srgbClr val="064E83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But…</a:t>
            </a:r>
            <a:br>
              <a:rPr lang="en-US" sz="2000" dirty="0">
                <a:solidFill>
                  <a:srgbClr val="064E83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</a:br>
            <a:endParaRPr lang="en-US" sz="2000" dirty="0">
              <a:solidFill>
                <a:srgbClr val="064E83"/>
              </a:solidFill>
              <a:latin typeface="Arial Narrow" panose="020B0604020202020204" pitchFamily="34" charset="0"/>
              <a:cs typeface="Arial Narrow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64E83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Mass conservation (solutions: mass fixers, conservative formulations…)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64E83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Numerical diffusion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64E83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…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>
              <a:solidFill>
                <a:srgbClr val="064E83"/>
              </a:solidFill>
              <a:latin typeface="Arial Narrow" panose="020B0604020202020204" pitchFamily="34" charset="0"/>
              <a:cs typeface="Arial Narrow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1491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703CC8-5495-9E47-81A8-A31D77C07E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EXPLORING MULTIGRID OPTIONS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FBDBA64-AEB1-2243-B3E8-E0687447116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3B0B0F-E794-1244-9699-107C60B9C23A}" type="slidenum">
              <a:rPr lang="en-US" smtClean="0"/>
              <a:pPr/>
              <a:t>23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2F73C6E-3696-6B4B-AEE4-BB45C30367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8970" y="2807925"/>
            <a:ext cx="3914187" cy="2421037"/>
          </a:xfrm>
          <a:prstGeom prst="rect">
            <a:avLst/>
          </a:prstGeom>
        </p:spPr>
      </p:pic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4072AB5E-2B8F-184B-89F3-7D16C2E1F404}"/>
              </a:ext>
            </a:extLst>
          </p:cNvPr>
          <p:cNvSpPr/>
          <p:nvPr/>
        </p:nvSpPr>
        <p:spPr>
          <a:xfrm>
            <a:off x="2991061" y="2071469"/>
            <a:ext cx="765340" cy="803940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999" dirty="0">
                <a:solidFill>
                  <a:prstClr val="white"/>
                </a:solidFill>
              </a:rPr>
              <a:t>t </a:t>
            </a:r>
            <a:r>
              <a:rPr lang="en-US" sz="3999" baseline="30000" dirty="0">
                <a:solidFill>
                  <a:prstClr val="white"/>
                </a:solidFill>
              </a:rPr>
              <a:t>n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F3BDBB51-57E0-6E42-B8DA-B2F77DCB1ED0}"/>
              </a:ext>
            </a:extLst>
          </p:cNvPr>
          <p:cNvSpPr/>
          <p:nvPr/>
        </p:nvSpPr>
        <p:spPr>
          <a:xfrm>
            <a:off x="8397017" y="2084664"/>
            <a:ext cx="1168948" cy="803940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999" dirty="0"/>
              <a:t>t </a:t>
            </a:r>
            <a:r>
              <a:rPr lang="en-US" sz="3999" baseline="30000" dirty="0"/>
              <a:t>n+1</a:t>
            </a:r>
          </a:p>
        </p:txBody>
      </p:sp>
      <p:sp>
        <p:nvSpPr>
          <p:cNvPr id="8" name="Striped Right Arrow 7">
            <a:extLst>
              <a:ext uri="{FF2B5EF4-FFF2-40B4-BE49-F238E27FC236}">
                <a16:creationId xmlns:a16="http://schemas.microsoft.com/office/drawing/2014/main" id="{C200ABE5-5C27-DB47-AAF2-6CB600647255}"/>
              </a:ext>
            </a:extLst>
          </p:cNvPr>
          <p:cNvSpPr/>
          <p:nvPr/>
        </p:nvSpPr>
        <p:spPr>
          <a:xfrm>
            <a:off x="3850560" y="2298307"/>
            <a:ext cx="4452298" cy="369333"/>
          </a:xfrm>
          <a:prstGeom prst="stripedRightArrow">
            <a:avLst>
              <a:gd name="adj1" fmla="val 56159"/>
              <a:gd name="adj2" fmla="val 78977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High resolution model time stepping </a:t>
            </a:r>
          </a:p>
        </p:txBody>
      </p:sp>
      <p:sp>
        <p:nvSpPr>
          <p:cNvPr id="9" name="Striped Right Arrow 8">
            <a:extLst>
              <a:ext uri="{FF2B5EF4-FFF2-40B4-BE49-F238E27FC236}">
                <a16:creationId xmlns:a16="http://schemas.microsoft.com/office/drawing/2014/main" id="{17EF6258-D023-7541-9EE1-58E7DD95C42D}"/>
              </a:ext>
            </a:extLst>
          </p:cNvPr>
          <p:cNvSpPr/>
          <p:nvPr/>
        </p:nvSpPr>
        <p:spPr>
          <a:xfrm>
            <a:off x="3850562" y="5531139"/>
            <a:ext cx="4452297" cy="399198"/>
          </a:xfrm>
          <a:prstGeom prst="stripedRightArrow">
            <a:avLst>
              <a:gd name="adj1" fmla="val 56159"/>
              <a:gd name="adj2" fmla="val 68841"/>
            </a:avLst>
          </a:prstGeom>
          <a:solidFill>
            <a:schemeClr val="accent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Advection in coarse mesh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7905E7A-4071-BC48-9D21-43BB98CCA5DA}"/>
              </a:ext>
            </a:extLst>
          </p:cNvPr>
          <p:cNvSpPr txBox="1"/>
          <p:nvPr/>
        </p:nvSpPr>
        <p:spPr>
          <a:xfrm>
            <a:off x="9030329" y="3972748"/>
            <a:ext cx="94128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Tracer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0257A57-2AD2-3240-AD6E-72C04C8EC286}"/>
              </a:ext>
            </a:extLst>
          </p:cNvPr>
          <p:cNvSpPr txBox="1"/>
          <p:nvPr/>
        </p:nvSpPr>
        <p:spPr>
          <a:xfrm rot="16200000">
            <a:off x="2945159" y="3848312"/>
            <a:ext cx="1112515" cy="4000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999" b="1" dirty="0">
                <a:latin typeface="Arial" panose="020B0604020202020204" pitchFamily="34" charset="0"/>
                <a:cs typeface="Arial" panose="020B0604020202020204" pitchFamily="34" charset="0"/>
              </a:rPr>
              <a:t>REMAP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CA4B895-3D55-F248-88BD-1E66CC3B7971}"/>
              </a:ext>
            </a:extLst>
          </p:cNvPr>
          <p:cNvSpPr txBox="1"/>
          <p:nvPr/>
        </p:nvSpPr>
        <p:spPr>
          <a:xfrm>
            <a:off x="2117128" y="3709124"/>
            <a:ext cx="111466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Pressure</a:t>
            </a:r>
          </a:p>
          <a:p>
            <a:pPr algn="r"/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Temperature</a:t>
            </a:r>
          </a:p>
          <a:p>
            <a:pPr algn="r"/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Wind</a:t>
            </a:r>
          </a:p>
          <a:p>
            <a:pPr algn="r"/>
            <a:r>
              <a:rPr lang="en-US" sz="1200" b="1" dirty="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Tracer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17AE2DE1-F5A4-3E46-A704-2DDAA68AA9EE}"/>
              </a:ext>
            </a:extLst>
          </p:cNvPr>
          <p:cNvCxnSpPr>
            <a:cxnSpLocks/>
          </p:cNvCxnSpPr>
          <p:nvPr/>
        </p:nvCxnSpPr>
        <p:spPr>
          <a:xfrm flipH="1">
            <a:off x="3287181" y="3034317"/>
            <a:ext cx="14230" cy="2194645"/>
          </a:xfrm>
          <a:prstGeom prst="straightConnector1">
            <a:avLst/>
          </a:prstGeom>
          <a:ln w="7620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0">
                  <a:schemeClr val="accent1"/>
                </a:gs>
                <a:gs pos="52000">
                  <a:schemeClr val="accent1">
                    <a:lumMod val="45000"/>
                    <a:lumOff val="55000"/>
                  </a:schemeClr>
                </a:gs>
                <a:gs pos="100000">
                  <a:schemeClr val="accent2"/>
                </a:gs>
              </a:gsLst>
              <a:lin ang="5400000" scaled="1"/>
            </a:gra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462E3523-9FA1-7847-AE19-741EAD089427}"/>
              </a:ext>
            </a:extLst>
          </p:cNvPr>
          <p:cNvSpPr/>
          <p:nvPr/>
        </p:nvSpPr>
        <p:spPr>
          <a:xfrm>
            <a:off x="2963159" y="5336416"/>
            <a:ext cx="793242" cy="830997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999" dirty="0">
                <a:solidFill>
                  <a:prstClr val="white"/>
                </a:solidFill>
              </a:rPr>
              <a:t>t </a:t>
            </a:r>
            <a:r>
              <a:rPr lang="en-US" sz="3999" baseline="30000" dirty="0">
                <a:solidFill>
                  <a:prstClr val="white"/>
                </a:solidFill>
              </a:rPr>
              <a:t>n</a:t>
            </a:r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F510672B-3944-3E43-B8CD-EBCD1A0DDDD6}"/>
              </a:ext>
            </a:extLst>
          </p:cNvPr>
          <p:cNvSpPr/>
          <p:nvPr/>
        </p:nvSpPr>
        <p:spPr>
          <a:xfrm>
            <a:off x="8397017" y="5336415"/>
            <a:ext cx="1168947" cy="803940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999">
                <a:solidFill>
                  <a:prstClr val="white"/>
                </a:solidFill>
              </a:rPr>
              <a:t>t </a:t>
            </a:r>
            <a:r>
              <a:rPr lang="en-US" sz="3999" baseline="30000">
                <a:solidFill>
                  <a:prstClr val="white"/>
                </a:solidFill>
              </a:rPr>
              <a:t>n+1</a:t>
            </a:r>
            <a:endParaRPr lang="en-US" sz="3999" baseline="30000" dirty="0">
              <a:solidFill>
                <a:prstClr val="white"/>
              </a:solidFill>
            </a:endParaRPr>
          </a:p>
        </p:txBody>
      </p:sp>
      <p:sp>
        <p:nvSpPr>
          <p:cNvPr id="18" name="Striped Right Arrow 17">
            <a:extLst>
              <a:ext uri="{FF2B5EF4-FFF2-40B4-BE49-F238E27FC236}">
                <a16:creationId xmlns:a16="http://schemas.microsoft.com/office/drawing/2014/main" id="{0A29AE61-62DE-5746-B453-81493EB89333}"/>
              </a:ext>
            </a:extLst>
          </p:cNvPr>
          <p:cNvSpPr/>
          <p:nvPr/>
        </p:nvSpPr>
        <p:spPr>
          <a:xfrm>
            <a:off x="2180582" y="2291963"/>
            <a:ext cx="716321" cy="369901"/>
          </a:xfrm>
          <a:prstGeom prst="stripedRightArrow">
            <a:avLst>
              <a:gd name="adj1" fmla="val 56159"/>
              <a:gd name="adj2" fmla="val 62318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9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155148D-CF2C-534F-8040-8E802DCA6493}"/>
              </a:ext>
            </a:extLst>
          </p:cNvPr>
          <p:cNvSpPr txBox="1"/>
          <p:nvPr/>
        </p:nvSpPr>
        <p:spPr>
          <a:xfrm>
            <a:off x="4352999" y="5899457"/>
            <a:ext cx="34474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Future: advection, chemistry and linked physical processes on coarse mesh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4B63D17-C80E-C448-BB21-36EA09BF6016}"/>
              </a:ext>
            </a:extLst>
          </p:cNvPr>
          <p:cNvSpPr/>
          <p:nvPr/>
        </p:nvSpPr>
        <p:spPr>
          <a:xfrm>
            <a:off x="1079891" y="841413"/>
            <a:ext cx="970291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latin typeface="Arial Narrow" panose="020B0604020202020204" pitchFamily="34" charset="0"/>
                <a:cs typeface="Arial Narrow" panose="020B0604020202020204" pitchFamily="34" charset="0"/>
              </a:rPr>
              <a:t>Demonstrator of ozone transport at 32km grid forced by winds on a 18km grid model in IFS. In principle, capacity to run NWP and air quality operations simultaneously without compromising too much on aerosol size/number/components.</a:t>
            </a:r>
            <a:endParaRPr lang="fr-FR" sz="2400" dirty="0">
              <a:latin typeface="Arial Narrow" panose="020B0604020202020204" pitchFamily="34" charset="0"/>
              <a:cs typeface="Arial Narrow" panose="020B0604020202020204" pitchFamily="34" charset="0"/>
            </a:endParaRPr>
          </a:p>
        </p:txBody>
      </p:sp>
      <p:sp>
        <p:nvSpPr>
          <p:cNvPr id="24" name="Striped Right Arrow 17">
            <a:extLst>
              <a:ext uri="{FF2B5EF4-FFF2-40B4-BE49-F238E27FC236}">
                <a16:creationId xmlns:a16="http://schemas.microsoft.com/office/drawing/2014/main" id="{25807E65-8395-3941-BE58-CBAB43CF4742}"/>
              </a:ext>
            </a:extLst>
          </p:cNvPr>
          <p:cNvSpPr/>
          <p:nvPr/>
        </p:nvSpPr>
        <p:spPr>
          <a:xfrm>
            <a:off x="9657334" y="2298022"/>
            <a:ext cx="716321" cy="369901"/>
          </a:xfrm>
          <a:prstGeom prst="stripedRightArrow">
            <a:avLst>
              <a:gd name="adj1" fmla="val 56159"/>
              <a:gd name="adj2" fmla="val 62318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9" dirty="0"/>
          </a:p>
        </p:txBody>
      </p:sp>
      <p:sp>
        <p:nvSpPr>
          <p:cNvPr id="26" name="TextBox 12">
            <a:extLst>
              <a:ext uri="{FF2B5EF4-FFF2-40B4-BE49-F238E27FC236}">
                <a16:creationId xmlns:a16="http://schemas.microsoft.com/office/drawing/2014/main" id="{A67EC889-1BCD-4A4C-92EF-B7D5BA1E3867}"/>
              </a:ext>
            </a:extLst>
          </p:cNvPr>
          <p:cNvSpPr txBox="1"/>
          <p:nvPr/>
        </p:nvSpPr>
        <p:spPr>
          <a:xfrm rot="16200000">
            <a:off x="8201124" y="3841604"/>
            <a:ext cx="1112515" cy="4000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999" b="1" dirty="0">
                <a:latin typeface="Arial" panose="020B0604020202020204" pitchFamily="34" charset="0"/>
                <a:cs typeface="Arial" panose="020B0604020202020204" pitchFamily="34" charset="0"/>
              </a:rPr>
              <a:t>REMAP</a:t>
            </a:r>
          </a:p>
        </p:txBody>
      </p:sp>
      <p:cxnSp>
        <p:nvCxnSpPr>
          <p:cNvPr id="27" name="Straight Arrow Connector 14">
            <a:extLst>
              <a:ext uri="{FF2B5EF4-FFF2-40B4-BE49-F238E27FC236}">
                <a16:creationId xmlns:a16="http://schemas.microsoft.com/office/drawing/2014/main" id="{05080CA0-5BBC-7744-888E-F14D6A1CD7EA}"/>
              </a:ext>
            </a:extLst>
          </p:cNvPr>
          <p:cNvCxnSpPr>
            <a:cxnSpLocks/>
          </p:cNvCxnSpPr>
          <p:nvPr/>
        </p:nvCxnSpPr>
        <p:spPr>
          <a:xfrm flipH="1" flipV="1">
            <a:off x="8957383" y="3013926"/>
            <a:ext cx="14230" cy="2194645"/>
          </a:xfrm>
          <a:prstGeom prst="straightConnector1">
            <a:avLst/>
          </a:prstGeom>
          <a:ln w="7620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0">
                  <a:schemeClr val="accent1"/>
                </a:gs>
                <a:gs pos="52000">
                  <a:schemeClr val="accent1">
                    <a:lumMod val="45000"/>
                    <a:lumOff val="55000"/>
                  </a:schemeClr>
                </a:gs>
                <a:gs pos="100000">
                  <a:schemeClr val="accent2"/>
                </a:gs>
              </a:gsLst>
              <a:lin ang="5400000" scaled="1"/>
            </a:gra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0728593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7EED5F-17C4-EB44-99CB-5FC6031607E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ctr"/>
            <a:r>
              <a:rPr lang="en-US"/>
              <a:t>European Centre for Medium-Range Weather Forecasts</a:t>
            </a:r>
            <a:endParaRPr lang="en-US" dirty="0"/>
          </a:p>
        </p:txBody>
      </p:sp>
      <p:pic>
        <p:nvPicPr>
          <p:cNvPr id="12290" name="Picture 2" descr="Common Errors in English Usage Daily Entry: proof is in the pudding/proof  of the pudding is in the eating: Common Errors in English Usage Entry for  Thursday, October 25, 2012">
            <a:extLst>
              <a:ext uri="{FF2B5EF4-FFF2-40B4-BE49-F238E27FC236}">
                <a16:creationId xmlns:a16="http://schemas.microsoft.com/office/drawing/2014/main" id="{3295FF03-FE90-0443-BED8-10AA6731BF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6814" y="185530"/>
            <a:ext cx="4818434" cy="6525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Thought of the Day: “All Models are Wrong, but some are Useful” – George E.  P. Box at Jacob J. Walker's Blog">
            <a:extLst>
              <a:ext uri="{FF2B5EF4-FFF2-40B4-BE49-F238E27FC236}">
                <a16:creationId xmlns:a16="http://schemas.microsoft.com/office/drawing/2014/main" id="{B9BD3AF4-0ECD-F84D-A20F-4EF876B9AB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651" y="716654"/>
            <a:ext cx="5016775" cy="3762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86153FF-A0E0-FC4D-BF8E-6770C620E02B}"/>
              </a:ext>
            </a:extLst>
          </p:cNvPr>
          <p:cNvSpPr/>
          <p:nvPr/>
        </p:nvSpPr>
        <p:spPr>
          <a:xfrm>
            <a:off x="4253948" y="4248578"/>
            <a:ext cx="1484243" cy="333074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433493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first_gems_grg_forecast_co_animated.gif">
            <a:extLst>
              <a:ext uri="{FF2B5EF4-FFF2-40B4-BE49-F238E27FC236}">
                <a16:creationId xmlns:a16="http://schemas.microsoft.com/office/drawing/2014/main" id="{5699FCE5-2CB4-514C-BA81-4C3E0054BA9D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1115" y="1436076"/>
            <a:ext cx="7849717" cy="43993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4AC102B-EC96-2B49-9308-A6F69696ED39}"/>
              </a:ext>
            </a:extLst>
          </p:cNvPr>
          <p:cNvSpPr txBox="1"/>
          <p:nvPr/>
        </p:nvSpPr>
        <p:spPr>
          <a:xfrm>
            <a:off x="9549897" y="2589592"/>
            <a:ext cx="220767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 Narrow" panose="020B0604020202020204" pitchFamily="34" charset="0"/>
                <a:cs typeface="Arial Narrow" panose="020B0604020202020204" pitchFamily="34" charset="0"/>
              </a:rPr>
              <a:t>Over 13 years of continuous daily global atmospheric composition forecasts at ECMWF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24D3BC5D-3A18-204E-BC02-29E690D51B22}"/>
              </a:ext>
            </a:extLst>
          </p:cNvPr>
          <p:cNvSpPr txBox="1">
            <a:spLocks/>
          </p:cNvSpPr>
          <p:nvPr/>
        </p:nvSpPr>
        <p:spPr>
          <a:xfrm>
            <a:off x="780833" y="333745"/>
            <a:ext cx="11695665" cy="369332"/>
          </a:xfrm>
        </p:spPr>
        <p:txBody>
          <a:bodyPr/>
          <a:lstStyle>
            <a:lvl1pPr algn="l" defTabSz="457200" rtl="0" eaLnBrk="1" latinLnBrk="0" hangingPunct="1">
              <a:lnSpc>
                <a:spcPts val="2800"/>
              </a:lnSpc>
              <a:spcBef>
                <a:spcPct val="0"/>
              </a:spcBef>
              <a:buNone/>
              <a:defRPr sz="2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rgbClr val="064E83"/>
                </a:solidFill>
              </a:rPr>
              <a:t>ROUTINE FORECASTS SINCE MAY 2007, OPERATIONAL SINCE 2015</a:t>
            </a:r>
            <a:r>
              <a:rPr lang="en-US" b="1" dirty="0"/>
              <a:t>MODEL?</a:t>
            </a:r>
          </a:p>
        </p:txBody>
      </p:sp>
    </p:spTree>
    <p:extLst>
      <p:ext uri="{BB962C8B-B14F-4D97-AF65-F5344CB8AC3E}">
        <p14:creationId xmlns:p14="http://schemas.microsoft.com/office/powerpoint/2010/main" val="212934166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9700373D-7E32-F844-87A4-269D6FE0CAB6}"/>
              </a:ext>
            </a:extLst>
          </p:cNvPr>
          <p:cNvSpPr/>
          <p:nvPr/>
        </p:nvSpPr>
        <p:spPr>
          <a:xfrm>
            <a:off x="4836853" y="6272083"/>
            <a:ext cx="650862" cy="2064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6E09D9A-F3DA-8248-8381-8B32D0A59D41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2166" y="713134"/>
            <a:ext cx="1847195" cy="304167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B5A4F83-08CF-D54E-BB2A-42CBA9F9A14D}"/>
              </a:ext>
            </a:extLst>
          </p:cNvPr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8758" y="1124421"/>
            <a:ext cx="2602722" cy="1467005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</p:pic>
      <p:pic>
        <p:nvPicPr>
          <p:cNvPr id="19" name="Picture 18" descr="A close up of a map&#10;&#10;Description automatically generated">
            <a:extLst>
              <a:ext uri="{FF2B5EF4-FFF2-40B4-BE49-F238E27FC236}">
                <a16:creationId xmlns:a16="http://schemas.microsoft.com/office/drawing/2014/main" id="{7ED7887C-FFFE-8D43-B553-2F386D036A59}"/>
              </a:ext>
            </a:extLst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5090" y="4093360"/>
            <a:ext cx="1808796" cy="1129414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" name="Picture 19" descr="A close up of a map&#10;&#10;Description automatically generated">
            <a:extLst>
              <a:ext uri="{FF2B5EF4-FFF2-40B4-BE49-F238E27FC236}">
                <a16:creationId xmlns:a16="http://schemas.microsoft.com/office/drawing/2014/main" id="{F35CA599-D88C-5941-BE08-33589B3A9992}"/>
              </a:ext>
            </a:extLst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7450" y="4245720"/>
            <a:ext cx="1808796" cy="1129414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1" name="Picture 20" descr="A close up of a map&#10;&#10;Description automatically generated">
            <a:extLst>
              <a:ext uri="{FF2B5EF4-FFF2-40B4-BE49-F238E27FC236}">
                <a16:creationId xmlns:a16="http://schemas.microsoft.com/office/drawing/2014/main" id="{2560E573-9AF6-5F4B-8A3C-9DFDFBC73E49}"/>
              </a:ext>
            </a:extLst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9810" y="4398080"/>
            <a:ext cx="1808796" cy="1129414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2" name="Picture 21" descr="A close up of a map&#10;&#10;Description automatically generated">
            <a:extLst>
              <a:ext uri="{FF2B5EF4-FFF2-40B4-BE49-F238E27FC236}">
                <a16:creationId xmlns:a16="http://schemas.microsoft.com/office/drawing/2014/main" id="{6C84397A-6E58-DB41-BD23-A6AFC0301AF0}"/>
              </a:ext>
            </a:extLst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2171" y="4550440"/>
            <a:ext cx="1808796" cy="1129414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3" name="Picture 22" descr="A close up of a map&#10;&#10;Description automatically generated">
            <a:extLst>
              <a:ext uri="{FF2B5EF4-FFF2-40B4-BE49-F238E27FC236}">
                <a16:creationId xmlns:a16="http://schemas.microsoft.com/office/drawing/2014/main" id="{B61B201D-2004-C24A-AD8B-15C14087F6EE}"/>
              </a:ext>
            </a:extLst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4531" y="4702801"/>
            <a:ext cx="1808796" cy="1129414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4" name="Picture 23" descr="A close up of a map&#10;&#10;Description automatically generated">
            <a:extLst>
              <a:ext uri="{FF2B5EF4-FFF2-40B4-BE49-F238E27FC236}">
                <a16:creationId xmlns:a16="http://schemas.microsoft.com/office/drawing/2014/main" id="{6D679552-3D3B-3446-809C-70AEC9DBD7B7}"/>
              </a:ext>
            </a:extLst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6891" y="4855161"/>
            <a:ext cx="1808796" cy="1129414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5" name="Picture 24" descr="A close up of a map&#10;&#10;Description automatically generated">
            <a:extLst>
              <a:ext uri="{FF2B5EF4-FFF2-40B4-BE49-F238E27FC236}">
                <a16:creationId xmlns:a16="http://schemas.microsoft.com/office/drawing/2014/main" id="{41525A0A-F02F-1C44-B7F1-D449A94BC0E5}"/>
              </a:ext>
            </a:extLst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9252" y="5007521"/>
            <a:ext cx="1808796" cy="1129414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6" name="Picture 25" descr="A close up of a map&#10;&#10;Description automatically generated">
            <a:extLst>
              <a:ext uri="{FF2B5EF4-FFF2-40B4-BE49-F238E27FC236}">
                <a16:creationId xmlns:a16="http://schemas.microsoft.com/office/drawing/2014/main" id="{64437494-D635-EC46-B8F7-FFFDD0347162}"/>
              </a:ext>
            </a:extLst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1612" y="5159882"/>
            <a:ext cx="1808796" cy="1129414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7" name="Picture 26" descr="A close up of a map&#10;&#10;Description automatically generated">
            <a:extLst>
              <a:ext uri="{FF2B5EF4-FFF2-40B4-BE49-F238E27FC236}">
                <a16:creationId xmlns:a16="http://schemas.microsoft.com/office/drawing/2014/main" id="{F22BFE46-BFF5-4047-9204-4625223B7F5C}"/>
              </a:ext>
            </a:extLst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3972" y="5312242"/>
            <a:ext cx="1808796" cy="1129414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8035FB6D-B10B-444C-9A14-8B186DE2BB3F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218653" y="890589"/>
            <a:ext cx="2246835" cy="1536774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CA4527A1-1616-D047-A998-29D6BE90355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6588" y="1379041"/>
            <a:ext cx="2022240" cy="15342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883978A7-6D17-EE4E-8499-3AAAB51FF87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9341" y="2041115"/>
            <a:ext cx="1608160" cy="14556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F628128A-31C8-E242-8C5A-E411D79092C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879117" y="4760195"/>
            <a:ext cx="494654" cy="494654"/>
          </a:xfrm>
          <a:prstGeom prst="rect">
            <a:avLst/>
          </a:prstGeom>
        </p:spPr>
      </p:pic>
      <p:pic>
        <p:nvPicPr>
          <p:cNvPr id="33" name="Picture 32" descr="A picture containing map, black, cat, bird&#10;&#10;Description automatically generated">
            <a:extLst>
              <a:ext uri="{FF2B5EF4-FFF2-40B4-BE49-F238E27FC236}">
                <a16:creationId xmlns:a16="http://schemas.microsoft.com/office/drawing/2014/main" id="{7089B5F5-BC1B-1242-8B27-A562FB588226}"/>
              </a:ext>
            </a:extLst>
          </p:cNvPr>
          <p:cNvPicPr>
            <a:picLocks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4556" y="5029422"/>
            <a:ext cx="1766303" cy="1007660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7A66C723-911A-3141-8CB9-089C0A535CFE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48248" r="10919"/>
          <a:stretch/>
        </p:blipFill>
        <p:spPr>
          <a:xfrm>
            <a:off x="7898521" y="3086841"/>
            <a:ext cx="1180481" cy="1445506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52DCAFA2-816F-7F4A-A8AE-E043636EB888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47197" r="6931" b="20958"/>
          <a:stretch/>
        </p:blipFill>
        <p:spPr>
          <a:xfrm>
            <a:off x="9228649" y="3710623"/>
            <a:ext cx="1242166" cy="535097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FA19F3CD-82F7-EA48-9BC2-332B1D6BC4F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566259" y="3733722"/>
            <a:ext cx="1583226" cy="403370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59036687-985E-AF4E-A560-9981286862AF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009"/>
          <a:stretch/>
        </p:blipFill>
        <p:spPr>
          <a:xfrm>
            <a:off x="10064487" y="4370358"/>
            <a:ext cx="1970996" cy="1129414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BCFC9D10-DD7E-C14A-82FC-EAB42BF08FBA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523" b="24884"/>
          <a:stretch/>
        </p:blipFill>
        <p:spPr>
          <a:xfrm>
            <a:off x="10134243" y="5324124"/>
            <a:ext cx="589542" cy="130963"/>
          </a:xfrm>
          <a:prstGeom prst="rect">
            <a:avLst/>
          </a:prstGeom>
        </p:spPr>
      </p:pic>
      <p:pic>
        <p:nvPicPr>
          <p:cNvPr id="41" name="Picture 40" descr="A picture containing map, text&#10;&#10;Description automatically generated">
            <a:extLst>
              <a:ext uri="{FF2B5EF4-FFF2-40B4-BE49-F238E27FC236}">
                <a16:creationId xmlns:a16="http://schemas.microsoft.com/office/drawing/2014/main" id="{B571917E-998D-7D42-94C5-2C98546E456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029" y="5114205"/>
            <a:ext cx="2060326" cy="16457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23FE155C-956C-9142-9E00-831C24022625}"/>
              </a:ext>
            </a:extLst>
          </p:cNvPr>
          <p:cNvSpPr txBox="1"/>
          <p:nvPr/>
        </p:nvSpPr>
        <p:spPr>
          <a:xfrm>
            <a:off x="820911" y="3595286"/>
            <a:ext cx="231853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 Narrow" panose="020B0604020202020204" pitchFamily="34" charset="0"/>
                <a:cs typeface="Arial Narrow" panose="020B0604020202020204" pitchFamily="34" charset="0"/>
              </a:rPr>
              <a:t>Earth Observation from satellite (&gt;75 instruments) and in-situ (regulatory and research)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089E2F55-1D87-DE42-BCC6-199CCBE5EC13}"/>
              </a:ext>
            </a:extLst>
          </p:cNvPr>
          <p:cNvSpPr/>
          <p:nvPr/>
        </p:nvSpPr>
        <p:spPr>
          <a:xfrm>
            <a:off x="3278944" y="906565"/>
            <a:ext cx="3801322" cy="5853374"/>
          </a:xfrm>
          <a:prstGeom prst="rect">
            <a:avLst/>
          </a:prstGeom>
          <a:noFill/>
          <a:ln>
            <a:prstDash val="dash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71DB3C7A-3E61-B045-A9C8-FD0CF4EA62EC}"/>
              </a:ext>
            </a:extLst>
          </p:cNvPr>
          <p:cNvSpPr txBox="1"/>
          <p:nvPr/>
        </p:nvSpPr>
        <p:spPr>
          <a:xfrm>
            <a:off x="3393523" y="3269740"/>
            <a:ext cx="36907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 Narrow" panose="020B0604020202020204" pitchFamily="34" charset="0"/>
                <a:cs typeface="Arial Narrow" panose="020B0604020202020204" pitchFamily="34" charset="0"/>
              </a:rPr>
              <a:t>CAMS main operational data assimilation and modelling systems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69519B1F-7FCD-1242-8957-22ED04B45C61}"/>
              </a:ext>
            </a:extLst>
          </p:cNvPr>
          <p:cNvSpPr txBox="1"/>
          <p:nvPr/>
        </p:nvSpPr>
        <p:spPr>
          <a:xfrm>
            <a:off x="10245904" y="890589"/>
            <a:ext cx="1608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 Narrow" panose="020B0604020202020204" pitchFamily="34" charset="0"/>
                <a:cs typeface="Arial Narrow" panose="020B0604020202020204" pitchFamily="34" charset="0"/>
              </a:rPr>
              <a:t>CAMS users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9730F880-CF5D-1847-8F41-6C05765FE9A2}"/>
              </a:ext>
            </a:extLst>
          </p:cNvPr>
          <p:cNvSpPr txBox="1"/>
          <p:nvPr/>
        </p:nvSpPr>
        <p:spPr>
          <a:xfrm>
            <a:off x="5220148" y="2692036"/>
            <a:ext cx="17168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C0000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40km Globe</a:t>
            </a:r>
          </a:p>
          <a:p>
            <a:r>
              <a:rPr lang="en-US" sz="1400" dirty="0">
                <a:solidFill>
                  <a:srgbClr val="C0000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(twice daily, d+5)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BE29AEA2-ACF3-6E40-A6BD-F48091CB0146}"/>
              </a:ext>
            </a:extLst>
          </p:cNvPr>
          <p:cNvSpPr txBox="1"/>
          <p:nvPr/>
        </p:nvSpPr>
        <p:spPr>
          <a:xfrm>
            <a:off x="3317128" y="6085263"/>
            <a:ext cx="14399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C0000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10km Europe</a:t>
            </a:r>
          </a:p>
          <a:p>
            <a:r>
              <a:rPr lang="en-US" sz="1400" dirty="0">
                <a:solidFill>
                  <a:srgbClr val="C0000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(daily, d+4)</a:t>
            </a:r>
          </a:p>
        </p:txBody>
      </p:sp>
      <p:sp>
        <p:nvSpPr>
          <p:cNvPr id="36" name="Title 1">
            <a:extLst>
              <a:ext uri="{FF2B5EF4-FFF2-40B4-BE49-F238E27FC236}">
                <a16:creationId xmlns:a16="http://schemas.microsoft.com/office/drawing/2014/main" id="{BD131852-97BE-FD44-80E6-323E245E6D74}"/>
              </a:ext>
            </a:extLst>
          </p:cNvPr>
          <p:cNvSpPr txBox="1">
            <a:spLocks/>
          </p:cNvSpPr>
          <p:nvPr/>
        </p:nvSpPr>
        <p:spPr>
          <a:xfrm>
            <a:off x="1141238" y="219486"/>
            <a:ext cx="11047587" cy="369332"/>
          </a:xfrm>
        </p:spPr>
        <p:txBody>
          <a:bodyPr/>
          <a:lstStyle>
            <a:lvl1pPr algn="l" defTabSz="457200" rtl="0" eaLnBrk="1" latinLnBrk="0" hangingPunct="1">
              <a:lnSpc>
                <a:spcPts val="2800"/>
              </a:lnSpc>
              <a:spcBef>
                <a:spcPct val="0"/>
              </a:spcBef>
              <a:buNone/>
              <a:defRPr sz="2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rgbClr val="064E83"/>
                </a:solidFill>
              </a:rPr>
              <a:t>CAMS INFORMATION FLOW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26156255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893"/>
            <a:ext cx="12188825" cy="6856214"/>
          </a:xfrm>
          <a:prstGeom prst="rect">
            <a:avLst/>
          </a:prstGeom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TextBox 5"/>
          <p:cNvSpPr txBox="1"/>
          <p:nvPr/>
        </p:nvSpPr>
        <p:spPr>
          <a:xfrm>
            <a:off x="2477025" y="3138909"/>
            <a:ext cx="8188197" cy="18771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Thank you for your attention!</a:t>
            </a:r>
            <a:endParaRPr lang="en-GB" sz="3999" b="1" dirty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endParaRPr lang="en-GB" sz="3999" b="1" dirty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endParaRPr lang="en-GB" sz="3999" b="1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5530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0A71F43-B9FF-7647-9F21-34FD07C4A59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3B0B0F-E794-1244-9699-107C60B9C23A}" type="slidenum">
              <a:rPr lang="en-US" smtClean="0"/>
              <a:pPr/>
              <a:t>3</a:t>
            </a:fld>
            <a:endParaRPr lang="en-US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C14C1007-66A6-CD4F-B766-EE0AB031EE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631" y="1555447"/>
            <a:ext cx="8639341" cy="2737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67001ED5-4653-4341-A0EB-0BB43B386F6E}"/>
              </a:ext>
            </a:extLst>
          </p:cNvPr>
          <p:cNvSpPr/>
          <p:nvPr/>
        </p:nvSpPr>
        <p:spPr>
          <a:xfrm>
            <a:off x="463826" y="4365934"/>
            <a:ext cx="725541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000" dirty="0">
                <a:solidFill>
                  <a:srgbClr val="0066B3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NASA/NOAA Suomi-NPP VIIRS imagery for 21 June 2020</a:t>
            </a:r>
            <a:endParaRPr lang="en-US" sz="2000" dirty="0">
              <a:solidFill>
                <a:srgbClr val="0066B3"/>
              </a:solidFill>
              <a:latin typeface="Arial Narrow" panose="020B0604020202020204" pitchFamily="34" charset="0"/>
              <a:cs typeface="Arial Narrow" panose="020B0604020202020204" pitchFamily="34" charset="0"/>
            </a:endParaRP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1BAC0B4E-DC86-A443-B747-C48B89B183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2921" y="200128"/>
            <a:ext cx="2214151" cy="313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7629CB1E-4FA0-DE43-9F88-17621FE7B2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2920" y="3568499"/>
            <a:ext cx="2214151" cy="313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itle 8">
            <a:extLst>
              <a:ext uri="{FF2B5EF4-FFF2-40B4-BE49-F238E27FC236}">
                <a16:creationId xmlns:a16="http://schemas.microsoft.com/office/drawing/2014/main" id="{5B8709D7-0E45-2D43-958B-2D633E4FF8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WHY METEOROLOGICAL ASPECTS ARE ESSENTIAL?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8F069BDA-450B-9E4C-B20B-7FD9911DFFE7}"/>
              </a:ext>
            </a:extLst>
          </p:cNvPr>
          <p:cNvSpPr txBox="1"/>
          <p:nvPr/>
        </p:nvSpPr>
        <p:spPr>
          <a:xfrm>
            <a:off x="3294686" y="1628643"/>
            <a:ext cx="55861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7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Puerto</a:t>
            </a:r>
            <a:r>
              <a:rPr lang="fr-FR" sz="7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Rico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47B481E-25EC-2B4B-96D7-869D5C666537}"/>
              </a:ext>
            </a:extLst>
          </p:cNvPr>
          <p:cNvSpPr/>
          <p:nvPr/>
        </p:nvSpPr>
        <p:spPr>
          <a:xfrm>
            <a:off x="1480028" y="5118853"/>
            <a:ext cx="559800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latin typeface="Arial Narrow" panose="020B0604020202020204" pitchFamily="34" charset="0"/>
                <a:cs typeface="Arial Narrow" panose="020B0604020202020204" pitchFamily="34" charset="0"/>
              </a:rPr>
              <a:t>The “Godzilla” dust plume case (06/2020)</a:t>
            </a:r>
          </a:p>
        </p:txBody>
      </p:sp>
    </p:spTree>
    <p:extLst>
      <p:ext uri="{BB962C8B-B14F-4D97-AF65-F5344CB8AC3E}">
        <p14:creationId xmlns:p14="http://schemas.microsoft.com/office/powerpoint/2010/main" val="3247994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0A71F43-B9FF-7647-9F21-34FD07C4A59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3B0B0F-E794-1244-9699-107C60B9C23A}" type="slidenum">
              <a:rPr lang="en-US" smtClean="0"/>
              <a:pPr/>
              <a:t>4</a:t>
            </a:fld>
            <a:endParaRPr lang="en-US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C14C1007-66A6-CD4F-B766-EE0AB031EE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6515" y="960332"/>
            <a:ext cx="7913187" cy="2507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2F1FCA6A-3DFE-C44A-ABD5-6CAFD524AF4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62" r="14013"/>
          <a:stretch/>
        </p:blipFill>
        <p:spPr bwMode="auto">
          <a:xfrm>
            <a:off x="2768454" y="3961738"/>
            <a:ext cx="2393067" cy="2340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>
            <a:extLst>
              <a:ext uri="{FF2B5EF4-FFF2-40B4-BE49-F238E27FC236}">
                <a16:creationId xmlns:a16="http://schemas.microsoft.com/office/drawing/2014/main" id="{BE5DA4E8-4CD1-7046-9AC5-2A3CB8BA175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1" r="13651"/>
          <a:stretch/>
        </p:blipFill>
        <p:spPr bwMode="auto">
          <a:xfrm>
            <a:off x="5161521" y="3935816"/>
            <a:ext cx="2514091" cy="24224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>
            <a:extLst>
              <a:ext uri="{FF2B5EF4-FFF2-40B4-BE49-F238E27FC236}">
                <a16:creationId xmlns:a16="http://schemas.microsoft.com/office/drawing/2014/main" id="{A941703E-10D4-6B48-A510-6ACB6DF3BC9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84" r="13633"/>
          <a:stretch/>
        </p:blipFill>
        <p:spPr bwMode="auto">
          <a:xfrm>
            <a:off x="7675611" y="3928362"/>
            <a:ext cx="2514091" cy="2429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BBFB09B-F77D-0A4E-8A1B-1D7558054748}"/>
              </a:ext>
            </a:extLst>
          </p:cNvPr>
          <p:cNvSpPr txBox="1"/>
          <p:nvPr/>
        </p:nvSpPr>
        <p:spPr>
          <a:xfrm>
            <a:off x="3208292" y="6246780"/>
            <a:ext cx="1340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 Narrow" panose="020B0604020202020204" pitchFamily="34" charset="0"/>
                <a:cs typeface="Arial Narrow" panose="020B0604020202020204" pitchFamily="34" charset="0"/>
              </a:rPr>
              <a:t>+12h forecast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B01B8B7-7C81-4A4D-9C0A-A7C3CE022E7C}"/>
              </a:ext>
            </a:extLst>
          </p:cNvPr>
          <p:cNvSpPr txBox="1"/>
          <p:nvPr/>
        </p:nvSpPr>
        <p:spPr>
          <a:xfrm>
            <a:off x="5723876" y="6246780"/>
            <a:ext cx="1340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 Narrow" panose="020B0604020202020204" pitchFamily="34" charset="0"/>
                <a:cs typeface="Arial Narrow" panose="020B0604020202020204" pitchFamily="34" charset="0"/>
              </a:rPr>
              <a:t>+60h forecast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15B7577-03CC-B84C-8607-76832F10D6A7}"/>
              </a:ext>
            </a:extLst>
          </p:cNvPr>
          <p:cNvSpPr txBox="1"/>
          <p:nvPr/>
        </p:nvSpPr>
        <p:spPr>
          <a:xfrm>
            <a:off x="8099354" y="6246780"/>
            <a:ext cx="14462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 Narrow" panose="020B0604020202020204" pitchFamily="34" charset="0"/>
                <a:cs typeface="Arial Narrow" panose="020B0604020202020204" pitchFamily="34" charset="0"/>
              </a:rPr>
              <a:t>+108h forecast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57483D8-854E-4C4F-BE64-D715AC70EBAB}"/>
              </a:ext>
            </a:extLst>
          </p:cNvPr>
          <p:cNvSpPr txBox="1"/>
          <p:nvPr/>
        </p:nvSpPr>
        <p:spPr>
          <a:xfrm>
            <a:off x="2843857" y="3649851"/>
            <a:ext cx="55146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66B3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ECMWF IFS COMPO (47r1) – CAMS operational configuration </a:t>
            </a:r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5B8709D7-0E45-2D43-958B-2D633E4FF8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NOT ONLY MONITORING, BUT FORECASTS ARE NEEDED AS WELL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8F069BDA-450B-9E4C-B20B-7FD9911DFFE7}"/>
              </a:ext>
            </a:extLst>
          </p:cNvPr>
          <p:cNvSpPr txBox="1"/>
          <p:nvPr/>
        </p:nvSpPr>
        <p:spPr>
          <a:xfrm>
            <a:off x="3294686" y="1628643"/>
            <a:ext cx="55861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7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Puerto</a:t>
            </a:r>
            <a:r>
              <a:rPr lang="fr-FR" sz="7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Rico</a:t>
            </a:r>
          </a:p>
        </p:txBody>
      </p:sp>
    </p:spTree>
    <p:extLst>
      <p:ext uri="{BB962C8B-B14F-4D97-AF65-F5344CB8AC3E}">
        <p14:creationId xmlns:p14="http://schemas.microsoft.com/office/powerpoint/2010/main" val="14129253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D3A0D2-DB61-8049-A044-B7C03447DC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8627" y="360000"/>
            <a:ext cx="11420198" cy="369332"/>
          </a:xfrm>
        </p:spPr>
        <p:txBody>
          <a:bodyPr/>
          <a:lstStyle/>
          <a:p>
            <a:r>
              <a:rPr lang="en-US" b="1" dirty="0"/>
              <a:t>IFS: GLOBAL NUMERICAL WEATHER PREDICTION MODEL AT ITS BEST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63796BA-7A75-E647-BA6D-79B78C53130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3B0B0F-E794-1244-9699-107C60B9C23A}" type="slidenum">
              <a:rPr lang="en-US" smtClean="0"/>
              <a:pPr/>
              <a:t>5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30B3DEC-AED6-4140-B54E-D52A040C3C3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0926"/>
          <a:stretch/>
        </p:blipFill>
        <p:spPr>
          <a:xfrm>
            <a:off x="967862" y="1040898"/>
            <a:ext cx="9200639" cy="444550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700FB28-EF3F-7643-BC0B-07AE2C685B09}"/>
              </a:ext>
            </a:extLst>
          </p:cNvPr>
          <p:cNvSpPr txBox="1"/>
          <p:nvPr/>
        </p:nvSpPr>
        <p:spPr>
          <a:xfrm>
            <a:off x="1324598" y="5034091"/>
            <a:ext cx="35525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5-10 years: 1.4 km, 5km ensembles…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801A3B6-B76C-214D-A380-60C8AAC43579}"/>
              </a:ext>
            </a:extLst>
          </p:cNvPr>
          <p:cNvSpPr txBox="1"/>
          <p:nvPr/>
        </p:nvSpPr>
        <p:spPr>
          <a:xfrm>
            <a:off x="8815229" y="5032358"/>
            <a:ext cx="13297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Today: 9 km </a:t>
            </a:r>
          </a:p>
        </p:txBody>
      </p:sp>
      <p:sp>
        <p:nvSpPr>
          <p:cNvPr id="9" name="Title 2">
            <a:extLst>
              <a:ext uri="{FF2B5EF4-FFF2-40B4-BE49-F238E27FC236}">
                <a16:creationId xmlns:a16="http://schemas.microsoft.com/office/drawing/2014/main" id="{759E6D1D-1CD6-4940-9059-73FDD77A1C96}"/>
              </a:ext>
            </a:extLst>
          </p:cNvPr>
          <p:cNvSpPr txBox="1">
            <a:spLocks/>
          </p:cNvSpPr>
          <p:nvPr/>
        </p:nvSpPr>
        <p:spPr>
          <a:xfrm>
            <a:off x="768626" y="5618247"/>
            <a:ext cx="7914967" cy="340692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064E83"/>
                </a:solidFill>
                <a:latin typeface="Helvetica" pitchFamily="34" charset="0"/>
                <a:ea typeface="+mj-ea"/>
                <a:cs typeface="+mj-cs"/>
              </a:defRPr>
            </a:lvl1pPr>
          </a:lstStyle>
          <a:p>
            <a:r>
              <a:rPr lang="en-US" sz="2000" dirty="0">
                <a:latin typeface="Arial Narrow" panose="020B0604020202020204" pitchFamily="34" charset="0"/>
                <a:cs typeface="Arial Narrow" panose="020B0604020202020204" pitchFamily="34" charset="0"/>
              </a:rPr>
              <a:t>ECMWF/IFS - 3-hourly accumulated radiative fluxes at the top of the atmosphere</a:t>
            </a:r>
          </a:p>
        </p:txBody>
      </p:sp>
      <p:sp>
        <p:nvSpPr>
          <p:cNvPr id="12" name="TextBox 1">
            <a:extLst>
              <a:ext uri="{FF2B5EF4-FFF2-40B4-BE49-F238E27FC236}">
                <a16:creationId xmlns:a16="http://schemas.microsoft.com/office/drawing/2014/main" id="{4F614859-130B-2143-9C3A-A5EA01A955DD}"/>
              </a:ext>
            </a:extLst>
          </p:cNvPr>
          <p:cNvSpPr txBox="1"/>
          <p:nvPr/>
        </p:nvSpPr>
        <p:spPr>
          <a:xfrm>
            <a:off x="8902900" y="6236061"/>
            <a:ext cx="16786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 Narrow" panose="020B0604020202020204" pitchFamily="34" charset="0"/>
                <a:cs typeface="Arial Narrow" panose="020B0604020202020204" pitchFamily="34" charset="0"/>
              </a:rPr>
              <a:t>(Wedi et al, 2020)</a:t>
            </a:r>
          </a:p>
        </p:txBody>
      </p:sp>
    </p:spTree>
    <p:extLst>
      <p:ext uri="{BB962C8B-B14F-4D97-AF65-F5344CB8AC3E}">
        <p14:creationId xmlns:p14="http://schemas.microsoft.com/office/powerpoint/2010/main" val="6001927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7172" y="1413302"/>
            <a:ext cx="6143082" cy="4339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3134" y="1413301"/>
            <a:ext cx="4189938" cy="3962395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7433134" y="5444699"/>
            <a:ext cx="475569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66B3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https://atmosphere.copernicus.eu/cams-input-data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5BFBDEDA-E799-8140-B705-8F3F5E99D97D}"/>
              </a:ext>
            </a:extLst>
          </p:cNvPr>
          <p:cNvSpPr txBox="1">
            <a:spLocks/>
          </p:cNvSpPr>
          <p:nvPr/>
        </p:nvSpPr>
        <p:spPr>
          <a:xfrm>
            <a:off x="768627" y="360000"/>
            <a:ext cx="11420198" cy="369332"/>
          </a:xfrm>
        </p:spPr>
        <p:txBody>
          <a:bodyPr/>
          <a:lstStyle>
            <a:lvl1pPr algn="l" defTabSz="457200" rtl="0" eaLnBrk="1" latinLnBrk="0" hangingPunct="1">
              <a:lnSpc>
                <a:spcPts val="2800"/>
              </a:lnSpc>
              <a:spcBef>
                <a:spcPct val="0"/>
              </a:spcBef>
              <a:buNone/>
              <a:defRPr sz="2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rgbClr val="064E83"/>
                </a:solidFill>
              </a:rPr>
              <a:t>OVER 80 SATELLITE DATA STREAMS USED DAILY FOR CAMS OPERATIONS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9188FCA-8656-B74D-AEA1-803D410E6C84}"/>
              </a:ext>
            </a:extLst>
          </p:cNvPr>
          <p:cNvSpPr/>
          <p:nvPr/>
        </p:nvSpPr>
        <p:spPr>
          <a:xfrm>
            <a:off x="896932" y="5953740"/>
            <a:ext cx="582723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latin typeface="Arial Narrow" panose="020B0604020202020204" pitchFamily="34" charset="0"/>
                <a:cs typeface="Arial Narrow" panose="020B0604020202020204" pitchFamily="34" charset="0"/>
              </a:rPr>
              <a:t>See presentations on data assimilation (tomorrow)</a:t>
            </a:r>
          </a:p>
        </p:txBody>
      </p:sp>
    </p:spTree>
    <p:extLst>
      <p:ext uri="{BB962C8B-B14F-4D97-AF65-F5344CB8AC3E}">
        <p14:creationId xmlns:p14="http://schemas.microsoft.com/office/powerpoint/2010/main" val="3524206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D425FE-D9BE-BC4F-AEBB-EA2FCE8F9E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239" y="333745"/>
            <a:ext cx="9433995" cy="369332"/>
          </a:xfrm>
        </p:spPr>
        <p:txBody>
          <a:bodyPr/>
          <a:lstStyle/>
          <a:p>
            <a:r>
              <a:rPr lang="en-US" b="1" dirty="0"/>
              <a:t>WHY EMBEDDING A COMPOSITION MODEL IN A NWP MODEL?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47BDF23-375E-1F48-B2E2-2BFA7C6AB1F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3B0B0F-E794-1244-9699-107C60B9C23A}" type="slidenum">
              <a:rPr lang="en-US" smtClean="0"/>
              <a:pPr/>
              <a:t>7</a:t>
            </a:fld>
            <a:endParaRPr lang="en-US" dirty="0"/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5C61BE18-E75B-6444-B171-87AF448ED75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8" t="54806" r="53636" b="1764"/>
          <a:stretch/>
        </p:blipFill>
        <p:spPr bwMode="auto">
          <a:xfrm>
            <a:off x="4820863" y="1820260"/>
            <a:ext cx="6793116" cy="47960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761329D-0D2F-8348-BB91-DE45D34F439A}"/>
              </a:ext>
            </a:extLst>
          </p:cNvPr>
          <p:cNvSpPr txBox="1"/>
          <p:nvPr/>
        </p:nvSpPr>
        <p:spPr>
          <a:xfrm>
            <a:off x="924998" y="774050"/>
            <a:ext cx="1089380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rial Narrow" panose="020B0604020202020204" pitchFamily="34" charset="0"/>
                <a:cs typeface="Arial Narrow" panose="020B0604020202020204" pitchFamily="34" charset="0"/>
              </a:rPr>
              <a:t>Temperature difference (K) between a run with fixed (climatological) aerosol and a run with interactive aerosol in average for 1-8 September 2020.</a:t>
            </a:r>
          </a:p>
        </p:txBody>
      </p:sp>
      <p:pic>
        <p:nvPicPr>
          <p:cNvPr id="6150" name="Picture 6">
            <a:extLst>
              <a:ext uri="{FF2B5EF4-FFF2-40B4-BE49-F238E27FC236}">
                <a16:creationId xmlns:a16="http://schemas.microsoft.com/office/drawing/2014/main" id="{B88FE1C4-78E6-C041-84EB-5380285337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846" y="3429000"/>
            <a:ext cx="3608715" cy="2655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>
            <a:extLst>
              <a:ext uri="{FF2B5EF4-FFF2-40B4-BE49-F238E27FC236}">
                <a16:creationId xmlns:a16="http://schemas.microsoft.com/office/drawing/2014/main" id="{2C4A28CE-92F2-9649-B264-EBE7EDB118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1160" y="1820260"/>
            <a:ext cx="2044434" cy="1635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4" name="Picture 10">
            <a:extLst>
              <a:ext uri="{FF2B5EF4-FFF2-40B4-BE49-F238E27FC236}">
                <a16:creationId xmlns:a16="http://schemas.microsoft.com/office/drawing/2014/main" id="{4CAACFAD-2679-554C-BF2E-4D6C5F31C9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026" y="1793756"/>
            <a:ext cx="2040784" cy="1635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11F7496C-1026-F244-AF66-11ED88F07E4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329875" y="5134829"/>
            <a:ext cx="39241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393350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 descr="BoxModel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000" b="14706"/>
          <a:stretch>
            <a:fillRect/>
          </a:stretch>
        </p:blipFill>
        <p:spPr bwMode="auto">
          <a:xfrm>
            <a:off x="2430268" y="1440325"/>
            <a:ext cx="5645344" cy="43075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060" name="Text Box 4"/>
          <p:cNvSpPr txBox="1">
            <a:spLocks noChangeArrowheads="1"/>
          </p:cNvSpPr>
          <p:nvPr/>
        </p:nvSpPr>
        <p:spPr bwMode="auto">
          <a:xfrm>
            <a:off x="2367918" y="5294296"/>
            <a:ext cx="26670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fr-FR" sz="2400" dirty="0" err="1">
                <a:solidFill>
                  <a:srgbClr val="6C8AAF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Biogenic</a:t>
            </a:r>
            <a:r>
              <a:rPr lang="fr-FR" sz="2400" dirty="0">
                <a:solidFill>
                  <a:srgbClr val="6C8AAF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 and </a:t>
            </a:r>
            <a:r>
              <a:rPr lang="fr-FR" sz="2400" dirty="0" err="1">
                <a:solidFill>
                  <a:srgbClr val="6C8AAF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anthropogenic</a:t>
            </a:r>
            <a:r>
              <a:rPr lang="fr-FR" sz="2400" dirty="0">
                <a:solidFill>
                  <a:srgbClr val="6C8AAF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fr-FR" sz="2400" dirty="0" err="1">
                <a:solidFill>
                  <a:srgbClr val="6C8AAF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emissions</a:t>
            </a:r>
            <a:endParaRPr lang="fr-FR" sz="2400" dirty="0">
              <a:solidFill>
                <a:srgbClr val="6C8AAF"/>
              </a:solidFill>
              <a:latin typeface="Arial Narrow" panose="020B0604020202020204" pitchFamily="34" charset="0"/>
              <a:cs typeface="Arial Narrow" panose="020B0604020202020204" pitchFamily="34" charset="0"/>
            </a:endParaRPr>
          </a:p>
        </p:txBody>
      </p:sp>
      <p:sp>
        <p:nvSpPr>
          <p:cNvPr id="45061" name="Text Box 5"/>
          <p:cNvSpPr txBox="1">
            <a:spLocks noChangeArrowheads="1"/>
          </p:cNvSpPr>
          <p:nvPr/>
        </p:nvSpPr>
        <p:spPr bwMode="auto">
          <a:xfrm>
            <a:off x="5960364" y="5894461"/>
            <a:ext cx="1539875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fr-FR" sz="2400" dirty="0">
                <a:solidFill>
                  <a:srgbClr val="6C8AAF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Dry </a:t>
            </a:r>
            <a:r>
              <a:rPr lang="fr-FR" sz="2400" dirty="0" err="1">
                <a:solidFill>
                  <a:srgbClr val="6C8AAF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deposition</a:t>
            </a:r>
            <a:endParaRPr lang="fr-FR" sz="2400" dirty="0">
              <a:solidFill>
                <a:srgbClr val="6C8AAF"/>
              </a:solidFill>
              <a:latin typeface="Arial Narrow" panose="020B0604020202020204" pitchFamily="34" charset="0"/>
              <a:cs typeface="Arial Narrow" panose="020B0604020202020204" pitchFamily="34" charset="0"/>
            </a:endParaRPr>
          </a:p>
        </p:txBody>
      </p:sp>
      <p:sp>
        <p:nvSpPr>
          <p:cNvPr id="45062" name="Text Box 6"/>
          <p:cNvSpPr txBox="1">
            <a:spLocks noChangeArrowheads="1"/>
          </p:cNvSpPr>
          <p:nvPr/>
        </p:nvSpPr>
        <p:spPr bwMode="auto">
          <a:xfrm>
            <a:off x="8333764" y="3451035"/>
            <a:ext cx="2879524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fr-FR" sz="2400" dirty="0" err="1">
                <a:solidFill>
                  <a:srgbClr val="6C8AAF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Homogeneous</a:t>
            </a:r>
            <a:r>
              <a:rPr lang="fr-FR" sz="2400" dirty="0">
                <a:solidFill>
                  <a:srgbClr val="6C8AAF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 and </a:t>
            </a:r>
            <a:r>
              <a:rPr lang="fr-FR" sz="2400" dirty="0" err="1">
                <a:solidFill>
                  <a:srgbClr val="6C8AAF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heterogeneous</a:t>
            </a:r>
            <a:r>
              <a:rPr lang="fr-FR" sz="2400" dirty="0">
                <a:solidFill>
                  <a:srgbClr val="6C8AAF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fr-FR" sz="2400" dirty="0" err="1">
                <a:solidFill>
                  <a:srgbClr val="6C8AAF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chemistry</a:t>
            </a:r>
            <a:r>
              <a:rPr lang="fr-FR" sz="2400" dirty="0">
                <a:solidFill>
                  <a:srgbClr val="6C8AAF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, </a:t>
            </a:r>
            <a:r>
              <a:rPr lang="fr-FR" sz="2400" dirty="0" err="1">
                <a:solidFill>
                  <a:srgbClr val="6C8AAF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including</a:t>
            </a:r>
            <a:r>
              <a:rPr lang="fr-FR" sz="2400" dirty="0">
                <a:solidFill>
                  <a:srgbClr val="6C8AAF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fr-FR" sz="2400" dirty="0" err="1">
                <a:solidFill>
                  <a:srgbClr val="6C8AAF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photochemistry</a:t>
            </a:r>
            <a:endParaRPr lang="fr-FR" sz="2400" dirty="0">
              <a:solidFill>
                <a:srgbClr val="6C8AAF"/>
              </a:solidFill>
              <a:latin typeface="Arial Narrow" panose="020B0604020202020204" pitchFamily="34" charset="0"/>
              <a:cs typeface="Arial Narrow" panose="020B0604020202020204" pitchFamily="34" charset="0"/>
            </a:endParaRPr>
          </a:p>
        </p:txBody>
      </p:sp>
      <p:sp>
        <p:nvSpPr>
          <p:cNvPr id="45063" name="Text Box 7"/>
          <p:cNvSpPr txBox="1">
            <a:spLocks noChangeArrowheads="1"/>
          </p:cNvSpPr>
          <p:nvPr/>
        </p:nvSpPr>
        <p:spPr bwMode="auto">
          <a:xfrm>
            <a:off x="2604291" y="1062872"/>
            <a:ext cx="2162567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fr-FR" sz="2400" dirty="0">
                <a:solidFill>
                  <a:srgbClr val="6C8AAF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Turbulent </a:t>
            </a:r>
            <a:r>
              <a:rPr lang="fr-FR" sz="2400" dirty="0" err="1">
                <a:solidFill>
                  <a:srgbClr val="6C8AAF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mixing</a:t>
            </a:r>
            <a:r>
              <a:rPr lang="fr-FR" sz="2400" dirty="0">
                <a:solidFill>
                  <a:srgbClr val="6C8AAF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 and convection</a:t>
            </a:r>
          </a:p>
        </p:txBody>
      </p:sp>
      <p:sp>
        <p:nvSpPr>
          <p:cNvPr id="45064" name="Text Box 8"/>
          <p:cNvSpPr txBox="1">
            <a:spLocks noChangeArrowheads="1"/>
          </p:cNvSpPr>
          <p:nvPr/>
        </p:nvSpPr>
        <p:spPr bwMode="auto">
          <a:xfrm>
            <a:off x="6094412" y="1129494"/>
            <a:ext cx="19812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fr-FR" sz="2400" dirty="0">
                <a:solidFill>
                  <a:srgbClr val="6C8AAF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Advection</a:t>
            </a:r>
          </a:p>
        </p:txBody>
      </p:sp>
      <p:sp>
        <p:nvSpPr>
          <p:cNvPr id="45065" name="Text Box 9"/>
          <p:cNvSpPr txBox="1">
            <a:spLocks noChangeArrowheads="1"/>
          </p:cNvSpPr>
          <p:nvPr/>
        </p:nvSpPr>
        <p:spPr bwMode="auto">
          <a:xfrm>
            <a:off x="1080400" y="2598003"/>
            <a:ext cx="19939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fr-FR" sz="2400" dirty="0">
                <a:solidFill>
                  <a:srgbClr val="6C8AAF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Radiation and </a:t>
            </a:r>
            <a:r>
              <a:rPr lang="fr-FR" sz="2400" dirty="0" err="1">
                <a:solidFill>
                  <a:srgbClr val="6C8AAF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clouds</a:t>
            </a:r>
            <a:endParaRPr lang="fr-FR" sz="2400" dirty="0">
              <a:solidFill>
                <a:srgbClr val="6C8AAF"/>
              </a:solidFill>
              <a:latin typeface="Arial Narrow" panose="020B0604020202020204" pitchFamily="34" charset="0"/>
              <a:cs typeface="Arial Narrow" panose="020B0604020202020204" pitchFamily="34" charset="0"/>
            </a:endParaRPr>
          </a:p>
        </p:txBody>
      </p:sp>
      <p:sp>
        <p:nvSpPr>
          <p:cNvPr id="45066" name="Text Box 10"/>
          <p:cNvSpPr txBox="1">
            <a:spLocks noChangeArrowheads="1"/>
          </p:cNvSpPr>
          <p:nvPr/>
        </p:nvSpPr>
        <p:spPr bwMode="auto">
          <a:xfrm>
            <a:off x="7933297" y="1281389"/>
            <a:ext cx="1539875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fr-FR" sz="2400" dirty="0" err="1">
                <a:solidFill>
                  <a:srgbClr val="6C8AAF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Wet</a:t>
            </a:r>
            <a:r>
              <a:rPr lang="fr-FR" sz="2400" dirty="0">
                <a:solidFill>
                  <a:srgbClr val="6C8AAF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fr-FR" sz="2400" dirty="0" err="1">
                <a:solidFill>
                  <a:srgbClr val="6C8AAF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deposition</a:t>
            </a:r>
            <a:endParaRPr lang="fr-FR" sz="2400" dirty="0">
              <a:solidFill>
                <a:srgbClr val="6C8AAF"/>
              </a:solidFill>
              <a:latin typeface="Arial Narrow" panose="020B0604020202020204" pitchFamily="34" charset="0"/>
              <a:cs typeface="Arial Narrow" panose="020B0604020202020204" pitchFamily="34" charset="0"/>
            </a:endParaRPr>
          </a:p>
        </p:txBody>
      </p:sp>
      <p:sp>
        <p:nvSpPr>
          <p:cNvPr id="12" name="Text Box 6"/>
          <p:cNvSpPr txBox="1">
            <a:spLocks noChangeArrowheads="1"/>
          </p:cNvSpPr>
          <p:nvPr/>
        </p:nvSpPr>
        <p:spPr bwMode="auto">
          <a:xfrm>
            <a:off x="7570552" y="5600860"/>
            <a:ext cx="226536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fr-FR" sz="2400" dirty="0" err="1">
                <a:solidFill>
                  <a:srgbClr val="6C8AAF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Aerosol</a:t>
            </a:r>
            <a:r>
              <a:rPr lang="fr-FR" sz="2400" dirty="0">
                <a:solidFill>
                  <a:srgbClr val="6C8AAF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fr-FR" sz="2400" dirty="0" err="1">
                <a:solidFill>
                  <a:srgbClr val="6C8AAF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processes</a:t>
            </a:r>
            <a:endParaRPr lang="fr-FR" sz="2400" dirty="0">
              <a:solidFill>
                <a:srgbClr val="6C8AAF"/>
              </a:solidFill>
              <a:latin typeface="Arial Narrow" panose="020B0604020202020204" pitchFamily="34" charset="0"/>
              <a:cs typeface="Arial Narrow" panose="020B0604020202020204" pitchFamily="34" charset="0"/>
            </a:endParaRPr>
          </a:p>
        </p:txBody>
      </p:sp>
      <p:sp>
        <p:nvSpPr>
          <p:cNvPr id="13" name="Text Box 10"/>
          <p:cNvSpPr txBox="1">
            <a:spLocks noChangeArrowheads="1"/>
          </p:cNvSpPr>
          <p:nvPr/>
        </p:nvSpPr>
        <p:spPr bwMode="auto">
          <a:xfrm>
            <a:off x="8486008" y="2300611"/>
            <a:ext cx="246028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fr-FR" sz="2400" dirty="0" err="1">
                <a:solidFill>
                  <a:srgbClr val="6C8AAF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Sedimentation</a:t>
            </a:r>
            <a:endParaRPr lang="fr-FR" sz="2400" dirty="0">
              <a:solidFill>
                <a:srgbClr val="6C8AAF"/>
              </a:solidFill>
              <a:latin typeface="Arial Narrow" panose="020B0604020202020204" pitchFamily="34" charset="0"/>
              <a:cs typeface="Arial Narrow" panose="020B0604020202020204" pitchFamily="34" charset="0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84653D40-E44F-FF40-9CF6-C9D299B1F355}"/>
              </a:ext>
            </a:extLst>
          </p:cNvPr>
          <p:cNvSpPr txBox="1">
            <a:spLocks/>
          </p:cNvSpPr>
          <p:nvPr/>
        </p:nvSpPr>
        <p:spPr>
          <a:xfrm>
            <a:off x="1417982" y="333745"/>
            <a:ext cx="10628243" cy="369332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lnSpc>
                <a:spcPts val="2800"/>
              </a:lnSpc>
              <a:spcBef>
                <a:spcPct val="0"/>
              </a:spcBef>
              <a:buNone/>
              <a:defRPr sz="2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rgbClr val="064E83"/>
                </a:solidFill>
              </a:rPr>
              <a:t>ATMOSPHERIC MODELLING IS ALL ABOUT MAKING CHOICES</a:t>
            </a:r>
          </a:p>
          <a:p>
            <a:endParaRPr lang="en-US" b="1" dirty="0">
              <a:solidFill>
                <a:srgbClr val="064E8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488189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7D165D90-4036-C64A-AE15-D58588A23D39}"/>
              </a:ext>
            </a:extLst>
          </p:cNvPr>
          <p:cNvSpPr/>
          <p:nvPr/>
        </p:nvSpPr>
        <p:spPr>
          <a:xfrm>
            <a:off x="7822154" y="6116599"/>
            <a:ext cx="4366671" cy="5759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99"/>
          </a:p>
        </p:txBody>
      </p:sp>
      <p:sp>
        <p:nvSpPr>
          <p:cNvPr id="16" name="TextBox 15"/>
          <p:cNvSpPr txBox="1"/>
          <p:nvPr/>
        </p:nvSpPr>
        <p:spPr>
          <a:xfrm>
            <a:off x="616455" y="4265918"/>
            <a:ext cx="11323753" cy="24100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GB" sz="1866" dirty="0">
                <a:latin typeface="Arial Narrow" panose="020B0604020202020204" pitchFamily="34" charset="0"/>
                <a:cs typeface="Arial Narrow" panose="020B0604020202020204" pitchFamily="34" charset="0"/>
              </a:rPr>
              <a:t>V. </a:t>
            </a:r>
            <a:r>
              <a:rPr lang="en-GB" sz="1866" dirty="0" err="1">
                <a:latin typeface="Arial Narrow" panose="020B0604020202020204" pitchFamily="34" charset="0"/>
                <a:cs typeface="Arial Narrow" panose="020B0604020202020204" pitchFamily="34" charset="0"/>
              </a:rPr>
              <a:t>Huijnen</a:t>
            </a:r>
            <a:r>
              <a:rPr lang="en-GB" sz="1866" dirty="0">
                <a:latin typeface="Arial Narrow" panose="020B0604020202020204" pitchFamily="34" charset="0"/>
                <a:cs typeface="Arial Narrow" panose="020B0604020202020204" pitchFamily="34" charset="0"/>
              </a:rPr>
              <a:t> et al., Quantifying uncertainties due to </a:t>
            </a:r>
            <a:r>
              <a:rPr lang="en-GB" sz="1866" b="1" dirty="0">
                <a:solidFill>
                  <a:srgbClr val="064E83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chemistry modelling </a:t>
            </a:r>
            <a:r>
              <a:rPr lang="en-GB" sz="1866" dirty="0">
                <a:latin typeface="Arial Narrow" panose="020B0604020202020204" pitchFamily="34" charset="0"/>
                <a:cs typeface="Arial Narrow" panose="020B0604020202020204" pitchFamily="34" charset="0"/>
              </a:rPr>
              <a:t>– evaluation of tropospheric composition simulations in the CAMS model (cycle 43R1), GMD, https://</a:t>
            </a:r>
            <a:r>
              <a:rPr lang="en-GB" sz="1866" dirty="0" err="1">
                <a:latin typeface="Arial Narrow" panose="020B0604020202020204" pitchFamily="34" charset="0"/>
                <a:cs typeface="Arial Narrow" panose="020B0604020202020204" pitchFamily="34" charset="0"/>
              </a:rPr>
              <a:t>doi.org</a:t>
            </a:r>
            <a:r>
              <a:rPr lang="en-GB" sz="1866" dirty="0">
                <a:latin typeface="Arial Narrow" panose="020B0604020202020204" pitchFamily="34" charset="0"/>
                <a:cs typeface="Arial Narrow" panose="020B0604020202020204" pitchFamily="34" charset="0"/>
              </a:rPr>
              <a:t>/10.5194/gmd-12-1725-2019.</a:t>
            </a:r>
          </a:p>
          <a:p>
            <a:pPr marL="342900" indent="-34290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866" dirty="0">
                <a:latin typeface="Arial Narrow" panose="020B0604020202020204" pitchFamily="34" charset="0"/>
                <a:cs typeface="Arial Narrow" panose="020B0604020202020204" pitchFamily="34" charset="0"/>
              </a:rPr>
              <a:t>S. Rémy et al., </a:t>
            </a:r>
            <a:r>
              <a:rPr lang="en-GB" sz="1866" dirty="0">
                <a:latin typeface="Arial Narrow" panose="020B0604020202020204" pitchFamily="34" charset="0"/>
                <a:cs typeface="Arial Narrow" panose="020B0604020202020204" pitchFamily="34" charset="0"/>
              </a:rPr>
              <a:t>Description and evaluation of the tropospheric </a:t>
            </a:r>
            <a:r>
              <a:rPr lang="en-GB" sz="1866" b="1" dirty="0">
                <a:solidFill>
                  <a:srgbClr val="064E83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aerosol scheme </a:t>
            </a:r>
            <a:r>
              <a:rPr lang="en-GB" sz="1866" dirty="0">
                <a:latin typeface="Arial Narrow" panose="020B0604020202020204" pitchFamily="34" charset="0"/>
                <a:cs typeface="Arial Narrow" panose="020B0604020202020204" pitchFamily="34" charset="0"/>
              </a:rPr>
              <a:t>in the Integrated Forecasting System (IFS-AER, cycle 45R1) of ECMWF, GMD, https://</a:t>
            </a:r>
            <a:r>
              <a:rPr lang="en-GB" sz="1866" dirty="0" err="1">
                <a:latin typeface="Arial Narrow" panose="020B0604020202020204" pitchFamily="34" charset="0"/>
                <a:cs typeface="Arial Narrow" panose="020B0604020202020204" pitchFamily="34" charset="0"/>
              </a:rPr>
              <a:t>doi.org</a:t>
            </a:r>
            <a:r>
              <a:rPr lang="en-GB" sz="1866" dirty="0">
                <a:latin typeface="Arial Narrow" panose="020B0604020202020204" pitchFamily="34" charset="0"/>
                <a:cs typeface="Arial Narrow" panose="020B0604020202020204" pitchFamily="34" charset="0"/>
              </a:rPr>
              <a:t>/10.5194/gmd-12-4627-2019.</a:t>
            </a:r>
          </a:p>
          <a:p>
            <a:pPr marL="342900" indent="-34290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GB" sz="1866" dirty="0">
                <a:latin typeface="Arial Narrow" panose="020B0604020202020204" pitchFamily="34" charset="0"/>
                <a:cs typeface="Arial Narrow" panose="020B0604020202020204" pitchFamily="34" charset="0"/>
              </a:rPr>
              <a:t>A. </a:t>
            </a:r>
            <a:r>
              <a:rPr lang="en-GB" sz="1866" dirty="0" err="1">
                <a:latin typeface="Arial Narrow" panose="020B0604020202020204" pitchFamily="34" charset="0"/>
                <a:cs typeface="Arial Narrow" panose="020B0604020202020204" pitchFamily="34" charset="0"/>
              </a:rPr>
              <a:t>Agusti-Panareda</a:t>
            </a:r>
            <a:r>
              <a:rPr lang="en-GB" sz="1866" dirty="0">
                <a:latin typeface="Arial Narrow" panose="020B0604020202020204" pitchFamily="34" charset="0"/>
                <a:cs typeface="Arial Narrow" panose="020B0604020202020204" pitchFamily="34" charset="0"/>
              </a:rPr>
              <a:t> et al., </a:t>
            </a:r>
            <a:r>
              <a:rPr lang="en-GB" sz="1866" b="1" dirty="0">
                <a:solidFill>
                  <a:srgbClr val="064E83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Modelling CO</a:t>
            </a:r>
            <a:r>
              <a:rPr lang="en-GB" sz="1866" b="1" baseline="-25000" dirty="0">
                <a:solidFill>
                  <a:srgbClr val="064E83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2</a:t>
            </a:r>
            <a:r>
              <a:rPr lang="en-GB" sz="1866" b="1" dirty="0">
                <a:solidFill>
                  <a:srgbClr val="064E83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en-GB" sz="1866" dirty="0">
                <a:latin typeface="Arial Narrow" panose="020B0604020202020204" pitchFamily="34" charset="0"/>
                <a:cs typeface="Arial Narrow" panose="020B0604020202020204" pitchFamily="34" charset="0"/>
              </a:rPr>
              <a:t>weather – why horizontal resolution matters?, ACP, https://</a:t>
            </a:r>
            <a:r>
              <a:rPr lang="en-GB" sz="1866" dirty="0" err="1">
                <a:latin typeface="Arial Narrow" panose="020B0604020202020204" pitchFamily="34" charset="0"/>
                <a:cs typeface="Arial Narrow" panose="020B0604020202020204" pitchFamily="34" charset="0"/>
              </a:rPr>
              <a:t>doi.org</a:t>
            </a:r>
            <a:r>
              <a:rPr lang="en-GB" sz="1866" dirty="0">
                <a:latin typeface="Arial Narrow" panose="020B0604020202020204" pitchFamily="34" charset="0"/>
                <a:cs typeface="Arial Narrow" panose="020B0604020202020204" pitchFamily="34" charset="0"/>
              </a:rPr>
              <a:t>/10.5194/acp-2019-177, 2019.</a:t>
            </a:r>
          </a:p>
          <a:p>
            <a:pPr marL="342900" indent="-34290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866" dirty="0">
                <a:latin typeface="Arial Narrow" panose="020B0604020202020204" pitchFamily="34" charset="0"/>
                <a:cs typeface="Arial Narrow" panose="020B0604020202020204" pitchFamily="34" charset="0"/>
              </a:rPr>
              <a:t>A. Inness et al., </a:t>
            </a:r>
            <a:r>
              <a:rPr lang="en-GB" sz="1866" dirty="0">
                <a:latin typeface="Arial Narrow" panose="020B0604020202020204" pitchFamily="34" charset="0"/>
                <a:cs typeface="Arial Narrow" panose="020B0604020202020204" pitchFamily="34" charset="0"/>
              </a:rPr>
              <a:t>The </a:t>
            </a:r>
            <a:r>
              <a:rPr lang="en-GB" sz="1866" b="1" dirty="0">
                <a:solidFill>
                  <a:srgbClr val="064E83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CAMS reanalysis </a:t>
            </a:r>
            <a:r>
              <a:rPr lang="en-GB" sz="1866" dirty="0">
                <a:latin typeface="Arial Narrow" panose="020B0604020202020204" pitchFamily="34" charset="0"/>
                <a:cs typeface="Arial Narrow" panose="020B0604020202020204" pitchFamily="34" charset="0"/>
              </a:rPr>
              <a:t>of atmospheric composition, ACP, https://</a:t>
            </a:r>
            <a:r>
              <a:rPr lang="en-GB" sz="1866" dirty="0" err="1">
                <a:latin typeface="Arial Narrow" panose="020B0604020202020204" pitchFamily="34" charset="0"/>
                <a:cs typeface="Arial Narrow" panose="020B0604020202020204" pitchFamily="34" charset="0"/>
              </a:rPr>
              <a:t>doi.org</a:t>
            </a:r>
            <a:r>
              <a:rPr lang="en-GB" sz="1866" dirty="0">
                <a:latin typeface="Arial Narrow" panose="020B0604020202020204" pitchFamily="34" charset="0"/>
                <a:cs typeface="Arial Narrow" panose="020B0604020202020204" pitchFamily="34" charset="0"/>
              </a:rPr>
              <a:t>/10.5194/acp-19-3515-2019, 2019.</a:t>
            </a:r>
            <a:endParaRPr lang="en-US" sz="1866" dirty="0">
              <a:latin typeface="Arial Narrow" panose="020B0604020202020204" pitchFamily="34" charset="0"/>
              <a:cs typeface="Arial Narrow" panose="020B0604020202020204" pitchFamily="34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2761F8B1-E496-5343-AE5A-654853AAB5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6908" y="1045347"/>
            <a:ext cx="6243700" cy="3093470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9919835D-28D1-C945-ACD3-2A32E5F5A363}"/>
              </a:ext>
            </a:extLst>
          </p:cNvPr>
          <p:cNvSpPr txBox="1"/>
          <p:nvPr/>
        </p:nvSpPr>
        <p:spPr>
          <a:xfrm>
            <a:off x="1137425" y="1554149"/>
            <a:ext cx="3496470" cy="15691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399" b="1" dirty="0">
                <a:solidFill>
                  <a:srgbClr val="10308B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Current operational version</a:t>
            </a:r>
          </a:p>
          <a:p>
            <a:pPr marL="380905" indent="-380905">
              <a:buFont typeface="Arial" panose="020B0604020202020204" pitchFamily="34" charset="0"/>
              <a:buChar char="•"/>
            </a:pPr>
            <a:r>
              <a:rPr lang="en-US" sz="2399" dirty="0">
                <a:latin typeface="Arial Narrow" panose="020B0604020202020204" pitchFamily="34" charset="0"/>
                <a:cs typeface="Arial Narrow" panose="020B0604020202020204" pitchFamily="34" charset="0"/>
              </a:rPr>
              <a:t>Based on IFS Cy47r1</a:t>
            </a:r>
          </a:p>
          <a:p>
            <a:pPr marL="380905" indent="-380905">
              <a:buFont typeface="Arial" panose="020B0604020202020204" pitchFamily="34" charset="0"/>
              <a:buChar char="•"/>
            </a:pPr>
            <a:r>
              <a:rPr lang="en-US" sz="2399" dirty="0">
                <a:latin typeface="Arial Narrow" panose="020B0604020202020204" pitchFamily="34" charset="0"/>
                <a:cs typeface="Arial Narrow" panose="020B0604020202020204" pitchFamily="34" charset="0"/>
              </a:rPr>
              <a:t>Horizontal: T511 (~40km)</a:t>
            </a:r>
          </a:p>
          <a:p>
            <a:pPr marL="380905" indent="-380905">
              <a:buFont typeface="Arial" panose="020B0604020202020204" pitchFamily="34" charset="0"/>
              <a:buChar char="•"/>
            </a:pPr>
            <a:r>
              <a:rPr lang="en-US" sz="2399" dirty="0">
                <a:latin typeface="Arial Narrow" panose="020B0604020202020204" pitchFamily="34" charset="0"/>
                <a:cs typeface="Arial Narrow" panose="020B0604020202020204" pitchFamily="34" charset="0"/>
              </a:rPr>
              <a:t>Vertical: L137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7843D437-FEC5-D049-A20E-F36F765BADB8}"/>
              </a:ext>
            </a:extLst>
          </p:cNvPr>
          <p:cNvSpPr txBox="1">
            <a:spLocks/>
          </p:cNvSpPr>
          <p:nvPr/>
        </p:nvSpPr>
        <p:spPr>
          <a:xfrm>
            <a:off x="1295128" y="333745"/>
            <a:ext cx="10751097" cy="369332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lnSpc>
                <a:spcPts val="2800"/>
              </a:lnSpc>
              <a:spcBef>
                <a:spcPct val="0"/>
              </a:spcBef>
              <a:buNone/>
              <a:defRPr sz="2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rgbClr val="064E83"/>
                </a:solidFill>
              </a:rPr>
              <a:t>ECMWF IFS COMPOSITION CONFIGURATIONS</a:t>
            </a:r>
          </a:p>
          <a:p>
            <a:endParaRPr lang="en-US" b="1" dirty="0">
              <a:solidFill>
                <a:srgbClr val="064E8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2943331"/>
      </p:ext>
    </p:extLst>
  </p:cSld>
  <p:clrMapOvr>
    <a:masterClrMapping/>
  </p:clrMapOvr>
</p:sld>
</file>

<file path=ppt/theme/theme1.xml><?xml version="1.0" encoding="utf-8"?>
<a:theme xmlns:a="http://schemas.openxmlformats.org/drawingml/2006/main" name="ECMWF Light 16:9 blu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ECMWF_16.9_light_blue" id="{D55B1CEF-0562-4622-8E3A-B70B4E98705B}" vid="{81839924-DCF4-461E-8A41-C028DE049EC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ECMWF Light 16:9 blue</Template>
  <TotalTime>855</TotalTime>
  <Words>1536</Words>
  <Application>Microsoft Macintosh PowerPoint</Application>
  <PresentationFormat>Custom</PresentationFormat>
  <Paragraphs>188</Paragraphs>
  <Slides>27</Slides>
  <Notes>1</Notes>
  <HiddenSlides>0</HiddenSlides>
  <MMClips>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5" baseType="lpstr">
      <vt:lpstr>Arial</vt:lpstr>
      <vt:lpstr>Arial Narrow</vt:lpstr>
      <vt:lpstr>Calibri</vt:lpstr>
      <vt:lpstr>Cambria Math</vt:lpstr>
      <vt:lpstr>Helvetica</vt:lpstr>
      <vt:lpstr>Symbol</vt:lpstr>
      <vt:lpstr>ECMWF Light 16:9 blue</vt:lpstr>
      <vt:lpstr>Equation</vt:lpstr>
      <vt:lpstr>PowerPoint Presentation</vt:lpstr>
      <vt:lpstr>THESE ARE DIFFERENT “MODELS”</vt:lpstr>
      <vt:lpstr>WHY METEOROLOGICAL ASPECTS ARE ESSENTIAL?</vt:lpstr>
      <vt:lpstr>NOT ONLY MONITORING, BUT FORECASTS ARE NEEDED AS WELL</vt:lpstr>
      <vt:lpstr>IFS: GLOBAL NUMERICAL WEATHER PREDICTION MODEL AT ITS BEST</vt:lpstr>
      <vt:lpstr>PowerPoint Presentation</vt:lpstr>
      <vt:lpstr>WHY EMBEDDING A COMPOSITION MODEL IN A NWP MODEL?</vt:lpstr>
      <vt:lpstr>PowerPoint Presentation</vt:lpstr>
      <vt:lpstr>PowerPoint Presentation</vt:lpstr>
      <vt:lpstr>CAMS EMISSIONS INVENTORIES (BOTTOM UP)</vt:lpstr>
      <vt:lpstr>A SNAPSHOT OF AEROSOL (AND ITS COMPLEXITY) IN IFS</vt:lpstr>
      <vt:lpstr>SOLVING AN ISSUE: NIGHT TIME BIASES</vt:lpstr>
      <vt:lpstr>ADDING DIURNAL PROFILES OF EMISSIONS</vt:lpstr>
      <vt:lpstr>INJECTION HEIGHT ASSUMPTION</vt:lpstr>
      <vt:lpstr>SO2 &amp; NO2 NIGHT TIME BIAS IMPROVED </vt:lpstr>
      <vt:lpstr>ZOOM: UK</vt:lpstr>
      <vt:lpstr>PowerPoint Presentation</vt:lpstr>
      <vt:lpstr>PowerPoint Presentation</vt:lpstr>
      <vt:lpstr>PowerPoint Presentation</vt:lpstr>
      <vt:lpstr>PowerPoint Presentation</vt:lpstr>
      <vt:lpstr>COMPUTING COSTS: THE CASE OF ADVECTIVE TRANSPORT</vt:lpstr>
      <vt:lpstr>SEMI-LAGRANGIAN SCHEMES: A BIT OF BOTH…</vt:lpstr>
      <vt:lpstr>EXPLORING MULTIGRID OPTIONS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Vincent-Henri Peuch</dc:creator>
  <cp:lastModifiedBy>Vincent-Henri Peuch</cp:lastModifiedBy>
  <cp:revision>27</cp:revision>
  <cp:lastPrinted>2014-11-19T12:15:44Z</cp:lastPrinted>
  <dcterms:created xsi:type="dcterms:W3CDTF">2020-11-02T11:19:10Z</dcterms:created>
  <dcterms:modified xsi:type="dcterms:W3CDTF">2020-11-17T09:19:07Z</dcterms:modified>
</cp:coreProperties>
</file>