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3671" r:id="rId2"/>
    <p:sldMasterId id="2147483680" r:id="rId3"/>
    <p:sldMasterId id="2147483689" r:id="rId4"/>
    <p:sldMasterId id="2147483697" r:id="rId5"/>
    <p:sldMasterId id="2147483705" r:id="rId6"/>
    <p:sldMasterId id="2147483713" r:id="rId7"/>
    <p:sldMasterId id="2147483730" r:id="rId8"/>
    <p:sldMasterId id="2147483738" r:id="rId9"/>
    <p:sldMasterId id="2147483746" r:id="rId10"/>
  </p:sldMasterIdLst>
  <p:notesMasterIdLst>
    <p:notesMasterId r:id="rId37"/>
  </p:notesMasterIdLst>
  <p:handoutMasterIdLst>
    <p:handoutMasterId r:id="rId38"/>
  </p:handoutMasterIdLst>
  <p:sldIdLst>
    <p:sldId id="527" r:id="rId11"/>
    <p:sldId id="431" r:id="rId12"/>
    <p:sldId id="462" r:id="rId13"/>
    <p:sldId id="526" r:id="rId14"/>
    <p:sldId id="508" r:id="rId15"/>
    <p:sldId id="528" r:id="rId16"/>
    <p:sldId id="529" r:id="rId17"/>
    <p:sldId id="530" r:id="rId18"/>
    <p:sldId id="424" r:id="rId19"/>
    <p:sldId id="362" r:id="rId20"/>
    <p:sldId id="464" r:id="rId21"/>
    <p:sldId id="465" r:id="rId22"/>
    <p:sldId id="572" r:id="rId23"/>
    <p:sldId id="531" r:id="rId24"/>
    <p:sldId id="399" r:id="rId25"/>
    <p:sldId id="402" r:id="rId26"/>
    <p:sldId id="461" r:id="rId27"/>
    <p:sldId id="467" r:id="rId28"/>
    <p:sldId id="372" r:id="rId29"/>
    <p:sldId id="574" r:id="rId30"/>
    <p:sldId id="577" r:id="rId31"/>
    <p:sldId id="417" r:id="rId32"/>
    <p:sldId id="418" r:id="rId33"/>
    <p:sldId id="573" r:id="rId34"/>
    <p:sldId id="447" r:id="rId35"/>
    <p:sldId id="576" r:id="rId36"/>
  </p:sldIdLst>
  <p:sldSz cx="9144000" cy="5143500" type="screen16x9"/>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ome Barre" initials="JB" lastIdx="1" clrIdx="0">
    <p:extLst>
      <p:ext uri="{19B8F6BF-5375-455C-9EA6-DF929625EA0E}">
        <p15:presenceInfo xmlns:p15="http://schemas.microsoft.com/office/powerpoint/2012/main" userId="S-1-5-21-171678682-3845115016-305999489-1223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0"/>
    <a:srgbClr val="0000FF"/>
    <a:srgbClr val="5AC5DD"/>
    <a:srgbClr val="00FF00"/>
    <a:srgbClr val="416DA6"/>
    <a:srgbClr val="4472C4"/>
    <a:srgbClr val="6A508C"/>
    <a:srgbClr val="A73F3C"/>
    <a:srgbClr val="82A144"/>
    <a:srgbClr val="DA7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36" autoAdjust="0"/>
    <p:restoredTop sz="95673"/>
  </p:normalViewPr>
  <p:slideViewPr>
    <p:cSldViewPr snapToGrid="0">
      <p:cViewPr varScale="1">
        <p:scale>
          <a:sx n="156" d="100"/>
          <a:sy n="156" d="100"/>
        </p:scale>
        <p:origin x="176" y="66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commentAuthors" Target="commentAuthor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77.wmf"/><Relationship Id="rId7" Type="http://schemas.openxmlformats.org/officeDocument/2006/relationships/image" Target="../media/image81.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 Id="rId9" Type="http://schemas.openxmlformats.org/officeDocument/2006/relationships/image" Target="../media/image8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F83DE1-CDF3-443C-BFA5-40D557453C54}"/>
              </a:ext>
            </a:extLst>
          </p:cNvPr>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7F764C1-EE50-4158-908C-047837CBEB19}"/>
              </a:ext>
            </a:extLst>
          </p:cNvPr>
          <p:cNvSpPr>
            <a:spLocks noGrp="1"/>
          </p:cNvSpPr>
          <p:nvPr>
            <p:ph type="dt" sz="quarter" idx="1"/>
          </p:nvPr>
        </p:nvSpPr>
        <p:spPr>
          <a:xfrm>
            <a:off x="3848100" y="0"/>
            <a:ext cx="2944813" cy="498475"/>
          </a:xfrm>
          <a:prstGeom prst="rect">
            <a:avLst/>
          </a:prstGeom>
        </p:spPr>
        <p:txBody>
          <a:bodyPr vert="horz" lIns="91440" tIns="45720" rIns="91440" bIns="45720" rtlCol="0"/>
          <a:lstStyle>
            <a:lvl1pPr algn="r">
              <a:defRPr sz="1200"/>
            </a:lvl1pPr>
          </a:lstStyle>
          <a:p>
            <a:fld id="{C66047A8-88B0-4A9B-9800-7756C64506E6}" type="datetimeFigureOut">
              <a:rPr lang="en-GB" smtClean="0"/>
              <a:t>13/11/2020</a:t>
            </a:fld>
            <a:endParaRPr lang="en-GB"/>
          </a:p>
        </p:txBody>
      </p:sp>
      <p:sp>
        <p:nvSpPr>
          <p:cNvPr id="4" name="Footer Placeholder 3">
            <a:extLst>
              <a:ext uri="{FF2B5EF4-FFF2-40B4-BE49-F238E27FC236}">
                <a16:creationId xmlns:a16="http://schemas.microsoft.com/office/drawing/2014/main" id="{BEFCE0A4-2EEA-4F0A-9455-F639523AA65A}"/>
              </a:ext>
            </a:extLst>
          </p:cNvPr>
          <p:cNvSpPr>
            <a:spLocks noGrp="1"/>
          </p:cNvSpPr>
          <p:nvPr>
            <p:ph type="ftr" sz="quarter" idx="2"/>
          </p:nvPr>
        </p:nvSpPr>
        <p:spPr>
          <a:xfrm>
            <a:off x="0" y="9432925"/>
            <a:ext cx="2944813"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DA6C5FE-4A11-42B6-B042-0D7687F2C638}"/>
              </a:ext>
            </a:extLst>
          </p:cNvPr>
          <p:cNvSpPr>
            <a:spLocks noGrp="1"/>
          </p:cNvSpPr>
          <p:nvPr>
            <p:ph type="sldNum" sz="quarter" idx="3"/>
          </p:nvPr>
        </p:nvSpPr>
        <p:spPr>
          <a:xfrm>
            <a:off x="3848100" y="9432925"/>
            <a:ext cx="2944813" cy="498475"/>
          </a:xfrm>
          <a:prstGeom prst="rect">
            <a:avLst/>
          </a:prstGeom>
        </p:spPr>
        <p:txBody>
          <a:bodyPr vert="horz" lIns="91440" tIns="45720" rIns="91440" bIns="45720" rtlCol="0" anchor="b"/>
          <a:lstStyle>
            <a:lvl1pPr algn="r">
              <a:defRPr sz="1200"/>
            </a:lvl1pPr>
          </a:lstStyle>
          <a:p>
            <a:fld id="{D8391966-3D68-4959-B671-CE32FF11BBAD}" type="slidenum">
              <a:rPr lang="en-GB" smtClean="0"/>
              <a:t>‹#›</a:t>
            </a:fld>
            <a:endParaRPr lang="en-GB"/>
          </a:p>
        </p:txBody>
      </p:sp>
    </p:spTree>
    <p:extLst>
      <p:ext uri="{BB962C8B-B14F-4D97-AF65-F5344CB8AC3E}">
        <p14:creationId xmlns:p14="http://schemas.microsoft.com/office/powerpoint/2010/main" val="4066080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EE12CD7E-4193-46CB-8698-CB3797083196}" type="datetimeFigureOut">
              <a:rPr lang="en-US" smtClean="0"/>
              <a:t>11/13/20</a:t>
            </a:fld>
            <a:endParaRPr lang="en-US"/>
          </a:p>
        </p:txBody>
      </p:sp>
      <p:sp>
        <p:nvSpPr>
          <p:cNvPr id="4" name="Slide Image Placeholder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B3E37BDE-1E16-4497-8123-4D9E05ECC396}" type="slidenum">
              <a:rPr lang="en-US" smtClean="0"/>
              <a:t>‹#›</a:t>
            </a:fld>
            <a:endParaRPr lang="en-US"/>
          </a:p>
        </p:txBody>
      </p:sp>
    </p:spTree>
    <p:extLst>
      <p:ext uri="{BB962C8B-B14F-4D97-AF65-F5344CB8AC3E}">
        <p14:creationId xmlns:p14="http://schemas.microsoft.com/office/powerpoint/2010/main" val="2844010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Jerome: You can skip that one if you need to save some time as I will go back to the equations in my Var vs </a:t>
            </a:r>
            <a:r>
              <a:rPr lang="en-US" dirty="0" err="1"/>
              <a:t>Ens</a:t>
            </a:r>
            <a:r>
              <a:rPr lang="en-US" dirty="0"/>
              <a:t> slides. I will then talk about the TL and AD. However you could focus more on H and maybe showing that accounting for the AVK is better if not, mandatory.</a:t>
            </a:r>
          </a:p>
        </p:txBody>
      </p:sp>
      <p:sp>
        <p:nvSpPr>
          <p:cNvPr id="4" name="Slide Number Placeholder 3"/>
          <p:cNvSpPr>
            <a:spLocks noGrp="1"/>
          </p:cNvSpPr>
          <p:nvPr>
            <p:ph type="sldNum" sz="quarter" idx="5"/>
          </p:nvPr>
        </p:nvSpPr>
        <p:spPr/>
        <p:txBody>
          <a:bodyPr/>
          <a:lstStyle/>
          <a:p>
            <a:fld id="{B3E37BDE-1E16-4497-8123-4D9E05ECC396}" type="slidenum">
              <a:rPr lang="en-US" smtClean="0"/>
              <a:t>5</a:t>
            </a:fld>
            <a:endParaRPr lang="en-US"/>
          </a:p>
        </p:txBody>
      </p:sp>
    </p:spTree>
    <p:extLst>
      <p:ext uri="{BB962C8B-B14F-4D97-AF65-F5344CB8AC3E}">
        <p14:creationId xmlns:p14="http://schemas.microsoft.com/office/powerpoint/2010/main" val="2065421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37BDE-1E16-4497-8123-4D9E05ECC396}" type="slidenum">
              <a:rPr lang="en-US" smtClean="0"/>
              <a:t>7</a:t>
            </a:fld>
            <a:endParaRPr lang="en-US"/>
          </a:p>
        </p:txBody>
      </p:sp>
    </p:spTree>
    <p:extLst>
      <p:ext uri="{BB962C8B-B14F-4D97-AF65-F5344CB8AC3E}">
        <p14:creationId xmlns:p14="http://schemas.microsoft.com/office/powerpoint/2010/main" val="143078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processus de grande </a:t>
            </a:r>
            <a:r>
              <a:rPr lang="fr-FR" dirty="0" err="1"/>
              <a:t>echelle</a:t>
            </a:r>
            <a:r>
              <a:rPr lang="fr-FR" dirty="0"/>
              <a:t> mais aussi de fine </a:t>
            </a:r>
            <a:r>
              <a:rPr lang="fr-FR" dirty="0" err="1"/>
              <a:t>echelle</a:t>
            </a:r>
            <a:r>
              <a:rPr lang="fr-FR" dirty="0"/>
              <a:t> sont a prendre en compte dans les </a:t>
            </a:r>
            <a:r>
              <a:rPr lang="fr-FR" dirty="0" err="1"/>
              <a:t>procedures</a:t>
            </a:r>
            <a:r>
              <a:rPr lang="fr-FR" dirty="0"/>
              <a:t> d’inversions</a:t>
            </a:r>
          </a:p>
          <a:p>
            <a:r>
              <a:rPr lang="fr-FR" dirty="0"/>
              <a:t>Les inversions doivent don prendre en compte d’une manière ou d’une autre les erreurs dues aux simplification des </a:t>
            </a:r>
            <a:r>
              <a:rPr lang="fr-FR" dirty="0" err="1"/>
              <a:t>modeles</a:t>
            </a:r>
            <a:r>
              <a:rPr lang="fr-FR" dirty="0"/>
              <a:t>, (car ils en auront toujours)</a:t>
            </a:r>
          </a:p>
        </p:txBody>
      </p:sp>
      <p:sp>
        <p:nvSpPr>
          <p:cNvPr id="4" name="Slide Number Placeholder 3"/>
          <p:cNvSpPr>
            <a:spLocks noGrp="1"/>
          </p:cNvSpPr>
          <p:nvPr>
            <p:ph type="sldNum" sz="quarter" idx="5"/>
          </p:nvPr>
        </p:nvSpPr>
        <p:spPr/>
        <p:txBody>
          <a:bodyPr/>
          <a:lstStyle/>
          <a:p>
            <a:fld id="{602C9450-852F-AA4A-AB04-B9896EB681FD}" type="slidenum">
              <a:rPr lang="en-US" smtClean="0"/>
              <a:t>10</a:t>
            </a:fld>
            <a:endParaRPr lang="en-US"/>
          </a:p>
        </p:txBody>
      </p:sp>
    </p:spTree>
    <p:extLst>
      <p:ext uri="{BB962C8B-B14F-4D97-AF65-F5344CB8AC3E}">
        <p14:creationId xmlns:p14="http://schemas.microsoft.com/office/powerpoint/2010/main" val="3059775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processus de grande </a:t>
            </a:r>
            <a:r>
              <a:rPr lang="fr-FR" dirty="0" err="1"/>
              <a:t>echelle</a:t>
            </a:r>
            <a:r>
              <a:rPr lang="fr-FR" dirty="0"/>
              <a:t> mais aussi de fine </a:t>
            </a:r>
            <a:r>
              <a:rPr lang="fr-FR" dirty="0" err="1"/>
              <a:t>echelle</a:t>
            </a:r>
            <a:r>
              <a:rPr lang="fr-FR" dirty="0"/>
              <a:t> sont a prendre en compte dans les </a:t>
            </a:r>
            <a:r>
              <a:rPr lang="fr-FR" dirty="0" err="1"/>
              <a:t>procedures</a:t>
            </a:r>
            <a:r>
              <a:rPr lang="fr-FR" dirty="0"/>
              <a:t> d’inversions</a:t>
            </a:r>
          </a:p>
          <a:p>
            <a:r>
              <a:rPr lang="fr-FR" dirty="0"/>
              <a:t>Les inversions doivent don prendre en compte d’une manière ou d’une autre les erreurs dues aux simplification des </a:t>
            </a:r>
            <a:r>
              <a:rPr lang="fr-FR" dirty="0" err="1"/>
              <a:t>modeles</a:t>
            </a:r>
            <a:r>
              <a:rPr lang="fr-FR" dirty="0"/>
              <a:t>, (car ils en auront toujours)</a:t>
            </a:r>
          </a:p>
        </p:txBody>
      </p:sp>
      <p:sp>
        <p:nvSpPr>
          <p:cNvPr id="4" name="Slide Number Placeholder 3"/>
          <p:cNvSpPr>
            <a:spLocks noGrp="1"/>
          </p:cNvSpPr>
          <p:nvPr>
            <p:ph type="sldNum" sz="quarter" idx="5"/>
          </p:nvPr>
        </p:nvSpPr>
        <p:spPr/>
        <p:txBody>
          <a:bodyPr/>
          <a:lstStyle/>
          <a:p>
            <a:fld id="{602C9450-852F-AA4A-AB04-B9896EB681FD}" type="slidenum">
              <a:rPr lang="en-US" smtClean="0"/>
              <a:t>11</a:t>
            </a:fld>
            <a:endParaRPr lang="en-US"/>
          </a:p>
        </p:txBody>
      </p:sp>
    </p:spTree>
    <p:extLst>
      <p:ext uri="{BB962C8B-B14F-4D97-AF65-F5344CB8AC3E}">
        <p14:creationId xmlns:p14="http://schemas.microsoft.com/office/powerpoint/2010/main" val="365078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processus de grande </a:t>
            </a:r>
            <a:r>
              <a:rPr lang="fr-FR" dirty="0" err="1"/>
              <a:t>echelle</a:t>
            </a:r>
            <a:r>
              <a:rPr lang="fr-FR" dirty="0"/>
              <a:t> mais aussi de fine </a:t>
            </a:r>
            <a:r>
              <a:rPr lang="fr-FR" dirty="0" err="1"/>
              <a:t>echelle</a:t>
            </a:r>
            <a:r>
              <a:rPr lang="fr-FR" dirty="0"/>
              <a:t> sont a prendre en compte dans les </a:t>
            </a:r>
            <a:r>
              <a:rPr lang="fr-FR" dirty="0" err="1"/>
              <a:t>procedures</a:t>
            </a:r>
            <a:r>
              <a:rPr lang="fr-FR" dirty="0"/>
              <a:t> d’inversions</a:t>
            </a:r>
          </a:p>
          <a:p>
            <a:r>
              <a:rPr lang="fr-FR" dirty="0"/>
              <a:t>Les inversions doivent don prendre en compte d’une manière ou d’une autre les erreurs dues aux simplification des </a:t>
            </a:r>
            <a:r>
              <a:rPr lang="fr-FR" dirty="0" err="1"/>
              <a:t>modeles</a:t>
            </a:r>
            <a:r>
              <a:rPr lang="fr-FR" dirty="0"/>
              <a:t>, (car ils en auront toujours)</a:t>
            </a:r>
          </a:p>
        </p:txBody>
      </p:sp>
      <p:sp>
        <p:nvSpPr>
          <p:cNvPr id="4" name="Slide Number Placeholder 3"/>
          <p:cNvSpPr>
            <a:spLocks noGrp="1"/>
          </p:cNvSpPr>
          <p:nvPr>
            <p:ph type="sldNum" sz="quarter" idx="5"/>
          </p:nvPr>
        </p:nvSpPr>
        <p:spPr/>
        <p:txBody>
          <a:bodyPr/>
          <a:lstStyle/>
          <a:p>
            <a:fld id="{602C9450-852F-AA4A-AB04-B9896EB681FD}" type="slidenum">
              <a:rPr lang="en-US" smtClean="0"/>
              <a:t>12</a:t>
            </a:fld>
            <a:endParaRPr lang="en-US"/>
          </a:p>
        </p:txBody>
      </p:sp>
    </p:spTree>
    <p:extLst>
      <p:ext uri="{BB962C8B-B14F-4D97-AF65-F5344CB8AC3E}">
        <p14:creationId xmlns:p14="http://schemas.microsoft.com/office/powerpoint/2010/main" val="2905311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23EB412-D6DE-4281-82B9-DFBA719497C9}" type="slidenum">
              <a:rPr lang="en-GB" smtClean="0"/>
              <a:pPr/>
              <a:t>16</a:t>
            </a:fld>
            <a:endParaRPr lang="en-GB"/>
          </a:p>
        </p:txBody>
      </p:sp>
    </p:spTree>
    <p:extLst>
      <p:ext uri="{BB962C8B-B14F-4D97-AF65-F5344CB8AC3E}">
        <p14:creationId xmlns:p14="http://schemas.microsoft.com/office/powerpoint/2010/main" val="2441403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Jerome: Maybe leave this to me or just use it quickly and refer to it if you need it in further slides and refer to the second part.</a:t>
            </a:r>
          </a:p>
        </p:txBody>
      </p:sp>
      <p:sp>
        <p:nvSpPr>
          <p:cNvPr id="4" name="Slide Number Placeholder 3"/>
          <p:cNvSpPr>
            <a:spLocks noGrp="1"/>
          </p:cNvSpPr>
          <p:nvPr>
            <p:ph type="sldNum" sz="quarter" idx="5"/>
          </p:nvPr>
        </p:nvSpPr>
        <p:spPr/>
        <p:txBody>
          <a:bodyPr/>
          <a:lstStyle/>
          <a:p>
            <a:fld id="{B3E37BDE-1E16-4497-8123-4D9E05ECC396}" type="slidenum">
              <a:rPr lang="en-US" smtClean="0"/>
              <a:t>17</a:t>
            </a:fld>
            <a:endParaRPr lang="en-US"/>
          </a:p>
        </p:txBody>
      </p:sp>
    </p:spTree>
    <p:extLst>
      <p:ext uri="{BB962C8B-B14F-4D97-AF65-F5344CB8AC3E}">
        <p14:creationId xmlns:p14="http://schemas.microsoft.com/office/powerpoint/2010/main" val="684767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285E487-50FE-4447-A3AC-4BF1922776A1}"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075254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22.jpe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 Id="rId6" Type="http://schemas.openxmlformats.org/officeDocument/2006/relationships/image" Target="../media/image23.tiff"/><Relationship Id="rId5" Type="http://schemas.openxmlformats.org/officeDocument/2006/relationships/image" Target="../media/image6.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23.tiff"/><Relationship Id="rId5" Type="http://schemas.openxmlformats.org/officeDocument/2006/relationships/image" Target="../media/image31.jpe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7.xml"/><Relationship Id="rId5" Type="http://schemas.openxmlformats.org/officeDocument/2006/relationships/image" Target="../media/image35.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3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jpeg"/><Relationship Id="rId1" Type="http://schemas.openxmlformats.org/officeDocument/2006/relationships/slideMaster" Target="../slideMasters/slideMaster10.xml"/><Relationship Id="rId5" Type="http://schemas.openxmlformats.org/officeDocument/2006/relationships/image" Target="../media/image46.pn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1" name="Rectangle 20"/>
          <p:cNvSpPr/>
          <p:nvPr userDrawn="1"/>
        </p:nvSpPr>
        <p:spPr>
          <a:xfrm>
            <a:off x="-4720" y="0"/>
            <a:ext cx="2084906" cy="516403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46" y="0"/>
            <a:ext cx="2102132" cy="5143500"/>
          </a:xfrm>
          <a:prstGeom prst="rect">
            <a:avLst/>
          </a:prstGeom>
        </p:spPr>
      </p:pic>
      <p:sp>
        <p:nvSpPr>
          <p:cNvPr id="20" name="Rectangle 19"/>
          <p:cNvSpPr/>
          <p:nvPr userDrawn="1"/>
        </p:nvSpPr>
        <p:spPr>
          <a:xfrm>
            <a:off x="-21945" y="-1"/>
            <a:ext cx="2102132" cy="516403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cxnSp>
        <p:nvCxnSpPr>
          <p:cNvPr id="19" name="Straight Connector 18"/>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pic>
        <p:nvPicPr>
          <p:cNvPr id="13" name="Picture 2" descr="S:\F15015_Copernicus\3_Work\330_Work-in-process\Logos_icons\Accestodata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573" y="118278"/>
            <a:ext cx="541005" cy="54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03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2"/>
            <a:ext cx="2106504" cy="5175269"/>
          </a:xfrm>
          <a:prstGeom prst="rect">
            <a:avLst/>
          </a:prstGeom>
        </p:spPr>
      </p:pic>
      <p:sp>
        <p:nvSpPr>
          <p:cNvPr id="18" name="Rectangle 17"/>
          <p:cNvSpPr/>
          <p:nvPr userDrawn="1"/>
        </p:nvSpPr>
        <p:spPr>
          <a:xfrm>
            <a:off x="-21945" y="-3"/>
            <a:ext cx="2102132" cy="516404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29202"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cxnSp>
        <p:nvCxnSpPr>
          <p:cNvPr id="13" name="Straight Connector 12"/>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rgbClr val="0B6192"/>
                </a:solidFill>
              </a:rPr>
              <a:t>Marine </a:t>
            </a:r>
          </a:p>
          <a:p>
            <a:pPr algn="ctr"/>
            <a:r>
              <a:rPr lang="es-ES" sz="1000" b="1" dirty="0" err="1">
                <a:solidFill>
                  <a:srgbClr val="0B6192"/>
                </a:solidFill>
              </a:rPr>
              <a:t>Monitoring</a:t>
            </a:r>
            <a:endParaRPr lang="en-US" sz="1000" b="1" dirty="0">
              <a:solidFill>
                <a:srgbClr val="0B6192"/>
              </a:solidFill>
            </a:endParaRPr>
          </a:p>
        </p:txBody>
      </p:sp>
      <p:sp>
        <p:nvSpPr>
          <p:cNvPr id="17"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8794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28" name="Subtitle 2"/>
          <p:cNvSpPr>
            <a:spLocks noGrp="1"/>
          </p:cNvSpPr>
          <p:nvPr>
            <p:ph type="subTitle" idx="13"/>
          </p:nvPr>
        </p:nvSpPr>
        <p:spPr>
          <a:xfrm>
            <a:off x="2555041"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2" descr="S:\F15015_Copernicus\3_Work\330_Work-in-process\SC4_BackgroundMat\PPT\item Copernicus\Icon-01.png"/>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val="0"/>
              </a:ext>
            </a:extLst>
          </a:blip>
          <a:srcRect/>
          <a:stretch/>
        </p:blipFill>
        <p:spPr bwMode="auto">
          <a:xfrm>
            <a:off x="-36512" y="1322672"/>
            <a:ext cx="2747277" cy="28826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F15015_Copernicus\3_Work\330_Work-in-process\SC4_BackgroundMat\PPT\item Copernicus\logo-ce-horizontal-en-negati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30E17047-C597-4B34-8FEE-7A0D1EA692A4}" type="datetimeFigureOut">
              <a:rPr lang="en-US" smtClean="0"/>
              <a:t>11/13/20</a:t>
            </a:fld>
            <a:endParaRPr lang="en-US"/>
          </a:p>
        </p:txBody>
      </p:sp>
      <p:pic>
        <p:nvPicPr>
          <p:cNvPr id="13"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279212" y="-20538"/>
            <a:ext cx="1877256" cy="516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pic>
        <p:nvPicPr>
          <p:cNvPr id="26"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p:cNvSpPr txBox="1">
            <a:spLocks/>
          </p:cNvSpPr>
          <p:nvPr userDrawn="1"/>
        </p:nvSpPr>
        <p:spPr>
          <a:xfrm>
            <a:off x="2555041" y="2572001"/>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dirty="0"/>
              <a:t>Title</a:t>
            </a:r>
          </a:p>
        </p:txBody>
      </p:sp>
      <p:sp>
        <p:nvSpPr>
          <p:cNvPr id="15" name="TextBox 14"/>
          <p:cNvSpPr txBox="1"/>
          <p:nvPr userDrawn="1"/>
        </p:nvSpPr>
        <p:spPr>
          <a:xfrm>
            <a:off x="478516" y="3723878"/>
            <a:ext cx="1717220" cy="261610"/>
          </a:xfrm>
          <a:prstGeom prst="rect">
            <a:avLst/>
          </a:prstGeom>
          <a:noFill/>
        </p:spPr>
        <p:txBody>
          <a:bodyPr wrap="square" rtlCol="0">
            <a:spAutoFit/>
          </a:bodyPr>
          <a:lstStyle/>
          <a:p>
            <a:pPr algn="ctr"/>
            <a:r>
              <a:rPr lang="es-ES" sz="1100" b="0" dirty="0">
                <a:solidFill>
                  <a:schemeClr val="bg1"/>
                </a:solidFill>
              </a:rPr>
              <a:t>Marine </a:t>
            </a:r>
            <a:r>
              <a:rPr lang="es-ES" sz="1100" b="0" dirty="0" err="1">
                <a:solidFill>
                  <a:schemeClr val="bg1"/>
                </a:solidFill>
              </a:rPr>
              <a:t>Monitoring</a:t>
            </a:r>
            <a:endParaRPr lang="en-US" sz="1100" b="0" dirty="0">
              <a:solidFill>
                <a:schemeClr val="bg1"/>
              </a:solidFill>
            </a:endParaRPr>
          </a:p>
        </p:txBody>
      </p:sp>
    </p:spTree>
    <p:extLst>
      <p:ext uri="{BB962C8B-B14F-4D97-AF65-F5344CB8AC3E}">
        <p14:creationId xmlns:p14="http://schemas.microsoft.com/office/powerpoint/2010/main" val="1664812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92546"/>
            <a:ext cx="2270024" cy="5267814"/>
          </a:xfrm>
          <a:prstGeom prst="rect">
            <a:avLst/>
          </a:prstGeom>
        </p:spPr>
      </p:pic>
      <p:grpSp>
        <p:nvGrpSpPr>
          <p:cNvPr id="16" name="Group 15"/>
          <p:cNvGrpSpPr/>
          <p:nvPr userDrawn="1"/>
        </p:nvGrpSpPr>
        <p:grpSpPr>
          <a:xfrm>
            <a:off x="-30511" y="-92546"/>
            <a:ext cx="2298483" cy="5426174"/>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sz="half" idx="1"/>
          </p:nvPr>
        </p:nvSpPr>
        <p:spPr>
          <a:xfrm>
            <a:off x="87890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6990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a:t>
            </a:fld>
            <a:endParaRPr lang="en-US"/>
          </a:p>
        </p:txBody>
      </p:sp>
      <p:cxnSp>
        <p:nvCxnSpPr>
          <p:cNvPr id="17" name="Straight Connector 16"/>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userDrawn="1">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2" name="TextBox 21"/>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Tree>
    <p:extLst>
      <p:ext uri="{BB962C8B-B14F-4D97-AF65-F5344CB8AC3E}">
        <p14:creationId xmlns:p14="http://schemas.microsoft.com/office/powerpoint/2010/main" val="1838663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92546"/>
            <a:ext cx="2270024" cy="5267814"/>
          </a:xfrm>
          <a:prstGeom prst="rect">
            <a:avLst/>
          </a:prstGeom>
        </p:spPr>
      </p:pic>
      <p:grpSp>
        <p:nvGrpSpPr>
          <p:cNvPr id="16" name="Group 15"/>
          <p:cNvGrpSpPr/>
          <p:nvPr userDrawn="1"/>
        </p:nvGrpSpPr>
        <p:grpSpPr>
          <a:xfrm>
            <a:off x="-30511" y="-92546"/>
            <a:ext cx="2298483" cy="5426174"/>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828146"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584"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5972"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5410"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11/13/20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cxnSp>
        <p:nvCxnSpPr>
          <p:cNvPr id="14" name="Straight Connector 13"/>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8" name="TextBox 17"/>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Tree>
    <p:extLst>
      <p:ext uri="{BB962C8B-B14F-4D97-AF65-F5344CB8AC3E}">
        <p14:creationId xmlns:p14="http://schemas.microsoft.com/office/powerpoint/2010/main" val="3462687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92546"/>
            <a:ext cx="2270024" cy="5267814"/>
          </a:xfrm>
          <a:prstGeom prst="rect">
            <a:avLst/>
          </a:prstGeom>
        </p:spPr>
      </p:pic>
      <p:grpSp>
        <p:nvGrpSpPr>
          <p:cNvPr id="14" name="Group 13"/>
          <p:cNvGrpSpPr/>
          <p:nvPr userDrawn="1"/>
        </p:nvGrpSpPr>
        <p:grpSpPr>
          <a:xfrm>
            <a:off x="-30511" y="-92546"/>
            <a:ext cx="2298483" cy="5426174"/>
            <a:chOff x="-140429" y="-46112"/>
            <a:chExt cx="2298483" cy="5282158"/>
          </a:xfrm>
        </p:grpSpPr>
        <p:sp>
          <p:nvSpPr>
            <p:cNvPr id="17" name="Rectangle 16"/>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fld id="{30E17047-C597-4B34-8FEE-7A0D1EA692A4}" type="datetimeFigureOut">
              <a:rPr lang="en-US" smtClean="0"/>
              <a:t>11/13/20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cxnSp>
        <p:nvCxnSpPr>
          <p:cNvPr id="15" name="Straight Connector 14"/>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Tree>
    <p:extLst>
      <p:ext uri="{BB962C8B-B14F-4D97-AF65-F5344CB8AC3E}">
        <p14:creationId xmlns:p14="http://schemas.microsoft.com/office/powerpoint/2010/main" val="1415335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92546"/>
            <a:ext cx="2270024" cy="5267814"/>
          </a:xfrm>
          <a:prstGeom prst="rect">
            <a:avLst/>
          </a:prstGeom>
        </p:spPr>
      </p:pic>
      <p:grpSp>
        <p:nvGrpSpPr>
          <p:cNvPr id="18" name="Group 17"/>
          <p:cNvGrpSpPr/>
          <p:nvPr userDrawn="1"/>
        </p:nvGrpSpPr>
        <p:grpSpPr>
          <a:xfrm>
            <a:off x="-30511" y="-92546"/>
            <a:ext cx="2298483" cy="5426174"/>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userDrawn="1">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userDrawn="1">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userDrawn="1">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Tree>
    <p:extLst>
      <p:ext uri="{BB962C8B-B14F-4D97-AF65-F5344CB8AC3E}">
        <p14:creationId xmlns:p14="http://schemas.microsoft.com/office/powerpoint/2010/main" val="1987081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userDrawn="1"/>
        </p:nvGrpSpPr>
        <p:grpSpPr>
          <a:xfrm>
            <a:off x="-36512" y="0"/>
            <a:ext cx="2463612" cy="5183078"/>
            <a:chOff x="-4559112" y="-241167"/>
            <a:chExt cx="2463612" cy="5183078"/>
          </a:xfrm>
        </p:grpSpPr>
        <p:pic>
          <p:nvPicPr>
            <p:cNvPr id="19" name="Picture 2" descr="S:\F15015_Copernicus\3_Work\330_Work-in-process\SC4_BackgroundMat\Visual_ID\Photos\Land_ThinkstockPhotos-54445756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33"/>
            <a:stretch/>
          </p:blipFill>
          <p:spPr bwMode="auto">
            <a:xfrm>
              <a:off x="-4533687" y="-212875"/>
              <a:ext cx="2438187" cy="515478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6" name="Straight Connector 15"/>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8"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userDrawn="1">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22" name="TextBox 21"/>
          <p:cNvSpPr txBox="1"/>
          <p:nvPr userDrawn="1"/>
        </p:nvSpPr>
        <p:spPr>
          <a:xfrm>
            <a:off x="-36512" y="614834"/>
            <a:ext cx="979264" cy="430887"/>
          </a:xfrm>
          <a:prstGeom prst="rect">
            <a:avLst/>
          </a:prstGeom>
          <a:noFill/>
        </p:spPr>
        <p:txBody>
          <a:bodyPr wrap="square" rtlCol="0">
            <a:spAutoFit/>
          </a:bodyPr>
          <a:lstStyle/>
          <a:p>
            <a:pPr algn="ctr"/>
            <a:r>
              <a:rPr lang="es-ES" sz="1100" b="0" dirty="0" err="1">
                <a:solidFill>
                  <a:srgbClr val="B0BF27"/>
                </a:solidFill>
              </a:rPr>
              <a:t>Land</a:t>
            </a:r>
            <a:r>
              <a:rPr lang="es-ES" sz="1100" b="0" dirty="0">
                <a:solidFill>
                  <a:srgbClr val="B0BF27"/>
                </a:solidFill>
              </a:rPr>
              <a:t> </a:t>
            </a:r>
            <a:r>
              <a:rPr lang="es-ES" sz="1100" b="0" dirty="0" err="1">
                <a:solidFill>
                  <a:srgbClr val="B0BF27"/>
                </a:solidFill>
              </a:rPr>
              <a:t>Monitoring</a:t>
            </a:r>
            <a:endParaRPr lang="en-US" sz="1100" b="0" dirty="0">
              <a:solidFill>
                <a:srgbClr val="B0BF27"/>
              </a:solidFill>
            </a:endParaRPr>
          </a:p>
        </p:txBody>
      </p:sp>
    </p:spTree>
    <p:extLst>
      <p:ext uri="{BB962C8B-B14F-4D97-AF65-F5344CB8AC3E}">
        <p14:creationId xmlns:p14="http://schemas.microsoft.com/office/powerpoint/2010/main" val="3633959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cxnSp>
        <p:nvCxnSpPr>
          <p:cNvPr id="12" name="Straight Connector 11"/>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36512" y="614834"/>
            <a:ext cx="979264" cy="430887"/>
          </a:xfrm>
          <a:prstGeom prst="rect">
            <a:avLst/>
          </a:prstGeom>
          <a:noFill/>
        </p:spPr>
        <p:txBody>
          <a:bodyPr wrap="square" rtlCol="0">
            <a:spAutoFit/>
          </a:bodyPr>
          <a:lstStyle/>
          <a:p>
            <a:pPr algn="ctr"/>
            <a:r>
              <a:rPr lang="es-ES" sz="1100" b="0" dirty="0" err="1">
                <a:solidFill>
                  <a:srgbClr val="B0BF27"/>
                </a:solidFill>
              </a:rPr>
              <a:t>Land</a:t>
            </a:r>
            <a:r>
              <a:rPr lang="es-ES" sz="1100" b="0" dirty="0">
                <a:solidFill>
                  <a:srgbClr val="B0BF27"/>
                </a:solidFill>
              </a:rPr>
              <a:t> </a:t>
            </a:r>
            <a:r>
              <a:rPr lang="es-ES" sz="1100" b="0" dirty="0" err="1">
                <a:solidFill>
                  <a:srgbClr val="B0BF27"/>
                </a:solidFill>
              </a:rPr>
              <a:t>Monitoring</a:t>
            </a:r>
            <a:endParaRPr lang="en-US" sz="1100" b="0" dirty="0">
              <a:solidFill>
                <a:srgbClr val="B0BF27"/>
              </a:solidFill>
            </a:endParaRPr>
          </a:p>
        </p:txBody>
      </p:sp>
    </p:spTree>
    <p:extLst>
      <p:ext uri="{BB962C8B-B14F-4D97-AF65-F5344CB8AC3E}">
        <p14:creationId xmlns:p14="http://schemas.microsoft.com/office/powerpoint/2010/main" val="1987949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25474" y="-4537"/>
            <a:ext cx="9144000" cy="5143500"/>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30E17047-C597-4B34-8FEE-7A0D1EA692A4}" type="datetimeFigureOut">
              <a:rPr lang="en-US" smtClean="0"/>
              <a:pPr/>
              <a:t>11/13/20</a:t>
            </a:fld>
            <a:endParaRPr lang="en-US"/>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58768E1A-8455-4611-8763-3FA1B747F6B6}" type="slidenum">
              <a:rPr lang="en-US" smtClean="0"/>
              <a:pPr/>
              <a:t>‹#›</a:t>
            </a:fld>
            <a:endParaRPr lang="en-US"/>
          </a:p>
        </p:txBody>
      </p:sp>
      <p:sp>
        <p:nvSpPr>
          <p:cNvPr id="12" name="Title 1"/>
          <p:cNvSpPr txBox="1">
            <a:spLocks/>
          </p:cNvSpPr>
          <p:nvPr userDrawn="1"/>
        </p:nvSpPr>
        <p:spPr>
          <a:xfrm>
            <a:off x="2636031" y="2572001"/>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dirty="0"/>
              <a:t>Title</a:t>
            </a:r>
          </a:p>
        </p:txBody>
      </p:sp>
      <p:sp>
        <p:nvSpPr>
          <p:cNvPr id="13" name="Subtitle 2"/>
          <p:cNvSpPr>
            <a:spLocks noGrp="1"/>
          </p:cNvSpPr>
          <p:nvPr>
            <p:ph type="subTitle" idx="13"/>
          </p:nvPr>
        </p:nvSpPr>
        <p:spPr>
          <a:xfrm>
            <a:off x="2636031"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170" name="Picture 2" descr="S:\F15015_Copernicus\3_Work\330_Work-in-process\SC4_BackgroundMat\PPT\item Copernicus\Icon-01.png"/>
          <p:cNvPicPr>
            <a:picLocks noChangeAspect="1" noChangeArrowheads="1"/>
          </p:cNvPicPr>
          <p:nvPr userDrawn="1"/>
        </p:nvPicPr>
        <p:blipFill rotWithShape="1">
          <a:blip r:embed="rId2" cstate="print">
            <a:biLevel thresh="50000"/>
            <a:extLst>
              <a:ext uri="{28A0092B-C50C-407E-A947-70E740481C1C}">
                <a14:useLocalDpi xmlns:a14="http://schemas.microsoft.com/office/drawing/2010/main" val="0"/>
              </a:ext>
            </a:extLst>
          </a:blip>
          <a:srcRect/>
          <a:stretch/>
        </p:blipFill>
        <p:spPr bwMode="auto">
          <a:xfrm>
            <a:off x="539552" y="1470422"/>
            <a:ext cx="2409911" cy="252567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476"/>
          <a:stretch/>
        </p:blipFill>
        <p:spPr bwMode="auto">
          <a:xfrm>
            <a:off x="7260856" y="-4537"/>
            <a:ext cx="1883144" cy="5148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582712" y="3363838"/>
            <a:ext cx="2189088" cy="261610"/>
          </a:xfrm>
          <a:prstGeom prst="rect">
            <a:avLst/>
          </a:prstGeom>
          <a:noFill/>
        </p:spPr>
        <p:txBody>
          <a:bodyPr wrap="square" rtlCol="0">
            <a:spAutoFit/>
          </a:bodyPr>
          <a:lstStyle/>
          <a:p>
            <a:pPr algn="ctr"/>
            <a:r>
              <a:rPr lang="es-ES" sz="1100" b="0" dirty="0" err="1">
                <a:solidFill>
                  <a:schemeClr val="bg1"/>
                </a:solidFill>
              </a:rPr>
              <a:t>Land</a:t>
            </a:r>
            <a:r>
              <a:rPr lang="es-ES" sz="1100" b="0" dirty="0">
                <a:solidFill>
                  <a:schemeClr val="bg1"/>
                </a:solidFill>
              </a:rPr>
              <a:t> </a:t>
            </a:r>
            <a:r>
              <a:rPr lang="es-ES" sz="1100" b="0" dirty="0" err="1">
                <a:solidFill>
                  <a:schemeClr val="bg1"/>
                </a:solidFill>
              </a:rPr>
              <a:t>Monitoring</a:t>
            </a:r>
            <a:endParaRPr lang="en-US" sz="1100" b="0" dirty="0">
              <a:solidFill>
                <a:schemeClr val="bg1"/>
              </a:solidFill>
            </a:endParaRPr>
          </a:p>
        </p:txBody>
      </p:sp>
    </p:spTree>
    <p:extLst>
      <p:ext uri="{BB962C8B-B14F-4D97-AF65-F5344CB8AC3E}">
        <p14:creationId xmlns:p14="http://schemas.microsoft.com/office/powerpoint/2010/main" val="1664812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0" name="Group 19"/>
          <p:cNvGrpSpPr/>
          <p:nvPr userDrawn="1"/>
        </p:nvGrpSpPr>
        <p:grpSpPr>
          <a:xfrm>
            <a:off x="-36512" y="0"/>
            <a:ext cx="2463612" cy="5183078"/>
            <a:chOff x="-4559112" y="-241167"/>
            <a:chExt cx="2463612" cy="5183078"/>
          </a:xfrm>
        </p:grpSpPr>
        <p:pic>
          <p:nvPicPr>
            <p:cNvPr id="24" name="Picture 2" descr="S:\F15015_Copernicus\3_Work\330_Work-in-process\SC4_BackgroundMat\Visual_ID\Photos\Land_ThinkstockPhotos-54445756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33"/>
            <a:stretch/>
          </p:blipFill>
          <p:spPr bwMode="auto">
            <a:xfrm>
              <a:off x="-4533687" y="-212875"/>
              <a:ext cx="2438187" cy="515478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25" name="Straight Connector 24"/>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9" name="TextBox 28"/>
          <p:cNvSpPr txBox="1"/>
          <p:nvPr userDrawn="1"/>
        </p:nvSpPr>
        <p:spPr>
          <a:xfrm>
            <a:off x="-36512" y="614834"/>
            <a:ext cx="979264" cy="430887"/>
          </a:xfrm>
          <a:prstGeom prst="rect">
            <a:avLst/>
          </a:prstGeom>
          <a:noFill/>
        </p:spPr>
        <p:txBody>
          <a:bodyPr wrap="square" rtlCol="0">
            <a:spAutoFit/>
          </a:bodyPr>
          <a:lstStyle/>
          <a:p>
            <a:pPr algn="ctr"/>
            <a:r>
              <a:rPr lang="es-ES" sz="1100" b="0" dirty="0" err="1">
                <a:solidFill>
                  <a:srgbClr val="B0BF27"/>
                </a:solidFill>
              </a:rPr>
              <a:t>Land</a:t>
            </a:r>
            <a:r>
              <a:rPr lang="es-ES" sz="1100" b="0" dirty="0">
                <a:solidFill>
                  <a:srgbClr val="B0BF27"/>
                </a:solidFill>
              </a:rPr>
              <a:t> </a:t>
            </a:r>
            <a:r>
              <a:rPr lang="es-ES" sz="1100" b="0" dirty="0" err="1">
                <a:solidFill>
                  <a:srgbClr val="B0BF27"/>
                </a:solidFill>
              </a:rPr>
              <a:t>Monitoring</a:t>
            </a:r>
            <a:endParaRPr lang="en-US" sz="1100" b="0" dirty="0">
              <a:solidFill>
                <a:srgbClr val="B0BF27"/>
              </a:solidFill>
            </a:endParaRPr>
          </a:p>
        </p:txBody>
      </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66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11" name="Straight Connector 10"/>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Tree>
    <p:extLst>
      <p:ext uri="{BB962C8B-B14F-4D97-AF65-F5344CB8AC3E}">
        <p14:creationId xmlns:p14="http://schemas.microsoft.com/office/powerpoint/2010/main" val="94873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11/13/20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cxnSp>
        <p:nvCxnSpPr>
          <p:cNvPr id="14" name="Straight Connector 13"/>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1" name="TextBox 20"/>
          <p:cNvSpPr txBox="1"/>
          <p:nvPr userDrawn="1"/>
        </p:nvSpPr>
        <p:spPr>
          <a:xfrm>
            <a:off x="-36512" y="614834"/>
            <a:ext cx="979264" cy="430887"/>
          </a:xfrm>
          <a:prstGeom prst="rect">
            <a:avLst/>
          </a:prstGeom>
          <a:noFill/>
        </p:spPr>
        <p:txBody>
          <a:bodyPr wrap="square" rtlCol="0">
            <a:spAutoFit/>
          </a:bodyPr>
          <a:lstStyle/>
          <a:p>
            <a:pPr algn="ctr"/>
            <a:r>
              <a:rPr lang="es-ES" sz="1100" b="0" dirty="0" err="1">
                <a:solidFill>
                  <a:srgbClr val="B0BF27"/>
                </a:solidFill>
              </a:rPr>
              <a:t>Land</a:t>
            </a:r>
            <a:r>
              <a:rPr lang="es-ES" sz="1100" b="0" dirty="0">
                <a:solidFill>
                  <a:srgbClr val="B0BF27"/>
                </a:solidFill>
              </a:rPr>
              <a:t> </a:t>
            </a:r>
            <a:r>
              <a:rPr lang="es-ES" sz="1100" b="0" dirty="0" err="1">
                <a:solidFill>
                  <a:srgbClr val="B0BF27"/>
                </a:solidFill>
              </a:rPr>
              <a:t>Monitoring</a:t>
            </a:r>
            <a:endParaRPr lang="en-US" sz="1100" b="0" dirty="0">
              <a:solidFill>
                <a:srgbClr val="B0BF27"/>
              </a:solidFill>
            </a:endParaRPr>
          </a:p>
        </p:txBody>
      </p:sp>
    </p:spTree>
    <p:extLst>
      <p:ext uri="{BB962C8B-B14F-4D97-AF65-F5344CB8AC3E}">
        <p14:creationId xmlns:p14="http://schemas.microsoft.com/office/powerpoint/2010/main" val="3462687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3" name="Group 12"/>
          <p:cNvGrpSpPr/>
          <p:nvPr userDrawn="1"/>
        </p:nvGrpSpPr>
        <p:grpSpPr>
          <a:xfrm>
            <a:off x="-36512" y="0"/>
            <a:ext cx="2463612" cy="5183078"/>
            <a:chOff x="-4559112" y="-241167"/>
            <a:chExt cx="2463612" cy="5183078"/>
          </a:xfrm>
        </p:grpSpPr>
        <p:pic>
          <p:nvPicPr>
            <p:cNvPr id="15" name="Picture 2" descr="S:\F15015_Copernicus\3_Work\330_Work-in-process\SC4_BackgroundMat\Visual_ID\Photos\Land_ThinkstockPhotos-54445756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33"/>
            <a:stretch/>
          </p:blipFill>
          <p:spPr bwMode="auto">
            <a:xfrm>
              <a:off x="-4533687" y="-212875"/>
              <a:ext cx="2438187" cy="515478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fld id="{30E17047-C597-4B34-8FEE-7A0D1EA692A4}" type="datetimeFigureOut">
              <a:rPr lang="en-US" smtClean="0"/>
              <a:t>11/13/20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cxnSp>
        <p:nvCxnSpPr>
          <p:cNvPr id="14" name="Straight Connector 13"/>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8" name="TextBox 17"/>
          <p:cNvSpPr txBox="1"/>
          <p:nvPr userDrawn="1"/>
        </p:nvSpPr>
        <p:spPr>
          <a:xfrm>
            <a:off x="-36512" y="614834"/>
            <a:ext cx="979264" cy="430887"/>
          </a:xfrm>
          <a:prstGeom prst="rect">
            <a:avLst/>
          </a:prstGeom>
          <a:noFill/>
        </p:spPr>
        <p:txBody>
          <a:bodyPr wrap="square" rtlCol="0">
            <a:spAutoFit/>
          </a:bodyPr>
          <a:lstStyle/>
          <a:p>
            <a:pPr algn="ctr"/>
            <a:r>
              <a:rPr lang="es-ES" sz="1100" b="0" dirty="0" err="1">
                <a:solidFill>
                  <a:srgbClr val="B0BF27"/>
                </a:solidFill>
              </a:rPr>
              <a:t>Land</a:t>
            </a:r>
            <a:r>
              <a:rPr lang="es-ES" sz="1100" b="0" dirty="0">
                <a:solidFill>
                  <a:srgbClr val="B0BF27"/>
                </a:solidFill>
              </a:rPr>
              <a:t> </a:t>
            </a:r>
            <a:r>
              <a:rPr lang="es-ES" sz="1100" b="0" dirty="0" err="1">
                <a:solidFill>
                  <a:srgbClr val="B0BF27"/>
                </a:solidFill>
              </a:rPr>
              <a:t>Monitoring</a:t>
            </a:r>
            <a:endParaRPr lang="en-US" sz="1100" b="0" dirty="0">
              <a:solidFill>
                <a:srgbClr val="B0BF27"/>
              </a:solidFill>
            </a:endParaRPr>
          </a:p>
        </p:txBody>
      </p:sp>
    </p:spTree>
    <p:extLst>
      <p:ext uri="{BB962C8B-B14F-4D97-AF65-F5344CB8AC3E}">
        <p14:creationId xmlns:p14="http://schemas.microsoft.com/office/powerpoint/2010/main" val="1415335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5" name="Group 14"/>
          <p:cNvGrpSpPr/>
          <p:nvPr userDrawn="1"/>
        </p:nvGrpSpPr>
        <p:grpSpPr>
          <a:xfrm>
            <a:off x="-36512" y="0"/>
            <a:ext cx="2463612" cy="5183078"/>
            <a:chOff x="-4559112" y="-241167"/>
            <a:chExt cx="2463612" cy="5183078"/>
          </a:xfrm>
        </p:grpSpPr>
        <p:pic>
          <p:nvPicPr>
            <p:cNvPr id="19" name="Picture 2" descr="S:\F15015_Copernicus\3_Work\330_Work-in-process\SC4_BackgroundMat\Visual_ID\Photos\Land_ThinkstockPhotos-54445756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33"/>
            <a:stretch/>
          </p:blipFill>
          <p:spPr bwMode="auto">
            <a:xfrm>
              <a:off x="-4533687" y="-212875"/>
              <a:ext cx="2438187" cy="515478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6512" y="614834"/>
            <a:ext cx="979264" cy="430887"/>
          </a:xfrm>
          <a:prstGeom prst="rect">
            <a:avLst/>
          </a:prstGeom>
          <a:noFill/>
        </p:spPr>
        <p:txBody>
          <a:bodyPr wrap="square" rtlCol="0">
            <a:spAutoFit/>
          </a:bodyPr>
          <a:lstStyle/>
          <a:p>
            <a:pPr algn="ctr"/>
            <a:r>
              <a:rPr lang="es-ES" sz="1100" b="0" dirty="0" err="1">
                <a:solidFill>
                  <a:srgbClr val="B0BF27"/>
                </a:solidFill>
              </a:rPr>
              <a:t>Land</a:t>
            </a:r>
            <a:r>
              <a:rPr lang="es-ES" sz="1100" b="0" dirty="0">
                <a:solidFill>
                  <a:srgbClr val="B0BF27"/>
                </a:solidFill>
              </a:rPr>
              <a:t> </a:t>
            </a:r>
            <a:r>
              <a:rPr lang="es-ES" sz="1100" b="0" dirty="0" err="1">
                <a:solidFill>
                  <a:srgbClr val="B0BF27"/>
                </a:solidFill>
              </a:rPr>
              <a:t>Monitoring</a:t>
            </a:r>
            <a:endParaRPr lang="en-US" sz="1100" b="0" dirty="0">
              <a:solidFill>
                <a:srgbClr val="B0BF27"/>
              </a:solidFill>
            </a:endParaRPr>
          </a:p>
        </p:txBody>
      </p:sp>
      <p:pic>
        <p:nvPicPr>
          <p:cNvPr id="18"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081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C:\Users\Designer\Desktop\PRESENTATION COPERNICUS\FOTO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1678" y="-36863"/>
            <a:ext cx="2415629" cy="5211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userDrawn="1">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pic>
        <p:nvPicPr>
          <p:cNvPr id="22"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Connector 2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6512" y="630106"/>
            <a:ext cx="1022649" cy="430887"/>
          </a:xfrm>
          <a:prstGeom prst="rect">
            <a:avLst/>
          </a:prstGeom>
          <a:noFill/>
          <a:ln>
            <a:noFill/>
          </a:ln>
        </p:spPr>
        <p:txBody>
          <a:bodyPr wrap="square" rtlCol="0">
            <a:spAutoFit/>
          </a:bodyPr>
          <a:lstStyle/>
          <a:p>
            <a:pPr algn="ctr"/>
            <a:r>
              <a:rPr lang="es-ES" sz="1100" b="0" dirty="0" err="1">
                <a:solidFill>
                  <a:schemeClr val="accent6">
                    <a:lumMod val="50000"/>
                  </a:schemeClr>
                </a:solidFill>
              </a:rPr>
              <a:t>Emergency</a:t>
            </a:r>
            <a:endParaRPr lang="es-ES" sz="1100" b="0" dirty="0">
              <a:solidFill>
                <a:schemeClr val="accent6">
                  <a:lumMod val="50000"/>
                </a:schemeClr>
              </a:solidFill>
            </a:endParaRPr>
          </a:p>
          <a:p>
            <a:pPr algn="ctr"/>
            <a:r>
              <a:rPr lang="es-ES" sz="1100" b="0" dirty="0">
                <a:solidFill>
                  <a:schemeClr val="accent6">
                    <a:lumMod val="50000"/>
                  </a:schemeClr>
                </a:solidFill>
              </a:rPr>
              <a:t>Management</a:t>
            </a:r>
            <a:endParaRPr lang="en-US" sz="1100" b="0" dirty="0">
              <a:solidFill>
                <a:schemeClr val="accent6">
                  <a:lumMod val="50000"/>
                </a:schemeClr>
              </a:solidFill>
            </a:endParaRPr>
          </a:p>
        </p:txBody>
      </p:sp>
    </p:spTree>
    <p:extLst>
      <p:ext uri="{BB962C8B-B14F-4D97-AF65-F5344CB8AC3E}">
        <p14:creationId xmlns:p14="http://schemas.microsoft.com/office/powerpoint/2010/main" val="2164316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10"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512" y="630106"/>
            <a:ext cx="1022649" cy="430887"/>
          </a:xfrm>
          <a:prstGeom prst="rect">
            <a:avLst/>
          </a:prstGeom>
          <a:noFill/>
          <a:ln>
            <a:noFill/>
          </a:ln>
        </p:spPr>
        <p:txBody>
          <a:bodyPr wrap="square" rtlCol="0">
            <a:spAutoFit/>
          </a:bodyPr>
          <a:lstStyle/>
          <a:p>
            <a:pPr algn="ctr"/>
            <a:r>
              <a:rPr lang="es-ES" sz="1100" b="0" dirty="0" err="1">
                <a:solidFill>
                  <a:schemeClr val="accent6">
                    <a:lumMod val="75000"/>
                  </a:schemeClr>
                </a:solidFill>
              </a:rPr>
              <a:t>Emergency</a:t>
            </a:r>
            <a:endParaRPr lang="es-ES" sz="1100" b="0" dirty="0">
              <a:solidFill>
                <a:schemeClr val="accent6">
                  <a:lumMod val="75000"/>
                </a:schemeClr>
              </a:solidFill>
            </a:endParaRPr>
          </a:p>
          <a:p>
            <a:pPr algn="ctr"/>
            <a:r>
              <a:rPr lang="es-ES" sz="1100" b="0" dirty="0">
                <a:solidFill>
                  <a:schemeClr val="accent6">
                    <a:lumMod val="75000"/>
                  </a:schemeClr>
                </a:solidFill>
              </a:rPr>
              <a:t>Management</a:t>
            </a:r>
            <a:endParaRPr lang="en-US" sz="1100" b="0" dirty="0">
              <a:solidFill>
                <a:schemeClr val="accent6">
                  <a:lumMod val="75000"/>
                </a:schemeClr>
              </a:solidFill>
            </a:endParaRPr>
          </a:p>
        </p:txBody>
      </p:sp>
    </p:spTree>
    <p:extLst>
      <p:ext uri="{BB962C8B-B14F-4D97-AF65-F5344CB8AC3E}">
        <p14:creationId xmlns:p14="http://schemas.microsoft.com/office/powerpoint/2010/main" val="171272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rgbClr val="FAA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30E17047-C597-4B34-8FEE-7A0D1EA692A4}" type="datetimeFigureOut">
              <a:rPr lang="en-US" smtClean="0"/>
              <a:pPr/>
              <a:t>11/13/20</a:t>
            </a:fld>
            <a:endParaRPr lang="en-US"/>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58768E1A-8455-4611-8763-3FA1B747F6B6}" type="slidenum">
              <a:rPr lang="en-US" smtClean="0"/>
              <a:pPr/>
              <a:t>‹#›</a:t>
            </a:fld>
            <a:endParaRPr lang="en-US"/>
          </a:p>
        </p:txBody>
      </p:sp>
      <p:sp>
        <p:nvSpPr>
          <p:cNvPr id="11" name="Title 1"/>
          <p:cNvSpPr txBox="1">
            <a:spLocks/>
          </p:cNvSpPr>
          <p:nvPr userDrawn="1"/>
        </p:nvSpPr>
        <p:spPr>
          <a:xfrm>
            <a:off x="2593876" y="2572001"/>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dirty="0"/>
              <a:t>Title</a:t>
            </a:r>
          </a:p>
        </p:txBody>
      </p:sp>
      <p:sp>
        <p:nvSpPr>
          <p:cNvPr id="12" name="Subtitle 2"/>
          <p:cNvSpPr>
            <a:spLocks noGrp="1"/>
          </p:cNvSpPr>
          <p:nvPr>
            <p:ph type="subTitle" idx="13"/>
          </p:nvPr>
        </p:nvSpPr>
        <p:spPr>
          <a:xfrm>
            <a:off x="2593876"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S:\F15015_Copernicus\3_Work\330_Work-in-process\SC4_BackgroundMat\PPT\item Copernicus\logo-ce-horizontal-en-negati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F15015_Copernicus\3_Work\330_Work-in-process\SC4_BackgroundMat\PPT\item Copernicus\Icon-01.png"/>
          <p:cNvPicPr>
            <a:picLocks noChangeAspect="1" noChangeArrowheads="1"/>
          </p:cNvPicPr>
          <p:nvPr userDrawn="1"/>
        </p:nvPicPr>
        <p:blipFill rotWithShape="1">
          <a:blip r:embed="rId4" cstate="print">
            <a:biLevel thresh="50000"/>
            <a:extLst>
              <a:ext uri="{28A0092B-C50C-407E-A947-70E740481C1C}">
                <a14:useLocalDpi xmlns:a14="http://schemas.microsoft.com/office/drawing/2010/main" val="0"/>
              </a:ext>
            </a:extLst>
          </a:blip>
          <a:srcRect/>
          <a:stretch/>
        </p:blipFill>
        <p:spPr bwMode="auto">
          <a:xfrm>
            <a:off x="459036" y="1288306"/>
            <a:ext cx="2454145" cy="26113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758598" y="3390260"/>
            <a:ext cx="1855020" cy="261610"/>
          </a:xfrm>
          <a:prstGeom prst="rect">
            <a:avLst/>
          </a:prstGeom>
          <a:noFill/>
          <a:ln>
            <a:noFill/>
          </a:ln>
        </p:spPr>
        <p:txBody>
          <a:bodyPr wrap="square" rtlCol="0">
            <a:spAutoFit/>
          </a:bodyPr>
          <a:lstStyle/>
          <a:p>
            <a:pPr algn="ctr"/>
            <a:r>
              <a:rPr lang="es-ES" sz="1100" b="0" dirty="0" err="1">
                <a:solidFill>
                  <a:schemeClr val="bg1"/>
                </a:solidFill>
              </a:rPr>
              <a:t>Emergency</a:t>
            </a:r>
            <a:r>
              <a:rPr lang="es-ES" sz="1100" b="0" baseline="0" dirty="0">
                <a:solidFill>
                  <a:schemeClr val="bg1"/>
                </a:solidFill>
              </a:rPr>
              <a:t> </a:t>
            </a:r>
            <a:r>
              <a:rPr lang="es-ES" sz="1100" b="0" dirty="0">
                <a:solidFill>
                  <a:schemeClr val="bg1"/>
                </a:solidFill>
              </a:rPr>
              <a:t>Management</a:t>
            </a:r>
            <a:endParaRPr lang="en-US" sz="1100" b="0" dirty="0">
              <a:solidFill>
                <a:schemeClr val="bg1"/>
              </a:solidFill>
            </a:endParaRPr>
          </a:p>
        </p:txBody>
      </p:sp>
      <p:pic>
        <p:nvPicPr>
          <p:cNvPr id="2051" name="Picture 3" descr="C:\Users\Designer\Desktop\PRESENTATION COPERNICUS\foto3.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272164" y="0"/>
            <a:ext cx="2099054" cy="516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593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2" descr="C:\Users\Designer\Desktop\PRESENTATION COPERNICUS\FOTO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1678" y="-36863"/>
            <a:ext cx="2415629" cy="521124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5"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36512" y="630106"/>
            <a:ext cx="1022649" cy="430887"/>
          </a:xfrm>
          <a:prstGeom prst="rect">
            <a:avLst/>
          </a:prstGeom>
          <a:noFill/>
          <a:ln>
            <a:noFill/>
          </a:ln>
        </p:spPr>
        <p:txBody>
          <a:bodyPr wrap="square" rtlCol="0">
            <a:spAutoFit/>
          </a:bodyPr>
          <a:lstStyle/>
          <a:p>
            <a:pPr algn="ctr"/>
            <a:r>
              <a:rPr lang="es-ES" sz="1100" b="0" dirty="0" err="1">
                <a:solidFill>
                  <a:schemeClr val="accent6">
                    <a:lumMod val="50000"/>
                  </a:schemeClr>
                </a:solidFill>
              </a:rPr>
              <a:t>Emergency</a:t>
            </a:r>
            <a:endParaRPr lang="es-ES" sz="1100" b="0" dirty="0">
              <a:solidFill>
                <a:schemeClr val="accent6">
                  <a:lumMod val="50000"/>
                </a:schemeClr>
              </a:solidFill>
            </a:endParaRPr>
          </a:p>
          <a:p>
            <a:pPr algn="ctr"/>
            <a:r>
              <a:rPr lang="es-ES" sz="1100" b="0" dirty="0">
                <a:solidFill>
                  <a:schemeClr val="accent6">
                    <a:lumMod val="50000"/>
                  </a:schemeClr>
                </a:solidFill>
              </a:rPr>
              <a:t>Management</a:t>
            </a:r>
            <a:endParaRPr lang="en-US" sz="1100" b="0" dirty="0">
              <a:solidFill>
                <a:schemeClr val="accent6">
                  <a:lumMod val="50000"/>
                </a:schemeClr>
              </a:solidFill>
            </a:endParaRPr>
          </a:p>
        </p:txBody>
      </p:sp>
    </p:spTree>
    <p:extLst>
      <p:ext uri="{BB962C8B-B14F-4D97-AF65-F5344CB8AC3E}">
        <p14:creationId xmlns:p14="http://schemas.microsoft.com/office/powerpoint/2010/main" val="3925266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11/13/20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7"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6512" y="630106"/>
            <a:ext cx="1022649" cy="430887"/>
          </a:xfrm>
          <a:prstGeom prst="rect">
            <a:avLst/>
          </a:prstGeom>
          <a:noFill/>
          <a:ln>
            <a:noFill/>
          </a:ln>
        </p:spPr>
        <p:txBody>
          <a:bodyPr wrap="square" rtlCol="0">
            <a:spAutoFit/>
          </a:bodyPr>
          <a:lstStyle/>
          <a:p>
            <a:pPr algn="ctr"/>
            <a:r>
              <a:rPr lang="es-ES" sz="1100" b="0" dirty="0" err="1">
                <a:solidFill>
                  <a:schemeClr val="accent6">
                    <a:lumMod val="75000"/>
                  </a:schemeClr>
                </a:solidFill>
              </a:rPr>
              <a:t>Emergency</a:t>
            </a:r>
            <a:endParaRPr lang="es-ES" sz="1100" b="0" dirty="0">
              <a:solidFill>
                <a:schemeClr val="accent6">
                  <a:lumMod val="75000"/>
                </a:schemeClr>
              </a:solidFill>
            </a:endParaRPr>
          </a:p>
          <a:p>
            <a:pPr algn="ctr"/>
            <a:r>
              <a:rPr lang="es-ES" sz="1100" b="0" dirty="0">
                <a:solidFill>
                  <a:schemeClr val="accent6">
                    <a:lumMod val="75000"/>
                  </a:schemeClr>
                </a:solidFill>
              </a:rPr>
              <a:t>Management</a:t>
            </a:r>
            <a:endParaRPr lang="en-US" sz="1100" b="0" dirty="0">
              <a:solidFill>
                <a:schemeClr val="accent6">
                  <a:lumMod val="75000"/>
                </a:schemeClr>
              </a:solidFill>
            </a:endParaRPr>
          </a:p>
        </p:txBody>
      </p:sp>
    </p:spTree>
    <p:extLst>
      <p:ext uri="{BB962C8B-B14F-4D97-AF65-F5344CB8AC3E}">
        <p14:creationId xmlns:p14="http://schemas.microsoft.com/office/powerpoint/2010/main" val="774891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2" descr="C:\Users\Designer\Desktop\PRESENTATION COPERNICUS\FOTO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1678" y="-36863"/>
            <a:ext cx="2415629" cy="521124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30E17047-C597-4B34-8FEE-7A0D1EA692A4}" type="datetimeFigureOut">
              <a:rPr lang="en-US" smtClean="0"/>
              <a:t>11/13/20</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22"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36512" y="630106"/>
            <a:ext cx="1022649" cy="430887"/>
          </a:xfrm>
          <a:prstGeom prst="rect">
            <a:avLst/>
          </a:prstGeom>
          <a:noFill/>
          <a:ln>
            <a:noFill/>
          </a:ln>
        </p:spPr>
        <p:txBody>
          <a:bodyPr wrap="square" rtlCol="0">
            <a:spAutoFit/>
          </a:bodyPr>
          <a:lstStyle/>
          <a:p>
            <a:pPr algn="ctr"/>
            <a:r>
              <a:rPr lang="es-ES" sz="1100" b="0" dirty="0" err="1">
                <a:solidFill>
                  <a:schemeClr val="accent6">
                    <a:lumMod val="50000"/>
                  </a:schemeClr>
                </a:solidFill>
              </a:rPr>
              <a:t>Emergency</a:t>
            </a:r>
            <a:endParaRPr lang="es-ES" sz="1100" b="0" dirty="0">
              <a:solidFill>
                <a:schemeClr val="accent6">
                  <a:lumMod val="50000"/>
                </a:schemeClr>
              </a:solidFill>
            </a:endParaRPr>
          </a:p>
          <a:p>
            <a:pPr algn="ctr"/>
            <a:r>
              <a:rPr lang="es-ES" sz="1100" b="0" dirty="0">
                <a:solidFill>
                  <a:schemeClr val="accent6">
                    <a:lumMod val="50000"/>
                  </a:schemeClr>
                </a:solidFill>
              </a:rPr>
              <a:t>Management</a:t>
            </a:r>
            <a:endParaRPr lang="en-US" sz="1100" b="0" dirty="0">
              <a:solidFill>
                <a:schemeClr val="accent6">
                  <a:lumMod val="50000"/>
                </a:schemeClr>
              </a:solidFill>
            </a:endParaRPr>
          </a:p>
        </p:txBody>
      </p:sp>
    </p:spTree>
    <p:extLst>
      <p:ext uri="{BB962C8B-B14F-4D97-AF65-F5344CB8AC3E}">
        <p14:creationId xmlns:p14="http://schemas.microsoft.com/office/powerpoint/2010/main" val="1338227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2" descr="C:\Users\Designer\Desktop\PRESENTATION COPERNICUS\FOTO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1678" y="-36863"/>
            <a:ext cx="2415629" cy="5211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6512" y="630106"/>
            <a:ext cx="1022649" cy="430887"/>
          </a:xfrm>
          <a:prstGeom prst="rect">
            <a:avLst/>
          </a:prstGeom>
          <a:noFill/>
          <a:ln>
            <a:noFill/>
          </a:ln>
        </p:spPr>
        <p:txBody>
          <a:bodyPr wrap="square" rtlCol="0">
            <a:spAutoFit/>
          </a:bodyPr>
          <a:lstStyle/>
          <a:p>
            <a:pPr algn="ctr"/>
            <a:r>
              <a:rPr lang="es-ES" sz="1100" b="0" dirty="0" err="1">
                <a:solidFill>
                  <a:schemeClr val="accent6">
                    <a:lumMod val="50000"/>
                  </a:schemeClr>
                </a:solidFill>
              </a:rPr>
              <a:t>Emergency</a:t>
            </a:r>
            <a:endParaRPr lang="es-ES" sz="1100" b="0" dirty="0">
              <a:solidFill>
                <a:schemeClr val="accent6">
                  <a:lumMod val="50000"/>
                </a:schemeClr>
              </a:solidFill>
            </a:endParaRPr>
          </a:p>
          <a:p>
            <a:pPr algn="ctr"/>
            <a:r>
              <a:rPr lang="es-ES" sz="1100" b="0" dirty="0">
                <a:solidFill>
                  <a:schemeClr val="accent6">
                    <a:lumMod val="50000"/>
                  </a:schemeClr>
                </a:solidFill>
              </a:rPr>
              <a:t>Management</a:t>
            </a:r>
            <a:endParaRPr lang="en-US" sz="1100" b="0" dirty="0">
              <a:solidFill>
                <a:schemeClr val="accent6">
                  <a:lumMod val="50000"/>
                </a:schemeClr>
              </a:solidFill>
            </a:endParaRPr>
          </a:p>
        </p:txBody>
      </p:sp>
    </p:spTree>
    <p:extLst>
      <p:ext uri="{BB962C8B-B14F-4D97-AF65-F5344CB8AC3E}">
        <p14:creationId xmlns:p14="http://schemas.microsoft.com/office/powerpoint/2010/main" val="1293690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23596" y="251"/>
            <a:ext cx="1916102" cy="5143500"/>
          </a:xfrm>
          <a:prstGeom prst="rect">
            <a:avLst/>
          </a:prstGeom>
        </p:spPr>
      </p:pic>
      <p:sp>
        <p:nvSpPr>
          <p:cNvPr id="16" name="Rectangle 15"/>
          <p:cNvSpPr/>
          <p:nvPr userDrawn="1"/>
        </p:nvSpPr>
        <p:spPr>
          <a:xfrm>
            <a:off x="7223596" y="0"/>
            <a:ext cx="1728192" cy="5143500"/>
          </a:xfrm>
          <a:prstGeom prst="rect">
            <a:avLst/>
          </a:prstGeom>
          <a:gradFill flip="none" rotWithShape="1">
            <a:gsLst>
              <a:gs pos="4000">
                <a:schemeClr val="accent1"/>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0E17047-C597-4B34-8FEE-7A0D1EA692A4}" type="datetimeFigureOut">
              <a:rPr lang="en-US" smtClean="0"/>
              <a:t>11/13/20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sp>
        <p:nvSpPr>
          <p:cNvPr id="8" name="Title 1"/>
          <p:cNvSpPr txBox="1">
            <a:spLocks/>
          </p:cNvSpPr>
          <p:nvPr userDrawn="1"/>
        </p:nvSpPr>
        <p:spPr>
          <a:xfrm>
            <a:off x="2569823" y="2571750"/>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dirty="0"/>
              <a:t>Title</a:t>
            </a:r>
          </a:p>
        </p:txBody>
      </p:sp>
      <p:sp>
        <p:nvSpPr>
          <p:cNvPr id="9" name="Subtitle 2"/>
          <p:cNvSpPr>
            <a:spLocks noGrp="1"/>
          </p:cNvSpPr>
          <p:nvPr>
            <p:ph type="subTitle" idx="13"/>
          </p:nvPr>
        </p:nvSpPr>
        <p:spPr>
          <a:xfrm>
            <a:off x="2569823" y="317393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7" name="Picture 3" descr="S:\F15015_Copernicus\3_Work\330_Work-in-process\Logos_icons\User Uptake_blanc-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966" y="902657"/>
            <a:ext cx="2821221" cy="28212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723496" y="3723878"/>
            <a:ext cx="1440160" cy="261610"/>
          </a:xfrm>
          <a:prstGeom prst="rect">
            <a:avLst/>
          </a:prstGeom>
          <a:noFill/>
        </p:spPr>
        <p:txBody>
          <a:bodyPr wrap="square" rtlCol="0">
            <a:spAutoFit/>
          </a:bodyPr>
          <a:lstStyle/>
          <a:p>
            <a:pPr algn="ctr"/>
            <a:r>
              <a:rPr lang="es-ES" sz="1100" b="0" dirty="0">
                <a:solidFill>
                  <a:schemeClr val="bg1"/>
                </a:solidFill>
              </a:rPr>
              <a:t>Data Access</a:t>
            </a:r>
            <a:endParaRPr lang="en-US" sz="1100" b="0" dirty="0">
              <a:solidFill>
                <a:schemeClr val="bg1"/>
              </a:solidFill>
            </a:endParaRPr>
          </a:p>
        </p:txBody>
      </p:sp>
      <p:pic>
        <p:nvPicPr>
          <p:cNvPr id="18"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157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userDrawn="1"/>
        </p:nvGrpSpPr>
        <p:grpSpPr>
          <a:xfrm>
            <a:off x="-140429" y="-46112"/>
            <a:ext cx="2298483" cy="5282158"/>
            <a:chOff x="-140429" y="-46112"/>
            <a:chExt cx="2298483" cy="5282158"/>
          </a:xfrm>
        </p:grpSpPr>
        <p:pic>
          <p:nvPicPr>
            <p:cNvPr id="2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cxnSp>
        <p:nvCxnSpPr>
          <p:cNvPr id="24" name="Straight Connector 23"/>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chemeClr val="accent5">
                    <a:lumMod val="75000"/>
                  </a:schemeClr>
                </a:solidFill>
              </a:rPr>
              <a:t>Atmosphere</a:t>
            </a:r>
            <a:endParaRPr lang="es-ES" sz="1100" b="0" dirty="0">
              <a:solidFill>
                <a:schemeClr val="accent5">
                  <a:lumMod val="75000"/>
                </a:schemeClr>
              </a:solidFill>
            </a:endParaRPr>
          </a:p>
          <a:p>
            <a:pPr algn="ctr"/>
            <a:r>
              <a:rPr lang="es-ES" sz="1100" b="0" dirty="0" err="1">
                <a:solidFill>
                  <a:schemeClr val="accent5">
                    <a:lumMod val="75000"/>
                  </a:schemeClr>
                </a:solidFill>
              </a:rPr>
              <a:t>Monitoring</a:t>
            </a:r>
            <a:endParaRPr lang="en-US" sz="1100" b="0" dirty="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777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140429" y="-46112"/>
            <a:ext cx="2298483" cy="5282158"/>
            <a:chOff x="-140429" y="-46112"/>
            <a:chExt cx="2298483" cy="5282158"/>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140429" y="-46112"/>
              <a:ext cx="2298483" cy="5282158"/>
              <a:chOff x="-140429" y="-46112"/>
              <a:chExt cx="2298483" cy="5282158"/>
            </a:xfrm>
          </p:grpSpPr>
          <p:sp>
            <p:nvSpPr>
              <p:cNvPr id="14" name="Rectangle 13"/>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chemeClr val="accent5">
                    <a:lumMod val="75000"/>
                  </a:schemeClr>
                </a:solidFill>
              </a:rPr>
              <a:t>Atmosphere</a:t>
            </a:r>
            <a:endParaRPr lang="es-ES" sz="1100" b="0" dirty="0">
              <a:solidFill>
                <a:schemeClr val="accent5">
                  <a:lumMod val="75000"/>
                </a:schemeClr>
              </a:solidFill>
            </a:endParaRPr>
          </a:p>
          <a:p>
            <a:pPr algn="ctr"/>
            <a:r>
              <a:rPr lang="es-ES" sz="1100" b="0" dirty="0" err="1">
                <a:solidFill>
                  <a:schemeClr val="accent5">
                    <a:lumMod val="75000"/>
                  </a:schemeClr>
                </a:solidFill>
              </a:rPr>
              <a:t>Monitoring</a:t>
            </a:r>
            <a:endParaRPr lang="en-US" sz="1100" b="0" dirty="0">
              <a:solidFill>
                <a:schemeClr val="accent5">
                  <a:lumMod val="75000"/>
                </a:schemeClr>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880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06278" y="0"/>
            <a:ext cx="1848396"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lvl1pPr>
              <a:defRPr>
                <a:solidFill>
                  <a:schemeClr val="bg1">
                    <a:lumMod val="95000"/>
                  </a:schemeClr>
                </a:solidFill>
              </a:defRPr>
            </a:lvl1pPr>
          </a:lstStyle>
          <a:p>
            <a:fld id="{30E17047-C597-4B34-8FEE-7A0D1EA692A4}" type="datetimeFigureOut">
              <a:rPr lang="en-US" smtClean="0"/>
              <a:pPr/>
              <a:t>11/13/20</a:t>
            </a:fld>
            <a:endParaRPr lang="en-US"/>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58768E1A-8455-4611-8763-3FA1B747F6B6}" type="slidenum">
              <a:rPr lang="en-US" smtClean="0"/>
              <a:pPr/>
              <a:t>‹#›</a:t>
            </a:fld>
            <a:endParaRPr lang="en-US"/>
          </a:p>
        </p:txBody>
      </p:sp>
      <p:sp>
        <p:nvSpPr>
          <p:cNvPr id="11" name="Subtitle 2"/>
          <p:cNvSpPr>
            <a:spLocks noGrp="1"/>
          </p:cNvSpPr>
          <p:nvPr>
            <p:ph type="subTitle" idx="13"/>
          </p:nvPr>
        </p:nvSpPr>
        <p:spPr>
          <a:xfrm>
            <a:off x="2602384" y="3363838"/>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bwMode="auto">
          <a:xfrm>
            <a:off x="323528" y="1491630"/>
            <a:ext cx="2088232" cy="24489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S:\F15015_Copernicus\3_Work\330_Work-in-process\SC4_BackgroundMat\PPT\item Copernicus\logo-ce-horizontal-en-negatif.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a:xfrm>
            <a:off x="204713" y="3507854"/>
            <a:ext cx="2361726" cy="261610"/>
          </a:xfrm>
          <a:prstGeom prst="rect">
            <a:avLst/>
          </a:prstGeom>
          <a:noFill/>
          <a:ln>
            <a:noFill/>
          </a:ln>
        </p:spPr>
        <p:txBody>
          <a:bodyPr wrap="square" rtlCol="0">
            <a:spAutoFit/>
          </a:bodyPr>
          <a:lstStyle/>
          <a:p>
            <a:pPr algn="ctr"/>
            <a:r>
              <a:rPr lang="es-ES" sz="1100" b="0" dirty="0" err="1">
                <a:solidFill>
                  <a:schemeClr val="bg1"/>
                </a:solidFill>
              </a:rPr>
              <a:t>Atmosphere</a:t>
            </a:r>
            <a:r>
              <a:rPr lang="es-ES" sz="1100" b="0" baseline="0" dirty="0">
                <a:solidFill>
                  <a:schemeClr val="bg1"/>
                </a:solidFill>
              </a:rPr>
              <a:t> </a:t>
            </a:r>
            <a:r>
              <a:rPr lang="es-ES" sz="1100" b="0" dirty="0" err="1">
                <a:solidFill>
                  <a:schemeClr val="bg1"/>
                </a:solidFill>
              </a:rPr>
              <a:t>Monitoring</a:t>
            </a:r>
            <a:endParaRPr lang="en-US" sz="1100" b="0" dirty="0">
              <a:solidFill>
                <a:schemeClr val="bg1"/>
              </a:solidFill>
            </a:endParaRPr>
          </a:p>
        </p:txBody>
      </p:sp>
      <p:pic>
        <p:nvPicPr>
          <p:cNvPr id="13" name="Picture 12"/>
          <p:cNvPicPr>
            <a:picLocks noChangeAspect="1"/>
          </p:cNvPicPr>
          <p:nvPr userDrawn="1"/>
        </p:nvPicPr>
        <p:blipFill>
          <a:blip r:embed="rId6">
            <a:biLevel thresh="25000"/>
          </a:blip>
          <a:stretch>
            <a:fillRect/>
          </a:stretch>
        </p:blipFill>
        <p:spPr>
          <a:xfrm>
            <a:off x="2771800" y="4811834"/>
            <a:ext cx="823500" cy="141500"/>
          </a:xfrm>
          <a:prstGeom prst="rect">
            <a:avLst/>
          </a:prstGeom>
        </p:spPr>
      </p:pic>
    </p:spTree>
    <p:extLst>
      <p:ext uri="{BB962C8B-B14F-4D97-AF65-F5344CB8AC3E}">
        <p14:creationId xmlns:p14="http://schemas.microsoft.com/office/powerpoint/2010/main" val="2893805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p:cNvGrpSpPr/>
          <p:nvPr userDrawn="1"/>
        </p:nvGrpSpPr>
        <p:grpSpPr>
          <a:xfrm>
            <a:off x="-140429" y="-46112"/>
            <a:ext cx="2298483" cy="5282158"/>
            <a:chOff x="-140429" y="-46112"/>
            <a:chExt cx="2298483" cy="5282158"/>
          </a:xfrm>
        </p:grpSpPr>
        <p:pic>
          <p:nvPicPr>
            <p:cNvPr id="2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Content Placeholder 2"/>
          <p:cNvSpPr>
            <a:spLocks noGrp="1"/>
          </p:cNvSpPr>
          <p:nvPr userDrawn="1">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a:t>
            </a:fld>
            <a:endParaRPr lang="en-US"/>
          </a:p>
        </p:txBody>
      </p:sp>
      <p:sp>
        <p:nvSpPr>
          <p:cNvPr id="15"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chemeClr val="accent5">
                    <a:lumMod val="75000"/>
                  </a:schemeClr>
                </a:solidFill>
              </a:rPr>
              <a:t>Atmosphere</a:t>
            </a:r>
            <a:endParaRPr lang="es-ES" sz="1100" b="0" dirty="0">
              <a:solidFill>
                <a:schemeClr val="accent5">
                  <a:lumMod val="75000"/>
                </a:schemeClr>
              </a:solidFill>
            </a:endParaRPr>
          </a:p>
          <a:p>
            <a:pPr algn="ctr"/>
            <a:r>
              <a:rPr lang="es-ES" sz="1100" b="0" dirty="0" err="1">
                <a:solidFill>
                  <a:schemeClr val="accent5">
                    <a:lumMod val="75000"/>
                  </a:schemeClr>
                </a:solidFill>
              </a:rPr>
              <a:t>Monitoring</a:t>
            </a:r>
            <a:endParaRPr lang="en-US" sz="1100" b="0" dirty="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6282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3" name="Group 12"/>
          <p:cNvGrpSpPr/>
          <p:nvPr userDrawn="1"/>
        </p:nvGrpSpPr>
        <p:grpSpPr>
          <a:xfrm>
            <a:off x="-140429" y="-46112"/>
            <a:ext cx="2298483" cy="5282158"/>
            <a:chOff x="-140429" y="-46112"/>
            <a:chExt cx="2298483" cy="5282158"/>
          </a:xfrm>
        </p:grpSpPr>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userDrawn="1"/>
          </p:nvGrpSpPr>
          <p:grpSpPr>
            <a:xfrm>
              <a:off x="-140429" y="-46112"/>
              <a:ext cx="2298483" cy="5282158"/>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11/13/20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4"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chemeClr val="accent5">
                    <a:lumMod val="75000"/>
                  </a:schemeClr>
                </a:solidFill>
              </a:rPr>
              <a:t>Atmosphere</a:t>
            </a:r>
            <a:endParaRPr lang="es-ES" sz="1100" b="0" dirty="0">
              <a:solidFill>
                <a:schemeClr val="accent5">
                  <a:lumMod val="75000"/>
                </a:schemeClr>
              </a:solidFill>
            </a:endParaRPr>
          </a:p>
          <a:p>
            <a:pPr algn="ctr"/>
            <a:r>
              <a:rPr lang="es-ES" sz="1100" b="0" dirty="0" err="1">
                <a:solidFill>
                  <a:schemeClr val="accent5">
                    <a:lumMod val="75000"/>
                  </a:schemeClr>
                </a:solidFill>
              </a:rPr>
              <a:t>Monitoring</a:t>
            </a:r>
            <a:endParaRPr lang="en-US" sz="1100" b="0" dirty="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235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9" name="Group 28"/>
          <p:cNvGrpSpPr/>
          <p:nvPr userDrawn="1"/>
        </p:nvGrpSpPr>
        <p:grpSpPr>
          <a:xfrm>
            <a:off x="-140429" y="-46112"/>
            <a:ext cx="2298483" cy="5282158"/>
            <a:chOff x="-140429" y="-46112"/>
            <a:chExt cx="2298483" cy="5282158"/>
          </a:xfrm>
        </p:grpSpPr>
        <p:pic>
          <p:nvPicPr>
            <p:cNvPr id="3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 name="Group 30"/>
            <p:cNvGrpSpPr/>
            <p:nvPr userDrawn="1"/>
          </p:nvGrpSpPr>
          <p:grpSpPr>
            <a:xfrm>
              <a:off x="-140429" y="-46112"/>
              <a:ext cx="2298483" cy="5282158"/>
              <a:chOff x="-140429" y="-46112"/>
              <a:chExt cx="2298483" cy="5282158"/>
            </a:xfrm>
          </p:grpSpPr>
          <p:sp>
            <p:nvSpPr>
              <p:cNvPr id="32" name="Rectangle 31"/>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Date Placeholder 2"/>
          <p:cNvSpPr>
            <a:spLocks noGrp="1"/>
          </p:cNvSpPr>
          <p:nvPr userDrawn="1">
            <p:ph type="dt" sz="half" idx="10"/>
          </p:nvPr>
        </p:nvSpPr>
        <p:spPr/>
        <p:txBody>
          <a:bodyPr/>
          <a:lstStyle/>
          <a:p>
            <a:fld id="{30E17047-C597-4B34-8FEE-7A0D1EA692A4}" type="datetimeFigureOut">
              <a:rPr lang="en-US" smtClean="0"/>
              <a:t>11/13/20</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t>‹#›</a:t>
            </a:fld>
            <a:endParaRPr lang="en-US"/>
          </a:p>
        </p:txBody>
      </p:sp>
      <p:sp>
        <p:nvSpPr>
          <p:cNvPr id="18"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chemeClr val="accent5">
                    <a:lumMod val="75000"/>
                  </a:schemeClr>
                </a:solidFill>
              </a:rPr>
              <a:t>Atmosphere</a:t>
            </a:r>
            <a:endParaRPr lang="es-ES" sz="1100" b="0" dirty="0">
              <a:solidFill>
                <a:schemeClr val="accent5">
                  <a:lumMod val="75000"/>
                </a:schemeClr>
              </a:solidFill>
            </a:endParaRPr>
          </a:p>
          <a:p>
            <a:pPr algn="ctr"/>
            <a:r>
              <a:rPr lang="es-ES" sz="1100" b="0" dirty="0" err="1">
                <a:solidFill>
                  <a:schemeClr val="accent5">
                    <a:lumMod val="75000"/>
                  </a:schemeClr>
                </a:solidFill>
              </a:rPr>
              <a:t>Monitoring</a:t>
            </a:r>
            <a:endParaRPr lang="en-US" sz="1100" b="0" dirty="0">
              <a:solidFill>
                <a:schemeClr val="accent5">
                  <a:lumMod val="75000"/>
                </a:schemeClr>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348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6" name="Group 25"/>
          <p:cNvGrpSpPr/>
          <p:nvPr userDrawn="1"/>
        </p:nvGrpSpPr>
        <p:grpSpPr>
          <a:xfrm>
            <a:off x="-140429" y="-46112"/>
            <a:ext cx="2298483" cy="5282158"/>
            <a:chOff x="-140429" y="-46112"/>
            <a:chExt cx="2298483" cy="5282158"/>
          </a:xfrm>
        </p:grpSpPr>
        <p:pic>
          <p:nvPicPr>
            <p:cNvPr id="2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 name="Group 27"/>
            <p:cNvGrpSpPr/>
            <p:nvPr userDrawn="1"/>
          </p:nvGrpSpPr>
          <p:grpSpPr>
            <a:xfrm>
              <a:off x="-140429" y="-46112"/>
              <a:ext cx="2298483" cy="5282158"/>
              <a:chOff x="-140429" y="-46112"/>
              <a:chExt cx="2298483" cy="5282158"/>
            </a:xfrm>
          </p:grpSpPr>
          <p:sp>
            <p:nvSpPr>
              <p:cNvPr id="29" name="Rectangle 2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chemeClr val="accent5">
                    <a:lumMod val="75000"/>
                  </a:schemeClr>
                </a:solidFill>
              </a:rPr>
              <a:t>Atmosphere</a:t>
            </a:r>
            <a:endParaRPr lang="es-ES" sz="1100" b="0" dirty="0">
              <a:solidFill>
                <a:schemeClr val="accent5">
                  <a:lumMod val="75000"/>
                </a:schemeClr>
              </a:solidFill>
            </a:endParaRPr>
          </a:p>
          <a:p>
            <a:pPr algn="ctr"/>
            <a:r>
              <a:rPr lang="es-ES" sz="1100" b="0" dirty="0" err="1">
                <a:solidFill>
                  <a:schemeClr val="accent5">
                    <a:lumMod val="75000"/>
                  </a:schemeClr>
                </a:solidFill>
              </a:rPr>
              <a:t>Monitoring</a:t>
            </a:r>
            <a:endParaRPr lang="en-US" sz="1100" b="0" dirty="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482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057F85-DD2A-4A53-88E5-8FD55F4A5A4D}" type="datetime1">
              <a:rPr lang="en-GB" smtClean="0"/>
              <a:t>16/11/2020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72B6E6-7D66-416D-B7B1-B4198A21779F}" type="slidenum">
              <a:rPr lang="en-GB" smtClean="0"/>
              <a:t>‹#›</a:t>
            </a:fld>
            <a:endParaRPr lang="en-GB"/>
          </a:p>
        </p:txBody>
      </p:sp>
    </p:spTree>
    <p:extLst>
      <p:ext uri="{BB962C8B-B14F-4D97-AF65-F5344CB8AC3E}">
        <p14:creationId xmlns:p14="http://schemas.microsoft.com/office/powerpoint/2010/main" val="3623900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p:cNvGrpSpPr/>
          <p:nvPr userDrawn="1"/>
        </p:nvGrpSpPr>
        <p:grpSpPr>
          <a:xfrm>
            <a:off x="0" y="-8194"/>
            <a:ext cx="2323579" cy="5195022"/>
            <a:chOff x="-2988840" y="-681190"/>
            <a:chExt cx="2323579" cy="5195022"/>
          </a:xfrm>
        </p:grpSpPr>
        <p:pic>
          <p:nvPicPr>
            <p:cNvPr id="34"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grpSp>
        <p:nvGrpSpPr>
          <p:cNvPr id="41" name="Group 40"/>
          <p:cNvGrpSpPr/>
          <p:nvPr userDrawn="1"/>
        </p:nvGrpSpPr>
        <p:grpSpPr>
          <a:xfrm>
            <a:off x="107504" y="20834"/>
            <a:ext cx="878633" cy="4929617"/>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4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92966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11"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2" name="Group 11"/>
          <p:cNvGrpSpPr/>
          <p:nvPr userDrawn="1"/>
        </p:nvGrpSpPr>
        <p:grpSpPr>
          <a:xfrm>
            <a:off x="107504" y="20834"/>
            <a:ext cx="878633" cy="4929617"/>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6454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2" name="Picture 2" descr="S:\F15015_Copernicus\3_Work\330_Work-in-process\SC4_BackgroundMat\Visual_ID\Photos\Po_River_Ital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0800000">
            <a:off x="-11410" y="-545"/>
            <a:ext cx="2077082" cy="514732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3103" y="-92545"/>
            <a:ext cx="2077083" cy="5256584"/>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4720" y="0"/>
            <a:ext cx="2084906" cy="516403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userDrawn="1">
            <p:ph sz="half" idx="1"/>
          </p:nvPr>
        </p:nvSpPr>
        <p:spPr>
          <a:xfrm>
            <a:off x="74942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a:t>
            </a:fld>
            <a:endParaRPr lang="en-US"/>
          </a:p>
        </p:txBody>
      </p:sp>
      <p:cxnSp>
        <p:nvCxnSpPr>
          <p:cNvPr id="15" name="Straight Connector 14"/>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userDrawn="1">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pic>
        <p:nvPicPr>
          <p:cNvPr id="13" name="Picture 2" descr="S:\F15015_Copernicus\3_Work\330_Work-in-process\Logos_icons\Accestodata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573" y="118278"/>
            <a:ext cx="541005" cy="54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329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0E17047-C597-4B34-8FEE-7A0D1EA692A4}" type="datetimeFigureOut">
              <a:rPr lang="en-US" smtClean="0"/>
              <a:t>11/13/20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sp>
        <p:nvSpPr>
          <p:cNvPr id="10" name="Title 1"/>
          <p:cNvSpPr txBox="1">
            <a:spLocks/>
          </p:cNvSpPr>
          <p:nvPr userDrawn="1"/>
        </p:nvSpPr>
        <p:spPr>
          <a:xfrm>
            <a:off x="2602384" y="2572001"/>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dirty="0"/>
              <a:t>Title</a:t>
            </a:r>
          </a:p>
        </p:txBody>
      </p:sp>
      <p:sp>
        <p:nvSpPr>
          <p:cNvPr id="11"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val="0"/>
              </a:ext>
            </a:extLst>
          </a:blip>
          <a:srcRect/>
          <a:stretch/>
        </p:blipFill>
        <p:spPr bwMode="auto">
          <a:xfrm>
            <a:off x="-252536" y="1200704"/>
            <a:ext cx="3240360" cy="27166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
          <a:stretch/>
        </p:blipFill>
        <p:spPr bwMode="auto">
          <a:xfrm>
            <a:off x="7291387" y="-11268"/>
            <a:ext cx="1852613" cy="516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621854" y="3536429"/>
            <a:ext cx="1440160" cy="261610"/>
          </a:xfrm>
          <a:prstGeom prst="rect">
            <a:avLst/>
          </a:prstGeom>
          <a:noFill/>
        </p:spPr>
        <p:txBody>
          <a:bodyPr wrap="square" rtlCol="0">
            <a:spAutoFit/>
          </a:bodyPr>
          <a:lstStyle/>
          <a:p>
            <a:pPr algn="ctr"/>
            <a:r>
              <a:rPr lang="es-ES" sz="1100" b="0" dirty="0" err="1">
                <a:solidFill>
                  <a:schemeClr val="bg1"/>
                </a:solidFill>
              </a:rPr>
              <a:t>Climate</a:t>
            </a:r>
            <a:r>
              <a:rPr lang="es-ES" sz="1100" b="0" baseline="0" dirty="0">
                <a:solidFill>
                  <a:schemeClr val="bg1"/>
                </a:solidFill>
              </a:rPr>
              <a:t> </a:t>
            </a:r>
            <a:r>
              <a:rPr lang="es-ES" sz="1100" b="0" dirty="0" err="1">
                <a:solidFill>
                  <a:schemeClr val="bg1"/>
                </a:solidFill>
              </a:rPr>
              <a:t>Change</a:t>
            </a:r>
            <a:endParaRPr lang="en-US" sz="1100" b="0" dirty="0">
              <a:solidFill>
                <a:schemeClr val="bg1"/>
              </a:solidFill>
            </a:endParaRPr>
          </a:p>
        </p:txBody>
      </p:sp>
      <p:pic>
        <p:nvPicPr>
          <p:cNvPr id="14" name="Picture 13"/>
          <p:cNvPicPr>
            <a:picLocks noChangeAspect="1"/>
          </p:cNvPicPr>
          <p:nvPr userDrawn="1"/>
        </p:nvPicPr>
        <p:blipFill>
          <a:blip r:embed="rId6">
            <a:biLevel thresh="25000"/>
          </a:blip>
          <a:stretch>
            <a:fillRect/>
          </a:stretch>
        </p:blipFill>
        <p:spPr>
          <a:xfrm>
            <a:off x="2771800" y="4811834"/>
            <a:ext cx="823500" cy="141500"/>
          </a:xfrm>
          <a:prstGeom prst="rect">
            <a:avLst/>
          </a:prstGeom>
        </p:spPr>
      </p:pic>
    </p:spTree>
    <p:extLst>
      <p:ext uri="{BB962C8B-B14F-4D97-AF65-F5344CB8AC3E}">
        <p14:creationId xmlns:p14="http://schemas.microsoft.com/office/powerpoint/2010/main" val="1528889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6"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7" name="Group 16"/>
          <p:cNvGrpSpPr/>
          <p:nvPr userDrawn="1"/>
        </p:nvGrpSpPr>
        <p:grpSpPr>
          <a:xfrm>
            <a:off x="107504" y="20834"/>
            <a:ext cx="878633" cy="4929617"/>
            <a:chOff x="164975" y="20834"/>
            <a:chExt cx="878633" cy="4929617"/>
          </a:xfrm>
        </p:grpSpPr>
        <p:cxnSp>
          <p:nvCxnSpPr>
            <p:cNvPr id="18" name="Straight Connector 17"/>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88525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11/13/20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7"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9" name="Group 18"/>
          <p:cNvGrpSpPr/>
          <p:nvPr userDrawn="1"/>
        </p:nvGrpSpPr>
        <p:grpSpPr>
          <a:xfrm>
            <a:off x="107504" y="20834"/>
            <a:ext cx="878633" cy="4929617"/>
            <a:chOff x="164975" y="20834"/>
            <a:chExt cx="878633" cy="4929617"/>
          </a:xfrm>
        </p:grpSpPr>
        <p:cxnSp>
          <p:nvCxnSpPr>
            <p:cNvPr id="20" name="Straight Connector 19"/>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2"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59759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8" name="Group 17"/>
          <p:cNvGrpSpPr/>
          <p:nvPr userDrawn="1"/>
        </p:nvGrpSpPr>
        <p:grpSpPr>
          <a:xfrm>
            <a:off x="0" y="-8194"/>
            <a:ext cx="2323579" cy="5195022"/>
            <a:chOff x="-2988840" y="-681190"/>
            <a:chExt cx="2323579" cy="5195022"/>
          </a:xfrm>
        </p:grpSpPr>
        <p:pic>
          <p:nvPicPr>
            <p:cNvPr id="19"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fld id="{30E17047-C597-4B34-8FEE-7A0D1EA692A4}" type="datetimeFigureOut">
              <a:rPr lang="en-US" smtClean="0"/>
              <a:t>11/13/20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22"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23" name="Group 22"/>
          <p:cNvGrpSpPr/>
          <p:nvPr userDrawn="1"/>
        </p:nvGrpSpPr>
        <p:grpSpPr>
          <a:xfrm>
            <a:off x="107504" y="20834"/>
            <a:ext cx="878633" cy="4929617"/>
            <a:chOff x="164975" y="20834"/>
            <a:chExt cx="878633" cy="4929617"/>
          </a:xfrm>
        </p:grpSpPr>
        <p:cxnSp>
          <p:nvCxnSpPr>
            <p:cNvPr id="24" name="Straight Connector 23"/>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6"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626053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0" name="Group 19"/>
          <p:cNvGrpSpPr/>
          <p:nvPr userDrawn="1"/>
        </p:nvGrpSpPr>
        <p:grpSpPr>
          <a:xfrm>
            <a:off x="0" y="-8194"/>
            <a:ext cx="2323579" cy="5195022"/>
            <a:chOff x="-2988840" y="-681190"/>
            <a:chExt cx="2323579" cy="5195022"/>
          </a:xfrm>
        </p:grpSpPr>
        <p:pic>
          <p:nvPicPr>
            <p:cNvPr id="21"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grpSp>
        <p:nvGrpSpPr>
          <p:cNvPr id="22" name="Group 21"/>
          <p:cNvGrpSpPr/>
          <p:nvPr userDrawn="1"/>
        </p:nvGrpSpPr>
        <p:grpSpPr>
          <a:xfrm>
            <a:off x="107504" y="20834"/>
            <a:ext cx="878633" cy="4929617"/>
            <a:chOff x="164975" y="20834"/>
            <a:chExt cx="878633" cy="4929617"/>
          </a:xfrm>
        </p:grpSpPr>
        <p:cxnSp>
          <p:nvCxnSpPr>
            <p:cNvPr id="23" name="Straight Connector 2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5"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59400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0" name="Group 19"/>
          <p:cNvGrpSpPr/>
          <p:nvPr userDrawn="1"/>
        </p:nvGrpSpPr>
        <p:grpSpPr>
          <a:xfrm>
            <a:off x="-19239" y="-12685"/>
            <a:ext cx="2463883" cy="5176972"/>
            <a:chOff x="-2604708" y="-1040096"/>
            <a:chExt cx="2463883" cy="5176972"/>
          </a:xfrm>
        </p:grpSpPr>
        <p:pic>
          <p:nvPicPr>
            <p:cNvPr id="2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2604436" y="-1028650"/>
              <a:ext cx="2002973" cy="5138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userDrawn="1"/>
          </p:nvSpPr>
          <p:spPr>
            <a:xfrm>
              <a:off x="-2604436" y="-1013193"/>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2604708" y="-1040096"/>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cxnSp>
        <p:nvCxnSpPr>
          <p:cNvPr id="17" name="Straight Connector 16"/>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pic>
        <p:nvPicPr>
          <p:cNvPr id="19"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40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578683"/>
                </a:solidFill>
              </a:rPr>
              <a:t>Security</a:t>
            </a:r>
            <a:endParaRPr lang="en-US" sz="1100" b="0" dirty="0">
              <a:solidFill>
                <a:srgbClr val="57868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7853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rgbClr val="578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30E17047-C597-4B34-8FEE-7A0D1EA692A4}" type="datetimeFigureOut">
              <a:rPr lang="en-US" smtClean="0"/>
              <a:pPr/>
              <a:t>11/13/20</a:t>
            </a:fld>
            <a:endParaRPr lang="en-US" dirty="0"/>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en-US"/>
          </a:p>
        </p:txBody>
      </p:sp>
      <p:sp>
        <p:nvSpPr>
          <p:cNvPr id="11" name="Title 1"/>
          <p:cNvSpPr txBox="1">
            <a:spLocks/>
          </p:cNvSpPr>
          <p:nvPr userDrawn="1"/>
        </p:nvSpPr>
        <p:spPr>
          <a:xfrm>
            <a:off x="2602384" y="2572001"/>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dirty="0"/>
              <a:t>Title</a:t>
            </a:r>
          </a:p>
        </p:txBody>
      </p:sp>
      <p:pic>
        <p:nvPicPr>
          <p:cNvPr id="13314" name="Picture 2" descr="S:\F15015_Copernicus\3_Work\330_Work-in-process\SC4_BackgroundMat\PPT\item Copernicus\Icon-01.png"/>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val="0"/>
              </a:ext>
            </a:extLst>
          </a:blip>
          <a:srcRect/>
          <a:stretch/>
        </p:blipFill>
        <p:spPr bwMode="auto">
          <a:xfrm>
            <a:off x="449853" y="1937973"/>
            <a:ext cx="2061385" cy="17657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1018177" y="3710205"/>
            <a:ext cx="1022649" cy="261610"/>
          </a:xfrm>
          <a:prstGeom prst="rect">
            <a:avLst/>
          </a:prstGeom>
          <a:noFill/>
          <a:ln>
            <a:noFill/>
          </a:ln>
        </p:spPr>
        <p:txBody>
          <a:bodyPr wrap="square" rtlCol="0">
            <a:spAutoFit/>
          </a:bodyPr>
          <a:lstStyle/>
          <a:p>
            <a:pPr algn="ctr"/>
            <a:r>
              <a:rPr lang="es-ES" sz="1100" b="0" dirty="0">
                <a:solidFill>
                  <a:schemeClr val="bg1"/>
                </a:solidFill>
              </a:rPr>
              <a:t>Security</a:t>
            </a:r>
            <a:endParaRPr lang="en-US" sz="1100" b="0" dirty="0">
              <a:solidFill>
                <a:schemeClr val="bg1"/>
              </a:solidFill>
            </a:endParaRPr>
          </a:p>
        </p:txBody>
      </p:sp>
      <p:pic>
        <p:nvPicPr>
          <p:cNvPr id="1027" name="Picture 3"/>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51856" t="16406" r="27978" b="9049"/>
          <a:stretch/>
        </p:blipFill>
        <p:spPr bwMode="auto">
          <a:xfrm>
            <a:off x="7195187" y="0"/>
            <a:ext cx="1951417"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2386376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 name="Group 1"/>
          <p:cNvGrpSpPr/>
          <p:nvPr userDrawn="1"/>
        </p:nvGrpSpPr>
        <p:grpSpPr>
          <a:xfrm>
            <a:off x="-38100" y="12576"/>
            <a:ext cx="2482389" cy="5170484"/>
            <a:chOff x="9658589" y="-81666"/>
            <a:chExt cx="2482389" cy="5170484"/>
          </a:xfrm>
        </p:grpSpPr>
        <p:pic>
          <p:nvPicPr>
            <p:cNvPr id="16"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1856" t="16406" r="27978" b="9049"/>
            <a:stretch/>
          </p:blipFill>
          <p:spPr bwMode="auto">
            <a:xfrm>
              <a:off x="9677367" y="-81666"/>
              <a:ext cx="1951417"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userDrawn="1"/>
          </p:nvSpPr>
          <p:spPr>
            <a:xfrm>
              <a:off x="9658589" y="-81389"/>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9677367" y="-61251"/>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a:t>
            </a:fld>
            <a:endParaRPr lang="en-US"/>
          </a:p>
        </p:txBody>
      </p:sp>
      <p:sp>
        <p:nvSpPr>
          <p:cNvPr id="11"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2" name="Straight Connector 11"/>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spTree>
    <p:extLst>
      <p:ext uri="{BB962C8B-B14F-4D97-AF65-F5344CB8AC3E}">
        <p14:creationId xmlns:p14="http://schemas.microsoft.com/office/powerpoint/2010/main" val="37675083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11/13/20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4"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578683"/>
                </a:solidFill>
              </a:rPr>
              <a:t>Security</a:t>
            </a:r>
            <a:endParaRPr lang="en-US" sz="1100" b="0" dirty="0">
              <a:solidFill>
                <a:srgbClr val="578683"/>
              </a:solidFill>
            </a:endParaRPr>
          </a:p>
        </p:txBody>
      </p:sp>
      <p:pic>
        <p:nvPicPr>
          <p:cNvPr id="2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010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E17047-C597-4B34-8FEE-7A0D1EA692A4}" type="datetimeFigureOut">
              <a:rPr lang="en-US" smtClean="0"/>
              <a:t>11/13/20</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6" name="Rectangle 5"/>
          <p:cNvSpPr/>
          <p:nvPr userDrawn="1"/>
        </p:nvSpPr>
        <p:spPr>
          <a:xfrm>
            <a:off x="3103" y="-92545"/>
            <a:ext cx="2077083" cy="5256584"/>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720" y="0"/>
            <a:ext cx="2084906" cy="516403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30943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8" name="Group 17"/>
          <p:cNvGrpSpPr/>
          <p:nvPr userDrawn="1"/>
        </p:nvGrpSpPr>
        <p:grpSpPr>
          <a:xfrm>
            <a:off x="-38100" y="12576"/>
            <a:ext cx="2482389" cy="5170484"/>
            <a:chOff x="9658589" y="-81666"/>
            <a:chExt cx="2482389" cy="5170484"/>
          </a:xfrm>
        </p:grpSpPr>
        <p:pic>
          <p:nvPicPr>
            <p:cNvPr id="19"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1856" t="16406" r="27978" b="9049"/>
            <a:stretch/>
          </p:blipFill>
          <p:spPr bwMode="auto">
            <a:xfrm>
              <a:off x="9677367" y="-81666"/>
              <a:ext cx="1951417"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userDrawn="1"/>
          </p:nvSpPr>
          <p:spPr>
            <a:xfrm>
              <a:off x="9658589" y="-81389"/>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9677367" y="-61251"/>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fld id="{30E17047-C597-4B34-8FEE-7A0D1EA692A4}" type="datetimeFigureOut">
              <a:rPr lang="en-US" smtClean="0"/>
              <a:t>11/13/20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9"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0" name="Straight Connector 9"/>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spTree>
    <p:extLst>
      <p:ext uri="{BB962C8B-B14F-4D97-AF65-F5344CB8AC3E}">
        <p14:creationId xmlns:p14="http://schemas.microsoft.com/office/powerpoint/2010/main" val="36204332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9" name="Group 18"/>
          <p:cNvGrpSpPr/>
          <p:nvPr userDrawn="1"/>
        </p:nvGrpSpPr>
        <p:grpSpPr>
          <a:xfrm>
            <a:off x="-38100" y="12576"/>
            <a:ext cx="2482389" cy="5170484"/>
            <a:chOff x="9658589" y="-81666"/>
            <a:chExt cx="2482389" cy="5170484"/>
          </a:xfrm>
        </p:grpSpPr>
        <p:pic>
          <p:nvPicPr>
            <p:cNvPr id="20"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1856" t="16406" r="27978" b="9049"/>
            <a:stretch/>
          </p:blipFill>
          <p:spPr bwMode="auto">
            <a:xfrm>
              <a:off x="9677367" y="-81666"/>
              <a:ext cx="1951417"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9658589" y="-81389"/>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9677367" y="-61251"/>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2" name="Straight Connector 11"/>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spTree>
    <p:extLst>
      <p:ext uri="{BB962C8B-B14F-4D97-AF65-F5344CB8AC3E}">
        <p14:creationId xmlns:p14="http://schemas.microsoft.com/office/powerpoint/2010/main" val="39996045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userDrawn="1"/>
        </p:nvGrpSpPr>
        <p:grpSpPr>
          <a:xfrm>
            <a:off x="-34552" y="-19050"/>
            <a:ext cx="2149624" cy="5212283"/>
            <a:chOff x="-5476811" y="-524594"/>
            <a:chExt cx="2149624" cy="5212283"/>
          </a:xfrm>
        </p:grpSpPr>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574" t="-337" r="22574" b="337"/>
            <a:stretch/>
          </p:blipFill>
          <p:spPr bwMode="auto">
            <a:xfrm>
              <a:off x="-5460787" y="-524594"/>
              <a:ext cx="2133600" cy="519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27" name="TextBox 26"/>
          <p:cNvSpPr txBox="1"/>
          <p:nvPr userDrawn="1"/>
        </p:nvSpPr>
        <p:spPr>
          <a:xfrm>
            <a:off x="11291" y="622330"/>
            <a:ext cx="878632" cy="430887"/>
          </a:xfrm>
          <a:prstGeom prst="rect">
            <a:avLst/>
          </a:prstGeom>
          <a:noFill/>
        </p:spPr>
        <p:txBody>
          <a:bodyPr wrap="square" rtlCol="0">
            <a:spAutoFit/>
          </a:bodyPr>
          <a:lstStyle/>
          <a:p>
            <a:pPr algn="ctr"/>
            <a:r>
              <a:rPr lang="es-ES" sz="1100" b="0" dirty="0" err="1">
                <a:solidFill>
                  <a:srgbClr val="25408F"/>
                </a:solidFill>
              </a:rPr>
              <a:t>Space</a:t>
            </a:r>
            <a:endParaRPr lang="es-ES" sz="1100" b="0" dirty="0">
              <a:solidFill>
                <a:srgbClr val="25408F"/>
              </a:solidFill>
            </a:endParaRPr>
          </a:p>
          <a:p>
            <a:pPr algn="ctr"/>
            <a:r>
              <a:rPr lang="es-ES" sz="1100" b="0" dirty="0" err="1">
                <a:solidFill>
                  <a:srgbClr val="25408F"/>
                </a:solidFill>
              </a:rPr>
              <a:t>Component</a:t>
            </a:r>
            <a:endParaRPr lang="en-US" sz="1100" b="0" dirty="0">
              <a:solidFill>
                <a:srgbClr val="25408F"/>
              </a:solidFill>
            </a:endParaRPr>
          </a:p>
        </p:txBody>
      </p:sp>
      <p:sp>
        <p:nvSpPr>
          <p:cNvPr id="17" name="Oval 16"/>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7634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Oval 16"/>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Content Placeholder 2"/>
          <p:cNvSpPr>
            <a:spLocks noGrp="1"/>
          </p:cNvSpPr>
          <p:nvPr>
            <p:ph idx="1"/>
          </p:nvPr>
        </p:nvSpPr>
        <p:spPr>
          <a:xfrm>
            <a:off x="767539"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19" name="Straight Connector 18"/>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11291" y="622330"/>
            <a:ext cx="878632" cy="430887"/>
          </a:xfrm>
          <a:prstGeom prst="rect">
            <a:avLst/>
          </a:prstGeom>
          <a:noFill/>
        </p:spPr>
        <p:txBody>
          <a:bodyPr wrap="square" rtlCol="0">
            <a:spAutoFit/>
          </a:bodyPr>
          <a:lstStyle/>
          <a:p>
            <a:pPr algn="ctr"/>
            <a:r>
              <a:rPr lang="es-ES" sz="1100" b="0" dirty="0" err="1">
                <a:solidFill>
                  <a:srgbClr val="25408F"/>
                </a:solidFill>
              </a:rPr>
              <a:t>Space</a:t>
            </a:r>
            <a:endParaRPr lang="es-ES" sz="1100" b="0" dirty="0">
              <a:solidFill>
                <a:srgbClr val="25408F"/>
              </a:solidFill>
            </a:endParaRPr>
          </a:p>
          <a:p>
            <a:pPr algn="ctr"/>
            <a:r>
              <a:rPr lang="es-ES" sz="1100" b="0" dirty="0" err="1">
                <a:solidFill>
                  <a:srgbClr val="25408F"/>
                </a:solidFill>
              </a:rPr>
              <a:t>Component</a:t>
            </a:r>
            <a:endParaRPr lang="en-US" sz="1100" b="0" dirty="0">
              <a:solidFill>
                <a:srgbClr val="25408F"/>
              </a:solidFill>
            </a:endParaRPr>
          </a:p>
        </p:txBody>
      </p:sp>
      <p:pic>
        <p:nvPicPr>
          <p:cNvPr id="11" name="Picture 2" descr="S:\F15015_Copernicus\3_Work\330_Work-in-process\SC4_BackgroundMat\PPT\item Copernicus\Satellite\Satellite\satellite_Artboard 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1949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0E17047-C597-4B34-8FEE-7A0D1EA692A4}" type="datetimeFigureOut">
              <a:rPr lang="en-US" smtClean="0"/>
              <a:t>11/13/20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sp>
        <p:nvSpPr>
          <p:cNvPr id="8" name="Title 1"/>
          <p:cNvSpPr txBox="1">
            <a:spLocks/>
          </p:cNvSpPr>
          <p:nvPr userDrawn="1"/>
        </p:nvSpPr>
        <p:spPr>
          <a:xfrm>
            <a:off x="2627784" y="2572001"/>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a:t>Title</a:t>
            </a:r>
            <a:endParaRPr lang="en-US" dirty="0"/>
          </a:p>
        </p:txBody>
      </p:sp>
      <p:sp>
        <p:nvSpPr>
          <p:cNvPr id="9" name="Subtitle 2"/>
          <p:cNvSpPr>
            <a:spLocks noGrp="1"/>
          </p:cNvSpPr>
          <p:nvPr>
            <p:ph type="subTitle" idx="13"/>
          </p:nvPr>
        </p:nvSpPr>
        <p:spPr>
          <a:xfrm>
            <a:off x="26277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2" descr="S:\F15015_Copernicus\3_Work\330_Work-in-process\SC4_BackgroundMat\PPT\item Copernicus\logo-ce-horizontal-en-negati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27600"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531" y="965601"/>
            <a:ext cx="3528396" cy="24947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683568" y="2598172"/>
            <a:ext cx="1623062" cy="261610"/>
          </a:xfrm>
          <a:prstGeom prst="rect">
            <a:avLst/>
          </a:prstGeom>
          <a:noFill/>
        </p:spPr>
        <p:txBody>
          <a:bodyPr wrap="square" rtlCol="0">
            <a:spAutoFit/>
          </a:bodyPr>
          <a:lstStyle/>
          <a:p>
            <a:pPr algn="ctr"/>
            <a:r>
              <a:rPr lang="es-ES" sz="1100" b="0" dirty="0" err="1">
                <a:solidFill>
                  <a:schemeClr val="bg1"/>
                </a:solidFill>
              </a:rPr>
              <a:t>Space</a:t>
            </a:r>
            <a:r>
              <a:rPr lang="es-ES" sz="1100" b="0" baseline="0" dirty="0">
                <a:solidFill>
                  <a:schemeClr val="bg1"/>
                </a:solidFill>
              </a:rPr>
              <a:t> </a:t>
            </a:r>
            <a:r>
              <a:rPr lang="es-ES" sz="1100" b="0" dirty="0" err="1">
                <a:solidFill>
                  <a:schemeClr val="bg1"/>
                </a:solidFill>
              </a:rPr>
              <a:t>Component</a:t>
            </a:r>
            <a:endParaRPr lang="en-US" sz="1100" b="0" dirty="0">
              <a:solidFill>
                <a:schemeClr val="bg1"/>
              </a:solidFill>
            </a:endParaRPr>
          </a:p>
        </p:txBody>
      </p:sp>
      <p:pic>
        <p:nvPicPr>
          <p:cNvPr id="2050"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0552" t="462" r="31215" b="-462"/>
          <a:stretch/>
        </p:blipFill>
        <p:spPr bwMode="auto">
          <a:xfrm>
            <a:off x="7293990" y="0"/>
            <a:ext cx="1865239" cy="5162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descr="S:\F15015_Copernicus\3_Work\330_Work-in-process\SC4_BackgroundMat\PPT\item Copernicus\logo-ce-horizontal-en-negati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1265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2" name="Group 21"/>
          <p:cNvGrpSpPr/>
          <p:nvPr userDrawn="1"/>
        </p:nvGrpSpPr>
        <p:grpSpPr>
          <a:xfrm>
            <a:off x="-34552" y="-19050"/>
            <a:ext cx="2149624" cy="5212283"/>
            <a:chOff x="-5476811" y="-524594"/>
            <a:chExt cx="2149624" cy="5212283"/>
          </a:xfrm>
        </p:grpSpPr>
        <p:pic>
          <p:nvPicPr>
            <p:cNvPr id="2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574" t="-337" r="22574" b="337"/>
            <a:stretch/>
          </p:blipFill>
          <p:spPr bwMode="auto">
            <a:xfrm>
              <a:off x="-5460787" y="-524594"/>
              <a:ext cx="2133600" cy="519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sz="half" idx="1"/>
          </p:nvPr>
        </p:nvSpPr>
        <p:spPr>
          <a:xfrm>
            <a:off x="74942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5" name="Oval 14"/>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6" name="Straight Connector 25"/>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11291" y="622330"/>
            <a:ext cx="878632" cy="430887"/>
          </a:xfrm>
          <a:prstGeom prst="rect">
            <a:avLst/>
          </a:prstGeom>
          <a:noFill/>
        </p:spPr>
        <p:txBody>
          <a:bodyPr wrap="square" rtlCol="0">
            <a:spAutoFit/>
          </a:bodyPr>
          <a:lstStyle/>
          <a:p>
            <a:pPr algn="ctr"/>
            <a:r>
              <a:rPr lang="es-ES" sz="1100" b="0" dirty="0" err="1">
                <a:solidFill>
                  <a:srgbClr val="25408F"/>
                </a:solidFill>
              </a:rPr>
              <a:t>Space</a:t>
            </a:r>
            <a:endParaRPr lang="es-ES" sz="1100" b="0" dirty="0">
              <a:solidFill>
                <a:srgbClr val="25408F"/>
              </a:solidFill>
            </a:endParaRPr>
          </a:p>
          <a:p>
            <a:pPr algn="ctr"/>
            <a:r>
              <a:rPr lang="es-ES" sz="1100" b="0" dirty="0" err="1">
                <a:solidFill>
                  <a:srgbClr val="25408F"/>
                </a:solidFill>
              </a:rPr>
              <a:t>Component</a:t>
            </a:r>
            <a:endParaRPr lang="en-US" sz="1100" b="0" dirty="0">
              <a:solidFill>
                <a:srgbClr val="25408F"/>
              </a:solidFill>
            </a:endParaRPr>
          </a:p>
        </p:txBody>
      </p:sp>
      <p:pic>
        <p:nvPicPr>
          <p:cNvPr id="23"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782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11/13/20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6" name="Oval 15"/>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3" name="Straight Connector 22"/>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1291" y="622330"/>
            <a:ext cx="878632" cy="430887"/>
          </a:xfrm>
          <a:prstGeom prst="rect">
            <a:avLst/>
          </a:prstGeom>
          <a:noFill/>
        </p:spPr>
        <p:txBody>
          <a:bodyPr wrap="square" rtlCol="0">
            <a:spAutoFit/>
          </a:bodyPr>
          <a:lstStyle/>
          <a:p>
            <a:pPr algn="ctr"/>
            <a:r>
              <a:rPr lang="es-ES" sz="1100" b="0" dirty="0" err="1">
                <a:solidFill>
                  <a:srgbClr val="25408F"/>
                </a:solidFill>
              </a:rPr>
              <a:t>Space</a:t>
            </a:r>
            <a:endParaRPr lang="es-ES" sz="1100" b="0" dirty="0">
              <a:solidFill>
                <a:srgbClr val="25408F"/>
              </a:solidFill>
            </a:endParaRPr>
          </a:p>
          <a:p>
            <a:pPr algn="ctr"/>
            <a:r>
              <a:rPr lang="es-ES" sz="1100" b="0" dirty="0" err="1">
                <a:solidFill>
                  <a:srgbClr val="25408F"/>
                </a:solidFill>
              </a:rPr>
              <a:t>Component</a:t>
            </a:r>
            <a:endParaRPr lang="en-US" sz="1100" b="0" dirty="0">
              <a:solidFill>
                <a:srgbClr val="25408F"/>
              </a:solidFill>
            </a:endParaRPr>
          </a:p>
        </p:txBody>
      </p:sp>
      <p:pic>
        <p:nvPicPr>
          <p:cNvPr id="14" name="Picture 2" descr="S:\F15015_Copernicus\3_Work\330_Work-in-process\SC4_BackgroundMat\PPT\item Copernicus\Satellite\Satellite\satellite_Artboard 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188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4" name="Group 23"/>
          <p:cNvGrpSpPr/>
          <p:nvPr userDrawn="1"/>
        </p:nvGrpSpPr>
        <p:grpSpPr>
          <a:xfrm>
            <a:off x="-34552" y="-19050"/>
            <a:ext cx="2149624" cy="5212283"/>
            <a:chOff x="-5476811" y="-524594"/>
            <a:chExt cx="2149624" cy="5212283"/>
          </a:xfrm>
        </p:grpSpPr>
        <p:pic>
          <p:nvPicPr>
            <p:cNvPr id="2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574" t="-337" r="22574" b="337"/>
            <a:stretch/>
          </p:blipFill>
          <p:spPr bwMode="auto">
            <a:xfrm>
              <a:off x="-5460787" y="-524594"/>
              <a:ext cx="2133600" cy="519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fld id="{30E17047-C597-4B34-8FEE-7A0D1EA692A4}" type="datetimeFigureOut">
              <a:rPr lang="en-US" smtClean="0"/>
              <a:t>11/13/20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15" name="Oval 14"/>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2" name="Straight Connector 21"/>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11291" y="622330"/>
            <a:ext cx="878632" cy="430887"/>
          </a:xfrm>
          <a:prstGeom prst="rect">
            <a:avLst/>
          </a:prstGeom>
          <a:noFill/>
        </p:spPr>
        <p:txBody>
          <a:bodyPr wrap="square" rtlCol="0">
            <a:spAutoFit/>
          </a:bodyPr>
          <a:lstStyle/>
          <a:p>
            <a:pPr algn="ctr"/>
            <a:r>
              <a:rPr lang="es-ES" sz="1100" b="0" dirty="0" err="1">
                <a:solidFill>
                  <a:srgbClr val="25408F"/>
                </a:solidFill>
              </a:rPr>
              <a:t>Space</a:t>
            </a:r>
            <a:endParaRPr lang="es-ES" sz="1100" b="0" dirty="0">
              <a:solidFill>
                <a:srgbClr val="25408F"/>
              </a:solidFill>
            </a:endParaRPr>
          </a:p>
          <a:p>
            <a:pPr algn="ctr"/>
            <a:r>
              <a:rPr lang="es-ES" sz="1100" b="0" dirty="0" err="1">
                <a:solidFill>
                  <a:srgbClr val="25408F"/>
                </a:solidFill>
              </a:rPr>
              <a:t>Component</a:t>
            </a:r>
            <a:endParaRPr lang="en-US" sz="1100" b="0" dirty="0">
              <a:solidFill>
                <a:srgbClr val="25408F"/>
              </a:solidFill>
            </a:endParaRPr>
          </a:p>
        </p:txBody>
      </p:sp>
      <p:pic>
        <p:nvPicPr>
          <p:cNvPr id="21"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5600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userDrawn="1"/>
        </p:nvGrpSpPr>
        <p:grpSpPr>
          <a:xfrm>
            <a:off x="-34552" y="-19050"/>
            <a:ext cx="2149624" cy="5212283"/>
            <a:chOff x="-5476811" y="-524594"/>
            <a:chExt cx="2149624" cy="5212283"/>
          </a:xfrm>
        </p:grpSpPr>
        <p:pic>
          <p:nvPicPr>
            <p:cNvPr id="2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574" t="-337" r="22574" b="337"/>
            <a:stretch/>
          </p:blipFill>
          <p:spPr bwMode="auto">
            <a:xfrm>
              <a:off x="-5460787" y="-524594"/>
              <a:ext cx="2133600" cy="519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9" name="Oval 18"/>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Straight Connector 25"/>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11291" y="622330"/>
            <a:ext cx="878632" cy="430887"/>
          </a:xfrm>
          <a:prstGeom prst="rect">
            <a:avLst/>
          </a:prstGeom>
          <a:noFill/>
        </p:spPr>
        <p:txBody>
          <a:bodyPr wrap="square" rtlCol="0">
            <a:spAutoFit/>
          </a:bodyPr>
          <a:lstStyle/>
          <a:p>
            <a:pPr algn="ctr"/>
            <a:r>
              <a:rPr lang="es-ES" sz="1100" b="0" dirty="0" err="1">
                <a:solidFill>
                  <a:srgbClr val="25408F"/>
                </a:solidFill>
              </a:rPr>
              <a:t>Space</a:t>
            </a:r>
            <a:endParaRPr lang="es-ES" sz="1100" b="0" dirty="0">
              <a:solidFill>
                <a:srgbClr val="25408F"/>
              </a:solidFill>
            </a:endParaRPr>
          </a:p>
          <a:p>
            <a:pPr algn="ctr"/>
            <a:r>
              <a:rPr lang="es-ES" sz="1100" b="0" dirty="0" err="1">
                <a:solidFill>
                  <a:srgbClr val="25408F"/>
                </a:solidFill>
              </a:rPr>
              <a:t>Component</a:t>
            </a:r>
            <a:endParaRPr lang="en-US" sz="1100" b="0" dirty="0">
              <a:solidFill>
                <a:srgbClr val="25408F"/>
              </a:solidFill>
            </a:endParaRPr>
          </a:p>
        </p:txBody>
      </p:sp>
      <p:pic>
        <p:nvPicPr>
          <p:cNvPr id="24"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1819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428" y="0"/>
            <a:ext cx="2220615" cy="5178579"/>
          </a:xfrm>
          <a:prstGeom prst="rect">
            <a:avLst/>
          </a:prstGeom>
        </p:spPr>
      </p:pic>
      <p:sp>
        <p:nvSpPr>
          <p:cNvPr id="14" name="Rectangle 13"/>
          <p:cNvSpPr/>
          <p:nvPr userDrawn="1"/>
        </p:nvSpPr>
        <p:spPr>
          <a:xfrm>
            <a:off x="-21945" y="-1"/>
            <a:ext cx="2102132" cy="517857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27" name="TextBox 26"/>
          <p:cNvSpPr txBox="1"/>
          <p:nvPr userDrawn="1"/>
        </p:nvSpPr>
        <p:spPr>
          <a:xfrm>
            <a:off x="135837" y="614834"/>
            <a:ext cx="609650" cy="430887"/>
          </a:xfrm>
          <a:prstGeom prst="rect">
            <a:avLst/>
          </a:prstGeom>
          <a:noFill/>
        </p:spPr>
        <p:txBody>
          <a:bodyPr wrap="square" rtlCol="0">
            <a:spAutoFit/>
          </a:bodyPr>
          <a:lstStyle/>
          <a:p>
            <a:pPr algn="ctr"/>
            <a:r>
              <a:rPr lang="es-ES" sz="1100" b="0" dirty="0" err="1">
                <a:solidFill>
                  <a:srgbClr val="25408F"/>
                </a:solidFill>
              </a:rPr>
              <a:t>User</a:t>
            </a:r>
            <a:r>
              <a:rPr lang="es-ES" sz="1100" b="0" dirty="0">
                <a:solidFill>
                  <a:srgbClr val="25408F"/>
                </a:solidFill>
              </a:rPr>
              <a:t> </a:t>
            </a:r>
            <a:r>
              <a:rPr lang="es-ES" sz="1100" b="0" dirty="0" err="1">
                <a:solidFill>
                  <a:srgbClr val="25408F"/>
                </a:solidFill>
              </a:rPr>
              <a:t>Uptake</a:t>
            </a:r>
            <a:endParaRPr lang="en-US" sz="1100" b="0" dirty="0">
              <a:solidFill>
                <a:srgbClr val="25408F"/>
              </a:solidFill>
            </a:endParaRPr>
          </a:p>
        </p:txBody>
      </p:sp>
      <p:pic>
        <p:nvPicPr>
          <p:cNvPr id="12" name="Picture 2" descr="S:\F15015_Copernicus\3_Work\330_Work-in-process\Logos_icons\UserUptake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931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11/13/20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8"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13" name="Straight Connector 12"/>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Tree>
    <p:extLst>
      <p:ext uri="{BB962C8B-B14F-4D97-AF65-F5344CB8AC3E}">
        <p14:creationId xmlns:p14="http://schemas.microsoft.com/office/powerpoint/2010/main" val="28156749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cxnSp>
        <p:nvCxnSpPr>
          <p:cNvPr id="10" name="Straight Connector 9"/>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4" name="TextBox 13"/>
          <p:cNvSpPr txBox="1"/>
          <p:nvPr userDrawn="1"/>
        </p:nvSpPr>
        <p:spPr>
          <a:xfrm>
            <a:off x="107504" y="614834"/>
            <a:ext cx="609650" cy="430887"/>
          </a:xfrm>
          <a:prstGeom prst="rect">
            <a:avLst/>
          </a:prstGeom>
          <a:noFill/>
        </p:spPr>
        <p:txBody>
          <a:bodyPr wrap="square" rtlCol="0">
            <a:spAutoFit/>
          </a:bodyPr>
          <a:lstStyle/>
          <a:p>
            <a:pPr algn="ctr"/>
            <a:r>
              <a:rPr lang="es-ES" sz="1100" b="0" dirty="0" err="1">
                <a:solidFill>
                  <a:srgbClr val="25408F"/>
                </a:solidFill>
              </a:rPr>
              <a:t>User</a:t>
            </a:r>
            <a:r>
              <a:rPr lang="es-ES" sz="1100" b="0" dirty="0">
                <a:solidFill>
                  <a:srgbClr val="25408F"/>
                </a:solidFill>
              </a:rPr>
              <a:t> </a:t>
            </a:r>
            <a:r>
              <a:rPr lang="es-ES" sz="1100" b="0" dirty="0" err="1">
                <a:solidFill>
                  <a:srgbClr val="25408F"/>
                </a:solidFill>
              </a:rPr>
              <a:t>Uptake</a:t>
            </a:r>
            <a:endParaRPr lang="en-US" sz="1100" b="0" dirty="0">
              <a:solidFill>
                <a:srgbClr val="25408F"/>
              </a:solidFill>
            </a:endParaRPr>
          </a:p>
        </p:txBody>
      </p:sp>
      <p:pic>
        <p:nvPicPr>
          <p:cNvPr id="18" name="Picture 2" descr="S:\F15015_Copernicus\3_Work\330_Work-in-process\Logos_icons\UserUptake_negatif-01-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073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4316" y="-92546"/>
            <a:ext cx="2666236" cy="5258917"/>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userDrawn="1"/>
        </p:nvSpPr>
        <p:spPr>
          <a:xfrm>
            <a:off x="6802308" y="-2655"/>
            <a:ext cx="2810252" cy="5169026"/>
          </a:xfrm>
          <a:prstGeom prst="rect">
            <a:avLst/>
          </a:prstGeom>
          <a:gradFill flip="none" rotWithShape="1">
            <a:gsLst>
              <a:gs pos="4000">
                <a:schemeClr val="accent1"/>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0E17047-C597-4B34-8FEE-7A0D1EA692A4}" type="datetimeFigureOut">
              <a:rPr lang="en-US" smtClean="0"/>
              <a:t>11/13/20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sp>
        <p:nvSpPr>
          <p:cNvPr id="8" name="Title 1"/>
          <p:cNvSpPr txBox="1">
            <a:spLocks/>
          </p:cNvSpPr>
          <p:nvPr userDrawn="1"/>
        </p:nvSpPr>
        <p:spPr>
          <a:xfrm>
            <a:off x="2569823" y="2578909"/>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dirty="0"/>
              <a:t>Title</a:t>
            </a:r>
          </a:p>
        </p:txBody>
      </p:sp>
      <p:sp>
        <p:nvSpPr>
          <p:cNvPr id="9" name="Subtitle 2"/>
          <p:cNvSpPr>
            <a:spLocks noGrp="1"/>
          </p:cNvSpPr>
          <p:nvPr>
            <p:ph type="subTitle" idx="13"/>
          </p:nvPr>
        </p:nvSpPr>
        <p:spPr>
          <a:xfrm>
            <a:off x="2567591" y="3139545"/>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053" name="Picture 5" descr="S:\F15015_Copernicus\3_Work\330_Work-in-process\Logos_icons\UserUptake_blanc-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902355"/>
            <a:ext cx="2990300" cy="29903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6872" y="3363838"/>
            <a:ext cx="1440160" cy="261610"/>
          </a:xfrm>
          <a:prstGeom prst="rect">
            <a:avLst/>
          </a:prstGeom>
          <a:noFill/>
        </p:spPr>
        <p:txBody>
          <a:bodyPr wrap="square" rtlCol="0">
            <a:spAutoFit/>
          </a:bodyPr>
          <a:lstStyle/>
          <a:p>
            <a:pPr algn="ctr"/>
            <a:r>
              <a:rPr lang="es-ES" sz="1100" b="0" dirty="0" err="1">
                <a:solidFill>
                  <a:schemeClr val="bg1"/>
                </a:solidFill>
              </a:rPr>
              <a:t>User</a:t>
            </a:r>
            <a:r>
              <a:rPr lang="es-ES" sz="1100" b="0" dirty="0">
                <a:solidFill>
                  <a:schemeClr val="bg1"/>
                </a:solidFill>
              </a:rPr>
              <a:t> </a:t>
            </a:r>
            <a:r>
              <a:rPr lang="es-ES" sz="1100" b="0" dirty="0" err="1">
                <a:solidFill>
                  <a:schemeClr val="bg1"/>
                </a:solidFill>
              </a:rPr>
              <a:t>Uptake</a:t>
            </a:r>
            <a:endParaRPr lang="en-US" sz="1100" b="0" dirty="0">
              <a:solidFill>
                <a:schemeClr val="bg1"/>
              </a:solidFill>
            </a:endParaRPr>
          </a:p>
        </p:txBody>
      </p:sp>
      <p:pic>
        <p:nvPicPr>
          <p:cNvPr id="19"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7123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5" name="Straight Connector 14"/>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107504" y="614834"/>
            <a:ext cx="609650" cy="430887"/>
          </a:xfrm>
          <a:prstGeom prst="rect">
            <a:avLst/>
          </a:prstGeom>
          <a:noFill/>
        </p:spPr>
        <p:txBody>
          <a:bodyPr wrap="square" rtlCol="0">
            <a:spAutoFit/>
          </a:bodyPr>
          <a:lstStyle/>
          <a:p>
            <a:pPr algn="ctr"/>
            <a:r>
              <a:rPr lang="es-ES" sz="1100" b="0" dirty="0" err="1">
                <a:solidFill>
                  <a:srgbClr val="25408F"/>
                </a:solidFill>
              </a:rPr>
              <a:t>User</a:t>
            </a:r>
            <a:r>
              <a:rPr lang="es-ES" sz="1100" b="0" dirty="0">
                <a:solidFill>
                  <a:srgbClr val="25408F"/>
                </a:solidFill>
              </a:rPr>
              <a:t> </a:t>
            </a:r>
            <a:r>
              <a:rPr lang="es-ES" sz="1100" b="0" dirty="0" err="1">
                <a:solidFill>
                  <a:srgbClr val="25408F"/>
                </a:solidFill>
              </a:rPr>
              <a:t>Uptake</a:t>
            </a:r>
            <a:endParaRPr lang="en-US" sz="1100" b="0" dirty="0">
              <a:solidFill>
                <a:srgbClr val="25408F"/>
              </a:solidFill>
            </a:endParaRPr>
          </a:p>
        </p:txBody>
      </p:sp>
      <p:pic>
        <p:nvPicPr>
          <p:cNvPr id="12" name="Picture 2" descr="S:\F15015_Copernicus\3_Work\330_Work-in-process\Logos_icons\UserUptake_negatif-01-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0126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11/13/20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107504" y="614834"/>
            <a:ext cx="609650" cy="430887"/>
          </a:xfrm>
          <a:prstGeom prst="rect">
            <a:avLst/>
          </a:prstGeom>
          <a:noFill/>
        </p:spPr>
        <p:txBody>
          <a:bodyPr wrap="square" rtlCol="0">
            <a:spAutoFit/>
          </a:bodyPr>
          <a:lstStyle/>
          <a:p>
            <a:pPr algn="ctr"/>
            <a:r>
              <a:rPr lang="es-ES" sz="1100" b="0" dirty="0" err="1">
                <a:solidFill>
                  <a:srgbClr val="25408F"/>
                </a:solidFill>
              </a:rPr>
              <a:t>User</a:t>
            </a:r>
            <a:r>
              <a:rPr lang="es-ES" sz="1100" b="0" dirty="0">
                <a:solidFill>
                  <a:srgbClr val="25408F"/>
                </a:solidFill>
              </a:rPr>
              <a:t> </a:t>
            </a:r>
            <a:r>
              <a:rPr lang="es-ES" sz="1100" b="0" dirty="0" err="1">
                <a:solidFill>
                  <a:srgbClr val="25408F"/>
                </a:solidFill>
              </a:rPr>
              <a:t>Uptake</a:t>
            </a:r>
            <a:endParaRPr lang="en-US" sz="1100" b="0" dirty="0">
              <a:solidFill>
                <a:srgbClr val="25408F"/>
              </a:solidFill>
            </a:endParaRPr>
          </a:p>
        </p:txBody>
      </p:sp>
      <p:pic>
        <p:nvPicPr>
          <p:cNvPr id="17" name="Picture 2" descr="S:\F15015_Copernicus\3_Work\330_Work-in-process\Logos_icons\UserUptake_negatif-01-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0003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0E17047-C597-4B34-8FEE-7A0D1EA692A4}" type="datetimeFigureOut">
              <a:rPr lang="en-US" smtClean="0"/>
              <a:t>11/13/20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cxnSp>
        <p:nvCxnSpPr>
          <p:cNvPr id="15" name="Straight Connector 14"/>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8" name="TextBox 17"/>
          <p:cNvSpPr txBox="1"/>
          <p:nvPr userDrawn="1"/>
        </p:nvSpPr>
        <p:spPr>
          <a:xfrm>
            <a:off x="107504" y="614834"/>
            <a:ext cx="609650" cy="430887"/>
          </a:xfrm>
          <a:prstGeom prst="rect">
            <a:avLst/>
          </a:prstGeom>
          <a:noFill/>
        </p:spPr>
        <p:txBody>
          <a:bodyPr wrap="square" rtlCol="0">
            <a:spAutoFit/>
          </a:bodyPr>
          <a:lstStyle/>
          <a:p>
            <a:pPr algn="ctr"/>
            <a:r>
              <a:rPr lang="es-ES" sz="1100" b="0" dirty="0" err="1">
                <a:solidFill>
                  <a:srgbClr val="25408F"/>
                </a:solidFill>
              </a:rPr>
              <a:t>User</a:t>
            </a:r>
            <a:r>
              <a:rPr lang="es-ES" sz="1100" b="0" dirty="0">
                <a:solidFill>
                  <a:srgbClr val="25408F"/>
                </a:solidFill>
              </a:rPr>
              <a:t> </a:t>
            </a:r>
            <a:r>
              <a:rPr lang="es-ES" sz="1100" b="0" dirty="0" err="1">
                <a:solidFill>
                  <a:srgbClr val="25408F"/>
                </a:solidFill>
              </a:rPr>
              <a:t>Uptake</a:t>
            </a:r>
            <a:endParaRPr lang="en-US" sz="1100" b="0" dirty="0">
              <a:solidFill>
                <a:srgbClr val="25408F"/>
              </a:solidFill>
            </a:endParaRPr>
          </a:p>
        </p:txBody>
      </p:sp>
      <p:pic>
        <p:nvPicPr>
          <p:cNvPr id="12" name="Picture 2" descr="S:\F15015_Copernicus\3_Work\330_Work-in-process\Logos_icons\UserUptake_negatif-01-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7443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p:cNvGrpSpPr/>
          <p:nvPr userDrawn="1"/>
        </p:nvGrpSpPr>
        <p:grpSpPr>
          <a:xfrm>
            <a:off x="-36512" y="-20538"/>
            <a:ext cx="2808312" cy="5175913"/>
            <a:chOff x="-3432453" y="-181390"/>
            <a:chExt cx="2622202" cy="5144541"/>
          </a:xfrm>
        </p:grpSpPr>
        <p:pic>
          <p:nvPicPr>
            <p:cNvPr id="26"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26451" y="-181390"/>
              <a:ext cx="2207251" cy="514349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27" name="TextBox 26"/>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18" name="Oval 17"/>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Group 14"/>
          <p:cNvGrpSpPr/>
          <p:nvPr userDrawn="1"/>
        </p:nvGrpSpPr>
        <p:grpSpPr>
          <a:xfrm>
            <a:off x="208086" y="159012"/>
            <a:ext cx="436445" cy="450588"/>
            <a:chOff x="-1692696" y="827409"/>
            <a:chExt cx="1728192" cy="1784190"/>
          </a:xfrm>
        </p:grpSpPr>
        <p:pic>
          <p:nvPicPr>
            <p:cNvPr id="16"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97341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27" name="Group 26"/>
          <p:cNvGrpSpPr/>
          <p:nvPr userDrawn="1"/>
        </p:nvGrpSpPr>
        <p:grpSpPr>
          <a:xfrm>
            <a:off x="-36512" y="-20538"/>
            <a:ext cx="2808312" cy="5175913"/>
            <a:chOff x="-3432453" y="-181390"/>
            <a:chExt cx="2622202" cy="5144541"/>
          </a:xfrm>
        </p:grpSpPr>
        <p:pic>
          <p:nvPicPr>
            <p:cNvPr id="28"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26451" y="-181390"/>
              <a:ext cx="2207251" cy="514349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p:nvPr>
        </p:nvSpPr>
        <p:spPr>
          <a:xfrm>
            <a:off x="767539"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cxnSp>
        <p:nvCxnSpPr>
          <p:cNvPr id="12" name="Straight Connector 11"/>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20" name="Oval 19"/>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oup 10"/>
          <p:cNvGrpSpPr/>
          <p:nvPr userDrawn="1"/>
        </p:nvGrpSpPr>
        <p:grpSpPr>
          <a:xfrm>
            <a:off x="208086" y="159012"/>
            <a:ext cx="436445" cy="450588"/>
            <a:chOff x="-1692696" y="827409"/>
            <a:chExt cx="1728192" cy="1784190"/>
          </a:xfrm>
        </p:grpSpPr>
        <p:pic>
          <p:nvPicPr>
            <p:cNvPr id="13"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3144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S:\F15015_Copernicus\3_Work\330_Work-in-process\SC4_BackgroundMat\Visual_ID\Photos\InSitu.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958"/>
          <a:stretch/>
        </p:blipFill>
        <p:spPr bwMode="auto">
          <a:xfrm>
            <a:off x="7293990" y="-41746"/>
            <a:ext cx="1862585" cy="519107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30E17047-C597-4B34-8FEE-7A0D1EA692A4}" type="datetimeFigureOut">
              <a:rPr lang="en-US" smtClean="0"/>
              <a:t>11/13/20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sp>
        <p:nvSpPr>
          <p:cNvPr id="8" name="Title 1"/>
          <p:cNvSpPr txBox="1">
            <a:spLocks/>
          </p:cNvSpPr>
          <p:nvPr userDrawn="1"/>
        </p:nvSpPr>
        <p:spPr>
          <a:xfrm>
            <a:off x="2581176" y="2572001"/>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a:t>Title</a:t>
            </a:r>
            <a:endParaRPr lang="en-US" dirty="0"/>
          </a:p>
        </p:txBody>
      </p:sp>
      <p:sp>
        <p:nvSpPr>
          <p:cNvPr id="9" name="Subtitle 2"/>
          <p:cNvSpPr>
            <a:spLocks noGrp="1"/>
          </p:cNvSpPr>
          <p:nvPr>
            <p:ph type="subTitle" idx="13"/>
          </p:nvPr>
        </p:nvSpPr>
        <p:spPr>
          <a:xfrm>
            <a:off x="2581176"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Box 10"/>
          <p:cNvSpPr txBox="1"/>
          <p:nvPr userDrawn="1"/>
        </p:nvSpPr>
        <p:spPr>
          <a:xfrm>
            <a:off x="1130928" y="3462268"/>
            <a:ext cx="609650" cy="261610"/>
          </a:xfrm>
          <a:prstGeom prst="rect">
            <a:avLst/>
          </a:prstGeom>
          <a:noFill/>
        </p:spPr>
        <p:txBody>
          <a:bodyPr wrap="square" rtlCol="0">
            <a:spAutoFit/>
          </a:bodyPr>
          <a:lstStyle/>
          <a:p>
            <a:pPr algn="ctr"/>
            <a:r>
              <a:rPr lang="es-ES" sz="1100" b="0" dirty="0">
                <a:solidFill>
                  <a:schemeClr val="bg1"/>
                </a:solidFill>
              </a:rPr>
              <a:t>In</a:t>
            </a:r>
            <a:r>
              <a:rPr lang="es-ES" sz="1100" b="0" baseline="0" dirty="0">
                <a:solidFill>
                  <a:schemeClr val="bg1"/>
                </a:solidFill>
              </a:rPr>
              <a:t> situ</a:t>
            </a:r>
            <a:endParaRPr lang="en-US" sz="1100" b="0" dirty="0">
              <a:solidFill>
                <a:schemeClr val="bg1"/>
              </a:solidFill>
            </a:endParaRPr>
          </a:p>
        </p:txBody>
      </p:sp>
      <p:pic>
        <p:nvPicPr>
          <p:cNvPr id="1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userDrawn="1"/>
        </p:nvGrpSpPr>
        <p:grpSpPr>
          <a:xfrm>
            <a:off x="603940" y="1541238"/>
            <a:ext cx="1728192" cy="1784190"/>
            <a:chOff x="-1692696" y="827409"/>
            <a:chExt cx="1728192" cy="1784190"/>
          </a:xfrm>
        </p:grpSpPr>
        <p:pic>
          <p:nvPicPr>
            <p:cNvPr id="2" name="Picture 2"/>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19762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9" name="Group 28"/>
          <p:cNvGrpSpPr/>
          <p:nvPr userDrawn="1"/>
        </p:nvGrpSpPr>
        <p:grpSpPr>
          <a:xfrm>
            <a:off x="-36512" y="-20538"/>
            <a:ext cx="2808312" cy="5175913"/>
            <a:chOff x="-3432453" y="-181390"/>
            <a:chExt cx="2622202" cy="5144541"/>
          </a:xfrm>
        </p:grpSpPr>
        <p:pic>
          <p:nvPicPr>
            <p:cNvPr id="30"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26451" y="-181390"/>
              <a:ext cx="2207251" cy="514349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7" name="Straight Connector 16"/>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4" name="TextBox 23"/>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25" name="Oval 24"/>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oup 15"/>
          <p:cNvGrpSpPr/>
          <p:nvPr userDrawn="1"/>
        </p:nvGrpSpPr>
        <p:grpSpPr>
          <a:xfrm>
            <a:off x="208086" y="159012"/>
            <a:ext cx="436445" cy="450588"/>
            <a:chOff x="-1692696" y="827409"/>
            <a:chExt cx="1728192" cy="1784190"/>
          </a:xfrm>
        </p:grpSpPr>
        <p:pic>
          <p:nvPicPr>
            <p:cNvPr id="18"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89602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11/13/20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cxnSp>
        <p:nvCxnSpPr>
          <p:cNvPr id="15" name="Straight Connector 14"/>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3" name="TextBox 22"/>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24" name="Oval 23"/>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13"/>
          <p:cNvGrpSpPr/>
          <p:nvPr userDrawn="1"/>
        </p:nvGrpSpPr>
        <p:grpSpPr>
          <a:xfrm>
            <a:off x="208086" y="159012"/>
            <a:ext cx="436445" cy="450588"/>
            <a:chOff x="-1692696" y="827409"/>
            <a:chExt cx="1728192" cy="1784190"/>
          </a:xfrm>
        </p:grpSpPr>
        <p:pic>
          <p:nvPicPr>
            <p:cNvPr id="16" name="Picture 2"/>
            <p:cNvPicPr>
              <a:picLocks noChangeAspect="1" noChangeArrowheads="1"/>
            </p:cNvPicPr>
            <p:nvPr userDrawn="1"/>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7274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3" name="Group 12"/>
          <p:cNvGrpSpPr/>
          <p:nvPr userDrawn="1"/>
        </p:nvGrpSpPr>
        <p:grpSpPr>
          <a:xfrm>
            <a:off x="-11410" y="-11063"/>
            <a:ext cx="2091596" cy="5160587"/>
            <a:chOff x="-2916832" y="-200722"/>
            <a:chExt cx="2091596" cy="5160587"/>
          </a:xfrm>
        </p:grpSpPr>
        <p:grpSp>
          <p:nvGrpSpPr>
            <p:cNvPr id="14" name="Group 13"/>
            <p:cNvGrpSpPr/>
            <p:nvPr userDrawn="1"/>
          </p:nvGrpSpPr>
          <p:grpSpPr>
            <a:xfrm>
              <a:off x="-2916832" y="-200722"/>
              <a:ext cx="2091596" cy="5157838"/>
              <a:chOff x="-3291385" y="112960"/>
              <a:chExt cx="2091596" cy="5157838"/>
            </a:xfrm>
          </p:grpSpPr>
          <p:pic>
            <p:nvPicPr>
              <p:cNvPr id="20" name="Picture 2" descr="S:\F15015_Copernicus\3_Work\330_Work-in-process\SC4_BackgroundMat\Visual_ID\Photos\Po_River_Ital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0800000">
                <a:off x="-3291385" y="123478"/>
                <a:ext cx="2077082" cy="514732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3276872" y="112960"/>
                <a:ext cx="2077083"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p:cNvSpPr/>
            <p:nvPr userDrawn="1"/>
          </p:nvSpPr>
          <p:spPr>
            <a:xfrm>
              <a:off x="-2910142" y="-190204"/>
              <a:ext cx="2084906"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fld id="{30E17047-C597-4B34-8FEE-7A0D1EA692A4}" type="datetimeFigureOut">
              <a:rPr lang="en-US" smtClean="0"/>
              <a:t>11/13/20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17"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pic>
        <p:nvPicPr>
          <p:cNvPr id="19" name="Picture 2" descr="S:\F15015_Copernicus\3_Work\330_Work-in-process\SC4_BackgroundMat\PPT\item Copernicus\Big data.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817912" cy="578306"/>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Tree>
    <p:extLst>
      <p:ext uri="{BB962C8B-B14F-4D97-AF65-F5344CB8AC3E}">
        <p14:creationId xmlns:p14="http://schemas.microsoft.com/office/powerpoint/2010/main" val="41258489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2" name="Group 31"/>
          <p:cNvGrpSpPr/>
          <p:nvPr userDrawn="1"/>
        </p:nvGrpSpPr>
        <p:grpSpPr>
          <a:xfrm>
            <a:off x="-36512" y="-20538"/>
            <a:ext cx="2808312" cy="5175913"/>
            <a:chOff x="-3432453" y="-181390"/>
            <a:chExt cx="2622202" cy="5144541"/>
          </a:xfrm>
        </p:grpSpPr>
        <p:pic>
          <p:nvPicPr>
            <p:cNvPr id="33"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26451" y="-181390"/>
              <a:ext cx="2207251" cy="5143499"/>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fld id="{30E17047-C597-4B34-8FEE-7A0D1EA692A4}" type="datetimeFigureOut">
              <a:rPr lang="en-US" smtClean="0"/>
              <a:t>11/13/20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2"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3" name="TextBox 22"/>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24" name="Oval 23"/>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13"/>
          <p:cNvGrpSpPr/>
          <p:nvPr userDrawn="1"/>
        </p:nvGrpSpPr>
        <p:grpSpPr>
          <a:xfrm>
            <a:off x="208086" y="159012"/>
            <a:ext cx="436445" cy="450588"/>
            <a:chOff x="-1692696" y="827409"/>
            <a:chExt cx="1728192" cy="1784190"/>
          </a:xfrm>
        </p:grpSpPr>
        <p:pic>
          <p:nvPicPr>
            <p:cNvPr id="15"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43604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8" name="Group 27"/>
          <p:cNvGrpSpPr/>
          <p:nvPr userDrawn="1"/>
        </p:nvGrpSpPr>
        <p:grpSpPr>
          <a:xfrm>
            <a:off x="-36512" y="-20538"/>
            <a:ext cx="2808312" cy="5175913"/>
            <a:chOff x="-3432453" y="-181390"/>
            <a:chExt cx="2622202" cy="5144541"/>
          </a:xfrm>
        </p:grpSpPr>
        <p:pic>
          <p:nvPicPr>
            <p:cNvPr id="29"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26451" y="-181390"/>
              <a:ext cx="2207251" cy="514349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8" name="Straight Connector 17"/>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22" name="Oval 21"/>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oup 15"/>
          <p:cNvGrpSpPr/>
          <p:nvPr userDrawn="1"/>
        </p:nvGrpSpPr>
        <p:grpSpPr>
          <a:xfrm>
            <a:off x="208086" y="159012"/>
            <a:ext cx="436445" cy="450588"/>
            <a:chOff x="-1692696" y="827409"/>
            <a:chExt cx="1728192" cy="1784190"/>
          </a:xfrm>
        </p:grpSpPr>
        <p:pic>
          <p:nvPicPr>
            <p:cNvPr id="17"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809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8" name="Group 17"/>
          <p:cNvGrpSpPr/>
          <p:nvPr userDrawn="1"/>
        </p:nvGrpSpPr>
        <p:grpSpPr>
          <a:xfrm>
            <a:off x="-11410" y="-11063"/>
            <a:ext cx="2091596" cy="5160587"/>
            <a:chOff x="-2916832" y="-200722"/>
            <a:chExt cx="2091596" cy="5160587"/>
          </a:xfrm>
        </p:grpSpPr>
        <p:grpSp>
          <p:nvGrpSpPr>
            <p:cNvPr id="20" name="Group 19"/>
            <p:cNvGrpSpPr/>
            <p:nvPr userDrawn="1"/>
          </p:nvGrpSpPr>
          <p:grpSpPr>
            <a:xfrm>
              <a:off x="-2916832" y="-200722"/>
              <a:ext cx="2091596" cy="5157838"/>
              <a:chOff x="-3291385" y="112960"/>
              <a:chExt cx="2091596" cy="5157838"/>
            </a:xfrm>
          </p:grpSpPr>
          <p:pic>
            <p:nvPicPr>
              <p:cNvPr id="22" name="Picture 2" descr="S:\F15015_Copernicus\3_Work\330_Work-in-process\SC4_BackgroundMat\Visual_ID\Photos\Po_River_Ital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0800000">
                <a:off x="-3291385" y="123478"/>
                <a:ext cx="2077082" cy="514732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userDrawn="1"/>
            </p:nvSpPr>
            <p:spPr>
              <a:xfrm>
                <a:off x="-3276872" y="112960"/>
                <a:ext cx="2077083"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p:cNvSpPr/>
            <p:nvPr userDrawn="1"/>
          </p:nvSpPr>
          <p:spPr>
            <a:xfrm>
              <a:off x="-2910142" y="-190204"/>
              <a:ext cx="2084906"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pic>
        <p:nvPicPr>
          <p:cNvPr id="24" name="Picture 2" descr="S:\F15015_Copernicus\3_Work\330_Work-in-process\SC4_BackgroundMat\PPT\item Copernicus\Big data.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817912" cy="57830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Tree>
    <p:extLst>
      <p:ext uri="{BB962C8B-B14F-4D97-AF65-F5344CB8AC3E}">
        <p14:creationId xmlns:p14="http://schemas.microsoft.com/office/powerpoint/2010/main" val="2921937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0"/>
            <a:ext cx="2106504" cy="5175268"/>
          </a:xfrm>
          <a:prstGeom prst="rect">
            <a:avLst/>
          </a:prstGeom>
        </p:spPr>
      </p:pic>
      <p:sp>
        <p:nvSpPr>
          <p:cNvPr id="14" name="Rectangle 13"/>
          <p:cNvSpPr/>
          <p:nvPr userDrawn="1"/>
        </p:nvSpPr>
        <p:spPr>
          <a:xfrm>
            <a:off x="-21945" y="-1"/>
            <a:ext cx="2102132" cy="516403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userDrawn="1">
            <p:ph idx="1"/>
          </p:nvPr>
        </p:nvSpPr>
        <p:spPr>
          <a:xfrm>
            <a:off x="1331640" y="722087"/>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Straight Connector 27"/>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11/13/20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32" name="TextBox 31"/>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33" name="Title 1"/>
          <p:cNvSpPr>
            <a:spLocks noGrp="1"/>
          </p:cNvSpPr>
          <p:nvPr userDrawn="1">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33959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23.tiff"/><Relationship Id="rId5" Type="http://schemas.openxmlformats.org/officeDocument/2006/relationships/slideLayout" Target="../slideLayouts/slideLayout34.xml"/><Relationship Id="rId10" Type="http://schemas.openxmlformats.org/officeDocument/2006/relationships/image" Target="../media/image1.png"/><Relationship Id="rId4" Type="http://schemas.openxmlformats.org/officeDocument/2006/relationships/slideLayout" Target="../slideLayouts/slideLayout3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23.tiff"/><Relationship Id="rId4" Type="http://schemas.openxmlformats.org/officeDocument/2006/relationships/slideLayout" Target="../slideLayouts/slideLayout41.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11/13/20</a:t>
            </a:fld>
            <a:endParaRPr lang="en-US" dirty="0"/>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24345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55" r:id="rId5"/>
    <p:sldLayoutId id="2147483727" r:id="rId6"/>
    <p:sldLayoutId id="2147483728" r:id="rId7"/>
    <p:sldLayoutId id="2147483729" r:id="rId8"/>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11/13/20</a:t>
            </a:fld>
            <a:endParaRPr lang="en-US" dirty="0"/>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5047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11/13/20</a:t>
            </a:fld>
            <a:endParaRPr lang="en-US" dirty="0"/>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11/13/20</a:t>
            </a:fld>
            <a:endParaRPr lang="en-US" dirty="0"/>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11/13/20</a:t>
            </a:fld>
            <a:endParaRPr lang="en-US" dirty="0"/>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471072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870" r:id="rId5"/>
    <p:sldLayoutId id="2147483695" r:id="rId6"/>
    <p:sldLayoutId id="2147483696"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11/13/20</a:t>
            </a:fld>
            <a:endParaRPr lang="en-US" dirty="0"/>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5940152" y="4610776"/>
            <a:ext cx="901141" cy="409245"/>
          </a:xfrm>
          <a:prstGeom prst="rect">
            <a:avLst/>
          </a:prstGeom>
          <a:solidFill>
            <a:srgbClr val="F8F8F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p:cNvPicPr>
            <a:picLocks noChangeAspect="1"/>
          </p:cNvPicPr>
          <p:nvPr userDrawn="1"/>
        </p:nvPicPr>
        <p:blipFill>
          <a:blip r:embed="rId11"/>
          <a:stretch>
            <a:fillRect/>
          </a:stretch>
        </p:blipFill>
        <p:spPr>
          <a:xfrm>
            <a:off x="6004051" y="4746177"/>
            <a:ext cx="823500" cy="141500"/>
          </a:xfrm>
          <a:prstGeom prst="rect">
            <a:avLst/>
          </a:prstGeom>
        </p:spPr>
      </p:pic>
    </p:spTree>
    <p:extLst>
      <p:ext uri="{BB962C8B-B14F-4D97-AF65-F5344CB8AC3E}">
        <p14:creationId xmlns:p14="http://schemas.microsoft.com/office/powerpoint/2010/main" val="41888554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871" r:id="rId8"/>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11/13/20</a:t>
            </a:fld>
            <a:endParaRPr lang="en-US" dirty="0"/>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5940152" y="4610776"/>
            <a:ext cx="901141" cy="409245"/>
          </a:xfrm>
          <a:prstGeom prst="rect">
            <a:avLst/>
          </a:prstGeom>
          <a:solidFill>
            <a:srgbClr val="F8F8F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p:cNvPicPr>
            <a:picLocks noChangeAspect="1"/>
          </p:cNvPicPr>
          <p:nvPr userDrawn="1"/>
        </p:nvPicPr>
        <p:blipFill>
          <a:blip r:embed="rId10"/>
          <a:stretch>
            <a:fillRect/>
          </a:stretch>
        </p:blipFill>
        <p:spPr>
          <a:xfrm>
            <a:off x="6004051" y="4746177"/>
            <a:ext cx="823500" cy="141500"/>
          </a:xfrm>
          <a:prstGeom prst="rect">
            <a:avLst/>
          </a:prstGeom>
        </p:spPr>
      </p:pic>
    </p:spTree>
    <p:extLst>
      <p:ext uri="{BB962C8B-B14F-4D97-AF65-F5344CB8AC3E}">
        <p14:creationId xmlns:p14="http://schemas.microsoft.com/office/powerpoint/2010/main" val="8536890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11/13/20</a:t>
            </a:fld>
            <a:endParaRPr lang="en-US" dirty="0"/>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430201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11/13/20</a:t>
            </a:fld>
            <a:endParaRPr lang="en-US" dirty="0"/>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482862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11/13/20</a:t>
            </a:fld>
            <a:endParaRPr lang="en-US" dirty="0"/>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8"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6919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0.xml"/><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79.wmf"/><Relationship Id="rId18" Type="http://schemas.openxmlformats.org/officeDocument/2006/relationships/oleObject" Target="../embeddings/oleObject8.bin"/><Relationship Id="rId3" Type="http://schemas.openxmlformats.org/officeDocument/2006/relationships/notesSlide" Target="../notesSlides/notesSlide8.xml"/><Relationship Id="rId21" Type="http://schemas.openxmlformats.org/officeDocument/2006/relationships/image" Target="../media/image83.wmf"/><Relationship Id="rId7" Type="http://schemas.openxmlformats.org/officeDocument/2006/relationships/image" Target="../media/image76.wmf"/><Relationship Id="rId12" Type="http://schemas.openxmlformats.org/officeDocument/2006/relationships/oleObject" Target="../embeddings/oleObject5.bin"/><Relationship Id="rId17" Type="http://schemas.openxmlformats.org/officeDocument/2006/relationships/image" Target="../media/image81.wmf"/><Relationship Id="rId2" Type="http://schemas.openxmlformats.org/officeDocument/2006/relationships/slideLayout" Target="../slideLayouts/slideLayout35.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78.wmf"/><Relationship Id="rId5" Type="http://schemas.openxmlformats.org/officeDocument/2006/relationships/image" Target="../media/image75.wmf"/><Relationship Id="rId15" Type="http://schemas.openxmlformats.org/officeDocument/2006/relationships/image" Target="../media/image80.wmf"/><Relationship Id="rId10" Type="http://schemas.openxmlformats.org/officeDocument/2006/relationships/oleObject" Target="../embeddings/oleObject4.bin"/><Relationship Id="rId19" Type="http://schemas.openxmlformats.org/officeDocument/2006/relationships/image" Target="../media/image82.wmf"/><Relationship Id="rId4" Type="http://schemas.openxmlformats.org/officeDocument/2006/relationships/oleObject" Target="../embeddings/oleObject1.bin"/><Relationship Id="rId9" Type="http://schemas.openxmlformats.org/officeDocument/2006/relationships/image" Target="../media/image77.wmf"/><Relationship Id="rId14"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5.xml"/><Relationship Id="rId4" Type="http://schemas.openxmlformats.org/officeDocument/2006/relationships/image" Target="../media/image86.jpeg"/></Relationships>
</file>

<file path=ppt/slides/_rels/slide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5.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gif"/></Relationships>
</file>

<file path=ppt/slides/_rels/slide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hyperlink" Target="https://pixabay.com/en/arrow-hand-labor-next-right-turn-2079328/"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56.png"/><Relationship Id="rId5" Type="http://schemas.openxmlformats.org/officeDocument/2006/relationships/image" Target="../media/image99.png"/><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3" name="Subtitle 2"/>
          <p:cNvSpPr>
            <a:spLocks noGrp="1"/>
          </p:cNvSpPr>
          <p:nvPr>
            <p:ph type="subTitle"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Footer Placeholder 4"/>
          <p:cNvSpPr>
            <a:spLocks noGrp="1"/>
          </p:cNvSpPr>
          <p:nvPr>
            <p:ph type="ftr" sz="quarter" idx="11"/>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endParaRPr lang="en-GB" dirty="0"/>
          </a:p>
        </p:txBody>
      </p:sp>
      <p:sp>
        <p:nvSpPr>
          <p:cNvPr id="6" name="TextBox 5"/>
          <p:cNvSpPr txBox="1"/>
          <p:nvPr/>
        </p:nvSpPr>
        <p:spPr>
          <a:xfrm>
            <a:off x="1871192" y="1386057"/>
            <a:ext cx="7272808" cy="240065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000" b="1" dirty="0">
                <a:latin typeface="Cambria Math" panose="02040503050406030204" pitchFamily="18" charset="0"/>
                <a:ea typeface="Cambria Math" panose="02040503050406030204" pitchFamily="18" charset="0"/>
              </a:rPr>
              <a:t>Data Assimilation for Atmospheric Composition: Applications and Challenges Part 2</a:t>
            </a:r>
          </a:p>
          <a:p>
            <a:r>
              <a:rPr lang="en-US" sz="3000" b="1" dirty="0">
                <a:latin typeface="Cambria Math" panose="02040503050406030204" pitchFamily="18" charset="0"/>
                <a:ea typeface="Cambria Math" panose="02040503050406030204" pitchFamily="18" charset="0"/>
              </a:rPr>
              <a:t> </a:t>
            </a:r>
            <a:r>
              <a:rPr lang="en-GB" sz="3000" b="1" dirty="0">
                <a:latin typeface="Cambria Math" panose="02040503050406030204" pitchFamily="18" charset="0"/>
                <a:ea typeface="Cambria Math" panose="02040503050406030204" pitchFamily="18" charset="0"/>
              </a:rPr>
              <a:t>/ </a:t>
            </a:r>
            <a:r>
              <a:rPr lang="en-GB" sz="2400" b="1" dirty="0">
                <a:latin typeface="Cambria Math" panose="02040503050406030204" pitchFamily="18" charset="0"/>
                <a:ea typeface="Cambria Math" panose="02040503050406030204" pitchFamily="18" charset="0"/>
              </a:rPr>
              <a:t>Antje Inness &amp; Jérôme Barré (ECMWF)</a:t>
            </a:r>
          </a:p>
          <a:p>
            <a:r>
              <a:rPr lang="en-GB" sz="3000" b="1" dirty="0">
                <a:latin typeface="Cambria Math" panose="02040503050406030204" pitchFamily="18" charset="0"/>
                <a:ea typeface="Cambria Math" panose="02040503050406030204" pitchFamily="18" charset="0"/>
              </a:rPr>
              <a:t>  </a:t>
            </a:r>
          </a:p>
        </p:txBody>
      </p:sp>
    </p:spTree>
    <p:extLst>
      <p:ext uri="{BB962C8B-B14F-4D97-AF65-F5344CB8AC3E}">
        <p14:creationId xmlns:p14="http://schemas.microsoft.com/office/powerpoint/2010/main" val="2193611118"/>
      </p:ext>
    </p:extLst>
  </p:cSld>
  <p:clrMapOvr>
    <a:masterClrMapping/>
  </p:clrMapOvr>
  <mc:AlternateContent xmlns:mc="http://schemas.openxmlformats.org/markup-compatibility/2006" xmlns:p14="http://schemas.microsoft.com/office/powerpoint/2010/main">
    <mc:Choice Requires="p14">
      <p:transition spd="slow" p14:dur="2000" advTm="6301"/>
    </mc:Choice>
    <mc:Fallback xmlns="">
      <p:transition spd="slow" advTm="63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41B2-CBD2-D544-80CF-483AE87E77E7}"/>
              </a:ext>
            </a:extLst>
          </p:cNvPr>
          <p:cNvSpPr>
            <a:spLocks noGrp="1"/>
          </p:cNvSpPr>
          <p:nvPr>
            <p:ph type="title"/>
          </p:nvPr>
        </p:nvSpPr>
        <p:spPr/>
        <p:txBody>
          <a:bodyPr/>
          <a:lstStyle/>
          <a:p>
            <a:r>
              <a:rPr lang="en-GB" dirty="0"/>
              <a:t>Inverse models (emission estimations)</a:t>
            </a:r>
          </a:p>
        </p:txBody>
      </p:sp>
      <p:grpSp>
        <p:nvGrpSpPr>
          <p:cNvPr id="17" name="Group 16">
            <a:extLst>
              <a:ext uri="{FF2B5EF4-FFF2-40B4-BE49-F238E27FC236}">
                <a16:creationId xmlns:a16="http://schemas.microsoft.com/office/drawing/2014/main" id="{5F6E44A4-D21C-E14F-B353-BCA30914B012}"/>
              </a:ext>
            </a:extLst>
          </p:cNvPr>
          <p:cNvGrpSpPr/>
          <p:nvPr/>
        </p:nvGrpSpPr>
        <p:grpSpPr>
          <a:xfrm>
            <a:off x="1838326" y="1143257"/>
            <a:ext cx="5578252" cy="3086783"/>
            <a:chOff x="1924863" y="1467293"/>
            <a:chExt cx="5890607" cy="3547703"/>
          </a:xfrm>
        </p:grpSpPr>
        <p:grpSp>
          <p:nvGrpSpPr>
            <p:cNvPr id="19" name="Group 18">
              <a:extLst>
                <a:ext uri="{FF2B5EF4-FFF2-40B4-BE49-F238E27FC236}">
                  <a16:creationId xmlns:a16="http://schemas.microsoft.com/office/drawing/2014/main" id="{2E134D99-DF05-284D-BA43-D9C310AF340C}"/>
                </a:ext>
              </a:extLst>
            </p:cNvPr>
            <p:cNvGrpSpPr/>
            <p:nvPr/>
          </p:nvGrpSpPr>
          <p:grpSpPr>
            <a:xfrm>
              <a:off x="1924863" y="1467293"/>
              <a:ext cx="5549894" cy="3547703"/>
              <a:chOff x="1935495" y="2115879"/>
              <a:chExt cx="5549894" cy="3547703"/>
            </a:xfrm>
          </p:grpSpPr>
          <p:grpSp>
            <p:nvGrpSpPr>
              <p:cNvPr id="21" name="Group 20">
                <a:extLst>
                  <a:ext uri="{FF2B5EF4-FFF2-40B4-BE49-F238E27FC236}">
                    <a16:creationId xmlns:a16="http://schemas.microsoft.com/office/drawing/2014/main" id="{ED5E2ECB-8922-8446-881F-964F0751B0F2}"/>
                  </a:ext>
                </a:extLst>
              </p:cNvPr>
              <p:cNvGrpSpPr/>
              <p:nvPr/>
            </p:nvGrpSpPr>
            <p:grpSpPr>
              <a:xfrm>
                <a:off x="1935495" y="2158409"/>
                <a:ext cx="5507296" cy="2509283"/>
                <a:chOff x="1435764" y="2594345"/>
                <a:chExt cx="5145789" cy="2509283"/>
              </a:xfrm>
            </p:grpSpPr>
            <p:sp>
              <p:nvSpPr>
                <p:cNvPr id="31" name="Right Triangle 30">
                  <a:extLst>
                    <a:ext uri="{FF2B5EF4-FFF2-40B4-BE49-F238E27FC236}">
                      <a16:creationId xmlns:a16="http://schemas.microsoft.com/office/drawing/2014/main" id="{DDA4401C-D095-B847-86F2-6B19EB764567}"/>
                    </a:ext>
                  </a:extLst>
                </p:cNvPr>
                <p:cNvSpPr/>
                <p:nvPr/>
              </p:nvSpPr>
              <p:spPr>
                <a:xfrm flipH="1">
                  <a:off x="1658677" y="2594345"/>
                  <a:ext cx="4922876" cy="2488018"/>
                </a:xfrm>
                <a:prstGeom prst="rtTriangle">
                  <a:avLst/>
                </a:prstGeom>
                <a:gradFill>
                  <a:gsLst>
                    <a:gs pos="0">
                      <a:schemeClr val="bg2"/>
                    </a:gs>
                    <a:gs pos="78000">
                      <a:schemeClr val="bg1"/>
                    </a:gs>
                    <a:gs pos="65000">
                      <a:schemeClr val="bg2">
                        <a:lumMod val="5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2" name="Picture 31">
                  <a:extLst>
                    <a:ext uri="{FF2B5EF4-FFF2-40B4-BE49-F238E27FC236}">
                      <a16:creationId xmlns:a16="http://schemas.microsoft.com/office/drawing/2014/main" id="{065033AA-EA24-4543-B44B-4966BC5B615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6053" l="6556" r="92667">
                              <a14:foregroundMark x1="17889" y1="60000" x2="17889" y2="79474"/>
                              <a14:foregroundMark x1="17889" y1="79474" x2="21333" y2="85789"/>
                              <a14:foregroundMark x1="31556" y1="48947" x2="31444" y2="71842"/>
                              <a14:foregroundMark x1="36000" y1="36053" x2="36778" y2="55526"/>
                              <a14:foregroundMark x1="29556" y1="43421" x2="30889" y2="48947"/>
                              <a14:foregroundMark x1="28444" y1="48158" x2="29000" y2="65526"/>
                              <a14:foregroundMark x1="29000" y1="65526" x2="32778" y2="80526"/>
                              <a14:foregroundMark x1="32778" y1="80526" x2="26111" y2="86579"/>
                              <a14:foregroundMark x1="26111" y1="86579" x2="22667" y2="94737"/>
                              <a14:foregroundMark x1="15111" y1="90526" x2="24444" y2="92632"/>
                              <a14:foregroundMark x1="24444" y1="92632" x2="34111" y2="90263"/>
                              <a14:foregroundMark x1="34111" y1="90263" x2="50778" y2="95789"/>
                              <a14:foregroundMark x1="50778" y1="95789" x2="83000" y2="91842"/>
                              <a14:foregroundMark x1="83000" y1="91842" x2="90889" y2="93684"/>
                              <a14:foregroundMark x1="90889" y1="93684" x2="92667" y2="95526"/>
                              <a14:foregroundMark x1="31444" y1="45789" x2="32778" y2="62895"/>
                              <a14:foregroundMark x1="32778" y1="62895" x2="28222" y2="50526"/>
                              <a14:foregroundMark x1="28222" y1="50526" x2="28222" y2="69211"/>
                              <a14:foregroundMark x1="32667" y1="62368" x2="33778" y2="73684"/>
                              <a14:foregroundMark x1="27778" y1="45526" x2="28111" y2="60263"/>
                              <a14:foregroundMark x1="15444" y1="96053" x2="6556" y2="96053"/>
                            </a14:backgroundRemoval>
                          </a14:imgEffect>
                        </a14:imgLayer>
                      </a14:imgProps>
                    </a:ext>
                  </a:extLst>
                </a:blip>
                <a:stretch>
                  <a:fillRect/>
                </a:stretch>
              </p:blipFill>
              <p:spPr>
                <a:xfrm>
                  <a:off x="1435764" y="4518008"/>
                  <a:ext cx="1736059" cy="585620"/>
                </a:xfrm>
                <a:prstGeom prst="rect">
                  <a:avLst/>
                </a:prstGeom>
              </p:spPr>
            </p:pic>
          </p:grpSp>
          <p:sp>
            <p:nvSpPr>
              <p:cNvPr id="22" name="TextBox 21">
                <a:extLst>
                  <a:ext uri="{FF2B5EF4-FFF2-40B4-BE49-F238E27FC236}">
                    <a16:creationId xmlns:a16="http://schemas.microsoft.com/office/drawing/2014/main" id="{682D279C-0D9C-764E-AE24-775CBCC6C233}"/>
                  </a:ext>
                </a:extLst>
              </p:cNvPr>
              <p:cNvSpPr txBox="1"/>
              <p:nvPr/>
            </p:nvSpPr>
            <p:spPr>
              <a:xfrm>
                <a:off x="3763926" y="4040373"/>
                <a:ext cx="807787" cy="265300"/>
              </a:xfrm>
              <a:prstGeom prst="rect">
                <a:avLst/>
              </a:prstGeom>
              <a:noFill/>
            </p:spPr>
            <p:txBody>
              <a:bodyPr wrap="none" rtlCol="0">
                <a:spAutoFit/>
              </a:bodyPr>
              <a:lstStyle/>
              <a:p>
                <a:r>
                  <a:rPr lang="en-GB" sz="900" b="1" dirty="0"/>
                  <a:t>Finer scales</a:t>
                </a:r>
              </a:p>
            </p:txBody>
          </p:sp>
          <p:sp>
            <p:nvSpPr>
              <p:cNvPr id="23" name="Right Arrow 22">
                <a:extLst>
                  <a:ext uri="{FF2B5EF4-FFF2-40B4-BE49-F238E27FC236}">
                    <a16:creationId xmlns:a16="http://schemas.microsoft.com/office/drawing/2014/main" id="{14233358-99AA-334E-AD52-83AE9AAED8A1}"/>
                  </a:ext>
                </a:extLst>
              </p:cNvPr>
              <p:cNvSpPr/>
              <p:nvPr/>
            </p:nvSpPr>
            <p:spPr>
              <a:xfrm>
                <a:off x="2658140" y="2477386"/>
                <a:ext cx="3710763" cy="55289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rPr>
                  <a:t>Larger scales </a:t>
                </a:r>
              </a:p>
            </p:txBody>
          </p:sp>
          <p:sp>
            <p:nvSpPr>
              <p:cNvPr id="24" name="TextBox 23">
                <a:extLst>
                  <a:ext uri="{FF2B5EF4-FFF2-40B4-BE49-F238E27FC236}">
                    <a16:creationId xmlns:a16="http://schemas.microsoft.com/office/drawing/2014/main" id="{6D2FC31D-E93E-8642-9945-8AA7295C7AD8}"/>
                  </a:ext>
                </a:extLst>
              </p:cNvPr>
              <p:cNvSpPr txBox="1"/>
              <p:nvPr/>
            </p:nvSpPr>
            <p:spPr>
              <a:xfrm>
                <a:off x="2364378" y="4416566"/>
                <a:ext cx="1173424" cy="291831"/>
              </a:xfrm>
              <a:prstGeom prst="rect">
                <a:avLst/>
              </a:prstGeom>
              <a:noFill/>
            </p:spPr>
            <p:txBody>
              <a:bodyPr wrap="none" rtlCol="0">
                <a:spAutoFit/>
              </a:bodyPr>
              <a:lstStyle/>
              <a:p>
                <a:r>
                  <a:rPr lang="en-GB" sz="1050">
                    <a:effectLst>
                      <a:glow rad="139700">
                        <a:schemeClr val="bg1">
                          <a:alpha val="69000"/>
                        </a:schemeClr>
                      </a:glow>
                    </a:effectLst>
                  </a:rPr>
                  <a:t>Emissions/Fluxes</a:t>
                </a:r>
              </a:p>
            </p:txBody>
          </p:sp>
          <p:cxnSp>
            <p:nvCxnSpPr>
              <p:cNvPr id="25" name="Straight Arrow Connector 24">
                <a:extLst>
                  <a:ext uri="{FF2B5EF4-FFF2-40B4-BE49-F238E27FC236}">
                    <a16:creationId xmlns:a16="http://schemas.microsoft.com/office/drawing/2014/main" id="{10033259-4639-E841-ACAB-ABE9B0D69041}"/>
                  </a:ext>
                </a:extLst>
              </p:cNvPr>
              <p:cNvCxnSpPr>
                <a:endCxn id="31" idx="2"/>
              </p:cNvCxnSpPr>
              <p:nvPr/>
            </p:nvCxnSpPr>
            <p:spPr>
              <a:xfrm>
                <a:off x="7432158" y="2115879"/>
                <a:ext cx="10633" cy="2530548"/>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Right Arrow 25">
                <a:extLst>
                  <a:ext uri="{FF2B5EF4-FFF2-40B4-BE49-F238E27FC236}">
                    <a16:creationId xmlns:a16="http://schemas.microsoft.com/office/drawing/2014/main" id="{4500D17A-D87B-D84E-A2CA-6454218037ED}"/>
                  </a:ext>
                </a:extLst>
              </p:cNvPr>
              <p:cNvSpPr/>
              <p:nvPr/>
            </p:nvSpPr>
            <p:spPr>
              <a:xfrm rot="10800000">
                <a:off x="2020185" y="4784648"/>
                <a:ext cx="5465135" cy="18075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7" name="TextBox 26">
                <a:extLst>
                  <a:ext uri="{FF2B5EF4-FFF2-40B4-BE49-F238E27FC236}">
                    <a16:creationId xmlns:a16="http://schemas.microsoft.com/office/drawing/2014/main" id="{F7BB7215-BE56-D848-BEBC-23C18BB6361A}"/>
                  </a:ext>
                </a:extLst>
              </p:cNvPr>
              <p:cNvSpPr txBox="1"/>
              <p:nvPr/>
            </p:nvSpPr>
            <p:spPr>
              <a:xfrm>
                <a:off x="3934047" y="4912239"/>
                <a:ext cx="1171934" cy="318361"/>
              </a:xfrm>
              <a:prstGeom prst="rect">
                <a:avLst/>
              </a:prstGeom>
              <a:noFill/>
            </p:spPr>
            <p:txBody>
              <a:bodyPr wrap="none" rtlCol="0">
                <a:spAutoFit/>
              </a:bodyPr>
              <a:lstStyle/>
              <a:p>
                <a:r>
                  <a:rPr lang="en-GB" sz="1200" b="1" dirty="0"/>
                  <a:t>Adjoint Model</a:t>
                </a:r>
              </a:p>
            </p:txBody>
          </p:sp>
          <p:sp>
            <p:nvSpPr>
              <p:cNvPr id="28" name="Right Arrow 27">
                <a:extLst>
                  <a:ext uri="{FF2B5EF4-FFF2-40B4-BE49-F238E27FC236}">
                    <a16:creationId xmlns:a16="http://schemas.microsoft.com/office/drawing/2014/main" id="{D71184D5-1A28-9842-8AE9-857F8B590BDF}"/>
                  </a:ext>
                </a:extLst>
              </p:cNvPr>
              <p:cNvSpPr/>
              <p:nvPr/>
            </p:nvSpPr>
            <p:spPr>
              <a:xfrm rot="10800000">
                <a:off x="2020254" y="5177111"/>
                <a:ext cx="5465135" cy="18075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9" name="TextBox 28">
                <a:extLst>
                  <a:ext uri="{FF2B5EF4-FFF2-40B4-BE49-F238E27FC236}">
                    <a16:creationId xmlns:a16="http://schemas.microsoft.com/office/drawing/2014/main" id="{56C73B13-1A70-AB41-AD49-57D6E7F147C2}"/>
                  </a:ext>
                </a:extLst>
              </p:cNvPr>
              <p:cNvSpPr txBox="1"/>
              <p:nvPr/>
            </p:nvSpPr>
            <p:spPr>
              <a:xfrm>
                <a:off x="3963881" y="5345221"/>
                <a:ext cx="1051206" cy="318361"/>
              </a:xfrm>
              <a:prstGeom prst="rect">
                <a:avLst/>
              </a:prstGeom>
              <a:noFill/>
            </p:spPr>
            <p:txBody>
              <a:bodyPr wrap="none" rtlCol="0">
                <a:spAutoFit/>
              </a:bodyPr>
              <a:lstStyle/>
              <a:p>
                <a:r>
                  <a:rPr lang="en-GB" sz="1200" b="1" dirty="0"/>
                  <a:t>Kalman Gain</a:t>
                </a:r>
              </a:p>
            </p:txBody>
          </p:sp>
          <p:sp>
            <p:nvSpPr>
              <p:cNvPr id="30" name="TextBox 29">
                <a:extLst>
                  <a:ext uri="{FF2B5EF4-FFF2-40B4-BE49-F238E27FC236}">
                    <a16:creationId xmlns:a16="http://schemas.microsoft.com/office/drawing/2014/main" id="{F826A203-2B00-7946-B13B-4D7E63C93D7B}"/>
                  </a:ext>
                </a:extLst>
              </p:cNvPr>
              <p:cNvSpPr txBox="1"/>
              <p:nvPr/>
            </p:nvSpPr>
            <p:spPr>
              <a:xfrm>
                <a:off x="5982476" y="3615082"/>
                <a:ext cx="677444" cy="265300"/>
              </a:xfrm>
              <a:prstGeom prst="rect">
                <a:avLst/>
              </a:prstGeom>
              <a:noFill/>
            </p:spPr>
            <p:txBody>
              <a:bodyPr wrap="none" rtlCol="0">
                <a:spAutoFit/>
              </a:bodyPr>
              <a:lstStyle/>
              <a:p>
                <a:r>
                  <a:rPr lang="en-GB" sz="900"/>
                  <a:t>Transport</a:t>
                </a:r>
              </a:p>
            </p:txBody>
          </p:sp>
        </p:grpSp>
        <p:sp>
          <p:nvSpPr>
            <p:cNvPr id="20" name="TextBox 19">
              <a:extLst>
                <a:ext uri="{FF2B5EF4-FFF2-40B4-BE49-F238E27FC236}">
                  <a16:creationId xmlns:a16="http://schemas.microsoft.com/office/drawing/2014/main" id="{1F35D77A-35E6-EB44-8A8B-95804A69939E}"/>
                </a:ext>
              </a:extLst>
            </p:cNvPr>
            <p:cNvSpPr txBox="1"/>
            <p:nvPr/>
          </p:nvSpPr>
          <p:spPr>
            <a:xfrm>
              <a:off x="7012762" y="2551814"/>
              <a:ext cx="802708" cy="424481"/>
            </a:xfrm>
            <a:prstGeom prst="rect">
              <a:avLst/>
            </a:prstGeom>
            <a:noFill/>
          </p:spPr>
          <p:txBody>
            <a:bodyPr wrap="none" rtlCol="0">
              <a:spAutoFit/>
            </a:bodyPr>
            <a:lstStyle/>
            <a:p>
              <a:pPr algn="ctr"/>
              <a:r>
                <a:rPr lang="en-GB" sz="900">
                  <a:solidFill>
                    <a:schemeClr val="accent1">
                      <a:lumMod val="50000"/>
                    </a:schemeClr>
                  </a:solidFill>
                </a:rPr>
                <a:t>Satellite </a:t>
              </a:r>
            </a:p>
            <a:p>
              <a:pPr algn="ctr"/>
              <a:r>
                <a:rPr lang="en-GB" sz="900">
                  <a:solidFill>
                    <a:schemeClr val="accent1">
                      <a:lumMod val="50000"/>
                    </a:schemeClr>
                  </a:solidFill>
                </a:rPr>
                <a:t>Observation</a:t>
              </a:r>
            </a:p>
          </p:txBody>
        </p:sp>
      </p:grpSp>
      <p:sp>
        <p:nvSpPr>
          <p:cNvPr id="33" name="TextBox 32">
            <a:extLst>
              <a:ext uri="{FF2B5EF4-FFF2-40B4-BE49-F238E27FC236}">
                <a16:creationId xmlns:a16="http://schemas.microsoft.com/office/drawing/2014/main" id="{B98F5DAE-EDE3-F244-80E5-C554625AB823}"/>
              </a:ext>
            </a:extLst>
          </p:cNvPr>
          <p:cNvSpPr txBox="1"/>
          <p:nvPr/>
        </p:nvSpPr>
        <p:spPr>
          <a:xfrm>
            <a:off x="1159088" y="723295"/>
            <a:ext cx="7184812" cy="300082"/>
          </a:xfrm>
          <a:prstGeom prst="rect">
            <a:avLst/>
          </a:prstGeom>
          <a:noFill/>
        </p:spPr>
        <p:txBody>
          <a:bodyPr wrap="square" rtlCol="0">
            <a:spAutoFit/>
          </a:bodyPr>
          <a:lstStyle/>
          <a:p>
            <a:r>
              <a:rPr lang="en-GB" sz="1350" dirty="0"/>
              <a:t>Use data assimilation to constrain not only the concentrations but also emission and surface fluxes</a:t>
            </a:r>
          </a:p>
        </p:txBody>
      </p:sp>
      <p:sp>
        <p:nvSpPr>
          <p:cNvPr id="34" name="Right Arrow 33">
            <a:extLst>
              <a:ext uri="{FF2B5EF4-FFF2-40B4-BE49-F238E27FC236}">
                <a16:creationId xmlns:a16="http://schemas.microsoft.com/office/drawing/2014/main" id="{2F2A2289-BA9F-724F-B6B9-AE1C74AA9851}"/>
              </a:ext>
            </a:extLst>
          </p:cNvPr>
          <p:cNvSpPr/>
          <p:nvPr/>
        </p:nvSpPr>
        <p:spPr>
          <a:xfrm>
            <a:off x="3166016" y="2513037"/>
            <a:ext cx="2355998" cy="773254"/>
          </a:xfrm>
          <a:prstGeom prst="rightArrow">
            <a:avLst/>
          </a:prstGeom>
          <a:gradFill>
            <a:gsLst>
              <a:gs pos="0">
                <a:schemeClr val="accent1">
                  <a:lumMod val="60000"/>
                  <a:lumOff val="40000"/>
                  <a:alpha val="0"/>
                </a:schemeClr>
              </a:gs>
              <a:gs pos="47000">
                <a:schemeClr val="bg1">
                  <a:alpha val="28000"/>
                </a:schemeClr>
              </a:gs>
              <a:gs pos="33000">
                <a:schemeClr val="accent1">
                  <a:lumMod val="20000"/>
                  <a:lumOff val="80000"/>
                  <a:alpha val="0"/>
                </a:schemeClr>
              </a:gs>
              <a:gs pos="100000">
                <a:schemeClr val="bg2">
                  <a:lumMod val="50000"/>
                  <a:alpha val="7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Tree>
    <p:extLst>
      <p:ext uri="{BB962C8B-B14F-4D97-AF65-F5344CB8AC3E}">
        <p14:creationId xmlns:p14="http://schemas.microsoft.com/office/powerpoint/2010/main" val="630510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41B2-CBD2-D544-80CF-483AE87E77E7}"/>
              </a:ext>
            </a:extLst>
          </p:cNvPr>
          <p:cNvSpPr>
            <a:spLocks noGrp="1"/>
          </p:cNvSpPr>
          <p:nvPr>
            <p:ph type="title"/>
          </p:nvPr>
        </p:nvSpPr>
        <p:spPr/>
        <p:txBody>
          <a:bodyPr/>
          <a:lstStyle/>
          <a:p>
            <a:r>
              <a:rPr lang="en-GB" dirty="0"/>
              <a:t>Inverse models (emission estimations)</a:t>
            </a:r>
          </a:p>
        </p:txBody>
      </p:sp>
      <p:sp>
        <p:nvSpPr>
          <p:cNvPr id="4" name="TextBox 3">
            <a:extLst>
              <a:ext uri="{FF2B5EF4-FFF2-40B4-BE49-F238E27FC236}">
                <a16:creationId xmlns:a16="http://schemas.microsoft.com/office/drawing/2014/main" id="{67FB4364-C823-0542-A12D-938FA0F53D3F}"/>
              </a:ext>
            </a:extLst>
          </p:cNvPr>
          <p:cNvSpPr txBox="1"/>
          <p:nvPr/>
        </p:nvSpPr>
        <p:spPr>
          <a:xfrm>
            <a:off x="1159088" y="723295"/>
            <a:ext cx="7184812" cy="300082"/>
          </a:xfrm>
          <a:prstGeom prst="rect">
            <a:avLst/>
          </a:prstGeom>
          <a:noFill/>
        </p:spPr>
        <p:txBody>
          <a:bodyPr wrap="square" rtlCol="0">
            <a:spAutoFit/>
          </a:bodyPr>
          <a:lstStyle/>
          <a:p>
            <a:r>
              <a:rPr lang="en-GB" sz="1350" dirty="0"/>
              <a:t>Use data assimilation to constrain not only the concentrations but also emission and surface fluxes</a:t>
            </a:r>
          </a:p>
        </p:txBody>
      </p:sp>
      <p:grpSp>
        <p:nvGrpSpPr>
          <p:cNvPr id="16" name="Group 15">
            <a:extLst>
              <a:ext uri="{FF2B5EF4-FFF2-40B4-BE49-F238E27FC236}">
                <a16:creationId xmlns:a16="http://schemas.microsoft.com/office/drawing/2014/main" id="{0E506A7F-DA93-974E-91A7-A6F46F971625}"/>
              </a:ext>
            </a:extLst>
          </p:cNvPr>
          <p:cNvGrpSpPr/>
          <p:nvPr/>
        </p:nvGrpSpPr>
        <p:grpSpPr>
          <a:xfrm>
            <a:off x="1838325" y="1143258"/>
            <a:ext cx="5578252" cy="2255696"/>
            <a:chOff x="1194619" y="1135625"/>
            <a:chExt cx="6879136" cy="2839534"/>
          </a:xfrm>
        </p:grpSpPr>
        <p:grpSp>
          <p:nvGrpSpPr>
            <p:cNvPr id="17" name="Group 16">
              <a:extLst>
                <a:ext uri="{FF2B5EF4-FFF2-40B4-BE49-F238E27FC236}">
                  <a16:creationId xmlns:a16="http://schemas.microsoft.com/office/drawing/2014/main" id="{5F6E44A4-D21C-E14F-B353-BCA30914B012}"/>
                </a:ext>
              </a:extLst>
            </p:cNvPr>
            <p:cNvGrpSpPr/>
            <p:nvPr/>
          </p:nvGrpSpPr>
          <p:grpSpPr>
            <a:xfrm>
              <a:off x="1194619" y="1135625"/>
              <a:ext cx="6879136" cy="2839534"/>
              <a:chOff x="1924863" y="1467293"/>
              <a:chExt cx="5890607" cy="2592517"/>
            </a:xfrm>
          </p:grpSpPr>
          <p:grpSp>
            <p:nvGrpSpPr>
              <p:cNvPr id="19" name="Group 18">
                <a:extLst>
                  <a:ext uri="{FF2B5EF4-FFF2-40B4-BE49-F238E27FC236}">
                    <a16:creationId xmlns:a16="http://schemas.microsoft.com/office/drawing/2014/main" id="{2E134D99-DF05-284D-BA43-D9C310AF340C}"/>
                  </a:ext>
                </a:extLst>
              </p:cNvPr>
              <p:cNvGrpSpPr/>
              <p:nvPr/>
            </p:nvGrpSpPr>
            <p:grpSpPr>
              <a:xfrm>
                <a:off x="1924863" y="1467293"/>
                <a:ext cx="5507296" cy="2592517"/>
                <a:chOff x="1935495" y="2115879"/>
                <a:chExt cx="5507296" cy="2592517"/>
              </a:xfrm>
            </p:grpSpPr>
            <p:grpSp>
              <p:nvGrpSpPr>
                <p:cNvPr id="21" name="Group 20">
                  <a:extLst>
                    <a:ext uri="{FF2B5EF4-FFF2-40B4-BE49-F238E27FC236}">
                      <a16:creationId xmlns:a16="http://schemas.microsoft.com/office/drawing/2014/main" id="{ED5E2ECB-8922-8446-881F-964F0751B0F2}"/>
                    </a:ext>
                  </a:extLst>
                </p:cNvPr>
                <p:cNvGrpSpPr/>
                <p:nvPr/>
              </p:nvGrpSpPr>
              <p:grpSpPr>
                <a:xfrm>
                  <a:off x="1935495" y="2158409"/>
                  <a:ext cx="5507296" cy="2509283"/>
                  <a:chOff x="1435764" y="2594345"/>
                  <a:chExt cx="5145789" cy="2509283"/>
                </a:xfrm>
              </p:grpSpPr>
              <p:sp>
                <p:nvSpPr>
                  <p:cNvPr id="31" name="Right Triangle 30">
                    <a:extLst>
                      <a:ext uri="{FF2B5EF4-FFF2-40B4-BE49-F238E27FC236}">
                        <a16:creationId xmlns:a16="http://schemas.microsoft.com/office/drawing/2014/main" id="{DDA4401C-D095-B847-86F2-6B19EB764567}"/>
                      </a:ext>
                    </a:extLst>
                  </p:cNvPr>
                  <p:cNvSpPr/>
                  <p:nvPr/>
                </p:nvSpPr>
                <p:spPr>
                  <a:xfrm flipH="1">
                    <a:off x="1658677" y="2594345"/>
                    <a:ext cx="4922876" cy="2488018"/>
                  </a:xfrm>
                  <a:prstGeom prst="rtTriangle">
                    <a:avLst/>
                  </a:prstGeom>
                  <a:gradFill>
                    <a:gsLst>
                      <a:gs pos="0">
                        <a:schemeClr val="bg2"/>
                      </a:gs>
                      <a:gs pos="78000">
                        <a:schemeClr val="bg1"/>
                      </a:gs>
                      <a:gs pos="65000">
                        <a:schemeClr val="bg2">
                          <a:lumMod val="5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2" name="Picture 31">
                    <a:extLst>
                      <a:ext uri="{FF2B5EF4-FFF2-40B4-BE49-F238E27FC236}">
                        <a16:creationId xmlns:a16="http://schemas.microsoft.com/office/drawing/2014/main" id="{065033AA-EA24-4543-B44B-4966BC5B615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6053" l="6556" r="92667">
                                <a14:foregroundMark x1="17889" y1="60000" x2="17889" y2="79474"/>
                                <a14:foregroundMark x1="17889" y1="79474" x2="21333" y2="85789"/>
                                <a14:foregroundMark x1="31556" y1="48947" x2="31444" y2="71842"/>
                                <a14:foregroundMark x1="36000" y1="36053" x2="36778" y2="55526"/>
                                <a14:foregroundMark x1="29556" y1="43421" x2="30889" y2="48947"/>
                                <a14:foregroundMark x1="28444" y1="48158" x2="29000" y2="65526"/>
                                <a14:foregroundMark x1="29000" y1="65526" x2="32778" y2="80526"/>
                                <a14:foregroundMark x1="32778" y1="80526" x2="26111" y2="86579"/>
                                <a14:foregroundMark x1="26111" y1="86579" x2="22667" y2="94737"/>
                                <a14:foregroundMark x1="15111" y1="90526" x2="24444" y2="92632"/>
                                <a14:foregroundMark x1="24444" y1="92632" x2="34111" y2="90263"/>
                                <a14:foregroundMark x1="34111" y1="90263" x2="50778" y2="95789"/>
                                <a14:foregroundMark x1="50778" y1="95789" x2="83000" y2="91842"/>
                                <a14:foregroundMark x1="83000" y1="91842" x2="90889" y2="93684"/>
                                <a14:foregroundMark x1="90889" y1="93684" x2="92667" y2="95526"/>
                                <a14:foregroundMark x1="31444" y1="45789" x2="32778" y2="62895"/>
                                <a14:foregroundMark x1="32778" y1="62895" x2="28222" y2="50526"/>
                                <a14:foregroundMark x1="28222" y1="50526" x2="28222" y2="69211"/>
                                <a14:foregroundMark x1="32667" y1="62368" x2="33778" y2="73684"/>
                                <a14:foregroundMark x1="27778" y1="45526" x2="28111" y2="60263"/>
                                <a14:foregroundMark x1="15444" y1="96053" x2="6556" y2="96053"/>
                              </a14:backgroundRemoval>
                            </a14:imgEffect>
                          </a14:imgLayer>
                        </a14:imgProps>
                      </a:ext>
                    </a:extLst>
                  </a:blip>
                  <a:stretch>
                    <a:fillRect/>
                  </a:stretch>
                </p:blipFill>
                <p:spPr>
                  <a:xfrm>
                    <a:off x="1435764" y="4518008"/>
                    <a:ext cx="1736059" cy="585620"/>
                  </a:xfrm>
                  <a:prstGeom prst="rect">
                    <a:avLst/>
                  </a:prstGeom>
                </p:spPr>
              </p:pic>
            </p:grpSp>
            <p:sp>
              <p:nvSpPr>
                <p:cNvPr id="22" name="TextBox 21">
                  <a:extLst>
                    <a:ext uri="{FF2B5EF4-FFF2-40B4-BE49-F238E27FC236}">
                      <a16:creationId xmlns:a16="http://schemas.microsoft.com/office/drawing/2014/main" id="{682D279C-0D9C-764E-AE24-775CBCC6C233}"/>
                    </a:ext>
                  </a:extLst>
                </p:cNvPr>
                <p:cNvSpPr txBox="1"/>
                <p:nvPr/>
              </p:nvSpPr>
              <p:spPr>
                <a:xfrm>
                  <a:off x="3763926" y="4040372"/>
                  <a:ext cx="780703" cy="265300"/>
                </a:xfrm>
                <a:prstGeom prst="rect">
                  <a:avLst/>
                </a:prstGeom>
                <a:noFill/>
              </p:spPr>
              <p:txBody>
                <a:bodyPr wrap="none" rtlCol="0">
                  <a:spAutoFit/>
                </a:bodyPr>
                <a:lstStyle/>
                <a:p>
                  <a:r>
                    <a:rPr lang="en-GB" sz="900" b="1" dirty="0"/>
                    <a:t>Finer scales</a:t>
                  </a:r>
                </a:p>
              </p:txBody>
            </p:sp>
            <p:sp>
              <p:nvSpPr>
                <p:cNvPr id="23" name="Right Arrow 22">
                  <a:extLst>
                    <a:ext uri="{FF2B5EF4-FFF2-40B4-BE49-F238E27FC236}">
                      <a16:creationId xmlns:a16="http://schemas.microsoft.com/office/drawing/2014/main" id="{14233358-99AA-334E-AD52-83AE9AAED8A1}"/>
                    </a:ext>
                  </a:extLst>
                </p:cNvPr>
                <p:cNvSpPr/>
                <p:nvPr/>
              </p:nvSpPr>
              <p:spPr>
                <a:xfrm>
                  <a:off x="2658140" y="2477386"/>
                  <a:ext cx="3710763" cy="55289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rPr>
                    <a:t>Larger scales</a:t>
                  </a:r>
                </a:p>
              </p:txBody>
            </p:sp>
            <p:sp>
              <p:nvSpPr>
                <p:cNvPr id="24" name="TextBox 23">
                  <a:extLst>
                    <a:ext uri="{FF2B5EF4-FFF2-40B4-BE49-F238E27FC236}">
                      <a16:creationId xmlns:a16="http://schemas.microsoft.com/office/drawing/2014/main" id="{6D2FC31D-E93E-8642-9945-8AA7295C7AD8}"/>
                    </a:ext>
                  </a:extLst>
                </p:cNvPr>
                <p:cNvSpPr txBox="1"/>
                <p:nvPr/>
              </p:nvSpPr>
              <p:spPr>
                <a:xfrm>
                  <a:off x="2364378" y="4416565"/>
                  <a:ext cx="1173424" cy="291831"/>
                </a:xfrm>
                <a:prstGeom prst="rect">
                  <a:avLst/>
                </a:prstGeom>
                <a:noFill/>
              </p:spPr>
              <p:txBody>
                <a:bodyPr wrap="none" rtlCol="0">
                  <a:spAutoFit/>
                </a:bodyPr>
                <a:lstStyle/>
                <a:p>
                  <a:r>
                    <a:rPr lang="en-GB" sz="1050">
                      <a:effectLst>
                        <a:glow rad="139700">
                          <a:schemeClr val="bg1">
                            <a:alpha val="69000"/>
                          </a:schemeClr>
                        </a:glow>
                      </a:effectLst>
                    </a:rPr>
                    <a:t>Emissions/Fluxes</a:t>
                  </a:r>
                </a:p>
              </p:txBody>
            </p:sp>
            <p:cxnSp>
              <p:nvCxnSpPr>
                <p:cNvPr id="25" name="Straight Arrow Connector 24">
                  <a:extLst>
                    <a:ext uri="{FF2B5EF4-FFF2-40B4-BE49-F238E27FC236}">
                      <a16:creationId xmlns:a16="http://schemas.microsoft.com/office/drawing/2014/main" id="{10033259-4639-E841-ACAB-ABE9B0D69041}"/>
                    </a:ext>
                  </a:extLst>
                </p:cNvPr>
                <p:cNvCxnSpPr>
                  <a:endCxn id="31" idx="2"/>
                </p:cNvCxnSpPr>
                <p:nvPr/>
              </p:nvCxnSpPr>
              <p:spPr>
                <a:xfrm>
                  <a:off x="7432158" y="2115879"/>
                  <a:ext cx="10633" cy="2530548"/>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826A203-2B00-7946-B13B-4D7E63C93D7B}"/>
                    </a:ext>
                  </a:extLst>
                </p:cNvPr>
                <p:cNvSpPr txBox="1"/>
                <p:nvPr/>
              </p:nvSpPr>
              <p:spPr>
                <a:xfrm>
                  <a:off x="5982476" y="3615082"/>
                  <a:ext cx="677444" cy="265300"/>
                </a:xfrm>
                <a:prstGeom prst="rect">
                  <a:avLst/>
                </a:prstGeom>
                <a:noFill/>
              </p:spPr>
              <p:txBody>
                <a:bodyPr wrap="none" rtlCol="0">
                  <a:spAutoFit/>
                </a:bodyPr>
                <a:lstStyle/>
                <a:p>
                  <a:r>
                    <a:rPr lang="en-GB" sz="900"/>
                    <a:t>Transport</a:t>
                  </a:r>
                </a:p>
              </p:txBody>
            </p:sp>
          </p:grpSp>
          <p:sp>
            <p:nvSpPr>
              <p:cNvPr id="20" name="TextBox 19">
                <a:extLst>
                  <a:ext uri="{FF2B5EF4-FFF2-40B4-BE49-F238E27FC236}">
                    <a16:creationId xmlns:a16="http://schemas.microsoft.com/office/drawing/2014/main" id="{1F35D77A-35E6-EB44-8A8B-95804A69939E}"/>
                  </a:ext>
                </a:extLst>
              </p:cNvPr>
              <p:cNvSpPr txBox="1"/>
              <p:nvPr/>
            </p:nvSpPr>
            <p:spPr>
              <a:xfrm>
                <a:off x="7012762" y="2551814"/>
                <a:ext cx="802708" cy="424481"/>
              </a:xfrm>
              <a:prstGeom prst="rect">
                <a:avLst/>
              </a:prstGeom>
              <a:noFill/>
            </p:spPr>
            <p:txBody>
              <a:bodyPr wrap="none" rtlCol="0">
                <a:spAutoFit/>
              </a:bodyPr>
              <a:lstStyle/>
              <a:p>
                <a:pPr algn="ctr"/>
                <a:r>
                  <a:rPr lang="en-GB" sz="900">
                    <a:solidFill>
                      <a:schemeClr val="accent1">
                        <a:lumMod val="50000"/>
                      </a:schemeClr>
                    </a:solidFill>
                  </a:rPr>
                  <a:t>Satellite </a:t>
                </a:r>
              </a:p>
              <a:p>
                <a:pPr algn="ctr"/>
                <a:r>
                  <a:rPr lang="en-GB" sz="900">
                    <a:solidFill>
                      <a:schemeClr val="accent1">
                        <a:lumMod val="50000"/>
                      </a:schemeClr>
                    </a:solidFill>
                  </a:rPr>
                  <a:t>Observation</a:t>
                </a:r>
              </a:p>
            </p:txBody>
          </p:sp>
        </p:grpSp>
        <p:sp>
          <p:nvSpPr>
            <p:cNvPr id="18" name="Right Arrow 17">
              <a:extLst>
                <a:ext uri="{FF2B5EF4-FFF2-40B4-BE49-F238E27FC236}">
                  <a16:creationId xmlns:a16="http://schemas.microsoft.com/office/drawing/2014/main" id="{67C3D8C3-F142-BF48-A898-22A41B92BF7F}"/>
                </a:ext>
              </a:extLst>
            </p:cNvPr>
            <p:cNvSpPr/>
            <p:nvPr/>
          </p:nvSpPr>
          <p:spPr>
            <a:xfrm>
              <a:off x="2831936" y="2859942"/>
              <a:ext cx="2905432" cy="973394"/>
            </a:xfrm>
            <a:prstGeom prst="rightArrow">
              <a:avLst/>
            </a:prstGeom>
            <a:gradFill>
              <a:gsLst>
                <a:gs pos="0">
                  <a:schemeClr val="accent1">
                    <a:lumMod val="60000"/>
                    <a:lumOff val="40000"/>
                    <a:alpha val="0"/>
                  </a:schemeClr>
                </a:gs>
                <a:gs pos="47000">
                  <a:schemeClr val="bg1">
                    <a:alpha val="28000"/>
                  </a:schemeClr>
                </a:gs>
                <a:gs pos="33000">
                  <a:schemeClr val="accent1">
                    <a:lumMod val="20000"/>
                    <a:lumOff val="80000"/>
                    <a:alpha val="0"/>
                  </a:schemeClr>
                </a:gs>
                <a:gs pos="100000">
                  <a:schemeClr val="bg2">
                    <a:lumMod val="50000"/>
                    <a:alpha val="7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sp>
        <p:nvSpPr>
          <p:cNvPr id="5" name="TextBox 4">
            <a:extLst>
              <a:ext uri="{FF2B5EF4-FFF2-40B4-BE49-F238E27FC236}">
                <a16:creationId xmlns:a16="http://schemas.microsoft.com/office/drawing/2014/main" id="{94A77772-7DD3-4B48-9D52-B50CC73791C3}"/>
              </a:ext>
            </a:extLst>
          </p:cNvPr>
          <p:cNvSpPr txBox="1"/>
          <p:nvPr/>
        </p:nvSpPr>
        <p:spPr>
          <a:xfrm>
            <a:off x="3124917" y="4499964"/>
            <a:ext cx="2677015" cy="300082"/>
          </a:xfrm>
          <a:prstGeom prst="rect">
            <a:avLst/>
          </a:prstGeom>
          <a:noFill/>
        </p:spPr>
        <p:txBody>
          <a:bodyPr wrap="none" rtlCol="0">
            <a:spAutoFit/>
          </a:bodyPr>
          <a:lstStyle/>
          <a:p>
            <a:r>
              <a:rPr lang="en-GB" sz="1350" dirty="0"/>
              <a:t>Short assimilation window problem</a:t>
            </a:r>
          </a:p>
        </p:txBody>
      </p:sp>
      <p:sp>
        <p:nvSpPr>
          <p:cNvPr id="33" name="Right Arrow 32">
            <a:extLst>
              <a:ext uri="{FF2B5EF4-FFF2-40B4-BE49-F238E27FC236}">
                <a16:creationId xmlns:a16="http://schemas.microsoft.com/office/drawing/2014/main" id="{05A1E9C2-E277-3D4F-ABB3-00FDF1BDCDAA}"/>
              </a:ext>
            </a:extLst>
          </p:cNvPr>
          <p:cNvSpPr/>
          <p:nvPr/>
        </p:nvSpPr>
        <p:spPr>
          <a:xfrm rot="10800000">
            <a:off x="5410199" y="3497956"/>
            <a:ext cx="1661895" cy="15964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4" name="TextBox 33">
            <a:extLst>
              <a:ext uri="{FF2B5EF4-FFF2-40B4-BE49-F238E27FC236}">
                <a16:creationId xmlns:a16="http://schemas.microsoft.com/office/drawing/2014/main" id="{D9E0E098-E539-CA45-AD68-DB4328EC6DC5}"/>
              </a:ext>
            </a:extLst>
          </p:cNvPr>
          <p:cNvSpPr txBox="1"/>
          <p:nvPr/>
        </p:nvSpPr>
        <p:spPr>
          <a:xfrm>
            <a:off x="5668560" y="3576313"/>
            <a:ext cx="1109791" cy="276999"/>
          </a:xfrm>
          <a:prstGeom prst="rect">
            <a:avLst/>
          </a:prstGeom>
          <a:noFill/>
        </p:spPr>
        <p:txBody>
          <a:bodyPr wrap="square" rtlCol="0">
            <a:spAutoFit/>
          </a:bodyPr>
          <a:lstStyle/>
          <a:p>
            <a:r>
              <a:rPr lang="en-GB" sz="1200" b="1" dirty="0"/>
              <a:t>Adjoint Model</a:t>
            </a:r>
          </a:p>
        </p:txBody>
      </p:sp>
      <p:sp>
        <p:nvSpPr>
          <p:cNvPr id="35" name="Right Arrow 34">
            <a:extLst>
              <a:ext uri="{FF2B5EF4-FFF2-40B4-BE49-F238E27FC236}">
                <a16:creationId xmlns:a16="http://schemas.microsoft.com/office/drawing/2014/main" id="{E3B229D6-D03A-5840-822B-2BEF57952D31}"/>
              </a:ext>
            </a:extLst>
          </p:cNvPr>
          <p:cNvSpPr/>
          <p:nvPr/>
        </p:nvSpPr>
        <p:spPr>
          <a:xfrm rot="10800000">
            <a:off x="5399313" y="3882971"/>
            <a:ext cx="1661961" cy="1665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8" name="TextBox 37">
            <a:extLst>
              <a:ext uri="{FF2B5EF4-FFF2-40B4-BE49-F238E27FC236}">
                <a16:creationId xmlns:a16="http://schemas.microsoft.com/office/drawing/2014/main" id="{44B16E90-0DDD-D849-8A47-B28C85FE3B90}"/>
              </a:ext>
            </a:extLst>
          </p:cNvPr>
          <p:cNvSpPr txBox="1"/>
          <p:nvPr/>
        </p:nvSpPr>
        <p:spPr>
          <a:xfrm>
            <a:off x="5718585" y="4007470"/>
            <a:ext cx="995465" cy="276999"/>
          </a:xfrm>
          <a:prstGeom prst="rect">
            <a:avLst/>
          </a:prstGeom>
          <a:noFill/>
        </p:spPr>
        <p:txBody>
          <a:bodyPr wrap="square" rtlCol="0">
            <a:spAutoFit/>
          </a:bodyPr>
          <a:lstStyle/>
          <a:p>
            <a:r>
              <a:rPr lang="en-GB" sz="1200" b="1" dirty="0"/>
              <a:t>Kalman Gain</a:t>
            </a:r>
          </a:p>
        </p:txBody>
      </p:sp>
    </p:spTree>
    <p:extLst>
      <p:ext uri="{BB962C8B-B14F-4D97-AF65-F5344CB8AC3E}">
        <p14:creationId xmlns:p14="http://schemas.microsoft.com/office/powerpoint/2010/main" val="3622661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41B2-CBD2-D544-80CF-483AE87E77E7}"/>
              </a:ext>
            </a:extLst>
          </p:cNvPr>
          <p:cNvSpPr>
            <a:spLocks noGrp="1"/>
          </p:cNvSpPr>
          <p:nvPr>
            <p:ph type="title"/>
          </p:nvPr>
        </p:nvSpPr>
        <p:spPr/>
        <p:txBody>
          <a:bodyPr/>
          <a:lstStyle/>
          <a:p>
            <a:r>
              <a:rPr lang="fr-FR" dirty="0"/>
              <a:t>Inverse </a:t>
            </a:r>
            <a:r>
              <a:rPr lang="fr-FR" dirty="0" err="1"/>
              <a:t>models</a:t>
            </a:r>
            <a:r>
              <a:rPr lang="fr-FR" dirty="0"/>
              <a:t> (</a:t>
            </a:r>
            <a:r>
              <a:rPr lang="fr-FR" dirty="0" err="1"/>
              <a:t>emission</a:t>
            </a:r>
            <a:r>
              <a:rPr lang="fr-FR" dirty="0"/>
              <a:t> estimations)</a:t>
            </a:r>
          </a:p>
        </p:txBody>
      </p:sp>
      <p:grpSp>
        <p:nvGrpSpPr>
          <p:cNvPr id="17" name="Group 16">
            <a:extLst>
              <a:ext uri="{FF2B5EF4-FFF2-40B4-BE49-F238E27FC236}">
                <a16:creationId xmlns:a16="http://schemas.microsoft.com/office/drawing/2014/main" id="{5F6E44A4-D21C-E14F-B353-BCA30914B012}"/>
              </a:ext>
            </a:extLst>
          </p:cNvPr>
          <p:cNvGrpSpPr/>
          <p:nvPr/>
        </p:nvGrpSpPr>
        <p:grpSpPr>
          <a:xfrm>
            <a:off x="1838325" y="1143258"/>
            <a:ext cx="5578252" cy="2255694"/>
            <a:chOff x="1924863" y="1467293"/>
            <a:chExt cx="5890607" cy="2592517"/>
          </a:xfrm>
        </p:grpSpPr>
        <p:grpSp>
          <p:nvGrpSpPr>
            <p:cNvPr id="19" name="Group 18">
              <a:extLst>
                <a:ext uri="{FF2B5EF4-FFF2-40B4-BE49-F238E27FC236}">
                  <a16:creationId xmlns:a16="http://schemas.microsoft.com/office/drawing/2014/main" id="{2E134D99-DF05-284D-BA43-D9C310AF340C}"/>
                </a:ext>
              </a:extLst>
            </p:cNvPr>
            <p:cNvGrpSpPr/>
            <p:nvPr/>
          </p:nvGrpSpPr>
          <p:grpSpPr>
            <a:xfrm>
              <a:off x="1924863" y="1467293"/>
              <a:ext cx="5507296" cy="2592517"/>
              <a:chOff x="1935495" y="2115879"/>
              <a:chExt cx="5507296" cy="2592517"/>
            </a:xfrm>
          </p:grpSpPr>
          <p:grpSp>
            <p:nvGrpSpPr>
              <p:cNvPr id="21" name="Group 20">
                <a:extLst>
                  <a:ext uri="{FF2B5EF4-FFF2-40B4-BE49-F238E27FC236}">
                    <a16:creationId xmlns:a16="http://schemas.microsoft.com/office/drawing/2014/main" id="{ED5E2ECB-8922-8446-881F-964F0751B0F2}"/>
                  </a:ext>
                </a:extLst>
              </p:cNvPr>
              <p:cNvGrpSpPr/>
              <p:nvPr/>
            </p:nvGrpSpPr>
            <p:grpSpPr>
              <a:xfrm>
                <a:off x="1935495" y="2158409"/>
                <a:ext cx="5507296" cy="2509283"/>
                <a:chOff x="1435764" y="2594345"/>
                <a:chExt cx="5145789" cy="2509283"/>
              </a:xfrm>
            </p:grpSpPr>
            <p:sp>
              <p:nvSpPr>
                <p:cNvPr id="31" name="Right Triangle 30">
                  <a:extLst>
                    <a:ext uri="{FF2B5EF4-FFF2-40B4-BE49-F238E27FC236}">
                      <a16:creationId xmlns:a16="http://schemas.microsoft.com/office/drawing/2014/main" id="{DDA4401C-D095-B847-86F2-6B19EB764567}"/>
                    </a:ext>
                  </a:extLst>
                </p:cNvPr>
                <p:cNvSpPr/>
                <p:nvPr/>
              </p:nvSpPr>
              <p:spPr>
                <a:xfrm flipH="1">
                  <a:off x="1658677" y="2594345"/>
                  <a:ext cx="4922876" cy="2488018"/>
                </a:xfrm>
                <a:prstGeom prst="rtTriangle">
                  <a:avLst/>
                </a:prstGeom>
                <a:gradFill>
                  <a:gsLst>
                    <a:gs pos="0">
                      <a:schemeClr val="bg2"/>
                    </a:gs>
                    <a:gs pos="78000">
                      <a:schemeClr val="bg1"/>
                    </a:gs>
                    <a:gs pos="65000">
                      <a:schemeClr val="bg2">
                        <a:lumMod val="50000"/>
                      </a:schemeClr>
                    </a:gs>
                    <a:gs pos="100000">
                      <a:schemeClr val="bg1"/>
                    </a:gs>
                  </a:gsLst>
                  <a:lin ang="0" scaled="0"/>
                </a:gra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pic>
              <p:nvPicPr>
                <p:cNvPr id="32" name="Picture 31">
                  <a:extLst>
                    <a:ext uri="{FF2B5EF4-FFF2-40B4-BE49-F238E27FC236}">
                      <a16:creationId xmlns:a16="http://schemas.microsoft.com/office/drawing/2014/main" id="{065033AA-EA24-4543-B44B-4966BC5B615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6053" l="6556" r="92667">
                              <a14:foregroundMark x1="17889" y1="60000" x2="17889" y2="79474"/>
                              <a14:foregroundMark x1="17889" y1="79474" x2="21333" y2="85789"/>
                              <a14:foregroundMark x1="31556" y1="48947" x2="31444" y2="71842"/>
                              <a14:foregroundMark x1="36000" y1="36053" x2="36778" y2="55526"/>
                              <a14:foregroundMark x1="29556" y1="43421" x2="30889" y2="48947"/>
                              <a14:foregroundMark x1="28444" y1="48158" x2="29000" y2="65526"/>
                              <a14:foregroundMark x1="29000" y1="65526" x2="32778" y2="80526"/>
                              <a14:foregroundMark x1="32778" y1="80526" x2="26111" y2="86579"/>
                              <a14:foregroundMark x1="26111" y1="86579" x2="22667" y2="94737"/>
                              <a14:foregroundMark x1="15111" y1="90526" x2="24444" y2="92632"/>
                              <a14:foregroundMark x1="24444" y1="92632" x2="34111" y2="90263"/>
                              <a14:foregroundMark x1="34111" y1="90263" x2="50778" y2="95789"/>
                              <a14:foregroundMark x1="50778" y1="95789" x2="83000" y2="91842"/>
                              <a14:foregroundMark x1="83000" y1="91842" x2="90889" y2="93684"/>
                              <a14:foregroundMark x1="90889" y1="93684" x2="92667" y2="95526"/>
                              <a14:foregroundMark x1="31444" y1="45789" x2="32778" y2="62895"/>
                              <a14:foregroundMark x1="32778" y1="62895" x2="28222" y2="50526"/>
                              <a14:foregroundMark x1="28222" y1="50526" x2="28222" y2="69211"/>
                              <a14:foregroundMark x1="32667" y1="62368" x2="33778" y2="73684"/>
                              <a14:foregroundMark x1="27778" y1="45526" x2="28111" y2="60263"/>
                              <a14:foregroundMark x1="15444" y1="96053" x2="6556" y2="96053"/>
                            </a14:backgroundRemoval>
                          </a14:imgEffect>
                        </a14:imgLayer>
                      </a14:imgProps>
                    </a:ext>
                  </a:extLst>
                </a:blip>
                <a:stretch>
                  <a:fillRect/>
                </a:stretch>
              </p:blipFill>
              <p:spPr>
                <a:xfrm>
                  <a:off x="1435764" y="4518008"/>
                  <a:ext cx="1736059" cy="585620"/>
                </a:xfrm>
                <a:prstGeom prst="rect">
                  <a:avLst/>
                </a:prstGeom>
              </p:spPr>
            </p:pic>
          </p:grpSp>
          <p:sp>
            <p:nvSpPr>
              <p:cNvPr id="22" name="TextBox 21">
                <a:extLst>
                  <a:ext uri="{FF2B5EF4-FFF2-40B4-BE49-F238E27FC236}">
                    <a16:creationId xmlns:a16="http://schemas.microsoft.com/office/drawing/2014/main" id="{682D279C-0D9C-764E-AE24-775CBCC6C233}"/>
                  </a:ext>
                </a:extLst>
              </p:cNvPr>
              <p:cNvSpPr txBox="1"/>
              <p:nvPr/>
            </p:nvSpPr>
            <p:spPr>
              <a:xfrm>
                <a:off x="3763926" y="4040373"/>
                <a:ext cx="807787" cy="265300"/>
              </a:xfrm>
              <a:prstGeom prst="rect">
                <a:avLst/>
              </a:prstGeom>
              <a:noFill/>
            </p:spPr>
            <p:txBody>
              <a:bodyPr wrap="none" rtlCol="0">
                <a:spAutoFit/>
              </a:bodyPr>
              <a:lstStyle/>
              <a:p>
                <a:r>
                  <a:rPr lang="fr-FR" sz="900" b="1" dirty="0" err="1"/>
                  <a:t>Finer</a:t>
                </a:r>
                <a:r>
                  <a:rPr lang="fr-FR" sz="900" b="1" dirty="0"/>
                  <a:t> </a:t>
                </a:r>
                <a:r>
                  <a:rPr lang="fr-FR" sz="900" b="1" dirty="0" err="1"/>
                  <a:t>scales</a:t>
                </a:r>
                <a:endParaRPr lang="fr-FR" sz="900" b="1" dirty="0"/>
              </a:p>
            </p:txBody>
          </p:sp>
          <p:sp>
            <p:nvSpPr>
              <p:cNvPr id="23" name="Right Arrow 22">
                <a:extLst>
                  <a:ext uri="{FF2B5EF4-FFF2-40B4-BE49-F238E27FC236}">
                    <a16:creationId xmlns:a16="http://schemas.microsoft.com/office/drawing/2014/main" id="{14233358-99AA-334E-AD52-83AE9AAED8A1}"/>
                  </a:ext>
                </a:extLst>
              </p:cNvPr>
              <p:cNvSpPr/>
              <p:nvPr/>
            </p:nvSpPr>
            <p:spPr>
              <a:xfrm>
                <a:off x="2658140" y="2477386"/>
                <a:ext cx="3710763" cy="55289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err="1">
                    <a:solidFill>
                      <a:schemeClr val="tx1"/>
                    </a:solidFill>
                  </a:rPr>
                  <a:t>Larger</a:t>
                </a:r>
                <a:r>
                  <a:rPr lang="fr-FR" sz="900" b="1" dirty="0">
                    <a:solidFill>
                      <a:schemeClr val="tx1"/>
                    </a:solidFill>
                  </a:rPr>
                  <a:t> </a:t>
                </a:r>
                <a:r>
                  <a:rPr lang="fr-FR" sz="900" b="1" dirty="0" err="1">
                    <a:solidFill>
                      <a:schemeClr val="tx1"/>
                    </a:solidFill>
                  </a:rPr>
                  <a:t>scales</a:t>
                </a:r>
                <a:endParaRPr lang="fr-FR" sz="900" b="1" dirty="0">
                  <a:solidFill>
                    <a:schemeClr val="tx1"/>
                  </a:solidFill>
                </a:endParaRPr>
              </a:p>
            </p:txBody>
          </p:sp>
          <p:sp>
            <p:nvSpPr>
              <p:cNvPr id="24" name="TextBox 23">
                <a:extLst>
                  <a:ext uri="{FF2B5EF4-FFF2-40B4-BE49-F238E27FC236}">
                    <a16:creationId xmlns:a16="http://schemas.microsoft.com/office/drawing/2014/main" id="{6D2FC31D-E93E-8642-9945-8AA7295C7AD8}"/>
                  </a:ext>
                </a:extLst>
              </p:cNvPr>
              <p:cNvSpPr txBox="1"/>
              <p:nvPr/>
            </p:nvSpPr>
            <p:spPr>
              <a:xfrm>
                <a:off x="2364378" y="4416565"/>
                <a:ext cx="1173424" cy="291831"/>
              </a:xfrm>
              <a:prstGeom prst="rect">
                <a:avLst/>
              </a:prstGeom>
              <a:noFill/>
            </p:spPr>
            <p:txBody>
              <a:bodyPr wrap="none" rtlCol="0">
                <a:spAutoFit/>
              </a:bodyPr>
              <a:lstStyle/>
              <a:p>
                <a:r>
                  <a:rPr lang="fr-FR" sz="1050" dirty="0">
                    <a:effectLst>
                      <a:glow rad="139700">
                        <a:schemeClr val="bg1">
                          <a:alpha val="69000"/>
                        </a:schemeClr>
                      </a:glow>
                    </a:effectLst>
                  </a:rPr>
                  <a:t>Emissions/Fluxes</a:t>
                </a:r>
              </a:p>
            </p:txBody>
          </p:sp>
          <p:cxnSp>
            <p:nvCxnSpPr>
              <p:cNvPr id="25" name="Straight Arrow Connector 24">
                <a:extLst>
                  <a:ext uri="{FF2B5EF4-FFF2-40B4-BE49-F238E27FC236}">
                    <a16:creationId xmlns:a16="http://schemas.microsoft.com/office/drawing/2014/main" id="{10033259-4639-E841-ACAB-ABE9B0D69041}"/>
                  </a:ext>
                </a:extLst>
              </p:cNvPr>
              <p:cNvCxnSpPr>
                <a:cxnSpLocks/>
                <a:endCxn id="31" idx="2"/>
              </p:cNvCxnSpPr>
              <p:nvPr/>
            </p:nvCxnSpPr>
            <p:spPr>
              <a:xfrm>
                <a:off x="7432158" y="2115879"/>
                <a:ext cx="10633" cy="2530548"/>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826A203-2B00-7946-B13B-4D7E63C93D7B}"/>
                  </a:ext>
                </a:extLst>
              </p:cNvPr>
              <p:cNvSpPr txBox="1"/>
              <p:nvPr/>
            </p:nvSpPr>
            <p:spPr>
              <a:xfrm>
                <a:off x="5982476" y="3615082"/>
                <a:ext cx="677444" cy="265300"/>
              </a:xfrm>
              <a:prstGeom prst="rect">
                <a:avLst/>
              </a:prstGeom>
              <a:noFill/>
            </p:spPr>
            <p:txBody>
              <a:bodyPr wrap="none" rtlCol="0">
                <a:spAutoFit/>
              </a:bodyPr>
              <a:lstStyle/>
              <a:p>
                <a:r>
                  <a:rPr lang="fr-FR" sz="900" dirty="0"/>
                  <a:t>Transport</a:t>
                </a:r>
              </a:p>
            </p:txBody>
          </p:sp>
        </p:grpSp>
        <p:sp>
          <p:nvSpPr>
            <p:cNvPr id="20" name="TextBox 19">
              <a:extLst>
                <a:ext uri="{FF2B5EF4-FFF2-40B4-BE49-F238E27FC236}">
                  <a16:creationId xmlns:a16="http://schemas.microsoft.com/office/drawing/2014/main" id="{1F35D77A-35E6-EB44-8A8B-95804A69939E}"/>
                </a:ext>
              </a:extLst>
            </p:cNvPr>
            <p:cNvSpPr txBox="1"/>
            <p:nvPr/>
          </p:nvSpPr>
          <p:spPr>
            <a:xfrm>
              <a:off x="7012762" y="2551814"/>
              <a:ext cx="802708" cy="424481"/>
            </a:xfrm>
            <a:prstGeom prst="rect">
              <a:avLst/>
            </a:prstGeom>
            <a:noFill/>
          </p:spPr>
          <p:txBody>
            <a:bodyPr wrap="none" rtlCol="0">
              <a:spAutoFit/>
            </a:bodyPr>
            <a:lstStyle/>
            <a:p>
              <a:pPr algn="ctr"/>
              <a:r>
                <a:rPr lang="fr-FR" sz="900" dirty="0">
                  <a:solidFill>
                    <a:schemeClr val="accent1">
                      <a:lumMod val="50000"/>
                    </a:schemeClr>
                  </a:solidFill>
                </a:rPr>
                <a:t>Satellite </a:t>
              </a:r>
            </a:p>
            <a:p>
              <a:pPr algn="ctr"/>
              <a:r>
                <a:rPr lang="fr-FR" sz="900" dirty="0">
                  <a:solidFill>
                    <a:schemeClr val="accent1">
                      <a:lumMod val="50000"/>
                    </a:schemeClr>
                  </a:solidFill>
                </a:rPr>
                <a:t>Observation</a:t>
              </a:r>
            </a:p>
          </p:txBody>
        </p:sp>
      </p:grpSp>
      <p:sp>
        <p:nvSpPr>
          <p:cNvPr id="5" name="TextBox 4">
            <a:extLst>
              <a:ext uri="{FF2B5EF4-FFF2-40B4-BE49-F238E27FC236}">
                <a16:creationId xmlns:a16="http://schemas.microsoft.com/office/drawing/2014/main" id="{94A77772-7DD3-4B48-9D52-B50CC73791C3}"/>
              </a:ext>
            </a:extLst>
          </p:cNvPr>
          <p:cNvSpPr txBox="1"/>
          <p:nvPr/>
        </p:nvSpPr>
        <p:spPr>
          <a:xfrm>
            <a:off x="1398539" y="4255907"/>
            <a:ext cx="6696000" cy="300082"/>
          </a:xfrm>
          <a:prstGeom prst="rect">
            <a:avLst/>
          </a:prstGeom>
          <a:noFill/>
        </p:spPr>
        <p:txBody>
          <a:bodyPr wrap="none" rtlCol="0">
            <a:spAutoFit/>
          </a:bodyPr>
          <a:lstStyle/>
          <a:p>
            <a:r>
              <a:rPr lang="en-US" sz="1350" dirty="0"/>
              <a:t>Short assimilation window problem: Increasing revisit and resolution will help but not only…</a:t>
            </a:r>
          </a:p>
        </p:txBody>
      </p:sp>
      <p:cxnSp>
        <p:nvCxnSpPr>
          <p:cNvPr id="41" name="Straight Arrow Connector 40">
            <a:extLst>
              <a:ext uri="{FF2B5EF4-FFF2-40B4-BE49-F238E27FC236}">
                <a16:creationId xmlns:a16="http://schemas.microsoft.com/office/drawing/2014/main" id="{F5BCF09D-3E5B-E04C-B423-C228CE840BFB}"/>
              </a:ext>
            </a:extLst>
          </p:cNvPr>
          <p:cNvCxnSpPr/>
          <p:nvPr/>
        </p:nvCxnSpPr>
        <p:spPr>
          <a:xfrm>
            <a:off x="5727183" y="1168758"/>
            <a:ext cx="10070" cy="2201777"/>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3A10486-61B8-204D-A836-C9D13A8811BA}"/>
              </a:ext>
            </a:extLst>
          </p:cNvPr>
          <p:cNvSpPr txBox="1"/>
          <p:nvPr/>
        </p:nvSpPr>
        <p:spPr>
          <a:xfrm>
            <a:off x="5340095" y="2112377"/>
            <a:ext cx="760144" cy="369332"/>
          </a:xfrm>
          <a:prstGeom prst="rect">
            <a:avLst/>
          </a:prstGeom>
          <a:noFill/>
        </p:spPr>
        <p:txBody>
          <a:bodyPr wrap="none" rtlCol="0">
            <a:spAutoFit/>
          </a:bodyPr>
          <a:lstStyle/>
          <a:p>
            <a:pPr algn="ctr"/>
            <a:r>
              <a:rPr lang="fr-FR" sz="900" dirty="0">
                <a:solidFill>
                  <a:schemeClr val="accent1">
                    <a:lumMod val="50000"/>
                  </a:schemeClr>
                </a:solidFill>
              </a:rPr>
              <a:t>Satellite </a:t>
            </a:r>
          </a:p>
          <a:p>
            <a:pPr algn="ctr"/>
            <a:r>
              <a:rPr lang="fr-FR" sz="900" dirty="0">
                <a:solidFill>
                  <a:schemeClr val="accent1">
                    <a:lumMod val="50000"/>
                  </a:schemeClr>
                </a:solidFill>
              </a:rPr>
              <a:t>Observation</a:t>
            </a:r>
          </a:p>
        </p:txBody>
      </p:sp>
      <p:cxnSp>
        <p:nvCxnSpPr>
          <p:cNvPr id="43" name="Straight Arrow Connector 42">
            <a:extLst>
              <a:ext uri="{FF2B5EF4-FFF2-40B4-BE49-F238E27FC236}">
                <a16:creationId xmlns:a16="http://schemas.microsoft.com/office/drawing/2014/main" id="{90B4E647-FBDB-B549-80B9-4AAFDCF3D4D2}"/>
              </a:ext>
            </a:extLst>
          </p:cNvPr>
          <p:cNvCxnSpPr/>
          <p:nvPr/>
        </p:nvCxnSpPr>
        <p:spPr>
          <a:xfrm>
            <a:off x="4548766" y="1201726"/>
            <a:ext cx="10070" cy="2201777"/>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1801316-217E-E646-8C66-D6A6014274E8}"/>
              </a:ext>
            </a:extLst>
          </p:cNvPr>
          <p:cNvSpPr txBox="1"/>
          <p:nvPr/>
        </p:nvSpPr>
        <p:spPr>
          <a:xfrm>
            <a:off x="4161678" y="2145344"/>
            <a:ext cx="760144" cy="369332"/>
          </a:xfrm>
          <a:prstGeom prst="rect">
            <a:avLst/>
          </a:prstGeom>
          <a:noFill/>
        </p:spPr>
        <p:txBody>
          <a:bodyPr wrap="none" rtlCol="0">
            <a:spAutoFit/>
          </a:bodyPr>
          <a:lstStyle/>
          <a:p>
            <a:pPr algn="ctr"/>
            <a:r>
              <a:rPr lang="fr-FR" sz="900" dirty="0">
                <a:solidFill>
                  <a:schemeClr val="accent1">
                    <a:lumMod val="50000"/>
                  </a:schemeClr>
                </a:solidFill>
              </a:rPr>
              <a:t>Satellite </a:t>
            </a:r>
          </a:p>
          <a:p>
            <a:pPr algn="ctr"/>
            <a:r>
              <a:rPr lang="fr-FR" sz="900" dirty="0">
                <a:solidFill>
                  <a:schemeClr val="accent1">
                    <a:lumMod val="50000"/>
                  </a:schemeClr>
                </a:solidFill>
              </a:rPr>
              <a:t>Observation</a:t>
            </a:r>
          </a:p>
        </p:txBody>
      </p:sp>
      <p:cxnSp>
        <p:nvCxnSpPr>
          <p:cNvPr id="45" name="Straight Arrow Connector 44">
            <a:extLst>
              <a:ext uri="{FF2B5EF4-FFF2-40B4-BE49-F238E27FC236}">
                <a16:creationId xmlns:a16="http://schemas.microsoft.com/office/drawing/2014/main" id="{F3BBFBBE-3CB1-784A-A86E-D572494EFD33}"/>
              </a:ext>
            </a:extLst>
          </p:cNvPr>
          <p:cNvCxnSpPr/>
          <p:nvPr/>
        </p:nvCxnSpPr>
        <p:spPr>
          <a:xfrm>
            <a:off x="3360117" y="1178164"/>
            <a:ext cx="10070" cy="2201777"/>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B39A686-03DE-4447-9ED7-BAEF25B1D87E}"/>
              </a:ext>
            </a:extLst>
          </p:cNvPr>
          <p:cNvSpPr txBox="1"/>
          <p:nvPr/>
        </p:nvSpPr>
        <p:spPr>
          <a:xfrm>
            <a:off x="2973029" y="2121782"/>
            <a:ext cx="760144" cy="369332"/>
          </a:xfrm>
          <a:prstGeom prst="rect">
            <a:avLst/>
          </a:prstGeom>
          <a:noFill/>
        </p:spPr>
        <p:txBody>
          <a:bodyPr wrap="none" rtlCol="0">
            <a:spAutoFit/>
          </a:bodyPr>
          <a:lstStyle/>
          <a:p>
            <a:pPr algn="ctr"/>
            <a:r>
              <a:rPr lang="fr-FR" sz="900" dirty="0">
                <a:solidFill>
                  <a:schemeClr val="accent1">
                    <a:lumMod val="50000"/>
                  </a:schemeClr>
                </a:solidFill>
              </a:rPr>
              <a:t>Satellite </a:t>
            </a:r>
          </a:p>
          <a:p>
            <a:pPr algn="ctr"/>
            <a:r>
              <a:rPr lang="fr-FR" sz="900" dirty="0">
                <a:solidFill>
                  <a:schemeClr val="accent1">
                    <a:lumMod val="50000"/>
                  </a:schemeClr>
                </a:solidFill>
              </a:rPr>
              <a:t>Observation</a:t>
            </a:r>
          </a:p>
        </p:txBody>
      </p:sp>
      <p:sp>
        <p:nvSpPr>
          <p:cNvPr id="47" name="Right Arrow 46">
            <a:extLst>
              <a:ext uri="{FF2B5EF4-FFF2-40B4-BE49-F238E27FC236}">
                <a16:creationId xmlns:a16="http://schemas.microsoft.com/office/drawing/2014/main" id="{221C6AD8-CE83-9742-A026-22479A81475D}"/>
              </a:ext>
            </a:extLst>
          </p:cNvPr>
          <p:cNvSpPr/>
          <p:nvPr/>
        </p:nvSpPr>
        <p:spPr>
          <a:xfrm rot="10800000">
            <a:off x="5410199" y="3497956"/>
            <a:ext cx="1661895" cy="15964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8" name="TextBox 47">
            <a:extLst>
              <a:ext uri="{FF2B5EF4-FFF2-40B4-BE49-F238E27FC236}">
                <a16:creationId xmlns:a16="http://schemas.microsoft.com/office/drawing/2014/main" id="{1B345CB1-9FF9-7D4F-A132-017841EDDDE0}"/>
              </a:ext>
            </a:extLst>
          </p:cNvPr>
          <p:cNvSpPr txBox="1"/>
          <p:nvPr/>
        </p:nvSpPr>
        <p:spPr>
          <a:xfrm>
            <a:off x="5668560" y="3576313"/>
            <a:ext cx="1109791" cy="276999"/>
          </a:xfrm>
          <a:prstGeom prst="rect">
            <a:avLst/>
          </a:prstGeom>
          <a:noFill/>
        </p:spPr>
        <p:txBody>
          <a:bodyPr wrap="square" rtlCol="0">
            <a:spAutoFit/>
          </a:bodyPr>
          <a:lstStyle/>
          <a:p>
            <a:r>
              <a:rPr lang="en-GB" sz="1200" b="1" dirty="0"/>
              <a:t>Adjoint Model</a:t>
            </a:r>
          </a:p>
        </p:txBody>
      </p:sp>
      <p:sp>
        <p:nvSpPr>
          <p:cNvPr id="49" name="Right Arrow 48">
            <a:extLst>
              <a:ext uri="{FF2B5EF4-FFF2-40B4-BE49-F238E27FC236}">
                <a16:creationId xmlns:a16="http://schemas.microsoft.com/office/drawing/2014/main" id="{02DCC698-4BE6-6446-B86F-4CAA53FAC033}"/>
              </a:ext>
            </a:extLst>
          </p:cNvPr>
          <p:cNvSpPr/>
          <p:nvPr/>
        </p:nvSpPr>
        <p:spPr>
          <a:xfrm rot="10800000">
            <a:off x="5399313" y="3882971"/>
            <a:ext cx="1661961" cy="1665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0" name="TextBox 49">
            <a:extLst>
              <a:ext uri="{FF2B5EF4-FFF2-40B4-BE49-F238E27FC236}">
                <a16:creationId xmlns:a16="http://schemas.microsoft.com/office/drawing/2014/main" id="{75534D45-6983-934E-AC9D-B40467EFB2A3}"/>
              </a:ext>
            </a:extLst>
          </p:cNvPr>
          <p:cNvSpPr txBox="1"/>
          <p:nvPr/>
        </p:nvSpPr>
        <p:spPr>
          <a:xfrm>
            <a:off x="5718585" y="4007470"/>
            <a:ext cx="995465" cy="276999"/>
          </a:xfrm>
          <a:prstGeom prst="rect">
            <a:avLst/>
          </a:prstGeom>
          <a:noFill/>
        </p:spPr>
        <p:txBody>
          <a:bodyPr wrap="square" rtlCol="0">
            <a:spAutoFit/>
          </a:bodyPr>
          <a:lstStyle/>
          <a:p>
            <a:r>
              <a:rPr lang="en-GB" sz="1200" b="1" dirty="0"/>
              <a:t>Kalman Gain</a:t>
            </a:r>
          </a:p>
        </p:txBody>
      </p:sp>
      <p:sp>
        <p:nvSpPr>
          <p:cNvPr id="51" name="Right Arrow 50">
            <a:extLst>
              <a:ext uri="{FF2B5EF4-FFF2-40B4-BE49-F238E27FC236}">
                <a16:creationId xmlns:a16="http://schemas.microsoft.com/office/drawing/2014/main" id="{89F9CE27-A679-AE4B-936A-A3696C7E759F}"/>
              </a:ext>
            </a:extLst>
          </p:cNvPr>
          <p:cNvSpPr/>
          <p:nvPr/>
        </p:nvSpPr>
        <p:spPr>
          <a:xfrm rot="10800000">
            <a:off x="3646713" y="3497956"/>
            <a:ext cx="1661895" cy="15964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2" name="TextBox 51">
            <a:extLst>
              <a:ext uri="{FF2B5EF4-FFF2-40B4-BE49-F238E27FC236}">
                <a16:creationId xmlns:a16="http://schemas.microsoft.com/office/drawing/2014/main" id="{34837EBA-158E-9349-BBC5-3D5427A04CA8}"/>
              </a:ext>
            </a:extLst>
          </p:cNvPr>
          <p:cNvSpPr txBox="1"/>
          <p:nvPr/>
        </p:nvSpPr>
        <p:spPr>
          <a:xfrm>
            <a:off x="3905074" y="3576313"/>
            <a:ext cx="1109791" cy="276999"/>
          </a:xfrm>
          <a:prstGeom prst="rect">
            <a:avLst/>
          </a:prstGeom>
          <a:noFill/>
        </p:spPr>
        <p:txBody>
          <a:bodyPr wrap="square" rtlCol="0">
            <a:spAutoFit/>
          </a:bodyPr>
          <a:lstStyle/>
          <a:p>
            <a:r>
              <a:rPr lang="en-GB" sz="1200" b="1" dirty="0"/>
              <a:t>Adjoint Model</a:t>
            </a:r>
          </a:p>
        </p:txBody>
      </p:sp>
      <p:sp>
        <p:nvSpPr>
          <p:cNvPr id="53" name="Right Arrow 52">
            <a:extLst>
              <a:ext uri="{FF2B5EF4-FFF2-40B4-BE49-F238E27FC236}">
                <a16:creationId xmlns:a16="http://schemas.microsoft.com/office/drawing/2014/main" id="{12CFB767-5FB3-404F-83AB-350D51FB4B26}"/>
              </a:ext>
            </a:extLst>
          </p:cNvPr>
          <p:cNvSpPr/>
          <p:nvPr/>
        </p:nvSpPr>
        <p:spPr>
          <a:xfrm rot="10800000">
            <a:off x="3635827" y="3882971"/>
            <a:ext cx="1661961" cy="1665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4" name="TextBox 53">
            <a:extLst>
              <a:ext uri="{FF2B5EF4-FFF2-40B4-BE49-F238E27FC236}">
                <a16:creationId xmlns:a16="http://schemas.microsoft.com/office/drawing/2014/main" id="{630485D7-BD91-7A48-B545-CC73FCEB62C4}"/>
              </a:ext>
            </a:extLst>
          </p:cNvPr>
          <p:cNvSpPr txBox="1"/>
          <p:nvPr/>
        </p:nvSpPr>
        <p:spPr>
          <a:xfrm>
            <a:off x="3955099" y="4007470"/>
            <a:ext cx="995465" cy="276999"/>
          </a:xfrm>
          <a:prstGeom prst="rect">
            <a:avLst/>
          </a:prstGeom>
          <a:noFill/>
        </p:spPr>
        <p:txBody>
          <a:bodyPr wrap="square" rtlCol="0">
            <a:spAutoFit/>
          </a:bodyPr>
          <a:lstStyle/>
          <a:p>
            <a:r>
              <a:rPr lang="en-GB" sz="1200" b="1" dirty="0"/>
              <a:t>Kalman Gain</a:t>
            </a:r>
          </a:p>
        </p:txBody>
      </p:sp>
      <p:sp>
        <p:nvSpPr>
          <p:cNvPr id="55" name="Right Arrow 54">
            <a:extLst>
              <a:ext uri="{FF2B5EF4-FFF2-40B4-BE49-F238E27FC236}">
                <a16:creationId xmlns:a16="http://schemas.microsoft.com/office/drawing/2014/main" id="{5C1E8AD8-1F40-6E44-AC95-A1C675A062FA}"/>
              </a:ext>
            </a:extLst>
          </p:cNvPr>
          <p:cNvSpPr/>
          <p:nvPr/>
        </p:nvSpPr>
        <p:spPr>
          <a:xfrm rot="10800000">
            <a:off x="1861456" y="3497956"/>
            <a:ext cx="1661895" cy="15964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6" name="TextBox 55">
            <a:extLst>
              <a:ext uri="{FF2B5EF4-FFF2-40B4-BE49-F238E27FC236}">
                <a16:creationId xmlns:a16="http://schemas.microsoft.com/office/drawing/2014/main" id="{9DE18D24-6965-1948-8D15-D1C7BF9D04C7}"/>
              </a:ext>
            </a:extLst>
          </p:cNvPr>
          <p:cNvSpPr txBox="1"/>
          <p:nvPr/>
        </p:nvSpPr>
        <p:spPr>
          <a:xfrm>
            <a:off x="2119817" y="3576313"/>
            <a:ext cx="1109791" cy="276999"/>
          </a:xfrm>
          <a:prstGeom prst="rect">
            <a:avLst/>
          </a:prstGeom>
          <a:noFill/>
        </p:spPr>
        <p:txBody>
          <a:bodyPr wrap="square" rtlCol="0">
            <a:spAutoFit/>
          </a:bodyPr>
          <a:lstStyle/>
          <a:p>
            <a:r>
              <a:rPr lang="en-GB" sz="1200" b="1" dirty="0"/>
              <a:t>Adjoint Model</a:t>
            </a:r>
          </a:p>
        </p:txBody>
      </p:sp>
      <p:sp>
        <p:nvSpPr>
          <p:cNvPr id="57" name="Right Arrow 56">
            <a:extLst>
              <a:ext uri="{FF2B5EF4-FFF2-40B4-BE49-F238E27FC236}">
                <a16:creationId xmlns:a16="http://schemas.microsoft.com/office/drawing/2014/main" id="{3B59B6B7-322C-114D-A7C6-EED2897D2B72}"/>
              </a:ext>
            </a:extLst>
          </p:cNvPr>
          <p:cNvSpPr/>
          <p:nvPr/>
        </p:nvSpPr>
        <p:spPr>
          <a:xfrm rot="10800000">
            <a:off x="1850570" y="3882971"/>
            <a:ext cx="1661961" cy="1665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8" name="TextBox 57">
            <a:extLst>
              <a:ext uri="{FF2B5EF4-FFF2-40B4-BE49-F238E27FC236}">
                <a16:creationId xmlns:a16="http://schemas.microsoft.com/office/drawing/2014/main" id="{78F68C37-2247-B445-9496-19CD1E75699F}"/>
              </a:ext>
            </a:extLst>
          </p:cNvPr>
          <p:cNvSpPr txBox="1"/>
          <p:nvPr/>
        </p:nvSpPr>
        <p:spPr>
          <a:xfrm>
            <a:off x="2169842" y="4007470"/>
            <a:ext cx="995465" cy="276999"/>
          </a:xfrm>
          <a:prstGeom prst="rect">
            <a:avLst/>
          </a:prstGeom>
          <a:noFill/>
        </p:spPr>
        <p:txBody>
          <a:bodyPr wrap="square" rtlCol="0">
            <a:spAutoFit/>
          </a:bodyPr>
          <a:lstStyle/>
          <a:p>
            <a:r>
              <a:rPr lang="en-GB" sz="1200" b="1" dirty="0"/>
              <a:t>Kalman Gain</a:t>
            </a:r>
          </a:p>
        </p:txBody>
      </p:sp>
      <p:sp>
        <p:nvSpPr>
          <p:cNvPr id="6" name="TextBox 5">
            <a:extLst>
              <a:ext uri="{FF2B5EF4-FFF2-40B4-BE49-F238E27FC236}">
                <a16:creationId xmlns:a16="http://schemas.microsoft.com/office/drawing/2014/main" id="{BFDFC209-F22D-8F41-B99D-4F6E7772D2F5}"/>
              </a:ext>
            </a:extLst>
          </p:cNvPr>
          <p:cNvSpPr txBox="1"/>
          <p:nvPr/>
        </p:nvSpPr>
        <p:spPr>
          <a:xfrm>
            <a:off x="1382486" y="4599997"/>
            <a:ext cx="4042453" cy="307777"/>
          </a:xfrm>
          <a:prstGeom prst="rect">
            <a:avLst/>
          </a:prstGeom>
          <a:noFill/>
        </p:spPr>
        <p:txBody>
          <a:bodyPr wrap="none" rtlCol="0">
            <a:spAutoFit/>
          </a:bodyPr>
          <a:lstStyle/>
          <a:p>
            <a:r>
              <a:rPr lang="en-US" sz="1400" b="1" dirty="0"/>
              <a:t>Operational data assimilation needs to be advanced</a:t>
            </a:r>
          </a:p>
        </p:txBody>
      </p:sp>
      <p:sp>
        <p:nvSpPr>
          <p:cNvPr id="37" name="TextBox 36">
            <a:extLst>
              <a:ext uri="{FF2B5EF4-FFF2-40B4-BE49-F238E27FC236}">
                <a16:creationId xmlns:a16="http://schemas.microsoft.com/office/drawing/2014/main" id="{B6A95579-6AB1-BE4B-A819-BBE3973F78DC}"/>
              </a:ext>
            </a:extLst>
          </p:cNvPr>
          <p:cNvSpPr txBox="1"/>
          <p:nvPr/>
        </p:nvSpPr>
        <p:spPr>
          <a:xfrm>
            <a:off x="1159088" y="723295"/>
            <a:ext cx="7184812" cy="300082"/>
          </a:xfrm>
          <a:prstGeom prst="rect">
            <a:avLst/>
          </a:prstGeom>
          <a:noFill/>
        </p:spPr>
        <p:txBody>
          <a:bodyPr wrap="square" rtlCol="0">
            <a:spAutoFit/>
          </a:bodyPr>
          <a:lstStyle/>
          <a:p>
            <a:r>
              <a:rPr lang="en-GB" sz="1350" dirty="0"/>
              <a:t>Use data assimilation to constrain not only the concentrations but also emission and surface fluxes</a:t>
            </a:r>
          </a:p>
        </p:txBody>
      </p:sp>
      <p:sp>
        <p:nvSpPr>
          <p:cNvPr id="38" name="Right Arrow 37">
            <a:extLst>
              <a:ext uri="{FF2B5EF4-FFF2-40B4-BE49-F238E27FC236}">
                <a16:creationId xmlns:a16="http://schemas.microsoft.com/office/drawing/2014/main" id="{84BB7035-2A9A-0E41-9FEE-F5CBE45A4968}"/>
              </a:ext>
            </a:extLst>
          </p:cNvPr>
          <p:cNvSpPr/>
          <p:nvPr/>
        </p:nvSpPr>
        <p:spPr>
          <a:xfrm>
            <a:off x="3166016" y="2513037"/>
            <a:ext cx="2355998" cy="773254"/>
          </a:xfrm>
          <a:prstGeom prst="rightArrow">
            <a:avLst/>
          </a:prstGeom>
          <a:gradFill>
            <a:gsLst>
              <a:gs pos="0">
                <a:schemeClr val="accent1">
                  <a:lumMod val="60000"/>
                  <a:lumOff val="40000"/>
                  <a:alpha val="0"/>
                </a:schemeClr>
              </a:gs>
              <a:gs pos="47000">
                <a:schemeClr val="bg1">
                  <a:alpha val="28000"/>
                </a:schemeClr>
              </a:gs>
              <a:gs pos="33000">
                <a:schemeClr val="accent1">
                  <a:lumMod val="20000"/>
                  <a:lumOff val="80000"/>
                  <a:alpha val="0"/>
                </a:schemeClr>
              </a:gs>
              <a:gs pos="100000">
                <a:schemeClr val="bg2">
                  <a:lumMod val="50000"/>
                  <a:alpha val="7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Tree>
    <p:extLst>
      <p:ext uri="{BB962C8B-B14F-4D97-AF65-F5344CB8AC3E}">
        <p14:creationId xmlns:p14="http://schemas.microsoft.com/office/powerpoint/2010/main" val="1595724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74B1C-D4E6-AE44-BD89-08F5224F2905}"/>
              </a:ext>
            </a:extLst>
          </p:cNvPr>
          <p:cNvSpPr>
            <a:spLocks noGrp="1"/>
          </p:cNvSpPr>
          <p:nvPr>
            <p:ph type="title"/>
          </p:nvPr>
        </p:nvSpPr>
        <p:spPr>
          <a:xfrm>
            <a:off x="833579" y="113211"/>
            <a:ext cx="8310421" cy="600892"/>
          </a:xfrm>
        </p:spPr>
        <p:txBody>
          <a:bodyPr/>
          <a:lstStyle/>
          <a:p>
            <a:pPr algn="ctr"/>
            <a:r>
              <a:rPr lang="en-US" dirty="0"/>
              <a:t>Operational emissions estimations using IFS: foundations</a:t>
            </a:r>
          </a:p>
        </p:txBody>
      </p:sp>
      <p:sp>
        <p:nvSpPr>
          <p:cNvPr id="3" name="TextBox 2">
            <a:extLst>
              <a:ext uri="{FF2B5EF4-FFF2-40B4-BE49-F238E27FC236}">
                <a16:creationId xmlns:a16="http://schemas.microsoft.com/office/drawing/2014/main" id="{5615DE46-0F50-6B42-88AA-D98D47B86F73}"/>
              </a:ext>
            </a:extLst>
          </p:cNvPr>
          <p:cNvSpPr txBox="1"/>
          <p:nvPr/>
        </p:nvSpPr>
        <p:spPr>
          <a:xfrm>
            <a:off x="1296435" y="891741"/>
            <a:ext cx="1566583" cy="507831"/>
          </a:xfrm>
          <a:prstGeom prst="rect">
            <a:avLst/>
          </a:prstGeom>
          <a:noFill/>
        </p:spPr>
        <p:txBody>
          <a:bodyPr wrap="none" rtlCol="0">
            <a:spAutoFit/>
          </a:bodyPr>
          <a:lstStyle/>
          <a:p>
            <a:pPr algn="ctr"/>
            <a:r>
              <a:rPr lang="en-US" sz="1350" dirty="0"/>
              <a:t>4D Var information:</a:t>
            </a:r>
          </a:p>
          <a:p>
            <a:pPr algn="ctr"/>
            <a:r>
              <a:rPr lang="en-US" sz="1350" dirty="0"/>
              <a:t>DETERMINISTIC</a:t>
            </a:r>
          </a:p>
        </p:txBody>
      </p:sp>
      <p:sp>
        <p:nvSpPr>
          <p:cNvPr id="4" name="TextBox 3">
            <a:extLst>
              <a:ext uri="{FF2B5EF4-FFF2-40B4-BE49-F238E27FC236}">
                <a16:creationId xmlns:a16="http://schemas.microsoft.com/office/drawing/2014/main" id="{89E32CCA-A40E-C64E-8DAC-798D4C5DD08C}"/>
              </a:ext>
            </a:extLst>
          </p:cNvPr>
          <p:cNvSpPr txBox="1"/>
          <p:nvPr/>
        </p:nvSpPr>
        <p:spPr>
          <a:xfrm>
            <a:off x="6390159" y="925563"/>
            <a:ext cx="1791004" cy="507831"/>
          </a:xfrm>
          <a:prstGeom prst="rect">
            <a:avLst/>
          </a:prstGeom>
          <a:noFill/>
        </p:spPr>
        <p:txBody>
          <a:bodyPr wrap="none" rtlCol="0">
            <a:spAutoFit/>
          </a:bodyPr>
          <a:lstStyle/>
          <a:p>
            <a:pPr algn="ctr"/>
            <a:r>
              <a:rPr lang="en-US" sz="1350" dirty="0"/>
              <a:t>Ensemble Information:</a:t>
            </a:r>
          </a:p>
          <a:p>
            <a:pPr algn="ctr"/>
            <a:r>
              <a:rPr lang="en-US" sz="1350" dirty="0"/>
              <a:t>STATISTICAL</a:t>
            </a:r>
          </a:p>
        </p:txBody>
      </p:sp>
      <p:sp>
        <p:nvSpPr>
          <p:cNvPr id="5" name="TextBox 4">
            <a:extLst>
              <a:ext uri="{FF2B5EF4-FFF2-40B4-BE49-F238E27FC236}">
                <a16:creationId xmlns:a16="http://schemas.microsoft.com/office/drawing/2014/main" id="{E11D9CD3-5A7D-D64F-B7CA-9630AC53AEE5}"/>
              </a:ext>
            </a:extLst>
          </p:cNvPr>
          <p:cNvSpPr txBox="1"/>
          <p:nvPr/>
        </p:nvSpPr>
        <p:spPr>
          <a:xfrm>
            <a:off x="1830942" y="4137822"/>
            <a:ext cx="5662448" cy="300082"/>
          </a:xfrm>
          <a:prstGeom prst="rect">
            <a:avLst/>
          </a:prstGeom>
          <a:noFill/>
          <a:ln>
            <a:solidFill>
              <a:schemeClr val="tx1"/>
            </a:solidFill>
          </a:ln>
        </p:spPr>
        <p:txBody>
          <a:bodyPr wrap="none" rtlCol="0">
            <a:spAutoFit/>
          </a:bodyPr>
          <a:lstStyle/>
          <a:p>
            <a:r>
              <a:rPr lang="en-US" sz="1350" dirty="0"/>
              <a:t>Compare and combine the two (hybrid) in order to design a synergistic system</a:t>
            </a:r>
          </a:p>
        </p:txBody>
      </p:sp>
      <p:pic>
        <p:nvPicPr>
          <p:cNvPr id="7" name="Picture 6" descr="A close up of text on a white background&#10;&#10;Description automatically generated">
            <a:extLst>
              <a:ext uri="{FF2B5EF4-FFF2-40B4-BE49-F238E27FC236}">
                <a16:creationId xmlns:a16="http://schemas.microsoft.com/office/drawing/2014/main" id="{823D8EF5-877E-F444-BF1E-910680A199DF}"/>
              </a:ext>
            </a:extLst>
          </p:cNvPr>
          <p:cNvPicPr>
            <a:picLocks noChangeAspect="1"/>
          </p:cNvPicPr>
          <p:nvPr/>
        </p:nvPicPr>
        <p:blipFill>
          <a:blip r:embed="rId2"/>
          <a:stretch>
            <a:fillRect/>
          </a:stretch>
        </p:blipFill>
        <p:spPr>
          <a:xfrm>
            <a:off x="5602615" y="1458609"/>
            <a:ext cx="3285509" cy="1851660"/>
          </a:xfrm>
          <a:prstGeom prst="rect">
            <a:avLst/>
          </a:prstGeom>
        </p:spPr>
      </p:pic>
      <p:sp>
        <p:nvSpPr>
          <p:cNvPr id="12" name="Down Arrow 11">
            <a:extLst>
              <a:ext uri="{FF2B5EF4-FFF2-40B4-BE49-F238E27FC236}">
                <a16:creationId xmlns:a16="http://schemas.microsoft.com/office/drawing/2014/main" id="{7E6CF1EE-C4ED-2E47-BA22-0C92D7F866AA}"/>
              </a:ext>
            </a:extLst>
          </p:cNvPr>
          <p:cNvSpPr/>
          <p:nvPr/>
        </p:nvSpPr>
        <p:spPr>
          <a:xfrm rot="2904670">
            <a:off x="5627729" y="3217029"/>
            <a:ext cx="299095" cy="6954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own Arrow 12">
            <a:extLst>
              <a:ext uri="{FF2B5EF4-FFF2-40B4-BE49-F238E27FC236}">
                <a16:creationId xmlns:a16="http://schemas.microsoft.com/office/drawing/2014/main" id="{5FF546EB-47FD-F643-96DA-6B0430157B14}"/>
              </a:ext>
            </a:extLst>
          </p:cNvPr>
          <p:cNvSpPr/>
          <p:nvPr/>
        </p:nvSpPr>
        <p:spPr>
          <a:xfrm rot="18574696">
            <a:off x="3148384" y="3222881"/>
            <a:ext cx="299095" cy="6954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descr="A close up of a map&#10;&#10;Description automatically generated">
            <a:extLst>
              <a:ext uri="{FF2B5EF4-FFF2-40B4-BE49-F238E27FC236}">
                <a16:creationId xmlns:a16="http://schemas.microsoft.com/office/drawing/2014/main" id="{B004B95F-C658-C843-BE5B-E1E9F74EC081}"/>
              </a:ext>
            </a:extLst>
          </p:cNvPr>
          <p:cNvPicPr>
            <a:picLocks noChangeAspect="1"/>
          </p:cNvPicPr>
          <p:nvPr/>
        </p:nvPicPr>
        <p:blipFill>
          <a:blip r:embed="rId3"/>
          <a:stretch>
            <a:fillRect/>
          </a:stretch>
        </p:blipFill>
        <p:spPr>
          <a:xfrm>
            <a:off x="834549" y="1370430"/>
            <a:ext cx="2801681" cy="1851660"/>
          </a:xfrm>
          <a:prstGeom prst="rect">
            <a:avLst/>
          </a:prstGeom>
        </p:spPr>
      </p:pic>
      <p:sp>
        <p:nvSpPr>
          <p:cNvPr id="6" name="TextBox 5">
            <a:extLst>
              <a:ext uri="{FF2B5EF4-FFF2-40B4-BE49-F238E27FC236}">
                <a16:creationId xmlns:a16="http://schemas.microsoft.com/office/drawing/2014/main" id="{ED121826-B282-564D-B56D-A93886EFD745}"/>
              </a:ext>
            </a:extLst>
          </p:cNvPr>
          <p:cNvSpPr txBox="1"/>
          <p:nvPr/>
        </p:nvSpPr>
        <p:spPr>
          <a:xfrm>
            <a:off x="3508131" y="1934307"/>
            <a:ext cx="2010807" cy="369332"/>
          </a:xfrm>
          <a:prstGeom prst="rect">
            <a:avLst/>
          </a:prstGeom>
          <a:noFill/>
        </p:spPr>
        <p:txBody>
          <a:bodyPr wrap="none" rtlCol="0">
            <a:spAutoFit/>
          </a:bodyPr>
          <a:lstStyle/>
          <a:p>
            <a:r>
              <a:rPr lang="en-US" dirty="0"/>
              <a:t>Not operational yet</a:t>
            </a:r>
          </a:p>
        </p:txBody>
      </p:sp>
    </p:spTree>
    <p:extLst>
      <p:ext uri="{BB962C8B-B14F-4D97-AF65-F5344CB8AC3E}">
        <p14:creationId xmlns:p14="http://schemas.microsoft.com/office/powerpoint/2010/main" val="1469834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DB29DB-94DD-D340-B758-4CEA3699220A}"/>
              </a:ext>
            </a:extLst>
          </p:cNvPr>
          <p:cNvSpPr>
            <a:spLocks noGrp="1"/>
          </p:cNvSpPr>
          <p:nvPr>
            <p:ph type="title"/>
          </p:nvPr>
        </p:nvSpPr>
        <p:spPr/>
        <p:txBody>
          <a:bodyPr/>
          <a:lstStyle/>
          <a:p>
            <a:r>
              <a:rPr lang="en-US" dirty="0"/>
              <a:t>The emission problem across the scales</a:t>
            </a:r>
          </a:p>
        </p:txBody>
      </p:sp>
      <p:grpSp>
        <p:nvGrpSpPr>
          <p:cNvPr id="14" name="Group 13">
            <a:extLst>
              <a:ext uri="{FF2B5EF4-FFF2-40B4-BE49-F238E27FC236}">
                <a16:creationId xmlns:a16="http://schemas.microsoft.com/office/drawing/2014/main" id="{C776A60A-F86B-B64B-A209-6D63B77B7E8A}"/>
              </a:ext>
            </a:extLst>
          </p:cNvPr>
          <p:cNvGrpSpPr/>
          <p:nvPr/>
        </p:nvGrpSpPr>
        <p:grpSpPr>
          <a:xfrm>
            <a:off x="-126701" y="1139232"/>
            <a:ext cx="4461309" cy="3810837"/>
            <a:chOff x="330499" y="848618"/>
            <a:chExt cx="6962775" cy="5340350"/>
          </a:xfrm>
        </p:grpSpPr>
        <p:pic>
          <p:nvPicPr>
            <p:cNvPr id="15" name="Picture 2">
              <a:extLst>
                <a:ext uri="{FF2B5EF4-FFF2-40B4-BE49-F238E27FC236}">
                  <a16:creationId xmlns:a16="http://schemas.microsoft.com/office/drawing/2014/main" id="{6906861A-C59B-9249-BD4D-50C554C94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99" y="848618"/>
              <a:ext cx="6962775" cy="5340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6" name="Group 15">
              <a:extLst>
                <a:ext uri="{FF2B5EF4-FFF2-40B4-BE49-F238E27FC236}">
                  <a16:creationId xmlns:a16="http://schemas.microsoft.com/office/drawing/2014/main" id="{FECCEE9A-0FB6-9A42-BF86-F1C23B25EA89}"/>
                </a:ext>
              </a:extLst>
            </p:cNvPr>
            <p:cNvGrpSpPr/>
            <p:nvPr/>
          </p:nvGrpSpPr>
          <p:grpSpPr>
            <a:xfrm>
              <a:off x="4842934" y="1379123"/>
              <a:ext cx="627753" cy="345043"/>
              <a:chOff x="6510867" y="1252123"/>
              <a:chExt cx="627753" cy="345043"/>
            </a:xfrm>
          </p:grpSpPr>
          <p:sp>
            <p:nvSpPr>
              <p:cNvPr id="17" name="Oval 16">
                <a:extLst>
                  <a:ext uri="{FF2B5EF4-FFF2-40B4-BE49-F238E27FC236}">
                    <a16:creationId xmlns:a16="http://schemas.microsoft.com/office/drawing/2014/main" id="{D478EB16-DC1A-7546-B56B-AB847C0F15F6}"/>
                  </a:ext>
                </a:extLst>
              </p:cNvPr>
              <p:cNvSpPr/>
              <p:nvPr/>
            </p:nvSpPr>
            <p:spPr>
              <a:xfrm>
                <a:off x="6510867" y="1311965"/>
                <a:ext cx="127000" cy="13583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6587D71-5F68-C544-87B5-8F427D49CB46}"/>
                  </a:ext>
                </a:extLst>
              </p:cNvPr>
              <p:cNvSpPr txBox="1"/>
              <p:nvPr/>
            </p:nvSpPr>
            <p:spPr>
              <a:xfrm>
                <a:off x="6542687" y="1252123"/>
                <a:ext cx="595933" cy="345043"/>
              </a:xfrm>
              <a:prstGeom prst="rect">
                <a:avLst/>
              </a:prstGeom>
              <a:noFill/>
            </p:spPr>
            <p:txBody>
              <a:bodyPr wrap="none" rtlCol="0">
                <a:spAutoFit/>
              </a:bodyPr>
              <a:lstStyle/>
              <a:p>
                <a:r>
                  <a:rPr lang="en-US" sz="1000" dirty="0"/>
                  <a:t>CO</a:t>
                </a:r>
                <a:r>
                  <a:rPr lang="en-US" sz="1000" baseline="-25000" dirty="0"/>
                  <a:t>2</a:t>
                </a:r>
              </a:p>
            </p:txBody>
          </p:sp>
        </p:grpSp>
      </p:grpSp>
      <p:sp>
        <p:nvSpPr>
          <p:cNvPr id="6" name="Oval 5">
            <a:extLst>
              <a:ext uri="{FF2B5EF4-FFF2-40B4-BE49-F238E27FC236}">
                <a16:creationId xmlns:a16="http://schemas.microsoft.com/office/drawing/2014/main" id="{0D6E2D94-A2C0-9F47-9313-918641B730FB}"/>
              </a:ext>
            </a:extLst>
          </p:cNvPr>
          <p:cNvSpPr/>
          <p:nvPr/>
        </p:nvSpPr>
        <p:spPr>
          <a:xfrm>
            <a:off x="2763826" y="1567543"/>
            <a:ext cx="103128" cy="103128"/>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DFB89C1-2EFB-EE42-B546-AD0F22E6F58A}"/>
              </a:ext>
            </a:extLst>
          </p:cNvPr>
          <p:cNvSpPr/>
          <p:nvPr/>
        </p:nvSpPr>
        <p:spPr>
          <a:xfrm>
            <a:off x="2400587" y="1939949"/>
            <a:ext cx="103128" cy="103128"/>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6D8EDA2-C8A3-5643-A793-26AA2EBE8849}"/>
              </a:ext>
            </a:extLst>
          </p:cNvPr>
          <p:cNvSpPr/>
          <p:nvPr/>
        </p:nvSpPr>
        <p:spPr>
          <a:xfrm>
            <a:off x="1913594" y="2491110"/>
            <a:ext cx="103128" cy="103128"/>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CB0816-CD9B-BD42-9577-E71BF1BD5B14}"/>
              </a:ext>
            </a:extLst>
          </p:cNvPr>
          <p:cNvSpPr/>
          <p:nvPr/>
        </p:nvSpPr>
        <p:spPr>
          <a:xfrm>
            <a:off x="1660358" y="2691637"/>
            <a:ext cx="103128" cy="103128"/>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429F893-04F4-E54A-85BF-F6306841CF77}"/>
              </a:ext>
            </a:extLst>
          </p:cNvPr>
          <p:cNvSpPr/>
          <p:nvPr/>
        </p:nvSpPr>
        <p:spPr>
          <a:xfrm>
            <a:off x="1496499" y="2844037"/>
            <a:ext cx="103128" cy="103128"/>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4FA96A-B854-5649-A7EF-FD1AACC70B25}"/>
              </a:ext>
            </a:extLst>
          </p:cNvPr>
          <p:cNvSpPr/>
          <p:nvPr/>
        </p:nvSpPr>
        <p:spPr>
          <a:xfrm>
            <a:off x="1339515" y="3023938"/>
            <a:ext cx="103128" cy="103128"/>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F8CA008-31D2-E24B-81F9-D0A8D6FFB0A9}"/>
              </a:ext>
            </a:extLst>
          </p:cNvPr>
          <p:cNvSpPr/>
          <p:nvPr/>
        </p:nvSpPr>
        <p:spPr>
          <a:xfrm>
            <a:off x="1760048" y="2605697"/>
            <a:ext cx="103128" cy="103128"/>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77DA452-8FA7-7F47-B607-A30F5754A2D5}"/>
              </a:ext>
            </a:extLst>
          </p:cNvPr>
          <p:cNvSpPr/>
          <p:nvPr/>
        </p:nvSpPr>
        <p:spPr>
          <a:xfrm>
            <a:off x="3184357" y="3858127"/>
            <a:ext cx="103128" cy="103128"/>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3A214F7-15A7-4E49-AF16-08D1BEEDF2AC}"/>
              </a:ext>
            </a:extLst>
          </p:cNvPr>
          <p:cNvSpPr txBox="1"/>
          <p:nvPr/>
        </p:nvSpPr>
        <p:spPr>
          <a:xfrm>
            <a:off x="3086100" y="3967843"/>
            <a:ext cx="643125" cy="246221"/>
          </a:xfrm>
          <a:prstGeom prst="rect">
            <a:avLst/>
          </a:prstGeom>
          <a:noFill/>
        </p:spPr>
        <p:txBody>
          <a:bodyPr wrap="none" rtlCol="0">
            <a:spAutoFit/>
          </a:bodyPr>
          <a:lstStyle/>
          <a:p>
            <a:r>
              <a:rPr lang="en-US" sz="1000" dirty="0"/>
              <a:t>Sat. Obs.</a:t>
            </a:r>
          </a:p>
        </p:txBody>
      </p:sp>
      <p:grpSp>
        <p:nvGrpSpPr>
          <p:cNvPr id="2" name="Group 1">
            <a:extLst>
              <a:ext uri="{FF2B5EF4-FFF2-40B4-BE49-F238E27FC236}">
                <a16:creationId xmlns:a16="http://schemas.microsoft.com/office/drawing/2014/main" id="{55CAAF44-E045-9E45-B585-894E71079308}"/>
              </a:ext>
            </a:extLst>
          </p:cNvPr>
          <p:cNvGrpSpPr/>
          <p:nvPr/>
        </p:nvGrpSpPr>
        <p:grpSpPr>
          <a:xfrm>
            <a:off x="4000500" y="562708"/>
            <a:ext cx="4969327" cy="4580793"/>
            <a:chOff x="5083280" y="827315"/>
            <a:chExt cx="3886547" cy="4316186"/>
          </a:xfrm>
        </p:grpSpPr>
        <p:pic>
          <p:nvPicPr>
            <p:cNvPr id="5" name="Picture 4">
              <a:extLst>
                <a:ext uri="{FF2B5EF4-FFF2-40B4-BE49-F238E27FC236}">
                  <a16:creationId xmlns:a16="http://schemas.microsoft.com/office/drawing/2014/main" id="{A1D00C0F-A1E8-FE43-B6CA-529ED299483B}"/>
                </a:ext>
              </a:extLst>
            </p:cNvPr>
            <p:cNvPicPr>
              <a:picLocks noChangeAspect="1"/>
            </p:cNvPicPr>
            <p:nvPr/>
          </p:nvPicPr>
          <p:blipFill rotWithShape="1">
            <a:blip r:embed="rId3">
              <a:extLst>
                <a:ext uri="{28A0092B-C50C-407E-A947-70E740481C1C}">
                  <a14:useLocalDpi xmlns:a14="http://schemas.microsoft.com/office/drawing/2010/main" val="0"/>
                </a:ext>
              </a:extLst>
            </a:blip>
            <a:srcRect l="2916" t="4269" r="14486" b="38573"/>
            <a:stretch/>
          </p:blipFill>
          <p:spPr bwMode="auto">
            <a:xfrm>
              <a:off x="5458556" y="1195755"/>
              <a:ext cx="3511271" cy="3947746"/>
            </a:xfrm>
            <a:prstGeom prst="rect">
              <a:avLst/>
            </a:prstGeom>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7" name="TextBox 6">
              <a:extLst>
                <a:ext uri="{FF2B5EF4-FFF2-40B4-BE49-F238E27FC236}">
                  <a16:creationId xmlns:a16="http://schemas.microsoft.com/office/drawing/2014/main" id="{2E1D4457-518D-7D47-B3F9-6FC8E4F66474}"/>
                </a:ext>
              </a:extLst>
            </p:cNvPr>
            <p:cNvSpPr txBox="1"/>
            <p:nvPr/>
          </p:nvSpPr>
          <p:spPr>
            <a:xfrm>
              <a:off x="5791199" y="838201"/>
              <a:ext cx="891526" cy="369332"/>
            </a:xfrm>
            <a:prstGeom prst="rect">
              <a:avLst/>
            </a:prstGeom>
            <a:noFill/>
          </p:spPr>
          <p:txBody>
            <a:bodyPr wrap="none" rtlCol="0">
              <a:spAutoFit/>
            </a:bodyPr>
            <a:lstStyle/>
            <a:p>
              <a:r>
                <a:rPr lang="en-US" dirty="0"/>
                <a:t>Sat </a:t>
              </a:r>
              <a:r>
                <a:rPr lang="en-US" dirty="0" err="1"/>
                <a:t>Obs</a:t>
              </a:r>
              <a:endParaRPr lang="en-US" dirty="0"/>
            </a:p>
          </p:txBody>
        </p:sp>
        <p:sp>
          <p:nvSpPr>
            <p:cNvPr id="8" name="TextBox 7">
              <a:extLst>
                <a:ext uri="{FF2B5EF4-FFF2-40B4-BE49-F238E27FC236}">
                  <a16:creationId xmlns:a16="http://schemas.microsoft.com/office/drawing/2014/main" id="{47A7665E-241A-074A-A3A1-DC2A47DC1235}"/>
                </a:ext>
              </a:extLst>
            </p:cNvPr>
            <p:cNvSpPr txBox="1"/>
            <p:nvPr/>
          </p:nvSpPr>
          <p:spPr>
            <a:xfrm>
              <a:off x="7532914" y="827315"/>
              <a:ext cx="1099981" cy="369332"/>
            </a:xfrm>
            <a:prstGeom prst="rect">
              <a:avLst/>
            </a:prstGeom>
            <a:noFill/>
          </p:spPr>
          <p:txBody>
            <a:bodyPr wrap="none" rtlCol="0">
              <a:spAutoFit/>
            </a:bodyPr>
            <a:lstStyle/>
            <a:p>
              <a:r>
                <a:rPr lang="en-US" dirty="0"/>
                <a:t>Emissions</a:t>
              </a:r>
            </a:p>
          </p:txBody>
        </p:sp>
        <p:sp>
          <p:nvSpPr>
            <p:cNvPr id="9" name="TextBox 8">
              <a:extLst>
                <a:ext uri="{FF2B5EF4-FFF2-40B4-BE49-F238E27FC236}">
                  <a16:creationId xmlns:a16="http://schemas.microsoft.com/office/drawing/2014/main" id="{833B4554-E8EC-6144-85EA-4BADA87B6B78}"/>
                </a:ext>
              </a:extLst>
            </p:cNvPr>
            <p:cNvSpPr txBox="1"/>
            <p:nvPr/>
          </p:nvSpPr>
          <p:spPr>
            <a:xfrm rot="16200000">
              <a:off x="4985657" y="1589314"/>
              <a:ext cx="564578" cy="369332"/>
            </a:xfrm>
            <a:prstGeom prst="rect">
              <a:avLst/>
            </a:prstGeom>
            <a:noFill/>
          </p:spPr>
          <p:txBody>
            <a:bodyPr wrap="none" rtlCol="0">
              <a:spAutoFit/>
            </a:bodyPr>
            <a:lstStyle/>
            <a:p>
              <a:r>
                <a:rPr lang="en-US" dirty="0"/>
                <a:t>NO</a:t>
              </a:r>
              <a:r>
                <a:rPr lang="en-US" baseline="-25000" dirty="0"/>
                <a:t>2</a:t>
              </a:r>
            </a:p>
          </p:txBody>
        </p:sp>
        <p:sp>
          <p:nvSpPr>
            <p:cNvPr id="10" name="TextBox 9">
              <a:extLst>
                <a:ext uri="{FF2B5EF4-FFF2-40B4-BE49-F238E27FC236}">
                  <a16:creationId xmlns:a16="http://schemas.microsoft.com/office/drawing/2014/main" id="{D6777BDC-B2B4-D84B-9BAA-E5897626B3CD}"/>
                </a:ext>
              </a:extLst>
            </p:cNvPr>
            <p:cNvSpPr txBox="1"/>
            <p:nvPr/>
          </p:nvSpPr>
          <p:spPr>
            <a:xfrm rot="16200000">
              <a:off x="5053936" y="4343400"/>
              <a:ext cx="536878" cy="369332"/>
            </a:xfrm>
            <a:prstGeom prst="rect">
              <a:avLst/>
            </a:prstGeom>
            <a:noFill/>
          </p:spPr>
          <p:txBody>
            <a:bodyPr wrap="none" rtlCol="0">
              <a:spAutoFit/>
            </a:bodyPr>
            <a:lstStyle/>
            <a:p>
              <a:r>
                <a:rPr lang="en-US" dirty="0"/>
                <a:t>CO</a:t>
              </a:r>
              <a:r>
                <a:rPr lang="en-US" baseline="-25000" dirty="0"/>
                <a:t>2</a:t>
              </a:r>
            </a:p>
          </p:txBody>
        </p:sp>
        <p:sp>
          <p:nvSpPr>
            <p:cNvPr id="11" name="TextBox 10">
              <a:extLst>
                <a:ext uri="{FF2B5EF4-FFF2-40B4-BE49-F238E27FC236}">
                  <a16:creationId xmlns:a16="http://schemas.microsoft.com/office/drawing/2014/main" id="{1B716411-2107-9846-A6A2-C62F8323134D}"/>
                </a:ext>
              </a:extLst>
            </p:cNvPr>
            <p:cNvSpPr txBox="1"/>
            <p:nvPr/>
          </p:nvSpPr>
          <p:spPr>
            <a:xfrm rot="16200000">
              <a:off x="5093210" y="2960914"/>
              <a:ext cx="458331" cy="369332"/>
            </a:xfrm>
            <a:prstGeom prst="rect">
              <a:avLst/>
            </a:prstGeom>
            <a:noFill/>
          </p:spPr>
          <p:txBody>
            <a:bodyPr wrap="none" rtlCol="0">
              <a:spAutoFit/>
            </a:bodyPr>
            <a:lstStyle/>
            <a:p>
              <a:r>
                <a:rPr lang="en-US" dirty="0"/>
                <a:t>CO</a:t>
              </a:r>
              <a:endParaRPr lang="en-US" baseline="-25000" dirty="0"/>
            </a:p>
          </p:txBody>
        </p:sp>
      </p:grpSp>
    </p:spTree>
    <p:extLst>
      <p:ext uri="{BB962C8B-B14F-4D97-AF65-F5344CB8AC3E}">
        <p14:creationId xmlns:p14="http://schemas.microsoft.com/office/powerpoint/2010/main" val="3005553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a:t>
            </a:r>
            <a:r>
              <a:rPr lang="en-GB" baseline="-25000" dirty="0"/>
              <a:t>2</a:t>
            </a:r>
            <a:r>
              <a:rPr lang="en-GB" dirty="0"/>
              <a:t>: problems with fast chemistry</a:t>
            </a:r>
          </a:p>
        </p:txBody>
      </p:sp>
      <p:sp>
        <p:nvSpPr>
          <p:cNvPr id="4" name="Slide Number Placeholder 3"/>
          <p:cNvSpPr>
            <a:spLocks noGrp="1"/>
          </p:cNvSpPr>
          <p:nvPr>
            <p:ph type="sldNum" sz="quarter" idx="10"/>
          </p:nvPr>
        </p:nvSpPr>
        <p:spPr/>
        <p:txBody>
          <a:bodyPr/>
          <a:lstStyle/>
          <a:p>
            <a:r>
              <a:rPr lang="en-GB"/>
              <a:t>Slide </a:t>
            </a:r>
            <a:fld id="{4E567AF3-9D1A-46B3-AE83-267C8175D972}" type="slidenum">
              <a:rPr lang="en-GB" smtClean="0"/>
              <a:pPr/>
              <a:t>15</a:t>
            </a:fld>
            <a:endParaRPr lang="en-GB"/>
          </a:p>
        </p:txBody>
      </p:sp>
      <p:sp>
        <p:nvSpPr>
          <p:cNvPr id="5" name="TextBox 4"/>
          <p:cNvSpPr txBox="1"/>
          <p:nvPr/>
        </p:nvSpPr>
        <p:spPr>
          <a:xfrm>
            <a:off x="954968" y="3987738"/>
            <a:ext cx="2376264" cy="300082"/>
          </a:xfrm>
          <a:prstGeom prst="rect">
            <a:avLst/>
          </a:prstGeom>
          <a:noFill/>
        </p:spPr>
        <p:txBody>
          <a:bodyPr wrap="square" rtlCol="0">
            <a:spAutoFit/>
          </a:bodyPr>
          <a:lstStyle/>
          <a:p>
            <a:r>
              <a:rPr lang="en-GB" sz="1350" dirty="0"/>
              <a:t>Credit: AQICN</a:t>
            </a:r>
          </a:p>
        </p:txBody>
      </p:sp>
      <p:pic>
        <p:nvPicPr>
          <p:cNvPr id="6" name="Picture 5" descr="A close up of a necklace&#10;&#10;Description automatically generated">
            <a:extLst>
              <a:ext uri="{FF2B5EF4-FFF2-40B4-BE49-F238E27FC236}">
                <a16:creationId xmlns:a16="http://schemas.microsoft.com/office/drawing/2014/main" id="{E17827C1-4DDE-1245-9850-6E29D5A4E794}"/>
              </a:ext>
            </a:extLst>
          </p:cNvPr>
          <p:cNvPicPr>
            <a:picLocks noChangeAspect="1"/>
          </p:cNvPicPr>
          <p:nvPr/>
        </p:nvPicPr>
        <p:blipFill>
          <a:blip r:embed="rId2"/>
          <a:stretch>
            <a:fillRect/>
          </a:stretch>
        </p:blipFill>
        <p:spPr>
          <a:xfrm>
            <a:off x="476250" y="855481"/>
            <a:ext cx="4762500" cy="2962275"/>
          </a:xfrm>
          <a:prstGeom prst="rect">
            <a:avLst/>
          </a:prstGeom>
        </p:spPr>
      </p:pic>
      <p:sp>
        <p:nvSpPr>
          <p:cNvPr id="7" name="TextBox 6">
            <a:extLst>
              <a:ext uri="{FF2B5EF4-FFF2-40B4-BE49-F238E27FC236}">
                <a16:creationId xmlns:a16="http://schemas.microsoft.com/office/drawing/2014/main" id="{BF827370-43E7-974A-977F-F49A9DB00CE5}"/>
              </a:ext>
            </a:extLst>
          </p:cNvPr>
          <p:cNvSpPr txBox="1"/>
          <p:nvPr/>
        </p:nvSpPr>
        <p:spPr>
          <a:xfrm>
            <a:off x="5486400" y="1175657"/>
            <a:ext cx="3109954" cy="300082"/>
          </a:xfrm>
          <a:prstGeom prst="rect">
            <a:avLst/>
          </a:prstGeom>
          <a:noFill/>
        </p:spPr>
        <p:txBody>
          <a:bodyPr wrap="none" rtlCol="0">
            <a:spAutoFit/>
          </a:bodyPr>
          <a:lstStyle/>
          <a:p>
            <a:r>
              <a:rPr lang="en-US" sz="1350" dirty="0"/>
              <a:t>NO</a:t>
            </a:r>
            <a:r>
              <a:rPr lang="en-US" sz="1350" baseline="-25000" dirty="0"/>
              <a:t>2</a:t>
            </a:r>
            <a:r>
              <a:rPr lang="en-US" sz="1350" dirty="0"/>
              <a:t> is short lived: few hours to half a day</a:t>
            </a:r>
          </a:p>
        </p:txBody>
      </p:sp>
      <p:sp>
        <p:nvSpPr>
          <p:cNvPr id="8" name="TextBox 7">
            <a:extLst>
              <a:ext uri="{FF2B5EF4-FFF2-40B4-BE49-F238E27FC236}">
                <a16:creationId xmlns:a16="http://schemas.microsoft.com/office/drawing/2014/main" id="{8001F224-8771-DC41-9C36-2AAE99F48EBA}"/>
              </a:ext>
            </a:extLst>
          </p:cNvPr>
          <p:cNvSpPr txBox="1"/>
          <p:nvPr/>
        </p:nvSpPr>
        <p:spPr>
          <a:xfrm>
            <a:off x="5486401" y="2248405"/>
            <a:ext cx="3432863" cy="300082"/>
          </a:xfrm>
          <a:prstGeom prst="rect">
            <a:avLst/>
          </a:prstGeom>
          <a:noFill/>
        </p:spPr>
        <p:txBody>
          <a:bodyPr wrap="none" rtlCol="0">
            <a:spAutoFit/>
          </a:bodyPr>
          <a:lstStyle/>
          <a:p>
            <a:r>
              <a:rPr lang="en-US" sz="1350" dirty="0"/>
              <a:t>NO</a:t>
            </a:r>
            <a:r>
              <a:rPr lang="en-US" sz="1350" baseline="-25000" dirty="0"/>
              <a:t>2</a:t>
            </a:r>
            <a:r>
              <a:rPr lang="en-US" sz="1350" dirty="0"/>
              <a:t> chemistry is non-linear and very reactive </a:t>
            </a:r>
          </a:p>
        </p:txBody>
      </p:sp>
      <p:sp>
        <p:nvSpPr>
          <p:cNvPr id="9" name="TextBox 8">
            <a:extLst>
              <a:ext uri="{FF2B5EF4-FFF2-40B4-BE49-F238E27FC236}">
                <a16:creationId xmlns:a16="http://schemas.microsoft.com/office/drawing/2014/main" id="{0C051429-8214-3842-85A5-BA9A6F964BF5}"/>
              </a:ext>
            </a:extLst>
          </p:cNvPr>
          <p:cNvSpPr txBox="1"/>
          <p:nvPr/>
        </p:nvSpPr>
        <p:spPr>
          <a:xfrm>
            <a:off x="5475688" y="3344596"/>
            <a:ext cx="3668312" cy="715581"/>
          </a:xfrm>
          <a:prstGeom prst="rect">
            <a:avLst/>
          </a:prstGeom>
          <a:noFill/>
        </p:spPr>
        <p:txBody>
          <a:bodyPr wrap="square" rtlCol="0">
            <a:spAutoFit/>
          </a:bodyPr>
          <a:lstStyle/>
          <a:p>
            <a:r>
              <a:rPr lang="en-US" sz="1350" dirty="0"/>
              <a:t>NO</a:t>
            </a:r>
            <a:r>
              <a:rPr lang="en-US" sz="1350" baseline="-25000" dirty="0"/>
              <a:t>2</a:t>
            </a:r>
            <a:r>
              <a:rPr lang="en-US" sz="1350" dirty="0"/>
              <a:t> levels are strongly dependent on emissions but also other factors: weather variability and presence of other pollutants (VOCs)</a:t>
            </a:r>
          </a:p>
        </p:txBody>
      </p:sp>
    </p:spTree>
    <p:extLst>
      <p:ext uri="{BB962C8B-B14F-4D97-AF65-F5344CB8AC3E}">
        <p14:creationId xmlns:p14="http://schemas.microsoft.com/office/powerpoint/2010/main" val="4277993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05526" y="4515966"/>
            <a:ext cx="8640960" cy="627534"/>
          </a:xfrm>
          <a:prstGeom prst="rect">
            <a:avLst/>
          </a:prstGeom>
          <a:solidFill>
            <a:schemeClr val="bg1"/>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GB">
              <a:latin typeface="Times" pitchFamily="18" charset="0"/>
            </a:endParaRPr>
          </a:p>
        </p:txBody>
      </p:sp>
      <p:pic>
        <p:nvPicPr>
          <p:cNvPr id="11"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18896" t="89438" r="13118"/>
          <a:stretch/>
        </p:blipFill>
        <p:spPr bwMode="auto">
          <a:xfrm>
            <a:off x="1385646" y="3729969"/>
            <a:ext cx="2484277" cy="245938"/>
          </a:xfrm>
          <a:prstGeom prst="rect">
            <a:avLst/>
          </a:prstGeom>
          <a:noFill/>
          <a:ln w="12700">
            <a:noFill/>
            <a:miter lim="800000"/>
            <a:headEnd/>
            <a:tailEnd/>
          </a:ln>
          <a:effectLst/>
        </p:spPr>
      </p:pic>
      <p:sp>
        <p:nvSpPr>
          <p:cNvPr id="2" name="Title 1"/>
          <p:cNvSpPr>
            <a:spLocks noGrp="1"/>
          </p:cNvSpPr>
          <p:nvPr>
            <p:ph type="title"/>
          </p:nvPr>
        </p:nvSpPr>
        <p:spPr/>
        <p:txBody>
          <a:bodyPr/>
          <a:lstStyle/>
          <a:p>
            <a:r>
              <a:rPr lang="en-GB"/>
              <a:t>Short lived </a:t>
            </a:r>
            <a:r>
              <a:rPr lang="en-GB" dirty="0"/>
              <a:t>memory of NO2 assimilation</a:t>
            </a:r>
          </a:p>
        </p:txBody>
      </p:sp>
      <p:pic>
        <p:nvPicPr>
          <p:cNvPr id="8" name="Content Placeholder 7"/>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r="50129" b="9134"/>
          <a:stretch/>
        </p:blipFill>
        <p:spPr>
          <a:xfrm>
            <a:off x="1067512" y="752217"/>
            <a:ext cx="2564606" cy="2977753"/>
          </a:xfrm>
          <a:prstGeom prst="rect">
            <a:avLst/>
          </a:prstGeom>
        </p:spPr>
      </p:pic>
      <p:sp>
        <p:nvSpPr>
          <p:cNvPr id="14" name="TextBox 13"/>
          <p:cNvSpPr txBox="1"/>
          <p:nvPr/>
        </p:nvSpPr>
        <p:spPr>
          <a:xfrm>
            <a:off x="1223628" y="503946"/>
            <a:ext cx="2754306" cy="323165"/>
          </a:xfrm>
          <a:prstGeom prst="rect">
            <a:avLst/>
          </a:prstGeom>
          <a:noFill/>
        </p:spPr>
        <p:txBody>
          <a:bodyPr wrap="square" rtlCol="0">
            <a:spAutoFit/>
          </a:bodyPr>
          <a:lstStyle/>
          <a:p>
            <a:r>
              <a:rPr lang="en-GB" sz="1500" b="1" dirty="0">
                <a:latin typeface="Calibri" pitchFamily="34" charset="0"/>
              </a:rPr>
              <a:t>OMI NO2 analysis increment [%]</a:t>
            </a:r>
          </a:p>
        </p:txBody>
      </p:sp>
      <p:grpSp>
        <p:nvGrpSpPr>
          <p:cNvPr id="33" name="Group 32"/>
          <p:cNvGrpSpPr/>
          <p:nvPr/>
        </p:nvGrpSpPr>
        <p:grpSpPr>
          <a:xfrm>
            <a:off x="3815916" y="951570"/>
            <a:ext cx="4089948" cy="2664849"/>
            <a:chOff x="3563888" y="1268760"/>
            <a:chExt cx="5453264" cy="3553132"/>
          </a:xfrm>
        </p:grpSpPr>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9430" t="95804" r="15792"/>
            <a:stretch/>
          </p:blipFill>
          <p:spPr>
            <a:xfrm>
              <a:off x="3779912" y="4365104"/>
              <a:ext cx="5237240" cy="456788"/>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48072" r="48297" b="28201"/>
            <a:stretch/>
          </p:blipFill>
          <p:spPr>
            <a:xfrm>
              <a:off x="3563888" y="2852936"/>
              <a:ext cx="2834644" cy="1627198"/>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47545" b="75612"/>
            <a:stretch/>
          </p:blipFill>
          <p:spPr>
            <a:xfrm>
              <a:off x="3586059" y="1268760"/>
              <a:ext cx="2875897" cy="1672529"/>
            </a:xfrm>
            <a:prstGeom prst="rect">
              <a:avLst/>
            </a:prstGeom>
          </p:spPr>
        </p:pic>
      </p:grpSp>
      <p:sp>
        <p:nvSpPr>
          <p:cNvPr id="21" name="TextBox 20"/>
          <p:cNvSpPr txBox="1"/>
          <p:nvPr/>
        </p:nvSpPr>
        <p:spPr>
          <a:xfrm>
            <a:off x="3977934" y="520394"/>
            <a:ext cx="4023066" cy="346249"/>
          </a:xfrm>
          <a:prstGeom prst="rect">
            <a:avLst/>
          </a:prstGeom>
          <a:noFill/>
        </p:spPr>
        <p:txBody>
          <a:bodyPr wrap="square" rtlCol="0">
            <a:spAutoFit/>
          </a:bodyPr>
          <a:lstStyle/>
          <a:p>
            <a:pPr algn="ctr"/>
            <a:r>
              <a:rPr lang="en-GB" sz="1650" b="1" dirty="0">
                <a:latin typeface="Calibri" pitchFamily="34" charset="0"/>
              </a:rPr>
              <a:t>Differences between	</a:t>
            </a:r>
          </a:p>
        </p:txBody>
      </p:sp>
      <p:sp>
        <p:nvSpPr>
          <p:cNvPr id="25" name="TextBox 24"/>
          <p:cNvSpPr txBox="1"/>
          <p:nvPr/>
        </p:nvSpPr>
        <p:spPr>
          <a:xfrm>
            <a:off x="6806617" y="3543859"/>
            <a:ext cx="1437791" cy="276999"/>
          </a:xfrm>
          <a:prstGeom prst="rect">
            <a:avLst/>
          </a:prstGeom>
          <a:noFill/>
        </p:spPr>
        <p:txBody>
          <a:bodyPr wrap="square" rtlCol="0">
            <a:spAutoFit/>
          </a:bodyPr>
          <a:lstStyle/>
          <a:p>
            <a:r>
              <a:rPr lang="en-GB" sz="1200" b="1" dirty="0">
                <a:latin typeface="Calibri" pitchFamily="34" charset="0"/>
              </a:rPr>
              <a:t>[10</a:t>
            </a:r>
            <a:r>
              <a:rPr lang="en-GB" sz="1200" b="1" baseline="30000" dirty="0">
                <a:latin typeface="Calibri" pitchFamily="34" charset="0"/>
              </a:rPr>
              <a:t>15</a:t>
            </a:r>
            <a:r>
              <a:rPr lang="en-GB" sz="1200" b="1" dirty="0">
                <a:latin typeface="Calibri" pitchFamily="34" charset="0"/>
              </a:rPr>
              <a:t> </a:t>
            </a:r>
            <a:r>
              <a:rPr lang="en-GB" sz="1200" b="1" dirty="0" err="1">
                <a:latin typeface="Calibri" pitchFamily="34" charset="0"/>
              </a:rPr>
              <a:t>molec</a:t>
            </a:r>
            <a:r>
              <a:rPr lang="en-GB" sz="1200" b="1" dirty="0">
                <a:latin typeface="Calibri" pitchFamily="34" charset="0"/>
              </a:rPr>
              <a:t>/cm</a:t>
            </a:r>
            <a:r>
              <a:rPr lang="en-GB" sz="1200" b="1" baseline="30000" dirty="0">
                <a:latin typeface="Calibri" pitchFamily="34" charset="0"/>
              </a:rPr>
              <a:t>2</a:t>
            </a:r>
            <a:r>
              <a:rPr lang="en-GB" sz="1200" b="1" dirty="0">
                <a:latin typeface="Calibri" pitchFamily="34" charset="0"/>
              </a:rPr>
              <a:t>]</a:t>
            </a:r>
          </a:p>
        </p:txBody>
      </p:sp>
      <p:sp>
        <p:nvSpPr>
          <p:cNvPr id="19" name="TextBox 18"/>
          <p:cNvSpPr txBox="1"/>
          <p:nvPr/>
        </p:nvSpPr>
        <p:spPr>
          <a:xfrm>
            <a:off x="3940557" y="1885787"/>
            <a:ext cx="631444" cy="461665"/>
          </a:xfrm>
          <a:prstGeom prst="rect">
            <a:avLst/>
          </a:prstGeom>
          <a:solidFill>
            <a:schemeClr val="bg1"/>
          </a:solidFill>
        </p:spPr>
        <p:txBody>
          <a:bodyPr wrap="square" rtlCol="0">
            <a:spAutoFit/>
          </a:bodyPr>
          <a:lstStyle/>
          <a:p>
            <a:r>
              <a:rPr lang="en-GB" sz="1200" b="1" dirty="0">
                <a:latin typeface="Calibri" pitchFamily="34" charset="0"/>
              </a:rPr>
              <a:t>JF 2008</a:t>
            </a:r>
          </a:p>
        </p:txBody>
      </p:sp>
      <p:sp>
        <p:nvSpPr>
          <p:cNvPr id="20" name="TextBox 19"/>
          <p:cNvSpPr txBox="1"/>
          <p:nvPr/>
        </p:nvSpPr>
        <p:spPr>
          <a:xfrm>
            <a:off x="3923928" y="3019913"/>
            <a:ext cx="702078" cy="461665"/>
          </a:xfrm>
          <a:prstGeom prst="rect">
            <a:avLst/>
          </a:prstGeom>
          <a:solidFill>
            <a:schemeClr val="bg1"/>
          </a:solidFill>
        </p:spPr>
        <p:txBody>
          <a:bodyPr wrap="square" rtlCol="0">
            <a:spAutoFit/>
          </a:bodyPr>
          <a:lstStyle/>
          <a:p>
            <a:r>
              <a:rPr lang="en-GB" sz="1200" b="1" dirty="0">
                <a:latin typeface="Calibri" pitchFamily="34" charset="0"/>
              </a:rPr>
              <a:t>JJA 2008</a:t>
            </a:r>
          </a:p>
        </p:txBody>
      </p:sp>
      <p:sp>
        <p:nvSpPr>
          <p:cNvPr id="22" name="TextBox 21"/>
          <p:cNvSpPr txBox="1"/>
          <p:nvPr/>
        </p:nvSpPr>
        <p:spPr>
          <a:xfrm>
            <a:off x="1348269" y="1748395"/>
            <a:ext cx="631444" cy="461665"/>
          </a:xfrm>
          <a:prstGeom prst="rect">
            <a:avLst/>
          </a:prstGeom>
          <a:solidFill>
            <a:schemeClr val="bg1"/>
          </a:solidFill>
        </p:spPr>
        <p:txBody>
          <a:bodyPr wrap="square" rtlCol="0">
            <a:spAutoFit/>
          </a:bodyPr>
          <a:lstStyle/>
          <a:p>
            <a:r>
              <a:rPr lang="en-GB" sz="1200" b="1" dirty="0">
                <a:latin typeface="Calibri" pitchFamily="34" charset="0"/>
              </a:rPr>
              <a:t>JF 2008</a:t>
            </a:r>
          </a:p>
        </p:txBody>
      </p:sp>
      <p:sp>
        <p:nvSpPr>
          <p:cNvPr id="23" name="TextBox 22"/>
          <p:cNvSpPr txBox="1"/>
          <p:nvPr/>
        </p:nvSpPr>
        <p:spPr>
          <a:xfrm>
            <a:off x="1277635" y="3201244"/>
            <a:ext cx="702078" cy="461665"/>
          </a:xfrm>
          <a:prstGeom prst="rect">
            <a:avLst/>
          </a:prstGeom>
          <a:solidFill>
            <a:schemeClr val="bg1"/>
          </a:solidFill>
        </p:spPr>
        <p:txBody>
          <a:bodyPr wrap="square" rtlCol="0">
            <a:spAutoFit/>
          </a:bodyPr>
          <a:lstStyle/>
          <a:p>
            <a:r>
              <a:rPr lang="en-GB" sz="1200" b="1" dirty="0">
                <a:latin typeface="Calibri" pitchFamily="34" charset="0"/>
              </a:rPr>
              <a:t>JJA 2008</a:t>
            </a:r>
          </a:p>
        </p:txBody>
      </p:sp>
      <p:sp>
        <p:nvSpPr>
          <p:cNvPr id="24" name="TextBox 23"/>
          <p:cNvSpPr txBox="1"/>
          <p:nvPr/>
        </p:nvSpPr>
        <p:spPr>
          <a:xfrm>
            <a:off x="1277635" y="3986794"/>
            <a:ext cx="6666853" cy="1015663"/>
          </a:xfrm>
          <a:prstGeom prst="rect">
            <a:avLst/>
          </a:prstGeom>
          <a:solidFill>
            <a:schemeClr val="bg1"/>
          </a:solidFill>
        </p:spPr>
        <p:txBody>
          <a:bodyPr wrap="square" rtlCol="0">
            <a:spAutoFit/>
          </a:bodyPr>
          <a:lstStyle/>
          <a:p>
            <a:pPr marL="257175" indent="-257175">
              <a:buFont typeface="Arial" pitchFamily="34" charset="0"/>
              <a:buChar char="•"/>
            </a:pPr>
            <a:r>
              <a:rPr lang="en-GB" sz="1500" dirty="0">
                <a:latin typeface="Calibri" pitchFamily="34" charset="0"/>
              </a:rPr>
              <a:t>Large positive increments from OMI NO</a:t>
            </a:r>
            <a:r>
              <a:rPr lang="en-GB" sz="1500" baseline="-25000" dirty="0">
                <a:latin typeface="Calibri" pitchFamily="34" charset="0"/>
              </a:rPr>
              <a:t>2</a:t>
            </a:r>
            <a:r>
              <a:rPr lang="en-GB" sz="1500" dirty="0">
                <a:latin typeface="Calibri" pitchFamily="34" charset="0"/>
              </a:rPr>
              <a:t> assimilation</a:t>
            </a:r>
          </a:p>
          <a:p>
            <a:pPr marL="257175" indent="-257175">
              <a:buFont typeface="Arial" pitchFamily="34" charset="0"/>
              <a:buChar char="•"/>
            </a:pPr>
            <a:r>
              <a:rPr lang="en-GB" sz="1500" dirty="0">
                <a:latin typeface="Calibri" pitchFamily="34" charset="0"/>
              </a:rPr>
              <a:t>Large differences between analyses of ASSIM and CTRL</a:t>
            </a:r>
          </a:p>
          <a:p>
            <a:pPr marL="257175" indent="-257175">
              <a:buFont typeface="Arial" pitchFamily="34" charset="0"/>
              <a:buChar char="•"/>
            </a:pPr>
            <a:r>
              <a:rPr lang="en-GB" sz="1500" dirty="0">
                <a:latin typeface="Calibri" pitchFamily="34" charset="0"/>
              </a:rPr>
              <a:t>Impact is lost during subsequent 12h forecast</a:t>
            </a:r>
          </a:p>
          <a:p>
            <a:pPr marL="257175" indent="-257175">
              <a:buFont typeface="Arial" pitchFamily="34" charset="0"/>
              <a:buChar char="•"/>
            </a:pPr>
            <a:r>
              <a:rPr lang="en-GB" sz="1500" dirty="0">
                <a:latin typeface="Calibri" pitchFamily="34" charset="0"/>
              </a:rPr>
              <a:t>It might be more beneficial to adjust emissions (instead of IC)</a:t>
            </a:r>
          </a:p>
        </p:txBody>
      </p:sp>
      <p:grpSp>
        <p:nvGrpSpPr>
          <p:cNvPr id="32" name="Group 31"/>
          <p:cNvGrpSpPr/>
          <p:nvPr/>
        </p:nvGrpSpPr>
        <p:grpSpPr>
          <a:xfrm>
            <a:off x="5976157" y="951570"/>
            <a:ext cx="1972684" cy="2408531"/>
            <a:chOff x="6590804" y="3188236"/>
            <a:chExt cx="2630245" cy="3211374"/>
          </a:xfrm>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l="52430" t="48072" b="28201"/>
            <a:stretch/>
          </p:blipFill>
          <p:spPr>
            <a:xfrm>
              <a:off x="6590804" y="4772412"/>
              <a:ext cx="2608073" cy="1627198"/>
            </a:xfrm>
            <a:prstGeom prst="rect">
              <a:avLst/>
            </a:prstGeom>
          </p:spPr>
        </p:pic>
        <p:pic>
          <p:nvPicPr>
            <p:cNvPr id="31"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l="52025" b="75612"/>
            <a:stretch/>
          </p:blipFill>
          <p:spPr>
            <a:xfrm>
              <a:off x="6590805" y="3188236"/>
              <a:ext cx="2630244" cy="1672529"/>
            </a:xfrm>
            <a:prstGeom prst="rect">
              <a:avLst/>
            </a:prstGeom>
          </p:spPr>
        </p:pic>
      </p:grpSp>
      <p:sp>
        <p:nvSpPr>
          <p:cNvPr id="34" name="TextBox 33"/>
          <p:cNvSpPr txBox="1"/>
          <p:nvPr/>
        </p:nvSpPr>
        <p:spPr>
          <a:xfrm>
            <a:off x="5868144" y="790423"/>
            <a:ext cx="2248503" cy="300082"/>
          </a:xfrm>
          <a:prstGeom prst="rect">
            <a:avLst/>
          </a:prstGeom>
          <a:noFill/>
        </p:spPr>
        <p:txBody>
          <a:bodyPr wrap="square" rtlCol="0">
            <a:spAutoFit/>
          </a:bodyPr>
          <a:lstStyle/>
          <a:p>
            <a:pPr algn="ctr"/>
            <a:r>
              <a:rPr lang="en-GB" sz="1350" b="1" dirty="0">
                <a:latin typeface="Calibri" pitchFamily="34" charset="0"/>
              </a:rPr>
              <a:t>12h fc from ASSIM and CTRL</a:t>
            </a:r>
          </a:p>
        </p:txBody>
      </p:sp>
      <p:sp>
        <p:nvSpPr>
          <p:cNvPr id="35" name="TextBox 34"/>
          <p:cNvSpPr txBox="1"/>
          <p:nvPr/>
        </p:nvSpPr>
        <p:spPr>
          <a:xfrm>
            <a:off x="3923929" y="789553"/>
            <a:ext cx="1873570" cy="346249"/>
          </a:xfrm>
          <a:prstGeom prst="rect">
            <a:avLst/>
          </a:prstGeom>
          <a:solidFill>
            <a:schemeClr val="bg1"/>
          </a:solidFill>
        </p:spPr>
        <p:txBody>
          <a:bodyPr wrap="square" rtlCol="0">
            <a:spAutoFit/>
          </a:bodyPr>
          <a:lstStyle/>
          <a:p>
            <a:r>
              <a:rPr lang="en-GB" sz="1650" b="1" dirty="0">
                <a:latin typeface="Calibri" pitchFamily="34" charset="0"/>
              </a:rPr>
              <a:t>Analysis and CTRL</a:t>
            </a:r>
          </a:p>
        </p:txBody>
      </p:sp>
    </p:spTree>
    <p:extLst>
      <p:ext uri="{BB962C8B-B14F-4D97-AF65-F5344CB8AC3E}">
        <p14:creationId xmlns:p14="http://schemas.microsoft.com/office/powerpoint/2010/main" val="30505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3A067F-4A72-4BFC-BB35-17E4A6150D58}"/>
              </a:ext>
            </a:extLst>
          </p:cNvPr>
          <p:cNvSpPr>
            <a:spLocks noGrp="1"/>
          </p:cNvSpPr>
          <p:nvPr>
            <p:ph type="title"/>
          </p:nvPr>
        </p:nvSpPr>
        <p:spPr>
          <a:xfrm>
            <a:off x="867704" y="123477"/>
            <a:ext cx="7819096" cy="497407"/>
          </a:xfrm>
        </p:spPr>
        <p:txBody>
          <a:bodyPr/>
          <a:lstStyle/>
          <a:p>
            <a:pPr algn="ctr"/>
            <a:r>
              <a:rPr lang="en-GB" dirty="0"/>
              <a:t>CO2 assimilation and surface fluxes</a:t>
            </a:r>
          </a:p>
        </p:txBody>
      </p:sp>
      <p:pic>
        <p:nvPicPr>
          <p:cNvPr id="4" name="Picture 2">
            <a:extLst>
              <a:ext uri="{FF2B5EF4-FFF2-40B4-BE49-F238E27FC236}">
                <a16:creationId xmlns:a16="http://schemas.microsoft.com/office/drawing/2014/main" id="{627D481C-8796-4415-9DA2-42DE445DE8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864" y="948200"/>
            <a:ext cx="5732422" cy="3640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C0E9C439-E106-43F9-A44C-1C72B2A570CB}"/>
              </a:ext>
            </a:extLst>
          </p:cNvPr>
          <p:cNvSpPr txBox="1"/>
          <p:nvPr/>
        </p:nvSpPr>
        <p:spPr>
          <a:xfrm>
            <a:off x="6858000" y="909550"/>
            <a:ext cx="1894113" cy="892552"/>
          </a:xfrm>
          <a:prstGeom prst="rect">
            <a:avLst/>
          </a:prstGeom>
          <a:noFill/>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1F497D"/>
                </a:solidFill>
                <a:effectLst/>
                <a:uLnTx/>
                <a:uFillTx/>
                <a:latin typeface="Calibri"/>
                <a:ea typeface="+mn-ea"/>
                <a:cs typeface="+mn-cs"/>
              </a:rPr>
              <a:t>An example of all the surface fluxes that need to be accounted for with CO</a:t>
            </a:r>
            <a:r>
              <a:rPr kumimoji="0" lang="en-GB" sz="1300" b="1" i="0" u="none" strike="noStrike" kern="1200" cap="none" spc="0" normalizeH="0" baseline="-25000" noProof="0" dirty="0">
                <a:ln>
                  <a:noFill/>
                </a:ln>
                <a:solidFill>
                  <a:srgbClr val="1F497D"/>
                </a:solidFill>
                <a:effectLst/>
                <a:uLnTx/>
                <a:uFillTx/>
                <a:latin typeface="Calibri"/>
                <a:ea typeface="+mn-ea"/>
                <a:cs typeface="+mn-cs"/>
              </a:rPr>
              <a:t>2</a:t>
            </a:r>
            <a:r>
              <a:rPr kumimoji="0" lang="en-GB" sz="1300" b="1" i="0" u="none" strike="noStrike" kern="1200" cap="none" spc="0" normalizeH="0" baseline="0" noProof="0" dirty="0">
                <a:ln>
                  <a:noFill/>
                </a:ln>
                <a:solidFill>
                  <a:srgbClr val="1F497D"/>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EE780042-98FE-8D4E-BB53-379AFFC65E3A}"/>
              </a:ext>
            </a:extLst>
          </p:cNvPr>
          <p:cNvSpPr txBox="1"/>
          <p:nvPr/>
        </p:nvSpPr>
        <p:spPr>
          <a:xfrm>
            <a:off x="6719105" y="2432958"/>
            <a:ext cx="2127505" cy="1477328"/>
          </a:xfrm>
          <a:prstGeom prst="rect">
            <a:avLst/>
          </a:prstGeom>
          <a:noFill/>
        </p:spPr>
        <p:txBody>
          <a:bodyPr wrap="none" rtlCol="0">
            <a:spAutoFit/>
          </a:bodyPr>
          <a:lstStyle/>
          <a:p>
            <a:pPr marL="285750" indent="-285750">
              <a:buFont typeface="Arial" panose="020B0604020202020204" pitchFamily="34" charset="0"/>
              <a:buChar char="•"/>
            </a:pPr>
            <a:r>
              <a:rPr lang="en-US" dirty="0"/>
              <a:t>Vegetation</a:t>
            </a:r>
          </a:p>
          <a:p>
            <a:pPr marL="285750" indent="-285750">
              <a:buFont typeface="Arial" panose="020B0604020202020204" pitchFamily="34" charset="0"/>
              <a:buChar char="•"/>
            </a:pPr>
            <a:r>
              <a:rPr lang="en-US" dirty="0"/>
              <a:t>Ocean</a:t>
            </a:r>
          </a:p>
          <a:p>
            <a:pPr marL="285750" indent="-285750">
              <a:buFont typeface="Arial" panose="020B0604020202020204" pitchFamily="34" charset="0"/>
              <a:buChar char="•"/>
            </a:pPr>
            <a:r>
              <a:rPr lang="en-US" dirty="0"/>
              <a:t>Fires</a:t>
            </a:r>
          </a:p>
          <a:p>
            <a:pPr marL="285750" indent="-285750">
              <a:buFont typeface="Arial" panose="020B0604020202020204" pitchFamily="34" charset="0"/>
              <a:buChar char="•"/>
            </a:pPr>
            <a:r>
              <a:rPr lang="en-US" dirty="0"/>
              <a:t>Soil (microbial)</a:t>
            </a:r>
          </a:p>
          <a:p>
            <a:pPr marL="285750" indent="-285750">
              <a:buFont typeface="Arial" panose="020B0604020202020204" pitchFamily="34" charset="0"/>
              <a:buChar char="•"/>
            </a:pPr>
            <a:r>
              <a:rPr lang="en-US" dirty="0">
                <a:solidFill>
                  <a:srgbClr val="FF0000"/>
                </a:solidFill>
              </a:rPr>
              <a:t>Human emissions</a:t>
            </a:r>
          </a:p>
        </p:txBody>
      </p:sp>
    </p:spTree>
    <p:extLst>
      <p:ext uri="{BB962C8B-B14F-4D97-AF65-F5344CB8AC3E}">
        <p14:creationId xmlns:p14="http://schemas.microsoft.com/office/powerpoint/2010/main" val="715440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46E46-4B67-0642-875A-8B8243B81BF5}"/>
              </a:ext>
            </a:extLst>
          </p:cNvPr>
          <p:cNvSpPr>
            <a:spLocks noGrp="1"/>
          </p:cNvSpPr>
          <p:nvPr>
            <p:ph type="title"/>
          </p:nvPr>
        </p:nvSpPr>
        <p:spPr>
          <a:xfrm>
            <a:off x="867704" y="51470"/>
            <a:ext cx="7819096" cy="482848"/>
          </a:xfrm>
        </p:spPr>
        <p:txBody>
          <a:bodyPr/>
          <a:lstStyle/>
          <a:p>
            <a:r>
              <a:rPr lang="en-US" dirty="0"/>
              <a:t>Example of atmospheric composition forecasts: The Australian Fires </a:t>
            </a:r>
          </a:p>
        </p:txBody>
      </p:sp>
      <p:sp>
        <p:nvSpPr>
          <p:cNvPr id="3" name="Slide Number Placeholder 2">
            <a:extLst>
              <a:ext uri="{FF2B5EF4-FFF2-40B4-BE49-F238E27FC236}">
                <a16:creationId xmlns:a16="http://schemas.microsoft.com/office/drawing/2014/main" id="{066C82D6-E943-7E49-B128-8A2ECC177875}"/>
              </a:ext>
            </a:extLst>
          </p:cNvPr>
          <p:cNvSpPr>
            <a:spLocks noGrp="1"/>
          </p:cNvSpPr>
          <p:nvPr>
            <p:ph type="sldNum" sz="quarter" idx="10"/>
          </p:nvPr>
        </p:nvSpPr>
        <p:spPr/>
        <p:txBody>
          <a:bodyPr/>
          <a:lstStyle/>
          <a:p>
            <a:fld id="{E4AB80EA-DB86-D849-B86F-15DAF31F0474}" type="slidenum">
              <a:rPr lang="en-US" smtClean="0"/>
              <a:pPr/>
              <a:t>18</a:t>
            </a:fld>
            <a:endParaRPr lang="en-US" dirty="0"/>
          </a:p>
        </p:txBody>
      </p:sp>
      <p:pic>
        <p:nvPicPr>
          <p:cNvPr id="4" name="australian_fires_hr_smooth.mp4" descr="australian_fires_hr_smooth.mp4">
            <a:hlinkClick r:id="" action="ppaction://media"/>
            <a:extLst>
              <a:ext uri="{FF2B5EF4-FFF2-40B4-BE49-F238E27FC236}">
                <a16:creationId xmlns:a16="http://schemas.microsoft.com/office/drawing/2014/main" id="{1A0530F2-9618-9144-8496-95C20C6D67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9630" y="538835"/>
            <a:ext cx="7746016" cy="4357134"/>
          </a:xfrm>
          <a:prstGeom prst="rect">
            <a:avLst/>
          </a:prstGeom>
        </p:spPr>
      </p:pic>
    </p:spTree>
    <p:extLst>
      <p:ext uri="{BB962C8B-B14F-4D97-AF65-F5344CB8AC3E}">
        <p14:creationId xmlns:p14="http://schemas.microsoft.com/office/powerpoint/2010/main" val="301913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1143001" y="114300"/>
            <a:ext cx="6705599" cy="392359"/>
          </a:xfrm>
          <a:prstGeom prst="rect">
            <a:avLst/>
          </a:prstGeom>
          <a:noFill/>
          <a:ln w="9525">
            <a:noFill/>
            <a:miter lim="800000"/>
            <a:headEnd/>
            <a:tailEnd/>
          </a:ln>
        </p:spPr>
        <p:txBody>
          <a:bodyPr wrap="square" lIns="68520" tIns="34262" rIns="68520" bIns="34262">
            <a:spAutoFit/>
          </a:bodyPr>
          <a:lstStyle/>
          <a:p>
            <a:pPr algn="r" defTabSz="685800" eaLnBrk="0" fontAlgn="base" hangingPunct="0">
              <a:spcBef>
                <a:spcPct val="0"/>
              </a:spcBef>
              <a:spcAft>
                <a:spcPct val="0"/>
              </a:spcAft>
              <a:defRPr/>
            </a:pPr>
            <a:r>
              <a:rPr lang="en-US" sz="2100" dirty="0">
                <a:solidFill>
                  <a:schemeClr val="bg1"/>
                </a:solidFill>
                <a:latin typeface="Verdana"/>
                <a:ea typeface="ヒラギノ角ゴ Pro W3" charset="0"/>
                <a:cs typeface="Verdana"/>
              </a:rPr>
              <a:t>Updated CO and OC+BC emissions estimates</a:t>
            </a:r>
          </a:p>
        </p:txBody>
      </p:sp>
      <p:sp>
        <p:nvSpPr>
          <p:cNvPr id="12" name="Title 1">
            <a:extLst>
              <a:ext uri="{FF2B5EF4-FFF2-40B4-BE49-F238E27FC236}">
                <a16:creationId xmlns:a16="http://schemas.microsoft.com/office/drawing/2014/main" id="{FE771434-9756-EC46-B818-7EC95F4E5BFF}"/>
              </a:ext>
            </a:extLst>
          </p:cNvPr>
          <p:cNvSpPr>
            <a:spLocks noGrp="1"/>
          </p:cNvSpPr>
          <p:nvPr>
            <p:ph type="title"/>
          </p:nvPr>
        </p:nvSpPr>
        <p:spPr>
          <a:xfrm>
            <a:off x="833579" y="113211"/>
            <a:ext cx="8194349" cy="600892"/>
          </a:xfrm>
        </p:spPr>
        <p:txBody>
          <a:bodyPr/>
          <a:lstStyle/>
          <a:p>
            <a:r>
              <a:rPr lang="en-US" dirty="0"/>
              <a:t>Co-emission example: 2015 US fires</a:t>
            </a:r>
          </a:p>
        </p:txBody>
      </p:sp>
      <p:sp>
        <p:nvSpPr>
          <p:cNvPr id="13" name="Rectangle 12">
            <a:extLst>
              <a:ext uri="{FF2B5EF4-FFF2-40B4-BE49-F238E27FC236}">
                <a16:creationId xmlns:a16="http://schemas.microsoft.com/office/drawing/2014/main" id="{6BAF956B-ED57-C049-8DE2-9BC81D5AC344}"/>
              </a:ext>
            </a:extLst>
          </p:cNvPr>
          <p:cNvSpPr/>
          <p:nvPr/>
        </p:nvSpPr>
        <p:spPr>
          <a:xfrm>
            <a:off x="1985819" y="66491"/>
            <a:ext cx="6858000" cy="63817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a:solidFill>
                <a:prstClr val="white"/>
              </a:solidFill>
              <a:latin typeface="Calibri"/>
            </a:endParaRPr>
          </a:p>
        </p:txBody>
      </p:sp>
      <p:pic>
        <p:nvPicPr>
          <p:cNvPr id="27" name="Picture 26" descr="average_nofilter.png">
            <a:extLst>
              <a:ext uri="{FF2B5EF4-FFF2-40B4-BE49-F238E27FC236}">
                <a16:creationId xmlns:a16="http://schemas.microsoft.com/office/drawing/2014/main" id="{AC2C8763-1B6E-D548-B6B3-CC262DEE15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
          <a:stretch/>
        </p:blipFill>
        <p:spPr>
          <a:xfrm>
            <a:off x="2891741" y="3177332"/>
            <a:ext cx="2481564" cy="1621511"/>
          </a:xfrm>
          <a:prstGeom prst="rect">
            <a:avLst/>
          </a:prstGeom>
        </p:spPr>
      </p:pic>
      <p:grpSp>
        <p:nvGrpSpPr>
          <p:cNvPr id="29" name="Group 28">
            <a:extLst>
              <a:ext uri="{FF2B5EF4-FFF2-40B4-BE49-F238E27FC236}">
                <a16:creationId xmlns:a16="http://schemas.microsoft.com/office/drawing/2014/main" id="{14167846-9DF8-9F4E-9445-5B1019666BB8}"/>
              </a:ext>
            </a:extLst>
          </p:cNvPr>
          <p:cNvGrpSpPr/>
          <p:nvPr/>
        </p:nvGrpSpPr>
        <p:grpSpPr>
          <a:xfrm>
            <a:off x="5630025" y="2914380"/>
            <a:ext cx="3021416" cy="2034152"/>
            <a:chOff x="4277160" y="3634353"/>
            <a:chExt cx="4028554" cy="2749061"/>
          </a:xfrm>
        </p:grpSpPr>
        <p:pic>
          <p:nvPicPr>
            <p:cNvPr id="30" name="Picture 29" descr="average_nofilter.png">
              <a:extLst>
                <a:ext uri="{FF2B5EF4-FFF2-40B4-BE49-F238E27FC236}">
                  <a16:creationId xmlns:a16="http://schemas.microsoft.com/office/drawing/2014/main" id="{830CF715-B466-8949-808E-FA000AE227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77160" y="3752179"/>
              <a:ext cx="4028554" cy="2631235"/>
            </a:xfrm>
            <a:prstGeom prst="rect">
              <a:avLst/>
            </a:prstGeom>
          </p:spPr>
        </p:pic>
        <p:sp>
          <p:nvSpPr>
            <p:cNvPr id="31" name="Rectangle 30">
              <a:extLst>
                <a:ext uri="{FF2B5EF4-FFF2-40B4-BE49-F238E27FC236}">
                  <a16:creationId xmlns:a16="http://schemas.microsoft.com/office/drawing/2014/main" id="{A81F0AAC-1D9D-DF4E-BBD3-96D06F6DF1EC}"/>
                </a:ext>
              </a:extLst>
            </p:cNvPr>
            <p:cNvSpPr/>
            <p:nvPr/>
          </p:nvSpPr>
          <p:spPr>
            <a:xfrm>
              <a:off x="5145437" y="3634353"/>
              <a:ext cx="1712563" cy="294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32" name="TextBox 31">
            <a:extLst>
              <a:ext uri="{FF2B5EF4-FFF2-40B4-BE49-F238E27FC236}">
                <a16:creationId xmlns:a16="http://schemas.microsoft.com/office/drawing/2014/main" id="{E6610A5E-5087-424D-89EA-2E37A7933BDF}"/>
              </a:ext>
            </a:extLst>
          </p:cNvPr>
          <p:cNvSpPr txBox="1"/>
          <p:nvPr/>
        </p:nvSpPr>
        <p:spPr>
          <a:xfrm>
            <a:off x="2495886" y="2902314"/>
            <a:ext cx="5085383" cy="253916"/>
          </a:xfrm>
          <a:prstGeom prst="rect">
            <a:avLst/>
          </a:prstGeom>
          <a:solidFill>
            <a:schemeClr val="tx2">
              <a:lumMod val="20000"/>
              <a:lumOff val="80000"/>
            </a:schemeClr>
          </a:solidFill>
        </p:spPr>
        <p:txBody>
          <a:bodyPr wrap="square" rtlCol="0">
            <a:spAutoFit/>
          </a:bodyPr>
          <a:lstStyle/>
          <a:p>
            <a:r>
              <a:rPr lang="en-US" sz="1050" dirty="0">
                <a:solidFill>
                  <a:prstClr val="black"/>
                </a:solidFill>
                <a:latin typeface="Verdana" charset="0"/>
                <a:ea typeface="Verdana" charset="0"/>
                <a:cs typeface="Verdana" charset="0"/>
              </a:rPr>
              <a:t>Average OC+BC changes across </a:t>
            </a:r>
            <a:r>
              <a:rPr lang="en-US" sz="1050" dirty="0" err="1">
                <a:solidFill>
                  <a:prstClr val="black"/>
                </a:solidFill>
                <a:latin typeface="Verdana" charset="0"/>
                <a:ea typeface="Verdana" charset="0"/>
                <a:cs typeface="Verdana" charset="0"/>
              </a:rPr>
              <a:t>N.America</a:t>
            </a:r>
            <a:r>
              <a:rPr lang="en-US" sz="1050" dirty="0">
                <a:solidFill>
                  <a:prstClr val="black"/>
                </a:solidFill>
                <a:latin typeface="Verdana" charset="0"/>
                <a:ea typeface="Verdana" charset="0"/>
                <a:cs typeface="Verdana" charset="0"/>
              </a:rPr>
              <a:t>: Surface-200hPa average </a:t>
            </a:r>
          </a:p>
        </p:txBody>
      </p:sp>
      <p:sp>
        <p:nvSpPr>
          <p:cNvPr id="33" name="TextBox 32">
            <a:extLst>
              <a:ext uri="{FF2B5EF4-FFF2-40B4-BE49-F238E27FC236}">
                <a16:creationId xmlns:a16="http://schemas.microsoft.com/office/drawing/2014/main" id="{5B9ECDE1-A484-5D4E-A0BA-CA3D42C52B1E}"/>
              </a:ext>
            </a:extLst>
          </p:cNvPr>
          <p:cNvSpPr txBox="1"/>
          <p:nvPr/>
        </p:nvSpPr>
        <p:spPr>
          <a:xfrm>
            <a:off x="571500" y="4866501"/>
            <a:ext cx="910377" cy="276999"/>
          </a:xfrm>
          <a:prstGeom prst="rect">
            <a:avLst/>
          </a:prstGeom>
          <a:noFill/>
        </p:spPr>
        <p:txBody>
          <a:bodyPr wrap="none" rtlCol="0">
            <a:spAutoFit/>
          </a:bodyPr>
          <a:lstStyle/>
          <a:p>
            <a:r>
              <a:rPr lang="en-US" sz="1200" dirty="0"/>
              <a:t>Barré, 2016</a:t>
            </a:r>
          </a:p>
        </p:txBody>
      </p:sp>
      <p:pic>
        <p:nvPicPr>
          <p:cNvPr id="15" name="Picture 14" descr="maps_avg.png">
            <a:extLst>
              <a:ext uri="{FF2B5EF4-FFF2-40B4-BE49-F238E27FC236}">
                <a16:creationId xmlns:a16="http://schemas.microsoft.com/office/drawing/2014/main" id="{E4CC85F5-A930-A94A-9BA3-FC272EE63B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47882" y="1110360"/>
            <a:ext cx="2314288" cy="1604709"/>
          </a:xfrm>
          <a:prstGeom prst="rect">
            <a:avLst/>
          </a:prstGeom>
        </p:spPr>
      </p:pic>
      <p:grpSp>
        <p:nvGrpSpPr>
          <p:cNvPr id="16" name="Group 15">
            <a:extLst>
              <a:ext uri="{FF2B5EF4-FFF2-40B4-BE49-F238E27FC236}">
                <a16:creationId xmlns:a16="http://schemas.microsoft.com/office/drawing/2014/main" id="{582EA516-BA83-FA43-ABF6-91968887BA8B}"/>
              </a:ext>
            </a:extLst>
          </p:cNvPr>
          <p:cNvGrpSpPr/>
          <p:nvPr/>
        </p:nvGrpSpPr>
        <p:grpSpPr>
          <a:xfrm>
            <a:off x="5672394" y="863848"/>
            <a:ext cx="2865748" cy="1977188"/>
            <a:chOff x="920477" y="3992999"/>
            <a:chExt cx="3820997" cy="2636250"/>
          </a:xfrm>
        </p:grpSpPr>
        <p:pic>
          <p:nvPicPr>
            <p:cNvPr id="17" name="Picture 16" descr="maps_avg.png">
              <a:extLst>
                <a:ext uri="{FF2B5EF4-FFF2-40B4-BE49-F238E27FC236}">
                  <a16:creationId xmlns:a16="http://schemas.microsoft.com/office/drawing/2014/main" id="{61E87A8F-63D2-0946-8BFD-FCC0F9D5660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20477" y="4058376"/>
              <a:ext cx="3820997" cy="2570873"/>
            </a:xfrm>
            <a:prstGeom prst="rect">
              <a:avLst/>
            </a:prstGeom>
          </p:spPr>
        </p:pic>
        <p:sp>
          <p:nvSpPr>
            <p:cNvPr id="18" name="Rectangle 17">
              <a:extLst>
                <a:ext uri="{FF2B5EF4-FFF2-40B4-BE49-F238E27FC236}">
                  <a16:creationId xmlns:a16="http://schemas.microsoft.com/office/drawing/2014/main" id="{E6749591-F64F-CD4A-995A-6171A172096B}"/>
                </a:ext>
              </a:extLst>
            </p:cNvPr>
            <p:cNvSpPr/>
            <p:nvPr/>
          </p:nvSpPr>
          <p:spPr>
            <a:xfrm>
              <a:off x="1742537" y="3992999"/>
              <a:ext cx="1712563" cy="2905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19" name="TextBox 18">
            <a:extLst>
              <a:ext uri="{FF2B5EF4-FFF2-40B4-BE49-F238E27FC236}">
                <a16:creationId xmlns:a16="http://schemas.microsoft.com/office/drawing/2014/main" id="{EBB2CF20-3E71-8241-B1FF-9B31BE349C7A}"/>
              </a:ext>
            </a:extLst>
          </p:cNvPr>
          <p:cNvSpPr txBox="1"/>
          <p:nvPr/>
        </p:nvSpPr>
        <p:spPr>
          <a:xfrm>
            <a:off x="2431237" y="857435"/>
            <a:ext cx="5085383" cy="253916"/>
          </a:xfrm>
          <a:prstGeom prst="rect">
            <a:avLst/>
          </a:prstGeom>
          <a:solidFill>
            <a:schemeClr val="tx2">
              <a:lumMod val="20000"/>
              <a:lumOff val="80000"/>
            </a:schemeClr>
          </a:solidFill>
        </p:spPr>
        <p:txBody>
          <a:bodyPr wrap="square" rtlCol="0">
            <a:spAutoFit/>
          </a:bodyPr>
          <a:lstStyle/>
          <a:p>
            <a:r>
              <a:rPr lang="en-US" sz="1050" dirty="0">
                <a:solidFill>
                  <a:prstClr val="black"/>
                </a:solidFill>
                <a:latin typeface="Verdana" charset="0"/>
                <a:ea typeface="Verdana" charset="0"/>
                <a:cs typeface="Verdana" charset="0"/>
              </a:rPr>
              <a:t>Average CO changes across </a:t>
            </a:r>
            <a:r>
              <a:rPr lang="en-US" sz="1050" dirty="0" err="1">
                <a:solidFill>
                  <a:prstClr val="black"/>
                </a:solidFill>
                <a:latin typeface="Verdana" charset="0"/>
                <a:ea typeface="Verdana" charset="0"/>
                <a:cs typeface="Verdana" charset="0"/>
              </a:rPr>
              <a:t>N.America</a:t>
            </a:r>
            <a:r>
              <a:rPr lang="en-US" sz="1050" dirty="0">
                <a:solidFill>
                  <a:prstClr val="black"/>
                </a:solidFill>
                <a:latin typeface="Verdana" charset="0"/>
                <a:ea typeface="Verdana" charset="0"/>
                <a:cs typeface="Verdana" charset="0"/>
              </a:rPr>
              <a:t>: Surface-200hPa average </a:t>
            </a:r>
          </a:p>
        </p:txBody>
      </p:sp>
      <p:sp>
        <p:nvSpPr>
          <p:cNvPr id="2" name="TextBox 1">
            <a:extLst>
              <a:ext uri="{FF2B5EF4-FFF2-40B4-BE49-F238E27FC236}">
                <a16:creationId xmlns:a16="http://schemas.microsoft.com/office/drawing/2014/main" id="{14B1B938-CD7B-5143-ABBF-6693FF73FC46}"/>
              </a:ext>
            </a:extLst>
          </p:cNvPr>
          <p:cNvSpPr txBox="1"/>
          <p:nvPr/>
        </p:nvSpPr>
        <p:spPr>
          <a:xfrm>
            <a:off x="949569" y="1591407"/>
            <a:ext cx="1774332" cy="646331"/>
          </a:xfrm>
          <a:prstGeom prst="rect">
            <a:avLst/>
          </a:prstGeom>
          <a:noFill/>
        </p:spPr>
        <p:txBody>
          <a:bodyPr wrap="none" rtlCol="0">
            <a:spAutoFit/>
          </a:bodyPr>
          <a:lstStyle/>
          <a:p>
            <a:r>
              <a:rPr lang="en-US" dirty="0"/>
              <a:t>CO inversion </a:t>
            </a:r>
          </a:p>
          <a:p>
            <a:r>
              <a:rPr lang="en-US" dirty="0"/>
              <a:t>With MOPITT CO</a:t>
            </a:r>
          </a:p>
        </p:txBody>
      </p:sp>
      <p:sp>
        <p:nvSpPr>
          <p:cNvPr id="3" name="TextBox 2">
            <a:extLst>
              <a:ext uri="{FF2B5EF4-FFF2-40B4-BE49-F238E27FC236}">
                <a16:creationId xmlns:a16="http://schemas.microsoft.com/office/drawing/2014/main" id="{67A16610-66FF-9B48-8497-2F8B2F21FD6D}"/>
              </a:ext>
            </a:extLst>
          </p:cNvPr>
          <p:cNvSpPr txBox="1"/>
          <p:nvPr/>
        </p:nvSpPr>
        <p:spPr>
          <a:xfrm>
            <a:off x="817687" y="3719146"/>
            <a:ext cx="1828386" cy="646331"/>
          </a:xfrm>
          <a:prstGeom prst="rect">
            <a:avLst/>
          </a:prstGeom>
          <a:noFill/>
        </p:spPr>
        <p:txBody>
          <a:bodyPr wrap="none" rtlCol="0">
            <a:spAutoFit/>
          </a:bodyPr>
          <a:lstStyle/>
          <a:p>
            <a:r>
              <a:rPr lang="en-US" dirty="0"/>
              <a:t>Fire PM inversion</a:t>
            </a:r>
          </a:p>
          <a:p>
            <a:r>
              <a:rPr lang="en-US" dirty="0"/>
              <a:t>With MODIS AOD</a:t>
            </a:r>
          </a:p>
        </p:txBody>
      </p:sp>
    </p:spTree>
    <p:extLst>
      <p:ext uri="{BB962C8B-B14F-4D97-AF65-F5344CB8AC3E}">
        <p14:creationId xmlns:p14="http://schemas.microsoft.com/office/powerpoint/2010/main" val="4007676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54B3B4-FE66-40E7-94CC-D1CC6E415B49}"/>
              </a:ext>
            </a:extLst>
          </p:cNvPr>
          <p:cNvSpPr>
            <a:spLocks noGrp="1"/>
          </p:cNvSpPr>
          <p:nvPr>
            <p:ph idx="1"/>
          </p:nvPr>
        </p:nvSpPr>
        <p:spPr/>
        <p:txBody>
          <a:bodyPr/>
          <a:lstStyle/>
          <a:p>
            <a:endParaRPr lang="en-GB" dirty="0"/>
          </a:p>
          <a:p>
            <a:r>
              <a:rPr lang="en-GB" dirty="0"/>
              <a:t>Data assimilation approaches: variational and ensemble</a:t>
            </a:r>
          </a:p>
          <a:p>
            <a:endParaRPr lang="en-GB" dirty="0"/>
          </a:p>
          <a:p>
            <a:r>
              <a:rPr lang="en-GB" dirty="0"/>
              <a:t>The operational emissions inversions needs and challenges</a:t>
            </a:r>
          </a:p>
          <a:p>
            <a:endParaRPr lang="en-GB" dirty="0"/>
          </a:p>
          <a:p>
            <a:r>
              <a:rPr lang="en-GB" dirty="0"/>
              <a:t>Co-emission</a:t>
            </a:r>
          </a:p>
          <a:p>
            <a:endParaRPr lang="en-GB" dirty="0"/>
          </a:p>
          <a:p>
            <a:r>
              <a:rPr lang="en-GB" dirty="0"/>
              <a:t>Chemistry-meteorology data assimilation coupling</a:t>
            </a:r>
          </a:p>
          <a:p>
            <a:endParaRPr lang="en-GB" dirty="0"/>
          </a:p>
        </p:txBody>
      </p:sp>
      <p:sp>
        <p:nvSpPr>
          <p:cNvPr id="3" name="Title 2">
            <a:extLst>
              <a:ext uri="{FF2B5EF4-FFF2-40B4-BE49-F238E27FC236}">
                <a16:creationId xmlns:a16="http://schemas.microsoft.com/office/drawing/2014/main" id="{FCF15696-5522-4246-B56E-604771303E84}"/>
              </a:ext>
            </a:extLst>
          </p:cNvPr>
          <p:cNvSpPr>
            <a:spLocks noGrp="1"/>
          </p:cNvSpPr>
          <p:nvPr>
            <p:ph type="title"/>
          </p:nvPr>
        </p:nvSpPr>
        <p:spPr/>
        <p:txBody>
          <a:bodyPr/>
          <a:lstStyle/>
          <a:p>
            <a:r>
              <a:rPr lang="en-GB" dirty="0"/>
              <a:t>Outline</a:t>
            </a:r>
          </a:p>
        </p:txBody>
      </p:sp>
    </p:spTree>
    <p:extLst>
      <p:ext uri="{BB962C8B-B14F-4D97-AF65-F5344CB8AC3E}">
        <p14:creationId xmlns:p14="http://schemas.microsoft.com/office/powerpoint/2010/main" val="380600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udget.png">
            <a:extLst>
              <a:ext uri="{FF2B5EF4-FFF2-40B4-BE49-F238E27FC236}">
                <a16:creationId xmlns:a16="http://schemas.microsoft.com/office/drawing/2014/main" id="{78D80BB0-8ED4-9D4B-B398-43BD3BA2910D}"/>
              </a:ext>
            </a:extLst>
          </p:cNvPr>
          <p:cNvPicPr>
            <a:picLocks noChangeAspect="1"/>
          </p:cNvPicPr>
          <p:nvPr/>
        </p:nvPicPr>
        <p:blipFill rotWithShape="1">
          <a:blip r:embed="rId2">
            <a:extLst>
              <a:ext uri="{28A0092B-C50C-407E-A947-70E740481C1C}">
                <a14:useLocalDpi xmlns:a14="http://schemas.microsoft.com/office/drawing/2010/main" val="0"/>
              </a:ext>
            </a:extLst>
          </a:blip>
          <a:srcRect l="33290" t="55541" r="34488" b="15919"/>
          <a:stretch/>
        </p:blipFill>
        <p:spPr>
          <a:xfrm>
            <a:off x="3402622" y="2878014"/>
            <a:ext cx="2209801" cy="1467961"/>
          </a:xfrm>
          <a:prstGeom prst="rect">
            <a:avLst/>
          </a:prstGeom>
        </p:spPr>
      </p:pic>
      <p:sp>
        <p:nvSpPr>
          <p:cNvPr id="5" name="Rectangle 5"/>
          <p:cNvSpPr>
            <a:spLocks noChangeArrowheads="1"/>
          </p:cNvSpPr>
          <p:nvPr/>
        </p:nvSpPr>
        <p:spPr bwMode="auto">
          <a:xfrm>
            <a:off x="1143001" y="114300"/>
            <a:ext cx="6705599" cy="392359"/>
          </a:xfrm>
          <a:prstGeom prst="rect">
            <a:avLst/>
          </a:prstGeom>
          <a:noFill/>
          <a:ln w="9525">
            <a:noFill/>
            <a:miter lim="800000"/>
            <a:headEnd/>
            <a:tailEnd/>
          </a:ln>
        </p:spPr>
        <p:txBody>
          <a:bodyPr wrap="square" lIns="68520" tIns="34262" rIns="68520" bIns="34262">
            <a:spAutoFit/>
          </a:bodyPr>
          <a:lstStyle/>
          <a:p>
            <a:pPr algn="r" defTabSz="685800" eaLnBrk="0" fontAlgn="base" hangingPunct="0">
              <a:spcBef>
                <a:spcPct val="0"/>
              </a:spcBef>
              <a:spcAft>
                <a:spcPct val="0"/>
              </a:spcAft>
              <a:defRPr/>
            </a:pPr>
            <a:r>
              <a:rPr lang="en-US" sz="2100" dirty="0">
                <a:solidFill>
                  <a:schemeClr val="bg1"/>
                </a:solidFill>
                <a:latin typeface="Verdana"/>
                <a:ea typeface="ヒラギノ角ゴ Pro W3" charset="0"/>
                <a:cs typeface="Verdana"/>
              </a:rPr>
              <a:t>Updated CO and OC+BC emissions estimates</a:t>
            </a:r>
          </a:p>
        </p:txBody>
      </p:sp>
      <p:grpSp>
        <p:nvGrpSpPr>
          <p:cNvPr id="10" name="Group 9"/>
          <p:cNvGrpSpPr/>
          <p:nvPr/>
        </p:nvGrpSpPr>
        <p:grpSpPr>
          <a:xfrm>
            <a:off x="1028699" y="884085"/>
            <a:ext cx="6463263" cy="3441375"/>
            <a:chOff x="-152401" y="1448656"/>
            <a:chExt cx="8617684" cy="4588499"/>
          </a:xfrm>
        </p:grpSpPr>
        <p:pic>
          <p:nvPicPr>
            <p:cNvPr id="4" name="Picture 3" descr="budget.png"/>
            <p:cNvPicPr>
              <a:picLocks noChangeAspect="1"/>
            </p:cNvPicPr>
            <p:nvPr/>
          </p:nvPicPr>
          <p:blipFill rotWithShape="1">
            <a:blip r:embed="rId2">
              <a:extLst>
                <a:ext uri="{28A0092B-C50C-407E-A947-70E740481C1C}">
                  <a14:useLocalDpi xmlns:a14="http://schemas.microsoft.com/office/drawing/2010/main" val="0"/>
                </a:ext>
              </a:extLst>
            </a:blip>
            <a:srcRect l="31667" t="23321" b="48797"/>
            <a:stretch/>
          </p:blipFill>
          <p:spPr>
            <a:xfrm>
              <a:off x="-152401" y="1815549"/>
              <a:ext cx="6248400" cy="1912145"/>
            </a:xfrm>
            <a:prstGeom prst="rect">
              <a:avLst/>
            </a:prstGeom>
          </p:spPr>
        </p:pic>
        <p:pic>
          <p:nvPicPr>
            <p:cNvPr id="6" name="Picture 5" descr="budget.png"/>
            <p:cNvPicPr>
              <a:picLocks noChangeAspect="1"/>
            </p:cNvPicPr>
            <p:nvPr/>
          </p:nvPicPr>
          <p:blipFill rotWithShape="1">
            <a:blip r:embed="rId2">
              <a:extLst>
                <a:ext uri="{28A0092B-C50C-407E-A947-70E740481C1C}">
                  <a14:useLocalDpi xmlns:a14="http://schemas.microsoft.com/office/drawing/2010/main" val="0"/>
                </a:ext>
              </a:extLst>
            </a:blip>
            <a:srcRect t="55370" r="66795" b="16090"/>
            <a:stretch/>
          </p:blipFill>
          <p:spPr>
            <a:xfrm>
              <a:off x="0" y="4079874"/>
              <a:ext cx="3036277" cy="1957281"/>
            </a:xfrm>
            <a:prstGeom prst="rect">
              <a:avLst/>
            </a:prstGeom>
          </p:spPr>
        </p:pic>
        <p:sp>
          <p:nvSpPr>
            <p:cNvPr id="7" name="TextBox 6"/>
            <p:cNvSpPr txBox="1"/>
            <p:nvPr/>
          </p:nvSpPr>
          <p:spPr>
            <a:xfrm>
              <a:off x="3115168" y="1448656"/>
              <a:ext cx="2280135" cy="338555"/>
            </a:xfrm>
            <a:prstGeom prst="rect">
              <a:avLst/>
            </a:prstGeom>
            <a:solidFill>
              <a:schemeClr val="tx2">
                <a:lumMod val="20000"/>
                <a:lumOff val="80000"/>
              </a:schemeClr>
            </a:solidFill>
          </p:spPr>
          <p:txBody>
            <a:bodyPr wrap="square" rtlCol="0">
              <a:spAutoFit/>
            </a:bodyPr>
            <a:lstStyle/>
            <a:p>
              <a:r>
                <a:rPr lang="en-US" sz="1050" b="1" i="1" dirty="0">
                  <a:solidFill>
                    <a:prstClr val="black"/>
                  </a:solidFill>
                  <a:latin typeface="Verdana" charset="0"/>
                  <a:ea typeface="Verdana" charset="0"/>
                  <a:cs typeface="Verdana" charset="0"/>
                </a:rPr>
                <a:t>Factor 3.3 increase</a:t>
              </a:r>
            </a:p>
          </p:txBody>
        </p:sp>
        <p:sp>
          <p:nvSpPr>
            <p:cNvPr id="8" name="TextBox 7"/>
            <p:cNvSpPr txBox="1"/>
            <p:nvPr/>
          </p:nvSpPr>
          <p:spPr>
            <a:xfrm>
              <a:off x="6185149" y="3818989"/>
              <a:ext cx="2280134" cy="338555"/>
            </a:xfrm>
            <a:prstGeom prst="rect">
              <a:avLst/>
            </a:prstGeom>
            <a:solidFill>
              <a:schemeClr val="tx2">
                <a:lumMod val="20000"/>
                <a:lumOff val="80000"/>
              </a:schemeClr>
            </a:solidFill>
          </p:spPr>
          <p:txBody>
            <a:bodyPr wrap="square" rtlCol="0">
              <a:spAutoFit/>
            </a:bodyPr>
            <a:lstStyle/>
            <a:p>
              <a:r>
                <a:rPr lang="en-US" sz="1050" b="1" i="1" dirty="0">
                  <a:solidFill>
                    <a:prstClr val="black"/>
                  </a:solidFill>
                  <a:latin typeface="Verdana" charset="0"/>
                  <a:ea typeface="Verdana" charset="0"/>
                  <a:cs typeface="Verdana" charset="0"/>
                </a:rPr>
                <a:t>Factor 3.3 increase</a:t>
              </a:r>
            </a:p>
          </p:txBody>
        </p:sp>
        <p:sp>
          <p:nvSpPr>
            <p:cNvPr id="9" name="TextBox 8"/>
            <p:cNvSpPr txBox="1"/>
            <p:nvPr/>
          </p:nvSpPr>
          <p:spPr>
            <a:xfrm>
              <a:off x="2974491" y="3664390"/>
              <a:ext cx="2280134" cy="553997"/>
            </a:xfrm>
            <a:prstGeom prst="rect">
              <a:avLst/>
            </a:prstGeom>
            <a:solidFill>
              <a:schemeClr val="tx2">
                <a:lumMod val="20000"/>
                <a:lumOff val="80000"/>
              </a:schemeClr>
            </a:solidFill>
          </p:spPr>
          <p:txBody>
            <a:bodyPr wrap="square" rtlCol="0">
              <a:spAutoFit/>
            </a:bodyPr>
            <a:lstStyle/>
            <a:p>
              <a:r>
                <a:rPr lang="en-US" sz="1050" b="1" i="1" dirty="0">
                  <a:solidFill>
                    <a:prstClr val="black"/>
                  </a:solidFill>
                  <a:latin typeface="Verdana" charset="0"/>
                  <a:ea typeface="Verdana" charset="0"/>
                  <a:cs typeface="Verdana" charset="0"/>
                </a:rPr>
                <a:t>Factor 3.75 increase</a:t>
              </a:r>
            </a:p>
          </p:txBody>
        </p:sp>
      </p:grpSp>
      <p:sp>
        <p:nvSpPr>
          <p:cNvPr id="11" name="TextBox 10"/>
          <p:cNvSpPr txBox="1"/>
          <p:nvPr/>
        </p:nvSpPr>
        <p:spPr>
          <a:xfrm>
            <a:off x="1773490" y="4387556"/>
            <a:ext cx="5998758" cy="300082"/>
          </a:xfrm>
          <a:prstGeom prst="rect">
            <a:avLst/>
          </a:prstGeom>
          <a:noFill/>
          <a:ln>
            <a:solidFill>
              <a:srgbClr val="FF0000"/>
            </a:solidFill>
          </a:ln>
        </p:spPr>
        <p:txBody>
          <a:bodyPr wrap="none" rtlCol="0">
            <a:spAutoFit/>
          </a:bodyPr>
          <a:lstStyle/>
          <a:p>
            <a:r>
              <a:rPr lang="en-US" sz="1350" dirty="0"/>
              <a:t>Assuming full correlation is  probably not sufficient needs refinements for accuracy</a:t>
            </a:r>
          </a:p>
        </p:txBody>
      </p:sp>
      <p:sp>
        <p:nvSpPr>
          <p:cNvPr id="12" name="Title 1">
            <a:extLst>
              <a:ext uri="{FF2B5EF4-FFF2-40B4-BE49-F238E27FC236}">
                <a16:creationId xmlns:a16="http://schemas.microsoft.com/office/drawing/2014/main" id="{FE771434-9756-EC46-B818-7EC95F4E5BFF}"/>
              </a:ext>
            </a:extLst>
          </p:cNvPr>
          <p:cNvSpPr>
            <a:spLocks noGrp="1"/>
          </p:cNvSpPr>
          <p:nvPr>
            <p:ph type="title"/>
          </p:nvPr>
        </p:nvSpPr>
        <p:spPr>
          <a:xfrm>
            <a:off x="833579" y="113211"/>
            <a:ext cx="8194349" cy="600892"/>
          </a:xfrm>
        </p:spPr>
        <p:txBody>
          <a:bodyPr/>
          <a:lstStyle/>
          <a:p>
            <a:r>
              <a:rPr lang="en-US" dirty="0"/>
              <a:t>Co-emission example: US fires</a:t>
            </a:r>
          </a:p>
        </p:txBody>
      </p:sp>
      <p:sp>
        <p:nvSpPr>
          <p:cNvPr id="13" name="TextBox 12">
            <a:extLst>
              <a:ext uri="{FF2B5EF4-FFF2-40B4-BE49-F238E27FC236}">
                <a16:creationId xmlns:a16="http://schemas.microsoft.com/office/drawing/2014/main" id="{97BA1D5C-171F-0B41-8D3A-452B3EA75F01}"/>
              </a:ext>
            </a:extLst>
          </p:cNvPr>
          <p:cNvSpPr txBox="1"/>
          <p:nvPr/>
        </p:nvSpPr>
        <p:spPr>
          <a:xfrm>
            <a:off x="484498" y="4866501"/>
            <a:ext cx="910377" cy="276999"/>
          </a:xfrm>
          <a:prstGeom prst="rect">
            <a:avLst/>
          </a:prstGeom>
          <a:noFill/>
        </p:spPr>
        <p:txBody>
          <a:bodyPr wrap="none" rtlCol="0">
            <a:spAutoFit/>
          </a:bodyPr>
          <a:lstStyle/>
          <a:p>
            <a:r>
              <a:rPr lang="en-US" sz="1200" dirty="0"/>
              <a:t>Barré, 2016</a:t>
            </a:r>
          </a:p>
        </p:txBody>
      </p:sp>
      <p:pic>
        <p:nvPicPr>
          <p:cNvPr id="15" name="Picture 14" descr="budget.png">
            <a:extLst>
              <a:ext uri="{FF2B5EF4-FFF2-40B4-BE49-F238E27FC236}">
                <a16:creationId xmlns:a16="http://schemas.microsoft.com/office/drawing/2014/main" id="{419AB3AC-871F-D943-BFA9-7F27668CFF9D}"/>
              </a:ext>
            </a:extLst>
          </p:cNvPr>
          <p:cNvPicPr>
            <a:picLocks noChangeAspect="1"/>
          </p:cNvPicPr>
          <p:nvPr/>
        </p:nvPicPr>
        <p:blipFill rotWithShape="1">
          <a:blip r:embed="rId2">
            <a:extLst>
              <a:ext uri="{28A0092B-C50C-407E-A947-70E740481C1C}">
                <a14:useLocalDpi xmlns:a14="http://schemas.microsoft.com/office/drawing/2010/main" val="0"/>
              </a:ext>
            </a:extLst>
          </a:blip>
          <a:srcRect l="65490" t="56677" r="1533" b="17590"/>
          <a:stretch/>
        </p:blipFill>
        <p:spPr>
          <a:xfrm>
            <a:off x="5758961" y="2936630"/>
            <a:ext cx="2268416" cy="1327639"/>
          </a:xfrm>
          <a:prstGeom prst="rect">
            <a:avLst/>
          </a:prstGeom>
        </p:spPr>
      </p:pic>
      <p:sp>
        <p:nvSpPr>
          <p:cNvPr id="17" name="TextBox 16">
            <a:extLst>
              <a:ext uri="{FF2B5EF4-FFF2-40B4-BE49-F238E27FC236}">
                <a16:creationId xmlns:a16="http://schemas.microsoft.com/office/drawing/2014/main" id="{EBFCDE4D-7EBF-B24C-82E1-A94DDFAB9AF2}"/>
              </a:ext>
            </a:extLst>
          </p:cNvPr>
          <p:cNvSpPr txBox="1"/>
          <p:nvPr/>
        </p:nvSpPr>
        <p:spPr>
          <a:xfrm>
            <a:off x="5827577" y="1459524"/>
            <a:ext cx="2569075" cy="923330"/>
          </a:xfrm>
          <a:prstGeom prst="rect">
            <a:avLst/>
          </a:prstGeom>
          <a:noFill/>
        </p:spPr>
        <p:txBody>
          <a:bodyPr wrap="square" rtlCol="0">
            <a:spAutoFit/>
          </a:bodyPr>
          <a:lstStyle/>
          <a:p>
            <a:pPr algn="ctr"/>
            <a:r>
              <a:rPr lang="en-US" b="1" dirty="0">
                <a:solidFill>
                  <a:srgbClr val="ED7D30"/>
                </a:solidFill>
              </a:rPr>
              <a:t>Using MOPITT CO to estimate fire PMs emissions</a:t>
            </a:r>
          </a:p>
        </p:txBody>
      </p:sp>
      <p:sp>
        <p:nvSpPr>
          <p:cNvPr id="18" name="Circular Arrow 17">
            <a:extLst>
              <a:ext uri="{FF2B5EF4-FFF2-40B4-BE49-F238E27FC236}">
                <a16:creationId xmlns:a16="http://schemas.microsoft.com/office/drawing/2014/main" id="{3C3256D6-AE2A-6B42-BD85-756512EF97AE}"/>
              </a:ext>
            </a:extLst>
          </p:cNvPr>
          <p:cNvSpPr/>
          <p:nvPr/>
        </p:nvSpPr>
        <p:spPr>
          <a:xfrm rot="4103118">
            <a:off x="5090469" y="1885835"/>
            <a:ext cx="1533772" cy="1046368"/>
          </a:xfrm>
          <a:prstGeom prst="circularArrow">
            <a:avLst>
              <a:gd name="adj1" fmla="val 0"/>
              <a:gd name="adj2" fmla="val 2023746"/>
              <a:gd name="adj3" fmla="val 16510935"/>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5955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ED2F6-503A-DC47-B92E-D427EC6A72FB}"/>
              </a:ext>
            </a:extLst>
          </p:cNvPr>
          <p:cNvSpPr>
            <a:spLocks noGrp="1"/>
          </p:cNvSpPr>
          <p:nvPr>
            <p:ph type="title"/>
          </p:nvPr>
        </p:nvSpPr>
        <p:spPr>
          <a:xfrm>
            <a:off x="867704" y="61544"/>
            <a:ext cx="7819096" cy="589085"/>
          </a:xfrm>
        </p:spPr>
        <p:txBody>
          <a:bodyPr/>
          <a:lstStyle/>
          <a:p>
            <a:r>
              <a:rPr lang="en-US" dirty="0"/>
              <a:t>Aerosol Impacts on temperature 2020 US fires</a:t>
            </a:r>
          </a:p>
        </p:txBody>
      </p:sp>
      <p:pic>
        <p:nvPicPr>
          <p:cNvPr id="5" name="Picture 4" descr="A picture containing diagram&#10;&#10;Description automatically generated">
            <a:extLst>
              <a:ext uri="{FF2B5EF4-FFF2-40B4-BE49-F238E27FC236}">
                <a16:creationId xmlns:a16="http://schemas.microsoft.com/office/drawing/2014/main" id="{87584156-BEEF-CD49-BF76-636F8C79F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280" y="703385"/>
            <a:ext cx="6902852" cy="4440115"/>
          </a:xfrm>
          <a:prstGeom prst="rect">
            <a:avLst/>
          </a:prstGeom>
        </p:spPr>
      </p:pic>
      <p:sp>
        <p:nvSpPr>
          <p:cNvPr id="6" name="TextBox 5">
            <a:extLst>
              <a:ext uri="{FF2B5EF4-FFF2-40B4-BE49-F238E27FC236}">
                <a16:creationId xmlns:a16="http://schemas.microsoft.com/office/drawing/2014/main" id="{2A8E435F-76C9-7B45-8196-F4DD524456EB}"/>
              </a:ext>
            </a:extLst>
          </p:cNvPr>
          <p:cNvSpPr txBox="1"/>
          <p:nvPr/>
        </p:nvSpPr>
        <p:spPr>
          <a:xfrm>
            <a:off x="-149470" y="4835723"/>
            <a:ext cx="1916871" cy="307777"/>
          </a:xfrm>
          <a:prstGeom prst="rect">
            <a:avLst/>
          </a:prstGeom>
          <a:noFill/>
        </p:spPr>
        <p:txBody>
          <a:bodyPr wrap="none" rtlCol="0">
            <a:spAutoFit/>
          </a:bodyPr>
          <a:lstStyle/>
          <a:p>
            <a:r>
              <a:rPr lang="en-US" sz="1400" dirty="0"/>
              <a:t>Courtesy M. Parrington </a:t>
            </a:r>
          </a:p>
        </p:txBody>
      </p:sp>
    </p:spTree>
    <p:extLst>
      <p:ext uri="{BB962C8B-B14F-4D97-AF65-F5344CB8AC3E}">
        <p14:creationId xmlns:p14="http://schemas.microsoft.com/office/powerpoint/2010/main" val="2921978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A93506E-E099-493D-B1BD-69819565C1C5}"/>
              </a:ext>
            </a:extLst>
          </p:cNvPr>
          <p:cNvGrpSpPr/>
          <p:nvPr/>
        </p:nvGrpSpPr>
        <p:grpSpPr>
          <a:xfrm>
            <a:off x="1463281" y="980153"/>
            <a:ext cx="6353174" cy="3457575"/>
            <a:chOff x="2120901" y="1651000"/>
            <a:chExt cx="8470899" cy="4610100"/>
          </a:xfrm>
        </p:grpSpPr>
        <p:sp>
          <p:nvSpPr>
            <p:cNvPr id="153602" name="Rectangle 2"/>
            <p:cNvSpPr>
              <a:spLocks noChangeArrowheads="1"/>
            </p:cNvSpPr>
            <p:nvPr/>
          </p:nvSpPr>
          <p:spPr bwMode="auto">
            <a:xfrm>
              <a:off x="5486400" y="4038600"/>
              <a:ext cx="5105400" cy="2222500"/>
            </a:xfrm>
            <a:prstGeom prst="rect">
              <a:avLst/>
            </a:prstGeom>
            <a:solidFill>
              <a:srgbClr val="FFCCCC"/>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sz="1350">
                <a:solidFill>
                  <a:srgbClr val="000000"/>
                </a:solidFill>
              </a:endParaRPr>
            </a:p>
          </p:txBody>
        </p:sp>
        <p:sp>
          <p:nvSpPr>
            <p:cNvPr id="153603" name="Rectangle 3"/>
            <p:cNvSpPr>
              <a:spLocks noChangeArrowheads="1"/>
            </p:cNvSpPr>
            <p:nvPr/>
          </p:nvSpPr>
          <p:spPr bwMode="auto">
            <a:xfrm>
              <a:off x="9366448" y="4572000"/>
              <a:ext cx="762000" cy="685800"/>
            </a:xfrm>
            <a:prstGeom prst="rect">
              <a:avLst/>
            </a:prstGeom>
            <a:solidFill>
              <a:schemeClr val="bg1"/>
            </a:solidFill>
            <a:ln w="9525">
              <a:solidFill>
                <a:srgbClr val="FFCCCC"/>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sz="1350">
                <a:solidFill>
                  <a:srgbClr val="000000"/>
                </a:solidFill>
              </a:endParaRPr>
            </a:p>
          </p:txBody>
        </p:sp>
        <p:sp>
          <p:nvSpPr>
            <p:cNvPr id="153605" name="Rectangle 5"/>
            <p:cNvSpPr>
              <a:spLocks noChangeArrowheads="1"/>
            </p:cNvSpPr>
            <p:nvPr/>
          </p:nvSpPr>
          <p:spPr bwMode="auto">
            <a:xfrm>
              <a:off x="2133600" y="4038600"/>
              <a:ext cx="3276600" cy="2209800"/>
            </a:xfrm>
            <a:prstGeom prst="rect">
              <a:avLst/>
            </a:prstGeom>
            <a:solidFill>
              <a:srgbClr val="99FFCC"/>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sz="1350">
                <a:solidFill>
                  <a:srgbClr val="000000"/>
                </a:solidFill>
              </a:endParaRPr>
            </a:p>
          </p:txBody>
        </p:sp>
        <p:sp>
          <p:nvSpPr>
            <p:cNvPr id="153606" name="Rectangle 6"/>
            <p:cNvSpPr>
              <a:spLocks noChangeArrowheads="1"/>
            </p:cNvSpPr>
            <p:nvPr/>
          </p:nvSpPr>
          <p:spPr bwMode="auto">
            <a:xfrm>
              <a:off x="2133600" y="1651000"/>
              <a:ext cx="2895600" cy="2260600"/>
            </a:xfrm>
            <a:prstGeom prst="rect">
              <a:avLst/>
            </a:prstGeom>
            <a:solidFill>
              <a:srgbClr val="CCCCFF"/>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sz="1350">
                <a:solidFill>
                  <a:srgbClr val="000000"/>
                </a:solidFill>
              </a:endParaRPr>
            </a:p>
          </p:txBody>
        </p:sp>
        <p:grpSp>
          <p:nvGrpSpPr>
            <p:cNvPr id="153611" name="Group 11"/>
            <p:cNvGrpSpPr>
              <a:grpSpLocks/>
            </p:cNvGrpSpPr>
            <p:nvPr/>
          </p:nvGrpSpPr>
          <p:grpSpPr bwMode="auto">
            <a:xfrm>
              <a:off x="2209800" y="2243138"/>
              <a:ext cx="2057400" cy="1643062"/>
              <a:chOff x="528" y="1152"/>
              <a:chExt cx="1296" cy="1035"/>
            </a:xfrm>
          </p:grpSpPr>
          <p:graphicFrame>
            <p:nvGraphicFramePr>
              <p:cNvPr id="153612" name="Object 12"/>
              <p:cNvGraphicFramePr>
                <a:graphicFrameLocks noChangeAspect="1"/>
              </p:cNvGraphicFramePr>
              <p:nvPr/>
            </p:nvGraphicFramePr>
            <p:xfrm>
              <a:off x="528" y="1152"/>
              <a:ext cx="1296" cy="480"/>
            </p:xfrm>
            <a:graphic>
              <a:graphicData uri="http://schemas.openxmlformats.org/presentationml/2006/ole">
                <mc:AlternateContent xmlns:mc="http://schemas.openxmlformats.org/markup-compatibility/2006">
                  <mc:Choice xmlns:v="urn:schemas-microsoft-com:vml" Requires="v">
                    <p:oleObj spid="_x0000_s1115" name="Equation" r:id="rId4" imgW="1130040" imgH="419040" progId="Equation.3">
                      <p:embed/>
                    </p:oleObj>
                  </mc:Choice>
                  <mc:Fallback>
                    <p:oleObj name="Equation" r:id="rId4" imgW="1130040" imgH="419040" progId="Equation.3">
                      <p:embed/>
                      <p:pic>
                        <p:nvPicPr>
                          <p:cNvPr id="153612"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 y="1152"/>
                            <a:ext cx="1296" cy="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13" name="Object 13"/>
              <p:cNvGraphicFramePr>
                <a:graphicFrameLocks noChangeAspect="1"/>
              </p:cNvGraphicFramePr>
              <p:nvPr/>
            </p:nvGraphicFramePr>
            <p:xfrm>
              <a:off x="528" y="1728"/>
              <a:ext cx="1008" cy="459"/>
            </p:xfrm>
            <a:graphic>
              <a:graphicData uri="http://schemas.openxmlformats.org/presentationml/2006/ole">
                <mc:AlternateContent xmlns:mc="http://schemas.openxmlformats.org/markup-compatibility/2006">
                  <mc:Choice xmlns:v="urn:schemas-microsoft-com:vml" Requires="v">
                    <p:oleObj spid="_x0000_s1116" name="Equation" r:id="rId6" imgW="863280" imgH="393480" progId="Equation.3">
                      <p:embed/>
                    </p:oleObj>
                  </mc:Choice>
                  <mc:Fallback>
                    <p:oleObj name="Equation" r:id="rId6" imgW="863280" imgH="393480" progId="Equation.3">
                      <p:embed/>
                      <p:pic>
                        <p:nvPicPr>
                          <p:cNvPr id="153613"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 y="1728"/>
                            <a:ext cx="1008" cy="45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53614" name="Group 14"/>
            <p:cNvGrpSpPr>
              <a:grpSpLocks/>
            </p:cNvGrpSpPr>
            <p:nvPr/>
          </p:nvGrpSpPr>
          <p:grpSpPr bwMode="auto">
            <a:xfrm>
              <a:off x="2120901" y="4491038"/>
              <a:ext cx="3327400" cy="1643062"/>
              <a:chOff x="376" y="2496"/>
              <a:chExt cx="2096" cy="1035"/>
            </a:xfrm>
          </p:grpSpPr>
          <p:graphicFrame>
            <p:nvGraphicFramePr>
              <p:cNvPr id="153615" name="Object 15"/>
              <p:cNvGraphicFramePr>
                <a:graphicFrameLocks noChangeAspect="1"/>
              </p:cNvGraphicFramePr>
              <p:nvPr/>
            </p:nvGraphicFramePr>
            <p:xfrm>
              <a:off x="376" y="2496"/>
              <a:ext cx="2096" cy="480"/>
            </p:xfrm>
            <a:graphic>
              <a:graphicData uri="http://schemas.openxmlformats.org/presentationml/2006/ole">
                <mc:AlternateContent xmlns:mc="http://schemas.openxmlformats.org/markup-compatibility/2006">
                  <mc:Choice xmlns:v="urn:schemas-microsoft-com:vml" Requires="v">
                    <p:oleObj spid="_x0000_s1117" name="Equation" r:id="rId8" imgW="1828800" imgH="419040" progId="Equation.3">
                      <p:embed/>
                    </p:oleObj>
                  </mc:Choice>
                  <mc:Fallback>
                    <p:oleObj name="Equation" r:id="rId8" imgW="1828800" imgH="419040" progId="Equation.3">
                      <p:embed/>
                      <p:pic>
                        <p:nvPicPr>
                          <p:cNvPr id="153615" name="Object 15"/>
                          <p:cNvPicPr>
                            <a:picLocks noChangeAspect="1" noChangeArrowheads="1"/>
                          </p:cNvPicPr>
                          <p:nvPr/>
                        </p:nvPicPr>
                        <p:blipFill>
                          <a:blip r:embed="rId9"/>
                          <a:srcRect/>
                          <a:stretch>
                            <a:fillRect/>
                          </a:stretch>
                        </p:blipFill>
                        <p:spPr bwMode="auto">
                          <a:xfrm>
                            <a:off x="376" y="2496"/>
                            <a:ext cx="2096" cy="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16" name="Object 16"/>
              <p:cNvGraphicFramePr>
                <a:graphicFrameLocks noChangeAspect="1"/>
              </p:cNvGraphicFramePr>
              <p:nvPr/>
            </p:nvGraphicFramePr>
            <p:xfrm>
              <a:off x="439" y="3072"/>
              <a:ext cx="1735" cy="459"/>
            </p:xfrm>
            <a:graphic>
              <a:graphicData uri="http://schemas.openxmlformats.org/presentationml/2006/ole">
                <mc:AlternateContent xmlns:mc="http://schemas.openxmlformats.org/markup-compatibility/2006">
                  <mc:Choice xmlns:v="urn:schemas-microsoft-com:vml" Requires="v">
                    <p:oleObj spid="_x0000_s1118" name="Equation" r:id="rId10" imgW="1485720" imgH="393480" progId="Equation.3">
                      <p:embed/>
                    </p:oleObj>
                  </mc:Choice>
                  <mc:Fallback>
                    <p:oleObj name="Equation" r:id="rId10" imgW="1485720" imgH="393480" progId="Equation.3">
                      <p:embed/>
                      <p:pic>
                        <p:nvPicPr>
                          <p:cNvPr id="153616" name="Object 16"/>
                          <p:cNvPicPr>
                            <a:picLocks noChangeAspect="1" noChangeArrowheads="1"/>
                          </p:cNvPicPr>
                          <p:nvPr/>
                        </p:nvPicPr>
                        <p:blipFill>
                          <a:blip r:embed="rId11"/>
                          <a:srcRect/>
                          <a:stretch>
                            <a:fillRect/>
                          </a:stretch>
                        </p:blipFill>
                        <p:spPr bwMode="auto">
                          <a:xfrm>
                            <a:off x="439" y="3072"/>
                            <a:ext cx="1735" cy="45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153617" name="Object 17"/>
            <p:cNvGraphicFramePr>
              <a:graphicFrameLocks noChangeAspect="1"/>
            </p:cNvGraphicFramePr>
            <p:nvPr/>
          </p:nvGraphicFramePr>
          <p:xfrm>
            <a:off x="5943600" y="5392738"/>
            <a:ext cx="2376488" cy="728662"/>
          </p:xfrm>
          <a:graphic>
            <a:graphicData uri="http://schemas.openxmlformats.org/presentationml/2006/ole">
              <mc:AlternateContent xmlns:mc="http://schemas.openxmlformats.org/markup-compatibility/2006">
                <mc:Choice xmlns:v="urn:schemas-microsoft-com:vml" Requires="v">
                  <p:oleObj spid="_x0000_s1119" name="Equation" r:id="rId12" imgW="1282680" imgH="393480" progId="Equation.3">
                    <p:embed/>
                  </p:oleObj>
                </mc:Choice>
                <mc:Fallback>
                  <p:oleObj name="Equation" r:id="rId12" imgW="1282680" imgH="393480" progId="Equation.3">
                    <p:embed/>
                    <p:pic>
                      <p:nvPicPr>
                        <p:cNvPr id="153617" name="Object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3600" y="5392738"/>
                          <a:ext cx="2376488" cy="728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18" name="Text Box 18"/>
            <p:cNvSpPr txBox="1">
              <a:spLocks noChangeArrowheads="1"/>
            </p:cNvSpPr>
            <p:nvPr/>
          </p:nvSpPr>
          <p:spPr bwMode="auto">
            <a:xfrm>
              <a:off x="2133600" y="4051300"/>
              <a:ext cx="3352800" cy="4001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350">
                  <a:solidFill>
                    <a:srgbClr val="FFFFFF"/>
                  </a:solidFill>
                </a:rPr>
                <a:t>Tangent linear equations:</a:t>
              </a:r>
            </a:p>
          </p:txBody>
        </p:sp>
        <p:sp>
          <p:nvSpPr>
            <p:cNvPr id="153619" name="Text Box 19"/>
            <p:cNvSpPr txBox="1">
              <a:spLocks noChangeArrowheads="1"/>
            </p:cNvSpPr>
            <p:nvPr/>
          </p:nvSpPr>
          <p:spPr bwMode="auto">
            <a:xfrm>
              <a:off x="5791200" y="4064000"/>
              <a:ext cx="3657600" cy="4001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350">
                  <a:solidFill>
                    <a:srgbClr val="FFFFFF"/>
                  </a:solidFill>
                </a:rPr>
                <a:t>Adjoint equations:</a:t>
              </a:r>
            </a:p>
          </p:txBody>
        </p:sp>
        <p:sp>
          <p:nvSpPr>
            <p:cNvPr id="153620" name="Text Box 20"/>
            <p:cNvSpPr txBox="1">
              <a:spLocks noChangeArrowheads="1"/>
            </p:cNvSpPr>
            <p:nvPr/>
          </p:nvSpPr>
          <p:spPr bwMode="auto">
            <a:xfrm>
              <a:off x="2133600" y="1778000"/>
              <a:ext cx="2590800" cy="4001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350">
                  <a:solidFill>
                    <a:srgbClr val="FFFFFF"/>
                  </a:solidFill>
                </a:rPr>
                <a:t>Model equations</a:t>
              </a:r>
            </a:p>
          </p:txBody>
        </p:sp>
        <p:grpSp>
          <p:nvGrpSpPr>
            <p:cNvPr id="153621" name="Group 21"/>
            <p:cNvGrpSpPr>
              <a:grpSpLocks/>
            </p:cNvGrpSpPr>
            <p:nvPr/>
          </p:nvGrpSpPr>
          <p:grpSpPr bwMode="auto">
            <a:xfrm>
              <a:off x="5087940" y="1905001"/>
              <a:ext cx="5334000" cy="1662113"/>
              <a:chOff x="2245" y="1200"/>
              <a:chExt cx="3360" cy="1047"/>
            </a:xfrm>
          </p:grpSpPr>
          <p:sp>
            <p:nvSpPr>
              <p:cNvPr id="153622" name="Text Box 22"/>
              <p:cNvSpPr txBox="1">
                <a:spLocks noChangeArrowheads="1"/>
              </p:cNvSpPr>
              <p:nvPr/>
            </p:nvSpPr>
            <p:spPr bwMode="auto">
              <a:xfrm>
                <a:off x="2245" y="1200"/>
                <a:ext cx="3360" cy="10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GB" sz="1500" dirty="0">
                    <a:solidFill>
                      <a:srgbClr val="000000"/>
                    </a:solidFill>
                    <a:latin typeface="Comic Sans MS" pitchFamily="66" charset="0"/>
                  </a:rPr>
                  <a:t>u = u(</a:t>
                </a:r>
                <a:r>
                  <a:rPr lang="en-GB" sz="1500" dirty="0" err="1">
                    <a:solidFill>
                      <a:srgbClr val="000000"/>
                    </a:solidFill>
                    <a:latin typeface="Comic Sans MS" pitchFamily="66" charset="0"/>
                  </a:rPr>
                  <a:t>x,t</a:t>
                </a:r>
                <a:r>
                  <a:rPr lang="en-GB" sz="1500" dirty="0">
                    <a:solidFill>
                      <a:srgbClr val="000000"/>
                    </a:solidFill>
                    <a:latin typeface="Comic Sans MS" pitchFamily="66" charset="0"/>
                  </a:rPr>
                  <a:t>) = wind</a:t>
                </a:r>
              </a:p>
              <a:p>
                <a:r>
                  <a:rPr lang="en-GB" sz="1500" dirty="0">
                    <a:solidFill>
                      <a:srgbClr val="000000"/>
                    </a:solidFill>
                    <a:latin typeface="Comic Sans MS" pitchFamily="66" charset="0"/>
                  </a:rPr>
                  <a:t>q = q(</a:t>
                </a:r>
                <a:r>
                  <a:rPr lang="en-GB" sz="1500" dirty="0" err="1">
                    <a:solidFill>
                      <a:srgbClr val="000000"/>
                    </a:solidFill>
                    <a:latin typeface="Comic Sans MS" pitchFamily="66" charset="0"/>
                  </a:rPr>
                  <a:t>x,t</a:t>
                </a:r>
                <a:r>
                  <a:rPr lang="en-GB" sz="1500" dirty="0">
                    <a:solidFill>
                      <a:srgbClr val="000000"/>
                    </a:solidFill>
                    <a:latin typeface="Comic Sans MS" pitchFamily="66" charset="0"/>
                  </a:rPr>
                  <a:t>) = tracer</a:t>
                </a:r>
              </a:p>
              <a:p>
                <a:pPr>
                  <a:buFont typeface="WP Greek Century" pitchFamily="2" charset="2"/>
                  <a:buNone/>
                </a:pPr>
                <a:r>
                  <a:rPr lang="en-GB" sz="1500" dirty="0">
                    <a:solidFill>
                      <a:srgbClr val="000000"/>
                    </a:solidFill>
                    <a:latin typeface="Comic Sans MS" pitchFamily="66" charset="0"/>
                    <a:sym typeface="WP Greek Courier" pitchFamily="49" charset="2"/>
                  </a:rPr>
                  <a:t>	  </a:t>
                </a:r>
                <a:r>
                  <a:rPr lang="en-GB" sz="1500" dirty="0">
                    <a:solidFill>
                      <a:srgbClr val="000000"/>
                    </a:solidFill>
                    <a:latin typeface="Comic Sans MS" pitchFamily="66" charset="0"/>
                    <a:sym typeface="WP Greek Century" pitchFamily="2" charset="2"/>
                  </a:rPr>
                  <a:t>= diffusion </a:t>
                </a:r>
                <a:r>
                  <a:rPr lang="en-GB" sz="1500" dirty="0" err="1">
                    <a:solidFill>
                      <a:srgbClr val="000000"/>
                    </a:solidFill>
                    <a:latin typeface="Comic Sans MS" pitchFamily="66" charset="0"/>
                    <a:sym typeface="WP Greek Century" pitchFamily="2" charset="2"/>
                  </a:rPr>
                  <a:t>coef</a:t>
                </a:r>
                <a:r>
                  <a:rPr lang="en-GB" sz="1500" dirty="0">
                    <a:solidFill>
                      <a:srgbClr val="000000"/>
                    </a:solidFill>
                    <a:latin typeface="Comic Sans MS" pitchFamily="66" charset="0"/>
                    <a:sym typeface="WP Greek Century" pitchFamily="2" charset="2"/>
                  </a:rPr>
                  <a:t>.</a:t>
                </a:r>
              </a:p>
              <a:p>
                <a:pPr>
                  <a:buFont typeface="WP Greek Century" pitchFamily="2" charset="2"/>
                  <a:buNone/>
                </a:pPr>
                <a:r>
                  <a:rPr lang="en-GB" sz="1500" dirty="0">
                    <a:solidFill>
                      <a:srgbClr val="000000"/>
                    </a:solidFill>
                    <a:latin typeface="Comic Sans MS" pitchFamily="66" charset="0"/>
                    <a:sym typeface="WP Greek Courier" pitchFamily="49" charset="2"/>
                  </a:rPr>
                  <a:t>	  = perturbations</a:t>
                </a:r>
              </a:p>
              <a:p>
                <a:pPr>
                  <a:buFont typeface="WP Greek Century" pitchFamily="2" charset="2"/>
                  <a:buNone/>
                </a:pPr>
                <a:r>
                  <a:rPr lang="en-GB" sz="1500" dirty="0">
                    <a:solidFill>
                      <a:srgbClr val="000000"/>
                    </a:solidFill>
                    <a:latin typeface="Comic Sans MS" pitchFamily="66" charset="0"/>
                    <a:sym typeface="WP Greek Courier" pitchFamily="49" charset="2"/>
                  </a:rPr>
                  <a:t>	  = </a:t>
                </a:r>
                <a:r>
                  <a:rPr lang="en-GB" sz="1500" dirty="0" err="1">
                    <a:solidFill>
                      <a:srgbClr val="000000"/>
                    </a:solidFill>
                    <a:latin typeface="Comic Sans MS" pitchFamily="66" charset="0"/>
                    <a:sym typeface="WP Greek Courier" pitchFamily="49" charset="2"/>
                  </a:rPr>
                  <a:t>adjoint</a:t>
                </a:r>
                <a:r>
                  <a:rPr lang="en-GB" sz="1500" dirty="0">
                    <a:solidFill>
                      <a:srgbClr val="000000"/>
                    </a:solidFill>
                    <a:latin typeface="Comic Sans MS" pitchFamily="66" charset="0"/>
                    <a:sym typeface="WP Greek Courier" pitchFamily="49" charset="2"/>
                  </a:rPr>
                  <a:t> variables</a:t>
                </a:r>
              </a:p>
            </p:txBody>
          </p:sp>
          <p:graphicFrame>
            <p:nvGraphicFramePr>
              <p:cNvPr id="153623" name="Object 23"/>
              <p:cNvGraphicFramePr>
                <a:graphicFrameLocks noChangeAspect="1"/>
              </p:cNvGraphicFramePr>
              <p:nvPr/>
            </p:nvGraphicFramePr>
            <p:xfrm>
              <a:off x="2270" y="2016"/>
              <a:ext cx="480" cy="208"/>
            </p:xfrm>
            <a:graphic>
              <a:graphicData uri="http://schemas.openxmlformats.org/presentationml/2006/ole">
                <mc:AlternateContent xmlns:mc="http://schemas.openxmlformats.org/markup-compatibility/2006">
                  <mc:Choice xmlns:v="urn:schemas-microsoft-com:vml" Requires="v">
                    <p:oleObj spid="_x0000_s1120" name="Equation" r:id="rId14" imgW="469800" imgH="203040" progId="Equation.3">
                      <p:embed/>
                    </p:oleObj>
                  </mc:Choice>
                  <mc:Fallback>
                    <p:oleObj name="Equation" r:id="rId14" imgW="469800" imgH="203040" progId="Equation.3">
                      <p:embed/>
                      <p:pic>
                        <p:nvPicPr>
                          <p:cNvPr id="153623" name="Object 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70" y="2016"/>
                            <a:ext cx="480" cy="2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24" name="Object 24"/>
              <p:cNvGraphicFramePr>
                <a:graphicFrameLocks noChangeAspect="1"/>
              </p:cNvGraphicFramePr>
              <p:nvPr/>
            </p:nvGraphicFramePr>
            <p:xfrm>
              <a:off x="2270" y="1797"/>
              <a:ext cx="432" cy="224"/>
            </p:xfrm>
            <a:graphic>
              <a:graphicData uri="http://schemas.openxmlformats.org/presentationml/2006/ole">
                <mc:AlternateContent xmlns:mc="http://schemas.openxmlformats.org/markup-compatibility/2006">
                  <mc:Choice xmlns:v="urn:schemas-microsoft-com:vml" Requires="v">
                    <p:oleObj spid="_x0000_s1121" name="Equation" r:id="rId16" imgW="393480" imgH="203040" progId="Equation.3">
                      <p:embed/>
                    </p:oleObj>
                  </mc:Choice>
                  <mc:Fallback>
                    <p:oleObj name="Equation" r:id="rId16" imgW="393480" imgH="203040" progId="Equation.3">
                      <p:embed/>
                      <p:pic>
                        <p:nvPicPr>
                          <p:cNvPr id="153624" name="Object 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70" y="1797"/>
                            <a:ext cx="432" cy="2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25" name="Object 25"/>
              <p:cNvGraphicFramePr>
                <a:graphicFrameLocks noChangeAspect="1"/>
              </p:cNvGraphicFramePr>
              <p:nvPr/>
            </p:nvGraphicFramePr>
            <p:xfrm>
              <a:off x="2284" y="1639"/>
              <a:ext cx="132" cy="145"/>
            </p:xfrm>
            <a:graphic>
              <a:graphicData uri="http://schemas.openxmlformats.org/presentationml/2006/ole">
                <mc:AlternateContent xmlns:mc="http://schemas.openxmlformats.org/markup-compatibility/2006">
                  <mc:Choice xmlns:v="urn:schemas-microsoft-com:vml" Requires="v">
                    <p:oleObj spid="_x0000_s1122" name="Equation" r:id="rId18" imgW="126720" imgH="139680" progId="Equation.3">
                      <p:embed/>
                    </p:oleObj>
                  </mc:Choice>
                  <mc:Fallback>
                    <p:oleObj name="Equation" r:id="rId18" imgW="126720" imgH="139680" progId="Equation.3">
                      <p:embed/>
                      <p:pic>
                        <p:nvPicPr>
                          <p:cNvPr id="153625" name="Object 2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84" y="1639"/>
                            <a:ext cx="132" cy="14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153604" name="Object 4"/>
            <p:cNvGraphicFramePr>
              <a:graphicFrameLocks noChangeAspect="1"/>
            </p:cNvGraphicFramePr>
            <p:nvPr/>
          </p:nvGraphicFramePr>
          <p:xfrm>
            <a:off x="5481638" y="4478338"/>
            <a:ext cx="5084762" cy="762000"/>
          </p:xfrm>
          <a:graphic>
            <a:graphicData uri="http://schemas.openxmlformats.org/presentationml/2006/ole">
              <mc:AlternateContent xmlns:mc="http://schemas.openxmlformats.org/markup-compatibility/2006">
                <mc:Choice xmlns:v="urn:schemas-microsoft-com:vml" Requires="v">
                  <p:oleObj spid="_x0000_s1123" name="Equation" r:id="rId20" imgW="2793960" imgH="419040" progId="Equation.3">
                    <p:embed/>
                  </p:oleObj>
                </mc:Choice>
                <mc:Fallback>
                  <p:oleObj name="Equation" r:id="rId20" imgW="2793960" imgH="419040" progId="Equation.3">
                    <p:embed/>
                    <p:pic>
                      <p:nvPicPr>
                        <p:cNvPr id="153604" name="Object 4"/>
                        <p:cNvPicPr>
                          <a:picLocks noChangeAspect="1" noChangeArrowheads="1"/>
                        </p:cNvPicPr>
                        <p:nvPr/>
                      </p:nvPicPr>
                      <p:blipFill>
                        <a:blip r:embed="rId21"/>
                        <a:srcRect/>
                        <a:stretch>
                          <a:fillRect/>
                        </a:stretch>
                      </p:blipFill>
                      <p:spPr bwMode="auto">
                        <a:xfrm>
                          <a:off x="5481638" y="4478338"/>
                          <a:ext cx="5084762" cy="76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 name="Title 1"/>
          <p:cNvSpPr>
            <a:spLocks noGrp="1"/>
          </p:cNvSpPr>
          <p:nvPr>
            <p:ph type="title"/>
          </p:nvPr>
        </p:nvSpPr>
        <p:spPr>
          <a:xfrm>
            <a:off x="867704" y="61547"/>
            <a:ext cx="7819096" cy="888023"/>
          </a:xfrm>
        </p:spPr>
        <p:txBody>
          <a:bodyPr/>
          <a:lstStyle/>
          <a:p>
            <a:r>
              <a:rPr lang="en-GB" dirty="0"/>
              <a:t>Coupling between tracer and wind field in 4D-Var: illustration using 1D advection model</a:t>
            </a:r>
          </a:p>
        </p:txBody>
      </p:sp>
    </p:spTree>
    <p:extLst>
      <p:ext uri="{BB962C8B-B14F-4D97-AF65-F5344CB8AC3E}">
        <p14:creationId xmlns:p14="http://schemas.microsoft.com/office/powerpoint/2010/main" val="8891353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91" name="Group 31"/>
          <p:cNvGrpSpPr>
            <a:grpSpLocks/>
          </p:cNvGrpSpPr>
          <p:nvPr/>
        </p:nvGrpSpPr>
        <p:grpSpPr bwMode="auto">
          <a:xfrm>
            <a:off x="575556" y="875624"/>
            <a:ext cx="5314950" cy="3593306"/>
            <a:chOff x="336" y="960"/>
            <a:chExt cx="4464" cy="3018"/>
          </a:xfrm>
        </p:grpSpPr>
        <p:pic>
          <p:nvPicPr>
            <p:cNvPr id="66586" name="Picture 26" descr="H:\Office97\powerpoint\e8zn_o3_u_15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5" y="2400"/>
              <a:ext cx="2235" cy="1578"/>
            </a:xfrm>
            <a:prstGeom prst="rect">
              <a:avLst/>
            </a:prstGeom>
            <a:noFill/>
            <a:extLst>
              <a:ext uri="{909E8E84-426E-40dd-AFC4-6F175D3DCCD1}">
                <a14:hiddenFill xmlns="" xmlns:a14="http://schemas.microsoft.com/office/drawing/2010/main">
                  <a:solidFill>
                    <a:srgbClr val="FFFFFF"/>
                  </a:solidFill>
                </a14:hiddenFill>
              </a:ext>
            </a:extLst>
          </p:spPr>
        </p:pic>
        <p:pic>
          <p:nvPicPr>
            <p:cNvPr id="66590" name="Picture 30" descr="H:\Office97\powerpoint\e8wk_o3_u_9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5" y="960"/>
              <a:ext cx="2235" cy="1578"/>
            </a:xfrm>
            <a:prstGeom prst="rect">
              <a:avLst/>
            </a:prstGeom>
            <a:noFill/>
            <a:extLst>
              <a:ext uri="{909E8E84-426E-40dd-AFC4-6F175D3DCCD1}">
                <a14:hiddenFill xmlns="" xmlns:a14="http://schemas.microsoft.com/office/drawing/2010/main">
                  <a:solidFill>
                    <a:srgbClr val="FFFFFF"/>
                  </a:solidFill>
                </a14:hiddenFill>
              </a:ext>
            </a:extLst>
          </p:spPr>
        </p:pic>
        <p:pic>
          <p:nvPicPr>
            <p:cNvPr id="66581" name="Picture 21" descr="H:\Office97\powerpoint\e956_u_o3_12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 y="2400"/>
              <a:ext cx="2235" cy="1578"/>
            </a:xfrm>
            <a:prstGeom prst="rect">
              <a:avLst/>
            </a:prstGeom>
            <a:noFill/>
            <a:extLst>
              <a:ext uri="{909E8E84-426E-40dd-AFC4-6F175D3DCCD1}">
                <a14:hiddenFill xmlns="" xmlns:a14="http://schemas.microsoft.com/office/drawing/2010/main">
                  <a:solidFill>
                    <a:srgbClr val="FFFFFF"/>
                  </a:solidFill>
                </a14:hiddenFill>
              </a:ext>
            </a:extLst>
          </p:spPr>
        </p:pic>
        <p:pic>
          <p:nvPicPr>
            <p:cNvPr id="66587" name="Picture 27" descr="H:\Office97\powerpoint\e8x9_o3_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 y="960"/>
              <a:ext cx="2235" cy="1578"/>
            </a:xfrm>
            <a:prstGeom prst="rect">
              <a:avLst/>
            </a:prstGeom>
            <a:noFill/>
            <a:extLst>
              <a:ext uri="{909E8E84-426E-40dd-AFC4-6F175D3DCCD1}">
                <a14:hiddenFill xmlns="" xmlns:a14="http://schemas.microsoft.com/office/drawing/2010/main">
                  <a:solidFill>
                    <a:srgbClr val="FFFFFF"/>
                  </a:solidFill>
                </a14:hiddenFill>
              </a:ext>
            </a:extLst>
          </p:spPr>
        </p:pic>
        <p:sp>
          <p:nvSpPr>
            <p:cNvPr id="66570" name="Text Box 10"/>
            <p:cNvSpPr txBox="1">
              <a:spLocks noChangeArrowheads="1"/>
            </p:cNvSpPr>
            <p:nvPr/>
          </p:nvSpPr>
          <p:spPr bwMode="auto">
            <a:xfrm>
              <a:off x="497" y="2582"/>
              <a:ext cx="1162" cy="2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GB" sz="1500">
                  <a:solidFill>
                    <a:srgbClr val="000000"/>
                  </a:solidFill>
                  <a:latin typeface="Arial" charset="0"/>
                </a:rPr>
                <a:t>4D-Var 12z</a:t>
              </a:r>
            </a:p>
          </p:txBody>
        </p:sp>
        <p:sp>
          <p:nvSpPr>
            <p:cNvPr id="66571" name="Text Box 11"/>
            <p:cNvSpPr txBox="1">
              <a:spLocks noChangeArrowheads="1"/>
            </p:cNvSpPr>
            <p:nvPr/>
          </p:nvSpPr>
          <p:spPr bwMode="auto">
            <a:xfrm>
              <a:off x="2705" y="2582"/>
              <a:ext cx="1162" cy="2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GB" sz="1500">
                  <a:solidFill>
                    <a:srgbClr val="000000"/>
                  </a:solidFill>
                  <a:latin typeface="Arial" charset="0"/>
                </a:rPr>
                <a:t>4D-Var 15z</a:t>
              </a:r>
            </a:p>
          </p:txBody>
        </p:sp>
        <p:sp>
          <p:nvSpPr>
            <p:cNvPr id="66572" name="Text Box 12"/>
            <p:cNvSpPr txBox="1">
              <a:spLocks noChangeArrowheads="1"/>
            </p:cNvSpPr>
            <p:nvPr/>
          </p:nvSpPr>
          <p:spPr bwMode="auto">
            <a:xfrm>
              <a:off x="2705" y="1142"/>
              <a:ext cx="1162" cy="2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GB" sz="1500">
                  <a:solidFill>
                    <a:srgbClr val="000000"/>
                  </a:solidFill>
                  <a:latin typeface="Arial" charset="0"/>
                </a:rPr>
                <a:t>4D-Var 9z</a:t>
              </a:r>
            </a:p>
          </p:txBody>
        </p:sp>
        <p:sp>
          <p:nvSpPr>
            <p:cNvPr id="66573" name="Text Box 13"/>
            <p:cNvSpPr txBox="1">
              <a:spLocks noChangeArrowheads="1"/>
            </p:cNvSpPr>
            <p:nvPr/>
          </p:nvSpPr>
          <p:spPr bwMode="auto">
            <a:xfrm>
              <a:off x="497" y="1142"/>
              <a:ext cx="1162" cy="2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GB" sz="1500">
                  <a:solidFill>
                    <a:srgbClr val="000000"/>
                  </a:solidFill>
                  <a:latin typeface="Arial" charset="0"/>
                </a:rPr>
                <a:t>3D-Var </a:t>
              </a:r>
            </a:p>
          </p:txBody>
        </p:sp>
      </p:grpSp>
      <p:sp>
        <p:nvSpPr>
          <p:cNvPr id="66578" name="Text Box 18"/>
          <p:cNvSpPr txBox="1">
            <a:spLocks noChangeArrowheads="1"/>
          </p:cNvSpPr>
          <p:nvPr/>
        </p:nvSpPr>
        <p:spPr bwMode="auto">
          <a:xfrm>
            <a:off x="6050051" y="875623"/>
            <a:ext cx="971550" cy="553998"/>
          </a:xfrm>
          <a:prstGeom prst="rect">
            <a:avLst/>
          </a:prstGeom>
          <a:solidFill>
            <a:srgbClr val="00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GB" sz="1500">
                <a:solidFill>
                  <a:srgbClr val="000000"/>
                </a:solidFill>
                <a:latin typeface="Calibri" pitchFamily="34" charset="0"/>
              </a:rPr>
              <a:t>Level 20,</a:t>
            </a:r>
          </a:p>
          <a:p>
            <a:r>
              <a:rPr lang="en-US" sz="1500">
                <a:solidFill>
                  <a:srgbClr val="000000"/>
                </a:solidFill>
                <a:latin typeface="Calibri" pitchFamily="34" charset="0"/>
                <a:sym typeface="Symbol" pitchFamily="18" charset="2"/>
              </a:rPr>
              <a:t> </a:t>
            </a:r>
            <a:r>
              <a:rPr lang="en-GB" sz="1500">
                <a:solidFill>
                  <a:srgbClr val="000000"/>
                </a:solidFill>
                <a:latin typeface="Calibri" pitchFamily="34" charset="0"/>
              </a:rPr>
              <a:t>30 hPa</a:t>
            </a:r>
          </a:p>
        </p:txBody>
      </p:sp>
      <p:sp>
        <p:nvSpPr>
          <p:cNvPr id="2" name="TextBox 1"/>
          <p:cNvSpPr txBox="1"/>
          <p:nvPr/>
        </p:nvSpPr>
        <p:spPr>
          <a:xfrm>
            <a:off x="6138174" y="4191931"/>
            <a:ext cx="1836204" cy="300082"/>
          </a:xfrm>
          <a:prstGeom prst="rect">
            <a:avLst/>
          </a:prstGeom>
          <a:noFill/>
        </p:spPr>
        <p:txBody>
          <a:bodyPr wrap="square" rtlCol="0">
            <a:spAutoFit/>
          </a:bodyPr>
          <a:lstStyle/>
          <a:p>
            <a:r>
              <a:rPr lang="en-GB" sz="1350" dirty="0">
                <a:solidFill>
                  <a:srgbClr val="000000"/>
                </a:solidFill>
                <a:latin typeface="Calibri" pitchFamily="34" charset="0"/>
              </a:rPr>
              <a:t>6h assimilation window</a:t>
            </a:r>
          </a:p>
        </p:txBody>
      </p:sp>
      <p:sp>
        <p:nvSpPr>
          <p:cNvPr id="3" name="TextBox 2"/>
          <p:cNvSpPr txBox="1"/>
          <p:nvPr/>
        </p:nvSpPr>
        <p:spPr>
          <a:xfrm>
            <a:off x="6034570" y="2099401"/>
            <a:ext cx="2896436" cy="1131079"/>
          </a:xfrm>
          <a:prstGeom prst="rect">
            <a:avLst/>
          </a:prstGeom>
          <a:noFill/>
        </p:spPr>
        <p:txBody>
          <a:bodyPr wrap="square" rtlCol="0">
            <a:spAutoFit/>
          </a:bodyPr>
          <a:lstStyle/>
          <a:p>
            <a:r>
              <a:rPr lang="en-GB" sz="1350" dirty="0">
                <a:cs typeface="Rod" panose="02030509050101010101" pitchFamily="49" charset="-79"/>
              </a:rPr>
              <a:t>Observation at T0: 4D-Var = 3D-Var</a:t>
            </a:r>
          </a:p>
          <a:p>
            <a:endParaRPr lang="en-GB" sz="1350" dirty="0">
              <a:cs typeface="Rod" panose="02030509050101010101" pitchFamily="49" charset="-79"/>
            </a:endParaRPr>
          </a:p>
          <a:p>
            <a:r>
              <a:rPr lang="en-GB" sz="1350" dirty="0">
                <a:cs typeface="Rod" panose="02030509050101010101" pitchFamily="49" charset="-79"/>
              </a:rPr>
              <a:t>Observation at T3: wind increments</a:t>
            </a:r>
          </a:p>
          <a:p>
            <a:endParaRPr lang="en-GB" sz="1350" dirty="0">
              <a:cs typeface="Rod" panose="02030509050101010101" pitchFamily="49" charset="-79"/>
            </a:endParaRPr>
          </a:p>
          <a:p>
            <a:r>
              <a:rPr lang="en-GB" sz="1350" dirty="0">
                <a:cs typeface="Rod" panose="02030509050101010101" pitchFamily="49" charset="-79"/>
              </a:rPr>
              <a:t>Observation at T6: wind increments</a:t>
            </a:r>
          </a:p>
        </p:txBody>
      </p:sp>
      <p:sp>
        <p:nvSpPr>
          <p:cNvPr id="4" name="Title 3"/>
          <p:cNvSpPr>
            <a:spLocks noGrp="1"/>
          </p:cNvSpPr>
          <p:nvPr>
            <p:ph type="title"/>
          </p:nvPr>
        </p:nvSpPr>
        <p:spPr>
          <a:xfrm>
            <a:off x="867704" y="115658"/>
            <a:ext cx="7819096" cy="668114"/>
          </a:xfrm>
        </p:spPr>
        <p:txBody>
          <a:bodyPr/>
          <a:lstStyle/>
          <a:p>
            <a:r>
              <a:rPr lang="en-GB" dirty="0"/>
              <a:t>Single observation experiments - Ozone and wind increments</a:t>
            </a:r>
          </a:p>
        </p:txBody>
      </p:sp>
    </p:spTree>
    <p:extLst>
      <p:ext uri="{BB962C8B-B14F-4D97-AF65-F5344CB8AC3E}">
        <p14:creationId xmlns:p14="http://schemas.microsoft.com/office/powerpoint/2010/main" val="175574615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385A1-E926-ED4C-9375-E6788F78516B}"/>
              </a:ext>
            </a:extLst>
          </p:cNvPr>
          <p:cNvSpPr>
            <a:spLocks noGrp="1"/>
          </p:cNvSpPr>
          <p:nvPr>
            <p:ph type="title"/>
          </p:nvPr>
        </p:nvSpPr>
        <p:spPr/>
        <p:txBody>
          <a:bodyPr/>
          <a:lstStyle/>
          <a:p>
            <a:r>
              <a:rPr lang="en-US" dirty="0"/>
              <a:t>Using the ensemble information </a:t>
            </a:r>
          </a:p>
        </p:txBody>
      </p:sp>
      <p:pic>
        <p:nvPicPr>
          <p:cNvPr id="4" name="Picture 3" descr="A picture containing graphical user interface&#10;&#10;Description automatically generated">
            <a:extLst>
              <a:ext uri="{FF2B5EF4-FFF2-40B4-BE49-F238E27FC236}">
                <a16:creationId xmlns:a16="http://schemas.microsoft.com/office/drawing/2014/main" id="{0C0756F0-ED70-C946-B0C7-79BC7DDD7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92" y="627016"/>
            <a:ext cx="4434917" cy="4237809"/>
          </a:xfrm>
          <a:prstGeom prst="rect">
            <a:avLst/>
          </a:prstGeom>
        </p:spPr>
      </p:pic>
      <p:sp>
        <p:nvSpPr>
          <p:cNvPr id="7" name="TextBox 6">
            <a:extLst>
              <a:ext uri="{FF2B5EF4-FFF2-40B4-BE49-F238E27FC236}">
                <a16:creationId xmlns:a16="http://schemas.microsoft.com/office/drawing/2014/main" id="{D7F75FA1-219D-9F41-A4A8-13A6013928C3}"/>
              </a:ext>
            </a:extLst>
          </p:cNvPr>
          <p:cNvSpPr txBox="1"/>
          <p:nvPr/>
        </p:nvSpPr>
        <p:spPr>
          <a:xfrm>
            <a:off x="5381897" y="853440"/>
            <a:ext cx="3457303" cy="3693319"/>
          </a:xfrm>
          <a:prstGeom prst="rect">
            <a:avLst/>
          </a:prstGeom>
          <a:noFill/>
        </p:spPr>
        <p:txBody>
          <a:bodyPr wrap="square" rtlCol="0">
            <a:spAutoFit/>
          </a:bodyPr>
          <a:lstStyle/>
          <a:p>
            <a:pPr marL="285750" indent="-285750">
              <a:buFont typeface="Arial" panose="020B0604020202020204" pitchFamily="34" charset="0"/>
              <a:buChar char="•"/>
            </a:pPr>
            <a:r>
              <a:rPr lang="en-US" dirty="0"/>
              <a:t>Test using CO2 and CH4 satellite information to constrain NWP: winds, </a:t>
            </a:r>
            <a:r>
              <a:rPr lang="en-US" dirty="0" err="1"/>
              <a:t>rel</a:t>
            </a:r>
            <a:r>
              <a:rPr lang="en-US" dirty="0"/>
              <a:t> hum., temperature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Here, using the ensemble information to correct relative humidity from CO2 and CH4 departures.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Impacts on the stratosphere where the NWP observation coverage is weak</a:t>
            </a: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550CE90F-F603-D94C-88C6-4DE26C3C05EB}"/>
              </a:ext>
            </a:extLst>
          </p:cNvPr>
          <p:cNvSpPr txBox="1"/>
          <p:nvPr/>
        </p:nvSpPr>
        <p:spPr>
          <a:xfrm>
            <a:off x="121920" y="4774168"/>
            <a:ext cx="1518364" cy="369332"/>
          </a:xfrm>
          <a:prstGeom prst="rect">
            <a:avLst/>
          </a:prstGeom>
          <a:noFill/>
        </p:spPr>
        <p:txBody>
          <a:bodyPr wrap="none" rtlCol="0">
            <a:spAutoFit/>
          </a:bodyPr>
          <a:lstStyle/>
          <a:p>
            <a:r>
              <a:rPr lang="en-US" dirty="0" err="1"/>
              <a:t>Massart</a:t>
            </a:r>
            <a:r>
              <a:rPr lang="en-US" dirty="0"/>
              <a:t>, 2017</a:t>
            </a:r>
          </a:p>
        </p:txBody>
      </p:sp>
      <p:sp>
        <p:nvSpPr>
          <p:cNvPr id="3" name="TextBox 2">
            <a:extLst>
              <a:ext uri="{FF2B5EF4-FFF2-40B4-BE49-F238E27FC236}">
                <a16:creationId xmlns:a16="http://schemas.microsoft.com/office/drawing/2014/main" id="{0A7FD553-2FB6-0249-A1ED-0D292D17E70A}"/>
              </a:ext>
            </a:extLst>
          </p:cNvPr>
          <p:cNvSpPr txBox="1"/>
          <p:nvPr/>
        </p:nvSpPr>
        <p:spPr>
          <a:xfrm rot="16200000">
            <a:off x="4581508" y="4354397"/>
            <a:ext cx="572721" cy="276999"/>
          </a:xfrm>
          <a:prstGeom prst="rect">
            <a:avLst/>
          </a:prstGeom>
          <a:noFill/>
        </p:spPr>
        <p:txBody>
          <a:bodyPr wrap="none" rtlCol="0">
            <a:spAutoFit/>
          </a:bodyPr>
          <a:lstStyle/>
          <a:p>
            <a:r>
              <a:rPr lang="en-US" sz="1200" dirty="0">
                <a:solidFill>
                  <a:srgbClr val="0000FF"/>
                </a:solidFill>
              </a:rPr>
              <a:t>Better</a:t>
            </a:r>
          </a:p>
        </p:txBody>
      </p:sp>
      <p:sp>
        <p:nvSpPr>
          <p:cNvPr id="9" name="TextBox 8">
            <a:extLst>
              <a:ext uri="{FF2B5EF4-FFF2-40B4-BE49-F238E27FC236}">
                <a16:creationId xmlns:a16="http://schemas.microsoft.com/office/drawing/2014/main" id="{29B9FEED-1ED9-4544-9495-747EF2446A5F}"/>
              </a:ext>
            </a:extLst>
          </p:cNvPr>
          <p:cNvSpPr txBox="1"/>
          <p:nvPr/>
        </p:nvSpPr>
        <p:spPr>
          <a:xfrm rot="16200000">
            <a:off x="4578636" y="3671527"/>
            <a:ext cx="584327" cy="276999"/>
          </a:xfrm>
          <a:prstGeom prst="rect">
            <a:avLst/>
          </a:prstGeom>
          <a:noFill/>
        </p:spPr>
        <p:txBody>
          <a:bodyPr wrap="none" rtlCol="0">
            <a:spAutoFit/>
          </a:bodyPr>
          <a:lstStyle/>
          <a:p>
            <a:r>
              <a:rPr lang="en-US" sz="1200" dirty="0">
                <a:solidFill>
                  <a:srgbClr val="FF0000"/>
                </a:solidFill>
              </a:rPr>
              <a:t>Worse</a:t>
            </a:r>
          </a:p>
        </p:txBody>
      </p:sp>
      <p:sp>
        <p:nvSpPr>
          <p:cNvPr id="10" name="TextBox 9">
            <a:extLst>
              <a:ext uri="{FF2B5EF4-FFF2-40B4-BE49-F238E27FC236}">
                <a16:creationId xmlns:a16="http://schemas.microsoft.com/office/drawing/2014/main" id="{DC277406-2159-EA40-9509-B3E2EE3C9A97}"/>
              </a:ext>
            </a:extLst>
          </p:cNvPr>
          <p:cNvSpPr txBox="1"/>
          <p:nvPr/>
        </p:nvSpPr>
        <p:spPr>
          <a:xfrm rot="16200000">
            <a:off x="4549269" y="3126405"/>
            <a:ext cx="572721" cy="276999"/>
          </a:xfrm>
          <a:prstGeom prst="rect">
            <a:avLst/>
          </a:prstGeom>
          <a:noFill/>
        </p:spPr>
        <p:txBody>
          <a:bodyPr wrap="none" rtlCol="0">
            <a:spAutoFit/>
          </a:bodyPr>
          <a:lstStyle/>
          <a:p>
            <a:r>
              <a:rPr lang="en-US" sz="1200" dirty="0">
                <a:solidFill>
                  <a:srgbClr val="0000FF"/>
                </a:solidFill>
              </a:rPr>
              <a:t>Better</a:t>
            </a:r>
          </a:p>
        </p:txBody>
      </p:sp>
      <p:sp>
        <p:nvSpPr>
          <p:cNvPr id="11" name="TextBox 10">
            <a:extLst>
              <a:ext uri="{FF2B5EF4-FFF2-40B4-BE49-F238E27FC236}">
                <a16:creationId xmlns:a16="http://schemas.microsoft.com/office/drawing/2014/main" id="{32411237-BB25-9543-A916-F00FC4D52F8E}"/>
              </a:ext>
            </a:extLst>
          </p:cNvPr>
          <p:cNvSpPr txBox="1"/>
          <p:nvPr/>
        </p:nvSpPr>
        <p:spPr>
          <a:xfrm rot="16200000">
            <a:off x="4546397" y="2443535"/>
            <a:ext cx="584327" cy="276999"/>
          </a:xfrm>
          <a:prstGeom prst="rect">
            <a:avLst/>
          </a:prstGeom>
          <a:noFill/>
        </p:spPr>
        <p:txBody>
          <a:bodyPr wrap="none" rtlCol="0">
            <a:spAutoFit/>
          </a:bodyPr>
          <a:lstStyle/>
          <a:p>
            <a:r>
              <a:rPr lang="en-US" sz="1200" dirty="0">
                <a:solidFill>
                  <a:srgbClr val="FF0000"/>
                </a:solidFill>
              </a:rPr>
              <a:t>Worse</a:t>
            </a:r>
          </a:p>
        </p:txBody>
      </p:sp>
      <p:sp>
        <p:nvSpPr>
          <p:cNvPr id="12" name="TextBox 11">
            <a:extLst>
              <a:ext uri="{FF2B5EF4-FFF2-40B4-BE49-F238E27FC236}">
                <a16:creationId xmlns:a16="http://schemas.microsoft.com/office/drawing/2014/main" id="{AC43D6F7-5047-934A-856D-AA4BF24B8C89}"/>
              </a:ext>
            </a:extLst>
          </p:cNvPr>
          <p:cNvSpPr txBox="1"/>
          <p:nvPr/>
        </p:nvSpPr>
        <p:spPr>
          <a:xfrm rot="16200000">
            <a:off x="4543407" y="1889620"/>
            <a:ext cx="572721" cy="276999"/>
          </a:xfrm>
          <a:prstGeom prst="rect">
            <a:avLst/>
          </a:prstGeom>
          <a:noFill/>
        </p:spPr>
        <p:txBody>
          <a:bodyPr wrap="none" rtlCol="0">
            <a:spAutoFit/>
          </a:bodyPr>
          <a:lstStyle/>
          <a:p>
            <a:r>
              <a:rPr lang="en-US" sz="1200" dirty="0">
                <a:solidFill>
                  <a:srgbClr val="0000FF"/>
                </a:solidFill>
              </a:rPr>
              <a:t>Better</a:t>
            </a:r>
          </a:p>
        </p:txBody>
      </p:sp>
      <p:sp>
        <p:nvSpPr>
          <p:cNvPr id="13" name="TextBox 12">
            <a:extLst>
              <a:ext uri="{FF2B5EF4-FFF2-40B4-BE49-F238E27FC236}">
                <a16:creationId xmlns:a16="http://schemas.microsoft.com/office/drawing/2014/main" id="{A87C7DC2-ED70-764C-960D-23E0FA71576F}"/>
              </a:ext>
            </a:extLst>
          </p:cNvPr>
          <p:cNvSpPr txBox="1"/>
          <p:nvPr/>
        </p:nvSpPr>
        <p:spPr>
          <a:xfrm rot="16200000">
            <a:off x="4540535" y="1206750"/>
            <a:ext cx="584327" cy="276999"/>
          </a:xfrm>
          <a:prstGeom prst="rect">
            <a:avLst/>
          </a:prstGeom>
          <a:noFill/>
        </p:spPr>
        <p:txBody>
          <a:bodyPr wrap="none" rtlCol="0">
            <a:spAutoFit/>
          </a:bodyPr>
          <a:lstStyle/>
          <a:p>
            <a:r>
              <a:rPr lang="en-US" sz="1200" dirty="0">
                <a:solidFill>
                  <a:srgbClr val="FF0000"/>
                </a:solidFill>
              </a:rPr>
              <a:t>Worse</a:t>
            </a:r>
          </a:p>
        </p:txBody>
      </p:sp>
    </p:spTree>
    <p:extLst>
      <p:ext uri="{BB962C8B-B14F-4D97-AF65-F5344CB8AC3E}">
        <p14:creationId xmlns:p14="http://schemas.microsoft.com/office/powerpoint/2010/main" val="3761836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7F241-85E3-4482-9112-6FB245895455}"/>
              </a:ext>
            </a:extLst>
          </p:cNvPr>
          <p:cNvSpPr>
            <a:spLocks noGrp="1"/>
          </p:cNvSpPr>
          <p:nvPr>
            <p:ph type="title"/>
          </p:nvPr>
        </p:nvSpPr>
        <p:spPr>
          <a:xfrm>
            <a:off x="902538" y="217715"/>
            <a:ext cx="7819096" cy="534318"/>
          </a:xfrm>
        </p:spPr>
        <p:txBody>
          <a:bodyPr/>
          <a:lstStyle/>
          <a:p>
            <a:r>
              <a:rPr lang="en-GB" dirty="0"/>
              <a:t>Negative impacts of AC for NWP: Example from ERA-Interim </a:t>
            </a:r>
          </a:p>
        </p:txBody>
      </p:sp>
      <p:sp>
        <p:nvSpPr>
          <p:cNvPr id="3" name="Slide Number Placeholder 2">
            <a:extLst>
              <a:ext uri="{FF2B5EF4-FFF2-40B4-BE49-F238E27FC236}">
                <a16:creationId xmlns:a16="http://schemas.microsoft.com/office/drawing/2014/main" id="{6FC9C0DE-9537-46BF-85BF-EE4C241239FB}"/>
              </a:ext>
            </a:extLst>
          </p:cNvPr>
          <p:cNvSpPr>
            <a:spLocks noGrp="1"/>
          </p:cNvSpPr>
          <p:nvPr>
            <p:ph type="sldNum" sz="quarter" idx="10"/>
          </p:nvPr>
        </p:nvSpPr>
        <p:spPr>
          <a:xfrm>
            <a:off x="492034" y="5089929"/>
            <a:ext cx="2133600" cy="273844"/>
          </a:xfrm>
        </p:spPr>
        <p:txBody>
          <a:bodyPr/>
          <a:lstStyle/>
          <a:p>
            <a:fld id="{E4AB80EA-DB86-D849-B86F-15DAF31F0474}" type="slidenum">
              <a:rPr lang="en-US" smtClean="0"/>
              <a:pPr/>
              <a:t>25</a:t>
            </a:fld>
            <a:endParaRPr lang="en-US" dirty="0"/>
          </a:p>
        </p:txBody>
      </p:sp>
      <p:pic>
        <p:nvPicPr>
          <p:cNvPr id="4" name="Picture 3" descr="1189_GOME_SBUV_1995070400">
            <a:extLst>
              <a:ext uri="{FF2B5EF4-FFF2-40B4-BE49-F238E27FC236}">
                <a16:creationId xmlns:a16="http://schemas.microsoft.com/office/drawing/2014/main" id="{9039177B-5E23-4207-BAE2-3D4D8E052CB4}"/>
              </a:ext>
            </a:extLst>
          </p:cNvPr>
          <p:cNvPicPr>
            <a:picLocks noChangeAspect="1" noChangeArrowheads="1"/>
          </p:cNvPicPr>
          <p:nvPr/>
        </p:nvPicPr>
        <p:blipFill>
          <a:blip r:embed="rId2" cstate="print"/>
          <a:srcRect l="4478" t="13934" r="3377" b="21785"/>
          <a:stretch>
            <a:fillRect/>
          </a:stretch>
        </p:blipFill>
        <p:spPr bwMode="auto">
          <a:xfrm>
            <a:off x="915510" y="750240"/>
            <a:ext cx="3007878" cy="1485165"/>
          </a:xfrm>
          <a:prstGeom prst="rect">
            <a:avLst/>
          </a:prstGeom>
          <a:noFill/>
        </p:spPr>
      </p:pic>
      <p:sp>
        <p:nvSpPr>
          <p:cNvPr id="5" name="Text Box 4">
            <a:extLst>
              <a:ext uri="{FF2B5EF4-FFF2-40B4-BE49-F238E27FC236}">
                <a16:creationId xmlns:a16="http://schemas.microsoft.com/office/drawing/2014/main" id="{20519874-D59E-4E24-8159-84BA55C50D65}"/>
              </a:ext>
            </a:extLst>
          </p:cNvPr>
          <p:cNvSpPr txBox="1">
            <a:spLocks noChangeArrowheads="1"/>
          </p:cNvSpPr>
          <p:nvPr/>
        </p:nvSpPr>
        <p:spPr bwMode="auto">
          <a:xfrm>
            <a:off x="942824" y="2047690"/>
            <a:ext cx="3100401" cy="507831"/>
          </a:xfrm>
          <a:prstGeom prst="rect">
            <a:avLst/>
          </a:prstGeom>
          <a:solidFill>
            <a:schemeClr val="bg1"/>
          </a:solidFill>
          <a:ln w="9525">
            <a:noFill/>
            <a:miter lim="800000"/>
            <a:headEnd/>
            <a:tailEnd/>
          </a:ln>
          <a:effectLst/>
        </p:spPr>
        <p:txBody>
          <a:bodyPr wrap="none">
            <a:spAutoFit/>
          </a:bodyPr>
          <a:lstStyle/>
          <a:p>
            <a:r>
              <a:rPr lang="en-GB" sz="1350" dirty="0">
                <a:solidFill>
                  <a:srgbClr val="000000">
                    <a:lumMod val="75000"/>
                  </a:srgbClr>
                </a:solidFill>
                <a:latin typeface="Calibri" pitchFamily="34" charset="0"/>
              </a:rPr>
              <a:t>GOME 15-layer profiles (~15,000 per day)</a:t>
            </a:r>
          </a:p>
          <a:p>
            <a:r>
              <a:rPr lang="en-GB" sz="1350" dirty="0">
                <a:solidFill>
                  <a:srgbClr val="CC3300"/>
                </a:solidFill>
                <a:latin typeface="Calibri" pitchFamily="34" charset="0"/>
              </a:rPr>
              <a:t>SBUV 6-layer profiles (  ~1,000 per day)</a:t>
            </a:r>
          </a:p>
        </p:txBody>
      </p:sp>
      <p:sp>
        <p:nvSpPr>
          <p:cNvPr id="6" name="TextBox 5">
            <a:extLst>
              <a:ext uri="{FF2B5EF4-FFF2-40B4-BE49-F238E27FC236}">
                <a16:creationId xmlns:a16="http://schemas.microsoft.com/office/drawing/2014/main" id="{D2B221D8-BB2A-45CC-B2E5-71591615785D}"/>
              </a:ext>
            </a:extLst>
          </p:cNvPr>
          <p:cNvSpPr txBox="1"/>
          <p:nvPr/>
        </p:nvSpPr>
        <p:spPr>
          <a:xfrm>
            <a:off x="4279588" y="784692"/>
            <a:ext cx="4580752" cy="1708160"/>
          </a:xfrm>
          <a:prstGeom prst="rect">
            <a:avLst/>
          </a:prstGeom>
          <a:noFill/>
        </p:spPr>
        <p:txBody>
          <a:bodyPr wrap="square" rtlCol="0">
            <a:spAutoFit/>
          </a:bodyPr>
          <a:lstStyle/>
          <a:p>
            <a:r>
              <a:rPr lang="en-US" sz="1500" dirty="0">
                <a:solidFill>
                  <a:srgbClr val="000000"/>
                </a:solidFill>
                <a:latin typeface="Calibri" pitchFamily="34" charset="0"/>
              </a:rPr>
              <a:t>The stratosphere is not well constrained by observations:</a:t>
            </a:r>
          </a:p>
          <a:p>
            <a:pPr marL="257175" indent="-257175">
              <a:buFont typeface="Arial"/>
              <a:buChar char="•"/>
            </a:pPr>
            <a:r>
              <a:rPr lang="en-US" sz="1500" dirty="0">
                <a:solidFill>
                  <a:srgbClr val="000000"/>
                </a:solidFill>
                <a:latin typeface="Calibri" pitchFamily="34" charset="0"/>
              </a:rPr>
              <a:t>Ozone profile data generate large temperature increments</a:t>
            </a:r>
          </a:p>
          <a:p>
            <a:pPr marL="257175" indent="-257175">
              <a:buFont typeface="Arial"/>
              <a:buChar char="•"/>
            </a:pPr>
            <a:r>
              <a:rPr lang="en-US" sz="1500" dirty="0">
                <a:solidFill>
                  <a:srgbClr val="000000"/>
                </a:solidFill>
                <a:latin typeface="Calibri" pitchFamily="34" charset="0"/>
              </a:rPr>
              <a:t>4D-Var adjusts the flow where it is least constrained, to improve the fit to observations</a:t>
            </a:r>
          </a:p>
          <a:p>
            <a:r>
              <a:rPr lang="en-US" sz="1500" dirty="0">
                <a:solidFill>
                  <a:srgbClr val="000000"/>
                </a:solidFill>
                <a:latin typeface="Calibri" pitchFamily="34" charset="0"/>
              </a:rPr>
              <a:t>=&gt; IFS O3 analysis is completely uncoupled now</a:t>
            </a:r>
          </a:p>
        </p:txBody>
      </p:sp>
      <p:pic>
        <p:nvPicPr>
          <p:cNvPr id="7" name="Picture 3" descr="1195_dO3_10S">
            <a:extLst>
              <a:ext uri="{FF2B5EF4-FFF2-40B4-BE49-F238E27FC236}">
                <a16:creationId xmlns:a16="http://schemas.microsoft.com/office/drawing/2014/main" id="{41F8C503-B01E-4C63-B6A0-71A264585F8D}"/>
              </a:ext>
            </a:extLst>
          </p:cNvPr>
          <p:cNvPicPr>
            <a:picLocks noChangeAspect="1" noChangeArrowheads="1"/>
          </p:cNvPicPr>
          <p:nvPr/>
        </p:nvPicPr>
        <p:blipFill rotWithShape="1">
          <a:blip r:embed="rId3" cstate="print"/>
          <a:srcRect l="4453" t="4249" r="3314" b="2999"/>
          <a:stretch/>
        </p:blipFill>
        <p:spPr bwMode="auto">
          <a:xfrm>
            <a:off x="1008982" y="2580216"/>
            <a:ext cx="2914406" cy="2294199"/>
          </a:xfrm>
          <a:prstGeom prst="rect">
            <a:avLst/>
          </a:prstGeom>
          <a:noFill/>
        </p:spPr>
      </p:pic>
      <p:grpSp>
        <p:nvGrpSpPr>
          <p:cNvPr id="15" name="Group 14">
            <a:extLst>
              <a:ext uri="{FF2B5EF4-FFF2-40B4-BE49-F238E27FC236}">
                <a16:creationId xmlns:a16="http://schemas.microsoft.com/office/drawing/2014/main" id="{0A085298-3B1F-4C9A-9DB7-F949FD9F95C0}"/>
              </a:ext>
            </a:extLst>
          </p:cNvPr>
          <p:cNvGrpSpPr/>
          <p:nvPr/>
        </p:nvGrpSpPr>
        <p:grpSpPr>
          <a:xfrm>
            <a:off x="4354862" y="2546884"/>
            <a:ext cx="3204131" cy="2345157"/>
            <a:chOff x="5760038" y="3186839"/>
            <a:chExt cx="4272174" cy="3126876"/>
          </a:xfrm>
        </p:grpSpPr>
        <p:pic>
          <p:nvPicPr>
            <p:cNvPr id="8" name="Picture 3" descr="1195_dT_10S">
              <a:extLst>
                <a:ext uri="{FF2B5EF4-FFF2-40B4-BE49-F238E27FC236}">
                  <a16:creationId xmlns:a16="http://schemas.microsoft.com/office/drawing/2014/main" id="{C04A801F-9454-43F3-8F38-51297D8A3722}"/>
                </a:ext>
              </a:extLst>
            </p:cNvPr>
            <p:cNvPicPr>
              <a:picLocks noChangeAspect="1" noChangeArrowheads="1"/>
            </p:cNvPicPr>
            <p:nvPr/>
          </p:nvPicPr>
          <p:blipFill rotWithShape="1">
            <a:blip r:embed="rId4" cstate="print"/>
            <a:srcRect l="4604" t="3806" r="3781" b="3579"/>
            <a:stretch/>
          </p:blipFill>
          <p:spPr bwMode="auto">
            <a:xfrm>
              <a:off x="5760038" y="3253715"/>
              <a:ext cx="4272174" cy="3060000"/>
            </a:xfrm>
            <a:prstGeom prst="rect">
              <a:avLst/>
            </a:prstGeom>
            <a:noFill/>
          </p:spPr>
        </p:pic>
        <p:sp>
          <p:nvSpPr>
            <p:cNvPr id="9" name="Title 1">
              <a:extLst>
                <a:ext uri="{FF2B5EF4-FFF2-40B4-BE49-F238E27FC236}">
                  <a16:creationId xmlns:a16="http://schemas.microsoft.com/office/drawing/2014/main" id="{7CB094B8-1283-492C-9759-28BE817F8DEB}"/>
                </a:ext>
              </a:extLst>
            </p:cNvPr>
            <p:cNvSpPr txBox="1">
              <a:spLocks/>
            </p:cNvSpPr>
            <p:nvPr/>
          </p:nvSpPr>
          <p:spPr bwMode="auto">
            <a:xfrm>
              <a:off x="5988413" y="3186839"/>
              <a:ext cx="3785060" cy="396384"/>
            </a:xfrm>
            <a:prstGeom prst="rect">
              <a:avLst/>
            </a:prstGeom>
            <a:solidFill>
              <a:schemeClr val="bg1"/>
            </a:solidFill>
            <a:ln>
              <a:noFill/>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sz="1500" b="1" kern="0" dirty="0">
                  <a:solidFill>
                    <a:srgbClr val="000000"/>
                  </a:solidFill>
                  <a:latin typeface="Calibri" pitchFamily="34" charset="0"/>
                </a:rPr>
                <a:t>Associated Temp increments</a:t>
              </a:r>
            </a:p>
          </p:txBody>
        </p:sp>
      </p:grpSp>
      <p:sp>
        <p:nvSpPr>
          <p:cNvPr id="10" name="TextBox 9">
            <a:extLst>
              <a:ext uri="{FF2B5EF4-FFF2-40B4-BE49-F238E27FC236}">
                <a16:creationId xmlns:a16="http://schemas.microsoft.com/office/drawing/2014/main" id="{5CCC5C36-8A91-45C7-A3EC-8EE4E68BA75E}"/>
              </a:ext>
            </a:extLst>
          </p:cNvPr>
          <p:cNvSpPr txBox="1"/>
          <p:nvPr/>
        </p:nvSpPr>
        <p:spPr>
          <a:xfrm>
            <a:off x="1230760" y="2889597"/>
            <a:ext cx="1998222" cy="507831"/>
          </a:xfrm>
          <a:prstGeom prst="rect">
            <a:avLst/>
          </a:prstGeom>
          <a:noFill/>
        </p:spPr>
        <p:txBody>
          <a:bodyPr wrap="square" rtlCol="0">
            <a:spAutoFit/>
          </a:bodyPr>
          <a:lstStyle/>
          <a:p>
            <a:r>
              <a:rPr lang="en-GB" sz="1350" dirty="0">
                <a:solidFill>
                  <a:srgbClr val="000000"/>
                </a:solidFill>
                <a:latin typeface="Calibri" pitchFamily="34" charset="0"/>
              </a:rPr>
              <a:t>Large systematic O3 increments</a:t>
            </a:r>
          </a:p>
        </p:txBody>
      </p:sp>
      <p:sp>
        <p:nvSpPr>
          <p:cNvPr id="11" name="Title 1">
            <a:extLst>
              <a:ext uri="{FF2B5EF4-FFF2-40B4-BE49-F238E27FC236}">
                <a16:creationId xmlns:a16="http://schemas.microsoft.com/office/drawing/2014/main" id="{3C7DF075-CCFE-4BB8-AD78-528A390D90C4}"/>
              </a:ext>
            </a:extLst>
          </p:cNvPr>
          <p:cNvSpPr txBox="1">
            <a:spLocks/>
          </p:cNvSpPr>
          <p:nvPr/>
        </p:nvSpPr>
        <p:spPr>
          <a:xfrm>
            <a:off x="1154725" y="2534429"/>
            <a:ext cx="2700300" cy="297288"/>
          </a:xfrm>
          <a:prstGeom prst="rect">
            <a:avLst/>
          </a:prstGeom>
          <a:solidFill>
            <a:schemeClr val="bg1"/>
          </a:solidFill>
        </p:spPr>
        <p:txBody>
          <a:bodyPr lIns="0" tIns="0" rIns="0" bIns="0"/>
          <a:lstStyle>
            <a:lvl1pPr algn="l" defTabSz="457200" rtl="0" eaLnBrk="1" latinLnBrk="0" hangingPunct="1">
              <a:lnSpc>
                <a:spcPts val="2800"/>
              </a:lnSpc>
              <a:spcBef>
                <a:spcPct val="0"/>
              </a:spcBef>
              <a:buNone/>
              <a:defRPr sz="2400" kern="1200">
                <a:solidFill>
                  <a:srgbClr val="064E83"/>
                </a:solidFill>
                <a:latin typeface="+mj-lt"/>
                <a:ea typeface="+mj-ea"/>
                <a:cs typeface="+mj-cs"/>
              </a:defRPr>
            </a:lvl1pPr>
          </a:lstStyle>
          <a:p>
            <a:r>
              <a:rPr lang="en-US" sz="1500" b="1" dirty="0">
                <a:solidFill>
                  <a:schemeClr val="tx1"/>
                </a:solidFill>
                <a:latin typeface="Calibri" pitchFamily="34" charset="0"/>
              </a:rPr>
              <a:t>Ozone increments at 10S</a:t>
            </a:r>
          </a:p>
        </p:txBody>
      </p:sp>
      <p:sp>
        <p:nvSpPr>
          <p:cNvPr id="12" name="TextBox 11">
            <a:extLst>
              <a:ext uri="{FF2B5EF4-FFF2-40B4-BE49-F238E27FC236}">
                <a16:creationId xmlns:a16="http://schemas.microsoft.com/office/drawing/2014/main" id="{CB81C4F2-ECDE-485D-9035-FA03F71A481A}"/>
              </a:ext>
            </a:extLst>
          </p:cNvPr>
          <p:cNvSpPr txBox="1"/>
          <p:nvPr/>
        </p:nvSpPr>
        <p:spPr>
          <a:xfrm>
            <a:off x="7116702" y="4946293"/>
            <a:ext cx="668559" cy="300082"/>
          </a:xfrm>
          <a:prstGeom prst="rect">
            <a:avLst/>
          </a:prstGeom>
          <a:noFill/>
        </p:spPr>
        <p:txBody>
          <a:bodyPr wrap="square" rtlCol="0">
            <a:spAutoFit/>
          </a:bodyPr>
          <a:lstStyle/>
          <a:p>
            <a:r>
              <a:rPr lang="en-GB" sz="1350" dirty="0">
                <a:solidFill>
                  <a:srgbClr val="000000"/>
                </a:solidFill>
                <a:latin typeface="Calibri" pitchFamily="34" charset="0"/>
              </a:rPr>
              <a:t>D. Dee</a:t>
            </a:r>
          </a:p>
        </p:txBody>
      </p:sp>
      <p:sp>
        <p:nvSpPr>
          <p:cNvPr id="13" name="TextBox 12">
            <a:extLst>
              <a:ext uri="{FF2B5EF4-FFF2-40B4-BE49-F238E27FC236}">
                <a16:creationId xmlns:a16="http://schemas.microsoft.com/office/drawing/2014/main" id="{C18B07C7-E2E6-4B2A-B6F1-2A017BDA53BD}"/>
              </a:ext>
            </a:extLst>
          </p:cNvPr>
          <p:cNvSpPr txBox="1"/>
          <p:nvPr/>
        </p:nvSpPr>
        <p:spPr>
          <a:xfrm>
            <a:off x="3865456" y="2699775"/>
            <a:ext cx="650257" cy="276999"/>
          </a:xfrm>
          <a:prstGeom prst="rect">
            <a:avLst/>
          </a:prstGeom>
          <a:solidFill>
            <a:schemeClr val="bg1"/>
          </a:solidFill>
        </p:spPr>
        <p:txBody>
          <a:bodyPr wrap="square" rtlCol="0">
            <a:spAutoFit/>
          </a:bodyPr>
          <a:lstStyle/>
          <a:p>
            <a:r>
              <a:rPr lang="en-GB" sz="1200" b="1" dirty="0">
                <a:solidFill>
                  <a:srgbClr val="000000"/>
                </a:solidFill>
              </a:rPr>
              <a:t>1 </a:t>
            </a:r>
            <a:r>
              <a:rPr lang="en-GB" sz="1200" b="1" dirty="0" err="1">
                <a:solidFill>
                  <a:srgbClr val="000000"/>
                </a:solidFill>
              </a:rPr>
              <a:t>hPa</a:t>
            </a:r>
            <a:endParaRPr lang="en-GB" sz="1200" b="1" dirty="0">
              <a:solidFill>
                <a:srgbClr val="000000"/>
              </a:solidFill>
            </a:endParaRPr>
          </a:p>
        </p:txBody>
      </p:sp>
      <p:sp>
        <p:nvSpPr>
          <p:cNvPr id="14" name="TextBox 13">
            <a:extLst>
              <a:ext uri="{FF2B5EF4-FFF2-40B4-BE49-F238E27FC236}">
                <a16:creationId xmlns:a16="http://schemas.microsoft.com/office/drawing/2014/main" id="{340921BF-D482-438D-8B0A-4FAE75ADBDB9}"/>
              </a:ext>
            </a:extLst>
          </p:cNvPr>
          <p:cNvSpPr txBox="1"/>
          <p:nvPr/>
        </p:nvSpPr>
        <p:spPr>
          <a:xfrm>
            <a:off x="3810217" y="4567644"/>
            <a:ext cx="717355" cy="276999"/>
          </a:xfrm>
          <a:prstGeom prst="rect">
            <a:avLst/>
          </a:prstGeom>
          <a:solidFill>
            <a:schemeClr val="bg1"/>
          </a:solidFill>
        </p:spPr>
        <p:txBody>
          <a:bodyPr wrap="square" rtlCol="0">
            <a:spAutoFit/>
          </a:bodyPr>
          <a:lstStyle/>
          <a:p>
            <a:r>
              <a:rPr lang="en-GB" sz="1200" b="1" dirty="0">
                <a:solidFill>
                  <a:srgbClr val="000000"/>
                </a:solidFill>
              </a:rPr>
              <a:t>20 </a:t>
            </a:r>
            <a:r>
              <a:rPr lang="en-GB" sz="1200" b="1" dirty="0" err="1">
                <a:solidFill>
                  <a:srgbClr val="000000"/>
                </a:solidFill>
              </a:rPr>
              <a:t>hPa</a:t>
            </a:r>
            <a:endParaRPr lang="en-GB" sz="1200" b="1" dirty="0">
              <a:solidFill>
                <a:srgbClr val="000000"/>
              </a:solidFill>
            </a:endParaRPr>
          </a:p>
        </p:txBody>
      </p:sp>
    </p:spTree>
    <p:extLst>
      <p:ext uri="{BB962C8B-B14F-4D97-AF65-F5344CB8AC3E}">
        <p14:creationId xmlns:p14="http://schemas.microsoft.com/office/powerpoint/2010/main" val="406733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AAA2-BC0A-A14D-B44A-990060D03448}"/>
              </a:ext>
            </a:extLst>
          </p:cNvPr>
          <p:cNvSpPr>
            <a:spLocks noGrp="1"/>
          </p:cNvSpPr>
          <p:nvPr>
            <p:ph type="title"/>
          </p:nvPr>
        </p:nvSpPr>
        <p:spPr/>
        <p:txBody>
          <a:bodyPr/>
          <a:lstStyle/>
          <a:p>
            <a:r>
              <a:rPr lang="en-US" dirty="0"/>
              <a:t>Summary</a:t>
            </a:r>
          </a:p>
        </p:txBody>
      </p:sp>
      <p:sp>
        <p:nvSpPr>
          <p:cNvPr id="3" name="Rectangle 2">
            <a:extLst>
              <a:ext uri="{FF2B5EF4-FFF2-40B4-BE49-F238E27FC236}">
                <a16:creationId xmlns:a16="http://schemas.microsoft.com/office/drawing/2014/main" id="{FF0BDE65-B6FF-0E4C-A4B3-EEB573103A7A}"/>
              </a:ext>
            </a:extLst>
          </p:cNvPr>
          <p:cNvSpPr/>
          <p:nvPr/>
        </p:nvSpPr>
        <p:spPr>
          <a:xfrm>
            <a:off x="712176" y="888023"/>
            <a:ext cx="7957039" cy="3416320"/>
          </a:xfrm>
          <a:prstGeom prst="rect">
            <a:avLst/>
          </a:prstGeom>
        </p:spPr>
        <p:txBody>
          <a:bodyPr wrap="square">
            <a:spAutoFit/>
          </a:bodyPr>
          <a:lstStyle/>
          <a:p>
            <a:pPr marL="285750" indent="-285750">
              <a:buFont typeface="Arial" panose="020B0604020202020204" pitchFamily="34" charset="0"/>
              <a:buChar char="•"/>
            </a:pPr>
            <a:r>
              <a:rPr lang="en-GB" dirty="0"/>
              <a:t>Different data assimilation approaches exist to solve the same problem combine satellite observations with models to provide best estimates and forecasts</a:t>
            </a:r>
          </a:p>
          <a:p>
            <a:endParaRPr lang="en-GB" dirty="0"/>
          </a:p>
          <a:p>
            <a:pPr marL="285750" indent="-285750">
              <a:buFont typeface="Arial" panose="020B0604020202020204" pitchFamily="34" charset="0"/>
              <a:buChar char="•"/>
            </a:pPr>
            <a:r>
              <a:rPr lang="en-GB" dirty="0"/>
              <a:t>One current operational challenge in atmospheric composition is the estimation of surface fluxes and emissions using data assimilation. The operational systems need to evolve and this will be helped by the new generation of satellites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Atmospheric composition is ranging over multiple order of magnitudes in scales: this poses a challenge but also a great opportunity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Atmospheric composition data assimilation could be an added value for numerical weather prediction but to the risk of degradation if not done properly</a:t>
            </a:r>
          </a:p>
        </p:txBody>
      </p:sp>
    </p:spTree>
    <p:extLst>
      <p:ext uri="{BB962C8B-B14F-4D97-AF65-F5344CB8AC3E}">
        <p14:creationId xmlns:p14="http://schemas.microsoft.com/office/powerpoint/2010/main" val="1553539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3A067F-4A72-4BFC-BB35-17E4A6150D58}"/>
              </a:ext>
            </a:extLst>
          </p:cNvPr>
          <p:cNvSpPr>
            <a:spLocks noGrp="1"/>
          </p:cNvSpPr>
          <p:nvPr>
            <p:ph type="title"/>
          </p:nvPr>
        </p:nvSpPr>
        <p:spPr>
          <a:xfrm>
            <a:off x="867704" y="123477"/>
            <a:ext cx="7819096" cy="497407"/>
          </a:xfrm>
        </p:spPr>
        <p:txBody>
          <a:bodyPr/>
          <a:lstStyle/>
          <a:p>
            <a:pPr algn="ctr"/>
            <a:r>
              <a:rPr lang="en-GB" dirty="0"/>
              <a:t>Data assimilation approaches</a:t>
            </a:r>
          </a:p>
        </p:txBody>
      </p:sp>
      <p:sp>
        <p:nvSpPr>
          <p:cNvPr id="6" name="Content Placeholder 5">
            <a:extLst>
              <a:ext uri="{FF2B5EF4-FFF2-40B4-BE49-F238E27FC236}">
                <a16:creationId xmlns:a16="http://schemas.microsoft.com/office/drawing/2014/main" id="{12080C91-C4D6-E144-8FD8-A87497B476EE}"/>
              </a:ext>
            </a:extLst>
          </p:cNvPr>
          <p:cNvSpPr>
            <a:spLocks noGrp="1"/>
          </p:cNvSpPr>
          <p:nvPr>
            <p:ph idx="1"/>
          </p:nvPr>
        </p:nvSpPr>
        <p:spPr>
          <a:xfrm>
            <a:off x="942975" y="699543"/>
            <a:ext cx="7743826" cy="720080"/>
          </a:xfrm>
        </p:spPr>
        <p:txBody>
          <a:bodyPr/>
          <a:lstStyle/>
          <a:p>
            <a:r>
              <a:rPr lang="en-US" dirty="0"/>
              <a:t>Different data assimilation approaches exist to solve the same problem:</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92A76BA-6B01-844E-9BC7-A8B63EEB467B}"/>
                  </a:ext>
                </a:extLst>
              </p:cNvPr>
              <p:cNvSpPr txBox="1"/>
              <p:nvPr/>
            </p:nvSpPr>
            <p:spPr>
              <a:xfrm>
                <a:off x="3347864" y="1563638"/>
                <a:ext cx="24886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𝑎</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𝑏</m:t>
                          </m:r>
                        </m:sub>
                      </m:sSub>
                      <m:r>
                        <a:rPr lang="en-GB" b="0" i="1" smtClean="0">
                          <a:latin typeface="Cambria Math" panose="02040503050406030204" pitchFamily="18" charset="0"/>
                        </a:rPr>
                        <m:t>+</m:t>
                      </m:r>
                      <m:r>
                        <a:rPr lang="en-GB" b="1" i="1" smtClean="0">
                          <a:latin typeface="Cambria Math" panose="02040503050406030204" pitchFamily="18" charset="0"/>
                        </a:rPr>
                        <m:t>𝑲</m:t>
                      </m:r>
                      <m:r>
                        <a:rPr lang="en-GB" b="0" i="1" smtClean="0">
                          <a:latin typeface="Cambria Math" panose="02040503050406030204" pitchFamily="18" charset="0"/>
                        </a:rPr>
                        <m:t>(</m:t>
                      </m:r>
                      <m:r>
                        <a:rPr lang="en-GB" b="0" i="1" smtClean="0">
                          <a:latin typeface="Cambria Math" panose="02040503050406030204" pitchFamily="18" charset="0"/>
                        </a:rPr>
                        <m:t>𝑦</m:t>
                      </m:r>
                      <m:r>
                        <a:rPr lang="en-GB" b="0" i="1" smtClean="0">
                          <a:latin typeface="Cambria Math" panose="02040503050406030204" pitchFamily="18" charset="0"/>
                        </a:rPr>
                        <m:t>−</m:t>
                      </m:r>
                      <m:r>
                        <a:rPr lang="en-GB" b="0" i="1" smtClean="0">
                          <a:latin typeface="Cambria Math" panose="02040503050406030204" pitchFamily="18" charset="0"/>
                        </a:rPr>
                        <m:t>𝐻</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𝑏</m:t>
                          </m:r>
                        </m:sub>
                      </m:sSub>
                      <m:r>
                        <a:rPr lang="en-GB" b="0" i="1" smtClean="0">
                          <a:latin typeface="Cambria Math" panose="02040503050406030204" pitchFamily="18" charset="0"/>
                        </a:rPr>
                        <m:t>))</m:t>
                      </m:r>
                    </m:oMath>
                  </m:oMathPara>
                </a14:m>
                <a:endParaRPr lang="en-US" dirty="0"/>
              </a:p>
            </p:txBody>
          </p:sp>
        </mc:Choice>
        <mc:Fallback xmlns="">
          <p:sp>
            <p:nvSpPr>
              <p:cNvPr id="7" name="TextBox 6">
                <a:extLst>
                  <a:ext uri="{FF2B5EF4-FFF2-40B4-BE49-F238E27FC236}">
                    <a16:creationId xmlns:a16="http://schemas.microsoft.com/office/drawing/2014/main" id="{F92A76BA-6B01-844E-9BC7-A8B63EEB467B}"/>
                  </a:ext>
                </a:extLst>
              </p:cNvPr>
              <p:cNvSpPr txBox="1">
                <a:spLocks noRot="1" noChangeAspect="1" noMove="1" noResize="1" noEditPoints="1" noAdjustHandles="1" noChangeArrowheads="1" noChangeShapeType="1" noTextEdit="1"/>
              </p:cNvSpPr>
              <p:nvPr/>
            </p:nvSpPr>
            <p:spPr>
              <a:xfrm>
                <a:off x="3347864" y="1563638"/>
                <a:ext cx="2488695" cy="276999"/>
              </a:xfrm>
              <a:prstGeom prst="rect">
                <a:avLst/>
              </a:prstGeom>
              <a:blipFill>
                <a:blip r:embed="rId2"/>
                <a:stretch>
                  <a:fillRect l="-1015" t="-4545" r="-3046" b="-3636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AA67ED2-0002-B047-8C62-330F16F3AE44}"/>
              </a:ext>
            </a:extLst>
          </p:cNvPr>
          <p:cNvSpPr txBox="1"/>
          <p:nvPr/>
        </p:nvSpPr>
        <p:spPr>
          <a:xfrm>
            <a:off x="1259632" y="2211710"/>
            <a:ext cx="7410364" cy="923330"/>
          </a:xfrm>
          <a:prstGeom prst="rect">
            <a:avLst/>
          </a:prstGeom>
          <a:noFill/>
        </p:spPr>
        <p:txBody>
          <a:bodyPr wrap="square" rtlCol="0">
            <a:spAutoFit/>
          </a:bodyPr>
          <a:lstStyle/>
          <a:p>
            <a:r>
              <a:rPr lang="en-US" b="1" i="1" dirty="0"/>
              <a:t>K</a:t>
            </a:r>
            <a:r>
              <a:rPr lang="en-US" dirty="0"/>
              <a:t> is called the gain matrix and handles the transformation of the information from the observation space to the forecast model space: concentrations, surface fluxes or even parameters.</a:t>
            </a:r>
          </a:p>
        </p:txBody>
      </p:sp>
      <p:sp>
        <p:nvSpPr>
          <p:cNvPr id="10" name="TextBox 9">
            <a:extLst>
              <a:ext uri="{FF2B5EF4-FFF2-40B4-BE49-F238E27FC236}">
                <a16:creationId xmlns:a16="http://schemas.microsoft.com/office/drawing/2014/main" id="{E802A7AA-0942-0641-93B8-79B415B3EA69}"/>
              </a:ext>
            </a:extLst>
          </p:cNvPr>
          <p:cNvSpPr txBox="1"/>
          <p:nvPr/>
        </p:nvSpPr>
        <p:spPr>
          <a:xfrm>
            <a:off x="1259632" y="3291830"/>
            <a:ext cx="7141586" cy="646331"/>
          </a:xfrm>
          <a:prstGeom prst="rect">
            <a:avLst/>
          </a:prstGeom>
          <a:noFill/>
        </p:spPr>
        <p:txBody>
          <a:bodyPr wrap="square" rtlCol="0">
            <a:spAutoFit/>
          </a:bodyPr>
          <a:lstStyle/>
          <a:p>
            <a:r>
              <a:rPr lang="en-US" dirty="0"/>
              <a:t>Because of the dimension of the problem with atmospheric composition this cannot be solved straightforwardly.</a:t>
            </a:r>
          </a:p>
        </p:txBody>
      </p:sp>
      <p:sp>
        <p:nvSpPr>
          <p:cNvPr id="11" name="TextBox 10">
            <a:extLst>
              <a:ext uri="{FF2B5EF4-FFF2-40B4-BE49-F238E27FC236}">
                <a16:creationId xmlns:a16="http://schemas.microsoft.com/office/drawing/2014/main" id="{0876AAFE-C02F-3740-B83A-63116109A467}"/>
              </a:ext>
            </a:extLst>
          </p:cNvPr>
          <p:cNvSpPr txBox="1"/>
          <p:nvPr/>
        </p:nvSpPr>
        <p:spPr>
          <a:xfrm>
            <a:off x="1259632" y="4227934"/>
            <a:ext cx="5580374" cy="369332"/>
          </a:xfrm>
          <a:prstGeom prst="rect">
            <a:avLst/>
          </a:prstGeom>
          <a:noFill/>
        </p:spPr>
        <p:txBody>
          <a:bodyPr wrap="none" rtlCol="0">
            <a:spAutoFit/>
          </a:bodyPr>
          <a:lstStyle/>
          <a:p>
            <a:r>
              <a:rPr lang="en-US" dirty="0"/>
              <a:t>Two approaches are mainly used: </a:t>
            </a:r>
            <a:r>
              <a:rPr lang="en-US" b="1" dirty="0"/>
              <a:t>variational</a:t>
            </a:r>
            <a:r>
              <a:rPr lang="en-US" dirty="0"/>
              <a:t> or </a:t>
            </a:r>
            <a:r>
              <a:rPr lang="en-US" b="1" dirty="0"/>
              <a:t>ensemble</a:t>
            </a:r>
          </a:p>
        </p:txBody>
      </p:sp>
    </p:spTree>
    <p:extLst>
      <p:ext uri="{BB962C8B-B14F-4D97-AF65-F5344CB8AC3E}">
        <p14:creationId xmlns:p14="http://schemas.microsoft.com/office/powerpoint/2010/main" val="1045363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1F48-DDD1-4497-9E8A-143FCFCECABB}"/>
              </a:ext>
            </a:extLst>
          </p:cNvPr>
          <p:cNvSpPr>
            <a:spLocks noGrp="1"/>
          </p:cNvSpPr>
          <p:nvPr>
            <p:ph type="title"/>
          </p:nvPr>
        </p:nvSpPr>
        <p:spPr/>
        <p:txBody>
          <a:bodyPr/>
          <a:lstStyle/>
          <a:p>
            <a:r>
              <a:rPr lang="en-GB" dirty="0"/>
              <a:t>Variational data assimilation</a:t>
            </a:r>
          </a:p>
        </p:txBody>
      </p:sp>
      <p:sp>
        <p:nvSpPr>
          <p:cNvPr id="3" name="Slide Number Placeholder 2">
            <a:extLst>
              <a:ext uri="{FF2B5EF4-FFF2-40B4-BE49-F238E27FC236}">
                <a16:creationId xmlns:a16="http://schemas.microsoft.com/office/drawing/2014/main" id="{7A1F3D40-5EFB-490F-9179-5FC43D49931E}"/>
              </a:ext>
            </a:extLst>
          </p:cNvPr>
          <p:cNvSpPr>
            <a:spLocks noGrp="1"/>
          </p:cNvSpPr>
          <p:nvPr>
            <p:ph type="sldNum" sz="quarter" idx="10"/>
          </p:nvPr>
        </p:nvSpPr>
        <p:spPr/>
        <p:txBody>
          <a:bodyPr/>
          <a:lstStyle/>
          <a:p>
            <a:fld id="{E4AB80EA-DB86-D849-B86F-15DAF31F0474}" type="slidenum">
              <a:rPr lang="en-US" smtClean="0"/>
              <a:pPr/>
              <a:t>4</a:t>
            </a:fld>
            <a:endParaRPr lang="en-US" dirty="0"/>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D416DBC-FC8F-470C-BF96-D540AE489A8A}"/>
                  </a:ext>
                </a:extLst>
              </p:cNvPr>
              <p:cNvSpPr txBox="1"/>
              <p:nvPr/>
            </p:nvSpPr>
            <p:spPr>
              <a:xfrm>
                <a:off x="539908" y="922356"/>
                <a:ext cx="8604092" cy="8824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100" i="1">
                          <a:latin typeface="Cambria Math" panose="02040503050406030204" pitchFamily="18" charset="0"/>
                        </a:rPr>
                        <m:t>𝐽</m:t>
                      </m:r>
                      <m:d>
                        <m:dPr>
                          <m:ctrlPr>
                            <a:rPr lang="en-GB" sz="2100" i="1">
                              <a:latin typeface="Cambria Math" panose="02040503050406030204" pitchFamily="18" charset="0"/>
                            </a:rPr>
                          </m:ctrlPr>
                        </m:dPr>
                        <m:e>
                          <m:r>
                            <a:rPr lang="en-GB" sz="2100" i="1">
                              <a:latin typeface="Cambria Math" panose="02040503050406030204" pitchFamily="18" charset="0"/>
                            </a:rPr>
                            <m:t>𝑥</m:t>
                          </m:r>
                        </m:e>
                      </m:d>
                      <m:r>
                        <a:rPr lang="en-GB" sz="2100" i="1">
                          <a:latin typeface="Cambria Math" panose="02040503050406030204" pitchFamily="18" charset="0"/>
                        </a:rPr>
                        <m:t>=</m:t>
                      </m:r>
                      <m:sSup>
                        <m:sSupPr>
                          <m:ctrlPr>
                            <a:rPr lang="en-GB" sz="2100" i="1">
                              <a:latin typeface="Cambria Math" panose="02040503050406030204" pitchFamily="18" charset="0"/>
                            </a:rPr>
                          </m:ctrlPr>
                        </m:sSupPr>
                        <m:e>
                          <m:d>
                            <m:dPr>
                              <m:ctrlPr>
                                <a:rPr lang="en-GB" sz="2100" i="1">
                                  <a:latin typeface="Cambria Math" panose="02040503050406030204" pitchFamily="18" charset="0"/>
                                </a:rPr>
                              </m:ctrlPr>
                            </m:dPr>
                            <m:e>
                              <m:r>
                                <a:rPr lang="en-GB" sz="2100" i="1">
                                  <a:latin typeface="Cambria Math" panose="02040503050406030204" pitchFamily="18" charset="0"/>
                                </a:rPr>
                                <m:t>𝑥</m:t>
                              </m:r>
                              <m:r>
                                <a:rPr lang="en-GB" sz="2100" i="1">
                                  <a:latin typeface="Cambria Math" panose="02040503050406030204" pitchFamily="18" charset="0"/>
                                </a:rPr>
                                <m:t>−</m:t>
                              </m:r>
                              <m:sSub>
                                <m:sSubPr>
                                  <m:ctrlPr>
                                    <a:rPr lang="en-GB" sz="2100" i="1">
                                      <a:latin typeface="Cambria Math" panose="02040503050406030204" pitchFamily="18" charset="0"/>
                                    </a:rPr>
                                  </m:ctrlPr>
                                </m:sSubPr>
                                <m:e>
                                  <m:r>
                                    <a:rPr lang="en-GB" sz="2100" i="1">
                                      <a:latin typeface="Cambria Math" panose="02040503050406030204" pitchFamily="18" charset="0"/>
                                    </a:rPr>
                                    <m:t>𝑥</m:t>
                                  </m:r>
                                </m:e>
                                <m:sub>
                                  <m:r>
                                    <a:rPr lang="en-GB" sz="2100" i="1">
                                      <a:latin typeface="Cambria Math" panose="02040503050406030204" pitchFamily="18" charset="0"/>
                                    </a:rPr>
                                    <m:t>𝑏</m:t>
                                  </m:r>
                                </m:sub>
                              </m:sSub>
                            </m:e>
                          </m:d>
                        </m:e>
                        <m:sup>
                          <m:r>
                            <a:rPr lang="en-GB" sz="2100" i="1">
                              <a:latin typeface="Cambria Math" panose="02040503050406030204" pitchFamily="18" charset="0"/>
                            </a:rPr>
                            <m:t>𝑇</m:t>
                          </m:r>
                        </m:sup>
                      </m:sSup>
                      <m:sSup>
                        <m:sSupPr>
                          <m:ctrlPr>
                            <a:rPr lang="en-GB" sz="2100" i="1">
                              <a:latin typeface="Cambria Math" panose="02040503050406030204" pitchFamily="18" charset="0"/>
                            </a:rPr>
                          </m:ctrlPr>
                        </m:sSupPr>
                        <m:e>
                          <m:r>
                            <a:rPr lang="en-GB" sz="2100" b="1" i="1">
                              <a:latin typeface="Cambria Math" panose="02040503050406030204" pitchFamily="18" charset="0"/>
                            </a:rPr>
                            <m:t>𝑩</m:t>
                          </m:r>
                        </m:e>
                        <m:sup>
                          <m:r>
                            <a:rPr lang="en-GB" sz="2100" i="1">
                              <a:latin typeface="Cambria Math" panose="02040503050406030204" pitchFamily="18" charset="0"/>
                            </a:rPr>
                            <m:t>−1</m:t>
                          </m:r>
                        </m:sup>
                      </m:sSup>
                      <m:d>
                        <m:dPr>
                          <m:ctrlPr>
                            <a:rPr lang="en-GB" sz="2100" i="1">
                              <a:latin typeface="Cambria Math" panose="02040503050406030204" pitchFamily="18" charset="0"/>
                            </a:rPr>
                          </m:ctrlPr>
                        </m:dPr>
                        <m:e>
                          <m:r>
                            <a:rPr lang="en-GB" sz="2100" i="1">
                              <a:latin typeface="Cambria Math" panose="02040503050406030204" pitchFamily="18" charset="0"/>
                            </a:rPr>
                            <m:t>𝑥</m:t>
                          </m:r>
                          <m:r>
                            <a:rPr lang="en-GB" sz="2100" i="1">
                              <a:latin typeface="Cambria Math" panose="02040503050406030204" pitchFamily="18" charset="0"/>
                            </a:rPr>
                            <m:t>−</m:t>
                          </m:r>
                          <m:sSub>
                            <m:sSubPr>
                              <m:ctrlPr>
                                <a:rPr lang="en-GB" sz="2100" i="1">
                                  <a:latin typeface="Cambria Math" panose="02040503050406030204" pitchFamily="18" charset="0"/>
                                </a:rPr>
                              </m:ctrlPr>
                            </m:sSubPr>
                            <m:e>
                              <m:r>
                                <a:rPr lang="en-GB" sz="2100" i="1">
                                  <a:latin typeface="Cambria Math" panose="02040503050406030204" pitchFamily="18" charset="0"/>
                                </a:rPr>
                                <m:t>𝑥</m:t>
                              </m:r>
                            </m:e>
                            <m:sub>
                              <m:r>
                                <a:rPr lang="en-GB" sz="2100" i="1">
                                  <a:latin typeface="Cambria Math" panose="02040503050406030204" pitchFamily="18" charset="0"/>
                                </a:rPr>
                                <m:t>𝑏</m:t>
                              </m:r>
                            </m:sub>
                          </m:sSub>
                        </m:e>
                      </m:d>
                      <m:r>
                        <a:rPr lang="en-GB" sz="2100" i="1">
                          <a:latin typeface="Cambria Math" panose="02040503050406030204" pitchFamily="18" charset="0"/>
                        </a:rPr>
                        <m:t>+</m:t>
                      </m:r>
                      <m:nary>
                        <m:naryPr>
                          <m:chr m:val="∑"/>
                          <m:ctrlPr>
                            <a:rPr lang="en-GB" sz="2100" i="1">
                              <a:latin typeface="Cambria Math" panose="02040503050406030204" pitchFamily="18" charset="0"/>
                            </a:rPr>
                          </m:ctrlPr>
                        </m:naryPr>
                        <m:sub>
                          <m:r>
                            <m:rPr>
                              <m:brk m:alnAt="23"/>
                            </m:rPr>
                            <a:rPr lang="en-GB" sz="2100" i="1">
                              <a:latin typeface="Cambria Math" panose="02040503050406030204" pitchFamily="18" charset="0"/>
                            </a:rPr>
                            <m:t>𝑖</m:t>
                          </m:r>
                          <m:r>
                            <a:rPr lang="en-GB" sz="2100" i="1">
                              <a:latin typeface="Cambria Math" panose="02040503050406030204" pitchFamily="18" charset="0"/>
                            </a:rPr>
                            <m:t>=0</m:t>
                          </m:r>
                        </m:sub>
                        <m:sup>
                          <m:r>
                            <a:rPr lang="en-GB" sz="2100" i="1">
                              <a:latin typeface="Cambria Math" panose="02040503050406030204" pitchFamily="18" charset="0"/>
                            </a:rPr>
                            <m:t>𝑛</m:t>
                          </m:r>
                        </m:sup>
                        <m:e>
                          <m:sSup>
                            <m:sSupPr>
                              <m:ctrlPr>
                                <a:rPr lang="en-GB" sz="2100" i="1">
                                  <a:latin typeface="Cambria Math" panose="02040503050406030204" pitchFamily="18" charset="0"/>
                                </a:rPr>
                              </m:ctrlPr>
                            </m:sSupPr>
                            <m:e>
                              <m:d>
                                <m:dPr>
                                  <m:ctrlPr>
                                    <a:rPr lang="en-GB" sz="2100" i="1">
                                      <a:latin typeface="Cambria Math" panose="02040503050406030204" pitchFamily="18" charset="0"/>
                                    </a:rPr>
                                  </m:ctrlPr>
                                </m:dPr>
                                <m:e>
                                  <m:sSub>
                                    <m:sSubPr>
                                      <m:ctrlPr>
                                        <a:rPr lang="en-GB" sz="2100" i="1">
                                          <a:latin typeface="Cambria Math" panose="02040503050406030204" pitchFamily="18" charset="0"/>
                                        </a:rPr>
                                      </m:ctrlPr>
                                    </m:sSubPr>
                                    <m:e>
                                      <m:r>
                                        <a:rPr lang="en-GB" sz="2100" i="1">
                                          <a:latin typeface="Cambria Math" panose="02040503050406030204" pitchFamily="18" charset="0"/>
                                        </a:rPr>
                                        <m:t>𝑦</m:t>
                                      </m:r>
                                    </m:e>
                                    <m:sub>
                                      <m:r>
                                        <a:rPr lang="en-GB" sz="2100" i="1">
                                          <a:latin typeface="Cambria Math" panose="02040503050406030204" pitchFamily="18" charset="0"/>
                                        </a:rPr>
                                        <m:t>𝑖</m:t>
                                      </m:r>
                                    </m:sub>
                                  </m:sSub>
                                  <m:r>
                                    <a:rPr lang="en-GB" sz="2100" i="1">
                                      <a:latin typeface="Cambria Math" panose="02040503050406030204" pitchFamily="18" charset="0"/>
                                    </a:rPr>
                                    <m:t>−</m:t>
                                  </m:r>
                                  <m:sSub>
                                    <m:sSubPr>
                                      <m:ctrlPr>
                                        <a:rPr lang="en-GB" sz="2100" i="1">
                                          <a:latin typeface="Cambria Math" panose="02040503050406030204" pitchFamily="18" charset="0"/>
                                        </a:rPr>
                                      </m:ctrlPr>
                                    </m:sSubPr>
                                    <m:e>
                                      <m:r>
                                        <a:rPr lang="en-GB" sz="2100" b="1" i="1">
                                          <a:latin typeface="Cambria Math" panose="02040503050406030204" pitchFamily="18" charset="0"/>
                                        </a:rPr>
                                        <m:t>𝑯</m:t>
                                      </m:r>
                                    </m:e>
                                    <m:sub>
                                      <m:r>
                                        <a:rPr lang="en-GB" sz="2100" i="1">
                                          <a:latin typeface="Cambria Math" panose="02040503050406030204" pitchFamily="18" charset="0"/>
                                        </a:rPr>
                                        <m:t>𝑖</m:t>
                                      </m:r>
                                    </m:sub>
                                  </m:sSub>
                                  <m:sSub>
                                    <m:sSubPr>
                                      <m:ctrlPr>
                                        <a:rPr lang="en-GB" sz="2100" i="1">
                                          <a:latin typeface="Cambria Math" panose="02040503050406030204" pitchFamily="18" charset="0"/>
                                        </a:rPr>
                                      </m:ctrlPr>
                                    </m:sSubPr>
                                    <m:e>
                                      <m:r>
                                        <a:rPr lang="en-GB" sz="2100" b="1" i="1">
                                          <a:latin typeface="Cambria Math" panose="02040503050406030204" pitchFamily="18" charset="0"/>
                                        </a:rPr>
                                        <m:t>𝑴</m:t>
                                      </m:r>
                                    </m:e>
                                    <m:sub>
                                      <m:r>
                                        <a:rPr lang="en-GB" sz="2100" i="1">
                                          <a:latin typeface="Cambria Math" panose="02040503050406030204" pitchFamily="18" charset="0"/>
                                        </a:rPr>
                                        <m:t>𝑖</m:t>
                                      </m:r>
                                    </m:sub>
                                  </m:sSub>
                                  <m:d>
                                    <m:dPr>
                                      <m:begChr m:val="["/>
                                      <m:endChr m:val="]"/>
                                      <m:ctrlPr>
                                        <a:rPr lang="en-GB" sz="2100" i="1">
                                          <a:latin typeface="Cambria Math" panose="02040503050406030204" pitchFamily="18" charset="0"/>
                                        </a:rPr>
                                      </m:ctrlPr>
                                    </m:dPr>
                                    <m:e>
                                      <m:sSub>
                                        <m:sSubPr>
                                          <m:ctrlPr>
                                            <a:rPr lang="en-GB" sz="2100" i="1">
                                              <a:latin typeface="Cambria Math" panose="02040503050406030204" pitchFamily="18" charset="0"/>
                                            </a:rPr>
                                          </m:ctrlPr>
                                        </m:sSubPr>
                                        <m:e>
                                          <m:r>
                                            <a:rPr lang="en-GB" sz="2100" i="1">
                                              <a:latin typeface="Cambria Math" panose="02040503050406030204" pitchFamily="18" charset="0"/>
                                            </a:rPr>
                                            <m:t>𝑥</m:t>
                                          </m:r>
                                        </m:e>
                                        <m:sub>
                                          <m:r>
                                            <a:rPr lang="en-GB" sz="2100" i="1">
                                              <a:latin typeface="Cambria Math" panose="02040503050406030204" pitchFamily="18" charset="0"/>
                                            </a:rPr>
                                            <m:t>𝑖</m:t>
                                          </m:r>
                                        </m:sub>
                                      </m:sSub>
                                    </m:e>
                                  </m:d>
                                </m:e>
                              </m:d>
                            </m:e>
                            <m:sup>
                              <m:r>
                                <a:rPr lang="en-GB" sz="2100" i="1">
                                  <a:latin typeface="Cambria Math" panose="02040503050406030204" pitchFamily="18" charset="0"/>
                                </a:rPr>
                                <m:t>𝑇</m:t>
                              </m:r>
                            </m:sup>
                          </m:sSup>
                          <m:sSubSup>
                            <m:sSubSupPr>
                              <m:ctrlPr>
                                <a:rPr lang="en-GB" sz="2100" i="1">
                                  <a:latin typeface="Cambria Math" panose="02040503050406030204" pitchFamily="18" charset="0"/>
                                </a:rPr>
                              </m:ctrlPr>
                            </m:sSubSupPr>
                            <m:e>
                              <m:r>
                                <a:rPr lang="en-GB" sz="2100" b="1" i="1">
                                  <a:latin typeface="Cambria Math" panose="02040503050406030204" pitchFamily="18" charset="0"/>
                                </a:rPr>
                                <m:t>𝑹</m:t>
                              </m:r>
                            </m:e>
                            <m:sub>
                              <m:r>
                                <a:rPr lang="en-GB" sz="2100" i="1">
                                  <a:latin typeface="Cambria Math" panose="02040503050406030204" pitchFamily="18" charset="0"/>
                                </a:rPr>
                                <m:t>𝑖</m:t>
                              </m:r>
                            </m:sub>
                            <m:sup>
                              <m:r>
                                <a:rPr lang="en-GB" sz="2100" i="1">
                                  <a:latin typeface="Cambria Math" panose="02040503050406030204" pitchFamily="18" charset="0"/>
                                </a:rPr>
                                <m:t>−1</m:t>
                              </m:r>
                            </m:sup>
                          </m:sSubSup>
                          <m:r>
                            <a:rPr lang="en-GB" sz="2100" i="1">
                              <a:latin typeface="Cambria Math" panose="02040503050406030204" pitchFamily="18" charset="0"/>
                            </a:rPr>
                            <m:t>(</m:t>
                          </m:r>
                          <m:sSub>
                            <m:sSubPr>
                              <m:ctrlPr>
                                <a:rPr lang="en-GB" sz="2100" i="1">
                                  <a:latin typeface="Cambria Math" panose="02040503050406030204" pitchFamily="18" charset="0"/>
                                </a:rPr>
                              </m:ctrlPr>
                            </m:sSubPr>
                            <m:e>
                              <m:r>
                                <a:rPr lang="en-GB" sz="2100" i="1">
                                  <a:latin typeface="Cambria Math" panose="02040503050406030204" pitchFamily="18" charset="0"/>
                                </a:rPr>
                                <m:t>𝑦</m:t>
                              </m:r>
                            </m:e>
                            <m:sub>
                              <m:r>
                                <a:rPr lang="en-GB" sz="2100" i="1">
                                  <a:latin typeface="Cambria Math" panose="02040503050406030204" pitchFamily="18" charset="0"/>
                                </a:rPr>
                                <m:t>𝑖</m:t>
                              </m:r>
                            </m:sub>
                          </m:sSub>
                          <m:r>
                            <a:rPr lang="en-GB" sz="2100" i="1">
                              <a:latin typeface="Cambria Math" panose="02040503050406030204" pitchFamily="18" charset="0"/>
                            </a:rPr>
                            <m:t>−</m:t>
                          </m:r>
                          <m:sSub>
                            <m:sSubPr>
                              <m:ctrlPr>
                                <a:rPr lang="en-GB" sz="2100" i="1">
                                  <a:latin typeface="Cambria Math" panose="02040503050406030204" pitchFamily="18" charset="0"/>
                                </a:rPr>
                              </m:ctrlPr>
                            </m:sSubPr>
                            <m:e>
                              <m:r>
                                <a:rPr lang="en-GB" sz="2100" b="1" i="1">
                                  <a:latin typeface="Cambria Math" panose="02040503050406030204" pitchFamily="18" charset="0"/>
                                </a:rPr>
                                <m:t>𝑯</m:t>
                              </m:r>
                            </m:e>
                            <m:sub>
                              <m:r>
                                <a:rPr lang="en-GB" sz="2100" i="1">
                                  <a:latin typeface="Cambria Math" panose="02040503050406030204" pitchFamily="18" charset="0"/>
                                </a:rPr>
                                <m:t>𝑖</m:t>
                              </m:r>
                            </m:sub>
                          </m:sSub>
                          <m:sSub>
                            <m:sSubPr>
                              <m:ctrlPr>
                                <a:rPr lang="en-GB" sz="2100" i="1">
                                  <a:latin typeface="Cambria Math" panose="02040503050406030204" pitchFamily="18" charset="0"/>
                                </a:rPr>
                              </m:ctrlPr>
                            </m:sSubPr>
                            <m:e>
                              <m:r>
                                <a:rPr lang="en-GB" sz="2100" b="1" i="1">
                                  <a:latin typeface="Cambria Math" panose="02040503050406030204" pitchFamily="18" charset="0"/>
                                </a:rPr>
                                <m:t>𝑴</m:t>
                              </m:r>
                            </m:e>
                            <m:sub>
                              <m:r>
                                <a:rPr lang="en-GB" sz="2100" i="1">
                                  <a:latin typeface="Cambria Math" panose="02040503050406030204" pitchFamily="18" charset="0"/>
                                </a:rPr>
                                <m:t>𝑖</m:t>
                              </m:r>
                            </m:sub>
                          </m:sSub>
                          <m:d>
                            <m:dPr>
                              <m:begChr m:val="["/>
                              <m:endChr m:val="]"/>
                              <m:ctrlPr>
                                <a:rPr lang="en-GB" sz="2100" i="1">
                                  <a:latin typeface="Cambria Math" panose="02040503050406030204" pitchFamily="18" charset="0"/>
                                </a:rPr>
                              </m:ctrlPr>
                            </m:dPr>
                            <m:e>
                              <m:sSub>
                                <m:sSubPr>
                                  <m:ctrlPr>
                                    <a:rPr lang="en-GB" sz="2100" i="1">
                                      <a:latin typeface="Cambria Math" panose="02040503050406030204" pitchFamily="18" charset="0"/>
                                    </a:rPr>
                                  </m:ctrlPr>
                                </m:sSubPr>
                                <m:e>
                                  <m:r>
                                    <a:rPr lang="en-GB" sz="2100" i="1">
                                      <a:latin typeface="Cambria Math" panose="02040503050406030204" pitchFamily="18" charset="0"/>
                                    </a:rPr>
                                    <m:t>𝑥</m:t>
                                  </m:r>
                                </m:e>
                                <m:sub>
                                  <m:r>
                                    <a:rPr lang="en-GB" sz="2100" i="1">
                                      <a:latin typeface="Cambria Math" panose="02040503050406030204" pitchFamily="18" charset="0"/>
                                    </a:rPr>
                                    <m:t>𝑖</m:t>
                                  </m:r>
                                </m:sub>
                              </m:sSub>
                            </m:e>
                          </m:d>
                          <m:r>
                            <a:rPr lang="en-GB" sz="2100" i="1">
                              <a:latin typeface="Cambria Math" panose="02040503050406030204" pitchFamily="18" charset="0"/>
                            </a:rPr>
                            <m:t>)</m:t>
                          </m:r>
                        </m:e>
                      </m:nary>
                    </m:oMath>
                  </m:oMathPara>
                </a14:m>
                <a:endParaRPr lang="en-GB" sz="2100" dirty="0"/>
              </a:p>
            </p:txBody>
          </p:sp>
        </mc:Choice>
        <mc:Fallback>
          <p:sp>
            <p:nvSpPr>
              <p:cNvPr id="4" name="TextBox 3">
                <a:extLst>
                  <a:ext uri="{FF2B5EF4-FFF2-40B4-BE49-F238E27FC236}">
                    <a16:creationId xmlns:a16="http://schemas.microsoft.com/office/drawing/2014/main" id="{FD416DBC-FC8F-470C-BF96-D540AE489A8A}"/>
                  </a:ext>
                </a:extLst>
              </p:cNvPr>
              <p:cNvSpPr txBox="1">
                <a:spLocks noRot="1" noChangeAspect="1" noMove="1" noResize="1" noEditPoints="1" noAdjustHandles="1" noChangeArrowheads="1" noChangeShapeType="1" noTextEdit="1"/>
              </p:cNvSpPr>
              <p:nvPr/>
            </p:nvSpPr>
            <p:spPr>
              <a:xfrm>
                <a:off x="539908" y="922356"/>
                <a:ext cx="8604092" cy="882486"/>
              </a:xfrm>
              <a:prstGeom prst="rect">
                <a:avLst/>
              </a:prstGeom>
              <a:blipFill>
                <a:blip r:embed="rId2"/>
                <a:stretch>
                  <a:fillRect t="-118310" b="-17746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0DECE22-98F0-4D58-8116-DA5DF3F8122A}"/>
              </a:ext>
            </a:extLst>
          </p:cNvPr>
          <p:cNvSpPr txBox="1"/>
          <p:nvPr/>
        </p:nvSpPr>
        <p:spPr>
          <a:xfrm>
            <a:off x="4067944" y="483518"/>
            <a:ext cx="4765388" cy="507831"/>
          </a:xfrm>
          <a:prstGeom prst="rect">
            <a:avLst/>
          </a:prstGeom>
          <a:noFill/>
        </p:spPr>
        <p:txBody>
          <a:bodyPr wrap="square" rtlCol="0">
            <a:spAutoFit/>
          </a:bodyPr>
          <a:lstStyle/>
          <a:p>
            <a:pPr algn="r"/>
            <a:r>
              <a:rPr lang="en-GB" sz="1350" b="1" dirty="0">
                <a:solidFill>
                  <a:schemeClr val="tx2"/>
                </a:solidFill>
              </a:rPr>
              <a:t>Data assimilation for atmospheric composition is in principle no different from NWP data assimilation</a:t>
            </a:r>
          </a:p>
        </p:txBody>
      </p:sp>
      <p:grpSp>
        <p:nvGrpSpPr>
          <p:cNvPr id="59" name="Group 58">
            <a:extLst>
              <a:ext uri="{FF2B5EF4-FFF2-40B4-BE49-F238E27FC236}">
                <a16:creationId xmlns:a16="http://schemas.microsoft.com/office/drawing/2014/main" id="{7F00FA41-DE53-974C-B83A-A05D11CC2093}"/>
              </a:ext>
            </a:extLst>
          </p:cNvPr>
          <p:cNvGrpSpPr/>
          <p:nvPr/>
        </p:nvGrpSpPr>
        <p:grpSpPr>
          <a:xfrm>
            <a:off x="2442021" y="1963389"/>
            <a:ext cx="6162071" cy="2547676"/>
            <a:chOff x="2289617" y="2634810"/>
            <a:chExt cx="8216095" cy="3396901"/>
          </a:xfrm>
        </p:grpSpPr>
        <p:grpSp>
          <p:nvGrpSpPr>
            <p:cNvPr id="27" name="Group 26">
              <a:extLst>
                <a:ext uri="{FF2B5EF4-FFF2-40B4-BE49-F238E27FC236}">
                  <a16:creationId xmlns:a16="http://schemas.microsoft.com/office/drawing/2014/main" id="{F25FAF29-FF58-704F-B658-1910C85BBB7E}"/>
                </a:ext>
              </a:extLst>
            </p:cNvPr>
            <p:cNvGrpSpPr/>
            <p:nvPr/>
          </p:nvGrpSpPr>
          <p:grpSpPr>
            <a:xfrm>
              <a:off x="5636929" y="3256185"/>
              <a:ext cx="4460461" cy="2088874"/>
              <a:chOff x="4099677" y="1619560"/>
              <a:chExt cx="4460461" cy="2088874"/>
            </a:xfrm>
          </p:grpSpPr>
          <p:grpSp>
            <p:nvGrpSpPr>
              <p:cNvPr id="29" name="Group 28">
                <a:extLst>
                  <a:ext uri="{FF2B5EF4-FFF2-40B4-BE49-F238E27FC236}">
                    <a16:creationId xmlns:a16="http://schemas.microsoft.com/office/drawing/2014/main" id="{7986B779-B67D-F14C-9C69-829CD621FDFB}"/>
                  </a:ext>
                </a:extLst>
              </p:cNvPr>
              <p:cNvGrpSpPr/>
              <p:nvPr/>
            </p:nvGrpSpPr>
            <p:grpSpPr>
              <a:xfrm>
                <a:off x="4099677" y="1641349"/>
                <a:ext cx="4343402" cy="2067085"/>
                <a:chOff x="3638501" y="1487148"/>
                <a:chExt cx="4343402" cy="2067085"/>
              </a:xfrm>
            </p:grpSpPr>
            <p:grpSp>
              <p:nvGrpSpPr>
                <p:cNvPr id="31" name="Group 30">
                  <a:extLst>
                    <a:ext uri="{FF2B5EF4-FFF2-40B4-BE49-F238E27FC236}">
                      <a16:creationId xmlns:a16="http://schemas.microsoft.com/office/drawing/2014/main" id="{DF178677-40E5-D946-8A80-EA6F99AD9E27}"/>
                    </a:ext>
                  </a:extLst>
                </p:cNvPr>
                <p:cNvGrpSpPr/>
                <p:nvPr/>
              </p:nvGrpSpPr>
              <p:grpSpPr>
                <a:xfrm>
                  <a:off x="3638501" y="1487148"/>
                  <a:ext cx="4343402" cy="2067085"/>
                  <a:chOff x="3649133" y="1476516"/>
                  <a:chExt cx="4343402" cy="2067085"/>
                </a:xfrm>
              </p:grpSpPr>
              <p:grpSp>
                <p:nvGrpSpPr>
                  <p:cNvPr id="33" name="Group 32">
                    <a:extLst>
                      <a:ext uri="{FF2B5EF4-FFF2-40B4-BE49-F238E27FC236}">
                        <a16:creationId xmlns:a16="http://schemas.microsoft.com/office/drawing/2014/main" id="{3F82DFFE-2319-9A40-9512-EF9F11E2F598}"/>
                      </a:ext>
                    </a:extLst>
                  </p:cNvPr>
                  <p:cNvGrpSpPr/>
                  <p:nvPr/>
                </p:nvGrpSpPr>
                <p:grpSpPr>
                  <a:xfrm>
                    <a:off x="3649133" y="1476516"/>
                    <a:ext cx="4343402" cy="2067085"/>
                    <a:chOff x="3581399" y="849983"/>
                    <a:chExt cx="4343402" cy="2067085"/>
                  </a:xfrm>
                </p:grpSpPr>
                <p:sp>
                  <p:nvSpPr>
                    <p:cNvPr id="36" name="Rectangle 35">
                      <a:extLst>
                        <a:ext uri="{FF2B5EF4-FFF2-40B4-BE49-F238E27FC236}">
                          <a16:creationId xmlns:a16="http://schemas.microsoft.com/office/drawing/2014/main" id="{26386F5F-797E-A849-9426-ECC521264364}"/>
                        </a:ext>
                      </a:extLst>
                    </p:cNvPr>
                    <p:cNvSpPr/>
                    <p:nvPr/>
                  </p:nvSpPr>
                  <p:spPr>
                    <a:xfrm>
                      <a:off x="3581399" y="849983"/>
                      <a:ext cx="4343402" cy="20670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cxnSp>
                  <p:nvCxnSpPr>
                    <p:cNvPr id="37" name="Straight Arrow Connector 36">
                      <a:extLst>
                        <a:ext uri="{FF2B5EF4-FFF2-40B4-BE49-F238E27FC236}">
                          <a16:creationId xmlns:a16="http://schemas.microsoft.com/office/drawing/2014/main" id="{7295BAD9-2B4A-1B48-AE3D-7CBB323BA769}"/>
                        </a:ext>
                      </a:extLst>
                    </p:cNvPr>
                    <p:cNvCxnSpPr>
                      <a:cxnSpLocks/>
                    </p:cNvCxnSpPr>
                    <p:nvPr/>
                  </p:nvCxnSpPr>
                  <p:spPr>
                    <a:xfrm>
                      <a:off x="6241774" y="1152939"/>
                      <a:ext cx="0" cy="629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C72E2FF-41CD-C841-8E60-EA59ABCB6677}"/>
                        </a:ext>
                      </a:extLst>
                    </p:cNvPr>
                    <p:cNvCxnSpPr>
                      <a:cxnSpLocks/>
                    </p:cNvCxnSpPr>
                    <p:nvPr/>
                  </p:nvCxnSpPr>
                  <p:spPr>
                    <a:xfrm>
                      <a:off x="5592418" y="1146313"/>
                      <a:ext cx="0" cy="629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Pentagon 38">
                      <a:extLst>
                        <a:ext uri="{FF2B5EF4-FFF2-40B4-BE49-F238E27FC236}">
                          <a16:creationId xmlns:a16="http://schemas.microsoft.com/office/drawing/2014/main" id="{70B2AF3A-4EA0-0843-99F7-5A75267FE215}"/>
                        </a:ext>
                      </a:extLst>
                    </p:cNvPr>
                    <p:cNvSpPr/>
                    <p:nvPr/>
                  </p:nvSpPr>
                  <p:spPr>
                    <a:xfrm>
                      <a:off x="4326903" y="999242"/>
                      <a:ext cx="2875175" cy="14140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Non linear trajectory</a:t>
                      </a:r>
                    </a:p>
                  </p:txBody>
                </p:sp>
                <p:sp>
                  <p:nvSpPr>
                    <p:cNvPr id="40" name="Pentagon 39">
                      <a:extLst>
                        <a:ext uri="{FF2B5EF4-FFF2-40B4-BE49-F238E27FC236}">
                          <a16:creationId xmlns:a16="http://schemas.microsoft.com/office/drawing/2014/main" id="{F1512FA9-D611-0E4B-949B-C6771992CF12}"/>
                        </a:ext>
                      </a:extLst>
                    </p:cNvPr>
                    <p:cNvSpPr/>
                    <p:nvPr/>
                  </p:nvSpPr>
                  <p:spPr>
                    <a:xfrm>
                      <a:off x="4397125" y="1864334"/>
                      <a:ext cx="2798190" cy="149257"/>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Tangent Linear model</a:t>
                      </a:r>
                    </a:p>
                  </p:txBody>
                </p:sp>
                <p:sp>
                  <p:nvSpPr>
                    <p:cNvPr id="41" name="Rectangle 40">
                      <a:extLst>
                        <a:ext uri="{FF2B5EF4-FFF2-40B4-BE49-F238E27FC236}">
                          <a16:creationId xmlns:a16="http://schemas.microsoft.com/office/drawing/2014/main" id="{7CF69565-41A7-F84D-9046-E0262CE659F5}"/>
                        </a:ext>
                      </a:extLst>
                    </p:cNvPr>
                    <p:cNvSpPr/>
                    <p:nvPr/>
                  </p:nvSpPr>
                  <p:spPr>
                    <a:xfrm>
                      <a:off x="3991227" y="1774700"/>
                      <a:ext cx="3582391" cy="7167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2" name="Pentagon 41">
                      <a:extLst>
                        <a:ext uri="{FF2B5EF4-FFF2-40B4-BE49-F238E27FC236}">
                          <a16:creationId xmlns:a16="http://schemas.microsoft.com/office/drawing/2014/main" id="{28EFD38B-2357-E143-B1DA-1E80F8516345}"/>
                        </a:ext>
                      </a:extLst>
                    </p:cNvPr>
                    <p:cNvSpPr/>
                    <p:nvPr/>
                  </p:nvSpPr>
                  <p:spPr>
                    <a:xfrm flipH="1">
                      <a:off x="4367085" y="2081387"/>
                      <a:ext cx="2797445" cy="154983"/>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Adjoint model</a:t>
                      </a:r>
                    </a:p>
                  </p:txBody>
                </p:sp>
                <p:cxnSp>
                  <p:nvCxnSpPr>
                    <p:cNvPr id="43" name="Straight Arrow Connector 42">
                      <a:extLst>
                        <a:ext uri="{FF2B5EF4-FFF2-40B4-BE49-F238E27FC236}">
                          <a16:creationId xmlns:a16="http://schemas.microsoft.com/office/drawing/2014/main" id="{D093F9BD-2F01-9740-A923-D097CCB12EFC}"/>
                        </a:ext>
                      </a:extLst>
                    </p:cNvPr>
                    <p:cNvCxnSpPr>
                      <a:cxnSpLocks/>
                    </p:cNvCxnSpPr>
                    <p:nvPr/>
                  </p:nvCxnSpPr>
                  <p:spPr>
                    <a:xfrm>
                      <a:off x="6500191" y="1152939"/>
                      <a:ext cx="0" cy="238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2D924B3-F334-2542-AE7B-1981289AAC3E}"/>
                        </a:ext>
                      </a:extLst>
                    </p:cNvPr>
                    <p:cNvCxnSpPr>
                      <a:cxnSpLocks/>
                    </p:cNvCxnSpPr>
                    <p:nvPr/>
                  </p:nvCxnSpPr>
                  <p:spPr>
                    <a:xfrm>
                      <a:off x="5824331" y="1146313"/>
                      <a:ext cx="0" cy="238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C6CF005-BBD5-3744-8010-B4237B0387BD}"/>
                        </a:ext>
                      </a:extLst>
                    </p:cNvPr>
                    <p:cNvCxnSpPr/>
                    <p:nvPr/>
                  </p:nvCxnSpPr>
                  <p:spPr>
                    <a:xfrm>
                      <a:off x="5241236" y="1146313"/>
                      <a:ext cx="0" cy="238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23B3CABF-3B31-AF46-862D-68C33FCF3402}"/>
                        </a:ext>
                      </a:extLst>
                    </p:cNvPr>
                    <p:cNvCxnSpPr>
                      <a:cxnSpLocks/>
                      <a:stCxn id="48" idx="3"/>
                    </p:cNvCxnSpPr>
                    <p:nvPr/>
                  </p:nvCxnSpPr>
                  <p:spPr>
                    <a:xfrm flipH="1">
                      <a:off x="6563525" y="1464366"/>
                      <a:ext cx="101226" cy="421842"/>
                    </a:xfrm>
                    <a:prstGeom prst="curvedConnector4">
                      <a:avLst>
                        <a:gd name="adj1" fmla="val -225831"/>
                        <a:gd name="adj2" fmla="val 5949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DC814C1-4AD8-5C44-8E76-C6DC83B852D4}"/>
                        </a:ext>
                      </a:extLst>
                    </p:cNvPr>
                    <p:cNvCxnSpPr>
                      <a:cxnSpLocks/>
                    </p:cNvCxnSpPr>
                    <p:nvPr/>
                  </p:nvCxnSpPr>
                  <p:spPr>
                    <a:xfrm>
                      <a:off x="5002697" y="1152939"/>
                      <a:ext cx="0" cy="629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09A0D54E-CFB6-8749-84CD-9E2C29D0167B}"/>
                        </a:ext>
                      </a:extLst>
                    </p:cNvPr>
                    <p:cNvSpPr/>
                    <p:nvPr/>
                  </p:nvSpPr>
                  <p:spPr>
                    <a:xfrm>
                      <a:off x="4826525" y="1384238"/>
                      <a:ext cx="1838226" cy="1602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Departures:  d=y=H(x)</a:t>
                      </a:r>
                    </a:p>
                  </p:txBody>
                </p:sp>
              </p:grpSp>
              <p:sp>
                <p:nvSpPr>
                  <p:cNvPr id="34" name="Circular Arrow 33">
                    <a:extLst>
                      <a:ext uri="{FF2B5EF4-FFF2-40B4-BE49-F238E27FC236}">
                        <a16:creationId xmlns:a16="http://schemas.microsoft.com/office/drawing/2014/main" id="{F42C473D-DDF6-C24A-8D41-5241A2F6400D}"/>
                      </a:ext>
                    </a:extLst>
                  </p:cNvPr>
                  <p:cNvSpPr/>
                  <p:nvPr/>
                </p:nvSpPr>
                <p:spPr>
                  <a:xfrm>
                    <a:off x="3876675" y="2183342"/>
                    <a:ext cx="492125" cy="1151466"/>
                  </a:xfrm>
                  <a:prstGeom prst="circularArrow">
                    <a:avLst>
                      <a:gd name="adj1" fmla="val 0"/>
                      <a:gd name="adj2" fmla="val 818803"/>
                      <a:gd name="adj3" fmla="val 16823453"/>
                      <a:gd name="adj4" fmla="val 4002845"/>
                      <a:gd name="adj5" fmla="val 67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cxnSp>
                <p:nvCxnSpPr>
                  <p:cNvPr id="35" name="Straight Arrow Connector 34">
                    <a:extLst>
                      <a:ext uri="{FF2B5EF4-FFF2-40B4-BE49-F238E27FC236}">
                        <a16:creationId xmlns:a16="http://schemas.microsoft.com/office/drawing/2014/main" id="{A7D98CE3-17B1-1C4B-A328-02B5029B9BB1}"/>
                      </a:ext>
                    </a:extLst>
                  </p:cNvPr>
                  <p:cNvCxnSpPr>
                    <a:cxnSpLocks/>
                  </p:cNvCxnSpPr>
                  <p:nvPr/>
                </p:nvCxnSpPr>
                <p:spPr>
                  <a:xfrm>
                    <a:off x="4283087" y="3113018"/>
                    <a:ext cx="0" cy="23859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0E91E9DC-D494-F648-81EF-0510333E8B4A}"/>
                    </a:ext>
                  </a:extLst>
                </p:cNvPr>
                <p:cNvSpPr txBox="1"/>
                <p:nvPr/>
              </p:nvSpPr>
              <p:spPr>
                <a:xfrm>
                  <a:off x="4980879" y="2862146"/>
                  <a:ext cx="1629079" cy="307776"/>
                </a:xfrm>
                <a:prstGeom prst="rect">
                  <a:avLst/>
                </a:prstGeom>
                <a:noFill/>
              </p:spPr>
              <p:txBody>
                <a:bodyPr wrap="none" rtlCol="0">
                  <a:spAutoFit/>
                </a:bodyPr>
                <a:lstStyle/>
                <a:p>
                  <a:r>
                    <a:rPr lang="en-GB" sz="900" dirty="0"/>
                    <a:t>Iterative minimization</a:t>
                  </a:r>
                </a:p>
              </p:txBody>
            </p:sp>
          </p:grpSp>
          <p:sp>
            <p:nvSpPr>
              <p:cNvPr id="30" name="TextBox 29">
                <a:extLst>
                  <a:ext uri="{FF2B5EF4-FFF2-40B4-BE49-F238E27FC236}">
                    <a16:creationId xmlns:a16="http://schemas.microsoft.com/office/drawing/2014/main" id="{CEE68F1C-F841-D94F-8C24-29AE887A90BF}"/>
                  </a:ext>
                </a:extLst>
              </p:cNvPr>
              <p:cNvSpPr txBox="1"/>
              <p:nvPr/>
            </p:nvSpPr>
            <p:spPr>
              <a:xfrm>
                <a:off x="7756071" y="1619560"/>
                <a:ext cx="804067" cy="307776"/>
              </a:xfrm>
              <a:prstGeom prst="rect">
                <a:avLst/>
              </a:prstGeom>
              <a:noFill/>
            </p:spPr>
            <p:txBody>
              <a:bodyPr wrap="none" rtlCol="0">
                <a:spAutoFit/>
              </a:bodyPr>
              <a:lstStyle/>
              <a:p>
                <a:r>
                  <a:rPr lang="en-GB" sz="900" dirty="0"/>
                  <a:t>12hourly</a:t>
                </a:r>
              </a:p>
            </p:txBody>
          </p:sp>
        </p:grpSp>
        <p:sp>
          <p:nvSpPr>
            <p:cNvPr id="49" name="Pentagon 48">
              <a:extLst>
                <a:ext uri="{FF2B5EF4-FFF2-40B4-BE49-F238E27FC236}">
                  <a16:creationId xmlns:a16="http://schemas.microsoft.com/office/drawing/2014/main" id="{7C142BB2-917F-094A-B5F2-787B9117C31A}"/>
                </a:ext>
              </a:extLst>
            </p:cNvPr>
            <p:cNvSpPr/>
            <p:nvPr/>
          </p:nvSpPr>
          <p:spPr>
            <a:xfrm>
              <a:off x="5737102" y="5861591"/>
              <a:ext cx="4768610" cy="1701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High resolution non-linear forecast</a:t>
              </a:r>
            </a:p>
          </p:txBody>
        </p:sp>
        <p:sp>
          <p:nvSpPr>
            <p:cNvPr id="51" name="TextBox 50">
              <a:extLst>
                <a:ext uri="{FF2B5EF4-FFF2-40B4-BE49-F238E27FC236}">
                  <a16:creationId xmlns:a16="http://schemas.microsoft.com/office/drawing/2014/main" id="{4A1A68CC-1F25-AD43-A9DF-0A848D47F3F1}"/>
                </a:ext>
              </a:extLst>
            </p:cNvPr>
            <p:cNvSpPr txBox="1"/>
            <p:nvPr/>
          </p:nvSpPr>
          <p:spPr>
            <a:xfrm rot="16200000">
              <a:off x="5362056" y="4415270"/>
              <a:ext cx="919483" cy="307776"/>
            </a:xfrm>
            <a:prstGeom prst="rect">
              <a:avLst/>
            </a:prstGeom>
            <a:noFill/>
          </p:spPr>
          <p:txBody>
            <a:bodyPr wrap="none" rtlCol="0">
              <a:spAutoFit/>
            </a:bodyPr>
            <a:lstStyle/>
            <a:p>
              <a:r>
                <a:rPr lang="en-GB" sz="900" dirty="0"/>
                <a:t>Inner Loop</a:t>
              </a:r>
            </a:p>
          </p:txBody>
        </p:sp>
        <p:grpSp>
          <p:nvGrpSpPr>
            <p:cNvPr id="52" name="Group 51">
              <a:extLst>
                <a:ext uri="{FF2B5EF4-FFF2-40B4-BE49-F238E27FC236}">
                  <a16:creationId xmlns:a16="http://schemas.microsoft.com/office/drawing/2014/main" id="{FF773415-2C6A-F34D-B658-0F4B4629B584}"/>
                </a:ext>
              </a:extLst>
            </p:cNvPr>
            <p:cNvGrpSpPr/>
            <p:nvPr/>
          </p:nvGrpSpPr>
          <p:grpSpPr>
            <a:xfrm>
              <a:off x="4893092" y="2939076"/>
              <a:ext cx="1370276" cy="2918385"/>
              <a:chOff x="2894664" y="1148250"/>
              <a:chExt cx="1370276" cy="2918385"/>
            </a:xfrm>
          </p:grpSpPr>
          <p:grpSp>
            <p:nvGrpSpPr>
              <p:cNvPr id="53" name="Group 52">
                <a:extLst>
                  <a:ext uri="{FF2B5EF4-FFF2-40B4-BE49-F238E27FC236}">
                    <a16:creationId xmlns:a16="http://schemas.microsoft.com/office/drawing/2014/main" id="{C04451CE-81EF-8343-8348-1EA4F6EBC0A9}"/>
                  </a:ext>
                </a:extLst>
              </p:cNvPr>
              <p:cNvGrpSpPr/>
              <p:nvPr/>
            </p:nvGrpSpPr>
            <p:grpSpPr>
              <a:xfrm>
                <a:off x="3324661" y="1148250"/>
                <a:ext cx="940279" cy="2918385"/>
                <a:chOff x="3213340" y="1108495"/>
                <a:chExt cx="940279" cy="2918385"/>
              </a:xfrm>
            </p:grpSpPr>
            <p:sp>
              <p:nvSpPr>
                <p:cNvPr id="55" name="Circular Arrow 54">
                  <a:extLst>
                    <a:ext uri="{FF2B5EF4-FFF2-40B4-BE49-F238E27FC236}">
                      <a16:creationId xmlns:a16="http://schemas.microsoft.com/office/drawing/2014/main" id="{B8811E07-43B4-024B-B171-D830BB4160FC}"/>
                    </a:ext>
                  </a:extLst>
                </p:cNvPr>
                <p:cNvSpPr/>
                <p:nvPr/>
              </p:nvSpPr>
              <p:spPr>
                <a:xfrm>
                  <a:off x="3213340" y="1108495"/>
                  <a:ext cx="940279" cy="2639683"/>
                </a:xfrm>
                <a:prstGeom prst="circularArrow">
                  <a:avLst>
                    <a:gd name="adj1" fmla="val 0"/>
                    <a:gd name="adj2" fmla="val 335596"/>
                    <a:gd name="adj3" fmla="val 16859224"/>
                    <a:gd name="adj4" fmla="val 4738813"/>
                    <a:gd name="adj5" fmla="val 5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cxnSp>
              <p:nvCxnSpPr>
                <p:cNvPr id="56" name="Straight Arrow Connector 55">
                  <a:extLst>
                    <a:ext uri="{FF2B5EF4-FFF2-40B4-BE49-F238E27FC236}">
                      <a16:creationId xmlns:a16="http://schemas.microsoft.com/office/drawing/2014/main" id="{7B105F49-A92E-4548-A628-E9D6E37A01AE}"/>
                    </a:ext>
                  </a:extLst>
                </p:cNvPr>
                <p:cNvCxnSpPr>
                  <a:cxnSpLocks/>
                </p:cNvCxnSpPr>
                <p:nvPr/>
              </p:nvCxnSpPr>
              <p:spPr>
                <a:xfrm>
                  <a:off x="3905699" y="3528625"/>
                  <a:ext cx="0" cy="49825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07E913CF-E5CE-5545-816F-60C2BEDF29A6}"/>
                  </a:ext>
                </a:extLst>
              </p:cNvPr>
              <p:cNvSpPr txBox="1"/>
              <p:nvPr/>
            </p:nvSpPr>
            <p:spPr>
              <a:xfrm rot="16200000">
                <a:off x="2308735" y="2223338"/>
                <a:ext cx="1664302" cy="492443"/>
              </a:xfrm>
              <a:prstGeom prst="rect">
                <a:avLst/>
              </a:prstGeom>
              <a:noFill/>
            </p:spPr>
            <p:txBody>
              <a:bodyPr wrap="none" rtlCol="0">
                <a:spAutoFit/>
              </a:bodyPr>
              <a:lstStyle/>
              <a:p>
                <a:pPr algn="ctr"/>
                <a:r>
                  <a:rPr lang="en-GB" sz="900" dirty="0"/>
                  <a:t>2 or 3 Outer Loops </a:t>
                </a:r>
              </a:p>
              <a:p>
                <a:r>
                  <a:rPr lang="en-GB" sz="900" dirty="0"/>
                  <a:t>(Increasing resolution)</a:t>
                </a:r>
              </a:p>
            </p:txBody>
          </p:sp>
        </p:grpSp>
        <p:sp>
          <p:nvSpPr>
            <p:cNvPr id="57" name="Pentagon 56">
              <a:extLst>
                <a:ext uri="{FF2B5EF4-FFF2-40B4-BE49-F238E27FC236}">
                  <a16:creationId xmlns:a16="http://schemas.microsoft.com/office/drawing/2014/main" id="{1E3D317D-B4ED-2842-96F6-A9E1081DB317}"/>
                </a:ext>
              </a:extLst>
            </p:cNvPr>
            <p:cNvSpPr/>
            <p:nvPr/>
          </p:nvSpPr>
          <p:spPr>
            <a:xfrm>
              <a:off x="2289617" y="2634810"/>
              <a:ext cx="4768610" cy="1701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High resolution non-linear forecast</a:t>
              </a:r>
            </a:p>
          </p:txBody>
        </p:sp>
        <p:cxnSp>
          <p:nvCxnSpPr>
            <p:cNvPr id="58" name="Straight Arrow Connector 57">
              <a:extLst>
                <a:ext uri="{FF2B5EF4-FFF2-40B4-BE49-F238E27FC236}">
                  <a16:creationId xmlns:a16="http://schemas.microsoft.com/office/drawing/2014/main" id="{8C8118CB-3879-DE45-9719-078047A0C64A}"/>
                </a:ext>
              </a:extLst>
            </p:cNvPr>
            <p:cNvCxnSpPr>
              <a:cxnSpLocks/>
            </p:cNvCxnSpPr>
            <p:nvPr/>
          </p:nvCxnSpPr>
          <p:spPr>
            <a:xfrm>
              <a:off x="6168425" y="2796209"/>
              <a:ext cx="0" cy="49629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BA1F0BCB-02E1-1A43-8BC1-F3F2D35C229A}"/>
              </a:ext>
            </a:extLst>
          </p:cNvPr>
          <p:cNvSpPr txBox="1"/>
          <p:nvPr/>
        </p:nvSpPr>
        <p:spPr>
          <a:xfrm>
            <a:off x="467544" y="1995686"/>
            <a:ext cx="1728192" cy="761745"/>
          </a:xfrm>
          <a:prstGeom prst="rect">
            <a:avLst/>
          </a:prstGeom>
          <a:solidFill>
            <a:schemeClr val="bg1"/>
          </a:solidFill>
          <a:ln w="19050">
            <a:solidFill>
              <a:schemeClr val="tx1"/>
            </a:solidFill>
          </a:ln>
        </p:spPr>
        <p:txBody>
          <a:bodyPr wrap="square" lIns="68579" tIns="34289" rIns="68579" bIns="34289" rtlCol="0">
            <a:spAutoFit/>
          </a:bodyPr>
          <a:lstStyle/>
          <a:p>
            <a:r>
              <a:rPr lang="en-US" sz="1350" dirty="0"/>
              <a:t>Outer loops</a:t>
            </a:r>
          </a:p>
          <a:p>
            <a:pPr marL="78299" indent="-78299">
              <a:buFont typeface="Arial"/>
              <a:buChar char="•"/>
            </a:pPr>
            <a:r>
              <a:rPr lang="en-US" sz="1050" dirty="0"/>
              <a:t>Full non-linear  model</a:t>
            </a:r>
          </a:p>
          <a:p>
            <a:pPr marL="78299" indent="-78299">
              <a:buFont typeface="Arial"/>
              <a:buChar char="•"/>
            </a:pPr>
            <a:r>
              <a:rPr lang="en-US" sz="1050" dirty="0"/>
              <a:t>Full chemistry</a:t>
            </a:r>
          </a:p>
          <a:p>
            <a:pPr marL="78299" indent="-78299">
              <a:buFont typeface="Arial"/>
              <a:buChar char="•"/>
            </a:pPr>
            <a:r>
              <a:rPr lang="en-US" sz="1050" dirty="0"/>
              <a:t>Full resolution</a:t>
            </a:r>
          </a:p>
        </p:txBody>
      </p:sp>
      <p:sp>
        <p:nvSpPr>
          <p:cNvPr id="61" name="TextBox 60">
            <a:extLst>
              <a:ext uri="{FF2B5EF4-FFF2-40B4-BE49-F238E27FC236}">
                <a16:creationId xmlns:a16="http://schemas.microsoft.com/office/drawing/2014/main" id="{46F956BD-3A70-514A-9D01-855F2D000163}"/>
              </a:ext>
            </a:extLst>
          </p:cNvPr>
          <p:cNvSpPr txBox="1"/>
          <p:nvPr/>
        </p:nvSpPr>
        <p:spPr>
          <a:xfrm>
            <a:off x="2555776" y="3003798"/>
            <a:ext cx="1728192" cy="1246493"/>
          </a:xfrm>
          <a:prstGeom prst="rect">
            <a:avLst/>
          </a:prstGeom>
          <a:solidFill>
            <a:schemeClr val="bg1"/>
          </a:solidFill>
          <a:ln w="19050">
            <a:solidFill>
              <a:schemeClr val="tx1"/>
            </a:solidFill>
          </a:ln>
        </p:spPr>
        <p:txBody>
          <a:bodyPr wrap="square" lIns="68579" tIns="34289" rIns="68579" bIns="34289" rtlCol="0">
            <a:spAutoFit/>
          </a:bodyPr>
          <a:lstStyle/>
          <a:p>
            <a:r>
              <a:rPr lang="en-US" sz="1350" dirty="0"/>
              <a:t>Inner loops</a:t>
            </a:r>
          </a:p>
          <a:p>
            <a:pPr marL="78299" indent="-78299">
              <a:buFont typeface="Arial"/>
              <a:buChar char="•"/>
            </a:pPr>
            <a:r>
              <a:rPr lang="en-US" sz="1050" dirty="0"/>
              <a:t>Tangent linear and adjoint NWP model linearized around outer-loop trajectory</a:t>
            </a:r>
          </a:p>
          <a:p>
            <a:pPr marL="78299" indent="-78299">
              <a:buFont typeface="Arial"/>
              <a:buChar char="•"/>
            </a:pPr>
            <a:r>
              <a:rPr lang="en-US" sz="1050" dirty="0"/>
              <a:t>Reduced resolution</a:t>
            </a:r>
          </a:p>
          <a:p>
            <a:pPr marL="78299" indent="-78299">
              <a:buFont typeface="Arial"/>
              <a:buChar char="•"/>
            </a:pPr>
            <a:r>
              <a:rPr lang="en-US" sz="1050" dirty="0"/>
              <a:t>Simplified chemistry</a:t>
            </a:r>
          </a:p>
        </p:txBody>
      </p:sp>
    </p:spTree>
    <p:extLst>
      <p:ext uri="{BB962C8B-B14F-4D97-AF65-F5344CB8AC3E}">
        <p14:creationId xmlns:p14="http://schemas.microsoft.com/office/powerpoint/2010/main" val="43769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48A4-2163-429C-85CD-B73782335727}"/>
              </a:ext>
            </a:extLst>
          </p:cNvPr>
          <p:cNvSpPr>
            <a:spLocks noGrp="1"/>
          </p:cNvSpPr>
          <p:nvPr>
            <p:ph type="title"/>
          </p:nvPr>
        </p:nvSpPr>
        <p:spPr/>
        <p:txBody>
          <a:bodyPr/>
          <a:lstStyle/>
          <a:p>
            <a:r>
              <a:rPr lang="en-GB" dirty="0"/>
              <a:t>Variational data assimilation</a:t>
            </a:r>
          </a:p>
        </p:txBody>
      </p:sp>
      <mc:AlternateContent xmlns:mc="http://schemas.openxmlformats.org/markup-compatibility/2006">
        <mc:Choice xmlns:a14="http://schemas.microsoft.com/office/drawing/2010/main" Requires="a14">
          <p:sp>
            <p:nvSpPr>
              <p:cNvPr id="5" name="Object 4">
                <a:extLst>
                  <a:ext uri="{FF2B5EF4-FFF2-40B4-BE49-F238E27FC236}">
                    <a16:creationId xmlns:a16="http://schemas.microsoft.com/office/drawing/2014/main" id="{BA496472-2605-4316-B91E-7787C5566ECF}"/>
                  </a:ext>
                </a:extLst>
              </p:cNvPr>
              <p:cNvSpPr txBox="1"/>
              <p:nvPr/>
            </p:nvSpPr>
            <p:spPr bwMode="auto">
              <a:xfrm>
                <a:off x="755576" y="2283718"/>
                <a:ext cx="7704856" cy="504056"/>
              </a:xfrm>
              <a:prstGeom prst="rect">
                <a:avLst/>
              </a:prstGeom>
              <a:noFill/>
              <a:ln>
                <a:noFill/>
              </a:ln>
            </p:spPr>
            <p:txBody>
              <a:bodyPr>
                <a:normAutofit/>
              </a:bodyPr>
              <a:lstStyle/>
              <a:p>
                <a14:m>
                  <m:oMath xmlns:m="http://schemas.openxmlformats.org/officeDocument/2006/math">
                    <m:sSub>
                      <m:sSubPr>
                        <m:ctrlPr>
                          <a:rPr lang="en-GB" i="1" smtClean="0">
                            <a:solidFill>
                              <a:srgbClr val="000000"/>
                            </a:solidFill>
                            <a:latin typeface="Cambria Math" panose="02040503050406030204" pitchFamily="18" charset="0"/>
                          </a:rPr>
                        </m:ctrlPr>
                      </m:sSubPr>
                      <m:e>
                        <m:r>
                          <m:rPr>
                            <m:sty m:val="p"/>
                          </m:rPr>
                          <a:rPr lang="en-GB" i="1">
                            <a:solidFill>
                              <a:srgbClr val="000000"/>
                            </a:solidFill>
                            <a:latin typeface="Cambria Math" panose="02040503050406030204" pitchFamily="18" charset="0"/>
                          </a:rPr>
                          <m:t>∇</m:t>
                        </m:r>
                      </m:e>
                      <m:sub>
                        <m:r>
                          <a:rPr lang="en-GB" i="1">
                            <a:solidFill>
                              <a:srgbClr val="000000"/>
                            </a:solidFill>
                            <a:latin typeface="Cambria Math" panose="02040503050406030204" pitchFamily="18" charset="0"/>
                          </a:rPr>
                          <m:t>𝛅</m:t>
                        </m:r>
                        <m:sSub>
                          <m:sSubPr>
                            <m:ctrlPr>
                              <a:rPr lang="en-GB" i="1">
                                <a:solidFill>
                                  <a:srgbClr val="000000"/>
                                </a:solidFill>
                                <a:latin typeface="Cambria Math" panose="02040503050406030204" pitchFamily="18" charset="0"/>
                              </a:rPr>
                            </m:ctrlPr>
                          </m:sSubPr>
                          <m:e>
                            <m:r>
                              <a:rPr lang="en-GB" i="1">
                                <a:solidFill>
                                  <a:srgbClr val="000000"/>
                                </a:solidFill>
                                <a:latin typeface="Cambria Math" panose="02040503050406030204" pitchFamily="18" charset="0"/>
                              </a:rPr>
                              <m:t>𝐱</m:t>
                            </m:r>
                          </m:e>
                          <m:sub>
                            <m:r>
                              <a:rPr lang="en-GB" i="1">
                                <a:solidFill>
                                  <a:srgbClr val="000000"/>
                                </a:solidFill>
                                <a:latin typeface="Cambria Math" panose="02040503050406030204" pitchFamily="18" charset="0"/>
                              </a:rPr>
                              <m:t>0</m:t>
                            </m:r>
                          </m:sub>
                        </m:sSub>
                      </m:sub>
                    </m:sSub>
                    <m:r>
                      <a:rPr lang="en-GB" i="1">
                        <a:solidFill>
                          <a:srgbClr val="000000"/>
                        </a:solidFill>
                        <a:latin typeface="Cambria Math" panose="02040503050406030204" pitchFamily="18" charset="0"/>
                      </a:rPr>
                      <m:t>𝐽</m:t>
                    </m:r>
                    <m:r>
                      <a:rPr lang="en-GB" i="1">
                        <a:solidFill>
                          <a:srgbClr val="000000"/>
                        </a:solidFill>
                        <a:latin typeface="Cambria Math" panose="02040503050406030204" pitchFamily="18" charset="0"/>
                      </a:rPr>
                      <m:t>=</m:t>
                    </m:r>
                    <m:sSup>
                      <m:sSupPr>
                        <m:ctrlPr>
                          <a:rPr lang="en-GB" i="1" smtClean="0">
                            <a:solidFill>
                              <a:srgbClr val="000000"/>
                            </a:solidFill>
                            <a:latin typeface="Cambria Math" panose="02040503050406030204" pitchFamily="18" charset="0"/>
                          </a:rPr>
                        </m:ctrlPr>
                      </m:sSupPr>
                      <m:e>
                        <m:r>
                          <a:rPr lang="en-GB" b="1" i="0" smtClean="0">
                            <a:solidFill>
                              <a:srgbClr val="000000"/>
                            </a:solidFill>
                            <a:latin typeface="Cambria Math" panose="02040503050406030204" pitchFamily="18" charset="0"/>
                          </a:rPr>
                          <m:t>𝐁</m:t>
                        </m:r>
                      </m:e>
                      <m:sup>
                        <m:r>
                          <a:rPr lang="en-GB" b="0" i="1" smtClean="0">
                            <a:solidFill>
                              <a:srgbClr val="000000"/>
                            </a:solidFill>
                            <a:latin typeface="Cambria Math" panose="02040503050406030204" pitchFamily="18" charset="0"/>
                          </a:rPr>
                          <m:t>−1</m:t>
                        </m:r>
                      </m:sup>
                    </m:sSup>
                    <m:r>
                      <a:rPr lang="en-GB" b="1" i="1" smtClean="0">
                        <a:solidFill>
                          <a:srgbClr val="000000"/>
                        </a:solidFill>
                        <a:latin typeface="Cambria Math" panose="02040503050406030204" pitchFamily="18" charset="0"/>
                      </a:rPr>
                      <m:t> </m:t>
                    </m:r>
                    <m:r>
                      <a:rPr lang="en-GB" b="0" i="1" smtClean="0">
                        <a:solidFill>
                          <a:srgbClr val="000000"/>
                        </a:solidFill>
                        <a:latin typeface="Cambria Math" panose="02040503050406030204" pitchFamily="18" charset="0"/>
                      </a:rPr>
                      <m:t>(</m:t>
                    </m:r>
                    <m:r>
                      <a:rPr lang="en-GB" b="0" i="1" smtClean="0">
                        <a:solidFill>
                          <a:srgbClr val="000000"/>
                        </a:solidFill>
                        <a:latin typeface="Cambria Math" panose="02040503050406030204" pitchFamily="18" charset="0"/>
                      </a:rPr>
                      <m:t>𝑥</m:t>
                    </m:r>
                  </m:oMath>
                </a14:m>
                <a:r>
                  <a:rPr lang="en-GB" b="0" i="0" baseline="-25000" dirty="0">
                    <a:solidFill>
                      <a:srgbClr val="000000"/>
                    </a:solidFill>
                    <a:latin typeface="+mj-lt"/>
                  </a:rPr>
                  <a:t>0</a:t>
                </a:r>
                <a14:m>
                  <m:oMath xmlns:m="http://schemas.openxmlformats.org/officeDocument/2006/math">
                    <m:r>
                      <a:rPr lang="en-GB" b="0" i="1" smtClean="0">
                        <a:solidFill>
                          <a:srgbClr val="000000"/>
                        </a:solidFill>
                        <a:latin typeface="Cambria Math" panose="02040503050406030204" pitchFamily="18" charset="0"/>
                      </a:rPr>
                      <m:t>−</m:t>
                    </m:r>
                    <m:r>
                      <a:rPr lang="en-GB" b="0" i="1" smtClean="0">
                        <a:solidFill>
                          <a:srgbClr val="000000"/>
                        </a:solidFill>
                        <a:latin typeface="Cambria Math" panose="02040503050406030204" pitchFamily="18" charset="0"/>
                      </a:rPr>
                      <m:t>𝑥𝑏</m:t>
                    </m:r>
                    <m:r>
                      <a:rPr lang="en-GB" b="0" i="1" smtClean="0">
                        <a:solidFill>
                          <a:srgbClr val="000000"/>
                        </a:solidFill>
                        <a:latin typeface="Cambria Math" panose="02040503050406030204" pitchFamily="18" charset="0"/>
                      </a:rPr>
                      <m:t>)+</m:t>
                    </m:r>
                    <m:nary>
                      <m:naryPr>
                        <m:chr m:val="∑"/>
                        <m:ctrlPr>
                          <a:rPr lang="en-GB" i="1" smtClean="0">
                            <a:solidFill>
                              <a:srgbClr val="000000"/>
                            </a:solidFill>
                            <a:latin typeface="Cambria Math" panose="02040503050406030204" pitchFamily="18" charset="0"/>
                          </a:rPr>
                        </m:ctrlPr>
                      </m:naryPr>
                      <m:sub>
                        <m:r>
                          <a:rPr lang="en-GB" i="1">
                            <a:solidFill>
                              <a:srgbClr val="000000"/>
                            </a:solidFill>
                            <a:latin typeface="Cambria Math" panose="02040503050406030204" pitchFamily="18" charset="0"/>
                          </a:rPr>
                          <m:t>𝑖</m:t>
                        </m:r>
                        <m:r>
                          <a:rPr lang="en-GB" i="1">
                            <a:solidFill>
                              <a:srgbClr val="000000"/>
                            </a:solidFill>
                            <a:latin typeface="Cambria Math" panose="02040503050406030204" pitchFamily="18" charset="0"/>
                          </a:rPr>
                          <m:t>=0</m:t>
                        </m:r>
                      </m:sub>
                      <m:sup>
                        <m:r>
                          <a:rPr lang="en-GB" i="1">
                            <a:solidFill>
                              <a:srgbClr val="000000"/>
                            </a:solidFill>
                            <a:latin typeface="Cambria Math" panose="02040503050406030204" pitchFamily="18" charset="0"/>
                          </a:rPr>
                          <m:t>𝑛</m:t>
                        </m:r>
                      </m:sup>
                      <m:e>
                        <m:sSup>
                          <m:sSupPr>
                            <m:ctrlPr>
                              <a:rPr lang="en-GB" b="1" i="1" smtClean="0">
                                <a:solidFill>
                                  <a:srgbClr val="000000"/>
                                </a:solidFill>
                                <a:latin typeface="Cambria Math" panose="02040503050406030204" pitchFamily="18" charset="0"/>
                              </a:rPr>
                            </m:ctrlPr>
                          </m:sSupPr>
                          <m:e>
                            <m:r>
                              <a:rPr lang="en-GB" b="1" i="1" smtClean="0">
                                <a:solidFill>
                                  <a:srgbClr val="000000"/>
                                </a:solidFill>
                                <a:latin typeface="Cambria Math" panose="02040503050406030204" pitchFamily="18" charset="0"/>
                              </a:rPr>
                              <m:t>𝑴</m:t>
                            </m:r>
                          </m:e>
                          <m:sup>
                            <m:r>
                              <a:rPr lang="en-GB" b="0" i="1" smtClean="0">
                                <a:solidFill>
                                  <a:srgbClr val="000000"/>
                                </a:solidFill>
                                <a:latin typeface="Cambria Math" panose="02040503050406030204" pitchFamily="18" charset="0"/>
                              </a:rPr>
                              <m:t>′</m:t>
                            </m:r>
                            <m:r>
                              <a:rPr lang="en-GB" b="0" i="1" smtClean="0">
                                <a:solidFill>
                                  <a:srgbClr val="000000"/>
                                </a:solidFill>
                                <a:latin typeface="Cambria Math" panose="02040503050406030204" pitchFamily="18" charset="0"/>
                              </a:rPr>
                              <m:t>𝑇</m:t>
                            </m:r>
                          </m:sup>
                        </m:sSup>
                      </m:e>
                    </m:nary>
                    <m:sSubSup>
                      <m:sSubSupPr>
                        <m:ctrlPr>
                          <a:rPr lang="en-GB" i="1" smtClean="0">
                            <a:solidFill>
                              <a:srgbClr val="000000"/>
                            </a:solidFill>
                            <a:latin typeface="Cambria Math" panose="02040503050406030204" pitchFamily="18" charset="0"/>
                          </a:rPr>
                        </m:ctrlPr>
                      </m:sSubSupPr>
                      <m:e>
                        <m:r>
                          <a:rPr lang="en-GB" b="1" i="1" smtClean="0">
                            <a:solidFill>
                              <a:srgbClr val="000000"/>
                            </a:solidFill>
                            <a:latin typeface="Cambria Math" panose="02040503050406030204" pitchFamily="18" charset="0"/>
                          </a:rPr>
                          <m:t>𝑯</m:t>
                        </m:r>
                      </m:e>
                      <m:sub>
                        <m:r>
                          <a:rPr lang="en-GB" i="1">
                            <a:solidFill>
                              <a:srgbClr val="000000"/>
                            </a:solidFill>
                            <a:latin typeface="Cambria Math" panose="02040503050406030204" pitchFamily="18" charset="0"/>
                          </a:rPr>
                          <m:t>𝑖</m:t>
                        </m:r>
                      </m:sub>
                      <m:sup>
                        <m:r>
                          <a:rPr lang="en-GB" i="1">
                            <a:solidFill>
                              <a:srgbClr val="000000"/>
                            </a:solidFill>
                            <a:latin typeface="Cambria Math" panose="02040503050406030204" pitchFamily="18" charset="0"/>
                          </a:rPr>
                          <m:t>𝑇</m:t>
                        </m:r>
                      </m:sup>
                    </m:sSubSup>
                    <m:sSubSup>
                      <m:sSubSupPr>
                        <m:ctrlPr>
                          <a:rPr lang="en-GB" i="1">
                            <a:solidFill>
                              <a:srgbClr val="000000"/>
                            </a:solidFill>
                            <a:latin typeface="Cambria Math" panose="02040503050406030204" pitchFamily="18" charset="0"/>
                          </a:rPr>
                        </m:ctrlPr>
                      </m:sSubSupPr>
                      <m:e>
                        <m:r>
                          <a:rPr lang="en-GB" b="1" i="1">
                            <a:solidFill>
                              <a:srgbClr val="000000"/>
                            </a:solidFill>
                            <a:latin typeface="Cambria Math" panose="02040503050406030204" pitchFamily="18" charset="0"/>
                          </a:rPr>
                          <m:t>𝑹</m:t>
                        </m:r>
                      </m:e>
                      <m:sub>
                        <m:r>
                          <a:rPr lang="en-GB" i="1">
                            <a:solidFill>
                              <a:srgbClr val="000000"/>
                            </a:solidFill>
                            <a:latin typeface="Cambria Math" panose="02040503050406030204" pitchFamily="18" charset="0"/>
                          </a:rPr>
                          <m:t>𝑖</m:t>
                        </m:r>
                      </m:sub>
                      <m:sup>
                        <m:r>
                          <a:rPr lang="en-GB" i="1">
                            <a:solidFill>
                              <a:srgbClr val="000000"/>
                            </a:solidFill>
                            <a:latin typeface="Cambria Math" panose="02040503050406030204" pitchFamily="18" charset="0"/>
                          </a:rPr>
                          <m:t>−1</m:t>
                        </m:r>
                      </m:sup>
                    </m:sSubSup>
                    <m:d>
                      <m:dPr>
                        <m:ctrlPr>
                          <a:rPr lang="en-GB" i="1">
                            <a:solidFill>
                              <a:srgbClr val="000000"/>
                            </a:solidFill>
                            <a:latin typeface="Cambria Math" panose="02040503050406030204" pitchFamily="18" charset="0"/>
                          </a:rPr>
                        </m:ctrlPr>
                      </m:dPr>
                      <m:e>
                        <m:sSub>
                          <m:sSubPr>
                            <m:ctrlPr>
                              <a:rPr lang="en-GB" i="1">
                                <a:solidFill>
                                  <a:srgbClr val="000000"/>
                                </a:solidFill>
                                <a:latin typeface="Cambria Math" panose="02040503050406030204" pitchFamily="18" charset="0"/>
                              </a:rPr>
                            </m:ctrlPr>
                          </m:sSubPr>
                          <m:e>
                            <m:r>
                              <a:rPr lang="en-GB" b="1" i="1">
                                <a:solidFill>
                                  <a:srgbClr val="000000"/>
                                </a:solidFill>
                                <a:latin typeface="Cambria Math" panose="02040503050406030204" pitchFamily="18" charset="0"/>
                              </a:rPr>
                              <m:t>𝑯</m:t>
                            </m:r>
                          </m:e>
                          <m:sub>
                            <m:r>
                              <a:rPr lang="en-GB" i="1">
                                <a:solidFill>
                                  <a:srgbClr val="000000"/>
                                </a:solidFill>
                                <a:latin typeface="Cambria Math" panose="02040503050406030204" pitchFamily="18" charset="0"/>
                              </a:rPr>
                              <m:t>𝑖</m:t>
                            </m:r>
                          </m:sub>
                        </m:sSub>
                        <m:sSub>
                          <m:sSubPr>
                            <m:ctrlPr>
                              <a:rPr lang="en-GB" i="1">
                                <a:solidFill>
                                  <a:srgbClr val="000000"/>
                                </a:solidFill>
                                <a:latin typeface="Cambria Math" panose="02040503050406030204" pitchFamily="18" charset="0"/>
                              </a:rPr>
                            </m:ctrlPr>
                          </m:sSubPr>
                          <m:e>
                            <m:r>
                              <a:rPr lang="en-GB" b="1" i="1">
                                <a:solidFill>
                                  <a:srgbClr val="000000"/>
                                </a:solidFill>
                                <a:latin typeface="Cambria Math" panose="02040503050406030204" pitchFamily="18" charset="0"/>
                              </a:rPr>
                              <m:t>𝑴</m:t>
                            </m:r>
                            <m:r>
                              <a:rPr lang="en-GB" b="1" i="1" smtClean="0">
                                <a:solidFill>
                                  <a:srgbClr val="000000"/>
                                </a:solidFill>
                                <a:latin typeface="Cambria Math" panose="02040503050406030204" pitchFamily="18" charset="0"/>
                              </a:rPr>
                              <m:t>′</m:t>
                            </m:r>
                          </m:e>
                          <m:sub>
                            <m:r>
                              <a:rPr lang="en-GB" i="1">
                                <a:solidFill>
                                  <a:srgbClr val="000000"/>
                                </a:solidFill>
                                <a:latin typeface="Cambria Math" panose="02040503050406030204" pitchFamily="18" charset="0"/>
                              </a:rPr>
                              <m:t>𝑖</m:t>
                            </m:r>
                          </m:sub>
                        </m:sSub>
                        <m:r>
                          <a:rPr lang="en-GB" b="0" i="1" smtClean="0">
                            <a:solidFill>
                              <a:srgbClr val="000000"/>
                            </a:solidFill>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r>
                          <a:rPr lang="en-GB" b="0" i="1" smtClean="0">
                            <a:solidFill>
                              <a:srgbClr val="000000"/>
                            </a:solidFill>
                            <a:latin typeface="Cambria Math" panose="02040503050406030204" pitchFamily="18" charset="0"/>
                          </a:rPr>
                          <m:t>]</m:t>
                        </m:r>
                        <m:r>
                          <a:rPr lang="en-GB" i="1">
                            <a:solidFill>
                              <a:srgbClr val="000000"/>
                            </a:solidFill>
                            <a:latin typeface="Cambria Math" panose="02040503050406030204" pitchFamily="18" charset="0"/>
                          </a:rPr>
                          <m:t>−</m:t>
                        </m:r>
                        <m:sSub>
                          <m:sSubPr>
                            <m:ctrlPr>
                              <a:rPr lang="en-GB" i="1" smtClean="0">
                                <a:solidFill>
                                  <a:srgbClr val="000000"/>
                                </a:solidFill>
                                <a:latin typeface="Cambria Math" panose="02040503050406030204" pitchFamily="18" charset="0"/>
                              </a:rPr>
                            </m:ctrlPr>
                          </m:sSubPr>
                          <m:e>
                            <m:r>
                              <a:rPr lang="en-GB" b="0" i="1" smtClean="0">
                                <a:solidFill>
                                  <a:srgbClr val="000000"/>
                                </a:solidFill>
                                <a:latin typeface="Cambria Math" panose="02040503050406030204" pitchFamily="18" charset="0"/>
                              </a:rPr>
                              <m:t>𝑦</m:t>
                            </m:r>
                          </m:e>
                          <m:sub>
                            <m:r>
                              <a:rPr lang="en-GB" i="1">
                                <a:solidFill>
                                  <a:srgbClr val="000000"/>
                                </a:solidFill>
                                <a:latin typeface="Cambria Math" panose="02040503050406030204" pitchFamily="18" charset="0"/>
                              </a:rPr>
                              <m:t>𝑖</m:t>
                            </m:r>
                          </m:sub>
                        </m:sSub>
                      </m:e>
                    </m:d>
                  </m:oMath>
                </a14:m>
                <a:r>
                  <a:rPr lang="en-GB" dirty="0"/>
                  <a:t> </a:t>
                </a:r>
              </a:p>
            </p:txBody>
          </p:sp>
        </mc:Choice>
        <mc:Fallback>
          <p:sp>
            <p:nvSpPr>
              <p:cNvPr id="5" name="Object 4">
                <a:extLst>
                  <a:ext uri="{FF2B5EF4-FFF2-40B4-BE49-F238E27FC236}">
                    <a16:creationId xmlns:a16="http://schemas.microsoft.com/office/drawing/2014/main" id="{BA496472-2605-4316-B91E-7787C5566ECF}"/>
                  </a:ext>
                </a:extLst>
              </p:cNvPr>
              <p:cNvSpPr txBox="1">
                <a:spLocks noRot="1" noChangeAspect="1" noMove="1" noResize="1" noEditPoints="1" noAdjustHandles="1" noChangeArrowheads="1" noChangeShapeType="1" noTextEdit="1"/>
              </p:cNvSpPr>
              <p:nvPr/>
            </p:nvSpPr>
            <p:spPr bwMode="auto">
              <a:xfrm>
                <a:off x="755576" y="2283718"/>
                <a:ext cx="7704856" cy="504056"/>
              </a:xfrm>
              <a:prstGeom prst="rect">
                <a:avLst/>
              </a:prstGeom>
              <a:blipFill>
                <a:blip r:embed="rId3"/>
                <a:stretch>
                  <a:fillRect t="-82500" b="-100000"/>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5FCAEC0E-D77B-4959-B452-93A59E2159D9}"/>
                  </a:ext>
                </a:extLst>
              </p:cNvPr>
              <p:cNvSpPr/>
              <p:nvPr/>
            </p:nvSpPr>
            <p:spPr>
              <a:xfrm>
                <a:off x="837298" y="3895088"/>
                <a:ext cx="5289613" cy="661528"/>
              </a:xfrm>
              <a:prstGeom prst="rect">
                <a:avLst/>
              </a:prstGeom>
            </p:spPr>
            <p:txBody>
              <a:bodyPr wrap="square">
                <a:spAutoFit/>
              </a:bodyPr>
              <a:lstStyle/>
              <a:p>
                <a14:m>
                  <m:oMath xmlns:m="http://schemas.openxmlformats.org/officeDocument/2006/math">
                    <m:sSubSup>
                      <m:sSubSupPr>
                        <m:ctrlPr>
                          <a:rPr lang="en-GB" i="1" smtClean="0">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𝐇</m:t>
                        </m:r>
                      </m:e>
                      <m:sub>
                        <m:r>
                          <a:rPr lang="en-GB" i="1">
                            <a:solidFill>
                              <a:srgbClr val="000000"/>
                            </a:solidFill>
                            <a:latin typeface="Cambria Math" panose="02040503050406030204" pitchFamily="18" charset="0"/>
                          </a:rPr>
                          <m:t>𝑖</m:t>
                        </m:r>
                      </m:sub>
                      <m:sup>
                        <m:r>
                          <a:rPr lang="en-GB" i="1">
                            <a:solidFill>
                              <a:srgbClr val="000000"/>
                            </a:solidFill>
                            <a:latin typeface="Cambria Math" panose="02040503050406030204" pitchFamily="18" charset="0"/>
                          </a:rPr>
                          <m:t>𝑇</m:t>
                        </m:r>
                        <m:r>
                          <a:rPr lang="en-GB" b="0" i="1" smtClean="0">
                            <a:solidFill>
                              <a:srgbClr val="000000"/>
                            </a:solidFill>
                            <a:latin typeface="Cambria Math" panose="02040503050406030204" pitchFamily="18" charset="0"/>
                          </a:rPr>
                          <m:t> </m:t>
                        </m:r>
                      </m:sup>
                    </m:sSubSup>
                  </m:oMath>
                </a14:m>
                <a:r>
                  <a:rPr lang="en-GB" dirty="0">
                    <a:solidFill>
                      <a:srgbClr val="000000"/>
                    </a:solidFill>
                  </a:rPr>
                  <a:t>= adjoint of observation operator</a:t>
                </a:r>
              </a:p>
              <a:p>
                <a:endParaRPr lang="en-GB" dirty="0"/>
              </a:p>
            </p:txBody>
          </p:sp>
        </mc:Choice>
        <mc:Fallback>
          <p:sp>
            <p:nvSpPr>
              <p:cNvPr id="8" name="Rectangle 7">
                <a:extLst>
                  <a:ext uri="{FF2B5EF4-FFF2-40B4-BE49-F238E27FC236}">
                    <a16:creationId xmlns:a16="http://schemas.microsoft.com/office/drawing/2014/main" id="{5FCAEC0E-D77B-4959-B452-93A59E2159D9}"/>
                  </a:ext>
                </a:extLst>
              </p:cNvPr>
              <p:cNvSpPr>
                <a:spLocks noRot="1" noChangeAspect="1" noMove="1" noResize="1" noEditPoints="1" noAdjustHandles="1" noChangeArrowheads="1" noChangeShapeType="1" noTextEdit="1"/>
              </p:cNvSpPr>
              <p:nvPr/>
            </p:nvSpPr>
            <p:spPr>
              <a:xfrm>
                <a:off x="837298" y="3895088"/>
                <a:ext cx="5289613" cy="661528"/>
              </a:xfrm>
              <a:prstGeom prst="rect">
                <a:avLst/>
              </a:prstGeom>
              <a:blipFill>
                <a:blip r:embed="rId4"/>
                <a:stretch>
                  <a:fillRect t="-18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BB12B26A-335C-4CE0-989E-913374E01A70}"/>
                  </a:ext>
                </a:extLst>
              </p:cNvPr>
              <p:cNvSpPr/>
              <p:nvPr/>
            </p:nvSpPr>
            <p:spPr>
              <a:xfrm>
                <a:off x="837298" y="4371950"/>
                <a:ext cx="4598798" cy="369332"/>
              </a:xfrm>
              <a:prstGeom prst="rect">
                <a:avLst/>
              </a:prstGeom>
            </p:spPr>
            <p:txBody>
              <a:bodyPr wrap="square">
                <a:spAutoFit/>
              </a:bodyPr>
              <a:lstStyle/>
              <a:p>
                <a14:m>
                  <m:oMath xmlns:m="http://schemas.openxmlformats.org/officeDocument/2006/math">
                    <m:sSubSup>
                      <m:sSubSupPr>
                        <m:ctrlPr>
                          <a:rPr lang="en-GB" i="1" smtClean="0">
                            <a:solidFill>
                              <a:srgbClr val="000000"/>
                            </a:solidFill>
                            <a:latin typeface="Cambria Math" panose="02040503050406030204" pitchFamily="18" charset="0"/>
                          </a:rPr>
                        </m:ctrlPr>
                      </m:sSubSupPr>
                      <m:e>
                        <m:r>
                          <a:rPr lang="en-GB" i="1">
                            <a:solidFill>
                              <a:srgbClr val="000000"/>
                            </a:solidFill>
                            <a:latin typeface="Cambria Math" panose="02040503050406030204" pitchFamily="18" charset="0"/>
                          </a:rPr>
                          <m:t>𝐌</m:t>
                        </m:r>
                        <m:r>
                          <a:rPr lang="en-GB" i="1" smtClean="0">
                            <a:solidFill>
                              <a:srgbClr val="000000"/>
                            </a:solidFill>
                            <a:latin typeface="Cambria Math" panose="02040503050406030204" pitchFamily="18" charset="0"/>
                          </a:rPr>
                          <m:t>′</m:t>
                        </m:r>
                      </m:e>
                      <m:sub>
                        <m:r>
                          <a:rPr lang="en-GB" b="0" i="1" smtClean="0">
                            <a:solidFill>
                              <a:srgbClr val="000000"/>
                            </a:solidFill>
                            <a:latin typeface="Cambria Math" panose="02040503050406030204" pitchFamily="18" charset="0"/>
                          </a:rPr>
                          <m:t> </m:t>
                        </m:r>
                      </m:sub>
                      <m:sup>
                        <m:r>
                          <a:rPr lang="en-GB" i="1">
                            <a:solidFill>
                              <a:srgbClr val="000000"/>
                            </a:solidFill>
                            <a:latin typeface="Cambria Math" panose="02040503050406030204" pitchFamily="18" charset="0"/>
                          </a:rPr>
                          <m:t>𝑇</m:t>
                        </m:r>
                        <m:r>
                          <a:rPr lang="en-GB" b="0" i="1" smtClean="0">
                            <a:solidFill>
                              <a:srgbClr val="000000"/>
                            </a:solidFill>
                            <a:latin typeface="Cambria Math" panose="02040503050406030204" pitchFamily="18" charset="0"/>
                          </a:rPr>
                          <m:t>    </m:t>
                        </m:r>
                      </m:sup>
                    </m:sSubSup>
                  </m:oMath>
                </a14:m>
                <a:r>
                  <a:rPr lang="en-GB" dirty="0"/>
                  <a:t>= adjoint of the tangent linear model</a:t>
                </a:r>
              </a:p>
            </p:txBody>
          </p:sp>
        </mc:Choice>
        <mc:Fallback>
          <p:sp>
            <p:nvSpPr>
              <p:cNvPr id="9" name="Rectangle 8">
                <a:extLst>
                  <a:ext uri="{FF2B5EF4-FFF2-40B4-BE49-F238E27FC236}">
                    <a16:creationId xmlns:a16="http://schemas.microsoft.com/office/drawing/2014/main" id="{BB12B26A-335C-4CE0-989E-913374E01A70}"/>
                  </a:ext>
                </a:extLst>
              </p:cNvPr>
              <p:cNvSpPr>
                <a:spLocks noRot="1" noChangeAspect="1" noMove="1" noResize="1" noEditPoints="1" noAdjustHandles="1" noChangeArrowheads="1" noChangeShapeType="1" noTextEdit="1"/>
              </p:cNvSpPr>
              <p:nvPr/>
            </p:nvSpPr>
            <p:spPr>
              <a:xfrm>
                <a:off x="837298" y="4371950"/>
                <a:ext cx="4598798" cy="369332"/>
              </a:xfrm>
              <a:prstGeom prst="rect">
                <a:avLst/>
              </a:prstGeom>
              <a:blipFill>
                <a:blip r:embed="rId5"/>
                <a:stretch>
                  <a:fillRect t="-6667" b="-2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1C01E13B-9DA6-49B9-8CB8-7C144CCFF846}"/>
                  </a:ext>
                </a:extLst>
              </p:cNvPr>
              <p:cNvSpPr/>
              <p:nvPr/>
            </p:nvSpPr>
            <p:spPr>
              <a:xfrm>
                <a:off x="787391" y="3048894"/>
                <a:ext cx="2715872" cy="369332"/>
              </a:xfrm>
              <a:prstGeom prst="rect">
                <a:avLst/>
              </a:prstGeom>
            </p:spPr>
            <p:txBody>
              <a:bodyPr wrap="none">
                <a:spAutoFit/>
              </a:bodyPr>
              <a:lstStyle/>
              <a:p>
                <a14:m>
                  <m:oMath xmlns:m="http://schemas.openxmlformats.org/officeDocument/2006/math">
                    <m:sSub>
                      <m:sSubPr>
                        <m:ctrlPr>
                          <a:rPr lang="en-GB" b="1" i="1" smtClean="0">
                            <a:latin typeface="Cambria Math" panose="02040503050406030204" pitchFamily="18" charset="0"/>
                          </a:rPr>
                        </m:ctrlPr>
                      </m:sSubPr>
                      <m:e>
                        <m:r>
                          <a:rPr lang="en-GB" b="1" i="1" smtClean="0">
                            <a:latin typeface="Cambria Math" panose="02040503050406030204" pitchFamily="18" charset="0"/>
                          </a:rPr>
                          <m:t>𝑯</m:t>
                        </m:r>
                      </m:e>
                      <m:sub>
                        <m:r>
                          <a:rPr lang="en-GB" b="0" i="1" smtClean="0">
                            <a:latin typeface="Cambria Math" panose="02040503050406030204" pitchFamily="18" charset="0"/>
                          </a:rPr>
                          <m:t>𝑖</m:t>
                        </m:r>
                      </m:sub>
                    </m:sSub>
                    <m:r>
                      <a:rPr lang="en-GB" b="0" i="1" smtClean="0">
                        <a:latin typeface="Cambria Math" panose="02040503050406030204" pitchFamily="18" charset="0"/>
                      </a:rPr>
                      <m:t>=</m:t>
                    </m:r>
                  </m:oMath>
                </a14:m>
                <a:r>
                  <a:rPr lang="en-GB" dirty="0"/>
                  <a:t> observation operator</a:t>
                </a:r>
              </a:p>
            </p:txBody>
          </p:sp>
        </mc:Choice>
        <mc:Fallback>
          <p:sp>
            <p:nvSpPr>
              <p:cNvPr id="11" name="Rectangle 10">
                <a:extLst>
                  <a:ext uri="{FF2B5EF4-FFF2-40B4-BE49-F238E27FC236}">
                    <a16:creationId xmlns:a16="http://schemas.microsoft.com/office/drawing/2014/main" id="{1C01E13B-9DA6-49B9-8CB8-7C144CCFF846}"/>
                  </a:ext>
                </a:extLst>
              </p:cNvPr>
              <p:cNvSpPr>
                <a:spLocks noRot="1" noChangeAspect="1" noMove="1" noResize="1" noEditPoints="1" noAdjustHandles="1" noChangeArrowheads="1" noChangeShapeType="1" noTextEdit="1"/>
              </p:cNvSpPr>
              <p:nvPr/>
            </p:nvSpPr>
            <p:spPr>
              <a:xfrm>
                <a:off x="787391" y="3048894"/>
                <a:ext cx="2715872" cy="369332"/>
              </a:xfrm>
              <a:prstGeom prst="rect">
                <a:avLst/>
              </a:prstGeom>
              <a:blipFill>
                <a:blip r:embed="rId6"/>
                <a:stretch>
                  <a:fillRect t="-6667" r="-930"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CFDEB776-1DB6-4D97-8B4C-5C44EFD81382}"/>
                  </a:ext>
                </a:extLst>
              </p:cNvPr>
              <p:cNvSpPr/>
              <p:nvPr/>
            </p:nvSpPr>
            <p:spPr>
              <a:xfrm>
                <a:off x="810211" y="3471991"/>
                <a:ext cx="3509038" cy="369332"/>
              </a:xfrm>
              <a:prstGeom prst="rect">
                <a:avLst/>
              </a:prstGeom>
            </p:spPr>
            <p:txBody>
              <a:bodyPr wrap="none">
                <a:spAutoFit/>
              </a:bodyPr>
              <a:lstStyle/>
              <a:p>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𝑴</m:t>
                        </m:r>
                      </m:e>
                      <m:sup>
                        <m:r>
                          <a:rPr lang="en-GB" b="1" i="1" smtClean="0">
                            <a:latin typeface="Cambria Math" panose="02040503050406030204" pitchFamily="18" charset="0"/>
                          </a:rPr>
                          <m:t>′</m:t>
                        </m:r>
                      </m:sup>
                    </m:sSup>
                    <m:r>
                      <a:rPr lang="en-GB" b="0" i="1" smtClean="0">
                        <a:latin typeface="Cambria Math" panose="02040503050406030204" pitchFamily="18" charset="0"/>
                      </a:rPr>
                      <m:t>=</m:t>
                    </m:r>
                  </m:oMath>
                </a14:m>
                <a:r>
                  <a:rPr lang="en-GB" dirty="0"/>
                  <a:t> tangent linear forward model</a:t>
                </a:r>
              </a:p>
            </p:txBody>
          </p:sp>
        </mc:Choice>
        <mc:Fallback>
          <p:sp>
            <p:nvSpPr>
              <p:cNvPr id="12" name="Rectangle 11">
                <a:extLst>
                  <a:ext uri="{FF2B5EF4-FFF2-40B4-BE49-F238E27FC236}">
                    <a16:creationId xmlns:a16="http://schemas.microsoft.com/office/drawing/2014/main" id="{CFDEB776-1DB6-4D97-8B4C-5C44EFD81382}"/>
                  </a:ext>
                </a:extLst>
              </p:cNvPr>
              <p:cNvSpPr>
                <a:spLocks noRot="1" noChangeAspect="1" noMove="1" noResize="1" noEditPoints="1" noAdjustHandles="1" noChangeArrowheads="1" noChangeShapeType="1" noTextEdit="1"/>
              </p:cNvSpPr>
              <p:nvPr/>
            </p:nvSpPr>
            <p:spPr>
              <a:xfrm>
                <a:off x="810211" y="3471991"/>
                <a:ext cx="3509038" cy="369332"/>
              </a:xfrm>
              <a:prstGeom prst="rect">
                <a:avLst/>
              </a:prstGeom>
              <a:blipFill>
                <a:blip r:embed="rId7"/>
                <a:stretch>
                  <a:fillRect t="-6667" r="-360" b="-26667"/>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1868F6A-48F7-3548-B3C5-1DD63AD46C2D}"/>
              </a:ext>
            </a:extLst>
          </p:cNvPr>
          <p:cNvSpPr txBox="1"/>
          <p:nvPr/>
        </p:nvSpPr>
        <p:spPr>
          <a:xfrm>
            <a:off x="764931" y="1776046"/>
            <a:ext cx="7364132" cy="369332"/>
          </a:xfrm>
          <a:prstGeom prst="rect">
            <a:avLst/>
          </a:prstGeom>
          <a:noFill/>
        </p:spPr>
        <p:txBody>
          <a:bodyPr wrap="none" rtlCol="0">
            <a:spAutoFit/>
          </a:bodyPr>
          <a:lstStyle/>
          <a:p>
            <a:r>
              <a:rPr lang="en-US" dirty="0"/>
              <a:t>We calculate the gradient of the cost function and find its minimum such as</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54617064-DD50-A147-B3D5-904C8E2B98F9}"/>
                  </a:ext>
                </a:extLst>
              </p:cNvPr>
              <p:cNvSpPr txBox="1"/>
              <p:nvPr/>
            </p:nvSpPr>
            <p:spPr>
              <a:xfrm>
                <a:off x="467544" y="843558"/>
                <a:ext cx="8543437" cy="8824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100" i="1" smtClean="0">
                          <a:latin typeface="Cambria Math" panose="02040503050406030204" pitchFamily="18" charset="0"/>
                        </a:rPr>
                        <m:t>𝐽</m:t>
                      </m:r>
                      <m:d>
                        <m:dPr>
                          <m:ctrlPr>
                            <a:rPr lang="en-GB" sz="2100" i="1">
                              <a:latin typeface="Cambria Math" panose="02040503050406030204" pitchFamily="18" charset="0"/>
                            </a:rPr>
                          </m:ctrlPr>
                        </m:dPr>
                        <m:e>
                          <m:r>
                            <a:rPr lang="en-GB" sz="2100" i="1">
                              <a:latin typeface="Cambria Math" panose="02040503050406030204" pitchFamily="18" charset="0"/>
                            </a:rPr>
                            <m:t>𝑥</m:t>
                          </m:r>
                        </m:e>
                      </m:d>
                      <m:r>
                        <a:rPr lang="en-GB" sz="2100" i="1">
                          <a:latin typeface="Cambria Math" panose="02040503050406030204" pitchFamily="18" charset="0"/>
                        </a:rPr>
                        <m:t>=</m:t>
                      </m:r>
                      <m:sSup>
                        <m:sSupPr>
                          <m:ctrlPr>
                            <a:rPr lang="en-GB" sz="2100" i="1">
                              <a:latin typeface="Cambria Math" panose="02040503050406030204" pitchFamily="18" charset="0"/>
                            </a:rPr>
                          </m:ctrlPr>
                        </m:sSupPr>
                        <m:e>
                          <m:d>
                            <m:dPr>
                              <m:ctrlPr>
                                <a:rPr lang="en-GB" sz="2100" i="1">
                                  <a:latin typeface="Cambria Math" panose="02040503050406030204" pitchFamily="18" charset="0"/>
                                </a:rPr>
                              </m:ctrlPr>
                            </m:dPr>
                            <m:e>
                              <m:r>
                                <a:rPr lang="en-GB" sz="2100" i="1">
                                  <a:latin typeface="Cambria Math" panose="02040503050406030204" pitchFamily="18" charset="0"/>
                                </a:rPr>
                                <m:t>𝑥</m:t>
                              </m:r>
                              <m:r>
                                <a:rPr lang="en-GB" sz="2100" i="1">
                                  <a:latin typeface="Cambria Math" panose="02040503050406030204" pitchFamily="18" charset="0"/>
                                </a:rPr>
                                <m:t>−</m:t>
                              </m:r>
                              <m:sSub>
                                <m:sSubPr>
                                  <m:ctrlPr>
                                    <a:rPr lang="en-GB" sz="2100" i="1">
                                      <a:latin typeface="Cambria Math" panose="02040503050406030204" pitchFamily="18" charset="0"/>
                                    </a:rPr>
                                  </m:ctrlPr>
                                </m:sSubPr>
                                <m:e>
                                  <m:r>
                                    <a:rPr lang="en-GB" sz="2100" i="1">
                                      <a:latin typeface="Cambria Math" panose="02040503050406030204" pitchFamily="18" charset="0"/>
                                    </a:rPr>
                                    <m:t>𝑥</m:t>
                                  </m:r>
                                </m:e>
                                <m:sub>
                                  <m:r>
                                    <a:rPr lang="en-GB" sz="2100" i="1">
                                      <a:latin typeface="Cambria Math" panose="02040503050406030204" pitchFamily="18" charset="0"/>
                                    </a:rPr>
                                    <m:t>𝑏</m:t>
                                  </m:r>
                                </m:sub>
                              </m:sSub>
                            </m:e>
                          </m:d>
                        </m:e>
                        <m:sup>
                          <m:r>
                            <a:rPr lang="en-GB" sz="2100" i="1">
                              <a:latin typeface="Cambria Math" panose="02040503050406030204" pitchFamily="18" charset="0"/>
                            </a:rPr>
                            <m:t>𝑇</m:t>
                          </m:r>
                        </m:sup>
                      </m:sSup>
                      <m:sSup>
                        <m:sSupPr>
                          <m:ctrlPr>
                            <a:rPr lang="en-GB" sz="2100" i="1">
                              <a:latin typeface="Cambria Math" panose="02040503050406030204" pitchFamily="18" charset="0"/>
                            </a:rPr>
                          </m:ctrlPr>
                        </m:sSupPr>
                        <m:e>
                          <m:r>
                            <a:rPr lang="en-GB" sz="2100" b="1" i="1">
                              <a:latin typeface="Cambria Math" panose="02040503050406030204" pitchFamily="18" charset="0"/>
                            </a:rPr>
                            <m:t>𝑩</m:t>
                          </m:r>
                        </m:e>
                        <m:sup>
                          <m:r>
                            <a:rPr lang="en-GB" sz="2100" i="1">
                              <a:latin typeface="Cambria Math" panose="02040503050406030204" pitchFamily="18" charset="0"/>
                            </a:rPr>
                            <m:t>−1</m:t>
                          </m:r>
                        </m:sup>
                      </m:sSup>
                      <m:d>
                        <m:dPr>
                          <m:ctrlPr>
                            <a:rPr lang="en-GB" sz="2100" i="1">
                              <a:latin typeface="Cambria Math" panose="02040503050406030204" pitchFamily="18" charset="0"/>
                            </a:rPr>
                          </m:ctrlPr>
                        </m:dPr>
                        <m:e>
                          <m:r>
                            <a:rPr lang="en-GB" sz="2100" i="1">
                              <a:latin typeface="Cambria Math" panose="02040503050406030204" pitchFamily="18" charset="0"/>
                            </a:rPr>
                            <m:t>𝑥</m:t>
                          </m:r>
                          <m:r>
                            <a:rPr lang="en-GB" sz="2100" i="1">
                              <a:latin typeface="Cambria Math" panose="02040503050406030204" pitchFamily="18" charset="0"/>
                            </a:rPr>
                            <m:t>−</m:t>
                          </m:r>
                          <m:sSub>
                            <m:sSubPr>
                              <m:ctrlPr>
                                <a:rPr lang="en-GB" sz="2100" i="1">
                                  <a:latin typeface="Cambria Math" panose="02040503050406030204" pitchFamily="18" charset="0"/>
                                </a:rPr>
                              </m:ctrlPr>
                            </m:sSubPr>
                            <m:e>
                              <m:r>
                                <a:rPr lang="en-GB" sz="2100" i="1">
                                  <a:latin typeface="Cambria Math" panose="02040503050406030204" pitchFamily="18" charset="0"/>
                                </a:rPr>
                                <m:t>𝑥</m:t>
                              </m:r>
                            </m:e>
                            <m:sub>
                              <m:r>
                                <a:rPr lang="en-GB" sz="2100" i="1">
                                  <a:latin typeface="Cambria Math" panose="02040503050406030204" pitchFamily="18" charset="0"/>
                                </a:rPr>
                                <m:t>𝑏</m:t>
                              </m:r>
                            </m:sub>
                          </m:sSub>
                        </m:e>
                      </m:d>
                      <m:r>
                        <a:rPr lang="en-GB" sz="2100" i="1">
                          <a:latin typeface="Cambria Math" panose="02040503050406030204" pitchFamily="18" charset="0"/>
                        </a:rPr>
                        <m:t>+</m:t>
                      </m:r>
                      <m:nary>
                        <m:naryPr>
                          <m:chr m:val="∑"/>
                          <m:ctrlPr>
                            <a:rPr lang="en-GB" sz="2100" i="1">
                              <a:latin typeface="Cambria Math" panose="02040503050406030204" pitchFamily="18" charset="0"/>
                            </a:rPr>
                          </m:ctrlPr>
                        </m:naryPr>
                        <m:sub>
                          <m:r>
                            <m:rPr>
                              <m:brk m:alnAt="23"/>
                            </m:rPr>
                            <a:rPr lang="en-GB" sz="2100" i="1">
                              <a:latin typeface="Cambria Math" panose="02040503050406030204" pitchFamily="18" charset="0"/>
                            </a:rPr>
                            <m:t>𝑖</m:t>
                          </m:r>
                          <m:r>
                            <a:rPr lang="en-GB" sz="2100" i="1">
                              <a:latin typeface="Cambria Math" panose="02040503050406030204" pitchFamily="18" charset="0"/>
                            </a:rPr>
                            <m:t>=0</m:t>
                          </m:r>
                        </m:sub>
                        <m:sup>
                          <m:r>
                            <a:rPr lang="en-GB" sz="2100" i="1">
                              <a:latin typeface="Cambria Math" panose="02040503050406030204" pitchFamily="18" charset="0"/>
                            </a:rPr>
                            <m:t>𝑛</m:t>
                          </m:r>
                        </m:sup>
                        <m:e>
                          <m:sSup>
                            <m:sSupPr>
                              <m:ctrlPr>
                                <a:rPr lang="en-GB" sz="2100" i="1">
                                  <a:latin typeface="Cambria Math" panose="02040503050406030204" pitchFamily="18" charset="0"/>
                                </a:rPr>
                              </m:ctrlPr>
                            </m:sSupPr>
                            <m:e>
                              <m:d>
                                <m:dPr>
                                  <m:ctrlPr>
                                    <a:rPr lang="en-GB" sz="2100" i="1">
                                      <a:latin typeface="Cambria Math" panose="02040503050406030204" pitchFamily="18" charset="0"/>
                                    </a:rPr>
                                  </m:ctrlPr>
                                </m:dPr>
                                <m:e>
                                  <m:sSub>
                                    <m:sSubPr>
                                      <m:ctrlPr>
                                        <a:rPr lang="en-GB" sz="2100" i="1">
                                          <a:latin typeface="Cambria Math" panose="02040503050406030204" pitchFamily="18" charset="0"/>
                                        </a:rPr>
                                      </m:ctrlPr>
                                    </m:sSubPr>
                                    <m:e>
                                      <m:r>
                                        <a:rPr lang="en-GB" sz="2100" i="1">
                                          <a:latin typeface="Cambria Math" panose="02040503050406030204" pitchFamily="18" charset="0"/>
                                        </a:rPr>
                                        <m:t>𝑦</m:t>
                                      </m:r>
                                    </m:e>
                                    <m:sub>
                                      <m:r>
                                        <a:rPr lang="en-GB" sz="2100" i="1">
                                          <a:latin typeface="Cambria Math" panose="02040503050406030204" pitchFamily="18" charset="0"/>
                                        </a:rPr>
                                        <m:t>𝑖</m:t>
                                      </m:r>
                                    </m:sub>
                                  </m:sSub>
                                  <m:r>
                                    <a:rPr lang="en-GB" sz="2100" i="1">
                                      <a:latin typeface="Cambria Math" panose="02040503050406030204" pitchFamily="18" charset="0"/>
                                    </a:rPr>
                                    <m:t>−</m:t>
                                  </m:r>
                                  <m:sSub>
                                    <m:sSubPr>
                                      <m:ctrlPr>
                                        <a:rPr lang="en-GB" sz="2100" i="1">
                                          <a:latin typeface="Cambria Math" panose="02040503050406030204" pitchFamily="18" charset="0"/>
                                        </a:rPr>
                                      </m:ctrlPr>
                                    </m:sSubPr>
                                    <m:e>
                                      <m:r>
                                        <a:rPr lang="en-GB" sz="2100" b="1" i="1" smtClean="0">
                                          <a:latin typeface="Cambria Math" panose="02040503050406030204" pitchFamily="18" charset="0"/>
                                        </a:rPr>
                                        <m:t>𝑯</m:t>
                                      </m:r>
                                    </m:e>
                                    <m:sub>
                                      <m:r>
                                        <a:rPr lang="en-GB" sz="2100" i="1">
                                          <a:latin typeface="Cambria Math" panose="02040503050406030204" pitchFamily="18" charset="0"/>
                                        </a:rPr>
                                        <m:t>𝑖</m:t>
                                      </m:r>
                                    </m:sub>
                                  </m:sSub>
                                  <m:sSub>
                                    <m:sSubPr>
                                      <m:ctrlPr>
                                        <a:rPr lang="en-GB" sz="2100" i="1" smtClean="0">
                                          <a:latin typeface="Cambria Math" panose="02040503050406030204" pitchFamily="18" charset="0"/>
                                        </a:rPr>
                                      </m:ctrlPr>
                                    </m:sSubPr>
                                    <m:e>
                                      <m:r>
                                        <a:rPr lang="en-GB" sz="2100" b="1" i="1" smtClean="0">
                                          <a:latin typeface="Cambria Math" panose="02040503050406030204" pitchFamily="18" charset="0"/>
                                        </a:rPr>
                                        <m:t>𝑴</m:t>
                                      </m:r>
                                    </m:e>
                                    <m:sub>
                                      <m:r>
                                        <a:rPr lang="en-GB" sz="2100" b="0" i="1" smtClean="0">
                                          <a:latin typeface="Cambria Math" panose="02040503050406030204" pitchFamily="18" charset="0"/>
                                        </a:rPr>
                                        <m:t>𝑖</m:t>
                                      </m:r>
                                    </m:sub>
                                  </m:sSub>
                                  <m:d>
                                    <m:dPr>
                                      <m:begChr m:val="["/>
                                      <m:endChr m:val="]"/>
                                      <m:ctrlPr>
                                        <a:rPr lang="en-GB" sz="2100" i="1">
                                          <a:latin typeface="Cambria Math" panose="02040503050406030204" pitchFamily="18" charset="0"/>
                                        </a:rPr>
                                      </m:ctrlPr>
                                    </m:dPr>
                                    <m:e>
                                      <m:sSub>
                                        <m:sSubPr>
                                          <m:ctrlPr>
                                            <a:rPr lang="en-GB" sz="2100" i="1">
                                              <a:latin typeface="Cambria Math" panose="02040503050406030204" pitchFamily="18" charset="0"/>
                                            </a:rPr>
                                          </m:ctrlPr>
                                        </m:sSubPr>
                                        <m:e>
                                          <m:r>
                                            <a:rPr lang="en-GB" sz="2100" i="1">
                                              <a:latin typeface="Cambria Math" panose="02040503050406030204" pitchFamily="18" charset="0"/>
                                            </a:rPr>
                                            <m:t>𝑥</m:t>
                                          </m:r>
                                        </m:e>
                                        <m:sub>
                                          <m:r>
                                            <a:rPr lang="en-GB" sz="2100" i="1">
                                              <a:latin typeface="Cambria Math" panose="02040503050406030204" pitchFamily="18" charset="0"/>
                                            </a:rPr>
                                            <m:t>𝑖</m:t>
                                          </m:r>
                                        </m:sub>
                                      </m:sSub>
                                    </m:e>
                                  </m:d>
                                </m:e>
                              </m:d>
                            </m:e>
                            <m:sup>
                              <m:r>
                                <a:rPr lang="en-GB" sz="2100" i="1">
                                  <a:latin typeface="Cambria Math" panose="02040503050406030204" pitchFamily="18" charset="0"/>
                                </a:rPr>
                                <m:t>𝑇</m:t>
                              </m:r>
                            </m:sup>
                          </m:sSup>
                          <m:sSubSup>
                            <m:sSubSupPr>
                              <m:ctrlPr>
                                <a:rPr lang="en-GB" sz="2100" i="1">
                                  <a:latin typeface="Cambria Math" panose="02040503050406030204" pitchFamily="18" charset="0"/>
                                </a:rPr>
                              </m:ctrlPr>
                            </m:sSubSupPr>
                            <m:e>
                              <m:r>
                                <a:rPr lang="en-GB" sz="2100" b="1" i="1">
                                  <a:latin typeface="Cambria Math" panose="02040503050406030204" pitchFamily="18" charset="0"/>
                                </a:rPr>
                                <m:t>𝑹</m:t>
                              </m:r>
                            </m:e>
                            <m:sub>
                              <m:r>
                                <a:rPr lang="en-GB" sz="2100" i="1">
                                  <a:latin typeface="Cambria Math" panose="02040503050406030204" pitchFamily="18" charset="0"/>
                                </a:rPr>
                                <m:t>𝑖</m:t>
                              </m:r>
                            </m:sub>
                            <m:sup>
                              <m:r>
                                <a:rPr lang="en-GB" sz="2100" i="1">
                                  <a:latin typeface="Cambria Math" panose="02040503050406030204" pitchFamily="18" charset="0"/>
                                </a:rPr>
                                <m:t>−1</m:t>
                              </m:r>
                            </m:sup>
                          </m:sSubSup>
                          <m:r>
                            <a:rPr lang="en-GB" sz="2100" i="1">
                              <a:latin typeface="Cambria Math" panose="02040503050406030204" pitchFamily="18" charset="0"/>
                            </a:rPr>
                            <m:t>(</m:t>
                          </m:r>
                          <m:sSub>
                            <m:sSubPr>
                              <m:ctrlPr>
                                <a:rPr lang="en-GB" sz="2100" i="1">
                                  <a:latin typeface="Cambria Math" panose="02040503050406030204" pitchFamily="18" charset="0"/>
                                </a:rPr>
                              </m:ctrlPr>
                            </m:sSubPr>
                            <m:e>
                              <m:r>
                                <a:rPr lang="en-GB" sz="2100" i="1">
                                  <a:latin typeface="Cambria Math" panose="02040503050406030204" pitchFamily="18" charset="0"/>
                                </a:rPr>
                                <m:t>𝑦</m:t>
                              </m:r>
                            </m:e>
                            <m:sub>
                              <m:r>
                                <a:rPr lang="en-GB" sz="2100" i="1">
                                  <a:latin typeface="Cambria Math" panose="02040503050406030204" pitchFamily="18" charset="0"/>
                                </a:rPr>
                                <m:t>𝑖</m:t>
                              </m:r>
                            </m:sub>
                          </m:sSub>
                          <m:r>
                            <a:rPr lang="en-GB" sz="2100" i="1">
                              <a:latin typeface="Cambria Math" panose="02040503050406030204" pitchFamily="18" charset="0"/>
                            </a:rPr>
                            <m:t>−</m:t>
                          </m:r>
                          <m:sSub>
                            <m:sSubPr>
                              <m:ctrlPr>
                                <a:rPr lang="en-GB" sz="2100" i="1">
                                  <a:latin typeface="Cambria Math" panose="02040503050406030204" pitchFamily="18" charset="0"/>
                                </a:rPr>
                              </m:ctrlPr>
                            </m:sSubPr>
                            <m:e>
                              <m:r>
                                <a:rPr lang="en-GB" sz="2100" b="1" i="1">
                                  <a:latin typeface="Cambria Math" panose="02040503050406030204" pitchFamily="18" charset="0"/>
                                </a:rPr>
                                <m:t>𝑯</m:t>
                              </m:r>
                            </m:e>
                            <m:sub>
                              <m:r>
                                <a:rPr lang="en-GB" sz="2100" i="1">
                                  <a:latin typeface="Cambria Math" panose="02040503050406030204" pitchFamily="18" charset="0"/>
                                </a:rPr>
                                <m:t>𝑖</m:t>
                              </m:r>
                            </m:sub>
                          </m:sSub>
                          <m:sSub>
                            <m:sSubPr>
                              <m:ctrlPr>
                                <a:rPr lang="en-GB" sz="2100" i="1">
                                  <a:latin typeface="Cambria Math" panose="02040503050406030204" pitchFamily="18" charset="0"/>
                                </a:rPr>
                              </m:ctrlPr>
                            </m:sSubPr>
                            <m:e>
                              <m:r>
                                <a:rPr lang="en-GB" sz="2100" b="1" i="1">
                                  <a:latin typeface="Cambria Math" panose="02040503050406030204" pitchFamily="18" charset="0"/>
                                </a:rPr>
                                <m:t>𝑴</m:t>
                              </m:r>
                            </m:e>
                            <m:sub>
                              <m:r>
                                <a:rPr lang="en-GB" sz="2100" i="1">
                                  <a:latin typeface="Cambria Math" panose="02040503050406030204" pitchFamily="18" charset="0"/>
                                </a:rPr>
                                <m:t>𝑖</m:t>
                              </m:r>
                            </m:sub>
                          </m:sSub>
                          <m:d>
                            <m:dPr>
                              <m:begChr m:val="["/>
                              <m:endChr m:val="]"/>
                              <m:ctrlPr>
                                <a:rPr lang="en-GB" sz="2100" i="1">
                                  <a:latin typeface="Cambria Math" panose="02040503050406030204" pitchFamily="18" charset="0"/>
                                </a:rPr>
                              </m:ctrlPr>
                            </m:dPr>
                            <m:e>
                              <m:sSub>
                                <m:sSubPr>
                                  <m:ctrlPr>
                                    <a:rPr lang="en-GB" sz="2100" i="1">
                                      <a:latin typeface="Cambria Math" panose="02040503050406030204" pitchFamily="18" charset="0"/>
                                    </a:rPr>
                                  </m:ctrlPr>
                                </m:sSubPr>
                                <m:e>
                                  <m:r>
                                    <a:rPr lang="en-GB" sz="2100" i="1">
                                      <a:latin typeface="Cambria Math" panose="02040503050406030204" pitchFamily="18" charset="0"/>
                                    </a:rPr>
                                    <m:t>𝑥</m:t>
                                  </m:r>
                                </m:e>
                                <m:sub>
                                  <m:r>
                                    <a:rPr lang="en-GB" sz="2100" i="1">
                                      <a:latin typeface="Cambria Math" panose="02040503050406030204" pitchFamily="18" charset="0"/>
                                    </a:rPr>
                                    <m:t>𝑖</m:t>
                                  </m:r>
                                </m:sub>
                              </m:sSub>
                            </m:e>
                          </m:d>
                          <m:r>
                            <a:rPr lang="en-GB" sz="2100" i="1">
                              <a:latin typeface="Cambria Math" panose="02040503050406030204" pitchFamily="18" charset="0"/>
                            </a:rPr>
                            <m:t>)</m:t>
                          </m:r>
                        </m:e>
                      </m:nary>
                    </m:oMath>
                  </m:oMathPara>
                </a14:m>
                <a:endParaRPr lang="en-GB" sz="2100" dirty="0"/>
              </a:p>
            </p:txBody>
          </p:sp>
        </mc:Choice>
        <mc:Fallback>
          <p:sp>
            <p:nvSpPr>
              <p:cNvPr id="13" name="TextBox 12">
                <a:extLst>
                  <a:ext uri="{FF2B5EF4-FFF2-40B4-BE49-F238E27FC236}">
                    <a16:creationId xmlns:a16="http://schemas.microsoft.com/office/drawing/2014/main" id="{54617064-DD50-A147-B3D5-904C8E2B98F9}"/>
                  </a:ext>
                </a:extLst>
              </p:cNvPr>
              <p:cNvSpPr txBox="1">
                <a:spLocks noRot="1" noChangeAspect="1" noMove="1" noResize="1" noEditPoints="1" noAdjustHandles="1" noChangeArrowheads="1" noChangeShapeType="1" noTextEdit="1"/>
              </p:cNvSpPr>
              <p:nvPr/>
            </p:nvSpPr>
            <p:spPr>
              <a:xfrm>
                <a:off x="467544" y="843558"/>
                <a:ext cx="8543437" cy="882486"/>
              </a:xfrm>
              <a:prstGeom prst="rect">
                <a:avLst/>
              </a:prstGeom>
              <a:blipFill>
                <a:blip r:embed="rId8"/>
                <a:stretch>
                  <a:fillRect t="-120000" b="-181429"/>
                </a:stretch>
              </a:blipFill>
            </p:spPr>
            <p:txBody>
              <a:bodyPr/>
              <a:lstStyle/>
              <a:p>
                <a:r>
                  <a:rPr lang="en-US">
                    <a:noFill/>
                  </a:rPr>
                  <a:t> </a:t>
                </a:r>
              </a:p>
            </p:txBody>
          </p:sp>
        </mc:Fallback>
      </mc:AlternateContent>
      <p:pic>
        <p:nvPicPr>
          <p:cNvPr id="14" name="Picture 13" descr="Diagram&#10;&#10;Description automatically generated">
            <a:extLst>
              <a:ext uri="{FF2B5EF4-FFF2-40B4-BE49-F238E27FC236}">
                <a16:creationId xmlns:a16="http://schemas.microsoft.com/office/drawing/2014/main" id="{0685FDEE-95A0-9C4B-B611-B68126AA9A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4208" y="2715766"/>
            <a:ext cx="2357871" cy="2427734"/>
          </a:xfrm>
          <a:prstGeom prst="rect">
            <a:avLst/>
          </a:prstGeom>
        </p:spPr>
      </p:pic>
      <p:sp>
        <p:nvSpPr>
          <p:cNvPr id="6" name="TextBox 5">
            <a:extLst>
              <a:ext uri="{FF2B5EF4-FFF2-40B4-BE49-F238E27FC236}">
                <a16:creationId xmlns:a16="http://schemas.microsoft.com/office/drawing/2014/main" id="{984BF789-1709-CB4E-A198-08E60FCC5E6C}"/>
              </a:ext>
            </a:extLst>
          </p:cNvPr>
          <p:cNvSpPr txBox="1"/>
          <p:nvPr/>
        </p:nvSpPr>
        <p:spPr>
          <a:xfrm>
            <a:off x="6444208" y="3579862"/>
            <a:ext cx="2506370" cy="646331"/>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dirty="0"/>
              <a:t>All this gives a sensitivity from y to x</a:t>
            </a:r>
          </a:p>
        </p:txBody>
      </p:sp>
    </p:spTree>
    <p:extLst>
      <p:ext uri="{BB962C8B-B14F-4D97-AF65-F5344CB8AC3E}">
        <p14:creationId xmlns:p14="http://schemas.microsoft.com/office/powerpoint/2010/main" val="111916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9F098FD-8582-564F-8FC6-0B42BC8C0A6C}"/>
              </a:ext>
            </a:extLst>
          </p:cNvPr>
          <p:cNvSpPr/>
          <p:nvPr/>
        </p:nvSpPr>
        <p:spPr>
          <a:xfrm>
            <a:off x="3131840" y="2427734"/>
            <a:ext cx="5112568" cy="16561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B81AFEE-DDFC-A244-83BF-8C25A6368CD1}"/>
              </a:ext>
            </a:extLst>
          </p:cNvPr>
          <p:cNvSpPr>
            <a:spLocks noGrp="1"/>
          </p:cNvSpPr>
          <p:nvPr>
            <p:ph type="title"/>
          </p:nvPr>
        </p:nvSpPr>
        <p:spPr/>
        <p:txBody>
          <a:bodyPr/>
          <a:lstStyle/>
          <a:p>
            <a:r>
              <a:rPr lang="en-US" dirty="0"/>
              <a:t>Ensemble data assimilation</a:t>
            </a:r>
          </a:p>
        </p:txBody>
      </p:sp>
      <p:sp>
        <p:nvSpPr>
          <p:cNvPr id="4" name="TextBox 3">
            <a:extLst>
              <a:ext uri="{FF2B5EF4-FFF2-40B4-BE49-F238E27FC236}">
                <a16:creationId xmlns:a16="http://schemas.microsoft.com/office/drawing/2014/main" id="{3B63E362-58C3-6D4E-9138-C749D2F26A4B}"/>
              </a:ext>
            </a:extLst>
          </p:cNvPr>
          <p:cNvSpPr txBox="1"/>
          <p:nvPr/>
        </p:nvSpPr>
        <p:spPr>
          <a:xfrm>
            <a:off x="1043608" y="699542"/>
            <a:ext cx="7405217" cy="923330"/>
          </a:xfrm>
          <a:prstGeom prst="rect">
            <a:avLst/>
          </a:prstGeom>
          <a:noFill/>
        </p:spPr>
        <p:txBody>
          <a:bodyPr wrap="square" rtlCol="0">
            <a:spAutoFit/>
          </a:bodyPr>
          <a:lstStyle/>
          <a:p>
            <a:pPr marL="285750" indent="-285750">
              <a:buFont typeface="Arial" panose="020B0604020202020204" pitchFamily="34" charset="0"/>
              <a:buChar char="•"/>
            </a:pPr>
            <a:r>
              <a:rPr lang="en-US" dirty="0"/>
              <a:t>The modeled state of the atmosphere can be seen as a probability density function (PDF). This can be achieved by running in parallel an ensemble of perturbed model realizations.</a:t>
            </a:r>
          </a:p>
        </p:txBody>
      </p:sp>
      <p:grpSp>
        <p:nvGrpSpPr>
          <p:cNvPr id="8" name="Group 7">
            <a:extLst>
              <a:ext uri="{FF2B5EF4-FFF2-40B4-BE49-F238E27FC236}">
                <a16:creationId xmlns:a16="http://schemas.microsoft.com/office/drawing/2014/main" id="{0271FCA6-1ADC-5646-8EC8-8CE0EE63D2F9}"/>
              </a:ext>
            </a:extLst>
          </p:cNvPr>
          <p:cNvGrpSpPr/>
          <p:nvPr/>
        </p:nvGrpSpPr>
        <p:grpSpPr>
          <a:xfrm>
            <a:off x="611561" y="1635646"/>
            <a:ext cx="3384376" cy="610092"/>
            <a:chOff x="680917" y="1699730"/>
            <a:chExt cx="4771261" cy="610092"/>
          </a:xfrm>
        </p:grpSpPr>
        <p:sp>
          <p:nvSpPr>
            <p:cNvPr id="5" name="Pentagon 4">
              <a:extLst>
                <a:ext uri="{FF2B5EF4-FFF2-40B4-BE49-F238E27FC236}">
                  <a16:creationId xmlns:a16="http://schemas.microsoft.com/office/drawing/2014/main" id="{DF91188B-9AEF-0C4E-A93F-AE8E5F5E258A}"/>
                </a:ext>
              </a:extLst>
            </p:cNvPr>
            <p:cNvSpPr/>
            <p:nvPr/>
          </p:nvSpPr>
          <p:spPr>
            <a:xfrm>
              <a:off x="680917" y="1699730"/>
              <a:ext cx="4768610" cy="1701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High resolution non-linear forecast</a:t>
              </a:r>
            </a:p>
          </p:txBody>
        </p:sp>
        <p:sp>
          <p:nvSpPr>
            <p:cNvPr id="6" name="Pentagon 5">
              <a:extLst>
                <a:ext uri="{FF2B5EF4-FFF2-40B4-BE49-F238E27FC236}">
                  <a16:creationId xmlns:a16="http://schemas.microsoft.com/office/drawing/2014/main" id="{F0A072A3-7919-3A46-8628-B41A4FBECBEA}"/>
                </a:ext>
              </a:extLst>
            </p:cNvPr>
            <p:cNvSpPr/>
            <p:nvPr/>
          </p:nvSpPr>
          <p:spPr>
            <a:xfrm>
              <a:off x="683568" y="1923678"/>
              <a:ext cx="4768610" cy="1701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High resolution non-linear forecast</a:t>
              </a:r>
            </a:p>
          </p:txBody>
        </p:sp>
        <p:sp>
          <p:nvSpPr>
            <p:cNvPr id="7" name="Pentagon 6">
              <a:extLst>
                <a:ext uri="{FF2B5EF4-FFF2-40B4-BE49-F238E27FC236}">
                  <a16:creationId xmlns:a16="http://schemas.microsoft.com/office/drawing/2014/main" id="{9CB03CF6-F373-0340-ACB9-2707A6263001}"/>
                </a:ext>
              </a:extLst>
            </p:cNvPr>
            <p:cNvSpPr/>
            <p:nvPr/>
          </p:nvSpPr>
          <p:spPr>
            <a:xfrm>
              <a:off x="683568" y="2139702"/>
              <a:ext cx="4768610" cy="1701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High resolution non-linear forecast</a:t>
              </a:r>
            </a:p>
          </p:txBody>
        </p:sp>
      </p:grpSp>
      <p:cxnSp>
        <p:nvCxnSpPr>
          <p:cNvPr id="9" name="Straight Arrow Connector 8">
            <a:extLst>
              <a:ext uri="{FF2B5EF4-FFF2-40B4-BE49-F238E27FC236}">
                <a16:creationId xmlns:a16="http://schemas.microsoft.com/office/drawing/2014/main" id="{5D7E6091-6E30-394D-BCFD-3AEB3C5A4A5B}"/>
              </a:ext>
            </a:extLst>
          </p:cNvPr>
          <p:cNvCxnSpPr>
            <a:cxnSpLocks/>
          </p:cNvCxnSpPr>
          <p:nvPr/>
        </p:nvCxnSpPr>
        <p:spPr>
          <a:xfrm>
            <a:off x="3707904" y="1707654"/>
            <a:ext cx="0" cy="86409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4B21DED-F7F3-B64C-905D-6243756DCB87}"/>
              </a:ext>
            </a:extLst>
          </p:cNvPr>
          <p:cNvSpPr txBox="1"/>
          <p:nvPr/>
        </p:nvSpPr>
        <p:spPr>
          <a:xfrm>
            <a:off x="5148064" y="2643758"/>
            <a:ext cx="2857321" cy="369332"/>
          </a:xfrm>
          <a:prstGeom prst="rect">
            <a:avLst/>
          </a:prstGeom>
          <a:noFill/>
        </p:spPr>
        <p:txBody>
          <a:bodyPr wrap="none" rtlCol="0">
            <a:spAutoFit/>
          </a:bodyPr>
          <a:lstStyle/>
          <a:p>
            <a:r>
              <a:rPr lang="en-US" dirty="0"/>
              <a:t>Sequential Data Assimilation</a:t>
            </a:r>
          </a:p>
        </p:txBody>
      </p:sp>
      <p:grpSp>
        <p:nvGrpSpPr>
          <p:cNvPr id="66" name="Group 65">
            <a:extLst>
              <a:ext uri="{FF2B5EF4-FFF2-40B4-BE49-F238E27FC236}">
                <a16:creationId xmlns:a16="http://schemas.microsoft.com/office/drawing/2014/main" id="{0D32D20D-2A11-774F-96C9-DAD521C90421}"/>
              </a:ext>
            </a:extLst>
          </p:cNvPr>
          <p:cNvGrpSpPr/>
          <p:nvPr/>
        </p:nvGrpSpPr>
        <p:grpSpPr>
          <a:xfrm>
            <a:off x="5580112" y="4371950"/>
            <a:ext cx="3384376" cy="610092"/>
            <a:chOff x="680917" y="1699730"/>
            <a:chExt cx="4771261" cy="610092"/>
          </a:xfrm>
        </p:grpSpPr>
        <p:sp>
          <p:nvSpPr>
            <p:cNvPr id="67" name="Pentagon 66">
              <a:extLst>
                <a:ext uri="{FF2B5EF4-FFF2-40B4-BE49-F238E27FC236}">
                  <a16:creationId xmlns:a16="http://schemas.microsoft.com/office/drawing/2014/main" id="{CC8FEC94-9EFC-8049-88DD-36C80644ABE2}"/>
                </a:ext>
              </a:extLst>
            </p:cNvPr>
            <p:cNvSpPr/>
            <p:nvPr/>
          </p:nvSpPr>
          <p:spPr>
            <a:xfrm>
              <a:off x="680917" y="1699730"/>
              <a:ext cx="4768610" cy="1701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High resolution non-linear forecast</a:t>
              </a:r>
            </a:p>
          </p:txBody>
        </p:sp>
        <p:sp>
          <p:nvSpPr>
            <p:cNvPr id="68" name="Pentagon 67">
              <a:extLst>
                <a:ext uri="{FF2B5EF4-FFF2-40B4-BE49-F238E27FC236}">
                  <a16:creationId xmlns:a16="http://schemas.microsoft.com/office/drawing/2014/main" id="{51801D62-1196-694F-9A0D-C061225486C7}"/>
                </a:ext>
              </a:extLst>
            </p:cNvPr>
            <p:cNvSpPr/>
            <p:nvPr/>
          </p:nvSpPr>
          <p:spPr>
            <a:xfrm>
              <a:off x="683568" y="1915754"/>
              <a:ext cx="4768610" cy="1701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High resolution non-linear forecast</a:t>
              </a:r>
            </a:p>
          </p:txBody>
        </p:sp>
        <p:sp>
          <p:nvSpPr>
            <p:cNvPr id="69" name="Pentagon 68">
              <a:extLst>
                <a:ext uri="{FF2B5EF4-FFF2-40B4-BE49-F238E27FC236}">
                  <a16:creationId xmlns:a16="http://schemas.microsoft.com/office/drawing/2014/main" id="{AD36A2CE-2B3B-DE4E-A7FB-1305A8084994}"/>
                </a:ext>
              </a:extLst>
            </p:cNvPr>
            <p:cNvSpPr/>
            <p:nvPr/>
          </p:nvSpPr>
          <p:spPr>
            <a:xfrm>
              <a:off x="683568" y="2139702"/>
              <a:ext cx="4768610" cy="1701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High resolution non-linear forecast</a:t>
              </a:r>
            </a:p>
          </p:txBody>
        </p:sp>
      </p:grpSp>
      <p:cxnSp>
        <p:nvCxnSpPr>
          <p:cNvPr id="70" name="Straight Arrow Connector 69">
            <a:extLst>
              <a:ext uri="{FF2B5EF4-FFF2-40B4-BE49-F238E27FC236}">
                <a16:creationId xmlns:a16="http://schemas.microsoft.com/office/drawing/2014/main" id="{3F29F70E-C0A9-604E-A294-22D44588D1F7}"/>
              </a:ext>
            </a:extLst>
          </p:cNvPr>
          <p:cNvCxnSpPr>
            <a:cxnSpLocks/>
          </p:cNvCxnSpPr>
          <p:nvPr/>
        </p:nvCxnSpPr>
        <p:spPr>
          <a:xfrm>
            <a:off x="5940152" y="4083918"/>
            <a:ext cx="0" cy="2880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5" name="Circular Arrow 74">
            <a:extLst>
              <a:ext uri="{FF2B5EF4-FFF2-40B4-BE49-F238E27FC236}">
                <a16:creationId xmlns:a16="http://schemas.microsoft.com/office/drawing/2014/main" id="{D406535E-487B-9246-870B-A19BFAF54076}"/>
              </a:ext>
            </a:extLst>
          </p:cNvPr>
          <p:cNvSpPr/>
          <p:nvPr/>
        </p:nvSpPr>
        <p:spPr>
          <a:xfrm>
            <a:off x="3491880" y="3147814"/>
            <a:ext cx="360040" cy="720080"/>
          </a:xfrm>
          <a:prstGeom prst="circularArrow">
            <a:avLst>
              <a:gd name="adj1" fmla="val 0"/>
              <a:gd name="adj2" fmla="val 818803"/>
              <a:gd name="adj3" fmla="val 16823453"/>
              <a:gd name="adj4" fmla="val 4002845"/>
              <a:gd name="adj5" fmla="val 67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 name="TextBox 75">
            <a:extLst>
              <a:ext uri="{FF2B5EF4-FFF2-40B4-BE49-F238E27FC236}">
                <a16:creationId xmlns:a16="http://schemas.microsoft.com/office/drawing/2014/main" id="{5C013ED1-3EE3-1F44-82A2-3D5DE9E997AD}"/>
              </a:ext>
            </a:extLst>
          </p:cNvPr>
          <p:cNvSpPr txBox="1"/>
          <p:nvPr/>
        </p:nvSpPr>
        <p:spPr>
          <a:xfrm rot="16200000">
            <a:off x="2838748" y="3368898"/>
            <a:ext cx="1007199" cy="276999"/>
          </a:xfrm>
          <a:prstGeom prst="rect">
            <a:avLst/>
          </a:prstGeom>
          <a:noFill/>
        </p:spPr>
        <p:txBody>
          <a:bodyPr wrap="none" rtlCol="0">
            <a:spAutoFit/>
          </a:bodyPr>
          <a:lstStyle/>
          <a:p>
            <a:r>
              <a:rPr lang="en-US" sz="1200" dirty="0"/>
              <a:t>Observations</a:t>
            </a:r>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4756551A-0526-FF44-803F-4D918CB0D2AD}"/>
                  </a:ext>
                </a:extLst>
              </p:cNvPr>
              <p:cNvSpPr txBox="1"/>
              <p:nvPr/>
            </p:nvSpPr>
            <p:spPr>
              <a:xfrm>
                <a:off x="3779912" y="3363838"/>
                <a:ext cx="43084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𝑎</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𝑏</m:t>
                          </m:r>
                        </m:sub>
                      </m:sSub>
                      <m:r>
                        <a:rPr lang="en-GB" b="0" i="1" smtClean="0">
                          <a:latin typeface="Cambria Math" panose="02040503050406030204" pitchFamily="18" charset="0"/>
                        </a:rPr>
                        <m:t>+</m:t>
                      </m:r>
                      <m:r>
                        <a:rPr lang="en-GB" b="1" i="1" smtClean="0">
                          <a:latin typeface="Cambria Math" panose="02040503050406030204" pitchFamily="18" charset="0"/>
                        </a:rPr>
                        <m:t>𝑩</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𝐻</m:t>
                          </m:r>
                        </m:e>
                        <m:sup>
                          <m:r>
                            <a:rPr lang="en-GB" b="0" i="1" smtClean="0">
                              <a:latin typeface="Cambria Math" panose="02040503050406030204" pitchFamily="18" charset="0"/>
                            </a:rPr>
                            <m:t>𝑇</m:t>
                          </m:r>
                        </m:sup>
                      </m:sSup>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i="1">
                                  <a:latin typeface="Cambria Math" panose="02040503050406030204" pitchFamily="18" charset="0"/>
                                </a:rPr>
                                <m:t>𝐻</m:t>
                              </m:r>
                              <m:sSup>
                                <m:sSupPr>
                                  <m:ctrlPr>
                                    <a:rPr lang="en-GB" i="1">
                                      <a:latin typeface="Cambria Math" panose="02040503050406030204" pitchFamily="18" charset="0"/>
                                    </a:rPr>
                                  </m:ctrlPr>
                                </m:sSupPr>
                                <m:e>
                                  <m:r>
                                    <a:rPr lang="en-GB" b="1" i="1" smtClean="0">
                                      <a:latin typeface="Cambria Math" panose="02040503050406030204" pitchFamily="18" charset="0"/>
                                    </a:rPr>
                                    <m:t>𝑩</m:t>
                                  </m:r>
                                  <m:r>
                                    <a:rPr lang="en-GB" b="0" i="1" smtClean="0">
                                      <a:latin typeface="Cambria Math" panose="02040503050406030204" pitchFamily="18" charset="0"/>
                                    </a:rPr>
                                    <m:t>𝐻</m:t>
                                  </m:r>
                                </m:e>
                                <m:sup>
                                  <m:r>
                                    <a:rPr lang="en-GB" i="1">
                                      <a:latin typeface="Cambria Math" panose="02040503050406030204" pitchFamily="18" charset="0"/>
                                    </a:rPr>
                                    <m:t>𝑇</m:t>
                                  </m:r>
                                </m:sup>
                              </m:sSup>
                              <m:r>
                                <a:rPr lang="en-GB" b="0" i="1" smtClean="0">
                                  <a:latin typeface="Cambria Math" panose="02040503050406030204" pitchFamily="18" charset="0"/>
                                </a:rPr>
                                <m:t>+</m:t>
                              </m:r>
                              <m:r>
                                <a:rPr lang="en-GB" b="1" i="1" smtClean="0">
                                  <a:latin typeface="Cambria Math" panose="02040503050406030204" pitchFamily="18" charset="0"/>
                                </a:rPr>
                                <m:t>𝑹</m:t>
                              </m:r>
                            </m:e>
                          </m:d>
                        </m:e>
                        <m:sup>
                          <m:r>
                            <a:rPr lang="en-GB" b="0" i="1" smtClean="0">
                              <a:latin typeface="Cambria Math" panose="02040503050406030204" pitchFamily="18" charset="0"/>
                            </a:rPr>
                            <m:t>−1</m:t>
                          </m:r>
                        </m:sup>
                      </m:sSup>
                      <m:r>
                        <a:rPr lang="en-GB" b="0" i="1" smtClean="0">
                          <a:latin typeface="Cambria Math" panose="02040503050406030204" pitchFamily="18" charset="0"/>
                        </a:rPr>
                        <m:t> (</m:t>
                      </m:r>
                      <m:r>
                        <a:rPr lang="en-GB" b="0" i="1" smtClean="0">
                          <a:latin typeface="Cambria Math" panose="02040503050406030204" pitchFamily="18" charset="0"/>
                        </a:rPr>
                        <m:t>𝑦</m:t>
                      </m:r>
                      <m:r>
                        <a:rPr lang="en-GB" b="0" i="1" smtClean="0">
                          <a:latin typeface="Cambria Math" panose="02040503050406030204" pitchFamily="18" charset="0"/>
                        </a:rPr>
                        <m:t>−</m:t>
                      </m:r>
                      <m:r>
                        <a:rPr lang="en-GB" b="0" i="1" smtClean="0">
                          <a:latin typeface="Cambria Math" panose="02040503050406030204" pitchFamily="18" charset="0"/>
                        </a:rPr>
                        <m:t>𝐻</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𝑏</m:t>
                          </m:r>
                        </m:sub>
                      </m:sSub>
                      <m:r>
                        <a:rPr lang="en-GB" b="0" i="1" smtClean="0">
                          <a:latin typeface="Cambria Math" panose="02040503050406030204" pitchFamily="18" charset="0"/>
                        </a:rPr>
                        <m:t>))</m:t>
                      </m:r>
                    </m:oMath>
                  </m:oMathPara>
                </a14:m>
                <a:endParaRPr lang="en-US" dirty="0"/>
              </a:p>
            </p:txBody>
          </p:sp>
        </mc:Choice>
        <mc:Fallback xmlns="">
          <p:sp>
            <p:nvSpPr>
              <p:cNvPr id="78" name="TextBox 77">
                <a:extLst>
                  <a:ext uri="{FF2B5EF4-FFF2-40B4-BE49-F238E27FC236}">
                    <a16:creationId xmlns:a16="http://schemas.microsoft.com/office/drawing/2014/main" id="{4756551A-0526-FF44-803F-4D918CB0D2AD}"/>
                  </a:ext>
                </a:extLst>
              </p:cNvPr>
              <p:cNvSpPr txBox="1">
                <a:spLocks noRot="1" noChangeAspect="1" noMove="1" noResize="1" noEditPoints="1" noAdjustHandles="1" noChangeArrowheads="1" noChangeShapeType="1" noTextEdit="1"/>
              </p:cNvSpPr>
              <p:nvPr/>
            </p:nvSpPr>
            <p:spPr>
              <a:xfrm>
                <a:off x="3779912" y="3363838"/>
                <a:ext cx="4308424" cy="276999"/>
              </a:xfrm>
              <a:prstGeom prst="rect">
                <a:avLst/>
              </a:prstGeom>
              <a:blipFill>
                <a:blip r:embed="rId2"/>
                <a:stretch>
                  <a:fillRect l="-294" t="-4348" r="-1765" b="-39130"/>
                </a:stretch>
              </a:blipFill>
            </p:spPr>
            <p:txBody>
              <a:bodyPr/>
              <a:lstStyle/>
              <a:p>
                <a:r>
                  <a:rPr lang="en-US">
                    <a:noFill/>
                  </a:rPr>
                  <a:t> </a:t>
                </a:r>
              </a:p>
            </p:txBody>
          </p:sp>
        </mc:Fallback>
      </mc:AlternateContent>
      <p:sp>
        <p:nvSpPr>
          <p:cNvPr id="79" name="Rounded Rectangle 78">
            <a:extLst>
              <a:ext uri="{FF2B5EF4-FFF2-40B4-BE49-F238E27FC236}">
                <a16:creationId xmlns:a16="http://schemas.microsoft.com/office/drawing/2014/main" id="{88C57A13-7DC2-DE4E-B500-B24C7A9A8183}"/>
              </a:ext>
            </a:extLst>
          </p:cNvPr>
          <p:cNvSpPr/>
          <p:nvPr/>
        </p:nvSpPr>
        <p:spPr>
          <a:xfrm>
            <a:off x="3347864" y="2571750"/>
            <a:ext cx="1512168" cy="21602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Departures:  d=y=H(x)</a:t>
            </a:r>
          </a:p>
        </p:txBody>
      </p:sp>
      <p:sp>
        <p:nvSpPr>
          <p:cNvPr id="80" name="Rounded Rectangle 79">
            <a:extLst>
              <a:ext uri="{FF2B5EF4-FFF2-40B4-BE49-F238E27FC236}">
                <a16:creationId xmlns:a16="http://schemas.microsoft.com/office/drawing/2014/main" id="{1458F031-EB35-4840-A3C4-2ED3057183D5}"/>
              </a:ext>
            </a:extLst>
          </p:cNvPr>
          <p:cNvSpPr/>
          <p:nvPr/>
        </p:nvSpPr>
        <p:spPr>
          <a:xfrm>
            <a:off x="3347864" y="2715766"/>
            <a:ext cx="1512168" cy="21602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Departures:  d=y=H(x)</a:t>
            </a:r>
          </a:p>
        </p:txBody>
      </p:sp>
      <p:sp>
        <p:nvSpPr>
          <p:cNvPr id="81" name="Rounded Rectangle 80">
            <a:extLst>
              <a:ext uri="{FF2B5EF4-FFF2-40B4-BE49-F238E27FC236}">
                <a16:creationId xmlns:a16="http://schemas.microsoft.com/office/drawing/2014/main" id="{688C9140-63B3-6D41-B8D2-8F407ED15755}"/>
              </a:ext>
            </a:extLst>
          </p:cNvPr>
          <p:cNvSpPr/>
          <p:nvPr/>
        </p:nvSpPr>
        <p:spPr>
          <a:xfrm>
            <a:off x="3347864" y="2859782"/>
            <a:ext cx="1512168" cy="21602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Departures:  d=y=H(x)</a:t>
            </a:r>
          </a:p>
        </p:txBody>
      </p:sp>
      <p:sp>
        <p:nvSpPr>
          <p:cNvPr id="83" name="TextBox 82">
            <a:extLst>
              <a:ext uri="{FF2B5EF4-FFF2-40B4-BE49-F238E27FC236}">
                <a16:creationId xmlns:a16="http://schemas.microsoft.com/office/drawing/2014/main" id="{97B35831-1A55-0046-8CD3-71376D7671D8}"/>
              </a:ext>
            </a:extLst>
          </p:cNvPr>
          <p:cNvSpPr txBox="1"/>
          <p:nvPr/>
        </p:nvSpPr>
        <p:spPr>
          <a:xfrm>
            <a:off x="539552" y="2859782"/>
            <a:ext cx="2383262" cy="1546575"/>
          </a:xfrm>
          <a:prstGeom prst="rect">
            <a:avLst/>
          </a:prstGeom>
          <a:solidFill>
            <a:schemeClr val="bg1"/>
          </a:solidFill>
          <a:ln w="19050">
            <a:solidFill>
              <a:schemeClr val="tx1"/>
            </a:solidFill>
          </a:ln>
        </p:spPr>
        <p:txBody>
          <a:bodyPr wrap="square" lIns="68579" tIns="34289" rIns="68579" bIns="34289" rtlCol="0">
            <a:spAutoFit/>
          </a:bodyPr>
          <a:lstStyle/>
          <a:p>
            <a:pPr marL="78299" indent="-78299">
              <a:buFont typeface="Arial"/>
              <a:buChar char="•"/>
            </a:pPr>
            <a:r>
              <a:rPr lang="en-US" sz="1200" dirty="0"/>
              <a:t>No need for Tangent linear and adjoint </a:t>
            </a:r>
          </a:p>
          <a:p>
            <a:pPr marL="78299" indent="-78299">
              <a:buFont typeface="Arial"/>
              <a:buChar char="•"/>
            </a:pPr>
            <a:r>
              <a:rPr lang="en-US" sz="1200" dirty="0"/>
              <a:t>Full model information can be drawn from the ensemble information</a:t>
            </a:r>
          </a:p>
          <a:p>
            <a:pPr marL="78299" indent="-78299">
              <a:buFont typeface="Arial"/>
              <a:buChar char="•"/>
            </a:pPr>
            <a:r>
              <a:rPr lang="en-US" sz="1200" dirty="0"/>
              <a:t>Self update on B at each cycle</a:t>
            </a:r>
          </a:p>
          <a:p>
            <a:pPr marL="78299" indent="-78299">
              <a:buFont typeface="Arial"/>
              <a:buChar char="•"/>
            </a:pPr>
            <a:r>
              <a:rPr lang="en-US" sz="1200" dirty="0"/>
              <a:t>Costly: large number of ensembles</a:t>
            </a:r>
          </a:p>
          <a:p>
            <a:pPr marL="78299" indent="-78299">
              <a:buFont typeface="Arial"/>
              <a:buChar char="•"/>
            </a:pPr>
            <a:r>
              <a:rPr lang="en-US" sz="1200" dirty="0"/>
              <a:t>Prone to sampling error</a:t>
            </a:r>
          </a:p>
        </p:txBody>
      </p:sp>
    </p:spTree>
    <p:extLst>
      <p:ext uri="{BB962C8B-B14F-4D97-AF65-F5344CB8AC3E}">
        <p14:creationId xmlns:p14="http://schemas.microsoft.com/office/powerpoint/2010/main" val="816183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2639-6917-0C46-9A37-6D0C3A5CC4EB}"/>
              </a:ext>
            </a:extLst>
          </p:cNvPr>
          <p:cNvSpPr>
            <a:spLocks noGrp="1"/>
          </p:cNvSpPr>
          <p:nvPr>
            <p:ph type="title"/>
          </p:nvPr>
        </p:nvSpPr>
        <p:spPr/>
        <p:txBody>
          <a:bodyPr/>
          <a:lstStyle/>
          <a:p>
            <a:r>
              <a:rPr lang="en-US" dirty="0"/>
              <a:t>Ensemble data assimilation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0BD1E6F-C767-5C49-A997-80C6C6CBE987}"/>
                  </a:ext>
                </a:extLst>
              </p:cNvPr>
              <p:cNvSpPr txBox="1"/>
              <p:nvPr/>
            </p:nvSpPr>
            <p:spPr>
              <a:xfrm>
                <a:off x="2195736" y="915566"/>
                <a:ext cx="43084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𝑎</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𝑏</m:t>
                          </m:r>
                        </m:sub>
                      </m:sSub>
                      <m:r>
                        <a:rPr lang="en-GB" b="0" i="1" smtClean="0">
                          <a:latin typeface="Cambria Math" panose="02040503050406030204" pitchFamily="18" charset="0"/>
                        </a:rPr>
                        <m:t>+</m:t>
                      </m:r>
                      <m:r>
                        <a:rPr lang="en-GB" b="1" i="1" smtClean="0">
                          <a:latin typeface="Cambria Math" panose="02040503050406030204" pitchFamily="18" charset="0"/>
                        </a:rPr>
                        <m:t>𝑩</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𝐻</m:t>
                          </m:r>
                        </m:e>
                        <m:sup>
                          <m:r>
                            <a:rPr lang="en-GB" b="0" i="1" smtClean="0">
                              <a:latin typeface="Cambria Math" panose="02040503050406030204" pitchFamily="18" charset="0"/>
                            </a:rPr>
                            <m:t>𝑇</m:t>
                          </m:r>
                        </m:sup>
                      </m:sSup>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i="1">
                                  <a:latin typeface="Cambria Math" panose="02040503050406030204" pitchFamily="18" charset="0"/>
                                </a:rPr>
                                <m:t>𝐻</m:t>
                              </m:r>
                              <m:sSup>
                                <m:sSupPr>
                                  <m:ctrlPr>
                                    <a:rPr lang="en-GB" i="1">
                                      <a:latin typeface="Cambria Math" panose="02040503050406030204" pitchFamily="18" charset="0"/>
                                    </a:rPr>
                                  </m:ctrlPr>
                                </m:sSupPr>
                                <m:e>
                                  <m:r>
                                    <a:rPr lang="en-GB" b="1" i="1" smtClean="0">
                                      <a:latin typeface="Cambria Math" panose="02040503050406030204" pitchFamily="18" charset="0"/>
                                    </a:rPr>
                                    <m:t>𝑩</m:t>
                                  </m:r>
                                  <m:r>
                                    <a:rPr lang="en-GB" b="0" i="1" smtClean="0">
                                      <a:latin typeface="Cambria Math" panose="02040503050406030204" pitchFamily="18" charset="0"/>
                                    </a:rPr>
                                    <m:t>𝐻</m:t>
                                  </m:r>
                                </m:e>
                                <m:sup>
                                  <m:r>
                                    <a:rPr lang="en-GB" i="1">
                                      <a:latin typeface="Cambria Math" panose="02040503050406030204" pitchFamily="18" charset="0"/>
                                    </a:rPr>
                                    <m:t>𝑇</m:t>
                                  </m:r>
                                </m:sup>
                              </m:sSup>
                              <m:r>
                                <a:rPr lang="en-GB" b="0" i="1" smtClean="0">
                                  <a:latin typeface="Cambria Math" panose="02040503050406030204" pitchFamily="18" charset="0"/>
                                </a:rPr>
                                <m:t>+</m:t>
                              </m:r>
                              <m:r>
                                <a:rPr lang="en-GB" b="1" i="1" smtClean="0">
                                  <a:latin typeface="Cambria Math" panose="02040503050406030204" pitchFamily="18" charset="0"/>
                                </a:rPr>
                                <m:t>𝑹</m:t>
                              </m:r>
                            </m:e>
                          </m:d>
                        </m:e>
                        <m:sup>
                          <m:r>
                            <a:rPr lang="en-GB" b="0" i="1" smtClean="0">
                              <a:latin typeface="Cambria Math" panose="02040503050406030204" pitchFamily="18" charset="0"/>
                            </a:rPr>
                            <m:t>−1</m:t>
                          </m:r>
                        </m:sup>
                      </m:sSup>
                      <m:r>
                        <a:rPr lang="en-GB" b="0" i="1" smtClean="0">
                          <a:latin typeface="Cambria Math" panose="02040503050406030204" pitchFamily="18" charset="0"/>
                        </a:rPr>
                        <m:t> (</m:t>
                      </m:r>
                      <m:r>
                        <a:rPr lang="en-GB" b="0" i="1" smtClean="0">
                          <a:latin typeface="Cambria Math" panose="02040503050406030204" pitchFamily="18" charset="0"/>
                        </a:rPr>
                        <m:t>𝑦</m:t>
                      </m:r>
                      <m:r>
                        <a:rPr lang="en-GB" b="0" i="1" smtClean="0">
                          <a:latin typeface="Cambria Math" panose="02040503050406030204" pitchFamily="18" charset="0"/>
                        </a:rPr>
                        <m:t>−</m:t>
                      </m:r>
                      <m:r>
                        <a:rPr lang="en-GB" b="0" i="1" smtClean="0">
                          <a:latin typeface="Cambria Math" panose="02040503050406030204" pitchFamily="18" charset="0"/>
                        </a:rPr>
                        <m:t>𝐻</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𝑏</m:t>
                          </m:r>
                        </m:sub>
                      </m:sSub>
                      <m:r>
                        <a:rPr lang="en-GB" b="0" i="1" smtClean="0">
                          <a:latin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C0BD1E6F-C767-5C49-A997-80C6C6CBE987}"/>
                  </a:ext>
                </a:extLst>
              </p:cNvPr>
              <p:cNvSpPr txBox="1">
                <a:spLocks noRot="1" noChangeAspect="1" noMove="1" noResize="1" noEditPoints="1" noAdjustHandles="1" noChangeArrowheads="1" noChangeShapeType="1" noTextEdit="1"/>
              </p:cNvSpPr>
              <p:nvPr/>
            </p:nvSpPr>
            <p:spPr>
              <a:xfrm>
                <a:off x="2195736" y="915566"/>
                <a:ext cx="4308424" cy="276999"/>
              </a:xfrm>
              <a:prstGeom prst="rect">
                <a:avLst/>
              </a:prstGeom>
              <a:blipFill>
                <a:blip r:embed="rId3"/>
                <a:stretch>
                  <a:fillRect l="-293" t="-8696" r="-146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7B9793A-E4E8-3F4B-9B86-CC5CE6AB9AB5}"/>
                  </a:ext>
                </a:extLst>
              </p:cNvPr>
              <p:cNvSpPr txBox="1"/>
              <p:nvPr/>
            </p:nvSpPr>
            <p:spPr>
              <a:xfrm>
                <a:off x="3059832" y="1563638"/>
                <a:ext cx="25412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𝑲</m:t>
                      </m:r>
                      <m:r>
                        <a:rPr lang="en-GB" b="1" i="0" smtClean="0">
                          <a:latin typeface="Cambria Math" panose="02040503050406030204" pitchFamily="18" charset="0"/>
                        </a:rPr>
                        <m:t>=</m:t>
                      </m:r>
                      <m:r>
                        <a:rPr lang="en-GB" b="1" i="1" smtClean="0">
                          <a:latin typeface="Cambria Math" panose="02040503050406030204" pitchFamily="18" charset="0"/>
                        </a:rPr>
                        <m:t>𝑩</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𝐻</m:t>
                          </m:r>
                        </m:e>
                        <m:sup>
                          <m:r>
                            <a:rPr lang="en-GB" b="0" i="1" smtClean="0">
                              <a:latin typeface="Cambria Math" panose="02040503050406030204" pitchFamily="18" charset="0"/>
                            </a:rPr>
                            <m:t>𝑇</m:t>
                          </m:r>
                        </m:sup>
                      </m:sSup>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i="1">
                                  <a:latin typeface="Cambria Math" panose="02040503050406030204" pitchFamily="18" charset="0"/>
                                </a:rPr>
                                <m:t>𝐻</m:t>
                              </m:r>
                              <m:sSup>
                                <m:sSupPr>
                                  <m:ctrlPr>
                                    <a:rPr lang="en-GB" i="1">
                                      <a:latin typeface="Cambria Math" panose="02040503050406030204" pitchFamily="18" charset="0"/>
                                    </a:rPr>
                                  </m:ctrlPr>
                                </m:sSupPr>
                                <m:e>
                                  <m:r>
                                    <a:rPr lang="en-GB" b="1" i="1" smtClean="0">
                                      <a:latin typeface="Cambria Math" panose="02040503050406030204" pitchFamily="18" charset="0"/>
                                    </a:rPr>
                                    <m:t>𝑩</m:t>
                                  </m:r>
                                  <m:r>
                                    <a:rPr lang="en-GB" b="0" i="1" smtClean="0">
                                      <a:latin typeface="Cambria Math" panose="02040503050406030204" pitchFamily="18" charset="0"/>
                                    </a:rPr>
                                    <m:t>𝐻</m:t>
                                  </m:r>
                                </m:e>
                                <m:sup>
                                  <m:r>
                                    <a:rPr lang="en-GB" i="1">
                                      <a:latin typeface="Cambria Math" panose="02040503050406030204" pitchFamily="18" charset="0"/>
                                    </a:rPr>
                                    <m:t>𝑇</m:t>
                                  </m:r>
                                </m:sup>
                              </m:sSup>
                              <m:r>
                                <a:rPr lang="en-GB" b="0" i="1" smtClean="0">
                                  <a:latin typeface="Cambria Math" panose="02040503050406030204" pitchFamily="18" charset="0"/>
                                </a:rPr>
                                <m:t>+</m:t>
                              </m:r>
                              <m:r>
                                <a:rPr lang="en-GB" b="1" i="1" smtClean="0">
                                  <a:latin typeface="Cambria Math" panose="02040503050406030204" pitchFamily="18" charset="0"/>
                                </a:rPr>
                                <m:t>𝑹</m:t>
                              </m:r>
                            </m:e>
                          </m:d>
                        </m:e>
                        <m:sup>
                          <m:r>
                            <a:rPr lang="en-GB" b="0" i="1" smtClean="0">
                              <a:latin typeface="Cambria Math" panose="02040503050406030204" pitchFamily="18" charset="0"/>
                            </a:rPr>
                            <m:t>−1</m:t>
                          </m:r>
                        </m:sup>
                      </m:sSup>
                    </m:oMath>
                  </m:oMathPara>
                </a14:m>
                <a:endParaRPr lang="en-US" dirty="0"/>
              </a:p>
            </p:txBody>
          </p:sp>
        </mc:Choice>
        <mc:Fallback xmlns="">
          <p:sp>
            <p:nvSpPr>
              <p:cNvPr id="4" name="TextBox 3">
                <a:extLst>
                  <a:ext uri="{FF2B5EF4-FFF2-40B4-BE49-F238E27FC236}">
                    <a16:creationId xmlns:a16="http://schemas.microsoft.com/office/drawing/2014/main" id="{E7B9793A-E4E8-3F4B-9B86-CC5CE6AB9AB5}"/>
                  </a:ext>
                </a:extLst>
              </p:cNvPr>
              <p:cNvSpPr txBox="1">
                <a:spLocks noRot="1" noChangeAspect="1" noMove="1" noResize="1" noEditPoints="1" noAdjustHandles="1" noChangeArrowheads="1" noChangeShapeType="1" noTextEdit="1"/>
              </p:cNvSpPr>
              <p:nvPr/>
            </p:nvSpPr>
            <p:spPr>
              <a:xfrm>
                <a:off x="3059832" y="1563638"/>
                <a:ext cx="2541273" cy="276999"/>
              </a:xfrm>
              <a:prstGeom prst="rect">
                <a:avLst/>
              </a:prstGeom>
              <a:blipFill>
                <a:blip r:embed="rId4"/>
                <a:stretch>
                  <a:fillRect t="-9091" b="-909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AAC16D7D-06EF-DD4D-AAAA-87FC3F7D0E3D}"/>
              </a:ext>
            </a:extLst>
          </p:cNvPr>
          <p:cNvSpPr txBox="1"/>
          <p:nvPr/>
        </p:nvSpPr>
        <p:spPr>
          <a:xfrm>
            <a:off x="755576" y="1995686"/>
            <a:ext cx="7516225" cy="369332"/>
          </a:xfrm>
          <a:prstGeom prst="rect">
            <a:avLst/>
          </a:prstGeom>
          <a:noFill/>
        </p:spPr>
        <p:txBody>
          <a:bodyPr wrap="none" rtlCol="0">
            <a:spAutoFit/>
          </a:bodyPr>
          <a:lstStyle/>
          <a:p>
            <a:r>
              <a:rPr lang="en-US" dirty="0"/>
              <a:t>Which sequentially and locally is usually simplified to the linear approximation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6F2687F-5509-0542-8625-C87C6AF20B9A}"/>
                  </a:ext>
                </a:extLst>
              </p:cNvPr>
              <p:cNvSpPr txBox="1"/>
              <p:nvPr/>
            </p:nvSpPr>
            <p:spPr>
              <a:xfrm>
                <a:off x="2195736" y="2643758"/>
                <a:ext cx="3384376" cy="96000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𝐾</m:t>
                      </m:r>
                      <m:r>
                        <a:rPr lang="en-GB" sz="2400" b="0" i="1" smtClean="0">
                          <a:latin typeface="Cambria Math" panose="02040503050406030204" pitchFamily="18" charset="0"/>
                        </a:rPr>
                        <m:t>=    </m:t>
                      </m:r>
                      <m:f>
                        <m:fPr>
                          <m:ctrlPr>
                            <a:rPr lang="en-US" sz="2400" i="1" dirty="0">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panose="02040503050406030204" pitchFamily="18" charset="0"/>
                                  <a:ea typeface="Cambria Math" panose="02040503050406030204" pitchFamily="18" charset="0"/>
                                </a:rPr>
                                <m:t>𝜎</m:t>
                              </m:r>
                            </m:e>
                            <m:sub>
                              <m:r>
                                <a:rPr lang="en-GB" sz="2400" i="1">
                                  <a:latin typeface="Cambria Math" panose="02040503050406030204" pitchFamily="18" charset="0"/>
                                </a:rPr>
                                <m:t>𝑏</m:t>
                              </m:r>
                            </m:sub>
                            <m:sup>
                              <m:r>
                                <a:rPr lang="en-GB" sz="2400" i="1">
                                  <a:latin typeface="Cambria Math" panose="02040503050406030204" pitchFamily="18" charset="0"/>
                                </a:rPr>
                                <m:t>2</m:t>
                              </m:r>
                            </m:sup>
                          </m:sSubSup>
                        </m:num>
                        <m:den>
                          <m:sSubSup>
                            <m:sSubSupPr>
                              <m:ctrlPr>
                                <a:rPr lang="en-GB" sz="2400" i="1">
                                  <a:latin typeface="Cambria Math" panose="02040503050406030204" pitchFamily="18" charset="0"/>
                                </a:rPr>
                              </m:ctrlPr>
                            </m:sSubSupPr>
                            <m:e>
                              <m:r>
                                <a:rPr lang="en-GB" sz="2400" i="1">
                                  <a:latin typeface="Cambria Math" panose="02040503050406030204" pitchFamily="18" charset="0"/>
                                  <a:ea typeface="Cambria Math" panose="02040503050406030204" pitchFamily="18" charset="0"/>
                                </a:rPr>
                                <m:t>𝜎</m:t>
                              </m:r>
                            </m:e>
                            <m:sub>
                              <m:r>
                                <a:rPr lang="en-GB" sz="2400" i="1">
                                  <a:latin typeface="Cambria Math" panose="02040503050406030204" pitchFamily="18" charset="0"/>
                                </a:rPr>
                                <m:t>𝑏</m:t>
                              </m:r>
                            </m:sub>
                            <m:sup>
                              <m:r>
                                <a:rPr lang="en-GB" sz="2400" i="1">
                                  <a:latin typeface="Cambria Math" panose="02040503050406030204" pitchFamily="18" charset="0"/>
                                </a:rPr>
                                <m:t>2</m:t>
                              </m:r>
                            </m:sup>
                          </m:sSubSup>
                          <m:sSubSup>
                            <m:sSubSupPr>
                              <m:ctrlPr>
                                <a:rPr lang="en-GB" sz="2400" i="1">
                                  <a:latin typeface="Cambria Math" panose="02040503050406030204" pitchFamily="18" charset="0"/>
                                </a:rPr>
                              </m:ctrlPr>
                            </m:sSubSupPr>
                            <m:e>
                              <m:r>
                                <a:rPr lang="en-GB" sz="2400" i="1">
                                  <a:latin typeface="Cambria Math" panose="02040503050406030204" pitchFamily="18" charset="0"/>
                                </a:rPr>
                                <m:t>+</m:t>
                              </m:r>
                              <m:r>
                                <a:rPr lang="en-GB" sz="2400" i="1">
                                  <a:latin typeface="Cambria Math" panose="02040503050406030204" pitchFamily="18" charset="0"/>
                                  <a:ea typeface="Cambria Math" panose="02040503050406030204" pitchFamily="18" charset="0"/>
                                </a:rPr>
                                <m:t>𝜎</m:t>
                              </m:r>
                            </m:e>
                            <m:sub>
                              <m:r>
                                <a:rPr lang="en-GB" sz="2400" i="1">
                                  <a:latin typeface="Cambria Math" panose="02040503050406030204" pitchFamily="18" charset="0"/>
                                </a:rPr>
                                <m:t>𝑜</m:t>
                              </m:r>
                            </m:sub>
                            <m:sup>
                              <m:r>
                                <a:rPr lang="en-GB" sz="2400" i="1">
                                  <a:latin typeface="Cambria Math" panose="02040503050406030204" pitchFamily="18" charset="0"/>
                                </a:rPr>
                                <m:t>2</m:t>
                              </m:r>
                            </m:sup>
                          </m:sSubSup>
                        </m:den>
                      </m:f>
                      <m:r>
                        <a:rPr lang="en-GB" sz="2400" b="0" i="1" smtClean="0">
                          <a:latin typeface="Cambria Math" panose="02040503050406030204" pitchFamily="18" charset="0"/>
                        </a:rPr>
                        <m:t>      </m:t>
                      </m:r>
                      <m:f>
                        <m:fPr>
                          <m:ctrlPr>
                            <a:rPr lang="en-GB" sz="2400" b="0" i="1" smtClean="0">
                              <a:latin typeface="Cambria Math" panose="02040503050406030204" pitchFamily="18" charset="0"/>
                            </a:rPr>
                          </m:ctrlPr>
                        </m:fPr>
                        <m:num>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𝜎</m:t>
                              </m:r>
                            </m:e>
                            <m:sub>
                              <m:r>
                                <a:rPr lang="en-GB" sz="2400" b="0" i="1" smtClean="0">
                                  <a:latin typeface="Cambria Math" panose="02040503050406030204" pitchFamily="18" charset="0"/>
                                </a:rPr>
                                <m:t>𝑥𝑦</m:t>
                              </m:r>
                            </m:sub>
                          </m:sSub>
                        </m:num>
                        <m:den>
                          <m:sSubSup>
                            <m:sSubSupPr>
                              <m:ctrlPr>
                                <a:rPr lang="en-GB" sz="2400" b="0" i="1" smtClean="0">
                                  <a:latin typeface="Cambria Math" panose="02040503050406030204" pitchFamily="18" charset="0"/>
                                </a:rPr>
                              </m:ctrlPr>
                            </m:sSubSupPr>
                            <m:e>
                              <m:r>
                                <a:rPr lang="en-GB" sz="2400" b="0" i="1" smtClean="0">
                                  <a:latin typeface="Cambria Math" panose="02040503050406030204" pitchFamily="18" charset="0"/>
                                  <a:ea typeface="Cambria Math" panose="02040503050406030204" pitchFamily="18" charset="0"/>
                                </a:rPr>
                                <m:t>𝜎</m:t>
                              </m:r>
                            </m:e>
                            <m:sub>
                              <m:r>
                                <a:rPr lang="en-GB" sz="2400" b="0" i="1" smtClean="0">
                                  <a:latin typeface="Cambria Math" panose="02040503050406030204" pitchFamily="18" charset="0"/>
                                </a:rPr>
                                <m:t>𝑦</m:t>
                              </m:r>
                            </m:sub>
                            <m:sup>
                              <m:r>
                                <a:rPr lang="en-GB" sz="2400" b="0" i="1" smtClean="0">
                                  <a:latin typeface="Cambria Math" panose="02040503050406030204" pitchFamily="18" charset="0"/>
                                </a:rPr>
                                <m:t>2</m:t>
                              </m:r>
                            </m:sup>
                          </m:sSubSup>
                        </m:den>
                      </m:f>
                    </m:oMath>
                  </m:oMathPara>
                </a14:m>
                <a:endParaRPr lang="en-US" sz="2400" dirty="0"/>
              </a:p>
            </p:txBody>
          </p:sp>
        </mc:Choice>
        <mc:Fallback xmlns="">
          <p:sp>
            <p:nvSpPr>
              <p:cNvPr id="6" name="TextBox 5">
                <a:extLst>
                  <a:ext uri="{FF2B5EF4-FFF2-40B4-BE49-F238E27FC236}">
                    <a16:creationId xmlns:a16="http://schemas.microsoft.com/office/drawing/2014/main" id="{26F2687F-5509-0542-8625-C87C6AF20B9A}"/>
                  </a:ext>
                </a:extLst>
              </p:cNvPr>
              <p:cNvSpPr txBox="1">
                <a:spLocks noRot="1" noChangeAspect="1" noMove="1" noResize="1" noEditPoints="1" noAdjustHandles="1" noChangeArrowheads="1" noChangeShapeType="1" noTextEdit="1"/>
              </p:cNvSpPr>
              <p:nvPr/>
            </p:nvSpPr>
            <p:spPr>
              <a:xfrm>
                <a:off x="2195736" y="2643758"/>
                <a:ext cx="3384376" cy="960006"/>
              </a:xfrm>
              <a:prstGeom prst="rect">
                <a:avLst/>
              </a:prstGeom>
              <a:blipFill>
                <a:blip r:embed="rId5"/>
                <a:stretch>
                  <a:fillRect b="-2632"/>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099CEBAC-604A-C34E-A69B-61D403E654B9}"/>
              </a:ext>
            </a:extLst>
          </p:cNvPr>
          <p:cNvGrpSpPr/>
          <p:nvPr/>
        </p:nvGrpSpPr>
        <p:grpSpPr>
          <a:xfrm>
            <a:off x="6588224" y="2715766"/>
            <a:ext cx="2160240" cy="1861175"/>
            <a:chOff x="6228184" y="2643758"/>
            <a:chExt cx="2160240" cy="1861175"/>
          </a:xfrm>
        </p:grpSpPr>
        <p:sp>
          <p:nvSpPr>
            <p:cNvPr id="15" name="TextBox 14">
              <a:extLst>
                <a:ext uri="{FF2B5EF4-FFF2-40B4-BE49-F238E27FC236}">
                  <a16:creationId xmlns:a16="http://schemas.microsoft.com/office/drawing/2014/main" id="{71879C40-18BC-1F45-BE96-72F869434A68}"/>
                </a:ext>
              </a:extLst>
            </p:cNvPr>
            <p:cNvSpPr txBox="1"/>
            <p:nvPr/>
          </p:nvSpPr>
          <p:spPr>
            <a:xfrm>
              <a:off x="7020272" y="4227934"/>
              <a:ext cx="982961" cy="276999"/>
            </a:xfrm>
            <a:prstGeom prst="rect">
              <a:avLst/>
            </a:prstGeom>
            <a:noFill/>
          </p:spPr>
          <p:txBody>
            <a:bodyPr wrap="none" rtlCol="0">
              <a:spAutoFit/>
            </a:bodyPr>
            <a:lstStyle/>
            <a:p>
              <a:r>
                <a:rPr lang="en-US" sz="1200" dirty="0"/>
                <a:t>Model space</a:t>
              </a:r>
            </a:p>
          </p:txBody>
        </p:sp>
        <p:grpSp>
          <p:nvGrpSpPr>
            <p:cNvPr id="33" name="Group 32">
              <a:extLst>
                <a:ext uri="{FF2B5EF4-FFF2-40B4-BE49-F238E27FC236}">
                  <a16:creationId xmlns:a16="http://schemas.microsoft.com/office/drawing/2014/main" id="{71874A51-F016-B44E-8D79-474224F70600}"/>
                </a:ext>
              </a:extLst>
            </p:cNvPr>
            <p:cNvGrpSpPr/>
            <p:nvPr/>
          </p:nvGrpSpPr>
          <p:grpSpPr>
            <a:xfrm>
              <a:off x="6228184" y="2643758"/>
              <a:ext cx="2160240" cy="1728192"/>
              <a:chOff x="6228184" y="2571750"/>
              <a:chExt cx="2160240" cy="1728192"/>
            </a:xfrm>
          </p:grpSpPr>
          <p:grpSp>
            <p:nvGrpSpPr>
              <p:cNvPr id="13" name="Group 12">
                <a:extLst>
                  <a:ext uri="{FF2B5EF4-FFF2-40B4-BE49-F238E27FC236}">
                    <a16:creationId xmlns:a16="http://schemas.microsoft.com/office/drawing/2014/main" id="{19C6584E-F6D3-0141-8E34-0D14F6C6DC4E}"/>
                  </a:ext>
                </a:extLst>
              </p:cNvPr>
              <p:cNvGrpSpPr/>
              <p:nvPr/>
            </p:nvGrpSpPr>
            <p:grpSpPr>
              <a:xfrm>
                <a:off x="6444208" y="2571750"/>
                <a:ext cx="1872208" cy="1728192"/>
                <a:chOff x="5940152" y="2427734"/>
                <a:chExt cx="1872208" cy="1728192"/>
              </a:xfrm>
            </p:grpSpPr>
            <p:cxnSp>
              <p:nvCxnSpPr>
                <p:cNvPr id="8" name="Straight Arrow Connector 7">
                  <a:extLst>
                    <a:ext uri="{FF2B5EF4-FFF2-40B4-BE49-F238E27FC236}">
                      <a16:creationId xmlns:a16="http://schemas.microsoft.com/office/drawing/2014/main" id="{8AD4B20C-B7F9-8C4E-93F5-A950179E2AC4}"/>
                    </a:ext>
                  </a:extLst>
                </p:cNvPr>
                <p:cNvCxnSpPr>
                  <a:cxnSpLocks/>
                </p:cNvCxnSpPr>
                <p:nvPr/>
              </p:nvCxnSpPr>
              <p:spPr>
                <a:xfrm flipV="1">
                  <a:off x="6084168" y="2427734"/>
                  <a:ext cx="0"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7D5A9A6-1396-434D-B3B8-16D20626B0AF}"/>
                    </a:ext>
                  </a:extLst>
                </p:cNvPr>
                <p:cNvCxnSpPr>
                  <a:cxnSpLocks/>
                </p:cNvCxnSpPr>
                <p:nvPr/>
              </p:nvCxnSpPr>
              <p:spPr>
                <a:xfrm>
                  <a:off x="5940152" y="4011910"/>
                  <a:ext cx="18722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51F68A55-5F62-8C4F-8218-F77919388550}"/>
                  </a:ext>
                </a:extLst>
              </p:cNvPr>
              <p:cNvSpPr txBox="1"/>
              <p:nvPr/>
            </p:nvSpPr>
            <p:spPr>
              <a:xfrm rot="16200000">
                <a:off x="5956539" y="3275443"/>
                <a:ext cx="820289" cy="276999"/>
              </a:xfrm>
              <a:prstGeom prst="rect">
                <a:avLst/>
              </a:prstGeom>
              <a:noFill/>
            </p:spPr>
            <p:txBody>
              <a:bodyPr wrap="none" rtlCol="0">
                <a:spAutoFit/>
              </a:bodyPr>
              <a:lstStyle/>
              <a:p>
                <a:r>
                  <a:rPr lang="en-US" sz="1200" dirty="0" err="1"/>
                  <a:t>Obs</a:t>
                </a:r>
                <a:r>
                  <a:rPr lang="en-US" sz="1200" dirty="0"/>
                  <a:t> space</a:t>
                </a:r>
              </a:p>
            </p:txBody>
          </p:sp>
          <p:sp>
            <p:nvSpPr>
              <p:cNvPr id="16" name="Oval 15">
                <a:extLst>
                  <a:ext uri="{FF2B5EF4-FFF2-40B4-BE49-F238E27FC236}">
                    <a16:creationId xmlns:a16="http://schemas.microsoft.com/office/drawing/2014/main" id="{DAEA49AA-BA0F-9141-8BBC-1FE929B42315}"/>
                  </a:ext>
                </a:extLst>
              </p:cNvPr>
              <p:cNvSpPr/>
              <p:nvPr/>
            </p:nvSpPr>
            <p:spPr>
              <a:xfrm>
                <a:off x="6732240" y="3867894"/>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60249A4-62F3-0B44-86EC-730BF22AEE34}"/>
                  </a:ext>
                </a:extLst>
              </p:cNvPr>
              <p:cNvSpPr/>
              <p:nvPr/>
            </p:nvSpPr>
            <p:spPr>
              <a:xfrm>
                <a:off x="7020272" y="379588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27E6B97-80DB-9045-8ECF-EAA497CDDBC0}"/>
                  </a:ext>
                </a:extLst>
              </p:cNvPr>
              <p:cNvSpPr/>
              <p:nvPr/>
            </p:nvSpPr>
            <p:spPr>
              <a:xfrm>
                <a:off x="7092280" y="343584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538BBA-A9AB-DF46-AD8D-A96E2C19C88D}"/>
                  </a:ext>
                </a:extLst>
              </p:cNvPr>
              <p:cNvSpPr/>
              <p:nvPr/>
            </p:nvSpPr>
            <p:spPr>
              <a:xfrm>
                <a:off x="7380312" y="343584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8716A0F-9A43-614F-80D5-8099DB6003E5}"/>
                  </a:ext>
                </a:extLst>
              </p:cNvPr>
              <p:cNvSpPr/>
              <p:nvPr/>
            </p:nvSpPr>
            <p:spPr>
              <a:xfrm>
                <a:off x="7380312" y="307580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FE22EE0-F240-434C-AA53-D464CDB4E59E}"/>
                  </a:ext>
                </a:extLst>
              </p:cNvPr>
              <p:cNvSpPr/>
              <p:nvPr/>
            </p:nvSpPr>
            <p:spPr>
              <a:xfrm>
                <a:off x="7740352" y="343584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11DE9CA-123C-B84D-94F7-EFFE45AA0AA9}"/>
                  </a:ext>
                </a:extLst>
              </p:cNvPr>
              <p:cNvSpPr/>
              <p:nvPr/>
            </p:nvSpPr>
            <p:spPr>
              <a:xfrm>
                <a:off x="7956376" y="307580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C7D2E8A-0372-CF46-8016-ED2A6CF8FD1D}"/>
                  </a:ext>
                </a:extLst>
              </p:cNvPr>
              <p:cNvSpPr/>
              <p:nvPr/>
            </p:nvSpPr>
            <p:spPr>
              <a:xfrm>
                <a:off x="7812360" y="293179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031F897-FCBE-8345-9F54-0F274E3C79E8}"/>
                  </a:ext>
                </a:extLst>
              </p:cNvPr>
              <p:cNvSpPr/>
              <p:nvPr/>
            </p:nvSpPr>
            <p:spPr>
              <a:xfrm>
                <a:off x="8028384" y="257175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1064891-FEA0-B94A-9983-DEE9D3F83E4E}"/>
                  </a:ext>
                </a:extLst>
              </p:cNvPr>
              <p:cNvSpPr/>
              <p:nvPr/>
            </p:nvSpPr>
            <p:spPr>
              <a:xfrm>
                <a:off x="7092280" y="357986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E815FC0-F2D4-7C41-9894-11C14AE54A4E}"/>
                  </a:ext>
                </a:extLst>
              </p:cNvPr>
              <p:cNvSpPr/>
              <p:nvPr/>
            </p:nvSpPr>
            <p:spPr>
              <a:xfrm>
                <a:off x="7244680" y="373226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88236C9-0152-5F46-AEBB-AB1E9D51891D}"/>
                  </a:ext>
                </a:extLst>
              </p:cNvPr>
              <p:cNvSpPr/>
              <p:nvPr/>
            </p:nvSpPr>
            <p:spPr>
              <a:xfrm>
                <a:off x="8244408" y="293179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005295B-D0B3-4544-B582-3D68EBF306D5}"/>
                  </a:ext>
                </a:extLst>
              </p:cNvPr>
              <p:cNvSpPr/>
              <p:nvPr/>
            </p:nvSpPr>
            <p:spPr>
              <a:xfrm>
                <a:off x="7596336" y="321982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57D7282-9858-A646-AE16-E2E60F653DD2}"/>
                  </a:ext>
                </a:extLst>
              </p:cNvPr>
              <p:cNvSpPr/>
              <p:nvPr/>
            </p:nvSpPr>
            <p:spPr>
              <a:xfrm>
                <a:off x="7524328" y="365187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BE5634C-B6BE-0E4A-8906-614A44CDDE8C}"/>
                  </a:ext>
                </a:extLst>
              </p:cNvPr>
              <p:cNvSpPr/>
              <p:nvPr/>
            </p:nvSpPr>
            <p:spPr>
              <a:xfrm>
                <a:off x="6876256" y="401191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D75E728B-BBF0-144C-A7B3-36BCDF93BD54}"/>
                  </a:ext>
                </a:extLst>
              </p:cNvPr>
              <p:cNvCxnSpPr/>
              <p:nvPr/>
            </p:nvCxnSpPr>
            <p:spPr>
              <a:xfrm flipV="1">
                <a:off x="6660232" y="2571750"/>
                <a:ext cx="1728192" cy="1512168"/>
              </a:xfrm>
              <a:prstGeom prst="line">
                <a:avLst/>
              </a:prstGeom>
              <a:ln w="317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sp>
        <p:nvSpPr>
          <p:cNvPr id="35" name="TextBox 34">
            <a:extLst>
              <a:ext uri="{FF2B5EF4-FFF2-40B4-BE49-F238E27FC236}">
                <a16:creationId xmlns:a16="http://schemas.microsoft.com/office/drawing/2014/main" id="{7A158418-FD77-CA4B-A8DA-5E597165564E}"/>
              </a:ext>
            </a:extLst>
          </p:cNvPr>
          <p:cNvSpPr txBox="1"/>
          <p:nvPr/>
        </p:nvSpPr>
        <p:spPr>
          <a:xfrm>
            <a:off x="2555776" y="4443958"/>
            <a:ext cx="2770567" cy="369332"/>
          </a:xfrm>
          <a:prstGeom prst="rect">
            <a:avLst/>
          </a:prstGeom>
          <a:noFill/>
        </p:spPr>
        <p:txBody>
          <a:bodyPr wrap="none" rtlCol="0">
            <a:spAutoFit/>
          </a:bodyPr>
          <a:lstStyle/>
          <a:p>
            <a:r>
              <a:rPr lang="en-US" dirty="0"/>
              <a:t>Relative weights of </a:t>
            </a:r>
            <a:r>
              <a:rPr lang="en-US" b="1" dirty="0"/>
              <a:t>R</a:t>
            </a:r>
            <a:r>
              <a:rPr lang="en-US" dirty="0"/>
              <a:t> and </a:t>
            </a:r>
            <a:r>
              <a:rPr lang="en-US" b="1" dirty="0"/>
              <a:t>B</a:t>
            </a:r>
            <a:r>
              <a:rPr lang="en-US" dirty="0"/>
              <a:t> </a:t>
            </a:r>
          </a:p>
        </p:txBody>
      </p:sp>
      <p:pic>
        <p:nvPicPr>
          <p:cNvPr id="42" name="Picture 41" descr="A picture containing dark, silhouette&#10;&#10;Description automatically generated">
            <a:extLst>
              <a:ext uri="{FF2B5EF4-FFF2-40B4-BE49-F238E27FC236}">
                <a16:creationId xmlns:a16="http://schemas.microsoft.com/office/drawing/2014/main" id="{A84AE93B-FCA1-B742-A986-4578D79EF78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419872" y="3507854"/>
            <a:ext cx="987574" cy="987574"/>
          </a:xfrm>
          <a:prstGeom prst="rect">
            <a:avLst/>
          </a:prstGeom>
        </p:spPr>
      </p:pic>
      <p:pic>
        <p:nvPicPr>
          <p:cNvPr id="43" name="Picture 42" descr="A picture containing dark, silhouette&#10;&#10;Description automatically generated">
            <a:extLst>
              <a:ext uri="{FF2B5EF4-FFF2-40B4-BE49-F238E27FC236}">
                <a16:creationId xmlns:a16="http://schemas.microsoft.com/office/drawing/2014/main" id="{B84EE12A-51E8-244E-8866-C0E06BF1F9A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6200000">
            <a:off x="5508104" y="2787774"/>
            <a:ext cx="987574" cy="987574"/>
          </a:xfrm>
          <a:prstGeom prst="rect">
            <a:avLst/>
          </a:prstGeom>
        </p:spPr>
      </p:pic>
      <p:sp>
        <p:nvSpPr>
          <p:cNvPr id="44" name="TextBox 43">
            <a:extLst>
              <a:ext uri="{FF2B5EF4-FFF2-40B4-BE49-F238E27FC236}">
                <a16:creationId xmlns:a16="http://schemas.microsoft.com/office/drawing/2014/main" id="{F70BB3A5-601C-B046-99FA-B8504BAE7B85}"/>
              </a:ext>
            </a:extLst>
          </p:cNvPr>
          <p:cNvSpPr txBox="1"/>
          <p:nvPr/>
        </p:nvSpPr>
        <p:spPr>
          <a:xfrm>
            <a:off x="755576" y="1491630"/>
            <a:ext cx="1994713" cy="369332"/>
          </a:xfrm>
          <a:prstGeom prst="rect">
            <a:avLst/>
          </a:prstGeom>
          <a:noFill/>
        </p:spPr>
        <p:txBody>
          <a:bodyPr wrap="none" rtlCol="0">
            <a:spAutoFit/>
          </a:bodyPr>
          <a:lstStyle/>
          <a:p>
            <a:r>
              <a:rPr lang="en-US" dirty="0"/>
              <a:t>The </a:t>
            </a:r>
            <a:r>
              <a:rPr lang="en-US" b="1" dirty="0"/>
              <a:t>Kalman Gain </a:t>
            </a:r>
            <a:r>
              <a:rPr lang="en-US" dirty="0"/>
              <a:t>is</a:t>
            </a:r>
          </a:p>
        </p:txBody>
      </p:sp>
    </p:spTree>
    <p:extLst>
      <p:ext uri="{BB962C8B-B14F-4D97-AF65-F5344CB8AC3E}">
        <p14:creationId xmlns:p14="http://schemas.microsoft.com/office/powerpoint/2010/main" val="1334867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43149-5BD5-6046-B49D-1A746C629159}"/>
              </a:ext>
            </a:extLst>
          </p:cNvPr>
          <p:cNvSpPr>
            <a:spLocks noGrp="1"/>
          </p:cNvSpPr>
          <p:nvPr>
            <p:ph type="title"/>
          </p:nvPr>
        </p:nvSpPr>
        <p:spPr/>
        <p:txBody>
          <a:bodyPr/>
          <a:lstStyle/>
          <a:p>
            <a:r>
              <a:rPr lang="en-US" dirty="0"/>
              <a:t>Emission inversions estimates</a:t>
            </a:r>
          </a:p>
        </p:txBody>
      </p:sp>
      <p:sp>
        <p:nvSpPr>
          <p:cNvPr id="3" name="Rectangle 2">
            <a:extLst>
              <a:ext uri="{FF2B5EF4-FFF2-40B4-BE49-F238E27FC236}">
                <a16:creationId xmlns:a16="http://schemas.microsoft.com/office/drawing/2014/main" id="{BC42E087-4674-6047-973A-C7B28556881F}"/>
              </a:ext>
            </a:extLst>
          </p:cNvPr>
          <p:cNvSpPr/>
          <p:nvPr/>
        </p:nvSpPr>
        <p:spPr>
          <a:xfrm>
            <a:off x="953882" y="1004690"/>
            <a:ext cx="7226489" cy="3347070"/>
          </a:xfrm>
          <a:prstGeom prst="rect">
            <a:avLst/>
          </a:prstGeom>
        </p:spPr>
        <p:txBody>
          <a:bodyPr wrap="square">
            <a:spAutoFit/>
          </a:bodyPr>
          <a:lstStyle/>
          <a:p>
            <a:pPr marL="323850" indent="-242888">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Emissions are one of the major uncertainties in composition modeling (can not be measured directly)</a:t>
            </a:r>
          </a:p>
          <a:p>
            <a:pPr marL="323850" indent="-242888">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The compilation of emissions inventories is a </a:t>
            </a:r>
            <a:r>
              <a:rPr lang="en-GB" sz="1650" dirty="0">
                <a:latin typeface="Calibri" panose="020F0502020204030204" pitchFamily="34" charset="0"/>
                <a:cs typeface="Calibri" panose="020F0502020204030204" pitchFamily="34" charset="0"/>
              </a:rPr>
              <a:t>labour-intensive</a:t>
            </a:r>
            <a:r>
              <a:rPr lang="en-US" sz="1650" dirty="0">
                <a:latin typeface="Calibri" panose="020F0502020204030204" pitchFamily="34" charset="0"/>
                <a:cs typeface="Calibri" panose="020F0502020204030204" pitchFamily="34" charset="0"/>
              </a:rPr>
              <a:t> task based on a wide variety of socio-economic and land use data, past emissions are used into the forecasts</a:t>
            </a:r>
          </a:p>
          <a:p>
            <a:pPr marL="323850" indent="-242888">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Some emissions can be “modeled” based on wind (dust and sea salt aerosol) or temperature (biogenic emissions)</a:t>
            </a:r>
            <a:endParaRPr lang="en-US" sz="1650" i="1" dirty="0">
              <a:latin typeface="Calibri" panose="020F0502020204030204" pitchFamily="34" charset="0"/>
              <a:cs typeface="Calibri" panose="020F0502020204030204" pitchFamily="34" charset="0"/>
            </a:endParaRPr>
          </a:p>
          <a:p>
            <a:pPr marL="323850" indent="-242888">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Some emissions can be observed indirectly from satellites instruments (Fire radiative power, burnt area, volcanic plumes)</a:t>
            </a:r>
          </a:p>
          <a:p>
            <a:pPr marL="323850" indent="-242888">
              <a:spcAft>
                <a:spcPts val="900"/>
              </a:spcAft>
              <a:buFont typeface="Arial" panose="020B0604020202020204" pitchFamily="34" charset="0"/>
              <a:buChar char="•"/>
            </a:pPr>
            <a:r>
              <a:rPr lang="en-US" sz="1650" dirty="0">
                <a:latin typeface="Calibri" panose="020F0502020204030204" pitchFamily="34" charset="0"/>
                <a:cs typeface="Calibri" panose="020F0502020204030204" pitchFamily="34" charset="0"/>
              </a:rPr>
              <a:t>“</a:t>
            </a:r>
            <a:r>
              <a:rPr lang="en-GB" sz="1650" dirty="0">
                <a:latin typeface="Calibri" panose="020F0502020204030204" pitchFamily="34" charset="0"/>
                <a:cs typeface="Calibri" panose="020F0502020204030204" pitchFamily="34" charset="0"/>
              </a:rPr>
              <a:t>Inverse” methods can be used to correct emission estimates using observations and models</a:t>
            </a:r>
            <a:endParaRPr lang="en-US" sz="16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6324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Modelling improvement is crucial for DA</a:t>
            </a:r>
          </a:p>
        </p:txBody>
      </p:sp>
      <p:sp>
        <p:nvSpPr>
          <p:cNvPr id="4" name="Slide Number Placeholder 3"/>
          <p:cNvSpPr>
            <a:spLocks noGrp="1"/>
          </p:cNvSpPr>
          <p:nvPr>
            <p:ph type="sldNum" sz="quarter" idx="10"/>
          </p:nvPr>
        </p:nvSpPr>
        <p:spPr/>
        <p:txBody>
          <a:bodyPr/>
          <a:lstStyle/>
          <a:p>
            <a:r>
              <a:rPr lang="en-GB"/>
              <a:t>Slide </a:t>
            </a:r>
            <a:fld id="{4E567AF3-9D1A-46B3-AE83-267C8175D972}" type="slidenum">
              <a:rPr lang="en-GB" smtClean="0"/>
              <a:pPr/>
              <a:t>9</a:t>
            </a:fld>
            <a:endParaRPr lang="en-GB"/>
          </a:p>
        </p:txBody>
      </p:sp>
      <p:sp>
        <p:nvSpPr>
          <p:cNvPr id="5" name="TextBox 4"/>
          <p:cNvSpPr txBox="1"/>
          <p:nvPr/>
        </p:nvSpPr>
        <p:spPr>
          <a:xfrm>
            <a:off x="870438" y="620880"/>
            <a:ext cx="8177744" cy="646331"/>
          </a:xfrm>
          <a:prstGeom prst="rect">
            <a:avLst/>
          </a:prstGeom>
          <a:noFill/>
        </p:spPr>
        <p:txBody>
          <a:bodyPr wrap="square" rtlCol="0">
            <a:spAutoFit/>
          </a:bodyPr>
          <a:lstStyle/>
          <a:p>
            <a:r>
              <a:rPr lang="en-GB" dirty="0"/>
              <a:t>Better modelling of fluxes and emissions and how they are inputted into models are very important</a:t>
            </a:r>
          </a:p>
        </p:txBody>
      </p:sp>
      <p:pic>
        <p:nvPicPr>
          <p:cNvPr id="9" name="Picture 8" descr="A picture containing text, map, boat, sitting&#10;&#10;Description automatically generated">
            <a:extLst>
              <a:ext uri="{FF2B5EF4-FFF2-40B4-BE49-F238E27FC236}">
                <a16:creationId xmlns:a16="http://schemas.microsoft.com/office/drawing/2014/main" id="{F82F4FA9-2D19-8D42-BD2A-8F976E8D15C1}"/>
              </a:ext>
            </a:extLst>
          </p:cNvPr>
          <p:cNvPicPr>
            <a:picLocks noChangeAspect="1"/>
          </p:cNvPicPr>
          <p:nvPr/>
        </p:nvPicPr>
        <p:blipFill>
          <a:blip r:embed="rId2"/>
          <a:stretch>
            <a:fillRect/>
          </a:stretch>
        </p:blipFill>
        <p:spPr>
          <a:xfrm>
            <a:off x="520745" y="1347089"/>
            <a:ext cx="4580837" cy="3434035"/>
          </a:xfrm>
          <a:prstGeom prst="rect">
            <a:avLst/>
          </a:prstGeom>
        </p:spPr>
      </p:pic>
      <p:sp>
        <p:nvSpPr>
          <p:cNvPr id="10" name="TextBox 9">
            <a:extLst>
              <a:ext uri="{FF2B5EF4-FFF2-40B4-BE49-F238E27FC236}">
                <a16:creationId xmlns:a16="http://schemas.microsoft.com/office/drawing/2014/main" id="{40EB584B-71C7-1B49-BCD0-75657B9E78C1}"/>
              </a:ext>
            </a:extLst>
          </p:cNvPr>
          <p:cNvSpPr txBox="1"/>
          <p:nvPr/>
        </p:nvSpPr>
        <p:spPr>
          <a:xfrm>
            <a:off x="5368835" y="1391194"/>
            <a:ext cx="3429000" cy="507831"/>
          </a:xfrm>
          <a:prstGeom prst="rect">
            <a:avLst/>
          </a:prstGeom>
          <a:noFill/>
        </p:spPr>
        <p:txBody>
          <a:bodyPr wrap="square" rtlCol="0">
            <a:spAutoFit/>
          </a:bodyPr>
          <a:lstStyle/>
          <a:p>
            <a:r>
              <a:rPr lang="en-US" sz="1350" dirty="0"/>
              <a:t>Sea salt and dust are dependent on wind and precipitations</a:t>
            </a:r>
          </a:p>
        </p:txBody>
      </p:sp>
      <p:sp>
        <p:nvSpPr>
          <p:cNvPr id="11" name="TextBox 10">
            <a:extLst>
              <a:ext uri="{FF2B5EF4-FFF2-40B4-BE49-F238E27FC236}">
                <a16:creationId xmlns:a16="http://schemas.microsoft.com/office/drawing/2014/main" id="{5E9EE933-8F5C-A949-ABBF-C5BF5BB439F4}"/>
              </a:ext>
            </a:extLst>
          </p:cNvPr>
          <p:cNvSpPr txBox="1"/>
          <p:nvPr/>
        </p:nvSpPr>
        <p:spPr>
          <a:xfrm>
            <a:off x="5368835" y="3165067"/>
            <a:ext cx="854016" cy="300082"/>
          </a:xfrm>
          <a:prstGeom prst="rect">
            <a:avLst/>
          </a:prstGeom>
          <a:noFill/>
        </p:spPr>
        <p:txBody>
          <a:bodyPr wrap="none" rtlCol="0">
            <a:spAutoFit/>
          </a:bodyPr>
          <a:lstStyle/>
          <a:p>
            <a:r>
              <a:rPr lang="en-US" sz="1350" dirty="0"/>
              <a:t>Wildfires </a:t>
            </a:r>
          </a:p>
        </p:txBody>
      </p:sp>
      <p:sp>
        <p:nvSpPr>
          <p:cNvPr id="12" name="TextBox 11">
            <a:extLst>
              <a:ext uri="{FF2B5EF4-FFF2-40B4-BE49-F238E27FC236}">
                <a16:creationId xmlns:a16="http://schemas.microsoft.com/office/drawing/2014/main" id="{A71F77DF-BA7B-8B4E-8500-DB0D1A4D2B55}"/>
              </a:ext>
            </a:extLst>
          </p:cNvPr>
          <p:cNvSpPr txBox="1"/>
          <p:nvPr/>
        </p:nvSpPr>
        <p:spPr>
          <a:xfrm>
            <a:off x="5368835" y="2294751"/>
            <a:ext cx="1804148" cy="300082"/>
          </a:xfrm>
          <a:prstGeom prst="rect">
            <a:avLst/>
          </a:prstGeom>
          <a:noFill/>
        </p:spPr>
        <p:txBody>
          <a:bodyPr wrap="none" rtlCol="0">
            <a:spAutoFit/>
          </a:bodyPr>
          <a:lstStyle/>
          <a:p>
            <a:r>
              <a:rPr lang="en-US" sz="1350" dirty="0"/>
              <a:t>Biogenic (plants) fluxes</a:t>
            </a:r>
          </a:p>
        </p:txBody>
      </p:sp>
      <p:sp>
        <p:nvSpPr>
          <p:cNvPr id="13" name="TextBox 12">
            <a:extLst>
              <a:ext uri="{FF2B5EF4-FFF2-40B4-BE49-F238E27FC236}">
                <a16:creationId xmlns:a16="http://schemas.microsoft.com/office/drawing/2014/main" id="{39B2ACE0-C923-1643-892F-447DF560657A}"/>
              </a:ext>
            </a:extLst>
          </p:cNvPr>
          <p:cNvSpPr txBox="1"/>
          <p:nvPr/>
        </p:nvSpPr>
        <p:spPr>
          <a:xfrm>
            <a:off x="5378632" y="4095205"/>
            <a:ext cx="2276585" cy="300082"/>
          </a:xfrm>
          <a:prstGeom prst="rect">
            <a:avLst/>
          </a:prstGeom>
          <a:noFill/>
        </p:spPr>
        <p:txBody>
          <a:bodyPr wrap="none" rtlCol="0">
            <a:spAutoFit/>
          </a:bodyPr>
          <a:lstStyle/>
          <a:p>
            <a:r>
              <a:rPr lang="en-US" sz="1350" dirty="0"/>
              <a:t>Modelling human emissions…</a:t>
            </a:r>
          </a:p>
        </p:txBody>
      </p:sp>
    </p:spTree>
    <p:extLst>
      <p:ext uri="{BB962C8B-B14F-4D97-AF65-F5344CB8AC3E}">
        <p14:creationId xmlns:p14="http://schemas.microsoft.com/office/powerpoint/2010/main" val="1206684122"/>
      </p:ext>
    </p:extLst>
  </p:cSld>
  <p:clrMapOvr>
    <a:masterClrMapping/>
  </p:clrMapOvr>
</p:sld>
</file>

<file path=ppt/theme/theme1.xml><?xml version="1.0" encoding="utf-8"?>
<a:theme xmlns:a="http://schemas.openxmlformats.org/drawingml/2006/main" name="Data Access">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In situ">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r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mergency">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tmospher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limate Ch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ecurity">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pace component">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User Uptak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7248</TotalTime>
  <Words>1675</Words>
  <Application>Microsoft Macintosh PowerPoint</Application>
  <PresentationFormat>On-screen Show (16:9)</PresentationFormat>
  <Paragraphs>270</Paragraphs>
  <Slides>26</Slides>
  <Notes>8</Notes>
  <HiddenSlides>0</HiddenSlides>
  <MMClips>1</MMClips>
  <ScaleCrop>false</ScaleCrop>
  <HeadingPairs>
    <vt:vector size="8" baseType="variant">
      <vt:variant>
        <vt:lpstr>Fonts Used</vt:lpstr>
      </vt:variant>
      <vt:variant>
        <vt:i4>7</vt:i4>
      </vt:variant>
      <vt:variant>
        <vt:lpstr>Theme</vt:lpstr>
      </vt:variant>
      <vt:variant>
        <vt:i4>10</vt:i4>
      </vt:variant>
      <vt:variant>
        <vt:lpstr>Embedded OLE Servers</vt:lpstr>
      </vt:variant>
      <vt:variant>
        <vt:i4>1</vt:i4>
      </vt:variant>
      <vt:variant>
        <vt:lpstr>Slide Titles</vt:lpstr>
      </vt:variant>
      <vt:variant>
        <vt:i4>26</vt:i4>
      </vt:variant>
    </vt:vector>
  </HeadingPairs>
  <TitlesOfParts>
    <vt:vector size="44" baseType="lpstr">
      <vt:lpstr>Arial</vt:lpstr>
      <vt:lpstr>Calibri</vt:lpstr>
      <vt:lpstr>Cambria Math</vt:lpstr>
      <vt:lpstr>Comic Sans MS</vt:lpstr>
      <vt:lpstr>Times</vt:lpstr>
      <vt:lpstr>Verdana</vt:lpstr>
      <vt:lpstr>WP Greek Century</vt:lpstr>
      <vt:lpstr>Data Access</vt:lpstr>
      <vt:lpstr>Marine</vt:lpstr>
      <vt:lpstr>Land</vt:lpstr>
      <vt:lpstr>Emergency</vt:lpstr>
      <vt:lpstr>Atmosphere</vt:lpstr>
      <vt:lpstr>Climate Change</vt:lpstr>
      <vt:lpstr>Security</vt:lpstr>
      <vt:lpstr>Space component</vt:lpstr>
      <vt:lpstr>User Uptake</vt:lpstr>
      <vt:lpstr>In situ</vt:lpstr>
      <vt:lpstr>Equation</vt:lpstr>
      <vt:lpstr>PowerPoint Presentation</vt:lpstr>
      <vt:lpstr>Outline</vt:lpstr>
      <vt:lpstr>Data assimilation approaches</vt:lpstr>
      <vt:lpstr>Variational data assimilation</vt:lpstr>
      <vt:lpstr>Variational data assimilation</vt:lpstr>
      <vt:lpstr>Ensemble data assimilation</vt:lpstr>
      <vt:lpstr>Ensemble data assimilation</vt:lpstr>
      <vt:lpstr>Emission inversions estimates</vt:lpstr>
      <vt:lpstr>Modelling improvement is crucial for DA</vt:lpstr>
      <vt:lpstr>Inverse models (emission estimations)</vt:lpstr>
      <vt:lpstr>Inverse models (emission estimations)</vt:lpstr>
      <vt:lpstr>Inverse models (emission estimations)</vt:lpstr>
      <vt:lpstr>Operational emissions estimations using IFS: foundations</vt:lpstr>
      <vt:lpstr>The emission problem across the scales</vt:lpstr>
      <vt:lpstr>NO2: problems with fast chemistry</vt:lpstr>
      <vt:lpstr>Short lived memory of NO2 assimilation</vt:lpstr>
      <vt:lpstr>CO2 assimilation and surface fluxes</vt:lpstr>
      <vt:lpstr>Example of atmospheric composition forecasts: The Australian Fires </vt:lpstr>
      <vt:lpstr>Co-emission example: 2015 US fires</vt:lpstr>
      <vt:lpstr>Co-emission example: US fires</vt:lpstr>
      <vt:lpstr>Aerosol Impacts on temperature 2020 US fires</vt:lpstr>
      <vt:lpstr>Coupling between tracer and wind field in 4D-Var: illustration using 1D advection model</vt:lpstr>
      <vt:lpstr>Single observation experiments - Ozone and wind increments</vt:lpstr>
      <vt:lpstr>Using the ensemble information </vt:lpstr>
      <vt:lpstr>Negative impacts of AC for NWP: Example from ERA-Interim </vt:lpstr>
      <vt:lpstr>Summary</vt:lpstr>
    </vt:vector>
  </TitlesOfParts>
  <Company>GCG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Borras, Telm</dc:creator>
  <cp:lastModifiedBy>Jerome Barre</cp:lastModifiedBy>
  <cp:revision>840</cp:revision>
  <cp:lastPrinted>2018-09-11T12:14:52Z</cp:lastPrinted>
  <dcterms:created xsi:type="dcterms:W3CDTF">2016-08-05T07:21:09Z</dcterms:created>
  <dcterms:modified xsi:type="dcterms:W3CDTF">2020-11-17T10:31:30Z</dcterms:modified>
</cp:coreProperties>
</file>