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539" r:id="rId2"/>
    <p:sldId id="263" r:id="rId3"/>
    <p:sldId id="523" r:id="rId4"/>
    <p:sldId id="529" r:id="rId5"/>
    <p:sldId id="524" r:id="rId6"/>
    <p:sldId id="530" r:id="rId7"/>
    <p:sldId id="525" r:id="rId8"/>
    <p:sldId id="526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128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8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6AB90-0034-544E-90B1-2155113AB717}" type="doc">
      <dgm:prSet loTypeId="urn:microsoft.com/office/officeart/2005/8/layout/hProcess9" loCatId="" qsTypeId="urn:microsoft.com/office/officeart/2005/8/quickstyle/simple4" qsCatId="simple" csTypeId="urn:microsoft.com/office/officeart/2005/8/colors/accent6_3" csCatId="accent6" phldr="1"/>
      <dgm:spPr/>
    </dgm:pt>
    <dgm:pt modelId="{E0E1821D-9506-414B-A6D5-209E9A4F25C4}">
      <dgm:prSet phldrT="[Texte]"/>
      <dgm:spPr/>
      <dgm:t>
        <a:bodyPr/>
        <a:lstStyle/>
        <a:p>
          <a:r>
            <a:rPr lang="fr-FR" dirty="0" smtClean="0"/>
            <a:t>Data Provision</a:t>
          </a:r>
          <a:endParaRPr lang="fr-FR" dirty="0"/>
        </a:p>
      </dgm:t>
    </dgm:pt>
    <dgm:pt modelId="{1A171957-07AF-FA48-AFD6-0156EF854DA2}" type="parTrans" cxnId="{BFF0C2B5-4F0D-2044-811F-AC8A97F2ADCC}">
      <dgm:prSet/>
      <dgm:spPr/>
      <dgm:t>
        <a:bodyPr/>
        <a:lstStyle/>
        <a:p>
          <a:endParaRPr lang="fr-FR"/>
        </a:p>
      </dgm:t>
    </dgm:pt>
    <dgm:pt modelId="{37C352C0-C092-E34A-A75F-7E1FDF65C539}" type="sibTrans" cxnId="{BFF0C2B5-4F0D-2044-811F-AC8A97F2ADCC}">
      <dgm:prSet/>
      <dgm:spPr/>
      <dgm:t>
        <a:bodyPr/>
        <a:lstStyle/>
        <a:p>
          <a:endParaRPr lang="fr-FR"/>
        </a:p>
      </dgm:t>
    </dgm:pt>
    <dgm:pt modelId="{C537AB21-B5A1-254B-88B5-073236201C32}">
      <dgm:prSet phldrT="[Texte]"/>
      <dgm:spPr/>
      <dgm:t>
        <a:bodyPr/>
        <a:lstStyle/>
        <a:p>
          <a:r>
            <a:rPr lang="fr-FR" dirty="0" smtClean="0"/>
            <a:t>Central </a:t>
          </a:r>
          <a:r>
            <a:rPr lang="fr-FR" dirty="0" err="1" smtClean="0"/>
            <a:t>Labs</a:t>
          </a:r>
          <a:endParaRPr lang="fr-FR" dirty="0"/>
        </a:p>
      </dgm:t>
    </dgm:pt>
    <dgm:pt modelId="{8E19F4F4-F8E2-354D-8C26-6CABB8FF6AE2}" type="parTrans" cxnId="{5FB9C641-0C68-624C-9849-91CC318B0436}">
      <dgm:prSet/>
      <dgm:spPr/>
      <dgm:t>
        <a:bodyPr/>
        <a:lstStyle/>
        <a:p>
          <a:endParaRPr lang="fr-FR"/>
        </a:p>
      </dgm:t>
    </dgm:pt>
    <dgm:pt modelId="{F8393015-21CD-7243-A89F-98BC1D049C0A}" type="sibTrans" cxnId="{5FB9C641-0C68-624C-9849-91CC318B0436}">
      <dgm:prSet/>
      <dgm:spPr/>
      <dgm:t>
        <a:bodyPr/>
        <a:lstStyle/>
        <a:p>
          <a:endParaRPr lang="fr-FR"/>
        </a:p>
      </dgm:t>
    </dgm:pt>
    <dgm:pt modelId="{9FBBDE50-42F6-034B-AFDB-A86F05E7BB04}">
      <dgm:prSet phldrT="[Texte]"/>
      <dgm:spPr/>
      <dgm:t>
        <a:bodyPr/>
        <a:lstStyle/>
        <a:p>
          <a:r>
            <a:rPr lang="fr-FR" dirty="0" smtClean="0"/>
            <a:t>Data Curation and Access</a:t>
          </a:r>
          <a:endParaRPr lang="fr-FR" dirty="0"/>
        </a:p>
      </dgm:t>
    </dgm:pt>
    <dgm:pt modelId="{2CB2F8E8-EED4-ED4F-AF94-25E3C64B7C84}" type="parTrans" cxnId="{EBD60B3E-C42D-064A-8386-F5D1BAD65E5D}">
      <dgm:prSet/>
      <dgm:spPr/>
      <dgm:t>
        <a:bodyPr/>
        <a:lstStyle/>
        <a:p>
          <a:endParaRPr lang="fr-FR"/>
        </a:p>
      </dgm:t>
    </dgm:pt>
    <dgm:pt modelId="{545D9338-AC44-AF43-9408-09ED6E739154}" type="sibTrans" cxnId="{EBD60B3E-C42D-064A-8386-F5D1BAD65E5D}">
      <dgm:prSet/>
      <dgm:spPr/>
      <dgm:t>
        <a:bodyPr/>
        <a:lstStyle/>
        <a:p>
          <a:endParaRPr lang="fr-FR"/>
        </a:p>
      </dgm:t>
    </dgm:pt>
    <dgm:pt modelId="{D90B3D63-FC8E-DA4A-A9EB-9A5EC0644075}" type="pres">
      <dgm:prSet presAssocID="{1C16AB90-0034-544E-90B1-2155113AB717}" presName="CompostProcess" presStyleCnt="0">
        <dgm:presLayoutVars>
          <dgm:dir/>
          <dgm:resizeHandles val="exact"/>
        </dgm:presLayoutVars>
      </dgm:prSet>
      <dgm:spPr/>
    </dgm:pt>
    <dgm:pt modelId="{CFAD7FED-0B4A-344B-8AC1-595E5CABA4D5}" type="pres">
      <dgm:prSet presAssocID="{1C16AB90-0034-544E-90B1-2155113AB717}" presName="arrow" presStyleLbl="bgShp" presStyleIdx="0" presStyleCnt="1" custScaleX="117647" custScaleY="88863"/>
      <dgm:spPr/>
    </dgm:pt>
    <dgm:pt modelId="{E021FE25-E98B-9945-9168-08D97A69473A}" type="pres">
      <dgm:prSet presAssocID="{1C16AB90-0034-544E-90B1-2155113AB717}" presName="linearProcess" presStyleCnt="0"/>
      <dgm:spPr/>
    </dgm:pt>
    <dgm:pt modelId="{B929CA67-1895-F344-9F5B-E3BFB01403E5}" type="pres">
      <dgm:prSet presAssocID="{E0E1821D-9506-414B-A6D5-209E9A4F25C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A60EFD-540A-6C48-B7AE-3C441AD4020F}" type="pres">
      <dgm:prSet presAssocID="{37C352C0-C092-E34A-A75F-7E1FDF65C539}" presName="sibTrans" presStyleCnt="0"/>
      <dgm:spPr/>
    </dgm:pt>
    <dgm:pt modelId="{A29E0729-6AEB-1848-95C9-393E0F4F659B}" type="pres">
      <dgm:prSet presAssocID="{C537AB21-B5A1-254B-88B5-073236201C3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99F88E-00E2-0141-98DA-0195065E2816}" type="pres">
      <dgm:prSet presAssocID="{F8393015-21CD-7243-A89F-98BC1D049C0A}" presName="sibTrans" presStyleCnt="0"/>
      <dgm:spPr/>
    </dgm:pt>
    <dgm:pt modelId="{0A342B64-5733-BC4C-8159-056FFD643BB8}" type="pres">
      <dgm:prSet presAssocID="{9FBBDE50-42F6-034B-AFDB-A86F05E7BB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B9C641-0C68-624C-9849-91CC318B0436}" srcId="{1C16AB90-0034-544E-90B1-2155113AB717}" destId="{C537AB21-B5A1-254B-88B5-073236201C32}" srcOrd="1" destOrd="0" parTransId="{8E19F4F4-F8E2-354D-8C26-6CABB8FF6AE2}" sibTransId="{F8393015-21CD-7243-A89F-98BC1D049C0A}"/>
    <dgm:cxn modelId="{DA9EFEA0-933C-F64C-BDC7-2C3D7DE68B6D}" type="presOf" srcId="{C537AB21-B5A1-254B-88B5-073236201C32}" destId="{A29E0729-6AEB-1848-95C9-393E0F4F659B}" srcOrd="0" destOrd="0" presId="urn:microsoft.com/office/officeart/2005/8/layout/hProcess9"/>
    <dgm:cxn modelId="{BFF0C2B5-4F0D-2044-811F-AC8A97F2ADCC}" srcId="{1C16AB90-0034-544E-90B1-2155113AB717}" destId="{E0E1821D-9506-414B-A6D5-209E9A4F25C4}" srcOrd="0" destOrd="0" parTransId="{1A171957-07AF-FA48-AFD6-0156EF854DA2}" sibTransId="{37C352C0-C092-E34A-A75F-7E1FDF65C539}"/>
    <dgm:cxn modelId="{D02BE274-5951-8343-ABBC-D4CC0C0303F8}" type="presOf" srcId="{9FBBDE50-42F6-034B-AFDB-A86F05E7BB04}" destId="{0A342B64-5733-BC4C-8159-056FFD643BB8}" srcOrd="0" destOrd="0" presId="urn:microsoft.com/office/officeart/2005/8/layout/hProcess9"/>
    <dgm:cxn modelId="{2B670C9A-6DCC-8949-AC07-C4F7AB6D2C0C}" type="presOf" srcId="{1C16AB90-0034-544E-90B1-2155113AB717}" destId="{D90B3D63-FC8E-DA4A-A9EB-9A5EC0644075}" srcOrd="0" destOrd="0" presId="urn:microsoft.com/office/officeart/2005/8/layout/hProcess9"/>
    <dgm:cxn modelId="{EBD60B3E-C42D-064A-8386-F5D1BAD65E5D}" srcId="{1C16AB90-0034-544E-90B1-2155113AB717}" destId="{9FBBDE50-42F6-034B-AFDB-A86F05E7BB04}" srcOrd="2" destOrd="0" parTransId="{2CB2F8E8-EED4-ED4F-AF94-25E3C64B7C84}" sibTransId="{545D9338-AC44-AF43-9408-09ED6E739154}"/>
    <dgm:cxn modelId="{874B1A84-2525-CC42-8F82-EC01DC9D0E8C}" type="presOf" srcId="{E0E1821D-9506-414B-A6D5-209E9A4F25C4}" destId="{B929CA67-1895-F344-9F5B-E3BFB01403E5}" srcOrd="0" destOrd="0" presId="urn:microsoft.com/office/officeart/2005/8/layout/hProcess9"/>
    <dgm:cxn modelId="{A9D0DDB8-BABC-FC48-812D-F21A5859A71F}" type="presParOf" srcId="{D90B3D63-FC8E-DA4A-A9EB-9A5EC0644075}" destId="{CFAD7FED-0B4A-344B-8AC1-595E5CABA4D5}" srcOrd="0" destOrd="0" presId="urn:microsoft.com/office/officeart/2005/8/layout/hProcess9"/>
    <dgm:cxn modelId="{1C2928BA-22D5-1347-BA03-16EDDB128BA9}" type="presParOf" srcId="{D90B3D63-FC8E-DA4A-A9EB-9A5EC0644075}" destId="{E021FE25-E98B-9945-9168-08D97A69473A}" srcOrd="1" destOrd="0" presId="urn:microsoft.com/office/officeart/2005/8/layout/hProcess9"/>
    <dgm:cxn modelId="{86DE5E80-7F6D-C647-A09D-36B911FE21C1}" type="presParOf" srcId="{E021FE25-E98B-9945-9168-08D97A69473A}" destId="{B929CA67-1895-F344-9F5B-E3BFB01403E5}" srcOrd="0" destOrd="0" presId="urn:microsoft.com/office/officeart/2005/8/layout/hProcess9"/>
    <dgm:cxn modelId="{99E5AEA0-26A5-6D45-BA90-F57A976B22CE}" type="presParOf" srcId="{E021FE25-E98B-9945-9168-08D97A69473A}" destId="{7DA60EFD-540A-6C48-B7AE-3C441AD4020F}" srcOrd="1" destOrd="0" presId="urn:microsoft.com/office/officeart/2005/8/layout/hProcess9"/>
    <dgm:cxn modelId="{F73C2717-5F91-B94F-8409-C72641B53FAB}" type="presParOf" srcId="{E021FE25-E98B-9945-9168-08D97A69473A}" destId="{A29E0729-6AEB-1848-95C9-393E0F4F659B}" srcOrd="2" destOrd="0" presId="urn:microsoft.com/office/officeart/2005/8/layout/hProcess9"/>
    <dgm:cxn modelId="{6E44132D-BB1A-0E4A-BC71-4EFC8985FBDE}" type="presParOf" srcId="{E021FE25-E98B-9945-9168-08D97A69473A}" destId="{4499F88E-00E2-0141-98DA-0195065E2816}" srcOrd="3" destOrd="0" presId="urn:microsoft.com/office/officeart/2005/8/layout/hProcess9"/>
    <dgm:cxn modelId="{EA69DC54-4781-8848-88BA-FF3AE313495C}" type="presParOf" srcId="{E021FE25-E98B-9945-9168-08D97A69473A}" destId="{0A342B64-5733-BC4C-8159-056FFD643B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D7FED-0B4A-344B-8AC1-595E5CABA4D5}">
      <dsp:nvSpPr>
        <dsp:cNvPr id="0" name=""/>
        <dsp:cNvSpPr/>
      </dsp:nvSpPr>
      <dsp:spPr>
        <a:xfrm>
          <a:off x="1" y="142105"/>
          <a:ext cx="6014845" cy="2267745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29CA67-1895-F344-9F5B-E3BFB01403E5}">
      <dsp:nvSpPr>
        <dsp:cNvPr id="0" name=""/>
        <dsp:cNvSpPr/>
      </dsp:nvSpPr>
      <dsp:spPr>
        <a:xfrm>
          <a:off x="4845" y="765587"/>
          <a:ext cx="1936029" cy="102078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Data Provision</a:t>
          </a:r>
          <a:endParaRPr lang="fr-FR" sz="2300" kern="1200" dirty="0"/>
        </a:p>
      </dsp:txBody>
      <dsp:txXfrm>
        <a:off x="54675" y="815417"/>
        <a:ext cx="1836369" cy="921122"/>
      </dsp:txXfrm>
    </dsp:sp>
    <dsp:sp modelId="{A29E0729-6AEB-1848-95C9-393E0F4F659B}">
      <dsp:nvSpPr>
        <dsp:cNvPr id="0" name=""/>
        <dsp:cNvSpPr/>
      </dsp:nvSpPr>
      <dsp:spPr>
        <a:xfrm>
          <a:off x="2039409" y="765587"/>
          <a:ext cx="1936029" cy="102078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Central </a:t>
          </a:r>
          <a:r>
            <a:rPr lang="fr-FR" sz="2300" kern="1200" dirty="0" err="1" smtClean="0"/>
            <a:t>Labs</a:t>
          </a:r>
          <a:endParaRPr lang="fr-FR" sz="2300" kern="1200" dirty="0"/>
        </a:p>
      </dsp:txBody>
      <dsp:txXfrm>
        <a:off x="2089239" y="815417"/>
        <a:ext cx="1836369" cy="921122"/>
      </dsp:txXfrm>
    </dsp:sp>
    <dsp:sp modelId="{0A342B64-5733-BC4C-8159-056FFD643BB8}">
      <dsp:nvSpPr>
        <dsp:cNvPr id="0" name=""/>
        <dsp:cNvSpPr/>
      </dsp:nvSpPr>
      <dsp:spPr>
        <a:xfrm>
          <a:off x="4073973" y="765587"/>
          <a:ext cx="1936029" cy="102078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1"/>
                <a:satOff val="17009"/>
                <a:lumOff val="237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-381691"/>
                <a:satOff val="17009"/>
                <a:lumOff val="237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Data Curation and Access</a:t>
          </a:r>
          <a:endParaRPr lang="fr-FR" sz="2300" kern="1200" dirty="0"/>
        </a:p>
      </dsp:txBody>
      <dsp:txXfrm>
        <a:off x="4123803" y="815417"/>
        <a:ext cx="1836369" cy="921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816FA-C670-FC46-B825-F27EA4A06A01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3FF3-69BA-DA46-933C-A4D2CBD53B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95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16094-7A0A-4853-AA96-FE5F3DB571A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347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10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11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12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13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14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15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16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2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3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4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5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6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7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8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9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23896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6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3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9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8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5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71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9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24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01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3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32A3-C795-A94B-ACDE-9D6EF6EC563F}" type="datetimeFigureOut">
              <a:rPr lang="fr-FR" smtClean="0"/>
              <a:t>14/11/20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5549-D89F-5841-A086-2FEE9148D5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hyperlink" Target="https://aeronet.gsfc.nasa.gov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hyperlink" Target="http://ebas.nilu.no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hyperlink" Target="https://www.iagos.org/iagos-data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264" y="1484784"/>
            <a:ext cx="8710736" cy="1927225"/>
          </a:xfrm>
        </p:spPr>
        <p:txBody>
          <a:bodyPr>
            <a:normAutofit/>
          </a:bodyPr>
          <a:lstStyle/>
          <a:p>
            <a:r>
              <a:rPr lang="fr-CH" dirty="0"/>
              <a:t>An overview of the current in-situ observing system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7918648" cy="3020144"/>
          </a:xfrm>
        </p:spPr>
        <p:txBody>
          <a:bodyPr>
            <a:normAutofit/>
          </a:bodyPr>
          <a:lstStyle/>
          <a:p>
            <a:endParaRPr lang="fr-CH" sz="2800" dirty="0" smtClean="0"/>
          </a:p>
          <a:p>
            <a:r>
              <a:rPr lang="fr-CH" sz="3500" b="1" dirty="0" smtClean="0"/>
              <a:t>Paolo Laj</a:t>
            </a:r>
          </a:p>
          <a:p>
            <a:r>
              <a:rPr lang="fr-CH" sz="2800" dirty="0" smtClean="0"/>
              <a:t>Chair GAW </a:t>
            </a:r>
            <a:r>
              <a:rPr lang="fr-CH" sz="2800" dirty="0" smtClean="0"/>
              <a:t>SAG Aerosol</a:t>
            </a:r>
            <a:r>
              <a:rPr lang="fr-CH" sz="2800" dirty="0" smtClean="0"/>
              <a:t>/ AOPC panel member</a:t>
            </a:r>
          </a:p>
          <a:p>
            <a:r>
              <a:rPr lang="fr-CH" sz="2800" dirty="0" smtClean="0"/>
              <a:t>ACTRIS </a:t>
            </a:r>
            <a:r>
              <a:rPr lang="fr-CH" sz="2800" dirty="0" smtClean="0"/>
              <a:t>Science chair</a:t>
            </a:r>
            <a:endParaRPr lang="fr-CH" sz="2800" dirty="0" smtClean="0"/>
          </a:p>
          <a:p>
            <a:r>
              <a:rPr lang="fr-CH" sz="2800" dirty="0" smtClean="0"/>
              <a:t>Univ-Grenoble-Alpes / Univ. Helsinki </a:t>
            </a:r>
            <a:endParaRPr lang="fr-CH" sz="2800" dirty="0" smtClean="0"/>
          </a:p>
          <a:p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6770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10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In-situ </a:t>
            </a:r>
            <a:r>
              <a:rPr lang="fr-FR" sz="3200" b="1" dirty="0" err="1" smtClean="0"/>
              <a:t>Observing</a:t>
            </a:r>
            <a:r>
              <a:rPr lang="fr-FR" sz="3200" b="1" dirty="0" smtClean="0"/>
              <a:t> System - GHG </a:t>
            </a:r>
            <a:endParaRPr lang="fr-FR" sz="3200" b="1" dirty="0"/>
          </a:p>
        </p:txBody>
      </p:sp>
      <p:pic>
        <p:nvPicPr>
          <p:cNvPr id="2" name="Image 1" descr="Capture d’écran 2020-11-14 à 15.04.3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0" r="3969" b="94203"/>
          <a:stretch/>
        </p:blipFill>
        <p:spPr>
          <a:xfrm>
            <a:off x="1" y="1410903"/>
            <a:ext cx="2197180" cy="397589"/>
          </a:xfrm>
          <a:prstGeom prst="rect">
            <a:avLst/>
          </a:prstGeom>
        </p:spPr>
      </p:pic>
      <p:pic>
        <p:nvPicPr>
          <p:cNvPr id="8" name="Image 7" descr="Capture d’écran 2020-11-14 à 15.04.3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b="2285"/>
          <a:stretch/>
        </p:blipFill>
        <p:spPr>
          <a:xfrm>
            <a:off x="122548" y="1989894"/>
            <a:ext cx="4450925" cy="3694788"/>
          </a:xfrm>
          <a:prstGeom prst="rect">
            <a:avLst/>
          </a:prstGeom>
        </p:spPr>
      </p:pic>
      <p:pic>
        <p:nvPicPr>
          <p:cNvPr id="10" name="Image 9" descr="Capture d’écran 2020-11-14 à 15.04.3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0" b="93828"/>
          <a:stretch/>
        </p:blipFill>
        <p:spPr>
          <a:xfrm>
            <a:off x="0" y="987632"/>
            <a:ext cx="4099255" cy="42327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716882" y="1989894"/>
            <a:ext cx="4141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Data </a:t>
            </a:r>
            <a:r>
              <a:rPr lang="fr-FR" sz="2400" dirty="0" err="1" smtClean="0">
                <a:sym typeface="Wingdings"/>
              </a:rPr>
              <a:t>compiled</a:t>
            </a:r>
            <a:r>
              <a:rPr lang="fr-FR" sz="2400" dirty="0" smtClean="0">
                <a:sym typeface="Wingdings"/>
              </a:rPr>
              <a:t> by the World Data Center for </a:t>
            </a:r>
            <a:r>
              <a:rPr lang="fr-FR" sz="2400" dirty="0" err="1" smtClean="0">
                <a:sym typeface="Wingdings"/>
              </a:rPr>
              <a:t>Greenhouse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Gases</a:t>
            </a:r>
            <a:r>
              <a:rPr lang="fr-FR" sz="2400" dirty="0" smtClean="0">
                <a:sym typeface="Wingdings"/>
              </a:rPr>
              <a:t> (WDCGHG)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Access to data </a:t>
            </a:r>
            <a:r>
              <a:rPr lang="fr-FR" sz="2400" dirty="0" err="1" smtClean="0">
                <a:sym typeface="Wingdings"/>
              </a:rPr>
              <a:t>through</a:t>
            </a:r>
            <a:r>
              <a:rPr lang="fr-FR" sz="2400" dirty="0" smtClean="0">
                <a:sym typeface="Wingdings"/>
              </a:rPr>
              <a:t> WDCGHG </a:t>
            </a:r>
            <a:r>
              <a:rPr lang="fr-FR" sz="2400" dirty="0" err="1" smtClean="0">
                <a:sym typeface="Wingdings"/>
              </a:rPr>
              <a:t>is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delayed</a:t>
            </a:r>
            <a:r>
              <a:rPr lang="fr-FR" sz="2400" dirty="0" smtClean="0">
                <a:sym typeface="Wingdings"/>
              </a:rPr>
              <a:t> </a:t>
            </a:r>
            <a:endParaRPr lang="fr-FR" sz="240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err="1" smtClean="0">
                <a:sym typeface="Wingdings"/>
              </a:rPr>
              <a:t>Mainly</a:t>
            </a:r>
            <a:r>
              <a:rPr lang="fr-FR" sz="2400" dirty="0" smtClean="0">
                <a:sym typeface="Wingdings"/>
              </a:rPr>
              <a:t> accessible </a:t>
            </a:r>
            <a:r>
              <a:rPr lang="fr-FR" sz="2400" dirty="0" err="1" smtClean="0">
                <a:sym typeface="Wingdings"/>
              </a:rPr>
              <a:t>through</a:t>
            </a:r>
            <a:r>
              <a:rPr lang="fr-FR" sz="2400" dirty="0" smtClean="0">
                <a:sym typeface="Wingdings"/>
              </a:rPr>
              <a:t> NOAA-Global Monitoring </a:t>
            </a:r>
            <a:r>
              <a:rPr lang="fr-FR" sz="2400" dirty="0" err="1" smtClean="0">
                <a:sym typeface="Wingdings"/>
              </a:rPr>
              <a:t>Laboratory</a:t>
            </a:r>
            <a:r>
              <a:rPr lang="fr-FR" sz="2400" dirty="0" smtClean="0">
                <a:sym typeface="Wingdings"/>
              </a:rPr>
              <a:t> (US) and ICOS (EU)</a:t>
            </a:r>
            <a:endParaRPr lang="fr-FR" sz="24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407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11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In-situ </a:t>
            </a:r>
            <a:r>
              <a:rPr lang="fr-FR" sz="3200" b="1" dirty="0" err="1" smtClean="0"/>
              <a:t>Observing</a:t>
            </a:r>
            <a:r>
              <a:rPr lang="fr-FR" sz="3200" b="1" dirty="0" smtClean="0"/>
              <a:t> System - Ozone</a:t>
            </a:r>
            <a:endParaRPr lang="fr-FR" sz="3200" b="1" dirty="0"/>
          </a:p>
        </p:txBody>
      </p:sp>
      <p:pic>
        <p:nvPicPr>
          <p:cNvPr id="3" name="Image 2" descr="Capture d’écran 2020-11-14 à 14.43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128722"/>
            <a:ext cx="3614048" cy="2421676"/>
          </a:xfrm>
          <a:prstGeom prst="rect">
            <a:avLst/>
          </a:prstGeom>
        </p:spPr>
      </p:pic>
      <p:pic>
        <p:nvPicPr>
          <p:cNvPr id="5" name="Image 4" descr="Capture d’écran 2020-11-14 à 14.42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" y="3449460"/>
            <a:ext cx="3556762" cy="24631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31524" y="914400"/>
            <a:ext cx="4826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Ozone data are </a:t>
            </a:r>
            <a:r>
              <a:rPr lang="fr-FR" sz="2400" dirty="0" err="1" smtClean="0">
                <a:sym typeface="Wingdings"/>
              </a:rPr>
              <a:t>compiled</a:t>
            </a:r>
            <a:r>
              <a:rPr lang="fr-FR" sz="2400" dirty="0" smtClean="0">
                <a:sym typeface="Wingdings"/>
              </a:rPr>
              <a:t> by the </a:t>
            </a:r>
            <a:r>
              <a:rPr lang="fr-FR" sz="2400" dirty="0" err="1" smtClean="0">
                <a:sym typeface="Wingdings"/>
              </a:rPr>
              <a:t>Tropospheric</a:t>
            </a:r>
            <a:r>
              <a:rPr lang="fr-FR" sz="2400" dirty="0" smtClean="0">
                <a:sym typeface="Wingdings"/>
              </a:rPr>
              <a:t> Ozone </a:t>
            </a:r>
            <a:r>
              <a:rPr lang="fr-FR" sz="2400" dirty="0" err="1" smtClean="0">
                <a:sym typeface="Wingdings"/>
              </a:rPr>
              <a:t>Assessment</a:t>
            </a:r>
            <a:r>
              <a:rPr lang="fr-FR" sz="2400" dirty="0" smtClean="0">
                <a:sym typeface="Wingdings"/>
              </a:rPr>
              <a:t> Report TOAR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 err="1" smtClean="0">
                <a:sym typeface="Wingdings"/>
              </a:rPr>
              <a:t>Many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different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organizations</a:t>
            </a:r>
            <a:r>
              <a:rPr lang="fr-FR" sz="2400" dirty="0" smtClean="0">
                <a:sym typeface="Wingdings"/>
              </a:rPr>
              <a:t> are </a:t>
            </a:r>
            <a:r>
              <a:rPr lang="fr-FR" sz="2400" dirty="0" err="1" smtClean="0">
                <a:sym typeface="Wingdings"/>
              </a:rPr>
              <a:t>constributing</a:t>
            </a:r>
            <a:r>
              <a:rPr lang="fr-FR" sz="2400" dirty="0" smtClean="0">
                <a:sym typeface="Wingdings"/>
              </a:rPr>
              <a:t> to TOAR</a:t>
            </a:r>
            <a:endParaRPr lang="fr-FR" sz="240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Surface Ozone </a:t>
            </a:r>
            <a:r>
              <a:rPr lang="fr-FR" sz="2400" dirty="0" err="1" smtClean="0">
                <a:sym typeface="Wingdings"/>
              </a:rPr>
              <a:t>is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reported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widely</a:t>
            </a:r>
            <a:r>
              <a:rPr lang="fr-FR" sz="2400" dirty="0" smtClean="0">
                <a:sym typeface="Wingdings"/>
              </a:rPr>
              <a:t> all over the World  </a:t>
            </a:r>
            <a:endParaRPr lang="fr-FR" sz="240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Data accessible </a:t>
            </a:r>
            <a:r>
              <a:rPr lang="fr-FR" sz="2400" dirty="0" err="1" smtClean="0">
                <a:sym typeface="Wingdings"/>
              </a:rPr>
              <a:t>through</a:t>
            </a:r>
            <a:r>
              <a:rPr lang="fr-FR" sz="2400" dirty="0" smtClean="0">
                <a:sym typeface="Wingdings"/>
              </a:rPr>
              <a:t> TOAR publications (</a:t>
            </a:r>
            <a:r>
              <a:rPr lang="fr-FR" sz="2400" dirty="0" err="1" smtClean="0">
                <a:sym typeface="Wingdings"/>
              </a:rPr>
              <a:t>Elementa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Special</a:t>
            </a:r>
            <a:r>
              <a:rPr lang="fr-FR" sz="2400" dirty="0" smtClean="0">
                <a:sym typeface="Wingdings"/>
              </a:rPr>
              <a:t> Issue) 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 err="1" smtClean="0">
                <a:solidFill>
                  <a:srgbClr val="57576E"/>
                </a:solidFill>
                <a:sym typeface="Wingdings"/>
              </a:rPr>
              <a:t>Now</a:t>
            </a:r>
            <a:r>
              <a:rPr lang="fr-FR" sz="2400" dirty="0">
                <a:solidFill>
                  <a:srgbClr val="57576E"/>
                </a:solidFill>
                <a:sym typeface="Wingdings"/>
              </a:rPr>
              <a:t> TOAR II </a:t>
            </a:r>
            <a:r>
              <a:rPr lang="fr-FR" sz="2400" dirty="0" err="1">
                <a:solidFill>
                  <a:srgbClr val="57576E"/>
                </a:solidFill>
                <a:sym typeface="Wingdings"/>
              </a:rPr>
              <a:t>https</a:t>
            </a:r>
            <a:r>
              <a:rPr lang="fr-FR" sz="2400" dirty="0">
                <a:solidFill>
                  <a:srgbClr val="57576E"/>
                </a:solidFill>
                <a:sym typeface="Wingdings"/>
              </a:rPr>
              <a:t>://</a:t>
            </a:r>
            <a:r>
              <a:rPr lang="fr-FR" sz="2400" dirty="0" err="1">
                <a:solidFill>
                  <a:srgbClr val="57576E"/>
                </a:solidFill>
                <a:sym typeface="Wingdings"/>
              </a:rPr>
              <a:t>igacproject.org</a:t>
            </a:r>
            <a:r>
              <a:rPr lang="fr-FR" sz="2400" dirty="0">
                <a:solidFill>
                  <a:srgbClr val="57576E"/>
                </a:solidFill>
                <a:sym typeface="Wingdings"/>
              </a:rPr>
              <a:t>/</a:t>
            </a:r>
            <a:r>
              <a:rPr lang="fr-FR" sz="2400" dirty="0" err="1">
                <a:solidFill>
                  <a:srgbClr val="57576E"/>
                </a:solidFill>
                <a:sym typeface="Wingdings"/>
              </a:rPr>
              <a:t>activities</a:t>
            </a:r>
            <a:r>
              <a:rPr lang="fr-FR" sz="2400" dirty="0">
                <a:solidFill>
                  <a:srgbClr val="57576E"/>
                </a:solidFill>
                <a:sym typeface="Wingdings"/>
              </a:rPr>
              <a:t>/TOAR/TOAR-II</a:t>
            </a:r>
            <a:endParaRPr lang="fr-FR" sz="2400" dirty="0" smtClean="0">
              <a:solidFill>
                <a:srgbClr val="57576E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710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12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In-situ </a:t>
            </a:r>
            <a:r>
              <a:rPr lang="fr-FR" sz="3200" b="1" dirty="0" err="1" smtClean="0"/>
              <a:t>Observing</a:t>
            </a:r>
            <a:r>
              <a:rPr lang="fr-FR" sz="3200" b="1" dirty="0" smtClean="0"/>
              <a:t> System - AOD</a:t>
            </a:r>
            <a:endParaRPr lang="fr-FR" sz="3200" b="1" dirty="0"/>
          </a:p>
        </p:txBody>
      </p:sp>
      <p:pic>
        <p:nvPicPr>
          <p:cNvPr id="2" name="Image 1" descr="Capture d’écran 2020-11-14 à 14.24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06" y="1091574"/>
            <a:ext cx="6281554" cy="31755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3783" y="4442041"/>
            <a:ext cx="8494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 err="1" smtClean="0"/>
              <a:t>Aeronet</a:t>
            </a:r>
            <a:r>
              <a:rPr lang="fr-FR" sz="2400" dirty="0" smtClean="0"/>
              <a:t> (NASA)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operational</a:t>
            </a:r>
            <a:r>
              <a:rPr lang="fr-FR" sz="2400" dirty="0" smtClean="0"/>
              <a:t> and </a:t>
            </a:r>
            <a:r>
              <a:rPr lang="fr-FR" sz="2400" dirty="0" err="1" smtClean="0"/>
              <a:t>widely</a:t>
            </a:r>
            <a:r>
              <a:rPr lang="fr-FR" sz="2400" dirty="0" smtClean="0"/>
              <a:t> </a:t>
            </a:r>
            <a:r>
              <a:rPr lang="fr-FR" sz="2400" dirty="0" err="1" smtClean="0"/>
              <a:t>used</a:t>
            </a:r>
            <a:r>
              <a:rPr lang="fr-FR" sz="2400" dirty="0" smtClean="0"/>
              <a:t> </a:t>
            </a:r>
            <a:r>
              <a:rPr lang="fr-FR" sz="2400" dirty="0" err="1" smtClean="0"/>
              <a:t>aerosol</a:t>
            </a:r>
            <a:r>
              <a:rPr lang="fr-FR" sz="2400" dirty="0" smtClean="0"/>
              <a:t> network  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err="1" smtClean="0"/>
              <a:t>Provides</a:t>
            </a:r>
            <a:r>
              <a:rPr lang="fr-FR" sz="2400" dirty="0" smtClean="0"/>
              <a:t> AOD and </a:t>
            </a:r>
            <a:r>
              <a:rPr lang="fr-FR" sz="2400" dirty="0" err="1" smtClean="0"/>
              <a:t>retrieves</a:t>
            </a:r>
            <a:r>
              <a:rPr lang="fr-FR" sz="2400" dirty="0" smtClean="0"/>
              <a:t>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aerosol</a:t>
            </a:r>
            <a:r>
              <a:rPr lang="fr-FR" sz="2400" dirty="0" smtClean="0"/>
              <a:t> </a:t>
            </a:r>
            <a:r>
              <a:rPr lang="fr-FR" sz="2400" dirty="0" err="1" smtClean="0"/>
              <a:t>ECVs</a:t>
            </a: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Data </a:t>
            </a:r>
            <a:r>
              <a:rPr lang="fr-FR" sz="2400" dirty="0" err="1" smtClean="0"/>
              <a:t>access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  <a:r>
              <a:rPr lang="fr-FR" sz="2400" dirty="0">
                <a:hlinkClick r:id="rId5"/>
              </a:rPr>
              <a:t>https://aeronet.gsfc.nasa.gov</a:t>
            </a:r>
            <a:r>
              <a:rPr lang="fr-FR" sz="2400" dirty="0" smtClean="0">
                <a:hlinkClick r:id="rId5"/>
              </a:rPr>
              <a:t>/</a:t>
            </a: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err="1" smtClean="0"/>
              <a:t>Completed</a:t>
            </a:r>
            <a:r>
              <a:rPr lang="fr-FR" sz="2400" dirty="0" smtClean="0"/>
              <a:t> by Skynet and and PFR  (but more </a:t>
            </a:r>
            <a:r>
              <a:rPr lang="fr-FR" sz="2400" dirty="0" err="1" smtClean="0"/>
              <a:t>limited</a:t>
            </a:r>
            <a:r>
              <a:rPr lang="fr-FR" sz="2400" dirty="0" smtClean="0"/>
              <a:t>)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417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13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In-situ </a:t>
            </a:r>
            <a:r>
              <a:rPr lang="fr-FR" sz="3200" b="1" dirty="0" err="1" smtClean="0"/>
              <a:t>Observing</a:t>
            </a:r>
            <a:r>
              <a:rPr lang="fr-FR" sz="3200" b="1" dirty="0" smtClean="0"/>
              <a:t> System - Extinction</a:t>
            </a:r>
            <a:endParaRPr lang="fr-FR" sz="3200" b="1" dirty="0"/>
          </a:p>
        </p:txBody>
      </p:sp>
      <p:pic>
        <p:nvPicPr>
          <p:cNvPr id="2" name="Image 1" descr="Capture d’écran 2020-11-14 à 14.36.3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4"/>
          <a:stretch/>
        </p:blipFill>
        <p:spPr>
          <a:xfrm>
            <a:off x="-1708" y="914400"/>
            <a:ext cx="9144000" cy="3717914"/>
          </a:xfrm>
          <a:prstGeom prst="rect">
            <a:avLst/>
          </a:prstGeom>
        </p:spPr>
      </p:pic>
      <p:pic>
        <p:nvPicPr>
          <p:cNvPr id="8" name="Image 7" descr="Capture d’écran 2020-11-14 à 14.36.3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0" b="15536"/>
          <a:stretch/>
        </p:blipFill>
        <p:spPr>
          <a:xfrm>
            <a:off x="152400" y="4592002"/>
            <a:ext cx="9144000" cy="1243787"/>
          </a:xfrm>
          <a:prstGeom prst="rect">
            <a:avLst/>
          </a:prstGeom>
        </p:spPr>
      </p:pic>
      <p:pic>
        <p:nvPicPr>
          <p:cNvPr id="10" name="Image 9" descr="Capture d’écran 2020-11-14 à 14.36.3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7"/>
          <a:stretch/>
        </p:blipFill>
        <p:spPr>
          <a:xfrm>
            <a:off x="4724400" y="4672625"/>
            <a:ext cx="9144000" cy="10370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42584" y="5859966"/>
            <a:ext cx="79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Besides</a:t>
            </a:r>
            <a:r>
              <a:rPr lang="fr-FR" dirty="0" smtClean="0"/>
              <a:t> EARLINET (ACTRIS), MPLNET (NASA) and NDACC, data not </a:t>
            </a:r>
            <a:r>
              <a:rPr lang="fr-FR" dirty="0" err="1" smtClean="0"/>
              <a:t>easily</a:t>
            </a:r>
            <a:r>
              <a:rPr lang="fr-FR" dirty="0" smtClean="0"/>
              <a:t> accessible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6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14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9391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In-situ </a:t>
            </a:r>
            <a:r>
              <a:rPr lang="fr-FR" sz="3200" b="1" dirty="0" err="1" smtClean="0"/>
              <a:t>Observing</a:t>
            </a:r>
            <a:r>
              <a:rPr lang="fr-FR" sz="3200" b="1" dirty="0" smtClean="0"/>
              <a:t> System – </a:t>
            </a:r>
            <a:r>
              <a:rPr lang="fr-FR" sz="3200" b="1" dirty="0" err="1" smtClean="0"/>
              <a:t>Aerosol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Near</a:t>
            </a:r>
            <a:r>
              <a:rPr lang="fr-FR" sz="3200" b="1" dirty="0" smtClean="0"/>
              <a:t>-Surface </a:t>
            </a:r>
            <a:endParaRPr lang="fr-FR" sz="3200" b="1" dirty="0"/>
          </a:p>
        </p:txBody>
      </p:sp>
      <p:pic>
        <p:nvPicPr>
          <p:cNvPr id="2" name="Image 1" descr="Capture d’écran 2020-11-14 à 15.11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48" y="1077931"/>
            <a:ext cx="6807200" cy="35052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3783" y="4442041"/>
            <a:ext cx="8494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 smtClean="0"/>
              <a:t>Data </a:t>
            </a:r>
            <a:r>
              <a:rPr lang="fr-FR" sz="2400" dirty="0" err="1" smtClean="0"/>
              <a:t>access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the World Data Center for </a:t>
            </a:r>
            <a:r>
              <a:rPr lang="fr-FR" sz="2400" dirty="0" err="1" smtClean="0"/>
              <a:t>Aerosol</a:t>
            </a:r>
            <a:r>
              <a:rPr lang="fr-FR" sz="2400" dirty="0" smtClean="0"/>
              <a:t> (and </a:t>
            </a:r>
            <a:r>
              <a:rPr lang="fr-FR" sz="2400" dirty="0" err="1" smtClean="0"/>
              <a:t>provided</a:t>
            </a:r>
            <a:r>
              <a:rPr lang="fr-FR" sz="2400" dirty="0" smtClean="0"/>
              <a:t> </a:t>
            </a:r>
            <a:r>
              <a:rPr lang="fr-FR" sz="2400" dirty="0" err="1" smtClean="0"/>
              <a:t>mostly</a:t>
            </a:r>
            <a:r>
              <a:rPr lang="fr-FR" sz="2400" dirty="0" smtClean="0"/>
              <a:t> by NOAA-FAN (US) and ACTRIS in-situ (EU)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Data </a:t>
            </a:r>
            <a:r>
              <a:rPr lang="fr-FR" sz="2400" dirty="0" err="1"/>
              <a:t>access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: </a:t>
            </a:r>
            <a:r>
              <a:rPr lang="fr-FR" sz="2400" dirty="0">
                <a:hlinkClick r:id="rId5"/>
              </a:rPr>
              <a:t>http://ebas.nilu.no</a:t>
            </a:r>
            <a:r>
              <a:rPr lang="fr-FR" sz="2400" dirty="0" smtClean="0">
                <a:hlinkClick r:id="rId5"/>
              </a:rPr>
              <a:t>/</a:t>
            </a: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err="1" smtClean="0"/>
              <a:t>Each</a:t>
            </a:r>
            <a:r>
              <a:rPr lang="fr-FR" sz="2400" dirty="0" smtClean="0"/>
              <a:t> single site </a:t>
            </a:r>
            <a:r>
              <a:rPr lang="fr-FR" sz="2400" dirty="0" err="1" smtClean="0"/>
              <a:t>Provides</a:t>
            </a:r>
            <a:r>
              <a:rPr lang="fr-FR" sz="2400" dirty="0" smtClean="0"/>
              <a:t> </a:t>
            </a:r>
            <a:r>
              <a:rPr lang="fr-FR" sz="2400" dirty="0" err="1" smtClean="0"/>
              <a:t>several</a:t>
            </a:r>
            <a:r>
              <a:rPr lang="fr-FR" sz="2400" dirty="0" smtClean="0"/>
              <a:t> </a:t>
            </a:r>
            <a:r>
              <a:rPr lang="fr-FR" sz="2400" dirty="0" err="1" smtClean="0"/>
              <a:t>ECVs</a:t>
            </a:r>
            <a:r>
              <a:rPr lang="fr-FR" sz="2400" dirty="0" smtClean="0"/>
              <a:t> (SSA, PNSD, CCN, Composition) but </a:t>
            </a:r>
            <a:r>
              <a:rPr lang="fr-FR" sz="2400" dirty="0" err="1" smtClean="0"/>
              <a:t>rarely</a:t>
            </a:r>
            <a:r>
              <a:rPr lang="fr-FR" sz="2400" dirty="0" smtClean="0"/>
              <a:t> all </a:t>
            </a:r>
          </a:p>
        </p:txBody>
      </p:sp>
    </p:spTree>
    <p:extLst>
      <p:ext uri="{BB962C8B-B14F-4D97-AF65-F5344CB8AC3E}">
        <p14:creationId xmlns:p14="http://schemas.microsoft.com/office/powerpoint/2010/main" val="20908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15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In-situ </a:t>
            </a:r>
            <a:r>
              <a:rPr lang="fr-FR" sz="3200" b="1" dirty="0" err="1" smtClean="0"/>
              <a:t>Observing</a:t>
            </a:r>
            <a:r>
              <a:rPr lang="fr-FR" sz="3200" b="1" dirty="0" smtClean="0"/>
              <a:t> System - </a:t>
            </a:r>
            <a:r>
              <a:rPr lang="fr-FR" sz="3200" b="1" dirty="0" err="1" smtClean="0"/>
              <a:t>Airborne</a:t>
            </a:r>
            <a:endParaRPr lang="fr-FR" sz="3200" b="1" dirty="0"/>
          </a:p>
        </p:txBody>
      </p:sp>
      <p:pic>
        <p:nvPicPr>
          <p:cNvPr id="2" name="Image 1" descr="Capture d’écran 2020-11-14 à 15.16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7" y="933255"/>
            <a:ext cx="7849642" cy="30196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3783" y="4182491"/>
            <a:ext cx="8494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 err="1" smtClean="0"/>
              <a:t>ECVs</a:t>
            </a:r>
            <a:r>
              <a:rPr lang="fr-FR" sz="2400" dirty="0" smtClean="0"/>
              <a:t> </a:t>
            </a:r>
            <a:r>
              <a:rPr lang="fr-FR" sz="2400" dirty="0" err="1" smtClean="0"/>
              <a:t>provided</a:t>
            </a:r>
            <a:r>
              <a:rPr lang="fr-FR" sz="2400" dirty="0" smtClean="0"/>
              <a:t> by </a:t>
            </a:r>
            <a:r>
              <a:rPr lang="fr-FR" sz="2400" dirty="0"/>
              <a:t>IAGOS (In-Service </a:t>
            </a:r>
            <a:r>
              <a:rPr lang="fr-FR" sz="2400" dirty="0" err="1"/>
              <a:t>Aircraft</a:t>
            </a:r>
            <a:r>
              <a:rPr lang="fr-FR" sz="2400" dirty="0"/>
              <a:t> for a Global </a:t>
            </a:r>
            <a:r>
              <a:rPr lang="fr-FR" sz="2400" dirty="0" err="1"/>
              <a:t>Observing</a:t>
            </a:r>
            <a:r>
              <a:rPr lang="fr-FR" sz="2400" dirty="0"/>
              <a:t> </a:t>
            </a:r>
            <a:r>
              <a:rPr lang="fr-FR" sz="2400" dirty="0" smtClean="0"/>
              <a:t>System), </a:t>
            </a:r>
            <a:r>
              <a:rPr lang="fr-FR" sz="2400" dirty="0" err="1" smtClean="0"/>
              <a:t>onboard</a:t>
            </a:r>
            <a:r>
              <a:rPr lang="fr-FR" sz="2400" dirty="0" smtClean="0"/>
              <a:t> commercial </a:t>
            </a:r>
            <a:r>
              <a:rPr lang="fr-FR" sz="2400" dirty="0" err="1" smtClean="0"/>
              <a:t>aircrafts</a:t>
            </a: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Data </a:t>
            </a:r>
            <a:r>
              <a:rPr lang="fr-FR" sz="2400" dirty="0" err="1"/>
              <a:t>access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: </a:t>
            </a:r>
            <a:r>
              <a:rPr lang="fr-FR" sz="2400" dirty="0">
                <a:hlinkClick r:id="rId5"/>
              </a:rPr>
              <a:t>https://www.iagos.org/iagos-data</a:t>
            </a:r>
            <a:r>
              <a:rPr lang="fr-FR" sz="2400" dirty="0" smtClean="0">
                <a:hlinkClick r:id="rId5"/>
              </a:rPr>
              <a:t>/</a:t>
            </a: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payload</a:t>
            </a:r>
            <a:r>
              <a:rPr lang="fr-FR" sz="2400" dirty="0" smtClean="0"/>
              <a:t> </a:t>
            </a:r>
            <a:r>
              <a:rPr lang="fr-FR" sz="2400" dirty="0" err="1" smtClean="0"/>
              <a:t>provides</a:t>
            </a:r>
            <a:r>
              <a:rPr lang="fr-FR" sz="2400" dirty="0" smtClean="0"/>
              <a:t> </a:t>
            </a:r>
            <a:r>
              <a:rPr lang="fr-FR" sz="2400" dirty="0" err="1" smtClean="0"/>
              <a:t>reactive</a:t>
            </a:r>
            <a:r>
              <a:rPr lang="fr-FR" sz="2400" dirty="0" smtClean="0"/>
              <a:t> </a:t>
            </a:r>
            <a:r>
              <a:rPr lang="fr-FR" sz="2400" dirty="0" err="1" smtClean="0"/>
              <a:t>gases</a:t>
            </a:r>
            <a:r>
              <a:rPr lang="fr-FR" sz="2400" dirty="0" smtClean="0"/>
              <a:t>, </a:t>
            </a:r>
            <a:r>
              <a:rPr lang="fr-FR" sz="2400" dirty="0" err="1" smtClean="0"/>
              <a:t>ghg</a:t>
            </a:r>
            <a:r>
              <a:rPr lang="fr-FR" sz="2400" dirty="0" smtClean="0"/>
              <a:t> and </a:t>
            </a:r>
            <a:r>
              <a:rPr lang="fr-FR" sz="2400" dirty="0" err="1" smtClean="0"/>
              <a:t>aerosol</a:t>
            </a:r>
            <a:r>
              <a:rPr lang="fr-FR" sz="2400" dirty="0" smtClean="0"/>
              <a:t> </a:t>
            </a:r>
            <a:r>
              <a:rPr lang="fr-FR" sz="2400" dirty="0" err="1" smtClean="0"/>
              <a:t>ECVs</a:t>
            </a:r>
            <a:r>
              <a:rPr lang="fr-F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7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16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In-situ </a:t>
            </a:r>
            <a:r>
              <a:rPr lang="fr-FR" sz="3200" b="1" dirty="0" err="1" smtClean="0"/>
              <a:t>Observing</a:t>
            </a:r>
            <a:r>
              <a:rPr lang="fr-FR" sz="3200" b="1" dirty="0" smtClean="0"/>
              <a:t> System – Conclusions 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24097" y="1136600"/>
            <a:ext cx="812352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The in-situ system </a:t>
            </a:r>
            <a:r>
              <a:rPr lang="fr-FR" sz="2400" dirty="0" err="1" smtClean="0">
                <a:sym typeface="Wingdings"/>
              </a:rPr>
              <a:t>is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still</a:t>
            </a:r>
            <a:r>
              <a:rPr lang="fr-FR" sz="2400" dirty="0" smtClean="0">
                <a:sym typeface="Wingdings"/>
              </a:rPr>
              <a:t> a </a:t>
            </a:r>
            <a:r>
              <a:rPr lang="fr-FR" sz="2400" dirty="0" err="1" smtClean="0">
                <a:sym typeface="Wingdings"/>
              </a:rPr>
              <a:t>complex</a:t>
            </a:r>
            <a:r>
              <a:rPr lang="fr-FR" sz="2400" dirty="0" smtClean="0">
                <a:sym typeface="Wingdings"/>
              </a:rPr>
              <a:t> World for the </a:t>
            </a:r>
            <a:r>
              <a:rPr lang="fr-FR" sz="2400" dirty="0" err="1" smtClean="0">
                <a:sym typeface="Wingdings"/>
              </a:rPr>
              <a:t>users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with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many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access</a:t>
            </a:r>
            <a:r>
              <a:rPr lang="fr-FR" sz="2400" dirty="0" smtClean="0">
                <a:sym typeface="Wingdings"/>
              </a:rPr>
              <a:t> points but </a:t>
            </a:r>
            <a:r>
              <a:rPr lang="fr-FR" sz="2400" dirty="0" err="1" smtClean="0">
                <a:sym typeface="Wingdings"/>
              </a:rPr>
              <a:t>it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is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improving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through</a:t>
            </a:r>
            <a:r>
              <a:rPr lang="fr-FR" sz="2400" dirty="0" smtClean="0">
                <a:sym typeface="Wingdings"/>
              </a:rPr>
              <a:t> the establishment of </a:t>
            </a:r>
            <a:r>
              <a:rPr lang="fr-FR" sz="2400" dirty="0" err="1" smtClean="0">
                <a:sym typeface="Wingdings"/>
              </a:rPr>
              <a:t>interoperable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systems</a:t>
            </a:r>
            <a:r>
              <a:rPr lang="fr-FR" sz="2400" dirty="0" smtClean="0">
                <a:sym typeface="Wingdings"/>
              </a:rPr>
              <a:t> </a:t>
            </a:r>
          </a:p>
          <a:p>
            <a:pPr marL="342900" indent="-342900">
              <a:buFont typeface="Wingdings" charset="2"/>
              <a:buChar char="Ø"/>
            </a:pPr>
            <a:endParaRPr lang="fr-FR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err="1" smtClean="0">
                <a:sym typeface="Wingdings"/>
              </a:rPr>
              <a:t>Still</a:t>
            </a:r>
            <a:r>
              <a:rPr lang="fr-FR" sz="2400" dirty="0" smtClean="0">
                <a:sym typeface="Wingdings"/>
              </a:rPr>
              <a:t> a </a:t>
            </a:r>
            <a:r>
              <a:rPr lang="fr-FR" sz="2400" dirty="0" err="1" smtClean="0">
                <a:sym typeface="Wingdings"/>
              </a:rPr>
              <a:t>substantial</a:t>
            </a:r>
            <a:r>
              <a:rPr lang="fr-FR" sz="2400" dirty="0" smtClean="0">
                <a:sym typeface="Wingdings"/>
              </a:rPr>
              <a:t> fraction of stations not </a:t>
            </a:r>
            <a:r>
              <a:rPr lang="fr-FR" sz="2400" dirty="0" err="1" smtClean="0">
                <a:sym typeface="Wingdings"/>
              </a:rPr>
              <a:t>reporting</a:t>
            </a:r>
            <a:r>
              <a:rPr lang="fr-FR" sz="2400" dirty="0" smtClean="0">
                <a:sym typeface="Wingdings"/>
              </a:rPr>
              <a:t>, in </a:t>
            </a:r>
            <a:r>
              <a:rPr lang="fr-FR" sz="2400" dirty="0" err="1" smtClean="0">
                <a:sym typeface="Wingdings"/>
              </a:rPr>
              <a:t>particular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when</a:t>
            </a:r>
            <a:r>
              <a:rPr lang="fr-FR" sz="2400" dirty="0" smtClean="0">
                <a:sym typeface="Wingdings"/>
              </a:rPr>
              <a:t> a </a:t>
            </a:r>
            <a:r>
              <a:rPr lang="fr-FR" sz="2400" dirty="0" err="1" smtClean="0">
                <a:sym typeface="Wingdings"/>
              </a:rPr>
              <a:t>governing</a:t>
            </a:r>
            <a:r>
              <a:rPr lang="fr-FR" sz="2400" dirty="0" smtClean="0">
                <a:sym typeface="Wingdings"/>
              </a:rPr>
              <a:t> structure </a:t>
            </a:r>
            <a:r>
              <a:rPr lang="fr-FR" sz="2400" dirty="0" err="1" smtClean="0">
                <a:sym typeface="Wingdings"/>
              </a:rPr>
              <a:t>is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missing</a:t>
            </a:r>
            <a:r>
              <a:rPr lang="fr-FR" sz="2400" dirty="0" smtClean="0">
                <a:sym typeface="Wingdings"/>
              </a:rPr>
              <a:t> </a:t>
            </a:r>
          </a:p>
          <a:p>
            <a:pPr marL="342900" indent="-342900">
              <a:buFont typeface="Wingdings" charset="2"/>
              <a:buChar char="Ø"/>
            </a:pPr>
            <a:endParaRPr lang="fr-FR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There has been </a:t>
            </a:r>
            <a:r>
              <a:rPr lang="fr-FR" sz="2400" dirty="0" err="1" smtClean="0">
                <a:sym typeface="Wingdings"/>
              </a:rPr>
              <a:t>considerable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improvments</a:t>
            </a:r>
            <a:r>
              <a:rPr lang="fr-FR" sz="2400" dirty="0" smtClean="0">
                <a:sym typeface="Wingdings"/>
              </a:rPr>
              <a:t> in the </a:t>
            </a:r>
            <a:r>
              <a:rPr lang="fr-FR" sz="2400" dirty="0" err="1" smtClean="0">
                <a:sym typeface="Wingdings"/>
              </a:rPr>
              <a:t>quality</a:t>
            </a:r>
            <a:r>
              <a:rPr lang="fr-FR" sz="2400" dirty="0" smtClean="0">
                <a:sym typeface="Wingdings"/>
              </a:rPr>
              <a:t> and time </a:t>
            </a:r>
            <a:r>
              <a:rPr lang="fr-FR" sz="2400" dirty="0" err="1" smtClean="0">
                <a:sym typeface="Wingdings"/>
              </a:rPr>
              <a:t>coverage</a:t>
            </a:r>
            <a:r>
              <a:rPr lang="fr-FR" sz="2400" dirty="0" smtClean="0">
                <a:sym typeface="Wingdings"/>
              </a:rPr>
              <a:t> of data </a:t>
            </a:r>
            <a:r>
              <a:rPr lang="fr-FR" sz="2400" dirty="0" err="1" smtClean="0">
                <a:sym typeface="Wingdings"/>
              </a:rPr>
              <a:t>although</a:t>
            </a:r>
            <a:r>
              <a:rPr lang="fr-FR" sz="2400" dirty="0" smtClean="0">
                <a:sym typeface="Wingdings"/>
              </a:rPr>
              <a:t> the </a:t>
            </a:r>
            <a:r>
              <a:rPr lang="fr-FR" sz="2400" dirty="0" err="1" smtClean="0">
                <a:sym typeface="Wingdings"/>
              </a:rPr>
              <a:t>lack</a:t>
            </a:r>
            <a:r>
              <a:rPr lang="fr-FR" sz="2400" dirty="0" smtClean="0">
                <a:sym typeface="Wingdings"/>
              </a:rPr>
              <a:t> of </a:t>
            </a:r>
            <a:r>
              <a:rPr lang="fr-FR" sz="2400" dirty="0" err="1" smtClean="0">
                <a:sym typeface="Wingdings"/>
              </a:rPr>
              <a:t>measurements</a:t>
            </a:r>
            <a:r>
              <a:rPr lang="fr-FR" sz="2400" dirty="0" smtClean="0">
                <a:sym typeface="Wingdings"/>
              </a:rPr>
              <a:t> in </a:t>
            </a:r>
            <a:r>
              <a:rPr lang="fr-FR" sz="2400" dirty="0" err="1" smtClean="0">
                <a:sym typeface="Wingdings"/>
              </a:rPr>
              <a:t>many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regions</a:t>
            </a:r>
            <a:r>
              <a:rPr lang="fr-FR" sz="2400" dirty="0" smtClean="0">
                <a:sym typeface="Wingdings"/>
              </a:rPr>
              <a:t> of the World </a:t>
            </a:r>
            <a:r>
              <a:rPr lang="fr-FR" sz="2400" dirty="0" err="1" smtClean="0">
                <a:sym typeface="Wingdings"/>
              </a:rPr>
              <a:t>is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still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very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problematic</a:t>
            </a:r>
            <a:endParaRPr lang="fr-FR" sz="2400" dirty="0" smtClean="0">
              <a:solidFill>
                <a:srgbClr val="57576E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870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10-01 à 17.16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05" y="2208206"/>
            <a:ext cx="2632300" cy="2054478"/>
          </a:xfrm>
          <a:prstGeom prst="rect">
            <a:avLst/>
          </a:prstGeom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2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48" y="1248251"/>
            <a:ext cx="2057400" cy="257175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179948" y="1254316"/>
            <a:ext cx="63882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Professor</a:t>
            </a:r>
            <a:r>
              <a:rPr lang="fr-FR" sz="2000" dirty="0" smtClean="0"/>
              <a:t> </a:t>
            </a:r>
            <a:r>
              <a:rPr lang="fr-FR" sz="2000" dirty="0" err="1" smtClean="0"/>
              <a:t>Scripps</a:t>
            </a:r>
            <a:r>
              <a:rPr lang="fr-FR" sz="2000" dirty="0" smtClean="0"/>
              <a:t> Institution of </a:t>
            </a:r>
            <a:r>
              <a:rPr lang="fr-FR" sz="2000" dirty="0" err="1" smtClean="0"/>
              <a:t>Oceanography</a:t>
            </a:r>
            <a:r>
              <a:rPr lang="fr-FR" sz="2000" dirty="0" smtClean="0"/>
              <a:t> </a:t>
            </a:r>
          </a:p>
          <a:p>
            <a:endParaRPr lang="fr-FR" sz="2000" dirty="0"/>
          </a:p>
          <a:p>
            <a:r>
              <a:rPr lang="fr-FR" sz="2000" dirty="0" smtClean="0"/>
              <a:t>1957 : </a:t>
            </a:r>
            <a:r>
              <a:rPr lang="fr-FR" sz="2000" dirty="0" err="1" smtClean="0"/>
              <a:t>Received</a:t>
            </a:r>
            <a:r>
              <a:rPr lang="fr-FR" sz="2000" dirty="0" smtClean="0"/>
              <a:t> 2-year </a:t>
            </a:r>
            <a:r>
              <a:rPr lang="fr-FR" sz="2000" dirty="0" err="1" smtClean="0"/>
              <a:t>funding</a:t>
            </a:r>
            <a:r>
              <a:rPr lang="fr-FR" sz="2000" dirty="0" smtClean="0"/>
              <a:t> </a:t>
            </a:r>
            <a:r>
              <a:rPr lang="fr-FR" sz="2000" dirty="0" err="1" smtClean="0"/>
              <a:t>grant</a:t>
            </a:r>
            <a:r>
              <a:rPr lang="fr-FR" sz="2000" dirty="0" smtClean="0"/>
              <a:t> to </a:t>
            </a:r>
            <a:r>
              <a:rPr lang="fr-FR" sz="2000" dirty="0" err="1" smtClean="0"/>
              <a:t>buy</a:t>
            </a:r>
            <a:r>
              <a:rPr lang="fr-FR" sz="2000" dirty="0" smtClean="0"/>
              <a:t> and </a:t>
            </a:r>
            <a:r>
              <a:rPr lang="fr-FR" sz="2000" dirty="0" err="1" smtClean="0"/>
              <a:t>install</a:t>
            </a:r>
            <a:r>
              <a:rPr lang="fr-FR" sz="2000" dirty="0" smtClean="0"/>
              <a:t> CO2 monitors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Mauna</a:t>
            </a:r>
            <a:r>
              <a:rPr lang="fr-FR" sz="2000" dirty="0" smtClean="0"/>
              <a:t> Loa</a:t>
            </a:r>
          </a:p>
          <a:p>
            <a:endParaRPr lang="fr-FR" sz="2000" dirty="0"/>
          </a:p>
          <a:p>
            <a:r>
              <a:rPr lang="fr-FR" sz="2000" dirty="0" smtClean="0"/>
              <a:t>1958 : </a:t>
            </a:r>
            <a:r>
              <a:rPr lang="fr-FR" sz="2000" dirty="0" err="1" smtClean="0"/>
              <a:t>Reveals</a:t>
            </a:r>
            <a:r>
              <a:rPr lang="fr-FR" sz="2000" dirty="0" smtClean="0"/>
              <a:t> the </a:t>
            </a:r>
            <a:r>
              <a:rPr lang="fr-FR" sz="2000" dirty="0" err="1" smtClean="0"/>
              <a:t>seasonal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variations of CO2 concentrations </a:t>
            </a:r>
          </a:p>
          <a:p>
            <a:endParaRPr lang="fr-FR" sz="2000" dirty="0"/>
          </a:p>
          <a:p>
            <a:r>
              <a:rPr lang="fr-FR" sz="2000" dirty="0" smtClean="0"/>
              <a:t>1960 : National Science </a:t>
            </a:r>
            <a:r>
              <a:rPr lang="fr-FR" sz="2000" dirty="0" err="1" smtClean="0"/>
              <a:t>foundation</a:t>
            </a:r>
            <a:endParaRPr lang="fr-FR" sz="2000" dirty="0" smtClean="0"/>
          </a:p>
          <a:p>
            <a:r>
              <a:rPr lang="fr-FR" sz="2000" dirty="0" smtClean="0"/>
              <a:t> stops </a:t>
            </a:r>
            <a:r>
              <a:rPr lang="fr-FR" sz="2000" dirty="0" err="1" smtClean="0"/>
              <a:t>funding</a:t>
            </a:r>
            <a:r>
              <a:rPr lang="fr-FR" sz="2000" dirty="0" smtClean="0"/>
              <a:t>. He </a:t>
            </a:r>
            <a:r>
              <a:rPr lang="fr-FR" sz="2000" dirty="0" err="1" smtClean="0"/>
              <a:t>decides</a:t>
            </a:r>
            <a:r>
              <a:rPr lang="fr-FR" sz="2000" dirty="0" smtClean="0"/>
              <a:t> to continue</a:t>
            </a:r>
          </a:p>
          <a:p>
            <a:endParaRPr lang="fr-FR" sz="2000" dirty="0"/>
          </a:p>
          <a:p>
            <a:r>
              <a:rPr lang="fr-FR" sz="2000" dirty="0" smtClean="0"/>
              <a:t>1963 : Keeling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 are </a:t>
            </a:r>
            <a:r>
              <a:rPr lang="fr-FR" sz="2000" dirty="0" err="1" smtClean="0"/>
              <a:t>used</a:t>
            </a:r>
            <a:r>
              <a:rPr lang="fr-FR" sz="2000" dirty="0" smtClean="0"/>
              <a:t> to </a:t>
            </a:r>
            <a:r>
              <a:rPr lang="fr-FR" sz="2000" dirty="0" err="1" smtClean="0"/>
              <a:t>evidence</a:t>
            </a:r>
            <a:r>
              <a:rPr lang="fr-FR" sz="2000" dirty="0" smtClean="0"/>
              <a:t> the CO2 </a:t>
            </a:r>
            <a:r>
              <a:rPr lang="fr-FR" sz="2000" dirty="0" err="1" smtClean="0"/>
              <a:t>increase</a:t>
            </a:r>
            <a:r>
              <a:rPr lang="fr-FR" sz="2000" dirty="0" smtClean="0"/>
              <a:t> and the </a:t>
            </a:r>
            <a:r>
              <a:rPr lang="fr-FR" sz="2000" dirty="0" err="1" smtClean="0"/>
              <a:t>risks</a:t>
            </a:r>
            <a:r>
              <a:rPr lang="fr-FR" sz="2000" dirty="0" smtClean="0"/>
              <a:t> for the </a:t>
            </a:r>
            <a:r>
              <a:rPr lang="fr-FR" sz="2000" dirty="0" err="1" smtClean="0"/>
              <a:t>climate</a:t>
            </a:r>
            <a:r>
              <a:rPr lang="fr-FR" sz="2000" dirty="0" smtClean="0"/>
              <a:t>      </a:t>
            </a:r>
          </a:p>
          <a:p>
            <a:endParaRPr lang="fr-FR" sz="2000" dirty="0"/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621668" y="6136931"/>
            <a:ext cx="681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2010   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Charles David Keeling 1928 - 2015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964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Keeling </a:t>
            </a:r>
            <a:r>
              <a:rPr lang="fr-FR" sz="3200" b="1" dirty="0" err="1" smtClean="0"/>
              <a:t>Curve</a:t>
            </a:r>
            <a:r>
              <a:rPr lang="fr-FR" sz="3200" b="1" dirty="0" smtClean="0"/>
              <a:t> 1958 - 2020</a:t>
            </a:r>
            <a:endParaRPr lang="fr-FR" sz="3200" b="1" dirty="0"/>
          </a:p>
        </p:txBody>
      </p:sp>
      <p:pic>
        <p:nvPicPr>
          <p:cNvPr id="3" name="Image 2" descr="Capture d’écran 2020-10-01 à 20.14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" y="763621"/>
            <a:ext cx="9144000" cy="5432271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388" y="2529770"/>
            <a:ext cx="1844302" cy="1798459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5059562" y="3769129"/>
            <a:ext cx="550205" cy="595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6" idx="1"/>
          </p:cNvCxnSpPr>
          <p:nvPr/>
        </p:nvCxnSpPr>
        <p:spPr>
          <a:xfrm flipH="1" flipV="1">
            <a:off x="3816107" y="3628038"/>
            <a:ext cx="1324031" cy="228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265860" y="763621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Keeling </a:t>
            </a:r>
            <a:r>
              <a:rPr lang="fr-FR" sz="3200" b="1" dirty="0" err="1" smtClean="0"/>
              <a:t>Curve</a:t>
            </a:r>
            <a:r>
              <a:rPr lang="fr-FR" sz="3200" b="1" dirty="0" smtClean="0"/>
              <a:t> 1958 - 2020</a:t>
            </a:r>
            <a:endParaRPr lang="fr-FR" sz="3200" b="1" dirty="0"/>
          </a:p>
        </p:txBody>
      </p:sp>
      <p:pic>
        <p:nvPicPr>
          <p:cNvPr id="3" name="Image 2" descr="Capture d’écran 2020-10-01 à 20.14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" y="763621"/>
            <a:ext cx="9144000" cy="5432271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388" y="2529770"/>
            <a:ext cx="1844302" cy="179845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12" y="5339905"/>
            <a:ext cx="1804827" cy="10952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/>
          <a:srcRect l="56693" t="19901" r="23226" b="59100"/>
          <a:stretch/>
        </p:blipFill>
        <p:spPr>
          <a:xfrm>
            <a:off x="3600281" y="5362137"/>
            <a:ext cx="1795573" cy="105621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0121" y="5355108"/>
            <a:ext cx="1808122" cy="106324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816107" y="6093315"/>
            <a:ext cx="681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1980   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560555" y="6101969"/>
            <a:ext cx="681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2000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99700" y="6072470"/>
            <a:ext cx="681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1960   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5" name="Légende à une bordure 2 24"/>
          <p:cNvSpPr/>
          <p:nvPr/>
        </p:nvSpPr>
        <p:spPr bwMode="auto">
          <a:xfrm rot="5400000">
            <a:off x="3995907" y="-1323500"/>
            <a:ext cx="1944216" cy="7560783"/>
          </a:xfrm>
          <a:prstGeom prst="accentCallout2">
            <a:avLst>
              <a:gd name="adj1" fmla="val 18750"/>
              <a:gd name="adj2" fmla="val -8333"/>
              <a:gd name="adj3" fmla="val 6419"/>
              <a:gd name="adj4" fmla="val -3603"/>
              <a:gd name="adj5" fmla="val 19573"/>
              <a:gd name="adj6" fmla="val 20929"/>
            </a:avLst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32580" y="1764573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rbel" pitchFamily="34" charset="0"/>
              </a:rPr>
              <a:t>Long time </a:t>
            </a:r>
            <a:r>
              <a:rPr lang="fr-FR" dirty="0" err="1" smtClean="0">
                <a:latin typeface="Corbel" pitchFamily="34" charset="0"/>
              </a:rPr>
              <a:t>series</a:t>
            </a:r>
            <a:r>
              <a:rPr lang="fr-FR" dirty="0" smtClean="0">
                <a:latin typeface="Corbel" pitchFamily="34" charset="0"/>
              </a:rPr>
              <a:t> (60 </a:t>
            </a:r>
            <a:r>
              <a:rPr lang="fr-FR" dirty="0" err="1" smtClean="0">
                <a:latin typeface="Corbel" pitchFamily="34" charset="0"/>
              </a:rPr>
              <a:t>years</a:t>
            </a:r>
            <a:r>
              <a:rPr lang="fr-FR" dirty="0" smtClean="0">
                <a:latin typeface="Corbel" pitchFamily="34" charset="0"/>
              </a:rPr>
              <a:t>)</a:t>
            </a:r>
            <a:endParaRPr lang="fr-FR" dirty="0">
              <a:latin typeface="Corbel" pitchFamily="34" charset="0"/>
            </a:endParaRPr>
          </a:p>
        </p:txBody>
      </p:sp>
      <p:sp>
        <p:nvSpPr>
          <p:cNvPr id="27" name="Légende à une bordure 2 26"/>
          <p:cNvSpPr/>
          <p:nvPr/>
        </p:nvSpPr>
        <p:spPr bwMode="auto">
          <a:xfrm rot="10800000">
            <a:off x="1798631" y="2719508"/>
            <a:ext cx="1944216" cy="576064"/>
          </a:xfrm>
          <a:prstGeom prst="accentCallout2">
            <a:avLst>
              <a:gd name="adj1" fmla="val 8253"/>
              <a:gd name="adj2" fmla="val -10407"/>
              <a:gd name="adj3" fmla="val 18750"/>
              <a:gd name="adj4" fmla="val -16667"/>
              <a:gd name="adj5" fmla="val 134269"/>
              <a:gd name="adj6" fmla="val -40745"/>
            </a:avLst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32580" y="211009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rbel" pitchFamily="34" charset="0"/>
              </a:rPr>
              <a:t>High </a:t>
            </a:r>
            <a:r>
              <a:rPr lang="fr-FR" dirty="0" err="1" smtClean="0">
                <a:latin typeface="Corbel" pitchFamily="34" charset="0"/>
              </a:rPr>
              <a:t>precision</a:t>
            </a:r>
            <a:r>
              <a:rPr lang="fr-FR" dirty="0" smtClean="0">
                <a:latin typeface="Corbel" pitchFamily="34" charset="0"/>
              </a:rPr>
              <a:t> </a:t>
            </a:r>
            <a:r>
              <a:rPr lang="fr-FR" dirty="0" err="1" smtClean="0">
                <a:latin typeface="Corbel" pitchFamily="34" charset="0"/>
              </a:rPr>
              <a:t>measurements</a:t>
            </a:r>
            <a:endParaRPr lang="fr-FR" dirty="0" smtClean="0">
              <a:latin typeface="Corbe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46711" y="2479422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rbel" pitchFamily="34" charset="0"/>
              </a:rPr>
              <a:t>High </a:t>
            </a:r>
            <a:r>
              <a:rPr lang="fr-FR" dirty="0" err="1" smtClean="0">
                <a:latin typeface="Corbel" pitchFamily="34" charset="0"/>
              </a:rPr>
              <a:t>density</a:t>
            </a:r>
            <a:endParaRPr lang="fr-FR" dirty="0">
              <a:latin typeface="Corbel" pitchFamily="34" charset="0"/>
            </a:endParaRPr>
          </a:p>
        </p:txBody>
      </p:sp>
      <p:sp>
        <p:nvSpPr>
          <p:cNvPr id="5" name="Légende encadrée avec une bordure 2 4"/>
          <p:cNvSpPr/>
          <p:nvPr/>
        </p:nvSpPr>
        <p:spPr>
          <a:xfrm rot="5400000">
            <a:off x="4342665" y="1928333"/>
            <a:ext cx="45719" cy="696822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445"/>
              <a:gd name="adj6" fmla="val -5353827"/>
            </a:avLst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251032" y="763621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5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Climate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not </a:t>
            </a:r>
            <a:r>
              <a:rPr lang="fr-FR" sz="3200" b="1" dirty="0" err="1" smtClean="0"/>
              <a:t>only</a:t>
            </a:r>
            <a:r>
              <a:rPr lang="fr-FR" sz="3200" b="1" dirty="0" smtClean="0"/>
              <a:t> CO2 </a:t>
            </a:r>
            <a:endParaRPr lang="fr-FR" sz="32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1" t="9074" r="23701" b="11801"/>
          <a:stretch/>
        </p:blipFill>
        <p:spPr bwMode="auto">
          <a:xfrm>
            <a:off x="380879" y="1793897"/>
            <a:ext cx="4940575" cy="419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13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0879" y="1040410"/>
            <a:ext cx="700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“the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largest uncertainty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to estimates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and interpretations of the Earth’s changing energy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budget”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Accolade fermante 15"/>
          <p:cNvSpPr/>
          <p:nvPr/>
        </p:nvSpPr>
        <p:spPr>
          <a:xfrm>
            <a:off x="5321454" y="2045615"/>
            <a:ext cx="329915" cy="27716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778069" y="2440276"/>
            <a:ext cx="2818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</a:rPr>
              <a:t>Essential </a:t>
            </a:r>
            <a:r>
              <a:rPr lang="fr-FR" sz="2400" b="1" dirty="0" err="1" smtClean="0">
                <a:solidFill>
                  <a:srgbClr val="000000"/>
                </a:solidFill>
              </a:rPr>
              <a:t>Climate</a:t>
            </a:r>
            <a:r>
              <a:rPr lang="fr-FR" sz="2400" b="1" dirty="0" smtClean="0">
                <a:solidFill>
                  <a:srgbClr val="000000"/>
                </a:solidFill>
              </a:rPr>
              <a:t> Variables (</a:t>
            </a:r>
            <a:r>
              <a:rPr lang="fr-FR" sz="2400" b="1" dirty="0" err="1" smtClean="0">
                <a:solidFill>
                  <a:srgbClr val="000000"/>
                </a:solidFill>
              </a:rPr>
              <a:t>ECVs</a:t>
            </a:r>
            <a:r>
              <a:rPr lang="fr-FR" sz="2400" b="1" dirty="0" smtClean="0">
                <a:solidFill>
                  <a:srgbClr val="000000"/>
                </a:solidFill>
              </a:rPr>
              <a:t>) </a:t>
            </a:r>
            <a:r>
              <a:rPr lang="fr-FR" sz="2400" dirty="0" err="1" smtClean="0">
                <a:solidFill>
                  <a:srgbClr val="000000"/>
                </a:solidFill>
              </a:rPr>
              <a:t>defined</a:t>
            </a:r>
            <a:r>
              <a:rPr lang="fr-FR" sz="2400" dirty="0" smtClean="0">
                <a:solidFill>
                  <a:srgbClr val="000000"/>
                </a:solidFill>
              </a:rPr>
              <a:t> for a Global </a:t>
            </a:r>
            <a:r>
              <a:rPr lang="fr-FR" sz="2400" dirty="0" err="1" smtClean="0">
                <a:solidFill>
                  <a:srgbClr val="000000"/>
                </a:solidFill>
              </a:rPr>
              <a:t>Climate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Observing</a:t>
            </a:r>
            <a:r>
              <a:rPr lang="fr-FR" sz="2400" dirty="0" smtClean="0">
                <a:solidFill>
                  <a:srgbClr val="000000"/>
                </a:solidFill>
              </a:rPr>
              <a:t> System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269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79512" y="649935"/>
            <a:ext cx="63748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>
                <a:sym typeface="Wingdings"/>
              </a:rPr>
              <a:t>An ECV </a:t>
            </a:r>
            <a:r>
              <a:rPr lang="fr-FR" sz="2400" dirty="0" err="1">
                <a:sym typeface="Wingdings"/>
              </a:rPr>
              <a:t>is</a:t>
            </a:r>
            <a:r>
              <a:rPr lang="fr-FR" sz="2400" dirty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variable </a:t>
            </a:r>
            <a:r>
              <a:rPr lang="fr-FR" sz="2400" dirty="0">
                <a:sym typeface="Wingdings"/>
              </a:rPr>
              <a:t>or a group of </a:t>
            </a:r>
            <a:r>
              <a:rPr lang="fr-FR" sz="2400" dirty="0" err="1">
                <a:sym typeface="Wingdings"/>
              </a:rPr>
              <a:t>linked</a:t>
            </a:r>
            <a:r>
              <a:rPr lang="fr-FR" sz="2400" dirty="0">
                <a:sym typeface="Wingdings"/>
              </a:rPr>
              <a:t> variables </a:t>
            </a:r>
            <a:r>
              <a:rPr lang="fr-FR" sz="2400" dirty="0" err="1">
                <a:sym typeface="Wingdings"/>
              </a:rPr>
              <a:t>that</a:t>
            </a:r>
            <a:r>
              <a:rPr lang="fr-FR" sz="2400" dirty="0">
                <a:sym typeface="Wingdings"/>
              </a:rPr>
              <a:t> </a:t>
            </a:r>
            <a:r>
              <a:rPr lang="fr-FR" sz="2400" dirty="0" err="1">
                <a:sym typeface="Wingdings"/>
              </a:rPr>
              <a:t>critically</a:t>
            </a:r>
            <a:r>
              <a:rPr lang="fr-FR" sz="2400" dirty="0">
                <a:sym typeface="Wingdings"/>
              </a:rPr>
              <a:t> </a:t>
            </a:r>
            <a:r>
              <a:rPr lang="fr-FR" sz="2400" dirty="0" err="1">
                <a:sym typeface="Wingdings"/>
              </a:rPr>
              <a:t>contributes</a:t>
            </a:r>
            <a:r>
              <a:rPr lang="fr-FR" sz="2400" dirty="0">
                <a:sym typeface="Wingdings"/>
              </a:rPr>
              <a:t> to the </a:t>
            </a:r>
            <a:r>
              <a:rPr lang="fr-FR" sz="2400" dirty="0" err="1">
                <a:sym typeface="Wingdings"/>
              </a:rPr>
              <a:t>characterization</a:t>
            </a:r>
            <a:r>
              <a:rPr lang="fr-FR" sz="2400" dirty="0">
                <a:sym typeface="Wingdings"/>
              </a:rPr>
              <a:t> of </a:t>
            </a:r>
            <a:r>
              <a:rPr lang="fr-FR" sz="2400" dirty="0" err="1">
                <a:sym typeface="Wingdings"/>
              </a:rPr>
              <a:t>Earth</a:t>
            </a:r>
            <a:r>
              <a:rPr lang="fr-FR" sz="2400" dirty="0">
                <a:sym typeface="Wingdings"/>
              </a:rPr>
              <a:t>’ s </a:t>
            </a:r>
            <a:r>
              <a:rPr lang="fr-FR" sz="2400" dirty="0" err="1">
                <a:sym typeface="Wingdings"/>
              </a:rPr>
              <a:t>climate</a:t>
            </a:r>
            <a:r>
              <a:rPr lang="fr-FR" sz="2400" dirty="0">
                <a:sym typeface="Wingdings"/>
              </a:rPr>
              <a:t>. </a:t>
            </a:r>
            <a:endParaRPr lang="fr-FR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endParaRPr lang="fr-FR" sz="240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err="1" smtClean="0">
                <a:sym typeface="Wingdings"/>
              </a:rPr>
              <a:t>Criteria</a:t>
            </a:r>
            <a:r>
              <a:rPr lang="fr-FR" sz="2400" dirty="0" smtClean="0">
                <a:sym typeface="Wingdings"/>
              </a:rPr>
              <a:t> for </a:t>
            </a:r>
            <a:r>
              <a:rPr lang="fr-FR" sz="2400" dirty="0" err="1" smtClean="0">
                <a:sym typeface="Wingdings"/>
              </a:rPr>
              <a:t>ECVs</a:t>
            </a:r>
            <a:r>
              <a:rPr lang="fr-FR" sz="2400" dirty="0" smtClean="0">
                <a:sym typeface="Wingdings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smtClean="0">
                <a:sym typeface="Wingdings"/>
              </a:rPr>
              <a:t>Relevance : </a:t>
            </a:r>
            <a:r>
              <a:rPr lang="fr-FR" sz="2400" dirty="0" err="1" smtClean="0">
                <a:sym typeface="Wingdings"/>
              </a:rPr>
              <a:t>critical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thus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limited</a:t>
            </a:r>
            <a:r>
              <a:rPr lang="fr-FR" sz="2400" dirty="0" smtClean="0">
                <a:sym typeface="Wingdings"/>
              </a:rPr>
              <a:t> in </a:t>
            </a:r>
            <a:r>
              <a:rPr lang="fr-FR" sz="2400" dirty="0" err="1" smtClean="0">
                <a:sym typeface="Wingdings"/>
              </a:rPr>
              <a:t>number</a:t>
            </a:r>
            <a:r>
              <a:rPr lang="fr-FR" sz="2400" dirty="0" err="1">
                <a:solidFill>
                  <a:srgbClr val="57576E"/>
                </a:solidFill>
                <a:sym typeface="Wingdings"/>
              </a:rPr>
              <a:t>s</a:t>
            </a:r>
            <a:r>
              <a:rPr lang="fr-FR" sz="2400" dirty="0" smtClean="0">
                <a:solidFill>
                  <a:srgbClr val="57576E"/>
                </a:solidFill>
                <a:sym typeface="Wingdings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err="1" smtClean="0">
                <a:solidFill>
                  <a:srgbClr val="292934"/>
                </a:solidFill>
                <a:sym typeface="Wingdings"/>
              </a:rPr>
              <a:t>Feasibility</a:t>
            </a:r>
            <a:r>
              <a:rPr lang="fr-FR" sz="2400" dirty="0" smtClean="0">
                <a:solidFill>
                  <a:srgbClr val="57576E"/>
                </a:solidFill>
                <a:sym typeface="Wingdings"/>
              </a:rPr>
              <a:t>: </a:t>
            </a:r>
            <a:r>
              <a:rPr lang="fr-FR" sz="2400" dirty="0" err="1" smtClean="0">
                <a:solidFill>
                  <a:srgbClr val="57576E"/>
                </a:solidFill>
                <a:sym typeface="Wingdings"/>
              </a:rPr>
              <a:t>technically</a:t>
            </a:r>
            <a:r>
              <a:rPr lang="fr-FR" sz="2400" dirty="0" smtClean="0">
                <a:solidFill>
                  <a:srgbClr val="57576E"/>
                </a:solidFill>
                <a:sym typeface="Wingdings"/>
              </a:rPr>
              <a:t>, on global </a:t>
            </a:r>
            <a:r>
              <a:rPr lang="fr-FR" sz="2400" dirty="0" err="1" smtClean="0">
                <a:solidFill>
                  <a:srgbClr val="57576E"/>
                </a:solidFill>
                <a:sym typeface="Wingdings"/>
              </a:rPr>
              <a:t>scale</a:t>
            </a:r>
            <a:endParaRPr lang="fr-FR" sz="2400" dirty="0">
              <a:solidFill>
                <a:srgbClr val="57576E"/>
              </a:solidFill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 dirty="0" err="1">
                <a:solidFill>
                  <a:srgbClr val="292934"/>
                </a:solidFill>
                <a:sym typeface="Wingdings"/>
              </a:rPr>
              <a:t>Cost</a:t>
            </a:r>
            <a:r>
              <a:rPr lang="fr-FR" sz="2400" dirty="0">
                <a:solidFill>
                  <a:srgbClr val="292934"/>
                </a:solidFill>
                <a:sym typeface="Wingdings"/>
              </a:rPr>
              <a:t> </a:t>
            </a:r>
            <a:r>
              <a:rPr lang="fr-FR" sz="2400" dirty="0" err="1">
                <a:solidFill>
                  <a:srgbClr val="292934"/>
                </a:solidFill>
                <a:sym typeface="Wingdings"/>
              </a:rPr>
              <a:t>effectiveness</a:t>
            </a:r>
            <a:r>
              <a:rPr lang="fr-FR" sz="2400" dirty="0" smtClean="0">
                <a:solidFill>
                  <a:srgbClr val="57576E"/>
                </a:solidFill>
                <a:sym typeface="Wingdings"/>
              </a:rPr>
              <a:t>:</a:t>
            </a:r>
          </a:p>
          <a:p>
            <a:pPr marL="800100" lvl="1" indent="-342900">
              <a:buFont typeface="Arial"/>
              <a:buChar char="•"/>
            </a:pPr>
            <a:endParaRPr lang="fr-FR" sz="2400" dirty="0">
              <a:solidFill>
                <a:srgbClr val="57576E"/>
              </a:solidFill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err="1" smtClean="0">
                <a:sym typeface="Wingdings"/>
              </a:rPr>
              <a:t>Defined</a:t>
            </a:r>
            <a:r>
              <a:rPr lang="fr-FR" sz="2400" dirty="0" smtClean="0">
                <a:sym typeface="Wingdings"/>
              </a:rPr>
              <a:t> by GCOS (AOPC)</a:t>
            </a:r>
            <a:endParaRPr lang="fr-FR" sz="24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fr-FR" sz="2400" dirty="0">
              <a:solidFill>
                <a:srgbClr val="57576E"/>
              </a:solidFill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fr-FR" sz="2400" dirty="0" smtClean="0">
              <a:solidFill>
                <a:srgbClr val="57576E"/>
              </a:solidFill>
              <a:sym typeface="Wingding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548" y="126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b="1" dirty="0" smtClean="0">
                <a:solidFill>
                  <a:srgbClr val="292934"/>
                </a:solidFill>
                <a:sym typeface="Wingdings"/>
              </a:rPr>
              <a:t>Essential </a:t>
            </a:r>
            <a:r>
              <a:rPr lang="fr-FR" sz="3600" b="1" dirty="0" err="1" smtClean="0">
                <a:solidFill>
                  <a:srgbClr val="292934"/>
                </a:solidFill>
                <a:sym typeface="Wingdings"/>
              </a:rPr>
              <a:t>Climate</a:t>
            </a:r>
            <a:r>
              <a:rPr lang="fr-FR" sz="3600" b="1" dirty="0" smtClean="0">
                <a:solidFill>
                  <a:srgbClr val="292934"/>
                </a:solidFill>
                <a:sym typeface="Wingdings"/>
              </a:rPr>
              <a:t> Variables (</a:t>
            </a:r>
            <a:r>
              <a:rPr lang="fr-FR" sz="3600" b="1" dirty="0" err="1" smtClean="0">
                <a:solidFill>
                  <a:srgbClr val="292934"/>
                </a:solidFill>
                <a:sym typeface="Wingdings"/>
              </a:rPr>
              <a:t>ECVs</a:t>
            </a:r>
            <a:r>
              <a:rPr lang="fr-FR" sz="3600" b="1" dirty="0" smtClean="0">
                <a:solidFill>
                  <a:srgbClr val="292934"/>
                </a:solidFill>
                <a:sym typeface="Wingdings"/>
              </a:rPr>
              <a:t>)</a:t>
            </a:r>
            <a:endParaRPr lang="fr-FR" sz="2800" dirty="0">
              <a:solidFill>
                <a:srgbClr val="292934"/>
              </a:solidFill>
              <a:sym typeface="Wingdings"/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6389443" y="1350436"/>
            <a:ext cx="329915" cy="45552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999923" y="2440276"/>
            <a:ext cx="2292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</a:rPr>
              <a:t>Must </a:t>
            </a:r>
            <a:r>
              <a:rPr lang="fr-FR" sz="2400" b="1" dirty="0" err="1" smtClean="0">
                <a:solidFill>
                  <a:srgbClr val="000000"/>
                </a:solidFill>
              </a:rPr>
              <a:t>be</a:t>
            </a:r>
            <a:r>
              <a:rPr lang="fr-FR" sz="2400" b="1" dirty="0" smtClean="0">
                <a:solidFill>
                  <a:srgbClr val="000000"/>
                </a:solidFill>
              </a:rPr>
              <a:t> the basis for an </a:t>
            </a:r>
            <a:r>
              <a:rPr lang="fr-FR" sz="2400" b="1" dirty="0" err="1" smtClean="0">
                <a:solidFill>
                  <a:srgbClr val="000000"/>
                </a:solidFill>
              </a:rPr>
              <a:t>operational</a:t>
            </a:r>
            <a:r>
              <a:rPr lang="fr-FR" sz="2400" b="1" dirty="0" smtClean="0">
                <a:solidFill>
                  <a:srgbClr val="000000"/>
                </a:solidFill>
              </a:rPr>
              <a:t>  </a:t>
            </a:r>
            <a:r>
              <a:rPr lang="fr-FR" sz="2400" b="1" dirty="0" err="1" smtClean="0">
                <a:solidFill>
                  <a:srgbClr val="000000"/>
                </a:solidFill>
              </a:rPr>
              <a:t>Climate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</a:rPr>
              <a:t>Observing</a:t>
            </a:r>
            <a:r>
              <a:rPr lang="fr-FR" sz="2400" b="1" dirty="0" smtClean="0">
                <a:solidFill>
                  <a:srgbClr val="000000"/>
                </a:solidFill>
              </a:rPr>
              <a:t> System</a:t>
            </a:r>
            <a:endParaRPr lang="fr-FR" sz="2400" dirty="0"/>
          </a:p>
        </p:txBody>
      </p:sp>
      <p:pic>
        <p:nvPicPr>
          <p:cNvPr id="11" name="Image 10" descr="Capture d’écran 2019-09-17 à 09.41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64047" r="65788"/>
          <a:stretch/>
        </p:blipFill>
        <p:spPr>
          <a:xfrm>
            <a:off x="435023" y="4812173"/>
            <a:ext cx="2822585" cy="2329180"/>
          </a:xfrm>
          <a:prstGeom prst="rect">
            <a:avLst/>
          </a:prstGeom>
        </p:spPr>
      </p:pic>
      <p:pic>
        <p:nvPicPr>
          <p:cNvPr id="15" name="Image 14" descr="Capture d’écran 2019-09-17 à 09.41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6627" r="65788" b="64166"/>
          <a:stretch/>
        </p:blipFill>
        <p:spPr>
          <a:xfrm>
            <a:off x="3171327" y="4812173"/>
            <a:ext cx="2822585" cy="1892124"/>
          </a:xfrm>
          <a:prstGeom prst="rect">
            <a:avLst/>
          </a:prstGeom>
        </p:spPr>
      </p:pic>
      <p:pic>
        <p:nvPicPr>
          <p:cNvPr id="16" name="Image 15" descr="Capture d’écran 2019-09-17 à 09.41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36096" r="65788" b="35041"/>
          <a:stretch/>
        </p:blipFill>
        <p:spPr>
          <a:xfrm>
            <a:off x="5979639" y="4887076"/>
            <a:ext cx="2822585" cy="1869883"/>
          </a:xfrm>
          <a:prstGeom prst="rect">
            <a:avLst/>
          </a:prstGeom>
        </p:spPr>
      </p:pic>
      <p:pic>
        <p:nvPicPr>
          <p:cNvPr id="2" name="Image 1" descr="Capture d’écran 2020-11-14 à 14.22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62" y="190500"/>
            <a:ext cx="1562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2548" y="126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b="1" dirty="0" err="1" smtClean="0">
                <a:solidFill>
                  <a:srgbClr val="292934"/>
                </a:solidFill>
                <a:sym typeface="Wingdings"/>
              </a:rPr>
              <a:t>Requirements</a:t>
            </a:r>
            <a:r>
              <a:rPr lang="fr-FR" sz="3600" b="1" dirty="0" smtClean="0">
                <a:solidFill>
                  <a:srgbClr val="292934"/>
                </a:solidFill>
                <a:sym typeface="Wingdings"/>
              </a:rPr>
              <a:t> for </a:t>
            </a:r>
            <a:r>
              <a:rPr lang="fr-FR" sz="3600" b="1" dirty="0" err="1" smtClean="0">
                <a:solidFill>
                  <a:srgbClr val="292934"/>
                </a:solidFill>
                <a:sym typeface="Wingdings"/>
              </a:rPr>
              <a:t>ECVs</a:t>
            </a:r>
            <a:r>
              <a:rPr lang="fr-FR" sz="3600" b="1" dirty="0" smtClean="0">
                <a:solidFill>
                  <a:srgbClr val="292934"/>
                </a:solidFill>
                <a:sym typeface="Wingdings"/>
              </a:rPr>
              <a:t> </a:t>
            </a:r>
            <a:endParaRPr lang="fr-FR" sz="2800" dirty="0">
              <a:solidFill>
                <a:srgbClr val="292934"/>
              </a:solidFill>
              <a:sym typeface="Wingding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711" y="980728"/>
            <a:ext cx="669489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8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Aerosol</a:t>
            </a:r>
            <a:r>
              <a:rPr lang="fr-FR" sz="3200" b="1" dirty="0" smtClean="0"/>
              <a:t> ECV </a:t>
            </a:r>
            <a:r>
              <a:rPr lang="fr-FR" sz="3200" b="1" dirty="0" err="1" smtClean="0"/>
              <a:t>products</a:t>
            </a:r>
            <a:r>
              <a:rPr lang="fr-FR" sz="3200" b="1" dirty="0" smtClean="0"/>
              <a:t> </a:t>
            </a:r>
            <a:endParaRPr lang="fr-FR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866777" y="5106111"/>
            <a:ext cx="784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000000"/>
                </a:solidFill>
              </a:rPr>
              <a:t>Implementating</a:t>
            </a:r>
            <a:r>
              <a:rPr lang="fr-FR" sz="2400" b="1" dirty="0" smtClean="0">
                <a:solidFill>
                  <a:srgbClr val="000000"/>
                </a:solidFill>
              </a:rPr>
              <a:t> and operating an </a:t>
            </a:r>
            <a:r>
              <a:rPr lang="fr-FR" sz="2400" b="1" dirty="0" err="1" smtClean="0">
                <a:solidFill>
                  <a:srgbClr val="000000"/>
                </a:solidFill>
              </a:rPr>
              <a:t>Aerosol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</a:rPr>
              <a:t>Observing</a:t>
            </a:r>
            <a:r>
              <a:rPr lang="fr-FR" sz="2400" b="1" dirty="0" smtClean="0">
                <a:solidFill>
                  <a:srgbClr val="000000"/>
                </a:solidFill>
              </a:rPr>
              <a:t> System for GCOS application </a:t>
            </a:r>
            <a:r>
              <a:rPr lang="fr-FR" sz="2400" b="1" dirty="0" err="1" smtClean="0">
                <a:solidFill>
                  <a:srgbClr val="000000"/>
                </a:solidFill>
              </a:rPr>
              <a:t>is</a:t>
            </a:r>
            <a:r>
              <a:rPr lang="fr-FR" sz="2400" b="1" dirty="0" smtClean="0">
                <a:solidFill>
                  <a:srgbClr val="000000"/>
                </a:solidFill>
              </a:rPr>
              <a:t> far </a:t>
            </a:r>
            <a:r>
              <a:rPr lang="fr-FR" sz="2400" b="1" dirty="0" err="1" smtClean="0">
                <a:solidFill>
                  <a:srgbClr val="000000"/>
                </a:solidFill>
              </a:rPr>
              <a:t>fro</a:t>
            </a:r>
            <a:r>
              <a:rPr lang="fr-FR" sz="2400" b="1" dirty="0" err="1">
                <a:solidFill>
                  <a:srgbClr val="000000"/>
                </a:solidFill>
              </a:rPr>
              <a:t>m</a:t>
            </a:r>
            <a:r>
              <a:rPr lang="fr-FR" sz="2400" b="1" dirty="0" smtClean="0">
                <a:solidFill>
                  <a:srgbClr val="000000"/>
                </a:solidFill>
              </a:rPr>
              <a:t> trivial</a:t>
            </a:r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65586"/>
              </p:ext>
            </p:extLst>
          </p:nvPr>
        </p:nvGraphicFramePr>
        <p:xfrm>
          <a:off x="683498" y="1397000"/>
          <a:ext cx="8174763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921"/>
                <a:gridCol w="2724921"/>
                <a:gridCol w="272492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CURRENT GCOS (2015-2020)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PROPOSED GCOS</a:t>
                      </a:r>
                      <a:r>
                        <a:rPr lang="fr-FR" baseline="0" dirty="0" smtClean="0"/>
                        <a:t> (2021-2025)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Main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Procedures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Optical </a:t>
                      </a:r>
                      <a:r>
                        <a:rPr lang="fr-FR" dirty="0" err="1" smtClean="0"/>
                        <a:t>Depth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Optical </a:t>
                      </a:r>
                      <a:r>
                        <a:rPr lang="fr-FR" dirty="0" err="1" smtClean="0"/>
                        <a:t>Depth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Photometers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Extinction profile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Extinction Profile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Lidars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Layer </a:t>
                      </a:r>
                      <a:r>
                        <a:rPr lang="fr-FR" dirty="0" err="1" smtClean="0"/>
                        <a:t>Height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err="1" smtClean="0">
                          <a:solidFill>
                            <a:srgbClr val="FF0000"/>
                          </a:solidFill>
                        </a:rPr>
                        <a:t>Abandonned</a:t>
                      </a:r>
                      <a:r>
                        <a:rPr lang="fr-FR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fr-FR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Lidars, </a:t>
                      </a:r>
                      <a:r>
                        <a:rPr lang="fr-FR" dirty="0" err="1" smtClean="0"/>
                        <a:t>Others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Single </a:t>
                      </a:r>
                      <a:r>
                        <a:rPr lang="fr-FR" dirty="0" err="1" smtClean="0"/>
                        <a:t>Scattering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Albedo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Single </a:t>
                      </a:r>
                      <a:r>
                        <a:rPr lang="fr-FR" dirty="0" err="1" smtClean="0"/>
                        <a:t>Scattering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Albedo</a:t>
                      </a:r>
                      <a:r>
                        <a:rPr lang="fr-F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Retrieved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Number</a:t>
                      </a:r>
                      <a:r>
                        <a:rPr lang="fr-FR" dirty="0" smtClean="0"/>
                        <a:t> Size Distribution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Spectrometers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counters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retrived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Chemical</a:t>
                      </a:r>
                      <a:r>
                        <a:rPr lang="fr-FR" dirty="0" smtClean="0"/>
                        <a:t> composition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Analysis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spectrometers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Cloud</a:t>
                      </a:r>
                      <a:r>
                        <a:rPr lang="fr-FR" baseline="0" dirty="0" smtClean="0"/>
                        <a:t> Condensation </a:t>
                      </a:r>
                      <a:r>
                        <a:rPr lang="fr-FR" baseline="0" dirty="0" err="1" smtClean="0"/>
                        <a:t>Nuclei</a:t>
                      </a:r>
                      <a:r>
                        <a:rPr lang="fr-FR" baseline="0" dirty="0" smtClean="0"/>
                        <a:t> Concentration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Counters</a:t>
                      </a:r>
                      <a:r>
                        <a:rPr lang="fr-FR" dirty="0" smtClean="0"/>
                        <a:t>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retrieved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2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385969" y="6306439"/>
            <a:ext cx="182891" cy="2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58" tIns="32128" rIns="64258" bIns="32128"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D22B160-9BB1-4184-B405-7C25C33B87B4}" type="slidenum">
              <a:rPr lang="en-US" altLang="de-DE" sz="1300">
                <a:solidFill>
                  <a:schemeClr val="tx1"/>
                </a:solidFill>
                <a:latin typeface="Times" charset="0"/>
                <a:sym typeface="Times" charset="0"/>
              </a:rPr>
              <a:pPr algn="ctr" eaLnBrk="1" hangingPunct="1">
                <a:spcBef>
                  <a:spcPct val="0"/>
                </a:spcBef>
              </a:pPr>
              <a:t>9</a:t>
            </a:fld>
            <a:endParaRPr lang="en-US" altLang="de-DE" sz="1300">
              <a:solidFill>
                <a:schemeClr val="tx1"/>
              </a:solidFill>
              <a:latin typeface="Times" charset="0"/>
              <a:sym typeface="Times" charset="0"/>
            </a:endParaRPr>
          </a:p>
        </p:txBody>
      </p:sp>
      <p:sp>
        <p:nvSpPr>
          <p:cNvPr id="30724" name="Rectangle 7"/>
          <p:cNvSpPr>
            <a:spLocks/>
          </p:cNvSpPr>
          <p:nvPr/>
        </p:nvSpPr>
        <p:spPr bwMode="auto">
          <a:xfrm>
            <a:off x="6554401" y="6474023"/>
            <a:ext cx="2303859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18" bIns="0"/>
          <a:lstStyle>
            <a:lvl1pPr marL="571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de-DE" sz="1100">
                <a:solidFill>
                  <a:srgbClr val="2B3853"/>
                </a:solidFill>
                <a:latin typeface="Verdana" pitchFamily="34" charset="0"/>
                <a:ea typeface="ヒラギノ明朝 ProN W3" charset="-128"/>
                <a:sym typeface="Verdana" pitchFamily="34" charset="0"/>
              </a:rPr>
              <a:t>2</a:t>
            </a:r>
          </a:p>
        </p:txBody>
      </p:sp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22548" y="91440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22548" y="178846"/>
            <a:ext cx="77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The in-situ </a:t>
            </a:r>
            <a:r>
              <a:rPr lang="fr-FR" sz="3200" b="1" dirty="0" err="1" smtClean="0"/>
              <a:t>Observing</a:t>
            </a:r>
            <a:r>
              <a:rPr lang="fr-FR" sz="3200" b="1" dirty="0" smtClean="0"/>
              <a:t> System </a:t>
            </a:r>
            <a:endParaRPr lang="fr-FR" sz="3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69496" y="2507194"/>
            <a:ext cx="8088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>
                <a:sym typeface="Wingdings"/>
              </a:rPr>
              <a:t>In-situ </a:t>
            </a:r>
            <a:r>
              <a:rPr lang="fr-FR" sz="2400" dirty="0" err="1" smtClean="0">
                <a:sym typeface="Wingdings"/>
              </a:rPr>
              <a:t>means</a:t>
            </a:r>
            <a:r>
              <a:rPr lang="fr-FR" sz="2400" dirty="0" smtClean="0">
                <a:sym typeface="Wingdings"/>
              </a:rPr>
              <a:t> not-</a:t>
            </a:r>
            <a:r>
              <a:rPr lang="fr-FR" sz="2400" dirty="0" err="1" smtClean="0">
                <a:sym typeface="Wingdings"/>
              </a:rPr>
              <a:t>space</a:t>
            </a:r>
            <a:r>
              <a:rPr lang="fr-FR" sz="2400" dirty="0" smtClean="0">
                <a:sym typeface="Wingdings"/>
              </a:rPr>
              <a:t>-borne</a:t>
            </a:r>
            <a:endParaRPr lang="fr-FR" sz="240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Multi-</a:t>
            </a:r>
            <a:r>
              <a:rPr lang="fr-FR" sz="2400" dirty="0" err="1" smtClean="0">
                <a:sym typeface="Wingdings"/>
              </a:rPr>
              <a:t>players</a:t>
            </a:r>
            <a:r>
              <a:rPr lang="fr-FR" sz="2400" dirty="0" smtClean="0">
                <a:sym typeface="Wingdings"/>
              </a:rPr>
              <a:t> for data provisions central </a:t>
            </a:r>
            <a:r>
              <a:rPr lang="fr-FR" sz="2400" dirty="0" err="1" smtClean="0">
                <a:sym typeface="Wingdings"/>
              </a:rPr>
              <a:t>labs</a:t>
            </a:r>
            <a:r>
              <a:rPr lang="fr-FR" sz="2400" dirty="0" smtClean="0">
                <a:sym typeface="Wingdings"/>
              </a:rPr>
              <a:t>, AND, data curation and </a:t>
            </a:r>
            <a:r>
              <a:rPr lang="fr-FR" sz="2400" dirty="0" err="1" smtClean="0">
                <a:sym typeface="Wingdings"/>
              </a:rPr>
              <a:t>access</a:t>
            </a:r>
            <a:r>
              <a:rPr lang="fr-FR" sz="2400" dirty="0" smtClean="0">
                <a:sym typeface="Wingdings"/>
              </a:rPr>
              <a:t>  </a:t>
            </a:r>
            <a:endParaRPr lang="fr-FR" sz="2400" dirty="0"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Most </a:t>
            </a:r>
            <a:r>
              <a:rPr lang="fr-FR" sz="2400" dirty="0" err="1" smtClean="0">
                <a:sym typeface="Wingdings"/>
              </a:rPr>
              <a:t>widely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recognized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governance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is</a:t>
            </a:r>
            <a:r>
              <a:rPr lang="fr-FR" sz="2400" dirty="0" smtClean="0">
                <a:sym typeface="Wingdings"/>
              </a:rPr>
              <a:t> WMO-GAW, </a:t>
            </a:r>
            <a:r>
              <a:rPr lang="fr-FR" sz="2400" dirty="0" err="1" smtClean="0">
                <a:sym typeface="Wingdings"/>
              </a:rPr>
              <a:t>supported</a:t>
            </a:r>
            <a:r>
              <a:rPr lang="fr-FR" sz="2400" dirty="0" smtClean="0">
                <a:sym typeface="Wingdings"/>
              </a:rPr>
              <a:t> by </a:t>
            </a:r>
            <a:r>
              <a:rPr lang="fr-FR" sz="2400" dirty="0" err="1" smtClean="0">
                <a:sym typeface="Wingdings"/>
              </a:rPr>
              <a:t>Regional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Organizations</a:t>
            </a:r>
            <a:r>
              <a:rPr lang="fr-FR" sz="2400" dirty="0" smtClean="0">
                <a:sym typeface="Wingdings"/>
              </a:rPr>
              <a:t> 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NOAA, NASA in the US 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fr-FR" sz="2400" dirty="0" err="1" smtClean="0">
                <a:sym typeface="Wingdings"/>
              </a:rPr>
              <a:t>Research</a:t>
            </a:r>
            <a:r>
              <a:rPr lang="fr-FR" sz="2400" dirty="0" smtClean="0">
                <a:sym typeface="Wingdings"/>
              </a:rPr>
              <a:t> Infrastructures (ICOS, ACTRIS, IAGOS) in EU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CAS in China 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fr-FR" sz="2400" dirty="0" smtClean="0">
                <a:sym typeface="Wingdings"/>
              </a:rPr>
              <a:t>Policy </a:t>
            </a:r>
            <a:r>
              <a:rPr lang="fr-FR" sz="2400" dirty="0" err="1" smtClean="0">
                <a:sym typeface="Wingdings"/>
              </a:rPr>
              <a:t>based</a:t>
            </a:r>
            <a:r>
              <a:rPr lang="fr-FR" sz="2400" dirty="0" smtClean="0">
                <a:sym typeface="Wingdings"/>
              </a:rPr>
              <a:t> IMPROVE (US), EMEP (EU)</a:t>
            </a:r>
            <a:endParaRPr lang="fr-FR" sz="24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fr-FR" sz="2400" dirty="0">
              <a:solidFill>
                <a:srgbClr val="57576E"/>
              </a:solidFill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fr-FR" sz="2400" dirty="0" smtClean="0">
              <a:solidFill>
                <a:srgbClr val="57576E"/>
              </a:solidFill>
              <a:sym typeface="Wingdings"/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670226863"/>
              </p:ext>
            </p:extLst>
          </p:nvPr>
        </p:nvGraphicFramePr>
        <p:xfrm>
          <a:off x="1371120" y="724590"/>
          <a:ext cx="6014849" cy="255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9225" y="1504039"/>
            <a:ext cx="1449035" cy="9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802</Words>
  <Application>Microsoft Macintosh PowerPoint</Application>
  <PresentationFormat>Présentation à l'écran (4:3)</PresentationFormat>
  <Paragraphs>152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An overview of the current in-situ observing system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 LGGE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 of CO2 emissions remaining in the atmosphere</dc:title>
  <dc:creator>Paolo Laj</dc:creator>
  <cp:lastModifiedBy>Paolo Laj</cp:lastModifiedBy>
  <cp:revision>81</cp:revision>
  <dcterms:created xsi:type="dcterms:W3CDTF">2016-05-23T07:05:29Z</dcterms:created>
  <dcterms:modified xsi:type="dcterms:W3CDTF">2020-11-14T14:38:07Z</dcterms:modified>
</cp:coreProperties>
</file>