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82" r:id="rId4"/>
    <p:sldMasterId id="2147487689" r:id="rId5"/>
  </p:sldMasterIdLst>
  <p:notesMasterIdLst>
    <p:notesMasterId r:id="rId35"/>
  </p:notesMasterIdLst>
  <p:handoutMasterIdLst>
    <p:handoutMasterId r:id="rId36"/>
  </p:handoutMasterIdLst>
  <p:sldIdLst>
    <p:sldId id="704" r:id="rId6"/>
    <p:sldId id="587" r:id="rId7"/>
    <p:sldId id="668" r:id="rId8"/>
    <p:sldId id="683" r:id="rId9"/>
    <p:sldId id="674" r:id="rId10"/>
    <p:sldId id="675" r:id="rId11"/>
    <p:sldId id="698" r:id="rId12"/>
    <p:sldId id="669" r:id="rId13"/>
    <p:sldId id="691" r:id="rId14"/>
    <p:sldId id="695" r:id="rId15"/>
    <p:sldId id="697" r:id="rId16"/>
    <p:sldId id="696" r:id="rId17"/>
    <p:sldId id="679" r:id="rId18"/>
    <p:sldId id="684" r:id="rId19"/>
    <p:sldId id="680" r:id="rId20"/>
    <p:sldId id="642" r:id="rId21"/>
    <p:sldId id="641" r:id="rId22"/>
    <p:sldId id="643" r:id="rId23"/>
    <p:sldId id="604" r:id="rId24"/>
    <p:sldId id="632" r:id="rId25"/>
    <p:sldId id="639" r:id="rId26"/>
    <p:sldId id="636" r:id="rId27"/>
    <p:sldId id="662" r:id="rId28"/>
    <p:sldId id="663" r:id="rId29"/>
    <p:sldId id="666" r:id="rId30"/>
    <p:sldId id="701" r:id="rId31"/>
    <p:sldId id="681" r:id="rId32"/>
    <p:sldId id="620" r:id="rId33"/>
    <p:sldId id="621" r:id="rId34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00B5E2"/>
    <a:srgbClr val="339966"/>
    <a:srgbClr val="000000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1E7D5-9A4C-F6B8-2EFD-A067CDD12CEE}" v="67" dt="2020-11-14T20:31:45.505"/>
    <p1510:client id="{88771799-584B-CBB1-29A0-BBA47D71CB03}" v="16" dt="2020-11-13T20:47:51"/>
    <p1510:client id="{D5E654C7-3C23-2344-B55D-3F37622C38B1}" v="3" dt="2020-11-14T20:33:29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026" y="11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6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4525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mary Munro" userId="6cd21b01-e930-4f14-9acf-24024e42218f" providerId="ADAL" clId="{D5E654C7-3C23-2344-B55D-3F37622C38B1}"/>
    <pc:docChg chg="undo custSel modSld">
      <pc:chgData name="Rosemary Munro" userId="6cd21b01-e930-4f14-9acf-24024e42218f" providerId="ADAL" clId="{D5E654C7-3C23-2344-B55D-3F37622C38B1}" dt="2020-11-14T20:33:29.067" v="221" actId="207"/>
      <pc:docMkLst>
        <pc:docMk/>
      </pc:docMkLst>
      <pc:sldChg chg="modSp mod">
        <pc:chgData name="Rosemary Munro" userId="6cd21b01-e930-4f14-9acf-24024e42218f" providerId="ADAL" clId="{D5E654C7-3C23-2344-B55D-3F37622C38B1}" dt="2020-11-13T20:17:15.309" v="23" actId="14100"/>
        <pc:sldMkLst>
          <pc:docMk/>
          <pc:sldMk cId="0" sldId="587"/>
        </pc:sldMkLst>
        <pc:spChg chg="mod">
          <ac:chgData name="Rosemary Munro" userId="6cd21b01-e930-4f14-9acf-24024e42218f" providerId="ADAL" clId="{D5E654C7-3C23-2344-B55D-3F37622C38B1}" dt="2020-11-13T20:17:15.309" v="23" actId="14100"/>
          <ac:spMkLst>
            <pc:docMk/>
            <pc:sldMk cId="0" sldId="587"/>
            <ac:spMk id="7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4:23.270" v="174" actId="1076"/>
        <pc:sldMkLst>
          <pc:docMk/>
          <pc:sldMk cId="4278152923" sldId="604"/>
        </pc:sldMkLst>
        <pc:picChg chg="mod">
          <ac:chgData name="Rosemary Munro" userId="6cd21b01-e930-4f14-9acf-24024e42218f" providerId="ADAL" clId="{D5E654C7-3C23-2344-B55D-3F37622C38B1}" dt="2020-11-13T20:34:23.270" v="174" actId="1076"/>
          <ac:picMkLst>
            <pc:docMk/>
            <pc:sldMk cId="4278152923" sldId="604"/>
            <ac:picMk id="4" creationId="{00000000-0000-0000-0000-000000000000}"/>
          </ac:picMkLst>
        </pc:picChg>
        <pc:picChg chg="mod">
          <ac:chgData name="Rosemary Munro" userId="6cd21b01-e930-4f14-9acf-24024e42218f" providerId="ADAL" clId="{D5E654C7-3C23-2344-B55D-3F37622C38B1}" dt="2020-11-13T20:34:20.395" v="173" actId="1076"/>
          <ac:picMkLst>
            <pc:docMk/>
            <pc:sldMk cId="4278152923" sldId="604"/>
            <ac:picMk id="5" creationId="{00000000-0000-0000-0000-000000000000}"/>
          </ac:picMkLst>
        </pc:picChg>
      </pc:sldChg>
      <pc:sldChg chg="modSp mod">
        <pc:chgData name="Rosemary Munro" userId="6cd21b01-e930-4f14-9acf-24024e42218f" providerId="ADAL" clId="{D5E654C7-3C23-2344-B55D-3F37622C38B1}" dt="2020-11-13T20:36:24.419" v="192" actId="207"/>
        <pc:sldMkLst>
          <pc:docMk/>
          <pc:sldMk cId="972062775" sldId="620"/>
        </pc:sldMkLst>
        <pc:spChg chg="mod">
          <ac:chgData name="Rosemary Munro" userId="6cd21b01-e930-4f14-9acf-24024e42218f" providerId="ADAL" clId="{D5E654C7-3C23-2344-B55D-3F37622C38B1}" dt="2020-11-13T20:36:24.419" v="192" actId="207"/>
          <ac:spMkLst>
            <pc:docMk/>
            <pc:sldMk cId="972062775" sldId="620"/>
            <ac:spMk id="5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4:48.394" v="177" actId="1076"/>
        <pc:sldMkLst>
          <pc:docMk/>
          <pc:sldMk cId="2154816604" sldId="636"/>
        </pc:sldMkLst>
        <pc:spChg chg="mod">
          <ac:chgData name="Rosemary Munro" userId="6cd21b01-e930-4f14-9acf-24024e42218f" providerId="ADAL" clId="{D5E654C7-3C23-2344-B55D-3F37622C38B1}" dt="2020-11-13T20:34:48.394" v="177" actId="1076"/>
          <ac:spMkLst>
            <pc:docMk/>
            <pc:sldMk cId="2154816604" sldId="636"/>
            <ac:spMk id="10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4:38.632" v="176" actId="14100"/>
        <pc:sldMkLst>
          <pc:docMk/>
          <pc:sldMk cId="678217476" sldId="639"/>
        </pc:sldMkLst>
        <pc:spChg chg="mod">
          <ac:chgData name="Rosemary Munro" userId="6cd21b01-e930-4f14-9acf-24024e42218f" providerId="ADAL" clId="{D5E654C7-3C23-2344-B55D-3F37622C38B1}" dt="2020-11-13T20:34:38.632" v="176" actId="14100"/>
          <ac:spMkLst>
            <pc:docMk/>
            <pc:sldMk cId="678217476" sldId="639"/>
            <ac:spMk id="2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2:13.807" v="162" actId="255"/>
        <pc:sldMkLst>
          <pc:docMk/>
          <pc:sldMk cId="2508580688" sldId="641"/>
        </pc:sldMkLst>
        <pc:spChg chg="mod">
          <ac:chgData name="Rosemary Munro" userId="6cd21b01-e930-4f14-9acf-24024e42218f" providerId="ADAL" clId="{D5E654C7-3C23-2344-B55D-3F37622C38B1}" dt="2020-11-13T20:32:13.807" v="162" actId="255"/>
          <ac:spMkLst>
            <pc:docMk/>
            <pc:sldMk cId="2508580688" sldId="641"/>
            <ac:spMk id="6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2:04.849" v="161" actId="255"/>
          <ac:spMkLst>
            <pc:docMk/>
            <pc:sldMk cId="2508580688" sldId="641"/>
            <ac:spMk id="13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1:47.423" v="158" actId="255"/>
        <pc:sldMkLst>
          <pc:docMk/>
          <pc:sldMk cId="568316709" sldId="642"/>
        </pc:sldMkLst>
        <pc:spChg chg="mod">
          <ac:chgData name="Rosemary Munro" userId="6cd21b01-e930-4f14-9acf-24024e42218f" providerId="ADAL" clId="{D5E654C7-3C23-2344-B55D-3F37622C38B1}" dt="2020-11-13T20:31:40.406" v="156" actId="207"/>
          <ac:spMkLst>
            <pc:docMk/>
            <pc:sldMk cId="568316709" sldId="642"/>
            <ac:spMk id="3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1:47.423" v="158" actId="255"/>
          <ac:spMkLst>
            <pc:docMk/>
            <pc:sldMk cId="568316709" sldId="642"/>
            <ac:spMk id="8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2:55.428" v="169" actId="1076"/>
        <pc:sldMkLst>
          <pc:docMk/>
          <pc:sldMk cId="2070879626" sldId="643"/>
        </pc:sldMkLst>
        <pc:spChg chg="mod">
          <ac:chgData name="Rosemary Munro" userId="6cd21b01-e930-4f14-9acf-24024e42218f" providerId="ADAL" clId="{D5E654C7-3C23-2344-B55D-3F37622C38B1}" dt="2020-11-13T20:32:55.428" v="169" actId="1076"/>
          <ac:spMkLst>
            <pc:docMk/>
            <pc:sldMk cId="2070879626" sldId="643"/>
            <ac:spMk id="3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2:43.561" v="168" actId="255"/>
          <ac:spMkLst>
            <pc:docMk/>
            <pc:sldMk cId="2070879626" sldId="643"/>
            <ac:spMk id="4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5:23.141" v="185" actId="2710"/>
        <pc:sldMkLst>
          <pc:docMk/>
          <pc:sldMk cId="772789306" sldId="663"/>
        </pc:sldMkLst>
        <pc:spChg chg="mod">
          <ac:chgData name="Rosemary Munro" userId="6cd21b01-e930-4f14-9acf-24024e42218f" providerId="ADAL" clId="{D5E654C7-3C23-2344-B55D-3F37622C38B1}" dt="2020-11-13T20:35:23.141" v="185" actId="2710"/>
          <ac:spMkLst>
            <pc:docMk/>
            <pc:sldMk cId="772789306" sldId="663"/>
            <ac:spMk id="8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5:42.110" v="187" actId="207"/>
        <pc:sldMkLst>
          <pc:docMk/>
          <pc:sldMk cId="3615698354" sldId="666"/>
        </pc:sldMkLst>
        <pc:spChg chg="mod">
          <ac:chgData name="Rosemary Munro" userId="6cd21b01-e930-4f14-9acf-24024e42218f" providerId="ADAL" clId="{D5E654C7-3C23-2344-B55D-3F37622C38B1}" dt="2020-11-13T20:35:42.110" v="187" actId="207"/>
          <ac:spMkLst>
            <pc:docMk/>
            <pc:sldMk cId="3615698354" sldId="666"/>
            <ac:spMk id="2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8:33.166" v="202" actId="14100"/>
        <pc:sldMkLst>
          <pc:docMk/>
          <pc:sldMk cId="3687567615" sldId="669"/>
        </pc:sldMkLst>
        <pc:spChg chg="mod">
          <ac:chgData name="Rosemary Munro" userId="6cd21b01-e930-4f14-9acf-24024e42218f" providerId="ADAL" clId="{D5E654C7-3C23-2344-B55D-3F37622C38B1}" dt="2020-11-13T20:38:33.166" v="202" actId="14100"/>
          <ac:spMkLst>
            <pc:docMk/>
            <pc:sldMk cId="3687567615" sldId="669"/>
            <ac:spMk id="2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24:58.006" v="88" actId="14100"/>
          <ac:spMkLst>
            <pc:docMk/>
            <pc:sldMk cId="3687567615" sldId="669"/>
            <ac:spMk id="9" creationId="{00000000-0000-0000-0000-000000000000}"/>
          </ac:spMkLst>
        </pc:spChg>
        <pc:graphicFrameChg chg="mod modGraphic">
          <ac:chgData name="Rosemary Munro" userId="6cd21b01-e930-4f14-9acf-24024e42218f" providerId="ADAL" clId="{D5E654C7-3C23-2344-B55D-3F37622C38B1}" dt="2020-11-13T20:38:06.225" v="200" actId="20577"/>
          <ac:graphicFrameMkLst>
            <pc:docMk/>
            <pc:sldMk cId="3687567615" sldId="669"/>
            <ac:graphicFrameMk id="8" creationId="{00000000-0000-0000-0000-000000000000}"/>
          </ac:graphicFrameMkLst>
        </pc:graphicFrameChg>
      </pc:sldChg>
      <pc:sldChg chg="modSp mod">
        <pc:chgData name="Rosemary Munro" userId="6cd21b01-e930-4f14-9acf-24024e42218f" providerId="ADAL" clId="{D5E654C7-3C23-2344-B55D-3F37622C38B1}" dt="2020-11-13T20:19:50.925" v="52" actId="255"/>
        <pc:sldMkLst>
          <pc:docMk/>
          <pc:sldMk cId="2645372446" sldId="674"/>
        </pc:sldMkLst>
        <pc:spChg chg="mod">
          <ac:chgData name="Rosemary Munro" userId="6cd21b01-e930-4f14-9acf-24024e42218f" providerId="ADAL" clId="{D5E654C7-3C23-2344-B55D-3F37622C38B1}" dt="2020-11-13T20:19:31.091" v="48" actId="14100"/>
          <ac:spMkLst>
            <pc:docMk/>
            <pc:sldMk cId="2645372446" sldId="674"/>
            <ac:spMk id="2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9:36.859" v="49" actId="255"/>
          <ac:spMkLst>
            <pc:docMk/>
            <pc:sldMk cId="2645372446" sldId="674"/>
            <ac:spMk id="15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9:41.644" v="50" actId="255"/>
          <ac:spMkLst>
            <pc:docMk/>
            <pc:sldMk cId="2645372446" sldId="674"/>
            <ac:spMk id="16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9:45.952" v="51" actId="255"/>
          <ac:spMkLst>
            <pc:docMk/>
            <pc:sldMk cId="2645372446" sldId="674"/>
            <ac:spMk id="17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9:50.925" v="52" actId="255"/>
          <ac:spMkLst>
            <pc:docMk/>
            <pc:sldMk cId="2645372446" sldId="674"/>
            <ac:spMk id="18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40:07.953" v="205" actId="1076"/>
        <pc:sldMkLst>
          <pc:docMk/>
          <pc:sldMk cId="4021417870" sldId="679"/>
        </pc:sldMkLst>
        <pc:spChg chg="mod">
          <ac:chgData name="Rosemary Munro" userId="6cd21b01-e930-4f14-9acf-24024e42218f" providerId="ADAL" clId="{D5E654C7-3C23-2344-B55D-3F37622C38B1}" dt="2020-11-13T20:40:07.953" v="205" actId="1076"/>
          <ac:spMkLst>
            <pc:docMk/>
            <pc:sldMk cId="4021417870" sldId="679"/>
            <ac:spMk id="30722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1:16.339" v="152" actId="255"/>
        <pc:sldMkLst>
          <pc:docMk/>
          <pc:sldMk cId="2225381609" sldId="680"/>
        </pc:sldMkLst>
        <pc:spChg chg="mod">
          <ac:chgData name="Rosemary Munro" userId="6cd21b01-e930-4f14-9acf-24024e42218f" providerId="ADAL" clId="{D5E654C7-3C23-2344-B55D-3F37622C38B1}" dt="2020-11-13T20:29:38.736" v="118" actId="255"/>
          <ac:spMkLst>
            <pc:docMk/>
            <pc:sldMk cId="2225381609" sldId="680"/>
            <ac:spMk id="11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29:49.875" v="121" actId="14100"/>
          <ac:spMkLst>
            <pc:docMk/>
            <pc:sldMk cId="2225381609" sldId="680"/>
            <ac:spMk id="12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0:32.544" v="131" actId="1035"/>
          <ac:spMkLst>
            <pc:docMk/>
            <pc:sldMk cId="2225381609" sldId="680"/>
            <ac:spMk id="15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0:37.077" v="133" actId="1035"/>
          <ac:spMkLst>
            <pc:docMk/>
            <pc:sldMk cId="2225381609" sldId="680"/>
            <ac:spMk id="16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0:46.969" v="147" actId="1036"/>
          <ac:spMkLst>
            <pc:docMk/>
            <pc:sldMk cId="2225381609" sldId="680"/>
            <ac:spMk id="18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0:58.611" v="149" actId="255"/>
          <ac:spMkLst>
            <pc:docMk/>
            <pc:sldMk cId="2225381609" sldId="680"/>
            <ac:spMk id="22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1:16.339" v="152" actId="255"/>
          <ac:spMkLst>
            <pc:docMk/>
            <pc:sldMk cId="2225381609" sldId="680"/>
            <ac:spMk id="25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1:09.785" v="151" actId="255"/>
          <ac:spMkLst>
            <pc:docMk/>
            <pc:sldMk cId="2225381609" sldId="680"/>
            <ac:spMk id="26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6:15.586" v="191" actId="1076"/>
        <pc:sldMkLst>
          <pc:docMk/>
          <pc:sldMk cId="1603559437" sldId="681"/>
        </pc:sldMkLst>
        <pc:spChg chg="mod">
          <ac:chgData name="Rosemary Munro" userId="6cd21b01-e930-4f14-9acf-24024e42218f" providerId="ADAL" clId="{D5E654C7-3C23-2344-B55D-3F37622C38B1}" dt="2020-11-13T20:36:15.586" v="191" actId="1076"/>
          <ac:spMkLst>
            <pc:docMk/>
            <pc:sldMk cId="1603559437" sldId="681"/>
            <ac:spMk id="8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6:12.292" v="190" actId="1076"/>
          <ac:spMkLst>
            <pc:docMk/>
            <pc:sldMk cId="1603559437" sldId="681"/>
            <ac:spMk id="23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6:00.762" v="189" actId="207"/>
          <ac:spMkLst>
            <pc:docMk/>
            <pc:sldMk cId="1603559437" sldId="681"/>
            <ac:spMk id="31747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19:05.237" v="44" actId="1076"/>
        <pc:sldMkLst>
          <pc:docMk/>
          <pc:sldMk cId="3015313113" sldId="683"/>
        </pc:sldMkLst>
        <pc:spChg chg="mod">
          <ac:chgData name="Rosemary Munro" userId="6cd21b01-e930-4f14-9acf-24024e42218f" providerId="ADAL" clId="{D5E654C7-3C23-2344-B55D-3F37622C38B1}" dt="2020-11-13T20:17:55.418" v="31" actId="14100"/>
          <ac:spMkLst>
            <pc:docMk/>
            <pc:sldMk cId="3015313113" sldId="683"/>
            <ac:spMk id="6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8:58.502" v="43" actId="14100"/>
          <ac:spMkLst>
            <pc:docMk/>
            <pc:sldMk cId="3015313113" sldId="683"/>
            <ac:spMk id="7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9:05.237" v="44" actId="1076"/>
          <ac:spMkLst>
            <pc:docMk/>
            <pc:sldMk cId="3015313113" sldId="683"/>
            <ac:spMk id="173059" creationId="{00000000-0000-0000-0000-000000000000}"/>
          </ac:spMkLst>
        </pc:spChg>
        <pc:picChg chg="mod">
          <ac:chgData name="Rosemary Munro" userId="6cd21b01-e930-4f14-9acf-24024e42218f" providerId="ADAL" clId="{D5E654C7-3C23-2344-B55D-3F37622C38B1}" dt="2020-11-13T20:18:42.401" v="40" actId="1076"/>
          <ac:picMkLst>
            <pc:docMk/>
            <pc:sldMk cId="3015313113" sldId="683"/>
            <ac:picMk id="3" creationId="{00000000-0000-0000-0000-000000000000}"/>
          </ac:picMkLst>
        </pc:picChg>
      </pc:sldChg>
      <pc:sldChg chg="modSp mod">
        <pc:chgData name="Rosemary Munro" userId="6cd21b01-e930-4f14-9acf-24024e42218f" providerId="ADAL" clId="{D5E654C7-3C23-2344-B55D-3F37622C38B1}" dt="2020-11-13T20:41:13.410" v="220" actId="20577"/>
        <pc:sldMkLst>
          <pc:docMk/>
          <pc:sldMk cId="994646167" sldId="684"/>
        </pc:sldMkLst>
        <pc:spChg chg="mod">
          <ac:chgData name="Rosemary Munro" userId="6cd21b01-e930-4f14-9acf-24024e42218f" providerId="ADAL" clId="{D5E654C7-3C23-2344-B55D-3F37622C38B1}" dt="2020-11-13T20:29:20.158" v="116" actId="207"/>
          <ac:spMkLst>
            <pc:docMk/>
            <pc:sldMk cId="994646167" sldId="684"/>
            <ac:spMk id="2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41:13.410" v="220" actId="20577"/>
          <ac:spMkLst>
            <pc:docMk/>
            <pc:sldMk cId="994646167" sldId="684"/>
            <ac:spMk id="161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9:17.425" v="204" actId="1076"/>
        <pc:sldMkLst>
          <pc:docMk/>
          <pc:sldMk cId="4161210884" sldId="696"/>
        </pc:sldMkLst>
        <pc:spChg chg="mod">
          <ac:chgData name="Rosemary Munro" userId="6cd21b01-e930-4f14-9acf-24024e42218f" providerId="ADAL" clId="{D5E654C7-3C23-2344-B55D-3F37622C38B1}" dt="2020-11-13T20:29:00.916" v="115" actId="207"/>
          <ac:spMkLst>
            <pc:docMk/>
            <pc:sldMk cId="4161210884" sldId="696"/>
            <ac:spMk id="3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39:17.425" v="204" actId="1076"/>
          <ac:spMkLst>
            <pc:docMk/>
            <pc:sldMk cId="4161210884" sldId="696"/>
            <ac:spMk id="4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28:43.266" v="114" actId="20577"/>
        <pc:sldMkLst>
          <pc:docMk/>
          <pc:sldMk cId="375560888" sldId="697"/>
        </pc:sldMkLst>
        <pc:spChg chg="mod">
          <ac:chgData name="Rosemary Munro" userId="6cd21b01-e930-4f14-9acf-24024e42218f" providerId="ADAL" clId="{D5E654C7-3C23-2344-B55D-3F37622C38B1}" dt="2020-11-13T20:28:43.266" v="114" actId="20577"/>
          <ac:spMkLst>
            <pc:docMk/>
            <pc:sldMk cId="375560888" sldId="697"/>
            <ac:spMk id="6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3T20:35:51.177" v="188" actId="207"/>
        <pc:sldMkLst>
          <pc:docMk/>
          <pc:sldMk cId="1756995230" sldId="701"/>
        </pc:sldMkLst>
        <pc:spChg chg="mod">
          <ac:chgData name="Rosemary Munro" userId="6cd21b01-e930-4f14-9acf-24024e42218f" providerId="ADAL" clId="{D5E654C7-3C23-2344-B55D-3F37622C38B1}" dt="2020-11-13T20:35:51.177" v="188" actId="207"/>
          <ac:spMkLst>
            <pc:docMk/>
            <pc:sldMk cId="1756995230" sldId="701"/>
            <ac:spMk id="7" creationId="{00000000-0000-0000-0000-000000000000}"/>
          </ac:spMkLst>
        </pc:spChg>
      </pc:sldChg>
      <pc:sldChg chg="modSp mod">
        <pc:chgData name="Rosemary Munro" userId="6cd21b01-e930-4f14-9acf-24024e42218f" providerId="ADAL" clId="{D5E654C7-3C23-2344-B55D-3F37622C38B1}" dt="2020-11-14T20:33:29.067" v="221" actId="207"/>
        <pc:sldMkLst>
          <pc:docMk/>
          <pc:sldMk cId="2566692456" sldId="704"/>
        </pc:sldMkLst>
        <pc:spChg chg="mod">
          <ac:chgData name="Rosemary Munro" userId="6cd21b01-e930-4f14-9acf-24024e42218f" providerId="ADAL" clId="{D5E654C7-3C23-2344-B55D-3F37622C38B1}" dt="2020-11-14T20:33:29.067" v="221" actId="207"/>
          <ac:spMkLst>
            <pc:docMk/>
            <pc:sldMk cId="2566692456" sldId="704"/>
            <ac:spMk id="6" creationId="{00000000-0000-0000-0000-000000000000}"/>
          </ac:spMkLst>
        </pc:spChg>
        <pc:spChg chg="mod">
          <ac:chgData name="Rosemary Munro" userId="6cd21b01-e930-4f14-9acf-24024e42218f" providerId="ADAL" clId="{D5E654C7-3C23-2344-B55D-3F37622C38B1}" dt="2020-11-13T20:16:44.081" v="16" actId="1038"/>
          <ac:spMkLst>
            <pc:docMk/>
            <pc:sldMk cId="2566692456" sldId="704"/>
            <ac:spMk id="7" creationId="{00000000-0000-0000-0000-000000000000}"/>
          </ac:spMkLst>
        </pc:spChg>
      </pc:sldChg>
    </pc:docChg>
  </pc:docChgLst>
  <pc:docChgLst>
    <pc:chgData name="Rosemary Munro" userId="S::rosemary.munro@eumetsat.int::6cd21b01-e930-4f14-9acf-24024e42218f" providerId="AD" clId="Web-{4201E7D5-9A4C-F6B8-2EFD-A067CDD12CEE}"/>
    <pc:docChg chg="modSld">
      <pc:chgData name="Rosemary Munro" userId="S::rosemary.munro@eumetsat.int::6cd21b01-e930-4f14-9acf-24024e42218f" providerId="AD" clId="Web-{4201E7D5-9A4C-F6B8-2EFD-A067CDD12CEE}" dt="2020-11-14T20:31:45.505" v="64" actId="1076"/>
      <pc:docMkLst>
        <pc:docMk/>
      </pc:docMkLst>
      <pc:sldChg chg="modSp">
        <pc:chgData name="Rosemary Munro" userId="S::rosemary.munro@eumetsat.int::6cd21b01-e930-4f14-9acf-24024e42218f" providerId="AD" clId="Web-{4201E7D5-9A4C-F6B8-2EFD-A067CDD12CEE}" dt="2020-11-14T20:31:45.505" v="64" actId="1076"/>
        <pc:sldMkLst>
          <pc:docMk/>
          <pc:sldMk cId="2428259810" sldId="621"/>
        </pc:sldMkLst>
        <pc:spChg chg="mod">
          <ac:chgData name="Rosemary Munro" userId="S::rosemary.munro@eumetsat.int::6cd21b01-e930-4f14-9acf-24024e42218f" providerId="AD" clId="Web-{4201E7D5-9A4C-F6B8-2EFD-A067CDD12CEE}" dt="2020-11-14T20:31:45.505" v="64" actId="1076"/>
          <ac:spMkLst>
            <pc:docMk/>
            <pc:sldMk cId="2428259810" sldId="621"/>
            <ac:spMk id="2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4201E7D5-9A4C-F6B8-2EFD-A067CDD12CEE}" dt="2020-11-14T20:27:44.809" v="53" actId="1076"/>
        <pc:sldMkLst>
          <pc:docMk/>
          <pc:sldMk cId="2070879626" sldId="643"/>
        </pc:sldMkLst>
        <pc:picChg chg="mod">
          <ac:chgData name="Rosemary Munro" userId="S::rosemary.munro@eumetsat.int::6cd21b01-e930-4f14-9acf-24024e42218f" providerId="AD" clId="Web-{4201E7D5-9A4C-F6B8-2EFD-A067CDD12CEE}" dt="2020-11-14T20:27:44.809" v="53" actId="1076"/>
          <ac:picMkLst>
            <pc:docMk/>
            <pc:sldMk cId="2070879626" sldId="643"/>
            <ac:picMk id="2" creationId="{00000000-0000-0000-0000-000000000000}"/>
          </ac:picMkLst>
        </pc:picChg>
      </pc:sldChg>
      <pc:sldChg chg="modSp">
        <pc:chgData name="Rosemary Munro" userId="S::rosemary.munro@eumetsat.int::6cd21b01-e930-4f14-9acf-24024e42218f" providerId="AD" clId="Web-{4201E7D5-9A4C-F6B8-2EFD-A067CDD12CEE}" dt="2020-11-14T20:30:12.409" v="60" actId="1076"/>
        <pc:sldMkLst>
          <pc:docMk/>
          <pc:sldMk cId="772789306" sldId="663"/>
        </pc:sldMkLst>
        <pc:spChg chg="mod">
          <ac:chgData name="Rosemary Munro" userId="S::rosemary.munro@eumetsat.int::6cd21b01-e930-4f14-9acf-24024e42218f" providerId="AD" clId="Web-{4201E7D5-9A4C-F6B8-2EFD-A067CDD12CEE}" dt="2020-11-14T20:30:12.409" v="60" actId="1076"/>
          <ac:spMkLst>
            <pc:docMk/>
            <pc:sldMk cId="772789306" sldId="663"/>
            <ac:spMk id="2" creationId="{00000000-0000-0000-0000-000000000000}"/>
          </ac:spMkLst>
        </pc:spChg>
        <pc:spChg chg="mod">
          <ac:chgData name="Rosemary Munro" userId="S::rosemary.munro@eumetsat.int::6cd21b01-e930-4f14-9acf-24024e42218f" providerId="AD" clId="Web-{4201E7D5-9A4C-F6B8-2EFD-A067CDD12CEE}" dt="2020-11-14T20:29:27.189" v="57" actId="20577"/>
          <ac:spMkLst>
            <pc:docMk/>
            <pc:sldMk cId="772789306" sldId="663"/>
            <ac:spMk id="8" creationId="{00000000-0000-0000-0000-000000000000}"/>
          </ac:spMkLst>
        </pc:spChg>
        <pc:picChg chg="mod">
          <ac:chgData name="Rosemary Munro" userId="S::rosemary.munro@eumetsat.int::6cd21b01-e930-4f14-9acf-24024e42218f" providerId="AD" clId="Web-{4201E7D5-9A4C-F6B8-2EFD-A067CDD12CEE}" dt="2020-11-14T20:29:21.314" v="54" actId="1076"/>
          <ac:picMkLst>
            <pc:docMk/>
            <pc:sldMk cId="772789306" sldId="663"/>
            <ac:picMk id="11" creationId="{00000000-0000-0000-0000-000000000000}"/>
          </ac:picMkLst>
        </pc:picChg>
      </pc:sldChg>
      <pc:sldChg chg="modSp">
        <pc:chgData name="Rosemary Munro" userId="S::rosemary.munro@eumetsat.int::6cd21b01-e930-4f14-9acf-24024e42218f" providerId="AD" clId="Web-{4201E7D5-9A4C-F6B8-2EFD-A067CDD12CEE}" dt="2020-11-14T20:30:41.566" v="62" actId="1076"/>
        <pc:sldMkLst>
          <pc:docMk/>
          <pc:sldMk cId="3615698354" sldId="666"/>
        </pc:sldMkLst>
        <pc:picChg chg="mod">
          <ac:chgData name="Rosemary Munro" userId="S::rosemary.munro@eumetsat.int::6cd21b01-e930-4f14-9acf-24024e42218f" providerId="AD" clId="Web-{4201E7D5-9A4C-F6B8-2EFD-A067CDD12CEE}" dt="2020-11-14T20:30:41.566" v="62" actId="1076"/>
          <ac:picMkLst>
            <pc:docMk/>
            <pc:sldMk cId="3615698354" sldId="666"/>
            <ac:picMk id="8" creationId="{00000000-0000-0000-0000-000000000000}"/>
          </ac:picMkLst>
        </pc:picChg>
      </pc:sldChg>
      <pc:sldChg chg="modSp">
        <pc:chgData name="Rosemary Munro" userId="S::rosemary.munro@eumetsat.int::6cd21b01-e930-4f14-9acf-24024e42218f" providerId="AD" clId="Web-{4201E7D5-9A4C-F6B8-2EFD-A067CDD12CEE}" dt="2020-11-14T20:12:42.238" v="40" actId="20577"/>
        <pc:sldMkLst>
          <pc:docMk/>
          <pc:sldMk cId="602798457" sldId="675"/>
        </pc:sldMkLst>
        <pc:spChg chg="mod">
          <ac:chgData name="Rosemary Munro" userId="S::rosemary.munro@eumetsat.int::6cd21b01-e930-4f14-9acf-24024e42218f" providerId="AD" clId="Web-{4201E7D5-9A4C-F6B8-2EFD-A067CDD12CEE}" dt="2020-11-14T20:12:42.238" v="40" actId="20577"/>
          <ac:spMkLst>
            <pc:docMk/>
            <pc:sldMk cId="602798457" sldId="675"/>
            <ac:spMk id="45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4201E7D5-9A4C-F6B8-2EFD-A067CDD12CEE}" dt="2020-11-14T20:18:19.454" v="50" actId="1076"/>
        <pc:sldMkLst>
          <pc:docMk/>
          <pc:sldMk cId="2225381609" sldId="680"/>
        </pc:sldMkLst>
        <pc:spChg chg="mod">
          <ac:chgData name="Rosemary Munro" userId="S::rosemary.munro@eumetsat.int::6cd21b01-e930-4f14-9acf-24024e42218f" providerId="AD" clId="Web-{4201E7D5-9A4C-F6B8-2EFD-A067CDD12CEE}" dt="2020-11-14T20:18:19.454" v="50" actId="1076"/>
          <ac:spMkLst>
            <pc:docMk/>
            <pc:sldMk cId="2225381609" sldId="680"/>
            <ac:spMk id="22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4201E7D5-9A4C-F6B8-2EFD-A067CDD12CEE}" dt="2020-11-14T20:06:00.495" v="7" actId="20577"/>
        <pc:sldMkLst>
          <pc:docMk/>
          <pc:sldMk cId="3015313113" sldId="683"/>
        </pc:sldMkLst>
        <pc:spChg chg="mod">
          <ac:chgData name="Rosemary Munro" userId="S::rosemary.munro@eumetsat.int::6cd21b01-e930-4f14-9acf-24024e42218f" providerId="AD" clId="Web-{4201E7D5-9A4C-F6B8-2EFD-A067CDD12CEE}" dt="2020-11-14T20:06:00.495" v="7" actId="20577"/>
          <ac:spMkLst>
            <pc:docMk/>
            <pc:sldMk cId="3015313113" sldId="683"/>
            <ac:spMk id="7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4201E7D5-9A4C-F6B8-2EFD-A067CDD12CEE}" dt="2020-11-14T20:17:57.781" v="45" actId="20577"/>
        <pc:sldMkLst>
          <pc:docMk/>
          <pc:sldMk cId="375560888" sldId="697"/>
        </pc:sldMkLst>
        <pc:spChg chg="mod">
          <ac:chgData name="Rosemary Munro" userId="S::rosemary.munro@eumetsat.int::6cd21b01-e930-4f14-9acf-24024e42218f" providerId="AD" clId="Web-{4201E7D5-9A4C-F6B8-2EFD-A067CDD12CEE}" dt="2020-11-14T20:17:57.781" v="45" actId="20577"/>
          <ac:spMkLst>
            <pc:docMk/>
            <pc:sldMk cId="375560888" sldId="697"/>
            <ac:spMk id="3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4201E7D5-9A4C-F6B8-2EFD-A067CDD12CEE}" dt="2020-11-14T20:05:35.323" v="0" actId="20577"/>
        <pc:sldMkLst>
          <pc:docMk/>
          <pc:sldMk cId="2566692456" sldId="704"/>
        </pc:sldMkLst>
        <pc:spChg chg="mod">
          <ac:chgData name="Rosemary Munro" userId="S::rosemary.munro@eumetsat.int::6cd21b01-e930-4f14-9acf-24024e42218f" providerId="AD" clId="Web-{4201E7D5-9A4C-F6B8-2EFD-A067CDD12CEE}" dt="2020-11-14T20:05:35.323" v="0" actId="20577"/>
          <ac:spMkLst>
            <pc:docMk/>
            <pc:sldMk cId="2566692456" sldId="704"/>
            <ac:spMk id="6" creationId="{00000000-0000-0000-0000-000000000000}"/>
          </ac:spMkLst>
        </pc:spChg>
      </pc:sldChg>
    </pc:docChg>
  </pc:docChgLst>
  <pc:docChgLst>
    <pc:chgData name="Rosemary Munro" userId="S::rosemary.munro@eumetsat.int::6cd21b01-e930-4f14-9acf-24024e42218f" providerId="AD" clId="Web-{66511845-F6F1-4DAA-9DB8-9123BB737BF6}"/>
    <pc:docChg chg="sldOrd">
      <pc:chgData name="Rosemary Munro" userId="S::rosemary.munro@eumetsat.int::6cd21b01-e930-4f14-9acf-24024e42218f" providerId="AD" clId="Web-{66511845-F6F1-4DAA-9DB8-9123BB737BF6}" dt="2020-11-13T12:38:03.686" v="22"/>
      <pc:docMkLst>
        <pc:docMk/>
      </pc:docMkLst>
      <pc:sldChg chg="ord">
        <pc:chgData name="Rosemary Munro" userId="S::rosemary.munro@eumetsat.int::6cd21b01-e930-4f14-9acf-24024e42218f" providerId="AD" clId="Web-{66511845-F6F1-4DAA-9DB8-9123BB737BF6}" dt="2020-11-13T12:38:00.951" v="17"/>
        <pc:sldMkLst>
          <pc:docMk/>
          <pc:sldMk cId="3881405660" sldId="602"/>
        </pc:sldMkLst>
      </pc:sldChg>
      <pc:sldChg chg="ord">
        <pc:chgData name="Rosemary Munro" userId="S::rosemary.munro@eumetsat.int::6cd21b01-e930-4f14-9acf-24024e42218f" providerId="AD" clId="Web-{66511845-F6F1-4DAA-9DB8-9123BB737BF6}" dt="2020-11-12T16:57:43.372" v="1"/>
        <pc:sldMkLst>
          <pc:docMk/>
          <pc:sldMk cId="3933409795" sldId="606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10"/>
        <pc:sldMkLst>
          <pc:docMk/>
          <pc:sldMk cId="288855136" sldId="634"/>
        </pc:sldMkLst>
      </pc:sldChg>
      <pc:sldChg chg="ord">
        <pc:chgData name="Rosemary Munro" userId="S::rosemary.munro@eumetsat.int::6cd21b01-e930-4f14-9acf-24024e42218f" providerId="AD" clId="Web-{66511845-F6F1-4DAA-9DB8-9123BB737BF6}" dt="2020-11-13T12:38:02.936" v="20"/>
        <pc:sldMkLst>
          <pc:docMk/>
          <pc:sldMk cId="1665273879" sldId="637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9"/>
        <pc:sldMkLst>
          <pc:docMk/>
          <pc:sldMk cId="3047088755" sldId="646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8"/>
        <pc:sldMkLst>
          <pc:docMk/>
          <pc:sldMk cId="3142273281" sldId="647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7"/>
        <pc:sldMkLst>
          <pc:docMk/>
          <pc:sldMk cId="1584044900" sldId="648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11"/>
        <pc:sldMkLst>
          <pc:docMk/>
          <pc:sldMk cId="1299056234" sldId="654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6"/>
        <pc:sldMkLst>
          <pc:docMk/>
          <pc:sldMk cId="1101431879" sldId="657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5"/>
        <pc:sldMkLst>
          <pc:docMk/>
          <pc:sldMk cId="4199556526" sldId="658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4"/>
        <pc:sldMkLst>
          <pc:docMk/>
          <pc:sldMk cId="1471444500" sldId="659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3"/>
        <pc:sldMkLst>
          <pc:docMk/>
          <pc:sldMk cId="2996905168" sldId="660"/>
        </pc:sldMkLst>
      </pc:sldChg>
      <pc:sldChg chg="ord">
        <pc:chgData name="Rosemary Munro" userId="S::rosemary.munro@eumetsat.int::6cd21b01-e930-4f14-9acf-24024e42218f" providerId="AD" clId="Web-{66511845-F6F1-4DAA-9DB8-9123BB737BF6}" dt="2020-11-12T17:02:03.066" v="2"/>
        <pc:sldMkLst>
          <pc:docMk/>
          <pc:sldMk cId="739110712" sldId="661"/>
        </pc:sldMkLst>
      </pc:sldChg>
      <pc:sldChg chg="ord">
        <pc:chgData name="Rosemary Munro" userId="S::rosemary.munro@eumetsat.int::6cd21b01-e930-4f14-9acf-24024e42218f" providerId="AD" clId="Web-{66511845-F6F1-4DAA-9DB8-9123BB737BF6}" dt="2020-11-13T12:38:01.967" v="19"/>
        <pc:sldMkLst>
          <pc:docMk/>
          <pc:sldMk cId="2358539113" sldId="673"/>
        </pc:sldMkLst>
      </pc:sldChg>
      <pc:sldChg chg="ord">
        <pc:chgData name="Rosemary Munro" userId="S::rosemary.munro@eumetsat.int::6cd21b01-e930-4f14-9acf-24024e42218f" providerId="AD" clId="Web-{66511845-F6F1-4DAA-9DB8-9123BB737BF6}" dt="2020-11-13T12:38:01.967" v="18"/>
        <pc:sldMkLst>
          <pc:docMk/>
          <pc:sldMk cId="2589758189" sldId="676"/>
        </pc:sldMkLst>
      </pc:sldChg>
      <pc:sldChg chg="ord">
        <pc:chgData name="Rosemary Munro" userId="S::rosemary.munro@eumetsat.int::6cd21b01-e930-4f14-9acf-24024e42218f" providerId="AD" clId="Web-{66511845-F6F1-4DAA-9DB8-9123BB737BF6}" dt="2020-11-13T12:37:57.764" v="13"/>
        <pc:sldMkLst>
          <pc:docMk/>
          <pc:sldMk cId="4021417870" sldId="679"/>
        </pc:sldMkLst>
      </pc:sldChg>
      <pc:sldChg chg="ord">
        <pc:chgData name="Rosemary Munro" userId="S::rosemary.munro@eumetsat.int::6cd21b01-e930-4f14-9acf-24024e42218f" providerId="AD" clId="Web-{66511845-F6F1-4DAA-9DB8-9123BB737BF6}" dt="2020-11-13T12:37:58.310" v="14"/>
        <pc:sldMkLst>
          <pc:docMk/>
          <pc:sldMk cId="2225381609" sldId="680"/>
        </pc:sldMkLst>
      </pc:sldChg>
      <pc:sldChg chg="ord">
        <pc:chgData name="Rosemary Munro" userId="S::rosemary.munro@eumetsat.int::6cd21b01-e930-4f14-9acf-24024e42218f" providerId="AD" clId="Web-{66511845-F6F1-4DAA-9DB8-9123BB737BF6}" dt="2020-11-13T12:37:58.326" v="16"/>
        <pc:sldMkLst>
          <pc:docMk/>
          <pc:sldMk cId="994646167" sldId="684"/>
        </pc:sldMkLst>
      </pc:sldChg>
      <pc:sldChg chg="ord">
        <pc:chgData name="Rosemary Munro" userId="S::rosemary.munro@eumetsat.int::6cd21b01-e930-4f14-9acf-24024e42218f" providerId="AD" clId="Web-{66511845-F6F1-4DAA-9DB8-9123BB737BF6}" dt="2020-11-13T12:37:58.326" v="15"/>
        <pc:sldMkLst>
          <pc:docMk/>
          <pc:sldMk cId="437816526" sldId="685"/>
        </pc:sldMkLst>
      </pc:sldChg>
      <pc:sldChg chg="ord">
        <pc:chgData name="Rosemary Munro" userId="S::rosemary.munro@eumetsat.int::6cd21b01-e930-4f14-9acf-24024e42218f" providerId="AD" clId="Web-{66511845-F6F1-4DAA-9DB8-9123BB737BF6}" dt="2020-11-13T12:38:03.248" v="21"/>
        <pc:sldMkLst>
          <pc:docMk/>
          <pc:sldMk cId="4264185255" sldId="691"/>
        </pc:sldMkLst>
      </pc:sldChg>
      <pc:sldChg chg="ord">
        <pc:chgData name="Rosemary Munro" userId="S::rosemary.munro@eumetsat.int::6cd21b01-e930-4f14-9acf-24024e42218f" providerId="AD" clId="Web-{66511845-F6F1-4DAA-9DB8-9123BB737BF6}" dt="2020-11-12T16:57:09.590" v="0"/>
        <pc:sldMkLst>
          <pc:docMk/>
          <pc:sldMk cId="1054857720" sldId="693"/>
        </pc:sldMkLst>
      </pc:sldChg>
      <pc:sldChg chg="ord">
        <pc:chgData name="Rosemary Munro" userId="S::rosemary.munro@eumetsat.int::6cd21b01-e930-4f14-9acf-24024e42218f" providerId="AD" clId="Web-{66511845-F6F1-4DAA-9DB8-9123BB737BF6}" dt="2020-11-13T12:38:03.686" v="22"/>
        <pc:sldMkLst>
          <pc:docMk/>
          <pc:sldMk cId="872587287" sldId="698"/>
        </pc:sldMkLst>
      </pc:sldChg>
      <pc:sldChg chg="ord">
        <pc:chgData name="Rosemary Munro" userId="S::rosemary.munro@eumetsat.int::6cd21b01-e930-4f14-9acf-24024e42218f" providerId="AD" clId="Web-{66511845-F6F1-4DAA-9DB8-9123BB737BF6}" dt="2020-11-13T12:37:56.998" v="12"/>
        <pc:sldMkLst>
          <pc:docMk/>
          <pc:sldMk cId="2861311474" sldId="699"/>
        </pc:sldMkLst>
      </pc:sldChg>
    </pc:docChg>
  </pc:docChgLst>
  <pc:docChgLst>
    <pc:chgData name="Rosemary Munro" userId="S::rosemary.munro@eumetsat.int::6cd21b01-e930-4f14-9acf-24024e42218f" providerId="AD" clId="Web-{88771799-584B-CBB1-29A0-BBA47D71CB03}"/>
    <pc:docChg chg="modSld">
      <pc:chgData name="Rosemary Munro" userId="S::rosemary.munro@eumetsat.int::6cd21b01-e930-4f14-9acf-24024e42218f" providerId="AD" clId="Web-{88771799-584B-CBB1-29A0-BBA47D71CB03}" dt="2020-11-13T20:47:51" v="13" actId="20577"/>
      <pc:docMkLst>
        <pc:docMk/>
      </pc:docMkLst>
      <pc:sldChg chg="modSp">
        <pc:chgData name="Rosemary Munro" userId="S::rosemary.munro@eumetsat.int::6cd21b01-e930-4f14-9acf-24024e42218f" providerId="AD" clId="Web-{88771799-584B-CBB1-29A0-BBA47D71CB03}" dt="2020-11-13T20:47:48.969" v="11" actId="20577"/>
        <pc:sldMkLst>
          <pc:docMk/>
          <pc:sldMk cId="2428259810" sldId="621"/>
        </pc:sldMkLst>
        <pc:spChg chg="mod">
          <ac:chgData name="Rosemary Munro" userId="S::rosemary.munro@eumetsat.int::6cd21b01-e930-4f14-9acf-24024e42218f" providerId="AD" clId="Web-{88771799-584B-CBB1-29A0-BBA47D71CB03}" dt="2020-11-13T20:47:48.969" v="11" actId="20577"/>
          <ac:spMkLst>
            <pc:docMk/>
            <pc:sldMk cId="2428259810" sldId="621"/>
            <ac:spMk id="2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88771799-584B-CBB1-29A0-BBA47D71CB03}" dt="2020-11-13T20:45:56.327" v="6" actId="20577"/>
        <pc:sldMkLst>
          <pc:docMk/>
          <pc:sldMk cId="2225381609" sldId="680"/>
        </pc:sldMkLst>
        <pc:spChg chg="mod">
          <ac:chgData name="Rosemary Munro" userId="S::rosemary.munro@eumetsat.int::6cd21b01-e930-4f14-9acf-24024e42218f" providerId="AD" clId="Web-{88771799-584B-CBB1-29A0-BBA47D71CB03}" dt="2020-11-13T20:45:56.327" v="6" actId="20577"/>
          <ac:spMkLst>
            <pc:docMk/>
            <pc:sldMk cId="2225381609" sldId="680"/>
            <ac:spMk id="11" creationId="{00000000-0000-0000-0000-000000000000}"/>
          </ac:spMkLst>
        </pc:spChg>
      </pc:sldChg>
      <pc:sldChg chg="modSp">
        <pc:chgData name="Rosemary Munro" userId="S::rosemary.munro@eumetsat.int::6cd21b01-e930-4f14-9acf-24024e42218f" providerId="AD" clId="Web-{88771799-584B-CBB1-29A0-BBA47D71CB03}" dt="2020-11-13T20:45:24.811" v="4" actId="1076"/>
        <pc:sldMkLst>
          <pc:docMk/>
          <pc:sldMk cId="994646167" sldId="684"/>
        </pc:sldMkLst>
        <pc:spChg chg="mod">
          <ac:chgData name="Rosemary Munro" userId="S::rosemary.munro@eumetsat.int::6cd21b01-e930-4f14-9acf-24024e42218f" providerId="AD" clId="Web-{88771799-584B-CBB1-29A0-BBA47D71CB03}" dt="2020-11-13T20:45:24.811" v="4" actId="1076"/>
          <ac:spMkLst>
            <pc:docMk/>
            <pc:sldMk cId="994646167" sldId="684"/>
            <ac:spMk id="2" creationId="{00000000-0000-0000-0000-000000000000}"/>
          </ac:spMkLst>
        </pc:spChg>
      </pc:sldChg>
      <pc:sldChg chg="addSp delSp modSp">
        <pc:chgData name="Rosemary Munro" userId="S::rosemary.munro@eumetsat.int::6cd21b01-e930-4f14-9acf-24024e42218f" providerId="AD" clId="Web-{88771799-584B-CBB1-29A0-BBA47D71CB03}" dt="2020-11-13T20:44:21.638" v="3"/>
        <pc:sldMkLst>
          <pc:docMk/>
          <pc:sldMk cId="872587287" sldId="698"/>
        </pc:sldMkLst>
        <pc:spChg chg="del">
          <ac:chgData name="Rosemary Munro" userId="S::rosemary.munro@eumetsat.int::6cd21b01-e930-4f14-9acf-24024e42218f" providerId="AD" clId="Web-{88771799-584B-CBB1-29A0-BBA47D71CB03}" dt="2020-11-13T20:44:21.638" v="3"/>
          <ac:spMkLst>
            <pc:docMk/>
            <pc:sldMk cId="872587287" sldId="698"/>
            <ac:spMk id="2" creationId="{00000000-0000-0000-0000-000000000000}"/>
          </ac:spMkLst>
        </pc:spChg>
        <pc:picChg chg="add del ord">
          <ac:chgData name="Rosemary Munro" userId="S::rosemary.munro@eumetsat.int::6cd21b01-e930-4f14-9acf-24024e42218f" providerId="AD" clId="Web-{88771799-584B-CBB1-29A0-BBA47D71CB03}" dt="2020-11-13T20:44:18.076" v="2"/>
          <ac:picMkLst>
            <pc:docMk/>
            <pc:sldMk cId="872587287" sldId="698"/>
            <ac:picMk id="3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6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1333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0CEA1-E696-42A4-B3CF-E6074414E57E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3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7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9613" y="742950"/>
            <a:ext cx="537845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69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A1C72-E76E-4197-A764-6EA0574AAFD2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69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4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69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02029-9BE2-4139-82E8-7E205433FD51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69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0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8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20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07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5010" y="256607"/>
            <a:ext cx="7772750" cy="4590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38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9AC3-B6D7-4136-918C-AA0F698A4A77}" type="datetimeFigureOut">
              <a:rPr lang="fr-FR" smtClean="0"/>
              <a:t>16/11/2020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C85D-D2E0-437F-852F-45F29C8562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5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9177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fld id="{E7057F85-DD2A-4A53-88E5-8FD55F4A5A4D}" type="datetime1">
              <a:rPr lang="en-GB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742950" fontAlgn="auto">
                <a:spcBef>
                  <a:spcPts val="0"/>
                </a:spcBef>
                <a:spcAft>
                  <a:spcPts val="0"/>
                </a:spcAft>
              </a:pPr>
              <a:t>16/11/2020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endParaRPr lang="en-GB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fld id="{E572B6E6-7D66-416D-B7B1-B4198A21779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74295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357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200" y="1167851"/>
            <a:ext cx="9477000" cy="48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626344" y="447363"/>
            <a:ext cx="5434542" cy="22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67" noProof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2"/>
          <a:stretch/>
        </p:blipFill>
        <p:spPr>
          <a:xfrm>
            <a:off x="0" y="6120987"/>
            <a:ext cx="9875520" cy="69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4" r:id="rId1"/>
    <p:sldLayoutId id="2147487685" r:id="rId2"/>
    <p:sldLayoutId id="2147487686" r:id="rId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38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5pPr>
      <a:lvl6pPr marL="495285"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6pPr>
      <a:lvl7pPr marL="990570"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7pPr>
      <a:lvl8pPr marL="1485854"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8pPr>
      <a:lvl9pPr marL="1981139" algn="l" rtl="0" eaLnBrk="1" fontAlgn="base" hangingPunct="1">
        <a:spcBef>
          <a:spcPct val="0"/>
        </a:spcBef>
        <a:spcAft>
          <a:spcPct val="0"/>
        </a:spcAft>
        <a:defRPr sz="2383" b="1">
          <a:solidFill>
            <a:schemeClr val="bg1"/>
          </a:solidFill>
          <a:latin typeface="Verdana" pitchFamily="34" charset="0"/>
        </a:defRPr>
      </a:lvl9pPr>
    </p:titleStyle>
    <p:bodyStyle>
      <a:lvl1pPr marL="0" indent="-3714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7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774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5248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1722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8196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769667" indent="-45401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733">
          <a:solidFill>
            <a:schemeClr val="bg2"/>
          </a:solidFill>
          <a:latin typeface="+mn-lt"/>
        </a:defRPr>
      </a:lvl6pPr>
      <a:lvl7pPr marL="4264952" indent="-45401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733">
          <a:solidFill>
            <a:schemeClr val="bg2"/>
          </a:solidFill>
          <a:latin typeface="+mn-lt"/>
        </a:defRPr>
      </a:lvl7pPr>
      <a:lvl8pPr marL="4760237" indent="-45401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733">
          <a:solidFill>
            <a:schemeClr val="bg2"/>
          </a:solidFill>
          <a:latin typeface="+mn-lt"/>
        </a:defRPr>
      </a:lvl8pPr>
      <a:lvl9pPr marL="5255522" indent="-45401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7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CB656-A936-48EE-8328-2E44106413C6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98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0" r:id="rId1"/>
  </p:sldLayoutIdLst>
  <p:hf sldNum="0" hd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eumetsat.int/" TargetMode="External"/><Relationship Id="rId2" Type="http://schemas.openxmlformats.org/officeDocument/2006/relationships/hyperlink" Target="http://www.eumetsat.int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2.ulb.ac.be/cpm/NH3-IASI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653"/>
            <a:ext cx="9906000" cy="5554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47" y="79149"/>
            <a:ext cx="7406639" cy="15927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3250">
                <a:solidFill>
                  <a:srgbClr val="002060"/>
                </a:solidFill>
                <a:latin typeface="Cambria Math"/>
                <a:ea typeface="Cambria Math"/>
              </a:rPr>
              <a:t>Atmospheric Composition Observations from EUMETSAT Satellites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endParaRPr lang="en-US" sz="325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6501" y="3431628"/>
            <a:ext cx="740663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Rosemary Munro and EUMETSAT colleagues</a:t>
            </a:r>
            <a:r>
              <a:rPr lang="en-US" sz="325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325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5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325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325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698" y="1046054"/>
            <a:ext cx="9576487" cy="1271290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31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287" y="53430"/>
            <a:ext cx="101019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>
                <a:solidFill>
                  <a:srgbClr val="002060"/>
                </a:solidFill>
                <a:latin typeface="Verdana"/>
                <a:ea typeface="+mj-ea"/>
                <a:cs typeface="Verdana"/>
              </a:rPr>
              <a:t>IASI products - operational distribution </a:t>
            </a:r>
            <a:br>
              <a:rPr lang="en-US" sz="2800" b="0">
                <a:solidFill>
                  <a:srgbClr val="002060"/>
                </a:solidFill>
                <a:latin typeface="Verdana"/>
                <a:ea typeface="+mj-ea"/>
                <a:cs typeface="Verdana"/>
              </a:rPr>
            </a:br>
            <a:r>
              <a:rPr lang="en-US" sz="2800" b="0" err="1">
                <a:solidFill>
                  <a:srgbClr val="002060"/>
                </a:solidFill>
                <a:latin typeface="Verdana"/>
                <a:ea typeface="+mj-ea"/>
                <a:cs typeface="Verdana"/>
              </a:rPr>
              <a:t>Eumetsat</a:t>
            </a:r>
            <a:r>
              <a:rPr lang="en-US" sz="2800" b="0">
                <a:solidFill>
                  <a:srgbClr val="002060"/>
                </a:solidFill>
                <a:latin typeface="Verdana"/>
                <a:ea typeface="+mj-ea"/>
                <a:cs typeface="Verdana"/>
              </a:rPr>
              <a:t> (2016 – 2020)  </a:t>
            </a:r>
            <a:endParaRPr lang="fr-FR" sz="2800" b="0">
              <a:solidFill>
                <a:srgbClr val="002060"/>
              </a:solidFill>
              <a:latin typeface="Verdana"/>
              <a:ea typeface="+mj-ea"/>
              <a:cs typeface="Verdana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645" y="5627245"/>
            <a:ext cx="870928" cy="275629"/>
            <a:chOff x="6252588" y="5949282"/>
            <a:chExt cx="2742095" cy="867811"/>
          </a:xfrm>
        </p:grpSpPr>
        <p:grpSp>
          <p:nvGrpSpPr>
            <p:cNvPr id="5" name="Group 2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731"/>
              </a:p>
            </p:txBody>
          </p:sp>
          <p:pic>
            <p:nvPicPr>
              <p:cNvPr id="8" name="Picture 24" descr="LATMOS_600x2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8" descr="ash_mintest_2011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8190" r="17980" b="13776"/>
          <a:stretch/>
        </p:blipFill>
        <p:spPr bwMode="auto">
          <a:xfrm>
            <a:off x="5039902" y="3998662"/>
            <a:ext cx="2289892" cy="14761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Users\clerbaux\Pictures\iasi\CO-may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7271" r="52779" b="59599"/>
          <a:stretch/>
        </p:blipFill>
        <p:spPr bwMode="auto">
          <a:xfrm>
            <a:off x="142645" y="2427850"/>
            <a:ext cx="2277596" cy="146823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5744" r="3960" b="8412"/>
          <a:stretch/>
        </p:blipFill>
        <p:spPr bwMode="auto">
          <a:xfrm>
            <a:off x="2580520" y="2419922"/>
            <a:ext cx="2299102" cy="148209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34699" y="3495915"/>
            <a:ext cx="114316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CO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120258" y="5099197"/>
            <a:ext cx="106459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 err="1">
                <a:solidFill>
                  <a:prstClr val="black"/>
                </a:solidFill>
              </a:rPr>
              <a:t>Dust</a:t>
            </a:r>
            <a:endParaRPr lang="fr-FR" sz="1625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20810" y="3570995"/>
            <a:ext cx="123306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SO</a:t>
            </a:r>
            <a:r>
              <a:rPr lang="fr-FR" sz="1625" baseline="-25000">
                <a:solidFill>
                  <a:prstClr val="black"/>
                </a:solidFill>
              </a:rPr>
              <a:t>2</a:t>
            </a:r>
            <a:r>
              <a:rPr lang="fr-FR" sz="1625">
                <a:solidFill>
                  <a:prstClr val="black"/>
                </a:solidFill>
              </a:rPr>
              <a:t> + </a:t>
            </a:r>
            <a:r>
              <a:rPr lang="fr-FR" sz="1625" err="1">
                <a:solidFill>
                  <a:prstClr val="black"/>
                </a:solidFill>
              </a:rPr>
              <a:t>alt</a:t>
            </a:r>
            <a:endParaRPr lang="fr-FR" sz="1625" baseline="-25000">
              <a:solidFill>
                <a:prstClr val="black"/>
              </a:solidFill>
            </a:endParaRPr>
          </a:p>
        </p:txBody>
      </p:sp>
      <p:pic>
        <p:nvPicPr>
          <p:cNvPr id="18" name="Picture 2" descr="E:\processing\5yAMPMfilt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8819" r="13412" b="13424"/>
          <a:stretch/>
        </p:blipFill>
        <p:spPr bwMode="auto">
          <a:xfrm>
            <a:off x="2580520" y="3998663"/>
            <a:ext cx="2299102" cy="147799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607496" y="5099197"/>
            <a:ext cx="76005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NH</a:t>
            </a:r>
            <a:r>
              <a:rPr lang="fr-FR" sz="1625" baseline="-2500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176" y="2427850"/>
            <a:ext cx="2278010" cy="1468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/>
          <a:srcRect b="-896"/>
          <a:stretch/>
        </p:blipFill>
        <p:spPr>
          <a:xfrm>
            <a:off x="134699" y="3998663"/>
            <a:ext cx="2277596" cy="1468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ZoneTexte 21"/>
          <p:cNvSpPr txBox="1"/>
          <p:nvPr/>
        </p:nvSpPr>
        <p:spPr>
          <a:xfrm>
            <a:off x="142645" y="5149735"/>
            <a:ext cx="110031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HNO</a:t>
            </a:r>
            <a:r>
              <a:rPr lang="fr-FR" sz="1625" baseline="-250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55937" y="3596162"/>
            <a:ext cx="117533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LMD/CH</a:t>
            </a:r>
            <a:r>
              <a:rPr lang="fr-FR" sz="1625" baseline="-2500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0"/>
          <a:srcRect t="-1" b="-964"/>
          <a:stretch/>
        </p:blipFill>
        <p:spPr>
          <a:xfrm>
            <a:off x="7433176" y="3998662"/>
            <a:ext cx="2278010" cy="14685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ZoneTexte 26"/>
          <p:cNvSpPr txBox="1"/>
          <p:nvPr/>
        </p:nvSpPr>
        <p:spPr>
          <a:xfrm>
            <a:off x="7490072" y="5100237"/>
            <a:ext cx="1064590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 err="1">
                <a:solidFill>
                  <a:prstClr val="black"/>
                </a:solidFill>
              </a:rPr>
              <a:t>Ash</a:t>
            </a:r>
            <a:endParaRPr lang="fr-FR" sz="1625">
              <a:solidFill>
                <a:prstClr val="black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6797" r="3495" b="24515"/>
          <a:stretch/>
        </p:blipFill>
        <p:spPr>
          <a:xfrm>
            <a:off x="5039902" y="2419923"/>
            <a:ext cx="2289892" cy="14761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5096257" y="3564974"/>
            <a:ext cx="76005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O</a:t>
            </a:r>
            <a:r>
              <a:rPr lang="fr-FR" sz="1625" baseline="-2500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266" y="1065648"/>
            <a:ext cx="2790100" cy="942914"/>
          </a:xfrm>
          <a:prstGeom prst="rect">
            <a:avLst/>
          </a:prstGeom>
        </p:spPr>
      </p:pic>
      <p:sp>
        <p:nvSpPr>
          <p:cNvPr id="30" name="ZoneTexte 22"/>
          <p:cNvSpPr txBox="1"/>
          <p:nvPr/>
        </p:nvSpPr>
        <p:spPr>
          <a:xfrm>
            <a:off x="8282221" y="2427850"/>
            <a:ext cx="142896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25">
                <a:solidFill>
                  <a:prstClr val="black"/>
                </a:solidFill>
              </a:rPr>
              <a:t>Not AC SAF</a:t>
            </a:r>
            <a:endParaRPr lang="fr-FR" sz="1625" baseline="-25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5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40" y="1259255"/>
            <a:ext cx="5759311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Sentinel-4 has heritage from the GOME/SCIAMACHY/GOME-2/OMI </a:t>
            </a:r>
            <a: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series of instruments</a:t>
            </a: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GB" sz="1800" b="0" ker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Primary focus is the monitoring of air </a:t>
            </a:r>
            <a: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quality in the European domain with </a:t>
            </a:r>
            <a: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high spatial and temporal resolution</a:t>
            </a: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GB" sz="1800" b="0" ker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The spatial resolution will be ~ 8 x 8 km with hourly temporal resolution</a:t>
            </a: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GB" sz="1800" b="0" ker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Sentinel-4 level 1 and 2 </a:t>
            </a:r>
            <a: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products will be produced </a:t>
            </a:r>
            <a: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kern="0">
                <a:solidFill>
                  <a:srgbClr val="002060"/>
                </a:solidFill>
                <a:latin typeface="Arial"/>
                <a:cs typeface="Arial"/>
              </a:rPr>
              <a:t>operationally by EUMETSAT</a:t>
            </a: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GB" sz="1800" b="0" ker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1460" lvl="0" indent="-25146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kern="0">
                <a:solidFill>
                  <a:srgbClr val="002060"/>
                </a:solidFill>
                <a:latin typeface="Arial"/>
                <a:cs typeface="Arial"/>
              </a:rPr>
              <a:t>Products: O</a:t>
            </a:r>
            <a:r>
              <a:rPr lang="en-US" sz="1800" b="0" kern="0" baseline="-2500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en-US" sz="1800" b="0" kern="0">
                <a:solidFill>
                  <a:srgbClr val="002060"/>
                </a:solidFill>
                <a:latin typeface="Arial"/>
                <a:cs typeface="Arial"/>
              </a:rPr>
              <a:t>, NO</a:t>
            </a:r>
            <a:r>
              <a:rPr lang="en-US" sz="1800" b="0" kern="0" baseline="-2500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en-US" sz="1800" b="0" kern="0">
                <a:solidFill>
                  <a:srgbClr val="002060"/>
                </a:solidFill>
                <a:latin typeface="Arial"/>
                <a:cs typeface="Arial"/>
              </a:rPr>
              <a:t>, SO</a:t>
            </a:r>
            <a:r>
              <a:rPr lang="en-US" sz="1800" b="0" kern="0" baseline="-2500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en-US" sz="1800" b="0" kern="0">
                <a:solidFill>
                  <a:srgbClr val="002060"/>
                </a:solidFill>
                <a:latin typeface="Arial"/>
                <a:cs typeface="Arial"/>
              </a:rPr>
              <a:t>, HCHO, (CHOCHO), UV, AAI, AOD, ALH, FCI support, CLD, HSC, SUR</a:t>
            </a:r>
            <a:endParaRPr lang="en-GB" sz="1800" b="0" kern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" name="Picture 2" descr="H:\DESKTOP\Baltic States Presentation\74a_Sentinel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13" y="914982"/>
            <a:ext cx="2602724" cy="195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1999" y="139476"/>
            <a:ext cx="92217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93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MTG-S Sentinel-4/UVN: UV-NIR Spectrometer</a:t>
            </a:r>
            <a:endParaRPr lang="en-GB" sz="2800" b="0" ker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Espace réservé du contenu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2459" y="1259255"/>
            <a:ext cx="2502833" cy="22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64" y="3132729"/>
            <a:ext cx="3529536" cy="29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ESKTOP\Baltic States Presentation\sentinel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019175"/>
            <a:ext cx="3143254" cy="235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27327" y="281492"/>
            <a:ext cx="9988406" cy="45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93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EPS-SG Sentinel-5/UVNS: UV-NIR-SWIR Spectrometer</a:t>
            </a:r>
            <a:endParaRPr lang="en-GB" sz="2800" b="0" ker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11332" y="951506"/>
            <a:ext cx="5337313" cy="49549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Sentinel-5 will build on the heritage from the GOME/SCIAMACHY/GOME-2/OMI series of instruments and will provide continuity with these instruments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spatial resolution will be significantly improved compared to previous missions </a:t>
            </a:r>
            <a:b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(~ 7 x 7 km at SSP), which is important to support development of air quality applications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Sentinel-5 level 1 and 2 products will be produced operationally by EUMETSAT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800" b="0" ker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Products: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NO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SO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HCHO, CH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b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CO, CHOCHO, UV, AAI, AOD, ALH, </a:t>
            </a:r>
            <a:r>
              <a:rPr lang="en-US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0" ker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CLD, HSC</a:t>
            </a:r>
            <a:r>
              <a:rPr kumimoji="0" lang="en-US" sz="18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SUR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6"/>
          <p:cNvGrpSpPr/>
          <p:nvPr/>
        </p:nvGrpSpPr>
        <p:grpSpPr>
          <a:xfrm>
            <a:off x="4733925" y="3820446"/>
            <a:ext cx="4946173" cy="2366459"/>
            <a:chOff x="3268132" y="3899958"/>
            <a:chExt cx="6411966" cy="2366459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47037" y="3925359"/>
              <a:ext cx="1633061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66426" y="3926417"/>
              <a:ext cx="1631582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81566" y="3925360"/>
              <a:ext cx="1633061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4658" y="3916892"/>
              <a:ext cx="1633061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22586"/>
            <a:stretch>
              <a:fillRect/>
            </a:stretch>
          </p:blipFill>
          <p:spPr bwMode="auto">
            <a:xfrm>
              <a:off x="3268132" y="3899958"/>
              <a:ext cx="1264214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612108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65" y="108144"/>
            <a:ext cx="8819164" cy="1200329"/>
          </a:xfrm>
        </p:spPr>
        <p:txBody>
          <a:bodyPr/>
          <a:lstStyle/>
          <a:p>
            <a:r>
              <a:rPr lang="en-GB" sz="2400">
                <a:solidFill>
                  <a:srgbClr val="002060"/>
                </a:solidFill>
              </a:rPr>
              <a:t>Multi-viewing multi-channel multi-polarisation Imaging</a:t>
            </a:r>
            <a:br>
              <a:rPr lang="en-GB" sz="2400">
                <a:solidFill>
                  <a:srgbClr val="002060"/>
                </a:solidFill>
              </a:rPr>
            </a:br>
            <a:endParaRPr lang="en-GB" sz="2400">
              <a:solidFill>
                <a:srgbClr val="002060"/>
              </a:solidFill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1165" y="946956"/>
            <a:ext cx="3974160" cy="3929063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Objectives of a new mission</a:t>
            </a:r>
          </a:p>
          <a:p>
            <a:pPr marL="371475" indent="-371475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en-US" sz="1400">
                <a:solidFill>
                  <a:schemeClr val="tx1"/>
                </a:solidFill>
              </a:rPr>
              <a:t>Aerosol – </a:t>
            </a:r>
            <a:r>
              <a:rPr lang="en-GB" altLang="en-US" sz="1400"/>
              <a:t>optical thickness, particle size, </a:t>
            </a:r>
            <a:br>
              <a:rPr lang="en-GB" altLang="en-US" sz="1400"/>
            </a:br>
            <a:r>
              <a:rPr lang="en-GB" altLang="en-US" sz="1400"/>
              <a:t>type, height, absorption</a:t>
            </a:r>
          </a:p>
          <a:p>
            <a:pPr marL="371475" indent="-371475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en-US" sz="1400"/>
              <a:t>Volcanic Ash</a:t>
            </a:r>
          </a:p>
          <a:p>
            <a:pPr marL="371475" indent="-371475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en-US" sz="1400"/>
              <a:t>Cloud phase, height, optical depth</a:t>
            </a:r>
          </a:p>
          <a:p>
            <a:pPr marL="371475" indent="-371475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en-US" sz="1400"/>
              <a:t>Surface albedo</a:t>
            </a:r>
          </a:p>
          <a:p>
            <a:pPr marL="371475" indent="-371475">
              <a:spcBef>
                <a:spcPts val="488"/>
              </a:spcBef>
            </a:pPr>
            <a:endParaRPr lang="en-GB" altLang="en-US" sz="1400" b="1">
              <a:solidFill>
                <a:schemeClr val="tx1"/>
              </a:solidFill>
            </a:endParaRPr>
          </a:p>
          <a:p>
            <a:pPr marL="0" indent="0">
              <a:spcBef>
                <a:spcPts val="488"/>
              </a:spcBef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Implementation</a:t>
            </a:r>
          </a:p>
          <a:p>
            <a:pPr marL="361156" lvl="1" indent="-361156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ESA development</a:t>
            </a:r>
          </a:p>
          <a:p>
            <a:pPr marL="696516" lvl="1" indent="-371475">
              <a:spcBef>
                <a:spcPct val="0"/>
              </a:spcBef>
            </a:pPr>
            <a:endParaRPr lang="en-GB" altLang="en-US" sz="140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Key performances  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12 channels: 0.41 – 2.13 µm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3 polarisations: 0°, 60°, -60°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14 views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radiometric bias: 3%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SNR: 200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spatial sampling: 4 km</a:t>
            </a:r>
          </a:p>
          <a:p>
            <a:pPr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en-US" sz="1400"/>
              <a:t>push-broom scan (2200 km swath)</a:t>
            </a:r>
          </a:p>
          <a:p>
            <a:pPr marL="696516" lvl="1" indent="-371475">
              <a:spcBef>
                <a:spcPct val="0"/>
              </a:spcBef>
            </a:pPr>
            <a:endParaRPr lang="en-GB" altLang="en-US" sz="1300"/>
          </a:p>
          <a:p>
            <a:pPr marL="371475" indent="-371475">
              <a:spcBef>
                <a:spcPct val="0"/>
              </a:spcBef>
              <a:buFontTx/>
              <a:buChar char="•"/>
            </a:pPr>
            <a:endParaRPr lang="en-GB" altLang="en-US" sz="1381"/>
          </a:p>
        </p:txBody>
      </p:sp>
      <p:pic>
        <p:nvPicPr>
          <p:cNvPr id="30724" name="Picture 4" descr="nature01091-f7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/>
          <a:stretch>
            <a:fillRect/>
          </a:stretch>
        </p:blipFill>
        <p:spPr bwMode="auto">
          <a:xfrm>
            <a:off x="6414395" y="1076326"/>
            <a:ext cx="2390080" cy="1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5316737" y="2706688"/>
            <a:ext cx="1096775" cy="2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defTabSz="742950">
              <a:spcBef>
                <a:spcPct val="0"/>
              </a:spcBef>
            </a:pPr>
            <a:r>
              <a:rPr lang="en-GB" altLang="en-US" sz="731" b="0">
                <a:solidFill>
                  <a:srgbClr val="002569"/>
                </a:solidFill>
              </a:rPr>
              <a:t>Kaufman et al. (2002)</a:t>
            </a: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865840" y="3983634"/>
            <a:ext cx="152202" cy="1160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9250" tIns="29250" rIns="29250" bIns="29250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defTabSz="742950">
              <a:spcBef>
                <a:spcPct val="0"/>
              </a:spcBef>
            </a:pPr>
            <a:endParaRPr lang="en-US" altLang="en-US" sz="731">
              <a:solidFill>
                <a:srgbClr val="FFFFFF"/>
              </a:solidFill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5005885" y="3992663"/>
            <a:ext cx="152202" cy="1147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9250" tIns="29250" rIns="29250" bIns="29250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defTabSz="742950">
              <a:spcBef>
                <a:spcPct val="0"/>
              </a:spcBef>
            </a:pPr>
            <a:endParaRPr lang="en-US" altLang="en-US" sz="731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937523" y="3000772"/>
            <a:ext cx="3873401" cy="28079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25041" indent="-371475" defTabSz="742950">
              <a:spcBef>
                <a:spcPts val="488"/>
              </a:spcBef>
              <a:defRPr/>
            </a:pPr>
            <a:r>
              <a:rPr lang="en-GB" sz="1300" kern="0">
                <a:solidFill>
                  <a:srgbClr val="002569"/>
                </a:solidFill>
                <a:latin typeface="Tahoma"/>
              </a:rPr>
              <a:t>Breakthrough:</a:t>
            </a:r>
          </a:p>
          <a:p>
            <a:pPr marL="696516" lvl="1" indent="-371475" defTabSz="742950">
              <a:spcBef>
                <a:spcPts val="488"/>
              </a:spcBef>
              <a:defRPr/>
            </a:pPr>
            <a:endParaRPr lang="en-GB" sz="1300" kern="0">
              <a:solidFill>
                <a:srgbClr val="002569"/>
              </a:solidFill>
              <a:latin typeface="Tahoma"/>
            </a:endParaRP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kern="0">
                <a:solidFill>
                  <a:srgbClr val="002569"/>
                </a:solidFill>
                <a:latin typeface="Tahoma"/>
              </a:rPr>
              <a:t>Enhanced spatial sampling (4 km)</a:t>
            </a:r>
          </a:p>
          <a:p>
            <a:pPr marL="696516" lvl="1" indent="-324675" defTabSz="742950">
              <a:spcBef>
                <a:spcPts val="488"/>
              </a:spcBef>
              <a:buClr>
                <a:srgbClr val="FF9A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b="0" kern="0">
                <a:solidFill>
                  <a:srgbClr val="002569"/>
                </a:solidFill>
                <a:latin typeface="Tahoma"/>
              </a:rPr>
              <a:t>Improves separation of cloudy areas </a:t>
            </a: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endParaRPr lang="en-GB" sz="1300" kern="0">
              <a:solidFill>
                <a:srgbClr val="002569"/>
              </a:solidFill>
              <a:latin typeface="Tahoma"/>
            </a:endParaRP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kern="0">
                <a:solidFill>
                  <a:srgbClr val="002569"/>
                </a:solidFill>
                <a:latin typeface="Tahoma"/>
              </a:rPr>
              <a:t>12 spectral channels (9 polarised), extending into the UV and SWIR</a:t>
            </a:r>
          </a:p>
          <a:p>
            <a:pPr marL="696516" lvl="1" indent="-324675" defTabSz="742950">
              <a:spcBef>
                <a:spcPts val="488"/>
              </a:spcBef>
              <a:buClr>
                <a:srgbClr val="FF9A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b="0" kern="0">
                <a:solidFill>
                  <a:srgbClr val="002569"/>
                </a:solidFill>
                <a:latin typeface="Tahoma"/>
              </a:rPr>
              <a:t>Better aerosol characterisation</a:t>
            </a: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endParaRPr lang="en-GB" sz="1300" kern="0">
              <a:solidFill>
                <a:srgbClr val="002569"/>
              </a:solidFill>
              <a:latin typeface="Tahoma"/>
            </a:endParaRP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kern="0">
                <a:solidFill>
                  <a:srgbClr val="002569"/>
                </a:solidFill>
                <a:latin typeface="Tahoma"/>
              </a:rPr>
              <a:t>Higher angular resolution (14 views)</a:t>
            </a:r>
          </a:p>
          <a:p>
            <a:pPr marL="696516" lvl="1" indent="-324675" defTabSz="742950">
              <a:spcBef>
                <a:spcPts val="488"/>
              </a:spcBef>
              <a:buClr>
                <a:srgbClr val="FF9A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300" b="0" kern="0">
                <a:solidFill>
                  <a:srgbClr val="002569"/>
                </a:solidFill>
                <a:latin typeface="Tahoma"/>
              </a:rPr>
              <a:t>Better phase function characterisation</a:t>
            </a:r>
          </a:p>
          <a:p>
            <a:pPr marL="325041" indent="-324675" defTabSz="742950">
              <a:spcBef>
                <a:spcPts val="488"/>
              </a:spcBef>
              <a:buClr>
                <a:srgbClr val="90281C"/>
              </a:buClr>
              <a:buSzPct val="150000"/>
              <a:buFont typeface="Wingdings" pitchFamily="2" charset="2"/>
              <a:buChar char="§"/>
              <a:defRPr/>
            </a:pPr>
            <a:endParaRPr lang="en-GB" sz="1300" kern="0">
              <a:solidFill>
                <a:srgbClr val="00256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21417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43" y="323049"/>
            <a:ext cx="7772750" cy="523220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3MI: Instrument Concept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66" y="2441659"/>
            <a:ext cx="4211971" cy="348350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5173941" y="4543126"/>
            <a:ext cx="505203" cy="587867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/>
            <a:endParaRPr lang="en-GB" sz="813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166228" y="3189863"/>
            <a:ext cx="505203" cy="587867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/>
            <a:endParaRPr lang="en-GB" sz="813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23" y="2705165"/>
            <a:ext cx="3232719" cy="2957825"/>
            <a:chOff x="7606059" y="17089869"/>
            <a:chExt cx="8293835" cy="7608400"/>
          </a:xfrm>
        </p:grpSpPr>
        <p:grpSp>
          <p:nvGrpSpPr>
            <p:cNvPr id="8" name="Group 373"/>
            <p:cNvGrpSpPr/>
            <p:nvPr/>
          </p:nvGrpSpPr>
          <p:grpSpPr>
            <a:xfrm>
              <a:off x="9568282" y="17927146"/>
              <a:ext cx="5862758" cy="6326362"/>
              <a:chOff x="704528" y="260648"/>
              <a:chExt cx="5400000" cy="5400000"/>
            </a:xfrm>
            <a:scene3d>
              <a:camera prst="orthographicFront">
                <a:rot lat="0" lon="3600000" rev="0"/>
              </a:camera>
              <a:lightRig rig="threePt" dir="t"/>
            </a:scene3d>
          </p:grpSpPr>
          <p:sp>
            <p:nvSpPr>
              <p:cNvPr id="102" name="Pie 101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6191760"/>
                  <a:gd name="adj2" fmla="val 17106910"/>
                </a:avLst>
              </a:prstGeom>
              <a:solidFill>
                <a:srgbClr val="99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Pie 102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7112108"/>
                  <a:gd name="adj2" fmla="val 17968450"/>
                </a:avLst>
              </a:prstGeom>
              <a:solidFill>
                <a:srgbClr val="99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Pie 103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7901683"/>
                  <a:gd name="adj2" fmla="val 18822526"/>
                </a:avLst>
              </a:prstGeom>
              <a:solidFill>
                <a:srgbClr val="99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Pie 104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8712366"/>
                  <a:gd name="adj2" fmla="val 19706050"/>
                </a:avLst>
              </a:prstGeom>
              <a:solidFill>
                <a:srgbClr val="66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06" name="Pie 105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21473649"/>
                  <a:gd name="adj2" fmla="val 835995"/>
                </a:avLst>
              </a:prstGeom>
              <a:solidFill>
                <a:srgbClr val="0000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07" name="Pie 106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795805"/>
                  <a:gd name="adj2" fmla="val 1624295"/>
                </a:avLst>
              </a:prstGeom>
              <a:solidFill>
                <a:srgbClr val="0000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Pie 107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612933"/>
                  <a:gd name="adj2" fmla="val 2434745"/>
                </a:avLst>
              </a:prstGeom>
              <a:solidFill>
                <a:srgbClr val="0000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Pie 108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2418758"/>
                  <a:gd name="adj2" fmla="val 3288677"/>
                </a:avLst>
              </a:prstGeom>
              <a:solidFill>
                <a:srgbClr val="00FF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Pie 109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3265803"/>
                  <a:gd name="adj2" fmla="val 4184180"/>
                </a:avLst>
              </a:prstGeom>
              <a:solidFill>
                <a:srgbClr val="00FF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Pie 110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4162040"/>
                  <a:gd name="adj2" fmla="val 5137429"/>
                </a:avLst>
              </a:prstGeom>
              <a:solidFill>
                <a:srgbClr val="00FFFF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Pie 111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5105941"/>
                  <a:gd name="adj2" fmla="val 6100314"/>
                </a:avLst>
              </a:prstGeom>
              <a:solidFill>
                <a:srgbClr val="CCFF33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Pie 112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6083543"/>
                  <a:gd name="adj2" fmla="val 7075987"/>
                </a:avLst>
              </a:prstGeom>
              <a:solidFill>
                <a:srgbClr val="FF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Pie 113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7070498"/>
                  <a:gd name="adj2" fmla="val 8199818"/>
                </a:avLst>
              </a:prstGeom>
              <a:solidFill>
                <a:srgbClr val="FF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Pie 114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0359365"/>
                  <a:gd name="adj2" fmla="val 11307575"/>
                </a:avLst>
              </a:prstGeom>
              <a:solidFill>
                <a:srgbClr val="FF9966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Pie 115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8197323"/>
                  <a:gd name="adj2" fmla="val 9277722"/>
                </a:avLst>
              </a:prstGeom>
              <a:solidFill>
                <a:srgbClr val="FF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Pie 116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9274625"/>
                  <a:gd name="adj2" fmla="val 10359902"/>
                </a:avLst>
              </a:prstGeom>
              <a:solidFill>
                <a:srgbClr val="FF9966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Pie 117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9650890"/>
                  <a:gd name="adj2" fmla="val 20621494"/>
                </a:avLst>
              </a:prstGeom>
              <a:solidFill>
                <a:srgbClr val="66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19" name="Pie 118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20552061"/>
                  <a:gd name="adj2" fmla="val 21478281"/>
                </a:avLst>
              </a:prstGeom>
              <a:solidFill>
                <a:srgbClr val="6600CC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20" name="Pie 119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1271646"/>
                  <a:gd name="adj2" fmla="val 12252272"/>
                </a:avLst>
              </a:prstGeom>
              <a:solidFill>
                <a:srgbClr val="FF00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Pie 120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2231333"/>
                  <a:gd name="adj2" fmla="val 13142064"/>
                </a:avLst>
              </a:prstGeom>
              <a:solidFill>
                <a:srgbClr val="FF00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Pie 121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3176573"/>
                  <a:gd name="adj2" fmla="val 14176639"/>
                </a:avLst>
              </a:prstGeom>
              <a:solidFill>
                <a:srgbClr val="FF00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Pie 122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4138811"/>
                  <a:gd name="adj2" fmla="val 15142772"/>
                </a:avLst>
              </a:prstGeom>
              <a:solidFill>
                <a:srgbClr val="9900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Pie 123"/>
              <p:cNvSpPr/>
              <p:nvPr/>
            </p:nvSpPr>
            <p:spPr>
              <a:xfrm>
                <a:off x="704528" y="260648"/>
                <a:ext cx="5400000" cy="5400000"/>
              </a:xfrm>
              <a:prstGeom prst="pie">
                <a:avLst>
                  <a:gd name="adj1" fmla="val 15107940"/>
                  <a:gd name="adj2" fmla="val 16205348"/>
                </a:avLst>
              </a:prstGeom>
              <a:solidFill>
                <a:schemeClr val="tx1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Pie 124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17543982"/>
                  <a:gd name="adj2" fmla="val 19115145"/>
                </a:avLst>
              </a:prstGeom>
              <a:solidFill>
                <a:srgbClr val="9933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Pie 125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18923079"/>
                  <a:gd name="adj2" fmla="val 20338097"/>
                </a:avLst>
              </a:prstGeom>
              <a:solidFill>
                <a:srgbClr val="99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Pie 126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20288530"/>
                  <a:gd name="adj2" fmla="val 154555"/>
                </a:avLst>
              </a:prstGeom>
              <a:solidFill>
                <a:srgbClr val="99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Pie 127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173173"/>
                  <a:gd name="adj2" fmla="val 1716380"/>
                </a:avLst>
              </a:prstGeom>
              <a:solidFill>
                <a:srgbClr val="9966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29" name="Pie 128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4996685"/>
                  <a:gd name="adj2" fmla="val 6901226"/>
                </a:avLst>
              </a:prstGeom>
              <a:solidFill>
                <a:srgbClr val="6633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30" name="Pie 129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1745195"/>
                  <a:gd name="adj2" fmla="val 3365419"/>
                </a:avLst>
              </a:prstGeom>
              <a:solidFill>
                <a:srgbClr val="6633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31" name="Pie 130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3357299"/>
                  <a:gd name="adj2" fmla="val 4994406"/>
                </a:avLst>
              </a:prstGeom>
              <a:solidFill>
                <a:srgbClr val="6633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32" name="Pie 131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15996776"/>
                  <a:gd name="adj2" fmla="val 17541351"/>
                </a:avLst>
              </a:prstGeom>
              <a:solidFill>
                <a:srgbClr val="990000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Pie 132"/>
              <p:cNvSpPr/>
              <p:nvPr/>
            </p:nvSpPr>
            <p:spPr>
              <a:xfrm>
                <a:off x="1597499" y="1148627"/>
                <a:ext cx="3600000" cy="3600000"/>
              </a:xfrm>
              <a:prstGeom prst="pie">
                <a:avLst>
                  <a:gd name="adj1" fmla="val 6748021"/>
                  <a:gd name="adj2" fmla="val 15993510"/>
                </a:avLst>
              </a:prstGeom>
              <a:solidFill>
                <a:schemeClr val="bg1">
                  <a:lumMod val="50000"/>
                </a:schemeClr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34" name="Straight Arrow Connector 133"/>
              <p:cNvCxnSpPr/>
              <p:nvPr/>
            </p:nvCxnSpPr>
            <p:spPr>
              <a:xfrm rot="10800000" flipV="1">
                <a:off x="3512840" y="548680"/>
                <a:ext cx="432048" cy="3600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rot="5400000">
                <a:off x="4000142" y="771833"/>
                <a:ext cx="432048" cy="2160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16200000" flipH="1">
                <a:off x="4415256" y="1129556"/>
                <a:ext cx="513681" cy="1425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rot="10800000">
                <a:off x="4808984" y="1556792"/>
                <a:ext cx="576064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rot="10800000" flipV="1">
                <a:off x="5169024" y="1916832"/>
                <a:ext cx="504056" cy="2160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5400000">
                <a:off x="5349044" y="2384884"/>
                <a:ext cx="432048" cy="3600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rot="16200000" flipV="1">
                <a:off x="5421052" y="3032956"/>
                <a:ext cx="432048" cy="3600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rot="10800000">
                <a:off x="5241032" y="3645024"/>
                <a:ext cx="504056" cy="14401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10800000">
                <a:off x="4953000" y="4149080"/>
                <a:ext cx="576064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rot="16200000" flipV="1">
                <a:off x="4629758" y="4617926"/>
                <a:ext cx="576064" cy="704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rot="16200000" flipV="1">
                <a:off x="4160912" y="4797152"/>
                <a:ext cx="576064" cy="2880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rot="10800000">
                <a:off x="3656856" y="4941167"/>
                <a:ext cx="504056" cy="4320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rot="10800000" flipV="1">
                <a:off x="2360712" y="4869160"/>
                <a:ext cx="576064" cy="2880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rot="5400000">
                <a:off x="1784648" y="4581128"/>
                <a:ext cx="504056" cy="3600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>
                <a:off x="1316596" y="4113076"/>
                <a:ext cx="648072" cy="14401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16200000" flipH="1">
                <a:off x="992560" y="2132856"/>
                <a:ext cx="576064" cy="4320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>
                <a:off x="1208584" y="1628800"/>
                <a:ext cx="504056" cy="2880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568624" y="1268760"/>
                <a:ext cx="648072" cy="720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4232920" y="2204864"/>
                <a:ext cx="576064" cy="720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4376936" y="2636912"/>
                <a:ext cx="648072" cy="1424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4376936" y="3140968"/>
                <a:ext cx="576064" cy="2160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rot="5400000">
                <a:off x="4052900" y="3897052"/>
                <a:ext cx="648072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rot="16200000" flipH="1">
                <a:off x="3584848" y="4149080"/>
                <a:ext cx="576064" cy="14401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rot="16200000" flipH="1">
                <a:off x="2972780" y="4113076"/>
                <a:ext cx="576064" cy="3600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Pie 157"/>
              <p:cNvSpPr/>
              <p:nvPr/>
            </p:nvSpPr>
            <p:spPr>
              <a:xfrm>
                <a:off x="1593407" y="1143794"/>
                <a:ext cx="3600000" cy="3600000"/>
              </a:xfrm>
              <a:prstGeom prst="pie">
                <a:avLst>
                  <a:gd name="adj1" fmla="val 6712492"/>
                  <a:gd name="adj2" fmla="val 8252120"/>
                </a:avLst>
              </a:prstGeom>
              <a:solidFill>
                <a:schemeClr val="tx1"/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GB" sz="813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461595" y="2031973"/>
                <a:ext cx="1800000" cy="180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121"/>
            <p:cNvGrpSpPr>
              <a:grpSpLocks/>
            </p:cNvGrpSpPr>
            <p:nvPr/>
          </p:nvGrpSpPr>
          <p:grpSpPr bwMode="auto">
            <a:xfrm>
              <a:off x="9568750" y="17927053"/>
              <a:ext cx="6331144" cy="6325912"/>
              <a:chOff x="704528" y="260648"/>
              <a:chExt cx="5832649" cy="5400000"/>
            </a:xfrm>
          </p:grpSpPr>
          <p:sp>
            <p:nvSpPr>
              <p:cNvPr id="16" name="Parallelogram 15"/>
              <p:cNvSpPr/>
              <p:nvPr/>
            </p:nvSpPr>
            <p:spPr>
              <a:xfrm rot="4370311" flipH="1">
                <a:off x="1286985" y="3917624"/>
                <a:ext cx="745169" cy="705000"/>
              </a:xfrm>
              <a:prstGeom prst="parallelogram">
                <a:avLst>
                  <a:gd name="adj" fmla="val 22897"/>
                </a:avLst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GB" sz="813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rot="10800000">
                <a:off x="1496329" y="4653043"/>
                <a:ext cx="9357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0800000">
                <a:off x="1784256" y="3890989"/>
                <a:ext cx="7918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0800000">
                <a:off x="1352365" y="4178876"/>
                <a:ext cx="100774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10800000">
                <a:off x="1856238" y="4466763"/>
                <a:ext cx="43189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93"/>
              <p:cNvGrpSpPr/>
              <p:nvPr/>
            </p:nvGrpSpPr>
            <p:grpSpPr>
              <a:xfrm>
                <a:off x="704528" y="260648"/>
                <a:ext cx="5400000" cy="5400000"/>
                <a:chOff x="704528" y="260648"/>
                <a:chExt cx="5400000" cy="5400000"/>
              </a:xfrm>
              <a:scene3d>
                <a:camera prst="orthographicFront">
                  <a:rot lat="0" lon="3600000" rev="0"/>
                </a:camera>
                <a:lightRig rig="threePt" dir="t"/>
              </a:scene3d>
            </p:grpSpPr>
            <p:sp>
              <p:nvSpPr>
                <p:cNvPr id="44" name="Pie 43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6191760"/>
                    <a:gd name="adj2" fmla="val 17106910"/>
                  </a:avLst>
                </a:prstGeom>
                <a:solidFill>
                  <a:srgbClr val="99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Pie 44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7112108"/>
                    <a:gd name="adj2" fmla="val 17968450"/>
                  </a:avLst>
                </a:prstGeom>
                <a:solidFill>
                  <a:srgbClr val="99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Pie 45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7901683"/>
                    <a:gd name="adj2" fmla="val 18822526"/>
                  </a:avLst>
                </a:prstGeom>
                <a:solidFill>
                  <a:srgbClr val="99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ie 46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8712366"/>
                    <a:gd name="adj2" fmla="val 19706050"/>
                  </a:avLst>
                </a:prstGeom>
                <a:solidFill>
                  <a:srgbClr val="66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48" name="Pie 47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21473649"/>
                    <a:gd name="adj2" fmla="val 835995"/>
                  </a:avLst>
                </a:prstGeom>
                <a:solidFill>
                  <a:srgbClr val="0000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49" name="Pie 48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795805"/>
                    <a:gd name="adj2" fmla="val 1624295"/>
                  </a:avLst>
                </a:prstGeom>
                <a:solidFill>
                  <a:srgbClr val="0000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Pie 49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612933"/>
                    <a:gd name="adj2" fmla="val 2434745"/>
                  </a:avLst>
                </a:prstGeom>
                <a:solidFill>
                  <a:srgbClr val="0000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Pie 50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2418758"/>
                    <a:gd name="adj2" fmla="val 3288677"/>
                  </a:avLst>
                </a:prstGeom>
                <a:solidFill>
                  <a:srgbClr val="00FF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Pie 51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3265803"/>
                    <a:gd name="adj2" fmla="val 4184180"/>
                  </a:avLst>
                </a:prstGeom>
                <a:solidFill>
                  <a:srgbClr val="00FF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Pie 52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4162040"/>
                    <a:gd name="adj2" fmla="val 5137429"/>
                  </a:avLst>
                </a:prstGeom>
                <a:solidFill>
                  <a:srgbClr val="00FFFF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Pie 53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5105941"/>
                    <a:gd name="adj2" fmla="val 6100314"/>
                  </a:avLst>
                </a:prstGeom>
                <a:solidFill>
                  <a:srgbClr val="CCFF33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Pie 54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6083543"/>
                    <a:gd name="adj2" fmla="val 7075987"/>
                  </a:avLst>
                </a:prstGeom>
                <a:solidFill>
                  <a:srgbClr val="FF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Pie 55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7070498"/>
                    <a:gd name="adj2" fmla="val 8199818"/>
                  </a:avLst>
                </a:prstGeom>
                <a:solidFill>
                  <a:srgbClr val="FF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Pie 56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0359365"/>
                    <a:gd name="adj2" fmla="val 11307575"/>
                  </a:avLst>
                </a:prstGeom>
                <a:solidFill>
                  <a:srgbClr val="FF9966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Pie 57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8197323"/>
                    <a:gd name="adj2" fmla="val 9277722"/>
                  </a:avLst>
                </a:prstGeom>
                <a:solidFill>
                  <a:srgbClr val="FF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Pie 58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9274625"/>
                    <a:gd name="adj2" fmla="val 10359902"/>
                  </a:avLst>
                </a:prstGeom>
                <a:solidFill>
                  <a:srgbClr val="FF9966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Pie 59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9650890"/>
                    <a:gd name="adj2" fmla="val 20621494"/>
                  </a:avLst>
                </a:prstGeom>
                <a:solidFill>
                  <a:srgbClr val="66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61" name="Pie 60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20552061"/>
                    <a:gd name="adj2" fmla="val 21478281"/>
                  </a:avLst>
                </a:prstGeom>
                <a:solidFill>
                  <a:srgbClr val="6600CC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62" name="Pie 61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1271646"/>
                    <a:gd name="adj2" fmla="val 12252272"/>
                  </a:avLst>
                </a:prstGeom>
                <a:solidFill>
                  <a:srgbClr val="FF00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Pie 62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2231333"/>
                    <a:gd name="adj2" fmla="val 13142064"/>
                  </a:avLst>
                </a:prstGeom>
                <a:solidFill>
                  <a:srgbClr val="FF00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Pie 63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3176573"/>
                    <a:gd name="adj2" fmla="val 14176639"/>
                  </a:avLst>
                </a:prstGeom>
                <a:solidFill>
                  <a:srgbClr val="FF00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Pie 64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4138811"/>
                    <a:gd name="adj2" fmla="val 15142772"/>
                  </a:avLst>
                </a:prstGeom>
                <a:solidFill>
                  <a:srgbClr val="9900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Pie 65"/>
                <p:cNvSpPr/>
                <p:nvPr/>
              </p:nvSpPr>
              <p:spPr>
                <a:xfrm>
                  <a:off x="704528" y="260648"/>
                  <a:ext cx="5400000" cy="5400000"/>
                </a:xfrm>
                <a:prstGeom prst="pie">
                  <a:avLst>
                    <a:gd name="adj1" fmla="val 15107940"/>
                    <a:gd name="adj2" fmla="val 16205348"/>
                  </a:avLst>
                </a:prstGeom>
                <a:solidFill>
                  <a:schemeClr val="tx1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Pie 66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17543982"/>
                    <a:gd name="adj2" fmla="val 19115145"/>
                  </a:avLst>
                </a:prstGeom>
                <a:solidFill>
                  <a:srgbClr val="9933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Pie 67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18923079"/>
                    <a:gd name="adj2" fmla="val 20338097"/>
                  </a:avLst>
                </a:prstGeom>
                <a:solidFill>
                  <a:srgbClr val="99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Pie 68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20288530"/>
                    <a:gd name="adj2" fmla="val 154555"/>
                  </a:avLst>
                </a:prstGeom>
                <a:solidFill>
                  <a:srgbClr val="99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Pie 69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173173"/>
                    <a:gd name="adj2" fmla="val 1716380"/>
                  </a:avLst>
                </a:prstGeom>
                <a:solidFill>
                  <a:srgbClr val="9966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71" name="Pie 70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4996685"/>
                    <a:gd name="adj2" fmla="val 6901226"/>
                  </a:avLst>
                </a:prstGeom>
                <a:solidFill>
                  <a:srgbClr val="6633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72" name="Pie 71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1745195"/>
                    <a:gd name="adj2" fmla="val 3365419"/>
                  </a:avLst>
                </a:prstGeom>
                <a:solidFill>
                  <a:srgbClr val="6633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73" name="Pie 72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3357299"/>
                    <a:gd name="adj2" fmla="val 4994406"/>
                  </a:avLst>
                </a:prstGeom>
                <a:solidFill>
                  <a:srgbClr val="6633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74" name="Pie 73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15996776"/>
                    <a:gd name="adj2" fmla="val 17541351"/>
                  </a:avLst>
                </a:prstGeom>
                <a:solidFill>
                  <a:srgbClr val="990000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Pie 74"/>
                <p:cNvSpPr/>
                <p:nvPr/>
              </p:nvSpPr>
              <p:spPr>
                <a:xfrm>
                  <a:off x="1597499" y="1148627"/>
                  <a:ext cx="3600000" cy="3600000"/>
                </a:xfrm>
                <a:prstGeom prst="pie">
                  <a:avLst>
                    <a:gd name="adj1" fmla="val 6748021"/>
                    <a:gd name="adj2" fmla="val 15993510"/>
                  </a:avLst>
                </a:prstGeom>
                <a:solidFill>
                  <a:schemeClr val="bg1">
                    <a:lumMod val="50000"/>
                  </a:schemeClr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cxnSp>
              <p:nvCxnSpPr>
                <p:cNvPr id="76" name="Straight Arrow Connector 75"/>
                <p:cNvCxnSpPr/>
                <p:nvPr/>
              </p:nvCxnSpPr>
              <p:spPr>
                <a:xfrm rot="10800000" flipV="1">
                  <a:off x="3512840" y="548680"/>
                  <a:ext cx="432048" cy="3600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 rot="5400000">
                  <a:off x="4000142" y="771833"/>
                  <a:ext cx="432048" cy="21602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rot="16200000" flipH="1">
                  <a:off x="4415256" y="1129556"/>
                  <a:ext cx="513681" cy="1425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rot="10800000">
                  <a:off x="4808984" y="1556792"/>
                  <a:ext cx="576064" cy="1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 rot="10800000" flipV="1">
                  <a:off x="5169024" y="1916832"/>
                  <a:ext cx="504056" cy="21602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 rot="5400000">
                  <a:off x="5349044" y="2384884"/>
                  <a:ext cx="432048" cy="3600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rot="16200000" flipV="1">
                  <a:off x="5421052" y="3032956"/>
                  <a:ext cx="432048" cy="3600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rot="10800000">
                  <a:off x="5241032" y="3645024"/>
                  <a:ext cx="504056" cy="14401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 rot="10800000">
                  <a:off x="4953000" y="4149080"/>
                  <a:ext cx="576064" cy="1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 rot="16200000" flipV="1">
                  <a:off x="4629758" y="4617926"/>
                  <a:ext cx="576064" cy="7042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/>
                <p:cNvCxnSpPr/>
                <p:nvPr/>
              </p:nvCxnSpPr>
              <p:spPr>
                <a:xfrm rot="16200000" flipV="1">
                  <a:off x="4160912" y="4797152"/>
                  <a:ext cx="576064" cy="28803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 rot="10800000">
                  <a:off x="3656856" y="4941167"/>
                  <a:ext cx="504056" cy="43204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/>
                <p:nvPr/>
              </p:nvCxnSpPr>
              <p:spPr>
                <a:xfrm rot="10800000" flipV="1">
                  <a:off x="2360712" y="4869160"/>
                  <a:ext cx="576064" cy="28803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/>
                <p:cNvCxnSpPr/>
                <p:nvPr/>
              </p:nvCxnSpPr>
              <p:spPr>
                <a:xfrm rot="5400000">
                  <a:off x="1784648" y="4581128"/>
                  <a:ext cx="504056" cy="3600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 rot="5400000">
                  <a:off x="1316596" y="4113076"/>
                  <a:ext cx="648072" cy="14401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 rot="16200000" flipH="1">
                  <a:off x="992560" y="2132856"/>
                  <a:ext cx="576064" cy="43204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>
                  <a:off x="1208584" y="1628800"/>
                  <a:ext cx="504056" cy="28803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1568624" y="1268760"/>
                  <a:ext cx="648072" cy="7200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4232920" y="2204864"/>
                  <a:ext cx="576064" cy="7200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flipV="1">
                  <a:off x="4376936" y="2636912"/>
                  <a:ext cx="648072" cy="14242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/>
                <p:cNvCxnSpPr/>
                <p:nvPr/>
              </p:nvCxnSpPr>
              <p:spPr>
                <a:xfrm flipV="1">
                  <a:off x="4376936" y="3140968"/>
                  <a:ext cx="576064" cy="21602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 rot="5400000">
                  <a:off x="4052900" y="3897052"/>
                  <a:ext cx="648072" cy="158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 rot="16200000" flipH="1">
                  <a:off x="3584848" y="4149080"/>
                  <a:ext cx="576064" cy="14401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/>
                <p:nvPr/>
              </p:nvCxnSpPr>
              <p:spPr>
                <a:xfrm rot="16200000" flipH="1">
                  <a:off x="2972780" y="4113076"/>
                  <a:ext cx="576064" cy="36004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Pie 99"/>
                <p:cNvSpPr/>
                <p:nvPr/>
              </p:nvSpPr>
              <p:spPr>
                <a:xfrm>
                  <a:off x="1593407" y="1143794"/>
                  <a:ext cx="3600000" cy="3600000"/>
                </a:xfrm>
                <a:prstGeom prst="pie">
                  <a:avLst>
                    <a:gd name="adj1" fmla="val 6712492"/>
                    <a:gd name="adj2" fmla="val 8252120"/>
                  </a:avLst>
                </a:prstGeom>
                <a:solidFill>
                  <a:schemeClr val="tx1"/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r>
                    <a:rPr lang="en-GB" sz="813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2461595" y="2031973"/>
                  <a:ext cx="1800000" cy="1800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762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" name="Group 196"/>
              <p:cNvGrpSpPr>
                <a:grpSpLocks/>
              </p:cNvGrpSpPr>
              <p:nvPr/>
            </p:nvGrpSpPr>
            <p:grpSpPr bwMode="auto">
              <a:xfrm>
                <a:off x="1331192" y="332620"/>
                <a:ext cx="5205984" cy="1944252"/>
                <a:chOff x="1331192" y="332620"/>
                <a:chExt cx="5205984" cy="1944252"/>
              </a:xfrm>
            </p:grpSpPr>
            <p:sp>
              <p:nvSpPr>
                <p:cNvPr id="31" name="Parallelogram 30"/>
                <p:cNvSpPr/>
                <p:nvPr/>
              </p:nvSpPr>
              <p:spPr>
                <a:xfrm rot="4370311" flipH="1">
                  <a:off x="1215876" y="970791"/>
                  <a:ext cx="935633" cy="705000"/>
                </a:xfrm>
                <a:prstGeom prst="parallelogram">
                  <a:avLst>
                    <a:gd name="adj" fmla="val 22897"/>
                  </a:avLst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rot="10800000">
                  <a:off x="1496328" y="1628112"/>
                  <a:ext cx="71981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0800000">
                  <a:off x="1784256" y="866058"/>
                  <a:ext cx="7918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10800000">
                  <a:off x="1352364" y="1153945"/>
                  <a:ext cx="100774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0800000">
                  <a:off x="1856238" y="1441832"/>
                  <a:ext cx="43189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2576056" y="866058"/>
                  <a:ext cx="324130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>
                  <a:off x="2648038" y="1628112"/>
                  <a:ext cx="29533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2792002" y="1441832"/>
                  <a:ext cx="30973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>
                  <a:off x="2432093" y="1153945"/>
                  <a:ext cx="316932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72"/>
                <p:cNvGrpSpPr>
                  <a:grpSpLocks/>
                </p:cNvGrpSpPr>
                <p:nvPr/>
              </p:nvGrpSpPr>
              <p:grpSpPr bwMode="auto">
                <a:xfrm>
                  <a:off x="4737630" y="332620"/>
                  <a:ext cx="1799546" cy="1944252"/>
                  <a:chOff x="4737630" y="188604"/>
                  <a:chExt cx="1799546" cy="1944252"/>
                </a:xfrm>
              </p:grpSpPr>
              <p:sp>
                <p:nvSpPr>
                  <p:cNvPr id="41" name="Trapezoid 40"/>
                  <p:cNvSpPr/>
                  <p:nvPr/>
                </p:nvSpPr>
                <p:spPr>
                  <a:xfrm rot="16200000">
                    <a:off x="4737766" y="692341"/>
                    <a:ext cx="1943239" cy="935765"/>
                  </a:xfrm>
                  <a:prstGeom prst="trapezoid">
                    <a:avLst>
                      <a:gd name="adj" fmla="val 56258"/>
                    </a:avLst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GB" sz="8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5817096" y="188640"/>
                    <a:ext cx="720080" cy="19442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53000">
                        <a:srgbClr val="D4DEFF"/>
                      </a:gs>
                      <a:gs pos="83000">
                        <a:srgbClr val="D4DEFF"/>
                      </a:gs>
                      <a:gs pos="100000">
                        <a:srgbClr val="96AB94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GB" sz="8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lowchart: Direct Access Storage 42"/>
                  <p:cNvSpPr/>
                  <p:nvPr/>
                </p:nvSpPr>
                <p:spPr>
                  <a:xfrm>
                    <a:off x="4737630" y="692407"/>
                    <a:ext cx="1007747" cy="935633"/>
                  </a:xfrm>
                  <a:prstGeom prst="flowChartMagneticDrum">
                    <a:avLst/>
                  </a:prstGeom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GB" sz="81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3" name="Straight Connector 22"/>
              <p:cNvCxnSpPr/>
              <p:nvPr/>
            </p:nvCxnSpPr>
            <p:spPr>
              <a:xfrm rot="10800000" flipV="1">
                <a:off x="3439839" y="3890989"/>
                <a:ext cx="28813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>
                <a:off x="3223893" y="4653043"/>
                <a:ext cx="29533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 flipV="1">
                <a:off x="3439839" y="4466763"/>
                <a:ext cx="309733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>
                <a:off x="3223893" y="4178876"/>
                <a:ext cx="316932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152"/>
              <p:cNvGrpSpPr>
                <a:grpSpLocks/>
              </p:cNvGrpSpPr>
              <p:nvPr/>
            </p:nvGrpSpPr>
            <p:grpSpPr bwMode="auto">
              <a:xfrm>
                <a:off x="4737630" y="3356992"/>
                <a:ext cx="1799546" cy="1944216"/>
                <a:chOff x="4737630" y="188640"/>
                <a:chExt cx="1799546" cy="1944216"/>
              </a:xfrm>
            </p:grpSpPr>
            <p:sp>
              <p:nvSpPr>
                <p:cNvPr id="28" name="Trapezoid 27"/>
                <p:cNvSpPr/>
                <p:nvPr/>
              </p:nvSpPr>
              <p:spPr>
                <a:xfrm rot="16200000">
                  <a:off x="4737766" y="692936"/>
                  <a:ext cx="1943239" cy="935765"/>
                </a:xfrm>
                <a:prstGeom prst="trapezoid">
                  <a:avLst>
                    <a:gd name="adj" fmla="val 56258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817096" y="188640"/>
                  <a:ext cx="720080" cy="1944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Flowchart: Direct Access Storage 29"/>
                <p:cNvSpPr/>
                <p:nvPr/>
              </p:nvSpPr>
              <p:spPr>
                <a:xfrm>
                  <a:off x="4737630" y="693001"/>
                  <a:ext cx="1007747" cy="935633"/>
                </a:xfrm>
                <a:prstGeom prst="flowChartMagneticDrum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GB" sz="813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" name="Group 220"/>
            <p:cNvGrpSpPr/>
            <p:nvPr/>
          </p:nvGrpSpPr>
          <p:grpSpPr>
            <a:xfrm>
              <a:off x="7606059" y="17824354"/>
              <a:ext cx="5530276" cy="6811169"/>
              <a:chOff x="3863872" y="960007"/>
              <a:chExt cx="3820323" cy="436036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863872" y="960007"/>
                <a:ext cx="1688138" cy="77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13">
                    <a:solidFill>
                      <a:schemeClr val="tx1"/>
                    </a:solidFill>
                  </a:rPr>
                  <a:t>CCD VNIR</a:t>
                </a:r>
              </a:p>
              <a:p>
                <a:pPr algn="ctr"/>
                <a:r>
                  <a:rPr lang="en-GB" sz="813">
                    <a:solidFill>
                      <a:schemeClr val="tx1"/>
                    </a:solidFill>
                  </a:rPr>
                  <a:t>Detector</a:t>
                </a:r>
              </a:p>
              <a:p>
                <a:pPr algn="ctr"/>
                <a:r>
                  <a:rPr lang="en-GB" sz="813" b="0">
                    <a:solidFill>
                      <a:schemeClr val="tx1"/>
                    </a:solidFill>
                  </a:rPr>
                  <a:t>(509x509 pixels)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005962" y="4550311"/>
                <a:ext cx="1688138" cy="770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13">
                    <a:solidFill>
                      <a:schemeClr val="tx1"/>
                    </a:solidFill>
                  </a:rPr>
                  <a:t>CMOS SWIR</a:t>
                </a:r>
              </a:p>
              <a:p>
                <a:pPr algn="ctr"/>
                <a:r>
                  <a:rPr lang="en-GB" sz="813">
                    <a:solidFill>
                      <a:schemeClr val="tx1"/>
                    </a:solidFill>
                  </a:rPr>
                  <a:t>Detector</a:t>
                </a:r>
              </a:p>
              <a:p>
                <a:pPr algn="ctr"/>
                <a:r>
                  <a:rPr lang="en-GB" sz="813" b="0">
                    <a:solidFill>
                      <a:schemeClr val="tx1"/>
                    </a:solidFill>
                  </a:rPr>
                  <a:t>(255x499 pixels)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51749" y="2883003"/>
                <a:ext cx="1432446" cy="358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13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Filter wheel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3341723" y="17089869"/>
              <a:ext cx="2196980" cy="881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13">
                  <a:solidFill>
                    <a:schemeClr val="tx1"/>
                  </a:solidFill>
                </a:rPr>
                <a:t>VNIR</a:t>
              </a:r>
            </a:p>
            <a:p>
              <a:pPr algn="ctr"/>
              <a:r>
                <a:rPr lang="en-GB" sz="813">
                  <a:solidFill>
                    <a:schemeClr val="tx1"/>
                  </a:solidFill>
                </a:rPr>
                <a:t>Optical Head</a:t>
              </a:r>
              <a:endParaRPr lang="en-GB" sz="813" b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16316" y="23817181"/>
              <a:ext cx="2196980" cy="881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13">
                  <a:solidFill>
                    <a:schemeClr val="tx1"/>
                  </a:solidFill>
                </a:rPr>
                <a:t>SWIR</a:t>
              </a:r>
            </a:p>
            <a:p>
              <a:pPr algn="ctr"/>
              <a:r>
                <a:rPr lang="en-GB" sz="813">
                  <a:solidFill>
                    <a:schemeClr val="tx1"/>
                  </a:solidFill>
                </a:rPr>
                <a:t>Optical Head</a:t>
              </a:r>
              <a:endParaRPr lang="en-GB" sz="813" b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0" name="Table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537816"/>
              </p:ext>
            </p:extLst>
          </p:nvPr>
        </p:nvGraphicFramePr>
        <p:xfrm>
          <a:off x="276883" y="4771994"/>
          <a:ext cx="1059525" cy="11739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5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1370-P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20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58500" marB="585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1650-P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20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58500" marB="585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2130-P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20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58500" marB="585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" name="TextBox 160"/>
          <p:cNvSpPr txBox="1"/>
          <p:nvPr/>
        </p:nvSpPr>
        <p:spPr>
          <a:xfrm>
            <a:off x="276883" y="1130122"/>
            <a:ext cx="9476062" cy="119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795" indent="-278606">
              <a:tabLst>
                <a:tab pos="4664075" algn="l"/>
                <a:tab pos="4956870" algn="l"/>
              </a:tabLst>
              <a:defRPr/>
            </a:pPr>
            <a:r>
              <a:rPr lang="en-IE" sz="1200" b="0">
                <a:solidFill>
                  <a:schemeClr val="tx1"/>
                </a:solidFill>
              </a:rPr>
              <a:t>2D Push-broom radiometer (2200 km swath, 4 km pixel at nadir) with:	- Multi-view: 1 ground target is seen 14 times </a:t>
            </a:r>
          </a:p>
          <a:p>
            <a:pPr marL="292795" lvl="2" indent="-278606">
              <a:tabLst>
                <a:tab pos="4664075" algn="l"/>
                <a:tab pos="4956870" algn="l"/>
              </a:tabLst>
              <a:defRPr/>
            </a:pPr>
            <a:r>
              <a:rPr lang="en-IE" sz="1200" b="0">
                <a:solidFill>
                  <a:schemeClr val="tx1"/>
                </a:solidFill>
              </a:rPr>
              <a:t>			  VISNIR : 1 view every 22s, ~9° between 2 successive views</a:t>
            </a:r>
          </a:p>
          <a:p>
            <a:pPr marL="292795" lvl="2" indent="-278606">
              <a:tabLst>
                <a:tab pos="4664075" algn="l"/>
                <a:tab pos="4956870" algn="l"/>
              </a:tabLst>
              <a:defRPr/>
            </a:pPr>
            <a:r>
              <a:rPr lang="en-IE" sz="1200" b="0">
                <a:solidFill>
                  <a:schemeClr val="tx1"/>
                </a:solidFill>
              </a:rPr>
              <a:t>			  SWIR : 1 view every 11s, ~4.5° between 2 successive views</a:t>
            </a:r>
            <a:br>
              <a:rPr lang="en-IE" sz="1200" b="0">
                <a:solidFill>
                  <a:schemeClr val="tx1"/>
                </a:solidFill>
              </a:rPr>
            </a:br>
            <a:r>
              <a:rPr lang="en-IE" sz="1200" b="0">
                <a:solidFill>
                  <a:schemeClr val="tx1"/>
                </a:solidFill>
              </a:rPr>
              <a:t>		- Multi-channel (12 channels from 410 to 2130 nm)</a:t>
            </a:r>
            <a:br>
              <a:rPr lang="en-IE" sz="1200" b="0">
                <a:solidFill>
                  <a:schemeClr val="tx1"/>
                </a:solidFill>
              </a:rPr>
            </a:br>
            <a:r>
              <a:rPr lang="en-IE" sz="1200" b="0">
                <a:solidFill>
                  <a:schemeClr val="tx1"/>
                </a:solidFill>
              </a:rPr>
              <a:t>		- Multi-polarisation (9 channels with -60°, 0°, +60° polarisers)</a:t>
            </a:r>
            <a:endParaRPr lang="en-GB" sz="1200" b="0">
              <a:solidFill>
                <a:schemeClr val="tx1"/>
              </a:solidFill>
            </a:endParaRPr>
          </a:p>
          <a:p>
            <a:pPr marL="292795" indent="-278606">
              <a:tabLst>
                <a:tab pos="4664075" algn="l"/>
                <a:tab pos="4956870" algn="l"/>
              </a:tabLst>
            </a:pPr>
            <a:endParaRPr lang="en-GB" sz="1138" b="0">
              <a:solidFill>
                <a:schemeClr val="tx1"/>
              </a:solidFill>
            </a:endParaRPr>
          </a:p>
        </p:txBody>
      </p:sp>
      <p:sp>
        <p:nvSpPr>
          <p:cNvPr id="162" name="Right Brace 161"/>
          <p:cNvSpPr/>
          <p:nvPr/>
        </p:nvSpPr>
        <p:spPr bwMode="auto">
          <a:xfrm>
            <a:off x="1411376" y="1947131"/>
            <a:ext cx="130750" cy="2527584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  <p:sp>
        <p:nvSpPr>
          <p:cNvPr id="163" name="Right Brace 162"/>
          <p:cNvSpPr/>
          <p:nvPr/>
        </p:nvSpPr>
        <p:spPr bwMode="auto">
          <a:xfrm>
            <a:off x="1413233" y="4965728"/>
            <a:ext cx="172616" cy="926556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  <p:graphicFrame>
        <p:nvGraphicFramePr>
          <p:cNvPr id="164" name="Table 1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837257"/>
              </p:ext>
            </p:extLst>
          </p:nvPr>
        </p:nvGraphicFramePr>
        <p:xfrm>
          <a:off x="269457" y="1947132"/>
          <a:ext cx="1059525" cy="253497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5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3MI</a:t>
                      </a:r>
                      <a:r>
                        <a:rPr lang="en-GB" sz="900" b="1" baseline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channels</a:t>
                      </a:r>
                      <a:endParaRPr lang="en-GB" sz="900" b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410-P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443-P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  <a:endParaRPr lang="en-GB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490-P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555-P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670-P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763   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5 nm</a:t>
                      </a: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GB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765   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20 nm</a:t>
                      </a:r>
                      <a:endParaRPr lang="en-GB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865-P</a:t>
                      </a:r>
                      <a:r>
                        <a:rPr lang="en-GB" sz="90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20 nm</a:t>
                      </a:r>
                      <a:endParaRPr lang="en-GB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910   </a:t>
                      </a:r>
                      <a:r>
                        <a:rPr lang="en-GB" sz="900" b="1" baseline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1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900" b="0">
                          <a:latin typeface="+mn-lt"/>
                          <a:ea typeface="Times New Roman"/>
                          <a:cs typeface="Times New Roman"/>
                        </a:rPr>
                        <a:t>± 10 nm</a:t>
                      </a:r>
                      <a:endParaRPr lang="en-GB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500" marR="585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0" t="13445" r="44421" b="20000"/>
          <a:stretch/>
        </p:blipFill>
        <p:spPr>
          <a:xfrm>
            <a:off x="93649" y="1824596"/>
            <a:ext cx="2393469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41959" y="247345"/>
            <a:ext cx="7470825" cy="85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/>
          <a:p>
            <a:pPr marL="145415" defTabSz="742950">
              <a:defRPr/>
            </a:pPr>
            <a:r>
              <a:rPr lang="en-US" sz="2800" b="0">
                <a:solidFill>
                  <a:srgbClr val="00205B"/>
                </a:solidFill>
                <a:latin typeface="Arial"/>
                <a:ea typeface="+mj-ea"/>
                <a:cs typeface="Arial"/>
              </a:rPr>
              <a:t>Towards an EPS-SG Hyper-Instrument</a:t>
            </a:r>
            <a:r>
              <a:rPr lang="en-US" sz="2800" b="0">
                <a:solidFill>
                  <a:srgbClr val="00205B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sz="2800" b="0">
                <a:solidFill>
                  <a:srgbClr val="00205B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800" b="0">
                <a:solidFill>
                  <a:srgbClr val="00205B"/>
                </a:solidFill>
                <a:latin typeface="Arial"/>
                <a:ea typeface="+mj-ea"/>
                <a:cs typeface="Arial"/>
              </a:rPr>
              <a:t>3MI/S5/IASI-NG/VII - MAP</a:t>
            </a:r>
            <a:endParaRPr lang="en-GB" sz="2800" b="0">
              <a:solidFill>
                <a:srgbClr val="00205B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4690" y="1334608"/>
            <a:ext cx="797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Combining co-locations of VII/Sentinel5/IASI-NG observations with co-registered multi-viewing observations (3MI) on 3MI multi-viewing fixed grid.</a:t>
            </a:r>
            <a:endParaRPr lang="en-GB" sz="18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5277" y="4657637"/>
            <a:ext cx="1546898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463" b="0">
                <a:solidFill>
                  <a:srgbClr val="002569"/>
                </a:solidFill>
                <a:latin typeface="Tahoma"/>
              </a:rPr>
              <a:t>EPS-SG Platform</a:t>
            </a:r>
            <a:endParaRPr lang="en-GB" sz="1463" b="0">
              <a:solidFill>
                <a:srgbClr val="002569"/>
              </a:solidFill>
              <a:latin typeface="Tahoma"/>
            </a:endParaRPr>
          </a:p>
        </p:txBody>
      </p:sp>
      <p:pic>
        <p:nvPicPr>
          <p:cNvPr id="14" name="Picture 4" descr="http://www.eumetsat.int/website/wcm/idc/groups/public/documents/resource/x21l/dg9w/%7Eedisp/tn_metop-sg@t%7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657" y="2551402"/>
            <a:ext cx="2080686" cy="208068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431831" y="2477836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Sentinel-5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UV-Vis-SWIR hyper spectral sounder </a:t>
            </a:r>
            <a:endParaRPr lang="en-GB" sz="12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1834" y="2939932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IASI-NG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IR hyper spectral sounder </a:t>
            </a:r>
            <a:endParaRPr lang="en-GB" sz="12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832" y="3395041"/>
            <a:ext cx="1713931" cy="567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138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METimage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975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Very high spatial resolution,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975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multi channel imager</a:t>
            </a:r>
            <a:endParaRPr lang="en-GB" sz="975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1831" y="3931872"/>
            <a:ext cx="160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3MI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Multi-viewing,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Multi-</a:t>
            </a:r>
            <a:r>
              <a:rPr lang="en-US" sz="1200" b="0" err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polarisation</a:t>
            </a: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defTabSz="74295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Multi-channel imager</a:t>
            </a:r>
            <a:endParaRPr lang="en-GB" sz="12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5650202" y="2551403"/>
            <a:ext cx="3299601" cy="2106234"/>
            <a:chOff x="5364088" y="2348880"/>
            <a:chExt cx="3748659" cy="2592288"/>
          </a:xfrm>
        </p:grpSpPr>
        <p:sp>
          <p:nvSpPr>
            <p:cNvPr id="20" name="Rectangle 19"/>
            <p:cNvSpPr/>
            <p:nvPr/>
          </p:nvSpPr>
          <p:spPr bwMode="auto">
            <a:xfrm>
              <a:off x="7452320" y="2924944"/>
              <a:ext cx="1584176" cy="14401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>
                <a:solidFill>
                  <a:srgbClr val="FFFFFF"/>
                </a:solidFill>
              </a:endParaRPr>
            </a:p>
          </p:txBody>
        </p:sp>
        <p:sp>
          <p:nvSpPr>
            <p:cNvPr id="21" name="Right Brace 20"/>
            <p:cNvSpPr/>
            <p:nvPr/>
          </p:nvSpPr>
          <p:spPr bwMode="auto">
            <a:xfrm>
              <a:off x="5364088" y="2348880"/>
              <a:ext cx="432048" cy="2592288"/>
            </a:xfrm>
            <a:prstGeom prst="righ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877838" y="3130470"/>
              <a:ext cx="1210288" cy="1080121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42950" eaLnBrk="0" hangingPunct="0">
                <a:spcBef>
                  <a:spcPct val="50000"/>
                </a:spcBef>
              </a:pPr>
              <a:r>
                <a:rPr lang="en-US" sz="1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Co-location and co-registration</a:t>
              </a:r>
              <a:endParaRPr lang="en-GB" sz="10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>
              <a:off x="7092280" y="3501008"/>
              <a:ext cx="288032" cy="288032"/>
            </a:xfrm>
            <a:prstGeom prst="rightArrow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>
                <a:solidFill>
                  <a:srgbClr val="FFFFFF"/>
                </a:solidFill>
              </a:endParaRPr>
            </a:p>
          </p:txBody>
        </p:sp>
        <p:grpSp>
          <p:nvGrpSpPr>
            <p:cNvPr id="24" name="Group 16"/>
            <p:cNvGrpSpPr/>
            <p:nvPr/>
          </p:nvGrpSpPr>
          <p:grpSpPr>
            <a:xfrm>
              <a:off x="7524328" y="3070701"/>
              <a:ext cx="1588419" cy="1299540"/>
              <a:chOff x="7524328" y="2996952"/>
              <a:chExt cx="1588419" cy="129954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7524328" y="3501008"/>
                <a:ext cx="1588419" cy="795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>
                    <a:solidFill>
                      <a:srgbClr val="002569"/>
                    </a:solidFill>
                    <a:latin typeface="Arial" pitchFamily="34" charset="0"/>
                    <a:cs typeface="Arial" pitchFamily="34" charset="0"/>
                  </a:rPr>
                  <a:t>0.29 – 15</a:t>
                </a:r>
                <a:r>
                  <a:rPr lang="en-US" sz="1200" b="0">
                    <a:solidFill>
                      <a:srgbClr val="002569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en-US" sz="1200" b="0">
                    <a:solidFill>
                      <a:srgbClr val="002569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</a:p>
              <a:p>
                <a:pPr defTabSz="7429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>
                    <a:solidFill>
                      <a:srgbClr val="002569"/>
                    </a:solidFill>
                    <a:latin typeface="Arial" pitchFamily="34" charset="0"/>
                    <a:cs typeface="Arial" pitchFamily="34" charset="0"/>
                  </a:rPr>
                  <a:t>0.5 – 7 km</a:t>
                </a:r>
                <a:r>
                  <a:rPr lang="en-US" sz="1200" b="0" baseline="30000">
                    <a:solidFill>
                      <a:srgbClr val="002569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  <a:p>
                <a:pPr defTabSz="7429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>
                    <a:solidFill>
                      <a:srgbClr val="002569"/>
                    </a:solidFill>
                    <a:latin typeface="Arial" pitchFamily="34" charset="0"/>
                    <a:cs typeface="Arial" pitchFamily="34" charset="0"/>
                  </a:rPr>
                  <a:t>~ 19000 channels</a:t>
                </a:r>
                <a:endParaRPr lang="en-GB" sz="1200" b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Box 15"/>
              <p:cNvSpPr txBox="1"/>
              <p:nvPr/>
            </p:nvSpPr>
            <p:spPr>
              <a:xfrm>
                <a:off x="7524328" y="2996952"/>
                <a:ext cx="1517393" cy="568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>
                    <a:solidFill>
                      <a:srgbClr val="FFCAA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EPS-SG </a:t>
                </a:r>
              </a:p>
              <a:p>
                <a:pPr defTabSz="74295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0">
                    <a:solidFill>
                      <a:srgbClr val="FFCAA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hyper-instrument</a:t>
                </a:r>
                <a:endParaRPr lang="en-GB" sz="1200" b="0">
                  <a:solidFill>
                    <a:srgbClr val="FFCAAA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7" name="Group 20"/>
          <p:cNvGrpSpPr/>
          <p:nvPr/>
        </p:nvGrpSpPr>
        <p:grpSpPr>
          <a:xfrm>
            <a:off x="1150078" y="4482117"/>
            <a:ext cx="7067097" cy="1082370"/>
            <a:chOff x="251520" y="4725144"/>
            <a:chExt cx="8028892" cy="1332148"/>
          </a:xfrm>
        </p:grpSpPr>
        <p:sp>
          <p:nvSpPr>
            <p:cNvPr id="28" name="TextBox 5"/>
            <p:cNvSpPr txBox="1"/>
            <p:nvPr/>
          </p:nvSpPr>
          <p:spPr>
            <a:xfrm>
              <a:off x="251520" y="5628656"/>
              <a:ext cx="4992609" cy="390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63" b="0">
                  <a:solidFill>
                    <a:srgbClr val="002569"/>
                  </a:solidFill>
                  <a:latin typeface="Tahoma"/>
                </a:rPr>
                <a:t>Initial product: Multi-sensor Aerosol product (MAP)</a:t>
              </a:r>
              <a:endParaRPr lang="en-GB" sz="1463" b="0">
                <a:solidFill>
                  <a:srgbClr val="002569"/>
                </a:solidFill>
                <a:latin typeface="Tahoma"/>
              </a:endParaRPr>
            </a:p>
          </p:txBody>
        </p:sp>
        <p:sp>
          <p:nvSpPr>
            <p:cNvPr id="29" name="Bent-Up Arrow 28"/>
            <p:cNvSpPr/>
            <p:nvPr/>
          </p:nvSpPr>
          <p:spPr bwMode="auto">
            <a:xfrm rot="5400000" flipV="1">
              <a:off x="6336196" y="4113076"/>
              <a:ext cx="1332148" cy="2556284"/>
            </a:xfrm>
            <a:prstGeom prst="bentUpArrow">
              <a:avLst>
                <a:gd name="adj1" fmla="val 9956"/>
                <a:gd name="adj2" fmla="val 18491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3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583645" y="1532056"/>
            <a:ext cx="6322355" cy="4486783"/>
            <a:chOff x="1406013" y="1321823"/>
            <a:chExt cx="7225788" cy="5419341"/>
          </a:xfrm>
        </p:grpSpPr>
        <p:pic>
          <p:nvPicPr>
            <p:cNvPr id="5" name="Picture 2" descr="H:\DESKTOP\Baltic States Presentation\backscat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013" y="1321823"/>
              <a:ext cx="7225788" cy="5419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848162" y="1679576"/>
              <a:ext cx="197361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sz="2000" baseline="-25000">
                  <a:latin typeface="Arial" pitchFamily="34" charset="0"/>
                  <a:cs typeface="Arial" pitchFamily="34" charset="0"/>
                </a:rPr>
                <a:t>0</a:t>
              </a:r>
              <a:r>
                <a:rPr lang="en-US" sz="2000">
                  <a:latin typeface="Arial" pitchFamily="34" charset="0"/>
                  <a:cs typeface="Arial" pitchFamily="34" charset="0"/>
                </a:rPr>
                <a:t>     Spectral </a:t>
              </a:r>
            </a:p>
            <a:p>
              <a:r>
                <a:rPr lang="en-US" sz="2000">
                  <a:latin typeface="Arial" pitchFamily="34" charset="0"/>
                  <a:cs typeface="Arial" pitchFamily="34" charset="0"/>
                </a:rPr>
                <a:t>       Solar </a:t>
              </a:r>
            </a:p>
            <a:p>
              <a:r>
                <a:rPr lang="en-US" sz="2000">
                  <a:latin typeface="Arial" pitchFamily="34" charset="0"/>
                  <a:cs typeface="Arial" pitchFamily="34" charset="0"/>
                </a:rPr>
                <a:t>       Irradiance </a:t>
              </a:r>
              <a:endParaRPr lang="en-GB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0932" y="2566913"/>
              <a:ext cx="17491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rial" pitchFamily="34" charset="0"/>
                  <a:cs typeface="Arial" pitchFamily="34" charset="0"/>
                </a:rPr>
                <a:t>I    Spectral </a:t>
              </a:r>
            </a:p>
            <a:p>
              <a:r>
                <a:rPr lang="en-US" sz="2000">
                  <a:latin typeface="Arial" pitchFamily="34" charset="0"/>
                  <a:cs typeface="Arial" pitchFamily="34" charset="0"/>
                </a:rPr>
                <a:t>     Radiance </a:t>
              </a:r>
              <a:endParaRPr lang="en-GB" sz="20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1317" y="2852118"/>
            <a:ext cx="165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 algn="ctr"/>
            <a:r>
              <a:rPr lang="en-US" sz="180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Measurement </a:t>
            </a:r>
          </a:p>
          <a:p>
            <a:pPr marL="1071563" indent="-1071563" algn="ctr"/>
            <a:r>
              <a:rPr lang="en-US" sz="180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Concept</a:t>
            </a:r>
            <a:endParaRPr lang="en-GB" sz="18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804" y="127890"/>
            <a:ext cx="9707196" cy="954107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Atmospheric composition measurement Techniques </a:t>
            </a:r>
            <a:br>
              <a:rPr lang="en-GB" sz="2800">
                <a:solidFill>
                  <a:srgbClr val="002060"/>
                </a:solidFill>
              </a:rPr>
            </a:br>
            <a:r>
              <a:rPr lang="en-GB" sz="2800">
                <a:solidFill>
                  <a:srgbClr val="002060"/>
                </a:solidFill>
              </a:rPr>
              <a:t>UV/Visible/NIR/SWIR (UVNS) Solar Backscatter</a:t>
            </a:r>
          </a:p>
        </p:txBody>
      </p:sp>
    </p:spTree>
    <p:extLst>
      <p:ext uri="{BB962C8B-B14F-4D97-AF65-F5344CB8AC3E}">
        <p14:creationId xmlns:p14="http://schemas.microsoft.com/office/powerpoint/2010/main" val="56831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45311" y="616267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Courtesy: WDC – DLR </a:t>
            </a:r>
            <a:endParaRPr lang="en-GB" sz="1800" b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>
          <a:xfrm>
            <a:off x="368749" y="1535060"/>
            <a:ext cx="9125972" cy="3829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3518" y="5406878"/>
            <a:ext cx="4424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</a:rPr>
              <a:t>80 km × 40 km (main channels) 80 km × 10 km (PMD)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43770" y="157077"/>
            <a:ext cx="7772750" cy="954107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GOME-2 instrument on Metop</a:t>
            </a:r>
            <a:b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Measuring atmospheric composition from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722" y="1492396"/>
            <a:ext cx="501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Spectra collected  from </a:t>
            </a:r>
            <a:r>
              <a:rPr lang="en-GB" sz="200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240‑790 nm </a:t>
            </a:r>
          </a:p>
          <a:p>
            <a:pPr algn="r"/>
            <a:r>
              <a:rPr lang="en-US" sz="200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000" b="0" ker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80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ESKTOP\Baltic States Presentation\kerridge_UV_Vis_Spec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5056" y="1400653"/>
            <a:ext cx="6043467" cy="453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5601" y="151329"/>
            <a:ext cx="8958414" cy="1200329"/>
          </a:xfrm>
        </p:spPr>
        <p:txBody>
          <a:bodyPr/>
          <a:lstStyle/>
          <a:p>
            <a:r>
              <a:rPr lang="en-GB" sz="2400">
                <a:solidFill>
                  <a:srgbClr val="002060"/>
                </a:solidFill>
              </a:rPr>
              <a:t>Atmospheric Composition Measurement Techniques: </a:t>
            </a:r>
            <a:br>
              <a:rPr lang="en-GB" sz="2400">
                <a:solidFill>
                  <a:srgbClr val="002060"/>
                </a:solidFill>
              </a:rPr>
            </a:br>
            <a:r>
              <a:rPr lang="en-GB" sz="2400">
                <a:solidFill>
                  <a:srgbClr val="002060"/>
                </a:solidFill>
              </a:rPr>
              <a:t>UV/Visible Solar Backscatter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4294967295"/>
          </p:nvPr>
        </p:nvSpPr>
        <p:spPr>
          <a:xfrm>
            <a:off x="355601" y="2538557"/>
            <a:ext cx="3302000" cy="485775"/>
          </a:xfrm>
        </p:spPr>
        <p:txBody>
          <a:bodyPr/>
          <a:lstStyle/>
          <a:p>
            <a:pPr>
              <a:buNone/>
            </a:pPr>
            <a:r>
              <a:rPr lang="en-GB" sz="1800"/>
              <a:t>Many trace gases are measured in the UV/Visible spectral range.</a:t>
            </a:r>
          </a:p>
        </p:txBody>
      </p:sp>
    </p:spTree>
    <p:extLst>
      <p:ext uri="{BB962C8B-B14F-4D97-AF65-F5344CB8AC3E}">
        <p14:creationId xmlns:p14="http://schemas.microsoft.com/office/powerpoint/2010/main" val="207087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9" y="15560"/>
            <a:ext cx="9905999" cy="5967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8949" y="2999532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I    Spectral 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     Radiance </a:t>
            </a:r>
            <a:endParaRPr lang="en-GB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965" y="1623558"/>
            <a:ext cx="2335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I</a:t>
            </a:r>
            <a:r>
              <a:rPr lang="en-US" sz="2400" baseline="-25000">
                <a:latin typeface="Arial" pitchFamily="34" charset="0"/>
                <a:cs typeface="Arial" pitchFamily="34" charset="0"/>
              </a:rPr>
              <a:t>0</a:t>
            </a:r>
            <a:r>
              <a:rPr lang="en-US" sz="2400">
                <a:latin typeface="Arial" pitchFamily="34" charset="0"/>
                <a:cs typeface="Arial" pitchFamily="34" charset="0"/>
              </a:rPr>
              <a:t>     Spectral 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       Solar 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       Irradiance </a:t>
            </a:r>
            <a:endParaRPr lang="en-GB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971" y="777826"/>
            <a:ext cx="7428058" cy="4443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1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10767" r="-4924" b="8540"/>
          <a:stretch/>
        </p:blipFill>
        <p:spPr>
          <a:xfrm>
            <a:off x="-319177" y="849531"/>
            <a:ext cx="10705695" cy="520214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49531"/>
          </a:xfrm>
        </p:spPr>
        <p:txBody>
          <a:bodyPr/>
          <a:lstStyle/>
          <a:p>
            <a:r>
              <a:rPr lang="en-US" sz="2800">
                <a:solidFill>
                  <a:srgbClr val="002060"/>
                </a:solidFill>
              </a:rPr>
              <a:t>The need for two types of meteorological satellites</a:t>
            </a:r>
            <a:endParaRPr lang="en-GB" sz="2800">
              <a:solidFill>
                <a:srgbClr val="00206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37958" y="4151590"/>
            <a:ext cx="4695712" cy="17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bg1"/>
                </a:solidFill>
              </a:rPr>
              <a:t>Geostationary orbit</a:t>
            </a:r>
          </a:p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High temporal sampling</a:t>
            </a:r>
          </a:p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Vital for forecasts up to a few hours</a:t>
            </a:r>
          </a:p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Regional air quality applications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9" name="Content Placeholder 3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09725">
            <a:off x="406798" y="2068654"/>
            <a:ext cx="1961905" cy="198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5947137" y="2016428"/>
            <a:ext cx="2209056" cy="165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86197" y="3643000"/>
            <a:ext cx="4086270" cy="228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180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Polar orbit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Global coverage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Critical for forecasts up to 10 days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Long range transport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B5E2"/>
              </a:buClr>
              <a:buFont typeface="Wingdings" pitchFamily="2" charset="2"/>
              <a:buNone/>
              <a:defRPr/>
            </a:pPr>
            <a:r>
              <a:rPr lang="en-US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Links geostationary platforms</a:t>
            </a:r>
            <a:endParaRPr lang="en-GB" sz="1800" b="0" ker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364" y="-234323"/>
            <a:ext cx="4149379" cy="1384995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Processing Levels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46022"/>
              </p:ext>
            </p:extLst>
          </p:nvPr>
        </p:nvGraphicFramePr>
        <p:xfrm>
          <a:off x="8514" y="843673"/>
          <a:ext cx="4115667" cy="5192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251">
                  <a:extLst>
                    <a:ext uri="{9D8B030D-6E8A-4147-A177-3AD203B41FA5}">
                      <a16:colId xmlns:a16="http://schemas.microsoft.com/office/drawing/2014/main" val="766793937"/>
                    </a:ext>
                  </a:extLst>
                </a:gridCol>
                <a:gridCol w="3029416">
                  <a:extLst>
                    <a:ext uri="{9D8B030D-6E8A-4147-A177-3AD203B41FA5}">
                      <a16:colId xmlns:a16="http://schemas.microsoft.com/office/drawing/2014/main" val="859865265"/>
                    </a:ext>
                  </a:extLst>
                </a:gridCol>
              </a:tblGrid>
              <a:tr h="557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Data Level</a:t>
                      </a:r>
                      <a:endParaRPr lang="en-GB" sz="16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   </a:t>
                      </a:r>
                      <a:r>
                        <a:rPr lang="en-GB" sz="16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Description</a:t>
                      </a:r>
                      <a:endParaRPr lang="en-GB" sz="16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906287650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Lev0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Reconstructed, </a:t>
                      </a:r>
                      <a:r>
                        <a:rPr lang="en-GB" sz="1000" b="1" u="sng">
                          <a:effectLst/>
                        </a:rPr>
                        <a:t>raw instrument</a:t>
                      </a:r>
                      <a:r>
                        <a:rPr lang="en-GB" sz="1000" b="1" u="sng" baseline="0">
                          <a:effectLst/>
                        </a:rPr>
                        <a:t> </a:t>
                      </a:r>
                      <a:r>
                        <a:rPr lang="en-GB" sz="1000" b="1" u="sng">
                          <a:effectLst/>
                        </a:rPr>
                        <a:t>data </a:t>
                      </a:r>
                      <a:r>
                        <a:rPr lang="en-GB" sz="1000">
                          <a:effectLst/>
                        </a:rPr>
                        <a:t>and payload data at full resolution [BU]  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53107157"/>
                  </a:ext>
                </a:extLst>
              </a:tr>
              <a:tr h="1123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Lev1A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Reconstructed, unprocessed </a:t>
                      </a:r>
                      <a:r>
                        <a:rPr lang="en-GB" sz="1000" b="1">
                          <a:effectLst/>
                        </a:rPr>
                        <a:t>instrument data </a:t>
                      </a:r>
                      <a:r>
                        <a:rPr lang="en-GB" sz="1000">
                          <a:effectLst/>
                        </a:rPr>
                        <a:t>at full resolution, time-referenced, and annotated with ancillary information, including </a:t>
                      </a:r>
                      <a:r>
                        <a:rPr lang="en-GB" sz="1000" b="1">
                          <a:effectLst/>
                        </a:rPr>
                        <a:t>in-flight calibration coefficients</a:t>
                      </a:r>
                      <a:r>
                        <a:rPr lang="en-GB" sz="1000">
                          <a:effectLst/>
                        </a:rPr>
                        <a:t> and </a:t>
                      </a:r>
                      <a:r>
                        <a:rPr lang="en-GB" sz="1000" b="1" err="1">
                          <a:effectLst/>
                        </a:rPr>
                        <a:t>georeferencing</a:t>
                      </a:r>
                      <a:r>
                        <a:rPr lang="en-GB" sz="1000" b="1">
                          <a:effectLst/>
                        </a:rPr>
                        <a:t> parameters</a:t>
                      </a:r>
                      <a:r>
                        <a:rPr lang="en-GB" sz="1000">
                          <a:effectLst/>
                        </a:rPr>
                        <a:t> computed and appended but not applied to Level 0 data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663366398"/>
                  </a:ext>
                </a:extLst>
              </a:tr>
              <a:tr h="123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Lev1B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Level 1A data processed </a:t>
                      </a:r>
                      <a:endParaRPr lang="en-GB" sz="1000">
                        <a:effectLst/>
                        <a:sym typeface="Wingdings" panose="05000000000000000000" pitchFamily="2" charset="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err="1">
                          <a:effectLst/>
                        </a:rPr>
                        <a:t>geolocated</a:t>
                      </a:r>
                      <a:r>
                        <a:rPr lang="en-GB" sz="1000" b="1">
                          <a:effectLst/>
                        </a:rPr>
                        <a:t> and calibrated radiance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Earthshine data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Solar Spectrum measurements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[Wm</a:t>
                      </a:r>
                      <a:r>
                        <a:rPr lang="en-GB" sz="1000" baseline="30000">
                          <a:effectLst/>
                        </a:rPr>
                        <a:t>2</a:t>
                      </a:r>
                      <a:r>
                        <a:rPr lang="en-GB" sz="1000">
                          <a:effectLst/>
                        </a:rPr>
                        <a:t>sr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um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, Wm</a:t>
                      </a:r>
                      <a:r>
                        <a:rPr lang="en-GB" sz="1000" baseline="30000">
                          <a:effectLst/>
                        </a:rPr>
                        <a:t>2</a:t>
                      </a:r>
                      <a:r>
                        <a:rPr lang="en-GB" sz="1000">
                          <a:effectLst/>
                        </a:rPr>
                        <a:t>um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3874680887"/>
                  </a:ext>
                </a:extLst>
              </a:tr>
              <a:tr h="1079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Lev2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Retrieved geophysical variables </a:t>
                      </a:r>
                      <a:r>
                        <a:rPr lang="en-GB" sz="1000">
                          <a:effectLst/>
                        </a:rPr>
                        <a:t>at the same resolution and location as Level 1 source data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1139620319"/>
                  </a:ext>
                </a:extLst>
              </a:tr>
              <a:tr h="53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Lev3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Variables mapped on </a:t>
                      </a:r>
                      <a:r>
                        <a:rPr lang="en-GB" sz="1000" b="1">
                          <a:effectLst/>
                        </a:rPr>
                        <a:t>uniform space-time grid </a:t>
                      </a:r>
                      <a:r>
                        <a:rPr lang="en-GB" sz="1000">
                          <a:effectLst/>
                        </a:rPr>
                        <a:t>scales, usually with some completeness and consistency.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47" marR="54447" marT="54447" marB="54447" anchor="ctr"/>
                </a:tc>
                <a:extLst>
                  <a:ext uri="{0D108BD9-81ED-4DB2-BD59-A6C34878D82A}">
                    <a16:rowId xmlns:a16="http://schemas.microsoft.com/office/drawing/2014/main" val="411192016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098" t="13439" r="42169" b="21361"/>
          <a:stretch/>
        </p:blipFill>
        <p:spPr>
          <a:xfrm>
            <a:off x="4447968" y="0"/>
            <a:ext cx="2841835" cy="23450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93690" y="1767746"/>
            <a:ext cx="6312310" cy="3244645"/>
            <a:chOff x="4516380" y="2059995"/>
            <a:chExt cx="5506008" cy="27286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429" y="2059995"/>
              <a:ext cx="2709959" cy="2031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380" y="2692384"/>
              <a:ext cx="2796049" cy="2096238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94" y="3723863"/>
            <a:ext cx="4604176" cy="311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0" y="3769330"/>
            <a:ext cx="4839767" cy="30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30" y="3283974"/>
            <a:ext cx="4834466" cy="3624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06" y="0"/>
            <a:ext cx="4864990" cy="364735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7151"/>
              </p:ext>
            </p:extLst>
          </p:nvPr>
        </p:nvGraphicFramePr>
        <p:xfrm>
          <a:off x="155010" y="1360460"/>
          <a:ext cx="4570974" cy="457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58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    </a:t>
                      </a:r>
                      <a:r>
                        <a:rPr lang="en-GB" sz="10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000">
                          <a:effectLst/>
                        </a:rPr>
                        <a:t>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307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Lev0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Lev1B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Signals calibration and correction producing measurements independent from the instrument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INPUT  instrument signal </a:t>
                      </a:r>
                      <a:r>
                        <a:rPr lang="en-GB" sz="1000" b="1" baseline="0">
                          <a:effectLst/>
                        </a:rPr>
                        <a:t> + </a:t>
                      </a:r>
                      <a:r>
                        <a:rPr lang="en-GB" sz="1000" b="1" baseline="0" err="1">
                          <a:effectLst/>
                        </a:rPr>
                        <a:t>Calib</a:t>
                      </a:r>
                      <a:r>
                        <a:rPr lang="en-GB" sz="1000" b="1" baseline="0">
                          <a:effectLst/>
                        </a:rPr>
                        <a:t> </a:t>
                      </a:r>
                      <a:r>
                        <a:rPr lang="en-GB" sz="1000" b="1" baseline="0" err="1">
                          <a:effectLst/>
                        </a:rPr>
                        <a:t>Coeff</a:t>
                      </a:r>
                      <a:r>
                        <a:rPr lang="en-GB" sz="1000" b="1" baseline="0">
                          <a:effectLst/>
                        </a:rPr>
                        <a:t> </a:t>
                      </a:r>
                      <a:endParaRPr lang="en-GB" sz="1000" b="1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       [BU]                             On-Ground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                                            </a:t>
                      </a:r>
                      <a:r>
                        <a:rPr lang="en-GB" sz="1000" b="1" baseline="0">
                          <a:effectLst/>
                        </a:rPr>
                        <a:t>In-flight </a:t>
                      </a:r>
                      <a:r>
                        <a:rPr lang="en-GB" sz="1000" b="1">
                          <a:effectLst/>
                        </a:rPr>
                        <a:t>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- scene-dependent corrections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 </a:t>
                      </a:r>
                      <a:r>
                        <a:rPr lang="en-GB" sz="1000" b="0">
                          <a:effectLst/>
                        </a:rPr>
                        <a:t>polarisation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 </a:t>
                      </a:r>
                      <a:r>
                        <a:rPr lang="en-GB" sz="1000" b="0" err="1">
                          <a:effectLst/>
                        </a:rPr>
                        <a:t>straylight</a:t>
                      </a:r>
                      <a:r>
                        <a:rPr lang="en-GB" sz="1000" b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- instrument-dependent corrections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</a:t>
                      </a:r>
                      <a:r>
                        <a:rPr lang="en-GB" sz="1000" b="1" baseline="0">
                          <a:effectLst/>
                        </a:rPr>
                        <a:t> </a:t>
                      </a:r>
                      <a:r>
                        <a:rPr lang="en-GB" sz="1000" b="0">
                          <a:effectLst/>
                        </a:rPr>
                        <a:t>for GOME e.g. dark signal,</a:t>
                      </a:r>
                      <a:r>
                        <a:rPr lang="en-GB" sz="1000" b="0" baseline="0">
                          <a:effectLst/>
                        </a:rPr>
                        <a:t> PPG, etalon, …</a:t>
                      </a:r>
                      <a:endParaRPr lang="en-GB" sz="1000" b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spectral calibration (ISRF)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radiometric calibration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geo-referencing</a:t>
                      </a:r>
                      <a:r>
                        <a:rPr lang="en-GB" sz="1000" b="0" baseline="0">
                          <a:effectLst/>
                        </a:rPr>
                        <a:t> </a:t>
                      </a:r>
                      <a:endParaRPr lang="en-GB" sz="1000" b="0">
                        <a:effectLst/>
                      </a:endParaRP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0">
                          <a:effectLst/>
                        </a:rPr>
                        <a:t>    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OUTPUT  radiance,</a:t>
                      </a:r>
                      <a:r>
                        <a:rPr lang="en-GB" sz="1000" b="1" baseline="0">
                          <a:effectLst/>
                        </a:rPr>
                        <a:t> </a:t>
                      </a:r>
                      <a:r>
                        <a:rPr lang="en-GB" sz="1000" b="1">
                          <a:effectLst/>
                        </a:rPr>
                        <a:t>irradiance  </a:t>
                      </a:r>
                    </a:p>
                    <a:p>
                      <a:pPr marL="9652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           [Wm</a:t>
                      </a:r>
                      <a:r>
                        <a:rPr lang="en-GB" sz="1000" b="1" baseline="30000">
                          <a:effectLst/>
                        </a:rPr>
                        <a:t>2</a:t>
                      </a:r>
                      <a:r>
                        <a:rPr lang="en-GB" sz="1000" b="1">
                          <a:effectLst/>
                        </a:rPr>
                        <a:t>sr</a:t>
                      </a:r>
                      <a:r>
                        <a:rPr lang="en-GB" sz="1000" b="1" baseline="30000">
                          <a:effectLst/>
                        </a:rPr>
                        <a:t>-1</a:t>
                      </a:r>
                      <a:r>
                        <a:rPr lang="en-GB" sz="1000" b="1">
                          <a:effectLst/>
                        </a:rPr>
                        <a:t>um</a:t>
                      </a:r>
                      <a:r>
                        <a:rPr lang="en-GB" sz="1000" b="1" baseline="30000">
                          <a:effectLst/>
                        </a:rPr>
                        <a:t>-1</a:t>
                      </a:r>
                      <a:r>
                        <a:rPr lang="en-GB" sz="1000" b="1">
                          <a:effectLst/>
                        </a:rPr>
                        <a:t>, Wm</a:t>
                      </a:r>
                      <a:r>
                        <a:rPr lang="en-GB" sz="1000" b="1" baseline="30000">
                          <a:effectLst/>
                        </a:rPr>
                        <a:t>2</a:t>
                      </a:r>
                      <a:r>
                        <a:rPr lang="en-GB" sz="1000" b="1">
                          <a:effectLst/>
                        </a:rPr>
                        <a:t>um</a:t>
                      </a:r>
                      <a:r>
                        <a:rPr lang="en-GB" sz="1000" b="1" baseline="30000">
                          <a:effectLst/>
                        </a:rPr>
                        <a:t>-1</a:t>
                      </a:r>
                      <a:r>
                        <a:rPr lang="en-GB" sz="1000" b="1">
                          <a:effectLst/>
                        </a:rPr>
                        <a:t>]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Spectral radiance in the UV-VIS-NIR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Solar spectra in the UV-VIS-NIR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339687384"/>
                  </a:ext>
                </a:extLst>
              </a:tr>
            </a:tbl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10" y="152895"/>
            <a:ext cx="4673220" cy="954107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Processing Steps: CALIBRATION  </a:t>
            </a:r>
          </a:p>
        </p:txBody>
      </p:sp>
    </p:spTree>
    <p:extLst>
      <p:ext uri="{BB962C8B-B14F-4D97-AF65-F5344CB8AC3E}">
        <p14:creationId xmlns:p14="http://schemas.microsoft.com/office/powerpoint/2010/main" val="67821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711911"/>
              </p:ext>
            </p:extLst>
          </p:nvPr>
        </p:nvGraphicFramePr>
        <p:xfrm>
          <a:off x="28162" y="1175179"/>
          <a:ext cx="4570974" cy="2519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67">
                  <a:extLst>
                    <a:ext uri="{9D8B030D-6E8A-4147-A177-3AD203B41FA5}">
                      <a16:colId xmlns:a16="http://schemas.microsoft.com/office/drawing/2014/main" val="2018423495"/>
                    </a:ext>
                  </a:extLst>
                </a:gridCol>
                <a:gridCol w="3516907">
                  <a:extLst>
                    <a:ext uri="{9D8B030D-6E8A-4147-A177-3AD203B41FA5}">
                      <a16:colId xmlns:a16="http://schemas.microsoft.com/office/drawing/2014/main" val="1425020304"/>
                    </a:ext>
                  </a:extLst>
                </a:gridCol>
              </a:tblGrid>
              <a:tr h="369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    </a:t>
                      </a:r>
                      <a:r>
                        <a:rPr lang="en-GB" sz="10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Processing</a:t>
                      </a:r>
                      <a:r>
                        <a:rPr lang="en-GB" sz="1000">
                          <a:effectLst/>
                        </a:rPr>
                        <a:t>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2696465192"/>
                  </a:ext>
                </a:extLst>
              </a:tr>
              <a:tr h="1974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effectLst/>
                        </a:rPr>
                        <a:t>Lev1B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effectLst/>
                        </a:rPr>
                        <a:t>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Lev2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26" marR="57426" marT="57426" marB="57426" anchor="ctr"/>
                </a:tc>
                <a:tc>
                  <a:txBody>
                    <a:bodyPr/>
                    <a:lstStyle/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Retrieval Techniques </a:t>
                      </a:r>
                    </a:p>
                    <a:p>
                      <a:pPr marL="96520" indent="895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INPUT  radiance,</a:t>
                      </a:r>
                      <a:r>
                        <a:rPr lang="en-GB" sz="1000" b="1" baseline="0">
                          <a:effectLst/>
                        </a:rPr>
                        <a:t> </a:t>
                      </a:r>
                      <a:r>
                        <a:rPr lang="en-GB" sz="1000" b="1">
                          <a:effectLst/>
                        </a:rPr>
                        <a:t>irradiance  + </a:t>
                      </a:r>
                      <a:r>
                        <a:rPr lang="en-GB" sz="1000" b="1" err="1">
                          <a:effectLst/>
                        </a:rPr>
                        <a:t>auxDB</a:t>
                      </a:r>
                      <a:r>
                        <a:rPr lang="en-GB" sz="1000" b="1">
                          <a:effectLst/>
                        </a:rPr>
                        <a:t> </a:t>
                      </a: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               [Wm</a:t>
                      </a:r>
                      <a:r>
                        <a:rPr lang="en-GB" sz="1000" baseline="30000">
                          <a:effectLst/>
                        </a:rPr>
                        <a:t>2</a:t>
                      </a:r>
                      <a:r>
                        <a:rPr lang="en-GB" sz="1000">
                          <a:effectLst/>
                        </a:rPr>
                        <a:t>sr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um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, Wm</a:t>
                      </a:r>
                      <a:r>
                        <a:rPr lang="en-GB" sz="1000" baseline="30000">
                          <a:effectLst/>
                        </a:rPr>
                        <a:t>2</a:t>
                      </a:r>
                      <a:r>
                        <a:rPr lang="en-GB" sz="1000">
                          <a:effectLst/>
                        </a:rPr>
                        <a:t>um</a:t>
                      </a:r>
                      <a:r>
                        <a:rPr lang="en-GB" sz="1000" baseline="30000">
                          <a:effectLst/>
                        </a:rPr>
                        <a:t>-1</a:t>
                      </a:r>
                      <a:r>
                        <a:rPr lang="en-GB" sz="1000">
                          <a:effectLst/>
                        </a:rPr>
                        <a:t>]</a:t>
                      </a: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 marL="965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RETRIEVAL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000" b="1">
                          <a:effectLst/>
                        </a:rPr>
                        <a:t>Full physics retrieval   (OE)</a:t>
                      </a:r>
                    </a:p>
                    <a:p>
                      <a:pPr marL="342900" lvl="0" indent="-77788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GB" sz="1000" b="1">
                          <a:effectLst/>
                        </a:rPr>
                        <a:t>Fast retrieval  (DOAS, AAI)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</a:p>
                    <a:p>
                      <a:pPr marL="726440" indent="-72644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</a:rPr>
                        <a:t>     OUTPUT  O</a:t>
                      </a:r>
                      <a:r>
                        <a:rPr lang="en-GB" sz="1000" b="1" baseline="-25000">
                          <a:effectLst/>
                        </a:rPr>
                        <a:t>3</a:t>
                      </a:r>
                      <a:r>
                        <a:rPr lang="en-GB" sz="1000" b="1">
                          <a:effectLst/>
                        </a:rPr>
                        <a:t> [DU], NO</a:t>
                      </a:r>
                      <a:r>
                        <a:rPr lang="en-GB" sz="1000" b="1" baseline="-25000">
                          <a:effectLst/>
                        </a:rPr>
                        <a:t>2</a:t>
                      </a:r>
                      <a:r>
                        <a:rPr lang="en-GB" sz="1000" b="1">
                          <a:effectLst/>
                        </a:rPr>
                        <a:t> [</a:t>
                      </a:r>
                      <a:r>
                        <a:rPr lang="en-GB" sz="1000" b="1" err="1">
                          <a:effectLst/>
                        </a:rPr>
                        <a:t>molec</a:t>
                      </a:r>
                      <a:r>
                        <a:rPr lang="en-GB" sz="1000" b="1">
                          <a:effectLst/>
                        </a:rPr>
                        <a:t> cm</a:t>
                      </a:r>
                      <a:r>
                        <a:rPr lang="en-GB" sz="1000" b="1" baseline="30000">
                          <a:effectLst/>
                        </a:rPr>
                        <a:t>-2</a:t>
                      </a:r>
                      <a:r>
                        <a:rPr lang="en-GB" sz="1000" b="1">
                          <a:effectLst/>
                        </a:rPr>
                        <a:t>], HCHO, </a:t>
                      </a:r>
                      <a:r>
                        <a:rPr lang="en-GB" sz="1000" b="1" err="1">
                          <a:effectLst/>
                        </a:rPr>
                        <a:t>BrO</a:t>
                      </a:r>
                      <a:r>
                        <a:rPr lang="en-GB" sz="1000" b="1">
                          <a:effectLst/>
                        </a:rPr>
                        <a:t>, SO</a:t>
                      </a:r>
                      <a:r>
                        <a:rPr lang="en-GB" sz="1000" b="1" baseline="-25000">
                          <a:effectLst/>
                        </a:rPr>
                        <a:t>2</a:t>
                      </a:r>
                      <a:endParaRPr lang="en-GB" sz="1000" b="1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8" marR="7178" marT="7178" marB="7178"/>
                </a:tc>
                <a:extLst>
                  <a:ext uri="{0D108BD9-81ED-4DB2-BD59-A6C34878D82A}">
                    <a16:rowId xmlns:a16="http://schemas.microsoft.com/office/drawing/2014/main" val="78299167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21" y="791983"/>
            <a:ext cx="3834370" cy="287745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62" y="77712"/>
            <a:ext cx="6454281" cy="954107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Processing Steps: </a:t>
            </a:r>
            <a:b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RETRIEVAL   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0" y="3721287"/>
            <a:ext cx="9167733" cy="3136713"/>
            <a:chOff x="87948" y="3507907"/>
            <a:chExt cx="9818053" cy="3350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8" y="3507907"/>
              <a:ext cx="4955540" cy="33500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461" y="3507907"/>
              <a:ext cx="4955540" cy="3350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690"/>
            <a:ext cx="4846799" cy="327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13" y="1228726"/>
            <a:ext cx="4688290" cy="3169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032"/>
            <a:ext cx="9906000" cy="22013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7328" y="278562"/>
            <a:ext cx="4000675" cy="523220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GOME-2 L2 Products </a:t>
            </a:r>
          </a:p>
        </p:txBody>
      </p:sp>
    </p:spTree>
    <p:extLst>
      <p:ext uri="{BB962C8B-B14F-4D97-AF65-F5344CB8AC3E}">
        <p14:creationId xmlns:p14="http://schemas.microsoft.com/office/powerpoint/2010/main" val="301187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270416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b="0">
                <a:solidFill>
                  <a:srgbClr val="002060"/>
                </a:solidFill>
                <a:latin typeface="Verdana"/>
                <a:cs typeface="Verdana"/>
              </a:rPr>
              <a:t>GOME-2 L2 products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1970" y="5611349"/>
            <a:ext cx="4017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err="1">
                <a:solidFill>
                  <a:schemeClr val="tx1"/>
                </a:solidFill>
              </a:rPr>
              <a:t>Heue</a:t>
            </a:r>
            <a:r>
              <a:rPr lang="en-GB">
                <a:solidFill>
                  <a:schemeClr val="tx1"/>
                </a:solidFill>
              </a:rPr>
              <a:t>, K. 2018. ‘Two Decades of Homogenized Satellite Ozone Measurements for Climate Services’. In: </a:t>
            </a:r>
            <a:r>
              <a:rPr lang="en-GB" i="1">
                <a:solidFill>
                  <a:schemeClr val="tx1"/>
                </a:solidFill>
              </a:rPr>
              <a:t>Deutsche </a:t>
            </a:r>
            <a:r>
              <a:rPr lang="en-GB" i="1" err="1">
                <a:solidFill>
                  <a:schemeClr val="tx1"/>
                </a:solidFill>
              </a:rPr>
              <a:t>Klima</a:t>
            </a:r>
            <a:r>
              <a:rPr lang="en-GB" i="1">
                <a:solidFill>
                  <a:schemeClr val="tx1"/>
                </a:solidFill>
              </a:rPr>
              <a:t> </a:t>
            </a:r>
            <a:r>
              <a:rPr lang="en-GB" i="1" err="1">
                <a:solidFill>
                  <a:schemeClr val="tx1"/>
                </a:solidFill>
              </a:rPr>
              <a:t>Tagung</a:t>
            </a:r>
            <a:r>
              <a:rPr lang="en-GB">
                <a:solidFill>
                  <a:schemeClr val="tx1"/>
                </a:solidFill>
              </a:rPr>
              <a:t>. </a:t>
            </a:r>
            <a:endParaRPr lang="en-GB" sz="2000" ker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795" t="41207" r="52740" b="30730"/>
          <a:stretch/>
        </p:blipFill>
        <p:spPr>
          <a:xfrm>
            <a:off x="155689" y="1054652"/>
            <a:ext cx="6016189" cy="37070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518" y="4791224"/>
            <a:ext cx="8580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>
                <a:solidFill>
                  <a:schemeClr val="tx1"/>
                </a:solidFill>
              </a:rPr>
              <a:t>monthly latitudinal mean of the merged data set for the time period between 1995 and 2017 </a:t>
            </a:r>
          </a:p>
          <a:p>
            <a:r>
              <a:rPr lang="en-US" sz="1600" b="0">
                <a:solidFill>
                  <a:schemeClr val="tx1"/>
                </a:solidFill>
              </a:rPr>
              <a:t>the merged data set is regularly extended </a:t>
            </a:r>
          </a:p>
          <a:p>
            <a:r>
              <a:rPr lang="en-US" sz="1600" b="0">
                <a:solidFill>
                  <a:schemeClr val="tx1"/>
                </a:solidFill>
              </a:rPr>
              <a:t>Covering a period of more than 22 years the time series can be used to determine trends,</a:t>
            </a:r>
          </a:p>
          <a:p>
            <a:r>
              <a:rPr lang="en-US" sz="1600" b="0">
                <a:solidFill>
                  <a:schemeClr val="tx1"/>
                </a:solidFill>
              </a:rPr>
              <a:t>or look for correlations with other datasets </a:t>
            </a:r>
            <a:endParaRPr lang="en-GB" sz="1600" b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5370" y="1484190"/>
            <a:ext cx="3524041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u="sng">
                <a:solidFill>
                  <a:schemeClr val="tx1"/>
                </a:solidFill>
                <a:latin typeface="Tahoma"/>
                <a:ea typeface="Tahoma"/>
                <a:cs typeface="Tahoma"/>
              </a:rPr>
              <a:t>Total Ozone</a:t>
            </a:r>
            <a:r>
              <a:rPr lang="en-US" sz="1600" b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 </a:t>
            </a:r>
            <a:endParaRPr lang="en-US" sz="1600" b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1600" b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chemeClr val="tx1"/>
                </a:solidFill>
              </a:rPr>
              <a:t>The same retrieval algorithm is applied to measurements of from GOME/ERS-2, SCIAMACHY/ENIVSAT, OMI/AURA and </a:t>
            </a:r>
          </a:p>
          <a:p>
            <a:pPr>
              <a:lnSpc>
                <a:spcPct val="150000"/>
              </a:lnSpc>
            </a:pPr>
            <a:r>
              <a:rPr lang="en-US" sz="1600" b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GOME-2/Metop-A and Metop-B  </a:t>
            </a:r>
            <a:endParaRPr lang="en-US" sz="1600" b="0">
              <a:solidFill>
                <a:srgbClr val="FF0000"/>
              </a:solidFill>
              <a:ea typeface="Tahoma"/>
              <a:cs typeface="Tahoma"/>
            </a:endParaRPr>
          </a:p>
          <a:p>
            <a:endParaRPr lang="en-US" sz="16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264715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b="0">
                <a:solidFill>
                  <a:srgbClr val="002060"/>
                </a:solidFill>
                <a:latin typeface="Verdana"/>
                <a:cs typeface="Verdana"/>
              </a:rPr>
              <a:t>GOME-2 L2 products and applications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058" t="28230" r="29224" b="41750"/>
          <a:stretch/>
        </p:blipFill>
        <p:spPr>
          <a:xfrm>
            <a:off x="344747" y="1567304"/>
            <a:ext cx="9048949" cy="44852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49373" y="1304235"/>
            <a:ext cx="4319928" cy="264433"/>
            <a:chOff x="5702186" y="1150143"/>
            <a:chExt cx="4319928" cy="2644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6626" t="26049" r="31382" b="71637"/>
            <a:stretch/>
          </p:blipFill>
          <p:spPr>
            <a:xfrm>
              <a:off x="5702186" y="1150143"/>
              <a:ext cx="4021932" cy="26443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575681" y="1169758"/>
              <a:ext cx="44643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ACP </a:t>
              </a:r>
              <a:endParaRPr lang="en-GB" sz="2000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91165" y="1201427"/>
            <a:ext cx="370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>
                <a:solidFill>
                  <a:schemeClr val="tx1"/>
                </a:solidFill>
              </a:rPr>
              <a:t>Tropospheric</a:t>
            </a:r>
            <a:r>
              <a:rPr lang="en-US" sz="1600" b="0">
                <a:solidFill>
                  <a:schemeClr val="tx1"/>
                </a:solidFill>
              </a:rPr>
              <a:t> NO</a:t>
            </a:r>
            <a:r>
              <a:rPr lang="en-US" sz="1600" b="0" baseline="-25000">
                <a:solidFill>
                  <a:schemeClr val="tx1"/>
                </a:solidFill>
              </a:rPr>
              <a:t>2</a:t>
            </a:r>
            <a:r>
              <a:rPr lang="en-US" sz="1600" b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698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198"/>
            <a:ext cx="4791269" cy="29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17" y="2705003"/>
            <a:ext cx="5194583" cy="319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5039" y="2428991"/>
            <a:ext cx="1369286" cy="41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113">
                <a:solidFill>
                  <a:srgbClr val="00B0F0"/>
                </a:solidFill>
              </a:rPr>
              <a:t>NRT FRP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4391" y="2373142"/>
            <a:ext cx="1438740" cy="41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113">
                <a:solidFill>
                  <a:srgbClr val="00B0F0"/>
                </a:solidFill>
              </a:rPr>
              <a:t>NRT AOD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6808" y="975364"/>
            <a:ext cx="6827741" cy="99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fires 2020: 12-20 September</a:t>
            </a:r>
          </a:p>
          <a:p>
            <a:pPr algn="ctr"/>
            <a:endParaRPr lang="en-GB" sz="1138" u="sng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3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Copernicus Sentinel-3 A+B NRT Atmospheric L2 products deployed by EUMETSAT</a:t>
            </a:r>
          </a:p>
          <a:p>
            <a:pPr algn="ctr"/>
            <a:r>
              <a:rPr lang="en-GB" sz="113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NRT FRP Processor v2.0, Baseline Collection 1 </a:t>
            </a:r>
          </a:p>
          <a:p>
            <a:pPr algn="ctr"/>
            <a:r>
              <a:rPr lang="en-GB" sz="113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NRT AOD Processor v2.0, Baseline Collection 1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514" y="193147"/>
            <a:ext cx="938980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b="0">
                <a:solidFill>
                  <a:srgbClr val="002060"/>
                </a:solidFill>
                <a:latin typeface="Verdana"/>
                <a:cs typeface="Verdana"/>
              </a:rPr>
              <a:t>Copernicus Sentinel-3 Aerosol &amp; FRP</a:t>
            </a:r>
          </a:p>
        </p:txBody>
      </p:sp>
    </p:spTree>
    <p:extLst>
      <p:ext uri="{BB962C8B-B14F-4D97-AF65-F5344CB8AC3E}">
        <p14:creationId xmlns:p14="http://schemas.microsoft.com/office/powerpoint/2010/main" val="17569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msub_global_12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27" y="4730454"/>
            <a:ext cx="1387872" cy="8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723862" y="-83058"/>
            <a:ext cx="8574365" cy="1384995"/>
          </a:xfrm>
        </p:spPr>
        <p:txBody>
          <a:bodyPr/>
          <a:lstStyle/>
          <a:p>
            <a:r>
              <a:rPr lang="en-GB" altLang="en-US" sz="2800" i="1">
                <a:solidFill>
                  <a:srgbClr val="002060"/>
                </a:solidFill>
              </a:rPr>
              <a:t/>
            </a:r>
            <a:br>
              <a:rPr lang="en-GB" altLang="en-US" sz="2800" i="1">
                <a:solidFill>
                  <a:srgbClr val="002060"/>
                </a:solidFill>
              </a:rPr>
            </a:br>
            <a:r>
              <a:rPr lang="en-GB" altLang="en-US" sz="2800">
                <a:solidFill>
                  <a:srgbClr val="002060"/>
                </a:solidFill>
              </a:rPr>
              <a:t>Synergy of Observation Missions</a:t>
            </a:r>
            <a:r>
              <a:rPr lang="en-GB" altLang="en-US" sz="2800" i="1">
                <a:solidFill>
                  <a:srgbClr val="002060"/>
                </a:solidFill>
              </a:rPr>
              <a:t/>
            </a:r>
            <a:br>
              <a:rPr lang="en-GB" altLang="en-US" sz="2800" i="1">
                <a:solidFill>
                  <a:srgbClr val="002060"/>
                </a:solidFill>
              </a:rPr>
            </a:br>
            <a:endParaRPr lang="en-GB" altLang="en-US" sz="2800" i="1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37110" y="1003984"/>
            <a:ext cx="4173934" cy="11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1475" indent="-371475" defTabSz="742950">
              <a:lnSpc>
                <a:spcPct val="80000"/>
              </a:lnSpc>
              <a:defRPr/>
            </a:pPr>
            <a:r>
              <a:rPr lang="en-GB" sz="1600">
                <a:solidFill>
                  <a:srgbClr val="002569"/>
                </a:solidFill>
                <a:latin typeface="Tahoma"/>
              </a:rPr>
              <a:t>Observation missions are</a:t>
            </a:r>
          </a:p>
          <a:p>
            <a:pPr marL="371475" indent="-371475" defTabSz="742950">
              <a:lnSpc>
                <a:spcPct val="80000"/>
              </a:lnSpc>
              <a:defRPr/>
            </a:pPr>
            <a:r>
              <a:rPr lang="en-GB" sz="1600">
                <a:solidFill>
                  <a:srgbClr val="002569"/>
                </a:solidFill>
                <a:latin typeface="Tahoma"/>
              </a:rPr>
              <a:t>highly complementary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Co-registration of measurements will allow to optimise the information extraction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Synergy to be considered in payload distribution of a dual satellite configuration</a:t>
            </a:r>
          </a:p>
        </p:txBody>
      </p:sp>
      <p:pic>
        <p:nvPicPr>
          <p:cNvPr id="31749" name="Picture 4" descr="nature01091-f7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39394"/>
          <a:stretch>
            <a:fillRect/>
          </a:stretch>
        </p:blipFill>
        <p:spPr bwMode="auto">
          <a:xfrm>
            <a:off x="2690614" y="3538637"/>
            <a:ext cx="1709043" cy="79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ascat_20090120_20_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40" y="4814294"/>
            <a:ext cx="1542653" cy="9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iwc_map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1" y="4605339"/>
            <a:ext cx="1077020" cy="9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 descr="3day_cloudLiquidWat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22" y="4028779"/>
            <a:ext cx="1651000" cy="82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5832426" y="1311078"/>
            <a:ext cx="3029049" cy="19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1475" indent="-371475" defTabSz="742950">
              <a:lnSpc>
                <a:spcPct val="80000"/>
              </a:lnSpc>
              <a:defRPr/>
            </a:pPr>
            <a:r>
              <a:rPr lang="en-GB" sz="1600">
                <a:solidFill>
                  <a:srgbClr val="002569"/>
                </a:solidFill>
                <a:latin typeface="Tahoma"/>
              </a:rPr>
              <a:t>Essential co-registrations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IASI-NG – METimage – S5/UVNS 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MWI - ICI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50000"/>
              <a:buFont typeface="Wingdings" pitchFamily="2" charset="2"/>
              <a:buChar char="§"/>
              <a:defRPr/>
            </a:pPr>
            <a:endParaRPr lang="en-GB" sz="1600" b="0" kern="0">
              <a:solidFill>
                <a:srgbClr val="279989"/>
              </a:solidFill>
            </a:endParaRPr>
          </a:p>
          <a:p>
            <a:pPr marL="371475" indent="-371475" defTabSz="742950">
              <a:lnSpc>
                <a:spcPct val="80000"/>
              </a:lnSpc>
              <a:defRPr/>
            </a:pPr>
            <a:r>
              <a:rPr lang="en-GB" sz="1600">
                <a:solidFill>
                  <a:srgbClr val="002569"/>
                </a:solidFill>
              </a:rPr>
              <a:t>Desired co-registrations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IASI-NG – MWS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METimage – 3MI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IASI-NG – S5/UVNS – 3MI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1600" b="0" kern="0">
                <a:solidFill>
                  <a:srgbClr val="279989"/>
                </a:solidFill>
              </a:rPr>
              <a:t>MWI – SCA – METimage </a:t>
            </a:r>
          </a:p>
          <a:p>
            <a:pPr marL="371475" indent="-371475" defTabSz="742950" fontAlgn="auto">
              <a:spcBef>
                <a:spcPts val="0"/>
              </a:spcBef>
              <a:spcAft>
                <a:spcPts val="0"/>
              </a:spcAft>
              <a:buClr>
                <a:srgbClr val="279989"/>
              </a:buClr>
              <a:buSzPct val="150000"/>
              <a:buFont typeface="Wingdings" pitchFamily="2" charset="2"/>
              <a:buChar char="§"/>
              <a:defRPr/>
            </a:pPr>
            <a:endParaRPr lang="en-GB" sz="1300" b="0" kern="0">
              <a:solidFill>
                <a:srgbClr val="279989"/>
              </a:solidFill>
            </a:endParaRPr>
          </a:p>
        </p:txBody>
      </p:sp>
      <p:pic>
        <p:nvPicPr>
          <p:cNvPr id="31754" name="Picture 4" descr="gome2_ozone_07100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t="14398" r="21597" b="15839"/>
          <a:stretch>
            <a:fillRect/>
          </a:stretch>
        </p:blipFill>
        <p:spPr bwMode="auto">
          <a:xfrm>
            <a:off x="3443884" y="4659512"/>
            <a:ext cx="1567161" cy="132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3" descr="avhrr_larg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95" y="3208438"/>
            <a:ext cx="1689695" cy="107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6" descr="sp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23" y="4039097"/>
            <a:ext cx="1761927" cy="9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59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607" y="1623288"/>
            <a:ext cx="70064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endParaRPr lang="en-GB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EUMETSAT data is available in near-real time</a:t>
            </a: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via </a:t>
            </a:r>
            <a:r>
              <a:rPr lang="en-GB" sz="2000" b="0" err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EUMETCast</a:t>
            </a: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GB" sz="2000" b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EPS native (</a:t>
            </a: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sz="2000" b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netcdf4).</a:t>
            </a:r>
          </a:p>
          <a:p>
            <a:pPr>
              <a:spcBef>
                <a:spcPct val="0"/>
              </a:spcBef>
            </a:pPr>
            <a:endParaRPr lang="en-US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See our Product-Navigator under</a:t>
            </a: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  <a:hlinkClick r:id="rId2"/>
              </a:rPr>
              <a:t>www.eumetsat.int</a:t>
            </a: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&gt; Data</a:t>
            </a:r>
            <a:endParaRPr lang="en-US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GB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Full orbit offline data. Available from the EUMETSAT archive</a:t>
            </a: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  <a:hlinkClick r:id="rId3"/>
              </a:rPr>
              <a:t>http://archive.eumetsat.int</a:t>
            </a:r>
            <a:endParaRPr lang="en-GB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607" y="362106"/>
            <a:ext cx="7772750" cy="954107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EUMETSAT operational products</a:t>
            </a:r>
            <a:br>
              <a:rPr lang="en-GB" sz="2800">
                <a:solidFill>
                  <a:srgbClr val="002060"/>
                </a:solidFill>
              </a:rPr>
            </a:br>
            <a:r>
              <a:rPr lang="en-GB" sz="2800">
                <a:solidFill>
                  <a:srgbClr val="002060"/>
                </a:solidFill>
              </a:rPr>
              <a:t>NRT and offline data 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023" y="4792685"/>
            <a:ext cx="6134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Documentation (user guides etc.):</a:t>
            </a:r>
          </a:p>
          <a:p>
            <a:pPr>
              <a:spcBef>
                <a:spcPct val="0"/>
              </a:spcBef>
            </a:pP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  <a:hlinkClick r:id="rId2"/>
              </a:rPr>
              <a:t>www.eumetsat.int</a:t>
            </a:r>
            <a:r>
              <a:rPr lang="en-GB" sz="2000" b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&gt; Data &gt; Technical documentation</a:t>
            </a:r>
          </a:p>
          <a:p>
            <a:pPr>
              <a:spcBef>
                <a:spcPct val="0"/>
              </a:spcBef>
            </a:pPr>
            <a:endParaRPr lang="en-GB" sz="2000" b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6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7728" y="1774421"/>
            <a:ext cx="4569698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ct val="0"/>
              </a:spcBef>
            </a:pPr>
            <a:endParaRPr lang="en-GB" sz="6600" b="0" i="1">
              <a:solidFill>
                <a:srgbClr val="002569"/>
              </a:solidFill>
              <a:latin typeface="Lucida Calligraphy" panose="03010101010101010101" pitchFamily="66" charset="0"/>
              <a:cs typeface="Arial" pitchFamily="34" charset="0"/>
            </a:endParaRPr>
          </a:p>
          <a:p>
            <a:r>
              <a:rPr lang="en-GB" sz="6600" b="0" i="1">
                <a:solidFill>
                  <a:srgbClr val="002569"/>
                </a:solidFill>
                <a:latin typeface="Century Gothic"/>
                <a:cs typeface="Arial"/>
              </a:rPr>
              <a:t>Thank  you</a:t>
            </a:r>
            <a:r>
              <a:rPr lang="en-GB" sz="6600" b="0" i="1">
                <a:solidFill>
                  <a:srgbClr val="002569"/>
                </a:solidFill>
                <a:latin typeface="Lucida Calligraphy"/>
                <a:cs typeface="Arial"/>
              </a:rPr>
              <a:t> </a:t>
            </a:r>
            <a:endParaRPr lang="en-GB" sz="6600" b="0" i="1">
              <a:solidFill>
                <a:srgbClr val="002569"/>
              </a:solidFill>
              <a:latin typeface="Lucida Calligraphy" panose="030101010101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598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009" y="281544"/>
            <a:ext cx="9635535" cy="954107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EUMETSAT &amp; Copernicus Sensors for </a:t>
            </a:r>
            <a:br>
              <a:rPr lang="en-GB" sz="2800">
                <a:solidFill>
                  <a:srgbClr val="002060"/>
                </a:solidFill>
              </a:rPr>
            </a:br>
            <a:r>
              <a:rPr lang="en-GB" sz="2800">
                <a:solidFill>
                  <a:srgbClr val="002060"/>
                </a:solidFill>
              </a:rPr>
              <a:t>Trace Gas Observation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28899" y="1391928"/>
            <a:ext cx="9561645" cy="41912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/>
              <a:t>Main types of sensors providing measurements for trace gas retrieval: </a:t>
            </a:r>
          </a:p>
          <a:p>
            <a:pPr marL="0" indent="0">
              <a:buNone/>
            </a:pPr>
            <a:endParaRPr lang="en-GB" sz="1800"/>
          </a:p>
          <a:p>
            <a:r>
              <a:rPr lang="en-GB" sz="1800">
                <a:solidFill>
                  <a:srgbClr val="FF0000"/>
                </a:solidFill>
              </a:rPr>
              <a:t>Geostationary</a:t>
            </a:r>
            <a:r>
              <a:rPr lang="en-GB" sz="1800"/>
              <a:t> </a:t>
            </a:r>
            <a:r>
              <a:rPr lang="en-GB" sz="1800">
                <a:solidFill>
                  <a:srgbClr val="00B5E2"/>
                </a:solidFill>
              </a:rPr>
              <a:t>UVNS spectrometers</a:t>
            </a:r>
            <a:r>
              <a:rPr lang="en-GB" sz="1800"/>
              <a:t>: </a:t>
            </a:r>
          </a:p>
          <a:p>
            <a:pPr marL="0" indent="0">
              <a:buNone/>
            </a:pPr>
            <a:r>
              <a:rPr lang="en-GB" sz="1800"/>
              <a:t>	</a:t>
            </a:r>
            <a:r>
              <a:rPr lang="en-GB" sz="1800">
                <a:sym typeface="Wingdings" panose="05000000000000000000" pitchFamily="2" charset="2"/>
              </a:rPr>
              <a:t> </a:t>
            </a:r>
            <a:r>
              <a:rPr lang="en-GB" sz="1800"/>
              <a:t>MTG/UVN (Copernicus Sentinel-4)</a:t>
            </a:r>
          </a:p>
          <a:p>
            <a:r>
              <a:rPr lang="en-GB" sz="1800">
                <a:solidFill>
                  <a:srgbClr val="FF0000"/>
                </a:solidFill>
              </a:rPr>
              <a:t>Geostationary</a:t>
            </a:r>
            <a:r>
              <a:rPr lang="en-GB" sz="1800"/>
              <a:t> </a:t>
            </a:r>
            <a:r>
              <a:rPr lang="en-GB" sz="1800">
                <a:solidFill>
                  <a:schemeClr val="tx1"/>
                </a:solidFill>
              </a:rPr>
              <a:t>hyperspectral IR spectrometers</a:t>
            </a:r>
            <a:r>
              <a:rPr lang="en-GB" sz="1800"/>
              <a:t>: 	</a:t>
            </a:r>
          </a:p>
          <a:p>
            <a:pPr marL="0" indent="0">
              <a:buNone/>
            </a:pPr>
            <a:r>
              <a:rPr lang="en-GB" sz="1800">
                <a:sym typeface="Wingdings" panose="05000000000000000000" pitchFamily="2" charset="2"/>
              </a:rPr>
              <a:t>	 MTG/IRS</a:t>
            </a:r>
            <a:endParaRPr lang="en-GB" sz="1800"/>
          </a:p>
          <a:p>
            <a:r>
              <a:rPr lang="en-GB" sz="1800">
                <a:solidFill>
                  <a:srgbClr val="00B050"/>
                </a:solidFill>
              </a:rPr>
              <a:t>Polar-orbiting</a:t>
            </a:r>
            <a:r>
              <a:rPr lang="en-GB" sz="1800"/>
              <a:t> </a:t>
            </a:r>
            <a:r>
              <a:rPr lang="en-GB" sz="1800">
                <a:solidFill>
                  <a:srgbClr val="00B5E2"/>
                </a:solidFill>
              </a:rPr>
              <a:t>UVNS spectrometers</a:t>
            </a:r>
            <a:r>
              <a:rPr lang="en-GB" sz="1800"/>
              <a:t>: </a:t>
            </a:r>
          </a:p>
          <a:p>
            <a:pPr marL="0" indent="0">
              <a:buNone/>
            </a:pPr>
            <a:r>
              <a:rPr lang="en-GB" sz="1800"/>
              <a:t>	</a:t>
            </a:r>
            <a:r>
              <a:rPr lang="en-GB" sz="1800">
                <a:sym typeface="Wingdings" panose="05000000000000000000" pitchFamily="2" charset="2"/>
              </a:rPr>
              <a:t> </a:t>
            </a:r>
            <a:r>
              <a:rPr lang="en-GB" sz="1800"/>
              <a:t>EPS/GOME-2, EPS-SG/UVNS (Copernicus Sentinel-5), </a:t>
            </a:r>
          </a:p>
          <a:p>
            <a:pPr marL="0" indent="0">
              <a:buNone/>
            </a:pPr>
            <a:r>
              <a:rPr lang="en-GB" sz="1800"/>
              <a:t>	</a:t>
            </a:r>
            <a:r>
              <a:rPr lang="en-GB" sz="180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800">
                <a:solidFill>
                  <a:schemeClr val="tx1"/>
                </a:solidFill>
              </a:rPr>
              <a:t>Copernicus CO</a:t>
            </a:r>
            <a:r>
              <a:rPr lang="en-GB" sz="1800" baseline="-25000">
                <a:solidFill>
                  <a:schemeClr val="tx1"/>
                </a:solidFill>
              </a:rPr>
              <a:t>2</a:t>
            </a:r>
            <a:r>
              <a:rPr lang="en-GB" sz="1800">
                <a:solidFill>
                  <a:schemeClr val="tx1"/>
                </a:solidFill>
              </a:rPr>
              <a:t> Monitoring mission </a:t>
            </a:r>
            <a:br>
              <a:rPr lang="en-GB" sz="1800">
                <a:solidFill>
                  <a:schemeClr val="tx1"/>
                </a:solidFill>
              </a:rPr>
            </a:br>
            <a:r>
              <a:rPr lang="en-GB" sz="1800">
                <a:solidFill>
                  <a:schemeClr val="tx1"/>
                </a:solidFill>
              </a:rPr>
              <a:t>		</a:t>
            </a:r>
            <a:r>
              <a:rPr lang="en-GB" sz="1800" i="1">
                <a:solidFill>
                  <a:schemeClr val="tx1"/>
                </a:solidFill>
              </a:rPr>
              <a:t>(high priority candidate mission, not yet approved)</a:t>
            </a:r>
            <a:endParaRPr lang="en-GB" sz="1800"/>
          </a:p>
          <a:p>
            <a:r>
              <a:rPr lang="en-GB" sz="1800">
                <a:solidFill>
                  <a:srgbClr val="00B050"/>
                </a:solidFill>
              </a:rPr>
              <a:t>Polar-orbiting</a:t>
            </a:r>
            <a:r>
              <a:rPr lang="en-GB" sz="1800"/>
              <a:t> </a:t>
            </a:r>
            <a:r>
              <a:rPr lang="en-GB" sz="1800">
                <a:solidFill>
                  <a:schemeClr val="tx1"/>
                </a:solidFill>
              </a:rPr>
              <a:t>hyperspectral IR spectrometers</a:t>
            </a:r>
            <a:r>
              <a:rPr lang="en-GB" sz="1800"/>
              <a:t>:</a:t>
            </a:r>
          </a:p>
          <a:p>
            <a:pPr marL="0" indent="0">
              <a:buNone/>
            </a:pPr>
            <a:r>
              <a:rPr lang="en-GB" sz="1800"/>
              <a:t>	</a:t>
            </a:r>
            <a:r>
              <a:rPr lang="en-GB" sz="1800">
                <a:sym typeface="Wingdings" panose="05000000000000000000" pitchFamily="2" charset="2"/>
              </a:rPr>
              <a:t>EPS/IASI, EPS-SG/IASI-NG</a:t>
            </a:r>
            <a:r>
              <a:rPr lang="en-GB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74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83351"/>
            <a:ext cx="8728364" cy="459036"/>
          </a:xfrm>
        </p:spPr>
        <p:txBody>
          <a:bodyPr/>
          <a:lstStyle/>
          <a:p>
            <a:pPr marL="124210">
              <a:defRPr/>
            </a:pPr>
            <a:r>
              <a:rPr lang="en-GB" err="1">
                <a:solidFill>
                  <a:srgbClr val="00B5E2"/>
                </a:solidFill>
              </a:rPr>
              <a:t>Meteosat</a:t>
            </a:r>
            <a:r>
              <a:rPr lang="en-GB">
                <a:solidFill>
                  <a:srgbClr val="00B5E2"/>
                </a:solidFill>
              </a:rPr>
              <a:t> Third Generation (MTG): Mission overview</a:t>
            </a:r>
          </a:p>
        </p:txBody>
      </p:sp>
      <p:sp>
        <p:nvSpPr>
          <p:cNvPr id="173059" name="Content Placeholder 4"/>
          <p:cNvSpPr>
            <a:spLocks noGrp="1"/>
          </p:cNvSpPr>
          <p:nvPr>
            <p:ph idx="4294967295"/>
          </p:nvPr>
        </p:nvSpPr>
        <p:spPr>
          <a:xfrm>
            <a:off x="6175784" y="1132823"/>
            <a:ext cx="3730216" cy="1915177"/>
          </a:xfrm>
        </p:spPr>
        <p:txBody>
          <a:bodyPr/>
          <a:lstStyle/>
          <a:p>
            <a:pPr marL="0" indent="0">
              <a:buNone/>
              <a:tabLst>
                <a:tab pos="184667" algn="l"/>
                <a:tab pos="375928" algn="l"/>
              </a:tabLst>
            </a:pPr>
            <a:r>
              <a:rPr lang="en-GB" sz="1400" b="1">
                <a:solidFill>
                  <a:srgbClr val="00B0F0"/>
                </a:solidFill>
                <a:latin typeface="Arial" charset="0"/>
                <a:cs typeface="Arial" charset="0"/>
              </a:rPr>
              <a:t>Imagery missions (MTG-I):</a:t>
            </a:r>
          </a:p>
          <a:p>
            <a:pPr marL="593570" lvl="1" indent="-316571">
              <a:buFont typeface="+mj-lt"/>
              <a:buAutoNum type="arabicPeriod"/>
              <a:tabLst>
                <a:tab pos="184667" algn="l"/>
                <a:tab pos="375928" algn="l"/>
              </a:tabLst>
            </a:pPr>
            <a:r>
              <a:rPr lang="en-GB" sz="1400">
                <a:solidFill>
                  <a:schemeClr val="bg1"/>
                </a:solidFill>
                <a:latin typeface="Arial" charset="0"/>
                <a:cs typeface="Arial" charset="0"/>
              </a:rPr>
              <a:t>Full disk imagery every 10 minutes in </a:t>
            </a:r>
            <a:br>
              <a:rPr lang="en-GB" sz="140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GB" sz="1400">
                <a:solidFill>
                  <a:schemeClr val="bg1"/>
                </a:solidFill>
                <a:latin typeface="Arial" charset="0"/>
                <a:cs typeface="Arial" charset="0"/>
              </a:rPr>
              <a:t>16 spectral bands with the Flexible Combined Imager (FCI). Fast imaging of European weather every 2.5 minutes</a:t>
            </a:r>
          </a:p>
          <a:p>
            <a:pPr marL="593570" lvl="2" indent="-316571">
              <a:buFont typeface="+mj-lt"/>
              <a:buAutoNum type="arabicPeriod" startAt="2"/>
              <a:tabLst>
                <a:tab pos="184667" algn="l"/>
                <a:tab pos="375928" algn="l"/>
              </a:tabLst>
            </a:pPr>
            <a:r>
              <a:rPr lang="en-GB" sz="1400">
                <a:solidFill>
                  <a:schemeClr val="bg1"/>
                </a:solidFill>
                <a:latin typeface="Arial" charset="0"/>
                <a:cs typeface="Arial" charset="0"/>
              </a:rPr>
              <a:t>Day/night Lightning Imager (LI)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6224588" y="3296816"/>
            <a:ext cx="3681412" cy="186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3314" tIns="31657" rIns="63314" bIns="31657" numCol="1" anchor="t" anchorCtr="0" compatLnSpc="1">
            <a:prstTxWarp prst="textNoShape">
              <a:avLst/>
            </a:prstTxWarp>
          </a:bodyPr>
          <a:lstStyle/>
          <a:p>
            <a:pPr defTabSz="742950">
              <a:spcBef>
                <a:spcPts val="917"/>
              </a:spcBef>
              <a:tabLst>
                <a:tab pos="184667" algn="l"/>
                <a:tab pos="375928" algn="l"/>
              </a:tabLst>
              <a:defRPr/>
            </a:pPr>
            <a:r>
              <a:rPr lang="en-GB" sz="1400" kern="0">
                <a:solidFill>
                  <a:srgbClr val="00B0F0"/>
                </a:solidFill>
                <a:latin typeface="Arial" charset="0"/>
                <a:cs typeface="Arial" charset="0"/>
              </a:rPr>
              <a:t>Sounding mission (MTG-S):</a:t>
            </a:r>
          </a:p>
          <a:p>
            <a:pPr marL="593570" lvl="2" indent="-316571" defTabSz="742950">
              <a:spcBef>
                <a:spcPct val="20000"/>
              </a:spcBef>
              <a:buFont typeface="+mj-lt"/>
              <a:buAutoNum type="arabicPeriod"/>
              <a:tabLst>
                <a:tab pos="184667" algn="l"/>
                <a:tab pos="375928" algn="l"/>
              </a:tabLst>
              <a:defRPr/>
            </a:pPr>
            <a:r>
              <a:rPr lang="en-GB" sz="1400" b="0" kern="0">
                <a:solidFill>
                  <a:srgbClr val="FFFFFF"/>
                </a:solidFill>
                <a:latin typeface="Arial" charset="0"/>
                <a:cs typeface="Arial" charset="0"/>
              </a:rPr>
              <a:t>3D mapping of water vapour, temperature with Hyperspectral Infrared Sounder (IRS) + trace gases</a:t>
            </a:r>
          </a:p>
          <a:p>
            <a:pPr marL="593570" lvl="2" indent="-316571" defTabSz="742950">
              <a:spcBef>
                <a:spcPct val="20000"/>
              </a:spcBef>
              <a:buFont typeface="+mj-lt"/>
              <a:buAutoNum type="arabicPeriod"/>
              <a:tabLst>
                <a:tab pos="184667" algn="l"/>
                <a:tab pos="375928" algn="l"/>
              </a:tabLst>
              <a:defRPr/>
            </a:pPr>
            <a:r>
              <a:rPr lang="en-GB" sz="1400" b="0" kern="0">
                <a:solidFill>
                  <a:srgbClr val="FFFFFF"/>
                </a:solidFill>
                <a:latin typeface="Arial" charset="0"/>
                <a:cs typeface="Arial" charset="0"/>
              </a:rPr>
              <a:t>Air quality monitoring and atmospheric chemistry with the Copernicus Sentinel-4 / Ultraviolet Visible &amp; Near-infrared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318348" y="5360276"/>
            <a:ext cx="3445088" cy="7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3314" tIns="31657" rIns="63314" bIns="31657" numCol="1" anchor="t" anchorCtr="0" compatLnSpc="1">
            <a:prstTxWarp prst="textNoShape">
              <a:avLst/>
            </a:prstTxWarp>
          </a:bodyPr>
          <a:lstStyle/>
          <a:p>
            <a:pPr defTabSz="742950">
              <a:spcBef>
                <a:spcPct val="20000"/>
              </a:spcBef>
              <a:tabLst>
                <a:tab pos="184667" algn="l"/>
                <a:tab pos="375928" algn="l"/>
              </a:tabLst>
              <a:defRPr/>
            </a:pPr>
            <a:r>
              <a:rPr lang="en-GB" sz="1400" kern="0">
                <a:solidFill>
                  <a:srgbClr val="00B0F0"/>
                </a:solidFill>
                <a:latin typeface="Arial"/>
                <a:cs typeface="Arial"/>
              </a:rPr>
              <a:t>Start of operations in 2023 and 2024</a:t>
            </a:r>
          </a:p>
          <a:p>
            <a:pPr defTabSz="742950">
              <a:spcBef>
                <a:spcPts val="917"/>
              </a:spcBef>
              <a:tabLst>
                <a:tab pos="184667" algn="l"/>
                <a:tab pos="375928" algn="l"/>
              </a:tabLst>
              <a:defRPr/>
            </a:pPr>
            <a:r>
              <a:rPr lang="en-GB" sz="1400" kern="0">
                <a:solidFill>
                  <a:srgbClr val="00B0F0"/>
                </a:solidFill>
                <a:latin typeface="Arial"/>
                <a:cs typeface="Arial"/>
              </a:rPr>
              <a:t>Operational exploitation: 2023–2042</a:t>
            </a:r>
            <a:endParaRPr lang="en-GB" sz="1400" kern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1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99046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4" y="0"/>
            <a:ext cx="7812146" cy="747735"/>
          </a:xfrm>
        </p:spPr>
        <p:txBody>
          <a:bodyPr/>
          <a:lstStyle/>
          <a:p>
            <a:r>
              <a:rPr lang="en-US" sz="2800" b="0">
                <a:solidFill>
                  <a:srgbClr val="00B5E2"/>
                </a:solidFill>
                <a:latin typeface="Verdana"/>
                <a:cs typeface="Verdana"/>
              </a:rPr>
              <a:t>4D Weather Cube with MTG-I and MTG-S</a:t>
            </a:r>
            <a:endParaRPr lang="en-GB" sz="2800" b="0">
              <a:solidFill>
                <a:srgbClr val="00B5E2"/>
              </a:solidFill>
              <a:latin typeface="Verdana"/>
              <a:cs typeface="Verdana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903222" y="3879615"/>
            <a:ext cx="859238" cy="0"/>
          </a:xfrm>
          <a:prstGeom prst="straightConnector1">
            <a:avLst/>
          </a:prstGeom>
          <a:noFill/>
          <a:ln w="25400" cap="rnd" algn="ctr">
            <a:solidFill>
              <a:srgbClr val="00B0F0"/>
            </a:solidFill>
            <a:round/>
            <a:headEnd/>
            <a:tailEnd type="arrow"/>
          </a:ln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903222" y="3065600"/>
            <a:ext cx="859238" cy="0"/>
          </a:xfrm>
          <a:prstGeom prst="straightConnector1">
            <a:avLst/>
          </a:prstGeom>
          <a:noFill/>
          <a:ln w="25400" cap="rnd" algn="ctr">
            <a:solidFill>
              <a:srgbClr val="00B0F0"/>
            </a:solidFill>
            <a:round/>
            <a:headEnd/>
            <a:tailEnd type="arrow"/>
          </a:ln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903222" y="2645672"/>
            <a:ext cx="859238" cy="0"/>
          </a:xfrm>
          <a:prstGeom prst="straightConnector1">
            <a:avLst/>
          </a:prstGeom>
          <a:noFill/>
          <a:ln w="25400" cap="rnd" algn="ctr">
            <a:solidFill>
              <a:srgbClr val="00B0F0"/>
            </a:solidFill>
            <a:round/>
            <a:headEnd/>
            <a:tailEnd type="arrow"/>
          </a:ln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903222" y="2154679"/>
            <a:ext cx="859238" cy="0"/>
          </a:xfrm>
          <a:prstGeom prst="straightConnector1">
            <a:avLst/>
          </a:prstGeom>
          <a:noFill/>
          <a:ln w="25400" cap="rnd" algn="ctr">
            <a:solidFill>
              <a:srgbClr val="00B0F0"/>
            </a:solidFill>
            <a:round/>
            <a:headEnd/>
            <a:tailEnd type="arrow"/>
          </a:ln>
        </p:spPr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6775381" y="1986051"/>
            <a:ext cx="1854146" cy="472270"/>
          </a:xfrm>
          <a:prstGeom prst="rect">
            <a:avLst/>
          </a:prstGeom>
        </p:spPr>
        <p:txBody>
          <a:bodyPr/>
          <a:lstStyle/>
          <a:p>
            <a:pPr marL="204750" indent="-204750" defTabSz="742950" eaLnBrk="0" hangingPunct="0">
              <a:spcBef>
                <a:spcPct val="20000"/>
              </a:spcBef>
              <a:buClr>
                <a:srgbClr val="00B5E2"/>
              </a:buClr>
              <a:buFont typeface="Wingdings" pitchFamily="2" charset="2"/>
              <a:buChar char="§"/>
              <a:tabLst>
                <a:tab pos="441127" algn="l"/>
              </a:tabLst>
              <a:defRPr/>
            </a:pPr>
            <a:r>
              <a:rPr lang="en-GB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Lightning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775381" y="2483505"/>
            <a:ext cx="1854146" cy="472270"/>
          </a:xfrm>
          <a:prstGeom prst="rect">
            <a:avLst/>
          </a:prstGeom>
        </p:spPr>
        <p:txBody>
          <a:bodyPr/>
          <a:lstStyle/>
          <a:p>
            <a:pPr marL="204750" indent="-204750" defTabSz="742950" eaLnBrk="0" hangingPunct="0">
              <a:spcBef>
                <a:spcPct val="20000"/>
              </a:spcBef>
              <a:buClr>
                <a:srgbClr val="00B5E2"/>
              </a:buClr>
              <a:buFont typeface="Wingdings" pitchFamily="2" charset="2"/>
              <a:buChar char="§"/>
              <a:tabLst>
                <a:tab pos="441127" algn="l"/>
              </a:tabLst>
              <a:defRPr/>
            </a:pPr>
            <a:r>
              <a:rPr lang="en-GB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Convection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775381" y="2890513"/>
            <a:ext cx="1854146" cy="472270"/>
          </a:xfrm>
          <a:prstGeom prst="rect">
            <a:avLst/>
          </a:prstGeom>
        </p:spPr>
        <p:txBody>
          <a:bodyPr/>
          <a:lstStyle/>
          <a:p>
            <a:pPr marL="204750" indent="-204750" defTabSz="742950" eaLnBrk="0" hangingPunct="0">
              <a:spcBef>
                <a:spcPct val="20000"/>
              </a:spcBef>
              <a:buClr>
                <a:srgbClr val="00B5E2"/>
              </a:buClr>
              <a:buFont typeface="Wingdings" pitchFamily="2" charset="2"/>
              <a:buChar char="§"/>
              <a:tabLst>
                <a:tab pos="441127" algn="l"/>
              </a:tabLst>
              <a:defRPr/>
            </a:pPr>
            <a:r>
              <a:rPr lang="en-GB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Winds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775381" y="3704530"/>
            <a:ext cx="1854146" cy="472270"/>
          </a:xfrm>
          <a:prstGeom prst="rect">
            <a:avLst/>
          </a:prstGeom>
        </p:spPr>
        <p:txBody>
          <a:bodyPr/>
          <a:lstStyle/>
          <a:p>
            <a:pPr marL="204750" indent="-204750" defTabSz="742950" eaLnBrk="0" hangingPunct="0">
              <a:spcBef>
                <a:spcPct val="20000"/>
              </a:spcBef>
              <a:buClr>
                <a:srgbClr val="00B5E2"/>
              </a:buClr>
              <a:buFont typeface="Wingdings" pitchFamily="2" charset="2"/>
              <a:buChar char="§"/>
              <a:tabLst>
                <a:tab pos="441127" algn="l"/>
              </a:tabLst>
              <a:defRPr/>
            </a:pPr>
            <a:r>
              <a:rPr lang="en-GB" sz="1800" b="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2645372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10635" r="22322" b="1747"/>
          <a:stretch/>
        </p:blipFill>
        <p:spPr>
          <a:xfrm rot="10800000">
            <a:off x="6096958" y="698117"/>
            <a:ext cx="2783336" cy="2338510"/>
          </a:xfrm>
          <a:prstGeom prst="rect">
            <a:avLst/>
          </a:prstGeom>
        </p:spPr>
      </p:pic>
      <p:pic>
        <p:nvPicPr>
          <p:cNvPr id="4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7302" r="37411" b="1745"/>
          <a:stretch/>
        </p:blipFill>
        <p:spPr>
          <a:xfrm rot="10800000">
            <a:off x="-355228" y="-3281171"/>
            <a:ext cx="5816553" cy="8961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627" y="141389"/>
            <a:ext cx="5791175" cy="830997"/>
          </a:xfrm>
        </p:spPr>
        <p:txBody>
          <a:bodyPr/>
          <a:lstStyle/>
          <a:p>
            <a:r>
              <a:rPr lang="en-GB" sz="2400">
                <a:solidFill>
                  <a:srgbClr val="002060"/>
                </a:solidFill>
              </a:rPr>
              <a:t>Future Mission EPS-SG: EUMETSAT Polar System - SG</a:t>
            </a: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4" y="1321102"/>
            <a:ext cx="1281516" cy="4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6609" y="4679534"/>
            <a:ext cx="1539204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GB" sz="1300">
                <a:solidFill>
                  <a:srgbClr val="002569"/>
                </a:solidFill>
              </a:rPr>
              <a:t>METimage</a:t>
            </a:r>
            <a:r>
              <a:rPr lang="en-GB" sz="1463">
                <a:solidFill>
                  <a:srgbClr val="002569"/>
                </a:solidFill>
              </a:rPr>
              <a:t/>
            </a:r>
            <a:br>
              <a:rPr lang="en-GB" sz="1463">
                <a:solidFill>
                  <a:srgbClr val="002569"/>
                </a:solidFill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Visible-Infrared Imager</a:t>
            </a:r>
            <a:endParaRPr lang="en-GB" sz="975">
              <a:solidFill>
                <a:srgbClr val="00256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258" y="4096979"/>
            <a:ext cx="1770036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GB" sz="1300">
                <a:solidFill>
                  <a:srgbClr val="002569"/>
                </a:solidFill>
              </a:rPr>
              <a:t>Sentinel-5</a:t>
            </a:r>
            <a:r>
              <a:rPr lang="en-GB" sz="1463">
                <a:solidFill>
                  <a:srgbClr val="002569"/>
                </a:solidFill>
              </a:rPr>
              <a:t/>
            </a:r>
            <a:br>
              <a:rPr lang="en-GB" sz="1463">
                <a:solidFill>
                  <a:srgbClr val="002569"/>
                </a:solidFill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UV-VIS-NIR-SWIR Sounder</a:t>
            </a:r>
            <a:endParaRPr lang="en-GB" sz="975">
              <a:solidFill>
                <a:srgbClr val="00256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3343" y="3615826"/>
            <a:ext cx="1402948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GB" sz="1300">
                <a:solidFill>
                  <a:srgbClr val="002569"/>
                </a:solidFill>
              </a:rPr>
              <a:t>MWS</a:t>
            </a:r>
            <a:r>
              <a:rPr lang="en-GB" sz="1463">
                <a:solidFill>
                  <a:srgbClr val="002569"/>
                </a:solidFill>
              </a:rPr>
              <a:t/>
            </a:r>
            <a:br>
              <a:rPr lang="en-GB" sz="1463">
                <a:solidFill>
                  <a:srgbClr val="002569"/>
                </a:solidFill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Microwave Sounder</a:t>
            </a:r>
            <a:r>
              <a:rPr lang="en-GB" sz="975">
                <a:solidFill>
                  <a:srgbClr val="002569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3133" y="2926756"/>
            <a:ext cx="1301959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/>
            <a:r>
              <a:rPr lang="en-GB" sz="975">
                <a:solidFill>
                  <a:srgbClr val="002569"/>
                </a:solidFill>
              </a:rPr>
              <a:t>Radio Occultation</a:t>
            </a:r>
          </a:p>
          <a:p>
            <a:pPr algn="ctr" defTabSz="742950"/>
            <a:r>
              <a:rPr lang="en-GB" sz="1300">
                <a:solidFill>
                  <a:srgbClr val="002569"/>
                </a:solidFill>
              </a:rPr>
              <a:t>RO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3717" y="5379379"/>
            <a:ext cx="2943434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GB" sz="1300">
                <a:solidFill>
                  <a:srgbClr val="002569"/>
                </a:solidFill>
              </a:rPr>
              <a:t>IASI-NG</a:t>
            </a:r>
            <a:r>
              <a:rPr lang="en-GB" sz="1463">
                <a:solidFill>
                  <a:srgbClr val="002569"/>
                </a:solidFill>
              </a:rPr>
              <a:t/>
            </a:r>
            <a:br>
              <a:rPr lang="en-GB" sz="1463">
                <a:solidFill>
                  <a:srgbClr val="002569"/>
                </a:solidFill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Infrared Atmospheric Sounding Interferometer</a:t>
            </a:r>
            <a:b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– New Generation</a:t>
            </a:r>
            <a:endParaRPr lang="en-GB" sz="975">
              <a:solidFill>
                <a:srgbClr val="00256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1583" y="2918132"/>
            <a:ext cx="1710405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GB" sz="1300">
                <a:solidFill>
                  <a:srgbClr val="002569"/>
                </a:solidFill>
              </a:rPr>
              <a:t>3MI</a:t>
            </a:r>
          </a:p>
          <a:p>
            <a:pPr defTabSz="742950"/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Multi-viewing,</a:t>
            </a:r>
          </a:p>
          <a:p>
            <a:pPr defTabSz="742950">
              <a:tabLst>
                <a:tab pos="290215" algn="l"/>
              </a:tabLst>
            </a:pP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	-channel,</a:t>
            </a:r>
          </a:p>
          <a:p>
            <a:pPr defTabSz="742950">
              <a:tabLst>
                <a:tab pos="290215" algn="l"/>
              </a:tabLst>
            </a:pP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	-polarisation Imager</a:t>
            </a:r>
            <a:r>
              <a:rPr lang="en-GB" sz="975">
                <a:solidFill>
                  <a:srgbClr val="002569"/>
                </a:solidFill>
              </a:rPr>
              <a:t> 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4686351" y="2669322"/>
            <a:ext cx="481810" cy="3803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4063140" y="3248914"/>
            <a:ext cx="481810" cy="3803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3489214" y="3699496"/>
            <a:ext cx="481810" cy="3803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2756360" y="4269215"/>
            <a:ext cx="481810" cy="3803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>
            <a:off x="1594114" y="3343400"/>
            <a:ext cx="6460" cy="42214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flipH="1">
            <a:off x="149950" y="5433602"/>
            <a:ext cx="165518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GB" sz="1950" err="1">
                <a:solidFill>
                  <a:srgbClr val="00256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Metop</a:t>
            </a:r>
            <a:r>
              <a:rPr lang="en-GB" sz="1950">
                <a:solidFill>
                  <a:srgbClr val="00256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-SG A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8053233" y="891292"/>
            <a:ext cx="165518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GB" sz="1950" err="1">
                <a:solidFill>
                  <a:srgbClr val="00256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Metop</a:t>
            </a:r>
            <a:r>
              <a:rPr lang="en-GB" sz="1950">
                <a:solidFill>
                  <a:srgbClr val="00256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-SG B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975888" y="1515308"/>
            <a:ext cx="1021433" cy="442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742950">
              <a:spcAft>
                <a:spcPts val="488"/>
              </a:spcAft>
            </a:pPr>
            <a:r>
              <a:rPr lang="en-GB" sz="1300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SCA</a:t>
            </a:r>
            <a: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975" err="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Scatterometer</a:t>
            </a:r>
            <a:endParaRPr lang="en-GB" sz="975">
              <a:solidFill>
                <a:srgbClr val="002569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37537" y="2921757"/>
            <a:ext cx="2053768" cy="442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spcAft>
                <a:spcPts val="488"/>
              </a:spcAft>
            </a:pPr>
            <a:r>
              <a:rPr lang="en-GB" sz="1300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ICI</a:t>
            </a:r>
            <a: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sub-mm wave Ice Cloud Imager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63291" y="2161923"/>
            <a:ext cx="1266693" cy="442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742950">
              <a:spcAft>
                <a:spcPts val="488"/>
              </a:spcAft>
            </a:pPr>
            <a:r>
              <a:rPr lang="en-GB" sz="1300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MWI</a:t>
            </a:r>
            <a: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en-GB" sz="731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GB" sz="975">
                <a:solidFill>
                  <a:srgbClr val="002569"/>
                </a:solidFill>
                <a:latin typeface="Arial" pitchFamily="34" charset="0"/>
                <a:ea typeface="Times New Roman"/>
                <a:cs typeface="Arial" pitchFamily="34" charset="0"/>
              </a:rPr>
              <a:t>Microwave Imager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8053233" y="1951061"/>
            <a:ext cx="259733" cy="2004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>
            <a:off x="6886723" y="2597675"/>
            <a:ext cx="421904" cy="21500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 flipH="1" flipV="1">
            <a:off x="7589396" y="2776662"/>
            <a:ext cx="195133" cy="259967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72406" y="3794144"/>
            <a:ext cx="3402213" cy="21936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marL="439420" indent="-368300" defTabSz="742950">
              <a:defRPr/>
            </a:pP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Two-satellite configuration Metop-SG-A and –B</a:t>
            </a:r>
            <a:endParaRPr lang="en-US" sz="1100">
              <a:latin typeface="Tahoma"/>
              <a:ea typeface="Tahoma"/>
              <a:cs typeface="Tahoma"/>
            </a:endParaRPr>
          </a:p>
          <a:p>
            <a:pPr marL="439420" indent="-368300" defTabSz="742950">
              <a:defRPr/>
            </a:pPr>
            <a:r>
              <a:rPr lang="en-GB" sz="1138" b="0">
                <a:solidFill>
                  <a:srgbClr val="002569"/>
                </a:solidFill>
              </a:rPr>
              <a:t>on the same orbit, separated by 90°</a:t>
            </a:r>
            <a:endParaRPr lang="en-GB" sz="1138" b="0">
              <a:solidFill>
                <a:srgbClr val="002569"/>
              </a:solidFill>
              <a:ea typeface="Tahoma" pitchFamily="34" charset="0"/>
              <a:cs typeface="Tahoma" pitchFamily="34" charset="0"/>
            </a:endParaRPr>
          </a:p>
          <a:p>
            <a:pPr marL="439420" indent="-368300" defTabSz="742950">
              <a:tabLst>
                <a:tab pos="290215" algn="l"/>
              </a:tabLst>
              <a:defRPr/>
            </a:pPr>
            <a:endParaRPr lang="en-GB" sz="1138" b="0">
              <a:solidFill>
                <a:srgbClr val="002569"/>
              </a:solidFill>
              <a:ea typeface="Tahoma" pitchFamily="34" charset="0"/>
              <a:cs typeface="Tahoma" pitchFamily="34" charset="0"/>
            </a:endParaRPr>
          </a:p>
          <a:p>
            <a:pPr marL="439420" indent="-368300" defTabSz="742950">
              <a:tabLst>
                <a:tab pos="290215" algn="l"/>
              </a:tabLst>
              <a:defRPr/>
            </a:pP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Metop-like orbit:</a:t>
            </a:r>
            <a:r>
              <a:rPr lang="en-GB" sz="1100" b="0"/>
              <a:t/>
            </a:r>
            <a:br>
              <a:rPr lang="en-GB" sz="1100" b="0"/>
            </a:b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 </a:t>
            </a: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Sun synchronous</a:t>
            </a:r>
            <a:r>
              <a:rPr lang="en-GB" sz="1100" b="0"/>
              <a:t/>
            </a:r>
            <a:br>
              <a:rPr lang="en-GB" sz="1100" b="0"/>
            </a:b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 </a:t>
            </a: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low earth orbit at 835 km mean altitude</a:t>
            </a:r>
            <a:r>
              <a:rPr lang="en-GB" sz="1100" b="0"/>
              <a:t/>
            </a:r>
            <a:br>
              <a:rPr lang="en-GB" sz="1100" b="0"/>
            </a:b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 </a:t>
            </a: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09:30 local time of the descending node</a:t>
            </a:r>
          </a:p>
          <a:p>
            <a:pPr marL="439420" indent="-368300" defTabSz="742950">
              <a:defRPr/>
            </a:pPr>
            <a:endParaRPr lang="en-GB" sz="1138" b="0">
              <a:solidFill>
                <a:srgbClr val="002569"/>
              </a:solidFill>
              <a:ea typeface="Tahoma" pitchFamily="34" charset="0"/>
              <a:cs typeface="Tahoma" pitchFamily="34" charset="0"/>
            </a:endParaRPr>
          </a:p>
          <a:p>
            <a:pPr marL="439420" lvl="1" indent="-368300" defTabSz="742950">
              <a:defRPr/>
            </a:pPr>
            <a:r>
              <a:rPr lang="en-GB" sz="1138" b="0">
                <a:solidFill>
                  <a:srgbClr val="002569"/>
                </a:solidFill>
              </a:rPr>
              <a:t>Nominal launches:</a:t>
            </a:r>
            <a:endParaRPr lang="en-GB" sz="1138" b="0">
              <a:solidFill>
                <a:srgbClr val="002569"/>
              </a:solidFill>
              <a:ea typeface="Tahoma" pitchFamily="34" charset="0"/>
              <a:cs typeface="Tahoma" pitchFamily="34" charset="0"/>
            </a:endParaRPr>
          </a:p>
          <a:p>
            <a:pPr marL="439420" lvl="2" indent="-368300" defTabSz="742950">
              <a:defRPr/>
            </a:pP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2023  </a:t>
            </a:r>
            <a:r>
              <a:rPr lang="en-US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Metop-SG A1	2024 Metop-SG B1</a:t>
            </a:r>
          </a:p>
          <a:p>
            <a:pPr marL="439420" lvl="2" indent="-368300" defTabSz="742950">
              <a:defRPr/>
            </a:pP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2030  </a:t>
            </a:r>
            <a:r>
              <a:rPr lang="en-US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Metop-SG A2	2031 Metop-SG B2</a:t>
            </a:r>
            <a:endParaRPr lang="en-GB" sz="1100" b="0">
              <a:solidFill>
                <a:srgbClr val="002569"/>
              </a:solidFill>
              <a:latin typeface="Tahoma"/>
              <a:ea typeface="Tahoma"/>
              <a:cs typeface="Tahoma"/>
            </a:endParaRPr>
          </a:p>
          <a:p>
            <a:pPr marL="439420" lvl="2" indent="-368300" defTabSz="742950">
              <a:defRPr/>
            </a:pPr>
            <a:r>
              <a:rPr lang="en-GB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2037  </a:t>
            </a:r>
            <a:r>
              <a:rPr lang="en-US" sz="1100" b="0">
                <a:solidFill>
                  <a:srgbClr val="002569"/>
                </a:solidFill>
                <a:latin typeface="Tahoma"/>
                <a:ea typeface="Tahoma"/>
                <a:cs typeface="Tahoma"/>
              </a:rPr>
              <a:t>Metop-SG A3	2038 Metop-SG B3</a:t>
            </a:r>
            <a:endParaRPr lang="en-GB" sz="1100" b="0">
              <a:solidFill>
                <a:srgbClr val="002569"/>
              </a:solidFill>
              <a:latin typeface="Tahoma"/>
              <a:ea typeface="Tahoma"/>
              <a:cs typeface="Tahoma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1985022" y="4954195"/>
            <a:ext cx="481810" cy="3803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034826" y="2812680"/>
            <a:ext cx="1930385" cy="897770"/>
          </a:xfrm>
          <a:prstGeom prst="ellipse">
            <a:avLst/>
          </a:prstGeom>
          <a:noFill/>
          <a:ln>
            <a:solidFill>
              <a:srgbClr val="00B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3401516" y="4046899"/>
            <a:ext cx="1930385" cy="6110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1664553" y="5343765"/>
            <a:ext cx="3342598" cy="6636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79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905" y="-55407"/>
            <a:ext cx="10453810" cy="6968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9111" y="6520808"/>
            <a:ext cx="6616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/>
              <a:t>GEO_AQ_Constellation_Geophysical_Validation_Needs_1.1_2Oct2019.pdf, ceos.org</a:t>
            </a:r>
          </a:p>
        </p:txBody>
      </p:sp>
    </p:spTree>
    <p:extLst>
      <p:ext uri="{BB962C8B-B14F-4D97-AF65-F5344CB8AC3E}">
        <p14:creationId xmlns:p14="http://schemas.microsoft.com/office/powerpoint/2010/main" val="87258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72" y="0"/>
            <a:ext cx="9693728" cy="641131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Cal/Val &amp; End User Products for Trace Gas Missions</a:t>
            </a:r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11025839"/>
              </p:ext>
            </p:extLst>
          </p:nvPr>
        </p:nvGraphicFramePr>
        <p:xfrm>
          <a:off x="299738" y="641131"/>
          <a:ext cx="6405859" cy="552843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  <a:tableStyleId>{5C22544A-7EE6-4342-B048-85BDC9FD1C3A}</a:tableStyleId>
              </a:tblPr>
              <a:tblGrid>
                <a:gridCol w="26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6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6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34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Product (Cal/Val</a:t>
                      </a:r>
                      <a:r>
                        <a:rPr lang="en-GB" sz="1200" baseline="0">
                          <a:effectLst/>
                        </a:rPr>
                        <a:t> &amp; Trace Gas)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Metop </a:t>
                      </a:r>
                      <a:br>
                        <a:rPr lang="en-GB" sz="900">
                          <a:effectLst/>
                        </a:rPr>
                      </a:br>
                      <a:r>
                        <a:rPr lang="en-GB" sz="900">
                          <a:effectLst/>
                        </a:rPr>
                        <a:t>GOME-2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MTG-S S4/UVN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EPS-SG S5/UVNS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</a:rPr>
                        <a:t>Coper.</a:t>
                      </a:r>
                      <a:br>
                        <a:rPr lang="en-GB" sz="900" i="1">
                          <a:effectLst/>
                        </a:rPr>
                      </a:br>
                      <a:r>
                        <a:rPr lang="en-GB" sz="900" i="1">
                          <a:effectLst/>
                        </a:rPr>
                        <a:t>CO</a:t>
                      </a:r>
                      <a:r>
                        <a:rPr lang="en-GB" sz="900" i="1" baseline="-25000">
                          <a:effectLst/>
                        </a:rPr>
                        <a:t>2 </a:t>
                      </a:r>
                      <a:r>
                        <a:rPr lang="en-GB" sz="900" i="1">
                          <a:effectLst/>
                        </a:rPr>
                        <a:t>M</a:t>
                      </a:r>
                      <a:endParaRPr lang="en-GB" sz="9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Metop IASI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err="1">
                          <a:effectLst/>
                        </a:rPr>
                        <a:t>Metop</a:t>
                      </a:r>
                      <a:r>
                        <a:rPr lang="en-GB" sz="900">
                          <a:effectLst/>
                        </a:rPr>
                        <a:t>-SG IASI-NG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MTG-S </a:t>
                      </a:r>
                      <a:br>
                        <a:rPr lang="en-GB" sz="900">
                          <a:effectLst/>
                        </a:rPr>
                      </a:br>
                      <a:r>
                        <a:rPr lang="en-GB" sz="900">
                          <a:effectLst/>
                        </a:rPr>
                        <a:t>IRS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vert="vert27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Radiance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Irradiance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r>
                        <a:rPr lang="en-GB" sz="1200">
                          <a:effectLst/>
                        </a:rPr>
                        <a:t> total column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1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r>
                        <a:rPr lang="en-GB" sz="1200">
                          <a:effectLst/>
                        </a:rPr>
                        <a:t> profile (incl. troposphere)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</a:t>
                      </a:r>
                      <a:r>
                        <a:rPr lang="en-GB" sz="1200" baseline="-25000">
                          <a:effectLst/>
                        </a:rPr>
                        <a:t>3 </a:t>
                      </a:r>
                      <a:r>
                        <a:rPr lang="en-GB" sz="1200">
                          <a:effectLst/>
                        </a:rPr>
                        <a:t>tropospheric column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 total column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 tropospheric column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7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 Layer Height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HCHO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CHOCHO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err="1">
                          <a:effectLst/>
                        </a:rPr>
                        <a:t>BrO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err="1">
                          <a:effectLst/>
                        </a:rPr>
                        <a:t>OClO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HNO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NH</a:t>
                      </a:r>
                      <a:r>
                        <a:rPr lang="en-GB" sz="1200" baseline="-25000">
                          <a:effectLst/>
                        </a:rPr>
                        <a:t>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0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</a:t>
                      </a:r>
                      <a:r>
                        <a:rPr lang="en-GB" sz="1200" baseline="-25000">
                          <a:effectLst/>
                        </a:rPr>
                        <a:t>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lang="en-GB" sz="9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lang="en-GB" sz="9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SIF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lang="en-GB" sz="9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lang="en-GB" sz="9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0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</a:t>
                      </a:r>
                      <a:r>
                        <a:rPr lang="en-GB" sz="1200" baseline="-25000">
                          <a:effectLst/>
                        </a:rPr>
                        <a:t>2</a:t>
                      </a:r>
                      <a:r>
                        <a:rPr lang="en-GB" sz="1200">
                          <a:effectLst/>
                        </a:rPr>
                        <a:t>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UV Products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81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Surface Reflectance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66" marR="4446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30224" y="1799570"/>
            <a:ext cx="2873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GB" sz="1600" b="0" u="sng">
                <a:solidFill>
                  <a:srgbClr val="002569"/>
                </a:solidFill>
              </a:rPr>
              <a:t>Cells coloured:</a:t>
            </a:r>
          </a:p>
          <a:p>
            <a:pPr defTabSz="742950"/>
            <a:endParaRPr lang="en-GB" sz="1600" b="0" u="sng">
              <a:solidFill>
                <a:srgbClr val="002569"/>
              </a:solidFill>
            </a:endParaRPr>
          </a:p>
          <a:p>
            <a:pPr defTabSz="742950"/>
            <a:r>
              <a:rPr lang="en-GB" sz="1600" b="0">
                <a:solidFill>
                  <a:srgbClr val="00B5E2"/>
                </a:solidFill>
              </a:rPr>
              <a:t>blue</a:t>
            </a:r>
            <a:r>
              <a:rPr lang="en-GB" sz="1600" b="0">
                <a:solidFill>
                  <a:srgbClr val="002569"/>
                </a:solidFill>
              </a:rPr>
              <a:t> indicate products to be produced at EUMETSAT, </a:t>
            </a:r>
            <a:r>
              <a:rPr lang="en-GB" sz="1600" b="0">
                <a:solidFill>
                  <a:srgbClr val="00B050"/>
                </a:solidFill>
              </a:rPr>
              <a:t>green</a:t>
            </a:r>
            <a:r>
              <a:rPr lang="en-GB" sz="1600" b="0">
                <a:solidFill>
                  <a:srgbClr val="002569"/>
                </a:solidFill>
              </a:rPr>
              <a:t> indicate products to be produced by the AC SAF, </a:t>
            </a:r>
            <a:r>
              <a:rPr lang="en-GB" sz="1600" b="0">
                <a:solidFill>
                  <a:srgbClr val="FFC000"/>
                </a:solidFill>
              </a:rPr>
              <a:t>orange</a:t>
            </a:r>
            <a:r>
              <a:rPr lang="en-GB" sz="1600" b="0">
                <a:solidFill>
                  <a:srgbClr val="002569"/>
                </a:solidFill>
              </a:rPr>
              <a:t> indicate products not yet committed but possible. </a:t>
            </a:r>
          </a:p>
          <a:p>
            <a:pPr defTabSz="742950"/>
            <a:r>
              <a:rPr lang="en-GB" sz="1600">
                <a:solidFill>
                  <a:srgbClr val="FFFFFF">
                    <a:lumMod val="65000"/>
                  </a:srgbClr>
                </a:solidFill>
              </a:rPr>
              <a:t>Grey</a:t>
            </a:r>
            <a:r>
              <a:rPr lang="en-GB" sz="1600" b="0">
                <a:solidFill>
                  <a:srgbClr val="002569"/>
                </a:solidFill>
              </a:rPr>
              <a:t> indicate “Not Applicable”</a:t>
            </a:r>
          </a:p>
        </p:txBody>
      </p:sp>
    </p:spTree>
    <p:extLst>
      <p:ext uri="{BB962C8B-B14F-4D97-AF65-F5344CB8AC3E}">
        <p14:creationId xmlns:p14="http://schemas.microsoft.com/office/powerpoint/2010/main" val="368756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7B3FBDA-7E94-0C45-BD8A-65CD0B3D3A0C}"/>
              </a:ext>
            </a:extLst>
          </p:cNvPr>
          <p:cNvSpPr/>
          <p:nvPr/>
        </p:nvSpPr>
        <p:spPr>
          <a:xfrm>
            <a:off x="4252358" y="1639361"/>
            <a:ext cx="535724" cy="204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/>
            <a:r>
              <a:rPr lang="de-DE" sz="731">
                <a:solidFill>
                  <a:srgbClr val="FFFFFF"/>
                </a:solidFill>
                <a:latin typeface="Helvetica" pitchFamily="2" charset="0"/>
              </a:rPr>
              <a:t>IASI-NG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FFCC33-9FEB-A945-879D-262BBEF04922}"/>
              </a:ext>
            </a:extLst>
          </p:cNvPr>
          <p:cNvSpPr/>
          <p:nvPr/>
        </p:nvSpPr>
        <p:spPr>
          <a:xfrm>
            <a:off x="2070293" y="1639361"/>
            <a:ext cx="712695" cy="2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/>
            <a:r>
              <a:rPr lang="de-DE" sz="731">
                <a:solidFill>
                  <a:srgbClr val="FFFFFF"/>
                </a:solidFill>
                <a:latin typeface="Helvetica" pitchFamily="2" charset="0"/>
              </a:rPr>
              <a:t>IASI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H="1" flipV="1">
            <a:off x="6701582" y="5588224"/>
            <a:ext cx="2645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GB" sz="1400" b="0">
                <a:solidFill>
                  <a:srgbClr val="002569"/>
                </a:solidFill>
              </a:rPr>
              <a:t>Courtesy: ULB/LATMOS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397" y="283994"/>
            <a:ext cx="9883889" cy="954107"/>
          </a:xfrm>
        </p:spPr>
        <p:txBody>
          <a:bodyPr/>
          <a:lstStyle/>
          <a:p>
            <a:r>
              <a:rPr lang="en-GB" sz="2800">
                <a:solidFill>
                  <a:srgbClr val="002060"/>
                </a:solidFill>
              </a:rPr>
              <a:t>IASI Ammonia (NH</a:t>
            </a:r>
            <a:r>
              <a:rPr lang="en-GB" sz="2800" baseline="-25000">
                <a:solidFill>
                  <a:srgbClr val="002060"/>
                </a:solidFill>
              </a:rPr>
              <a:t>3</a:t>
            </a:r>
            <a:r>
              <a:rPr lang="en-GB" sz="2800">
                <a:solidFill>
                  <a:srgbClr val="002060"/>
                </a:solidFill>
              </a:rPr>
              <a:t>) </a:t>
            </a:r>
            <a:r>
              <a:rPr lang="en-GB" sz="2800"/>
              <a:t/>
            </a:r>
            <a:br>
              <a:rPr lang="en-GB" sz="2800"/>
            </a:br>
            <a:r>
              <a:rPr lang="en-GB" sz="2800">
                <a:hlinkClick r:id="rId2"/>
              </a:rPr>
              <a:t>https://www2.ulb.ac.be/cpm/NH3-IASI.html</a:t>
            </a:r>
            <a:endParaRPr lang="en-GB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131"/>
            <a:ext cx="9906000" cy="37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85255"/>
      </p:ext>
    </p:extLst>
  </p:cSld>
  <p:clrMapOvr>
    <a:masterClrMapping/>
  </p:clrMapOvr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a presentation 7">
    <a:dk1>
      <a:srgbClr val="000000"/>
    </a:dk1>
    <a:lt1>
      <a:srgbClr val="FFFFFF"/>
    </a:lt1>
    <a:dk2>
      <a:srgbClr val="747678"/>
    </a:dk2>
    <a:lt2>
      <a:srgbClr val="4D4F53"/>
    </a:lt2>
    <a:accent1>
      <a:srgbClr val="0098DB"/>
    </a:accent1>
    <a:accent2>
      <a:srgbClr val="D5D6D2"/>
    </a:accent2>
    <a:accent3>
      <a:srgbClr val="FFFFFF"/>
    </a:accent3>
    <a:accent4>
      <a:srgbClr val="000000"/>
    </a:accent4>
    <a:accent5>
      <a:srgbClr val="AACAEA"/>
    </a:accent5>
    <a:accent6>
      <a:srgbClr val="C1C2BE"/>
    </a:accent6>
    <a:hlink>
      <a:srgbClr val="8B8D8E"/>
    </a:hlink>
    <a:folHlink>
      <a:srgbClr val="9A9B9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5E4B0BEFD87C41BA113B14C26B64B4" ma:contentTypeVersion="9" ma:contentTypeDescription="Create a new document." ma:contentTypeScope="" ma:versionID="432e50d0ab968f8eb78525d7b0509875">
  <xsd:schema xmlns:xsd="http://www.w3.org/2001/XMLSchema" xmlns:xs="http://www.w3.org/2001/XMLSchema" xmlns:p="http://schemas.microsoft.com/office/2006/metadata/properties" xmlns:ns3="9c35395b-e673-4e76-86bd-da9fb75605b5" targetNamespace="http://schemas.microsoft.com/office/2006/metadata/properties" ma:root="true" ma:fieldsID="9fb49057d58c705c52e461852f4ec12b" ns3:_="">
    <xsd:import namespace="9c35395b-e673-4e76-86bd-da9fb75605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5395b-e673-4e76-86bd-da9fb7560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0806E-87BD-40A3-A56E-0C5F7453241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c35395b-e673-4e76-86bd-da9fb75605b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DFF4DBD-9469-4B09-A152-ADF42D0C9B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DFF717-2851-4FA3-8FAF-C1E01E8B11E0}">
  <ds:schemaRefs>
    <ds:schemaRef ds:uri="9c35395b-e673-4e76-86bd-da9fb75605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1929</Words>
  <Application>Microsoft Office PowerPoint</Application>
  <PresentationFormat>A4 Paper (210x297 mm)</PresentationFormat>
  <Paragraphs>528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Century Gothic</vt:lpstr>
      <vt:lpstr>Helvetica</vt:lpstr>
      <vt:lpstr>Lucida Calligraphy</vt:lpstr>
      <vt:lpstr>Symbol</vt:lpstr>
      <vt:lpstr>Tahoma</vt:lpstr>
      <vt:lpstr>Times New Roman</vt:lpstr>
      <vt:lpstr>Verdana</vt:lpstr>
      <vt:lpstr>Wingdings</vt:lpstr>
      <vt:lpstr>NEW ESA Presentation 16-9</vt:lpstr>
      <vt:lpstr>Office Theme</vt:lpstr>
      <vt:lpstr>PowerPoint Presentation</vt:lpstr>
      <vt:lpstr>The need for two types of meteorological satellites</vt:lpstr>
      <vt:lpstr>EUMETSAT &amp; Copernicus Sensors for  Trace Gas Observation</vt:lpstr>
      <vt:lpstr>Meteosat Third Generation (MTG): Mission overview</vt:lpstr>
      <vt:lpstr>4D Weather Cube with MTG-I and MTG-S</vt:lpstr>
      <vt:lpstr>Future Mission EPS-SG: EUMETSAT Polar System - SG</vt:lpstr>
      <vt:lpstr>PowerPoint Presentation</vt:lpstr>
      <vt:lpstr>Cal/Val &amp; End User Products for Trace Gas Missions</vt:lpstr>
      <vt:lpstr>IASI Ammonia (NH3)  https://www2.ulb.ac.be/cpm/NH3-IASI.html</vt:lpstr>
      <vt:lpstr>PowerPoint Presentation</vt:lpstr>
      <vt:lpstr>PowerPoint Presentation</vt:lpstr>
      <vt:lpstr>PowerPoint Presentation</vt:lpstr>
      <vt:lpstr>Multi-viewing multi-channel multi-polarisation Imaging </vt:lpstr>
      <vt:lpstr>3MI: Instrument Concept</vt:lpstr>
      <vt:lpstr>PowerPoint Presentation</vt:lpstr>
      <vt:lpstr>Atmospheric composition measurement Techniques  UV/Visible/NIR/SWIR (UVNS) Solar Backscatter</vt:lpstr>
      <vt:lpstr>The GOME-2 instrument on Metop Measuring atmospheric composition from space</vt:lpstr>
      <vt:lpstr>Atmospheric Composition Measurement Techniques:  UV/Visible Solar Backscatter</vt:lpstr>
      <vt:lpstr>PowerPoint Presentation</vt:lpstr>
      <vt:lpstr>Data Processing Levels</vt:lpstr>
      <vt:lpstr>Data Processing Steps: CALIBRATION  </vt:lpstr>
      <vt:lpstr>Data Processing Steps:  RETRIEVAL   </vt:lpstr>
      <vt:lpstr>GOME-2 L2 Products </vt:lpstr>
      <vt:lpstr>PowerPoint Presentation</vt:lpstr>
      <vt:lpstr>PowerPoint Presentation</vt:lpstr>
      <vt:lpstr>PowerPoint Presentation</vt:lpstr>
      <vt:lpstr> Synergy of Observation Missions </vt:lpstr>
      <vt:lpstr>EUMETSAT operational products NRT and offline data sources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Alessandra Cacciari</dc:creator>
  <cp:lastModifiedBy>Alessandra Cacciari</cp:lastModifiedBy>
  <cp:revision>2</cp:revision>
  <cp:lastPrinted>2006-03-06T14:11:17Z</cp:lastPrinted>
  <dcterms:created xsi:type="dcterms:W3CDTF">2019-09-21T11:36:40Z</dcterms:created>
  <dcterms:modified xsi:type="dcterms:W3CDTF">2020-11-16T07:07:12Z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0x010100E55E4B0BEFD87C41BA113B14C26B64B4</vt:lpwstr>
  </property>
  <property fmtid="{D5CDD505-2E9C-101B-9397-08002B2CF9AE}" pid="3" name="DM_DOCNUM">
    <vt:lpwstr>1201190</vt:lpwstr>
  </property>
  <property fmtid="{D5CDD505-2E9C-101B-9397-08002B2CF9AE}" pid="4" name="DM_DOCNAME">
    <vt:lpwstr>Second Joint Training Course on Atmospheric Composition</vt:lpwstr>
  </property>
  <property fmtid="{D5CDD505-2E9C-101B-9397-08002B2CF9AE}" pid="5" name="DM_AUTHOR">
    <vt:lpwstr>Rosemary Munro</vt:lpwstr>
  </property>
  <property fmtid="{D5CDD505-2E9C-101B-9397-08002B2CF9AE}" pid="6" name="DM_E_DOC_NO">
    <vt:lpwstr>EUM/RSP/VWG/20/1201190</vt:lpwstr>
  </property>
  <property fmtid="{D5CDD505-2E9C-101B-9397-08002B2CF9AE}" pid="7" name="DM_E_VER_NO">
    <vt:lpwstr>1 Draft</vt:lpwstr>
  </property>
  <property fmtid="{D5CDD505-2E9C-101B-9397-08002B2CF9AE}" pid="8" name="DM_E_ISS_DATE">
    <vt:lpwstr>9 November 2020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</Properties>
</file>