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8" r:id="rId3"/>
    <p:sldId id="261" r:id="rId4"/>
    <p:sldId id="269" r:id="rId5"/>
    <p:sldId id="278" r:id="rId6"/>
    <p:sldId id="267" r:id="rId7"/>
    <p:sldId id="281" r:id="rId8"/>
    <p:sldId id="268" r:id="rId9"/>
    <p:sldId id="265" r:id="rId10"/>
    <p:sldId id="270" r:id="rId11"/>
    <p:sldId id="279" r:id="rId12"/>
    <p:sldId id="262" r:id="rId13"/>
    <p:sldId id="264" r:id="rId14"/>
    <p:sldId id="275" r:id="rId15"/>
    <p:sldId id="276" r:id="rId16"/>
    <p:sldId id="280" r:id="rId17"/>
    <p:sldId id="277" r:id="rId18"/>
    <p:sldId id="273" r:id="rId19"/>
    <p:sldId id="263" r:id="rId20"/>
    <p:sldId id="266" r:id="rId21"/>
    <p:sldId id="282" r:id="rId22"/>
    <p:sldId id="25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0C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216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FCD837-32A1-4598-9D2D-C9B5581A1A61}" type="datetimeFigureOut">
              <a:rPr lang="en-GB" smtClean="0"/>
              <a:t>17/11/2020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F3E29B-B0A3-4D54-BE26-73DBDA5B86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3633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57F85-DD2A-4A53-88E5-8FD55F4A5A4D}" type="datetime1">
              <a:rPr lang="en-GB" smtClean="0"/>
              <a:t>17/11/2020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B6E6-7D66-416D-B7B1-B4198A2177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81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7D4C1-0BF5-43F9-A22E-C6743767A405}" type="datetime1">
              <a:rPr lang="en-GB" smtClean="0"/>
              <a:t>17/11/2020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B6E6-7D66-416D-B7B1-B4198A2177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4644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64BFB-05EA-4246-B8FA-21BE2705FEFA}" type="datetime1">
              <a:rPr lang="en-GB" smtClean="0"/>
              <a:t>17/11/2020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B6E6-7D66-416D-B7B1-B4198A2177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1635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207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7284F-07D5-469F-BCD1-2C4999E0A51D}" type="datetime1">
              <a:rPr lang="en-GB" smtClean="0"/>
              <a:t>17/11/2020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B6E6-7D66-416D-B7B1-B4198A2177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6477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FB4FA-5655-44C1-8C8F-048CED825CF6}" type="datetime1">
              <a:rPr lang="en-GB" smtClean="0"/>
              <a:t>17/11/2020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B6E6-7D66-416D-B7B1-B4198A2177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5141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0DCFA-7BC1-40DA-97A6-FEEA3F6FE35C}" type="datetime1">
              <a:rPr lang="en-GB" smtClean="0"/>
              <a:t>17/11/2020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B6E6-7D66-416D-B7B1-B4198A2177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793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303FB-5132-482F-9729-4D454E8E894C}" type="datetime1">
              <a:rPr lang="en-GB" smtClean="0"/>
              <a:t>17/11/2020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B6E6-7D66-416D-B7B1-B4198A2177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527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4534C-13F8-43DD-92AF-6B1B988084BE}" type="datetime1">
              <a:rPr lang="en-GB" smtClean="0"/>
              <a:t>17/11/2020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B6E6-7D66-416D-B7B1-B4198A2177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8869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B39EE-25ED-4B43-90C0-1DD9A16E3BA9}" type="datetime1">
              <a:rPr lang="en-GB" smtClean="0"/>
              <a:t>17/11/2020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B6E6-7D66-416D-B7B1-B4198A2177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2055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FA55B-BE58-481A-9B95-7AAE07162A18}" type="datetime1">
              <a:rPr lang="en-GB" smtClean="0"/>
              <a:t>17/11/2020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B6E6-7D66-416D-B7B1-B4198A2177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9592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0825A-F59A-4AE0-817F-0947D327E646}" type="datetime1">
              <a:rPr lang="en-GB" smtClean="0"/>
              <a:t>17/11/2020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B6E6-7D66-416D-B7B1-B4198A2177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7827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3CB656-A936-48EE-8328-2E44106413C6}" type="datetime1">
              <a:rPr lang="en-GB" smtClean="0"/>
              <a:t>17/11/2020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2B6E6-7D66-416D-B7B1-B4198A2177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3958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57847" y="1600200"/>
            <a:ext cx="8575590" cy="273921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65000">
                <a:schemeClr val="accent1">
                  <a:lumMod val="45000"/>
                  <a:lumOff val="55000"/>
                  <a:alpha val="71000"/>
                </a:schemeClr>
              </a:gs>
              <a:gs pos="86000">
                <a:schemeClr val="accent1">
                  <a:lumMod val="45000"/>
                  <a:lumOff val="55000"/>
                  <a:alpha val="6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0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Satellite Applications on Aerosols: </a:t>
            </a:r>
          </a:p>
          <a:p>
            <a:pPr algn="ctr"/>
            <a:r>
              <a:rPr lang="en-GB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From Local Sources to Long Range Transport</a:t>
            </a:r>
          </a:p>
          <a:p>
            <a:pPr algn="ctr"/>
            <a:r>
              <a:rPr lang="en-GB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GB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Anu-Maija Sundström, Finnish Meteorological Institute &amp; EUMETSAT Atmospheric Composition Monitoring SAF (AC SAF)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DBEE01F-4889-4C46-A070-B4943BCEC8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63" y="4573562"/>
            <a:ext cx="2162432" cy="113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967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13B53DDA-1143-BE4B-99A9-5A39A54AD7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7" t="11333" r="1989" b="27034"/>
          <a:stretch/>
        </p:blipFill>
        <p:spPr>
          <a:xfrm>
            <a:off x="46494" y="15499"/>
            <a:ext cx="12093844" cy="6858000"/>
          </a:xfrm>
          <a:prstGeom prst="rect">
            <a:avLst/>
          </a:prstGeom>
          <a:effectLst>
            <a:outerShdw blurRad="3175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E20D8C-D727-2740-A476-617FB2A4C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135" y="-192927"/>
            <a:ext cx="10646044" cy="1325563"/>
          </a:xfrm>
        </p:spPr>
        <p:txBody>
          <a:bodyPr>
            <a:normAutofit/>
          </a:bodyPr>
          <a:lstStyle/>
          <a:p>
            <a:r>
              <a:rPr lang="fi-FI" sz="3200" dirty="0"/>
              <a:t>(</a:t>
            </a:r>
            <a:r>
              <a:rPr lang="fi-FI" sz="3200" dirty="0" err="1"/>
              <a:t>Satellite</a:t>
            </a:r>
            <a:r>
              <a:rPr lang="fi-FI" sz="3200" dirty="0"/>
              <a:t>) AOD  vs. (in </a:t>
            </a:r>
            <a:r>
              <a:rPr lang="fi-FI" sz="3200" dirty="0" err="1"/>
              <a:t>situ</a:t>
            </a:r>
            <a:r>
              <a:rPr lang="fi-FI" sz="3200" dirty="0"/>
              <a:t>) </a:t>
            </a:r>
            <a:r>
              <a:rPr lang="fi-FI" sz="3200" dirty="0" err="1"/>
              <a:t>Particulate</a:t>
            </a:r>
            <a:r>
              <a:rPr lang="fi-FI" sz="3200" dirty="0"/>
              <a:t> </a:t>
            </a:r>
            <a:r>
              <a:rPr lang="fi-FI" sz="3200" dirty="0" err="1"/>
              <a:t>Matter</a:t>
            </a:r>
            <a:r>
              <a:rPr lang="fi-FI" sz="3200" dirty="0"/>
              <a:t> (PM)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0CE7E-E039-9246-8302-9C8C09CC3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264" y="2123269"/>
            <a:ext cx="5078279" cy="4372982"/>
          </a:xfrm>
          <a:solidFill>
            <a:schemeClr val="bg1">
              <a:alpha val="75000"/>
            </a:schemeClr>
          </a:solidFill>
        </p:spPr>
        <p:txBody>
          <a:bodyPr>
            <a:normAutofit/>
          </a:bodyPr>
          <a:lstStyle/>
          <a:p>
            <a:r>
              <a:rPr lang="fi-FI" sz="2000" dirty="0"/>
              <a:t> Global and </a:t>
            </a:r>
            <a:r>
              <a:rPr lang="fi-FI" sz="2000" dirty="0" err="1"/>
              <a:t>national</a:t>
            </a:r>
            <a:r>
              <a:rPr lang="fi-FI" sz="2000" dirty="0"/>
              <a:t> air </a:t>
            </a:r>
            <a:r>
              <a:rPr lang="fi-FI" sz="2000" dirty="0" err="1"/>
              <a:t>quality</a:t>
            </a:r>
            <a:r>
              <a:rPr lang="fi-FI" sz="2000" dirty="0"/>
              <a:t> </a:t>
            </a:r>
            <a:r>
              <a:rPr lang="fi-FI" sz="2000" dirty="0" err="1"/>
              <a:t>standards</a:t>
            </a:r>
            <a:r>
              <a:rPr lang="fi-FI" sz="2000" dirty="0"/>
              <a:t> </a:t>
            </a:r>
            <a:r>
              <a:rPr lang="fi-FI" sz="2000" dirty="0" err="1"/>
              <a:t>considering</a:t>
            </a:r>
            <a:r>
              <a:rPr lang="fi-FI" sz="2000" dirty="0"/>
              <a:t> </a:t>
            </a:r>
            <a:r>
              <a:rPr lang="fi-FI" sz="2000" dirty="0" err="1"/>
              <a:t>aerosols</a:t>
            </a:r>
            <a:r>
              <a:rPr lang="fi-FI" sz="2000" dirty="0"/>
              <a:t> </a:t>
            </a:r>
            <a:r>
              <a:rPr lang="fi-FI" sz="2000" dirty="0" err="1"/>
              <a:t>are</a:t>
            </a:r>
            <a:r>
              <a:rPr lang="fi-FI" sz="2000" dirty="0"/>
              <a:t> </a:t>
            </a:r>
            <a:r>
              <a:rPr lang="fi-FI" sz="2000" dirty="0" err="1"/>
              <a:t>based</a:t>
            </a:r>
            <a:r>
              <a:rPr lang="fi-FI" sz="2000" dirty="0"/>
              <a:t> on </a:t>
            </a:r>
            <a:r>
              <a:rPr lang="fi-FI" sz="2000" dirty="0" err="1"/>
              <a:t>the</a:t>
            </a:r>
            <a:r>
              <a:rPr lang="fi-FI" sz="2000" dirty="0"/>
              <a:t> </a:t>
            </a:r>
            <a:r>
              <a:rPr lang="fi-FI" sz="2000" dirty="0" err="1"/>
              <a:t>amount</a:t>
            </a:r>
            <a:r>
              <a:rPr lang="fi-FI" sz="2000" dirty="0"/>
              <a:t> of </a:t>
            </a:r>
            <a:r>
              <a:rPr lang="fi-FI" sz="2000" dirty="0" err="1"/>
              <a:t>particulate</a:t>
            </a:r>
            <a:r>
              <a:rPr lang="fi-FI" sz="2000" dirty="0"/>
              <a:t> </a:t>
            </a:r>
            <a:r>
              <a:rPr lang="fi-FI" sz="2000" dirty="0" err="1"/>
              <a:t>matter</a:t>
            </a:r>
            <a:r>
              <a:rPr lang="fi-FI" sz="2000" dirty="0"/>
              <a:t> (PM, [</a:t>
            </a:r>
            <a:r>
              <a:rPr lang="el-GR" sz="2000" dirty="0"/>
              <a:t>μ</a:t>
            </a:r>
            <a:r>
              <a:rPr lang="fi-FI" sz="2000" dirty="0"/>
              <a:t>g/m</a:t>
            </a:r>
            <a:r>
              <a:rPr lang="fi-FI" sz="2000" baseline="30000" dirty="0"/>
              <a:t>3</a:t>
            </a:r>
            <a:r>
              <a:rPr lang="fi-FI" sz="2000" dirty="0"/>
              <a:t>])</a:t>
            </a:r>
          </a:p>
          <a:p>
            <a:pPr lvl="1"/>
            <a:r>
              <a:rPr lang="fi-FI" sz="2000" dirty="0"/>
              <a:t>PM10: </a:t>
            </a:r>
            <a:r>
              <a:rPr lang="fi-FI" sz="2000" dirty="0" err="1"/>
              <a:t>inhalable</a:t>
            </a:r>
            <a:r>
              <a:rPr lang="fi-FI" sz="2000" dirty="0"/>
              <a:t> </a:t>
            </a:r>
            <a:r>
              <a:rPr lang="fi-FI" sz="2000" dirty="0" err="1"/>
              <a:t>particles</a:t>
            </a:r>
            <a:r>
              <a:rPr lang="fi-FI" sz="2000" dirty="0"/>
              <a:t>, </a:t>
            </a:r>
            <a:r>
              <a:rPr lang="fi-FI" sz="2000" dirty="0" err="1"/>
              <a:t>with</a:t>
            </a:r>
            <a:r>
              <a:rPr lang="fi-FI" sz="2000" dirty="0"/>
              <a:t> </a:t>
            </a:r>
            <a:r>
              <a:rPr lang="fi-FI" sz="2000" dirty="0" err="1"/>
              <a:t>diameters</a:t>
            </a:r>
            <a:r>
              <a:rPr lang="fi-FI" sz="2000" dirty="0"/>
              <a:t> 10</a:t>
            </a:r>
            <a:r>
              <a:rPr lang="el-GR" sz="2000" dirty="0"/>
              <a:t> μ</a:t>
            </a:r>
            <a:r>
              <a:rPr lang="fi-FI" sz="2000" dirty="0"/>
              <a:t>m and </a:t>
            </a:r>
            <a:r>
              <a:rPr lang="fi-FI" sz="2000" dirty="0" err="1"/>
              <a:t>smaller</a:t>
            </a:r>
            <a:endParaRPr lang="fi-FI" sz="2000" dirty="0"/>
          </a:p>
          <a:p>
            <a:pPr lvl="1"/>
            <a:r>
              <a:rPr lang="fi-FI" sz="2000" dirty="0"/>
              <a:t>PM2.5: </a:t>
            </a:r>
            <a:r>
              <a:rPr lang="fi-FI" sz="2000" dirty="0" err="1"/>
              <a:t>fine</a:t>
            </a:r>
            <a:r>
              <a:rPr lang="fi-FI" sz="2000" dirty="0"/>
              <a:t> </a:t>
            </a:r>
            <a:r>
              <a:rPr lang="fi-FI" sz="2000" dirty="0" err="1"/>
              <a:t>inhalable</a:t>
            </a:r>
            <a:r>
              <a:rPr lang="fi-FI" sz="2000" dirty="0"/>
              <a:t> </a:t>
            </a:r>
            <a:r>
              <a:rPr lang="fi-FI" sz="2000" dirty="0" err="1"/>
              <a:t>particles</a:t>
            </a:r>
            <a:r>
              <a:rPr lang="fi-FI" sz="2000" dirty="0"/>
              <a:t>, </a:t>
            </a:r>
            <a:r>
              <a:rPr lang="fi-FI" sz="2000" dirty="0" err="1"/>
              <a:t>with</a:t>
            </a:r>
            <a:r>
              <a:rPr lang="fi-FI" sz="2000" dirty="0"/>
              <a:t> </a:t>
            </a:r>
            <a:r>
              <a:rPr lang="fi-FI" sz="2000" dirty="0" err="1"/>
              <a:t>diameters</a:t>
            </a:r>
            <a:r>
              <a:rPr lang="fi-FI" sz="2000" dirty="0"/>
              <a:t> 2.5 </a:t>
            </a:r>
            <a:r>
              <a:rPr lang="el-GR" sz="2000" dirty="0"/>
              <a:t>μ</a:t>
            </a:r>
            <a:r>
              <a:rPr lang="fi-FI" sz="2000" dirty="0"/>
              <a:t>m and </a:t>
            </a:r>
            <a:r>
              <a:rPr lang="fi-FI" sz="2000" dirty="0" err="1"/>
              <a:t>smaller</a:t>
            </a:r>
            <a:endParaRPr lang="fi-FI" sz="2000" dirty="0"/>
          </a:p>
          <a:p>
            <a:r>
              <a:rPr lang="fi-FI" sz="2000" dirty="0"/>
              <a:t>AOD and </a:t>
            </a:r>
            <a:r>
              <a:rPr lang="fi-FI" sz="2000" dirty="0" err="1"/>
              <a:t>PMs</a:t>
            </a:r>
            <a:r>
              <a:rPr lang="fi-FI" sz="2000" dirty="0"/>
              <a:t> </a:t>
            </a:r>
            <a:r>
              <a:rPr lang="fi-FI" sz="2000" dirty="0" err="1"/>
              <a:t>are</a:t>
            </a:r>
            <a:r>
              <a:rPr lang="fi-FI" sz="2000" dirty="0"/>
              <a:t> </a:t>
            </a:r>
            <a:r>
              <a:rPr lang="fi-FI" sz="2000" dirty="0" err="1"/>
              <a:t>both</a:t>
            </a:r>
            <a:r>
              <a:rPr lang="fi-FI" sz="2000" dirty="0"/>
              <a:t> </a:t>
            </a:r>
            <a:r>
              <a:rPr lang="fi-FI" sz="2000" dirty="0" err="1"/>
              <a:t>related</a:t>
            </a:r>
            <a:r>
              <a:rPr lang="fi-FI" sz="2000" dirty="0"/>
              <a:t> to </a:t>
            </a:r>
            <a:r>
              <a:rPr lang="fi-FI" sz="2000" dirty="0" err="1"/>
              <a:t>aerosol</a:t>
            </a:r>
            <a:r>
              <a:rPr lang="fi-FI" sz="2000" dirty="0"/>
              <a:t> </a:t>
            </a:r>
            <a:r>
              <a:rPr lang="fi-FI" sz="2000" dirty="0" err="1"/>
              <a:t>concentration</a:t>
            </a:r>
            <a:r>
              <a:rPr lang="fi-FI" sz="2000" dirty="0"/>
              <a:t>.</a:t>
            </a:r>
          </a:p>
          <a:p>
            <a:r>
              <a:rPr lang="fi-FI" sz="2000" dirty="0" err="1"/>
              <a:t>Satellite-based</a:t>
            </a:r>
            <a:r>
              <a:rPr lang="fi-FI" sz="2000" dirty="0"/>
              <a:t> AOD </a:t>
            </a:r>
            <a:r>
              <a:rPr lang="fi-FI" sz="2000" dirty="0" err="1"/>
              <a:t>has</a:t>
            </a:r>
            <a:r>
              <a:rPr lang="fi-FI" sz="2000" dirty="0"/>
              <a:t> </a:t>
            </a:r>
            <a:r>
              <a:rPr lang="fi-FI" sz="2000" dirty="0" err="1"/>
              <a:t>been</a:t>
            </a:r>
            <a:r>
              <a:rPr lang="fi-FI" sz="2000" dirty="0"/>
              <a:t> </a:t>
            </a:r>
            <a:r>
              <a:rPr lang="fi-FI" sz="2000" dirty="0" err="1"/>
              <a:t>used</a:t>
            </a:r>
            <a:r>
              <a:rPr lang="fi-FI" sz="2000" dirty="0"/>
              <a:t> in </a:t>
            </a:r>
            <a:r>
              <a:rPr lang="fi-FI" sz="2000" dirty="0" err="1"/>
              <a:t>many</a:t>
            </a:r>
            <a:r>
              <a:rPr lang="fi-FI" sz="2000" dirty="0"/>
              <a:t> </a:t>
            </a:r>
            <a:r>
              <a:rPr lang="fi-FI" sz="2000" dirty="0" err="1"/>
              <a:t>applications</a:t>
            </a:r>
            <a:r>
              <a:rPr lang="fi-FI" sz="2000" dirty="0"/>
              <a:t> to </a:t>
            </a:r>
            <a:r>
              <a:rPr lang="fi-FI" sz="2000" dirty="0" err="1"/>
              <a:t>estimate</a:t>
            </a:r>
            <a:r>
              <a:rPr lang="fi-FI" sz="2000" dirty="0"/>
              <a:t> </a:t>
            </a:r>
            <a:r>
              <a:rPr lang="fi-FI" sz="2000" dirty="0" err="1"/>
              <a:t>e.g</a:t>
            </a:r>
            <a:r>
              <a:rPr lang="fi-FI" sz="2000" dirty="0"/>
              <a:t>. </a:t>
            </a:r>
            <a:r>
              <a:rPr lang="fi-FI" sz="2000" dirty="0" err="1"/>
              <a:t>global</a:t>
            </a:r>
            <a:r>
              <a:rPr lang="fi-FI" sz="2000" dirty="0"/>
              <a:t> PM2.5 </a:t>
            </a:r>
            <a:r>
              <a:rPr lang="fi-FI" sz="2000" dirty="0" err="1"/>
              <a:t>concentrations</a:t>
            </a:r>
            <a:r>
              <a:rPr lang="fi-FI" sz="2000" dirty="0"/>
              <a:t> (</a:t>
            </a:r>
            <a:r>
              <a:rPr lang="fi-FI" sz="2000" dirty="0" err="1"/>
              <a:t>see</a:t>
            </a:r>
            <a:r>
              <a:rPr lang="fi-FI" sz="2000" dirty="0"/>
              <a:t> </a:t>
            </a:r>
            <a:r>
              <a:rPr lang="fi-FI" sz="2000" dirty="0" err="1"/>
              <a:t>e.g</a:t>
            </a:r>
            <a:r>
              <a:rPr lang="fi-FI" sz="2000" dirty="0"/>
              <a:t>. Van </a:t>
            </a:r>
            <a:r>
              <a:rPr lang="fi-FI" sz="2000" dirty="0" err="1"/>
              <a:t>Donkelaar</a:t>
            </a:r>
            <a:r>
              <a:rPr lang="fi-FI" sz="2000" dirty="0"/>
              <a:t> et al., 2010, 2016)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480829-86F2-9340-BE32-B75628FFA731}"/>
              </a:ext>
            </a:extLst>
          </p:cNvPr>
          <p:cNvSpPr txBox="1"/>
          <p:nvPr/>
        </p:nvSpPr>
        <p:spPr>
          <a:xfrm>
            <a:off x="6046922" y="3649205"/>
            <a:ext cx="2592091" cy="2585323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r>
              <a:rPr lang="fi-FI" dirty="0"/>
              <a:t>AOD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err="1"/>
              <a:t>total</a:t>
            </a:r>
            <a:r>
              <a:rPr lang="fi-FI" dirty="0"/>
              <a:t> </a:t>
            </a:r>
            <a:r>
              <a:rPr lang="fi-FI" dirty="0" err="1"/>
              <a:t>column</a:t>
            </a:r>
            <a:r>
              <a:rPr lang="fi-FI" dirty="0"/>
              <a:t> -&gt; </a:t>
            </a:r>
            <a:r>
              <a:rPr lang="fi-FI" dirty="0" err="1"/>
              <a:t>elevated</a:t>
            </a:r>
            <a:r>
              <a:rPr lang="fi-FI" dirty="0"/>
              <a:t> </a:t>
            </a:r>
            <a:r>
              <a:rPr lang="fi-FI" dirty="0" err="1"/>
              <a:t>layers</a:t>
            </a:r>
            <a:r>
              <a:rPr lang="fi-FI" dirty="0"/>
              <a:t> </a:t>
            </a:r>
            <a:r>
              <a:rPr lang="fi-FI" dirty="0" err="1"/>
              <a:t>possible</a:t>
            </a:r>
            <a:r>
              <a:rPr lang="fi-FI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err="1"/>
              <a:t>can’t</a:t>
            </a:r>
            <a:r>
              <a:rPr lang="fi-FI" dirty="0"/>
              <a:t> </a:t>
            </a:r>
            <a:r>
              <a:rPr lang="fi-FI" dirty="0" err="1"/>
              <a:t>distinguish</a:t>
            </a:r>
            <a:r>
              <a:rPr lang="fi-FI" dirty="0"/>
              <a:t> </a:t>
            </a:r>
            <a:r>
              <a:rPr lang="fi-FI" dirty="0" err="1"/>
              <a:t>aerosols</a:t>
            </a:r>
            <a:r>
              <a:rPr lang="fi-FI" dirty="0"/>
              <a:t> </a:t>
            </a:r>
            <a:r>
              <a:rPr lang="fi-FI" dirty="0" err="1"/>
              <a:t>exactly</a:t>
            </a:r>
            <a:r>
              <a:rPr lang="fi-FI" dirty="0"/>
              <a:t> </a:t>
            </a: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their</a:t>
            </a:r>
            <a:r>
              <a:rPr lang="fi-FI" dirty="0"/>
              <a:t> </a:t>
            </a:r>
            <a:r>
              <a:rPr lang="fi-FI" dirty="0" err="1"/>
              <a:t>physical</a:t>
            </a:r>
            <a:r>
              <a:rPr lang="fi-FI" dirty="0"/>
              <a:t> </a:t>
            </a:r>
            <a:r>
              <a:rPr lang="fi-FI" dirty="0" err="1"/>
              <a:t>size</a:t>
            </a:r>
            <a:r>
              <a:rPr lang="fi-FI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At </a:t>
            </a:r>
            <a:r>
              <a:rPr lang="fi-FI" dirty="0" err="1"/>
              <a:t>ambient</a:t>
            </a:r>
            <a:r>
              <a:rPr lang="fi-FI" dirty="0"/>
              <a:t> </a:t>
            </a:r>
            <a:r>
              <a:rPr lang="fi-FI" dirty="0" err="1"/>
              <a:t>relative</a:t>
            </a:r>
            <a:r>
              <a:rPr lang="fi-FI" dirty="0"/>
              <a:t> </a:t>
            </a:r>
            <a:r>
              <a:rPr lang="fi-FI" dirty="0" err="1"/>
              <a:t>humidity</a:t>
            </a:r>
            <a:r>
              <a:rPr lang="fi-FI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5BCEC6-B05C-6244-8A4D-AEF5F75EEFA2}"/>
              </a:ext>
            </a:extLst>
          </p:cNvPr>
          <p:cNvSpPr txBox="1"/>
          <p:nvPr/>
        </p:nvSpPr>
        <p:spPr>
          <a:xfrm>
            <a:off x="8887955" y="3630155"/>
            <a:ext cx="2592091" cy="2585323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i-FI" dirty="0"/>
              <a:t>PM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Surface  </a:t>
            </a:r>
            <a:r>
              <a:rPr lang="fi-FI" dirty="0" err="1"/>
              <a:t>concentration</a:t>
            </a: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err="1"/>
              <a:t>Measurement</a:t>
            </a:r>
            <a:r>
              <a:rPr lang="fi-FI" dirty="0"/>
              <a:t> of </a:t>
            </a:r>
            <a:r>
              <a:rPr lang="fi-FI" dirty="0" err="1"/>
              <a:t>specific</a:t>
            </a:r>
            <a:r>
              <a:rPr lang="fi-FI" dirty="0"/>
              <a:t> </a:t>
            </a:r>
            <a:r>
              <a:rPr lang="fi-FI" dirty="0" err="1"/>
              <a:t>sizes</a:t>
            </a:r>
            <a:r>
              <a:rPr lang="fi-FI" dirty="0"/>
              <a:t>, </a:t>
            </a:r>
            <a:r>
              <a:rPr lang="fi-FI" dirty="0" err="1"/>
              <a:t>also</a:t>
            </a:r>
            <a:r>
              <a:rPr lang="fi-FI" dirty="0"/>
              <a:t> </a:t>
            </a:r>
            <a:r>
              <a:rPr lang="fi-FI" dirty="0" err="1"/>
              <a:t>aerosols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too</a:t>
            </a:r>
            <a:r>
              <a:rPr lang="fi-FI" dirty="0"/>
              <a:t> </a:t>
            </a:r>
            <a:r>
              <a:rPr lang="fi-FI" dirty="0" err="1"/>
              <a:t>small</a:t>
            </a:r>
            <a:r>
              <a:rPr lang="fi-FI" dirty="0"/>
              <a:t> for </a:t>
            </a:r>
            <a:r>
              <a:rPr lang="fi-FI" dirty="0" err="1"/>
              <a:t>satellites</a:t>
            </a:r>
            <a:r>
              <a:rPr lang="fi-FI" dirty="0"/>
              <a:t> ”to </a:t>
            </a:r>
            <a:r>
              <a:rPr lang="fi-FI" dirty="0" err="1"/>
              <a:t>see</a:t>
            </a:r>
            <a:r>
              <a:rPr lang="fi-FI" dirty="0"/>
              <a:t>”.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err="1"/>
              <a:t>Defined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</a:t>
            </a:r>
            <a:r>
              <a:rPr lang="fi-FI" dirty="0" err="1"/>
              <a:t>dry</a:t>
            </a:r>
            <a:r>
              <a:rPr lang="fi-FI" dirty="0"/>
              <a:t> </a:t>
            </a:r>
            <a:r>
              <a:rPr lang="fi-FI" dirty="0" err="1"/>
              <a:t>particles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9383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113" y="1673827"/>
            <a:ext cx="12192000" cy="517514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0"/>
                </a:schemeClr>
              </a:gs>
              <a:gs pos="35000">
                <a:schemeClr val="accent3">
                  <a:lumMod val="0"/>
                  <a:lumOff val="100000"/>
                  <a:alpha val="38000"/>
                </a:schemeClr>
              </a:gs>
              <a:gs pos="99000">
                <a:schemeClr val="tx1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9513F13-5567-3E41-A499-0563D7EC0CF1}"/>
              </a:ext>
            </a:extLst>
          </p:cNvPr>
          <p:cNvSpPr txBox="1">
            <a:spLocks/>
          </p:cNvSpPr>
          <p:nvPr/>
        </p:nvSpPr>
        <p:spPr>
          <a:xfrm>
            <a:off x="1225658" y="40227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dirty="0" err="1"/>
              <a:t>Absorbing</a:t>
            </a:r>
            <a:r>
              <a:rPr lang="fi-FI" dirty="0"/>
              <a:t> </a:t>
            </a:r>
            <a:r>
              <a:rPr lang="fi-FI" dirty="0" err="1"/>
              <a:t>Aerosol</a:t>
            </a:r>
            <a:r>
              <a:rPr lang="fi-FI" dirty="0"/>
              <a:t> Index (AAI)</a:t>
            </a:r>
          </a:p>
        </p:txBody>
      </p:sp>
    </p:spTree>
    <p:extLst>
      <p:ext uri="{BB962C8B-B14F-4D97-AF65-F5344CB8AC3E}">
        <p14:creationId xmlns:p14="http://schemas.microsoft.com/office/powerpoint/2010/main" val="3992501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5EB458A-D48F-4343-B902-358D2263A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8015"/>
            <a:ext cx="10515600" cy="1325563"/>
          </a:xfrm>
        </p:spPr>
        <p:txBody>
          <a:bodyPr/>
          <a:lstStyle/>
          <a:p>
            <a:r>
              <a:rPr lang="fi-FI" dirty="0" err="1"/>
              <a:t>Absorbing</a:t>
            </a:r>
            <a:r>
              <a:rPr lang="fi-FI" dirty="0"/>
              <a:t> </a:t>
            </a:r>
            <a:r>
              <a:rPr lang="fi-FI" dirty="0" err="1"/>
              <a:t>Aerosol</a:t>
            </a:r>
            <a:r>
              <a:rPr lang="fi-FI" dirty="0"/>
              <a:t> Index (AAI)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21A2A8-C667-C54A-92E0-360BA9C54BCF}"/>
              </a:ext>
            </a:extLst>
          </p:cNvPr>
          <p:cNvSpPr txBox="1"/>
          <p:nvPr/>
        </p:nvSpPr>
        <p:spPr>
          <a:xfrm>
            <a:off x="348718" y="1176672"/>
            <a:ext cx="5747280" cy="46788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Also known as UV Aerosol Index (UVAI)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Defined using UV-wavelengths (typically 340 – 380 nm</a:t>
            </a:r>
            <a:r>
              <a:rPr lang="en-US" sz="2400" dirty="0">
                <a:sym typeface="Wingdings" pitchFamily="2" charset="2"/>
              </a:rPr>
              <a:t>; </a:t>
            </a:r>
            <a:r>
              <a:rPr lang="en-US" sz="2400" b="1" dirty="0">
                <a:sym typeface="Wingdings" pitchFamily="2" charset="2"/>
              </a:rPr>
              <a:t>GOME-2,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b="1" dirty="0">
                <a:sym typeface="Wingdings" pitchFamily="2" charset="2"/>
              </a:rPr>
              <a:t>TROPOMI</a:t>
            </a:r>
            <a:r>
              <a:rPr lang="en-US" sz="2400" dirty="0">
                <a:sym typeface="Wingdings" pitchFamily="2" charset="2"/>
              </a:rPr>
              <a:t>, OMI, OMPS)</a:t>
            </a:r>
            <a:endParaRPr lang="en-US" sz="2400" dirty="0"/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Sensitive to 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absorbing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/>
              <a:t>aerosols: smoke, volcanic ash, desert dust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 AAI separates the spectral contrast at two 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UV wavelengths </a:t>
            </a:r>
            <a:r>
              <a:rPr lang="en-US" sz="2400" dirty="0"/>
              <a:t>caused by aerosol extinction from that of other effects (e.g. </a:t>
            </a:r>
            <a:r>
              <a:rPr lang="en-US" sz="2400" dirty="0" err="1"/>
              <a:t>molec</a:t>
            </a:r>
            <a:r>
              <a:rPr lang="en-US" sz="2400" dirty="0"/>
              <a:t>. scattering)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Can be obtained also for cloudy scenes, where aerosols are on top of clouds.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2C531FB6-4DE4-A94D-83F9-C607763E129F}"/>
              </a:ext>
            </a:extLst>
          </p:cNvPr>
          <p:cNvSpPr/>
          <p:nvPr/>
        </p:nvSpPr>
        <p:spPr>
          <a:xfrm>
            <a:off x="493573" y="5982206"/>
            <a:ext cx="689254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CA48C8-E0BE-9149-BEA1-21F9DC9448E4}"/>
              </a:ext>
            </a:extLst>
          </p:cNvPr>
          <p:cNvSpPr txBox="1"/>
          <p:nvPr/>
        </p:nvSpPr>
        <p:spPr>
          <a:xfrm>
            <a:off x="1246907" y="5899712"/>
            <a:ext cx="8527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b="1" dirty="0">
                <a:solidFill>
                  <a:srgbClr val="002060"/>
                </a:solidFill>
              </a:rPr>
              <a:t>AAI is a </a:t>
            </a:r>
            <a:r>
              <a:rPr lang="fi-FI" sz="2800" b="1" dirty="0" err="1">
                <a:solidFill>
                  <a:srgbClr val="002060"/>
                </a:solidFill>
              </a:rPr>
              <a:t>good</a:t>
            </a:r>
            <a:r>
              <a:rPr lang="fi-FI" sz="2800" b="1" dirty="0">
                <a:solidFill>
                  <a:srgbClr val="002060"/>
                </a:solidFill>
              </a:rPr>
              <a:t> </a:t>
            </a:r>
            <a:r>
              <a:rPr lang="fi-FI" sz="2800" b="1" dirty="0" err="1">
                <a:solidFill>
                  <a:srgbClr val="002060"/>
                </a:solidFill>
              </a:rPr>
              <a:t>tracer</a:t>
            </a:r>
            <a:r>
              <a:rPr lang="fi-FI" sz="2800" b="1" dirty="0">
                <a:solidFill>
                  <a:srgbClr val="002060"/>
                </a:solidFill>
              </a:rPr>
              <a:t> for </a:t>
            </a:r>
            <a:r>
              <a:rPr lang="fi-FI" sz="2800" b="1" dirty="0" err="1">
                <a:solidFill>
                  <a:srgbClr val="002060"/>
                </a:solidFill>
              </a:rPr>
              <a:t>smoke</a:t>
            </a:r>
            <a:r>
              <a:rPr lang="fi-FI" sz="2800" b="1" dirty="0">
                <a:solidFill>
                  <a:srgbClr val="002060"/>
                </a:solidFill>
              </a:rPr>
              <a:t> and </a:t>
            </a:r>
            <a:r>
              <a:rPr lang="fi-FI" sz="2800" b="1" dirty="0" err="1">
                <a:solidFill>
                  <a:srgbClr val="002060"/>
                </a:solidFill>
              </a:rPr>
              <a:t>dust</a:t>
            </a:r>
            <a:r>
              <a:rPr lang="fi-FI" sz="2800" b="1" dirty="0">
                <a:solidFill>
                  <a:srgbClr val="002060"/>
                </a:solidFill>
              </a:rPr>
              <a:t>/</a:t>
            </a:r>
            <a:r>
              <a:rPr lang="fi-FI" sz="2800" b="1" dirty="0" err="1">
                <a:solidFill>
                  <a:srgbClr val="002060"/>
                </a:solidFill>
              </a:rPr>
              <a:t>ash</a:t>
            </a:r>
            <a:r>
              <a:rPr lang="fi-FI" sz="2800" b="1" dirty="0">
                <a:solidFill>
                  <a:srgbClr val="002060"/>
                </a:solidFill>
              </a:rPr>
              <a:t> </a:t>
            </a:r>
            <a:r>
              <a:rPr lang="fi-FI" sz="2800" b="1" dirty="0" err="1">
                <a:solidFill>
                  <a:srgbClr val="002060"/>
                </a:solidFill>
              </a:rPr>
              <a:t>plumes</a:t>
            </a:r>
            <a:endParaRPr lang="fi-FI" sz="2800" b="1" dirty="0">
              <a:solidFill>
                <a:srgbClr val="002060"/>
              </a:solidFill>
            </a:endParaRPr>
          </a:p>
        </p:txBody>
      </p:sp>
      <p:pic>
        <p:nvPicPr>
          <p:cNvPr id="9" name="Picture 8" descr="A picture containing sitting, table, black, snow&#10;&#10;Description automatically generated">
            <a:extLst>
              <a:ext uri="{FF2B5EF4-FFF2-40B4-BE49-F238E27FC236}">
                <a16:creationId xmlns:a16="http://schemas.microsoft.com/office/drawing/2014/main" id="{10769A63-2D59-554F-9397-E733C12615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70" t="3288" r="9502" b="8993"/>
          <a:stretch/>
        </p:blipFill>
        <p:spPr>
          <a:xfrm>
            <a:off x="6479971" y="1132508"/>
            <a:ext cx="5257801" cy="4678879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25F98083-8D29-C04F-B685-1CFFF3C030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082" y="533885"/>
            <a:ext cx="1673159" cy="87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291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9610F90-B13B-B44A-A7D1-EB3D9DDE0402}"/>
              </a:ext>
            </a:extLst>
          </p:cNvPr>
          <p:cNvSpPr/>
          <p:nvPr/>
        </p:nvSpPr>
        <p:spPr>
          <a:xfrm>
            <a:off x="8347363" y="4512758"/>
            <a:ext cx="3393397" cy="215151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Picture 4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34DFC8B7-994E-264C-A13A-9C8994AC81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022"/>
          <a:stretch/>
        </p:blipFill>
        <p:spPr>
          <a:xfrm>
            <a:off x="8908" y="437275"/>
            <a:ext cx="7659584" cy="638454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D68A006-351A-534D-9079-B9681E325128}"/>
              </a:ext>
            </a:extLst>
          </p:cNvPr>
          <p:cNvSpPr/>
          <p:nvPr/>
        </p:nvSpPr>
        <p:spPr>
          <a:xfrm>
            <a:off x="7724899" y="688814"/>
            <a:ext cx="4168238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400" b="1" dirty="0" err="1">
                <a:solidFill>
                  <a:schemeClr val="accent1">
                    <a:lumMod val="75000"/>
                  </a:schemeClr>
                </a:solidFill>
              </a:rPr>
              <a:t>Positive</a:t>
            </a:r>
            <a:r>
              <a:rPr lang="fi-FI" sz="2400" b="1" dirty="0">
                <a:solidFill>
                  <a:schemeClr val="accent1">
                    <a:lumMod val="75000"/>
                  </a:schemeClr>
                </a:solidFill>
              </a:rPr>
              <a:t> AAI </a:t>
            </a:r>
            <a:r>
              <a:rPr lang="fi-FI" sz="2400" b="1" dirty="0" err="1">
                <a:solidFill>
                  <a:schemeClr val="accent1">
                    <a:lumMod val="75000"/>
                  </a:schemeClr>
                </a:solidFill>
              </a:rPr>
              <a:t>values</a:t>
            </a:r>
            <a:r>
              <a:rPr lang="fi-FI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sz="2400" dirty="0" err="1"/>
              <a:t>indicate</a:t>
            </a:r>
            <a:r>
              <a:rPr lang="fi-FI" sz="2400" dirty="0"/>
              <a:t> </a:t>
            </a:r>
            <a:r>
              <a:rPr lang="fi-FI" sz="2400" b="1" dirty="0" err="1">
                <a:solidFill>
                  <a:schemeClr val="accent1">
                    <a:lumMod val="75000"/>
                  </a:schemeClr>
                </a:solidFill>
              </a:rPr>
              <a:t>presence</a:t>
            </a:r>
            <a:r>
              <a:rPr lang="fi-FI" sz="2400" b="1" dirty="0">
                <a:solidFill>
                  <a:schemeClr val="accent1">
                    <a:lumMod val="75000"/>
                  </a:schemeClr>
                </a:solidFill>
              </a:rPr>
              <a:t> of </a:t>
            </a:r>
            <a:r>
              <a:rPr lang="fi-FI" sz="2400" b="1" dirty="0" err="1">
                <a:solidFill>
                  <a:schemeClr val="accent1">
                    <a:lumMod val="75000"/>
                  </a:schemeClr>
                </a:solidFill>
              </a:rPr>
              <a:t>absorbing</a:t>
            </a:r>
            <a:r>
              <a:rPr lang="fi-FI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sz="2400" b="1" dirty="0" err="1">
                <a:solidFill>
                  <a:schemeClr val="accent1">
                    <a:lumMod val="75000"/>
                  </a:schemeClr>
                </a:solidFill>
              </a:rPr>
              <a:t>aerosols</a:t>
            </a:r>
            <a:endParaRPr lang="fi-FI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/>
              <a:t>For </a:t>
            </a:r>
            <a:r>
              <a:rPr lang="fi-FI" dirty="0" err="1"/>
              <a:t>clouds</a:t>
            </a:r>
            <a:r>
              <a:rPr lang="fi-FI" dirty="0"/>
              <a:t> (</a:t>
            </a:r>
            <a:r>
              <a:rPr lang="fi-FI" dirty="0" err="1"/>
              <a:t>or</a:t>
            </a:r>
            <a:r>
              <a:rPr lang="fi-FI" dirty="0"/>
              <a:t> </a:t>
            </a:r>
            <a:r>
              <a:rPr lang="fi-FI" dirty="0" err="1"/>
              <a:t>scattering</a:t>
            </a:r>
            <a:r>
              <a:rPr lang="fi-FI" dirty="0"/>
              <a:t> </a:t>
            </a:r>
            <a:r>
              <a:rPr lang="fi-FI" dirty="0" err="1"/>
              <a:t>aerosols</a:t>
            </a:r>
            <a:r>
              <a:rPr lang="fi-FI" dirty="0"/>
              <a:t>) AAI is </a:t>
            </a:r>
            <a:r>
              <a:rPr lang="fi-FI" dirty="0" err="1"/>
              <a:t>close</a:t>
            </a:r>
            <a:r>
              <a:rPr lang="fi-FI" dirty="0"/>
              <a:t> to </a:t>
            </a:r>
            <a:r>
              <a:rPr lang="fi-FI" dirty="0" err="1"/>
              <a:t>zero</a:t>
            </a:r>
            <a:r>
              <a:rPr lang="fi-FI" dirty="0"/>
              <a:t> </a:t>
            </a:r>
            <a:r>
              <a:rPr lang="fi-FI" dirty="0" err="1"/>
              <a:t>or</a:t>
            </a:r>
            <a:r>
              <a:rPr lang="fi-FI" dirty="0"/>
              <a:t> </a:t>
            </a:r>
            <a:r>
              <a:rPr lang="fi-FI" dirty="0" err="1"/>
              <a:t>negative</a:t>
            </a:r>
            <a:endParaRPr lang="fi-FI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 err="1"/>
              <a:t>Also</a:t>
            </a:r>
            <a:r>
              <a:rPr lang="fi-FI" dirty="0"/>
              <a:t> </a:t>
            </a:r>
            <a:r>
              <a:rPr lang="fi-FI" dirty="0" err="1"/>
              <a:t>sunglint</a:t>
            </a:r>
            <a:r>
              <a:rPr lang="fi-FI" dirty="0"/>
              <a:t> </a:t>
            </a:r>
            <a:r>
              <a:rPr lang="fi-FI" dirty="0" err="1"/>
              <a:t>over</a:t>
            </a:r>
            <a:r>
              <a:rPr lang="fi-FI" dirty="0"/>
              <a:t> </a:t>
            </a:r>
            <a:r>
              <a:rPr lang="fi-FI" dirty="0" err="1"/>
              <a:t>ocean</a:t>
            </a:r>
            <a:r>
              <a:rPr lang="fi-FI" dirty="0"/>
              <a:t> </a:t>
            </a:r>
            <a:r>
              <a:rPr lang="fi-FI" dirty="0" err="1"/>
              <a:t>causes</a:t>
            </a:r>
            <a:r>
              <a:rPr lang="fi-FI" dirty="0"/>
              <a:t> </a:t>
            </a:r>
            <a:r>
              <a:rPr lang="fi-FI" dirty="0" err="1"/>
              <a:t>positive</a:t>
            </a:r>
            <a:r>
              <a:rPr lang="fi-FI" dirty="0"/>
              <a:t> </a:t>
            </a:r>
            <a:r>
              <a:rPr lang="fi-FI" dirty="0" err="1"/>
              <a:t>values</a:t>
            </a:r>
            <a:r>
              <a:rPr lang="fi-FI" dirty="0"/>
              <a:t> </a:t>
            </a:r>
            <a:r>
              <a:rPr lang="fi-FI" dirty="0" err="1"/>
              <a:t>but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 is </a:t>
            </a:r>
            <a:r>
              <a:rPr lang="fi-FI" dirty="0" err="1"/>
              <a:t>often</a:t>
            </a:r>
            <a:r>
              <a:rPr lang="fi-FI" dirty="0"/>
              <a:t> </a:t>
            </a:r>
            <a:r>
              <a:rPr lang="fi-FI" dirty="0" err="1"/>
              <a:t>filtered</a:t>
            </a:r>
            <a:r>
              <a:rPr lang="fi-FI" dirty="0"/>
              <a:t> out </a:t>
            </a:r>
            <a:r>
              <a:rPr lang="fi-FI" dirty="0" err="1"/>
              <a:t>from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data.</a:t>
            </a:r>
          </a:p>
          <a:p>
            <a:pPr lvl="1"/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400" dirty="0"/>
              <a:t>For </a:t>
            </a:r>
            <a:r>
              <a:rPr lang="fi-FI" sz="2400" dirty="0" err="1"/>
              <a:t>plumes</a:t>
            </a:r>
            <a:r>
              <a:rPr lang="fi-FI" sz="2400" dirty="0"/>
              <a:t> </a:t>
            </a:r>
            <a:r>
              <a:rPr lang="fi-FI" sz="2400" dirty="0" err="1"/>
              <a:t>typically</a:t>
            </a:r>
            <a:r>
              <a:rPr lang="fi-FI" sz="2400" dirty="0"/>
              <a:t> AAI &gt; 1.0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 err="1"/>
              <a:t>Background</a:t>
            </a:r>
            <a:r>
              <a:rPr lang="fi-FI" dirty="0"/>
              <a:t> </a:t>
            </a:r>
            <a:r>
              <a:rPr lang="fi-FI" dirty="0" err="1"/>
              <a:t>typically</a:t>
            </a:r>
            <a:r>
              <a:rPr lang="fi-FI" dirty="0"/>
              <a:t> </a:t>
            </a:r>
            <a:r>
              <a:rPr lang="fi-FI" dirty="0" err="1"/>
              <a:t>slightly</a:t>
            </a:r>
            <a:r>
              <a:rPr lang="fi-FI" dirty="0"/>
              <a:t> </a:t>
            </a:r>
            <a:r>
              <a:rPr lang="fi-FI" dirty="0" err="1"/>
              <a:t>positive</a:t>
            </a:r>
            <a:endParaRPr lang="fi-FI" dirty="0"/>
          </a:p>
          <a:p>
            <a:endParaRPr lang="fi-FI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1E80D2-1BE6-D44F-8AC9-4AA0D92041FD}"/>
              </a:ext>
            </a:extLst>
          </p:cNvPr>
          <p:cNvSpPr txBox="1"/>
          <p:nvPr/>
        </p:nvSpPr>
        <p:spPr>
          <a:xfrm>
            <a:off x="627410" y="103864"/>
            <a:ext cx="5403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dirty="0" err="1"/>
              <a:t>Interpreting</a:t>
            </a:r>
            <a:r>
              <a:rPr lang="fi-FI" sz="3600" dirty="0"/>
              <a:t> AAI (1)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5BE1E5B-35AE-7042-B462-9F11B30B4787}"/>
              </a:ext>
            </a:extLst>
          </p:cNvPr>
          <p:cNvCxnSpPr>
            <a:cxnSpLocks/>
          </p:cNvCxnSpPr>
          <p:nvPr/>
        </p:nvCxnSpPr>
        <p:spPr>
          <a:xfrm flipH="1" flipV="1">
            <a:off x="2850079" y="3241963"/>
            <a:ext cx="558139" cy="2525647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921802E-E1D8-E841-B21A-245F16EBFF71}"/>
              </a:ext>
            </a:extLst>
          </p:cNvPr>
          <p:cNvCxnSpPr>
            <a:cxnSpLocks/>
          </p:cNvCxnSpPr>
          <p:nvPr/>
        </p:nvCxnSpPr>
        <p:spPr>
          <a:xfrm flipH="1" flipV="1">
            <a:off x="3329047" y="3241963"/>
            <a:ext cx="79171" cy="2480747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9C978F2-9E40-FA47-B46F-C03AB055C2DA}"/>
              </a:ext>
            </a:extLst>
          </p:cNvPr>
          <p:cNvSpPr txBox="1"/>
          <p:nvPr/>
        </p:nvSpPr>
        <p:spPr>
          <a:xfrm>
            <a:off x="2850079" y="5605394"/>
            <a:ext cx="105385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dirty="0"/>
              <a:t>Sun </a:t>
            </a:r>
            <a:r>
              <a:rPr lang="fi-FI" dirty="0" err="1"/>
              <a:t>glint</a:t>
            </a:r>
            <a:endParaRPr lang="fi-FI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2B087C7-33C2-F840-8B6B-2C8606CB64EA}"/>
              </a:ext>
            </a:extLst>
          </p:cNvPr>
          <p:cNvCxnSpPr>
            <a:cxnSpLocks/>
          </p:cNvCxnSpPr>
          <p:nvPr/>
        </p:nvCxnSpPr>
        <p:spPr>
          <a:xfrm flipH="1">
            <a:off x="3155867" y="1083606"/>
            <a:ext cx="1243940" cy="1636534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35F953C-EA21-D34F-A24C-C6A302C86D1A}"/>
              </a:ext>
            </a:extLst>
          </p:cNvPr>
          <p:cNvSpPr txBox="1"/>
          <p:nvPr/>
        </p:nvSpPr>
        <p:spPr>
          <a:xfrm>
            <a:off x="4405745" y="437275"/>
            <a:ext cx="2897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/>
              <a:t>Smoke</a:t>
            </a:r>
            <a:r>
              <a:rPr lang="fi-FI" dirty="0"/>
              <a:t> </a:t>
            </a:r>
            <a:r>
              <a:rPr lang="fi-FI" dirty="0" err="1"/>
              <a:t>plume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Canadian </a:t>
            </a:r>
            <a:r>
              <a:rPr lang="fi-FI" dirty="0" err="1"/>
              <a:t>forest</a:t>
            </a:r>
            <a:r>
              <a:rPr lang="fi-FI" dirty="0"/>
              <a:t> </a:t>
            </a:r>
            <a:r>
              <a:rPr lang="fi-FI" dirty="0" err="1"/>
              <a:t>fires</a:t>
            </a:r>
            <a:endParaRPr lang="fi-FI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15540DC-A95A-964C-9F18-33241C38C8BF}"/>
              </a:ext>
            </a:extLst>
          </p:cNvPr>
          <p:cNvCxnSpPr>
            <a:cxnSpLocks/>
          </p:cNvCxnSpPr>
          <p:nvPr/>
        </p:nvCxnSpPr>
        <p:spPr>
          <a:xfrm flipH="1" flipV="1">
            <a:off x="4087089" y="3522771"/>
            <a:ext cx="312718" cy="759017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729F017-4E88-B548-A221-41CEB0ADD965}"/>
              </a:ext>
            </a:extLst>
          </p:cNvPr>
          <p:cNvSpPr txBox="1"/>
          <p:nvPr/>
        </p:nvSpPr>
        <p:spPr>
          <a:xfrm>
            <a:off x="4087089" y="4189593"/>
            <a:ext cx="900010" cy="64633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fi-FI" dirty="0" err="1"/>
              <a:t>Desert</a:t>
            </a:r>
            <a:r>
              <a:rPr lang="fi-FI" dirty="0"/>
              <a:t> </a:t>
            </a:r>
            <a:r>
              <a:rPr lang="fi-FI" dirty="0" err="1"/>
              <a:t>dust</a:t>
            </a:r>
            <a:endParaRPr lang="fi-FI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D7247A-AA4D-284D-AB49-955DF812A882}"/>
              </a:ext>
            </a:extLst>
          </p:cNvPr>
          <p:cNvSpPr txBox="1"/>
          <p:nvPr/>
        </p:nvSpPr>
        <p:spPr>
          <a:xfrm>
            <a:off x="8587220" y="4512758"/>
            <a:ext cx="315354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AAI is </a:t>
            </a:r>
            <a:r>
              <a:rPr lang="fi-FI" dirty="0" err="1"/>
              <a:t>available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</a:t>
            </a:r>
            <a:r>
              <a:rPr lang="fi-FI" dirty="0" err="1"/>
              <a:t>several</a:t>
            </a:r>
            <a:r>
              <a:rPr lang="fi-FI" dirty="0"/>
              <a:t> </a:t>
            </a:r>
            <a:r>
              <a:rPr lang="fi-FI" dirty="0" err="1"/>
              <a:t>instruments</a:t>
            </a:r>
            <a:r>
              <a:rPr lang="fi-FI" dirty="0"/>
              <a:t>: </a:t>
            </a:r>
          </a:p>
          <a:p>
            <a:endParaRPr lang="fi-FI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GOME-2 (A,B,C)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TROPOMI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OMI, OMPS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 err="1"/>
              <a:t>Multi-instrument</a:t>
            </a:r>
            <a:r>
              <a:rPr lang="fi-FI" sz="1600" dirty="0"/>
              <a:t> AAI (&gt; 40 </a:t>
            </a:r>
            <a:r>
              <a:rPr lang="fi-FI" sz="1600" dirty="0" err="1"/>
              <a:t>year</a:t>
            </a:r>
            <a:r>
              <a:rPr lang="fi-FI" sz="1600" dirty="0"/>
              <a:t> </a:t>
            </a:r>
            <a:r>
              <a:rPr lang="fi-FI" sz="1600" dirty="0" err="1"/>
              <a:t>time</a:t>
            </a:r>
            <a:r>
              <a:rPr lang="fi-FI" sz="1600" dirty="0"/>
              <a:t> </a:t>
            </a:r>
            <a:r>
              <a:rPr lang="fi-FI" sz="1600" dirty="0" err="1"/>
              <a:t>series</a:t>
            </a:r>
            <a:r>
              <a:rPr lang="fi-FI" sz="1600" dirty="0"/>
              <a:t>! )</a:t>
            </a:r>
          </a:p>
        </p:txBody>
      </p:sp>
    </p:spTree>
    <p:extLst>
      <p:ext uri="{BB962C8B-B14F-4D97-AF65-F5344CB8AC3E}">
        <p14:creationId xmlns:p14="http://schemas.microsoft.com/office/powerpoint/2010/main" val="383897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B347E55-9285-2149-816B-B614D1850A66}"/>
              </a:ext>
            </a:extLst>
          </p:cNvPr>
          <p:cNvSpPr txBox="1"/>
          <p:nvPr/>
        </p:nvSpPr>
        <p:spPr>
          <a:xfrm>
            <a:off x="818321" y="1239868"/>
            <a:ext cx="4533074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/>
              <a:t>AAI </a:t>
            </a:r>
            <a:r>
              <a:rPr lang="fi-FI" sz="2000" dirty="0" err="1"/>
              <a:t>values</a:t>
            </a:r>
            <a:r>
              <a:rPr lang="fi-FI" sz="2000" dirty="0"/>
              <a:t> </a:t>
            </a:r>
            <a:r>
              <a:rPr lang="fi-FI" sz="2000" dirty="0" err="1"/>
              <a:t>depend</a:t>
            </a:r>
            <a:r>
              <a:rPr lang="fi-FI" sz="2000" dirty="0"/>
              <a:t> on </a:t>
            </a:r>
            <a:r>
              <a:rPr lang="fi-FI" sz="2000" dirty="0" err="1"/>
              <a:t>various</a:t>
            </a:r>
            <a:r>
              <a:rPr lang="fi-FI" sz="2000" dirty="0"/>
              <a:t> </a:t>
            </a:r>
            <a:r>
              <a:rPr lang="fi-FI" sz="2000" dirty="0" err="1"/>
              <a:t>factors</a:t>
            </a:r>
            <a:endParaRPr lang="fi-FI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 err="1"/>
              <a:t>Comparing</a:t>
            </a:r>
            <a:r>
              <a:rPr lang="fi-FI" dirty="0"/>
              <a:t> </a:t>
            </a:r>
            <a:r>
              <a:rPr lang="fi-FI" dirty="0" err="1"/>
              <a:t>cases</a:t>
            </a:r>
            <a:r>
              <a:rPr lang="fi-FI" dirty="0"/>
              <a:t> is </a:t>
            </a:r>
            <a:r>
              <a:rPr lang="fi-FI" dirty="0" err="1"/>
              <a:t>not</a:t>
            </a:r>
            <a:r>
              <a:rPr lang="fi-FI" dirty="0"/>
              <a:t> </a:t>
            </a:r>
            <a:r>
              <a:rPr lang="fi-FI" dirty="0" err="1"/>
              <a:t>straightforward</a:t>
            </a:r>
            <a:r>
              <a:rPr lang="fi-FI" dirty="0"/>
              <a:t>!</a:t>
            </a:r>
          </a:p>
          <a:p>
            <a:pPr lvl="1"/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 err="1"/>
              <a:t>Not</a:t>
            </a:r>
            <a:r>
              <a:rPr lang="fi-FI" sz="2000" dirty="0"/>
              <a:t> a ”</a:t>
            </a:r>
            <a:r>
              <a:rPr lang="fi-FI" sz="2000" dirty="0" err="1"/>
              <a:t>direct</a:t>
            </a:r>
            <a:r>
              <a:rPr lang="fi-FI" sz="2000" dirty="0"/>
              <a:t>” </a:t>
            </a:r>
            <a:r>
              <a:rPr lang="fi-FI" sz="2000" dirty="0" err="1"/>
              <a:t>measure</a:t>
            </a:r>
            <a:r>
              <a:rPr lang="fi-FI" sz="2000" dirty="0"/>
              <a:t> of </a:t>
            </a:r>
            <a:r>
              <a:rPr lang="fi-FI" sz="2000" dirty="0" err="1"/>
              <a:t>aerosol</a:t>
            </a:r>
            <a:r>
              <a:rPr lang="fi-FI" sz="2000" dirty="0"/>
              <a:t> </a:t>
            </a:r>
            <a:r>
              <a:rPr lang="fi-FI" sz="2000" dirty="0" err="1"/>
              <a:t>loading</a:t>
            </a:r>
            <a:endParaRPr lang="fi-FI" sz="2000" dirty="0"/>
          </a:p>
          <a:p>
            <a:endParaRPr lang="fi-FI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 err="1"/>
              <a:t>With</a:t>
            </a:r>
            <a:r>
              <a:rPr lang="fi-FI" sz="2000" dirty="0"/>
              <a:t> AAI </a:t>
            </a:r>
            <a:r>
              <a:rPr lang="fi-FI" sz="2000" dirty="0" err="1"/>
              <a:t>you</a:t>
            </a:r>
            <a:r>
              <a:rPr lang="fi-FI" sz="2000" dirty="0"/>
              <a:t> </a:t>
            </a:r>
            <a:r>
              <a:rPr lang="fi-FI" sz="2000" dirty="0" err="1"/>
              <a:t>typically</a:t>
            </a:r>
            <a:r>
              <a:rPr lang="fi-FI" sz="2000" dirty="0"/>
              <a:t> </a:t>
            </a:r>
            <a:r>
              <a:rPr lang="fi-FI" sz="2000" dirty="0" err="1"/>
              <a:t>see</a:t>
            </a:r>
            <a:r>
              <a:rPr lang="fi-FI" sz="2000" dirty="0"/>
              <a:t>  an </a:t>
            </a:r>
            <a:r>
              <a:rPr lang="fi-FI" sz="2000" dirty="0" err="1"/>
              <a:t>elevated</a:t>
            </a:r>
            <a:r>
              <a:rPr lang="fi-FI" sz="2000" dirty="0"/>
              <a:t> </a:t>
            </a:r>
            <a:r>
              <a:rPr lang="fi-FI" sz="2000" dirty="0" err="1"/>
              <a:t>plume</a:t>
            </a:r>
            <a:endParaRPr lang="fi-FI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/>
              <a:t>For </a:t>
            </a:r>
            <a:r>
              <a:rPr lang="fi-FI" dirty="0" err="1"/>
              <a:t>assessing</a:t>
            </a:r>
            <a:r>
              <a:rPr lang="fi-FI" dirty="0"/>
              <a:t> air </a:t>
            </a:r>
            <a:r>
              <a:rPr lang="fi-FI" dirty="0" err="1"/>
              <a:t>quality</a:t>
            </a:r>
            <a:r>
              <a:rPr lang="fi-FI" dirty="0"/>
              <a:t> at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surface</a:t>
            </a:r>
            <a:r>
              <a:rPr lang="fi-FI" dirty="0"/>
              <a:t>, </a:t>
            </a:r>
            <a:r>
              <a:rPr lang="fi-FI" dirty="0" err="1"/>
              <a:t>additional</a:t>
            </a:r>
            <a:r>
              <a:rPr lang="fi-FI" dirty="0"/>
              <a:t> </a:t>
            </a:r>
            <a:r>
              <a:rPr lang="fi-FI" dirty="0" err="1"/>
              <a:t>information</a:t>
            </a:r>
            <a:r>
              <a:rPr lang="fi-FI" dirty="0"/>
              <a:t> (</a:t>
            </a:r>
            <a:r>
              <a:rPr lang="fi-FI" dirty="0" err="1"/>
              <a:t>model</a:t>
            </a:r>
            <a:r>
              <a:rPr lang="fi-FI" dirty="0"/>
              <a:t>, in </a:t>
            </a:r>
            <a:r>
              <a:rPr lang="fi-FI" dirty="0" err="1"/>
              <a:t>situ</a:t>
            </a:r>
            <a:r>
              <a:rPr lang="fi-FI" dirty="0"/>
              <a:t>) is </a:t>
            </a:r>
            <a:r>
              <a:rPr lang="fi-FI" dirty="0" err="1"/>
              <a:t>recommended</a:t>
            </a:r>
            <a:r>
              <a:rPr lang="fi-FI" sz="2000" dirty="0"/>
              <a:t>.</a:t>
            </a:r>
          </a:p>
          <a:p>
            <a:pPr lvl="1"/>
            <a:endParaRPr lang="fi-FI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C34ACA-B449-8840-9000-39EA80B35405}"/>
              </a:ext>
            </a:extLst>
          </p:cNvPr>
          <p:cNvSpPr txBox="1"/>
          <p:nvPr/>
        </p:nvSpPr>
        <p:spPr>
          <a:xfrm>
            <a:off x="1531917" y="225631"/>
            <a:ext cx="5403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dirty="0" err="1"/>
              <a:t>Interpreting</a:t>
            </a:r>
            <a:r>
              <a:rPr lang="fi-FI" sz="3600" dirty="0"/>
              <a:t> AAI (2)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89F125-650E-954F-A64C-24C8340F895E}"/>
              </a:ext>
            </a:extLst>
          </p:cNvPr>
          <p:cNvSpPr txBox="1"/>
          <p:nvPr/>
        </p:nvSpPr>
        <p:spPr>
          <a:xfrm>
            <a:off x="7090110" y="5273075"/>
            <a:ext cx="35873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 err="1"/>
              <a:t>From</a:t>
            </a:r>
            <a:r>
              <a:rPr lang="fi-FI" sz="1400" dirty="0"/>
              <a:t>: </a:t>
            </a:r>
            <a:r>
              <a:rPr lang="fi-FI" sz="1400" dirty="0" err="1"/>
              <a:t>Ginoux</a:t>
            </a:r>
            <a:r>
              <a:rPr lang="fi-FI" sz="1400" dirty="0"/>
              <a:t> &amp; Torres, JGR, 2003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92B2F28-A4B9-7048-933E-1942B3C0D4E2}"/>
              </a:ext>
            </a:extLst>
          </p:cNvPr>
          <p:cNvGrpSpPr/>
          <p:nvPr/>
        </p:nvGrpSpPr>
        <p:grpSpPr>
          <a:xfrm>
            <a:off x="5486398" y="1239868"/>
            <a:ext cx="6400800" cy="3328746"/>
            <a:chOff x="1594022" y="1668913"/>
            <a:chExt cx="7829038" cy="3850099"/>
          </a:xfrm>
        </p:grpSpPr>
        <p:pic>
          <p:nvPicPr>
            <p:cNvPr id="22" name="Picture 21" descr="Chart&#10;&#10;Description automatically generated">
              <a:extLst>
                <a:ext uri="{FF2B5EF4-FFF2-40B4-BE49-F238E27FC236}">
                  <a16:creationId xmlns:a16="http://schemas.microsoft.com/office/drawing/2014/main" id="{7A35311D-2AF7-084D-B79D-B973C99B7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4022" y="1668913"/>
              <a:ext cx="7829038" cy="3850099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58A7E42-CC12-A845-9FB7-3F3D50F42A80}"/>
                </a:ext>
              </a:extLst>
            </p:cNvPr>
            <p:cNvSpPr/>
            <p:nvPr/>
          </p:nvSpPr>
          <p:spPr>
            <a:xfrm>
              <a:off x="7154562" y="2340321"/>
              <a:ext cx="1729946" cy="15198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9A61F9B-53BC-194E-9780-00732AD73ECA}"/>
                </a:ext>
              </a:extLst>
            </p:cNvPr>
            <p:cNvSpPr/>
            <p:nvPr/>
          </p:nvSpPr>
          <p:spPr>
            <a:xfrm>
              <a:off x="3027405" y="3459892"/>
              <a:ext cx="5869460" cy="654908"/>
            </a:xfrm>
            <a:custGeom>
              <a:avLst/>
              <a:gdLst>
                <a:gd name="connsiteX0" fmla="*/ 0 w 5869460"/>
                <a:gd name="connsiteY0" fmla="*/ 654908 h 654908"/>
                <a:gd name="connsiteX1" fmla="*/ 2718487 w 5869460"/>
                <a:gd name="connsiteY1" fmla="*/ 308919 h 654908"/>
                <a:gd name="connsiteX2" fmla="*/ 5140411 w 5869460"/>
                <a:gd name="connsiteY2" fmla="*/ 74140 h 654908"/>
                <a:gd name="connsiteX3" fmla="*/ 5869460 w 5869460"/>
                <a:gd name="connsiteY3" fmla="*/ 0 h 654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69460" h="654908">
                  <a:moveTo>
                    <a:pt x="0" y="654908"/>
                  </a:moveTo>
                  <a:lnTo>
                    <a:pt x="2718487" y="308919"/>
                  </a:lnTo>
                  <a:lnTo>
                    <a:pt x="5140411" y="74140"/>
                  </a:lnTo>
                  <a:lnTo>
                    <a:pt x="5869460" y="0"/>
                  </a:lnTo>
                </a:path>
              </a:pathLst>
            </a:custGeom>
            <a:noFill/>
            <a:ln w="69850">
              <a:solidFill>
                <a:srgbClr val="F40C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A0851FAD-D6C5-8448-90E8-682293C42E1A}"/>
                </a:ext>
              </a:extLst>
            </p:cNvPr>
            <p:cNvSpPr/>
            <p:nvPr/>
          </p:nvSpPr>
          <p:spPr>
            <a:xfrm>
              <a:off x="3002692" y="2483708"/>
              <a:ext cx="5881816" cy="1519881"/>
            </a:xfrm>
            <a:custGeom>
              <a:avLst/>
              <a:gdLst>
                <a:gd name="connsiteX0" fmla="*/ 0 w 5881816"/>
                <a:gd name="connsiteY0" fmla="*/ 1519881 h 1519881"/>
                <a:gd name="connsiteX1" fmla="*/ 1235676 w 5881816"/>
                <a:gd name="connsiteY1" fmla="*/ 1149178 h 1519881"/>
                <a:gd name="connsiteX2" fmla="*/ 2767913 w 5881816"/>
                <a:gd name="connsiteY2" fmla="*/ 729049 h 1519881"/>
                <a:gd name="connsiteX3" fmla="*/ 5881816 w 5881816"/>
                <a:gd name="connsiteY3" fmla="*/ 0 h 1519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81816" h="1519881">
                  <a:moveTo>
                    <a:pt x="0" y="1519881"/>
                  </a:moveTo>
                  <a:lnTo>
                    <a:pt x="1235676" y="1149178"/>
                  </a:lnTo>
                  <a:lnTo>
                    <a:pt x="2767913" y="729049"/>
                  </a:lnTo>
                  <a:lnTo>
                    <a:pt x="5881816" y="0"/>
                  </a:lnTo>
                </a:path>
              </a:pathLst>
            </a:custGeom>
            <a:noFill/>
            <a:ln w="666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BACC4E83-0BD1-064D-B0BF-6F206148A55C}"/>
                </a:ext>
              </a:extLst>
            </p:cNvPr>
            <p:cNvSpPr/>
            <p:nvPr/>
          </p:nvSpPr>
          <p:spPr>
            <a:xfrm>
              <a:off x="3015049" y="3175686"/>
              <a:ext cx="5881816" cy="877330"/>
            </a:xfrm>
            <a:custGeom>
              <a:avLst/>
              <a:gdLst>
                <a:gd name="connsiteX0" fmla="*/ 0 w 5881816"/>
                <a:gd name="connsiteY0" fmla="*/ 877330 h 877330"/>
                <a:gd name="connsiteX1" fmla="*/ 1210962 w 5881816"/>
                <a:gd name="connsiteY1" fmla="*/ 667265 h 877330"/>
                <a:gd name="connsiteX2" fmla="*/ 2767913 w 5881816"/>
                <a:gd name="connsiteY2" fmla="*/ 395417 h 877330"/>
                <a:gd name="connsiteX3" fmla="*/ 4448432 w 5881816"/>
                <a:gd name="connsiteY3" fmla="*/ 185352 h 877330"/>
                <a:gd name="connsiteX4" fmla="*/ 5881816 w 5881816"/>
                <a:gd name="connsiteY4" fmla="*/ 0 h 877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81816" h="877330">
                  <a:moveTo>
                    <a:pt x="0" y="877330"/>
                  </a:moveTo>
                  <a:lnTo>
                    <a:pt x="1210962" y="667265"/>
                  </a:lnTo>
                  <a:lnTo>
                    <a:pt x="2767913" y="395417"/>
                  </a:lnTo>
                  <a:lnTo>
                    <a:pt x="4448432" y="185352"/>
                  </a:lnTo>
                  <a:lnTo>
                    <a:pt x="5881816" y="0"/>
                  </a:lnTo>
                </a:path>
              </a:pathLst>
            </a:custGeom>
            <a:noFill/>
            <a:ln w="635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C3C425F-E027-994D-8319-CABDC68521A3}"/>
              </a:ext>
            </a:extLst>
          </p:cNvPr>
          <p:cNvSpPr txBox="1"/>
          <p:nvPr/>
        </p:nvSpPr>
        <p:spPr>
          <a:xfrm>
            <a:off x="7785936" y="4603534"/>
            <a:ext cx="4337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/>
              <a:t>”</a:t>
            </a:r>
            <a:r>
              <a:rPr lang="fi-FI" sz="1600" dirty="0" err="1"/>
              <a:t>Increasing</a:t>
            </a:r>
            <a:r>
              <a:rPr lang="fi-FI" sz="1600" dirty="0"/>
              <a:t> </a:t>
            </a:r>
            <a:r>
              <a:rPr lang="fi-FI" sz="1600" dirty="0" err="1"/>
              <a:t>aerosol</a:t>
            </a:r>
            <a:r>
              <a:rPr lang="fi-FI" sz="1600" dirty="0"/>
              <a:t> </a:t>
            </a:r>
            <a:r>
              <a:rPr lang="fi-FI" sz="1600" dirty="0" err="1"/>
              <a:t>loading</a:t>
            </a:r>
            <a:r>
              <a:rPr lang="fi-FI" sz="1600" dirty="0"/>
              <a:t>”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773C737-D4A2-8143-921F-4D1523B7F4BE}"/>
              </a:ext>
            </a:extLst>
          </p:cNvPr>
          <p:cNvCxnSpPr>
            <a:cxnSpLocks/>
          </p:cNvCxnSpPr>
          <p:nvPr/>
        </p:nvCxnSpPr>
        <p:spPr>
          <a:xfrm>
            <a:off x="10223820" y="4772363"/>
            <a:ext cx="1031789" cy="0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1AD19EE-F9B4-B34C-87F8-F9CDDC110599}"/>
              </a:ext>
            </a:extLst>
          </p:cNvPr>
          <p:cNvCxnSpPr>
            <a:cxnSpLocks/>
          </p:cNvCxnSpPr>
          <p:nvPr/>
        </p:nvCxnSpPr>
        <p:spPr>
          <a:xfrm>
            <a:off x="6948008" y="4786746"/>
            <a:ext cx="837928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102140F-BB1D-244C-A04E-6368F723DCB0}"/>
              </a:ext>
            </a:extLst>
          </p:cNvPr>
          <p:cNvSpPr txBox="1"/>
          <p:nvPr/>
        </p:nvSpPr>
        <p:spPr>
          <a:xfrm>
            <a:off x="9231676" y="1762653"/>
            <a:ext cx="28914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/>
              <a:t>Abs. </a:t>
            </a:r>
            <a:r>
              <a:rPr lang="fi-FI" sz="1200" dirty="0" err="1"/>
              <a:t>aerosols</a:t>
            </a:r>
            <a:r>
              <a:rPr lang="fi-FI" sz="1200" dirty="0"/>
              <a:t> at 6 km </a:t>
            </a:r>
            <a:r>
              <a:rPr lang="fi-FI" sz="1200" dirty="0" err="1"/>
              <a:t>height</a:t>
            </a:r>
            <a:endParaRPr lang="fi-FI" sz="12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FB5D386-6C09-C74B-A165-D3A1DDBFD769}"/>
              </a:ext>
            </a:extLst>
          </p:cNvPr>
          <p:cNvSpPr txBox="1"/>
          <p:nvPr/>
        </p:nvSpPr>
        <p:spPr>
          <a:xfrm>
            <a:off x="9231676" y="2351571"/>
            <a:ext cx="3016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/>
              <a:t>Abs. </a:t>
            </a:r>
            <a:r>
              <a:rPr lang="fi-FI" sz="1200" dirty="0" err="1"/>
              <a:t>aerosols</a:t>
            </a:r>
            <a:r>
              <a:rPr lang="fi-FI" sz="1200" dirty="0"/>
              <a:t> at 2.5km </a:t>
            </a:r>
            <a:r>
              <a:rPr lang="fi-FI" sz="1200" dirty="0" err="1"/>
              <a:t>height</a:t>
            </a:r>
            <a:endParaRPr lang="fi-FI" sz="12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5E8F13-A70E-E142-8E5C-5EDE78A56746}"/>
              </a:ext>
            </a:extLst>
          </p:cNvPr>
          <p:cNvSpPr txBox="1"/>
          <p:nvPr/>
        </p:nvSpPr>
        <p:spPr>
          <a:xfrm>
            <a:off x="9231676" y="2941982"/>
            <a:ext cx="3016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/>
              <a:t>Abs. </a:t>
            </a:r>
            <a:r>
              <a:rPr lang="fi-FI" sz="1200" dirty="0" err="1"/>
              <a:t>aerosols</a:t>
            </a:r>
            <a:r>
              <a:rPr lang="fi-FI" sz="1200" dirty="0"/>
              <a:t> at 1.5km </a:t>
            </a:r>
            <a:r>
              <a:rPr lang="fi-FI" sz="1200" dirty="0" err="1"/>
              <a:t>height</a:t>
            </a:r>
            <a:endParaRPr lang="fi-FI" sz="12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E61224A-4BF6-7244-90E5-442884E97699}"/>
              </a:ext>
            </a:extLst>
          </p:cNvPr>
          <p:cNvSpPr txBox="1"/>
          <p:nvPr/>
        </p:nvSpPr>
        <p:spPr>
          <a:xfrm>
            <a:off x="6506433" y="1136370"/>
            <a:ext cx="2377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(single </a:t>
            </a:r>
            <a:r>
              <a:rPr lang="fi-FI" dirty="0" err="1"/>
              <a:t>scatt</a:t>
            </a:r>
            <a:r>
              <a:rPr lang="fi-FI" dirty="0"/>
              <a:t>. </a:t>
            </a:r>
            <a:r>
              <a:rPr lang="fi-FI" dirty="0" err="1"/>
              <a:t>albedo</a:t>
            </a:r>
            <a:r>
              <a:rPr lang="fi-FI" dirty="0"/>
              <a:t>)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C133ED5-EA0C-7645-A6B6-4AC527D4DC77}"/>
              </a:ext>
            </a:extLst>
          </p:cNvPr>
          <p:cNvCxnSpPr/>
          <p:nvPr/>
        </p:nvCxnSpPr>
        <p:spPr>
          <a:xfrm flipV="1">
            <a:off x="5718875" y="1321036"/>
            <a:ext cx="0" cy="441617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99BFE35-9F60-1C4B-B28A-6CD134A3B982}"/>
              </a:ext>
            </a:extLst>
          </p:cNvPr>
          <p:cNvCxnSpPr>
            <a:cxnSpLocks/>
          </p:cNvCxnSpPr>
          <p:nvPr/>
        </p:nvCxnSpPr>
        <p:spPr>
          <a:xfrm flipV="1">
            <a:off x="5699501" y="3429000"/>
            <a:ext cx="0" cy="673237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D8DC448-AB89-1E42-A9EE-5FC085C07D8E}"/>
              </a:ext>
            </a:extLst>
          </p:cNvPr>
          <p:cNvCxnSpPr/>
          <p:nvPr/>
        </p:nvCxnSpPr>
        <p:spPr>
          <a:xfrm>
            <a:off x="8930257" y="1510848"/>
            <a:ext cx="0" cy="2223774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30008CF-E04E-D745-B528-1036E0B0EE1D}"/>
              </a:ext>
            </a:extLst>
          </p:cNvPr>
          <p:cNvCxnSpPr>
            <a:cxnSpLocks/>
          </p:cNvCxnSpPr>
          <p:nvPr/>
        </p:nvCxnSpPr>
        <p:spPr>
          <a:xfrm flipH="1">
            <a:off x="6297735" y="2463291"/>
            <a:ext cx="2651067" cy="14103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9F31E17-8E64-5F4E-9AB8-7FEC18E847EB}"/>
              </a:ext>
            </a:extLst>
          </p:cNvPr>
          <p:cNvCxnSpPr>
            <a:cxnSpLocks/>
          </p:cNvCxnSpPr>
          <p:nvPr/>
        </p:nvCxnSpPr>
        <p:spPr>
          <a:xfrm flipH="1">
            <a:off x="6217986" y="3111347"/>
            <a:ext cx="2651067" cy="14103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443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5C507-5A72-8246-A675-93ED03651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279"/>
            <a:ext cx="10515600" cy="1325563"/>
          </a:xfrm>
        </p:spPr>
        <p:txBody>
          <a:bodyPr/>
          <a:lstStyle/>
          <a:p>
            <a:pPr algn="ctr"/>
            <a:r>
              <a:rPr lang="fi-FI" dirty="0"/>
              <a:t>AOD vs. AAI: </a:t>
            </a:r>
            <a:r>
              <a:rPr lang="fi-FI" dirty="0" err="1"/>
              <a:t>India</a:t>
            </a:r>
            <a:r>
              <a:rPr lang="fi-FI" dirty="0"/>
              <a:t> and China, 4.11.2019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ACE2E6-5BA2-D243-8A62-6CFEB55A71F1}"/>
              </a:ext>
            </a:extLst>
          </p:cNvPr>
          <p:cNvSpPr txBox="1"/>
          <p:nvPr/>
        </p:nvSpPr>
        <p:spPr>
          <a:xfrm rot="5400000">
            <a:off x="10787507" y="2645225"/>
            <a:ext cx="2065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/>
              <a:t>AOD at 550 </a:t>
            </a:r>
            <a:r>
              <a:rPr lang="fi-FI" dirty="0" err="1"/>
              <a:t>nm</a:t>
            </a:r>
            <a:endParaRPr lang="fi-FI" dirty="0"/>
          </a:p>
        </p:txBody>
      </p:sp>
      <p:pic>
        <p:nvPicPr>
          <p:cNvPr id="8" name="Picture 7" descr="India_AOD_Terra_04112019.jpeg">
            <a:extLst>
              <a:ext uri="{FF2B5EF4-FFF2-40B4-BE49-F238E27FC236}">
                <a16:creationId xmlns:a16="http://schemas.microsoft.com/office/drawing/2014/main" id="{6CA00198-00F2-F447-80B8-14740A01A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964" y="1637480"/>
            <a:ext cx="2912978" cy="2324266"/>
          </a:xfrm>
          <a:prstGeom prst="rect">
            <a:avLst/>
          </a:prstGeom>
        </p:spPr>
      </p:pic>
      <p:pic>
        <p:nvPicPr>
          <p:cNvPr id="9" name="Picture 8" descr="Beijing_AOD_Terra_04112019.jpeg">
            <a:extLst>
              <a:ext uri="{FF2B5EF4-FFF2-40B4-BE49-F238E27FC236}">
                <a16:creationId xmlns:a16="http://schemas.microsoft.com/office/drawing/2014/main" id="{2C3C0462-5917-944A-BED0-8B6D9F545D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945" y="1601753"/>
            <a:ext cx="2605054" cy="2324265"/>
          </a:xfrm>
          <a:prstGeom prst="rect">
            <a:avLst/>
          </a:prstGeom>
        </p:spPr>
      </p:pic>
      <p:pic>
        <p:nvPicPr>
          <p:cNvPr id="10" name="Picture 9" descr="AAI_Beijing_04112019.png">
            <a:extLst>
              <a:ext uri="{FF2B5EF4-FFF2-40B4-BE49-F238E27FC236}">
                <a16:creationId xmlns:a16="http://schemas.microsoft.com/office/drawing/2014/main" id="{64672C68-AEB6-074A-B25C-68E886BD44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0"/>
          <a:stretch/>
        </p:blipFill>
        <p:spPr>
          <a:xfrm>
            <a:off x="8823808" y="4022659"/>
            <a:ext cx="3102178" cy="2695549"/>
          </a:xfrm>
          <a:prstGeom prst="rect">
            <a:avLst/>
          </a:prstGeom>
        </p:spPr>
      </p:pic>
      <p:pic>
        <p:nvPicPr>
          <p:cNvPr id="11" name="Picture 10" descr="AAI_04112019_Delhi.png">
            <a:extLst>
              <a:ext uri="{FF2B5EF4-FFF2-40B4-BE49-F238E27FC236}">
                <a16:creationId xmlns:a16="http://schemas.microsoft.com/office/drawing/2014/main" id="{4928272D-1F05-C148-AB17-CB6F877456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294" y="4058387"/>
            <a:ext cx="3614841" cy="27281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3E1CE6B-2CDD-9640-9E68-F31D2A9F8E2C}"/>
              </a:ext>
            </a:extLst>
          </p:cNvPr>
          <p:cNvSpPr txBox="1"/>
          <p:nvPr/>
        </p:nvSpPr>
        <p:spPr>
          <a:xfrm>
            <a:off x="378026" y="1637480"/>
            <a:ext cx="51609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/>
              <a:t> On 4.11. in </a:t>
            </a:r>
            <a:r>
              <a:rPr lang="fi-FI" sz="2000" dirty="0" err="1"/>
              <a:t>India</a:t>
            </a:r>
            <a:r>
              <a:rPr lang="fi-FI" sz="2000" dirty="0"/>
              <a:t> and China AOD (550 </a:t>
            </a:r>
            <a:r>
              <a:rPr lang="fi-FI" sz="2000" dirty="0" err="1"/>
              <a:t>nm</a:t>
            </a:r>
            <a:r>
              <a:rPr lang="fi-FI" sz="2000" dirty="0"/>
              <a:t>) </a:t>
            </a:r>
            <a:r>
              <a:rPr lang="fi-FI" sz="2000" dirty="0" err="1"/>
              <a:t>was</a:t>
            </a:r>
            <a:r>
              <a:rPr lang="fi-FI" sz="2000" dirty="0"/>
              <a:t> </a:t>
            </a:r>
            <a:r>
              <a:rPr lang="fi-FI" sz="2000" dirty="0" err="1"/>
              <a:t>very</a:t>
            </a:r>
            <a:r>
              <a:rPr lang="fi-FI" sz="2000" dirty="0"/>
              <a:t> </a:t>
            </a:r>
            <a:r>
              <a:rPr lang="fi-FI" sz="2000" dirty="0" err="1"/>
              <a:t>high</a:t>
            </a:r>
            <a:r>
              <a:rPr lang="fi-FI" sz="2000" dirty="0"/>
              <a:t> (0.5…2.0)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/>
              <a:t> </a:t>
            </a:r>
            <a:r>
              <a:rPr lang="fi-FI" sz="2000" dirty="0" err="1"/>
              <a:t>The</a:t>
            </a:r>
            <a:r>
              <a:rPr lang="fi-FI" sz="2000" dirty="0"/>
              <a:t> </a:t>
            </a:r>
            <a:r>
              <a:rPr lang="fi-FI" sz="2000" dirty="0" err="1"/>
              <a:t>same</a:t>
            </a:r>
            <a:r>
              <a:rPr lang="fi-FI" sz="2000" dirty="0"/>
              <a:t> </a:t>
            </a:r>
            <a:r>
              <a:rPr lang="fi-FI" sz="2000" dirty="0" err="1"/>
              <a:t>day</a:t>
            </a:r>
            <a:r>
              <a:rPr lang="fi-FI" sz="2000" dirty="0"/>
              <a:t> AAI </a:t>
            </a:r>
            <a:r>
              <a:rPr lang="fi-FI" sz="2000" dirty="0" err="1"/>
              <a:t>was</a:t>
            </a:r>
            <a:r>
              <a:rPr lang="fi-FI" sz="2000" dirty="0"/>
              <a:t> </a:t>
            </a:r>
            <a:r>
              <a:rPr lang="fi-FI" sz="2000" dirty="0" err="1"/>
              <a:t>elevated</a:t>
            </a:r>
            <a:r>
              <a:rPr lang="fi-FI" sz="2000" dirty="0"/>
              <a:t> </a:t>
            </a:r>
            <a:r>
              <a:rPr lang="fi-FI" sz="2000" dirty="0" err="1"/>
              <a:t>only</a:t>
            </a:r>
            <a:r>
              <a:rPr lang="fi-FI" sz="2000" dirty="0"/>
              <a:t> in </a:t>
            </a:r>
            <a:r>
              <a:rPr lang="fi-FI" sz="2000" dirty="0" err="1"/>
              <a:t>India</a:t>
            </a:r>
            <a:r>
              <a:rPr lang="fi-FI" sz="2000" dirty="0"/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8EFD88-5F64-E44F-B7DE-C0D96D8FE068}"/>
              </a:ext>
            </a:extLst>
          </p:cNvPr>
          <p:cNvSpPr txBox="1"/>
          <p:nvPr/>
        </p:nvSpPr>
        <p:spPr>
          <a:xfrm rot="5400000">
            <a:off x="10897270" y="4906295"/>
            <a:ext cx="2065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/>
              <a:t>AAI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4C5F34-E034-C247-AC24-882021EB2DA3}"/>
              </a:ext>
            </a:extLst>
          </p:cNvPr>
          <p:cNvSpPr txBox="1"/>
          <p:nvPr/>
        </p:nvSpPr>
        <p:spPr>
          <a:xfrm>
            <a:off x="528234" y="3171099"/>
            <a:ext cx="4121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dirty="0" err="1">
                <a:solidFill>
                  <a:schemeClr val="accent5"/>
                </a:solidFill>
              </a:rPr>
              <a:t>Why</a:t>
            </a:r>
            <a:r>
              <a:rPr lang="fi-FI" sz="2400" dirty="0">
                <a:solidFill>
                  <a:schemeClr val="accent5"/>
                </a:solidFill>
              </a:rPr>
              <a:t> </a:t>
            </a:r>
            <a:r>
              <a:rPr lang="fi-FI" sz="2400" dirty="0" err="1">
                <a:solidFill>
                  <a:schemeClr val="accent5"/>
                </a:solidFill>
              </a:rPr>
              <a:t>the</a:t>
            </a:r>
            <a:r>
              <a:rPr lang="fi-FI" sz="2400" dirty="0">
                <a:solidFill>
                  <a:schemeClr val="accent5"/>
                </a:solidFill>
              </a:rPr>
              <a:t> </a:t>
            </a:r>
            <a:r>
              <a:rPr lang="fi-FI" sz="2400" dirty="0" err="1">
                <a:solidFill>
                  <a:schemeClr val="accent5"/>
                </a:solidFill>
              </a:rPr>
              <a:t>difference</a:t>
            </a:r>
            <a:r>
              <a:rPr lang="fi-FI" sz="2400" dirty="0">
                <a:solidFill>
                  <a:schemeClr val="accent5"/>
                </a:solidFill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375ACB-7DD5-6F4A-B101-0771F73107F8}"/>
              </a:ext>
            </a:extLst>
          </p:cNvPr>
          <p:cNvSpPr txBox="1"/>
          <p:nvPr/>
        </p:nvSpPr>
        <p:spPr>
          <a:xfrm>
            <a:off x="683275" y="4121465"/>
            <a:ext cx="45504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/>
              <a:t>Aerosol type!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AOD -&gt; </a:t>
            </a:r>
            <a:r>
              <a:rPr lang="en-US" sz="2000" dirty="0">
                <a:solidFill>
                  <a:srgbClr val="FF0000"/>
                </a:solidFill>
              </a:rPr>
              <a:t>all optically active </a:t>
            </a:r>
            <a:r>
              <a:rPr lang="en-US" sz="2000" dirty="0"/>
              <a:t>aerosols, related to aerosol amount.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AAI -&gt; </a:t>
            </a:r>
            <a:r>
              <a:rPr lang="en-US" sz="2000" dirty="0">
                <a:solidFill>
                  <a:srgbClr val="FF0000"/>
                </a:solidFill>
              </a:rPr>
              <a:t>only absorbing </a:t>
            </a:r>
            <a:r>
              <a:rPr lang="en-US" sz="2000" dirty="0"/>
              <a:t>aerosols! Depends on the amount but also on many other factors</a:t>
            </a:r>
            <a:endParaRPr lang="fi-FI" sz="2000" dirty="0"/>
          </a:p>
        </p:txBody>
      </p:sp>
    </p:spTree>
    <p:extLst>
      <p:ext uri="{BB962C8B-B14F-4D97-AF65-F5344CB8AC3E}">
        <p14:creationId xmlns:p14="http://schemas.microsoft.com/office/powerpoint/2010/main" val="26573549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113" y="1673827"/>
            <a:ext cx="12192000" cy="517514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0"/>
                </a:schemeClr>
              </a:gs>
              <a:gs pos="35000">
                <a:schemeClr val="accent3">
                  <a:lumMod val="0"/>
                  <a:lumOff val="100000"/>
                  <a:alpha val="38000"/>
                </a:schemeClr>
              </a:gs>
              <a:gs pos="99000">
                <a:schemeClr val="tx1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9513F13-5567-3E41-A499-0563D7EC0CF1}"/>
              </a:ext>
            </a:extLst>
          </p:cNvPr>
          <p:cNvSpPr txBox="1">
            <a:spLocks/>
          </p:cNvSpPr>
          <p:nvPr/>
        </p:nvSpPr>
        <p:spPr>
          <a:xfrm>
            <a:off x="1225658" y="40227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dirty="0" err="1"/>
              <a:t>Absorbing</a:t>
            </a:r>
            <a:r>
              <a:rPr lang="fi-FI" dirty="0"/>
              <a:t> </a:t>
            </a:r>
            <a:r>
              <a:rPr lang="fi-FI" dirty="0" err="1"/>
              <a:t>Aerosol</a:t>
            </a:r>
            <a:r>
              <a:rPr lang="fi-FI" dirty="0"/>
              <a:t> </a:t>
            </a:r>
            <a:r>
              <a:rPr lang="fi-FI" dirty="0" err="1"/>
              <a:t>Height</a:t>
            </a:r>
            <a:r>
              <a:rPr lang="fi-FI" dirty="0"/>
              <a:t> (AAH)</a:t>
            </a:r>
          </a:p>
        </p:txBody>
      </p:sp>
    </p:spTree>
    <p:extLst>
      <p:ext uri="{BB962C8B-B14F-4D97-AF65-F5344CB8AC3E}">
        <p14:creationId xmlns:p14="http://schemas.microsoft.com/office/powerpoint/2010/main" val="16534273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CFA34-3A2E-8340-B42E-809486B35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804" y="178794"/>
            <a:ext cx="10515600" cy="1325563"/>
          </a:xfrm>
        </p:spPr>
        <p:txBody>
          <a:bodyPr>
            <a:normAutofit/>
          </a:bodyPr>
          <a:lstStyle/>
          <a:p>
            <a:r>
              <a:rPr lang="fi-FI" sz="3200" dirty="0"/>
              <a:t>GOME-2 </a:t>
            </a:r>
            <a:r>
              <a:rPr lang="fi-FI" sz="3200" dirty="0" err="1"/>
              <a:t>Absobing</a:t>
            </a:r>
            <a:r>
              <a:rPr lang="fi-FI" sz="3200" dirty="0"/>
              <a:t> </a:t>
            </a:r>
            <a:r>
              <a:rPr lang="fi-FI" sz="3200" dirty="0" err="1"/>
              <a:t>Aerosol</a:t>
            </a:r>
            <a:r>
              <a:rPr lang="fi-FI" sz="3200" dirty="0"/>
              <a:t> </a:t>
            </a:r>
            <a:r>
              <a:rPr lang="fi-FI" sz="3200" dirty="0" err="1"/>
              <a:t>Height</a:t>
            </a:r>
            <a:endParaRPr lang="fi-FI" sz="3200" dirty="0"/>
          </a:p>
        </p:txBody>
      </p:sp>
      <p:pic>
        <p:nvPicPr>
          <p:cNvPr id="6" name="Content Placeholder 5" descr="Logo&#10;&#10;Description automatically generated">
            <a:extLst>
              <a:ext uri="{FF2B5EF4-FFF2-40B4-BE49-F238E27FC236}">
                <a16:creationId xmlns:a16="http://schemas.microsoft.com/office/drawing/2014/main" id="{0D2B4148-18E9-4544-A039-0575B1027E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492" y="303722"/>
            <a:ext cx="2420618" cy="229769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D42BB4-00BF-8D47-8D69-1183DC10BFBF}"/>
              </a:ext>
            </a:extLst>
          </p:cNvPr>
          <p:cNvSpPr txBox="1"/>
          <p:nvPr/>
        </p:nvSpPr>
        <p:spPr>
          <a:xfrm>
            <a:off x="369804" y="1618454"/>
            <a:ext cx="594346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400" dirty="0" err="1"/>
              <a:t>Retrieval</a:t>
            </a:r>
            <a:r>
              <a:rPr lang="fi-FI" sz="2400" dirty="0"/>
              <a:t> is </a:t>
            </a:r>
            <a:r>
              <a:rPr lang="fi-FI" sz="2400" dirty="0" err="1"/>
              <a:t>based</a:t>
            </a:r>
            <a:r>
              <a:rPr lang="fi-FI" sz="2400" dirty="0"/>
              <a:t> on </a:t>
            </a:r>
            <a:r>
              <a:rPr lang="fi-FI" sz="2400" dirty="0" err="1"/>
              <a:t>Oxygen</a:t>
            </a:r>
            <a:r>
              <a:rPr lang="fi-FI" sz="2400" dirty="0"/>
              <a:t> A-</a:t>
            </a:r>
            <a:r>
              <a:rPr lang="fi-FI" sz="2400" dirty="0" err="1"/>
              <a:t>band</a:t>
            </a:r>
            <a:r>
              <a:rPr lang="fi-FI" sz="2400" dirty="0"/>
              <a:t> and </a:t>
            </a:r>
            <a:r>
              <a:rPr lang="fi-FI" sz="2400" dirty="0" err="1"/>
              <a:t>information</a:t>
            </a:r>
            <a:r>
              <a:rPr lang="fi-FI" sz="2400" dirty="0"/>
              <a:t> </a:t>
            </a:r>
            <a:r>
              <a:rPr lang="fi-FI" sz="2400" dirty="0" err="1"/>
              <a:t>derived</a:t>
            </a:r>
            <a:r>
              <a:rPr lang="fi-FI" sz="2400" dirty="0"/>
              <a:t> </a:t>
            </a:r>
            <a:r>
              <a:rPr lang="fi-FI" sz="2400" dirty="0" err="1"/>
              <a:t>from</a:t>
            </a:r>
            <a:r>
              <a:rPr lang="fi-FI" sz="2400" dirty="0"/>
              <a:t> FRESCO </a:t>
            </a:r>
            <a:r>
              <a:rPr lang="fi-FI" sz="2400" dirty="0" err="1"/>
              <a:t>cloud</a:t>
            </a:r>
            <a:r>
              <a:rPr lang="fi-FI" sz="2400" dirty="0"/>
              <a:t> </a:t>
            </a:r>
            <a:r>
              <a:rPr lang="fi-FI" sz="2400" dirty="0" err="1"/>
              <a:t>algorithm</a:t>
            </a:r>
            <a:r>
              <a:rPr lang="fi-FI" sz="24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400" dirty="0"/>
              <a:t>AAH is </a:t>
            </a:r>
            <a:r>
              <a:rPr lang="fi-FI" sz="2400" dirty="0" err="1"/>
              <a:t>provided</a:t>
            </a:r>
            <a:r>
              <a:rPr lang="fi-FI" sz="2400" dirty="0"/>
              <a:t> </a:t>
            </a:r>
            <a:r>
              <a:rPr lang="fi-FI" sz="2400" dirty="0" err="1"/>
              <a:t>from</a:t>
            </a:r>
            <a:r>
              <a:rPr lang="fi-FI" sz="2400" dirty="0"/>
              <a:t> GOME-2 (A,B,C) and </a:t>
            </a:r>
            <a:r>
              <a:rPr lang="fi-FI" sz="2400" dirty="0" err="1"/>
              <a:t>can</a:t>
            </a:r>
            <a:r>
              <a:rPr lang="fi-FI" sz="2400" dirty="0"/>
              <a:t> </a:t>
            </a:r>
            <a:r>
              <a:rPr lang="fi-FI" sz="2400" dirty="0" err="1"/>
              <a:t>be</a:t>
            </a:r>
            <a:r>
              <a:rPr lang="fi-FI" sz="2400" dirty="0"/>
              <a:t> </a:t>
            </a:r>
            <a:r>
              <a:rPr lang="fi-FI" sz="2400" dirty="0" err="1"/>
              <a:t>obtained</a:t>
            </a:r>
            <a:r>
              <a:rPr lang="fi-FI" sz="2400" dirty="0"/>
              <a:t> via AC SAF FMI </a:t>
            </a:r>
            <a:r>
              <a:rPr lang="fi-FI" sz="2400" dirty="0" err="1"/>
              <a:t>server</a:t>
            </a:r>
            <a:r>
              <a:rPr lang="fi-FI" sz="2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400" dirty="0"/>
              <a:t>AAH </a:t>
            </a:r>
            <a:r>
              <a:rPr lang="fi-FI" sz="2400" dirty="0" err="1"/>
              <a:t>should</a:t>
            </a:r>
            <a:r>
              <a:rPr lang="fi-FI" sz="2400" dirty="0"/>
              <a:t> </a:t>
            </a:r>
            <a:r>
              <a:rPr lang="fi-FI" sz="2400" dirty="0" err="1"/>
              <a:t>be</a:t>
            </a:r>
            <a:r>
              <a:rPr lang="fi-FI" sz="2400" dirty="0"/>
              <a:t> </a:t>
            </a:r>
            <a:r>
              <a:rPr lang="fi-FI" sz="2400" dirty="0" err="1"/>
              <a:t>analysed</a:t>
            </a:r>
            <a:r>
              <a:rPr lang="fi-FI" sz="2400" dirty="0"/>
              <a:t> </a:t>
            </a:r>
            <a:r>
              <a:rPr lang="fi-FI" sz="2400" dirty="0" err="1"/>
              <a:t>with</a:t>
            </a:r>
            <a:r>
              <a:rPr lang="fi-FI" sz="2400" dirty="0"/>
              <a:t> AAI: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i-FI" sz="2000" dirty="0"/>
              <a:t>AAI &lt; 2  </a:t>
            </a:r>
            <a:r>
              <a:rPr lang="fi-FI" sz="2000" dirty="0" err="1"/>
              <a:t>correspond</a:t>
            </a:r>
            <a:r>
              <a:rPr lang="fi-FI" sz="2000" dirty="0"/>
              <a:t> to </a:t>
            </a:r>
            <a:r>
              <a:rPr lang="fi-FI" sz="2000" dirty="0" err="1"/>
              <a:t>scenes</a:t>
            </a:r>
            <a:r>
              <a:rPr lang="fi-FI" sz="2000" dirty="0"/>
              <a:t> </a:t>
            </a:r>
            <a:r>
              <a:rPr lang="fi-FI" sz="2000" dirty="0" err="1"/>
              <a:t>with</a:t>
            </a:r>
            <a:r>
              <a:rPr lang="fi-FI" sz="2000" dirty="0"/>
              <a:t> </a:t>
            </a:r>
            <a:r>
              <a:rPr lang="fi-FI" sz="2000" dirty="0" err="1"/>
              <a:t>too</a:t>
            </a:r>
            <a:r>
              <a:rPr lang="fi-FI" sz="2000" dirty="0"/>
              <a:t> </a:t>
            </a:r>
            <a:r>
              <a:rPr lang="fi-FI" sz="2000" dirty="0" err="1"/>
              <a:t>low</a:t>
            </a:r>
            <a:r>
              <a:rPr lang="fi-FI" sz="2000" dirty="0"/>
              <a:t> </a:t>
            </a:r>
            <a:r>
              <a:rPr lang="fi-FI" sz="2000" dirty="0" err="1"/>
              <a:t>amounts</a:t>
            </a:r>
            <a:r>
              <a:rPr lang="fi-FI" sz="2000" dirty="0"/>
              <a:t> of </a:t>
            </a:r>
            <a:r>
              <a:rPr lang="fi-FI" sz="2000" dirty="0" err="1"/>
              <a:t>aerosol</a:t>
            </a:r>
            <a:r>
              <a:rPr lang="fi-FI" sz="2000" dirty="0"/>
              <a:t> to </a:t>
            </a:r>
            <a:r>
              <a:rPr lang="fi-FI" sz="2000" dirty="0" err="1"/>
              <a:t>result</a:t>
            </a:r>
            <a:r>
              <a:rPr lang="fi-FI" sz="2000" dirty="0"/>
              <a:t> in a </a:t>
            </a:r>
            <a:r>
              <a:rPr lang="fi-FI" sz="2000" dirty="0" err="1"/>
              <a:t>reliable</a:t>
            </a:r>
            <a:r>
              <a:rPr lang="fi-FI" sz="2000" dirty="0"/>
              <a:t> AAH -&gt; </a:t>
            </a:r>
            <a:r>
              <a:rPr lang="fi-FI" sz="2000" dirty="0" err="1"/>
              <a:t>pixels</a:t>
            </a:r>
            <a:r>
              <a:rPr lang="fi-FI" sz="2000" dirty="0"/>
              <a:t> </a:t>
            </a:r>
            <a:r>
              <a:rPr lang="fi-FI" sz="2000" dirty="0" err="1"/>
              <a:t>have</a:t>
            </a:r>
            <a:r>
              <a:rPr lang="fi-FI" sz="2000" dirty="0"/>
              <a:t> </a:t>
            </a:r>
            <a:r>
              <a:rPr lang="fi-FI" sz="2000" dirty="0" err="1"/>
              <a:t>fill</a:t>
            </a:r>
            <a:r>
              <a:rPr lang="fi-FI" sz="2000" dirty="0"/>
              <a:t> </a:t>
            </a:r>
            <a:r>
              <a:rPr lang="fi-FI" sz="2000" dirty="0" err="1"/>
              <a:t>value</a:t>
            </a:r>
            <a:r>
              <a:rPr lang="fi-FI" sz="2000" dirty="0"/>
              <a:t>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i-FI" sz="2000" dirty="0"/>
              <a:t>2 &lt; AAI &lt; 4: </a:t>
            </a:r>
            <a:r>
              <a:rPr lang="fi-FI" dirty="0" err="1"/>
              <a:t>aerosol</a:t>
            </a:r>
            <a:r>
              <a:rPr lang="fi-FI" dirty="0"/>
              <a:t> </a:t>
            </a:r>
            <a:r>
              <a:rPr lang="fi-FI" dirty="0" err="1"/>
              <a:t>layer</a:t>
            </a:r>
            <a:r>
              <a:rPr lang="fi-FI" dirty="0"/>
              <a:t> is </a:t>
            </a:r>
            <a:r>
              <a:rPr lang="fi-FI" dirty="0" err="1"/>
              <a:t>not</a:t>
            </a:r>
            <a:r>
              <a:rPr lang="fi-FI" dirty="0"/>
              <a:t> in </a:t>
            </a:r>
            <a:r>
              <a:rPr lang="fi-FI" dirty="0" err="1"/>
              <a:t>all</a:t>
            </a:r>
            <a:r>
              <a:rPr lang="fi-FI" dirty="0"/>
              <a:t> </a:t>
            </a:r>
            <a:r>
              <a:rPr lang="fi-FI" dirty="0" err="1"/>
              <a:t>cases</a:t>
            </a:r>
            <a:r>
              <a:rPr lang="fi-FI" dirty="0"/>
              <a:t> </a:t>
            </a:r>
            <a:r>
              <a:rPr lang="fi-FI" dirty="0" err="1"/>
              <a:t>thick</a:t>
            </a:r>
            <a:r>
              <a:rPr lang="fi-FI" dirty="0"/>
              <a:t> </a:t>
            </a:r>
            <a:r>
              <a:rPr lang="fi-FI" dirty="0" err="1"/>
              <a:t>enough</a:t>
            </a:r>
            <a:r>
              <a:rPr lang="fi-FI" dirty="0"/>
              <a:t> for a </a:t>
            </a:r>
            <a:r>
              <a:rPr lang="fi-FI" dirty="0" err="1"/>
              <a:t>reliable</a:t>
            </a:r>
            <a:r>
              <a:rPr lang="fi-FI" dirty="0"/>
              <a:t> </a:t>
            </a:r>
            <a:r>
              <a:rPr lang="fi-FI" dirty="0" err="1"/>
              <a:t>retrieval</a:t>
            </a:r>
            <a:r>
              <a:rPr lang="fi-FI" dirty="0"/>
              <a:t>, </a:t>
            </a:r>
            <a:r>
              <a:rPr lang="fi-FI" dirty="0" err="1"/>
              <a:t>but</a:t>
            </a:r>
            <a:r>
              <a:rPr lang="fi-FI" dirty="0"/>
              <a:t> AAH </a:t>
            </a:r>
            <a:r>
              <a:rPr lang="fi-FI" dirty="0" err="1"/>
              <a:t>estimate</a:t>
            </a:r>
            <a:r>
              <a:rPr lang="fi-FI" dirty="0"/>
              <a:t> is </a:t>
            </a:r>
            <a:r>
              <a:rPr lang="fi-FI" dirty="0" err="1"/>
              <a:t>given</a:t>
            </a:r>
            <a:r>
              <a:rPr lang="fi-FI" dirty="0"/>
              <a:t>, </a:t>
            </a:r>
            <a:r>
              <a:rPr lang="fi-FI" dirty="0" err="1"/>
              <a:t>should</a:t>
            </a:r>
            <a:r>
              <a:rPr lang="fi-FI" dirty="0"/>
              <a:t> </a:t>
            </a:r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used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caution</a:t>
            </a:r>
            <a:r>
              <a:rPr lang="fi-FI" dirty="0"/>
              <a:t>.</a:t>
            </a:r>
          </a:p>
          <a:p>
            <a:pPr lvl="1"/>
            <a:r>
              <a:rPr lang="fi-FI" sz="2000" dirty="0"/>
              <a:t>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/>
              <a:t> AAH </a:t>
            </a:r>
            <a:r>
              <a:rPr lang="fi-FI" sz="2000" dirty="0" err="1"/>
              <a:t>also</a:t>
            </a:r>
            <a:r>
              <a:rPr lang="fi-FI" sz="2000" dirty="0"/>
              <a:t> </a:t>
            </a:r>
            <a:r>
              <a:rPr lang="fi-FI" sz="2000" dirty="0" err="1"/>
              <a:t>available</a:t>
            </a:r>
            <a:r>
              <a:rPr lang="fi-FI" sz="2000" dirty="0"/>
              <a:t> </a:t>
            </a:r>
            <a:r>
              <a:rPr lang="fi-FI" sz="2000" dirty="0" err="1"/>
              <a:t>from</a:t>
            </a:r>
            <a:r>
              <a:rPr lang="fi-FI" sz="2000" dirty="0"/>
              <a:t> TROPOMI</a:t>
            </a:r>
          </a:p>
          <a:p>
            <a:endParaRPr lang="fi-FI" sz="2400" dirty="0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E4BD42DA-EF8F-F84B-A6BF-7DE6DDF532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109" y="1227945"/>
            <a:ext cx="2273677" cy="1190128"/>
          </a:xfrm>
          <a:prstGeom prst="rect">
            <a:avLst/>
          </a:prstGeom>
        </p:spPr>
      </p:pic>
      <p:pic>
        <p:nvPicPr>
          <p:cNvPr id="11" name="Picture 10" descr="A picture containing electronics, monitor, computer&#10;&#10;Description automatically generated">
            <a:extLst>
              <a:ext uri="{FF2B5EF4-FFF2-40B4-BE49-F238E27FC236}">
                <a16:creationId xmlns:a16="http://schemas.microsoft.com/office/drawing/2014/main" id="{DF4FD17C-8703-144E-BB07-28CA6A8E40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9" t="9886" r="8020" b="7648"/>
          <a:stretch/>
        </p:blipFill>
        <p:spPr>
          <a:xfrm>
            <a:off x="6416296" y="3183105"/>
            <a:ext cx="5501899" cy="27352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140056-CCFC-AE45-AC80-ED6DDCD3653C}"/>
              </a:ext>
            </a:extLst>
          </p:cNvPr>
          <p:cNvSpPr txBox="1"/>
          <p:nvPr/>
        </p:nvSpPr>
        <p:spPr>
          <a:xfrm>
            <a:off x="7454682" y="2708916"/>
            <a:ext cx="3425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/>
              <a:t>Example</a:t>
            </a:r>
            <a:r>
              <a:rPr lang="fi-FI" dirty="0"/>
              <a:t> of GOME-2 (A,B,C) AAH</a:t>
            </a:r>
          </a:p>
        </p:txBody>
      </p:sp>
    </p:spTree>
    <p:extLst>
      <p:ext uri="{BB962C8B-B14F-4D97-AF65-F5344CB8AC3E}">
        <p14:creationId xmlns:p14="http://schemas.microsoft.com/office/powerpoint/2010/main" val="32748416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unset over a city&#10;&#10;Description automatically generated">
            <a:extLst>
              <a:ext uri="{FF2B5EF4-FFF2-40B4-BE49-F238E27FC236}">
                <a16:creationId xmlns:a16="http://schemas.microsoft.com/office/drawing/2014/main" id="{E6CED3F6-CB2B-BC46-8702-999A3AF55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" r="-1" b="-1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9A6122-F187-4240-B27F-E2F09B6C1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/>
              <a:t>Fires in the US: September 2020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014866F-DDC6-164F-A76B-D6AF2313DFB9}"/>
              </a:ext>
            </a:extLst>
          </p:cNvPr>
          <p:cNvSpPr txBox="1"/>
          <p:nvPr/>
        </p:nvSpPr>
        <p:spPr>
          <a:xfrm>
            <a:off x="709448" y="3601297"/>
            <a:ext cx="4898891" cy="2619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PMAP AOD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GOME-2 (A,B,C) Absorbing Aerosol Index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GOME-2 (A,B,C) Absorbing Aerosol Height</a:t>
            </a:r>
          </a:p>
        </p:txBody>
      </p:sp>
    </p:spTree>
    <p:extLst>
      <p:ext uri="{BB962C8B-B14F-4D97-AF65-F5344CB8AC3E}">
        <p14:creationId xmlns:p14="http://schemas.microsoft.com/office/powerpoint/2010/main" val="33791843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D9F168AA-5CCA-1C49-BFE3-6D886A60D8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1286798"/>
            <a:ext cx="6001033" cy="392882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7ACB3E7-8F4E-4F4F-B8C4-8D933607F60E}"/>
              </a:ext>
            </a:extLst>
          </p:cNvPr>
          <p:cNvSpPr/>
          <p:nvPr/>
        </p:nvSpPr>
        <p:spPr>
          <a:xfrm>
            <a:off x="1270861" y="2182701"/>
            <a:ext cx="1642821" cy="1890793"/>
          </a:xfrm>
          <a:prstGeom prst="ellipse">
            <a:avLst/>
          </a:prstGeom>
          <a:noFill/>
          <a:ln w="31750">
            <a:solidFill>
              <a:srgbClr val="F40C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2B7A08-3382-314A-8A5B-EB7F7A653F8B}"/>
              </a:ext>
            </a:extLst>
          </p:cNvPr>
          <p:cNvSpPr txBox="1"/>
          <p:nvPr/>
        </p:nvSpPr>
        <p:spPr>
          <a:xfrm>
            <a:off x="836909" y="794356"/>
            <a:ext cx="4887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/>
              <a:t>Detected</a:t>
            </a:r>
            <a:r>
              <a:rPr lang="fi-FI" dirty="0"/>
              <a:t> </a:t>
            </a:r>
            <a:r>
              <a:rPr lang="fi-FI" dirty="0" err="1"/>
              <a:t>fires</a:t>
            </a:r>
            <a:r>
              <a:rPr lang="fi-FI" dirty="0"/>
              <a:t> </a:t>
            </a:r>
            <a:r>
              <a:rPr lang="fi-FI" dirty="0" err="1"/>
              <a:t>over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US in </a:t>
            </a:r>
            <a:r>
              <a:rPr lang="fi-FI" dirty="0" err="1"/>
              <a:t>September</a:t>
            </a:r>
            <a:r>
              <a:rPr lang="fi-FI" dirty="0"/>
              <a:t> 2020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FFA0CD-0689-6548-AA4C-20C8A0618EB6}"/>
              </a:ext>
            </a:extLst>
          </p:cNvPr>
          <p:cNvSpPr txBox="1"/>
          <p:nvPr/>
        </p:nvSpPr>
        <p:spPr>
          <a:xfrm>
            <a:off x="836909" y="4907841"/>
            <a:ext cx="3967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MODIS </a:t>
            </a:r>
            <a:r>
              <a:rPr lang="fi-FI" sz="1400" dirty="0" err="1"/>
              <a:t>Coll</a:t>
            </a:r>
            <a:r>
              <a:rPr lang="fi-FI" sz="1400" dirty="0"/>
              <a:t>. 6 FRP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C9AEE7-5B27-4C4C-A22C-A7E8BB7F20C8}"/>
              </a:ext>
            </a:extLst>
          </p:cNvPr>
          <p:cNvSpPr txBox="1"/>
          <p:nvPr/>
        </p:nvSpPr>
        <p:spPr>
          <a:xfrm>
            <a:off x="5972013" y="225517"/>
            <a:ext cx="5680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/>
              <a:t>In </a:t>
            </a:r>
            <a:r>
              <a:rPr lang="fi-FI" dirty="0" err="1"/>
              <a:t>early</a:t>
            </a:r>
            <a:r>
              <a:rPr lang="fi-FI" dirty="0"/>
              <a:t> </a:t>
            </a:r>
            <a:r>
              <a:rPr lang="fi-FI" dirty="0" err="1"/>
              <a:t>September</a:t>
            </a:r>
            <a:r>
              <a:rPr lang="fi-FI" dirty="0"/>
              <a:t> </a:t>
            </a:r>
            <a:r>
              <a:rPr lang="fi-FI" dirty="0" err="1"/>
              <a:t>largest</a:t>
            </a:r>
            <a:r>
              <a:rPr lang="fi-FI" dirty="0"/>
              <a:t> </a:t>
            </a:r>
            <a:r>
              <a:rPr lang="fi-FI" dirty="0" err="1"/>
              <a:t>fires</a:t>
            </a:r>
            <a:r>
              <a:rPr lang="fi-FI" dirty="0"/>
              <a:t> and </a:t>
            </a:r>
            <a:r>
              <a:rPr lang="fi-FI" dirty="0" err="1"/>
              <a:t>smoke</a:t>
            </a:r>
            <a:r>
              <a:rPr lang="fi-FI" dirty="0"/>
              <a:t> </a:t>
            </a:r>
            <a:r>
              <a:rPr lang="fi-FI" dirty="0" err="1"/>
              <a:t>were</a:t>
            </a:r>
            <a:r>
              <a:rPr lang="fi-FI" dirty="0"/>
              <a:t> </a:t>
            </a:r>
            <a:r>
              <a:rPr lang="fi-FI" dirty="0" err="1"/>
              <a:t>concentrated</a:t>
            </a:r>
            <a:r>
              <a:rPr lang="fi-FI" dirty="0"/>
              <a:t> in </a:t>
            </a:r>
            <a:r>
              <a:rPr lang="fi-FI" dirty="0" err="1"/>
              <a:t>the</a:t>
            </a:r>
            <a:r>
              <a:rPr lang="fi-FI" dirty="0"/>
              <a:t> West </a:t>
            </a:r>
            <a:r>
              <a:rPr lang="fi-FI" dirty="0" err="1"/>
              <a:t>coast</a:t>
            </a:r>
            <a:endParaRPr lang="fi-FI" dirty="0"/>
          </a:p>
        </p:txBody>
      </p:sp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92D43DF7-4F0E-3443-B908-4A250FEB7A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8" r="8215"/>
          <a:stretch/>
        </p:blipFill>
        <p:spPr>
          <a:xfrm>
            <a:off x="5853195" y="1016521"/>
            <a:ext cx="6029904" cy="3382360"/>
          </a:xfrm>
          <a:prstGeom prst="rect">
            <a:avLst/>
          </a:prstGeom>
        </p:spPr>
      </p:pic>
      <p:pic>
        <p:nvPicPr>
          <p:cNvPr id="15" name="Picture 14" descr="Map&#10;&#10;Description automatically generated">
            <a:extLst>
              <a:ext uri="{FF2B5EF4-FFF2-40B4-BE49-F238E27FC236}">
                <a16:creationId xmlns:a16="http://schemas.microsoft.com/office/drawing/2014/main" id="{12EF72BB-F4EB-4248-ACC9-624CF7E782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5" t="6438" r="16008" b="10445"/>
          <a:stretch/>
        </p:blipFill>
        <p:spPr>
          <a:xfrm>
            <a:off x="9321170" y="1526525"/>
            <a:ext cx="2136789" cy="1902475"/>
          </a:xfrm>
          <a:prstGeom prst="rect">
            <a:avLst/>
          </a:prstGeom>
        </p:spPr>
      </p:pic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975D1D54-4B65-E140-ADB6-49FE44E4FF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971" y="1518465"/>
            <a:ext cx="1268988" cy="664236"/>
          </a:xfrm>
          <a:prstGeom prst="rect">
            <a:avLst/>
          </a:prstGeom>
        </p:spPr>
      </p:pic>
      <p:pic>
        <p:nvPicPr>
          <p:cNvPr id="19" name="Picture 18" descr="A picture containing map&#10;&#10;Description automatically generated">
            <a:extLst>
              <a:ext uri="{FF2B5EF4-FFF2-40B4-BE49-F238E27FC236}">
                <a16:creationId xmlns:a16="http://schemas.microsoft.com/office/drawing/2014/main" id="{1E961AAF-6DFB-4946-974B-7655F7B42D2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4" r="9364"/>
          <a:stretch/>
        </p:blipFill>
        <p:spPr>
          <a:xfrm>
            <a:off x="6138139" y="3700517"/>
            <a:ext cx="5655160" cy="3036849"/>
          </a:xfrm>
          <a:prstGeom prst="rect">
            <a:avLst/>
          </a:prstGeom>
        </p:spPr>
      </p:pic>
      <p:pic>
        <p:nvPicPr>
          <p:cNvPr id="20" name="Picture 19" descr="Text&#10;&#10;Description automatically generated">
            <a:extLst>
              <a:ext uri="{FF2B5EF4-FFF2-40B4-BE49-F238E27FC236}">
                <a16:creationId xmlns:a16="http://schemas.microsoft.com/office/drawing/2014/main" id="{AF05AB8E-3768-B44C-8FC9-9983536F51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138" y="3950399"/>
            <a:ext cx="1268988" cy="66423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1DF9267-2CD3-8347-B24A-168C37DD67D8}"/>
              </a:ext>
            </a:extLst>
          </p:cNvPr>
          <p:cNvSpPr txBox="1"/>
          <p:nvPr/>
        </p:nvSpPr>
        <p:spPr>
          <a:xfrm>
            <a:off x="6226088" y="1458336"/>
            <a:ext cx="1813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>
                <a:solidFill>
                  <a:schemeClr val="bg1"/>
                </a:solidFill>
              </a:rPr>
              <a:t>GOME-2 AAI</a:t>
            </a:r>
          </a:p>
        </p:txBody>
      </p:sp>
    </p:spTree>
    <p:extLst>
      <p:ext uri="{BB962C8B-B14F-4D97-AF65-F5344CB8AC3E}">
        <p14:creationId xmlns:p14="http://schemas.microsoft.com/office/powerpoint/2010/main" val="2861238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113" y="1673827"/>
            <a:ext cx="12192000" cy="517514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0"/>
                </a:schemeClr>
              </a:gs>
              <a:gs pos="35000">
                <a:schemeClr val="accent3">
                  <a:lumMod val="0"/>
                  <a:lumOff val="100000"/>
                  <a:alpha val="38000"/>
                </a:schemeClr>
              </a:gs>
              <a:gs pos="99000">
                <a:schemeClr val="tx1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/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-44558" y="195970"/>
            <a:ext cx="12192000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733" b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Contents of the Lecture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C23105-752B-1345-A19F-065DCB83E07D}"/>
              </a:ext>
            </a:extLst>
          </p:cNvPr>
          <p:cNvSpPr txBox="1"/>
          <p:nvPr/>
        </p:nvSpPr>
        <p:spPr>
          <a:xfrm>
            <a:off x="3147055" y="2014631"/>
            <a:ext cx="70563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 err="1"/>
              <a:t>Introduction</a:t>
            </a:r>
            <a:endParaRPr lang="fi-FI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 err="1"/>
              <a:t>Satellite</a:t>
            </a:r>
            <a:r>
              <a:rPr lang="fi-FI" sz="2800" dirty="0"/>
              <a:t> </a:t>
            </a:r>
            <a:r>
              <a:rPr lang="fi-FI" sz="2800" dirty="0" err="1"/>
              <a:t>Observations</a:t>
            </a:r>
            <a:r>
              <a:rPr lang="fi-FI" sz="2800" dirty="0"/>
              <a:t> of </a:t>
            </a:r>
            <a:r>
              <a:rPr lang="fi-FI" sz="2800" dirty="0" err="1"/>
              <a:t>Aerosols</a:t>
            </a:r>
            <a:endParaRPr lang="fi-FI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2800" dirty="0"/>
              <a:t>AOD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2800" dirty="0" err="1"/>
              <a:t>Absorbing</a:t>
            </a:r>
            <a:r>
              <a:rPr lang="fi-FI" sz="2800" dirty="0"/>
              <a:t> </a:t>
            </a:r>
            <a:r>
              <a:rPr lang="fi-FI" sz="2800" dirty="0" err="1"/>
              <a:t>Aerosol</a:t>
            </a:r>
            <a:r>
              <a:rPr lang="fi-FI" sz="2800" dirty="0"/>
              <a:t> Index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2800" dirty="0" err="1"/>
              <a:t>Absorbing</a:t>
            </a:r>
            <a:r>
              <a:rPr lang="fi-FI" sz="2800" dirty="0"/>
              <a:t> </a:t>
            </a:r>
            <a:r>
              <a:rPr lang="fi-FI" sz="2800" dirty="0" err="1"/>
              <a:t>Aerosol</a:t>
            </a:r>
            <a:r>
              <a:rPr lang="fi-FI" sz="2800" dirty="0"/>
              <a:t> </a:t>
            </a:r>
            <a:r>
              <a:rPr lang="fi-FI" sz="2800" dirty="0" err="1"/>
              <a:t>Height</a:t>
            </a:r>
            <a:endParaRPr lang="fi-FI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 err="1"/>
              <a:t>Example</a:t>
            </a:r>
            <a:r>
              <a:rPr lang="fi-FI" sz="2800" dirty="0"/>
              <a:t> case: US </a:t>
            </a:r>
            <a:r>
              <a:rPr lang="fi-FI" sz="2800" dirty="0" err="1"/>
              <a:t>Fires</a:t>
            </a:r>
            <a:r>
              <a:rPr lang="fi-FI" sz="2800" dirty="0"/>
              <a:t> in </a:t>
            </a:r>
            <a:r>
              <a:rPr lang="fi-FI" sz="2800" dirty="0" err="1"/>
              <a:t>September</a:t>
            </a:r>
            <a:r>
              <a:rPr lang="fi-FI" sz="2800" dirty="0"/>
              <a:t> 2020 </a:t>
            </a:r>
          </a:p>
        </p:txBody>
      </p:sp>
    </p:spTree>
    <p:extLst>
      <p:ext uri="{BB962C8B-B14F-4D97-AF65-F5344CB8AC3E}">
        <p14:creationId xmlns:p14="http://schemas.microsoft.com/office/powerpoint/2010/main" val="39548723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electronics, monitor, computer&#10;&#10;Description automatically generated">
            <a:extLst>
              <a:ext uri="{FF2B5EF4-FFF2-40B4-BE49-F238E27FC236}">
                <a16:creationId xmlns:a16="http://schemas.microsoft.com/office/drawing/2014/main" id="{149A45CE-3501-DE47-B90C-BE61B2F5A5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1" t="4996" r="7914" b="7117"/>
          <a:stretch/>
        </p:blipFill>
        <p:spPr>
          <a:xfrm>
            <a:off x="5971872" y="3706774"/>
            <a:ext cx="5980672" cy="3151226"/>
          </a:xfrm>
          <a:prstGeom prst="rect">
            <a:avLst/>
          </a:prstGeom>
        </p:spPr>
      </p:pic>
      <p:pic>
        <p:nvPicPr>
          <p:cNvPr id="8" name="Picture 7" descr="A picture containing map&#10;&#10;Description automatically generated">
            <a:extLst>
              <a:ext uri="{FF2B5EF4-FFF2-40B4-BE49-F238E27FC236}">
                <a16:creationId xmlns:a16="http://schemas.microsoft.com/office/drawing/2014/main" id="{E4C58650-5AF5-5240-9F6F-9D4ECBC68F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6" r="9696" b="3166"/>
          <a:stretch/>
        </p:blipFill>
        <p:spPr>
          <a:xfrm>
            <a:off x="5928623" y="122558"/>
            <a:ext cx="6067169" cy="34873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185DC6-6A23-674E-8C9C-D32DF0909DF8}"/>
              </a:ext>
            </a:extLst>
          </p:cNvPr>
          <p:cNvSpPr txBox="1"/>
          <p:nvPr/>
        </p:nvSpPr>
        <p:spPr>
          <a:xfrm>
            <a:off x="6103490" y="537101"/>
            <a:ext cx="1813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>
                <a:solidFill>
                  <a:schemeClr val="bg1"/>
                </a:solidFill>
              </a:rPr>
              <a:t>GOME-2 AAI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DE207B-2E43-FC4C-A252-BAE17DB7CC80}"/>
              </a:ext>
            </a:extLst>
          </p:cNvPr>
          <p:cNvSpPr txBox="1"/>
          <p:nvPr/>
        </p:nvSpPr>
        <p:spPr>
          <a:xfrm>
            <a:off x="6096000" y="4024401"/>
            <a:ext cx="1813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GOME-2 AAH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DB2B277B-B706-0E4F-AE3F-B020DCB579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556" y="389649"/>
            <a:ext cx="1268988" cy="664236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1D7E1C17-C0F9-D54C-8E01-ED3B0C90DB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498" y="3876949"/>
            <a:ext cx="1268988" cy="6642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D82958-222E-6C4B-B787-1592FB6AEF3B}"/>
              </a:ext>
            </a:extLst>
          </p:cNvPr>
          <p:cNvSpPr txBox="1"/>
          <p:nvPr/>
        </p:nvSpPr>
        <p:spPr>
          <a:xfrm>
            <a:off x="635430" y="665879"/>
            <a:ext cx="4770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As </a:t>
            </a:r>
            <a:r>
              <a:rPr lang="fi-FI" dirty="0" err="1"/>
              <a:t>more</a:t>
            </a:r>
            <a:r>
              <a:rPr lang="fi-FI" dirty="0"/>
              <a:t> </a:t>
            </a:r>
            <a:r>
              <a:rPr lang="fi-FI" dirty="0" err="1"/>
              <a:t>fires</a:t>
            </a:r>
            <a:r>
              <a:rPr lang="fi-FI" dirty="0"/>
              <a:t> </a:t>
            </a:r>
            <a:r>
              <a:rPr lang="fi-FI" dirty="0" err="1"/>
              <a:t>were</a:t>
            </a:r>
            <a:r>
              <a:rPr lang="fi-FI" dirty="0"/>
              <a:t> </a:t>
            </a:r>
            <a:r>
              <a:rPr lang="fi-FI" dirty="0" err="1"/>
              <a:t>ignited</a:t>
            </a:r>
            <a:r>
              <a:rPr lang="fi-FI" dirty="0"/>
              <a:t>, </a:t>
            </a:r>
            <a:r>
              <a:rPr lang="fi-FI" dirty="0" err="1"/>
              <a:t>also</a:t>
            </a:r>
            <a:r>
              <a:rPr lang="fi-FI" dirty="0"/>
              <a:t> </a:t>
            </a:r>
            <a:r>
              <a:rPr lang="fi-FI" dirty="0" err="1"/>
              <a:t>meteorological</a:t>
            </a:r>
            <a:r>
              <a:rPr lang="fi-FI" dirty="0"/>
              <a:t> </a:t>
            </a:r>
            <a:r>
              <a:rPr lang="fi-FI" dirty="0" err="1"/>
              <a:t>conditions</a:t>
            </a:r>
            <a:r>
              <a:rPr lang="fi-FI" dirty="0"/>
              <a:t> </a:t>
            </a:r>
            <a:r>
              <a:rPr lang="fi-FI" dirty="0" err="1"/>
              <a:t>changed</a:t>
            </a:r>
            <a:r>
              <a:rPr lang="fi-FI" dirty="0"/>
              <a:t> and </a:t>
            </a:r>
            <a:r>
              <a:rPr lang="fi-FI" dirty="0" err="1"/>
              <a:t>significant</a:t>
            </a:r>
            <a:r>
              <a:rPr lang="fi-FI" dirty="0"/>
              <a:t> </a:t>
            </a:r>
            <a:r>
              <a:rPr lang="fi-FI" dirty="0" err="1"/>
              <a:t>aerosol</a:t>
            </a:r>
            <a:r>
              <a:rPr lang="fi-FI" dirty="0"/>
              <a:t> transport </a:t>
            </a:r>
            <a:r>
              <a:rPr lang="fi-FI" dirty="0" err="1"/>
              <a:t>towards</a:t>
            </a:r>
            <a:r>
              <a:rPr lang="fi-FI" dirty="0"/>
              <a:t> Europe </a:t>
            </a:r>
            <a:r>
              <a:rPr lang="fi-FI" dirty="0" err="1"/>
              <a:t>was</a:t>
            </a:r>
            <a:r>
              <a:rPr lang="fi-FI" dirty="0"/>
              <a:t> </a:t>
            </a:r>
            <a:r>
              <a:rPr lang="fi-FI" dirty="0" err="1"/>
              <a:t>observed</a:t>
            </a:r>
            <a:r>
              <a:rPr lang="fi-FI" dirty="0"/>
              <a:t>. </a:t>
            </a:r>
          </a:p>
        </p:txBody>
      </p:sp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1416605A-CE44-F547-8F4B-78CD820C5C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07" y="2475205"/>
            <a:ext cx="5476058" cy="37067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BE4E3B0-7271-8D41-B60C-E2716E41D529}"/>
              </a:ext>
            </a:extLst>
          </p:cNvPr>
          <p:cNvSpPr txBox="1"/>
          <p:nvPr/>
        </p:nvSpPr>
        <p:spPr>
          <a:xfrm>
            <a:off x="1432301" y="2120849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/>
              <a:t>PMAP AOD at 550 </a:t>
            </a:r>
            <a:r>
              <a:rPr lang="fi-FI" dirty="0" err="1"/>
              <a:t>nm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360733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59D345-31DF-9544-9828-4530D38C90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7588"/>
            <a:ext cx="12192000" cy="57828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DEFB95-6645-7D47-947D-15BB9192D3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5"/>
          <a:stretch/>
        </p:blipFill>
        <p:spPr>
          <a:xfrm>
            <a:off x="1224367" y="4275164"/>
            <a:ext cx="9960244" cy="96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4296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6472" y="1682853"/>
            <a:ext cx="12192000" cy="517514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0"/>
                </a:schemeClr>
              </a:gs>
              <a:gs pos="35000">
                <a:schemeClr val="accent3">
                  <a:lumMod val="0"/>
                  <a:lumOff val="100000"/>
                  <a:alpha val="38000"/>
                </a:schemeClr>
              </a:gs>
              <a:gs pos="99000">
                <a:schemeClr val="tx1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/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-16472" y="194471"/>
            <a:ext cx="12192000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733" b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Take Home Messages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301FE8-4A53-1B46-AAA0-3BF7E2581EEE}"/>
              </a:ext>
            </a:extLst>
          </p:cNvPr>
          <p:cNvSpPr txBox="1"/>
          <p:nvPr/>
        </p:nvSpPr>
        <p:spPr>
          <a:xfrm>
            <a:off x="1244681" y="1055179"/>
            <a:ext cx="997609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 err="1"/>
              <a:t>Satellites</a:t>
            </a:r>
            <a:r>
              <a:rPr lang="fi-FI" sz="2800" dirty="0"/>
              <a:t> </a:t>
            </a:r>
            <a:r>
              <a:rPr lang="fi-FI" sz="2800" dirty="0" err="1"/>
              <a:t>offer</a:t>
            </a:r>
            <a:r>
              <a:rPr lang="fi-FI" sz="2800" dirty="0"/>
              <a:t> an </a:t>
            </a:r>
            <a:r>
              <a:rPr lang="fi-FI" sz="2800" dirty="0" err="1"/>
              <a:t>efficient</a:t>
            </a:r>
            <a:r>
              <a:rPr lang="fi-FI" sz="2800" dirty="0"/>
              <a:t> </a:t>
            </a:r>
            <a:r>
              <a:rPr lang="fi-FI" sz="2800" dirty="0" err="1"/>
              <a:t>way</a:t>
            </a:r>
            <a:r>
              <a:rPr lang="fi-FI" sz="2800" dirty="0"/>
              <a:t> to </a:t>
            </a:r>
            <a:r>
              <a:rPr lang="fi-FI" sz="2800" dirty="0" err="1"/>
              <a:t>monitor</a:t>
            </a:r>
            <a:r>
              <a:rPr lang="fi-FI" sz="2800" dirty="0"/>
              <a:t> </a:t>
            </a:r>
            <a:r>
              <a:rPr lang="fi-FI" sz="2800" dirty="0" err="1"/>
              <a:t>aerosols</a:t>
            </a:r>
            <a:r>
              <a:rPr lang="fi-FI" sz="2800" dirty="0"/>
              <a:t> on a </a:t>
            </a:r>
            <a:r>
              <a:rPr lang="fi-FI" sz="2800" dirty="0" err="1"/>
              <a:t>global</a:t>
            </a:r>
            <a:r>
              <a:rPr lang="fi-FI" sz="2800" dirty="0"/>
              <a:t> </a:t>
            </a:r>
            <a:r>
              <a:rPr lang="fi-FI" sz="2800" dirty="0" err="1"/>
              <a:t>scale</a:t>
            </a:r>
            <a:r>
              <a:rPr lang="fi-FI" sz="2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/>
              <a:t> AOD, AAI and ALH </a:t>
            </a:r>
            <a:r>
              <a:rPr lang="fi-FI" sz="2800" dirty="0" err="1"/>
              <a:t>can</a:t>
            </a:r>
            <a:r>
              <a:rPr lang="fi-FI" sz="2800" dirty="0"/>
              <a:t> </a:t>
            </a:r>
            <a:r>
              <a:rPr lang="fi-FI" sz="2800" dirty="0" err="1"/>
              <a:t>be</a:t>
            </a:r>
            <a:r>
              <a:rPr lang="fi-FI" sz="2800" dirty="0"/>
              <a:t> </a:t>
            </a:r>
            <a:r>
              <a:rPr lang="fi-FI" sz="2800" dirty="0" err="1"/>
              <a:t>used</a:t>
            </a:r>
            <a:r>
              <a:rPr lang="fi-FI" sz="2800" dirty="0"/>
              <a:t> in </a:t>
            </a:r>
            <a:r>
              <a:rPr lang="fi-FI" sz="2800" dirty="0" err="1"/>
              <a:t>many</a:t>
            </a:r>
            <a:r>
              <a:rPr lang="fi-FI" sz="2800" dirty="0"/>
              <a:t> </a:t>
            </a:r>
            <a:r>
              <a:rPr lang="fi-FI" sz="2800" dirty="0" err="1"/>
              <a:t>applications</a:t>
            </a:r>
            <a:r>
              <a:rPr lang="fi-FI" sz="2800" dirty="0"/>
              <a:t>:  </a:t>
            </a:r>
            <a:r>
              <a:rPr lang="fi-FI" sz="2800" dirty="0" err="1"/>
              <a:t>from</a:t>
            </a:r>
            <a:r>
              <a:rPr lang="fi-FI" sz="2800" dirty="0"/>
              <a:t> </a:t>
            </a:r>
            <a:r>
              <a:rPr lang="fi-FI" sz="2800" dirty="0" err="1"/>
              <a:t>analyzing</a:t>
            </a:r>
            <a:r>
              <a:rPr lang="fi-FI" sz="2800" dirty="0"/>
              <a:t> </a:t>
            </a:r>
            <a:r>
              <a:rPr lang="fi-FI" sz="2800" dirty="0" err="1"/>
              <a:t>local</a:t>
            </a:r>
            <a:r>
              <a:rPr lang="fi-FI" sz="2800" dirty="0"/>
              <a:t> </a:t>
            </a:r>
            <a:r>
              <a:rPr lang="fi-FI" sz="2800" dirty="0" err="1"/>
              <a:t>aerosol</a:t>
            </a:r>
            <a:r>
              <a:rPr lang="fi-FI" sz="2800" dirty="0"/>
              <a:t> </a:t>
            </a:r>
            <a:r>
              <a:rPr lang="fi-FI" sz="2800" dirty="0" err="1"/>
              <a:t>sources</a:t>
            </a:r>
            <a:r>
              <a:rPr lang="fi-FI" sz="2800" dirty="0"/>
              <a:t> to long-</a:t>
            </a:r>
            <a:r>
              <a:rPr lang="fi-FI" sz="2800" dirty="0" err="1"/>
              <a:t>range</a:t>
            </a:r>
            <a:r>
              <a:rPr lang="fi-FI" sz="2800" dirty="0"/>
              <a:t> transport.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2800" dirty="0"/>
              <a:t> It is </a:t>
            </a:r>
            <a:r>
              <a:rPr lang="fi-FI" sz="2800" dirty="0" err="1"/>
              <a:t>important</a:t>
            </a:r>
            <a:r>
              <a:rPr lang="fi-FI" sz="2800" dirty="0"/>
              <a:t> to </a:t>
            </a:r>
            <a:r>
              <a:rPr lang="fi-FI" sz="2800" dirty="0" err="1"/>
              <a:t>remember</a:t>
            </a:r>
            <a:r>
              <a:rPr lang="fi-FI" sz="2800" dirty="0"/>
              <a:t> </a:t>
            </a:r>
            <a:r>
              <a:rPr lang="fi-FI" sz="2800" dirty="0" err="1"/>
              <a:t>the</a:t>
            </a:r>
            <a:r>
              <a:rPr lang="fi-FI" sz="2800" dirty="0"/>
              <a:t> </a:t>
            </a:r>
            <a:r>
              <a:rPr lang="fi-FI" sz="2800" dirty="0" err="1"/>
              <a:t>interpretation</a:t>
            </a:r>
            <a:r>
              <a:rPr lang="fi-FI" sz="2800" dirty="0"/>
              <a:t> of </a:t>
            </a:r>
            <a:r>
              <a:rPr lang="fi-FI" sz="2800" dirty="0" err="1"/>
              <a:t>each</a:t>
            </a:r>
            <a:r>
              <a:rPr lang="fi-FI" sz="2800" dirty="0"/>
              <a:t> </a:t>
            </a:r>
            <a:r>
              <a:rPr lang="fi-FI" sz="2800" dirty="0" err="1"/>
              <a:t>parameter</a:t>
            </a:r>
            <a:r>
              <a:rPr lang="fi-FI" sz="2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/>
              <a:t>For air </a:t>
            </a:r>
            <a:r>
              <a:rPr lang="fi-FI" sz="2800" dirty="0" err="1"/>
              <a:t>quality</a:t>
            </a:r>
            <a:r>
              <a:rPr lang="fi-FI" sz="2800" dirty="0"/>
              <a:t> </a:t>
            </a:r>
            <a:r>
              <a:rPr lang="fi-FI" sz="2800" dirty="0" err="1"/>
              <a:t>assesment</a:t>
            </a:r>
            <a:r>
              <a:rPr lang="fi-FI" sz="2800" dirty="0"/>
              <a:t>, it is </a:t>
            </a:r>
            <a:r>
              <a:rPr lang="fi-FI" sz="2800" dirty="0" err="1"/>
              <a:t>recommended</a:t>
            </a:r>
            <a:r>
              <a:rPr lang="fi-FI" sz="2800" dirty="0"/>
              <a:t> to </a:t>
            </a:r>
            <a:r>
              <a:rPr lang="fi-FI" sz="2800" dirty="0" err="1"/>
              <a:t>combine</a:t>
            </a:r>
            <a:r>
              <a:rPr lang="fi-FI" sz="2800" dirty="0"/>
              <a:t> </a:t>
            </a:r>
            <a:r>
              <a:rPr lang="fi-FI" sz="2800" dirty="0" err="1"/>
              <a:t>information</a:t>
            </a:r>
            <a:r>
              <a:rPr lang="fi-FI" sz="2800" dirty="0"/>
              <a:t> </a:t>
            </a:r>
            <a:r>
              <a:rPr lang="fi-FI" sz="2800" dirty="0" err="1"/>
              <a:t>from</a:t>
            </a:r>
            <a:r>
              <a:rPr lang="fi-FI" sz="2800" dirty="0"/>
              <a:t> </a:t>
            </a:r>
            <a:r>
              <a:rPr lang="fi-FI" sz="2800" dirty="0" err="1"/>
              <a:t>several</a:t>
            </a:r>
            <a:r>
              <a:rPr lang="fi-FI" sz="2800" dirty="0"/>
              <a:t> </a:t>
            </a:r>
            <a:r>
              <a:rPr lang="fi-FI" sz="2800" dirty="0" err="1"/>
              <a:t>sources</a:t>
            </a:r>
            <a:r>
              <a:rPr lang="fi-FI" sz="2800" dirty="0"/>
              <a:t>; </a:t>
            </a:r>
            <a:r>
              <a:rPr lang="fi-FI" sz="2800" dirty="0" err="1"/>
              <a:t>e.g</a:t>
            </a:r>
            <a:r>
              <a:rPr lang="fi-FI" sz="2800" dirty="0"/>
              <a:t>. </a:t>
            </a:r>
            <a:r>
              <a:rPr lang="fi-FI" sz="2800" dirty="0" err="1"/>
              <a:t>satellite</a:t>
            </a:r>
            <a:r>
              <a:rPr lang="fi-FI" sz="2800" dirty="0"/>
              <a:t> data and </a:t>
            </a:r>
            <a:r>
              <a:rPr lang="fi-FI" sz="2800" dirty="0" err="1"/>
              <a:t>models</a:t>
            </a:r>
            <a:endParaRPr lang="fi-FI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77AB9C-4816-F445-846F-D60445405F4E}"/>
              </a:ext>
            </a:extLst>
          </p:cNvPr>
          <p:cNvSpPr txBox="1"/>
          <p:nvPr/>
        </p:nvSpPr>
        <p:spPr>
          <a:xfrm>
            <a:off x="1441078" y="4941474"/>
            <a:ext cx="95832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b="1" dirty="0" err="1">
                <a:solidFill>
                  <a:schemeClr val="bg1"/>
                </a:solidFill>
              </a:rPr>
              <a:t>References</a:t>
            </a:r>
            <a:r>
              <a:rPr lang="fi-FI" sz="1200" b="1" dirty="0">
                <a:solidFill>
                  <a:schemeClr val="bg1"/>
                </a:solidFill>
              </a:rPr>
              <a:t>:</a:t>
            </a:r>
          </a:p>
          <a:p>
            <a:r>
              <a:rPr lang="fi-FI" sz="1200" dirty="0" err="1">
                <a:solidFill>
                  <a:schemeClr val="bg1"/>
                </a:solidFill>
              </a:rPr>
              <a:t>Tian</a:t>
            </a:r>
            <a:r>
              <a:rPr lang="fi-FI" sz="1200" dirty="0">
                <a:solidFill>
                  <a:schemeClr val="bg1"/>
                </a:solidFill>
              </a:rPr>
              <a:t> and Sun: </a:t>
            </a:r>
            <a:r>
              <a:rPr lang="fi-FI" sz="1200" dirty="0" err="1">
                <a:solidFill>
                  <a:schemeClr val="bg1"/>
                </a:solidFill>
              </a:rPr>
              <a:t>Retrieval</a:t>
            </a:r>
            <a:r>
              <a:rPr lang="fi-FI" sz="1200" dirty="0">
                <a:solidFill>
                  <a:schemeClr val="bg1"/>
                </a:solidFill>
              </a:rPr>
              <a:t> of </a:t>
            </a:r>
            <a:r>
              <a:rPr lang="fi-FI" sz="1200" dirty="0" err="1">
                <a:solidFill>
                  <a:schemeClr val="bg1"/>
                </a:solidFill>
              </a:rPr>
              <a:t>Aerosol</a:t>
            </a:r>
            <a:r>
              <a:rPr lang="fi-FI" sz="1200" dirty="0">
                <a:solidFill>
                  <a:schemeClr val="bg1"/>
                </a:solidFill>
              </a:rPr>
              <a:t> Optical Depth </a:t>
            </a:r>
            <a:r>
              <a:rPr lang="fi-FI" sz="1200" dirty="0" err="1">
                <a:solidFill>
                  <a:schemeClr val="bg1"/>
                </a:solidFill>
              </a:rPr>
              <a:t>over</a:t>
            </a:r>
            <a:r>
              <a:rPr lang="fi-FI" sz="1200" dirty="0">
                <a:solidFill>
                  <a:schemeClr val="bg1"/>
                </a:solidFill>
              </a:rPr>
              <a:t> </a:t>
            </a:r>
            <a:r>
              <a:rPr lang="fi-FI" sz="1200" dirty="0" err="1">
                <a:solidFill>
                  <a:schemeClr val="bg1"/>
                </a:solidFill>
              </a:rPr>
              <a:t>Arid</a:t>
            </a:r>
            <a:r>
              <a:rPr lang="fi-FI" sz="1200" dirty="0">
                <a:solidFill>
                  <a:schemeClr val="bg1"/>
                </a:solidFill>
              </a:rPr>
              <a:t> </a:t>
            </a:r>
            <a:r>
              <a:rPr lang="fi-FI" sz="1200" dirty="0" err="1">
                <a:solidFill>
                  <a:schemeClr val="bg1"/>
                </a:solidFill>
              </a:rPr>
              <a:t>Areas</a:t>
            </a:r>
            <a:r>
              <a:rPr lang="fi-FI" sz="1200" dirty="0">
                <a:solidFill>
                  <a:schemeClr val="bg1"/>
                </a:solidFill>
              </a:rPr>
              <a:t> </a:t>
            </a:r>
            <a:r>
              <a:rPr lang="fi-FI" sz="1200" dirty="0" err="1">
                <a:solidFill>
                  <a:schemeClr val="bg1"/>
                </a:solidFill>
              </a:rPr>
              <a:t>from</a:t>
            </a:r>
            <a:r>
              <a:rPr lang="fi-FI" sz="1200" dirty="0">
                <a:solidFill>
                  <a:schemeClr val="bg1"/>
                </a:solidFill>
              </a:rPr>
              <a:t> MODIS Data, </a:t>
            </a:r>
            <a:r>
              <a:rPr lang="fi-FI" sz="1200" dirty="0" err="1">
                <a:solidFill>
                  <a:schemeClr val="bg1"/>
                </a:solidFill>
              </a:rPr>
              <a:t>Atmosphere</a:t>
            </a:r>
            <a:r>
              <a:rPr lang="fi-FI" sz="1200" dirty="0">
                <a:solidFill>
                  <a:schemeClr val="bg1"/>
                </a:solidFill>
              </a:rPr>
              <a:t>, 7(10), 134 2016.</a:t>
            </a:r>
          </a:p>
          <a:p>
            <a:r>
              <a:rPr lang="fi-FI" sz="1200" dirty="0" err="1">
                <a:solidFill>
                  <a:schemeClr val="bg1"/>
                </a:solidFill>
              </a:rPr>
              <a:t>Sogacheva</a:t>
            </a:r>
            <a:r>
              <a:rPr lang="fi-FI" sz="1200" dirty="0">
                <a:solidFill>
                  <a:schemeClr val="bg1"/>
                </a:solidFill>
              </a:rPr>
              <a:t> et al.: </a:t>
            </a:r>
            <a:r>
              <a:rPr lang="fi-FI" sz="1200" dirty="0" err="1">
                <a:solidFill>
                  <a:schemeClr val="bg1"/>
                </a:solidFill>
              </a:rPr>
              <a:t>Merging</a:t>
            </a:r>
            <a:r>
              <a:rPr lang="fi-FI" sz="1200" dirty="0">
                <a:solidFill>
                  <a:schemeClr val="bg1"/>
                </a:solidFill>
              </a:rPr>
              <a:t> </a:t>
            </a:r>
            <a:r>
              <a:rPr lang="fi-FI" sz="1200" dirty="0" err="1">
                <a:solidFill>
                  <a:schemeClr val="bg1"/>
                </a:solidFill>
              </a:rPr>
              <a:t>regional</a:t>
            </a:r>
            <a:r>
              <a:rPr lang="fi-FI" sz="1200" dirty="0">
                <a:solidFill>
                  <a:schemeClr val="bg1"/>
                </a:solidFill>
              </a:rPr>
              <a:t> and </a:t>
            </a:r>
            <a:r>
              <a:rPr lang="fi-FI" sz="1200" dirty="0" err="1">
                <a:solidFill>
                  <a:schemeClr val="bg1"/>
                </a:solidFill>
              </a:rPr>
              <a:t>global</a:t>
            </a:r>
            <a:r>
              <a:rPr lang="fi-FI" sz="1200" dirty="0">
                <a:solidFill>
                  <a:schemeClr val="bg1"/>
                </a:solidFill>
              </a:rPr>
              <a:t> </a:t>
            </a:r>
            <a:r>
              <a:rPr lang="fi-FI" sz="1200" dirty="0" err="1">
                <a:solidFill>
                  <a:schemeClr val="bg1"/>
                </a:solidFill>
              </a:rPr>
              <a:t>aerosol</a:t>
            </a:r>
            <a:r>
              <a:rPr lang="fi-FI" sz="1200" dirty="0">
                <a:solidFill>
                  <a:schemeClr val="bg1"/>
                </a:solidFill>
              </a:rPr>
              <a:t> </a:t>
            </a:r>
            <a:r>
              <a:rPr lang="fi-FI" sz="1200" dirty="0" err="1">
                <a:solidFill>
                  <a:schemeClr val="bg1"/>
                </a:solidFill>
              </a:rPr>
              <a:t>optical</a:t>
            </a:r>
            <a:r>
              <a:rPr lang="fi-FI" sz="1200" dirty="0">
                <a:solidFill>
                  <a:schemeClr val="bg1"/>
                </a:solidFill>
              </a:rPr>
              <a:t> </a:t>
            </a:r>
            <a:r>
              <a:rPr lang="fi-FI" sz="1200" dirty="0" err="1">
                <a:solidFill>
                  <a:schemeClr val="bg1"/>
                </a:solidFill>
              </a:rPr>
              <a:t>depth</a:t>
            </a:r>
            <a:r>
              <a:rPr lang="fi-FI" sz="1200" dirty="0">
                <a:solidFill>
                  <a:schemeClr val="bg1"/>
                </a:solidFill>
              </a:rPr>
              <a:t> </a:t>
            </a:r>
            <a:r>
              <a:rPr lang="fi-FI" sz="1200" dirty="0" err="1">
                <a:solidFill>
                  <a:schemeClr val="bg1"/>
                </a:solidFill>
              </a:rPr>
              <a:t>records</a:t>
            </a:r>
            <a:r>
              <a:rPr lang="fi-FI" sz="1200" dirty="0">
                <a:solidFill>
                  <a:schemeClr val="bg1"/>
                </a:solidFill>
              </a:rPr>
              <a:t> </a:t>
            </a:r>
            <a:r>
              <a:rPr lang="fi-FI" sz="1200" dirty="0" err="1">
                <a:solidFill>
                  <a:schemeClr val="bg1"/>
                </a:solidFill>
              </a:rPr>
              <a:t>from</a:t>
            </a:r>
            <a:r>
              <a:rPr lang="fi-FI" sz="1200" dirty="0">
                <a:solidFill>
                  <a:schemeClr val="bg1"/>
                </a:solidFill>
              </a:rPr>
              <a:t> </a:t>
            </a:r>
            <a:r>
              <a:rPr lang="fi-FI" sz="1200" dirty="0" err="1">
                <a:solidFill>
                  <a:schemeClr val="bg1"/>
                </a:solidFill>
              </a:rPr>
              <a:t>major</a:t>
            </a:r>
            <a:r>
              <a:rPr lang="fi-FI" sz="1200" dirty="0">
                <a:solidFill>
                  <a:schemeClr val="bg1"/>
                </a:solidFill>
              </a:rPr>
              <a:t> </a:t>
            </a:r>
            <a:r>
              <a:rPr lang="fi-FI" sz="1200" dirty="0" err="1">
                <a:solidFill>
                  <a:schemeClr val="bg1"/>
                </a:solidFill>
              </a:rPr>
              <a:t>available</a:t>
            </a:r>
            <a:r>
              <a:rPr lang="fi-FI" sz="1200" dirty="0">
                <a:solidFill>
                  <a:schemeClr val="bg1"/>
                </a:solidFill>
              </a:rPr>
              <a:t> </a:t>
            </a:r>
            <a:r>
              <a:rPr lang="fi-FI" sz="1200" dirty="0" err="1">
                <a:solidFill>
                  <a:schemeClr val="bg1"/>
                </a:solidFill>
              </a:rPr>
              <a:t>satellite</a:t>
            </a:r>
            <a:r>
              <a:rPr lang="fi-FI" sz="1200" dirty="0">
                <a:solidFill>
                  <a:schemeClr val="bg1"/>
                </a:solidFill>
              </a:rPr>
              <a:t> products, </a:t>
            </a:r>
            <a:r>
              <a:rPr lang="fi-FI" sz="1200" dirty="0" err="1">
                <a:solidFill>
                  <a:schemeClr val="bg1"/>
                </a:solidFill>
              </a:rPr>
              <a:t>Atmos.Chem</a:t>
            </a:r>
            <a:r>
              <a:rPr lang="fi-FI" sz="1200" dirty="0">
                <a:solidFill>
                  <a:schemeClr val="bg1"/>
                </a:solidFill>
              </a:rPr>
              <a:t>. </a:t>
            </a:r>
            <a:r>
              <a:rPr lang="fi-FI" sz="1200" dirty="0" err="1">
                <a:solidFill>
                  <a:schemeClr val="bg1"/>
                </a:solidFill>
              </a:rPr>
              <a:t>Phys</a:t>
            </a:r>
            <a:r>
              <a:rPr lang="fi-FI" sz="1200" dirty="0">
                <a:solidFill>
                  <a:schemeClr val="bg1"/>
                </a:solidFill>
              </a:rPr>
              <a:t>, 20, 2020</a:t>
            </a:r>
          </a:p>
          <a:p>
            <a:r>
              <a:rPr lang="fi-FI" sz="1200" dirty="0" err="1">
                <a:solidFill>
                  <a:schemeClr val="bg1"/>
                </a:solidFill>
              </a:rPr>
              <a:t>Ginoux</a:t>
            </a:r>
            <a:r>
              <a:rPr lang="fi-FI" sz="1200" dirty="0">
                <a:solidFill>
                  <a:schemeClr val="bg1"/>
                </a:solidFill>
              </a:rPr>
              <a:t> &amp; Torres: </a:t>
            </a:r>
            <a:r>
              <a:rPr lang="fi-FI" sz="1200" dirty="0" err="1">
                <a:solidFill>
                  <a:schemeClr val="bg1"/>
                </a:solidFill>
              </a:rPr>
              <a:t>Empirical</a:t>
            </a:r>
            <a:r>
              <a:rPr lang="fi-FI" sz="1200" dirty="0">
                <a:solidFill>
                  <a:schemeClr val="bg1"/>
                </a:solidFill>
              </a:rPr>
              <a:t> TOMS </a:t>
            </a:r>
            <a:r>
              <a:rPr lang="fi-FI" sz="1200" dirty="0" err="1">
                <a:solidFill>
                  <a:schemeClr val="bg1"/>
                </a:solidFill>
              </a:rPr>
              <a:t>index</a:t>
            </a:r>
            <a:r>
              <a:rPr lang="fi-FI" sz="1200" dirty="0">
                <a:solidFill>
                  <a:schemeClr val="bg1"/>
                </a:solidFill>
              </a:rPr>
              <a:t> for </a:t>
            </a:r>
            <a:r>
              <a:rPr lang="fi-FI" sz="1200" dirty="0" err="1">
                <a:solidFill>
                  <a:schemeClr val="bg1"/>
                </a:solidFill>
              </a:rPr>
              <a:t>dust</a:t>
            </a:r>
            <a:r>
              <a:rPr lang="fi-FI" sz="1200" dirty="0">
                <a:solidFill>
                  <a:schemeClr val="bg1"/>
                </a:solidFill>
              </a:rPr>
              <a:t> </a:t>
            </a:r>
            <a:r>
              <a:rPr lang="fi-FI" sz="1200" dirty="0" err="1">
                <a:solidFill>
                  <a:schemeClr val="bg1"/>
                </a:solidFill>
              </a:rPr>
              <a:t>aerosol</a:t>
            </a:r>
            <a:r>
              <a:rPr lang="fi-FI" sz="1200" dirty="0">
                <a:solidFill>
                  <a:schemeClr val="bg1"/>
                </a:solidFill>
              </a:rPr>
              <a:t>: Applications to </a:t>
            </a:r>
            <a:r>
              <a:rPr lang="fi-FI" sz="1200" dirty="0" err="1">
                <a:solidFill>
                  <a:schemeClr val="bg1"/>
                </a:solidFill>
              </a:rPr>
              <a:t>model</a:t>
            </a:r>
            <a:r>
              <a:rPr lang="fi-FI" sz="1200" dirty="0">
                <a:solidFill>
                  <a:schemeClr val="bg1"/>
                </a:solidFill>
              </a:rPr>
              <a:t> </a:t>
            </a:r>
            <a:r>
              <a:rPr lang="fi-FI" sz="1200" dirty="0" err="1">
                <a:solidFill>
                  <a:schemeClr val="bg1"/>
                </a:solidFill>
              </a:rPr>
              <a:t>validation</a:t>
            </a:r>
            <a:r>
              <a:rPr lang="fi-FI" sz="1200" dirty="0">
                <a:solidFill>
                  <a:schemeClr val="bg1"/>
                </a:solidFill>
              </a:rPr>
              <a:t> and </a:t>
            </a:r>
            <a:r>
              <a:rPr lang="fi-FI" sz="1200" dirty="0" err="1">
                <a:solidFill>
                  <a:schemeClr val="bg1"/>
                </a:solidFill>
              </a:rPr>
              <a:t>source</a:t>
            </a:r>
            <a:r>
              <a:rPr lang="fi-FI" sz="1200" dirty="0">
                <a:solidFill>
                  <a:schemeClr val="bg1"/>
                </a:solidFill>
              </a:rPr>
              <a:t> </a:t>
            </a:r>
            <a:r>
              <a:rPr lang="fi-FI" sz="1200" dirty="0" err="1">
                <a:solidFill>
                  <a:schemeClr val="bg1"/>
                </a:solidFill>
              </a:rPr>
              <a:t>characterization</a:t>
            </a:r>
            <a:r>
              <a:rPr lang="fi-FI" sz="1200" dirty="0">
                <a:solidFill>
                  <a:schemeClr val="bg1"/>
                </a:solidFill>
              </a:rPr>
              <a:t>, JGR, 108, 2003.</a:t>
            </a:r>
          </a:p>
          <a:p>
            <a:r>
              <a:rPr lang="fi-FI" sz="1200" dirty="0">
                <a:solidFill>
                  <a:schemeClr val="bg1"/>
                </a:solidFill>
              </a:rPr>
              <a:t>Van </a:t>
            </a:r>
            <a:r>
              <a:rPr lang="fi-FI" sz="1200" dirty="0" err="1">
                <a:solidFill>
                  <a:schemeClr val="bg1"/>
                </a:solidFill>
              </a:rPr>
              <a:t>Donkelaar</a:t>
            </a:r>
            <a:r>
              <a:rPr lang="fi-FI" sz="1200" dirty="0">
                <a:solidFill>
                  <a:schemeClr val="bg1"/>
                </a:solidFill>
              </a:rPr>
              <a:t> et al.: Global </a:t>
            </a:r>
            <a:r>
              <a:rPr lang="fi-FI" sz="1200" dirty="0" err="1">
                <a:solidFill>
                  <a:schemeClr val="bg1"/>
                </a:solidFill>
              </a:rPr>
              <a:t>estimates</a:t>
            </a:r>
            <a:r>
              <a:rPr lang="fi-FI" sz="1200" dirty="0">
                <a:solidFill>
                  <a:schemeClr val="bg1"/>
                </a:solidFill>
              </a:rPr>
              <a:t> of </a:t>
            </a:r>
            <a:r>
              <a:rPr lang="fi-FI" sz="1200" dirty="0" err="1">
                <a:solidFill>
                  <a:schemeClr val="bg1"/>
                </a:solidFill>
              </a:rPr>
              <a:t>ambient</a:t>
            </a:r>
            <a:r>
              <a:rPr lang="fi-FI" sz="1200" dirty="0">
                <a:solidFill>
                  <a:schemeClr val="bg1"/>
                </a:solidFill>
              </a:rPr>
              <a:t> </a:t>
            </a:r>
            <a:r>
              <a:rPr lang="fi-FI" sz="1200" dirty="0" err="1">
                <a:solidFill>
                  <a:schemeClr val="bg1"/>
                </a:solidFill>
              </a:rPr>
              <a:t>fine</a:t>
            </a:r>
            <a:r>
              <a:rPr lang="fi-FI" sz="1200" dirty="0">
                <a:solidFill>
                  <a:schemeClr val="bg1"/>
                </a:solidFill>
              </a:rPr>
              <a:t> </a:t>
            </a:r>
            <a:r>
              <a:rPr lang="fi-FI" sz="1200" dirty="0" err="1">
                <a:solidFill>
                  <a:schemeClr val="bg1"/>
                </a:solidFill>
              </a:rPr>
              <a:t>particulate</a:t>
            </a:r>
            <a:r>
              <a:rPr lang="fi-FI" sz="1200" dirty="0">
                <a:solidFill>
                  <a:schemeClr val="bg1"/>
                </a:solidFill>
              </a:rPr>
              <a:t> </a:t>
            </a:r>
            <a:r>
              <a:rPr lang="fi-FI" sz="1200" dirty="0" err="1">
                <a:solidFill>
                  <a:schemeClr val="bg1"/>
                </a:solidFill>
              </a:rPr>
              <a:t>matter</a:t>
            </a:r>
            <a:r>
              <a:rPr lang="fi-FI" sz="1200" dirty="0">
                <a:solidFill>
                  <a:schemeClr val="bg1"/>
                </a:solidFill>
              </a:rPr>
              <a:t> </a:t>
            </a:r>
            <a:r>
              <a:rPr lang="fi-FI" sz="1200" dirty="0" err="1">
                <a:solidFill>
                  <a:schemeClr val="bg1"/>
                </a:solidFill>
              </a:rPr>
              <a:t>concentrations</a:t>
            </a:r>
            <a:r>
              <a:rPr lang="fi-FI" sz="1200" dirty="0">
                <a:solidFill>
                  <a:schemeClr val="bg1"/>
                </a:solidFill>
              </a:rPr>
              <a:t> </a:t>
            </a:r>
            <a:r>
              <a:rPr lang="fi-FI" sz="1200" dirty="0" err="1">
                <a:solidFill>
                  <a:schemeClr val="bg1"/>
                </a:solidFill>
              </a:rPr>
              <a:t>from</a:t>
            </a:r>
            <a:r>
              <a:rPr lang="fi-FI" sz="1200" dirty="0">
                <a:solidFill>
                  <a:schemeClr val="bg1"/>
                </a:solidFill>
              </a:rPr>
              <a:t> </a:t>
            </a:r>
            <a:r>
              <a:rPr lang="fi-FI" sz="1200" dirty="0" err="1">
                <a:solidFill>
                  <a:schemeClr val="bg1"/>
                </a:solidFill>
              </a:rPr>
              <a:t>satellite-based</a:t>
            </a:r>
            <a:r>
              <a:rPr lang="fi-FI" sz="1200" dirty="0">
                <a:solidFill>
                  <a:schemeClr val="bg1"/>
                </a:solidFill>
              </a:rPr>
              <a:t> </a:t>
            </a:r>
            <a:r>
              <a:rPr lang="fi-FI" sz="1200" dirty="0" err="1">
                <a:solidFill>
                  <a:schemeClr val="bg1"/>
                </a:solidFill>
              </a:rPr>
              <a:t>aerosol</a:t>
            </a:r>
            <a:r>
              <a:rPr lang="fi-FI" sz="1200" dirty="0">
                <a:solidFill>
                  <a:schemeClr val="bg1"/>
                </a:solidFill>
              </a:rPr>
              <a:t> </a:t>
            </a:r>
            <a:r>
              <a:rPr lang="fi-FI" sz="1200" dirty="0" err="1">
                <a:solidFill>
                  <a:schemeClr val="bg1"/>
                </a:solidFill>
              </a:rPr>
              <a:t>optical</a:t>
            </a:r>
            <a:r>
              <a:rPr lang="fi-FI" sz="1200" dirty="0">
                <a:solidFill>
                  <a:schemeClr val="bg1"/>
                </a:solidFill>
              </a:rPr>
              <a:t> </a:t>
            </a:r>
            <a:r>
              <a:rPr lang="fi-FI" sz="1200" dirty="0" err="1">
                <a:solidFill>
                  <a:schemeClr val="bg1"/>
                </a:solidFill>
              </a:rPr>
              <a:t>depth</a:t>
            </a:r>
            <a:r>
              <a:rPr lang="fi-FI" sz="1200" dirty="0">
                <a:solidFill>
                  <a:schemeClr val="bg1"/>
                </a:solidFill>
              </a:rPr>
              <a:t>: </a:t>
            </a:r>
            <a:r>
              <a:rPr lang="fi-FI" sz="1200" dirty="0" err="1">
                <a:solidFill>
                  <a:schemeClr val="bg1"/>
                </a:solidFill>
              </a:rPr>
              <a:t>development</a:t>
            </a:r>
            <a:r>
              <a:rPr lang="fi-FI" sz="1200" dirty="0">
                <a:solidFill>
                  <a:schemeClr val="bg1"/>
                </a:solidFill>
              </a:rPr>
              <a:t> and </a:t>
            </a:r>
            <a:r>
              <a:rPr lang="fi-FI" sz="1200" dirty="0" err="1">
                <a:solidFill>
                  <a:schemeClr val="bg1"/>
                </a:solidFill>
              </a:rPr>
              <a:t>application</a:t>
            </a:r>
            <a:r>
              <a:rPr lang="fi-FI" sz="1200" dirty="0">
                <a:solidFill>
                  <a:schemeClr val="bg1"/>
                </a:solidFill>
              </a:rPr>
              <a:t>, </a:t>
            </a:r>
            <a:r>
              <a:rPr lang="fi-FI" sz="1200" dirty="0" err="1">
                <a:solidFill>
                  <a:schemeClr val="bg1"/>
                </a:solidFill>
              </a:rPr>
              <a:t>Environ</a:t>
            </a:r>
            <a:r>
              <a:rPr lang="fi-FI" sz="1200" dirty="0">
                <a:solidFill>
                  <a:schemeClr val="bg1"/>
                </a:solidFill>
              </a:rPr>
              <a:t>. Health. </a:t>
            </a:r>
            <a:r>
              <a:rPr lang="fi-FI" sz="1200" dirty="0" err="1">
                <a:solidFill>
                  <a:schemeClr val="bg1"/>
                </a:solidFill>
              </a:rPr>
              <a:t>Perspec</a:t>
            </a:r>
            <a:r>
              <a:rPr lang="fi-FI" sz="1200" dirty="0">
                <a:solidFill>
                  <a:schemeClr val="bg1"/>
                </a:solidFill>
              </a:rPr>
              <a:t>. 118, 2010.</a:t>
            </a:r>
          </a:p>
          <a:p>
            <a:r>
              <a:rPr lang="fi-FI" sz="1200" dirty="0">
                <a:solidFill>
                  <a:schemeClr val="bg1"/>
                </a:solidFill>
              </a:rPr>
              <a:t>Van </a:t>
            </a:r>
            <a:r>
              <a:rPr lang="fi-FI" sz="1200" dirty="0" err="1">
                <a:solidFill>
                  <a:schemeClr val="bg1"/>
                </a:solidFill>
              </a:rPr>
              <a:t>Donkelaar</a:t>
            </a:r>
            <a:r>
              <a:rPr lang="fi-FI" sz="1200" dirty="0">
                <a:solidFill>
                  <a:schemeClr val="bg1"/>
                </a:solidFill>
              </a:rPr>
              <a:t> et al.: Global </a:t>
            </a:r>
            <a:r>
              <a:rPr lang="fi-FI" sz="1200" dirty="0" err="1">
                <a:solidFill>
                  <a:schemeClr val="bg1"/>
                </a:solidFill>
              </a:rPr>
              <a:t>Estimates</a:t>
            </a:r>
            <a:r>
              <a:rPr lang="fi-FI" sz="1200" dirty="0">
                <a:solidFill>
                  <a:schemeClr val="bg1"/>
                </a:solidFill>
              </a:rPr>
              <a:t> of </a:t>
            </a:r>
            <a:r>
              <a:rPr lang="fi-FI" sz="1200" dirty="0" err="1">
                <a:solidFill>
                  <a:schemeClr val="bg1"/>
                </a:solidFill>
              </a:rPr>
              <a:t>Fine</a:t>
            </a:r>
            <a:r>
              <a:rPr lang="fi-FI" sz="1200" dirty="0">
                <a:solidFill>
                  <a:schemeClr val="bg1"/>
                </a:solidFill>
              </a:rPr>
              <a:t> </a:t>
            </a:r>
            <a:r>
              <a:rPr lang="fi-FI" sz="1200" dirty="0" err="1">
                <a:solidFill>
                  <a:schemeClr val="bg1"/>
                </a:solidFill>
              </a:rPr>
              <a:t>Particulate</a:t>
            </a:r>
            <a:r>
              <a:rPr lang="fi-FI" sz="1200" dirty="0">
                <a:solidFill>
                  <a:schemeClr val="bg1"/>
                </a:solidFill>
              </a:rPr>
              <a:t> </a:t>
            </a:r>
            <a:r>
              <a:rPr lang="fi-FI" sz="1200" dirty="0" err="1">
                <a:solidFill>
                  <a:schemeClr val="bg1"/>
                </a:solidFill>
              </a:rPr>
              <a:t>Matter</a:t>
            </a:r>
            <a:r>
              <a:rPr lang="fi-FI" sz="1200" dirty="0">
                <a:solidFill>
                  <a:schemeClr val="bg1"/>
                </a:solidFill>
              </a:rPr>
              <a:t> </a:t>
            </a:r>
            <a:r>
              <a:rPr lang="fi-FI" sz="1200" dirty="0" err="1">
                <a:solidFill>
                  <a:schemeClr val="bg1"/>
                </a:solidFill>
              </a:rPr>
              <a:t>using</a:t>
            </a:r>
            <a:r>
              <a:rPr lang="fi-FI" sz="1200" dirty="0">
                <a:solidFill>
                  <a:schemeClr val="bg1"/>
                </a:solidFill>
              </a:rPr>
              <a:t> a </a:t>
            </a:r>
            <a:r>
              <a:rPr lang="fi-FI" sz="1200" dirty="0" err="1">
                <a:solidFill>
                  <a:schemeClr val="bg1"/>
                </a:solidFill>
              </a:rPr>
              <a:t>Combined</a:t>
            </a:r>
            <a:r>
              <a:rPr lang="fi-FI" sz="1200" dirty="0">
                <a:solidFill>
                  <a:schemeClr val="bg1"/>
                </a:solidFill>
              </a:rPr>
              <a:t> </a:t>
            </a:r>
            <a:r>
              <a:rPr lang="fi-FI" sz="1200" dirty="0" err="1">
                <a:solidFill>
                  <a:schemeClr val="bg1"/>
                </a:solidFill>
              </a:rPr>
              <a:t>Geophysical</a:t>
            </a:r>
            <a:r>
              <a:rPr lang="fi-FI" sz="1200" dirty="0">
                <a:solidFill>
                  <a:schemeClr val="bg1"/>
                </a:solidFill>
              </a:rPr>
              <a:t>-Statistical Method </a:t>
            </a:r>
            <a:r>
              <a:rPr lang="fi-FI" sz="1200" dirty="0" err="1">
                <a:solidFill>
                  <a:schemeClr val="bg1"/>
                </a:solidFill>
              </a:rPr>
              <a:t>with</a:t>
            </a:r>
            <a:r>
              <a:rPr lang="fi-FI" sz="1200" dirty="0">
                <a:solidFill>
                  <a:schemeClr val="bg1"/>
                </a:solidFill>
              </a:rPr>
              <a:t> </a:t>
            </a:r>
            <a:r>
              <a:rPr lang="fi-FI" sz="1200" dirty="0" err="1">
                <a:solidFill>
                  <a:schemeClr val="bg1"/>
                </a:solidFill>
              </a:rPr>
              <a:t>Information</a:t>
            </a:r>
            <a:r>
              <a:rPr lang="fi-FI" sz="1200" dirty="0">
                <a:solidFill>
                  <a:schemeClr val="bg1"/>
                </a:solidFill>
              </a:rPr>
              <a:t> </a:t>
            </a:r>
            <a:r>
              <a:rPr lang="fi-FI" sz="1200" dirty="0" err="1">
                <a:solidFill>
                  <a:schemeClr val="bg1"/>
                </a:solidFill>
              </a:rPr>
              <a:t>from</a:t>
            </a:r>
            <a:r>
              <a:rPr lang="fi-FI" sz="1200" dirty="0">
                <a:solidFill>
                  <a:schemeClr val="bg1"/>
                </a:solidFill>
              </a:rPr>
              <a:t> </a:t>
            </a:r>
            <a:r>
              <a:rPr lang="fi-FI" sz="1200" dirty="0" err="1">
                <a:solidFill>
                  <a:schemeClr val="bg1"/>
                </a:solidFill>
              </a:rPr>
              <a:t>Satellites</a:t>
            </a:r>
            <a:r>
              <a:rPr lang="fi-FI" sz="1200" dirty="0">
                <a:solidFill>
                  <a:schemeClr val="bg1"/>
                </a:solidFill>
              </a:rPr>
              <a:t>, </a:t>
            </a:r>
            <a:r>
              <a:rPr lang="fi-FI" sz="1200" dirty="0" err="1">
                <a:solidFill>
                  <a:schemeClr val="bg1"/>
                </a:solidFill>
              </a:rPr>
              <a:t>Models</a:t>
            </a:r>
            <a:r>
              <a:rPr lang="fi-FI" sz="1200" dirty="0">
                <a:solidFill>
                  <a:schemeClr val="bg1"/>
                </a:solidFill>
              </a:rPr>
              <a:t>, and </a:t>
            </a:r>
            <a:r>
              <a:rPr lang="fi-FI" sz="1200" dirty="0" err="1">
                <a:solidFill>
                  <a:schemeClr val="bg1"/>
                </a:solidFill>
              </a:rPr>
              <a:t>Monitors</a:t>
            </a:r>
            <a:r>
              <a:rPr lang="fi-FI" sz="1200" dirty="0">
                <a:solidFill>
                  <a:schemeClr val="bg1"/>
                </a:solidFill>
              </a:rPr>
              <a:t>, </a:t>
            </a:r>
            <a:r>
              <a:rPr lang="fi-FI" sz="1200" dirty="0" err="1">
                <a:solidFill>
                  <a:schemeClr val="bg1"/>
                </a:solidFill>
              </a:rPr>
              <a:t>Environ.Sci</a:t>
            </a:r>
            <a:r>
              <a:rPr lang="fi-FI" sz="1200" dirty="0">
                <a:solidFill>
                  <a:schemeClr val="bg1"/>
                </a:solidFill>
              </a:rPr>
              <a:t>. </a:t>
            </a:r>
            <a:r>
              <a:rPr lang="fi-FI" sz="1200" dirty="0" err="1">
                <a:solidFill>
                  <a:schemeClr val="bg1"/>
                </a:solidFill>
              </a:rPr>
              <a:t>Technolog</a:t>
            </a:r>
            <a:r>
              <a:rPr lang="fi-FI" sz="1200" dirty="0">
                <a:solidFill>
                  <a:schemeClr val="bg1"/>
                </a:solidFill>
              </a:rPr>
              <a:t>., 50, 2016.</a:t>
            </a:r>
          </a:p>
        </p:txBody>
      </p:sp>
    </p:spTree>
    <p:extLst>
      <p:ext uri="{BB962C8B-B14F-4D97-AF65-F5344CB8AC3E}">
        <p14:creationId xmlns:p14="http://schemas.microsoft.com/office/powerpoint/2010/main" val="1673471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39999160444_720p.mp4">
            <a:hlinkClick r:id="" action="ppaction://media"/>
            <a:extLst>
              <a:ext uri="{FF2B5EF4-FFF2-40B4-BE49-F238E27FC236}">
                <a16:creationId xmlns:a16="http://schemas.microsoft.com/office/drawing/2014/main" id="{64D3D4DF-8034-A44D-9CA5-AF0CF4667C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9063"/>
            <a:ext cx="12192000" cy="61626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A8DE8D-E5D4-6B48-AC1A-77FB964F9167}"/>
              </a:ext>
            </a:extLst>
          </p:cNvPr>
          <p:cNvSpPr txBox="1"/>
          <p:nvPr/>
        </p:nvSpPr>
        <p:spPr>
          <a:xfrm>
            <a:off x="98855" y="6400799"/>
            <a:ext cx="120931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 err="1"/>
              <a:t>Animation</a:t>
            </a:r>
            <a:r>
              <a:rPr lang="fi-FI" sz="1400" dirty="0"/>
              <a:t> </a:t>
            </a:r>
            <a:r>
              <a:rPr lang="fi-FI" sz="1400" dirty="0" err="1"/>
              <a:t>created</a:t>
            </a:r>
            <a:r>
              <a:rPr lang="fi-FI" sz="1400" dirty="0"/>
              <a:t> </a:t>
            </a:r>
            <a:r>
              <a:rPr lang="fi-FI" sz="1400" dirty="0" err="1"/>
              <a:t>by</a:t>
            </a:r>
            <a:r>
              <a:rPr lang="fi-FI" sz="1400" dirty="0"/>
              <a:t> Antti Lipponen, FMI, </a:t>
            </a:r>
            <a:r>
              <a:rPr lang="fi-FI" sz="1400" dirty="0" err="1"/>
              <a:t>based</a:t>
            </a:r>
            <a:r>
              <a:rPr lang="fi-FI" sz="1400" dirty="0"/>
              <a:t> on NASA Global </a:t>
            </a:r>
            <a:r>
              <a:rPr lang="fi-FI" sz="1400" dirty="0" err="1"/>
              <a:t>Modeling</a:t>
            </a:r>
            <a:r>
              <a:rPr lang="fi-FI" sz="1400" dirty="0"/>
              <a:t> and </a:t>
            </a:r>
            <a:r>
              <a:rPr lang="fi-FI" sz="1400" dirty="0" err="1"/>
              <a:t>Assimilation</a:t>
            </a:r>
            <a:r>
              <a:rPr lang="fi-FI" sz="1400" dirty="0"/>
              <a:t> Office (GMAO) GEOS FP </a:t>
            </a:r>
            <a:r>
              <a:rPr lang="fi-FI" sz="1400" dirty="0" err="1"/>
              <a:t>analysis</a:t>
            </a:r>
            <a:r>
              <a:rPr lang="fi-FI" sz="1400" dirty="0"/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229070-D3A9-8C48-BCF8-05CE19A2B0D3}"/>
              </a:ext>
            </a:extLst>
          </p:cNvPr>
          <p:cNvSpPr/>
          <p:nvPr/>
        </p:nvSpPr>
        <p:spPr>
          <a:xfrm>
            <a:off x="0" y="3200401"/>
            <a:ext cx="12192000" cy="3200398"/>
          </a:xfrm>
          <a:prstGeom prst="rect">
            <a:avLst/>
          </a:prstGeom>
          <a:gradFill>
            <a:gsLst>
              <a:gs pos="24000">
                <a:schemeClr val="accent1">
                  <a:lumMod val="5000"/>
                  <a:lumOff val="95000"/>
                </a:schemeClr>
              </a:gs>
              <a:gs pos="50000">
                <a:schemeClr val="bg1">
                  <a:alpha val="90000"/>
                </a:schemeClr>
              </a:gs>
              <a:gs pos="73000">
                <a:schemeClr val="bg1">
                  <a:alpha val="68000"/>
                </a:schemeClr>
              </a:gs>
              <a:gs pos="86500">
                <a:srgbClr val="FFFFFF">
                  <a:alpha val="32000"/>
                </a:srgb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DED0D6-A021-954B-ACD3-C58613BFA843}"/>
              </a:ext>
            </a:extLst>
          </p:cNvPr>
          <p:cNvSpPr txBox="1"/>
          <p:nvPr/>
        </p:nvSpPr>
        <p:spPr>
          <a:xfrm>
            <a:off x="708454" y="3815476"/>
            <a:ext cx="1087394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AEROSOLS</a:t>
            </a:r>
          </a:p>
          <a:p>
            <a:endParaRPr lang="fi-FI" dirty="0"/>
          </a:p>
          <a:p>
            <a:pPr>
              <a:buFont typeface="Arial" pitchFamily="34" charset="0"/>
              <a:buChar char="•"/>
            </a:pPr>
            <a:r>
              <a:rPr lang="fi-FI" dirty="0"/>
              <a:t> </a:t>
            </a:r>
            <a:r>
              <a:rPr lang="fi-FI" dirty="0" err="1"/>
              <a:t>Solid</a:t>
            </a:r>
            <a:r>
              <a:rPr lang="fi-FI" dirty="0"/>
              <a:t> </a:t>
            </a:r>
            <a:r>
              <a:rPr lang="fi-FI" dirty="0" err="1"/>
              <a:t>or</a:t>
            </a:r>
            <a:r>
              <a:rPr lang="fi-FI" dirty="0"/>
              <a:t> </a:t>
            </a:r>
            <a:r>
              <a:rPr lang="fi-FI" dirty="0" err="1"/>
              <a:t>liquid</a:t>
            </a:r>
            <a:r>
              <a:rPr lang="fi-FI" dirty="0"/>
              <a:t> </a:t>
            </a:r>
            <a:r>
              <a:rPr lang="fi-FI" dirty="0" err="1"/>
              <a:t>particles</a:t>
            </a:r>
            <a:r>
              <a:rPr lang="fi-FI" dirty="0"/>
              <a:t> </a:t>
            </a:r>
            <a:r>
              <a:rPr lang="fi-FI" dirty="0" err="1"/>
              <a:t>suspended</a:t>
            </a:r>
            <a:r>
              <a:rPr lang="fi-FI" dirty="0"/>
              <a:t> in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Earth’s</a:t>
            </a:r>
            <a:r>
              <a:rPr lang="fi-FI" dirty="0"/>
              <a:t> </a:t>
            </a:r>
            <a:r>
              <a:rPr lang="fi-FI" dirty="0" err="1"/>
              <a:t>atmosphere</a:t>
            </a:r>
            <a:r>
              <a:rPr lang="fi-FI" dirty="0"/>
              <a:t>.  </a:t>
            </a:r>
          </a:p>
          <a:p>
            <a:pPr>
              <a:buFont typeface="Arial" pitchFamily="34" charset="0"/>
              <a:buChar char="•"/>
            </a:pPr>
            <a:r>
              <a:rPr lang="fi-FI" dirty="0"/>
              <a:t> </a:t>
            </a:r>
            <a:r>
              <a:rPr lang="fi-FI" dirty="0" err="1"/>
              <a:t>Sizes</a:t>
            </a:r>
            <a:r>
              <a:rPr lang="fi-FI" dirty="0"/>
              <a:t> </a:t>
            </a:r>
            <a:r>
              <a:rPr lang="fi-FI" dirty="0" err="1"/>
              <a:t>vary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</a:t>
            </a:r>
            <a:r>
              <a:rPr lang="fi-FI" dirty="0" err="1"/>
              <a:t>nanometers</a:t>
            </a:r>
            <a:r>
              <a:rPr lang="fi-FI" dirty="0"/>
              <a:t> (1 </a:t>
            </a:r>
            <a:r>
              <a:rPr lang="fi-FI" dirty="0" err="1"/>
              <a:t>nm</a:t>
            </a:r>
            <a:r>
              <a:rPr lang="fi-FI" dirty="0"/>
              <a:t> =10</a:t>
            </a:r>
            <a:r>
              <a:rPr lang="fi-FI" baseline="30000" dirty="0"/>
              <a:t>-9 </a:t>
            </a:r>
            <a:r>
              <a:rPr lang="fi-FI" dirty="0"/>
              <a:t>m) to </a:t>
            </a:r>
            <a:r>
              <a:rPr lang="fi-FI" dirty="0" err="1"/>
              <a:t>hundreds</a:t>
            </a:r>
            <a:r>
              <a:rPr lang="fi-FI" dirty="0"/>
              <a:t> of </a:t>
            </a:r>
            <a:r>
              <a:rPr lang="fi-FI" dirty="0" err="1"/>
              <a:t>micrometers</a:t>
            </a:r>
            <a:r>
              <a:rPr lang="fi-FI" dirty="0"/>
              <a:t> (1 </a:t>
            </a:r>
            <a:r>
              <a:rPr lang="el-GR" dirty="0"/>
              <a:t>μ</a:t>
            </a:r>
            <a:r>
              <a:rPr lang="fi-FI" dirty="0"/>
              <a:t>m = 10</a:t>
            </a:r>
            <a:r>
              <a:rPr lang="fi-FI" baseline="30000" dirty="0"/>
              <a:t>-6 </a:t>
            </a:r>
            <a:r>
              <a:rPr lang="fi-FI" dirty="0"/>
              <a:t>m).</a:t>
            </a:r>
          </a:p>
          <a:p>
            <a:pPr>
              <a:buFont typeface="Arial" pitchFamily="34" charset="0"/>
              <a:buChar char="•"/>
            </a:pPr>
            <a:r>
              <a:rPr lang="fi-FI" dirty="0"/>
              <a:t> </a:t>
            </a:r>
            <a:r>
              <a:rPr lang="fi-FI" dirty="0" err="1"/>
              <a:t>Either</a:t>
            </a:r>
            <a:r>
              <a:rPr lang="fi-FI" dirty="0"/>
              <a:t> </a:t>
            </a:r>
            <a:r>
              <a:rPr lang="fi-FI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emitted</a:t>
            </a:r>
            <a:r>
              <a:rPr lang="fi-FI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i-FI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directly</a:t>
            </a:r>
            <a:r>
              <a:rPr lang="fi-FI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i-FI" dirty="0"/>
              <a:t>into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atmosphere</a:t>
            </a:r>
            <a:r>
              <a:rPr lang="fi-FI" dirty="0"/>
              <a:t> (</a:t>
            </a:r>
            <a:r>
              <a:rPr lang="fi-FI" dirty="0" err="1"/>
              <a:t>primary</a:t>
            </a:r>
            <a:r>
              <a:rPr lang="fi-FI" dirty="0"/>
              <a:t> </a:t>
            </a:r>
            <a:r>
              <a:rPr lang="fi-FI" dirty="0" err="1"/>
              <a:t>aerosols</a:t>
            </a:r>
            <a:r>
              <a:rPr lang="fi-FI" dirty="0"/>
              <a:t>) </a:t>
            </a:r>
            <a:r>
              <a:rPr lang="fi-FI" dirty="0" err="1"/>
              <a:t>or</a:t>
            </a:r>
            <a:r>
              <a:rPr lang="fi-FI" dirty="0"/>
              <a:t> </a:t>
            </a:r>
            <a:r>
              <a:rPr lang="fi-FI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formed</a:t>
            </a:r>
            <a:r>
              <a:rPr lang="fi-FI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via </a:t>
            </a:r>
            <a:r>
              <a:rPr lang="fi-FI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gas</a:t>
            </a:r>
            <a:r>
              <a:rPr lang="fi-FI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to </a:t>
            </a:r>
            <a:r>
              <a:rPr lang="fi-FI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particle</a:t>
            </a:r>
            <a:r>
              <a:rPr lang="fi-FI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i-FI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conversion</a:t>
            </a:r>
            <a:r>
              <a:rPr lang="fi-FI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 </a:t>
            </a:r>
            <a:r>
              <a:rPr lang="fi-FI" dirty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fi-FI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secondary</a:t>
            </a:r>
            <a:r>
              <a:rPr lang="fi-FI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i-FI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aerosols</a:t>
            </a:r>
            <a:r>
              <a:rPr lang="fi-FI" dirty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fi-FI" dirty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fi-FI" dirty="0"/>
              <a:t> </a:t>
            </a:r>
            <a:r>
              <a:rPr lang="fi-FI" dirty="0" err="1"/>
              <a:t>Sources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both</a:t>
            </a:r>
            <a:r>
              <a:rPr lang="fi-FI" dirty="0"/>
              <a:t> </a:t>
            </a:r>
            <a:r>
              <a:rPr lang="fi-FI" dirty="0" err="1"/>
              <a:t>anthropogenic</a:t>
            </a:r>
            <a:r>
              <a:rPr lang="fi-FI" dirty="0"/>
              <a:t> and </a:t>
            </a:r>
            <a:r>
              <a:rPr lang="fi-FI" dirty="0" err="1"/>
              <a:t>natural</a:t>
            </a:r>
            <a:r>
              <a:rPr lang="fi-FI" dirty="0"/>
              <a:t>. </a:t>
            </a:r>
          </a:p>
          <a:p>
            <a:pPr>
              <a:buFont typeface="Arial" pitchFamily="34" charset="0"/>
              <a:buChar char="•"/>
            </a:pPr>
            <a:r>
              <a:rPr lang="fi-FI" dirty="0"/>
              <a:t> </a:t>
            </a:r>
            <a:r>
              <a:rPr lang="fi-FI" dirty="0" err="1"/>
              <a:t>Residence</a:t>
            </a:r>
            <a:r>
              <a:rPr lang="fi-FI" dirty="0"/>
              <a:t> </a:t>
            </a:r>
            <a:r>
              <a:rPr lang="fi-FI" dirty="0" err="1"/>
              <a:t>time</a:t>
            </a:r>
            <a:r>
              <a:rPr lang="fi-FI" dirty="0"/>
              <a:t> in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atmosphere</a:t>
            </a:r>
            <a:r>
              <a:rPr lang="fi-FI" dirty="0"/>
              <a:t> </a:t>
            </a:r>
            <a:r>
              <a:rPr lang="fi-FI" dirty="0" err="1"/>
              <a:t>typically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</a:t>
            </a:r>
            <a:r>
              <a:rPr lang="fi-FI" dirty="0" err="1"/>
              <a:t>few</a:t>
            </a:r>
            <a:r>
              <a:rPr lang="fi-FI" dirty="0"/>
              <a:t> </a:t>
            </a:r>
            <a:r>
              <a:rPr lang="fi-FI" dirty="0" err="1"/>
              <a:t>days</a:t>
            </a:r>
            <a:r>
              <a:rPr lang="fi-FI" dirty="0"/>
              <a:t> to </a:t>
            </a:r>
            <a:r>
              <a:rPr lang="fi-FI" dirty="0" err="1"/>
              <a:t>weeks</a:t>
            </a:r>
            <a:r>
              <a:rPr lang="fi-FI" dirty="0"/>
              <a:t>.</a:t>
            </a:r>
          </a:p>
          <a:p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0877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6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27751A-C277-6B4A-A6D7-24B82923FE9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D60B6F-AB2D-EA4B-82FC-E53013861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033" y="-44432"/>
            <a:ext cx="10515600" cy="1325563"/>
          </a:xfrm>
        </p:spPr>
        <p:txBody>
          <a:bodyPr>
            <a:normAutofit/>
          </a:bodyPr>
          <a:lstStyle/>
          <a:p>
            <a:r>
              <a:rPr lang="fi-FI" sz="3600" dirty="0">
                <a:solidFill>
                  <a:schemeClr val="bg1"/>
                </a:solidFill>
              </a:rPr>
              <a:t>Optical Remote </a:t>
            </a:r>
            <a:r>
              <a:rPr lang="fi-FI" sz="3600" dirty="0" err="1">
                <a:solidFill>
                  <a:schemeClr val="bg1"/>
                </a:solidFill>
              </a:rPr>
              <a:t>Sensing</a:t>
            </a:r>
            <a:r>
              <a:rPr lang="fi-FI" sz="3600" dirty="0">
                <a:solidFill>
                  <a:schemeClr val="bg1"/>
                </a:solidFill>
              </a:rPr>
              <a:t> </a:t>
            </a:r>
            <a:r>
              <a:rPr lang="fi-FI" sz="3600" dirty="0" err="1">
                <a:solidFill>
                  <a:schemeClr val="bg1"/>
                </a:solidFill>
              </a:rPr>
              <a:t>Measurements</a:t>
            </a:r>
            <a:r>
              <a:rPr lang="fi-FI" sz="3600" dirty="0">
                <a:solidFill>
                  <a:schemeClr val="bg1"/>
                </a:solidFill>
              </a:rPr>
              <a:t> of </a:t>
            </a:r>
            <a:r>
              <a:rPr lang="fi-FI" sz="3600" dirty="0" err="1">
                <a:solidFill>
                  <a:schemeClr val="bg1"/>
                </a:solidFill>
              </a:rPr>
              <a:t>Aerosols</a:t>
            </a:r>
            <a:endParaRPr lang="fi-FI" sz="3600" dirty="0">
              <a:solidFill>
                <a:schemeClr val="bg1"/>
              </a:solidFill>
            </a:endParaRPr>
          </a:p>
        </p:txBody>
      </p:sp>
      <p:pic>
        <p:nvPicPr>
          <p:cNvPr id="8" name="Picture 7" descr="A picture containing sitting, food, plate, blue&#10;&#10;Description automatically generated">
            <a:extLst>
              <a:ext uri="{FF2B5EF4-FFF2-40B4-BE49-F238E27FC236}">
                <a16:creationId xmlns:a16="http://schemas.microsoft.com/office/drawing/2014/main" id="{7B898A15-5E61-4342-87CC-C46313DC48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60"/>
          <a:stretch/>
        </p:blipFill>
        <p:spPr>
          <a:xfrm>
            <a:off x="1330037" y="4862945"/>
            <a:ext cx="10861964" cy="19950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4E77BC-0380-9E46-9379-EE365A217EFA}"/>
              </a:ext>
            </a:extLst>
          </p:cNvPr>
          <p:cNvSpPr txBox="1"/>
          <p:nvPr/>
        </p:nvSpPr>
        <p:spPr>
          <a:xfrm>
            <a:off x="4984168" y="4543978"/>
            <a:ext cx="2466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000" b="1" dirty="0" err="1">
                <a:solidFill>
                  <a:schemeClr val="bg1"/>
                </a:solidFill>
              </a:rPr>
              <a:t>Ground-based</a:t>
            </a:r>
            <a:endParaRPr lang="fi-FI" sz="20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6E497C-B4FF-6747-9B20-CE88E13644F1}"/>
              </a:ext>
            </a:extLst>
          </p:cNvPr>
          <p:cNvSpPr txBox="1"/>
          <p:nvPr/>
        </p:nvSpPr>
        <p:spPr>
          <a:xfrm>
            <a:off x="7183580" y="1185552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000" b="1" dirty="0" err="1">
                <a:solidFill>
                  <a:schemeClr val="bg1"/>
                </a:solidFill>
              </a:rPr>
              <a:t>Satellites</a:t>
            </a:r>
            <a:endParaRPr lang="fi-FI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5D8B5F-2227-7041-9EF7-D12023523E3B}"/>
              </a:ext>
            </a:extLst>
          </p:cNvPr>
          <p:cNvSpPr txBox="1"/>
          <p:nvPr/>
        </p:nvSpPr>
        <p:spPr>
          <a:xfrm>
            <a:off x="6934198" y="4959851"/>
            <a:ext cx="23275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Active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err="1">
                <a:solidFill>
                  <a:schemeClr val="bg1"/>
                </a:solidFill>
              </a:rPr>
              <a:t>Lidars</a:t>
            </a:r>
            <a:r>
              <a:rPr lang="fi-FI" dirty="0">
                <a:solidFill>
                  <a:schemeClr val="bg1"/>
                </a:solidFill>
              </a:rPr>
              <a:t>, </a:t>
            </a:r>
            <a:r>
              <a:rPr lang="fi-FI" dirty="0" err="1">
                <a:solidFill>
                  <a:schemeClr val="bg1"/>
                </a:solidFill>
              </a:rPr>
              <a:t>Ceilometers</a:t>
            </a:r>
            <a:endParaRPr lang="fi-FI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Aerosol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vertical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profiles</a:t>
            </a:r>
            <a:r>
              <a:rPr lang="fi-FI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5D1F4D-2C0F-AB4B-A96F-5807EA38A46D}"/>
              </a:ext>
            </a:extLst>
          </p:cNvPr>
          <p:cNvSpPr txBox="1"/>
          <p:nvPr/>
        </p:nvSpPr>
        <p:spPr>
          <a:xfrm>
            <a:off x="4759035" y="4959851"/>
            <a:ext cx="21751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>
                <a:solidFill>
                  <a:schemeClr val="bg1"/>
                </a:solidFill>
              </a:rPr>
              <a:t>Passive</a:t>
            </a:r>
            <a:endParaRPr lang="fi-FI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Sunphotometers</a:t>
            </a:r>
            <a:endParaRPr lang="fi-FI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1"/>
                </a:solidFill>
              </a:rPr>
              <a:t> Optical </a:t>
            </a:r>
            <a:r>
              <a:rPr lang="fi-FI" dirty="0" err="1">
                <a:solidFill>
                  <a:schemeClr val="bg1"/>
                </a:solidFill>
              </a:rPr>
              <a:t>depth</a:t>
            </a:r>
            <a:r>
              <a:rPr lang="fi-FI" dirty="0">
                <a:solidFill>
                  <a:schemeClr val="bg1"/>
                </a:solidFill>
              </a:rPr>
              <a:t> &amp; </a:t>
            </a:r>
            <a:r>
              <a:rPr lang="fi-FI" dirty="0" err="1">
                <a:solidFill>
                  <a:schemeClr val="bg1"/>
                </a:solidFill>
              </a:rPr>
              <a:t>various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other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retrieved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parameters</a:t>
            </a:r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8" name="Picture 17" descr="A satellite in space&#10;&#10;Description automatically generated">
            <a:extLst>
              <a:ext uri="{FF2B5EF4-FFF2-40B4-BE49-F238E27FC236}">
                <a16:creationId xmlns:a16="http://schemas.microsoft.com/office/drawing/2014/main" id="{082CDBEF-B458-A948-9EBD-2506935DAA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8457">
            <a:off x="11087604" y="3843424"/>
            <a:ext cx="812488" cy="608385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D6B9630-D7A1-224C-B7DE-A48F8FAFCC59}"/>
              </a:ext>
            </a:extLst>
          </p:cNvPr>
          <p:cNvCxnSpPr>
            <a:cxnSpLocks/>
          </p:cNvCxnSpPr>
          <p:nvPr/>
        </p:nvCxnSpPr>
        <p:spPr>
          <a:xfrm flipH="1">
            <a:off x="10695713" y="4288502"/>
            <a:ext cx="567840" cy="1344653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A picture containing sitting, large, street, person&#10;&#10;Description automatically generated">
            <a:extLst>
              <a:ext uri="{FF2B5EF4-FFF2-40B4-BE49-F238E27FC236}">
                <a16:creationId xmlns:a16="http://schemas.microsoft.com/office/drawing/2014/main" id="{B1F8344C-69F3-A641-947C-6090B38E1A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380" y="3008744"/>
            <a:ext cx="1398931" cy="10761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46767DA-B6C6-F142-96F9-3ACD4FB078D6}"/>
              </a:ext>
            </a:extLst>
          </p:cNvPr>
          <p:cNvSpPr txBox="1"/>
          <p:nvPr/>
        </p:nvSpPr>
        <p:spPr>
          <a:xfrm>
            <a:off x="9407238" y="1766447"/>
            <a:ext cx="28540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Active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err="1">
                <a:solidFill>
                  <a:schemeClr val="bg1"/>
                </a:solidFill>
              </a:rPr>
              <a:t>Space-based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lidars</a:t>
            </a:r>
            <a:endParaRPr lang="fi-FI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err="1">
                <a:solidFill>
                  <a:schemeClr val="bg1"/>
                </a:solidFill>
              </a:rPr>
              <a:t>Aerosol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vertical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profiles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8A4FB7D-5307-AE44-A6D7-2D17C864FE84}"/>
              </a:ext>
            </a:extLst>
          </p:cNvPr>
          <p:cNvSpPr txBox="1"/>
          <p:nvPr/>
        </p:nvSpPr>
        <p:spPr>
          <a:xfrm>
            <a:off x="446535" y="1158436"/>
            <a:ext cx="427786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>
                <a:solidFill>
                  <a:schemeClr val="bg1"/>
                </a:solidFill>
              </a:rPr>
              <a:t> Key </a:t>
            </a:r>
            <a:r>
              <a:rPr lang="fi-FI" sz="2400" dirty="0" err="1">
                <a:solidFill>
                  <a:schemeClr val="bg1"/>
                </a:solidFill>
              </a:rPr>
              <a:t>aerosol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properties</a:t>
            </a:r>
            <a:r>
              <a:rPr lang="fi-FI" sz="2400" dirty="0">
                <a:solidFill>
                  <a:schemeClr val="bg1"/>
                </a:solidFill>
              </a:rPr>
              <a:t>:</a:t>
            </a:r>
          </a:p>
          <a:p>
            <a:endParaRPr lang="fi-FI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 err="1">
                <a:solidFill>
                  <a:schemeClr val="bg1"/>
                </a:solidFill>
              </a:rPr>
              <a:t>Aerosol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loading</a:t>
            </a:r>
            <a:r>
              <a:rPr lang="fi-FI" sz="2400" dirty="0">
                <a:solidFill>
                  <a:schemeClr val="bg1"/>
                </a:solidFill>
              </a:rPr>
              <a:t> -&gt;</a:t>
            </a:r>
            <a:r>
              <a:rPr lang="fi-FI" sz="2400" dirty="0" err="1">
                <a:solidFill>
                  <a:schemeClr val="bg1"/>
                </a:solidFill>
              </a:rPr>
              <a:t>optical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thickness</a:t>
            </a:r>
            <a:r>
              <a:rPr lang="fi-FI" sz="2400" dirty="0">
                <a:solidFill>
                  <a:schemeClr val="bg1"/>
                </a:solidFill>
              </a:rPr>
              <a:t> (”</a:t>
            </a:r>
            <a:r>
              <a:rPr lang="fi-FI" sz="2400" dirty="0" err="1">
                <a:solidFill>
                  <a:schemeClr val="bg1"/>
                </a:solidFill>
              </a:rPr>
              <a:t>how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much</a:t>
            </a:r>
            <a:r>
              <a:rPr lang="fi-FI" sz="2400" dirty="0">
                <a:solidFill>
                  <a:schemeClr val="bg1"/>
                </a:solidFill>
              </a:rPr>
              <a:t>?”)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 err="1">
                <a:solidFill>
                  <a:schemeClr val="bg1"/>
                </a:solidFill>
              </a:rPr>
              <a:t>Aerosol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size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distribution</a:t>
            </a:r>
            <a:r>
              <a:rPr lang="fi-FI" sz="2400" dirty="0">
                <a:solidFill>
                  <a:schemeClr val="bg1"/>
                </a:solidFill>
              </a:rPr>
              <a:t>, </a:t>
            </a:r>
            <a:r>
              <a:rPr lang="fi-FI" sz="2400" dirty="0" err="1">
                <a:solidFill>
                  <a:schemeClr val="bg1"/>
                </a:solidFill>
              </a:rPr>
              <a:t>size</a:t>
            </a:r>
            <a:r>
              <a:rPr lang="fi-FI" sz="2400" dirty="0">
                <a:solidFill>
                  <a:schemeClr val="bg1"/>
                </a:solidFill>
              </a:rPr>
              <a:t> vs. </a:t>
            </a:r>
            <a:r>
              <a:rPr lang="fi-FI" sz="2400" dirty="0" err="1">
                <a:solidFill>
                  <a:schemeClr val="bg1"/>
                </a:solidFill>
              </a:rPr>
              <a:t>radiation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wavelength</a:t>
            </a:r>
            <a:endParaRPr lang="fi-FI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 err="1">
                <a:solidFill>
                  <a:schemeClr val="bg1"/>
                </a:solidFill>
              </a:rPr>
              <a:t>Aerosol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chemical</a:t>
            </a:r>
            <a:r>
              <a:rPr lang="fi-FI" sz="2400" dirty="0">
                <a:solidFill>
                  <a:schemeClr val="bg1"/>
                </a:solidFill>
              </a:rPr>
              <a:t> composition (</a:t>
            </a:r>
            <a:r>
              <a:rPr lang="fi-FI" sz="2400" dirty="0" err="1">
                <a:solidFill>
                  <a:schemeClr val="bg1"/>
                </a:solidFill>
              </a:rPr>
              <a:t>type</a:t>
            </a:r>
            <a:r>
              <a:rPr lang="fi-FI" sz="2400" dirty="0">
                <a:solidFill>
                  <a:schemeClr val="bg1"/>
                </a:solidFill>
              </a:rPr>
              <a:t>)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i-FI" sz="2400" dirty="0" err="1">
                <a:solidFill>
                  <a:schemeClr val="bg1"/>
                </a:solidFill>
              </a:rPr>
              <a:t>Complex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refractive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index</a:t>
            </a:r>
            <a:r>
              <a:rPr lang="fi-FI" sz="2400" dirty="0">
                <a:solidFill>
                  <a:schemeClr val="bg1"/>
                </a:solidFill>
              </a:rPr>
              <a:t>; single </a:t>
            </a:r>
            <a:r>
              <a:rPr lang="fi-FI" sz="2400" dirty="0" err="1">
                <a:solidFill>
                  <a:schemeClr val="bg1"/>
                </a:solidFill>
              </a:rPr>
              <a:t>scattering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albedo</a:t>
            </a:r>
            <a:endParaRPr lang="fi-FI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chemeClr val="bg1"/>
                </a:solidFill>
              </a:rPr>
              <a:t>Limited </a:t>
            </a:r>
            <a:r>
              <a:rPr lang="fi-FI" sz="2400" dirty="0" err="1">
                <a:solidFill>
                  <a:schemeClr val="bg1"/>
                </a:solidFill>
              </a:rPr>
              <a:t>number</a:t>
            </a:r>
            <a:r>
              <a:rPr lang="fi-FI" sz="2400" dirty="0">
                <a:solidFill>
                  <a:schemeClr val="bg1"/>
                </a:solidFill>
              </a:rPr>
              <a:t> of general </a:t>
            </a:r>
            <a:r>
              <a:rPr lang="fi-FI" sz="2400" dirty="0" err="1">
                <a:solidFill>
                  <a:schemeClr val="bg1"/>
                </a:solidFill>
              </a:rPr>
              <a:t>aerosol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type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categories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that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have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distinctly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different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optical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properties</a:t>
            </a:r>
            <a:endParaRPr lang="fi-FI" sz="2400" dirty="0">
              <a:solidFill>
                <a:schemeClr val="bg1"/>
              </a:solidFill>
            </a:endParaRPr>
          </a:p>
          <a:p>
            <a:pPr lvl="1"/>
            <a:endParaRPr lang="fi-FI" sz="24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BA53F2-B4CB-D342-8221-B56D99C61EAA}"/>
              </a:ext>
            </a:extLst>
          </p:cNvPr>
          <p:cNvSpPr txBox="1"/>
          <p:nvPr/>
        </p:nvSpPr>
        <p:spPr>
          <a:xfrm>
            <a:off x="5947063" y="1759076"/>
            <a:ext cx="34220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>
                <a:solidFill>
                  <a:schemeClr val="bg1"/>
                </a:solidFill>
              </a:rPr>
              <a:t>Passive</a:t>
            </a:r>
            <a:endParaRPr lang="fi-FI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err="1">
                <a:solidFill>
                  <a:schemeClr val="bg1"/>
                </a:solidFill>
              </a:rPr>
              <a:t>Spectroradiometers</a:t>
            </a:r>
            <a:endParaRPr lang="fi-FI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1"/>
                </a:solidFill>
              </a:rPr>
              <a:t>Optical </a:t>
            </a:r>
            <a:r>
              <a:rPr lang="fi-FI" dirty="0" err="1">
                <a:solidFill>
                  <a:schemeClr val="bg1"/>
                </a:solidFill>
              </a:rPr>
              <a:t>depth</a:t>
            </a:r>
            <a:r>
              <a:rPr lang="fi-FI" dirty="0">
                <a:solidFill>
                  <a:schemeClr val="bg1"/>
                </a:solidFill>
              </a:rPr>
              <a:t>, </a:t>
            </a:r>
            <a:r>
              <a:rPr lang="fi-FI" dirty="0" err="1">
                <a:solidFill>
                  <a:schemeClr val="bg1"/>
                </a:solidFill>
              </a:rPr>
              <a:t>absorbing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aerosol</a:t>
            </a:r>
            <a:r>
              <a:rPr lang="fi-FI" dirty="0">
                <a:solidFill>
                  <a:schemeClr val="bg1"/>
                </a:solidFill>
              </a:rPr>
              <a:t> 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err="1">
                <a:solidFill>
                  <a:schemeClr val="bg1"/>
                </a:solidFill>
              </a:rPr>
              <a:t>Various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other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parameters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e.g</a:t>
            </a:r>
            <a:r>
              <a:rPr lang="fi-FI" dirty="0">
                <a:solidFill>
                  <a:schemeClr val="bg1"/>
                </a:solidFill>
              </a:rPr>
              <a:t>. </a:t>
            </a:r>
            <a:r>
              <a:rPr lang="fi-FI" dirty="0" err="1">
                <a:solidFill>
                  <a:schemeClr val="bg1"/>
                </a:solidFill>
              </a:rPr>
              <a:t>layer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height</a:t>
            </a:r>
            <a:r>
              <a:rPr lang="fi-FI" dirty="0">
                <a:solidFill>
                  <a:schemeClr val="bg1"/>
                </a:solidFill>
              </a:rPr>
              <a:t>, </a:t>
            </a:r>
            <a:r>
              <a:rPr lang="fi-FI" dirty="0" err="1">
                <a:solidFill>
                  <a:schemeClr val="bg1"/>
                </a:solidFill>
              </a:rPr>
              <a:t>fine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mode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fraction</a:t>
            </a:r>
            <a:r>
              <a:rPr lang="fi-FI" dirty="0">
                <a:solidFill>
                  <a:schemeClr val="bg1"/>
                </a:solidFill>
              </a:rPr>
              <a:t> etc.</a:t>
            </a:r>
          </a:p>
        </p:txBody>
      </p:sp>
    </p:spTree>
    <p:extLst>
      <p:ext uri="{BB962C8B-B14F-4D97-AF65-F5344CB8AC3E}">
        <p14:creationId xmlns:p14="http://schemas.microsoft.com/office/powerpoint/2010/main" val="126650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113" y="1673827"/>
            <a:ext cx="12192000" cy="517514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0"/>
                </a:schemeClr>
              </a:gs>
              <a:gs pos="35000">
                <a:schemeClr val="accent3">
                  <a:lumMod val="0"/>
                  <a:lumOff val="100000"/>
                  <a:alpha val="38000"/>
                </a:schemeClr>
              </a:gs>
              <a:gs pos="99000">
                <a:schemeClr val="tx1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9513F13-5567-3E41-A499-0563D7EC0CF1}"/>
              </a:ext>
            </a:extLst>
          </p:cNvPr>
          <p:cNvSpPr txBox="1">
            <a:spLocks/>
          </p:cNvSpPr>
          <p:nvPr/>
        </p:nvSpPr>
        <p:spPr>
          <a:xfrm>
            <a:off x="1225658" y="40227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dirty="0" err="1"/>
              <a:t>Aerosol</a:t>
            </a:r>
            <a:r>
              <a:rPr lang="fi-FI" dirty="0"/>
              <a:t> Optical Depth (AOD)</a:t>
            </a:r>
          </a:p>
        </p:txBody>
      </p:sp>
    </p:spTree>
    <p:extLst>
      <p:ext uri="{BB962C8B-B14F-4D97-AF65-F5344CB8AC3E}">
        <p14:creationId xmlns:p14="http://schemas.microsoft.com/office/powerpoint/2010/main" val="25946700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2A924AB7-A165-A04D-A563-1F4E4A081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4000" y="6173476"/>
            <a:ext cx="610603" cy="365125"/>
          </a:xfrm>
        </p:spPr>
        <p:txBody>
          <a:bodyPr/>
          <a:lstStyle/>
          <a:p>
            <a:fld id="{13BE8AB2-9B50-D544-A2BB-62673476E5E9}" type="slidenum">
              <a:rPr lang="fi-FI" smtClean="0"/>
              <a:t>6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5C5E00-7E82-6248-BDD5-5E2C3853206A}"/>
              </a:ext>
            </a:extLst>
          </p:cNvPr>
          <p:cNvSpPr txBox="1">
            <a:spLocks/>
          </p:cNvSpPr>
          <p:nvPr/>
        </p:nvSpPr>
        <p:spPr>
          <a:xfrm>
            <a:off x="738001" y="130436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Aerosol optical depth (AOD)</a:t>
            </a:r>
            <a:br>
              <a:rPr lang="en-US" dirty="0"/>
            </a:b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43D4AF1-B7AE-564C-8E24-8E7969963A05}"/>
              </a:ext>
            </a:extLst>
          </p:cNvPr>
          <p:cNvSpPr txBox="1">
            <a:spLocks/>
          </p:cNvSpPr>
          <p:nvPr/>
        </p:nvSpPr>
        <p:spPr>
          <a:xfrm>
            <a:off x="738001" y="745090"/>
            <a:ext cx="10691434" cy="2141765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Also known as aerosol optical thickness (AOT) </a:t>
            </a:r>
          </a:p>
          <a:p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AOD is related to the amount of (optically active) aerosols in the total atmospheric column.</a:t>
            </a:r>
            <a:endParaRPr lang="en-US" sz="2400" dirty="0"/>
          </a:p>
          <a:p>
            <a:r>
              <a:rPr lang="en-US" sz="2400" dirty="0"/>
              <a:t>Retrieved from satellite- and ground-based instruments</a:t>
            </a:r>
          </a:p>
          <a:p>
            <a:r>
              <a:rPr lang="en-US" sz="2400" dirty="0"/>
              <a:t>Extinction coefficient: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D8519589-FC2E-AB46-BAD4-CD88F03F7E2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2197077"/>
              </p:ext>
            </p:extLst>
          </p:nvPr>
        </p:nvGraphicFramePr>
        <p:xfrm>
          <a:off x="3808874" y="2457322"/>
          <a:ext cx="1465469" cy="4295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1" name="Equation" r:id="rId3" imgW="736600" imgH="215900" progId="Equation.3">
                  <p:embed/>
                </p:oleObj>
              </mc:Choice>
              <mc:Fallback>
                <p:oleObj name="Equation" r:id="rId3" imgW="736600" imgH="215900" progId="Equation.3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D8519589-FC2E-AB46-BAD4-CD88F03F7E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08874" y="2457322"/>
                        <a:ext cx="1465469" cy="4295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A4041D05-9170-1D4F-BFEF-B40279A00014}"/>
              </a:ext>
            </a:extLst>
          </p:cNvPr>
          <p:cNvSpPr txBox="1"/>
          <p:nvPr/>
        </p:nvSpPr>
        <p:spPr>
          <a:xfrm>
            <a:off x="5584416" y="2457322"/>
            <a:ext cx="36021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units of inverse length [m</a:t>
            </a:r>
            <a:r>
              <a:rPr lang="en-US" sz="1600" baseline="30000" dirty="0"/>
              <a:t>-1</a:t>
            </a:r>
            <a:r>
              <a:rPr lang="en-US" sz="1600" dirty="0"/>
              <a:t>]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9D497A-27A8-534C-BA1F-55A17BECCD2B}"/>
              </a:ext>
            </a:extLst>
          </p:cNvPr>
          <p:cNvSpPr/>
          <p:nvPr/>
        </p:nvSpPr>
        <p:spPr>
          <a:xfrm>
            <a:off x="7839420" y="3523665"/>
            <a:ext cx="330007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AOD</a:t>
            </a:r>
            <a:r>
              <a:rPr lang="en-US" sz="2000" baseline="30000" dirty="0"/>
              <a:t> </a:t>
            </a:r>
            <a:r>
              <a:rPr lang="en-US" sz="2000" dirty="0"/>
              <a:t>is defined as the</a:t>
            </a:r>
            <a:r>
              <a:rPr lang="en-US" sz="2000" dirty="0">
                <a:solidFill>
                  <a:srgbClr val="558ED5"/>
                </a:solidFill>
              </a:rPr>
              <a:t> sum of aerosol extinction at all atmospheric levels</a:t>
            </a:r>
            <a:r>
              <a:rPr lang="en-US" sz="2000" dirty="0"/>
              <a:t>, from surface up to the top of the atmosphere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88FC4D-4C49-0E49-B760-F7199935CECD}"/>
              </a:ext>
            </a:extLst>
          </p:cNvPr>
          <p:cNvSpPr/>
          <p:nvPr/>
        </p:nvSpPr>
        <p:spPr>
          <a:xfrm>
            <a:off x="7684440" y="3362055"/>
            <a:ext cx="3596291" cy="3010754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A872CF91-D13C-5C43-A3ED-DF384DF72F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528433"/>
              </p:ext>
            </p:extLst>
          </p:nvPr>
        </p:nvGraphicFramePr>
        <p:xfrm>
          <a:off x="7833585" y="5154881"/>
          <a:ext cx="2562225" cy="106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2" name="Equation" r:id="rId5" imgW="1155700" imgH="482600" progId="Equation.3">
                  <p:embed/>
                </p:oleObj>
              </mc:Choice>
              <mc:Fallback>
                <p:oleObj name="Equation" r:id="rId5" imgW="1155700" imgH="482600" progId="Equation.3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A872CF91-D13C-5C43-A3ED-DF384DF72F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833585" y="5154881"/>
                        <a:ext cx="2562225" cy="1069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8AA89E98-037A-3A4E-8D09-57B902ED480F}"/>
              </a:ext>
            </a:extLst>
          </p:cNvPr>
          <p:cNvSpPr txBox="1"/>
          <p:nvPr/>
        </p:nvSpPr>
        <p:spPr>
          <a:xfrm>
            <a:off x="9049451" y="5929501"/>
            <a:ext cx="1918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[</a:t>
            </a:r>
            <a:r>
              <a:rPr lang="en-US" dirty="0" err="1"/>
              <a:t>unitless</a:t>
            </a:r>
            <a:r>
              <a:rPr lang="en-US" dirty="0"/>
              <a:t>]</a:t>
            </a: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886005C4-FA6F-6244-832E-DBC991219A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69" y="3362055"/>
            <a:ext cx="5685892" cy="32896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6381CF-E4B7-404E-AA6E-293EB6FAF8B3}"/>
              </a:ext>
            </a:extLst>
          </p:cNvPr>
          <p:cNvSpPr txBox="1"/>
          <p:nvPr/>
        </p:nvSpPr>
        <p:spPr>
          <a:xfrm>
            <a:off x="983300" y="3016125"/>
            <a:ext cx="28255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 err="1">
                <a:solidFill>
                  <a:schemeClr val="accent5"/>
                </a:solidFill>
              </a:rPr>
              <a:t>Measured</a:t>
            </a:r>
            <a:r>
              <a:rPr lang="fi-FI" sz="1400" dirty="0">
                <a:solidFill>
                  <a:schemeClr val="accent5"/>
                </a:solidFill>
              </a:rPr>
              <a:t> </a:t>
            </a:r>
            <a:r>
              <a:rPr lang="fi-FI" sz="1400" dirty="0" err="1">
                <a:solidFill>
                  <a:schemeClr val="accent5"/>
                </a:solidFill>
              </a:rPr>
              <a:t>aerosol</a:t>
            </a:r>
            <a:r>
              <a:rPr lang="fi-FI" sz="1400" dirty="0">
                <a:solidFill>
                  <a:schemeClr val="accent5"/>
                </a:solidFill>
              </a:rPr>
              <a:t> </a:t>
            </a:r>
            <a:r>
              <a:rPr lang="fi-FI" sz="1400" dirty="0" err="1">
                <a:solidFill>
                  <a:schemeClr val="accent5"/>
                </a:solidFill>
              </a:rPr>
              <a:t>size</a:t>
            </a:r>
            <a:r>
              <a:rPr lang="fi-FI" sz="1400" dirty="0">
                <a:solidFill>
                  <a:schemeClr val="accent5"/>
                </a:solidFill>
              </a:rPr>
              <a:t> </a:t>
            </a:r>
            <a:r>
              <a:rPr lang="fi-FI" sz="1400" dirty="0" err="1">
                <a:solidFill>
                  <a:schemeClr val="accent5"/>
                </a:solidFill>
              </a:rPr>
              <a:t>distribution</a:t>
            </a:r>
            <a:endParaRPr lang="fi-FI" sz="1400" dirty="0">
              <a:solidFill>
                <a:schemeClr val="accent5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7ECDD6-F902-8943-80C9-4855F353A41D}"/>
              </a:ext>
            </a:extLst>
          </p:cNvPr>
          <p:cNvSpPr txBox="1"/>
          <p:nvPr/>
        </p:nvSpPr>
        <p:spPr>
          <a:xfrm>
            <a:off x="3752944" y="3016126"/>
            <a:ext cx="2825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 err="1">
                <a:solidFill>
                  <a:schemeClr val="accent5"/>
                </a:solidFill>
              </a:rPr>
              <a:t>Contribution</a:t>
            </a:r>
            <a:r>
              <a:rPr lang="fi-FI" sz="1400" dirty="0">
                <a:solidFill>
                  <a:schemeClr val="accent5"/>
                </a:solidFill>
              </a:rPr>
              <a:t> of </a:t>
            </a:r>
            <a:r>
              <a:rPr lang="fi-FI" sz="1400" dirty="0" err="1">
                <a:solidFill>
                  <a:schemeClr val="accent5"/>
                </a:solidFill>
              </a:rPr>
              <a:t>each</a:t>
            </a:r>
            <a:r>
              <a:rPr lang="fi-FI" sz="1400" dirty="0">
                <a:solidFill>
                  <a:schemeClr val="accent5"/>
                </a:solidFill>
              </a:rPr>
              <a:t> </a:t>
            </a:r>
            <a:r>
              <a:rPr lang="fi-FI" sz="1400" dirty="0" err="1">
                <a:solidFill>
                  <a:schemeClr val="accent5"/>
                </a:solidFill>
              </a:rPr>
              <a:t>particle</a:t>
            </a:r>
            <a:r>
              <a:rPr lang="fi-FI" sz="1400" dirty="0">
                <a:solidFill>
                  <a:schemeClr val="accent5"/>
                </a:solidFill>
              </a:rPr>
              <a:t> </a:t>
            </a:r>
            <a:r>
              <a:rPr lang="fi-FI" sz="1400" dirty="0" err="1">
                <a:solidFill>
                  <a:schemeClr val="accent5"/>
                </a:solidFill>
              </a:rPr>
              <a:t>size</a:t>
            </a:r>
            <a:r>
              <a:rPr lang="fi-FI" sz="1400" dirty="0">
                <a:solidFill>
                  <a:schemeClr val="accent5"/>
                </a:solidFill>
              </a:rPr>
              <a:t> to </a:t>
            </a:r>
            <a:r>
              <a:rPr lang="fi-FI" sz="1400" dirty="0" err="1">
                <a:solidFill>
                  <a:schemeClr val="accent5"/>
                </a:solidFill>
              </a:rPr>
              <a:t>the</a:t>
            </a:r>
            <a:r>
              <a:rPr lang="fi-FI" sz="1400" dirty="0">
                <a:solidFill>
                  <a:schemeClr val="accent5"/>
                </a:solidFill>
              </a:rPr>
              <a:t> </a:t>
            </a:r>
            <a:r>
              <a:rPr lang="fi-FI" sz="1400" dirty="0" err="1">
                <a:solidFill>
                  <a:schemeClr val="accent5"/>
                </a:solidFill>
              </a:rPr>
              <a:t>total</a:t>
            </a:r>
            <a:r>
              <a:rPr lang="fi-FI" sz="1400" dirty="0">
                <a:solidFill>
                  <a:schemeClr val="accent5"/>
                </a:solidFill>
              </a:rPr>
              <a:t> </a:t>
            </a:r>
            <a:r>
              <a:rPr lang="fi-FI" sz="1400" dirty="0" err="1">
                <a:solidFill>
                  <a:schemeClr val="accent5"/>
                </a:solidFill>
              </a:rPr>
              <a:t>extinction</a:t>
            </a:r>
            <a:r>
              <a:rPr lang="fi-FI" sz="1400" dirty="0">
                <a:solidFill>
                  <a:schemeClr val="accent5"/>
                </a:solidFill>
              </a:rPr>
              <a:t> at 550 </a:t>
            </a:r>
            <a:r>
              <a:rPr lang="fi-FI" sz="1400" dirty="0" err="1">
                <a:solidFill>
                  <a:schemeClr val="accent5"/>
                </a:solidFill>
              </a:rPr>
              <a:t>nm</a:t>
            </a:r>
            <a:endParaRPr lang="fi-FI" sz="1400" dirty="0">
              <a:solidFill>
                <a:schemeClr val="accent5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762EC6A-54CF-6240-A427-C7738C8E68C4}"/>
              </a:ext>
            </a:extLst>
          </p:cNvPr>
          <p:cNvCxnSpPr/>
          <p:nvPr/>
        </p:nvCxnSpPr>
        <p:spPr>
          <a:xfrm>
            <a:off x="2287601" y="3663119"/>
            <a:ext cx="0" cy="259050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8634732-FC5D-704E-AD24-39D02AD941F2}"/>
              </a:ext>
            </a:extLst>
          </p:cNvPr>
          <p:cNvCxnSpPr/>
          <p:nvPr/>
        </p:nvCxnSpPr>
        <p:spPr>
          <a:xfrm>
            <a:off x="4782077" y="3663119"/>
            <a:ext cx="0" cy="259050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9526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4810A-DB33-134A-88CF-868E2464B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220" y="-139614"/>
            <a:ext cx="10515600" cy="1325563"/>
          </a:xfrm>
        </p:spPr>
        <p:txBody>
          <a:bodyPr>
            <a:normAutofit/>
          </a:bodyPr>
          <a:lstStyle/>
          <a:p>
            <a:r>
              <a:rPr lang="fi-FI" sz="3600" dirty="0"/>
              <a:t>AOD </a:t>
            </a:r>
            <a:r>
              <a:rPr lang="fi-FI" sz="3600" dirty="0" err="1"/>
              <a:t>retrievals</a:t>
            </a:r>
            <a:endParaRPr lang="fi-FI" sz="3600" dirty="0"/>
          </a:p>
        </p:txBody>
      </p:sp>
      <p:pic>
        <p:nvPicPr>
          <p:cNvPr id="5" name="Picture 4" descr="Screen Shot 2018-03-22 at 19.20.43.png">
            <a:extLst>
              <a:ext uri="{FF2B5EF4-FFF2-40B4-BE49-F238E27FC236}">
                <a16:creationId xmlns:a16="http://schemas.microsoft.com/office/drawing/2014/main" id="{0BB42EFD-209F-444D-9310-26EBF63D4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25" y="913296"/>
            <a:ext cx="5268133" cy="6251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1F412B-75E7-5145-9E06-B7E46B2E383A}"/>
              </a:ext>
            </a:extLst>
          </p:cNvPr>
          <p:cNvSpPr txBox="1"/>
          <p:nvPr/>
        </p:nvSpPr>
        <p:spPr>
          <a:xfrm>
            <a:off x="652220" y="1421634"/>
            <a:ext cx="12581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400" dirty="0">
                <a:solidFill>
                  <a:srgbClr val="F79646">
                    <a:lumMod val="75000"/>
                  </a:srgbClr>
                </a:solidFill>
                <a:latin typeface="Calibri"/>
              </a:rPr>
              <a:t>Reflectance at TOA measured by satellite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2A49DD-746C-C24B-AD70-3BEB19376CC2}"/>
              </a:ext>
            </a:extLst>
          </p:cNvPr>
          <p:cNvSpPr txBox="1"/>
          <p:nvPr/>
        </p:nvSpPr>
        <p:spPr>
          <a:xfrm>
            <a:off x="2393926" y="1421634"/>
            <a:ext cx="20106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400" dirty="0">
                <a:solidFill>
                  <a:srgbClr val="F79646">
                    <a:lumMod val="75000"/>
                  </a:srgbClr>
                </a:solidFill>
                <a:latin typeface="Calibri"/>
              </a:rPr>
              <a:t>Atmospheric path reflectance: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sz="1400" dirty="0">
                <a:solidFill>
                  <a:srgbClr val="F79646">
                    <a:lumMod val="75000"/>
                  </a:srgbClr>
                </a:solidFill>
                <a:latin typeface="Calibri"/>
              </a:rPr>
              <a:t>aerosols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sz="1400" dirty="0">
                <a:solidFill>
                  <a:srgbClr val="F79646">
                    <a:lumMod val="75000"/>
                  </a:srgbClr>
                </a:solidFill>
                <a:latin typeface="Calibri"/>
              </a:rPr>
              <a:t>molecules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B654C2-1DB1-B949-A06A-57C62358D227}"/>
              </a:ext>
            </a:extLst>
          </p:cNvPr>
          <p:cNvSpPr txBox="1"/>
          <p:nvPr/>
        </p:nvSpPr>
        <p:spPr>
          <a:xfrm>
            <a:off x="4338094" y="1619233"/>
            <a:ext cx="1602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400" dirty="0">
                <a:solidFill>
                  <a:srgbClr val="F79646">
                    <a:lumMod val="75000"/>
                  </a:srgbClr>
                </a:solidFill>
                <a:latin typeface="Calibri"/>
              </a:rPr>
              <a:t>Surface contribution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6FD4BF-1501-A141-ABDC-3A62020B8FB5}"/>
              </a:ext>
            </a:extLst>
          </p:cNvPr>
          <p:cNvSpPr/>
          <p:nvPr/>
        </p:nvSpPr>
        <p:spPr>
          <a:xfrm>
            <a:off x="506500" y="2421567"/>
            <a:ext cx="4400227" cy="65092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TOA </a:t>
            </a:r>
            <a:r>
              <a:rPr lang="fi-FI" dirty="0" err="1"/>
              <a:t>reflectance</a:t>
            </a:r>
            <a:r>
              <a:rPr lang="fi-FI" dirty="0"/>
              <a:t> </a:t>
            </a:r>
            <a:r>
              <a:rPr lang="fi-FI" dirty="0" err="1"/>
              <a:t>measured</a:t>
            </a:r>
            <a:r>
              <a:rPr lang="fi-FI" dirty="0"/>
              <a:t> </a:t>
            </a: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satellite</a:t>
            </a:r>
            <a:endParaRPr lang="fi-FI" dirty="0"/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B4D952B7-987C-DF42-A8FE-7A5CF9F60D99}"/>
              </a:ext>
            </a:extLst>
          </p:cNvPr>
          <p:cNvSpPr/>
          <p:nvPr/>
        </p:nvSpPr>
        <p:spPr>
          <a:xfrm>
            <a:off x="2567131" y="3133820"/>
            <a:ext cx="284557" cy="3060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32319A-0A87-7F49-834F-6D891FB828C4}"/>
              </a:ext>
            </a:extLst>
          </p:cNvPr>
          <p:cNvSpPr/>
          <p:nvPr/>
        </p:nvSpPr>
        <p:spPr>
          <a:xfrm>
            <a:off x="2022048" y="3480141"/>
            <a:ext cx="1408185" cy="4994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dirty="0" err="1"/>
              <a:t>Cloudscreening</a:t>
            </a:r>
            <a:endParaRPr lang="fi-FI" sz="1400" dirty="0"/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80BB8239-0971-4742-A3D5-8AB154106A75}"/>
              </a:ext>
            </a:extLst>
          </p:cNvPr>
          <p:cNvSpPr/>
          <p:nvPr/>
        </p:nvSpPr>
        <p:spPr>
          <a:xfrm>
            <a:off x="2567131" y="4020799"/>
            <a:ext cx="315553" cy="3353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7FB3E1-DC1B-F548-BD8E-7B8A8CE293D0}"/>
              </a:ext>
            </a:extLst>
          </p:cNvPr>
          <p:cNvSpPr/>
          <p:nvPr/>
        </p:nvSpPr>
        <p:spPr>
          <a:xfrm>
            <a:off x="1864509" y="5310613"/>
            <a:ext cx="1754257" cy="4293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dirty="0"/>
              <a:t>Surface  </a:t>
            </a:r>
            <a:r>
              <a:rPr lang="fi-FI" sz="1400" dirty="0" err="1"/>
              <a:t>correction</a:t>
            </a:r>
            <a:endParaRPr lang="fi-FI" sz="14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E34D735-6D11-BE4F-A714-0CC08903B2F7}"/>
              </a:ext>
            </a:extLst>
          </p:cNvPr>
          <p:cNvSpPr/>
          <p:nvPr/>
        </p:nvSpPr>
        <p:spPr>
          <a:xfrm>
            <a:off x="1863850" y="4399996"/>
            <a:ext cx="1759845" cy="4994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dirty="0" err="1"/>
              <a:t>Rayleigh</a:t>
            </a:r>
            <a:r>
              <a:rPr lang="fi-FI" sz="1400" dirty="0"/>
              <a:t> </a:t>
            </a:r>
            <a:r>
              <a:rPr lang="fi-FI" sz="1400" dirty="0" err="1"/>
              <a:t>correction</a:t>
            </a:r>
            <a:endParaRPr lang="fi-FI" sz="1400" dirty="0"/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0CEB0055-2301-014B-A73F-025153094DA3}"/>
              </a:ext>
            </a:extLst>
          </p:cNvPr>
          <p:cNvSpPr/>
          <p:nvPr/>
        </p:nvSpPr>
        <p:spPr>
          <a:xfrm>
            <a:off x="2582628" y="4970851"/>
            <a:ext cx="315553" cy="3353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561F3787-1402-1946-B07A-E47D7FE4B94D}"/>
              </a:ext>
            </a:extLst>
          </p:cNvPr>
          <p:cNvSpPr/>
          <p:nvPr/>
        </p:nvSpPr>
        <p:spPr>
          <a:xfrm>
            <a:off x="2582628" y="5790798"/>
            <a:ext cx="315553" cy="3353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298B4AE-3AB6-4F42-BC70-5339F7F697C4}"/>
              </a:ext>
            </a:extLst>
          </p:cNvPr>
          <p:cNvSpPr/>
          <p:nvPr/>
        </p:nvSpPr>
        <p:spPr>
          <a:xfrm>
            <a:off x="1649512" y="6161769"/>
            <a:ext cx="2212779" cy="4293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err="1"/>
              <a:t>Aerosol</a:t>
            </a:r>
            <a:r>
              <a:rPr lang="fi-FI" dirty="0"/>
              <a:t> </a:t>
            </a:r>
            <a:r>
              <a:rPr lang="fi-FI" dirty="0" err="1"/>
              <a:t>contribution</a:t>
            </a:r>
            <a:endParaRPr lang="fi-FI" dirty="0"/>
          </a:p>
        </p:txBody>
      </p:sp>
      <p:pic>
        <p:nvPicPr>
          <p:cNvPr id="24" name="Picture 23" descr="Chart&#10;&#10;Description automatically generated">
            <a:extLst>
              <a:ext uri="{FF2B5EF4-FFF2-40B4-BE49-F238E27FC236}">
                <a16:creationId xmlns:a16="http://schemas.microsoft.com/office/drawing/2014/main" id="{9B0513C2-AD4A-5044-92B3-45027D067C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439" y="433482"/>
            <a:ext cx="5182341" cy="377602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8C49222-A143-E84F-8EDC-13365D30C7CD}"/>
              </a:ext>
            </a:extLst>
          </p:cNvPr>
          <p:cNvSpPr txBox="1"/>
          <p:nvPr/>
        </p:nvSpPr>
        <p:spPr>
          <a:xfrm>
            <a:off x="7748507" y="2423640"/>
            <a:ext cx="2138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”</a:t>
            </a:r>
            <a:r>
              <a:rPr lang="fi-FI" dirty="0" err="1"/>
              <a:t>Dark</a:t>
            </a:r>
            <a:r>
              <a:rPr lang="fi-FI" dirty="0"/>
              <a:t>” Surface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C34BD28-5AAF-B544-9E1C-C44D156BE975}"/>
              </a:ext>
            </a:extLst>
          </p:cNvPr>
          <p:cNvSpPr txBox="1"/>
          <p:nvPr/>
        </p:nvSpPr>
        <p:spPr>
          <a:xfrm>
            <a:off x="7470242" y="543964"/>
            <a:ext cx="2138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”</a:t>
            </a:r>
            <a:r>
              <a:rPr lang="fi-FI" dirty="0" err="1"/>
              <a:t>Bright</a:t>
            </a:r>
            <a:r>
              <a:rPr lang="fi-FI" dirty="0"/>
              <a:t>” Surface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F85FFAC-B1B1-CC43-986E-4E18D9B529DD}"/>
              </a:ext>
            </a:extLst>
          </p:cNvPr>
          <p:cNvSpPr/>
          <p:nvPr/>
        </p:nvSpPr>
        <p:spPr>
          <a:xfrm>
            <a:off x="6772760" y="4510479"/>
            <a:ext cx="975747" cy="78046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3E40490-5785-2A41-9F9E-601F9BDCAC4B}"/>
              </a:ext>
            </a:extLst>
          </p:cNvPr>
          <p:cNvSpPr/>
          <p:nvPr/>
        </p:nvSpPr>
        <p:spPr>
          <a:xfrm>
            <a:off x="9921824" y="4444381"/>
            <a:ext cx="975747" cy="78046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6128AFA-9BB3-FA44-9EE9-E8AF37767669}"/>
              </a:ext>
            </a:extLst>
          </p:cNvPr>
          <p:cNvSpPr/>
          <p:nvPr/>
        </p:nvSpPr>
        <p:spPr>
          <a:xfrm>
            <a:off x="6772760" y="5701459"/>
            <a:ext cx="975747" cy="78046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D82E67A-C059-2240-BAB5-A10FE0DF77C2}"/>
              </a:ext>
            </a:extLst>
          </p:cNvPr>
          <p:cNvSpPr/>
          <p:nvPr/>
        </p:nvSpPr>
        <p:spPr>
          <a:xfrm>
            <a:off x="9921824" y="5735954"/>
            <a:ext cx="975747" cy="78046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91574C4-2147-5343-94F2-EBC9C797D33F}"/>
              </a:ext>
            </a:extLst>
          </p:cNvPr>
          <p:cNvSpPr txBox="1"/>
          <p:nvPr/>
        </p:nvSpPr>
        <p:spPr>
          <a:xfrm>
            <a:off x="9623158" y="246168"/>
            <a:ext cx="21387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err="1"/>
              <a:t>From</a:t>
            </a:r>
            <a:r>
              <a:rPr lang="fi-FI" sz="1200" dirty="0"/>
              <a:t> </a:t>
            </a:r>
            <a:r>
              <a:rPr lang="fi-FI" sz="1200" dirty="0" err="1"/>
              <a:t>Tian</a:t>
            </a:r>
            <a:r>
              <a:rPr lang="fi-FI" sz="1200" dirty="0"/>
              <a:t> &amp; Sun, 2016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E39DD91-5B8A-7C4F-AC4A-09F39167DCDE}"/>
              </a:ext>
            </a:extLst>
          </p:cNvPr>
          <p:cNvSpPr/>
          <p:nvPr/>
        </p:nvSpPr>
        <p:spPr>
          <a:xfrm>
            <a:off x="9839617" y="4551850"/>
            <a:ext cx="975747" cy="780469"/>
          </a:xfrm>
          <a:prstGeom prst="rect">
            <a:avLst/>
          </a:prstGeom>
          <a:solidFill>
            <a:schemeClr val="bg2">
              <a:alpha val="44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3BD7C03-6BE7-8143-A351-9C20F1C3FA45}"/>
              </a:ext>
            </a:extLst>
          </p:cNvPr>
          <p:cNvSpPr/>
          <p:nvPr/>
        </p:nvSpPr>
        <p:spPr>
          <a:xfrm>
            <a:off x="9832766" y="5831363"/>
            <a:ext cx="975747" cy="780469"/>
          </a:xfrm>
          <a:prstGeom prst="rect">
            <a:avLst/>
          </a:prstGeom>
          <a:solidFill>
            <a:schemeClr val="bg2">
              <a:alpha val="4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7DB9BF6-DCCD-9D46-AA2B-F62BD34511B7}"/>
              </a:ext>
            </a:extLst>
          </p:cNvPr>
          <p:cNvSpPr txBox="1"/>
          <p:nvPr/>
        </p:nvSpPr>
        <p:spPr>
          <a:xfrm>
            <a:off x="5600054" y="4551850"/>
            <a:ext cx="991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/>
              <a:t>Bright</a:t>
            </a:r>
            <a:r>
              <a:rPr lang="fi-FI" dirty="0"/>
              <a:t> </a:t>
            </a:r>
            <a:r>
              <a:rPr lang="fi-FI" dirty="0" err="1"/>
              <a:t>surface</a:t>
            </a:r>
            <a:endParaRPr lang="fi-FI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EFF77D1-4536-D841-A490-32E3A62B90CF}"/>
              </a:ext>
            </a:extLst>
          </p:cNvPr>
          <p:cNvSpPr txBox="1"/>
          <p:nvPr/>
        </p:nvSpPr>
        <p:spPr>
          <a:xfrm>
            <a:off x="5691810" y="5760006"/>
            <a:ext cx="991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/>
              <a:t>Dark</a:t>
            </a:r>
            <a:r>
              <a:rPr lang="fi-FI" dirty="0"/>
              <a:t> </a:t>
            </a:r>
            <a:r>
              <a:rPr lang="fi-FI" dirty="0" err="1"/>
              <a:t>surface</a:t>
            </a:r>
            <a:endParaRPr lang="fi-FI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FBDCC3D-2F68-E74D-BA6B-D372837F06E4}"/>
              </a:ext>
            </a:extLst>
          </p:cNvPr>
          <p:cNvSpPr txBox="1"/>
          <p:nvPr/>
        </p:nvSpPr>
        <p:spPr>
          <a:xfrm>
            <a:off x="6517391" y="4096726"/>
            <a:ext cx="1344421" cy="379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No </a:t>
            </a:r>
            <a:r>
              <a:rPr lang="fi-FI" dirty="0" err="1"/>
              <a:t>aerosols</a:t>
            </a:r>
            <a:endParaRPr lang="fi-FI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16D7AC4-FADF-8A4D-B96C-0BE03877EA15}"/>
              </a:ext>
            </a:extLst>
          </p:cNvPr>
          <p:cNvSpPr txBox="1"/>
          <p:nvPr/>
        </p:nvSpPr>
        <p:spPr>
          <a:xfrm>
            <a:off x="9542909" y="4095520"/>
            <a:ext cx="2299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 </a:t>
            </a:r>
            <a:r>
              <a:rPr lang="fi-FI" dirty="0" err="1"/>
              <a:t>Aerosol</a:t>
            </a:r>
            <a:r>
              <a:rPr lang="fi-FI" dirty="0"/>
              <a:t> </a:t>
            </a:r>
            <a:r>
              <a:rPr lang="fi-FI" dirty="0" err="1"/>
              <a:t>overlay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56554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8" grpId="0" animBg="1"/>
      <p:bldP spid="29" grpId="0" animBg="1"/>
      <p:bldP spid="30" grpId="0" animBg="1"/>
      <p:bldP spid="31" grpId="0" animBg="1"/>
      <p:bldP spid="32" grpId="0"/>
      <p:bldP spid="33" grpId="0" animBg="1"/>
      <p:bldP spid="34" grpId="0" animBg="1"/>
      <p:bldP spid="35" grpId="0"/>
      <p:bldP spid="36" grpId="0"/>
      <p:bldP spid="37" grpId="0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1DEED81-ACBA-8141-B1E8-038F8A863C21}"/>
              </a:ext>
            </a:extLst>
          </p:cNvPr>
          <p:cNvGrpSpPr/>
          <p:nvPr/>
        </p:nvGrpSpPr>
        <p:grpSpPr>
          <a:xfrm>
            <a:off x="5894523" y="479360"/>
            <a:ext cx="6096000" cy="3267528"/>
            <a:chOff x="2722918" y="3268796"/>
            <a:chExt cx="6046134" cy="317546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7D5D5FA-154C-8E4F-BDD1-EECBA4E633A9}"/>
                </a:ext>
              </a:extLst>
            </p:cNvPr>
            <p:cNvGrpSpPr/>
            <p:nvPr/>
          </p:nvGrpSpPr>
          <p:grpSpPr>
            <a:xfrm>
              <a:off x="2722918" y="3268796"/>
              <a:ext cx="5802925" cy="3175462"/>
              <a:chOff x="2722918" y="3268796"/>
              <a:chExt cx="5802925" cy="3175462"/>
            </a:xfrm>
          </p:grpSpPr>
          <p:pic>
            <p:nvPicPr>
              <p:cNvPr id="15" name="Picture 14" descr="Screen Shot 2018-03-22 at 8.58.21.png">
                <a:extLst>
                  <a:ext uri="{FF2B5EF4-FFF2-40B4-BE49-F238E27FC236}">
                    <a16:creationId xmlns:a16="http://schemas.microsoft.com/office/drawing/2014/main" id="{F14A1503-FA7C-1A43-865E-99D8E6135F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22918" y="3268796"/>
                <a:ext cx="5802925" cy="3175462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ECB29D5-3F98-BB43-B677-351115CCF92C}"/>
                  </a:ext>
                </a:extLst>
              </p:cNvPr>
              <p:cNvSpPr/>
              <p:nvPr/>
            </p:nvSpPr>
            <p:spPr>
              <a:xfrm>
                <a:off x="2932025" y="4282661"/>
                <a:ext cx="1310629" cy="1918417"/>
              </a:xfrm>
              <a:prstGeom prst="rect">
                <a:avLst/>
              </a:prstGeom>
              <a:ln>
                <a:solidFill>
                  <a:srgbClr val="FFFFFF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4A2B403-1787-744F-852A-212C1300BF11}"/>
                  </a:ext>
                </a:extLst>
              </p:cNvPr>
              <p:cNvSpPr/>
              <p:nvPr/>
            </p:nvSpPr>
            <p:spPr>
              <a:xfrm>
                <a:off x="3587339" y="4282661"/>
                <a:ext cx="1310629" cy="999738"/>
              </a:xfrm>
              <a:prstGeom prst="rect">
                <a:avLst/>
              </a:prstGeom>
              <a:ln>
                <a:solidFill>
                  <a:srgbClr val="FFFFFF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0742E98-00DF-F44A-9559-2C5509D391EF}"/>
                </a:ext>
              </a:extLst>
            </p:cNvPr>
            <p:cNvSpPr/>
            <p:nvPr/>
          </p:nvSpPr>
          <p:spPr>
            <a:xfrm>
              <a:off x="7059829" y="3282923"/>
              <a:ext cx="1310629" cy="1161858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75ADAF6-DF72-9C43-BB24-E8E1462428EA}"/>
                </a:ext>
              </a:extLst>
            </p:cNvPr>
            <p:cNvSpPr/>
            <p:nvPr/>
          </p:nvSpPr>
          <p:spPr>
            <a:xfrm>
              <a:off x="7458423" y="4201600"/>
              <a:ext cx="1310629" cy="1810338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5AD6F0F-3F21-544B-B7AB-96FF0B17C0DE}"/>
              </a:ext>
            </a:extLst>
          </p:cNvPr>
          <p:cNvSpPr txBox="1"/>
          <p:nvPr/>
        </p:nvSpPr>
        <p:spPr>
          <a:xfrm>
            <a:off x="603358" y="698153"/>
            <a:ext cx="56399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AOD is wavelength dependent</a:t>
            </a:r>
          </a:p>
          <a:p>
            <a:pPr lvl="1">
              <a:buFont typeface="Arial" pitchFamily="34" charset="0"/>
              <a:buChar char="•"/>
            </a:pPr>
            <a:r>
              <a:rPr lang="fi-FI" sz="2400" dirty="0"/>
              <a:t> </a:t>
            </a:r>
            <a:r>
              <a:rPr lang="fi-FI" sz="2400" dirty="0" err="1"/>
              <a:t>often</a:t>
            </a:r>
            <a:r>
              <a:rPr lang="fi-FI" sz="2400" dirty="0"/>
              <a:t> </a:t>
            </a:r>
            <a:r>
              <a:rPr lang="fi-FI" sz="2400" dirty="0" err="1"/>
              <a:t>given</a:t>
            </a:r>
            <a:r>
              <a:rPr lang="fi-FI" sz="2400" dirty="0"/>
              <a:t> at 550 </a:t>
            </a:r>
            <a:r>
              <a:rPr lang="fi-FI" sz="2400" dirty="0" err="1"/>
              <a:t>nm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AOD doesn’t tell about vertical distribution of aerosols.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However, often aerosols are located within the lowest few kilometers.</a:t>
            </a:r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DBC3A957-0E64-0249-913D-BB9C9296D4B8}"/>
              </a:ext>
            </a:extLst>
          </p:cNvPr>
          <p:cNvSpPr/>
          <p:nvPr/>
        </p:nvSpPr>
        <p:spPr>
          <a:xfrm>
            <a:off x="6414246" y="2113124"/>
            <a:ext cx="689034" cy="390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5F9CB5-FD7A-C54B-BD2F-5994DF33D886}"/>
              </a:ext>
            </a:extLst>
          </p:cNvPr>
          <p:cNvSpPr txBox="1"/>
          <p:nvPr/>
        </p:nvSpPr>
        <p:spPr>
          <a:xfrm>
            <a:off x="858657" y="4315084"/>
            <a:ext cx="9810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 err="1">
                <a:solidFill>
                  <a:schemeClr val="accent5"/>
                </a:solidFill>
              </a:rPr>
              <a:t>Satellite</a:t>
            </a:r>
            <a:r>
              <a:rPr lang="fi-FI" sz="2400" dirty="0">
                <a:solidFill>
                  <a:schemeClr val="accent5"/>
                </a:solidFill>
              </a:rPr>
              <a:t> AOD is </a:t>
            </a:r>
            <a:r>
              <a:rPr lang="fi-FI" sz="2400" dirty="0" err="1">
                <a:solidFill>
                  <a:schemeClr val="accent5"/>
                </a:solidFill>
              </a:rPr>
              <a:t>available</a:t>
            </a:r>
            <a:r>
              <a:rPr lang="fi-FI" sz="2400" dirty="0">
                <a:solidFill>
                  <a:schemeClr val="accent5"/>
                </a:solidFill>
              </a:rPr>
              <a:t> </a:t>
            </a:r>
            <a:r>
              <a:rPr lang="fi-FI" sz="2400" dirty="0" err="1">
                <a:solidFill>
                  <a:schemeClr val="accent5"/>
                </a:solidFill>
              </a:rPr>
              <a:t>from</a:t>
            </a:r>
            <a:r>
              <a:rPr lang="fi-FI" sz="2400" dirty="0">
                <a:solidFill>
                  <a:schemeClr val="accent5"/>
                </a:solidFill>
              </a:rPr>
              <a:t> </a:t>
            </a:r>
            <a:r>
              <a:rPr lang="fi-FI" sz="2400" dirty="0" err="1">
                <a:solidFill>
                  <a:schemeClr val="accent5"/>
                </a:solidFill>
              </a:rPr>
              <a:t>several</a:t>
            </a:r>
            <a:r>
              <a:rPr lang="fi-FI" sz="2400" dirty="0">
                <a:solidFill>
                  <a:schemeClr val="accent5"/>
                </a:solidFill>
              </a:rPr>
              <a:t> </a:t>
            </a:r>
            <a:r>
              <a:rPr lang="fi-FI" sz="2400" dirty="0" err="1">
                <a:solidFill>
                  <a:schemeClr val="accent5"/>
                </a:solidFill>
              </a:rPr>
              <a:t>instruments</a:t>
            </a:r>
            <a:r>
              <a:rPr lang="fi-FI" sz="2400" dirty="0">
                <a:solidFill>
                  <a:schemeClr val="accent5"/>
                </a:solidFill>
              </a:rPr>
              <a:t> (and </a:t>
            </a:r>
            <a:r>
              <a:rPr lang="fi-FI" sz="2400" dirty="0" err="1">
                <a:solidFill>
                  <a:schemeClr val="accent5"/>
                </a:solidFill>
              </a:rPr>
              <a:t>wavelengths</a:t>
            </a:r>
            <a:r>
              <a:rPr lang="fi-FI" sz="2400" dirty="0">
                <a:solidFill>
                  <a:schemeClr val="accent5"/>
                </a:solidFill>
              </a:rPr>
              <a:t>), </a:t>
            </a:r>
            <a:r>
              <a:rPr lang="fi-FI" sz="2400" dirty="0" err="1">
                <a:solidFill>
                  <a:schemeClr val="accent5"/>
                </a:solidFill>
              </a:rPr>
              <a:t>e.g</a:t>
            </a:r>
            <a:r>
              <a:rPr lang="fi-FI" sz="2400" dirty="0">
                <a:solidFill>
                  <a:schemeClr val="accent5"/>
                </a:solidFill>
              </a:rPr>
              <a:t>.: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560BB6-8E50-6748-8DAD-C52FB3F8F8F1}"/>
              </a:ext>
            </a:extLst>
          </p:cNvPr>
          <p:cNvSpPr/>
          <p:nvPr/>
        </p:nvSpPr>
        <p:spPr>
          <a:xfrm>
            <a:off x="446692" y="4146971"/>
            <a:ext cx="11298616" cy="24088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5C695E-440A-2D4D-9C82-47520C2B6C60}"/>
              </a:ext>
            </a:extLst>
          </p:cNvPr>
          <p:cNvSpPr txBox="1"/>
          <p:nvPr/>
        </p:nvSpPr>
        <p:spPr>
          <a:xfrm>
            <a:off x="235860" y="4944862"/>
            <a:ext cx="1117089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OLCI, SLSTR  (Sentinel 3), AATSR (Envisat, until 2012)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MODIS (Aqua, Terra), MISR (Terra),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SeaWIFS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Multi-instrument products such as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PMAp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(combining information from GOME-2, AVHRR, IASI) 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09936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map&#10;&#10;Description automatically generated">
            <a:extLst>
              <a:ext uri="{FF2B5EF4-FFF2-40B4-BE49-F238E27FC236}">
                <a16:creationId xmlns:a16="http://schemas.microsoft.com/office/drawing/2014/main" id="{BF742C9A-6685-8A4C-A90F-3B4A67A9D3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3" r="6047"/>
          <a:stretch/>
        </p:blipFill>
        <p:spPr>
          <a:xfrm>
            <a:off x="467497" y="588641"/>
            <a:ext cx="11257006" cy="53904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027485-EB9B-AD49-BD1A-A15BC6698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i-FI" sz="3200" dirty="0"/>
              <a:t>MODIS Terra AOD (at 550 </a:t>
            </a:r>
            <a:r>
              <a:rPr lang="fi-FI" sz="3200" dirty="0" err="1"/>
              <a:t>nm</a:t>
            </a:r>
            <a:r>
              <a:rPr lang="fi-FI" sz="3200" dirty="0"/>
              <a:t>) 2019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7DCF6C-8B9E-4546-8A50-9DFFCE6772A4}"/>
              </a:ext>
            </a:extLst>
          </p:cNvPr>
          <p:cNvSpPr txBox="1"/>
          <p:nvPr/>
        </p:nvSpPr>
        <p:spPr>
          <a:xfrm>
            <a:off x="1035505" y="5702059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Global </a:t>
            </a:r>
            <a:r>
              <a:rPr lang="fi-FI" dirty="0" err="1"/>
              <a:t>mean</a:t>
            </a:r>
            <a:r>
              <a:rPr lang="fi-FI" dirty="0"/>
              <a:t> AOD at 550 </a:t>
            </a:r>
            <a:r>
              <a:rPr lang="fi-FI" dirty="0" err="1"/>
              <a:t>nm</a:t>
            </a:r>
            <a:r>
              <a:rPr lang="fi-FI" dirty="0"/>
              <a:t>: </a:t>
            </a:r>
            <a:r>
              <a:rPr lang="fi-FI" dirty="0" err="1"/>
              <a:t>about</a:t>
            </a:r>
            <a:r>
              <a:rPr lang="fi-FI" dirty="0"/>
              <a:t>  0.15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err="1"/>
              <a:t>Typical</a:t>
            </a:r>
            <a:r>
              <a:rPr lang="fi-FI" dirty="0"/>
              <a:t> </a:t>
            </a:r>
            <a:r>
              <a:rPr lang="fi-FI" dirty="0" err="1"/>
              <a:t>range</a:t>
            </a:r>
            <a:r>
              <a:rPr lang="fi-FI" dirty="0"/>
              <a:t> of </a:t>
            </a:r>
            <a:r>
              <a:rPr lang="fi-FI" dirty="0" err="1"/>
              <a:t>variation</a:t>
            </a:r>
            <a:r>
              <a:rPr lang="fi-FI" dirty="0"/>
              <a:t> at 550 </a:t>
            </a:r>
            <a:r>
              <a:rPr lang="fi-FI" dirty="0" err="1"/>
              <a:t>nm</a:t>
            </a:r>
            <a:r>
              <a:rPr lang="fi-FI" dirty="0"/>
              <a:t>: 0.05…2.0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AOD </a:t>
            </a:r>
            <a:r>
              <a:rPr lang="fi-FI" dirty="0" err="1"/>
              <a:t>timeseries</a:t>
            </a:r>
            <a:r>
              <a:rPr lang="fi-FI" dirty="0"/>
              <a:t> of &gt; 20 </a:t>
            </a:r>
            <a:r>
              <a:rPr lang="fi-FI" dirty="0" err="1"/>
              <a:t>years</a:t>
            </a:r>
            <a:r>
              <a:rPr lang="fi-FI" dirty="0"/>
              <a:t> 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available</a:t>
            </a:r>
            <a:r>
              <a:rPr lang="fi-FI" dirty="0"/>
              <a:t> (</a:t>
            </a:r>
            <a:r>
              <a:rPr lang="fi-FI" dirty="0" err="1"/>
              <a:t>e.g</a:t>
            </a:r>
            <a:r>
              <a:rPr lang="fi-FI" dirty="0"/>
              <a:t>. </a:t>
            </a:r>
            <a:r>
              <a:rPr lang="fi-FI" dirty="0" err="1"/>
              <a:t>Sogacheva</a:t>
            </a:r>
            <a:r>
              <a:rPr lang="fi-FI" dirty="0"/>
              <a:t> et al. 2020 )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8E9F96-F335-1846-8244-65ED2D38CEEC}"/>
              </a:ext>
            </a:extLst>
          </p:cNvPr>
          <p:cNvSpPr txBox="1"/>
          <p:nvPr/>
        </p:nvSpPr>
        <p:spPr>
          <a:xfrm>
            <a:off x="5500816" y="2990335"/>
            <a:ext cx="1000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/>
              <a:t>Dust</a:t>
            </a:r>
            <a:endParaRPr lang="fi-FI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3E3603-A729-B64A-9DEA-BC67E0D64C37}"/>
              </a:ext>
            </a:extLst>
          </p:cNvPr>
          <p:cNvSpPr txBox="1"/>
          <p:nvPr/>
        </p:nvSpPr>
        <p:spPr>
          <a:xfrm>
            <a:off x="8618837" y="1325563"/>
            <a:ext cx="1000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/>
              <a:t>Biomass</a:t>
            </a:r>
            <a:r>
              <a:rPr lang="fi-FI" dirty="0"/>
              <a:t> </a:t>
            </a:r>
            <a:r>
              <a:rPr lang="fi-FI" dirty="0" err="1"/>
              <a:t>burning</a:t>
            </a:r>
            <a:endParaRPr lang="fi-FI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B6F9BE-1146-6242-B0EB-55FAF434496E}"/>
              </a:ext>
            </a:extLst>
          </p:cNvPr>
          <p:cNvSpPr txBox="1"/>
          <p:nvPr/>
        </p:nvSpPr>
        <p:spPr>
          <a:xfrm>
            <a:off x="6098059" y="3621788"/>
            <a:ext cx="1000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/>
              <a:t>Biomass</a:t>
            </a:r>
            <a:r>
              <a:rPr lang="fi-FI" dirty="0"/>
              <a:t> </a:t>
            </a:r>
            <a:r>
              <a:rPr lang="fi-FI" dirty="0" err="1"/>
              <a:t>burning</a:t>
            </a:r>
            <a:endParaRPr lang="fi-FI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907D80-DE9A-1B4F-82F0-C098A84099E9}"/>
              </a:ext>
            </a:extLst>
          </p:cNvPr>
          <p:cNvSpPr txBox="1"/>
          <p:nvPr/>
        </p:nvSpPr>
        <p:spPr>
          <a:xfrm>
            <a:off x="7687962" y="3175001"/>
            <a:ext cx="2110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/>
              <a:t>Biomass</a:t>
            </a:r>
            <a:r>
              <a:rPr lang="fi-FI" dirty="0"/>
              <a:t> </a:t>
            </a:r>
            <a:r>
              <a:rPr lang="fi-FI" dirty="0" err="1"/>
              <a:t>burning</a:t>
            </a:r>
            <a:endParaRPr lang="fi-FI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558124-FB4A-5E43-B685-2E351B504265}"/>
              </a:ext>
            </a:extLst>
          </p:cNvPr>
          <p:cNvSpPr txBox="1"/>
          <p:nvPr/>
        </p:nvSpPr>
        <p:spPr>
          <a:xfrm>
            <a:off x="7556156" y="2805669"/>
            <a:ext cx="3429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/>
              <a:t>Anthropogenic</a:t>
            </a:r>
            <a:r>
              <a:rPr lang="fi-FI" dirty="0"/>
              <a:t> </a:t>
            </a:r>
            <a:r>
              <a:rPr lang="fi-FI" dirty="0" err="1"/>
              <a:t>pollution</a:t>
            </a:r>
            <a:endParaRPr lang="fi-FI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087446-BFB7-BC49-A00D-981C9C69CE7F}"/>
              </a:ext>
            </a:extLst>
          </p:cNvPr>
          <p:cNvSpPr txBox="1"/>
          <p:nvPr/>
        </p:nvSpPr>
        <p:spPr>
          <a:xfrm>
            <a:off x="7887730" y="2387158"/>
            <a:ext cx="1000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/>
              <a:t>Dust</a:t>
            </a:r>
            <a:endParaRPr lang="fi-FI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8D740F-0234-9B4F-A03D-9D3EB14C8F3E}"/>
              </a:ext>
            </a:extLst>
          </p:cNvPr>
          <p:cNvSpPr txBox="1"/>
          <p:nvPr/>
        </p:nvSpPr>
        <p:spPr>
          <a:xfrm>
            <a:off x="1839096" y="1325562"/>
            <a:ext cx="1000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/>
              <a:t>Biomass</a:t>
            </a:r>
            <a:r>
              <a:rPr lang="fi-FI" dirty="0"/>
              <a:t> </a:t>
            </a:r>
            <a:r>
              <a:rPr lang="fi-FI" dirty="0" err="1"/>
              <a:t>burning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2041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1612</TotalTime>
  <Words>1514</Words>
  <Application>Microsoft Office PowerPoint</Application>
  <PresentationFormat>Widescreen</PresentationFormat>
  <Paragraphs>187</Paragraphs>
  <Slides>22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Optical Remote Sensing Measurements of Aerosols</vt:lpstr>
      <vt:lpstr>PowerPoint Presentation</vt:lpstr>
      <vt:lpstr>PowerPoint Presentation</vt:lpstr>
      <vt:lpstr>AOD retrievals</vt:lpstr>
      <vt:lpstr>PowerPoint Presentation</vt:lpstr>
      <vt:lpstr>MODIS Terra AOD (at 550 nm) 2019</vt:lpstr>
      <vt:lpstr>(Satellite) AOD  vs. (in situ) Particulate Matter (PM)</vt:lpstr>
      <vt:lpstr>PowerPoint Presentation</vt:lpstr>
      <vt:lpstr>Absorbing Aerosol Index (AAI)</vt:lpstr>
      <vt:lpstr>PowerPoint Presentation</vt:lpstr>
      <vt:lpstr>PowerPoint Presentation</vt:lpstr>
      <vt:lpstr>AOD vs. AAI: India and China, 4.11.2019</vt:lpstr>
      <vt:lpstr>PowerPoint Presentation</vt:lpstr>
      <vt:lpstr>GOME-2 Absobing Aerosol Height</vt:lpstr>
      <vt:lpstr>Fires in the US: September 2020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Anu-Maija Sundström</dc:creator>
  <cp:lastModifiedBy>Anu-Maija Sundström</cp:lastModifiedBy>
  <cp:revision>57</cp:revision>
  <dcterms:created xsi:type="dcterms:W3CDTF">2020-11-16T16:55:52Z</dcterms:created>
  <dcterms:modified xsi:type="dcterms:W3CDTF">2020-11-18T07:58:06Z</dcterms:modified>
</cp:coreProperties>
</file>