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61" r:id="rId3"/>
    <p:sldId id="258" r:id="rId4"/>
    <p:sldId id="278" r:id="rId5"/>
    <p:sldId id="262" r:id="rId6"/>
    <p:sldId id="263" r:id="rId7"/>
    <p:sldId id="259" r:id="rId8"/>
    <p:sldId id="264" r:id="rId9"/>
    <p:sldId id="273" r:id="rId10"/>
    <p:sldId id="279" r:id="rId11"/>
    <p:sldId id="265" r:id="rId12"/>
    <p:sldId id="268" r:id="rId13"/>
    <p:sldId id="271" r:id="rId14"/>
    <p:sldId id="281" r:id="rId15"/>
    <p:sldId id="266" r:id="rId16"/>
    <p:sldId id="269" r:id="rId17"/>
    <p:sldId id="272" r:id="rId18"/>
    <p:sldId id="280" r:id="rId19"/>
    <p:sldId id="267" r:id="rId20"/>
    <p:sldId id="270" r:id="rId21"/>
    <p:sldId id="260" r:id="rId22"/>
    <p:sldId id="274" r:id="rId23"/>
    <p:sldId id="275" r:id="rId24"/>
    <p:sldId id="276" r:id="rId25"/>
    <p:sldId id="277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as Richter" initials="AR" lastIdx="1" clrIdx="0">
    <p:extLst>
      <p:ext uri="{19B8F6BF-5375-455C-9EA6-DF929625EA0E}">
        <p15:presenceInfo xmlns:p15="http://schemas.microsoft.com/office/powerpoint/2012/main" userId="Andreas Richt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2" autoAdjust="0"/>
    <p:restoredTop sz="94660"/>
  </p:normalViewPr>
  <p:slideViewPr>
    <p:cSldViewPr snapToGrid="0">
      <p:cViewPr>
        <p:scale>
          <a:sx n="125" d="100"/>
          <a:sy n="125" d="100"/>
        </p:scale>
        <p:origin x="-1090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FCD837-32A1-4598-9D2D-C9B5581A1A61}" type="datetimeFigureOut">
              <a:rPr lang="en-GB" smtClean="0"/>
              <a:t>16/11/2020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F3E29B-B0A3-4D54-BE26-73DBDA5B86D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3633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057F85-DD2A-4A53-88E5-8FD55F4A5A4D}" type="datetime1">
              <a:rPr lang="en-GB" smtClean="0"/>
              <a:t>16/11/2020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72B6E6-7D66-416D-B7B1-B4198A21779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781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7D4C1-0BF5-43F9-A22E-C6743767A405}" type="datetime1">
              <a:rPr lang="en-GB" smtClean="0"/>
              <a:t>16/11/2020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72B6E6-7D66-416D-B7B1-B4198A21779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4644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F64BFB-05EA-4246-B8FA-21BE2705FEFA}" type="datetime1">
              <a:rPr lang="en-GB" smtClean="0"/>
              <a:t>16/11/2020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72B6E6-7D66-416D-B7B1-B4198A21779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1635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0167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87395"/>
            <a:ext cx="10515600" cy="508956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Andreas.Richter@iup.physik.uni-bremen.de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6477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49FB4FA-5655-44C1-8C8F-048CED825CF6}" type="datetime1">
              <a:rPr lang="en-GB" smtClean="0"/>
              <a:t>16/11/2020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72B6E6-7D66-416D-B7B1-B4198A21779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5141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70DCFA-7BC1-40DA-97A6-FEEA3F6FE35C}" type="datetime1">
              <a:rPr lang="en-GB" smtClean="0"/>
              <a:t>16/11/2020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72B6E6-7D66-416D-B7B1-B4198A21779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3793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3303FB-5132-482F-9729-4D454E8E894C}" type="datetime1">
              <a:rPr lang="en-GB" smtClean="0"/>
              <a:t>16/11/2020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72B6E6-7D66-416D-B7B1-B4198A21779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527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34534C-13F8-43DD-92AF-6B1B988084BE}" type="datetime1">
              <a:rPr lang="en-GB" smtClean="0"/>
              <a:t>16/11/2020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72B6E6-7D66-416D-B7B1-B4198A21779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8869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FCB39EE-25ED-4B43-90C0-1DD9A16E3BA9}" type="datetime1">
              <a:rPr lang="en-GB" smtClean="0"/>
              <a:t>16/11/2020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72B6E6-7D66-416D-B7B1-B4198A21779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2055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9FA55B-BE58-481A-9B95-7AAE07162A18}" type="datetime1">
              <a:rPr lang="en-GB" smtClean="0"/>
              <a:t>16/11/2020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72B6E6-7D66-416D-B7B1-B4198A21779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9592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20825A-F59A-4AE0-817F-0947D327E646}" type="datetime1">
              <a:rPr lang="en-GB" smtClean="0"/>
              <a:t>16/11/2020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72B6E6-7D66-416D-B7B1-B4198A21779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7827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689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979186"/>
            <a:ext cx="10515600" cy="50879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dirty="0" smtClean="0"/>
              <a:t>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noProof="0" dirty="0" smtClean="0"/>
              <a:t>Andreas.Richter@iup.physik.uni-bremen.de</a:t>
            </a:r>
            <a:endParaRPr lang="en-GB" noProof="0" dirty="0"/>
          </a:p>
        </p:txBody>
      </p:sp>
      <p:sp>
        <p:nvSpPr>
          <p:cNvPr id="7" name="Textfeld 6"/>
          <p:cNvSpPr txBox="1"/>
          <p:nvPr userDrawn="1"/>
        </p:nvSpPr>
        <p:spPr>
          <a:xfrm>
            <a:off x="838200" y="6356350"/>
            <a:ext cx="3035643" cy="36512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GB" sz="1200" noProof="0" dirty="0" smtClean="0">
                <a:solidFill>
                  <a:schemeClr val="bg1">
                    <a:lumMod val="50000"/>
                  </a:schemeClr>
                </a:solidFill>
              </a:rPr>
              <a:t>17/11/2020</a:t>
            </a:r>
            <a:endParaRPr lang="en-GB" sz="1200" noProof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extfeld 7"/>
          <p:cNvSpPr txBox="1"/>
          <p:nvPr userDrawn="1"/>
        </p:nvSpPr>
        <p:spPr>
          <a:xfrm>
            <a:off x="8318157" y="6356349"/>
            <a:ext cx="3035643" cy="36512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r"/>
            <a:fld id="{D5C177BE-F8CC-4148-B763-D10FB5DA83A5}" type="slidenum">
              <a:rPr lang="en-GB" sz="1200" noProof="0" smtClean="0">
                <a:solidFill>
                  <a:schemeClr val="bg1">
                    <a:lumMod val="50000"/>
                  </a:schemeClr>
                </a:solidFill>
              </a:rPr>
              <a:pPr algn="r"/>
              <a:t>‹Nr.›</a:t>
            </a:fld>
            <a:endParaRPr lang="en-GB" sz="1200" noProof="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958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39762" y="476261"/>
            <a:ext cx="698156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Satellite Applications: </a:t>
            </a:r>
            <a:r>
              <a:rPr lang="it-IT" sz="40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/>
            </a:r>
            <a:br>
              <a:rPr lang="it-IT" sz="40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it-IT" sz="40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SO</a:t>
            </a:r>
            <a:r>
              <a:rPr lang="it-IT" sz="4000" b="1" baseline="-25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it-IT" sz="40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, HCHO, CHOCHO, CO, AI </a:t>
            </a:r>
            <a:endParaRPr lang="it-IT" sz="4000" b="1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GB" sz="40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endParaRPr lang="en-GB" sz="4000" b="1" dirty="0" smtClean="0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GB" sz="4000" b="1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Andreas Richter</a:t>
            </a:r>
          </a:p>
          <a:p>
            <a:r>
              <a:rPr lang="en-GB" sz="3200" b="1" dirty="0" smtClean="0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Institute of Environmental </a:t>
            </a:r>
            <a:r>
              <a:rPr lang="en-GB" sz="3200" b="1" dirty="0" smtClean="0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Physics</a:t>
            </a:r>
          </a:p>
          <a:p>
            <a:r>
              <a:rPr lang="en-GB" sz="3200" b="1" dirty="0" smtClean="0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University </a:t>
            </a:r>
            <a:r>
              <a:rPr lang="en-GB" sz="3200" b="1" dirty="0" smtClean="0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of Bremen</a:t>
            </a:r>
            <a:endParaRPr lang="en-GB" sz="3200" b="1" dirty="0">
              <a:solidFill>
                <a:schemeClr val="accent1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96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Sulphur dioxide: Example </a:t>
            </a:r>
            <a:r>
              <a:rPr lang="en-GB" dirty="0" smtClean="0"/>
              <a:t>II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324086" y="1155357"/>
            <a:ext cx="5029713" cy="5021605"/>
          </a:xfrm>
        </p:spPr>
        <p:txBody>
          <a:bodyPr/>
          <a:lstStyle/>
          <a:p>
            <a:r>
              <a:rPr lang="en-GB" dirty="0" smtClean="0"/>
              <a:t>With TROPOMI, volcanic plumes can be resolved in detail</a:t>
            </a:r>
          </a:p>
          <a:p>
            <a:r>
              <a:rPr lang="en-GB" dirty="0" smtClean="0"/>
              <a:t>With wind speed, this can be converted to time dependent emissions</a:t>
            </a:r>
          </a:p>
          <a:p>
            <a:r>
              <a:rPr lang="en-GB" dirty="0" smtClean="0"/>
              <a:t>Very good agreement with NOVAC on short and long term</a:t>
            </a:r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Andreas.Richter@iup.physik.uni-bremen.de</a:t>
            </a:r>
            <a:endParaRPr lang="en-GB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678" y="1081216"/>
            <a:ext cx="5872408" cy="4903316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 rot="16200000">
            <a:off x="-2326590" y="3373822"/>
            <a:ext cx="541105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>
                <a:solidFill>
                  <a:srgbClr val="92D050"/>
                </a:solidFill>
              </a:rPr>
              <a:t>Theys, N</a:t>
            </a:r>
            <a:r>
              <a:rPr lang="de-DE" sz="1000" dirty="0" smtClean="0">
                <a:solidFill>
                  <a:srgbClr val="92D050"/>
                </a:solidFill>
              </a:rPr>
              <a:t>. et al. : </a:t>
            </a:r>
            <a:r>
              <a:rPr lang="de-DE" sz="1000" dirty="0">
                <a:solidFill>
                  <a:srgbClr val="92D050"/>
                </a:solidFill>
              </a:rPr>
              <a:t>Global </a:t>
            </a:r>
            <a:r>
              <a:rPr lang="de-DE" sz="1000" dirty="0" err="1">
                <a:solidFill>
                  <a:srgbClr val="92D050"/>
                </a:solidFill>
              </a:rPr>
              <a:t>monitoring</a:t>
            </a:r>
            <a:r>
              <a:rPr lang="de-DE" sz="1000" dirty="0">
                <a:solidFill>
                  <a:srgbClr val="92D050"/>
                </a:solidFill>
              </a:rPr>
              <a:t> of </a:t>
            </a:r>
            <a:r>
              <a:rPr lang="de-DE" sz="1000" dirty="0" err="1">
                <a:solidFill>
                  <a:srgbClr val="92D050"/>
                </a:solidFill>
              </a:rPr>
              <a:t>volcanic</a:t>
            </a:r>
            <a:r>
              <a:rPr lang="de-DE" sz="1000" dirty="0">
                <a:solidFill>
                  <a:srgbClr val="92D050"/>
                </a:solidFill>
              </a:rPr>
              <a:t> </a:t>
            </a:r>
            <a:r>
              <a:rPr lang="de-DE" sz="1000" dirty="0" smtClean="0">
                <a:solidFill>
                  <a:srgbClr val="92D050"/>
                </a:solidFill>
              </a:rPr>
              <a:t>SO2 </a:t>
            </a:r>
            <a:r>
              <a:rPr lang="de-DE" sz="1000" dirty="0" err="1">
                <a:solidFill>
                  <a:srgbClr val="92D050"/>
                </a:solidFill>
              </a:rPr>
              <a:t>degassing</a:t>
            </a:r>
            <a:r>
              <a:rPr lang="de-DE" sz="1000" dirty="0">
                <a:solidFill>
                  <a:srgbClr val="92D050"/>
                </a:solidFill>
              </a:rPr>
              <a:t> </a:t>
            </a:r>
            <a:r>
              <a:rPr lang="de-DE" sz="1000" dirty="0" err="1">
                <a:solidFill>
                  <a:srgbClr val="92D050"/>
                </a:solidFill>
              </a:rPr>
              <a:t>with</a:t>
            </a:r>
            <a:r>
              <a:rPr lang="de-DE" sz="1000" dirty="0">
                <a:solidFill>
                  <a:srgbClr val="92D050"/>
                </a:solidFill>
              </a:rPr>
              <a:t> </a:t>
            </a:r>
            <a:r>
              <a:rPr lang="de-DE" sz="1000" dirty="0" err="1">
                <a:solidFill>
                  <a:srgbClr val="92D050"/>
                </a:solidFill>
              </a:rPr>
              <a:t>unprecedented</a:t>
            </a:r>
            <a:r>
              <a:rPr lang="de-DE" sz="1000" dirty="0">
                <a:solidFill>
                  <a:srgbClr val="92D050"/>
                </a:solidFill>
              </a:rPr>
              <a:t> </a:t>
            </a:r>
            <a:r>
              <a:rPr lang="de-DE" sz="1000" dirty="0" err="1">
                <a:solidFill>
                  <a:srgbClr val="92D050"/>
                </a:solidFill>
              </a:rPr>
              <a:t>resolution</a:t>
            </a:r>
            <a:r>
              <a:rPr lang="de-DE" sz="1000" dirty="0">
                <a:solidFill>
                  <a:srgbClr val="92D050"/>
                </a:solidFill>
              </a:rPr>
              <a:t> </a:t>
            </a:r>
            <a:r>
              <a:rPr lang="de-DE" sz="1000" dirty="0" err="1">
                <a:solidFill>
                  <a:srgbClr val="92D050"/>
                </a:solidFill>
              </a:rPr>
              <a:t>from</a:t>
            </a:r>
            <a:r>
              <a:rPr lang="de-DE" sz="1000" dirty="0">
                <a:solidFill>
                  <a:srgbClr val="92D050"/>
                </a:solidFill>
              </a:rPr>
              <a:t> TROPOMI </a:t>
            </a:r>
            <a:r>
              <a:rPr lang="de-DE" sz="1000" dirty="0" err="1">
                <a:solidFill>
                  <a:srgbClr val="92D050"/>
                </a:solidFill>
              </a:rPr>
              <a:t>onboard</a:t>
            </a:r>
            <a:r>
              <a:rPr lang="de-DE" sz="1000" dirty="0">
                <a:solidFill>
                  <a:srgbClr val="92D050"/>
                </a:solidFill>
              </a:rPr>
              <a:t> Sentinel-5 </a:t>
            </a:r>
            <a:r>
              <a:rPr lang="de-DE" sz="1000" dirty="0" err="1">
                <a:solidFill>
                  <a:srgbClr val="92D050"/>
                </a:solidFill>
              </a:rPr>
              <a:t>Precursor</a:t>
            </a:r>
            <a:r>
              <a:rPr lang="de-DE" sz="1000" dirty="0">
                <a:solidFill>
                  <a:srgbClr val="92D050"/>
                </a:solidFill>
              </a:rPr>
              <a:t>, </a:t>
            </a:r>
            <a:r>
              <a:rPr lang="de-DE" sz="1000" dirty="0" err="1">
                <a:solidFill>
                  <a:srgbClr val="92D050"/>
                </a:solidFill>
              </a:rPr>
              <a:t>Sci</a:t>
            </a:r>
            <a:r>
              <a:rPr lang="de-DE" sz="1000" dirty="0">
                <a:solidFill>
                  <a:srgbClr val="92D050"/>
                </a:solidFill>
              </a:rPr>
              <a:t>. Rep., 9(1), 1–10, doi:10.1038/s41598-019-39279-y, 2019.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005678" y="1081216"/>
            <a:ext cx="1159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TROPOMI</a:t>
            </a:r>
            <a:endParaRPr lang="de-DE" b="1" dirty="0"/>
          </a:p>
        </p:txBody>
      </p:sp>
      <p:sp>
        <p:nvSpPr>
          <p:cNvPr id="8" name="Rechteck 7"/>
          <p:cNvSpPr/>
          <p:nvPr/>
        </p:nvSpPr>
        <p:spPr>
          <a:xfrm>
            <a:off x="3524549" y="1450548"/>
            <a:ext cx="2624667" cy="1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/>
        </p:nvSpPr>
        <p:spPr>
          <a:xfrm>
            <a:off x="899882" y="3362528"/>
            <a:ext cx="5018318" cy="27579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233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Formaldehyde (HCHO)</a:t>
            </a:r>
            <a:endParaRPr lang="en-GB" baseline="-25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 smtClean="0">
                <a:solidFill>
                  <a:srgbClr val="0070C0"/>
                </a:solidFill>
              </a:rPr>
              <a:t>Sources:</a:t>
            </a:r>
          </a:p>
          <a:p>
            <a:r>
              <a:rPr lang="en-GB" dirty="0" smtClean="0"/>
              <a:t>Secondary production from biogenic emissions</a:t>
            </a:r>
          </a:p>
          <a:p>
            <a:r>
              <a:rPr lang="en-GB" dirty="0" smtClean="0"/>
              <a:t>Secondary production from biomass burning</a:t>
            </a:r>
          </a:p>
          <a:p>
            <a:r>
              <a:rPr lang="en-GB" dirty="0" smtClean="0"/>
              <a:t>Secondary production from anthropogenic emissions</a:t>
            </a:r>
          </a:p>
          <a:p>
            <a:endParaRPr lang="en-GB" dirty="0" smtClean="0"/>
          </a:p>
          <a:p>
            <a:pPr marL="0" indent="0">
              <a:buNone/>
            </a:pPr>
            <a:r>
              <a:rPr lang="en-GB" b="1" dirty="0" smtClean="0">
                <a:solidFill>
                  <a:srgbClr val="0070C0"/>
                </a:solidFill>
              </a:rPr>
              <a:t>Relevance:</a:t>
            </a:r>
          </a:p>
          <a:p>
            <a:r>
              <a:rPr lang="en-GB" dirty="0" smtClean="0"/>
              <a:t>Intermediate in atmospheric oxidation of hydrocarbons</a:t>
            </a:r>
          </a:p>
          <a:p>
            <a:r>
              <a:rPr lang="en-GB" dirty="0" smtClean="0"/>
              <a:t>Proxy for emissions of </a:t>
            </a:r>
            <a:r>
              <a:rPr lang="en-GB" dirty="0" err="1" smtClean="0"/>
              <a:t>isoprenes</a:t>
            </a:r>
            <a:r>
              <a:rPr lang="en-GB" dirty="0" smtClean="0"/>
              <a:t> / </a:t>
            </a:r>
            <a:r>
              <a:rPr lang="en-GB" dirty="0" smtClean="0"/>
              <a:t>terpenes</a:t>
            </a:r>
          </a:p>
          <a:p>
            <a:r>
              <a:rPr lang="en-GB" dirty="0" smtClean="0"/>
              <a:t>Relevant for O</a:t>
            </a:r>
            <a:r>
              <a:rPr lang="en-GB" baseline="-25000" dirty="0" smtClean="0"/>
              <a:t>3</a:t>
            </a:r>
            <a:r>
              <a:rPr lang="en-GB" dirty="0" smtClean="0"/>
              <a:t> production, OH, aerosol formation</a:t>
            </a:r>
            <a:endParaRPr lang="en-GB" dirty="0" smtClean="0"/>
          </a:p>
          <a:p>
            <a:pPr marL="0" indent="0">
              <a:buNone/>
            </a:pPr>
            <a:endParaRPr lang="en-GB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GB" b="1" dirty="0" smtClean="0">
              <a:solidFill>
                <a:srgbClr val="0070C0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Andreas.Richter@iup.physik.uni-bremen.de</a:t>
            </a:r>
            <a:endParaRPr lang="en-GB" dirty="0"/>
          </a:p>
        </p:txBody>
      </p:sp>
      <p:sp>
        <p:nvSpPr>
          <p:cNvPr id="5" name="Textfeld 4"/>
          <p:cNvSpPr txBox="1"/>
          <p:nvPr/>
        </p:nvSpPr>
        <p:spPr>
          <a:xfrm>
            <a:off x="4609070" y="5860366"/>
            <a:ext cx="7510359" cy="40011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Available from: </a:t>
            </a:r>
            <a:r>
              <a:rPr lang="en-GB" sz="2000" b="1" dirty="0" smtClean="0">
                <a:solidFill>
                  <a:srgbClr val="00B050"/>
                </a:solidFill>
              </a:rPr>
              <a:t>GOME  SCIAMACHY  OMI  GOME-2  OMPS  TROPOMI</a:t>
            </a:r>
            <a:endParaRPr lang="en-GB" sz="2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07352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Formaldehyde (HCHO)</a:t>
            </a:r>
            <a:endParaRPr lang="en-GB" baseline="-25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 smtClean="0">
                <a:solidFill>
                  <a:srgbClr val="0070C0"/>
                </a:solidFill>
              </a:rPr>
              <a:t>Vertical distribution:</a:t>
            </a:r>
          </a:p>
          <a:p>
            <a:r>
              <a:rPr lang="en-GB" dirty="0" smtClean="0"/>
              <a:t>Close to surface if from </a:t>
            </a:r>
          </a:p>
          <a:p>
            <a:pPr lvl="1"/>
            <a:r>
              <a:rPr lang="en-GB" dirty="0" smtClean="0"/>
              <a:t>Biogenic emissions</a:t>
            </a:r>
            <a:endParaRPr lang="en-GB" dirty="0" smtClean="0"/>
          </a:p>
          <a:p>
            <a:pPr lvl="1"/>
            <a:r>
              <a:rPr lang="en-GB" dirty="0" smtClean="0"/>
              <a:t>Anthropogenic emissions</a:t>
            </a:r>
            <a:endParaRPr lang="en-GB" dirty="0" smtClean="0"/>
          </a:p>
          <a:p>
            <a:r>
              <a:rPr lang="en-GB" dirty="0" smtClean="0"/>
              <a:t>Higher </a:t>
            </a:r>
            <a:r>
              <a:rPr lang="en-GB" dirty="0" smtClean="0"/>
              <a:t>up if from</a:t>
            </a:r>
          </a:p>
          <a:p>
            <a:pPr lvl="1"/>
            <a:r>
              <a:rPr lang="en-GB" dirty="0" smtClean="0"/>
              <a:t>Biomass burning</a:t>
            </a:r>
            <a:endParaRPr lang="en-GB" dirty="0" smtClean="0"/>
          </a:p>
          <a:p>
            <a:pPr lvl="1"/>
            <a:r>
              <a:rPr lang="en-GB" dirty="0" smtClean="0"/>
              <a:t>Transport events after vertical lifting</a:t>
            </a:r>
          </a:p>
          <a:p>
            <a:pPr marL="0" indent="0">
              <a:buNone/>
            </a:pPr>
            <a:endParaRPr lang="en-GB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GB" b="1" dirty="0" smtClean="0">
                <a:solidFill>
                  <a:srgbClr val="0070C0"/>
                </a:solidFill>
              </a:rPr>
              <a:t>Wavelength </a:t>
            </a:r>
            <a:r>
              <a:rPr lang="en-GB" b="1" dirty="0" smtClean="0">
                <a:solidFill>
                  <a:srgbClr val="0070C0"/>
                </a:solidFill>
              </a:rPr>
              <a:t>region: </a:t>
            </a:r>
          </a:p>
          <a:p>
            <a:r>
              <a:rPr lang="en-GB" dirty="0" smtClean="0"/>
              <a:t>328 - 346 nm</a:t>
            </a:r>
          </a:p>
          <a:p>
            <a:pPr lvl="1"/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Andreas.Richter@iup.physik.uni-bremen.de</a:t>
            </a:r>
            <a:endParaRPr lang="en-GB" dirty="0"/>
          </a:p>
        </p:txBody>
      </p:sp>
      <p:sp>
        <p:nvSpPr>
          <p:cNvPr id="6" name="Pfeil nach links 5"/>
          <p:cNvSpPr/>
          <p:nvPr/>
        </p:nvSpPr>
        <p:spPr>
          <a:xfrm>
            <a:off x="4869541" y="4519159"/>
            <a:ext cx="6117773" cy="1371600"/>
          </a:xfrm>
          <a:prstGeom prst="lef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 smtClean="0"/>
              <a:t>Easier to </a:t>
            </a:r>
            <a:r>
              <a:rPr lang="en-GB" sz="3600" b="1" dirty="0" smtClean="0"/>
              <a:t>detect than BL SO</a:t>
            </a:r>
            <a:r>
              <a:rPr lang="en-GB" sz="3600" b="1" baseline="-25000" dirty="0" smtClean="0"/>
              <a:t>2</a:t>
            </a:r>
            <a:endParaRPr lang="en-GB" sz="3600" b="1" baseline="-25000" dirty="0"/>
          </a:p>
        </p:txBody>
      </p:sp>
    </p:spTree>
    <p:extLst>
      <p:ext uri="{BB962C8B-B14F-4D97-AF65-F5344CB8AC3E}">
        <p14:creationId xmlns:p14="http://schemas.microsoft.com/office/powerpoint/2010/main" val="3581852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Formaldehyde: </a:t>
            </a:r>
            <a:r>
              <a:rPr lang="de-DE" dirty="0" err="1" smtClean="0"/>
              <a:t>Example</a:t>
            </a:r>
            <a:r>
              <a:rPr lang="de-DE" dirty="0" smtClean="0"/>
              <a:t> I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492578" y="1309816"/>
            <a:ext cx="5861221" cy="4854789"/>
          </a:xfrm>
        </p:spPr>
        <p:txBody>
          <a:bodyPr>
            <a:normAutofit/>
          </a:bodyPr>
          <a:lstStyle/>
          <a:p>
            <a:r>
              <a:rPr lang="en-GB" dirty="0" smtClean="0"/>
              <a:t>High values in mean fields mainly from biogenic emissions and fires</a:t>
            </a:r>
          </a:p>
          <a:p>
            <a:r>
              <a:rPr lang="en-GB" dirty="0" smtClean="0"/>
              <a:t>Good agreement between GOME-2a (morning orbit) and OMI (afternoon orbit)</a:t>
            </a:r>
          </a:p>
          <a:p>
            <a:r>
              <a:rPr lang="en-GB" dirty="0" smtClean="0"/>
              <a:t>OMI generally higher than GOME-2a with the exception of measurements over rain forests</a:t>
            </a:r>
          </a:p>
          <a:p>
            <a:r>
              <a:rPr lang="en-GB" dirty="0" smtClean="0"/>
              <a:t>Lower OMI columns are also observed for glyoxal, another VOC</a:t>
            </a:r>
          </a:p>
          <a:p>
            <a:r>
              <a:rPr lang="en-GB" dirty="0" smtClean="0"/>
              <a:t>Qualitatively consistent with GB data</a:t>
            </a:r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Andreas.Richter@iup.physik.uni-bremen.de</a:t>
            </a:r>
            <a:endParaRPr lang="en-GB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054894"/>
            <a:ext cx="4019863" cy="5109711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 rot="16200000">
            <a:off x="-2154515" y="3266407"/>
            <a:ext cx="5219312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50" dirty="0">
                <a:solidFill>
                  <a:schemeClr val="accent6"/>
                </a:solidFill>
              </a:rPr>
              <a:t>De Smedt, </a:t>
            </a:r>
            <a:r>
              <a:rPr lang="de-DE" sz="1050" dirty="0" smtClean="0">
                <a:solidFill>
                  <a:schemeClr val="accent6"/>
                </a:solidFill>
              </a:rPr>
              <a:t>I.et al.: </a:t>
            </a:r>
            <a:r>
              <a:rPr lang="de-DE" sz="1050" dirty="0">
                <a:solidFill>
                  <a:schemeClr val="accent6"/>
                </a:solidFill>
              </a:rPr>
              <a:t>Diurnal, </a:t>
            </a:r>
            <a:r>
              <a:rPr lang="de-DE" sz="1050" dirty="0" err="1">
                <a:solidFill>
                  <a:schemeClr val="accent6"/>
                </a:solidFill>
              </a:rPr>
              <a:t>seasonal</a:t>
            </a:r>
            <a:r>
              <a:rPr lang="de-DE" sz="1050" dirty="0">
                <a:solidFill>
                  <a:schemeClr val="accent6"/>
                </a:solidFill>
              </a:rPr>
              <a:t> and </a:t>
            </a:r>
            <a:r>
              <a:rPr lang="de-DE" sz="1050" dirty="0" err="1">
                <a:solidFill>
                  <a:schemeClr val="accent6"/>
                </a:solidFill>
              </a:rPr>
              <a:t>long</a:t>
            </a:r>
            <a:r>
              <a:rPr lang="de-DE" sz="1050" dirty="0">
                <a:solidFill>
                  <a:schemeClr val="accent6"/>
                </a:solidFill>
              </a:rPr>
              <a:t>-term </a:t>
            </a:r>
            <a:r>
              <a:rPr lang="de-DE" sz="1050" dirty="0" err="1">
                <a:solidFill>
                  <a:schemeClr val="accent6"/>
                </a:solidFill>
              </a:rPr>
              <a:t>variations</a:t>
            </a:r>
            <a:r>
              <a:rPr lang="de-DE" sz="1050" dirty="0">
                <a:solidFill>
                  <a:schemeClr val="accent6"/>
                </a:solidFill>
              </a:rPr>
              <a:t> of global </a:t>
            </a:r>
            <a:r>
              <a:rPr lang="de-DE" sz="1050" dirty="0" err="1">
                <a:solidFill>
                  <a:schemeClr val="accent6"/>
                </a:solidFill>
              </a:rPr>
              <a:t>formaldehyde</a:t>
            </a:r>
            <a:r>
              <a:rPr lang="de-DE" sz="1050" dirty="0">
                <a:solidFill>
                  <a:schemeClr val="accent6"/>
                </a:solidFill>
              </a:rPr>
              <a:t> </a:t>
            </a:r>
            <a:r>
              <a:rPr lang="de-DE" sz="1050" dirty="0" err="1">
                <a:solidFill>
                  <a:schemeClr val="accent6"/>
                </a:solidFill>
              </a:rPr>
              <a:t>columns</a:t>
            </a:r>
            <a:r>
              <a:rPr lang="de-DE" sz="1050" dirty="0">
                <a:solidFill>
                  <a:schemeClr val="accent6"/>
                </a:solidFill>
              </a:rPr>
              <a:t> </a:t>
            </a:r>
            <a:r>
              <a:rPr lang="de-DE" sz="1050" dirty="0" err="1">
                <a:solidFill>
                  <a:schemeClr val="accent6"/>
                </a:solidFill>
              </a:rPr>
              <a:t>inferred</a:t>
            </a:r>
            <a:r>
              <a:rPr lang="de-DE" sz="1050" dirty="0">
                <a:solidFill>
                  <a:schemeClr val="accent6"/>
                </a:solidFill>
              </a:rPr>
              <a:t> </a:t>
            </a:r>
            <a:r>
              <a:rPr lang="de-DE" sz="1050" dirty="0" err="1">
                <a:solidFill>
                  <a:schemeClr val="accent6"/>
                </a:solidFill>
              </a:rPr>
              <a:t>from</a:t>
            </a:r>
            <a:r>
              <a:rPr lang="de-DE" sz="1050" dirty="0">
                <a:solidFill>
                  <a:schemeClr val="accent6"/>
                </a:solidFill>
              </a:rPr>
              <a:t> </a:t>
            </a:r>
            <a:r>
              <a:rPr lang="de-DE" sz="1050" dirty="0" err="1">
                <a:solidFill>
                  <a:schemeClr val="accent6"/>
                </a:solidFill>
              </a:rPr>
              <a:t>combined</a:t>
            </a:r>
            <a:r>
              <a:rPr lang="de-DE" sz="1050" dirty="0">
                <a:solidFill>
                  <a:schemeClr val="accent6"/>
                </a:solidFill>
              </a:rPr>
              <a:t> OMI and GOME-2 </a:t>
            </a:r>
            <a:r>
              <a:rPr lang="de-DE" sz="1050" dirty="0" err="1">
                <a:solidFill>
                  <a:schemeClr val="accent6"/>
                </a:solidFill>
              </a:rPr>
              <a:t>observations</a:t>
            </a:r>
            <a:r>
              <a:rPr lang="de-DE" sz="1050" dirty="0">
                <a:solidFill>
                  <a:schemeClr val="accent6"/>
                </a:solidFill>
              </a:rPr>
              <a:t>, </a:t>
            </a:r>
            <a:r>
              <a:rPr lang="de-DE" sz="1050" dirty="0" err="1">
                <a:solidFill>
                  <a:schemeClr val="accent6"/>
                </a:solidFill>
              </a:rPr>
              <a:t>Atmos</a:t>
            </a:r>
            <a:r>
              <a:rPr lang="de-DE" sz="1050" dirty="0">
                <a:solidFill>
                  <a:schemeClr val="accent6"/>
                </a:solidFill>
              </a:rPr>
              <a:t>. Chem. Phys., 15(21), 12519–12545, doi:10.5194/acp-15-12519-2015, 2015.</a:t>
            </a:r>
          </a:p>
        </p:txBody>
      </p:sp>
      <p:sp>
        <p:nvSpPr>
          <p:cNvPr id="5" name="Rechteck 4"/>
          <p:cNvSpPr/>
          <p:nvPr/>
        </p:nvSpPr>
        <p:spPr>
          <a:xfrm>
            <a:off x="838200" y="4325257"/>
            <a:ext cx="4019863" cy="18393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011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Formaldehyde: </a:t>
            </a:r>
            <a:r>
              <a:rPr lang="de-DE" dirty="0" err="1" smtClean="0"/>
              <a:t>Example</a:t>
            </a:r>
            <a:r>
              <a:rPr lang="de-DE" dirty="0" smtClean="0"/>
              <a:t> II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492578" y="1309816"/>
            <a:ext cx="5861221" cy="4854789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Ratio of HCHO to NO</a:t>
            </a:r>
            <a:r>
              <a:rPr lang="en-GB" baseline="-25000" dirty="0" smtClean="0"/>
              <a:t>2</a:t>
            </a:r>
            <a:r>
              <a:rPr lang="en-GB" dirty="0" smtClean="0"/>
              <a:t> column can be used to distinguish NOx limited and NOx saturated regimes in tropospheric O</a:t>
            </a:r>
            <a:r>
              <a:rPr lang="en-GB" baseline="-25000" dirty="0" smtClean="0"/>
              <a:t>3</a:t>
            </a:r>
            <a:r>
              <a:rPr lang="en-GB" dirty="0" smtClean="0"/>
              <a:t> production</a:t>
            </a:r>
          </a:p>
          <a:p>
            <a:r>
              <a:rPr lang="en-GB" dirty="0" smtClean="0"/>
              <a:t>Vertical profile of NO</a:t>
            </a:r>
            <a:r>
              <a:rPr lang="en-GB" baseline="-25000" dirty="0" smtClean="0"/>
              <a:t>2</a:t>
            </a:r>
            <a:r>
              <a:rPr lang="en-GB" dirty="0" smtClean="0"/>
              <a:t> and HCHO needs to be taken into account for surface O</a:t>
            </a:r>
            <a:r>
              <a:rPr lang="en-GB" baseline="-25000" dirty="0" smtClean="0"/>
              <a:t>3</a:t>
            </a:r>
            <a:r>
              <a:rPr lang="en-GB" dirty="0" smtClean="0"/>
              <a:t> production (model calculations)</a:t>
            </a:r>
          </a:p>
          <a:p>
            <a:r>
              <a:rPr lang="en-GB" dirty="0" smtClean="0"/>
              <a:t>Uncertainties in NO</a:t>
            </a:r>
            <a:r>
              <a:rPr lang="en-GB" baseline="-25000" dirty="0" smtClean="0"/>
              <a:t>2</a:t>
            </a:r>
            <a:r>
              <a:rPr lang="en-GB" dirty="0" smtClean="0"/>
              <a:t> and HCHO impact on results in a different way</a:t>
            </a:r>
          </a:p>
          <a:p>
            <a:r>
              <a:rPr lang="en-GB" dirty="0" smtClean="0"/>
              <a:t>More regions were longer NOx limited in 2015 than in 2005</a:t>
            </a:r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Andreas.Richter@iup.physik.uni-bremen.de</a:t>
            </a:r>
            <a:endParaRPr lang="en-GB" dirty="0"/>
          </a:p>
        </p:txBody>
      </p:sp>
      <p:sp>
        <p:nvSpPr>
          <p:cNvPr id="7" name="Rechteck 6"/>
          <p:cNvSpPr/>
          <p:nvPr/>
        </p:nvSpPr>
        <p:spPr>
          <a:xfrm rot="16200000">
            <a:off x="-2142294" y="3362279"/>
            <a:ext cx="5219312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50" dirty="0">
                <a:solidFill>
                  <a:schemeClr val="accent6"/>
                </a:solidFill>
              </a:rPr>
              <a:t>Jin, </a:t>
            </a:r>
            <a:r>
              <a:rPr lang="de-DE" sz="1050" dirty="0" smtClean="0">
                <a:solidFill>
                  <a:schemeClr val="accent6"/>
                </a:solidFill>
              </a:rPr>
              <a:t>X et al..: </a:t>
            </a:r>
            <a:r>
              <a:rPr lang="de-DE" sz="1050" dirty="0" err="1">
                <a:solidFill>
                  <a:schemeClr val="accent6"/>
                </a:solidFill>
              </a:rPr>
              <a:t>Evaluating</a:t>
            </a:r>
            <a:r>
              <a:rPr lang="de-DE" sz="1050" dirty="0">
                <a:solidFill>
                  <a:schemeClr val="accent6"/>
                </a:solidFill>
              </a:rPr>
              <a:t> a </a:t>
            </a:r>
            <a:r>
              <a:rPr lang="de-DE" sz="1050" dirty="0" err="1">
                <a:solidFill>
                  <a:schemeClr val="accent6"/>
                </a:solidFill>
              </a:rPr>
              <a:t>space-based</a:t>
            </a:r>
            <a:r>
              <a:rPr lang="de-DE" sz="1050" dirty="0">
                <a:solidFill>
                  <a:schemeClr val="accent6"/>
                </a:solidFill>
              </a:rPr>
              <a:t> </a:t>
            </a:r>
            <a:r>
              <a:rPr lang="de-DE" sz="1050" dirty="0" err="1">
                <a:solidFill>
                  <a:schemeClr val="accent6"/>
                </a:solidFill>
              </a:rPr>
              <a:t>indicator</a:t>
            </a:r>
            <a:r>
              <a:rPr lang="de-DE" sz="1050" dirty="0">
                <a:solidFill>
                  <a:schemeClr val="accent6"/>
                </a:solidFill>
              </a:rPr>
              <a:t> of </a:t>
            </a:r>
            <a:r>
              <a:rPr lang="de-DE" sz="1050" dirty="0" err="1">
                <a:solidFill>
                  <a:schemeClr val="accent6"/>
                </a:solidFill>
              </a:rPr>
              <a:t>surface</a:t>
            </a:r>
            <a:r>
              <a:rPr lang="de-DE" sz="1050" dirty="0">
                <a:solidFill>
                  <a:schemeClr val="accent6"/>
                </a:solidFill>
              </a:rPr>
              <a:t> </a:t>
            </a:r>
            <a:r>
              <a:rPr lang="de-DE" sz="1050" dirty="0" err="1">
                <a:solidFill>
                  <a:schemeClr val="accent6"/>
                </a:solidFill>
              </a:rPr>
              <a:t>ozone</a:t>
            </a:r>
            <a:r>
              <a:rPr lang="de-DE" sz="1050" dirty="0">
                <a:solidFill>
                  <a:schemeClr val="accent6"/>
                </a:solidFill>
              </a:rPr>
              <a:t>-NO x -VOC </a:t>
            </a:r>
            <a:r>
              <a:rPr lang="de-DE" sz="1050" dirty="0" err="1">
                <a:solidFill>
                  <a:schemeClr val="accent6"/>
                </a:solidFill>
              </a:rPr>
              <a:t>sensitivity</a:t>
            </a:r>
            <a:r>
              <a:rPr lang="de-DE" sz="1050" dirty="0">
                <a:solidFill>
                  <a:schemeClr val="accent6"/>
                </a:solidFill>
              </a:rPr>
              <a:t> </a:t>
            </a:r>
            <a:r>
              <a:rPr lang="de-DE" sz="1050" dirty="0" err="1">
                <a:solidFill>
                  <a:schemeClr val="accent6"/>
                </a:solidFill>
              </a:rPr>
              <a:t>over</a:t>
            </a:r>
            <a:r>
              <a:rPr lang="de-DE" sz="1050" dirty="0">
                <a:solidFill>
                  <a:schemeClr val="accent6"/>
                </a:solidFill>
              </a:rPr>
              <a:t> </a:t>
            </a:r>
            <a:r>
              <a:rPr lang="de-DE" sz="1050" dirty="0" err="1">
                <a:solidFill>
                  <a:schemeClr val="accent6"/>
                </a:solidFill>
              </a:rPr>
              <a:t>mid-latitude</a:t>
            </a:r>
            <a:r>
              <a:rPr lang="de-DE" sz="1050" dirty="0">
                <a:solidFill>
                  <a:schemeClr val="accent6"/>
                </a:solidFill>
              </a:rPr>
              <a:t> </a:t>
            </a:r>
            <a:r>
              <a:rPr lang="de-DE" sz="1050" dirty="0" err="1">
                <a:solidFill>
                  <a:schemeClr val="accent6"/>
                </a:solidFill>
              </a:rPr>
              <a:t>source</a:t>
            </a:r>
            <a:r>
              <a:rPr lang="de-DE" sz="1050" dirty="0">
                <a:solidFill>
                  <a:schemeClr val="accent6"/>
                </a:solidFill>
              </a:rPr>
              <a:t> </a:t>
            </a:r>
            <a:r>
              <a:rPr lang="de-DE" sz="1050" dirty="0" err="1">
                <a:solidFill>
                  <a:schemeClr val="accent6"/>
                </a:solidFill>
              </a:rPr>
              <a:t>regions</a:t>
            </a:r>
            <a:r>
              <a:rPr lang="de-DE" sz="1050" dirty="0">
                <a:solidFill>
                  <a:schemeClr val="accent6"/>
                </a:solidFill>
              </a:rPr>
              <a:t> and </a:t>
            </a:r>
            <a:r>
              <a:rPr lang="de-DE" sz="1050" dirty="0" err="1">
                <a:solidFill>
                  <a:schemeClr val="accent6"/>
                </a:solidFill>
              </a:rPr>
              <a:t>application</a:t>
            </a:r>
            <a:r>
              <a:rPr lang="de-DE" sz="1050" dirty="0">
                <a:solidFill>
                  <a:schemeClr val="accent6"/>
                </a:solidFill>
              </a:rPr>
              <a:t> </a:t>
            </a:r>
            <a:r>
              <a:rPr lang="de-DE" sz="1050" dirty="0" err="1">
                <a:solidFill>
                  <a:schemeClr val="accent6"/>
                </a:solidFill>
              </a:rPr>
              <a:t>to</a:t>
            </a:r>
            <a:r>
              <a:rPr lang="de-DE" sz="1050" dirty="0">
                <a:solidFill>
                  <a:schemeClr val="accent6"/>
                </a:solidFill>
              </a:rPr>
              <a:t> </a:t>
            </a:r>
            <a:r>
              <a:rPr lang="de-DE" sz="1050" dirty="0" err="1">
                <a:solidFill>
                  <a:schemeClr val="accent6"/>
                </a:solidFill>
              </a:rPr>
              <a:t>decadal</a:t>
            </a:r>
            <a:r>
              <a:rPr lang="de-DE" sz="1050" dirty="0">
                <a:solidFill>
                  <a:schemeClr val="accent6"/>
                </a:solidFill>
              </a:rPr>
              <a:t> </a:t>
            </a:r>
            <a:r>
              <a:rPr lang="de-DE" sz="1050" dirty="0" err="1">
                <a:solidFill>
                  <a:schemeClr val="accent6"/>
                </a:solidFill>
              </a:rPr>
              <a:t>trends</a:t>
            </a:r>
            <a:r>
              <a:rPr lang="de-DE" sz="1050" dirty="0">
                <a:solidFill>
                  <a:schemeClr val="accent6"/>
                </a:solidFill>
              </a:rPr>
              <a:t>, J. </a:t>
            </a:r>
            <a:r>
              <a:rPr lang="de-DE" sz="1050" dirty="0" err="1">
                <a:solidFill>
                  <a:schemeClr val="accent6"/>
                </a:solidFill>
              </a:rPr>
              <a:t>Geophys</a:t>
            </a:r>
            <a:r>
              <a:rPr lang="de-DE" sz="1050" dirty="0">
                <a:solidFill>
                  <a:schemeClr val="accent6"/>
                </a:solidFill>
              </a:rPr>
              <a:t>. Res. </a:t>
            </a:r>
            <a:r>
              <a:rPr lang="de-DE" sz="1050" dirty="0" err="1">
                <a:solidFill>
                  <a:schemeClr val="accent6"/>
                </a:solidFill>
              </a:rPr>
              <a:t>Atmos</a:t>
            </a:r>
            <a:r>
              <a:rPr lang="de-DE" sz="1050" dirty="0">
                <a:solidFill>
                  <a:schemeClr val="accent6"/>
                </a:solidFill>
              </a:rPr>
              <a:t>., 1–23, doi:10.1002/2017JD026720, 2017.</a:t>
            </a:r>
            <a:endParaRPr lang="de-DE" sz="1050" dirty="0">
              <a:solidFill>
                <a:schemeClr val="accent6"/>
              </a:solidFill>
            </a:endParaRPr>
          </a:p>
        </p:txBody>
      </p:sp>
      <p:pic>
        <p:nvPicPr>
          <p:cNvPr id="1026" name="Picture 2" descr="imag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052"/>
          <a:stretch/>
        </p:blipFill>
        <p:spPr bwMode="auto">
          <a:xfrm>
            <a:off x="887982" y="1556726"/>
            <a:ext cx="4460296" cy="4579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1335878" y="1076573"/>
            <a:ext cx="1159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OMI</a:t>
            </a:r>
            <a:endParaRPr lang="de-DE" b="1" dirty="0"/>
          </a:p>
        </p:txBody>
      </p:sp>
      <p:sp>
        <p:nvSpPr>
          <p:cNvPr id="8" name="Rechteck 7"/>
          <p:cNvSpPr/>
          <p:nvPr/>
        </p:nvSpPr>
        <p:spPr>
          <a:xfrm>
            <a:off x="2883408" y="1445905"/>
            <a:ext cx="1840992" cy="18093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/>
        </p:nvSpPr>
        <p:spPr>
          <a:xfrm>
            <a:off x="887982" y="3585601"/>
            <a:ext cx="4460296" cy="24372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1778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Glyoxal (CHOCHO)</a:t>
            </a:r>
            <a:endParaRPr lang="en-GB" baseline="-25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 smtClean="0">
                <a:solidFill>
                  <a:srgbClr val="0070C0"/>
                </a:solidFill>
              </a:rPr>
              <a:t>Sources:</a:t>
            </a:r>
          </a:p>
          <a:p>
            <a:r>
              <a:rPr lang="en-GB" dirty="0"/>
              <a:t>Secondary production from biogenic emissions</a:t>
            </a:r>
          </a:p>
          <a:p>
            <a:r>
              <a:rPr lang="en-GB" dirty="0" smtClean="0"/>
              <a:t>Secondary </a:t>
            </a:r>
            <a:r>
              <a:rPr lang="en-GB" dirty="0"/>
              <a:t>production from biomass </a:t>
            </a:r>
            <a:r>
              <a:rPr lang="en-GB" dirty="0" smtClean="0"/>
              <a:t>burning</a:t>
            </a:r>
          </a:p>
          <a:p>
            <a:r>
              <a:rPr lang="en-GB" dirty="0" smtClean="0"/>
              <a:t>Direct emission from fires</a:t>
            </a:r>
          </a:p>
          <a:p>
            <a:r>
              <a:rPr lang="en-GB" dirty="0" smtClean="0"/>
              <a:t>Anthropogenic </a:t>
            </a:r>
            <a:endParaRPr lang="en-GB" dirty="0"/>
          </a:p>
          <a:p>
            <a:pPr marL="0" indent="0">
              <a:buNone/>
            </a:pPr>
            <a:r>
              <a:rPr lang="en-GB" b="1" dirty="0" smtClean="0">
                <a:solidFill>
                  <a:srgbClr val="0070C0"/>
                </a:solidFill>
              </a:rPr>
              <a:t>Relevance:</a:t>
            </a:r>
          </a:p>
          <a:p>
            <a:r>
              <a:rPr lang="en-GB" dirty="0"/>
              <a:t>Intermediate in atmospheric oxidation of VOCs</a:t>
            </a:r>
          </a:p>
          <a:p>
            <a:r>
              <a:rPr lang="en-GB" dirty="0"/>
              <a:t>Proxy for emissions of </a:t>
            </a:r>
            <a:r>
              <a:rPr lang="en-GB" dirty="0" err="1"/>
              <a:t>isoprenes</a:t>
            </a:r>
            <a:r>
              <a:rPr lang="en-GB" dirty="0"/>
              <a:t> / </a:t>
            </a:r>
            <a:r>
              <a:rPr lang="en-GB" dirty="0" smtClean="0"/>
              <a:t>terpenes</a:t>
            </a:r>
          </a:p>
          <a:p>
            <a:r>
              <a:rPr lang="en-GB" dirty="0" smtClean="0"/>
              <a:t>Secondary particle production</a:t>
            </a:r>
            <a:endParaRPr lang="en-GB" dirty="0"/>
          </a:p>
          <a:p>
            <a:pPr marL="0" indent="0">
              <a:buNone/>
            </a:pPr>
            <a:endParaRPr lang="en-GB" b="1" dirty="0" smtClean="0">
              <a:solidFill>
                <a:srgbClr val="0070C0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Andreas.Richter@iup.physik.uni-bremen.de</a:t>
            </a:r>
            <a:endParaRPr lang="en-GB" dirty="0"/>
          </a:p>
        </p:txBody>
      </p:sp>
      <p:sp>
        <p:nvSpPr>
          <p:cNvPr id="5" name="Textfeld 4"/>
          <p:cNvSpPr txBox="1"/>
          <p:nvPr/>
        </p:nvSpPr>
        <p:spPr>
          <a:xfrm>
            <a:off x="4609070" y="5860366"/>
            <a:ext cx="7510359" cy="40011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Available from: </a:t>
            </a:r>
            <a:r>
              <a:rPr lang="en-GB" sz="2000" b="1" dirty="0" smtClean="0">
                <a:solidFill>
                  <a:schemeClr val="bg1">
                    <a:lumMod val="75000"/>
                  </a:schemeClr>
                </a:solidFill>
              </a:rPr>
              <a:t>GOME</a:t>
            </a:r>
            <a:r>
              <a:rPr lang="en-GB" sz="2000" b="1" dirty="0" smtClean="0">
                <a:solidFill>
                  <a:srgbClr val="00B050"/>
                </a:solidFill>
              </a:rPr>
              <a:t>  </a:t>
            </a:r>
            <a:r>
              <a:rPr lang="en-GB" sz="2000" b="1" dirty="0" smtClean="0">
                <a:solidFill>
                  <a:schemeClr val="accent2">
                    <a:lumMod val="75000"/>
                  </a:schemeClr>
                </a:solidFill>
              </a:rPr>
              <a:t>SCIAMACHY  OMI  GOME-2</a:t>
            </a:r>
            <a:r>
              <a:rPr lang="en-GB" sz="2000" b="1" dirty="0" smtClean="0">
                <a:solidFill>
                  <a:srgbClr val="00B050"/>
                </a:solidFill>
              </a:rPr>
              <a:t>  </a:t>
            </a:r>
            <a:r>
              <a:rPr lang="en-GB" sz="2000" b="1" dirty="0" smtClean="0">
                <a:solidFill>
                  <a:schemeClr val="bg1">
                    <a:lumMod val="75000"/>
                  </a:schemeClr>
                </a:solidFill>
              </a:rPr>
              <a:t>OMPS</a:t>
            </a:r>
            <a:r>
              <a:rPr lang="en-GB" sz="2000" b="1" dirty="0" smtClean="0">
                <a:solidFill>
                  <a:srgbClr val="00B050"/>
                </a:solidFill>
              </a:rPr>
              <a:t>  </a:t>
            </a:r>
            <a:r>
              <a:rPr lang="en-GB" sz="2000" b="1" dirty="0" smtClean="0">
                <a:solidFill>
                  <a:schemeClr val="accent2">
                    <a:lumMod val="75000"/>
                  </a:schemeClr>
                </a:solidFill>
              </a:rPr>
              <a:t>TROPOMI</a:t>
            </a:r>
            <a:endParaRPr lang="en-GB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8528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Glyoxal (CHOCHO)</a:t>
            </a:r>
            <a:endParaRPr lang="en-GB" baseline="-25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 smtClean="0">
                <a:solidFill>
                  <a:srgbClr val="0070C0"/>
                </a:solidFill>
              </a:rPr>
              <a:t>Vertical distribution:</a:t>
            </a:r>
          </a:p>
          <a:p>
            <a:r>
              <a:rPr lang="en-GB" dirty="0"/>
              <a:t>Close to surface if from </a:t>
            </a:r>
          </a:p>
          <a:p>
            <a:pPr lvl="1"/>
            <a:r>
              <a:rPr lang="en-GB" dirty="0"/>
              <a:t>Biogenic emissions</a:t>
            </a:r>
          </a:p>
          <a:p>
            <a:pPr lvl="1"/>
            <a:r>
              <a:rPr lang="en-GB" dirty="0"/>
              <a:t>Anthropogenic emissions</a:t>
            </a:r>
          </a:p>
          <a:p>
            <a:r>
              <a:rPr lang="en-GB" dirty="0"/>
              <a:t>Higher up if from</a:t>
            </a:r>
          </a:p>
          <a:p>
            <a:pPr lvl="1"/>
            <a:r>
              <a:rPr lang="en-GB" dirty="0"/>
              <a:t>Biomass burning</a:t>
            </a:r>
          </a:p>
          <a:p>
            <a:pPr lvl="1"/>
            <a:r>
              <a:rPr lang="en-GB" dirty="0"/>
              <a:t>Transport events after vertical lifting</a:t>
            </a:r>
          </a:p>
          <a:p>
            <a:pPr marL="0" indent="0">
              <a:buNone/>
            </a:pPr>
            <a:endParaRPr lang="en-GB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GB" b="1" dirty="0" smtClean="0">
                <a:solidFill>
                  <a:srgbClr val="0070C0"/>
                </a:solidFill>
              </a:rPr>
              <a:t>Wavelength </a:t>
            </a:r>
            <a:r>
              <a:rPr lang="en-GB" b="1" dirty="0" smtClean="0">
                <a:solidFill>
                  <a:srgbClr val="0070C0"/>
                </a:solidFill>
              </a:rPr>
              <a:t>region: </a:t>
            </a:r>
          </a:p>
          <a:p>
            <a:r>
              <a:rPr lang="en-GB" dirty="0" smtClean="0"/>
              <a:t>433 – 465 nm</a:t>
            </a:r>
          </a:p>
          <a:p>
            <a:pPr lvl="1"/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Andreas.Richter@iup.physik.uni-bremen.de</a:t>
            </a:r>
            <a:endParaRPr lang="en-GB" dirty="0"/>
          </a:p>
        </p:txBody>
      </p:sp>
      <p:sp>
        <p:nvSpPr>
          <p:cNvPr id="6" name="Pfeil nach links 5"/>
          <p:cNvSpPr/>
          <p:nvPr/>
        </p:nvSpPr>
        <p:spPr>
          <a:xfrm>
            <a:off x="4636103" y="4686073"/>
            <a:ext cx="5998030" cy="1371600"/>
          </a:xfrm>
          <a:prstGeom prst="lef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 smtClean="0"/>
              <a:t>Easier to </a:t>
            </a:r>
            <a:r>
              <a:rPr lang="en-GB" sz="3600" b="1" dirty="0" smtClean="0"/>
              <a:t>detect than HCHO 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1547682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Glyoxal: </a:t>
            </a:r>
            <a:r>
              <a:rPr lang="de-DE" dirty="0" err="1" smtClean="0"/>
              <a:t>Example</a:t>
            </a:r>
            <a:r>
              <a:rPr lang="de-DE" dirty="0" smtClean="0"/>
              <a:t> I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631005" y="1087395"/>
            <a:ext cx="3722795" cy="5089568"/>
          </a:xfrm>
        </p:spPr>
        <p:txBody>
          <a:bodyPr>
            <a:normAutofit fontScale="92500"/>
          </a:bodyPr>
          <a:lstStyle/>
          <a:p>
            <a:r>
              <a:rPr lang="en-GB" dirty="0" smtClean="0"/>
              <a:t>Large fires in Eastern US emitted huge quantities of aerosols and CO</a:t>
            </a:r>
          </a:p>
          <a:p>
            <a:r>
              <a:rPr lang="en-GB" dirty="0" smtClean="0"/>
              <a:t>NO</a:t>
            </a:r>
            <a:r>
              <a:rPr lang="en-GB" baseline="-25000" dirty="0" smtClean="0"/>
              <a:t>2</a:t>
            </a:r>
            <a:r>
              <a:rPr lang="en-GB" dirty="0" smtClean="0"/>
              <a:t> has very short lifetime =&gt; concentrated at sources</a:t>
            </a:r>
          </a:p>
          <a:p>
            <a:r>
              <a:rPr lang="en-GB" dirty="0" smtClean="0"/>
              <a:t>CHOCHO and HCHO have short lifetime but behave as if they had long lifetime</a:t>
            </a:r>
          </a:p>
          <a:p>
            <a:pPr marL="0" indent="0">
              <a:buNone/>
            </a:pPr>
            <a:r>
              <a:rPr lang="en-GB" dirty="0" smtClean="0"/>
              <a:t>=&gt; continued production </a:t>
            </a:r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Andreas.Richter@iup.physik.uni-bremen.de</a:t>
            </a:r>
            <a:endParaRPr lang="en-GB" dirty="0"/>
          </a:p>
        </p:txBody>
      </p:sp>
      <p:sp>
        <p:nvSpPr>
          <p:cNvPr id="5" name="Rechteck 4"/>
          <p:cNvSpPr/>
          <p:nvPr/>
        </p:nvSpPr>
        <p:spPr>
          <a:xfrm rot="16200000">
            <a:off x="-2129802" y="3272586"/>
            <a:ext cx="5231671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50" dirty="0">
                <a:solidFill>
                  <a:schemeClr val="accent6"/>
                </a:solidFill>
              </a:rPr>
              <a:t>Alvarado, L. M. </a:t>
            </a:r>
            <a:r>
              <a:rPr lang="de-DE" sz="1050" dirty="0" smtClean="0">
                <a:solidFill>
                  <a:schemeClr val="accent6"/>
                </a:solidFill>
              </a:rPr>
              <a:t>A.et al.: </a:t>
            </a:r>
            <a:r>
              <a:rPr lang="de-DE" sz="1050" dirty="0" err="1">
                <a:solidFill>
                  <a:schemeClr val="accent6"/>
                </a:solidFill>
              </a:rPr>
              <a:t>Unexpected</a:t>
            </a:r>
            <a:r>
              <a:rPr lang="de-DE" sz="1050" dirty="0">
                <a:solidFill>
                  <a:schemeClr val="accent6"/>
                </a:solidFill>
              </a:rPr>
              <a:t> </a:t>
            </a:r>
            <a:r>
              <a:rPr lang="de-DE" sz="1050" dirty="0" err="1">
                <a:solidFill>
                  <a:schemeClr val="accent6"/>
                </a:solidFill>
              </a:rPr>
              <a:t>long</a:t>
            </a:r>
            <a:r>
              <a:rPr lang="de-DE" sz="1050" dirty="0">
                <a:solidFill>
                  <a:schemeClr val="accent6"/>
                </a:solidFill>
              </a:rPr>
              <a:t>-range </a:t>
            </a:r>
            <a:r>
              <a:rPr lang="de-DE" sz="1050" dirty="0" err="1">
                <a:solidFill>
                  <a:schemeClr val="accent6"/>
                </a:solidFill>
              </a:rPr>
              <a:t>transport</a:t>
            </a:r>
            <a:r>
              <a:rPr lang="de-DE" sz="1050" dirty="0">
                <a:solidFill>
                  <a:schemeClr val="accent6"/>
                </a:solidFill>
              </a:rPr>
              <a:t> of glyoxal and </a:t>
            </a:r>
            <a:r>
              <a:rPr lang="de-DE" sz="1050" dirty="0" err="1">
                <a:solidFill>
                  <a:schemeClr val="accent6"/>
                </a:solidFill>
              </a:rPr>
              <a:t>formaldehyde</a:t>
            </a:r>
            <a:r>
              <a:rPr lang="de-DE" sz="1050" dirty="0">
                <a:solidFill>
                  <a:schemeClr val="accent6"/>
                </a:solidFill>
              </a:rPr>
              <a:t> </a:t>
            </a:r>
            <a:r>
              <a:rPr lang="de-DE" sz="1050" dirty="0" err="1">
                <a:solidFill>
                  <a:schemeClr val="accent6"/>
                </a:solidFill>
              </a:rPr>
              <a:t>observed</a:t>
            </a:r>
            <a:r>
              <a:rPr lang="de-DE" sz="1050" dirty="0">
                <a:solidFill>
                  <a:schemeClr val="accent6"/>
                </a:solidFill>
              </a:rPr>
              <a:t> </a:t>
            </a:r>
            <a:r>
              <a:rPr lang="de-DE" sz="1050" dirty="0" err="1">
                <a:solidFill>
                  <a:schemeClr val="accent6"/>
                </a:solidFill>
              </a:rPr>
              <a:t>from</a:t>
            </a:r>
            <a:r>
              <a:rPr lang="de-DE" sz="1050" dirty="0">
                <a:solidFill>
                  <a:schemeClr val="accent6"/>
                </a:solidFill>
              </a:rPr>
              <a:t> </a:t>
            </a:r>
            <a:r>
              <a:rPr lang="de-DE" sz="1050" dirty="0" err="1">
                <a:solidFill>
                  <a:schemeClr val="accent6"/>
                </a:solidFill>
              </a:rPr>
              <a:t>the</a:t>
            </a:r>
            <a:r>
              <a:rPr lang="de-DE" sz="1050" dirty="0">
                <a:solidFill>
                  <a:schemeClr val="accent6"/>
                </a:solidFill>
              </a:rPr>
              <a:t> Copernicus Sentinel-5 </a:t>
            </a:r>
            <a:r>
              <a:rPr lang="de-DE" sz="1050" dirty="0" err="1">
                <a:solidFill>
                  <a:schemeClr val="accent6"/>
                </a:solidFill>
              </a:rPr>
              <a:t>Precursor</a:t>
            </a:r>
            <a:r>
              <a:rPr lang="de-DE" sz="1050" dirty="0">
                <a:solidFill>
                  <a:schemeClr val="accent6"/>
                </a:solidFill>
              </a:rPr>
              <a:t> </a:t>
            </a:r>
            <a:r>
              <a:rPr lang="de-DE" sz="1050" dirty="0" err="1">
                <a:solidFill>
                  <a:schemeClr val="accent6"/>
                </a:solidFill>
              </a:rPr>
              <a:t>satellite</a:t>
            </a:r>
            <a:r>
              <a:rPr lang="de-DE" sz="1050" dirty="0">
                <a:solidFill>
                  <a:schemeClr val="accent6"/>
                </a:solidFill>
              </a:rPr>
              <a:t> </a:t>
            </a:r>
            <a:r>
              <a:rPr lang="de-DE" sz="1050" dirty="0" err="1">
                <a:solidFill>
                  <a:schemeClr val="accent6"/>
                </a:solidFill>
              </a:rPr>
              <a:t>during</a:t>
            </a:r>
            <a:r>
              <a:rPr lang="de-DE" sz="1050" dirty="0">
                <a:solidFill>
                  <a:schemeClr val="accent6"/>
                </a:solidFill>
              </a:rPr>
              <a:t> </a:t>
            </a:r>
            <a:r>
              <a:rPr lang="de-DE" sz="1050" dirty="0" err="1">
                <a:solidFill>
                  <a:schemeClr val="accent6"/>
                </a:solidFill>
              </a:rPr>
              <a:t>the</a:t>
            </a:r>
            <a:r>
              <a:rPr lang="de-DE" sz="1050" dirty="0">
                <a:solidFill>
                  <a:schemeClr val="accent6"/>
                </a:solidFill>
              </a:rPr>
              <a:t> 2018 Canadian </a:t>
            </a:r>
            <a:r>
              <a:rPr lang="de-DE" sz="1050" dirty="0" err="1">
                <a:solidFill>
                  <a:schemeClr val="accent6"/>
                </a:solidFill>
              </a:rPr>
              <a:t>wildfires</a:t>
            </a:r>
            <a:r>
              <a:rPr lang="de-DE" sz="1050" dirty="0">
                <a:solidFill>
                  <a:schemeClr val="accent6"/>
                </a:solidFill>
              </a:rPr>
              <a:t>, </a:t>
            </a:r>
            <a:r>
              <a:rPr lang="de-DE" sz="1050" dirty="0" err="1">
                <a:solidFill>
                  <a:schemeClr val="accent6"/>
                </a:solidFill>
              </a:rPr>
              <a:t>Atmos</a:t>
            </a:r>
            <a:r>
              <a:rPr lang="de-DE" sz="1050" dirty="0">
                <a:solidFill>
                  <a:schemeClr val="accent6"/>
                </a:solidFill>
              </a:rPr>
              <a:t>. Chem. Phys., 20(4), 2057–2072, doi:10.5194/acp-20-2057-2020, 2020.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772" y="1468395"/>
            <a:ext cx="6702233" cy="1989437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772" y="3589113"/>
            <a:ext cx="4392129" cy="2033393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1335878" y="1076573"/>
            <a:ext cx="1159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TROPOMI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269070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Glyoxal: </a:t>
            </a:r>
            <a:r>
              <a:rPr lang="de-DE" dirty="0" err="1" smtClean="0"/>
              <a:t>Example</a:t>
            </a:r>
            <a:r>
              <a:rPr lang="de-DE" dirty="0" smtClean="0"/>
              <a:t> II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631005" y="1087395"/>
            <a:ext cx="3722795" cy="5089568"/>
          </a:xfrm>
        </p:spPr>
        <p:txBody>
          <a:bodyPr>
            <a:normAutofit/>
          </a:bodyPr>
          <a:lstStyle/>
          <a:p>
            <a:r>
              <a:rPr lang="en-GB" dirty="0" smtClean="0"/>
              <a:t>The ratio of glyoxal to formaldehyde can inform about sources of VOCs</a:t>
            </a:r>
          </a:p>
          <a:p>
            <a:r>
              <a:rPr lang="en-GB" dirty="0" smtClean="0"/>
              <a:t>There also is a clear dependence of this ratio on NO</a:t>
            </a:r>
            <a:r>
              <a:rPr lang="en-GB" baseline="-25000" dirty="0" smtClean="0"/>
              <a:t>2</a:t>
            </a:r>
            <a:r>
              <a:rPr lang="en-GB" dirty="0" smtClean="0"/>
              <a:t> pollution</a:t>
            </a:r>
          </a:p>
          <a:p>
            <a:r>
              <a:rPr lang="en-GB" dirty="0" smtClean="0"/>
              <a:t>Satellite, GB and model data do not yet agree on these ratios</a:t>
            </a:r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Andreas.Richter@iup.physik.uni-bremen.de</a:t>
            </a:r>
            <a:endParaRPr lang="en-GB" dirty="0"/>
          </a:p>
        </p:txBody>
      </p:sp>
      <p:sp>
        <p:nvSpPr>
          <p:cNvPr id="5" name="Rechteck 4"/>
          <p:cNvSpPr/>
          <p:nvPr/>
        </p:nvSpPr>
        <p:spPr>
          <a:xfrm rot="16200000">
            <a:off x="-1958170" y="3272587"/>
            <a:ext cx="5231671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>
                <a:solidFill>
                  <a:schemeClr val="accent6"/>
                </a:solidFill>
              </a:rPr>
              <a:t>Vrekoussis, M</a:t>
            </a:r>
            <a:r>
              <a:rPr lang="en-US" sz="1050" dirty="0" smtClean="0">
                <a:solidFill>
                  <a:schemeClr val="accent6"/>
                </a:solidFill>
              </a:rPr>
              <a:t>. et al..: </a:t>
            </a:r>
            <a:r>
              <a:rPr lang="en-US" sz="1050" dirty="0">
                <a:solidFill>
                  <a:schemeClr val="accent6"/>
                </a:solidFill>
              </a:rPr>
              <a:t>GOME-2 observations of oxygenated VOCs: what can we learn from the ratio glyoxal to formaldehyde on a global scale?, Atmos. Chem. Phys., 10, 10145-10160, doi:10.5194/acp-10-10145-2010, 2010</a:t>
            </a:r>
            <a:endParaRPr lang="de-DE" sz="1050" dirty="0">
              <a:solidFill>
                <a:schemeClr val="accent6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1323772" y="1197201"/>
            <a:ext cx="1159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GOME-2a</a:t>
            </a:r>
            <a:endParaRPr lang="de-DE" b="1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3772" y="1632176"/>
            <a:ext cx="4980805" cy="3659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92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Carbon monoxide (CO)</a:t>
            </a:r>
            <a:endParaRPr lang="en-GB" baseline="-25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 smtClean="0">
                <a:solidFill>
                  <a:srgbClr val="0070C0"/>
                </a:solidFill>
              </a:rPr>
              <a:t>Sources</a:t>
            </a:r>
            <a:r>
              <a:rPr lang="en-GB" b="1" dirty="0" smtClean="0">
                <a:solidFill>
                  <a:srgbClr val="0070C0"/>
                </a:solidFill>
              </a:rPr>
              <a:t>:</a:t>
            </a:r>
          </a:p>
          <a:p>
            <a:r>
              <a:rPr lang="en-GB" dirty="0" smtClean="0"/>
              <a:t>Incomplete combustion (traffic, industry)</a:t>
            </a:r>
          </a:p>
          <a:p>
            <a:r>
              <a:rPr lang="en-GB" dirty="0" smtClean="0"/>
              <a:t>Biomass burning</a:t>
            </a:r>
            <a:endParaRPr lang="en-GB" dirty="0" smtClean="0"/>
          </a:p>
          <a:p>
            <a:pPr marL="0" indent="0">
              <a:buNone/>
            </a:pPr>
            <a:r>
              <a:rPr lang="en-GB" b="1" dirty="0" smtClean="0">
                <a:solidFill>
                  <a:srgbClr val="0070C0"/>
                </a:solidFill>
              </a:rPr>
              <a:t>Relevance</a:t>
            </a:r>
            <a:r>
              <a:rPr lang="en-GB" b="1" dirty="0" smtClean="0">
                <a:solidFill>
                  <a:srgbClr val="0070C0"/>
                </a:solidFill>
              </a:rPr>
              <a:t>:</a:t>
            </a:r>
          </a:p>
          <a:p>
            <a:r>
              <a:rPr lang="en-GB" dirty="0" smtClean="0"/>
              <a:t>Tracer of pollution transport</a:t>
            </a:r>
          </a:p>
          <a:p>
            <a:r>
              <a:rPr lang="en-GB" dirty="0" smtClean="0"/>
              <a:t>Regulated air pollutant</a:t>
            </a:r>
            <a:endParaRPr lang="en-GB" dirty="0"/>
          </a:p>
          <a:p>
            <a:pPr marL="0" indent="0">
              <a:buNone/>
            </a:pPr>
            <a:endParaRPr lang="en-GB" b="1" dirty="0" smtClean="0">
              <a:solidFill>
                <a:srgbClr val="0070C0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Andreas.Richter@iup.physik.uni-bremen.de</a:t>
            </a:r>
            <a:endParaRPr lang="en-GB" dirty="0"/>
          </a:p>
        </p:txBody>
      </p:sp>
      <p:sp>
        <p:nvSpPr>
          <p:cNvPr id="5" name="Textfeld 4"/>
          <p:cNvSpPr txBox="1"/>
          <p:nvPr/>
        </p:nvSpPr>
        <p:spPr>
          <a:xfrm>
            <a:off x="4609070" y="5860366"/>
            <a:ext cx="7510359" cy="40011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Available from: </a:t>
            </a:r>
            <a:r>
              <a:rPr lang="en-GB" sz="2000" b="1" dirty="0" smtClean="0">
                <a:solidFill>
                  <a:schemeClr val="bg1">
                    <a:lumMod val="75000"/>
                  </a:schemeClr>
                </a:solidFill>
              </a:rPr>
              <a:t>GOME</a:t>
            </a:r>
            <a:r>
              <a:rPr lang="en-GB" sz="2000" b="1" dirty="0" smtClean="0">
                <a:solidFill>
                  <a:srgbClr val="00B050"/>
                </a:solidFill>
              </a:rPr>
              <a:t>  SCIAMACHY  </a:t>
            </a:r>
            <a:r>
              <a:rPr lang="en-GB" sz="2000" b="1" dirty="0" smtClean="0">
                <a:solidFill>
                  <a:schemeClr val="bg1">
                    <a:lumMod val="75000"/>
                  </a:schemeClr>
                </a:solidFill>
              </a:rPr>
              <a:t>OMI  GOME-2  OMPS  </a:t>
            </a:r>
            <a:r>
              <a:rPr lang="en-GB" sz="2000" b="1" dirty="0" smtClean="0">
                <a:solidFill>
                  <a:srgbClr val="00B050"/>
                </a:solidFill>
              </a:rPr>
              <a:t>TROPOMI</a:t>
            </a:r>
            <a:endParaRPr lang="en-GB" sz="2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63396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What else can we do with UV/visible/NIR spectra?</a:t>
            </a:r>
            <a:endParaRPr lang="en-GB" dirty="0"/>
          </a:p>
        </p:txBody>
      </p:sp>
      <p:sp>
        <p:nvSpPr>
          <p:cNvPr id="9" name="Inhaltsplatzhalter 8"/>
          <p:cNvSpPr>
            <a:spLocks noGrp="1"/>
          </p:cNvSpPr>
          <p:nvPr>
            <p:ph idx="1"/>
          </p:nvPr>
        </p:nvSpPr>
        <p:spPr>
          <a:xfrm>
            <a:off x="838200" y="1087395"/>
            <a:ext cx="10515600" cy="15778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NO</a:t>
            </a:r>
            <a:r>
              <a:rPr lang="en-GB" baseline="-25000" dirty="0" smtClean="0"/>
              <a:t>2</a:t>
            </a:r>
            <a:r>
              <a:rPr lang="en-GB" dirty="0" smtClean="0"/>
              <a:t> is great, but is there more in UV/vis/NIR spectra?</a:t>
            </a:r>
          </a:p>
          <a:p>
            <a:pPr marL="0" indent="0">
              <a:buNone/>
            </a:pPr>
            <a:r>
              <a:rPr lang="en-GB" dirty="0" smtClean="0"/>
              <a:t>Anything can be measured that has</a:t>
            </a:r>
          </a:p>
          <a:p>
            <a:r>
              <a:rPr lang="en-GB" b="1" dirty="0" smtClean="0">
                <a:solidFill>
                  <a:srgbClr val="C00000"/>
                </a:solidFill>
              </a:rPr>
              <a:t>Structured absorption </a:t>
            </a:r>
            <a:r>
              <a:rPr lang="en-GB" dirty="0" smtClean="0"/>
              <a:t>spectra in the wavelength range covered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Andreas.Richter@iup.physik.uni-bremen.de</a:t>
            </a:r>
            <a:endParaRPr lang="en-GB" dirty="0"/>
          </a:p>
        </p:txBody>
      </p:sp>
      <p:grpSp>
        <p:nvGrpSpPr>
          <p:cNvPr id="3" name="Gruppieren 2"/>
          <p:cNvGrpSpPr/>
          <p:nvPr/>
        </p:nvGrpSpPr>
        <p:grpSpPr>
          <a:xfrm>
            <a:off x="1254641" y="2837009"/>
            <a:ext cx="4458365" cy="3358940"/>
            <a:chOff x="1254641" y="2837009"/>
            <a:chExt cx="4458365" cy="3358940"/>
          </a:xfrm>
        </p:grpSpPr>
        <p:pic>
          <p:nvPicPr>
            <p:cNvPr id="1026" name="Picture 2" descr="Quellbild anzeige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4641" y="2837009"/>
              <a:ext cx="4458365" cy="32773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feld 1"/>
            <p:cNvSpPr txBox="1"/>
            <p:nvPr/>
          </p:nvSpPr>
          <p:spPr>
            <a:xfrm>
              <a:off x="2907073" y="5934339"/>
              <a:ext cx="47492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1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(2)</a:t>
              </a:r>
              <a:endParaRPr lang="de-DE" sz="11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855680"/>
            <a:ext cx="5356162" cy="324000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854800"/>
            <a:ext cx="5356162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82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Carbon monoxide (CO)</a:t>
            </a:r>
            <a:endParaRPr lang="en-GB" baseline="-25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 smtClean="0">
                <a:solidFill>
                  <a:srgbClr val="0070C0"/>
                </a:solidFill>
              </a:rPr>
              <a:t>Vertical distribution:</a:t>
            </a:r>
          </a:p>
          <a:p>
            <a:r>
              <a:rPr lang="en-GB" dirty="0" smtClean="0"/>
              <a:t>Close to surface if from </a:t>
            </a:r>
          </a:p>
          <a:p>
            <a:pPr lvl="1"/>
            <a:r>
              <a:rPr lang="en-GB" dirty="0" smtClean="0"/>
              <a:t>Anthropogenic sources</a:t>
            </a:r>
          </a:p>
          <a:p>
            <a:r>
              <a:rPr lang="en-GB" dirty="0" smtClean="0"/>
              <a:t>Higher up if from</a:t>
            </a:r>
          </a:p>
          <a:p>
            <a:pPr lvl="1"/>
            <a:r>
              <a:rPr lang="en-GB" dirty="0" smtClean="0"/>
              <a:t>Fires</a:t>
            </a:r>
            <a:endParaRPr lang="en-GB" dirty="0" smtClean="0"/>
          </a:p>
          <a:p>
            <a:pPr marL="0" indent="0">
              <a:buNone/>
            </a:pPr>
            <a:endParaRPr lang="en-GB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GB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GB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GB" b="1" dirty="0" smtClean="0">
                <a:solidFill>
                  <a:srgbClr val="0070C0"/>
                </a:solidFill>
              </a:rPr>
              <a:t>Wavelength </a:t>
            </a:r>
            <a:r>
              <a:rPr lang="en-GB" b="1" dirty="0" smtClean="0">
                <a:solidFill>
                  <a:srgbClr val="0070C0"/>
                </a:solidFill>
              </a:rPr>
              <a:t>region: </a:t>
            </a:r>
          </a:p>
          <a:p>
            <a:r>
              <a:rPr lang="en-GB" dirty="0" smtClean="0"/>
              <a:t>2311</a:t>
            </a:r>
            <a:r>
              <a:rPr lang="en-GB" dirty="0" smtClean="0"/>
              <a:t> </a:t>
            </a:r>
            <a:r>
              <a:rPr lang="en-GB" dirty="0" smtClean="0"/>
              <a:t>– </a:t>
            </a:r>
            <a:r>
              <a:rPr lang="en-GB" dirty="0" smtClean="0"/>
              <a:t>2338</a:t>
            </a:r>
            <a:r>
              <a:rPr lang="en-GB" dirty="0" smtClean="0"/>
              <a:t> nm (SWIR)</a:t>
            </a:r>
            <a:endParaRPr lang="en-GB" dirty="0" smtClean="0"/>
          </a:p>
          <a:p>
            <a:pPr lvl="1"/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Andreas.Richter@iup.physik.uni-bremen.de</a:t>
            </a:r>
            <a:endParaRPr lang="en-GB" dirty="0"/>
          </a:p>
        </p:txBody>
      </p:sp>
      <p:sp>
        <p:nvSpPr>
          <p:cNvPr id="6" name="Pfeil nach links 5"/>
          <p:cNvSpPr/>
          <p:nvPr/>
        </p:nvSpPr>
        <p:spPr>
          <a:xfrm>
            <a:off x="6488412" y="4012762"/>
            <a:ext cx="5577115" cy="1371600"/>
          </a:xfrm>
          <a:prstGeom prst="lef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 smtClean="0"/>
              <a:t>Little height dependence</a:t>
            </a:r>
            <a:endParaRPr lang="en-GB" sz="3600" b="1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0327" y="3032307"/>
            <a:ext cx="1464205" cy="3332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515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Carbon monoxide: Example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017934" y="1087395"/>
            <a:ext cx="3742266" cy="5089568"/>
          </a:xfrm>
        </p:spPr>
        <p:txBody>
          <a:bodyPr/>
          <a:lstStyle/>
          <a:p>
            <a:r>
              <a:rPr lang="en-GB" dirty="0" smtClean="0"/>
              <a:t>Clear CO signal from fires in California</a:t>
            </a:r>
          </a:p>
          <a:p>
            <a:r>
              <a:rPr lang="en-GB" dirty="0" smtClean="0"/>
              <a:t>Some flagging necessary because of uncertainties from aerosols</a:t>
            </a:r>
          </a:p>
          <a:p>
            <a:r>
              <a:rPr lang="en-GB" dirty="0" smtClean="0"/>
              <a:t>Difficult to retrieve over oceans</a:t>
            </a:r>
          </a:p>
          <a:p>
            <a:r>
              <a:rPr lang="en-GB" dirty="0" smtClean="0"/>
              <a:t>CAMS model clearly overestimates CO columns and transport is not always correct</a:t>
            </a:r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Andreas.Richter@iup.physik.uni-bremen.de</a:t>
            </a:r>
            <a:endParaRPr lang="en-GB" dirty="0"/>
          </a:p>
        </p:txBody>
      </p:sp>
      <p:pic>
        <p:nvPicPr>
          <p:cNvPr id="1026" name="Picture 2" descr="https://acp.copernicus.org/articles/20/3317/2020/acp-20-3317-2020-f04-we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435" y="1085682"/>
            <a:ext cx="4761118" cy="396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hteck 4"/>
          <p:cNvSpPr/>
          <p:nvPr/>
        </p:nvSpPr>
        <p:spPr>
          <a:xfrm rot="16200000">
            <a:off x="-2296162" y="3373822"/>
            <a:ext cx="541105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 smtClean="0">
                <a:solidFill>
                  <a:schemeClr val="accent6"/>
                </a:solidFill>
              </a:rPr>
              <a:t>Schneising, </a:t>
            </a:r>
            <a:r>
              <a:rPr lang="en-GB" sz="1000" dirty="0" err="1" smtClean="0">
                <a:solidFill>
                  <a:schemeClr val="accent6"/>
                </a:solidFill>
              </a:rPr>
              <a:t>O.,et</a:t>
            </a:r>
            <a:r>
              <a:rPr lang="en-GB" sz="1000" dirty="0" smtClean="0">
                <a:solidFill>
                  <a:schemeClr val="accent6"/>
                </a:solidFill>
              </a:rPr>
              <a:t> al.: Severe Californian wildfires in November 2018 observed from space: the carbon monoxide perspective, Atmos. Chem. Phys., 20, 3317–3332, https://doi.org/10.5194/acp-20-3317-2020, 2020.</a:t>
            </a:r>
            <a:endParaRPr lang="en-GB" sz="1000" dirty="0">
              <a:solidFill>
                <a:schemeClr val="accent6"/>
              </a:solidFill>
            </a:endParaRPr>
          </a:p>
        </p:txBody>
      </p:sp>
      <p:pic>
        <p:nvPicPr>
          <p:cNvPr id="1028" name="Picture 4" descr="https://acp.copernicus.org/articles/20/3317/2020/acp-20-3317-2020-f06-we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706" y="3070057"/>
            <a:ext cx="3608705" cy="300812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838200" y="760626"/>
            <a:ext cx="1159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TROPOMI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60693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Aerosol Index (AI)</a:t>
            </a:r>
            <a:endParaRPr lang="en-GB" baseline="-25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 smtClean="0">
                <a:solidFill>
                  <a:srgbClr val="0070C0"/>
                </a:solidFill>
              </a:rPr>
              <a:t>Sources</a:t>
            </a:r>
            <a:r>
              <a:rPr lang="en-GB" b="1" dirty="0" smtClean="0">
                <a:solidFill>
                  <a:srgbClr val="0070C0"/>
                </a:solidFill>
              </a:rPr>
              <a:t>:</a:t>
            </a:r>
          </a:p>
          <a:p>
            <a:r>
              <a:rPr lang="en-GB" dirty="0" smtClean="0"/>
              <a:t>Sea salt</a:t>
            </a:r>
          </a:p>
          <a:p>
            <a:r>
              <a:rPr lang="en-GB" dirty="0" smtClean="0"/>
              <a:t>Desert dust</a:t>
            </a:r>
          </a:p>
          <a:p>
            <a:r>
              <a:rPr lang="en-GB" dirty="0" smtClean="0"/>
              <a:t>Soot from biomass burning / fossil fuel burning</a:t>
            </a:r>
          </a:p>
          <a:p>
            <a:r>
              <a:rPr lang="en-GB" dirty="0" smtClean="0"/>
              <a:t>Sulphates from coal burning / </a:t>
            </a:r>
            <a:r>
              <a:rPr lang="de-DE" dirty="0" err="1"/>
              <a:t>dimethyl</a:t>
            </a:r>
            <a:r>
              <a:rPr lang="de-DE" dirty="0"/>
              <a:t> </a:t>
            </a:r>
            <a:r>
              <a:rPr lang="de-DE" dirty="0" err="1"/>
              <a:t>sulfide</a:t>
            </a:r>
            <a:r>
              <a:rPr lang="de-DE" dirty="0"/>
              <a:t> </a:t>
            </a:r>
            <a:r>
              <a:rPr lang="de-DE" dirty="0" err="1" smtClean="0"/>
              <a:t>oxidation</a:t>
            </a:r>
            <a:endParaRPr lang="en-GB" dirty="0" smtClean="0"/>
          </a:p>
          <a:p>
            <a:pPr marL="0" indent="0">
              <a:buNone/>
            </a:pPr>
            <a:r>
              <a:rPr lang="en-GB" b="1" dirty="0" smtClean="0">
                <a:solidFill>
                  <a:srgbClr val="0070C0"/>
                </a:solidFill>
              </a:rPr>
              <a:t>Relevance</a:t>
            </a:r>
            <a:r>
              <a:rPr lang="en-GB" b="1" dirty="0" smtClean="0">
                <a:solidFill>
                  <a:srgbClr val="0070C0"/>
                </a:solidFill>
              </a:rPr>
              <a:t>:</a:t>
            </a:r>
          </a:p>
          <a:p>
            <a:r>
              <a:rPr lang="en-GB" dirty="0" smtClean="0"/>
              <a:t>Cloud &amp; rain formation</a:t>
            </a:r>
          </a:p>
          <a:p>
            <a:r>
              <a:rPr lang="en-GB" dirty="0" smtClean="0"/>
              <a:t>Climate forcing</a:t>
            </a:r>
          </a:p>
          <a:p>
            <a:r>
              <a:rPr lang="en-GB" dirty="0"/>
              <a:t>H</a:t>
            </a:r>
            <a:r>
              <a:rPr lang="en-GB" dirty="0" smtClean="0"/>
              <a:t>ealth</a:t>
            </a:r>
            <a:endParaRPr lang="en-GB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Andreas.Richter@iup.physik.uni-bremen.de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659375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Aerosol Index (AI)</a:t>
            </a:r>
            <a:endParaRPr lang="en-GB" baseline="-25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 smtClean="0">
                <a:solidFill>
                  <a:srgbClr val="0070C0"/>
                </a:solidFill>
              </a:rPr>
              <a:t>Aerosol properties:</a:t>
            </a:r>
            <a:endParaRPr lang="en-GB" b="1" dirty="0" smtClean="0">
              <a:solidFill>
                <a:srgbClr val="0070C0"/>
              </a:solidFill>
            </a:endParaRPr>
          </a:p>
          <a:p>
            <a:r>
              <a:rPr lang="en-GB" dirty="0" smtClean="0"/>
              <a:t>Composition, mixing state, humidity</a:t>
            </a:r>
          </a:p>
          <a:p>
            <a:r>
              <a:rPr lang="en-GB" dirty="0" smtClean="0"/>
              <a:t>Size distribution </a:t>
            </a:r>
          </a:p>
          <a:p>
            <a:r>
              <a:rPr lang="en-GB" dirty="0" smtClean="0"/>
              <a:t>Vertical distribution</a:t>
            </a:r>
          </a:p>
          <a:p>
            <a:pPr marL="0" indent="0">
              <a:buNone/>
            </a:pPr>
            <a:r>
              <a:rPr lang="en-GB" b="1" dirty="0" smtClean="0">
                <a:solidFill>
                  <a:srgbClr val="0070C0"/>
                </a:solidFill>
              </a:rPr>
              <a:t>Measurements:</a:t>
            </a:r>
            <a:endParaRPr lang="en-GB" b="1" dirty="0">
              <a:solidFill>
                <a:srgbClr val="0070C0"/>
              </a:solidFill>
            </a:endParaRPr>
          </a:p>
          <a:p>
            <a:r>
              <a:rPr lang="en-GB" dirty="0" smtClean="0"/>
              <a:t>Ratios of </a:t>
            </a:r>
            <a:r>
              <a:rPr lang="en-GB" dirty="0" err="1" smtClean="0"/>
              <a:t>reflectances</a:t>
            </a:r>
            <a:r>
              <a:rPr lang="en-GB" dirty="0" smtClean="0"/>
              <a:t> outside of</a:t>
            </a:r>
            <a:br>
              <a:rPr lang="en-GB" dirty="0" smtClean="0"/>
            </a:br>
            <a:r>
              <a:rPr lang="en-GB" dirty="0" smtClean="0"/>
              <a:t>known absorption bands</a:t>
            </a:r>
          </a:p>
          <a:p>
            <a:pPr marL="0" indent="0">
              <a:buNone/>
            </a:pPr>
            <a:r>
              <a:rPr lang="en-GB" b="1" dirty="0" smtClean="0">
                <a:solidFill>
                  <a:srgbClr val="0070C0"/>
                </a:solidFill>
              </a:rPr>
              <a:t>Wavelength </a:t>
            </a:r>
            <a:r>
              <a:rPr lang="en-GB" b="1" dirty="0" smtClean="0">
                <a:solidFill>
                  <a:srgbClr val="0070C0"/>
                </a:solidFill>
              </a:rPr>
              <a:t>region: </a:t>
            </a:r>
          </a:p>
          <a:p>
            <a:r>
              <a:rPr lang="en-GB" dirty="0" smtClean="0"/>
              <a:t>335 / 376 nm </a:t>
            </a:r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Andreas.Richter@iup.physik.uni-bremen.de</a:t>
            </a:r>
            <a:endParaRPr lang="en-GB" dirty="0"/>
          </a:p>
        </p:txBody>
      </p:sp>
      <p:sp>
        <p:nvSpPr>
          <p:cNvPr id="7" name="Pfeil nach links 6"/>
          <p:cNvSpPr/>
          <p:nvPr/>
        </p:nvSpPr>
        <p:spPr>
          <a:xfrm>
            <a:off x="6007704" y="1426062"/>
            <a:ext cx="5159830" cy="2362795"/>
          </a:xfrm>
          <a:prstGeom prst="leftArrow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 smtClean="0"/>
              <a:t>Cannot be measured directly</a:t>
            </a:r>
            <a:endParaRPr lang="en-GB" sz="3600" b="1" dirty="0"/>
          </a:p>
        </p:txBody>
      </p:sp>
      <p:sp>
        <p:nvSpPr>
          <p:cNvPr id="8" name="Pfeil nach links 7"/>
          <p:cNvSpPr/>
          <p:nvPr/>
        </p:nvSpPr>
        <p:spPr>
          <a:xfrm>
            <a:off x="5006219" y="4004403"/>
            <a:ext cx="5159830" cy="1640417"/>
          </a:xfrm>
          <a:prstGeom prst="leftArrow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 smtClean="0"/>
              <a:t>UV optical properties</a:t>
            </a:r>
            <a:endParaRPr lang="en-GB" sz="3600" b="1" dirty="0"/>
          </a:p>
        </p:txBody>
      </p:sp>
      <p:sp>
        <p:nvSpPr>
          <p:cNvPr id="9" name="Textfeld 8"/>
          <p:cNvSpPr txBox="1"/>
          <p:nvPr/>
        </p:nvSpPr>
        <p:spPr>
          <a:xfrm>
            <a:off x="4609070" y="5860366"/>
            <a:ext cx="7510359" cy="40011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Available from: </a:t>
            </a:r>
            <a:r>
              <a:rPr lang="en-GB" sz="2000" b="1" dirty="0" smtClean="0">
                <a:solidFill>
                  <a:schemeClr val="accent2">
                    <a:lumMod val="75000"/>
                  </a:schemeClr>
                </a:solidFill>
              </a:rPr>
              <a:t>GOME  SCIAMACHY  </a:t>
            </a:r>
            <a:r>
              <a:rPr lang="en-GB" sz="2000" b="1" dirty="0" smtClean="0">
                <a:solidFill>
                  <a:srgbClr val="00B050"/>
                </a:solidFill>
              </a:rPr>
              <a:t>OMI  </a:t>
            </a:r>
            <a:r>
              <a:rPr lang="en-GB" sz="2000" b="1" dirty="0" smtClean="0">
                <a:solidFill>
                  <a:schemeClr val="accent2">
                    <a:lumMod val="75000"/>
                  </a:schemeClr>
                </a:solidFill>
              </a:rPr>
              <a:t>GOME-2</a:t>
            </a:r>
            <a:r>
              <a:rPr lang="en-GB" sz="2000" b="1" dirty="0" smtClean="0">
                <a:solidFill>
                  <a:srgbClr val="00B050"/>
                </a:solidFill>
              </a:rPr>
              <a:t>  </a:t>
            </a:r>
            <a:r>
              <a:rPr lang="en-GB" sz="2000" b="1" dirty="0" smtClean="0">
                <a:solidFill>
                  <a:schemeClr val="bg1">
                    <a:lumMod val="75000"/>
                  </a:schemeClr>
                </a:solidFill>
              </a:rPr>
              <a:t>OMPS</a:t>
            </a:r>
            <a:r>
              <a:rPr lang="en-GB" sz="2000" b="1" dirty="0" smtClean="0">
                <a:solidFill>
                  <a:srgbClr val="00B050"/>
                </a:solidFill>
              </a:rPr>
              <a:t>  TROPOMI</a:t>
            </a:r>
            <a:endParaRPr lang="en-GB" sz="2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962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Aerosol Index: </a:t>
            </a:r>
            <a:r>
              <a:rPr lang="de-DE" dirty="0" err="1" smtClean="0"/>
              <a:t>Example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690407" y="1106037"/>
            <a:ext cx="4010526" cy="5089568"/>
          </a:xfrm>
        </p:spPr>
        <p:txBody>
          <a:bodyPr/>
          <a:lstStyle/>
          <a:p>
            <a:r>
              <a:rPr lang="en-GB" dirty="0" smtClean="0"/>
              <a:t>Aerosols can absorb or reflect light</a:t>
            </a:r>
          </a:p>
          <a:p>
            <a:r>
              <a:rPr lang="en-GB" dirty="0" smtClean="0"/>
              <a:t>Clouds can interfere and need to be filtered out</a:t>
            </a:r>
          </a:p>
          <a:p>
            <a:r>
              <a:rPr lang="en-GB" dirty="0" smtClean="0"/>
              <a:t>Absorbing aerosols from desert dust and biomass burning</a:t>
            </a:r>
          </a:p>
          <a:p>
            <a:r>
              <a:rPr lang="en-GB" dirty="0" smtClean="0"/>
              <a:t>Scattering aerosols in summer over industrialised regions and Amazon </a:t>
            </a:r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Andreas.Richter@iup.physik.uni-bremen.de</a:t>
            </a:r>
            <a:endParaRPr lang="en-GB" dirty="0"/>
          </a:p>
        </p:txBody>
      </p:sp>
      <p:sp>
        <p:nvSpPr>
          <p:cNvPr id="5" name="Rechteck 4"/>
          <p:cNvSpPr/>
          <p:nvPr/>
        </p:nvSpPr>
        <p:spPr>
          <a:xfrm rot="16200000">
            <a:off x="-2296162" y="3450766"/>
            <a:ext cx="54110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>
                <a:solidFill>
                  <a:schemeClr val="accent6"/>
                </a:solidFill>
              </a:rPr>
              <a:t>Penning de Vries, M. J. </a:t>
            </a:r>
            <a:r>
              <a:rPr lang="de-DE" sz="1000" dirty="0" smtClean="0">
                <a:solidFill>
                  <a:schemeClr val="accent6"/>
                </a:solidFill>
              </a:rPr>
              <a:t>M. et al.: </a:t>
            </a:r>
            <a:r>
              <a:rPr lang="de-DE" sz="1000" dirty="0">
                <a:solidFill>
                  <a:schemeClr val="accent6"/>
                </a:solidFill>
              </a:rPr>
              <a:t>UV Aerosol Indices </a:t>
            </a:r>
            <a:r>
              <a:rPr lang="de-DE" sz="1000" dirty="0" err="1">
                <a:solidFill>
                  <a:schemeClr val="accent6"/>
                </a:solidFill>
              </a:rPr>
              <a:t>from</a:t>
            </a:r>
            <a:r>
              <a:rPr lang="de-DE" sz="1000" dirty="0">
                <a:solidFill>
                  <a:schemeClr val="accent6"/>
                </a:solidFill>
              </a:rPr>
              <a:t> SCIAMACHY: </a:t>
            </a:r>
            <a:r>
              <a:rPr lang="de-DE" sz="1000" dirty="0" err="1">
                <a:solidFill>
                  <a:schemeClr val="accent6"/>
                </a:solidFill>
              </a:rPr>
              <a:t>introducing</a:t>
            </a:r>
            <a:r>
              <a:rPr lang="de-DE" sz="1000" dirty="0">
                <a:solidFill>
                  <a:schemeClr val="accent6"/>
                </a:solidFill>
              </a:rPr>
              <a:t> </a:t>
            </a:r>
            <a:r>
              <a:rPr lang="de-DE" sz="1000" dirty="0" err="1">
                <a:solidFill>
                  <a:schemeClr val="accent6"/>
                </a:solidFill>
              </a:rPr>
              <a:t>the</a:t>
            </a:r>
            <a:r>
              <a:rPr lang="de-DE" sz="1000" dirty="0">
                <a:solidFill>
                  <a:schemeClr val="accent6"/>
                </a:solidFill>
              </a:rPr>
              <a:t> </a:t>
            </a:r>
            <a:r>
              <a:rPr lang="de-DE" sz="1000" dirty="0" err="1">
                <a:solidFill>
                  <a:schemeClr val="accent6"/>
                </a:solidFill>
              </a:rPr>
              <a:t>SCattering</a:t>
            </a:r>
            <a:r>
              <a:rPr lang="de-DE" sz="1000" dirty="0">
                <a:solidFill>
                  <a:schemeClr val="accent6"/>
                </a:solidFill>
              </a:rPr>
              <a:t> Index (SCI), </a:t>
            </a:r>
            <a:r>
              <a:rPr lang="de-DE" sz="1000" dirty="0" err="1">
                <a:solidFill>
                  <a:schemeClr val="accent6"/>
                </a:solidFill>
              </a:rPr>
              <a:t>Atmos</a:t>
            </a:r>
            <a:r>
              <a:rPr lang="de-DE" sz="1000" dirty="0">
                <a:solidFill>
                  <a:schemeClr val="accent6"/>
                </a:solidFill>
              </a:rPr>
              <a:t>. Chem. Phys., 9, 9555–9567, https://doi.org/10.5194/acp-9-9555-2009, 2009.</a:t>
            </a:r>
          </a:p>
        </p:txBody>
      </p:sp>
      <p:grpSp>
        <p:nvGrpSpPr>
          <p:cNvPr id="9" name="Gruppieren 8"/>
          <p:cNvGrpSpPr/>
          <p:nvPr/>
        </p:nvGrpSpPr>
        <p:grpSpPr>
          <a:xfrm>
            <a:off x="931712" y="1001100"/>
            <a:ext cx="6213775" cy="5059807"/>
            <a:chOff x="931712" y="1001100"/>
            <a:chExt cx="6213775" cy="5059807"/>
          </a:xfrm>
        </p:grpSpPr>
        <p:pic>
          <p:nvPicPr>
            <p:cNvPr id="6" name="Grafik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31712" y="1271530"/>
              <a:ext cx="6213775" cy="4789377"/>
            </a:xfrm>
            <a:prstGeom prst="rect">
              <a:avLst/>
            </a:prstGeom>
          </p:spPr>
        </p:pic>
        <p:sp>
          <p:nvSpPr>
            <p:cNvPr id="7" name="Textfeld 6"/>
            <p:cNvSpPr txBox="1"/>
            <p:nvPr/>
          </p:nvSpPr>
          <p:spPr>
            <a:xfrm>
              <a:off x="1300922" y="1001100"/>
              <a:ext cx="19400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 smtClean="0"/>
                <a:t>SCIAMACHY 2005</a:t>
              </a:r>
              <a:endParaRPr lang="de-DE" b="1" dirty="0"/>
            </a:p>
          </p:txBody>
        </p:sp>
        <p:sp>
          <p:nvSpPr>
            <p:cNvPr id="8" name="Textfeld 7"/>
            <p:cNvSpPr txBox="1"/>
            <p:nvPr/>
          </p:nvSpPr>
          <p:spPr>
            <a:xfrm>
              <a:off x="1476632" y="2990338"/>
              <a:ext cx="1056503" cy="369332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de-DE" dirty="0" smtClean="0"/>
                <a:t>Jan - Mar</a:t>
              </a:r>
              <a:endParaRPr lang="de-DE" dirty="0"/>
            </a:p>
          </p:txBody>
        </p:sp>
        <p:sp>
          <p:nvSpPr>
            <p:cNvPr id="10" name="Textfeld 9"/>
            <p:cNvSpPr txBox="1"/>
            <p:nvPr/>
          </p:nvSpPr>
          <p:spPr>
            <a:xfrm>
              <a:off x="1476632" y="5322243"/>
              <a:ext cx="1056503" cy="369332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de-DE" dirty="0" smtClean="0"/>
                <a:t>Jul - Sep</a:t>
              </a:r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167524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NO</a:t>
            </a:r>
            <a:r>
              <a:rPr lang="en-GB" baseline="-25000" dirty="0" smtClean="0"/>
              <a:t>2</a:t>
            </a:r>
            <a:r>
              <a:rPr lang="en-GB" dirty="0" smtClean="0"/>
              <a:t> is the most important tropospheric pollutant that can be retrieved from UV/vis satellite observations</a:t>
            </a:r>
          </a:p>
          <a:p>
            <a:r>
              <a:rPr lang="en-GB" dirty="0" smtClean="0"/>
              <a:t>SO</a:t>
            </a:r>
            <a:r>
              <a:rPr lang="en-GB" baseline="-25000" dirty="0" smtClean="0"/>
              <a:t>2</a:t>
            </a:r>
            <a:r>
              <a:rPr lang="en-GB" dirty="0" smtClean="0"/>
              <a:t>, HCHO, CHOCHO, CO and AI can also be retrieved and can be used in many applications including</a:t>
            </a:r>
          </a:p>
          <a:p>
            <a:pPr lvl="1"/>
            <a:r>
              <a:rPr lang="en-GB" dirty="0" smtClean="0"/>
              <a:t>Emission estimates and trends</a:t>
            </a:r>
          </a:p>
          <a:p>
            <a:pPr lvl="1"/>
            <a:r>
              <a:rPr lang="en-GB" dirty="0" smtClean="0"/>
              <a:t>Analysis of biomass burning plumes</a:t>
            </a:r>
          </a:p>
          <a:p>
            <a:pPr lvl="1"/>
            <a:r>
              <a:rPr lang="en-GB" dirty="0" smtClean="0"/>
              <a:t>Monitoring of volcanic emissions</a:t>
            </a:r>
          </a:p>
          <a:p>
            <a:pPr lvl="1"/>
            <a:r>
              <a:rPr lang="en-GB" dirty="0" smtClean="0"/>
              <a:t>Evaluation of atmospheric chemistry models</a:t>
            </a:r>
          </a:p>
          <a:p>
            <a:r>
              <a:rPr lang="en-GB" dirty="0" smtClean="0"/>
              <a:t>Often, uncertainties are large and averaging needs to be applied</a:t>
            </a:r>
          </a:p>
          <a:p>
            <a:r>
              <a:rPr lang="en-GB" dirty="0" smtClean="0"/>
              <a:t>The combination of small pixels and low noise in TROPOMI data creates many more possible applications</a:t>
            </a:r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Andreas.Richter@iup.physik.uni-bremen.de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928743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What else can we do with UV/visible/NIR spectra?</a:t>
            </a:r>
            <a:endParaRPr lang="en-GB" dirty="0"/>
          </a:p>
        </p:txBody>
      </p:sp>
      <p:sp>
        <p:nvSpPr>
          <p:cNvPr id="9" name="Inhaltsplatzhalt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NO</a:t>
            </a:r>
            <a:r>
              <a:rPr lang="en-GB" baseline="-25000" dirty="0" smtClean="0"/>
              <a:t>2</a:t>
            </a:r>
            <a:r>
              <a:rPr lang="en-GB" dirty="0" smtClean="0"/>
              <a:t> is great, but is there more in UV/vis/NIR spectra?</a:t>
            </a:r>
          </a:p>
          <a:p>
            <a:pPr marL="0" indent="0">
              <a:buNone/>
            </a:pPr>
            <a:r>
              <a:rPr lang="en-GB" dirty="0" smtClean="0"/>
              <a:t>Anything can be measured that has</a:t>
            </a:r>
          </a:p>
          <a:p>
            <a:r>
              <a:rPr lang="en-GB" b="1" dirty="0" smtClean="0">
                <a:solidFill>
                  <a:srgbClr val="C00000"/>
                </a:solidFill>
              </a:rPr>
              <a:t>Structured absorption </a:t>
            </a:r>
            <a:r>
              <a:rPr lang="en-GB" dirty="0" smtClean="0"/>
              <a:t>spectra in the wavelength range covered</a:t>
            </a:r>
          </a:p>
          <a:p>
            <a:r>
              <a:rPr lang="en-GB" dirty="0" smtClean="0"/>
              <a:t>Creates </a:t>
            </a:r>
            <a:r>
              <a:rPr lang="en-GB" b="1" dirty="0" smtClean="0">
                <a:solidFill>
                  <a:srgbClr val="C00000"/>
                </a:solidFill>
              </a:rPr>
              <a:t>large enough absorptions </a:t>
            </a:r>
            <a:r>
              <a:rPr lang="en-GB" dirty="0" smtClean="0"/>
              <a:t>to be detectable above the noise</a:t>
            </a:r>
          </a:p>
          <a:p>
            <a:pPr lvl="1"/>
            <a:r>
              <a:rPr lang="en-GB" dirty="0" smtClean="0"/>
              <a:t>Large absorption cross-section</a:t>
            </a:r>
          </a:p>
          <a:p>
            <a:pPr lvl="1"/>
            <a:r>
              <a:rPr lang="en-GB" dirty="0" smtClean="0"/>
              <a:t>Large abundance </a:t>
            </a:r>
          </a:p>
          <a:p>
            <a:pPr lvl="1"/>
            <a:r>
              <a:rPr lang="en-GB" dirty="0" smtClean="0"/>
              <a:t>Higher up in the atmosphere</a:t>
            </a:r>
          </a:p>
          <a:p>
            <a:pPr marL="0" indent="0">
              <a:buNone/>
            </a:pPr>
            <a:endParaRPr lang="en-GB" dirty="0" smtClean="0"/>
          </a:p>
          <a:p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Andreas.Richter@iup.physik.uni-bremen.de</a:t>
            </a:r>
            <a:endParaRPr lang="en-GB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501" y="2990941"/>
            <a:ext cx="3493294" cy="3365409"/>
          </a:xfrm>
          <a:prstGeom prst="rect">
            <a:avLst/>
          </a:prstGeom>
        </p:spPr>
      </p:pic>
      <p:sp>
        <p:nvSpPr>
          <p:cNvPr id="11" name="Pfeil nach links 10"/>
          <p:cNvSpPr/>
          <p:nvPr/>
        </p:nvSpPr>
        <p:spPr>
          <a:xfrm>
            <a:off x="9000067" y="3479867"/>
            <a:ext cx="3005666" cy="2387556"/>
          </a:xfrm>
          <a:prstGeom prst="leftArrow">
            <a:avLst>
              <a:gd name="adj1" fmla="val 50000"/>
              <a:gd name="adj2" fmla="val 238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/>
              <a:t>Effect of</a:t>
            </a:r>
            <a:br>
              <a:rPr lang="en-GB" sz="2400" b="1" dirty="0" smtClean="0"/>
            </a:br>
            <a:r>
              <a:rPr lang="en-GB" sz="2400" b="1" dirty="0" smtClean="0"/>
              <a:t>Rayleigh scattering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797021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What else can we do with UV/visible/NIR spectra?</a:t>
            </a:r>
            <a:endParaRPr lang="en-GB" dirty="0"/>
          </a:p>
        </p:txBody>
      </p:sp>
      <p:sp>
        <p:nvSpPr>
          <p:cNvPr id="9" name="Inhaltsplatzhalter 8"/>
          <p:cNvSpPr>
            <a:spLocks noGrp="1"/>
          </p:cNvSpPr>
          <p:nvPr>
            <p:ph idx="1"/>
          </p:nvPr>
        </p:nvSpPr>
        <p:spPr>
          <a:xfrm>
            <a:off x="838200" y="1087394"/>
            <a:ext cx="10515600" cy="52689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NO</a:t>
            </a:r>
            <a:r>
              <a:rPr lang="en-GB" baseline="-25000" dirty="0" smtClean="0"/>
              <a:t>2</a:t>
            </a:r>
            <a:r>
              <a:rPr lang="en-GB" dirty="0" smtClean="0"/>
              <a:t> is great, but is there more in UV/vis/NIR spectra?</a:t>
            </a:r>
          </a:p>
          <a:p>
            <a:pPr marL="0" indent="0">
              <a:buNone/>
            </a:pPr>
            <a:r>
              <a:rPr lang="en-GB" dirty="0" smtClean="0"/>
              <a:t>Anything can be measured that has</a:t>
            </a:r>
          </a:p>
          <a:p>
            <a:r>
              <a:rPr lang="en-GB" b="1" dirty="0" smtClean="0">
                <a:solidFill>
                  <a:srgbClr val="C00000"/>
                </a:solidFill>
              </a:rPr>
              <a:t>Structured absorption </a:t>
            </a:r>
            <a:r>
              <a:rPr lang="en-GB" dirty="0" smtClean="0"/>
              <a:t>spectra in the wavelength range covered</a:t>
            </a:r>
          </a:p>
          <a:p>
            <a:r>
              <a:rPr lang="en-GB" dirty="0" smtClean="0"/>
              <a:t>Creates </a:t>
            </a:r>
            <a:r>
              <a:rPr lang="en-GB" b="1" dirty="0" smtClean="0">
                <a:solidFill>
                  <a:srgbClr val="C00000"/>
                </a:solidFill>
              </a:rPr>
              <a:t>large enough absorptions </a:t>
            </a:r>
            <a:r>
              <a:rPr lang="en-GB" dirty="0" smtClean="0"/>
              <a:t>to be detectable above the noise</a:t>
            </a:r>
          </a:p>
          <a:p>
            <a:pPr lvl="1"/>
            <a:r>
              <a:rPr lang="en-GB" dirty="0" smtClean="0"/>
              <a:t>Large absorption cross-section</a:t>
            </a:r>
          </a:p>
          <a:p>
            <a:pPr lvl="1"/>
            <a:r>
              <a:rPr lang="en-GB" dirty="0" smtClean="0"/>
              <a:t>Large abundance </a:t>
            </a:r>
          </a:p>
          <a:p>
            <a:pPr lvl="1"/>
            <a:r>
              <a:rPr lang="en-GB" dirty="0" smtClean="0"/>
              <a:t>Higher up in the atmosphere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Not enough signal?</a:t>
            </a:r>
          </a:p>
          <a:p>
            <a:r>
              <a:rPr lang="en-GB" dirty="0" smtClean="0"/>
              <a:t>Averaging, </a:t>
            </a:r>
            <a:r>
              <a:rPr lang="en-GB" sz="2400" dirty="0" smtClean="0"/>
              <a:t>averaging,</a:t>
            </a:r>
            <a:r>
              <a:rPr lang="en-GB" dirty="0" smtClean="0"/>
              <a:t> </a:t>
            </a:r>
            <a:r>
              <a:rPr lang="en-GB" sz="2000" dirty="0" smtClean="0"/>
              <a:t>averaging, </a:t>
            </a:r>
            <a:r>
              <a:rPr lang="en-GB" sz="1600" dirty="0" smtClean="0"/>
              <a:t>averaging </a:t>
            </a:r>
            <a:r>
              <a:rPr lang="en-GB" sz="1600" dirty="0" smtClean="0"/>
              <a:t>…</a:t>
            </a:r>
          </a:p>
          <a:p>
            <a:r>
              <a:rPr lang="en-GB" dirty="0" smtClean="0"/>
              <a:t>Avoid winter observations if not above snow (low signal)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Andreas.Richter@iup.physik.uni-bremen.de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3239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What else can we do with UV/visible/NIR spectra?</a:t>
            </a:r>
            <a:endParaRPr lang="en-GB" dirty="0"/>
          </a:p>
        </p:txBody>
      </p:sp>
      <p:sp>
        <p:nvSpPr>
          <p:cNvPr id="9" name="Inhaltsplatzhalt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O</a:t>
            </a:r>
            <a:r>
              <a:rPr lang="en-GB" baseline="-25000" dirty="0" smtClean="0"/>
              <a:t>3</a:t>
            </a:r>
          </a:p>
          <a:p>
            <a:r>
              <a:rPr lang="en-GB" dirty="0" smtClean="0"/>
              <a:t>SO</a:t>
            </a:r>
            <a:r>
              <a:rPr lang="en-GB" baseline="-25000" dirty="0" smtClean="0"/>
              <a:t>2</a:t>
            </a:r>
          </a:p>
          <a:p>
            <a:r>
              <a:rPr lang="en-GB" dirty="0" smtClean="0"/>
              <a:t>HCHO</a:t>
            </a:r>
          </a:p>
          <a:p>
            <a:r>
              <a:rPr lang="en-GB" dirty="0" smtClean="0"/>
              <a:t>CHOCHO</a:t>
            </a:r>
          </a:p>
          <a:p>
            <a:r>
              <a:rPr lang="en-GB" dirty="0" smtClean="0"/>
              <a:t>CO</a:t>
            </a:r>
          </a:p>
          <a:p>
            <a:r>
              <a:rPr lang="en-GB" dirty="0" err="1" smtClean="0"/>
              <a:t>BrO</a:t>
            </a:r>
            <a:endParaRPr lang="en-GB" dirty="0" smtClean="0"/>
          </a:p>
          <a:p>
            <a:r>
              <a:rPr lang="en-GB" dirty="0" smtClean="0"/>
              <a:t>IO</a:t>
            </a:r>
          </a:p>
          <a:p>
            <a:r>
              <a:rPr lang="en-GB" dirty="0" err="1" smtClean="0"/>
              <a:t>OClO</a:t>
            </a:r>
            <a:endParaRPr lang="en-GB" dirty="0" smtClean="0"/>
          </a:p>
          <a:p>
            <a:r>
              <a:rPr lang="en-GB" dirty="0" smtClean="0"/>
              <a:t>H</a:t>
            </a:r>
            <a:r>
              <a:rPr lang="en-GB" baseline="-25000" dirty="0" smtClean="0"/>
              <a:t>2</a:t>
            </a:r>
            <a:r>
              <a:rPr lang="en-GB" dirty="0" smtClean="0"/>
              <a:t>O</a:t>
            </a:r>
          </a:p>
          <a:p>
            <a:r>
              <a:rPr lang="en-GB" dirty="0" smtClean="0"/>
              <a:t>CH</a:t>
            </a:r>
            <a:r>
              <a:rPr lang="en-GB" baseline="-25000" dirty="0" smtClean="0"/>
              <a:t>4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Andreas.Richter@iup.physik.uni-bremen.de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320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What else can we do with UV/visible/NIR spectra?</a:t>
            </a:r>
            <a:endParaRPr lang="en-GB" dirty="0"/>
          </a:p>
        </p:txBody>
      </p:sp>
      <p:sp>
        <p:nvSpPr>
          <p:cNvPr id="9" name="Inhaltsplatzhalt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O</a:t>
            </a:r>
            <a:r>
              <a:rPr lang="en-GB" baseline="-25000" dirty="0" smtClean="0"/>
              <a:t>3</a:t>
            </a:r>
          </a:p>
          <a:p>
            <a:r>
              <a:rPr lang="en-GB" b="1" dirty="0" smtClean="0">
                <a:solidFill>
                  <a:srgbClr val="C00000"/>
                </a:solidFill>
              </a:rPr>
              <a:t>SO</a:t>
            </a:r>
            <a:r>
              <a:rPr lang="en-GB" b="1" baseline="-25000" dirty="0" smtClean="0">
                <a:solidFill>
                  <a:srgbClr val="C00000"/>
                </a:solidFill>
              </a:rPr>
              <a:t>2</a:t>
            </a:r>
          </a:p>
          <a:p>
            <a:r>
              <a:rPr lang="en-GB" b="1" dirty="0" smtClean="0">
                <a:solidFill>
                  <a:srgbClr val="C00000"/>
                </a:solidFill>
              </a:rPr>
              <a:t>HCHO</a:t>
            </a:r>
          </a:p>
          <a:p>
            <a:r>
              <a:rPr lang="en-GB" b="1" dirty="0" smtClean="0">
                <a:solidFill>
                  <a:srgbClr val="C00000"/>
                </a:solidFill>
              </a:rPr>
              <a:t>CHOCHO</a:t>
            </a:r>
          </a:p>
          <a:p>
            <a:r>
              <a:rPr lang="en-GB" b="1" dirty="0" smtClean="0">
                <a:solidFill>
                  <a:srgbClr val="C00000"/>
                </a:solidFill>
              </a:rPr>
              <a:t>CO</a:t>
            </a:r>
          </a:p>
          <a:p>
            <a:r>
              <a:rPr lang="en-GB" dirty="0" err="1" smtClean="0">
                <a:solidFill>
                  <a:schemeClr val="bg1">
                    <a:lumMod val="85000"/>
                  </a:schemeClr>
                </a:solidFill>
              </a:rPr>
              <a:t>BrO</a:t>
            </a:r>
            <a:endParaRPr lang="en-GB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GB" dirty="0" smtClean="0">
                <a:solidFill>
                  <a:schemeClr val="bg1">
                    <a:lumMod val="85000"/>
                  </a:schemeClr>
                </a:solidFill>
              </a:rPr>
              <a:t>IO</a:t>
            </a:r>
          </a:p>
          <a:p>
            <a:r>
              <a:rPr lang="en-GB" dirty="0" err="1" smtClean="0">
                <a:solidFill>
                  <a:schemeClr val="bg1">
                    <a:lumMod val="85000"/>
                  </a:schemeClr>
                </a:solidFill>
              </a:rPr>
              <a:t>OClO</a:t>
            </a:r>
            <a:endParaRPr lang="en-GB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GB" dirty="0" smtClean="0">
                <a:solidFill>
                  <a:schemeClr val="bg1">
                    <a:lumMod val="85000"/>
                  </a:schemeClr>
                </a:solidFill>
              </a:rPr>
              <a:t>H</a:t>
            </a:r>
            <a:r>
              <a:rPr lang="en-GB" baseline="-25000" dirty="0" smtClean="0">
                <a:solidFill>
                  <a:schemeClr val="bg1">
                    <a:lumMod val="85000"/>
                  </a:schemeClr>
                </a:solidFill>
              </a:rPr>
              <a:t>2</a:t>
            </a:r>
            <a:r>
              <a:rPr lang="en-GB" dirty="0" smtClean="0">
                <a:solidFill>
                  <a:schemeClr val="bg1">
                    <a:lumMod val="85000"/>
                  </a:schemeClr>
                </a:solidFill>
              </a:rPr>
              <a:t>O</a:t>
            </a:r>
          </a:p>
          <a:p>
            <a:r>
              <a:rPr lang="en-GB" dirty="0" smtClean="0">
                <a:solidFill>
                  <a:schemeClr val="bg1">
                    <a:lumMod val="85000"/>
                  </a:schemeClr>
                </a:solidFill>
              </a:rPr>
              <a:t>CH</a:t>
            </a:r>
            <a:r>
              <a:rPr lang="en-GB" baseline="-25000" dirty="0" smtClean="0">
                <a:solidFill>
                  <a:schemeClr val="bg1">
                    <a:lumMod val="85000"/>
                  </a:schemeClr>
                </a:solidFill>
              </a:rPr>
              <a:t>4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Andreas.Richter@iup.physik.uni-bremen.de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901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Sulphur dioxide (SO</a:t>
            </a:r>
            <a:r>
              <a:rPr lang="en-GB" baseline="-25000" dirty="0" smtClean="0"/>
              <a:t>2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b="1" dirty="0" smtClean="0">
                <a:solidFill>
                  <a:srgbClr val="0070C0"/>
                </a:solidFill>
              </a:rPr>
              <a:t>Sources:</a:t>
            </a:r>
          </a:p>
          <a:p>
            <a:r>
              <a:rPr lang="en-GB" dirty="0" smtClean="0"/>
              <a:t>Oxidation of biogenic </a:t>
            </a:r>
            <a:r>
              <a:rPr lang="de-DE" dirty="0" err="1"/>
              <a:t>dimethyl</a:t>
            </a:r>
            <a:r>
              <a:rPr lang="de-DE" dirty="0"/>
              <a:t> </a:t>
            </a:r>
            <a:r>
              <a:rPr lang="de-DE" dirty="0" err="1" smtClean="0"/>
              <a:t>sulfide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oceans</a:t>
            </a:r>
            <a:endParaRPr lang="en-GB" dirty="0" smtClean="0"/>
          </a:p>
          <a:p>
            <a:r>
              <a:rPr lang="en-GB" dirty="0" smtClean="0"/>
              <a:t>Volcanoes (degassing, eruptions)</a:t>
            </a:r>
            <a:endParaRPr lang="en-GB" dirty="0" smtClean="0"/>
          </a:p>
          <a:p>
            <a:r>
              <a:rPr lang="en-GB" dirty="0" smtClean="0"/>
              <a:t>Smelters</a:t>
            </a:r>
          </a:p>
          <a:p>
            <a:r>
              <a:rPr lang="en-GB" dirty="0" smtClean="0"/>
              <a:t>Coal fired power plants</a:t>
            </a:r>
          </a:p>
          <a:p>
            <a:r>
              <a:rPr lang="en-GB" dirty="0" smtClean="0"/>
              <a:t>Gas &amp; oil production and refineries</a:t>
            </a:r>
          </a:p>
          <a:p>
            <a:r>
              <a:rPr lang="en-GB" dirty="0" smtClean="0"/>
              <a:t>Ships </a:t>
            </a:r>
          </a:p>
          <a:p>
            <a:pPr marL="0" indent="0">
              <a:buNone/>
            </a:pPr>
            <a:r>
              <a:rPr lang="en-GB" b="1" dirty="0" smtClean="0">
                <a:solidFill>
                  <a:srgbClr val="0070C0"/>
                </a:solidFill>
              </a:rPr>
              <a:t>Relevance:</a:t>
            </a:r>
          </a:p>
          <a:p>
            <a:r>
              <a:rPr lang="en-GB" dirty="0" smtClean="0"/>
              <a:t>Formation of sulphuric acid</a:t>
            </a:r>
          </a:p>
          <a:p>
            <a:r>
              <a:rPr lang="en-GB" dirty="0" smtClean="0"/>
              <a:t>Acid rain</a:t>
            </a:r>
          </a:p>
          <a:p>
            <a:r>
              <a:rPr lang="en-GB" dirty="0" smtClean="0"/>
              <a:t>Aerosols =&gt; </a:t>
            </a:r>
            <a:r>
              <a:rPr lang="en-GB" dirty="0" smtClean="0"/>
              <a:t>aviation, air quality, clouds, climate</a:t>
            </a:r>
            <a:endParaRPr lang="en-GB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Andreas.Richter@iup.physik.uni-bremen.de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91844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Sulphur dioxide (SO</a:t>
            </a:r>
            <a:r>
              <a:rPr lang="en-GB" baseline="-25000" dirty="0"/>
              <a:t>2</a:t>
            </a:r>
            <a:r>
              <a:rPr lang="en-GB" dirty="0"/>
              <a:t>)</a:t>
            </a:r>
            <a:endParaRPr lang="en-GB" baseline="-25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 smtClean="0">
                <a:solidFill>
                  <a:srgbClr val="0070C0"/>
                </a:solidFill>
              </a:rPr>
              <a:t>Vertical distribution:</a:t>
            </a:r>
          </a:p>
          <a:p>
            <a:r>
              <a:rPr lang="en-GB" dirty="0" smtClean="0"/>
              <a:t>Close to surface if from </a:t>
            </a:r>
          </a:p>
          <a:p>
            <a:pPr lvl="1"/>
            <a:r>
              <a:rPr lang="en-GB" dirty="0" smtClean="0"/>
              <a:t>Ocean</a:t>
            </a:r>
          </a:p>
          <a:p>
            <a:pPr lvl="1"/>
            <a:r>
              <a:rPr lang="en-GB" dirty="0" smtClean="0"/>
              <a:t>Volcanic </a:t>
            </a:r>
            <a:r>
              <a:rPr lang="en-GB" dirty="0" smtClean="0"/>
              <a:t>degassing</a:t>
            </a:r>
          </a:p>
          <a:p>
            <a:pPr lvl="1"/>
            <a:r>
              <a:rPr lang="en-GB" dirty="0" smtClean="0"/>
              <a:t>Power plants</a:t>
            </a:r>
          </a:p>
          <a:p>
            <a:pPr lvl="1"/>
            <a:r>
              <a:rPr lang="en-GB" dirty="0" smtClean="0"/>
              <a:t>Domestic heating</a:t>
            </a:r>
          </a:p>
          <a:p>
            <a:r>
              <a:rPr lang="en-GB" dirty="0" smtClean="0"/>
              <a:t>Higher up if from</a:t>
            </a:r>
          </a:p>
          <a:p>
            <a:pPr lvl="1"/>
            <a:r>
              <a:rPr lang="en-GB" dirty="0" smtClean="0"/>
              <a:t>Volcanic eruptions</a:t>
            </a:r>
          </a:p>
          <a:p>
            <a:pPr lvl="1"/>
            <a:r>
              <a:rPr lang="en-GB" dirty="0" smtClean="0"/>
              <a:t>Transport events after vertical lifting</a:t>
            </a:r>
          </a:p>
          <a:p>
            <a:pPr marL="0" indent="0">
              <a:buNone/>
            </a:pPr>
            <a:r>
              <a:rPr lang="en-GB" b="1" dirty="0" smtClean="0">
                <a:solidFill>
                  <a:srgbClr val="0070C0"/>
                </a:solidFill>
              </a:rPr>
              <a:t>Wavelength region: </a:t>
            </a:r>
          </a:p>
          <a:p>
            <a:r>
              <a:rPr lang="en-GB" dirty="0" smtClean="0"/>
              <a:t>312 – 335 nm</a:t>
            </a:r>
          </a:p>
          <a:p>
            <a:pPr lvl="1"/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Andreas.Richter@iup.physik.uni-bremen.de</a:t>
            </a:r>
            <a:endParaRPr lang="en-GB" dirty="0"/>
          </a:p>
        </p:txBody>
      </p:sp>
      <p:sp>
        <p:nvSpPr>
          <p:cNvPr id="5" name="Pfeil nach links 4"/>
          <p:cNvSpPr/>
          <p:nvPr/>
        </p:nvSpPr>
        <p:spPr>
          <a:xfrm>
            <a:off x="5152570" y="2078590"/>
            <a:ext cx="4550229" cy="1371600"/>
          </a:xfrm>
          <a:prstGeom prst="leftArrow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 smtClean="0"/>
              <a:t>Hard to detect</a:t>
            </a:r>
            <a:endParaRPr lang="en-GB" sz="3600" b="1" dirty="0"/>
          </a:p>
        </p:txBody>
      </p:sp>
      <p:sp>
        <p:nvSpPr>
          <p:cNvPr id="6" name="Pfeil nach links 5"/>
          <p:cNvSpPr/>
          <p:nvPr/>
        </p:nvSpPr>
        <p:spPr>
          <a:xfrm>
            <a:off x="6727370" y="3617215"/>
            <a:ext cx="4550229" cy="1371600"/>
          </a:xfrm>
          <a:prstGeom prst="lef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 smtClean="0"/>
              <a:t>Easier to detect</a:t>
            </a:r>
            <a:endParaRPr lang="en-GB" sz="3600" b="1" dirty="0"/>
          </a:p>
        </p:txBody>
      </p:sp>
      <p:sp>
        <p:nvSpPr>
          <p:cNvPr id="7" name="Textfeld 6"/>
          <p:cNvSpPr txBox="1"/>
          <p:nvPr/>
        </p:nvSpPr>
        <p:spPr>
          <a:xfrm>
            <a:off x="4609070" y="5860366"/>
            <a:ext cx="7510359" cy="40011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Available from: </a:t>
            </a:r>
            <a:r>
              <a:rPr lang="en-GB" sz="2000" b="1" dirty="0" smtClean="0">
                <a:solidFill>
                  <a:srgbClr val="00B050"/>
                </a:solidFill>
              </a:rPr>
              <a:t>GOME  SCIAMACHY  OMI  GOME-2  OMPS  TROPOMI</a:t>
            </a:r>
            <a:endParaRPr lang="en-GB" sz="2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455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Sulphur dioxide: </a:t>
            </a:r>
            <a:r>
              <a:rPr lang="en-GB" dirty="0" smtClean="0"/>
              <a:t>Example I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588414" y="1124681"/>
            <a:ext cx="3354391" cy="5052282"/>
          </a:xfrm>
        </p:spPr>
        <p:txBody>
          <a:bodyPr>
            <a:normAutofit/>
          </a:bodyPr>
          <a:lstStyle/>
          <a:p>
            <a:r>
              <a:rPr lang="en-GB" dirty="0" smtClean="0"/>
              <a:t>Anthropogenic</a:t>
            </a:r>
          </a:p>
          <a:p>
            <a:pPr lvl="1"/>
            <a:r>
              <a:rPr lang="en-GB" dirty="0" smtClean="0">
                <a:solidFill>
                  <a:srgbClr val="FFC000"/>
                </a:solidFill>
              </a:rPr>
              <a:t>China</a:t>
            </a:r>
          </a:p>
          <a:p>
            <a:pPr lvl="1"/>
            <a:r>
              <a:rPr lang="en-GB" dirty="0" smtClean="0"/>
              <a:t>Norilsk</a:t>
            </a:r>
          </a:p>
          <a:p>
            <a:pPr lvl="1"/>
            <a:r>
              <a:rPr lang="en-GB" dirty="0" smtClean="0">
                <a:solidFill>
                  <a:srgbClr val="92D050"/>
                </a:solidFill>
              </a:rPr>
              <a:t>Persian Gulf</a:t>
            </a:r>
          </a:p>
          <a:p>
            <a:pPr lvl="1"/>
            <a:r>
              <a:rPr lang="en-GB" dirty="0" smtClean="0">
                <a:solidFill>
                  <a:srgbClr val="FF0000"/>
                </a:solidFill>
              </a:rPr>
              <a:t>India</a:t>
            </a:r>
          </a:p>
          <a:p>
            <a:pPr lvl="1"/>
            <a:r>
              <a:rPr lang="en-GB" dirty="0" smtClean="0">
                <a:solidFill>
                  <a:srgbClr val="00B0F0"/>
                </a:solidFill>
              </a:rPr>
              <a:t>Eastern Europe</a:t>
            </a:r>
          </a:p>
          <a:p>
            <a:pPr lvl="1"/>
            <a:r>
              <a:rPr lang="en-GB" dirty="0" smtClean="0">
                <a:solidFill>
                  <a:srgbClr val="0000FF"/>
                </a:solidFill>
              </a:rPr>
              <a:t>Eastern US</a:t>
            </a:r>
          </a:p>
          <a:p>
            <a:pPr lvl="1"/>
            <a:r>
              <a:rPr lang="en-GB" dirty="0" smtClean="0"/>
              <a:t>South Africa</a:t>
            </a:r>
          </a:p>
          <a:p>
            <a:r>
              <a:rPr lang="en-GB" dirty="0" smtClean="0"/>
              <a:t>Volcanic </a:t>
            </a:r>
          </a:p>
          <a:p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Andreas.Richter@iup.physik.uni-bremen.de</a:t>
            </a:r>
            <a:endParaRPr lang="en-GB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419" y="990527"/>
            <a:ext cx="6836645" cy="3450039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 rot="16200000">
            <a:off x="-2150778" y="3284128"/>
            <a:ext cx="523167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 smtClean="0">
                <a:solidFill>
                  <a:schemeClr val="accent6"/>
                </a:solidFill>
              </a:rPr>
              <a:t>Theys, N. et al. : </a:t>
            </a:r>
            <a:r>
              <a:rPr lang="en-GB" sz="1000" dirty="0" err="1" smtClean="0">
                <a:solidFill>
                  <a:schemeClr val="accent6"/>
                </a:solidFill>
              </a:rPr>
              <a:t>Sulfur</a:t>
            </a:r>
            <a:r>
              <a:rPr lang="en-GB" sz="1000" dirty="0" smtClean="0">
                <a:solidFill>
                  <a:schemeClr val="accent6"/>
                </a:solidFill>
              </a:rPr>
              <a:t> dioxide vertical column DOAS retrievals from the Ozone Monitoring Instrument: Global observations and comparison to ground-based and satellite data, J. </a:t>
            </a:r>
            <a:r>
              <a:rPr lang="en-GB" sz="1000" dirty="0" err="1" smtClean="0">
                <a:solidFill>
                  <a:schemeClr val="accent6"/>
                </a:solidFill>
              </a:rPr>
              <a:t>Geophys</a:t>
            </a:r>
            <a:r>
              <a:rPr lang="en-GB" sz="1000" dirty="0" smtClean="0">
                <a:solidFill>
                  <a:schemeClr val="accent6"/>
                </a:solidFill>
              </a:rPr>
              <a:t>. Res. Atmos., doi:10.1002/2014JD022657, 2015.</a:t>
            </a:r>
            <a:endParaRPr lang="en-GB" sz="1000" dirty="0">
              <a:solidFill>
                <a:schemeClr val="accent6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164823" y="3376461"/>
            <a:ext cx="1946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OMI 2004 - 2009</a:t>
            </a:r>
            <a:endParaRPr lang="en-GB" dirty="0"/>
          </a:p>
        </p:txBody>
      </p:sp>
      <p:sp>
        <p:nvSpPr>
          <p:cNvPr id="14" name="Rechteck 13"/>
          <p:cNvSpPr/>
          <p:nvPr/>
        </p:nvSpPr>
        <p:spPr>
          <a:xfrm>
            <a:off x="5520187" y="1983259"/>
            <a:ext cx="441948" cy="55605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Rechteck 14"/>
          <p:cNvSpPr/>
          <p:nvPr/>
        </p:nvSpPr>
        <p:spPr>
          <a:xfrm>
            <a:off x="6247788" y="1737853"/>
            <a:ext cx="441948" cy="556055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Rechteck 15"/>
          <p:cNvSpPr/>
          <p:nvPr/>
        </p:nvSpPr>
        <p:spPr>
          <a:xfrm>
            <a:off x="4966988" y="1857632"/>
            <a:ext cx="441948" cy="556055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Rechteck 16"/>
          <p:cNvSpPr/>
          <p:nvPr/>
        </p:nvSpPr>
        <p:spPr>
          <a:xfrm>
            <a:off x="4447318" y="1553152"/>
            <a:ext cx="486143" cy="556055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Rechteck 17"/>
          <p:cNvSpPr/>
          <p:nvPr/>
        </p:nvSpPr>
        <p:spPr>
          <a:xfrm>
            <a:off x="2640735" y="1690814"/>
            <a:ext cx="441948" cy="556055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1" name="Gruppieren 10"/>
          <p:cNvGrpSpPr/>
          <p:nvPr/>
        </p:nvGrpSpPr>
        <p:grpSpPr>
          <a:xfrm>
            <a:off x="2821823" y="3561127"/>
            <a:ext cx="6096000" cy="2546768"/>
            <a:chOff x="2821823" y="3561127"/>
            <a:chExt cx="6096000" cy="2546768"/>
          </a:xfrm>
        </p:grpSpPr>
        <p:grpSp>
          <p:nvGrpSpPr>
            <p:cNvPr id="13" name="Gruppieren 12"/>
            <p:cNvGrpSpPr/>
            <p:nvPr/>
          </p:nvGrpSpPr>
          <p:grpSpPr>
            <a:xfrm>
              <a:off x="2821823" y="3561127"/>
              <a:ext cx="6096000" cy="2546768"/>
              <a:chOff x="2821823" y="3561127"/>
              <a:chExt cx="6096000" cy="2546768"/>
            </a:xfrm>
          </p:grpSpPr>
          <p:pic>
            <p:nvPicPr>
              <p:cNvPr id="9" name="Grafik 8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51232" y="3561127"/>
                <a:ext cx="5477611" cy="1679618"/>
              </a:xfrm>
              <a:prstGeom prst="rect">
                <a:avLst/>
              </a:prstGeom>
            </p:spPr>
          </p:pic>
          <p:sp>
            <p:nvSpPr>
              <p:cNvPr id="10" name="Textfeld 9"/>
              <p:cNvSpPr txBox="1"/>
              <p:nvPr/>
            </p:nvSpPr>
            <p:spPr>
              <a:xfrm>
                <a:off x="4966205" y="3670540"/>
                <a:ext cx="277662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OMI relative to 2005</a:t>
                </a:r>
                <a:endParaRPr lang="en-GB" dirty="0"/>
              </a:p>
            </p:txBody>
          </p:sp>
          <p:sp>
            <p:nvSpPr>
              <p:cNvPr id="12" name="Rechteck 11"/>
              <p:cNvSpPr/>
              <p:nvPr/>
            </p:nvSpPr>
            <p:spPr>
              <a:xfrm>
                <a:off x="2821823" y="5707785"/>
                <a:ext cx="6096000" cy="40011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GB" sz="1000" dirty="0" smtClean="0">
                    <a:solidFill>
                      <a:schemeClr val="accent6"/>
                    </a:solidFill>
                  </a:rPr>
                  <a:t>Krotkov, N. et al.: Aura OMI observations of regional SO</a:t>
                </a:r>
                <a:r>
                  <a:rPr lang="en-GB" sz="1000" baseline="-25000" dirty="0" smtClean="0">
                    <a:solidFill>
                      <a:schemeClr val="accent6"/>
                    </a:solidFill>
                  </a:rPr>
                  <a:t>2</a:t>
                </a:r>
                <a:r>
                  <a:rPr lang="en-GB" sz="1000" dirty="0" smtClean="0">
                    <a:solidFill>
                      <a:schemeClr val="accent6"/>
                    </a:solidFill>
                  </a:rPr>
                  <a:t> and NO</a:t>
                </a:r>
                <a:r>
                  <a:rPr lang="en-GB" sz="1000" baseline="-25000" dirty="0" smtClean="0">
                    <a:solidFill>
                      <a:schemeClr val="accent6"/>
                    </a:solidFill>
                  </a:rPr>
                  <a:t>2</a:t>
                </a:r>
                <a:r>
                  <a:rPr lang="en-GB" sz="1000" dirty="0" smtClean="0">
                    <a:solidFill>
                      <a:schemeClr val="accent6"/>
                    </a:solidFill>
                  </a:rPr>
                  <a:t> pollution changes from 2005 to 2015, Atmos. Chem. Phys., 16(7), 4605–4629, doi:10.5194/acp-16-4605-2016, 2016.</a:t>
                </a:r>
                <a:endParaRPr lang="en-GB" sz="1000" dirty="0">
                  <a:solidFill>
                    <a:schemeClr val="accent6"/>
                  </a:solidFill>
                </a:endParaRPr>
              </a:p>
            </p:txBody>
          </p:sp>
        </p:grpSp>
        <p:pic>
          <p:nvPicPr>
            <p:cNvPr id="6" name="Grafik 5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598490" y="5024302"/>
              <a:ext cx="5097409" cy="6272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91340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1495</Words>
  <Application>Microsoft Office PowerPoint</Application>
  <PresentationFormat>Breitbild</PresentationFormat>
  <Paragraphs>268</Paragraphs>
  <Slides>25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Cambria Math</vt:lpstr>
      <vt:lpstr>Office Theme</vt:lpstr>
      <vt:lpstr>PowerPoint-Präsentation</vt:lpstr>
      <vt:lpstr>What else can we do with UV/visible/NIR spectra?</vt:lpstr>
      <vt:lpstr>What else can we do with UV/visible/NIR spectra?</vt:lpstr>
      <vt:lpstr>What else can we do with UV/visible/NIR spectra?</vt:lpstr>
      <vt:lpstr>What else can we do with UV/visible/NIR spectra?</vt:lpstr>
      <vt:lpstr>What else can we do with UV/visible/NIR spectra?</vt:lpstr>
      <vt:lpstr>Sulphur dioxide (SO2)</vt:lpstr>
      <vt:lpstr>Sulphur dioxide (SO2)</vt:lpstr>
      <vt:lpstr>Sulphur dioxide: Example I</vt:lpstr>
      <vt:lpstr>Sulphur dioxide: Example II</vt:lpstr>
      <vt:lpstr>Formaldehyde (HCHO)</vt:lpstr>
      <vt:lpstr>Formaldehyde (HCHO)</vt:lpstr>
      <vt:lpstr>Formaldehyde: Example I</vt:lpstr>
      <vt:lpstr>Formaldehyde: Example II</vt:lpstr>
      <vt:lpstr>Glyoxal (CHOCHO)</vt:lpstr>
      <vt:lpstr>Glyoxal (CHOCHO)</vt:lpstr>
      <vt:lpstr>Glyoxal: Example I</vt:lpstr>
      <vt:lpstr>Glyoxal: Example II</vt:lpstr>
      <vt:lpstr>Carbon monoxide (CO)</vt:lpstr>
      <vt:lpstr>Carbon monoxide (CO)</vt:lpstr>
      <vt:lpstr>Carbon monoxide: Example</vt:lpstr>
      <vt:lpstr>Aerosol Index (AI)</vt:lpstr>
      <vt:lpstr>Aerosol Index (AI)</vt:lpstr>
      <vt:lpstr>Aerosol Index: Example</vt:lpstr>
      <vt:lpstr>Summary</vt:lpstr>
    </vt:vector>
  </TitlesOfParts>
  <Company>EUMETSAT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Satellite Applications: SO2, HCHO, CHOCHO, CO, AI</dc:title>
  <dc:creator>richter@iup.physik.uni-bremen.de</dc:creator>
  <cp:keywords>Second Joint School on Atmospheric Composition</cp:keywords>
  <cp:lastModifiedBy>Andreas Richter</cp:lastModifiedBy>
  <cp:revision>41</cp:revision>
  <dcterms:created xsi:type="dcterms:W3CDTF">2020-11-09T16:14:09Z</dcterms:created>
  <dcterms:modified xsi:type="dcterms:W3CDTF">2020-11-16T18:27:07Z</dcterms:modified>
</cp:coreProperties>
</file>