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84" r:id="rId2"/>
    <p:sldMasterId id="2147487690" r:id="rId3"/>
  </p:sldMasterIdLst>
  <p:notesMasterIdLst>
    <p:notesMasterId r:id="rId25"/>
  </p:notesMasterIdLst>
  <p:handoutMasterIdLst>
    <p:handoutMasterId r:id="rId26"/>
  </p:handoutMasterIdLst>
  <p:sldIdLst>
    <p:sldId id="607" r:id="rId4"/>
    <p:sldId id="612" r:id="rId5"/>
    <p:sldId id="608" r:id="rId6"/>
    <p:sldId id="609" r:id="rId7"/>
    <p:sldId id="613" r:id="rId8"/>
    <p:sldId id="614" r:id="rId9"/>
    <p:sldId id="618" r:id="rId10"/>
    <p:sldId id="619" r:id="rId11"/>
    <p:sldId id="620" r:id="rId12"/>
    <p:sldId id="621" r:id="rId13"/>
    <p:sldId id="622" r:id="rId14"/>
    <p:sldId id="623" r:id="rId15"/>
    <p:sldId id="624" r:id="rId16"/>
    <p:sldId id="625" r:id="rId17"/>
    <p:sldId id="626" r:id="rId18"/>
    <p:sldId id="630" r:id="rId19"/>
    <p:sldId id="627" r:id="rId20"/>
    <p:sldId id="629" r:id="rId21"/>
    <p:sldId id="628" r:id="rId22"/>
    <p:sldId id="631" r:id="rId23"/>
    <p:sldId id="632" r:id="rId24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E8E8E8"/>
    <a:srgbClr val="E0E0E0"/>
    <a:srgbClr val="C5B9AC"/>
    <a:srgbClr val="F1F1F1"/>
    <a:srgbClr val="00B5E2"/>
    <a:srgbClr val="FEDB00"/>
    <a:srgbClr val="99C221"/>
    <a:srgbClr val="FE5000"/>
    <a:srgbClr val="CB3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0299" autoAdjust="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78A-D903-4193-A602-BECD392E98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8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8beb131d6c_0_2:notes"/>
          <p:cNvSpPr txBox="1">
            <a:spLocks noGrp="1"/>
          </p:cNvSpPr>
          <p:nvPr>
            <p:ph type="body" idx="1"/>
          </p:nvPr>
        </p:nvSpPr>
        <p:spPr>
          <a:xfrm>
            <a:off x="1322388" y="6819900"/>
            <a:ext cx="7286700" cy="6469200"/>
          </a:xfrm>
          <a:prstGeom prst="rect">
            <a:avLst/>
          </a:prstGeom>
        </p:spPr>
        <p:txBody>
          <a:bodyPr spcFirstLastPara="1" wrap="square" lIns="133600" tIns="66800" rIns="133600" bIns="6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8beb131d6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7800" y="1074738"/>
            <a:ext cx="9575800" cy="5386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18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78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23BCD-06C1-4979-A4B6-929E88FE602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784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604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O + NO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; NO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+ NO</a:t>
            </a:r>
            <a:r>
              <a:rPr lang="en-US" baseline="-25000">
                <a:latin typeface="Times New Roman" charset="0"/>
              </a:rPr>
              <a:t>3</a:t>
            </a:r>
            <a:r>
              <a:rPr lang="en-US">
                <a:latin typeface="Times New Roman" charset="0"/>
              </a:rPr>
              <a:t> + M </a:t>
            </a:r>
            <a:r>
              <a:rPr lang="en-US">
                <a:latin typeface="Wingdings" charset="2"/>
              </a:rPr>
              <a:t>-&gt; N</a:t>
            </a:r>
            <a:r>
              <a:rPr lang="en-US" baseline="-25000">
                <a:latin typeface="Wingdings" charset="2"/>
              </a:rPr>
              <a:t>2</a:t>
            </a:r>
            <a:r>
              <a:rPr lang="en-US">
                <a:latin typeface="Wingdings" charset="2"/>
              </a:rPr>
              <a:t>O</a:t>
            </a:r>
            <a:r>
              <a:rPr lang="en-US" baseline="-25000">
                <a:latin typeface="Wingdings" charset="2"/>
              </a:rPr>
              <a:t>5</a:t>
            </a:r>
            <a:r>
              <a:rPr lang="en-US">
                <a:latin typeface="Wingdings" charset="2"/>
              </a:rPr>
              <a:t> … + H</a:t>
            </a:r>
            <a:r>
              <a:rPr lang="en-US" baseline="-25000">
                <a:latin typeface="Wingdings" charset="2"/>
              </a:rPr>
              <a:t>2</a:t>
            </a:r>
            <a:r>
              <a:rPr lang="en-US">
                <a:latin typeface="Wingdings" charset="2"/>
              </a:rPr>
              <a:t>O -&gt; 2 HNO</a:t>
            </a:r>
            <a:r>
              <a:rPr lang="en-US" baseline="-25000">
                <a:latin typeface="Wingdings" charset="2"/>
              </a:rPr>
              <a:t>3  </a:t>
            </a:r>
            <a:r>
              <a:rPr lang="en-US">
                <a:latin typeface="Wingdings" charset="2"/>
              </a:rPr>
              <a:t> Removes NOx and O</a:t>
            </a:r>
            <a:r>
              <a:rPr lang="en-US" baseline="-25000">
                <a:latin typeface="Wingdings" charset="2"/>
              </a:rPr>
              <a:t>3</a:t>
            </a:r>
            <a:endParaRPr lang="en-US">
              <a:latin typeface="Times New Roman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9D75C8-214B-4591-BCFF-4BACEB37DC39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5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ozone changes and climate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0CE09-8A9A-414A-9382-19012004DD80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6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72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73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55771-E8F4-4B9E-8EC6-C7E01C764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93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A3DB7-56AC-40C5-A052-09812640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60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5AFA2-41B8-4D28-BFAF-A6E642052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722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C999B-25E4-4432-92FE-1D44664DB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680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102B9-0181-41E6-A210-23DC2970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862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317FF-147F-4C26-A731-B7CC22B23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366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6B6E6-3BFF-444B-847E-43A30E697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882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24A44-58C6-499E-BDA9-36B2B1BAA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79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AB322-8E48-4502-A3D2-B5277390D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909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00" y="533400"/>
            <a:ext cx="2692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533400"/>
            <a:ext cx="78740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D149-4076-46CA-9E9E-9B435DB73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29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B0C-7F25-4D2A-9163-F41F6F74FCB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8829-6EAA-401A-942E-B588ED721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 descr="CopernicusLogos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422" y="163023"/>
            <a:ext cx="5705579" cy="1194129"/>
          </a:xfrm>
          <a:prstGeom prst="rect">
            <a:avLst/>
          </a:prstGeom>
        </p:spPr>
      </p:pic>
      <p:pic>
        <p:nvPicPr>
          <p:cNvPr id="250" name="Picture 249" descr="EPS-SGSa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6319" y="4345172"/>
            <a:ext cx="770910" cy="673395"/>
          </a:xfrm>
          <a:prstGeom prst="rect">
            <a:avLst/>
          </a:prstGeom>
        </p:spPr>
      </p:pic>
      <p:pic>
        <p:nvPicPr>
          <p:cNvPr id="251" name="Picture 250" descr="J-3Sat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05190" y="1843589"/>
            <a:ext cx="1251915" cy="736579"/>
          </a:xfrm>
          <a:prstGeom prst="rect">
            <a:avLst/>
          </a:prstGeom>
        </p:spPr>
      </p:pic>
      <p:pic>
        <p:nvPicPr>
          <p:cNvPr id="252" name="Picture 251" descr="JCSSat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829" y="2856616"/>
            <a:ext cx="1317346" cy="661855"/>
          </a:xfrm>
          <a:prstGeom prst="rect">
            <a:avLst/>
          </a:prstGeom>
        </p:spPr>
      </p:pic>
      <p:pic>
        <p:nvPicPr>
          <p:cNvPr id="253" name="Picture 252" descr="MTGSat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724535">
            <a:off x="1046901" y="793897"/>
            <a:ext cx="2093797" cy="1850065"/>
          </a:xfrm>
          <a:prstGeom prst="rect">
            <a:avLst/>
          </a:prstGeom>
        </p:spPr>
      </p:pic>
      <p:pic>
        <p:nvPicPr>
          <p:cNvPr id="254" name="Picture 253" descr="S-3Sat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5325" y="2991293"/>
            <a:ext cx="261696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6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1419913" cy="7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CopernicusLogos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1045" y="6253097"/>
            <a:ext cx="2687039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1" cy="1764585"/>
          </a:xfrm>
          <a:prstGeom prst="rect">
            <a:avLst/>
          </a:prstGeom>
        </p:spPr>
        <p:txBody>
          <a:bodyPr anchor="t"/>
          <a:lstStyle>
            <a:lvl1pPr algn="l">
              <a:defRPr sz="4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1" cy="1500187"/>
          </a:xfrm>
        </p:spPr>
        <p:txBody>
          <a:bodyPr anchor="b"/>
          <a:lstStyle>
            <a:lvl1pPr marL="0" indent="0">
              <a:buNone/>
              <a:defRPr sz="2167"/>
            </a:lvl1pPr>
            <a:lvl2pPr marL="495288" indent="0">
              <a:buNone/>
              <a:defRPr sz="1950"/>
            </a:lvl2pPr>
            <a:lvl3pPr marL="990576" indent="0">
              <a:buNone/>
              <a:defRPr sz="1733"/>
            </a:lvl3pPr>
            <a:lvl4pPr marL="1485863" indent="0">
              <a:buNone/>
              <a:defRPr sz="1517"/>
            </a:lvl4pPr>
            <a:lvl5pPr marL="1981150" indent="0">
              <a:buNone/>
              <a:defRPr sz="1517"/>
            </a:lvl5pPr>
            <a:lvl6pPr marL="2476438" indent="0">
              <a:buNone/>
              <a:defRPr sz="1517"/>
            </a:lvl6pPr>
            <a:lvl7pPr marL="2971726" indent="0">
              <a:buNone/>
              <a:defRPr sz="1517"/>
            </a:lvl7pPr>
            <a:lvl8pPr marL="3467013" indent="0">
              <a:buNone/>
              <a:defRPr sz="1517"/>
            </a:lvl8pPr>
            <a:lvl9pPr marL="3962301" indent="0">
              <a:buNone/>
              <a:defRPr sz="1517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4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0" y="3"/>
            <a:ext cx="12192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body" idx="1"/>
          </p:nvPr>
        </p:nvSpPr>
        <p:spPr>
          <a:xfrm>
            <a:off x="328249" y="1237129"/>
            <a:ext cx="871415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1475" lvl="0" indent="-414349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31"/>
              <a:buChar char="•"/>
              <a:defRPr/>
            </a:lvl1pPr>
            <a:lvl2pPr marL="742950" lvl="1" indent="-388965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939"/>
              <a:buChar char="•"/>
              <a:defRPr/>
            </a:lvl2pPr>
            <a:lvl3pPr marL="1114425" lvl="2" indent="-363529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446"/>
              <a:buChar char="•"/>
              <a:defRPr/>
            </a:lvl3pPr>
            <a:lvl4pPr marL="1485900" lvl="3" indent="-278606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857375" lvl="4" indent="-278606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228850" lvl="5" indent="-185738" algn="l"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6pPr>
            <a:lvl7pPr marL="2600325" lvl="6" indent="-185738" algn="l"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7pPr>
            <a:lvl8pPr marL="2971800" lvl="7" indent="-185738" algn="l"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8pPr>
            <a:lvl9pPr marL="3343275" lvl="8" indent="-185738" algn="l"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95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8" y="1666800"/>
            <a:ext cx="5193600" cy="496800"/>
          </a:xfrm>
        </p:spPr>
        <p:txBody>
          <a:bodyPr anchor="b"/>
          <a:lstStyle>
            <a:lvl1pPr marL="0" indent="0">
              <a:buNone/>
              <a:defRPr sz="1733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1733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8"/>
            <a:ext cx="5198533" cy="3816351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0473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7780-2739-42E2-898E-E528578C7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82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4628617" cy="15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EUM/GES/TEM/07/2025, v2W, 5 March 2019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83" r:id="rId3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1419913" cy="7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7" y="992188"/>
            <a:ext cx="11627339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61" title="[DM_E_CONFID]"/>
          <p:cNvSpPr>
            <a:spLocks noChangeArrowheads="1"/>
          </p:cNvSpPr>
          <p:nvPr userDrawn="1"/>
        </p:nvSpPr>
        <p:spPr bwMode="auto">
          <a:xfrm>
            <a:off x="4585091" y="6663740"/>
            <a:ext cx="311364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1"/>
          <p:cNvSpPr>
            <a:spLocks noChangeArrowheads="1"/>
          </p:cNvSpPr>
          <p:nvPr userDrawn="1"/>
        </p:nvSpPr>
        <p:spPr bwMode="auto">
          <a:xfrm>
            <a:off x="328247" y="6663739"/>
            <a:ext cx="23748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fld id="{8FB962D6-AAEB-4B1A-AA15-8B7900DBE691}" type="slidenum">
              <a:rPr lang="en-US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‹#›</a:t>
            </a:fld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540927" y="6595805"/>
            <a:ext cx="24945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0" dirty="0" smtClean="0">
                <a:solidFill>
                  <a:srgbClr val="00B5E2"/>
                </a:solidFill>
                <a:effectLst/>
              </a:rPr>
              <a:t>EUM/USC/PR/20/1167793 v.1,  2 March 2020</a:t>
            </a:r>
            <a:endParaRPr lang="en-GB" sz="900" b="0" dirty="0">
              <a:solidFill>
                <a:srgbClr val="00B5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9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5" r:id="rId1"/>
    <p:sldLayoutId id="2147487686" r:id="rId2"/>
    <p:sldLayoutId id="2147487687" r:id="rId3"/>
    <p:sldLayoutId id="2147487688" r:id="rId4"/>
    <p:sldLayoutId id="2147487689" r:id="rId5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33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 New Roman" charset="0"/>
              </a:defRPr>
            </a:lvl1pPr>
          </a:lstStyle>
          <a:p>
            <a:pPr>
              <a:defRPr/>
            </a:pPr>
            <a:fld id="{035A62BF-C56D-468D-9127-A68A40FC2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1" r:id="rId1"/>
    <p:sldLayoutId id="2147487692" r:id="rId2"/>
    <p:sldLayoutId id="2147487693" r:id="rId3"/>
    <p:sldLayoutId id="2147487694" r:id="rId4"/>
    <p:sldLayoutId id="2147487695" r:id="rId5"/>
    <p:sldLayoutId id="2147487696" r:id="rId6"/>
    <p:sldLayoutId id="2147487697" r:id="rId7"/>
    <p:sldLayoutId id="2147487698" r:id="rId8"/>
    <p:sldLayoutId id="2147487699" r:id="rId9"/>
    <p:sldLayoutId id="2147487700" r:id="rId10"/>
    <p:sldLayoutId id="21474877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accent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hyperlink" Target="http://www.google.com/url?sa=i&amp;rct=j&amp;q=&amp;esrc=s&amp;source=images&amp;cd=&amp;cad=rja&amp;uact=8&amp;ved=0CAcQjRxqFQoTCMG_sJaD7MYCFWj8cgodd3cNmg&amp;url=http://www.atmosp.physics.utoronto.ca/C-SPARC/CSPARC-ozone1.html&amp;ei=MiCuVcHeJOj4ywP37rXQCQ&amp;bvm=bv.98197061,d.bGQ&amp;psig=AFQjCNEttOI8m8pk6hCLf-XFIIGJAacnVw&amp;ust=143756123633893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011" y="64168"/>
            <a:ext cx="10579547" cy="963128"/>
          </a:xfrm>
        </p:spPr>
        <p:txBody>
          <a:bodyPr wrap="none" anchor="ctr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>
                <a:latin typeface="+mn-lt"/>
                <a:ea typeface="+mn-ea"/>
                <a:cs typeface="+mn-cs"/>
              </a:rPr>
              <a:t/>
            </a:r>
            <a:br>
              <a:rPr lang="en-GB" sz="2200" dirty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/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>Welcome to the first short online course in the series</a:t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GB" sz="2200" dirty="0" smtClean="0">
                <a:latin typeface="+mn-lt"/>
                <a:ea typeface="+mn-ea"/>
                <a:cs typeface="+mn-cs"/>
              </a:rPr>
              <a:t>The session will begin at 12 UTC - 14 CEST</a:t>
            </a:r>
            <a:br>
              <a:rPr lang="en-GB" sz="2200" dirty="0" smtClean="0">
                <a:latin typeface="+mn-lt"/>
                <a:ea typeface="+mn-ea"/>
                <a:cs typeface="+mn-cs"/>
              </a:rPr>
            </a:br>
            <a:r>
              <a:rPr lang="en-US" sz="2200" dirty="0">
                <a:latin typeface="+mn-lt"/>
                <a:ea typeface="+mn-ea"/>
                <a:cs typeface="+mn-cs"/>
              </a:rPr>
              <a:t/>
            </a:r>
            <a:br>
              <a:rPr lang="en-US" sz="2200" dirty="0">
                <a:latin typeface="+mn-lt"/>
                <a:ea typeface="+mn-ea"/>
                <a:cs typeface="+mn-cs"/>
              </a:rPr>
            </a:br>
            <a:r>
              <a:rPr lang="en-US" sz="2200" dirty="0">
                <a:latin typeface="+mn-lt"/>
                <a:ea typeface="+mn-ea"/>
                <a:cs typeface="+mn-cs"/>
              </a:rPr>
              <a:t/>
            </a:r>
            <a:br>
              <a:rPr lang="en-US" sz="2200" dirty="0">
                <a:latin typeface="+mn-lt"/>
                <a:ea typeface="+mn-ea"/>
                <a:cs typeface="+mn-cs"/>
              </a:rPr>
            </a:br>
            <a:r>
              <a:rPr lang="en-US" sz="2200" dirty="0">
                <a:latin typeface="+mn-lt"/>
                <a:ea typeface="+mn-ea"/>
                <a:cs typeface="+mn-cs"/>
              </a:rPr>
              <a:t/>
            </a:r>
            <a:br>
              <a:rPr lang="en-US" sz="2200" dirty="0">
                <a:latin typeface="+mn-lt"/>
                <a:ea typeface="+mn-ea"/>
                <a:cs typeface="+mn-cs"/>
              </a:rPr>
            </a:br>
            <a:r>
              <a:rPr lang="en-US" sz="2200" dirty="0" smtClean="0">
                <a:latin typeface="+mn-lt"/>
                <a:ea typeface="+mn-ea"/>
                <a:cs typeface="+mn-cs"/>
              </a:rPr>
              <a:t/>
            </a:r>
            <a:br>
              <a:rPr lang="en-US" sz="22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 smtClean="0"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/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GB" sz="2000" dirty="0" smtClean="0">
                <a:latin typeface="+mn-lt"/>
                <a:ea typeface="+mn-ea"/>
                <a:cs typeface="+mn-cs"/>
              </a:rPr>
              <a:t/>
            </a:r>
            <a:br>
              <a:rPr lang="en-GB" sz="2000" dirty="0" smtClean="0">
                <a:latin typeface="+mn-lt"/>
                <a:ea typeface="+mn-ea"/>
                <a:cs typeface="+mn-cs"/>
              </a:rPr>
            </a:br>
            <a:endParaRPr lang="en-GB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72" y="1027296"/>
            <a:ext cx="7686656" cy="46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67496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 panose="020F0502020204030204"/>
              </a:rPr>
              <a:t>If 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/>
              </a:rPr>
              <a:t>you have technical issues, please send a message in the chat box to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Support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</a:rPr>
              <a:t>For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Q&amp;A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/>
              </a:rPr>
              <a:t>: go to Slido.com – event code: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#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SC11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1792" y="3349296"/>
            <a:ext cx="2770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keep your 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and Video off 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137" y="4057182"/>
            <a:ext cx="2002421" cy="9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54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114" y="-308113"/>
            <a:ext cx="7772400" cy="1143000"/>
          </a:xfrm>
        </p:spPr>
        <p:txBody>
          <a:bodyPr/>
          <a:lstStyle/>
          <a:p>
            <a:r>
              <a:rPr lang="en-US" sz="1800" dirty="0"/>
              <a:t>Ozone loss catalyzed by chlorine radicals (</a:t>
            </a:r>
            <a:r>
              <a:rPr lang="en-US" sz="1800" dirty="0" err="1"/>
              <a:t>ClO</a:t>
            </a:r>
            <a:r>
              <a:rPr lang="en-US" sz="1800" baseline="-25000" dirty="0" err="1"/>
              <a:t>x</a:t>
            </a:r>
            <a:r>
              <a:rPr lang="en-US" sz="18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2905" y="566530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Initiation: </a:t>
            </a:r>
            <a:r>
              <a:rPr lang="en-US" sz="1800" b="0" dirty="0">
                <a:solidFill>
                  <a:srgbClr val="FF0000"/>
                </a:solidFill>
              </a:rPr>
              <a:t>photolysis of CFCs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004552"/>
              </p:ext>
            </p:extLst>
          </p:nvPr>
        </p:nvGraphicFramePr>
        <p:xfrm>
          <a:off x="4560612" y="587681"/>
          <a:ext cx="3846512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6" name="Equation" r:id="rId3" imgW="2400120" imgH="228600" progId="Equation.DSMT4">
                  <p:embed/>
                </p:oleObj>
              </mc:Choice>
              <mc:Fallback>
                <p:oleObj name="Equation" r:id="rId3" imgW="240012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0612" y="587681"/>
                        <a:ext cx="3846512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02906" y="1162926"/>
            <a:ext cx="590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Propagation: </a:t>
            </a:r>
            <a:r>
              <a:rPr lang="en-US" sz="1800" b="0" dirty="0">
                <a:solidFill>
                  <a:srgbClr val="FF0000"/>
                </a:solidFill>
              </a:rPr>
              <a:t>cycling of </a:t>
            </a:r>
            <a:r>
              <a:rPr lang="en-US" sz="1800" b="0" dirty="0" err="1">
                <a:solidFill>
                  <a:srgbClr val="FF0000"/>
                </a:solidFill>
              </a:rPr>
              <a:t>ClO</a:t>
            </a:r>
            <a:r>
              <a:rPr lang="en-US" sz="1800" b="0" baseline="-25000" dirty="0" err="1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radicals (</a:t>
            </a:r>
            <a:r>
              <a:rPr lang="en-US" sz="1800" b="0" dirty="0" err="1">
                <a:solidFill>
                  <a:srgbClr val="FF0000"/>
                </a:solidFill>
              </a:rPr>
              <a:t>ClO</a:t>
            </a:r>
            <a:r>
              <a:rPr lang="en-US" sz="1800" b="0" baseline="-25000" dirty="0" err="1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≡ Cl + </a:t>
            </a:r>
            <a:r>
              <a:rPr lang="en-US" sz="1800" b="0" dirty="0" err="1">
                <a:solidFill>
                  <a:srgbClr val="FF0000"/>
                </a:solidFill>
              </a:rPr>
              <a:t>ClO</a:t>
            </a:r>
            <a:r>
              <a:rPr lang="en-US" sz="1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202592"/>
              </p:ext>
            </p:extLst>
          </p:nvPr>
        </p:nvGraphicFramePr>
        <p:xfrm>
          <a:off x="1931989" y="1811339"/>
          <a:ext cx="2998787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7" name="Equation" r:id="rId5" imgW="1955520" imgH="939600" progId="Equation.DSMT4">
                  <p:embed/>
                </p:oleObj>
              </mc:Choice>
              <mc:Fallback>
                <p:oleObj name="Equation" r:id="rId5" imgW="1955520" imgH="939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31989" y="1811339"/>
                        <a:ext cx="2998787" cy="1443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345226"/>
              </p:ext>
            </p:extLst>
          </p:nvPr>
        </p:nvGraphicFramePr>
        <p:xfrm>
          <a:off x="5634038" y="1820863"/>
          <a:ext cx="255270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8" name="Equation" r:id="rId7" imgW="1663560" imgH="685800" progId="Equation.DSMT4">
                  <p:embed/>
                </p:oleObj>
              </mc:Choice>
              <mc:Fallback>
                <p:oleObj name="Equation" r:id="rId7" imgW="1663560" imgH="685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4038" y="1820863"/>
                        <a:ext cx="2552700" cy="105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67832" y="2471298"/>
            <a:ext cx="249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R5 is rate-limiting step</a:t>
            </a:r>
          </a:p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for catalytic ozone loss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0329" y="3444189"/>
            <a:ext cx="646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Termination: </a:t>
            </a:r>
            <a:r>
              <a:rPr lang="en-US" sz="1800" b="0" dirty="0">
                <a:solidFill>
                  <a:srgbClr val="FF0000"/>
                </a:solidFill>
              </a:rPr>
              <a:t>conversion of </a:t>
            </a:r>
            <a:r>
              <a:rPr lang="en-US" sz="1800" b="0" dirty="0" err="1">
                <a:solidFill>
                  <a:srgbClr val="FF0000"/>
                </a:solidFill>
              </a:rPr>
              <a:t>ClO</a:t>
            </a:r>
            <a:r>
              <a:rPr lang="en-US" sz="1800" b="0" baseline="-25000" dirty="0" err="1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to </a:t>
            </a:r>
            <a:r>
              <a:rPr lang="en-US" sz="1800" b="0" dirty="0" err="1">
                <a:solidFill>
                  <a:srgbClr val="FF0000"/>
                </a:solidFill>
              </a:rPr>
              <a:t>HCl</a:t>
            </a:r>
            <a:r>
              <a:rPr lang="en-US" sz="1800" b="0" dirty="0">
                <a:solidFill>
                  <a:srgbClr val="FF0000"/>
                </a:solidFill>
              </a:rPr>
              <a:t> and ClNO</a:t>
            </a:r>
            <a:r>
              <a:rPr lang="en-US" sz="1800" b="0" baseline="-25000" dirty="0">
                <a:solidFill>
                  <a:srgbClr val="FF0000"/>
                </a:solidFill>
              </a:rPr>
              <a:t>3</a:t>
            </a:r>
            <a:r>
              <a:rPr lang="en-US" sz="1800" b="0" dirty="0">
                <a:solidFill>
                  <a:srgbClr val="FF0000"/>
                </a:solidFill>
              </a:rPr>
              <a:t> reservoirs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454239"/>
              </p:ext>
            </p:extLst>
          </p:nvPr>
        </p:nvGraphicFramePr>
        <p:xfrm>
          <a:off x="1858963" y="3876676"/>
          <a:ext cx="3429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9" name="Equation" r:id="rId9" imgW="2234880" imgH="457200" progId="Equation.DSMT4">
                  <p:embed/>
                </p:oleObj>
              </mc:Choice>
              <mc:Fallback>
                <p:oleObj name="Equation" r:id="rId9" imgW="2234880" imgH="457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58963" y="3876676"/>
                        <a:ext cx="3429000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48014" y="4763122"/>
            <a:ext cx="562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Recycling: </a:t>
            </a:r>
            <a:r>
              <a:rPr lang="en-US" sz="1800" b="0" dirty="0">
                <a:solidFill>
                  <a:srgbClr val="FF0000"/>
                </a:solidFill>
              </a:rPr>
              <a:t>conversion of </a:t>
            </a:r>
            <a:r>
              <a:rPr lang="en-US" sz="1800" b="0" dirty="0" err="1">
                <a:solidFill>
                  <a:srgbClr val="FF0000"/>
                </a:solidFill>
              </a:rPr>
              <a:t>HCl</a:t>
            </a:r>
            <a:r>
              <a:rPr lang="en-US" sz="1800" b="0" dirty="0">
                <a:solidFill>
                  <a:srgbClr val="FF0000"/>
                </a:solidFill>
              </a:rPr>
              <a:t> and ClNO</a:t>
            </a:r>
            <a:r>
              <a:rPr lang="en-US" sz="1800" b="0" baseline="-25000" dirty="0">
                <a:solidFill>
                  <a:srgbClr val="FF0000"/>
                </a:solidFill>
              </a:rPr>
              <a:t>3</a:t>
            </a:r>
            <a:r>
              <a:rPr lang="en-US" sz="1800" b="0" dirty="0">
                <a:solidFill>
                  <a:srgbClr val="FF0000"/>
                </a:solidFill>
              </a:rPr>
              <a:t> back to NO</a:t>
            </a:r>
            <a:r>
              <a:rPr lang="en-US" sz="1800" b="0" baseline="-25000" dirty="0">
                <a:solidFill>
                  <a:srgbClr val="FF0000"/>
                </a:solidFill>
              </a:rPr>
              <a:t>x</a:t>
            </a:r>
            <a:endParaRPr lang="en-US" sz="1800" b="0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127879"/>
              </p:ext>
            </p:extLst>
          </p:nvPr>
        </p:nvGraphicFramePr>
        <p:xfrm>
          <a:off x="1922279" y="5317226"/>
          <a:ext cx="288290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10" name="Equation" r:id="rId11" imgW="1879560" imgH="685800" progId="Equation.DSMT4">
                  <p:embed/>
                </p:oleObj>
              </mc:Choice>
              <mc:Fallback>
                <p:oleObj name="Equation" r:id="rId11" imgW="1879560" imgH="685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22279" y="5317226"/>
                        <a:ext cx="2882900" cy="105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31820B3-2FD3-487D-97BE-5F4430B5AE44}"/>
              </a:ext>
            </a:extLst>
          </p:cNvPr>
          <p:cNvSpPr txBox="1"/>
          <p:nvPr/>
        </p:nvSpPr>
        <p:spPr>
          <a:xfrm>
            <a:off x="7707848" y="3903180"/>
            <a:ext cx="273613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solidFill>
                  <a:srgbClr val="00B050"/>
                </a:solidFill>
              </a:rPr>
              <a:t>HCl ≡ hydrogen chloride</a:t>
            </a:r>
          </a:p>
          <a:p>
            <a:pPr algn="l"/>
            <a:r>
              <a:rPr lang="en-US" sz="1800" b="0" dirty="0">
                <a:solidFill>
                  <a:srgbClr val="00B050"/>
                </a:solidFill>
              </a:rPr>
              <a:t>ClNO</a:t>
            </a:r>
            <a:r>
              <a:rPr lang="en-US" sz="1800" b="0" baseline="-25000" dirty="0">
                <a:solidFill>
                  <a:srgbClr val="00B050"/>
                </a:solidFill>
              </a:rPr>
              <a:t>3</a:t>
            </a:r>
            <a:r>
              <a:rPr lang="en-US" sz="1800" b="0" dirty="0">
                <a:solidFill>
                  <a:srgbClr val="00B050"/>
                </a:solidFill>
              </a:rPr>
              <a:t> ≡ chlorine nitrate</a:t>
            </a:r>
          </a:p>
          <a:p>
            <a:pPr algn="l"/>
            <a:r>
              <a:rPr lang="en-US" sz="1800" b="0" dirty="0">
                <a:solidFill>
                  <a:srgbClr val="00B050"/>
                </a:solidFill>
              </a:rPr>
              <a:t>CH</a:t>
            </a:r>
            <a:r>
              <a:rPr lang="en-US" sz="1800" b="0" baseline="-25000" dirty="0">
                <a:solidFill>
                  <a:srgbClr val="00B050"/>
                </a:solidFill>
              </a:rPr>
              <a:t>4</a:t>
            </a:r>
            <a:r>
              <a:rPr lang="en-US" sz="1800" b="0" dirty="0">
                <a:solidFill>
                  <a:srgbClr val="00B050"/>
                </a:solidFill>
              </a:rPr>
              <a:t> ≡ methane</a:t>
            </a:r>
          </a:p>
          <a:p>
            <a:pPr algn="l"/>
            <a:r>
              <a:rPr lang="en-US" sz="1800" b="0" dirty="0">
                <a:solidFill>
                  <a:srgbClr val="00B050"/>
                </a:solidFill>
              </a:rPr>
              <a:t>NO</a:t>
            </a:r>
            <a:r>
              <a:rPr lang="en-US" sz="1800" b="0" baseline="-25000" dirty="0">
                <a:solidFill>
                  <a:srgbClr val="00B050"/>
                </a:solidFill>
              </a:rPr>
              <a:t>3</a:t>
            </a:r>
            <a:r>
              <a:rPr lang="en-US" sz="1800" b="0" dirty="0">
                <a:solidFill>
                  <a:srgbClr val="00B050"/>
                </a:solidFill>
              </a:rPr>
              <a:t> ≡ nitrate radical</a:t>
            </a:r>
          </a:p>
        </p:txBody>
      </p:sp>
    </p:spTree>
    <p:extLst>
      <p:ext uri="{BB962C8B-B14F-4D97-AF65-F5344CB8AC3E}">
        <p14:creationId xmlns:p14="http://schemas.microsoft.com/office/powerpoint/2010/main" val="2946090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Computing the </a:t>
            </a:r>
            <a:r>
              <a:rPr lang="en-US" dirty="0" err="1"/>
              <a:t>ClO</a:t>
            </a:r>
            <a:r>
              <a:rPr lang="en-US" baseline="-25000" dirty="0" err="1"/>
              <a:t>x</a:t>
            </a:r>
            <a:r>
              <a:rPr lang="en-US" dirty="0"/>
              <a:t>–catalyzed ozone loss rate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233" y="1676400"/>
            <a:ext cx="69167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58170-110B-42CD-AF2C-05C68AA6C9E4}"/>
              </a:ext>
            </a:extLst>
          </p:cNvPr>
          <p:cNvSpPr txBox="1"/>
          <p:nvPr/>
        </p:nvSpPr>
        <p:spPr>
          <a:xfrm>
            <a:off x="2309735" y="6139934"/>
            <a:ext cx="8568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/>
              <a:t>Follow exactly the same approach as for the NO</a:t>
            </a:r>
            <a:r>
              <a:rPr lang="en-US" b="0" baseline="-25000" dirty="0"/>
              <a:t>x</a:t>
            </a:r>
            <a:r>
              <a:rPr lang="en-US" b="0" dirty="0"/>
              <a:t>-catalyzed ozone loss rate</a:t>
            </a:r>
          </a:p>
        </p:txBody>
      </p:sp>
    </p:spTree>
    <p:extLst>
      <p:ext uri="{BB962C8B-B14F-4D97-AF65-F5344CB8AC3E}">
        <p14:creationId xmlns:p14="http://schemas.microsoft.com/office/powerpoint/2010/main" val="3825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224283"/>
            <a:ext cx="7772400" cy="1143000"/>
          </a:xfrm>
        </p:spPr>
        <p:txBody>
          <a:bodyPr/>
          <a:lstStyle/>
          <a:p>
            <a:r>
              <a:rPr lang="en-US" sz="2800" dirty="0"/>
              <a:t>What is the cause of the ozone hole?</a:t>
            </a:r>
          </a:p>
        </p:txBody>
      </p:sp>
      <p:pic>
        <p:nvPicPr>
          <p:cNvPr id="1026" name="Picture 2" descr="Image result for ClO and ozone in antarctic vort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209800"/>
            <a:ext cx="5354831" cy="45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5527" y="75263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</a:rPr>
              <a:t>Spring 1987 NASA ER-2 mission from Punta Arenas, Chile</a:t>
            </a:r>
          </a:p>
        </p:txBody>
      </p:sp>
      <p:pic>
        <p:nvPicPr>
          <p:cNvPr id="1028" name="Picture 4" descr="Photograph of a NASA ER-2 lifting off from Kiruna, Sweden to study polar o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459469"/>
            <a:ext cx="3004127" cy="18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4167" t="23333" r="29999" b="8519"/>
          <a:stretch/>
        </p:blipFill>
        <p:spPr>
          <a:xfrm>
            <a:off x="2590801" y="3414292"/>
            <a:ext cx="2166703" cy="321510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505200" y="4648200"/>
            <a:ext cx="0" cy="12954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928376" y="1741714"/>
            <a:ext cx="550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rgbClr val="000000"/>
                </a:solidFill>
              </a:rPr>
              <a:t>Ozone-destroying chlorine produced from CFCs</a:t>
            </a:r>
          </a:p>
        </p:txBody>
      </p:sp>
      <p:sp>
        <p:nvSpPr>
          <p:cNvPr id="5" name="AutoShape 2" descr="Image result for james anderson harvar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" name="AutoShape 4" descr="Image result for james anderson harvard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9" name="AutoShape 6" descr="Image result for james anderson harvard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760157" y="5486400"/>
            <a:ext cx="989013" cy="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590550" y="5481935"/>
            <a:ext cx="1247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FFFF00"/>
                </a:solidFill>
              </a:rPr>
              <a:t>ozone</a:t>
            </a:r>
          </a:p>
          <a:p>
            <a:r>
              <a:rPr lang="en-US" sz="2000" b="0" dirty="0">
                <a:solidFill>
                  <a:srgbClr val="FFFF00"/>
                </a:solidFill>
              </a:rPr>
              <a:t>hole</a:t>
            </a:r>
          </a:p>
          <a:p>
            <a:r>
              <a:rPr lang="en-US" sz="2000" b="0" dirty="0">
                <a:solidFill>
                  <a:srgbClr val="FFFF00"/>
                </a:solidFill>
              </a:rPr>
              <a:t>boundary</a:t>
            </a:r>
          </a:p>
        </p:txBody>
      </p:sp>
    </p:spTree>
    <p:extLst>
      <p:ext uri="{BB962C8B-B14F-4D97-AF65-F5344CB8AC3E}">
        <p14:creationId xmlns:p14="http://schemas.microsoft.com/office/powerpoint/2010/main" val="2182423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764" y="152400"/>
            <a:ext cx="9684327" cy="1143000"/>
          </a:xfrm>
        </p:spPr>
        <p:txBody>
          <a:bodyPr/>
          <a:lstStyle/>
          <a:p>
            <a:r>
              <a:rPr lang="en-US" sz="2800" dirty="0"/>
              <a:t>Conversion of Cl reservoirs to </a:t>
            </a:r>
            <a:r>
              <a:rPr lang="en-US" sz="2800" dirty="0" err="1"/>
              <a:t>ClO</a:t>
            </a:r>
            <a:r>
              <a:rPr lang="en-US" sz="2800" dirty="0"/>
              <a:t> in polar stratospheric clouds (PSCs)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122" name="Picture 2" descr="http://scini2009.mlml.calstate.edu/wp-content/uploads/2009/08/193_197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8" y="1103313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85602" y="5768814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Polar stratospheric  clouds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over McMurdo, Antarctica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230981"/>
              </p:ext>
            </p:extLst>
          </p:nvPr>
        </p:nvGraphicFramePr>
        <p:xfrm>
          <a:off x="6299201" y="5105401"/>
          <a:ext cx="4024313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8" name="Equation" r:id="rId4" imgW="2184120" imgH="888840" progId="Equation.DSMT4">
                  <p:embed/>
                </p:oleObj>
              </mc:Choice>
              <mc:Fallback>
                <p:oleObj name="Equation" r:id="rId4" imgW="2184120" imgH="8888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9201" y="5105401"/>
                        <a:ext cx="4024313" cy="163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9ACFE4A-485B-4A69-826B-A6ACD67D2B22}"/>
              </a:ext>
            </a:extLst>
          </p:cNvPr>
          <p:cNvSpPr/>
          <p:nvPr/>
        </p:nvSpPr>
        <p:spPr bwMode="auto">
          <a:xfrm>
            <a:off x="5241561" y="2426196"/>
            <a:ext cx="1424066" cy="118268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charset="0"/>
              </a:rPr>
              <a:t>   PSC</a:t>
            </a:r>
          </a:p>
          <a:p>
            <a:r>
              <a:rPr lang="en-US" sz="1600" dirty="0"/>
              <a:t>particle</a:t>
            </a:r>
            <a:endParaRPr lang="en-US" sz="1600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3045A-0802-479F-9E45-CA3399F387E4}"/>
              </a:ext>
            </a:extLst>
          </p:cNvPr>
          <p:cNvSpPr txBox="1"/>
          <p:nvPr/>
        </p:nvSpPr>
        <p:spPr>
          <a:xfrm>
            <a:off x="4487682" y="2589117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B8999-AAAF-4154-B04E-219C39874C8F}"/>
              </a:ext>
            </a:extLst>
          </p:cNvPr>
          <p:cNvSpPr txBox="1"/>
          <p:nvPr/>
        </p:nvSpPr>
        <p:spPr>
          <a:xfrm>
            <a:off x="5039194" y="2308017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F9800-0541-4B60-A82B-BBD20A23408E}"/>
              </a:ext>
            </a:extLst>
          </p:cNvPr>
          <p:cNvSpPr txBox="1"/>
          <p:nvPr/>
        </p:nvSpPr>
        <p:spPr>
          <a:xfrm>
            <a:off x="4756566" y="295657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8EC146-AA6C-4DA4-9BDF-ECE362281744}"/>
              </a:ext>
            </a:extLst>
          </p:cNvPr>
          <p:cNvSpPr txBox="1"/>
          <p:nvPr/>
        </p:nvSpPr>
        <p:spPr>
          <a:xfrm>
            <a:off x="4690049" y="3258930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22C9D-0785-4026-8BBF-D9428BDABFD1}"/>
              </a:ext>
            </a:extLst>
          </p:cNvPr>
          <p:cNvSpPr txBox="1"/>
          <p:nvPr/>
        </p:nvSpPr>
        <p:spPr>
          <a:xfrm>
            <a:off x="5551414" y="2139535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A905A-A497-4698-A0B7-30439053D5CC}"/>
              </a:ext>
            </a:extLst>
          </p:cNvPr>
          <p:cNvSpPr txBox="1"/>
          <p:nvPr/>
        </p:nvSpPr>
        <p:spPr>
          <a:xfrm>
            <a:off x="6502727" y="2504876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C46DA-C319-4DDD-BA43-D43964ADB0C2}"/>
              </a:ext>
            </a:extLst>
          </p:cNvPr>
          <p:cNvSpPr txBox="1"/>
          <p:nvPr/>
        </p:nvSpPr>
        <p:spPr>
          <a:xfrm>
            <a:off x="6549828" y="3239148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13B975-DB0F-4FF3-ACA2-D26EE977218A}"/>
              </a:ext>
            </a:extLst>
          </p:cNvPr>
          <p:cNvSpPr txBox="1"/>
          <p:nvPr/>
        </p:nvSpPr>
        <p:spPr>
          <a:xfrm>
            <a:off x="5518504" y="3601734"/>
            <a:ext cx="110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ClNO</a:t>
            </a:r>
            <a:r>
              <a:rPr lang="en-US" sz="1600" baseline="-25000" dirty="0"/>
              <a:t>3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AC0DC0-9E90-4C73-8E4B-5E01ECE01EB8}"/>
              </a:ext>
            </a:extLst>
          </p:cNvPr>
          <p:cNvSpPr txBox="1"/>
          <p:nvPr/>
        </p:nvSpPr>
        <p:spPr>
          <a:xfrm>
            <a:off x="6333113" y="22648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4B2D01-E57F-47CF-8FEF-82EBF5E90F6A}"/>
              </a:ext>
            </a:extLst>
          </p:cNvPr>
          <p:cNvSpPr txBox="1"/>
          <p:nvPr/>
        </p:nvSpPr>
        <p:spPr>
          <a:xfrm>
            <a:off x="6630088" y="294628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98C8C0-869A-41A9-A899-2D2AED6FCC33}"/>
              </a:ext>
            </a:extLst>
          </p:cNvPr>
          <p:cNvSpPr txBox="1"/>
          <p:nvPr/>
        </p:nvSpPr>
        <p:spPr>
          <a:xfrm>
            <a:off x="6208427" y="349354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0C685-12DB-4916-8640-896A37F9A286}"/>
              </a:ext>
            </a:extLst>
          </p:cNvPr>
          <p:cNvSpPr txBox="1"/>
          <p:nvPr/>
        </p:nvSpPr>
        <p:spPr>
          <a:xfrm>
            <a:off x="2965048" y="1619025"/>
            <a:ext cx="7075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HCl and ClNO</a:t>
            </a:r>
            <a:r>
              <a:rPr lang="en-US" sz="1600" baseline="-25000" dirty="0"/>
              <a:t>3</a:t>
            </a:r>
            <a:r>
              <a:rPr lang="en-US" sz="1600" dirty="0"/>
              <a:t> stick to PSC particles and then react</a:t>
            </a:r>
          </a:p>
        </p:txBody>
      </p:sp>
    </p:spTree>
    <p:extLst>
      <p:ext uri="{BB962C8B-B14F-4D97-AF65-F5344CB8AC3E}">
        <p14:creationId xmlns:p14="http://schemas.microsoft.com/office/powerpoint/2010/main" val="1140033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86190" y="475723"/>
            <a:ext cx="8405810" cy="6382277"/>
            <a:chOff x="1" y="564572"/>
            <a:chExt cx="9090075" cy="67818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3200" y="564572"/>
              <a:ext cx="6346876" cy="6781801"/>
            </a:xfrm>
            <a:prstGeom prst="rect">
              <a:avLst/>
            </a:prstGeom>
          </p:spPr>
        </p:pic>
        <p:sp>
          <p:nvSpPr>
            <p:cNvPr id="38916" name="Line 4"/>
            <p:cNvSpPr>
              <a:spLocks noChangeShapeType="1"/>
            </p:cNvSpPr>
            <p:nvPr/>
          </p:nvSpPr>
          <p:spPr bwMode="auto">
            <a:xfrm>
              <a:off x="3421641" y="5561012"/>
              <a:ext cx="4818062" cy="1588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917" name="Text Box 5"/>
            <p:cNvSpPr txBox="1">
              <a:spLocks noChangeArrowheads="1"/>
            </p:cNvSpPr>
            <p:nvPr/>
          </p:nvSpPr>
          <p:spPr bwMode="auto">
            <a:xfrm>
              <a:off x="285214" y="4152404"/>
              <a:ext cx="2600588" cy="883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Observed</a:t>
              </a:r>
            </a:p>
            <a:p>
              <a:r>
                <a:rPr lang="en-US" sz="2400" dirty="0">
                  <a:solidFill>
                    <a:srgbClr val="000000"/>
                  </a:solidFill>
                </a:rPr>
                <a:t>PSC formation</a:t>
              </a:r>
            </a:p>
          </p:txBody>
        </p:sp>
        <p:sp>
          <p:nvSpPr>
            <p:cNvPr id="38918" name="Line 6"/>
            <p:cNvSpPr>
              <a:spLocks noChangeShapeType="1"/>
            </p:cNvSpPr>
            <p:nvPr/>
          </p:nvSpPr>
          <p:spPr bwMode="auto">
            <a:xfrm>
              <a:off x="1752600" y="4495800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1" y="5334000"/>
              <a:ext cx="3522806" cy="490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9900"/>
                  </a:solidFill>
                </a:rPr>
                <a:t>Frost point of water</a:t>
              </a:r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>
              <a:off x="2362200" y="5562600"/>
              <a:ext cx="381000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" y="6094903"/>
              <a:ext cx="2080540" cy="490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i="1" dirty="0">
                  <a:solidFill>
                    <a:srgbClr val="000000"/>
                  </a:solidFill>
                </a:rPr>
                <a:t>WMO [2014]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99125" y="275019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a typeface="+mj-ea"/>
                <a:cs typeface="+mj-cs"/>
              </a:rPr>
              <a:t>Polar stratospheric clouds require very cold conditions, </a:t>
            </a:r>
            <a:br>
              <a:rPr lang="en-US" sz="2800" dirty="0">
                <a:ea typeface="+mj-ea"/>
                <a:cs typeface="+mj-cs"/>
              </a:rPr>
            </a:br>
            <a:r>
              <a:rPr lang="en-US" sz="2800" dirty="0">
                <a:ea typeface="+mj-ea"/>
                <a:cs typeface="+mj-cs"/>
              </a:rPr>
              <a:t>found mainly in Antarctic stratosphere in winter</a:t>
            </a:r>
          </a:p>
        </p:txBody>
      </p:sp>
    </p:spTree>
    <p:extLst>
      <p:ext uri="{BB962C8B-B14F-4D97-AF65-F5344CB8AC3E}">
        <p14:creationId xmlns:p14="http://schemas.microsoft.com/office/powerpoint/2010/main" val="2087482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E011E-D258-584B-B5DD-11880B39F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6" t="6186" r="5541" b="14393"/>
          <a:stretch/>
        </p:blipFill>
        <p:spPr>
          <a:xfrm rot="5400000">
            <a:off x="3778272" y="-144155"/>
            <a:ext cx="4717900" cy="774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FBBC4-967B-AD43-97A8-D0542221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836" y="78953"/>
            <a:ext cx="8552329" cy="1143000"/>
          </a:xfrm>
        </p:spPr>
        <p:txBody>
          <a:bodyPr>
            <a:noAutofit/>
          </a:bodyPr>
          <a:lstStyle/>
          <a:p>
            <a:r>
              <a:rPr lang="en-US" sz="2800" dirty="0"/>
              <a:t>Year-to-year variability in Arctic ozone depletion is driven by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C311B-0938-4047-95E1-23BD2C7C1362}"/>
              </a:ext>
            </a:extLst>
          </p:cNvPr>
          <p:cNvSpPr txBox="1"/>
          <p:nvPr/>
        </p:nvSpPr>
        <p:spPr>
          <a:xfrm>
            <a:off x="8258712" y="6427571"/>
            <a:ext cx="24797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Paul Newman, NASA</a:t>
            </a:r>
          </a:p>
        </p:txBody>
      </p:sp>
    </p:spTree>
    <p:extLst>
      <p:ext uri="{BB962C8B-B14F-4D97-AF65-F5344CB8AC3E}">
        <p14:creationId xmlns:p14="http://schemas.microsoft.com/office/powerpoint/2010/main" val="2315067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51758"/>
            <a:ext cx="8915400" cy="1143000"/>
          </a:xfrm>
        </p:spPr>
        <p:txBody>
          <a:bodyPr/>
          <a:lstStyle/>
          <a:p>
            <a:r>
              <a:rPr lang="en-US" b="0" dirty="0"/>
              <a:t>Ozone hole is a seasonal phenomenon</a:t>
            </a:r>
            <a:br>
              <a:rPr lang="en-US" b="0" dirty="0"/>
            </a:br>
            <a:r>
              <a:rPr lang="en-US" sz="2000" b="0" dirty="0"/>
              <a:t>it develops in austral spring (September-October) and is gone by December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4135" y="6453774"/>
            <a:ext cx="21980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http://ozonewatch.gsfc.nasa.gov/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68338" y="5812424"/>
            <a:ext cx="4208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Isolated concentric region around Antarctic continent is called the </a:t>
            </a:r>
            <a:r>
              <a:rPr lang="en-US" b="0" i="1" dirty="0">
                <a:solidFill>
                  <a:srgbClr val="000000"/>
                </a:solidFill>
              </a:rPr>
              <a:t>polar vortex.</a:t>
            </a:r>
          </a:p>
          <a:p>
            <a:r>
              <a:rPr lang="en-US" b="0" dirty="0">
                <a:solidFill>
                  <a:srgbClr val="000000"/>
                </a:solidFill>
              </a:rPr>
              <a:t>Strong westerly winds, little </a:t>
            </a:r>
            <a:r>
              <a:rPr lang="en-US" b="0" dirty="0" err="1">
                <a:solidFill>
                  <a:srgbClr val="000000"/>
                </a:solidFill>
              </a:rPr>
              <a:t>meridional</a:t>
            </a:r>
            <a:r>
              <a:rPr lang="en-US" b="0" dirty="0">
                <a:solidFill>
                  <a:srgbClr val="000000"/>
                </a:solidFill>
              </a:rPr>
              <a:t> transport</a:t>
            </a:r>
          </a:p>
        </p:txBody>
      </p:sp>
      <p:pic>
        <p:nvPicPr>
          <p:cNvPr id="8" name="OZONE_D2019-07-01%P1D_G^360X240.IOMPS_PNPP_V21_MMERRA2_LSH">
            <a:hlinkClick r:id="" action="ppaction://media"/>
            <a:extLst>
              <a:ext uri="{FF2B5EF4-FFF2-40B4-BE49-F238E27FC236}">
                <a16:creationId xmlns:a16="http://schemas.microsoft.com/office/drawing/2014/main" id="{9349A61A-B0B3-42D5-9627-BB1D7D489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1" y="1872522"/>
            <a:ext cx="4564479" cy="30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7D15A-E889-4B28-B46B-ED95A250BA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0" t="31995" r="70000" b="21085"/>
          <a:stretch/>
        </p:blipFill>
        <p:spPr>
          <a:xfrm>
            <a:off x="1595967" y="1091243"/>
            <a:ext cx="4031437" cy="41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80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84D9-B3C6-4A9B-AAAE-406CD9DF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892" y="0"/>
            <a:ext cx="7772400" cy="1143000"/>
          </a:xfrm>
        </p:spPr>
        <p:txBody>
          <a:bodyPr/>
          <a:lstStyle/>
          <a:p>
            <a:r>
              <a:rPr lang="en-US" dirty="0"/>
              <a:t>Even in cold winter, ozone depletion in Arctic </a:t>
            </a:r>
            <a:br>
              <a:rPr lang="en-US" dirty="0"/>
            </a:br>
            <a:r>
              <a:rPr lang="en-US" dirty="0"/>
              <a:t>is much less than in Antarctic</a:t>
            </a:r>
          </a:p>
        </p:txBody>
      </p:sp>
      <p:pic>
        <p:nvPicPr>
          <p:cNvPr id="3076" name="Picture 4" descr="Polar Ozone Depletion">
            <a:extLst>
              <a:ext uri="{FF2B5EF4-FFF2-40B4-BE49-F238E27FC236}">
                <a16:creationId xmlns:a16="http://schemas.microsoft.com/office/drawing/2014/main" id="{AED125FE-AC15-40ED-A1D0-9CBD346F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83" y="1034444"/>
            <a:ext cx="7772400" cy="55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FED10-40F2-43A7-9500-5359B783377E}"/>
              </a:ext>
            </a:extLst>
          </p:cNvPr>
          <p:cNvSpPr txBox="1"/>
          <p:nvPr/>
        </p:nvSpPr>
        <p:spPr>
          <a:xfrm>
            <a:off x="9153993" y="6433492"/>
            <a:ext cx="1993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1" dirty="0"/>
              <a:t>WMO [2018]</a:t>
            </a:r>
          </a:p>
        </p:txBody>
      </p:sp>
    </p:spTree>
    <p:extLst>
      <p:ext uri="{BB962C8B-B14F-4D97-AF65-F5344CB8AC3E}">
        <p14:creationId xmlns:p14="http://schemas.microsoft.com/office/powerpoint/2010/main" val="915461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134533" y="-169333"/>
            <a:ext cx="97726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0" dirty="0">
                <a:ea typeface="+mj-ea"/>
                <a:cs typeface="+mj-cs"/>
              </a:rPr>
              <a:t>Montreal Protocol as model for successful global environmental action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82783" y="1096186"/>
            <a:ext cx="4724400" cy="2895600"/>
            <a:chOff x="1600200" y="1338943"/>
            <a:chExt cx="5943600" cy="3276237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01" b="45250"/>
            <a:stretch/>
          </p:blipFill>
          <p:spPr bwMode="auto">
            <a:xfrm>
              <a:off x="1600200" y="1338943"/>
              <a:ext cx="5943600" cy="2890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93355" b="-1"/>
            <a:stretch/>
          </p:blipFill>
          <p:spPr bwMode="auto">
            <a:xfrm>
              <a:off x="1600200" y="4229100"/>
              <a:ext cx="5943600" cy="38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 rot="10800000" flipV="1">
            <a:off x="1439334" y="1404173"/>
            <a:ext cx="4727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</a:rPr>
              <a:t>Montreal Protocol and its amendments have reversed the stratospheric chlorine trend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334" y="4225346"/>
            <a:ext cx="86313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</a:rPr>
              <a:t>Ozone recovery may take another decade to confirm </a:t>
            </a:r>
          </a:p>
          <a:p>
            <a:r>
              <a:rPr lang="en-US" sz="2800" b="0" dirty="0" err="1">
                <a:solidFill>
                  <a:srgbClr val="000000"/>
                </a:solidFill>
              </a:rPr>
              <a:t>beause</a:t>
            </a:r>
            <a:r>
              <a:rPr lang="en-US" sz="2800" b="0" dirty="0">
                <a:solidFill>
                  <a:srgbClr val="000000"/>
                </a:solidFill>
              </a:rPr>
              <a:t> of meteorological year-to-year variability</a:t>
            </a:r>
          </a:p>
          <a:p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9334" y="5923516"/>
            <a:ext cx="220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>
                <a:solidFill>
                  <a:srgbClr val="000000"/>
                </a:solidFill>
              </a:rPr>
              <a:t>WMO [2014]</a:t>
            </a:r>
          </a:p>
        </p:txBody>
      </p:sp>
      <p:pic>
        <p:nvPicPr>
          <p:cNvPr id="4098" name="Picture 2" descr="[object Object]">
            <a:extLst>
              <a:ext uri="{FF2B5EF4-FFF2-40B4-BE49-F238E27FC236}">
                <a16:creationId xmlns:a16="http://schemas.microsoft.com/office/drawing/2014/main" id="{D6857092-9B21-4711-B81C-020A1921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789" y="4073969"/>
            <a:ext cx="3583211" cy="24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19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933" y="0"/>
            <a:ext cx="9033164" cy="1143000"/>
          </a:xfrm>
        </p:spPr>
        <p:txBody>
          <a:bodyPr/>
          <a:lstStyle/>
          <a:p>
            <a:r>
              <a:rPr lang="en-US" sz="2800" b="0" dirty="0"/>
              <a:t>There is tentative evidence that Antarctic ozone recovery has begun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4136" y="6485305"/>
            <a:ext cx="18998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</a:rPr>
              <a:t>http://ozonewatch.gsfc.nasa.gov/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DA76B-E4BE-461A-9584-E8E4C8247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0" t="33453" r="66393" b="24559"/>
          <a:stretch/>
        </p:blipFill>
        <p:spPr>
          <a:xfrm>
            <a:off x="2893896" y="990600"/>
            <a:ext cx="6445772" cy="55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9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g8beb131d6c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75" y="1116715"/>
            <a:ext cx="1666875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8beb131d6c_0_2"/>
          <p:cNvSpPr txBox="1"/>
          <p:nvPr/>
        </p:nvSpPr>
        <p:spPr>
          <a:xfrm>
            <a:off x="184786" y="-443101"/>
            <a:ext cx="101754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-GB" sz="2800" b="1" dirty="0" smtClean="0">
                <a:latin typeface="+mj-lt"/>
                <a:ea typeface="Century Gothic"/>
                <a:cs typeface="Century Gothic"/>
                <a:sym typeface="Century Gothic"/>
              </a:rPr>
              <a:t>What is EUMETSAT ? Satellite Monitoring of Climate &amp; Weather for Europe …</a:t>
            </a:r>
            <a:endParaRPr sz="2800" b="1" dirty="0">
              <a:latin typeface="+mj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4" name="Google Shape;614;g8beb131d6c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588" y="1068512"/>
            <a:ext cx="200977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8beb131d6c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7006" y="1446015"/>
            <a:ext cx="2347514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8beb131d6c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3627" y="1176928"/>
            <a:ext cx="25050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8beb131d6c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2968" y="2077583"/>
            <a:ext cx="1666875" cy="1601357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8beb131d6c_0_2"/>
          <p:cNvSpPr txBox="1"/>
          <p:nvPr/>
        </p:nvSpPr>
        <p:spPr>
          <a:xfrm>
            <a:off x="407934" y="3839102"/>
            <a:ext cx="6174900" cy="2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</a:rPr>
              <a:t>EUMETSAT programs</a:t>
            </a:r>
            <a:endParaRPr sz="2400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 smtClean="0">
                <a:solidFill>
                  <a:schemeClr val="tx2"/>
                </a:solidFill>
              </a:rPr>
              <a:t>METOP (1-3)</a:t>
            </a:r>
            <a:endParaRPr sz="2400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 err="1" smtClean="0">
                <a:solidFill>
                  <a:schemeClr val="tx2"/>
                </a:solidFill>
              </a:rPr>
              <a:t>Meteosat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 err="1" smtClean="0">
                <a:solidFill>
                  <a:schemeClr val="tx2"/>
                </a:solidFill>
              </a:rPr>
              <a:t>Meteosat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sz="2400" dirty="0" smtClean="0">
                <a:solidFill>
                  <a:schemeClr val="tx2"/>
                </a:solidFill>
              </a:rPr>
              <a:t>III Gen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 smtClean="0">
                <a:solidFill>
                  <a:schemeClr val="tx2"/>
                </a:solidFill>
              </a:rPr>
              <a:t>Polar II Gen</a:t>
            </a:r>
            <a:endParaRPr sz="2400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>
                <a:solidFill>
                  <a:schemeClr val="tx2"/>
                </a:solidFill>
              </a:rPr>
              <a:t>Monitor </a:t>
            </a:r>
            <a:r>
              <a:rPr lang="en-GB" sz="2400" dirty="0" smtClean="0">
                <a:solidFill>
                  <a:schemeClr val="tx2"/>
                </a:solidFill>
              </a:rPr>
              <a:t>CO</a:t>
            </a:r>
            <a:r>
              <a:rPr lang="en-GB" sz="2100" dirty="0" smtClean="0">
                <a:solidFill>
                  <a:schemeClr val="tx2"/>
                </a:solidFill>
              </a:rPr>
              <a:t>2</a:t>
            </a:r>
            <a:endParaRPr sz="2100" dirty="0">
              <a:solidFill>
                <a:schemeClr val="tx2"/>
              </a:solidFill>
            </a:endParaRPr>
          </a:p>
        </p:txBody>
      </p:sp>
      <p:pic>
        <p:nvPicPr>
          <p:cNvPr id="619" name="Google Shape;619;g8beb131d6c_0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8064" y="3618302"/>
            <a:ext cx="326707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6529697"/>
            <a:ext cx="10749280" cy="314960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3" name="Google Shape;632;g8beb131d6c_0_23"/>
          <p:cNvSpPr txBox="1"/>
          <p:nvPr/>
        </p:nvSpPr>
        <p:spPr>
          <a:xfrm>
            <a:off x="7860880" y="3691812"/>
            <a:ext cx="4067263" cy="231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2"/>
                </a:solidFill>
              </a:rPr>
              <a:t>Make data available at best</a:t>
            </a:r>
            <a:endParaRPr sz="1800" b="1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1800" dirty="0">
                <a:solidFill>
                  <a:schemeClr val="tx2"/>
                </a:solidFill>
              </a:rPr>
              <a:t>Gather (and satisfy) needs</a:t>
            </a:r>
            <a:endParaRPr sz="1800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1800" dirty="0">
                <a:solidFill>
                  <a:schemeClr val="tx2"/>
                </a:solidFill>
              </a:rPr>
              <a:t>Grant data access </a:t>
            </a:r>
            <a:endParaRPr sz="1800"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1800" dirty="0" smtClean="0">
                <a:solidFill>
                  <a:schemeClr val="tx2"/>
                </a:solidFill>
              </a:rPr>
              <a:t>Help </a:t>
            </a:r>
            <a:r>
              <a:rPr lang="en-GB" sz="1800" dirty="0">
                <a:solidFill>
                  <a:schemeClr val="tx2"/>
                </a:solidFill>
              </a:rPr>
              <a:t>and support </a:t>
            </a:r>
            <a:r>
              <a:rPr lang="en-GB" sz="1800" dirty="0" smtClean="0">
                <a:solidFill>
                  <a:schemeClr val="tx2"/>
                </a:solidFill>
              </a:rPr>
              <a:t>Users</a:t>
            </a:r>
          </a:p>
          <a:p>
            <a:pPr marL="457200" lvl="0" indent="-381000">
              <a:buSzPts val="2400"/>
              <a:buChar char="●"/>
            </a:pPr>
            <a:r>
              <a:rPr lang="en-US" sz="1800" dirty="0">
                <a:solidFill>
                  <a:schemeClr val="tx2"/>
                </a:solidFill>
              </a:rPr>
              <a:t>Training </a:t>
            </a:r>
            <a:r>
              <a:rPr lang="en-US" sz="1800" dirty="0" smtClean="0">
                <a:solidFill>
                  <a:schemeClr val="tx2"/>
                </a:solidFill>
              </a:rPr>
              <a:t>(</a:t>
            </a:r>
            <a:r>
              <a:rPr lang="en-US" sz="1800" dirty="0">
                <a:solidFill>
                  <a:schemeClr val="tx2"/>
                </a:solidFill>
              </a:rPr>
              <a:t>also on-line)</a:t>
            </a:r>
          </a:p>
          <a:p>
            <a:pPr marL="457200" lvl="0" indent="-381000">
              <a:buSzPts val="2400"/>
              <a:buChar char="●"/>
            </a:pPr>
            <a:r>
              <a:rPr lang="en-US" sz="1800" dirty="0">
                <a:solidFill>
                  <a:schemeClr val="tx2"/>
                </a:solidFill>
              </a:rPr>
              <a:t>Explore </a:t>
            </a:r>
            <a:r>
              <a:rPr lang="en-US" sz="1800" dirty="0" smtClean="0">
                <a:solidFill>
                  <a:schemeClr val="tx2"/>
                </a:solidFill>
              </a:rPr>
              <a:t>applications</a:t>
            </a:r>
          </a:p>
          <a:p>
            <a:pPr marL="457200" lvl="0" indent="-381000">
              <a:buSzPts val="2400"/>
              <a:buChar char="●"/>
            </a:pPr>
            <a:r>
              <a:rPr lang="en-US" sz="1800" dirty="0" smtClean="0">
                <a:solidFill>
                  <a:schemeClr val="tx2"/>
                </a:solidFill>
              </a:rPr>
              <a:t>Communicate - outreach</a:t>
            </a:r>
            <a:endParaRPr lang="en-US" sz="1800" dirty="0">
              <a:solidFill>
                <a:schemeClr val="tx2"/>
              </a:solidFill>
            </a:endParaRP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endParaRPr sz="1800" dirty="0">
              <a:solidFill>
                <a:schemeClr val="tx2"/>
              </a:solidFill>
            </a:endParaRPr>
          </a:p>
        </p:txBody>
      </p:sp>
      <p:pic>
        <p:nvPicPr>
          <p:cNvPr id="14" name="Picture 2" descr="Sentinel-3 Validation Team (S3VT) – Working Meeting — EUMETS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79" y="20062"/>
            <a:ext cx="2736286" cy="182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533"/>
            <a:ext cx="12820650" cy="51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81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03_gome2_arctic_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63380"/>
            <a:ext cx="6378839" cy="3189420"/>
          </a:xfrm>
          <a:prstGeom prst="rect">
            <a:avLst/>
          </a:prstGeom>
        </p:spPr>
      </p:pic>
      <p:pic>
        <p:nvPicPr>
          <p:cNvPr id="5" name="202003_iasi_arctic_anima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134" y="2931981"/>
            <a:ext cx="6505310" cy="3252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2409"/>
            <a:ext cx="7636933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Arctic ozone hole in 2020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Seen by IASI and GOME-2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You will reproduce these video in the practical session …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6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3545321" y="2835107"/>
            <a:ext cx="471170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algn="l"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</a:br>
            <a:endParaRPr lang="en-GB" b="1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247"/>
          <p:cNvSpPr txBox="1">
            <a:spLocks/>
          </p:cNvSpPr>
          <p:nvPr/>
        </p:nvSpPr>
        <p:spPr>
          <a:xfrm>
            <a:off x="2653576" y="4001813"/>
            <a:ext cx="8943754" cy="699796"/>
          </a:xfrm>
          <a:prstGeom prst="rect">
            <a:avLst/>
          </a:prstGeom>
          <a:noFill/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marL="179388" algn="l">
              <a:defRPr/>
            </a:pPr>
            <a:r>
              <a:rPr lang="en-US" sz="3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Ozone hole tour – the exceptional 2020 </a:t>
            </a:r>
            <a:r>
              <a:rPr lang="en-US" sz="36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winter(s)</a:t>
            </a:r>
            <a:endParaRPr lang="en-US" sz="36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9388" algn="l">
              <a:defRPr/>
            </a:pPr>
            <a:endParaRPr lang="en-US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9388" algn="l">
              <a:defRPr/>
            </a:pPr>
            <a:endParaRPr lang="en-US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9388" algn="l"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J. Wagemann – MEEO @EUMETSAT</a:t>
            </a:r>
          </a:p>
          <a:p>
            <a:pPr marL="179388" algn="l">
              <a:defRPr/>
            </a:pPr>
            <a:r>
              <a:rPr lang="en-US" sz="2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Cacciari</a:t>
            </a:r>
            <a:r>
              <a:rPr lang="en-US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EUMETSA</a:t>
            </a:r>
            <a:r>
              <a:rPr lang="en-GB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</a:p>
          <a:p>
            <a:pPr marL="179388" algn="l"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Fierli - EUMETSAT</a:t>
            </a:r>
            <a:endParaRPr lang="en-US" sz="28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77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(1) Webinar &amp; Data discovery</a:t>
            </a:r>
          </a:p>
          <a:p>
            <a:pPr marL="0" indent="0">
              <a:buNone/>
            </a:pPr>
            <a:r>
              <a:rPr lang="en-GB" sz="2400" dirty="0" smtClean="0"/>
              <a:t>12:00 </a:t>
            </a:r>
            <a:r>
              <a:rPr lang="en-GB" sz="2400" dirty="0"/>
              <a:t>- </a:t>
            </a:r>
            <a:r>
              <a:rPr lang="en-GB" sz="2400" dirty="0" smtClean="0"/>
              <a:t>12:25:</a:t>
            </a:r>
            <a:r>
              <a:rPr lang="en-GB" sz="2400" dirty="0"/>
              <a:t> </a:t>
            </a:r>
            <a:r>
              <a:rPr lang="en-GB" sz="2400" dirty="0" smtClean="0"/>
              <a:t>Stratospheric Ozone basics</a:t>
            </a:r>
          </a:p>
          <a:p>
            <a:pPr marL="0" indent="0">
              <a:buNone/>
            </a:pPr>
            <a:r>
              <a:rPr lang="en-GB" sz="2400" dirty="0" smtClean="0"/>
              <a:t>12:25 </a:t>
            </a:r>
            <a:r>
              <a:rPr lang="en-GB" sz="2400" dirty="0"/>
              <a:t>- 12:50: </a:t>
            </a:r>
            <a:r>
              <a:rPr lang="en-GB" sz="2400" dirty="0" smtClean="0"/>
              <a:t>Observing principles of GOME-2</a:t>
            </a: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12:50 </a:t>
            </a:r>
            <a:r>
              <a:rPr lang="en-GB" sz="2400" dirty="0"/>
              <a:t>- </a:t>
            </a:r>
            <a:r>
              <a:rPr lang="en-GB" sz="2400" dirty="0" smtClean="0"/>
              <a:t>13:30:</a:t>
            </a:r>
            <a:r>
              <a:rPr lang="en-GB" sz="2400" dirty="0"/>
              <a:t> </a:t>
            </a:r>
            <a:r>
              <a:rPr lang="en-GB" sz="2400" dirty="0" smtClean="0"/>
              <a:t>Data Discovery and play with ozone hole …</a:t>
            </a:r>
          </a:p>
          <a:p>
            <a:pPr marL="0" indent="0">
              <a:buNone/>
            </a:pPr>
            <a:r>
              <a:rPr lang="en-GB" sz="2400" dirty="0" smtClean="0"/>
              <a:t>13:30 </a:t>
            </a:r>
            <a:r>
              <a:rPr lang="en-GB" sz="2400" dirty="0"/>
              <a:t>- </a:t>
            </a:r>
            <a:r>
              <a:rPr lang="en-GB" sz="2400" dirty="0" smtClean="0"/>
              <a:t>13:45:</a:t>
            </a:r>
            <a:r>
              <a:rPr lang="en-GB" sz="2400" dirty="0"/>
              <a:t> Q&amp;A and </a:t>
            </a:r>
            <a:r>
              <a:rPr lang="en-GB" sz="2400" dirty="0" smtClean="0"/>
              <a:t>Wrap-Up</a:t>
            </a:r>
          </a:p>
          <a:p>
            <a:pPr marL="0" indent="0">
              <a:buNone/>
            </a:pPr>
            <a:r>
              <a:rPr lang="en-GB" sz="2400" b="1" dirty="0" smtClean="0"/>
              <a:t>(2) Self-paced phase until …</a:t>
            </a:r>
            <a:endParaRPr lang="en-GB" sz="2400" b="1" dirty="0"/>
          </a:p>
          <a:p>
            <a:pPr marL="0" indent="0">
              <a:buNone/>
            </a:pPr>
            <a:r>
              <a:rPr lang="en-US" sz="2400" b="1" dirty="0" smtClean="0"/>
              <a:t>(3) 23 Feb 2021 @14:00 UTC 15 CET Feedback session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ym typeface="Wingdings" panose="05000000000000000000" pitchFamily="2" charset="2"/>
              </a:rPr>
              <a:t>Discussion Q&amp;A on:</a:t>
            </a:r>
          </a:p>
          <a:p>
            <a:pPr marL="0" indent="0">
              <a:buNone/>
            </a:pPr>
            <a:r>
              <a:rPr lang="en-US" sz="2400" dirty="0" smtClean="0"/>
              <a:t>slido.com #EUMSC11 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400" b="1" dirty="0" smtClean="0">
                <a:sym typeface="Wingdings" panose="05000000000000000000" pitchFamily="2" charset="2"/>
              </a:rPr>
              <a:t>Access the data / handling tools</a:t>
            </a:r>
          </a:p>
          <a:p>
            <a:pPr marL="0" indent="0">
              <a:buNone/>
            </a:pPr>
            <a:r>
              <a:rPr lang="en-US" sz="2400" dirty="0"/>
              <a:t>https://training.eumetsat.int/course/view.php?id=377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Course Program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937" y="2389261"/>
            <a:ext cx="1450492" cy="1499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048" y="2725320"/>
            <a:ext cx="1282919" cy="1653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574" y="4925283"/>
            <a:ext cx="2002421" cy="920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85377" y="4280019"/>
            <a:ext cx="2770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keep your 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and Video off !</a:t>
            </a:r>
          </a:p>
        </p:txBody>
      </p:sp>
    </p:spTree>
    <p:extLst>
      <p:ext uri="{BB962C8B-B14F-4D97-AF65-F5344CB8AC3E}">
        <p14:creationId xmlns:p14="http://schemas.microsoft.com/office/powerpoint/2010/main" val="3429456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4" y="-263910"/>
            <a:ext cx="8401007" cy="1143000"/>
          </a:xfrm>
        </p:spPr>
        <p:txBody>
          <a:bodyPr/>
          <a:lstStyle/>
          <a:p>
            <a:r>
              <a:rPr lang="en-US" b="0" dirty="0"/>
              <a:t>The ozone layer protects us from UV radiation</a:t>
            </a:r>
          </a:p>
        </p:txBody>
      </p:sp>
      <p:pic>
        <p:nvPicPr>
          <p:cNvPr id="1028" name="Picture 4" descr="http://www.atmosp.physics.utoronto.ca/C-SPARC/News-images/OzoneLayer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89" y="836508"/>
            <a:ext cx="3775328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690" y="5707760"/>
            <a:ext cx="557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Ozone (O</a:t>
            </a:r>
            <a:r>
              <a:rPr lang="en-US" sz="1800" b="0" baseline="-250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3</a:t>
            </a:r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) is produced naturally in the stratosphere </a:t>
            </a:r>
          </a:p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from molecular oxygen (O</a:t>
            </a:r>
            <a:r>
              <a:rPr lang="en-US" sz="1800" b="0" baseline="-250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2</a:t>
            </a:r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)</a:t>
            </a:r>
          </a:p>
        </p:txBody>
      </p:sp>
      <p:pic>
        <p:nvPicPr>
          <p:cNvPr id="7" name="a0008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4522216"/>
            <a:ext cx="3378554" cy="23035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447801" y="4232677"/>
            <a:ext cx="4724399" cy="10903"/>
          </a:xfrm>
          <a:prstGeom prst="line">
            <a:avLst/>
          </a:prstGeom>
          <a:noFill/>
          <a:ln w="76200" cap="flat" cmpd="sng" algn="ctr">
            <a:solidFill>
              <a:srgbClr val="6633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448639" y="39053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663300"/>
                </a:solidFill>
                <a:latin typeface="Helvetica" charset="0"/>
                <a:ea typeface="ＭＳ Ｐゴシック" charset="-128"/>
              </a:rPr>
              <a:t>Earth surface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21" y="6286"/>
            <a:ext cx="1316163" cy="1316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24001" y="1789194"/>
            <a:ext cx="464241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000000"/>
              </a:solidFill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4027294">
            <a:off x="2173529" y="1577932"/>
            <a:ext cx="1138266" cy="550247"/>
          </a:xfrm>
          <a:prstGeom prst="rightArrow">
            <a:avLst/>
          </a:prstGeom>
          <a:solidFill>
            <a:srgbClr val="CC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000000"/>
              </a:solidFill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4027294">
            <a:off x="1891540" y="2357694"/>
            <a:ext cx="3063139" cy="55024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000000"/>
              </a:solidFill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3029" y="184398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Ozone layer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4425" y="14349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CC00FF"/>
                </a:solidFill>
                <a:latin typeface="Helvetica" charset="0"/>
                <a:ea typeface="ＭＳ Ｐゴシック" charset="-128"/>
              </a:rPr>
              <a:t>UV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1112" y="1384463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Visible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2001" y="4274635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Ozone absorbs UV radiation</a:t>
            </a:r>
          </a:p>
          <a:p>
            <a:r>
              <a:rPr lang="en-US" sz="1800" b="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while letting visible radiation through</a:t>
            </a:r>
          </a:p>
        </p:txBody>
      </p:sp>
    </p:spTree>
    <p:extLst>
      <p:ext uri="{BB962C8B-B14F-4D97-AF65-F5344CB8AC3E}">
        <p14:creationId xmlns:p14="http://schemas.microsoft.com/office/powerpoint/2010/main" val="3876949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59764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Chapman mechanism for stratospheric ozone (1930)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extLst/>
          </p:nvPr>
        </p:nvGraphicFramePr>
        <p:xfrm>
          <a:off x="3233739" y="1758950"/>
          <a:ext cx="60293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2" name="Equation" r:id="rId3" imgW="2793960" imgH="914400" progId="Equation.DSMT4">
                  <p:embed/>
                </p:oleObj>
              </mc:Choice>
              <mc:Fallback>
                <p:oleObj name="Equation" r:id="rId3" imgW="2793960" imgH="914400" progId="Equation.DSMT4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9" y="1758950"/>
                        <a:ext cx="60293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 descr="Image result for sydney chapman">
            <a:extLst>
              <a:ext uri="{FF2B5EF4-FFF2-40B4-BE49-F238E27FC236}">
                <a16:creationId xmlns:a16="http://schemas.microsoft.com/office/drawing/2014/main" id="{5072E755-D63D-4EC9-B7C6-C3BA869D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15566"/>
            <a:ext cx="1494957" cy="22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58CB99-E508-4908-858C-D49582343279}"/>
              </a:ext>
            </a:extLst>
          </p:cNvPr>
          <p:cNvSpPr txBox="1"/>
          <p:nvPr/>
        </p:nvSpPr>
        <p:spPr>
          <a:xfrm>
            <a:off x="3233738" y="6250898"/>
            <a:ext cx="209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Sydney Chapman</a:t>
            </a:r>
          </a:p>
          <a:p>
            <a:r>
              <a:rPr lang="en-US" b="0" dirty="0"/>
              <a:t>(1888-1970)</a:t>
            </a:r>
          </a:p>
        </p:txBody>
      </p:sp>
    </p:spTree>
    <p:extLst>
      <p:ext uri="{BB962C8B-B14F-4D97-AF65-F5344CB8AC3E}">
        <p14:creationId xmlns:p14="http://schemas.microsoft.com/office/powerpoint/2010/main" val="3586710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a typeface="+mj-ea"/>
                <a:cs typeface="+mj-cs"/>
              </a:rPr>
              <a:t>Chapman mechanism vs. observations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r="2499"/>
          <a:stretch>
            <a:fillRect/>
          </a:stretch>
        </p:blipFill>
        <p:spPr bwMode="auto">
          <a:xfrm>
            <a:off x="1524000" y="838200"/>
            <a:ext cx="89154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356850" y="4953000"/>
            <a:ext cx="458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-3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9407663" y="3518693"/>
            <a:ext cx="1416050" cy="1476375"/>
            <a:chOff x="4752" y="2016"/>
            <a:chExt cx="892" cy="930"/>
          </a:xfrm>
        </p:grpSpPr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H="1" flipV="1">
              <a:off x="4896" y="2016"/>
              <a:ext cx="288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320" name="Text Box 7"/>
            <p:cNvSpPr txBox="1">
              <a:spLocks noChangeArrowheads="1"/>
            </p:cNvSpPr>
            <p:nvPr/>
          </p:nvSpPr>
          <p:spPr bwMode="auto">
            <a:xfrm>
              <a:off x="4752" y="2112"/>
              <a:ext cx="89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0" dirty="0">
                  <a:solidFill>
                    <a:srgbClr val="FF0000"/>
                  </a:solidFill>
                </a:rPr>
                <a:t>shape</a:t>
              </a:r>
            </a:p>
            <a:p>
              <a:r>
                <a:rPr lang="en-US" sz="2000" b="0" dirty="0">
                  <a:solidFill>
                    <a:srgbClr val="FF0000"/>
                  </a:solidFill>
                </a:rPr>
                <a:t>determined</a:t>
              </a:r>
            </a:p>
            <a:p>
              <a:r>
                <a:rPr lang="en-US" sz="2000" b="0" dirty="0">
                  <a:solidFill>
                    <a:srgbClr val="FF0000"/>
                  </a:solidFill>
                </a:rPr>
                <a:t>by </a:t>
              </a:r>
              <a:r>
                <a:rPr lang="en-US" sz="2000" b="0" i="1" dirty="0">
                  <a:solidFill>
                    <a:srgbClr val="FF0000"/>
                  </a:solidFill>
                </a:rPr>
                <a:t>k</a:t>
              </a:r>
              <a:r>
                <a:rPr lang="en-US" sz="2000" b="0" baseline="-25000" dirty="0">
                  <a:solidFill>
                    <a:srgbClr val="FF0000"/>
                  </a:solidFill>
                </a:rPr>
                <a:t>1</a:t>
              </a:r>
              <a:r>
                <a:rPr lang="en-US" sz="2000" b="0" i="1" dirty="0">
                  <a:solidFill>
                    <a:srgbClr val="FF0000"/>
                  </a:solidFill>
                </a:rPr>
                <a:t>n</a:t>
              </a:r>
              <a:r>
                <a:rPr lang="en-US" sz="2000" b="0" i="1" baseline="-25000" dirty="0">
                  <a:solidFill>
                    <a:srgbClr val="FF0000"/>
                  </a:solidFill>
                </a:rPr>
                <a:t>O2</a:t>
              </a:r>
              <a:endParaRPr lang="en-US" sz="2000" b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1524000" y="6048136"/>
            <a:ext cx="9405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Chapman mechanism reproduces shape, but is too high by factor 2-3  </a:t>
            </a:r>
            <a:r>
              <a:rPr lang="en-US" sz="2000" b="0" dirty="0">
                <a:solidFill>
                  <a:srgbClr val="FF0000"/>
                </a:solidFill>
                <a:latin typeface="Wingdings 3" charset="2"/>
              </a:rPr>
              <a:t>e </a:t>
            </a:r>
            <a:r>
              <a:rPr lang="en-US" sz="2000" b="0" dirty="0">
                <a:solidFill>
                  <a:srgbClr val="FF0000"/>
                </a:solidFill>
                <a:latin typeface="Arial" charset="0"/>
              </a:rPr>
              <a:t>missing sink!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807466-C3B2-4151-9D6A-E656385345C1}"/>
              </a:ext>
            </a:extLst>
          </p:cNvPr>
          <p:cNvCxnSpPr/>
          <p:nvPr/>
        </p:nvCxnSpPr>
        <p:spPr bwMode="auto">
          <a:xfrm flipH="1" flipV="1">
            <a:off x="5151621" y="1543988"/>
            <a:ext cx="2293495" cy="28631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4775ACB-7827-4CF2-842E-39A59122DF4D}"/>
              </a:ext>
            </a:extLst>
          </p:cNvPr>
          <p:cNvSpPr txBox="1"/>
          <p:nvPr/>
        </p:nvSpPr>
        <p:spPr>
          <a:xfrm>
            <a:off x="6226866" y="3764828"/>
            <a:ext cx="101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log </a:t>
            </a:r>
            <a:r>
              <a:rPr lang="en-US" sz="2000" b="0" i="1" dirty="0">
                <a:solidFill>
                  <a:schemeClr val="accent2"/>
                </a:solidFill>
              </a:rPr>
              <a:t>n</a:t>
            </a:r>
            <a:r>
              <a:rPr lang="en-US" sz="2000" b="0" i="1" baseline="-25000" dirty="0">
                <a:solidFill>
                  <a:schemeClr val="accent2"/>
                </a:solidFill>
              </a:rPr>
              <a:t>O2</a:t>
            </a:r>
            <a:endParaRPr lang="en-US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114" y="-308113"/>
            <a:ext cx="8164026" cy="1143000"/>
          </a:xfrm>
        </p:spPr>
        <p:txBody>
          <a:bodyPr/>
          <a:lstStyle/>
          <a:p>
            <a:r>
              <a:rPr lang="en-US" sz="1800" dirty="0"/>
              <a:t>Ozone loss catalyzed by nitrogen oxide radicals (NO</a:t>
            </a:r>
            <a:r>
              <a:rPr lang="en-US" sz="1800" baseline="-25000" dirty="0"/>
              <a:t>x</a:t>
            </a:r>
            <a:r>
              <a:rPr lang="en-US" sz="18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2905" y="566530"/>
            <a:ext cx="4609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Initiation: </a:t>
            </a:r>
            <a:r>
              <a:rPr lang="en-US" sz="1800" b="0" dirty="0">
                <a:solidFill>
                  <a:srgbClr val="FF0000"/>
                </a:solidFill>
              </a:rPr>
              <a:t>conversion of air to NO radicals</a:t>
            </a:r>
          </a:p>
          <a:p>
            <a:r>
              <a:rPr lang="en-US" sz="1800" b="0" dirty="0">
                <a:solidFill>
                  <a:srgbClr val="FF0000"/>
                </a:solidFill>
              </a:rPr>
              <a:t> in combustion engine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259214"/>
              </p:ext>
            </p:extLst>
          </p:nvPr>
        </p:nvGraphicFramePr>
        <p:xfrm>
          <a:off x="5887278" y="566531"/>
          <a:ext cx="3339548" cy="146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58" name="Equation" r:id="rId3" imgW="2082600" imgH="914400" progId="Equation.DSMT4">
                  <p:embed/>
                </p:oleObj>
              </mc:Choice>
              <mc:Fallback>
                <p:oleObj name="Equation" r:id="rId3" imgW="2082600" imgH="914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87278" y="566531"/>
                        <a:ext cx="3339548" cy="1466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02906" y="2087504"/>
            <a:ext cx="600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Propagation: </a:t>
            </a:r>
            <a:r>
              <a:rPr lang="en-US" sz="1800" b="0" dirty="0">
                <a:solidFill>
                  <a:srgbClr val="FF0000"/>
                </a:solidFill>
              </a:rPr>
              <a:t>cycling of NO</a:t>
            </a:r>
            <a:r>
              <a:rPr lang="en-US" sz="1800" b="0" baseline="-25000" dirty="0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radicals (NO</a:t>
            </a:r>
            <a:r>
              <a:rPr lang="en-US" sz="1800" b="0" baseline="-25000" dirty="0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≡ NO + NO</a:t>
            </a:r>
            <a:r>
              <a:rPr lang="en-US" sz="1800" b="0" baseline="-25000" dirty="0">
                <a:solidFill>
                  <a:srgbClr val="FF0000"/>
                </a:solidFill>
              </a:rPr>
              <a:t>2</a:t>
            </a:r>
            <a:r>
              <a:rPr lang="en-US" sz="1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08462"/>
              </p:ext>
            </p:extLst>
          </p:nvPr>
        </p:nvGraphicFramePr>
        <p:xfrm>
          <a:off x="2213114" y="2557463"/>
          <a:ext cx="3077816" cy="10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59" name="Equation" r:id="rId5" imgW="2006280" imgH="698400" progId="Equation.DSMT4">
                  <p:embed/>
                </p:oleObj>
              </mc:Choice>
              <mc:Fallback>
                <p:oleObj name="Equation" r:id="rId5" imgW="2006280" imgH="698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3114" y="2557463"/>
                        <a:ext cx="3077816" cy="107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899591"/>
              </p:ext>
            </p:extLst>
          </p:nvPr>
        </p:nvGraphicFramePr>
        <p:xfrm>
          <a:off x="5541481" y="2576343"/>
          <a:ext cx="27273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0" name="Equation" r:id="rId7" imgW="1777680" imgH="685800" progId="Equation.DSMT4">
                  <p:embed/>
                </p:oleObj>
              </mc:Choice>
              <mc:Fallback>
                <p:oleObj name="Equation" r:id="rId7" imgW="1777680" imgH="685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1481" y="2576343"/>
                        <a:ext cx="2727325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58502" y="3230219"/>
            <a:ext cx="2667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R6 is rate-limiting step</a:t>
            </a:r>
          </a:p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for catalytic ozone loss:</a:t>
            </a:r>
          </a:p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-</a:t>
            </a:r>
            <a:r>
              <a:rPr lang="en-US" sz="1800" b="0" i="1" dirty="0">
                <a:solidFill>
                  <a:srgbClr val="AAE2CA">
                    <a:lumMod val="50000"/>
                  </a:srgbClr>
                </a:solidFill>
              </a:rPr>
              <a:t>d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[O</a:t>
            </a:r>
            <a:r>
              <a:rPr lang="en-US" sz="1800" b="0" baseline="-25000" dirty="0">
                <a:solidFill>
                  <a:srgbClr val="AAE2CA">
                    <a:lumMod val="50000"/>
                  </a:srgbClr>
                </a:solidFill>
              </a:rPr>
              <a:t>3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]/</a:t>
            </a:r>
            <a:r>
              <a:rPr lang="en-US" sz="1800" b="0" i="1" dirty="0" err="1">
                <a:solidFill>
                  <a:srgbClr val="AAE2CA">
                    <a:lumMod val="50000"/>
                  </a:srgbClr>
                </a:solidFill>
              </a:rPr>
              <a:t>dt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 = 2</a:t>
            </a:r>
            <a:r>
              <a:rPr lang="en-US" sz="1800" b="0" i="1" dirty="0">
                <a:solidFill>
                  <a:srgbClr val="AAE2CA">
                    <a:lumMod val="50000"/>
                  </a:srgbClr>
                </a:solidFill>
              </a:rPr>
              <a:t>k</a:t>
            </a:r>
            <a:r>
              <a:rPr lang="en-US" sz="1800" b="0" i="1" baseline="-25000" dirty="0">
                <a:solidFill>
                  <a:srgbClr val="AAE2CA">
                    <a:lumMod val="50000"/>
                  </a:srgbClr>
                </a:solidFill>
              </a:rPr>
              <a:t>6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[NO</a:t>
            </a:r>
            <a:r>
              <a:rPr lang="en-US" sz="1800" b="0" baseline="-25000" dirty="0">
                <a:solidFill>
                  <a:srgbClr val="AAE2CA">
                    <a:lumMod val="50000"/>
                  </a:srgbClr>
                </a:solidFill>
              </a:rPr>
              <a:t>2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][O]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2905" y="3987858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Termination: </a:t>
            </a:r>
            <a:r>
              <a:rPr lang="en-US" sz="1800" b="0" dirty="0">
                <a:solidFill>
                  <a:srgbClr val="FF0000"/>
                </a:solidFill>
              </a:rPr>
              <a:t>oxidation of NO</a:t>
            </a:r>
            <a:r>
              <a:rPr lang="en-US" sz="1800" b="0" baseline="-25000" dirty="0">
                <a:solidFill>
                  <a:srgbClr val="FF0000"/>
                </a:solidFill>
              </a:rPr>
              <a:t>x</a:t>
            </a:r>
            <a:r>
              <a:rPr lang="en-US" sz="1800" b="0" dirty="0">
                <a:solidFill>
                  <a:srgbClr val="FF0000"/>
                </a:solidFill>
              </a:rPr>
              <a:t> to HNO</a:t>
            </a:r>
            <a:r>
              <a:rPr lang="en-US" sz="1800" b="0" baseline="-25000" dirty="0">
                <a:solidFill>
                  <a:srgbClr val="FF0000"/>
                </a:solidFill>
              </a:rPr>
              <a:t>3 </a:t>
            </a:r>
            <a:r>
              <a:rPr lang="en-US" sz="1800" b="0" dirty="0">
                <a:solidFill>
                  <a:srgbClr val="00B050"/>
                </a:solidFill>
              </a:rPr>
              <a:t>(nitric acid)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441110"/>
              </p:ext>
            </p:extLst>
          </p:nvPr>
        </p:nvGraphicFramePr>
        <p:xfrm>
          <a:off x="3788087" y="4452316"/>
          <a:ext cx="35067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1" name="Equation" r:id="rId9" imgW="2286000" imgH="228600" progId="Equation.DSMT4">
                  <p:embed/>
                </p:oleObj>
              </mc:Choice>
              <mc:Fallback>
                <p:oleObj name="Equation" r:id="rId9" imgW="22860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88087" y="4452316"/>
                        <a:ext cx="3506787" cy="35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02905" y="5099828"/>
            <a:ext cx="471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Recycling: </a:t>
            </a:r>
            <a:r>
              <a:rPr lang="en-US" sz="1800" b="0" dirty="0">
                <a:solidFill>
                  <a:srgbClr val="FF0000"/>
                </a:solidFill>
              </a:rPr>
              <a:t>conversion of HNO</a:t>
            </a:r>
            <a:r>
              <a:rPr lang="en-US" sz="1800" b="0" baseline="-25000" dirty="0">
                <a:solidFill>
                  <a:srgbClr val="FF0000"/>
                </a:solidFill>
              </a:rPr>
              <a:t>3</a:t>
            </a:r>
            <a:r>
              <a:rPr lang="en-US" sz="1800" b="0" dirty="0">
                <a:solidFill>
                  <a:srgbClr val="FF0000"/>
                </a:solidFill>
              </a:rPr>
              <a:t> back to NO</a:t>
            </a:r>
            <a:r>
              <a:rPr lang="en-US" sz="1800" b="0" baseline="-25000" dirty="0">
                <a:solidFill>
                  <a:srgbClr val="FF0000"/>
                </a:solidFill>
              </a:rPr>
              <a:t>x</a:t>
            </a:r>
            <a:endParaRPr lang="en-US" sz="1800" b="0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452660"/>
              </p:ext>
            </p:extLst>
          </p:nvPr>
        </p:nvGraphicFramePr>
        <p:xfrm>
          <a:off x="3788086" y="5626615"/>
          <a:ext cx="3078162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2" name="Equation" r:id="rId11" imgW="2006280" imgH="228600" progId="Equation.DSMT4">
                  <p:embed/>
                </p:oleObj>
              </mc:Choice>
              <mc:Fallback>
                <p:oleObj name="Equation" r:id="rId11" imgW="20062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88086" y="5626615"/>
                        <a:ext cx="3078162" cy="35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910241" y="6046703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HNO</a:t>
            </a:r>
            <a:r>
              <a:rPr lang="en-US" sz="1800" b="0" baseline="-25000" dirty="0">
                <a:solidFill>
                  <a:srgbClr val="AAE2CA">
                    <a:lumMod val="50000"/>
                  </a:srgbClr>
                </a:solidFill>
              </a:rPr>
              <a:t>3</a:t>
            </a:r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 is called a ‘reservoir’ for NO</a:t>
            </a:r>
            <a:r>
              <a:rPr lang="en-US" sz="1800" b="0" baseline="-25000" dirty="0">
                <a:solidFill>
                  <a:srgbClr val="AAE2CA">
                    <a:lumMod val="50000"/>
                  </a:srgbClr>
                </a:solidFill>
              </a:rPr>
              <a:t>x</a:t>
            </a:r>
            <a:endParaRPr lang="en-US" sz="1800" b="0" dirty="0">
              <a:solidFill>
                <a:srgbClr val="AAE2C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2513" y="4390766"/>
            <a:ext cx="296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OH is a very strong oxidant</a:t>
            </a:r>
          </a:p>
          <a:p>
            <a:r>
              <a:rPr lang="en-US" sz="1800" b="0" dirty="0">
                <a:solidFill>
                  <a:srgbClr val="AAE2CA">
                    <a:lumMod val="50000"/>
                  </a:srgbClr>
                </a:solidFill>
              </a:rPr>
              <a:t>(we will encounter it often)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D1F5F-6A8A-419D-AB1E-CD51F347BBF6}"/>
              </a:ext>
            </a:extLst>
          </p:cNvPr>
          <p:cNvSpPr txBox="1"/>
          <p:nvPr/>
        </p:nvSpPr>
        <p:spPr>
          <a:xfrm>
            <a:off x="1702906" y="1227602"/>
            <a:ext cx="27671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solidFill>
                  <a:srgbClr val="00B050"/>
                </a:solidFill>
              </a:rPr>
              <a:t>NO ≡ nitric oxide</a:t>
            </a:r>
          </a:p>
          <a:p>
            <a:pPr algn="l"/>
            <a:r>
              <a:rPr lang="en-US" sz="1800" b="0" dirty="0">
                <a:solidFill>
                  <a:srgbClr val="00B050"/>
                </a:solidFill>
              </a:rPr>
              <a:t>NO</a:t>
            </a:r>
            <a:r>
              <a:rPr lang="en-US" sz="1800" b="0" baseline="-25000" dirty="0">
                <a:solidFill>
                  <a:srgbClr val="00B050"/>
                </a:solidFill>
              </a:rPr>
              <a:t>2</a:t>
            </a:r>
            <a:r>
              <a:rPr lang="en-US" sz="1800" b="0" dirty="0">
                <a:solidFill>
                  <a:srgbClr val="00B050"/>
                </a:solidFill>
              </a:rPr>
              <a:t> ≡ nitrogen dioxide</a:t>
            </a:r>
          </a:p>
        </p:txBody>
      </p:sp>
    </p:spTree>
    <p:extLst>
      <p:ext uri="{BB962C8B-B14F-4D97-AF65-F5344CB8AC3E}">
        <p14:creationId xmlns:p14="http://schemas.microsoft.com/office/powerpoint/2010/main" val="1447092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-260489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Computing the NO</a:t>
            </a:r>
            <a:r>
              <a:rPr lang="en-US" baseline="-25000" dirty="0"/>
              <a:t>x</a:t>
            </a:r>
            <a:r>
              <a:rPr lang="en-US" dirty="0"/>
              <a:t>-catalyzed ozone loss rate</a:t>
            </a:r>
            <a:endParaRPr lang="en-US" baseline="-25000" dirty="0"/>
          </a:p>
        </p:txBody>
      </p:sp>
      <p:sp>
        <p:nvSpPr>
          <p:cNvPr id="2" name="Freeform 1"/>
          <p:cNvSpPr/>
          <p:nvPr/>
        </p:nvSpPr>
        <p:spPr bwMode="auto">
          <a:xfrm>
            <a:off x="7735957" y="1381540"/>
            <a:ext cx="1699591" cy="1013791"/>
          </a:xfrm>
          <a:custGeom>
            <a:avLst/>
            <a:gdLst>
              <a:gd name="connsiteX0" fmla="*/ 1699591 w 1699591"/>
              <a:gd name="connsiteY0" fmla="*/ 119270 h 1013791"/>
              <a:gd name="connsiteX1" fmla="*/ 1162878 w 1699591"/>
              <a:gd name="connsiteY1" fmla="*/ 0 h 1013791"/>
              <a:gd name="connsiteX2" fmla="*/ 79513 w 1699591"/>
              <a:gd name="connsiteY2" fmla="*/ 268357 h 1013791"/>
              <a:gd name="connsiteX3" fmla="*/ 0 w 1699591"/>
              <a:gd name="connsiteY3" fmla="*/ 695739 h 1013791"/>
              <a:gd name="connsiteX4" fmla="*/ 208722 w 1699591"/>
              <a:gd name="connsiteY4" fmla="*/ 815009 h 1013791"/>
              <a:gd name="connsiteX5" fmla="*/ 914400 w 1699591"/>
              <a:gd name="connsiteY5" fmla="*/ 884583 h 1013791"/>
              <a:gd name="connsiteX6" fmla="*/ 1560443 w 1699591"/>
              <a:gd name="connsiteY6" fmla="*/ 1013791 h 1013791"/>
              <a:gd name="connsiteX7" fmla="*/ 1699591 w 1699591"/>
              <a:gd name="connsiteY7" fmla="*/ 119270 h 101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9591" h="1013791">
                <a:moveTo>
                  <a:pt x="1699591" y="119270"/>
                </a:moveTo>
                <a:lnTo>
                  <a:pt x="1162878" y="0"/>
                </a:lnTo>
                <a:lnTo>
                  <a:pt x="79513" y="268357"/>
                </a:lnTo>
                <a:lnTo>
                  <a:pt x="0" y="695739"/>
                </a:lnTo>
                <a:lnTo>
                  <a:pt x="208722" y="815009"/>
                </a:lnTo>
                <a:lnTo>
                  <a:pt x="914400" y="884583"/>
                </a:lnTo>
                <a:lnTo>
                  <a:pt x="1560443" y="1013791"/>
                </a:lnTo>
                <a:lnTo>
                  <a:pt x="1699591" y="11927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81809" y="759101"/>
            <a:ext cx="8587961" cy="4439064"/>
            <a:chOff x="238539" y="1743075"/>
            <a:chExt cx="8587961" cy="4439064"/>
          </a:xfrm>
        </p:grpSpPr>
        <p:pic>
          <p:nvPicPr>
            <p:cNvPr id="1945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9644" t="16071" r="16856" b="23036"/>
            <a:stretch>
              <a:fillRect/>
            </a:stretch>
          </p:blipFill>
          <p:spPr bwMode="auto">
            <a:xfrm>
              <a:off x="241300" y="1743075"/>
              <a:ext cx="85852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238539" y="2574235"/>
              <a:ext cx="3349487" cy="36079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 bwMode="auto">
            <a:xfrm>
              <a:off x="3558209" y="2932043"/>
              <a:ext cx="735495" cy="457200"/>
            </a:xfrm>
            <a:custGeom>
              <a:avLst/>
              <a:gdLst>
                <a:gd name="connsiteX0" fmla="*/ 0 w 735495"/>
                <a:gd name="connsiteY0" fmla="*/ 248479 h 457200"/>
                <a:gd name="connsiteX1" fmla="*/ 357808 w 735495"/>
                <a:gd name="connsiteY1" fmla="*/ 0 h 457200"/>
                <a:gd name="connsiteX2" fmla="*/ 735495 w 735495"/>
                <a:gd name="connsiteY2" fmla="*/ 278296 h 457200"/>
                <a:gd name="connsiteX3" fmla="*/ 327991 w 735495"/>
                <a:gd name="connsiteY3" fmla="*/ 457200 h 457200"/>
                <a:gd name="connsiteX4" fmla="*/ 59634 w 735495"/>
                <a:gd name="connsiteY4" fmla="*/ 278296 h 457200"/>
                <a:gd name="connsiteX5" fmla="*/ 59634 w 735495"/>
                <a:gd name="connsiteY5" fmla="*/ 278296 h 457200"/>
                <a:gd name="connsiteX6" fmla="*/ 59634 w 735495"/>
                <a:gd name="connsiteY6" fmla="*/ 27829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5495" h="457200">
                  <a:moveTo>
                    <a:pt x="0" y="248479"/>
                  </a:moveTo>
                  <a:lnTo>
                    <a:pt x="357808" y="0"/>
                  </a:lnTo>
                  <a:lnTo>
                    <a:pt x="735495" y="278296"/>
                  </a:lnTo>
                  <a:lnTo>
                    <a:pt x="327991" y="457200"/>
                  </a:lnTo>
                  <a:lnTo>
                    <a:pt x="59634" y="278296"/>
                  </a:lnTo>
                  <a:lnTo>
                    <a:pt x="59634" y="278296"/>
                  </a:lnTo>
                  <a:lnTo>
                    <a:pt x="59634" y="278296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989945" y="3156817"/>
            <a:ext cx="7553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tropopause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7726018" y="1361661"/>
            <a:ext cx="1769993" cy="1093304"/>
          </a:xfrm>
          <a:custGeom>
            <a:avLst/>
            <a:gdLst>
              <a:gd name="connsiteX0" fmla="*/ 0 w 1769993"/>
              <a:gd name="connsiteY0" fmla="*/ 695739 h 1093304"/>
              <a:gd name="connsiteX1" fmla="*/ 775253 w 1769993"/>
              <a:gd name="connsiteY1" fmla="*/ 0 h 1093304"/>
              <a:gd name="connsiteX2" fmla="*/ 1391479 w 1769993"/>
              <a:gd name="connsiteY2" fmla="*/ 9939 h 1093304"/>
              <a:gd name="connsiteX3" fmla="*/ 1411357 w 1769993"/>
              <a:gd name="connsiteY3" fmla="*/ 39756 h 1093304"/>
              <a:gd name="connsiteX4" fmla="*/ 1441174 w 1769993"/>
              <a:gd name="connsiteY4" fmla="*/ 49696 h 1093304"/>
              <a:gd name="connsiteX5" fmla="*/ 1461053 w 1769993"/>
              <a:gd name="connsiteY5" fmla="*/ 59635 h 1093304"/>
              <a:gd name="connsiteX6" fmla="*/ 1461053 w 1769993"/>
              <a:gd name="connsiteY6" fmla="*/ 59635 h 1093304"/>
              <a:gd name="connsiteX7" fmla="*/ 1560444 w 1769993"/>
              <a:gd name="connsiteY7" fmla="*/ 89452 h 1093304"/>
              <a:gd name="connsiteX8" fmla="*/ 1600200 w 1769993"/>
              <a:gd name="connsiteY8" fmla="*/ 99391 h 1093304"/>
              <a:gd name="connsiteX9" fmla="*/ 1630018 w 1769993"/>
              <a:gd name="connsiteY9" fmla="*/ 119269 h 1093304"/>
              <a:gd name="connsiteX10" fmla="*/ 1679713 w 1769993"/>
              <a:gd name="connsiteY10" fmla="*/ 168965 h 1093304"/>
              <a:gd name="connsiteX11" fmla="*/ 1749287 w 1769993"/>
              <a:gd name="connsiteY11" fmla="*/ 218661 h 1093304"/>
              <a:gd name="connsiteX12" fmla="*/ 1769166 w 1769993"/>
              <a:gd name="connsiteY12" fmla="*/ 268356 h 1093304"/>
              <a:gd name="connsiteX13" fmla="*/ 1769166 w 1769993"/>
              <a:gd name="connsiteY13" fmla="*/ 268356 h 1093304"/>
              <a:gd name="connsiteX14" fmla="*/ 1759226 w 1769993"/>
              <a:gd name="connsiteY14" fmla="*/ 357809 h 1093304"/>
              <a:gd name="connsiteX15" fmla="*/ 1739348 w 1769993"/>
              <a:gd name="connsiteY15" fmla="*/ 427382 h 1093304"/>
              <a:gd name="connsiteX16" fmla="*/ 1729409 w 1769993"/>
              <a:gd name="connsiteY16" fmla="*/ 487017 h 1093304"/>
              <a:gd name="connsiteX17" fmla="*/ 1709531 w 1769993"/>
              <a:gd name="connsiteY17" fmla="*/ 626165 h 1093304"/>
              <a:gd name="connsiteX18" fmla="*/ 1689653 w 1769993"/>
              <a:gd name="connsiteY18" fmla="*/ 655982 h 1093304"/>
              <a:gd name="connsiteX19" fmla="*/ 1679713 w 1769993"/>
              <a:gd name="connsiteY19" fmla="*/ 705678 h 1093304"/>
              <a:gd name="connsiteX20" fmla="*/ 1659835 w 1769993"/>
              <a:gd name="connsiteY20" fmla="*/ 765313 h 1093304"/>
              <a:gd name="connsiteX21" fmla="*/ 1639957 w 1769993"/>
              <a:gd name="connsiteY21" fmla="*/ 844826 h 1093304"/>
              <a:gd name="connsiteX22" fmla="*/ 1630018 w 1769993"/>
              <a:gd name="connsiteY22" fmla="*/ 1063487 h 1093304"/>
              <a:gd name="connsiteX23" fmla="*/ 1620079 w 1769993"/>
              <a:gd name="connsiteY23" fmla="*/ 1093304 h 1093304"/>
              <a:gd name="connsiteX24" fmla="*/ 1620079 w 1769993"/>
              <a:gd name="connsiteY24" fmla="*/ 1063487 h 1093304"/>
              <a:gd name="connsiteX25" fmla="*/ 1620079 w 1769993"/>
              <a:gd name="connsiteY25" fmla="*/ 1063487 h 1093304"/>
              <a:gd name="connsiteX26" fmla="*/ 974035 w 1769993"/>
              <a:gd name="connsiteY26" fmla="*/ 1033669 h 1093304"/>
              <a:gd name="connsiteX27" fmla="*/ 298174 w 1769993"/>
              <a:gd name="connsiteY27" fmla="*/ 884582 h 1093304"/>
              <a:gd name="connsiteX28" fmla="*/ 159026 w 1769993"/>
              <a:gd name="connsiteY28" fmla="*/ 864704 h 1093304"/>
              <a:gd name="connsiteX29" fmla="*/ 49696 w 1769993"/>
              <a:gd name="connsiteY29" fmla="*/ 675861 h 109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69993" h="1093304">
                <a:moveTo>
                  <a:pt x="0" y="695739"/>
                </a:moveTo>
                <a:lnTo>
                  <a:pt x="775253" y="0"/>
                </a:lnTo>
                <a:lnTo>
                  <a:pt x="1391479" y="9939"/>
                </a:lnTo>
                <a:cubicBezTo>
                  <a:pt x="1403401" y="10684"/>
                  <a:pt x="1402029" y="32294"/>
                  <a:pt x="1411357" y="39756"/>
                </a:cubicBezTo>
                <a:cubicBezTo>
                  <a:pt x="1419538" y="46301"/>
                  <a:pt x="1431447" y="45805"/>
                  <a:pt x="1441174" y="49696"/>
                </a:cubicBezTo>
                <a:cubicBezTo>
                  <a:pt x="1448052" y="52447"/>
                  <a:pt x="1454427" y="56322"/>
                  <a:pt x="1461053" y="59635"/>
                </a:cubicBezTo>
                <a:lnTo>
                  <a:pt x="1461053" y="59635"/>
                </a:lnTo>
                <a:lnTo>
                  <a:pt x="1560444" y="89452"/>
                </a:lnTo>
                <a:cubicBezTo>
                  <a:pt x="1573578" y="93205"/>
                  <a:pt x="1587645" y="94010"/>
                  <a:pt x="1600200" y="99391"/>
                </a:cubicBezTo>
                <a:cubicBezTo>
                  <a:pt x="1611180" y="104096"/>
                  <a:pt x="1620079" y="112643"/>
                  <a:pt x="1630018" y="119269"/>
                </a:cubicBezTo>
                <a:cubicBezTo>
                  <a:pt x="1668301" y="176695"/>
                  <a:pt x="1628178" y="124792"/>
                  <a:pt x="1679713" y="168965"/>
                </a:cubicBezTo>
                <a:cubicBezTo>
                  <a:pt x="1739741" y="220418"/>
                  <a:pt x="1694500" y="200399"/>
                  <a:pt x="1749287" y="218661"/>
                </a:cubicBezTo>
                <a:cubicBezTo>
                  <a:pt x="1776194" y="245567"/>
                  <a:pt x="1769166" y="229168"/>
                  <a:pt x="1769166" y="268356"/>
                </a:cubicBezTo>
                <a:lnTo>
                  <a:pt x="1769166" y="268356"/>
                </a:lnTo>
                <a:cubicBezTo>
                  <a:pt x="1765853" y="298174"/>
                  <a:pt x="1763788" y="328157"/>
                  <a:pt x="1759226" y="357809"/>
                </a:cubicBezTo>
                <a:cubicBezTo>
                  <a:pt x="1755660" y="380987"/>
                  <a:pt x="1746770" y="405116"/>
                  <a:pt x="1739348" y="427382"/>
                </a:cubicBezTo>
                <a:cubicBezTo>
                  <a:pt x="1736035" y="447260"/>
                  <a:pt x="1732398" y="467087"/>
                  <a:pt x="1729409" y="487017"/>
                </a:cubicBezTo>
                <a:cubicBezTo>
                  <a:pt x="1722459" y="533352"/>
                  <a:pt x="1720262" y="580557"/>
                  <a:pt x="1709531" y="626165"/>
                </a:cubicBezTo>
                <a:cubicBezTo>
                  <a:pt x="1706795" y="637793"/>
                  <a:pt x="1696279" y="646043"/>
                  <a:pt x="1689653" y="655982"/>
                </a:cubicBezTo>
                <a:cubicBezTo>
                  <a:pt x="1686340" y="672547"/>
                  <a:pt x="1684158" y="689380"/>
                  <a:pt x="1679713" y="705678"/>
                </a:cubicBezTo>
                <a:cubicBezTo>
                  <a:pt x="1674200" y="725893"/>
                  <a:pt x="1664917" y="744985"/>
                  <a:pt x="1659835" y="765313"/>
                </a:cubicBezTo>
                <a:lnTo>
                  <a:pt x="1639957" y="844826"/>
                </a:lnTo>
                <a:cubicBezTo>
                  <a:pt x="1636644" y="917713"/>
                  <a:pt x="1635836" y="990757"/>
                  <a:pt x="1630018" y="1063487"/>
                </a:cubicBezTo>
                <a:cubicBezTo>
                  <a:pt x="1629183" y="1073930"/>
                  <a:pt x="1630556" y="1093304"/>
                  <a:pt x="1620079" y="1093304"/>
                </a:cubicBezTo>
                <a:cubicBezTo>
                  <a:pt x="1610140" y="1093304"/>
                  <a:pt x="1620079" y="1073426"/>
                  <a:pt x="1620079" y="1063487"/>
                </a:cubicBezTo>
                <a:lnTo>
                  <a:pt x="1620079" y="1063487"/>
                </a:lnTo>
                <a:lnTo>
                  <a:pt x="974035" y="1033669"/>
                </a:lnTo>
                <a:lnTo>
                  <a:pt x="298174" y="884582"/>
                </a:lnTo>
                <a:lnTo>
                  <a:pt x="159026" y="864704"/>
                </a:lnTo>
                <a:lnTo>
                  <a:pt x="49696" y="675861"/>
                </a:ln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1477" y="1902101"/>
            <a:ext cx="298350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0" dirty="0">
                <a:solidFill>
                  <a:srgbClr val="000000"/>
                </a:solidFill>
              </a:rPr>
              <a:t>NO</a:t>
            </a:r>
            <a:r>
              <a:rPr lang="en-US" b="0" baseline="-25000" dirty="0">
                <a:solidFill>
                  <a:srgbClr val="000000"/>
                </a:solidFill>
              </a:rPr>
              <a:t>x</a:t>
            </a:r>
            <a:r>
              <a:rPr lang="en-US" b="0" dirty="0">
                <a:solidFill>
                  <a:srgbClr val="000000"/>
                </a:solidFill>
              </a:rPr>
              <a:t> emission rate </a:t>
            </a:r>
            <a:r>
              <a:rPr lang="en-US" b="0" i="1" dirty="0">
                <a:solidFill>
                  <a:srgbClr val="000000"/>
                </a:solidFill>
              </a:rPr>
              <a:t>E</a:t>
            </a:r>
          </a:p>
          <a:p>
            <a:pPr marL="342900" indent="-342900">
              <a:buFontTx/>
              <a:buAutoNum type="arabicPeriod"/>
            </a:pPr>
            <a:endParaRPr lang="en-US" b="0" i="1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b="0" dirty="0">
                <a:solidFill>
                  <a:srgbClr val="000000"/>
                </a:solidFill>
              </a:rPr>
              <a:t>[NO</a:t>
            </a:r>
            <a:r>
              <a:rPr lang="en-US" b="0" baseline="-25000" dirty="0">
                <a:solidFill>
                  <a:srgbClr val="000000"/>
                </a:solidFill>
              </a:rPr>
              <a:t>x</a:t>
            </a:r>
            <a:r>
              <a:rPr lang="en-US" b="0" dirty="0">
                <a:solidFill>
                  <a:srgbClr val="000000"/>
                </a:solidFill>
              </a:rPr>
              <a:t>]/[</a:t>
            </a:r>
            <a:r>
              <a:rPr lang="en-US" b="0" dirty="0" err="1">
                <a:solidFill>
                  <a:srgbClr val="000000"/>
                </a:solidFill>
              </a:rPr>
              <a:t>NO</a:t>
            </a:r>
            <a:r>
              <a:rPr lang="en-US" b="0" baseline="-25000" dirty="0" err="1">
                <a:solidFill>
                  <a:srgbClr val="000000"/>
                </a:solidFill>
              </a:rPr>
              <a:t>y</a:t>
            </a:r>
            <a:r>
              <a:rPr lang="en-US" b="0" dirty="0">
                <a:solidFill>
                  <a:srgbClr val="000000"/>
                </a:solidFill>
              </a:rPr>
              <a:t>] ratio </a:t>
            </a:r>
            <a:r>
              <a:rPr lang="en-US" b="0" dirty="0">
                <a:solidFill>
                  <a:srgbClr val="FF0000"/>
                </a:solidFill>
              </a:rPr>
              <a:t>(&lt; 0.1)</a:t>
            </a:r>
          </a:p>
          <a:p>
            <a:pPr marL="342900" indent="-342900">
              <a:buFontTx/>
              <a:buAutoNum type="arabicPeriod"/>
            </a:pPr>
            <a:endParaRPr lang="en-US" b="0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b="0" dirty="0"/>
              <a:t>[NO</a:t>
            </a:r>
            <a:r>
              <a:rPr lang="en-US" b="0" baseline="-25000" dirty="0"/>
              <a:t>2</a:t>
            </a:r>
            <a:r>
              <a:rPr lang="en-US" b="0" dirty="0"/>
              <a:t>]/[NO</a:t>
            </a:r>
            <a:r>
              <a:rPr lang="en-US" b="0" baseline="-25000" dirty="0"/>
              <a:t>x</a:t>
            </a:r>
            <a:r>
              <a:rPr lang="en-US" b="0" dirty="0"/>
              <a:t>] ratio </a:t>
            </a:r>
            <a:r>
              <a:rPr lang="en-US" b="0" dirty="0">
                <a:solidFill>
                  <a:srgbClr val="FF0000"/>
                </a:solidFill>
              </a:rPr>
              <a:t>(≈ 1)</a:t>
            </a:r>
          </a:p>
          <a:p>
            <a:pPr marL="342900" indent="-342900">
              <a:buFontTx/>
              <a:buAutoNum type="arabicPeriod"/>
            </a:pPr>
            <a:endParaRPr lang="en-US" b="0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b="0" dirty="0">
                <a:solidFill>
                  <a:srgbClr val="000000"/>
                </a:solidFill>
              </a:rPr>
              <a:t>Ozone loss rate given by (R6)</a:t>
            </a:r>
          </a:p>
          <a:p>
            <a:pPr marL="342900" indent="-342900">
              <a:buFontTx/>
              <a:buAutoNum type="arabicPeriod"/>
            </a:pPr>
            <a:endParaRPr lang="en-US" b="0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b="0" dirty="0">
                <a:solidFill>
                  <a:srgbClr val="000000"/>
                </a:solidFill>
              </a:rPr>
              <a:t>Residence time </a:t>
            </a:r>
            <a:r>
              <a:rPr lang="el-GR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air </a:t>
            </a:r>
            <a:r>
              <a:rPr lang="en-US" b="0" dirty="0">
                <a:solidFill>
                  <a:srgbClr val="000000"/>
                </a:solidFill>
              </a:rPr>
              <a:t>in stratosphere </a:t>
            </a:r>
            <a:r>
              <a:rPr lang="en-US" b="0" dirty="0">
                <a:solidFill>
                  <a:srgbClr val="FF0000"/>
                </a:solidFill>
              </a:rPr>
              <a:t>(≈1 year)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463401"/>
            <a:ext cx="1449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Loss rate depends on: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803400" y="5149851"/>
          <a:ext cx="8421688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0" name="Equation" r:id="rId5" imgW="4152600" imgH="444240" progId="Equation.DSMT4">
                  <p:embed/>
                </p:oleObj>
              </mc:Choice>
              <mc:Fallback>
                <p:oleObj name="Equation" r:id="rId5" imgW="4152600" imgH="4442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3400" y="5149851"/>
                        <a:ext cx="8421688" cy="90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077500" y="6271611"/>
            <a:ext cx="29466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Typically [NO</a:t>
            </a:r>
            <a:r>
              <a:rPr lang="en-US" b="0" baseline="-25000" dirty="0">
                <a:solidFill>
                  <a:srgbClr val="000000"/>
                </a:solidFill>
              </a:rPr>
              <a:t>x</a:t>
            </a:r>
            <a:r>
              <a:rPr lang="en-US" b="0" dirty="0">
                <a:solidFill>
                  <a:srgbClr val="000000"/>
                </a:solidFill>
              </a:rPr>
              <a:t>]/[</a:t>
            </a:r>
            <a:r>
              <a:rPr lang="en-US" b="0" dirty="0" err="1">
                <a:solidFill>
                  <a:srgbClr val="000000"/>
                </a:solidFill>
              </a:rPr>
              <a:t>NO</a:t>
            </a:r>
            <a:r>
              <a:rPr lang="en-US" b="0" baseline="-25000" dirty="0" err="1">
                <a:solidFill>
                  <a:srgbClr val="000000"/>
                </a:solidFill>
              </a:rPr>
              <a:t>y</a:t>
            </a:r>
            <a:r>
              <a:rPr lang="en-US" b="0" dirty="0">
                <a:solidFill>
                  <a:srgbClr val="000000"/>
                </a:solidFill>
              </a:rPr>
              <a:t>] &lt; 0.1; importance of reservoirs!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26D36-7956-4AF3-8EA6-B3D6C92E67A6}"/>
              </a:ext>
            </a:extLst>
          </p:cNvPr>
          <p:cNvSpPr txBox="1"/>
          <p:nvPr/>
        </p:nvSpPr>
        <p:spPr>
          <a:xfrm>
            <a:off x="8462392" y="734770"/>
            <a:ext cx="290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Total nitrogen oxides</a:t>
            </a:r>
          </a:p>
          <a:p>
            <a:pPr algn="l"/>
            <a:r>
              <a:rPr lang="en-US" sz="1400" b="0" dirty="0"/>
              <a:t>Conserved in stratosphere</a:t>
            </a:r>
          </a:p>
        </p:txBody>
      </p:sp>
    </p:spTree>
    <p:extLst>
      <p:ext uri="{BB962C8B-B14F-4D97-AF65-F5344CB8AC3E}">
        <p14:creationId xmlns:p14="http://schemas.microsoft.com/office/powerpoint/2010/main" val="3575617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F10032D-85B5-4306-82CC-47275A0559E9}" vid="{A0C3C1E4-82B4-4DE5-AC93-43DC36640A79}"/>
    </a:ext>
  </a:extLst>
</a:theme>
</file>

<file path=ppt/theme/theme2.xml><?xml version="1.0" encoding="utf-8"?>
<a:theme xmlns:a="http://schemas.openxmlformats.org/drawingml/2006/main" name="1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.potx" id="{AF9B3FBE-4563-4426-8A17-5EA55D10AE14}" vid="{F559BA75-DAC6-4B4E-908A-19F84CA521A3}"/>
    </a:ext>
  </a:ext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(16_9 format)</Template>
  <TotalTime>10686</TotalTime>
  <Words>897</Words>
  <Application>Microsoft Office PowerPoint</Application>
  <PresentationFormat>Widescreen</PresentationFormat>
  <Paragraphs>153</Paragraphs>
  <Slides>21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ＭＳ Ｐゴシック</vt:lpstr>
      <vt:lpstr>Arial</vt:lpstr>
      <vt:lpstr>Calibri</vt:lpstr>
      <vt:lpstr>Century Gothic</vt:lpstr>
      <vt:lpstr>Helvetica</vt:lpstr>
      <vt:lpstr>Tahoma</vt:lpstr>
      <vt:lpstr>Times New Roman</vt:lpstr>
      <vt:lpstr>Wingdings</vt:lpstr>
      <vt:lpstr>Wingdings 3</vt:lpstr>
      <vt:lpstr>Viewgraph Landscape Template</vt:lpstr>
      <vt:lpstr>1_Viewgraph Landscape Template</vt:lpstr>
      <vt:lpstr>Default Design</vt:lpstr>
      <vt:lpstr>Clip</vt:lpstr>
      <vt:lpstr>Equation</vt:lpstr>
      <vt:lpstr>                   Welcome to the first short online course in the series The session will begin at 12 UTC - 14 CEST                     </vt:lpstr>
      <vt:lpstr>PowerPoint Presentation</vt:lpstr>
      <vt:lpstr>PowerPoint Presentation</vt:lpstr>
      <vt:lpstr>Course Program</vt:lpstr>
      <vt:lpstr>The ozone layer protects us from UV radiation</vt:lpstr>
      <vt:lpstr>Chapman mechanism for stratospheric ozone (1930)</vt:lpstr>
      <vt:lpstr>Chapman mechanism vs. observations</vt:lpstr>
      <vt:lpstr>Ozone loss catalyzed by nitrogen oxide radicals (NOx)</vt:lpstr>
      <vt:lpstr>Computing the NOx-catalyzed ozone loss rate</vt:lpstr>
      <vt:lpstr>Ozone loss catalyzed by chlorine radicals (ClOx)</vt:lpstr>
      <vt:lpstr>Computing the ClOx–catalyzed ozone loss rate</vt:lpstr>
      <vt:lpstr>What is the cause of the ozone hole?</vt:lpstr>
      <vt:lpstr>Conversion of Cl reservoirs to ClO in polar stratospheric clouds (PSCs) </vt:lpstr>
      <vt:lpstr>Polar stratospheric clouds require very cold conditions,  found mainly in Antarctic stratosphere in winter</vt:lpstr>
      <vt:lpstr>Year-to-year variability in Arctic ozone depletion is driven by temperature</vt:lpstr>
      <vt:lpstr>Ozone hole is a seasonal phenomenon it develops in austral spring (September-October) and is gone by December</vt:lpstr>
      <vt:lpstr>Even in cold winter, ozone depletion in Arctic  is much less than in Antarctic</vt:lpstr>
      <vt:lpstr>Montreal Protocol as model for successful global environmental action</vt:lpstr>
      <vt:lpstr>There is tentative evidence that Antarctic ozone recovery has begun</vt:lpstr>
      <vt:lpstr>PowerPoint Presentation</vt:lpstr>
      <vt:lpstr>Arctic ozone hole in 2020 Seen by IASI and GOME-2 You will reproduce these video in the practical session …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 Ullucci</dc:creator>
  <cp:lastModifiedBy>Federico Fierli</cp:lastModifiedBy>
  <cp:revision>36</cp:revision>
  <cp:lastPrinted>2006-03-06T14:11:17Z</cp:lastPrinted>
  <dcterms:created xsi:type="dcterms:W3CDTF">2020-09-01T11:55:07Z</dcterms:created>
  <dcterms:modified xsi:type="dcterms:W3CDTF">2021-02-25T08:29:04Z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153450</vt:lpwstr>
  </property>
  <property fmtid="{D5CDD505-2E9C-101B-9397-08002B2CF9AE}" pid="3" name="DM_DOCNAME">
    <vt:lpwstr>Presentation Landscape (16:9 format) Template</vt:lpwstr>
  </property>
  <property fmtid="{D5CDD505-2E9C-101B-9397-08002B2CF9AE}" pid="4" name="DM_AUTHOR">
    <vt:lpwstr>Hummingbird DM Administrator</vt:lpwstr>
  </property>
  <property fmtid="{D5CDD505-2E9C-101B-9397-08002B2CF9AE}" pid="5" name="DM_E_DOC_NO">
    <vt:lpwstr>EUM/GES/TEM/07/2025</vt:lpwstr>
  </property>
  <property fmtid="{D5CDD505-2E9C-101B-9397-08002B2CF9AE}" pid="6" name="DM_E_VER_NO">
    <vt:lpwstr>2W</vt:lpwstr>
  </property>
  <property fmtid="{D5CDD505-2E9C-101B-9397-08002B2CF9AE}" pid="7" name="DM_E_ISS_DATE">
    <vt:lpwstr>5 March 2019</vt:lpwstr>
  </property>
  <property fmtid="{D5CDD505-2E9C-101B-9397-08002B2CF9AE}" pid="8" name="DM_E_FROM_PERS2">
    <vt:lpwstr/>
  </property>
  <property fmtid="{D5CDD505-2E9C-101B-9397-08002B2CF9AE}" pid="9" name="DM_E_CONFID">
    <vt:lpwstr>Classification</vt:lpwstr>
  </property>
  <property fmtid="{D5CDD505-2E9C-101B-9397-08002B2CF9AE}" pid="10" name="DM_E_WBS_CODE">
    <vt:lpwstr/>
  </property>
  <property fmtid="{D5CDD505-2E9C-101B-9397-08002B2CF9AE}" pid="11" name="DM_E_DISTRIB">
    <vt:lpwstr/>
  </property>
</Properties>
</file>