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70" r:id="rId4"/>
    <p:sldId id="265" r:id="rId5"/>
    <p:sldId id="257" r:id="rId6"/>
    <p:sldId id="272" r:id="rId7"/>
    <p:sldId id="268" r:id="rId8"/>
    <p:sldId id="285" r:id="rId9"/>
    <p:sldId id="284" r:id="rId10"/>
    <p:sldId id="275" r:id="rId11"/>
    <p:sldId id="274" r:id="rId12"/>
    <p:sldId id="276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0B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 varScale="1">
        <p:scale>
          <a:sx n="89" d="100"/>
          <a:sy n="89" d="100"/>
        </p:scale>
        <p:origin x="174" y="90"/>
      </p:cViewPr>
      <p:guideLst>
        <p:guide orient="horz" pos="61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484D-188D-6A4D-8C8A-62C850BB2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C79D1-FE85-0447-80A5-F7E5BA565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83569-EE1E-7D46-AF7E-912E1E2A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24.5.2021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F54AD-2FAA-6B43-92A0-D6A06B61D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83D86-F2E1-5649-82C2-78691D82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7662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E408-9809-4347-B88F-2CD616F22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04A66-D484-E943-8D73-AEEA056BF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6DD46-EFE8-4844-8221-A06419AB8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24.5.2021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EE64A-870F-2A44-A719-4F564E843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03DB6-C322-5744-8A94-22B21BCC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211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ADAAFE-61D8-6F4C-9C5D-3708C18FDB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7BF4-103E-6D4F-9ABA-DB6BD033F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9B335-8E2B-1C45-971A-7961DE68C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24.5.2021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D30CF-8269-3843-A86A-F93F945D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452DA-4501-E34F-A0DA-DDD40F58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9156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6C1F-308C-0B49-8B7A-0928F47C4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E0E8D-26B1-C449-B0F8-68E106C85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0B72C-C5E8-2C45-BEC9-51AFEA98C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24.5.2021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66040-23BC-4D47-AB65-B91AC2EBE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42AE2-4E8F-7B42-B6C8-0CF538A47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1229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4AAD6-9015-2D4C-9389-21B11A19E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392B3-5F0C-574D-83EB-78628009E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A7165-7276-3F44-84D5-154090D7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24.5.2021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1A536-37C9-C747-BF28-C65EA4EF5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452D3-D63A-D747-85E3-935601464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084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8112D-9430-6247-8272-B593FDD63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84AEE-45E4-724D-AF7F-FFC9F96CA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38144-5F3B-0647-A7FD-EFD6037DE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5656F-E2BD-1B45-B40A-867A7F44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24.5.2021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EEFFD3-18A3-0644-9CD4-3ADCE87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C982A-5DA6-BB47-8499-BC9CCF0D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1988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BF7C0-DEB5-1242-971E-29670F21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03C1D-250A-734C-B7D5-DE49D009D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4B4D2-45EB-A741-86F1-50B37AF44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BA5FBC-9DA8-1B4B-AFD6-ACF758323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35D46E-51BE-6349-A35F-2070BCCF20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288233-228A-0C45-B135-92BFABDF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24.5.2021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0D6098-5D23-CD4A-AEAD-B2EC2D46A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D187C-10D2-9C47-9AB3-101A72AB9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090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39719-6BC9-4344-9164-282BA1A80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C5A527-6402-5D4E-8A39-47CB2A0D3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24.5.2021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7E8CD-6533-2549-B4D9-BDB5DBC0A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2159D1-D026-234E-9A8C-AA8F82C90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8352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F5888-2E59-514C-AA7C-0C2196F5C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24.5.2021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42558B-4891-5E4E-9AB7-7B5536BA1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45168-F7E7-0B44-BE7E-1C1598585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9111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83EE3-45B9-CF4D-BA1F-4095A159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C141A-A484-BC48-BE60-0CC098B1E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C9E56-D35F-504B-B495-A6DFDFF5E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A4CE04-8128-0B4B-9CF5-429D5761B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24.5.2021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84C44-433A-4541-AE57-3BCD89F2C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99DBD-93C3-074C-BD98-B0E416C19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6275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76700-CCE5-494F-8A31-7430CF403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5F4423-3848-4043-8DAB-DBBD7ED4A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4263F-D720-4742-B241-58E4508AC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32DE57-8B0A-4449-8B6C-1FC6A6B99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24.5.2021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8B842-D46F-9E47-8464-80F23CC6F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03EA1-39F5-BF47-A3F8-9F3AA697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1973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303FB0-3FB2-A24D-967E-C1D9B4582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8865B-83AD-F443-A68E-C09216053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ACFB0-01AA-7D4D-BA2B-9F7EEC031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16ADD-6893-7D45-867C-2D2C0E0B7920}" type="datetimeFigureOut">
              <a:rPr lang="fi-FI" smtClean="0"/>
              <a:t>24.5.2021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8B736-5D17-6445-9740-F2507CA67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89CE4CB4-4957-3E40-87A8-AAEAF1C76AE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677534" y="6004518"/>
            <a:ext cx="1630534" cy="853482"/>
          </a:xfrm>
          <a:prstGeom prst="rect">
            <a:avLst/>
          </a:prstGeom>
        </p:spPr>
      </p:pic>
      <p:pic>
        <p:nvPicPr>
          <p:cNvPr id="10" name="Picture 9" descr="A screen shot of a computer&#10;&#10;Description automatically generated">
            <a:extLst>
              <a:ext uri="{FF2B5EF4-FFF2-40B4-BE49-F238E27FC236}">
                <a16:creationId xmlns:a16="http://schemas.microsoft.com/office/drawing/2014/main" id="{EA44D24C-4AAF-4D45-9216-CFC39EA43BA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407769" y="6176963"/>
            <a:ext cx="2624833" cy="48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asi.aeris-data.fr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0" Type="http://schemas.openxmlformats.org/officeDocument/2006/relationships/image" Target="../media/image12.gif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acs.aeronomie.be/nrt/" TargetMode="Externa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csaf.org/offline_access.html" TargetMode="External"/><Relationship Id="rId2" Type="http://schemas.openxmlformats.org/officeDocument/2006/relationships/hyperlink" Target="https://acsaf.org/datarecord_acces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044EE1B-F540-1745-A002-E691B3ECA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510295"/>
            <a:ext cx="12192000" cy="641997"/>
          </a:xfrm>
        </p:spPr>
        <p:txBody>
          <a:bodyPr>
            <a:normAutofit/>
          </a:bodyPr>
          <a:lstStyle/>
          <a:p>
            <a:r>
              <a:rPr lang="fi-FI" sz="2800" b="1" dirty="0" err="1">
                <a:solidFill>
                  <a:srgbClr val="002060"/>
                </a:solidFill>
              </a:rPr>
              <a:t>Introduction</a:t>
            </a:r>
            <a:r>
              <a:rPr lang="fi-FI" sz="2800" b="1" dirty="0">
                <a:solidFill>
                  <a:srgbClr val="002060"/>
                </a:solidFill>
              </a:rPr>
              <a:t> to AC SAF </a:t>
            </a:r>
            <a:r>
              <a:rPr lang="fi-FI" sz="2800" b="1" dirty="0" err="1">
                <a:solidFill>
                  <a:srgbClr val="002060"/>
                </a:solidFill>
              </a:rPr>
              <a:t>Atmospheric</a:t>
            </a:r>
            <a:r>
              <a:rPr lang="fi-FI" sz="2800" b="1" dirty="0">
                <a:solidFill>
                  <a:srgbClr val="002060"/>
                </a:solidFill>
              </a:rPr>
              <a:t> </a:t>
            </a:r>
            <a:r>
              <a:rPr lang="fi-FI" sz="2800" b="1" dirty="0" err="1">
                <a:solidFill>
                  <a:srgbClr val="002060"/>
                </a:solidFill>
              </a:rPr>
              <a:t>Observations</a:t>
            </a:r>
            <a:r>
              <a:rPr lang="fi-FI" sz="2800" b="1" dirty="0">
                <a:solidFill>
                  <a:srgbClr val="002060"/>
                </a:solidFill>
              </a:rPr>
              <a:t>  for </a:t>
            </a:r>
            <a:r>
              <a:rPr lang="fi-FI" sz="2800" b="1" dirty="0" err="1">
                <a:solidFill>
                  <a:srgbClr val="002060"/>
                </a:solidFill>
              </a:rPr>
              <a:t>Wildfires</a:t>
            </a:r>
            <a:r>
              <a:rPr lang="fi-FI" sz="2800" b="1" dirty="0">
                <a:solidFill>
                  <a:srgbClr val="002060"/>
                </a:solidFill>
              </a:rPr>
              <a:t> </a:t>
            </a:r>
            <a:r>
              <a:rPr lang="fi-FI" sz="2800" b="1" dirty="0" err="1">
                <a:solidFill>
                  <a:srgbClr val="002060"/>
                </a:solidFill>
              </a:rPr>
              <a:t>Monitoring</a:t>
            </a:r>
            <a:endParaRPr lang="fi-FI" sz="2800" b="1" dirty="0">
              <a:solidFill>
                <a:srgbClr val="002060"/>
              </a:solidFill>
            </a:endParaRPr>
          </a:p>
        </p:txBody>
      </p:sp>
      <p:pic>
        <p:nvPicPr>
          <p:cNvPr id="5" name="Picture 4" descr="A blurry photo of a wave&#10;&#10;Description automatically generated">
            <a:extLst>
              <a:ext uri="{FF2B5EF4-FFF2-40B4-BE49-F238E27FC236}">
                <a16:creationId xmlns:a16="http://schemas.microsoft.com/office/drawing/2014/main" id="{0FF9B2D8-FAB1-C94B-A360-07B6E5EA9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" y="0"/>
            <a:ext cx="12192000" cy="33132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39D76D-2E95-074E-BFFD-F0704B4A391D}"/>
              </a:ext>
            </a:extLst>
          </p:cNvPr>
          <p:cNvSpPr/>
          <p:nvPr/>
        </p:nvSpPr>
        <p:spPr>
          <a:xfrm>
            <a:off x="0" y="1839075"/>
            <a:ext cx="12192000" cy="21281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5000">
                <a:schemeClr val="bg1">
                  <a:alpha val="39000"/>
                </a:schemeClr>
              </a:gs>
              <a:gs pos="34000">
                <a:schemeClr val="bg1">
                  <a:alpha val="89000"/>
                </a:schemeClr>
              </a:gs>
              <a:gs pos="4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E2C0FF-D195-E546-A8B0-324CC258EC16}"/>
              </a:ext>
            </a:extLst>
          </p:cNvPr>
          <p:cNvSpPr txBox="1"/>
          <p:nvPr/>
        </p:nvSpPr>
        <p:spPr>
          <a:xfrm>
            <a:off x="642869" y="5425433"/>
            <a:ext cx="10933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Anu-Maija Sundström, AC SAF and </a:t>
            </a:r>
            <a:r>
              <a:rPr lang="en-GB" dirty="0"/>
              <a:t>Space and Earth Observation Centre</a:t>
            </a:r>
            <a:r>
              <a:rPr lang="fi-FI" dirty="0"/>
              <a:t>, </a:t>
            </a:r>
            <a:r>
              <a:rPr lang="fi-FI" dirty="0" err="1"/>
              <a:t>Finnish</a:t>
            </a:r>
            <a:r>
              <a:rPr lang="fi-FI" dirty="0"/>
              <a:t> </a:t>
            </a:r>
            <a:r>
              <a:rPr lang="fi-FI" dirty="0" err="1"/>
              <a:t>Meteorological</a:t>
            </a:r>
            <a:r>
              <a:rPr lang="fi-FI" dirty="0"/>
              <a:t> Institute</a:t>
            </a:r>
          </a:p>
          <a:p>
            <a:pPr algn="ctr"/>
            <a:r>
              <a:rPr lang="fi-FI" dirty="0"/>
              <a:t>25.5.2021</a:t>
            </a:r>
          </a:p>
          <a:p>
            <a:pPr algn="ctr"/>
            <a:endParaRPr lang="fi-FI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3A5B3EF4-AFD1-CC4F-8BE7-74C22A05F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780" y="1871647"/>
            <a:ext cx="5508088" cy="288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87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BB7EFB-B254-D64B-8E63-CC9CDFC1010A}"/>
              </a:ext>
            </a:extLst>
          </p:cNvPr>
          <p:cNvGrpSpPr/>
          <p:nvPr/>
        </p:nvGrpSpPr>
        <p:grpSpPr>
          <a:xfrm>
            <a:off x="6443390" y="637970"/>
            <a:ext cx="3604847" cy="1610452"/>
            <a:chOff x="7432430" y="2275011"/>
            <a:chExt cx="3604847" cy="16104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8A3B41-42D8-BE4E-A759-F76A5F259811}"/>
                </a:ext>
              </a:extLst>
            </p:cNvPr>
            <p:cNvSpPr/>
            <p:nvPr/>
          </p:nvSpPr>
          <p:spPr>
            <a:xfrm>
              <a:off x="7438248" y="2275011"/>
              <a:ext cx="1359871" cy="13395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3A80D83-C2EF-964A-B17F-96EC9C00C6F0}"/>
                </a:ext>
              </a:extLst>
            </p:cNvPr>
            <p:cNvGrpSpPr/>
            <p:nvPr/>
          </p:nvGrpSpPr>
          <p:grpSpPr>
            <a:xfrm>
              <a:off x="9797558" y="2286000"/>
              <a:ext cx="468923" cy="1339545"/>
              <a:chOff x="10720752" y="2475950"/>
              <a:chExt cx="468923" cy="1339545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D2D83E5-8F15-8A4B-90A2-559652E4F9FD}"/>
                  </a:ext>
                </a:extLst>
              </p:cNvPr>
              <p:cNvCxnSpPr/>
              <p:nvPr/>
            </p:nvCxnSpPr>
            <p:spPr>
              <a:xfrm>
                <a:off x="10955213" y="2709221"/>
                <a:ext cx="0" cy="1106274"/>
              </a:xfrm>
              <a:prstGeom prst="line">
                <a:avLst/>
              </a:prstGeom>
              <a:ln w="22225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Sun 15">
                <a:extLst>
                  <a:ext uri="{FF2B5EF4-FFF2-40B4-BE49-F238E27FC236}">
                    <a16:creationId xmlns:a16="http://schemas.microsoft.com/office/drawing/2014/main" id="{AF58FA8C-47B2-BD46-92AB-7C87D1EDD231}"/>
                  </a:ext>
                </a:extLst>
              </p:cNvPr>
              <p:cNvSpPr/>
              <p:nvPr/>
            </p:nvSpPr>
            <p:spPr>
              <a:xfrm>
                <a:off x="10720752" y="2475950"/>
                <a:ext cx="468923" cy="466543"/>
              </a:xfrm>
              <a:prstGeom prst="su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7319EEF-4AA7-144C-BD30-24B475C3CB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32430" y="3625544"/>
              <a:ext cx="3604847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Moon 10">
              <a:extLst>
                <a:ext uri="{FF2B5EF4-FFF2-40B4-BE49-F238E27FC236}">
                  <a16:creationId xmlns:a16="http://schemas.microsoft.com/office/drawing/2014/main" id="{5AF27BFB-2C1A-7047-9C4A-A466A4E3FA49}"/>
                </a:ext>
              </a:extLst>
            </p:cNvPr>
            <p:cNvSpPr/>
            <p:nvPr/>
          </p:nvSpPr>
          <p:spPr>
            <a:xfrm>
              <a:off x="7713784" y="2398193"/>
              <a:ext cx="211013" cy="372758"/>
            </a:xfrm>
            <a:prstGeom prst="mo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FEF096-D5FB-A94B-B731-43924998C437}"/>
                </a:ext>
              </a:extLst>
            </p:cNvPr>
            <p:cNvSpPr txBox="1"/>
            <p:nvPr/>
          </p:nvSpPr>
          <p:spPr>
            <a:xfrm>
              <a:off x="9645176" y="3608464"/>
              <a:ext cx="7883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200" dirty="0" err="1"/>
                <a:t>Noon</a:t>
              </a:r>
              <a:endParaRPr lang="fi-FI" sz="1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29035C-7124-CF47-8D31-E7460361C873}"/>
                </a:ext>
              </a:extLst>
            </p:cNvPr>
            <p:cNvSpPr txBox="1"/>
            <p:nvPr/>
          </p:nvSpPr>
          <p:spPr>
            <a:xfrm rot="16200000">
              <a:off x="8879605" y="2808223"/>
              <a:ext cx="1090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/>
                <a:t>IASI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178C12-3BAC-3A41-BC70-938638C6C5C7}"/>
                </a:ext>
              </a:extLst>
            </p:cNvPr>
            <p:cNvSpPr txBox="1"/>
            <p:nvPr/>
          </p:nvSpPr>
          <p:spPr>
            <a:xfrm rot="16200000">
              <a:off x="7488650" y="2806204"/>
              <a:ext cx="1090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/>
                <a:t>IASI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B018E47-1224-B745-9BF0-D2286DDA6C3D}"/>
              </a:ext>
            </a:extLst>
          </p:cNvPr>
          <p:cNvSpPr txBox="1"/>
          <p:nvPr/>
        </p:nvSpPr>
        <p:spPr>
          <a:xfrm>
            <a:off x="526093" y="187890"/>
            <a:ext cx="5521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3600" dirty="0"/>
              <a:t>Carbon monoxide (CO)</a:t>
            </a:r>
          </a:p>
        </p:txBody>
      </p:sp>
      <p:pic>
        <p:nvPicPr>
          <p:cNvPr id="19" name="Picture 18" descr="A picture containing map&#10;&#10;Description automatically generated">
            <a:extLst>
              <a:ext uri="{FF2B5EF4-FFF2-40B4-BE49-F238E27FC236}">
                <a16:creationId xmlns:a16="http://schemas.microsoft.com/office/drawing/2014/main" id="{94BBB91E-344D-4348-A6BB-9D9C73874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270" y="2366731"/>
            <a:ext cx="7564151" cy="34948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88F96-6709-3740-9E9B-91DD12F4A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578" y="1162168"/>
            <a:ext cx="4165271" cy="5866767"/>
          </a:xfrm>
        </p:spPr>
        <p:txBody>
          <a:bodyPr>
            <a:normAutofit/>
          </a:bodyPr>
          <a:lstStyle/>
          <a:p>
            <a:r>
              <a:rPr lang="fi-FI" sz="2400" dirty="0" err="1"/>
              <a:t>The</a:t>
            </a:r>
            <a:r>
              <a:rPr lang="fi-FI" sz="2400" dirty="0"/>
              <a:t> IASI </a:t>
            </a:r>
            <a:r>
              <a:rPr lang="fi-FI" sz="2400" dirty="0" err="1"/>
              <a:t>instrument</a:t>
            </a:r>
            <a:r>
              <a:rPr lang="fi-FI" sz="2400" dirty="0"/>
              <a:t> </a:t>
            </a:r>
            <a:r>
              <a:rPr lang="fi-FI" sz="2400" dirty="0" err="1"/>
              <a:t>observes</a:t>
            </a:r>
            <a:r>
              <a:rPr lang="fi-FI" sz="2400" dirty="0"/>
              <a:t> CO </a:t>
            </a:r>
            <a:r>
              <a:rPr lang="fi-FI" sz="2400" dirty="0" err="1"/>
              <a:t>using</a:t>
            </a:r>
            <a:r>
              <a:rPr lang="fi-FI" sz="2400" dirty="0"/>
              <a:t>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Thermal</a:t>
            </a:r>
            <a:r>
              <a:rPr lang="fi-FI" sz="2400" dirty="0"/>
              <a:t> InfraRed (TIR) </a:t>
            </a:r>
            <a:r>
              <a:rPr lang="fi-FI" sz="2400" dirty="0" err="1"/>
              <a:t>spectral</a:t>
            </a:r>
            <a:r>
              <a:rPr lang="fi-FI" sz="2400" dirty="0"/>
              <a:t> </a:t>
            </a:r>
            <a:r>
              <a:rPr lang="fi-FI" sz="2400" dirty="0" err="1"/>
              <a:t>band</a:t>
            </a:r>
            <a:endParaRPr lang="fi-FI" sz="2400" dirty="0"/>
          </a:p>
          <a:p>
            <a:pPr lvl="1"/>
            <a:r>
              <a:rPr lang="fi-FI" dirty="0" err="1"/>
              <a:t>Observations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made </a:t>
            </a:r>
            <a:r>
              <a:rPr lang="fi-FI" dirty="0" err="1"/>
              <a:t>twice</a:t>
            </a:r>
            <a:r>
              <a:rPr lang="fi-FI" dirty="0"/>
              <a:t> a </a:t>
            </a:r>
            <a:r>
              <a:rPr lang="fi-FI" dirty="0" err="1"/>
              <a:t>day</a:t>
            </a:r>
            <a:r>
              <a:rPr lang="fi-FI" dirty="0"/>
              <a:t>: ”</a:t>
            </a:r>
            <a:r>
              <a:rPr lang="fi-FI" dirty="0" err="1"/>
              <a:t>day</a:t>
            </a:r>
            <a:r>
              <a:rPr lang="fi-FI" dirty="0"/>
              <a:t>”, ”</a:t>
            </a:r>
            <a:r>
              <a:rPr lang="fi-FI" dirty="0" err="1"/>
              <a:t>night</a:t>
            </a:r>
            <a:r>
              <a:rPr lang="fi-FI" dirty="0"/>
              <a:t>”</a:t>
            </a:r>
          </a:p>
          <a:p>
            <a:pPr lvl="1"/>
            <a:r>
              <a:rPr lang="fi-FI" dirty="0"/>
              <a:t> IASI is </a:t>
            </a:r>
            <a:r>
              <a:rPr lang="fi-FI" dirty="0" err="1"/>
              <a:t>most</a:t>
            </a:r>
            <a:r>
              <a:rPr lang="fi-FI" dirty="0"/>
              <a:t> </a:t>
            </a:r>
            <a:r>
              <a:rPr lang="fi-FI" dirty="0" err="1"/>
              <a:t>sensitive</a:t>
            </a:r>
            <a:r>
              <a:rPr lang="fi-FI" dirty="0"/>
              <a:t> to CO at 5-7 km </a:t>
            </a:r>
            <a:r>
              <a:rPr lang="fi-FI" dirty="0" err="1"/>
              <a:t>layer</a:t>
            </a:r>
            <a:endParaRPr lang="fi-FI" dirty="0"/>
          </a:p>
          <a:p>
            <a:r>
              <a:rPr lang="fi-FI" sz="2400" dirty="0"/>
              <a:t>CO is </a:t>
            </a:r>
            <a:r>
              <a:rPr lang="fi-FI" sz="2400" dirty="0" err="1"/>
              <a:t>given</a:t>
            </a:r>
            <a:r>
              <a:rPr lang="fi-FI" sz="2400" dirty="0"/>
              <a:t> as ”</a:t>
            </a:r>
            <a:r>
              <a:rPr lang="fi-FI" sz="2400" dirty="0" err="1"/>
              <a:t>total</a:t>
            </a:r>
            <a:r>
              <a:rPr lang="fi-FI" sz="2400" dirty="0"/>
              <a:t> </a:t>
            </a:r>
            <a:r>
              <a:rPr lang="fi-FI" sz="2400" dirty="0" err="1"/>
              <a:t>column</a:t>
            </a:r>
            <a:r>
              <a:rPr lang="fi-FI" sz="2400" dirty="0"/>
              <a:t>” </a:t>
            </a:r>
            <a:r>
              <a:rPr lang="fi-FI" sz="2400" dirty="0" err="1"/>
              <a:t>values</a:t>
            </a:r>
            <a:endParaRPr lang="fi-FI" sz="2400" dirty="0"/>
          </a:p>
          <a:p>
            <a:pPr lvl="1"/>
            <a:r>
              <a:rPr lang="fi-FI" dirty="0"/>
              <a:t> </a:t>
            </a:r>
            <a:r>
              <a:rPr lang="fi-FI" dirty="0" err="1"/>
              <a:t>Units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e.g</a:t>
            </a:r>
            <a:r>
              <a:rPr lang="fi-FI" dirty="0"/>
              <a:t>.  </a:t>
            </a:r>
            <a:r>
              <a:rPr lang="fi-FI" dirty="0" err="1"/>
              <a:t>molec</a:t>
            </a:r>
            <a:r>
              <a:rPr lang="fi-FI" dirty="0"/>
              <a:t>./cm</a:t>
            </a:r>
            <a:r>
              <a:rPr lang="fi-FI" baseline="30000" dirty="0"/>
              <a:t>2</a:t>
            </a:r>
          </a:p>
          <a:p>
            <a:pPr lvl="1"/>
            <a:endParaRPr lang="fi-FI" baseline="30000" dirty="0"/>
          </a:p>
          <a:p>
            <a:r>
              <a:rPr lang="fi-FI" sz="2400" dirty="0"/>
              <a:t>Analysis of (</a:t>
            </a:r>
            <a:r>
              <a:rPr lang="fi-FI" sz="2400" dirty="0" err="1"/>
              <a:t>daytime</a:t>
            </a:r>
            <a:r>
              <a:rPr lang="fi-FI" sz="2400" dirty="0"/>
              <a:t>) IASI CO </a:t>
            </a:r>
            <a:r>
              <a:rPr lang="fi-FI" sz="2400" dirty="0" err="1"/>
              <a:t>can</a:t>
            </a:r>
            <a:r>
              <a:rPr lang="fi-FI" sz="2400" dirty="0"/>
              <a:t> help to </a:t>
            </a:r>
            <a:r>
              <a:rPr lang="fi-FI" sz="2400" dirty="0" err="1"/>
              <a:t>identify</a:t>
            </a:r>
            <a:r>
              <a:rPr lang="fi-FI" sz="2400" dirty="0"/>
              <a:t> </a:t>
            </a:r>
            <a:r>
              <a:rPr lang="fi-FI" sz="2400" dirty="0" err="1"/>
              <a:t>smoke</a:t>
            </a:r>
            <a:r>
              <a:rPr lang="fi-FI" sz="2400" dirty="0"/>
              <a:t> </a:t>
            </a:r>
            <a:r>
              <a:rPr lang="fi-FI" sz="2400" dirty="0" err="1"/>
              <a:t>plumes</a:t>
            </a:r>
            <a:r>
              <a:rPr lang="fi-FI" sz="2400" dirty="0"/>
              <a:t> </a:t>
            </a:r>
            <a:r>
              <a:rPr lang="fi-FI" sz="2400" dirty="0" err="1"/>
              <a:t>from</a:t>
            </a:r>
            <a:r>
              <a:rPr lang="fi-FI" sz="2400" dirty="0"/>
              <a:t> GOME-2 AAI.</a:t>
            </a:r>
          </a:p>
        </p:txBody>
      </p:sp>
    </p:spTree>
    <p:extLst>
      <p:ext uri="{BB962C8B-B14F-4D97-AF65-F5344CB8AC3E}">
        <p14:creationId xmlns:p14="http://schemas.microsoft.com/office/powerpoint/2010/main" val="881608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986995-D3BE-FB41-B621-2E578D96C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02" y="842800"/>
            <a:ext cx="6691502" cy="2470093"/>
          </a:xfrm>
          <a:prstGeom prst="rect">
            <a:avLst/>
          </a:prstGeom>
        </p:spPr>
      </p:pic>
      <p:sp>
        <p:nvSpPr>
          <p:cNvPr id="9" name="Up Arrow 8">
            <a:extLst>
              <a:ext uri="{FF2B5EF4-FFF2-40B4-BE49-F238E27FC236}">
                <a16:creationId xmlns:a16="http://schemas.microsoft.com/office/drawing/2014/main" id="{A4EEC825-36BF-4E4E-B8F1-1CE6C8CFB269}"/>
              </a:ext>
            </a:extLst>
          </p:cNvPr>
          <p:cNvSpPr/>
          <p:nvPr/>
        </p:nvSpPr>
        <p:spPr>
          <a:xfrm>
            <a:off x="5225142" y="1477608"/>
            <a:ext cx="213757" cy="5199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D89CF6-2AAF-4E4A-81B2-B1623E1D8B20}"/>
              </a:ext>
            </a:extLst>
          </p:cNvPr>
          <p:cNvSpPr/>
          <p:nvPr/>
        </p:nvSpPr>
        <p:spPr>
          <a:xfrm>
            <a:off x="6904226" y="83457"/>
            <a:ext cx="48093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600" dirty="0">
                <a:hlinkClick r:id="rId3"/>
              </a:rPr>
              <a:t>https://iasi.aeris-data.fr/</a:t>
            </a:r>
            <a:endParaRPr lang="fi-FI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2D4870-FFEF-8A4C-B2E4-F4574D7D3025}"/>
              </a:ext>
            </a:extLst>
          </p:cNvPr>
          <p:cNvSpPr txBox="1"/>
          <p:nvPr/>
        </p:nvSpPr>
        <p:spPr>
          <a:xfrm>
            <a:off x="318430" y="83457"/>
            <a:ext cx="659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IASI CO </a:t>
            </a:r>
            <a:r>
              <a:rPr lang="fi-FI" sz="3600" dirty="0" err="1"/>
              <a:t>quicklook</a:t>
            </a:r>
            <a:r>
              <a:rPr lang="fi-FI" sz="3600" dirty="0"/>
              <a:t> and data </a:t>
            </a:r>
            <a:r>
              <a:rPr lang="fi-FI" sz="3600" dirty="0" err="1"/>
              <a:t>access</a:t>
            </a:r>
            <a:r>
              <a:rPr lang="fi-FI" sz="3600" dirty="0"/>
              <a:t>:</a:t>
            </a:r>
          </a:p>
        </p:txBody>
      </p:sp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7D7DE30-C1BA-AF4D-B252-4C526562F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586" y="2849210"/>
            <a:ext cx="5396405" cy="3165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D73FAA6-F006-A448-88ED-81EB1F50A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213" y="3425905"/>
            <a:ext cx="4838058" cy="277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7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D6B424EE-899E-9344-98A6-D6DF56104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119" y="1295717"/>
            <a:ext cx="4816780" cy="3416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CDA019-FB0B-7244-9177-E60000C35339}"/>
              </a:ext>
            </a:extLst>
          </p:cNvPr>
          <p:cNvSpPr txBox="1"/>
          <p:nvPr/>
        </p:nvSpPr>
        <p:spPr>
          <a:xfrm>
            <a:off x="804703" y="141104"/>
            <a:ext cx="11693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/>
              <a:t>Example</a:t>
            </a:r>
            <a:r>
              <a:rPr lang="fi-FI" sz="2800" dirty="0"/>
              <a:t>: IASI CO and GOME-2 </a:t>
            </a:r>
            <a:r>
              <a:rPr lang="fi-FI" sz="2800" dirty="0" err="1"/>
              <a:t>observations</a:t>
            </a:r>
            <a:r>
              <a:rPr lang="fi-FI" sz="2800" dirty="0"/>
              <a:t> for </a:t>
            </a:r>
            <a:r>
              <a:rPr lang="fi-FI" sz="2800" dirty="0" err="1"/>
              <a:t>fire</a:t>
            </a:r>
            <a:r>
              <a:rPr lang="fi-FI" sz="2800" dirty="0"/>
              <a:t> </a:t>
            </a:r>
            <a:r>
              <a:rPr lang="fi-FI" sz="2800" dirty="0" err="1"/>
              <a:t>plume</a:t>
            </a:r>
            <a:r>
              <a:rPr lang="fi-FI" sz="2800" dirty="0"/>
              <a:t> </a:t>
            </a:r>
            <a:r>
              <a:rPr lang="fi-FI" sz="2800" dirty="0" err="1"/>
              <a:t>detection</a:t>
            </a:r>
            <a:endParaRPr lang="fi-FI" sz="2800" dirty="0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034A68EC-271B-9741-A3D5-45465C313196}"/>
              </a:ext>
            </a:extLst>
          </p:cNvPr>
          <p:cNvSpPr/>
          <p:nvPr/>
        </p:nvSpPr>
        <p:spPr>
          <a:xfrm>
            <a:off x="7366835" y="1808968"/>
            <a:ext cx="333186" cy="472956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C31F28-5558-1E4E-BC0B-A9D90ABC97D3}"/>
              </a:ext>
            </a:extLst>
          </p:cNvPr>
          <p:cNvSpPr txBox="1"/>
          <p:nvPr/>
        </p:nvSpPr>
        <p:spPr>
          <a:xfrm>
            <a:off x="1266175" y="830629"/>
            <a:ext cx="8253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 err="1"/>
              <a:t>Fire</a:t>
            </a:r>
            <a:r>
              <a:rPr lang="fi-FI" sz="2000" dirty="0"/>
              <a:t> </a:t>
            </a:r>
            <a:r>
              <a:rPr lang="fi-FI" sz="2000" dirty="0" err="1"/>
              <a:t>plume</a:t>
            </a:r>
            <a:r>
              <a:rPr lang="fi-FI" sz="2000" dirty="0"/>
              <a:t>        </a:t>
            </a:r>
            <a:r>
              <a:rPr lang="fi-FI" sz="2000" dirty="0" err="1"/>
              <a:t>Where</a:t>
            </a:r>
            <a:r>
              <a:rPr lang="fi-FI" sz="2000" dirty="0"/>
              <a:t> </a:t>
            </a:r>
            <a:r>
              <a:rPr lang="fi-FI" sz="2000" dirty="0" err="1"/>
              <a:t>both</a:t>
            </a:r>
            <a:r>
              <a:rPr lang="fi-FI" sz="2000" dirty="0"/>
              <a:t> AAI and CO </a:t>
            </a:r>
            <a:r>
              <a:rPr lang="fi-FI" sz="2000" dirty="0" err="1"/>
              <a:t>enhancements</a:t>
            </a:r>
            <a:r>
              <a:rPr lang="fi-FI" sz="2000" dirty="0"/>
              <a:t> </a:t>
            </a:r>
            <a:r>
              <a:rPr lang="fi-FI" sz="2000" dirty="0" err="1"/>
              <a:t>are</a:t>
            </a:r>
            <a:r>
              <a:rPr lang="fi-FI" sz="2000" dirty="0"/>
              <a:t> </a:t>
            </a:r>
            <a:r>
              <a:rPr lang="fi-FI" sz="2000" dirty="0" err="1"/>
              <a:t>observed</a:t>
            </a:r>
            <a:endParaRPr lang="fi-FI" sz="2000" dirty="0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9A5BC68-17AB-B24C-8039-B7C778989FD1}"/>
              </a:ext>
            </a:extLst>
          </p:cNvPr>
          <p:cNvSpPr/>
          <p:nvPr/>
        </p:nvSpPr>
        <p:spPr>
          <a:xfrm>
            <a:off x="2535908" y="963146"/>
            <a:ext cx="273133" cy="200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8EB5B7E-C7D8-A043-849E-A3BB0A59E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14" y="1376742"/>
            <a:ext cx="5773386" cy="3299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84A73BEF-6C8F-E049-B9FC-564A473BBB17}"/>
              </a:ext>
            </a:extLst>
          </p:cNvPr>
          <p:cNvSpPr/>
          <p:nvPr/>
        </p:nvSpPr>
        <p:spPr>
          <a:xfrm>
            <a:off x="1565754" y="1636490"/>
            <a:ext cx="325676" cy="50056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C8BC2B-7036-1A4A-9C4B-6442424045B8}"/>
              </a:ext>
            </a:extLst>
          </p:cNvPr>
          <p:cNvGrpSpPr/>
          <p:nvPr/>
        </p:nvGrpSpPr>
        <p:grpSpPr>
          <a:xfrm>
            <a:off x="3315889" y="3954897"/>
            <a:ext cx="4384132" cy="2786813"/>
            <a:chOff x="3315889" y="3954897"/>
            <a:chExt cx="4384132" cy="2786813"/>
          </a:xfrm>
        </p:grpSpPr>
        <p:pic>
          <p:nvPicPr>
            <p:cNvPr id="14" name="Picture 13" descr="Map&#10;&#10;Description automatically generated">
              <a:extLst>
                <a:ext uri="{FF2B5EF4-FFF2-40B4-BE49-F238E27FC236}">
                  <a16:creationId xmlns:a16="http://schemas.microsoft.com/office/drawing/2014/main" id="{72441316-0C1E-D447-9B26-D9A713AF5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5889" y="3954897"/>
              <a:ext cx="4384132" cy="27868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B46685-2983-4541-A3C0-4BFCE3EB3E1C}"/>
                </a:ext>
              </a:extLst>
            </p:cNvPr>
            <p:cNvSpPr txBox="1"/>
            <p:nvPr/>
          </p:nvSpPr>
          <p:spPr>
            <a:xfrm>
              <a:off x="3820439" y="6027371"/>
              <a:ext cx="28308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dirty="0"/>
                <a:t>Absorbing Aerosol Height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300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529E6-8F46-9943-AFB5-159DD11EC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87"/>
            <a:ext cx="12192000" cy="1275708"/>
          </a:xfrm>
          <a:prstGeom prst="rect">
            <a:avLst/>
          </a:prstGeom>
        </p:spPr>
      </p:pic>
      <p:pic>
        <p:nvPicPr>
          <p:cNvPr id="6" name="Picture 5" descr="twitter.png">
            <a:extLst>
              <a:ext uri="{FF2B5EF4-FFF2-40B4-BE49-F238E27FC236}">
                <a16:creationId xmlns:a16="http://schemas.microsoft.com/office/drawing/2014/main" id="{2D8F2F4B-E38D-8A48-AA4A-30B16A5E8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78" y="5338890"/>
            <a:ext cx="676129" cy="676129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7BBC0A23-3656-454F-B7A6-A9F8A90ADCBE}"/>
              </a:ext>
            </a:extLst>
          </p:cNvPr>
          <p:cNvSpPr txBox="1">
            <a:spLocks/>
          </p:cNvSpPr>
          <p:nvPr/>
        </p:nvSpPr>
        <p:spPr bwMode="auto">
          <a:xfrm>
            <a:off x="1671853" y="5461510"/>
            <a:ext cx="3095572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dirty="0"/>
              <a:t>@</a:t>
            </a:r>
            <a:r>
              <a:rPr lang="en-US" dirty="0" err="1"/>
              <a:t>Atmospheric_SAF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6E211B-3252-AF44-A4AC-7F6D43702A11}"/>
              </a:ext>
            </a:extLst>
          </p:cNvPr>
          <p:cNvSpPr/>
          <p:nvPr/>
        </p:nvSpPr>
        <p:spPr>
          <a:xfrm>
            <a:off x="351691" y="1625772"/>
            <a:ext cx="11605846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24AF145-FF35-BC4A-B9A5-74BD68AD24EE}"/>
              </a:ext>
            </a:extLst>
          </p:cNvPr>
          <p:cNvSpPr txBox="1">
            <a:spLocks/>
          </p:cNvSpPr>
          <p:nvPr/>
        </p:nvSpPr>
        <p:spPr>
          <a:xfrm>
            <a:off x="6395779" y="256961"/>
            <a:ext cx="2652344" cy="43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</a:rPr>
              <a:t>acsaf.org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4AECA7-1C15-4140-81F0-5278787C144D}"/>
              </a:ext>
            </a:extLst>
          </p:cNvPr>
          <p:cNvSpPr txBox="1"/>
          <p:nvPr/>
        </p:nvSpPr>
        <p:spPr>
          <a:xfrm>
            <a:off x="351691" y="1683897"/>
            <a:ext cx="1160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rgbClr val="002060"/>
                </a:solidFill>
              </a:rPr>
              <a:t>EUMETSAT </a:t>
            </a:r>
            <a:r>
              <a:rPr lang="fi-FI" sz="2400" b="1" dirty="0" err="1">
                <a:solidFill>
                  <a:srgbClr val="002060"/>
                </a:solidFill>
              </a:rPr>
              <a:t>Satellite</a:t>
            </a:r>
            <a:r>
              <a:rPr lang="fi-FI" sz="2400" b="1" dirty="0">
                <a:solidFill>
                  <a:srgbClr val="002060"/>
                </a:solidFill>
              </a:rPr>
              <a:t> Application </a:t>
            </a:r>
            <a:r>
              <a:rPr lang="fi-FI" sz="2400" b="1" dirty="0" err="1">
                <a:solidFill>
                  <a:srgbClr val="002060"/>
                </a:solidFill>
              </a:rPr>
              <a:t>Facility</a:t>
            </a:r>
            <a:r>
              <a:rPr lang="fi-FI" sz="2400" b="1" dirty="0">
                <a:solidFill>
                  <a:srgbClr val="002060"/>
                </a:solidFill>
              </a:rPr>
              <a:t> on </a:t>
            </a:r>
            <a:r>
              <a:rPr lang="fi-FI" sz="2400" b="1" dirty="0" err="1">
                <a:solidFill>
                  <a:srgbClr val="002060"/>
                </a:solidFill>
              </a:rPr>
              <a:t>Atmospheric</a:t>
            </a:r>
            <a:r>
              <a:rPr lang="fi-FI" sz="2400" b="1" dirty="0">
                <a:solidFill>
                  <a:srgbClr val="002060"/>
                </a:solidFill>
              </a:rPr>
              <a:t> Composition </a:t>
            </a:r>
            <a:r>
              <a:rPr lang="fi-FI" sz="2400" b="1" dirty="0" err="1">
                <a:solidFill>
                  <a:srgbClr val="002060"/>
                </a:solidFill>
              </a:rPr>
              <a:t>Monitoring</a:t>
            </a:r>
            <a:r>
              <a:rPr lang="fi-FI" sz="2400" b="1" dirty="0">
                <a:solidFill>
                  <a:srgbClr val="002060"/>
                </a:solidFill>
              </a:rPr>
              <a:t> – AC SAF 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1FD90E2-0799-2F49-A6D6-31D5DE85B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22" y="2556746"/>
            <a:ext cx="6420051" cy="27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Develop algorithms </a:t>
            </a:r>
            <a:r>
              <a:rPr lang="en-GB" dirty="0">
                <a:solidFill>
                  <a:schemeClr val="tx1"/>
                </a:solidFill>
              </a:rPr>
              <a:t>and methods to retrieve atmospheric composition data from polar orbiting </a:t>
            </a:r>
            <a:r>
              <a:rPr lang="en-GB" dirty="0" err="1">
                <a:solidFill>
                  <a:schemeClr val="tx1"/>
                </a:solidFill>
              </a:rPr>
              <a:t>Metop</a:t>
            </a:r>
            <a:r>
              <a:rPr lang="en-GB" dirty="0">
                <a:solidFill>
                  <a:schemeClr val="tx1"/>
                </a:solidFill>
              </a:rPr>
              <a:t>- A, -B, and </a:t>
            </a:r>
            <a:r>
              <a:rPr lang="mr-IN" dirty="0">
                <a:solidFill>
                  <a:schemeClr val="tx1"/>
                </a:solidFill>
              </a:rPr>
              <a:t>–</a:t>
            </a:r>
            <a:r>
              <a:rPr lang="en-GB" dirty="0">
                <a:solidFill>
                  <a:schemeClr val="tx1"/>
                </a:solidFill>
              </a:rPr>
              <a:t>C satellites.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Carry out the</a:t>
            </a:r>
            <a:r>
              <a:rPr lang="en-GB" dirty="0"/>
              <a:t>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validation</a:t>
            </a:r>
            <a:r>
              <a:rPr lang="en-GB" dirty="0"/>
              <a:t> </a:t>
            </a:r>
            <a:r>
              <a:rPr lang="en-GB" dirty="0">
                <a:solidFill>
                  <a:schemeClr val="tx1"/>
                </a:solidFill>
              </a:rPr>
              <a:t>for the AC SAF products</a:t>
            </a:r>
            <a:r>
              <a:rPr lang="en-GB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Disseminate</a:t>
            </a:r>
            <a:r>
              <a:rPr lang="en-GB" dirty="0"/>
              <a:t> </a:t>
            </a:r>
            <a:r>
              <a:rPr lang="en-GB" dirty="0">
                <a:solidFill>
                  <a:schemeClr val="tx1"/>
                </a:solidFill>
              </a:rPr>
              <a:t>the data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Training on atmospheric composition and air quality</a:t>
            </a:r>
          </a:p>
          <a:p>
            <a:pPr marL="285750" indent="-285750">
              <a:buFont typeface="Arial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02061B4-4274-424B-B87F-269473AA5848}"/>
              </a:ext>
            </a:extLst>
          </p:cNvPr>
          <p:cNvGrpSpPr/>
          <p:nvPr/>
        </p:nvGrpSpPr>
        <p:grpSpPr>
          <a:xfrm>
            <a:off x="7421891" y="2615856"/>
            <a:ext cx="4175913" cy="2536171"/>
            <a:chOff x="7421892" y="2530312"/>
            <a:chExt cx="4175913" cy="253617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3FA8CAD-FF8F-1843-A775-39DAB94C9E02}"/>
                </a:ext>
              </a:extLst>
            </p:cNvPr>
            <p:cNvSpPr txBox="1"/>
            <p:nvPr/>
          </p:nvSpPr>
          <p:spPr>
            <a:xfrm>
              <a:off x="8650195" y="2530312"/>
              <a:ext cx="15384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Leading entity</a:t>
              </a:r>
            </a:p>
          </p:txBody>
        </p:sp>
        <p:pic>
          <p:nvPicPr>
            <p:cNvPr id="18" name="Picture 1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FDAAD39-8A1B-294E-90B1-0E7877635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2158" y="2945542"/>
              <a:ext cx="774487" cy="387244"/>
            </a:xfrm>
            <a:prstGeom prst="rect">
              <a:avLst/>
            </a:prstGeom>
          </p:spPr>
        </p:pic>
        <p:pic>
          <p:nvPicPr>
            <p:cNvPr id="19" name="Picture 18" descr="DMI_logo.gif">
              <a:extLst>
                <a:ext uri="{FF2B5EF4-FFF2-40B4-BE49-F238E27FC236}">
                  <a16:creationId xmlns:a16="http://schemas.microsoft.com/office/drawing/2014/main" id="{BEAE0D1B-67E5-3A4A-BE58-94122E001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5299" y="3750203"/>
              <a:ext cx="622505" cy="622505"/>
            </a:xfrm>
            <a:prstGeom prst="rect">
              <a:avLst/>
            </a:prstGeom>
          </p:spPr>
        </p:pic>
        <p:pic>
          <p:nvPicPr>
            <p:cNvPr id="20" name="Picture 19" descr="DLR_logo.gif">
              <a:extLst>
                <a:ext uri="{FF2B5EF4-FFF2-40B4-BE49-F238E27FC236}">
                  <a16:creationId xmlns:a16="http://schemas.microsoft.com/office/drawing/2014/main" id="{3E1FF235-F526-154E-B8CE-F975CBC5A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106" y="3747549"/>
              <a:ext cx="679854" cy="679854"/>
            </a:xfrm>
            <a:prstGeom prst="rect">
              <a:avLst/>
            </a:prstGeom>
          </p:spPr>
        </p:pic>
        <p:pic>
          <p:nvPicPr>
            <p:cNvPr id="21" name="Picture 20" descr="KMI_logo.png">
              <a:extLst>
                <a:ext uri="{FF2B5EF4-FFF2-40B4-BE49-F238E27FC236}">
                  <a16:creationId xmlns:a16="http://schemas.microsoft.com/office/drawing/2014/main" id="{F992E1FF-CC92-E442-B9D7-396AA6F18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0097" y="3735992"/>
              <a:ext cx="679854" cy="679854"/>
            </a:xfrm>
            <a:prstGeom prst="rect">
              <a:avLst/>
            </a:prstGeom>
          </p:spPr>
        </p:pic>
        <p:pic>
          <p:nvPicPr>
            <p:cNvPr id="22" name="Picture 21" descr="AUTH_logo.gif">
              <a:extLst>
                <a:ext uri="{FF2B5EF4-FFF2-40B4-BE49-F238E27FC236}">
                  <a16:creationId xmlns:a16="http://schemas.microsoft.com/office/drawing/2014/main" id="{3C52E3FE-CD50-2941-9FAC-769EC2237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9808" y="3756597"/>
              <a:ext cx="679855" cy="679855"/>
            </a:xfrm>
            <a:prstGeom prst="rect">
              <a:avLst/>
            </a:prstGeom>
          </p:spPr>
        </p:pic>
        <p:pic>
          <p:nvPicPr>
            <p:cNvPr id="23" name="Picture 22" descr="BIRA-IASB_logo.png">
              <a:extLst>
                <a:ext uri="{FF2B5EF4-FFF2-40B4-BE49-F238E27FC236}">
                  <a16:creationId xmlns:a16="http://schemas.microsoft.com/office/drawing/2014/main" id="{95EC85B4-696E-6E46-8BC1-3739CB46D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3696" y="3836165"/>
              <a:ext cx="463673" cy="463673"/>
            </a:xfrm>
            <a:prstGeom prst="rect">
              <a:avLst/>
            </a:prstGeom>
          </p:spPr>
        </p:pic>
        <p:pic>
          <p:nvPicPr>
            <p:cNvPr id="24" name="Picture 23" descr="KNMI_logo.gif">
              <a:extLst>
                <a:ext uri="{FF2B5EF4-FFF2-40B4-BE49-F238E27FC236}">
                  <a16:creationId xmlns:a16="http://schemas.microsoft.com/office/drawing/2014/main" id="{88376AFE-0D16-4E47-B48B-42A3702A5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5460" y="3721528"/>
              <a:ext cx="679854" cy="679854"/>
            </a:xfrm>
            <a:prstGeom prst="rect">
              <a:avLst/>
            </a:prstGeom>
          </p:spPr>
        </p:pic>
        <p:pic>
          <p:nvPicPr>
            <p:cNvPr id="25" name="Picture 24" descr="LATMOS_logo.png">
              <a:extLst>
                <a:ext uri="{FF2B5EF4-FFF2-40B4-BE49-F238E27FC236}">
                  <a16:creationId xmlns:a16="http://schemas.microsoft.com/office/drawing/2014/main" id="{0231D3AA-1020-994A-8F97-1689065B7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7369" y="3766387"/>
              <a:ext cx="679854" cy="67985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1EEF8B1-766A-844D-94BA-DC93AEE1C076}"/>
                </a:ext>
              </a:extLst>
            </p:cNvPr>
            <p:cNvSpPr/>
            <p:nvPr/>
          </p:nvSpPr>
          <p:spPr>
            <a:xfrm>
              <a:off x="7421892" y="3735992"/>
              <a:ext cx="4175912" cy="702969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0960B25-9336-794B-9E32-7F73D375B12A}"/>
                </a:ext>
              </a:extLst>
            </p:cNvPr>
            <p:cNvSpPr txBox="1"/>
            <p:nvPr/>
          </p:nvSpPr>
          <p:spPr>
            <a:xfrm>
              <a:off x="7421893" y="3401560"/>
              <a:ext cx="4175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Co-operating entities</a:t>
              </a:r>
            </a:p>
          </p:txBody>
        </p:sp>
        <p:pic>
          <p:nvPicPr>
            <p:cNvPr id="28" name="Picture 27" descr="MKF_logo.png">
              <a:extLst>
                <a:ext uri="{FF2B5EF4-FFF2-40B4-BE49-F238E27FC236}">
                  <a16:creationId xmlns:a16="http://schemas.microsoft.com/office/drawing/2014/main" id="{ED1D0231-20B9-844E-9F28-AB5F36B01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1242" y="4546414"/>
              <a:ext cx="463534" cy="463534"/>
            </a:xfrm>
            <a:prstGeom prst="rect">
              <a:avLst/>
            </a:prstGeom>
          </p:spPr>
        </p:pic>
        <p:pic>
          <p:nvPicPr>
            <p:cNvPr id="29" name="Picture 28" descr="ULB_logo.png">
              <a:extLst>
                <a:ext uri="{FF2B5EF4-FFF2-40B4-BE49-F238E27FC236}">
                  <a16:creationId xmlns:a16="http://schemas.microsoft.com/office/drawing/2014/main" id="{1C04EA98-0583-4E4F-A753-88FF722C1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7358" y="4546414"/>
              <a:ext cx="463534" cy="463534"/>
            </a:xfrm>
            <a:prstGeom prst="rect">
              <a:avLst/>
            </a:prstGeom>
          </p:spPr>
        </p:pic>
        <p:pic>
          <p:nvPicPr>
            <p:cNvPr id="30" name="Picture 29" descr="ST_logo.png">
              <a:extLst>
                <a:ext uri="{FF2B5EF4-FFF2-40B4-BE49-F238E27FC236}">
                  <a16:creationId xmlns:a16="http://schemas.microsoft.com/office/drawing/2014/main" id="{DCB8BF6C-A64F-9E47-9BC5-067B6F97E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9808" y="4520067"/>
              <a:ext cx="546416" cy="54641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198899-54B2-1042-B57D-0771AA0BE98F}"/>
                </a:ext>
              </a:extLst>
            </p:cNvPr>
            <p:cNvSpPr txBox="1"/>
            <p:nvPr/>
          </p:nvSpPr>
          <p:spPr>
            <a:xfrm>
              <a:off x="7488028" y="4635665"/>
              <a:ext cx="13938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Sub-entities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D73AAB-0B16-604B-A83B-43A0299AB470}"/>
              </a:ext>
            </a:extLst>
          </p:cNvPr>
          <p:cNvCxnSpPr/>
          <p:nvPr/>
        </p:nvCxnSpPr>
        <p:spPr>
          <a:xfrm>
            <a:off x="351691" y="1427967"/>
            <a:ext cx="116058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329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able, sitting, black, photo&#10;&#10;Description automatically generated">
            <a:extLst>
              <a:ext uri="{FF2B5EF4-FFF2-40B4-BE49-F238E27FC236}">
                <a16:creationId xmlns:a16="http://schemas.microsoft.com/office/drawing/2014/main" id="{5DD6EC43-9503-9443-8498-03D233508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58" r="9089" b="16923"/>
          <a:stretch/>
        </p:blipFill>
        <p:spPr>
          <a:xfrm>
            <a:off x="3523888" y="11605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5EEB56-457E-FE4F-BB33-F04EC09B00B9}"/>
              </a:ext>
            </a:extLst>
          </p:cNvPr>
          <p:cNvSpPr/>
          <p:nvPr/>
        </p:nvSpPr>
        <p:spPr>
          <a:xfrm>
            <a:off x="375338" y="425742"/>
            <a:ext cx="4189022" cy="399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CBC78E-0605-1D4C-AECA-7C72C2FD3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66563"/>
            <a:ext cx="6727679" cy="15059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Current satellite instruments included in AC SAF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1F0494-9A15-9D4B-9D64-8AD43E44F579}"/>
              </a:ext>
            </a:extLst>
          </p:cNvPr>
          <p:cNvSpPr txBox="1"/>
          <p:nvPr/>
        </p:nvSpPr>
        <p:spPr>
          <a:xfrm>
            <a:off x="625268" y="1974588"/>
            <a:ext cx="36891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 EUMETSAT METOP A (2006-&gt;), B (2012-&gt;) and C (2018-&gt;)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 dirty="0"/>
              <a:t>Instruments: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i-FI" sz="2000" dirty="0"/>
              <a:t>GOME-2 (UV-VIS)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i-FI" sz="2000" dirty="0"/>
              <a:t>IASI (</a:t>
            </a:r>
            <a:r>
              <a:rPr lang="fi-FI" sz="2000" dirty="0" err="1"/>
              <a:t>Thermal</a:t>
            </a:r>
            <a:r>
              <a:rPr lang="fi-FI" sz="2000" dirty="0"/>
              <a:t> IR)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617287-71A7-F94D-8023-15F0FF453DB2}"/>
              </a:ext>
            </a:extLst>
          </p:cNvPr>
          <p:cNvGrpSpPr/>
          <p:nvPr/>
        </p:nvGrpSpPr>
        <p:grpSpPr>
          <a:xfrm>
            <a:off x="477981" y="4351547"/>
            <a:ext cx="4189022" cy="2245868"/>
            <a:chOff x="477981" y="4351547"/>
            <a:chExt cx="4189022" cy="224586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9D5650-3EA2-3340-B576-DA7F4D5CBBBE}"/>
                </a:ext>
              </a:extLst>
            </p:cNvPr>
            <p:cNvSpPr/>
            <p:nvPr/>
          </p:nvSpPr>
          <p:spPr>
            <a:xfrm>
              <a:off x="477981" y="4351547"/>
              <a:ext cx="4189022" cy="399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F6E9CC6-3900-3E44-8F75-8208FEBE4B6F}"/>
                </a:ext>
              </a:extLst>
            </p:cNvPr>
            <p:cNvGrpSpPr/>
            <p:nvPr/>
          </p:nvGrpSpPr>
          <p:grpSpPr>
            <a:xfrm>
              <a:off x="1062156" y="4986963"/>
              <a:ext cx="3604847" cy="1610452"/>
              <a:chOff x="7432430" y="2275011"/>
              <a:chExt cx="3604847" cy="161045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A38DCFB-DCAB-9448-A9F5-EE0B43A94CED}"/>
                  </a:ext>
                </a:extLst>
              </p:cNvPr>
              <p:cNvSpPr/>
              <p:nvPr/>
            </p:nvSpPr>
            <p:spPr>
              <a:xfrm>
                <a:off x="7438248" y="2275011"/>
                <a:ext cx="1359871" cy="133954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17D8B99-F163-0541-9A65-F68660EBBDE2}"/>
                  </a:ext>
                </a:extLst>
              </p:cNvPr>
              <p:cNvGrpSpPr/>
              <p:nvPr/>
            </p:nvGrpSpPr>
            <p:grpSpPr>
              <a:xfrm>
                <a:off x="9797558" y="2286000"/>
                <a:ext cx="468923" cy="1339545"/>
                <a:chOff x="10720752" y="2475950"/>
                <a:chExt cx="468923" cy="1339545"/>
              </a:xfrm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F860C8F2-B2C1-3042-BD58-97005D38E5CC}"/>
                    </a:ext>
                  </a:extLst>
                </p:cNvPr>
                <p:cNvCxnSpPr/>
                <p:nvPr/>
              </p:nvCxnSpPr>
              <p:spPr>
                <a:xfrm>
                  <a:off x="10955213" y="2709221"/>
                  <a:ext cx="0" cy="1106274"/>
                </a:xfrm>
                <a:prstGeom prst="line">
                  <a:avLst/>
                </a:prstGeom>
                <a:ln w="22225">
                  <a:solidFill>
                    <a:schemeClr val="accent4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Sun 23">
                  <a:extLst>
                    <a:ext uri="{FF2B5EF4-FFF2-40B4-BE49-F238E27FC236}">
                      <a16:creationId xmlns:a16="http://schemas.microsoft.com/office/drawing/2014/main" id="{7E689EDF-F676-ED4B-A503-DDC8F0A7079A}"/>
                    </a:ext>
                  </a:extLst>
                </p:cNvPr>
                <p:cNvSpPr/>
                <p:nvPr/>
              </p:nvSpPr>
              <p:spPr>
                <a:xfrm>
                  <a:off x="10720752" y="2475950"/>
                  <a:ext cx="468923" cy="466543"/>
                </a:xfrm>
                <a:prstGeom prst="sun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 dirty="0"/>
                </a:p>
              </p:txBody>
            </p:sp>
          </p:grp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BAAB2A-34C2-9348-9872-C5FD9761AA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32430" y="3625544"/>
                <a:ext cx="3604847" cy="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Moon 18">
                <a:extLst>
                  <a:ext uri="{FF2B5EF4-FFF2-40B4-BE49-F238E27FC236}">
                    <a16:creationId xmlns:a16="http://schemas.microsoft.com/office/drawing/2014/main" id="{1922B022-1B3E-A74A-B66B-88C5F9A5AA47}"/>
                  </a:ext>
                </a:extLst>
              </p:cNvPr>
              <p:cNvSpPr/>
              <p:nvPr/>
            </p:nvSpPr>
            <p:spPr>
              <a:xfrm>
                <a:off x="7713784" y="2398193"/>
                <a:ext cx="211013" cy="372758"/>
              </a:xfrm>
              <a:prstGeom prst="mo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92D25F8-354C-3940-AE90-0B94157605AC}"/>
                  </a:ext>
                </a:extLst>
              </p:cNvPr>
              <p:cNvSpPr txBox="1"/>
              <p:nvPr/>
            </p:nvSpPr>
            <p:spPr>
              <a:xfrm>
                <a:off x="9645176" y="3608464"/>
                <a:ext cx="7883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1200" dirty="0" err="1"/>
                  <a:t>Noon</a:t>
                </a:r>
                <a:endParaRPr lang="fi-FI" sz="1200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BF1D6E-086C-4043-9D6C-BB50F3B51AD4}"/>
                  </a:ext>
                </a:extLst>
              </p:cNvPr>
              <p:cNvSpPr txBox="1"/>
              <p:nvPr/>
            </p:nvSpPr>
            <p:spPr>
              <a:xfrm>
                <a:off x="8870634" y="2703303"/>
                <a:ext cx="11605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1400" dirty="0"/>
                  <a:t>GOME-2</a:t>
                </a:r>
              </a:p>
              <a:p>
                <a:pPr algn="ctr"/>
                <a:r>
                  <a:rPr lang="fi-FI" sz="1400" dirty="0"/>
                  <a:t> IASI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BD4BFC6-5BCC-3E45-97FB-1497F48FBFD2}"/>
                  </a:ext>
                </a:extLst>
              </p:cNvPr>
              <p:cNvSpPr txBox="1"/>
              <p:nvPr/>
            </p:nvSpPr>
            <p:spPr>
              <a:xfrm>
                <a:off x="7658923" y="2819765"/>
                <a:ext cx="9087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1400" dirty="0"/>
                  <a:t>IASI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8788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24F40BF-9AE1-3241-B902-73099412DBD4}"/>
              </a:ext>
            </a:extLst>
          </p:cNvPr>
          <p:cNvSpPr txBox="1"/>
          <p:nvPr/>
        </p:nvSpPr>
        <p:spPr>
          <a:xfrm>
            <a:off x="1143070" y="998900"/>
            <a:ext cx="2901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dirty="0"/>
              <a:t>GOME-2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126D31-F0D1-B04A-9493-A12F6F5E5568}"/>
              </a:ext>
            </a:extLst>
          </p:cNvPr>
          <p:cNvGrpSpPr/>
          <p:nvPr/>
        </p:nvGrpSpPr>
        <p:grpSpPr>
          <a:xfrm>
            <a:off x="687206" y="1643481"/>
            <a:ext cx="3807379" cy="4823855"/>
            <a:chOff x="566816" y="1738937"/>
            <a:chExt cx="3807379" cy="4823855"/>
          </a:xfrm>
        </p:grpSpPr>
        <p:pic>
          <p:nvPicPr>
            <p:cNvPr id="6" name="Picture 5" descr="A picture containing food, umbrella&#10;&#10;Description automatically generated">
              <a:extLst>
                <a:ext uri="{FF2B5EF4-FFF2-40B4-BE49-F238E27FC236}">
                  <a16:creationId xmlns:a16="http://schemas.microsoft.com/office/drawing/2014/main" id="{23AA9517-1BE0-E744-86C1-BA56338E3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7332" y="1793632"/>
              <a:ext cx="1802096" cy="10378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 descr="A close up of a plate&#10;&#10;Description automatically generated">
              <a:extLst>
                <a:ext uri="{FF2B5EF4-FFF2-40B4-BE49-F238E27FC236}">
                  <a16:creationId xmlns:a16="http://schemas.microsoft.com/office/drawing/2014/main" id="{36413BC7-1146-5544-946A-F3A2650E8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2006" y="3024554"/>
              <a:ext cx="1802189" cy="10414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 descr="A close up of a plate&#10;&#10;Description automatically generated">
              <a:extLst>
                <a:ext uri="{FF2B5EF4-FFF2-40B4-BE49-F238E27FC236}">
                  <a16:creationId xmlns:a16="http://schemas.microsoft.com/office/drawing/2014/main" id="{B7EB7A74-23B3-F946-B59F-104963D31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239" y="3024554"/>
              <a:ext cx="1802189" cy="10378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B0B69508-F097-EB45-AB09-71B706AB7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225" y="4272927"/>
              <a:ext cx="1816203" cy="10378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EECBA2D6-11E9-F148-9BEF-3C3A78D43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71649" y="5519705"/>
              <a:ext cx="1802546" cy="10378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17" descr="A picture containing plate&#10;&#10;Description automatically generated">
              <a:extLst>
                <a:ext uri="{FF2B5EF4-FFF2-40B4-BE49-F238E27FC236}">
                  <a16:creationId xmlns:a16="http://schemas.microsoft.com/office/drawing/2014/main" id="{B40DB5C3-9BDD-A34D-9576-3794A110A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6816" y="5521300"/>
              <a:ext cx="1822612" cy="10414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19" descr="A close up of a map&#10;&#10;Description automatically generated">
              <a:extLst>
                <a:ext uri="{FF2B5EF4-FFF2-40B4-BE49-F238E27FC236}">
                  <a16:creationId xmlns:a16="http://schemas.microsoft.com/office/drawing/2014/main" id="{BBF72A3F-40E0-7847-8E24-536551B69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33706" y="1763755"/>
              <a:ext cx="1802096" cy="11231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8D7E2D-5398-D94D-8524-27D4BB3985E9}"/>
                </a:ext>
              </a:extLst>
            </p:cNvPr>
            <p:cNvSpPr txBox="1"/>
            <p:nvPr/>
          </p:nvSpPr>
          <p:spPr>
            <a:xfrm>
              <a:off x="3633527" y="1738937"/>
              <a:ext cx="5818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dirty="0"/>
                <a:t>AAI</a:t>
              </a:r>
            </a:p>
          </p:txBody>
        </p:sp>
        <p:pic>
          <p:nvPicPr>
            <p:cNvPr id="23" name="Picture 22" descr="A star filled sky&#10;&#10;Description automatically generated">
              <a:extLst>
                <a:ext uri="{FF2B5EF4-FFF2-40B4-BE49-F238E27FC236}">
                  <a16:creationId xmlns:a16="http://schemas.microsoft.com/office/drawing/2014/main" id="{E7D86494-7897-E64A-9500-E5C053041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53215" y="4290430"/>
              <a:ext cx="1682587" cy="10388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8B326D9-93F3-6444-9745-58944647977E}"/>
                </a:ext>
              </a:extLst>
            </p:cNvPr>
            <p:cNvSpPr txBox="1"/>
            <p:nvPr/>
          </p:nvSpPr>
          <p:spPr>
            <a:xfrm>
              <a:off x="2935430" y="4679497"/>
              <a:ext cx="1379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>
                  <a:solidFill>
                    <a:schemeClr val="bg1"/>
                  </a:solidFill>
                </a:rPr>
                <a:t>Surface UV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EB258A9-57BE-AD41-B6F4-734DF1A59657}"/>
              </a:ext>
            </a:extLst>
          </p:cNvPr>
          <p:cNvSpPr txBox="1"/>
          <p:nvPr/>
        </p:nvSpPr>
        <p:spPr>
          <a:xfrm>
            <a:off x="7154238" y="1291287"/>
            <a:ext cx="2901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dirty="0"/>
              <a:t>IASI 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5082EED-2C62-EA44-8903-4F60526C5914}"/>
              </a:ext>
            </a:extLst>
          </p:cNvPr>
          <p:cNvGrpSpPr/>
          <p:nvPr/>
        </p:nvGrpSpPr>
        <p:grpSpPr>
          <a:xfrm>
            <a:off x="7489143" y="2028596"/>
            <a:ext cx="2987193" cy="3666976"/>
            <a:chOff x="8556587" y="1623658"/>
            <a:chExt cx="2987193" cy="3666976"/>
          </a:xfrm>
        </p:grpSpPr>
        <p:pic>
          <p:nvPicPr>
            <p:cNvPr id="51" name="Picture 5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F24A6067-6A57-0F40-AD28-48009C505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56587" y="1623658"/>
              <a:ext cx="2832499" cy="16185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5" name="Picture 54" descr="A close up of a map&#10;&#10;Description automatically generated">
              <a:extLst>
                <a:ext uri="{FF2B5EF4-FFF2-40B4-BE49-F238E27FC236}">
                  <a16:creationId xmlns:a16="http://schemas.microsoft.com/office/drawing/2014/main" id="{38987629-D16B-744D-B5BE-B5880B9F1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681" t="6454" r="10074" b="51537"/>
            <a:stretch/>
          </p:blipFill>
          <p:spPr>
            <a:xfrm>
              <a:off x="8556587" y="3818536"/>
              <a:ext cx="2987193" cy="14720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5EF160A-A0C3-1142-BEFD-ADC8FC3510A3}"/>
              </a:ext>
            </a:extLst>
          </p:cNvPr>
          <p:cNvSpPr txBox="1"/>
          <p:nvPr/>
        </p:nvSpPr>
        <p:spPr>
          <a:xfrm>
            <a:off x="98725" y="194004"/>
            <a:ext cx="1173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dirty="0"/>
              <a:t>An </a:t>
            </a:r>
            <a:r>
              <a:rPr lang="fi-FI" sz="3600" dirty="0" err="1"/>
              <a:t>overview</a:t>
            </a:r>
            <a:r>
              <a:rPr lang="fi-FI" sz="3600" dirty="0"/>
              <a:t> of </a:t>
            </a:r>
            <a:r>
              <a:rPr lang="fi-FI" sz="3600" dirty="0" err="1"/>
              <a:t>the</a:t>
            </a:r>
            <a:r>
              <a:rPr lang="fi-FI" sz="3600" dirty="0"/>
              <a:t> AC SAF products</a:t>
            </a:r>
          </a:p>
        </p:txBody>
      </p:sp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FE595287-DADB-6B41-81A7-6E8B1DE05E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2769" y="1643481"/>
            <a:ext cx="1645656" cy="112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5FF2B1C-3EE0-8545-B2F7-3C96EA36B6E7}"/>
              </a:ext>
            </a:extLst>
          </p:cNvPr>
          <p:cNvSpPr txBox="1"/>
          <p:nvPr/>
        </p:nvSpPr>
        <p:spPr>
          <a:xfrm>
            <a:off x="4746421" y="1702487"/>
            <a:ext cx="581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AAH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20E2E1-7D68-F64F-A814-1265EB08E6ED}"/>
              </a:ext>
            </a:extLst>
          </p:cNvPr>
          <p:cNvSpPr/>
          <p:nvPr/>
        </p:nvSpPr>
        <p:spPr>
          <a:xfrm>
            <a:off x="2509818" y="1508519"/>
            <a:ext cx="3890982" cy="134542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A8E58A-204E-C648-9470-B7D8C1DEDA2E}"/>
              </a:ext>
            </a:extLst>
          </p:cNvPr>
          <p:cNvSpPr/>
          <p:nvPr/>
        </p:nvSpPr>
        <p:spPr>
          <a:xfrm>
            <a:off x="7420116" y="1881457"/>
            <a:ext cx="3056220" cy="190140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675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E7176-EC61-5C47-BF09-2B713BDD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518" y="-1294"/>
            <a:ext cx="10515600" cy="1325563"/>
          </a:xfrm>
        </p:spPr>
        <p:txBody>
          <a:bodyPr/>
          <a:lstStyle/>
          <a:p>
            <a:r>
              <a:rPr lang="fi-FI" b="1" dirty="0" err="1">
                <a:solidFill>
                  <a:srgbClr val="002060"/>
                </a:solidFill>
              </a:rPr>
              <a:t>Absorbing</a:t>
            </a:r>
            <a:r>
              <a:rPr lang="fi-FI" b="1" dirty="0">
                <a:solidFill>
                  <a:srgbClr val="002060"/>
                </a:solidFill>
              </a:rPr>
              <a:t> </a:t>
            </a:r>
            <a:r>
              <a:rPr lang="fi-FI" b="1" dirty="0" err="1">
                <a:solidFill>
                  <a:srgbClr val="002060"/>
                </a:solidFill>
              </a:rPr>
              <a:t>Aerosol</a:t>
            </a:r>
            <a:r>
              <a:rPr lang="fi-FI" b="1" dirty="0">
                <a:solidFill>
                  <a:srgbClr val="002060"/>
                </a:solidFill>
              </a:rPr>
              <a:t> Index (AAI)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92658F-EE2B-CB4D-B737-55821ADD80E3}"/>
              </a:ext>
            </a:extLst>
          </p:cNvPr>
          <p:cNvSpPr txBox="1"/>
          <p:nvPr/>
        </p:nvSpPr>
        <p:spPr>
          <a:xfrm>
            <a:off x="343185" y="1228146"/>
            <a:ext cx="5415390" cy="44017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Also known as UV Aerosol Index (UVAI)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Defined using UV-wavelengths</a:t>
            </a:r>
            <a:r>
              <a:rPr lang="en-US" sz="2400" dirty="0">
                <a:sym typeface="Wingdings" pitchFamily="2" charset="2"/>
              </a:rPr>
              <a:t> (</a:t>
            </a:r>
            <a:r>
              <a:rPr lang="en-US" sz="2400" b="1" dirty="0">
                <a:sym typeface="Wingdings" pitchFamily="2" charset="2"/>
              </a:rPr>
              <a:t>GOME-2,</a:t>
            </a:r>
            <a:r>
              <a:rPr lang="en-US" sz="2400" dirty="0">
                <a:sym typeface="Wingdings" pitchFamily="2" charset="2"/>
              </a:rPr>
              <a:t> TROPOMI, OMI, OMPS)</a:t>
            </a:r>
            <a:endParaRPr lang="en-US" sz="2400" dirty="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Sensitive to </a:t>
            </a:r>
            <a:r>
              <a:rPr lang="en-US" sz="2400" dirty="0">
                <a:solidFill>
                  <a:srgbClr val="7030A0"/>
                </a:solidFill>
              </a:rPr>
              <a:t>absorbing</a:t>
            </a:r>
            <a:r>
              <a:rPr lang="en-US" sz="2400" dirty="0"/>
              <a:t> aerosols: smoke, volcanic ash, desert dust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 AAI separates the spectral contrast at two UV wavelengths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/>
              <a:t>caused by aerosol extinction from that of other effects (e.g. </a:t>
            </a:r>
            <a:r>
              <a:rPr lang="en-US" sz="2400" dirty="0" err="1"/>
              <a:t>molec</a:t>
            </a:r>
            <a:r>
              <a:rPr lang="en-US" sz="2400" dirty="0"/>
              <a:t>. scattering)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Clouds do not completely “prevent” the observation 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0B937BE4-2D2C-D340-89A6-5EF4336EDBEF}"/>
              </a:ext>
            </a:extLst>
          </p:cNvPr>
          <p:cNvSpPr/>
          <p:nvPr/>
        </p:nvSpPr>
        <p:spPr>
          <a:xfrm>
            <a:off x="493573" y="5982206"/>
            <a:ext cx="689254" cy="369332"/>
          </a:xfrm>
          <a:prstGeom prst="rightArrow">
            <a:avLst/>
          </a:prstGeom>
          <a:solidFill>
            <a:srgbClr val="9F0B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D134D3-4D1B-EC40-BDBC-479A1D38E852}"/>
              </a:ext>
            </a:extLst>
          </p:cNvPr>
          <p:cNvSpPr txBox="1"/>
          <p:nvPr/>
        </p:nvSpPr>
        <p:spPr>
          <a:xfrm>
            <a:off x="1257182" y="5761506"/>
            <a:ext cx="6253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solidFill>
                  <a:srgbClr val="7030A0"/>
                </a:solidFill>
              </a:rPr>
              <a:t>AAI </a:t>
            </a:r>
            <a:r>
              <a:rPr lang="fi-FI" sz="2800" b="1" dirty="0" err="1">
                <a:solidFill>
                  <a:srgbClr val="7030A0"/>
                </a:solidFill>
              </a:rPr>
              <a:t>can</a:t>
            </a:r>
            <a:r>
              <a:rPr lang="fi-FI" sz="2800" b="1" dirty="0">
                <a:solidFill>
                  <a:srgbClr val="7030A0"/>
                </a:solidFill>
              </a:rPr>
              <a:t> </a:t>
            </a:r>
            <a:r>
              <a:rPr lang="fi-FI" sz="2800" b="1" dirty="0" err="1">
                <a:solidFill>
                  <a:srgbClr val="7030A0"/>
                </a:solidFill>
              </a:rPr>
              <a:t>be</a:t>
            </a:r>
            <a:r>
              <a:rPr lang="fi-FI" sz="2800" b="1" dirty="0">
                <a:solidFill>
                  <a:srgbClr val="7030A0"/>
                </a:solidFill>
              </a:rPr>
              <a:t> a </a:t>
            </a:r>
            <a:r>
              <a:rPr lang="fi-FI" sz="2800" b="1" dirty="0" err="1">
                <a:solidFill>
                  <a:srgbClr val="7030A0"/>
                </a:solidFill>
              </a:rPr>
              <a:t>good</a:t>
            </a:r>
            <a:r>
              <a:rPr lang="fi-FI" sz="2800" b="1" dirty="0">
                <a:solidFill>
                  <a:srgbClr val="7030A0"/>
                </a:solidFill>
              </a:rPr>
              <a:t> </a:t>
            </a:r>
            <a:r>
              <a:rPr lang="fi-FI" sz="2800" b="1" dirty="0" err="1">
                <a:solidFill>
                  <a:srgbClr val="7030A0"/>
                </a:solidFill>
              </a:rPr>
              <a:t>tracer</a:t>
            </a:r>
            <a:r>
              <a:rPr lang="fi-FI" sz="2800" b="1" dirty="0">
                <a:solidFill>
                  <a:srgbClr val="7030A0"/>
                </a:solidFill>
              </a:rPr>
              <a:t> for (</a:t>
            </a:r>
            <a:r>
              <a:rPr lang="fi-FI" sz="2800" b="1" dirty="0" err="1">
                <a:solidFill>
                  <a:srgbClr val="7030A0"/>
                </a:solidFill>
              </a:rPr>
              <a:t>large</a:t>
            </a:r>
            <a:r>
              <a:rPr lang="fi-FI" sz="2800" b="1" dirty="0">
                <a:solidFill>
                  <a:srgbClr val="7030A0"/>
                </a:solidFill>
              </a:rPr>
              <a:t> </a:t>
            </a:r>
            <a:r>
              <a:rPr lang="fi-FI" sz="2800" b="1" dirty="0" err="1">
                <a:solidFill>
                  <a:srgbClr val="7030A0"/>
                </a:solidFill>
              </a:rPr>
              <a:t>scale</a:t>
            </a:r>
            <a:r>
              <a:rPr lang="fi-FI" sz="2800" b="1" dirty="0">
                <a:solidFill>
                  <a:srgbClr val="7030A0"/>
                </a:solidFill>
              </a:rPr>
              <a:t>) </a:t>
            </a:r>
            <a:r>
              <a:rPr lang="fi-FI" sz="2800" b="1" dirty="0" err="1">
                <a:solidFill>
                  <a:srgbClr val="7030A0"/>
                </a:solidFill>
              </a:rPr>
              <a:t>smoke</a:t>
            </a:r>
            <a:r>
              <a:rPr lang="fi-FI" sz="2800" b="1" dirty="0">
                <a:solidFill>
                  <a:srgbClr val="7030A0"/>
                </a:solidFill>
              </a:rPr>
              <a:t> </a:t>
            </a:r>
            <a:r>
              <a:rPr lang="fi-FI" sz="2800" b="1" dirty="0" err="1">
                <a:solidFill>
                  <a:srgbClr val="7030A0"/>
                </a:solidFill>
              </a:rPr>
              <a:t>plumes</a:t>
            </a:r>
            <a:endParaRPr lang="fi-FI" sz="2800" b="1" dirty="0">
              <a:solidFill>
                <a:srgbClr val="7030A0"/>
              </a:solidFill>
            </a:endParaRPr>
          </a:p>
        </p:txBody>
      </p:sp>
      <p:pic>
        <p:nvPicPr>
          <p:cNvPr id="8" name="Picture 7" descr="A picture containing sitting, table, black, snow&#10;&#10;Description automatically generated">
            <a:extLst>
              <a:ext uri="{FF2B5EF4-FFF2-40B4-BE49-F238E27FC236}">
                <a16:creationId xmlns:a16="http://schemas.microsoft.com/office/drawing/2014/main" id="{DD6A2437-4FDB-4646-8672-1ABD3D708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70" t="3288" r="9502" b="8993"/>
          <a:stretch/>
        </p:blipFill>
        <p:spPr>
          <a:xfrm>
            <a:off x="6992001" y="1664736"/>
            <a:ext cx="4361799" cy="3881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A95081-6613-DF40-BFA8-39636CD2A6B0}"/>
              </a:ext>
            </a:extLst>
          </p:cNvPr>
          <p:cNvSpPr txBox="1"/>
          <p:nvPr/>
        </p:nvSpPr>
        <p:spPr>
          <a:xfrm>
            <a:off x="7397674" y="1310335"/>
            <a:ext cx="4226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dirty="0"/>
              <a:t>Example of GOME-2 (A,B) AAI</a:t>
            </a:r>
          </a:p>
        </p:txBody>
      </p:sp>
    </p:spTree>
    <p:extLst>
      <p:ext uri="{BB962C8B-B14F-4D97-AF65-F5344CB8AC3E}">
        <p14:creationId xmlns:p14="http://schemas.microsoft.com/office/powerpoint/2010/main" val="2247619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919E3C9-1DE3-2E4B-8931-02B00B456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022"/>
          <a:stretch/>
        </p:blipFill>
        <p:spPr>
          <a:xfrm>
            <a:off x="8908" y="437275"/>
            <a:ext cx="7659584" cy="63845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FBE0C6-3CA0-F340-BA04-0A1BE0B5A9DA}"/>
              </a:ext>
            </a:extLst>
          </p:cNvPr>
          <p:cNvSpPr/>
          <p:nvPr/>
        </p:nvSpPr>
        <p:spPr>
          <a:xfrm>
            <a:off x="7758298" y="874034"/>
            <a:ext cx="429886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b="1" dirty="0" err="1">
                <a:solidFill>
                  <a:schemeClr val="accent1">
                    <a:lumMod val="75000"/>
                  </a:schemeClr>
                </a:solidFill>
              </a:rPr>
              <a:t>Positive</a:t>
            </a:r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400" b="1" dirty="0" err="1">
                <a:solidFill>
                  <a:schemeClr val="accent1">
                    <a:lumMod val="75000"/>
                  </a:schemeClr>
                </a:solidFill>
              </a:rPr>
              <a:t>values</a:t>
            </a:r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 of AAI </a:t>
            </a:r>
            <a:r>
              <a:rPr lang="fi-FI" sz="2400" dirty="0" err="1"/>
              <a:t>indicate</a:t>
            </a:r>
            <a:r>
              <a:rPr lang="fi-FI" sz="2400" dirty="0"/>
              <a:t> </a:t>
            </a:r>
            <a:r>
              <a:rPr lang="fi-FI" sz="2400" dirty="0" err="1"/>
              <a:t>presence</a:t>
            </a:r>
            <a:r>
              <a:rPr lang="fi-FI" sz="2400" dirty="0"/>
              <a:t> of </a:t>
            </a:r>
            <a:r>
              <a:rPr lang="fi-FI" sz="2400" dirty="0" err="1"/>
              <a:t>absorbing</a:t>
            </a:r>
            <a:r>
              <a:rPr lang="fi-FI" sz="2400" dirty="0"/>
              <a:t> </a:t>
            </a:r>
            <a:r>
              <a:rPr lang="fi-FI" sz="2400" dirty="0" err="1"/>
              <a:t>aerosols</a:t>
            </a:r>
            <a:endParaRPr lang="fi-FI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 For </a:t>
            </a:r>
            <a:r>
              <a:rPr lang="fi-FI" dirty="0" err="1"/>
              <a:t>clouds</a:t>
            </a:r>
            <a:r>
              <a:rPr lang="fi-FI" dirty="0"/>
              <a:t> (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scattering</a:t>
            </a:r>
            <a:r>
              <a:rPr lang="fi-FI" dirty="0"/>
              <a:t> </a:t>
            </a:r>
            <a:r>
              <a:rPr lang="fi-FI" dirty="0" err="1"/>
              <a:t>aerosols</a:t>
            </a:r>
            <a:r>
              <a:rPr lang="fi-FI" dirty="0"/>
              <a:t>) AAI is </a:t>
            </a:r>
            <a:r>
              <a:rPr lang="fi-FI" dirty="0" err="1"/>
              <a:t>close</a:t>
            </a:r>
            <a:r>
              <a:rPr lang="fi-FI" dirty="0"/>
              <a:t> to </a:t>
            </a:r>
            <a:r>
              <a:rPr lang="fi-FI" dirty="0" err="1"/>
              <a:t>zero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negative</a:t>
            </a:r>
            <a:endParaRPr lang="fi-FI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 err="1"/>
              <a:t>Positive</a:t>
            </a:r>
            <a:r>
              <a:rPr lang="fi-FI" dirty="0"/>
              <a:t> </a:t>
            </a:r>
            <a:r>
              <a:rPr lang="fi-FI" dirty="0" err="1"/>
              <a:t>values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aerosols</a:t>
            </a:r>
            <a:r>
              <a:rPr lang="fi-FI" dirty="0"/>
              <a:t> </a:t>
            </a:r>
            <a:r>
              <a:rPr lang="fi-FI" dirty="0" err="1"/>
              <a:t>than</a:t>
            </a:r>
            <a:r>
              <a:rPr lang="fi-FI" dirty="0"/>
              <a:t> </a:t>
            </a:r>
            <a:r>
              <a:rPr lang="fi-FI" dirty="0" err="1"/>
              <a:t>smoke</a:t>
            </a:r>
            <a:r>
              <a:rPr lang="fi-FI" dirty="0"/>
              <a:t>!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 err="1"/>
              <a:t>Sunglint</a:t>
            </a:r>
            <a:r>
              <a:rPr lang="fi-FI" dirty="0"/>
              <a:t> </a:t>
            </a:r>
            <a:r>
              <a:rPr lang="fi-FI" dirty="0" err="1"/>
              <a:t>over</a:t>
            </a:r>
            <a:r>
              <a:rPr lang="fi-FI" dirty="0"/>
              <a:t> </a:t>
            </a:r>
            <a:r>
              <a:rPr lang="fi-FI" dirty="0" err="1"/>
              <a:t>ocean</a:t>
            </a:r>
            <a:r>
              <a:rPr lang="fi-FI" dirty="0"/>
              <a:t> </a:t>
            </a:r>
            <a:r>
              <a:rPr lang="fi-FI" dirty="0" err="1"/>
              <a:t>causes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positive</a:t>
            </a:r>
            <a:r>
              <a:rPr lang="fi-FI" dirty="0"/>
              <a:t> </a:t>
            </a:r>
            <a:r>
              <a:rPr lang="fi-FI" dirty="0" err="1"/>
              <a:t>values</a:t>
            </a:r>
            <a:r>
              <a:rPr lang="fi-FI" dirty="0"/>
              <a:t>,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is </a:t>
            </a:r>
            <a:r>
              <a:rPr lang="fi-FI" dirty="0" err="1"/>
              <a:t>often</a:t>
            </a:r>
            <a:r>
              <a:rPr lang="fi-FI" dirty="0"/>
              <a:t> </a:t>
            </a:r>
            <a:r>
              <a:rPr lang="fi-FI" dirty="0" err="1"/>
              <a:t>filtered</a:t>
            </a:r>
            <a:r>
              <a:rPr lang="fi-FI" dirty="0"/>
              <a:t> out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plots</a:t>
            </a:r>
            <a:r>
              <a:rPr lang="fi-FI" dirty="0"/>
              <a:t>/data.</a:t>
            </a:r>
          </a:p>
          <a:p>
            <a:pPr lvl="1"/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For (</a:t>
            </a:r>
            <a:r>
              <a:rPr lang="fi-FI" sz="2400" dirty="0" err="1"/>
              <a:t>smoke</a:t>
            </a:r>
            <a:r>
              <a:rPr lang="fi-FI" sz="2400" dirty="0"/>
              <a:t>) </a:t>
            </a:r>
            <a:r>
              <a:rPr lang="fi-FI" sz="2400" dirty="0" err="1"/>
              <a:t>plumes</a:t>
            </a:r>
            <a:r>
              <a:rPr lang="fi-FI" sz="2400" dirty="0"/>
              <a:t> </a:t>
            </a:r>
            <a:r>
              <a:rPr lang="fi-FI" sz="2400" dirty="0" err="1"/>
              <a:t>typically</a:t>
            </a:r>
            <a:r>
              <a:rPr lang="fi-FI" sz="2400" dirty="0"/>
              <a:t> AAI &gt; 1.0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 err="1"/>
              <a:t>Typical</a:t>
            </a:r>
            <a:r>
              <a:rPr lang="fi-FI" dirty="0"/>
              <a:t> </a:t>
            </a:r>
            <a:r>
              <a:rPr lang="fi-FI" dirty="0" err="1"/>
              <a:t>background</a:t>
            </a:r>
            <a:r>
              <a:rPr lang="fi-FI" dirty="0"/>
              <a:t> </a:t>
            </a:r>
            <a:r>
              <a:rPr lang="fi-FI" dirty="0" err="1"/>
              <a:t>slightly</a:t>
            </a:r>
            <a:r>
              <a:rPr lang="fi-FI" dirty="0"/>
              <a:t> </a:t>
            </a:r>
            <a:r>
              <a:rPr lang="fi-FI" dirty="0" err="1"/>
              <a:t>positive</a:t>
            </a:r>
            <a:endParaRPr lang="fi-FI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29D128-C436-E942-BCD1-EFBA0C38BA12}"/>
              </a:ext>
            </a:extLst>
          </p:cNvPr>
          <p:cNvCxnSpPr>
            <a:cxnSpLocks/>
          </p:cNvCxnSpPr>
          <p:nvPr/>
        </p:nvCxnSpPr>
        <p:spPr>
          <a:xfrm flipH="1" flipV="1">
            <a:off x="2928135" y="3241963"/>
            <a:ext cx="480084" cy="252564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775CD6-A21D-B94E-A1F9-4F4825AA19E5}"/>
              </a:ext>
            </a:extLst>
          </p:cNvPr>
          <p:cNvCxnSpPr>
            <a:cxnSpLocks/>
          </p:cNvCxnSpPr>
          <p:nvPr/>
        </p:nvCxnSpPr>
        <p:spPr>
          <a:xfrm flipH="1" flipV="1">
            <a:off x="3329047" y="3241963"/>
            <a:ext cx="79171" cy="248074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19A1981-19F7-124F-8A73-AEAFBB152843}"/>
              </a:ext>
            </a:extLst>
          </p:cNvPr>
          <p:cNvSpPr txBox="1"/>
          <p:nvPr/>
        </p:nvSpPr>
        <p:spPr>
          <a:xfrm>
            <a:off x="2928135" y="5722710"/>
            <a:ext cx="11589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/>
              <a:t>Sun </a:t>
            </a:r>
            <a:r>
              <a:rPr lang="fi-FI" dirty="0" err="1"/>
              <a:t>glint</a:t>
            </a:r>
            <a:endParaRPr lang="fi-FI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7850A15-EEA1-4542-A6F1-07DF09782C41}"/>
              </a:ext>
            </a:extLst>
          </p:cNvPr>
          <p:cNvCxnSpPr>
            <a:cxnSpLocks/>
          </p:cNvCxnSpPr>
          <p:nvPr/>
        </p:nvCxnSpPr>
        <p:spPr>
          <a:xfrm flipH="1">
            <a:off x="3155867" y="2194956"/>
            <a:ext cx="1087581" cy="52518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A331BE3-0178-3C4B-BF72-913D3DC8143E}"/>
              </a:ext>
            </a:extLst>
          </p:cNvPr>
          <p:cNvSpPr txBox="1"/>
          <p:nvPr/>
        </p:nvSpPr>
        <p:spPr>
          <a:xfrm>
            <a:off x="4399807" y="1853352"/>
            <a:ext cx="162098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 err="1"/>
              <a:t>Smoke</a:t>
            </a:r>
            <a:r>
              <a:rPr lang="fi-FI" dirty="0"/>
              <a:t> </a:t>
            </a:r>
            <a:r>
              <a:rPr lang="fi-FI" dirty="0" err="1"/>
              <a:t>plume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Canadian </a:t>
            </a:r>
            <a:r>
              <a:rPr lang="fi-FI" dirty="0" err="1"/>
              <a:t>forest</a:t>
            </a:r>
            <a:r>
              <a:rPr lang="fi-FI" dirty="0"/>
              <a:t> </a:t>
            </a:r>
            <a:r>
              <a:rPr lang="fi-FI" dirty="0" err="1"/>
              <a:t>fires</a:t>
            </a:r>
            <a:endParaRPr lang="fi-FI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51FFF86-DE61-4944-9C31-449C3E76F21D}"/>
              </a:ext>
            </a:extLst>
          </p:cNvPr>
          <p:cNvCxnSpPr>
            <a:cxnSpLocks/>
          </p:cNvCxnSpPr>
          <p:nvPr/>
        </p:nvCxnSpPr>
        <p:spPr>
          <a:xfrm flipH="1" flipV="1">
            <a:off x="4087089" y="3522771"/>
            <a:ext cx="312718" cy="75901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CAB46ED-E172-7749-A4B1-7BFFDEDCCBB6}"/>
              </a:ext>
            </a:extLst>
          </p:cNvPr>
          <p:cNvSpPr txBox="1"/>
          <p:nvPr/>
        </p:nvSpPr>
        <p:spPr>
          <a:xfrm>
            <a:off x="4087089" y="4189593"/>
            <a:ext cx="13492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 err="1"/>
              <a:t>Desert</a:t>
            </a:r>
            <a:r>
              <a:rPr lang="fi-FI" dirty="0"/>
              <a:t> </a:t>
            </a:r>
            <a:r>
              <a:rPr lang="fi-FI" dirty="0" err="1"/>
              <a:t>dust</a:t>
            </a:r>
            <a:endParaRPr lang="fi-FI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706001F-B06E-6641-A008-B652BA28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71" y="-49296"/>
            <a:ext cx="10515600" cy="923330"/>
          </a:xfrm>
        </p:spPr>
        <p:txBody>
          <a:bodyPr>
            <a:normAutofit/>
          </a:bodyPr>
          <a:lstStyle/>
          <a:p>
            <a:r>
              <a:rPr lang="fi-FI" sz="3600" b="1" dirty="0" err="1">
                <a:solidFill>
                  <a:srgbClr val="002060"/>
                </a:solidFill>
              </a:rPr>
              <a:t>Absorbing</a:t>
            </a:r>
            <a:r>
              <a:rPr lang="fi-FI" sz="3600" b="1" dirty="0">
                <a:solidFill>
                  <a:srgbClr val="002060"/>
                </a:solidFill>
              </a:rPr>
              <a:t> </a:t>
            </a:r>
            <a:r>
              <a:rPr lang="fi-FI" sz="3600" b="1" dirty="0" err="1">
                <a:solidFill>
                  <a:srgbClr val="002060"/>
                </a:solidFill>
              </a:rPr>
              <a:t>Aerosol</a:t>
            </a:r>
            <a:r>
              <a:rPr lang="fi-FI" sz="3600" b="1" dirty="0">
                <a:solidFill>
                  <a:srgbClr val="002060"/>
                </a:solidFill>
              </a:rPr>
              <a:t> Index (AAI)</a:t>
            </a:r>
          </a:p>
        </p:txBody>
      </p:sp>
    </p:spTree>
    <p:extLst>
      <p:ext uri="{BB962C8B-B14F-4D97-AF65-F5344CB8AC3E}">
        <p14:creationId xmlns:p14="http://schemas.microsoft.com/office/powerpoint/2010/main" val="3839908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A85AD683-E491-4645-B591-21067E834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05" y="1906409"/>
            <a:ext cx="6078736" cy="4316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D7EA370-D122-C04D-B86B-77FE317BB8EB}"/>
              </a:ext>
            </a:extLst>
          </p:cNvPr>
          <p:cNvCxnSpPr>
            <a:cxnSpLocks/>
          </p:cNvCxnSpPr>
          <p:nvPr/>
        </p:nvCxnSpPr>
        <p:spPr>
          <a:xfrm flipH="1" flipV="1">
            <a:off x="1043050" y="3882606"/>
            <a:ext cx="144482" cy="333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F90668E-03D8-2347-9F10-D409F83BFF2A}"/>
              </a:ext>
            </a:extLst>
          </p:cNvPr>
          <p:cNvSpPr txBox="1"/>
          <p:nvPr/>
        </p:nvSpPr>
        <p:spPr>
          <a:xfrm>
            <a:off x="599703" y="4183811"/>
            <a:ext cx="1229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Sun </a:t>
            </a:r>
            <a:r>
              <a:rPr lang="fi-FI" sz="1400" dirty="0" err="1"/>
              <a:t>glint</a:t>
            </a:r>
            <a:r>
              <a:rPr lang="fi-FI" sz="1400" dirty="0"/>
              <a:t> </a:t>
            </a:r>
            <a:r>
              <a:rPr lang="fi-FI" sz="1400" dirty="0" err="1"/>
              <a:t>filtered</a:t>
            </a:r>
            <a:r>
              <a:rPr lang="fi-FI" sz="1400" dirty="0"/>
              <a:t> out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93EAFF5-9662-774A-A7E6-3BB7F7A5DF97}"/>
              </a:ext>
            </a:extLst>
          </p:cNvPr>
          <p:cNvCxnSpPr>
            <a:cxnSpLocks/>
          </p:cNvCxnSpPr>
          <p:nvPr/>
        </p:nvCxnSpPr>
        <p:spPr>
          <a:xfrm flipH="1" flipV="1">
            <a:off x="527462" y="6056104"/>
            <a:ext cx="410689" cy="4677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08F5835-958F-0246-9C5B-D16A0BABA629}"/>
              </a:ext>
            </a:extLst>
          </p:cNvPr>
          <p:cNvSpPr txBox="1"/>
          <p:nvPr/>
        </p:nvSpPr>
        <p:spPr>
          <a:xfrm>
            <a:off x="1115291" y="6426493"/>
            <a:ext cx="389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AAI </a:t>
            </a:r>
            <a:r>
              <a:rPr lang="fi-FI" dirty="0" err="1"/>
              <a:t>color</a:t>
            </a:r>
            <a:r>
              <a:rPr lang="fi-FI" dirty="0"/>
              <a:t> </a:t>
            </a:r>
            <a:r>
              <a:rPr lang="fi-FI" dirty="0" err="1"/>
              <a:t>scale</a:t>
            </a:r>
            <a:r>
              <a:rPr lang="fi-FI" dirty="0"/>
              <a:t> </a:t>
            </a:r>
            <a:r>
              <a:rPr lang="fi-FI" dirty="0" err="1"/>
              <a:t>starts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1 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50B1038-A2D0-5D40-AAB7-5F981EABB1E1}"/>
              </a:ext>
            </a:extLst>
          </p:cNvPr>
          <p:cNvSpPr txBox="1">
            <a:spLocks/>
          </p:cNvSpPr>
          <p:nvPr/>
        </p:nvSpPr>
        <p:spPr>
          <a:xfrm>
            <a:off x="474945" y="-49296"/>
            <a:ext cx="10515600" cy="923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b="1" dirty="0" err="1">
                <a:solidFill>
                  <a:srgbClr val="002060"/>
                </a:solidFill>
              </a:rPr>
              <a:t>Absorbing</a:t>
            </a:r>
            <a:r>
              <a:rPr lang="fi-FI" sz="3600" b="1" dirty="0">
                <a:solidFill>
                  <a:srgbClr val="002060"/>
                </a:solidFill>
              </a:rPr>
              <a:t> </a:t>
            </a:r>
            <a:r>
              <a:rPr lang="fi-FI" sz="3600" b="1" dirty="0" err="1">
                <a:solidFill>
                  <a:srgbClr val="002060"/>
                </a:solidFill>
              </a:rPr>
              <a:t>Aerosol</a:t>
            </a:r>
            <a:r>
              <a:rPr lang="fi-FI" sz="3600" b="1" dirty="0">
                <a:solidFill>
                  <a:srgbClr val="002060"/>
                </a:solidFill>
              </a:rPr>
              <a:t> Index (AAI)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C8C9B7-8257-944B-AFE4-983C4FD34794}"/>
              </a:ext>
            </a:extLst>
          </p:cNvPr>
          <p:cNvSpPr txBox="1"/>
          <p:nvPr/>
        </p:nvSpPr>
        <p:spPr>
          <a:xfrm>
            <a:off x="7897985" y="2286160"/>
            <a:ext cx="4039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hlinkClick r:id="rId3"/>
            </a:endParaRPr>
          </a:p>
          <a:p>
            <a:endParaRPr lang="en-FI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983305-5D90-A347-A339-207B5D56F7AB}"/>
              </a:ext>
            </a:extLst>
          </p:cNvPr>
          <p:cNvSpPr txBox="1"/>
          <p:nvPr/>
        </p:nvSpPr>
        <p:spPr>
          <a:xfrm>
            <a:off x="474945" y="832477"/>
            <a:ext cx="5568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dirty="0"/>
              <a:t>GOME-2 AAI Quicklooks: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dirty="0"/>
              <a:t> SACS: </a:t>
            </a:r>
            <a:r>
              <a:rPr lang="fi-FI" dirty="0">
                <a:hlinkClick r:id="rId3"/>
              </a:rPr>
              <a:t>https://sacs.aeronomie.be/nrt/</a:t>
            </a:r>
            <a:endParaRPr lang="en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dirty="0"/>
              <a:t>TEMIS: </a:t>
            </a:r>
            <a:r>
              <a:rPr lang="en-GB" u="sng" dirty="0">
                <a:solidFill>
                  <a:srgbClr val="0070C0"/>
                </a:solidFill>
              </a:rPr>
              <a:t>https://</a:t>
            </a:r>
            <a:r>
              <a:rPr lang="en-GB" u="sng" dirty="0" err="1">
                <a:solidFill>
                  <a:srgbClr val="0070C0"/>
                </a:solidFill>
              </a:rPr>
              <a:t>www.temis.nl</a:t>
            </a:r>
            <a:r>
              <a:rPr lang="en-GB" u="sng" dirty="0">
                <a:solidFill>
                  <a:srgbClr val="0070C0"/>
                </a:solidFill>
              </a:rPr>
              <a:t>/</a:t>
            </a:r>
            <a:r>
              <a:rPr lang="en-GB" u="sng" dirty="0" err="1">
                <a:solidFill>
                  <a:srgbClr val="0070C0"/>
                </a:solidFill>
              </a:rPr>
              <a:t>airpollution</a:t>
            </a:r>
            <a:r>
              <a:rPr lang="en-GB" u="sng" dirty="0">
                <a:solidFill>
                  <a:srgbClr val="0070C0"/>
                </a:solidFill>
              </a:rPr>
              <a:t>/</a:t>
            </a:r>
            <a:r>
              <a:rPr lang="en-GB" u="sng" dirty="0" err="1">
                <a:solidFill>
                  <a:srgbClr val="0070C0"/>
                </a:solidFill>
              </a:rPr>
              <a:t>absaai</a:t>
            </a:r>
            <a:r>
              <a:rPr lang="en-GB" u="sng" dirty="0">
                <a:solidFill>
                  <a:srgbClr val="0070C0"/>
                </a:solidFill>
              </a:rPr>
              <a:t>/</a:t>
            </a:r>
            <a:endParaRPr lang="en-FI" u="sng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68630A-D7C3-2F41-87FC-A8F97BB26792}"/>
              </a:ext>
            </a:extLst>
          </p:cNvPr>
          <p:cNvSpPr txBox="1"/>
          <p:nvPr/>
        </p:nvSpPr>
        <p:spPr>
          <a:xfrm>
            <a:off x="7166892" y="753257"/>
            <a:ext cx="426430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AAI </a:t>
            </a:r>
            <a:r>
              <a:rPr lang="fi-FI" sz="2000" dirty="0" err="1"/>
              <a:t>values</a:t>
            </a:r>
            <a:r>
              <a:rPr lang="fi-FI" sz="2000" dirty="0"/>
              <a:t> </a:t>
            </a:r>
            <a:r>
              <a:rPr lang="fi-FI" sz="2000" dirty="0" err="1"/>
              <a:t>depend</a:t>
            </a:r>
            <a:r>
              <a:rPr lang="fi-FI" sz="2000" dirty="0"/>
              <a:t> on </a:t>
            </a:r>
            <a:r>
              <a:rPr lang="fi-FI" sz="2000" dirty="0" err="1"/>
              <a:t>various</a:t>
            </a:r>
            <a:r>
              <a:rPr lang="fi-FI" sz="2000" dirty="0"/>
              <a:t> </a:t>
            </a:r>
            <a:r>
              <a:rPr lang="fi-FI" sz="2000" dirty="0" err="1"/>
              <a:t>factors</a:t>
            </a:r>
            <a:r>
              <a:rPr lang="fi-FI" sz="2000" dirty="0"/>
              <a:t>: </a:t>
            </a:r>
            <a:r>
              <a:rPr lang="fi-FI" sz="2000" dirty="0" err="1"/>
              <a:t>amount</a:t>
            </a:r>
            <a:r>
              <a:rPr lang="fi-FI" sz="2000" dirty="0"/>
              <a:t> of </a:t>
            </a:r>
            <a:r>
              <a:rPr lang="fi-FI" sz="2000" dirty="0" err="1"/>
              <a:t>aerosols</a:t>
            </a:r>
            <a:r>
              <a:rPr lang="fi-FI" sz="2000" dirty="0"/>
              <a:t>, </a:t>
            </a:r>
            <a:r>
              <a:rPr lang="fi-FI" sz="2000" dirty="0" err="1"/>
              <a:t>plume</a:t>
            </a:r>
            <a:r>
              <a:rPr lang="fi-FI" sz="2000" dirty="0"/>
              <a:t> </a:t>
            </a:r>
            <a:r>
              <a:rPr lang="fi-FI" sz="2000" dirty="0" err="1"/>
              <a:t>height</a:t>
            </a:r>
            <a:r>
              <a:rPr lang="fi-FI" sz="2000" dirty="0"/>
              <a:t>, and </a:t>
            </a:r>
            <a:r>
              <a:rPr lang="fi-FI" sz="2000" dirty="0" err="1"/>
              <a:t>aerosol</a:t>
            </a:r>
            <a:r>
              <a:rPr lang="fi-FI" sz="2000" dirty="0"/>
              <a:t> </a:t>
            </a:r>
            <a:r>
              <a:rPr lang="fi-FI" sz="2000" dirty="0" err="1"/>
              <a:t>type</a:t>
            </a:r>
            <a:r>
              <a:rPr lang="fi-FI" sz="20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 err="1"/>
              <a:t>Comparing</a:t>
            </a:r>
            <a:r>
              <a:rPr lang="fi-FI" dirty="0"/>
              <a:t>  </a:t>
            </a:r>
            <a:r>
              <a:rPr lang="fi-FI" dirty="0" err="1"/>
              <a:t>different</a:t>
            </a:r>
            <a:r>
              <a:rPr lang="fi-FI" dirty="0"/>
              <a:t> </a:t>
            </a:r>
            <a:r>
              <a:rPr lang="fi-FI" dirty="0" err="1"/>
              <a:t>cases</a:t>
            </a:r>
            <a:r>
              <a:rPr lang="fi-FI" dirty="0"/>
              <a:t> is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straightforward</a:t>
            </a:r>
            <a:r>
              <a:rPr lang="fi-FI" dirty="0"/>
              <a:t>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 err="1"/>
              <a:t>Not</a:t>
            </a:r>
            <a:r>
              <a:rPr lang="fi-FI" dirty="0"/>
              <a:t> a ”</a:t>
            </a:r>
            <a:r>
              <a:rPr lang="fi-FI" dirty="0" err="1"/>
              <a:t>direct</a:t>
            </a:r>
            <a:r>
              <a:rPr lang="fi-FI" dirty="0"/>
              <a:t>” </a:t>
            </a:r>
            <a:r>
              <a:rPr lang="fi-FI" dirty="0" err="1"/>
              <a:t>measure</a:t>
            </a:r>
            <a:r>
              <a:rPr lang="fi-FI" dirty="0"/>
              <a:t> of </a:t>
            </a:r>
            <a:r>
              <a:rPr lang="fi-FI" dirty="0" err="1"/>
              <a:t>aerosol</a:t>
            </a:r>
            <a:r>
              <a:rPr lang="fi-FI" dirty="0"/>
              <a:t> </a:t>
            </a:r>
            <a:r>
              <a:rPr lang="fi-FI" dirty="0" err="1"/>
              <a:t>loading</a:t>
            </a:r>
            <a:endParaRPr lang="fi-FI" dirty="0"/>
          </a:p>
          <a:p>
            <a:endParaRPr lang="fi-FI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err="1"/>
              <a:t>With</a:t>
            </a:r>
            <a:r>
              <a:rPr lang="fi-FI" sz="2000" dirty="0"/>
              <a:t> AAI </a:t>
            </a:r>
            <a:r>
              <a:rPr lang="fi-FI" sz="2000" dirty="0" err="1"/>
              <a:t>you</a:t>
            </a:r>
            <a:r>
              <a:rPr lang="fi-FI" sz="2000" dirty="0"/>
              <a:t> </a:t>
            </a:r>
            <a:r>
              <a:rPr lang="fi-FI" sz="2000" dirty="0" err="1"/>
              <a:t>typically</a:t>
            </a:r>
            <a:r>
              <a:rPr lang="fi-FI" sz="2000" dirty="0"/>
              <a:t> </a:t>
            </a:r>
            <a:r>
              <a:rPr lang="fi-FI" sz="2000" dirty="0" err="1"/>
              <a:t>see</a:t>
            </a:r>
            <a:r>
              <a:rPr lang="fi-FI" sz="2000" dirty="0"/>
              <a:t> an </a:t>
            </a:r>
            <a:r>
              <a:rPr lang="fi-FI" sz="2000" dirty="0" err="1"/>
              <a:t>elevated</a:t>
            </a:r>
            <a:r>
              <a:rPr lang="fi-FI" sz="2000" dirty="0"/>
              <a:t> </a:t>
            </a:r>
            <a:r>
              <a:rPr lang="fi-FI" sz="2000" dirty="0" err="1"/>
              <a:t>plume</a:t>
            </a:r>
            <a:endParaRPr lang="fi-FI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For </a:t>
            </a:r>
            <a:r>
              <a:rPr lang="fi-FI" dirty="0" err="1"/>
              <a:t>assessing</a:t>
            </a:r>
            <a:r>
              <a:rPr lang="fi-FI" dirty="0"/>
              <a:t> air </a:t>
            </a:r>
            <a:r>
              <a:rPr lang="fi-FI" dirty="0" err="1"/>
              <a:t>quality</a:t>
            </a:r>
            <a:r>
              <a:rPr lang="fi-FI" dirty="0"/>
              <a:t> at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surface</a:t>
            </a:r>
            <a:r>
              <a:rPr lang="fi-FI" dirty="0"/>
              <a:t>, </a:t>
            </a:r>
            <a:r>
              <a:rPr lang="fi-FI" dirty="0" err="1"/>
              <a:t>additional</a:t>
            </a:r>
            <a:r>
              <a:rPr lang="fi-FI" dirty="0"/>
              <a:t> </a:t>
            </a:r>
            <a:r>
              <a:rPr lang="fi-FI" dirty="0" err="1"/>
              <a:t>information</a:t>
            </a:r>
            <a:r>
              <a:rPr lang="fi-FI" dirty="0"/>
              <a:t> (</a:t>
            </a:r>
            <a:r>
              <a:rPr lang="fi-FI" dirty="0" err="1"/>
              <a:t>model</a:t>
            </a:r>
            <a:r>
              <a:rPr lang="fi-FI" dirty="0"/>
              <a:t>, in </a:t>
            </a:r>
            <a:r>
              <a:rPr lang="fi-FI" dirty="0" err="1"/>
              <a:t>situ</a:t>
            </a:r>
            <a:r>
              <a:rPr lang="fi-FI" dirty="0"/>
              <a:t>) is </a:t>
            </a:r>
            <a:r>
              <a:rPr lang="fi-FI" dirty="0" err="1"/>
              <a:t>recommended</a:t>
            </a:r>
            <a:r>
              <a:rPr lang="fi-FI" sz="2000" dirty="0"/>
              <a:t>.</a:t>
            </a:r>
          </a:p>
          <a:p>
            <a:pPr lvl="1"/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129926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81BF03C-3117-1E4B-9565-3DA1B328E3BF}"/>
              </a:ext>
            </a:extLst>
          </p:cNvPr>
          <p:cNvSpPr txBox="1">
            <a:spLocks/>
          </p:cNvSpPr>
          <p:nvPr/>
        </p:nvSpPr>
        <p:spPr>
          <a:xfrm>
            <a:off x="474945" y="107849"/>
            <a:ext cx="10515600" cy="923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b="1" dirty="0" err="1">
                <a:solidFill>
                  <a:srgbClr val="002060"/>
                </a:solidFill>
              </a:rPr>
              <a:t>Absorbing</a:t>
            </a:r>
            <a:r>
              <a:rPr lang="fi-FI" sz="3600" b="1" dirty="0">
                <a:solidFill>
                  <a:srgbClr val="002060"/>
                </a:solidFill>
              </a:rPr>
              <a:t> </a:t>
            </a:r>
            <a:r>
              <a:rPr lang="fi-FI" sz="3600" b="1" dirty="0" err="1">
                <a:solidFill>
                  <a:srgbClr val="002060"/>
                </a:solidFill>
              </a:rPr>
              <a:t>Aerosol</a:t>
            </a:r>
            <a:r>
              <a:rPr lang="fi-FI" sz="3600" b="1" dirty="0">
                <a:solidFill>
                  <a:srgbClr val="002060"/>
                </a:solidFill>
              </a:rPr>
              <a:t> </a:t>
            </a:r>
            <a:r>
              <a:rPr lang="fi-FI" sz="3600" b="1" dirty="0" err="1">
                <a:solidFill>
                  <a:srgbClr val="002060"/>
                </a:solidFill>
              </a:rPr>
              <a:t>Height</a:t>
            </a:r>
            <a:r>
              <a:rPr lang="fi-FI" sz="3600" b="1" dirty="0">
                <a:solidFill>
                  <a:srgbClr val="002060"/>
                </a:solidFill>
              </a:rPr>
              <a:t> (AAH)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7ACA0B-E95D-AE4B-ADEC-3606AAEBFC58}"/>
              </a:ext>
            </a:extLst>
          </p:cNvPr>
          <p:cNvSpPr txBox="1"/>
          <p:nvPr/>
        </p:nvSpPr>
        <p:spPr>
          <a:xfrm>
            <a:off x="340185" y="1171497"/>
            <a:ext cx="5943467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AAH is </a:t>
            </a:r>
            <a:r>
              <a:rPr lang="fi-FI" sz="2400" dirty="0" err="1"/>
              <a:t>provided</a:t>
            </a:r>
            <a:r>
              <a:rPr lang="fi-FI" sz="2400" dirty="0"/>
              <a:t> </a:t>
            </a:r>
            <a:r>
              <a:rPr lang="fi-FI" sz="2400" dirty="0" err="1"/>
              <a:t>from</a:t>
            </a:r>
            <a:r>
              <a:rPr lang="fi-FI" sz="2400" dirty="0"/>
              <a:t> GOME-2 (A,B,C)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provides information on the height of absorbing aerosol layers</a:t>
            </a:r>
            <a:endParaRPr lang="fi-FI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 err="1"/>
              <a:t>Retrieval</a:t>
            </a:r>
            <a:r>
              <a:rPr lang="fi-FI" sz="2400" dirty="0"/>
              <a:t> is </a:t>
            </a:r>
            <a:r>
              <a:rPr lang="fi-FI" sz="2400" dirty="0" err="1"/>
              <a:t>based</a:t>
            </a:r>
            <a:r>
              <a:rPr lang="fi-FI" sz="2400" dirty="0"/>
              <a:t> on </a:t>
            </a:r>
            <a:r>
              <a:rPr lang="fi-FI" sz="2400" dirty="0" err="1"/>
              <a:t>Oxygen</a:t>
            </a:r>
            <a:r>
              <a:rPr lang="fi-FI" sz="2400" dirty="0"/>
              <a:t> A-</a:t>
            </a:r>
            <a:r>
              <a:rPr lang="fi-FI" sz="2400" dirty="0" err="1"/>
              <a:t>band</a:t>
            </a:r>
            <a:r>
              <a:rPr lang="fi-FI" sz="2400" dirty="0"/>
              <a:t> and </a:t>
            </a:r>
            <a:r>
              <a:rPr lang="fi-FI" sz="2400" dirty="0" err="1"/>
              <a:t>information</a:t>
            </a:r>
            <a:r>
              <a:rPr lang="fi-FI" sz="2400" dirty="0"/>
              <a:t> </a:t>
            </a:r>
            <a:r>
              <a:rPr lang="fi-FI" sz="2400" dirty="0" err="1"/>
              <a:t>derived</a:t>
            </a:r>
            <a:r>
              <a:rPr lang="fi-FI" sz="2400" dirty="0"/>
              <a:t> </a:t>
            </a:r>
            <a:r>
              <a:rPr lang="fi-FI" sz="2400" dirty="0" err="1"/>
              <a:t>from</a:t>
            </a:r>
            <a:r>
              <a:rPr lang="fi-FI" sz="2400" dirty="0"/>
              <a:t> FRESCO </a:t>
            </a:r>
            <a:r>
              <a:rPr lang="fi-FI" sz="2400" dirty="0" err="1"/>
              <a:t>cloud</a:t>
            </a:r>
            <a:r>
              <a:rPr lang="fi-FI" sz="2400" dirty="0"/>
              <a:t> </a:t>
            </a:r>
            <a:r>
              <a:rPr lang="fi-FI" sz="2400" dirty="0" err="1"/>
              <a:t>algorithm</a:t>
            </a:r>
            <a:r>
              <a:rPr lang="fi-FI" sz="2400" dirty="0"/>
              <a:t>. </a:t>
            </a:r>
          </a:p>
          <a:p>
            <a:endParaRPr lang="fi-F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 err="1">
                <a:solidFill>
                  <a:srgbClr val="7030A0"/>
                </a:solidFill>
              </a:rPr>
              <a:t>Reliable</a:t>
            </a:r>
            <a:r>
              <a:rPr lang="fi-FI" sz="2400" dirty="0">
                <a:solidFill>
                  <a:srgbClr val="7030A0"/>
                </a:solidFill>
              </a:rPr>
              <a:t> AAH </a:t>
            </a:r>
            <a:r>
              <a:rPr lang="fi-FI" sz="2400" dirty="0" err="1">
                <a:solidFill>
                  <a:srgbClr val="002060"/>
                </a:solidFill>
              </a:rPr>
              <a:t>can</a:t>
            </a:r>
            <a:r>
              <a:rPr lang="fi-FI" sz="2400" dirty="0">
                <a:solidFill>
                  <a:srgbClr val="002060"/>
                </a:solidFill>
              </a:rPr>
              <a:t> </a:t>
            </a:r>
            <a:r>
              <a:rPr lang="fi-FI" sz="2400" dirty="0" err="1">
                <a:solidFill>
                  <a:srgbClr val="002060"/>
                </a:solidFill>
              </a:rPr>
              <a:t>be</a:t>
            </a:r>
            <a:r>
              <a:rPr lang="fi-FI" sz="2400" dirty="0">
                <a:solidFill>
                  <a:srgbClr val="002060"/>
                </a:solidFill>
              </a:rPr>
              <a:t> </a:t>
            </a:r>
            <a:r>
              <a:rPr lang="fi-FI" sz="2400" dirty="0" err="1">
                <a:solidFill>
                  <a:srgbClr val="002060"/>
                </a:solidFill>
              </a:rPr>
              <a:t>obtained</a:t>
            </a:r>
            <a:r>
              <a:rPr lang="fi-FI" sz="2400" dirty="0">
                <a:solidFill>
                  <a:srgbClr val="002060"/>
                </a:solidFill>
              </a:rPr>
              <a:t> </a:t>
            </a:r>
            <a:r>
              <a:rPr lang="fi-FI" sz="2400" dirty="0" err="1"/>
              <a:t>only</a:t>
            </a:r>
            <a:r>
              <a:rPr lang="fi-FI" sz="2400" dirty="0"/>
              <a:t> for </a:t>
            </a:r>
            <a:r>
              <a:rPr lang="fi-FI" sz="2400" dirty="0" err="1"/>
              <a:t>pixels</a:t>
            </a:r>
            <a:r>
              <a:rPr lang="fi-FI" sz="2400" dirty="0"/>
              <a:t> </a:t>
            </a:r>
            <a:r>
              <a:rPr lang="fi-FI" sz="2400" dirty="0" err="1"/>
              <a:t>where</a:t>
            </a:r>
            <a:r>
              <a:rPr lang="fi-FI" sz="2400" dirty="0"/>
              <a:t> AAI is </a:t>
            </a:r>
            <a:r>
              <a:rPr lang="fi-FI" sz="2400" dirty="0" err="1"/>
              <a:t>high</a:t>
            </a:r>
            <a:r>
              <a:rPr lang="fi-FI" sz="2400" dirty="0"/>
              <a:t> </a:t>
            </a:r>
            <a:r>
              <a:rPr lang="fi-FI" sz="2400" dirty="0" err="1"/>
              <a:t>enough</a:t>
            </a:r>
            <a:r>
              <a:rPr lang="fi-FI" sz="2400" dirty="0"/>
              <a:t> (AAI&gt;4)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/>
              <a:t>AAI &lt; 2  </a:t>
            </a:r>
            <a:r>
              <a:rPr lang="fi-FI" sz="2000" dirty="0" err="1"/>
              <a:t>correspond</a:t>
            </a:r>
            <a:r>
              <a:rPr lang="fi-FI" sz="2000" dirty="0"/>
              <a:t> to </a:t>
            </a:r>
            <a:r>
              <a:rPr lang="fi-FI" sz="2000" dirty="0" err="1"/>
              <a:t>scenes</a:t>
            </a:r>
            <a:r>
              <a:rPr lang="fi-FI" sz="2000" dirty="0"/>
              <a:t> </a:t>
            </a:r>
            <a:r>
              <a:rPr lang="fi-FI" sz="2000" dirty="0" err="1"/>
              <a:t>with</a:t>
            </a:r>
            <a:r>
              <a:rPr lang="fi-FI" sz="2000" dirty="0"/>
              <a:t> </a:t>
            </a:r>
            <a:r>
              <a:rPr lang="fi-FI" sz="2000" dirty="0" err="1"/>
              <a:t>too</a:t>
            </a:r>
            <a:r>
              <a:rPr lang="fi-FI" sz="2000" dirty="0"/>
              <a:t> </a:t>
            </a:r>
            <a:r>
              <a:rPr lang="fi-FI" sz="2000" dirty="0" err="1"/>
              <a:t>low</a:t>
            </a:r>
            <a:r>
              <a:rPr lang="fi-FI" sz="2000" dirty="0"/>
              <a:t> </a:t>
            </a:r>
            <a:r>
              <a:rPr lang="fi-FI" sz="2000" dirty="0" err="1"/>
              <a:t>amounts</a:t>
            </a:r>
            <a:r>
              <a:rPr lang="fi-FI" sz="2000" dirty="0"/>
              <a:t> of </a:t>
            </a:r>
            <a:r>
              <a:rPr lang="fi-FI" sz="2000" dirty="0" err="1"/>
              <a:t>aerosol</a:t>
            </a:r>
            <a:r>
              <a:rPr lang="fi-FI" sz="2000" dirty="0"/>
              <a:t> to </a:t>
            </a:r>
            <a:r>
              <a:rPr lang="fi-FI" sz="2000" dirty="0" err="1"/>
              <a:t>result</a:t>
            </a:r>
            <a:r>
              <a:rPr lang="fi-FI" sz="2000" dirty="0"/>
              <a:t> in a </a:t>
            </a:r>
            <a:r>
              <a:rPr lang="fi-FI" sz="2000" dirty="0" err="1"/>
              <a:t>reliable</a:t>
            </a:r>
            <a:r>
              <a:rPr lang="fi-FI" sz="2000" dirty="0"/>
              <a:t> AAH -&gt; </a:t>
            </a:r>
            <a:r>
              <a:rPr lang="fi-FI" sz="2000" dirty="0" err="1"/>
              <a:t>pixels</a:t>
            </a:r>
            <a:r>
              <a:rPr lang="fi-FI" sz="2000" dirty="0"/>
              <a:t> </a:t>
            </a:r>
            <a:r>
              <a:rPr lang="fi-FI" sz="2000" dirty="0" err="1"/>
              <a:t>have</a:t>
            </a:r>
            <a:r>
              <a:rPr lang="fi-FI" sz="2000" dirty="0"/>
              <a:t> </a:t>
            </a:r>
            <a:r>
              <a:rPr lang="fi-FI" sz="2000" dirty="0" err="1"/>
              <a:t>fill</a:t>
            </a:r>
            <a:r>
              <a:rPr lang="fi-FI" sz="2000" dirty="0"/>
              <a:t> </a:t>
            </a:r>
            <a:r>
              <a:rPr lang="fi-FI" sz="2000" dirty="0" err="1"/>
              <a:t>value</a:t>
            </a:r>
            <a:r>
              <a:rPr lang="fi-FI" sz="2000" dirty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/>
              <a:t>2 &lt; AAI &lt; 4: </a:t>
            </a:r>
            <a:r>
              <a:rPr lang="fi-FI" dirty="0" err="1"/>
              <a:t>aerosol</a:t>
            </a:r>
            <a:r>
              <a:rPr lang="fi-FI" dirty="0"/>
              <a:t> </a:t>
            </a:r>
            <a:r>
              <a:rPr lang="fi-FI" dirty="0" err="1"/>
              <a:t>layer</a:t>
            </a:r>
            <a:r>
              <a:rPr lang="fi-FI" dirty="0"/>
              <a:t> is </a:t>
            </a:r>
            <a:r>
              <a:rPr lang="fi-FI" dirty="0" err="1"/>
              <a:t>not</a:t>
            </a:r>
            <a:r>
              <a:rPr lang="fi-FI" dirty="0"/>
              <a:t> in </a:t>
            </a: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cases</a:t>
            </a:r>
            <a:r>
              <a:rPr lang="fi-FI" dirty="0"/>
              <a:t> </a:t>
            </a:r>
            <a:r>
              <a:rPr lang="fi-FI" dirty="0" err="1"/>
              <a:t>thick</a:t>
            </a:r>
            <a:r>
              <a:rPr lang="fi-FI" dirty="0"/>
              <a:t> </a:t>
            </a:r>
            <a:r>
              <a:rPr lang="fi-FI" dirty="0" err="1"/>
              <a:t>enough</a:t>
            </a:r>
            <a:r>
              <a:rPr lang="fi-FI" dirty="0"/>
              <a:t> for a </a:t>
            </a:r>
            <a:r>
              <a:rPr lang="fi-FI" dirty="0" err="1"/>
              <a:t>reliable</a:t>
            </a:r>
            <a:r>
              <a:rPr lang="fi-FI" dirty="0"/>
              <a:t> </a:t>
            </a:r>
            <a:r>
              <a:rPr lang="fi-FI" dirty="0" err="1"/>
              <a:t>retrieval</a:t>
            </a:r>
            <a:r>
              <a:rPr lang="fi-FI" dirty="0"/>
              <a:t>, </a:t>
            </a:r>
            <a:r>
              <a:rPr lang="fi-FI" dirty="0" err="1"/>
              <a:t>but</a:t>
            </a:r>
            <a:r>
              <a:rPr lang="fi-FI" dirty="0"/>
              <a:t> AAH </a:t>
            </a:r>
            <a:r>
              <a:rPr lang="fi-FI" dirty="0" err="1"/>
              <a:t>estimate</a:t>
            </a:r>
            <a:r>
              <a:rPr lang="fi-FI" dirty="0"/>
              <a:t> is </a:t>
            </a:r>
            <a:r>
              <a:rPr lang="fi-FI" dirty="0" err="1"/>
              <a:t>given</a:t>
            </a:r>
            <a:r>
              <a:rPr lang="fi-FI" dirty="0"/>
              <a:t>, </a:t>
            </a:r>
            <a:r>
              <a:rPr lang="fi-FI" dirty="0" err="1"/>
              <a:t>should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used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caution</a:t>
            </a:r>
            <a:r>
              <a:rPr lang="fi-FI" dirty="0"/>
              <a:t>.</a:t>
            </a:r>
          </a:p>
          <a:p>
            <a:pPr lvl="1"/>
            <a:r>
              <a:rPr lang="fi-FI" sz="2000" dirty="0"/>
              <a:t>   </a:t>
            </a:r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54279543-ADB8-0A4F-ABB1-E74F704F6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624" y="284407"/>
            <a:ext cx="5386191" cy="3972734"/>
          </a:xfrm>
          <a:prstGeom prst="rect">
            <a:avLst/>
          </a:prstGeom>
        </p:spPr>
      </p:pic>
      <p:pic>
        <p:nvPicPr>
          <p:cNvPr id="22" name="Picture 21" descr="A picture containing map&#10;&#10;Description automatically generated">
            <a:extLst>
              <a:ext uri="{FF2B5EF4-FFF2-40B4-BE49-F238E27FC236}">
                <a16:creationId xmlns:a16="http://schemas.microsoft.com/office/drawing/2014/main" id="{97D600AD-E538-CE4D-9530-420785D2C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891" y="4146153"/>
            <a:ext cx="2797896" cy="198464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5374709-FE9B-554D-A324-8F794938EC48}"/>
              </a:ext>
            </a:extLst>
          </p:cNvPr>
          <p:cNvSpPr/>
          <p:nvPr/>
        </p:nvSpPr>
        <p:spPr>
          <a:xfrm>
            <a:off x="9369468" y="4546948"/>
            <a:ext cx="839244" cy="5915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89222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25765-6522-8043-9F96-63EF695DC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11" y="140764"/>
            <a:ext cx="10515600" cy="1325563"/>
          </a:xfrm>
        </p:spPr>
        <p:txBody>
          <a:bodyPr>
            <a:normAutofit/>
          </a:bodyPr>
          <a:lstStyle/>
          <a:p>
            <a:r>
              <a:rPr lang="fi-FI" sz="3600" b="1" dirty="0" err="1">
                <a:solidFill>
                  <a:srgbClr val="002060"/>
                </a:solidFill>
              </a:rPr>
              <a:t>Obtaining</a:t>
            </a:r>
            <a:r>
              <a:rPr lang="fi-FI" sz="3600" b="1" dirty="0">
                <a:solidFill>
                  <a:srgbClr val="002060"/>
                </a:solidFill>
              </a:rPr>
              <a:t> </a:t>
            </a:r>
            <a:r>
              <a:rPr lang="fi-FI" sz="3600" b="1" dirty="0" err="1">
                <a:solidFill>
                  <a:srgbClr val="002060"/>
                </a:solidFill>
              </a:rPr>
              <a:t>the</a:t>
            </a:r>
            <a:r>
              <a:rPr lang="fi-FI" sz="3600" b="1" dirty="0">
                <a:solidFill>
                  <a:srgbClr val="002060"/>
                </a:solidFill>
              </a:rPr>
              <a:t> AC SAF </a:t>
            </a:r>
            <a:r>
              <a:rPr lang="fi-FI" sz="3600" b="1" dirty="0" err="1">
                <a:solidFill>
                  <a:srgbClr val="002060"/>
                </a:solidFill>
              </a:rPr>
              <a:t>aerosol</a:t>
            </a:r>
            <a:r>
              <a:rPr lang="fi-FI" sz="3600" b="1" dirty="0">
                <a:solidFill>
                  <a:srgbClr val="002060"/>
                </a:solidFill>
              </a:rPr>
              <a:t> data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08DD6-D492-7242-BF2D-E58D90048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211" y="1762434"/>
            <a:ext cx="5850698" cy="1325563"/>
          </a:xfrm>
        </p:spPr>
        <p:txBody>
          <a:bodyPr>
            <a:normAutofit lnSpcReduction="10000"/>
          </a:bodyPr>
          <a:lstStyle/>
          <a:p>
            <a:r>
              <a:rPr lang="fi-FI" sz="2400" dirty="0"/>
              <a:t>GOME-2 AAI and AAH: FMI AC SAF data </a:t>
            </a:r>
            <a:r>
              <a:rPr lang="fi-FI" sz="2400" dirty="0" err="1"/>
              <a:t>service</a:t>
            </a:r>
            <a:endParaRPr lang="fi-FI" sz="2400" dirty="0"/>
          </a:p>
          <a:p>
            <a:pPr lvl="1"/>
            <a:r>
              <a:rPr lang="fi-FI" sz="1800" dirty="0" err="1"/>
              <a:t>Register</a:t>
            </a:r>
            <a:r>
              <a:rPr lang="fi-FI" sz="1800" dirty="0"/>
              <a:t>: </a:t>
            </a:r>
            <a:r>
              <a:rPr lang="fi-FI" sz="1800" dirty="0">
                <a:hlinkClick r:id="rId2"/>
              </a:rPr>
              <a:t>https://acsaf.org/registration_form.html </a:t>
            </a:r>
            <a:endParaRPr lang="fi-FI" sz="1800" dirty="0"/>
          </a:p>
          <a:p>
            <a:pPr lvl="1"/>
            <a:r>
              <a:rPr lang="fi-FI" sz="1800" dirty="0" err="1"/>
              <a:t>Download</a:t>
            </a:r>
            <a:r>
              <a:rPr lang="fi-FI" sz="1800" dirty="0"/>
              <a:t>:  </a:t>
            </a:r>
            <a:r>
              <a:rPr lang="fi-FI" sz="1800" dirty="0">
                <a:hlinkClick r:id="rId3"/>
              </a:rPr>
              <a:t>https://acsaf.org/offline_access.html</a:t>
            </a:r>
            <a:endParaRPr lang="fi-FI" sz="1800" dirty="0"/>
          </a:p>
          <a:p>
            <a:endParaRPr lang="fi-FI" sz="2200" dirty="0"/>
          </a:p>
          <a:p>
            <a:endParaRPr lang="fi-FI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943A9A-BC53-644B-B5A1-F3042D3A63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2" t="6186" r="10626" b="14823"/>
          <a:stretch/>
        </p:blipFill>
        <p:spPr>
          <a:xfrm>
            <a:off x="176426" y="3633860"/>
            <a:ext cx="6675311" cy="3224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1D421C-0427-3048-BBDB-A5137FF40C5C}"/>
              </a:ext>
            </a:extLst>
          </p:cNvPr>
          <p:cNvSpPr/>
          <p:nvPr/>
        </p:nvSpPr>
        <p:spPr>
          <a:xfrm>
            <a:off x="176426" y="5949863"/>
            <a:ext cx="6875727" cy="7766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FFC46F-18CD-8F41-B04E-AEFA13B9B9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5"/>
          <a:stretch/>
        </p:blipFill>
        <p:spPr>
          <a:xfrm>
            <a:off x="539680" y="6034400"/>
            <a:ext cx="6149218" cy="592908"/>
          </a:xfrm>
          <a:prstGeom prst="rect">
            <a:avLst/>
          </a:prstGeom>
        </p:spPr>
      </p:pic>
      <p:pic>
        <p:nvPicPr>
          <p:cNvPr id="11" name="Picture 10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6BEED0AC-5270-974E-82C6-9D4715692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2153" y="952287"/>
            <a:ext cx="4597052" cy="307979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3EF5C87-3FD3-CE40-AF8B-B56BEB647BEB}"/>
              </a:ext>
            </a:extLst>
          </p:cNvPr>
          <p:cNvCxnSpPr>
            <a:cxnSpLocks/>
          </p:cNvCxnSpPr>
          <p:nvPr/>
        </p:nvCxnSpPr>
        <p:spPr>
          <a:xfrm>
            <a:off x="6688898" y="2156564"/>
            <a:ext cx="4530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28BC5BE-18C4-0F49-B15E-58108B7F8696}"/>
              </a:ext>
            </a:extLst>
          </p:cNvPr>
          <p:cNvCxnSpPr>
            <a:cxnSpLocks/>
          </p:cNvCxnSpPr>
          <p:nvPr/>
        </p:nvCxnSpPr>
        <p:spPr>
          <a:xfrm>
            <a:off x="6688898" y="2020865"/>
            <a:ext cx="4530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467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661</Words>
  <Application>Microsoft Office PowerPoint</Application>
  <PresentationFormat>Widescreen</PresentationFormat>
  <Paragraphs>89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Verdana</vt:lpstr>
      <vt:lpstr>Wingdings</vt:lpstr>
      <vt:lpstr>Office Theme</vt:lpstr>
      <vt:lpstr>PowerPoint Presentation</vt:lpstr>
      <vt:lpstr>PowerPoint Presentation</vt:lpstr>
      <vt:lpstr>Current satellite instruments included in AC SAF</vt:lpstr>
      <vt:lpstr>PowerPoint Presentation</vt:lpstr>
      <vt:lpstr>Absorbing Aerosol Index (AAI)</vt:lpstr>
      <vt:lpstr>Absorbing Aerosol Index (AAI)</vt:lpstr>
      <vt:lpstr>PowerPoint Presentation</vt:lpstr>
      <vt:lpstr>PowerPoint Presentation</vt:lpstr>
      <vt:lpstr>Obtaining the AC SAF aerosol data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Tracking Smoke</dc:title>
  <dc:creator>Anu-Maija Sundström</dc:creator>
  <cp:lastModifiedBy>Regina Hoefenmayer</cp:lastModifiedBy>
  <cp:revision>91</cp:revision>
  <dcterms:created xsi:type="dcterms:W3CDTF">2020-05-10T18:42:38Z</dcterms:created>
  <dcterms:modified xsi:type="dcterms:W3CDTF">2021-05-24T17:43:46Z</dcterms:modified>
</cp:coreProperties>
</file>