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Montserrat" panose="020B0604020202020204" charset="0"/>
      <p:regular r:id="rId18"/>
      <p:bold r:id="rId19"/>
      <p:italic r:id="rId20"/>
      <p:boldItalic r:id="rId21"/>
    </p:embeddedFont>
    <p:embeddedFont>
      <p:font typeface="Roboto"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dith Kirschner" initials="" lastIdx="2" clrIdx="0"/>
  <p:cmAuthor id="1" name="mar10ta" initials="" lastIdx="1" clrIdx="1"/>
  <p:cmAuthor id="2" name="Mario Tapia"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952" autoAdjust="0"/>
  </p:normalViewPr>
  <p:slideViewPr>
    <p:cSldViewPr snapToGrid="0">
      <p:cViewPr varScale="1">
        <p:scale>
          <a:sx n="65" d="100"/>
          <a:sy n="65" d="100"/>
        </p:scale>
        <p:origin x="1954" y="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098fb13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098fb13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37a47125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37a47125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098fb130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098fb130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d7240650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d7240650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rgbClr val="595959"/>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cd7240650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cd724065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369f5d90c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369f5d90c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d098fb130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d098fb130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d098fb130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d098fb130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443142fa1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443142fa1_1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256bb0eea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d256bb0eea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d20d6711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d20d6711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d20d6711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d20d6711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098fb130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098fb130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cd5d50d8f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cd5d50d8f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cd5d50da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cd5d50da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mailto:G.Boustras@euc.ac.cy"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msca-itn-201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utad.p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310200" y="0"/>
            <a:ext cx="5833800" cy="5143500"/>
          </a:xfrm>
          <a:prstGeom prst="rect">
            <a:avLst/>
          </a:prstGeom>
          <a:solidFill>
            <a:srgbClr val="D27A41"/>
          </a:solidFill>
        </p:spPr>
        <p:txBody>
          <a:bodyPr spcFirstLastPara="1" wrap="square" lIns="91425" tIns="91425" rIns="91425" bIns="91425" anchor="t" anchorCtr="0">
            <a:normAutofit/>
          </a:bodyPr>
          <a:lstStyle/>
          <a:p>
            <a:pPr marL="0" lvl="0" indent="0" algn="ctr" rtl="0">
              <a:spcBef>
                <a:spcPts val="0"/>
              </a:spcBef>
              <a:spcAft>
                <a:spcPts val="0"/>
              </a:spcAft>
              <a:buNone/>
            </a:pPr>
            <a:r>
              <a:rPr lang="de" sz="1100">
                <a:solidFill>
                  <a:schemeClr val="dk1"/>
                </a:solidFill>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p:txBody>
      </p:sp>
      <p:sp>
        <p:nvSpPr>
          <p:cNvPr id="55" name="Google Shape;55;p13"/>
          <p:cNvSpPr txBox="1">
            <a:spLocks noGrp="1"/>
          </p:cNvSpPr>
          <p:nvPr>
            <p:ph type="ctrTitle"/>
          </p:nvPr>
        </p:nvSpPr>
        <p:spPr>
          <a:xfrm>
            <a:off x="4036675" y="1088050"/>
            <a:ext cx="4260300" cy="895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e" sz="3700">
                <a:latin typeface="Montserrat"/>
                <a:ea typeface="Montserrat"/>
                <a:cs typeface="Montserrat"/>
                <a:sym typeface="Montserrat"/>
              </a:rPr>
              <a:t>PyroLife ITN</a:t>
            </a:r>
            <a:endParaRPr sz="3700">
              <a:latin typeface="Montserrat"/>
              <a:ea typeface="Montserrat"/>
              <a:cs typeface="Montserrat"/>
              <a:sym typeface="Montserrat"/>
            </a:endParaRPr>
          </a:p>
        </p:txBody>
      </p:sp>
      <p:sp>
        <p:nvSpPr>
          <p:cNvPr id="56" name="Google Shape;56;p13"/>
          <p:cNvSpPr txBox="1">
            <a:spLocks noGrp="1"/>
          </p:cNvSpPr>
          <p:nvPr>
            <p:ph type="subTitle" idx="1"/>
          </p:nvPr>
        </p:nvSpPr>
        <p:spPr>
          <a:xfrm>
            <a:off x="3310200" y="4717425"/>
            <a:ext cx="5833800" cy="4260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de" sz="110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a:latin typeface="Montserrat"/>
              <a:ea typeface="Montserrat"/>
              <a:cs typeface="Montserrat"/>
              <a:sym typeface="Montserrat"/>
            </a:endParaRPr>
          </a:p>
        </p:txBody>
      </p:sp>
      <p:sp>
        <p:nvSpPr>
          <p:cNvPr id="57" name="Google Shape;57;p13"/>
          <p:cNvSpPr txBox="1"/>
          <p:nvPr/>
        </p:nvSpPr>
        <p:spPr>
          <a:xfrm>
            <a:off x="3421716" y="2505763"/>
            <a:ext cx="5681250" cy="1989232"/>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Clr>
                <a:schemeClr val="dk1"/>
              </a:buClr>
              <a:buSzPts val="1100"/>
              <a:buFont typeface="Arial"/>
              <a:buNone/>
            </a:pPr>
            <a:r>
              <a:rPr lang="de" dirty="0">
                <a:solidFill>
                  <a:schemeClr val="dk1"/>
                </a:solidFill>
                <a:latin typeface="Montserrat"/>
                <a:ea typeface="Montserrat"/>
                <a:cs typeface="Montserrat"/>
                <a:sym typeface="Montserrat"/>
              </a:rPr>
              <a:t>Funded by European Commission Horizon 2020 Marie Curie Innovative Training Networks</a:t>
            </a:r>
            <a:endParaRPr dirty="0">
              <a:solidFill>
                <a:schemeClr val="dk1"/>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dirty="0">
              <a:solidFill>
                <a:schemeClr val="dk1"/>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de" dirty="0">
                <a:solidFill>
                  <a:schemeClr val="dk1"/>
                </a:solidFill>
                <a:latin typeface="Montserrat"/>
                <a:ea typeface="Montserrat"/>
                <a:cs typeface="Montserrat"/>
                <a:sym typeface="Montserrat"/>
              </a:rPr>
              <a:t>Presenting: </a:t>
            </a:r>
            <a:r>
              <a:rPr lang="de" dirty="0" smtClean="0">
                <a:solidFill>
                  <a:schemeClr val="dk1"/>
                </a:solidFill>
                <a:latin typeface="Montserrat"/>
                <a:ea typeface="Montserrat"/>
                <a:cs typeface="Montserrat"/>
                <a:sym typeface="Montserrat"/>
              </a:rPr>
              <a:t>Prof George Boustras</a:t>
            </a:r>
            <a:endParaRPr dirty="0">
              <a:solidFill>
                <a:schemeClr val="dk1"/>
              </a:solidFill>
              <a:latin typeface="Montserrat"/>
              <a:ea typeface="Montserrat"/>
              <a:cs typeface="Montserrat"/>
              <a:sym typeface="Montserrat"/>
            </a:endParaRPr>
          </a:p>
          <a:p>
            <a:pPr marL="0" lvl="0" indent="0" algn="l" rtl="0">
              <a:lnSpc>
                <a:spcPct val="90000"/>
              </a:lnSpc>
              <a:spcBef>
                <a:spcPts val="1000"/>
              </a:spcBef>
              <a:spcAft>
                <a:spcPts val="0"/>
              </a:spcAft>
              <a:buNone/>
            </a:pPr>
            <a:endParaRPr dirty="0">
              <a:solidFill>
                <a:schemeClr val="dk1"/>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dirty="0">
              <a:solidFill>
                <a:schemeClr val="dk1"/>
              </a:solidFill>
              <a:latin typeface="Montserrat"/>
              <a:ea typeface="Montserrat"/>
              <a:cs typeface="Montserrat"/>
              <a:sym typeface="Montserrat"/>
            </a:endParaRPr>
          </a:p>
        </p:txBody>
      </p:sp>
      <p:pic>
        <p:nvPicPr>
          <p:cNvPr id="58" name="Google Shape;58;p13"/>
          <p:cNvPicPr preferRelativeResize="0"/>
          <p:nvPr/>
        </p:nvPicPr>
        <p:blipFill rotWithShape="1">
          <a:blip r:embed="rId3">
            <a:alphaModFix/>
          </a:blip>
          <a:srcRect b="14199"/>
          <a:stretch/>
        </p:blipFill>
        <p:spPr>
          <a:xfrm>
            <a:off x="164600" y="710175"/>
            <a:ext cx="3005399" cy="281402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675" y="3901006"/>
            <a:ext cx="4186194" cy="396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2"/>
          <p:cNvPicPr preferRelativeResize="0"/>
          <p:nvPr/>
        </p:nvPicPr>
        <p:blipFill>
          <a:blip r:embed="rId3">
            <a:alphaModFix/>
          </a:blip>
          <a:stretch>
            <a:fillRect/>
          </a:stretch>
        </p:blipFill>
        <p:spPr>
          <a:xfrm>
            <a:off x="4257452" y="1301800"/>
            <a:ext cx="4706874" cy="2539900"/>
          </a:xfrm>
          <a:prstGeom prst="rect">
            <a:avLst/>
          </a:prstGeom>
          <a:noFill/>
          <a:ln>
            <a:noFill/>
          </a:ln>
        </p:spPr>
      </p:pic>
      <p:sp>
        <p:nvSpPr>
          <p:cNvPr id="177" name="Google Shape;177;p22"/>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pic>
        <p:nvPicPr>
          <p:cNvPr id="178" name="Google Shape;178;p22"/>
          <p:cNvPicPr preferRelativeResize="0"/>
          <p:nvPr/>
        </p:nvPicPr>
        <p:blipFill>
          <a:blip r:embed="rId4">
            <a:alphaModFix/>
          </a:blip>
          <a:stretch>
            <a:fillRect/>
          </a:stretch>
        </p:blipFill>
        <p:spPr>
          <a:xfrm>
            <a:off x="8147813" y="0"/>
            <a:ext cx="997840" cy="1152599"/>
          </a:xfrm>
          <a:prstGeom prst="rect">
            <a:avLst/>
          </a:prstGeom>
          <a:noFill/>
          <a:ln>
            <a:noFill/>
          </a:ln>
        </p:spPr>
      </p:pic>
      <p:sp>
        <p:nvSpPr>
          <p:cNvPr id="179" name="Google Shape;179;p22"/>
          <p:cNvSpPr txBox="1">
            <a:spLocks noGrp="1"/>
          </p:cNvSpPr>
          <p:nvPr>
            <p:ph type="title"/>
          </p:nvPr>
        </p:nvSpPr>
        <p:spPr>
          <a:xfrm>
            <a:off x="82350" y="87850"/>
            <a:ext cx="8065500" cy="8442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0"/>
              </a:spcAft>
              <a:buNone/>
            </a:pPr>
            <a:r>
              <a:rPr lang="de" sz="2366">
                <a:solidFill>
                  <a:srgbClr val="000000"/>
                </a:solidFill>
                <a:latin typeface="Montserrat"/>
                <a:ea typeface="Montserrat"/>
                <a:cs typeface="Montserrat"/>
                <a:sym typeface="Montserrat"/>
              </a:rPr>
              <a:t>Mario Tapia: Fire behavior in Temperate NW Europe</a:t>
            </a:r>
            <a:endParaRPr sz="2366">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388">
                <a:solidFill>
                  <a:srgbClr val="000000"/>
                </a:solidFill>
                <a:latin typeface="Montserrat"/>
                <a:ea typeface="Montserrat"/>
                <a:cs typeface="Montserrat"/>
                <a:sym typeface="Montserrat"/>
              </a:rPr>
              <a:t>Ongoing Projects and Challenges</a:t>
            </a:r>
            <a:endParaRPr sz="1388">
              <a:solidFill>
                <a:srgbClr val="000000"/>
              </a:solidFill>
              <a:latin typeface="Montserrat"/>
              <a:ea typeface="Montserrat"/>
              <a:cs typeface="Montserrat"/>
              <a:sym typeface="Montserrat"/>
            </a:endParaRPr>
          </a:p>
        </p:txBody>
      </p:sp>
      <p:sp>
        <p:nvSpPr>
          <p:cNvPr id="180" name="Google Shape;180;p22"/>
          <p:cNvSpPr txBox="1">
            <a:spLocks noGrp="1"/>
          </p:cNvSpPr>
          <p:nvPr>
            <p:ph type="body" idx="1"/>
          </p:nvPr>
        </p:nvSpPr>
        <p:spPr>
          <a:xfrm>
            <a:off x="235825" y="1301800"/>
            <a:ext cx="4021500" cy="3237300"/>
          </a:xfrm>
          <a:prstGeom prst="rect">
            <a:avLst/>
          </a:prstGeom>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de" sz="5644" b="1">
                <a:latin typeface="Montserrat"/>
                <a:ea typeface="Montserrat"/>
                <a:cs typeface="Montserrat"/>
                <a:sym typeface="Montserrat"/>
              </a:rPr>
              <a:t>VIIRS Hotspots in NWE</a:t>
            </a:r>
            <a:endParaRPr sz="5644" b="1">
              <a:latin typeface="Montserrat"/>
              <a:ea typeface="Montserrat"/>
              <a:cs typeface="Montserrat"/>
              <a:sym typeface="Montserrat"/>
            </a:endParaRPr>
          </a:p>
          <a:p>
            <a:pPr marL="0" lvl="0" indent="0" algn="l" rtl="0">
              <a:lnSpc>
                <a:spcPct val="100000"/>
              </a:lnSpc>
              <a:spcBef>
                <a:spcPts val="1200"/>
              </a:spcBef>
              <a:spcAft>
                <a:spcPts val="0"/>
              </a:spcAft>
              <a:buNone/>
            </a:pPr>
            <a:r>
              <a:rPr lang="de" sz="5644">
                <a:latin typeface="Montserrat"/>
                <a:ea typeface="Montserrat"/>
                <a:cs typeface="Montserrat"/>
                <a:sym typeface="Montserrat"/>
              </a:rPr>
              <a:t>344,000+ hotspots (2012-June 2020)</a:t>
            </a:r>
            <a:endParaRPr sz="5644">
              <a:latin typeface="Montserrat"/>
              <a:ea typeface="Montserrat"/>
              <a:cs typeface="Montserrat"/>
              <a:sym typeface="Montserrat"/>
            </a:endParaRPr>
          </a:p>
          <a:p>
            <a:pPr marL="0" lvl="0" indent="0" algn="l" rtl="0">
              <a:lnSpc>
                <a:spcPct val="100000"/>
              </a:lnSpc>
              <a:spcBef>
                <a:spcPts val="1200"/>
              </a:spcBef>
              <a:spcAft>
                <a:spcPts val="0"/>
              </a:spcAft>
              <a:buNone/>
            </a:pPr>
            <a:r>
              <a:rPr lang="de" sz="5644">
                <a:latin typeface="Montserrat"/>
                <a:ea typeface="Montserrat"/>
                <a:cs typeface="Montserrat"/>
                <a:sym typeface="Montserrat"/>
              </a:rPr>
              <a:t>1,134 hotspot clusters</a:t>
            </a:r>
            <a:endParaRPr sz="5644">
              <a:latin typeface="Montserrat"/>
              <a:ea typeface="Montserrat"/>
              <a:cs typeface="Montserrat"/>
              <a:sym typeface="Montserrat"/>
            </a:endParaRPr>
          </a:p>
          <a:p>
            <a:pPr marL="0" lvl="0" indent="0" algn="l" rtl="0">
              <a:lnSpc>
                <a:spcPct val="100000"/>
              </a:lnSpc>
              <a:spcBef>
                <a:spcPts val="1200"/>
              </a:spcBef>
              <a:spcAft>
                <a:spcPts val="0"/>
              </a:spcAft>
              <a:buNone/>
            </a:pPr>
            <a:r>
              <a:rPr lang="de" sz="5644">
                <a:latin typeface="Montserrat"/>
                <a:ea typeface="Montserrat"/>
                <a:cs typeface="Montserrat"/>
                <a:sym typeface="Montserrat"/>
              </a:rPr>
              <a:t>50 fires</a:t>
            </a:r>
            <a:endParaRPr sz="5644">
              <a:latin typeface="Montserrat"/>
              <a:ea typeface="Montserrat"/>
              <a:cs typeface="Montserrat"/>
              <a:sym typeface="Montserrat"/>
            </a:endParaRPr>
          </a:p>
          <a:p>
            <a:pPr marL="0" lvl="0" indent="0" algn="l" rtl="0">
              <a:lnSpc>
                <a:spcPct val="100000"/>
              </a:lnSpc>
              <a:spcBef>
                <a:spcPts val="1200"/>
              </a:spcBef>
              <a:spcAft>
                <a:spcPts val="0"/>
              </a:spcAft>
              <a:buNone/>
            </a:pPr>
            <a:endParaRPr sz="5644">
              <a:latin typeface="Montserrat"/>
              <a:ea typeface="Montserrat"/>
              <a:cs typeface="Montserrat"/>
              <a:sym typeface="Montserrat"/>
            </a:endParaRPr>
          </a:p>
          <a:p>
            <a:pPr marL="0" lvl="0" indent="0" algn="l" rtl="0">
              <a:spcBef>
                <a:spcPts val="1200"/>
              </a:spcBef>
              <a:spcAft>
                <a:spcPts val="0"/>
              </a:spcAft>
              <a:buNone/>
            </a:pPr>
            <a:r>
              <a:rPr lang="de" sz="5644" b="1">
                <a:latin typeface="Montserrat"/>
                <a:ea typeface="Montserrat"/>
                <a:cs typeface="Montserrat"/>
                <a:sym typeface="Montserrat"/>
              </a:rPr>
              <a:t>Current Challenges</a:t>
            </a:r>
            <a:endParaRPr sz="5644" b="1">
              <a:latin typeface="Montserrat"/>
              <a:ea typeface="Montserrat"/>
              <a:cs typeface="Montserrat"/>
              <a:sym typeface="Montserrat"/>
            </a:endParaRPr>
          </a:p>
          <a:p>
            <a:pPr marL="0" lvl="0" indent="0" algn="l" rtl="0">
              <a:spcBef>
                <a:spcPts val="1200"/>
              </a:spcBef>
              <a:spcAft>
                <a:spcPts val="0"/>
              </a:spcAft>
              <a:buNone/>
            </a:pPr>
            <a:r>
              <a:rPr lang="de" sz="5644">
                <a:latin typeface="Montserrat"/>
                <a:ea typeface="Montserrat"/>
                <a:cs typeface="Montserrat"/>
                <a:sym typeface="Montserrat"/>
              </a:rPr>
              <a:t>Lack of data</a:t>
            </a:r>
            <a:endParaRPr sz="5644">
              <a:latin typeface="Montserrat"/>
              <a:ea typeface="Montserrat"/>
              <a:cs typeface="Montserrat"/>
              <a:sym typeface="Montserrat"/>
            </a:endParaRPr>
          </a:p>
          <a:p>
            <a:pPr marL="457200" lvl="0" indent="-318200" algn="l" rtl="0">
              <a:spcBef>
                <a:spcPts val="1200"/>
              </a:spcBef>
              <a:spcAft>
                <a:spcPts val="0"/>
              </a:spcAft>
              <a:buSzPct val="100000"/>
              <a:buFont typeface="Montserrat"/>
              <a:buChar char="●"/>
            </a:pPr>
            <a:r>
              <a:rPr lang="de" sz="5644">
                <a:latin typeface="Montserrat"/>
                <a:ea typeface="Montserrat"/>
                <a:cs typeface="Montserrat"/>
                <a:sym typeface="Montserrat"/>
              </a:rPr>
              <a:t>Collecting data on fire behaviour is proving to be a greater challenge than expected</a:t>
            </a:r>
            <a:endParaRPr sz="5644">
              <a:latin typeface="Montserrat"/>
              <a:ea typeface="Montserrat"/>
              <a:cs typeface="Montserrat"/>
              <a:sym typeface="Montserrat"/>
            </a:endParaRPr>
          </a:p>
          <a:p>
            <a:pPr marL="0" lvl="0" indent="0" algn="l" rtl="0">
              <a:spcBef>
                <a:spcPts val="1200"/>
              </a:spcBef>
              <a:spcAft>
                <a:spcPts val="0"/>
              </a:spcAft>
              <a:buNone/>
            </a:pPr>
            <a:r>
              <a:rPr lang="de" sz="5644">
                <a:latin typeface="Montserrat"/>
                <a:ea typeface="Montserrat"/>
                <a:cs typeface="Montserrat"/>
                <a:sym typeface="Montserrat"/>
              </a:rPr>
              <a:t>mtapia@tecnosylva.com</a:t>
            </a:r>
            <a:endParaRPr sz="5644">
              <a:latin typeface="Montserrat"/>
              <a:ea typeface="Montserrat"/>
              <a:cs typeface="Montserrat"/>
              <a:sym typeface="Montserrat"/>
            </a:endParaRPr>
          </a:p>
          <a:p>
            <a:pPr marL="0" lvl="0" indent="0" algn="l" rtl="0">
              <a:spcBef>
                <a:spcPts val="1200"/>
              </a:spcBef>
              <a:spcAft>
                <a:spcPts val="0"/>
              </a:spcAft>
              <a:buNone/>
            </a:pPr>
            <a:endParaRPr sz="1700">
              <a:latin typeface="Montserrat"/>
              <a:ea typeface="Montserrat"/>
              <a:cs typeface="Montserrat"/>
              <a:sym typeface="Montserrat"/>
            </a:endParaRPr>
          </a:p>
          <a:p>
            <a:pPr marL="0" lvl="0" indent="0" algn="l" rtl="0">
              <a:spcBef>
                <a:spcPts val="1200"/>
              </a:spcBef>
              <a:spcAft>
                <a:spcPts val="1200"/>
              </a:spcAft>
              <a:buNone/>
            </a:pPr>
            <a:endParaRPr sz="1700">
              <a:latin typeface="Montserrat"/>
              <a:ea typeface="Montserrat"/>
              <a:cs typeface="Montserrat"/>
              <a:sym typeface="Montserrat"/>
            </a:endParaRPr>
          </a:p>
        </p:txBody>
      </p:sp>
      <p:sp>
        <p:nvSpPr>
          <p:cNvPr id="181" name="Google Shape;181;p22"/>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1:</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quantification</a:t>
            </a:r>
            <a:endParaRPr sz="1600">
              <a:solidFill>
                <a:srgbClr val="FFFFFF"/>
              </a:solidFill>
              <a:latin typeface="Montserrat"/>
              <a:ea typeface="Montserrat"/>
              <a:cs typeface="Montserrat"/>
              <a:sym typeface="Montserrat"/>
            </a:endParaRPr>
          </a:p>
        </p:txBody>
      </p:sp>
      <p:sp>
        <p:nvSpPr>
          <p:cNvPr id="182" name="Google Shape;182;p22"/>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183" name="Google Shape;183;p22"/>
          <p:cNvPicPr preferRelativeResize="0"/>
          <p:nvPr/>
        </p:nvPicPr>
        <p:blipFill rotWithShape="1">
          <a:blip r:embed="rId5">
            <a:alphaModFix/>
          </a:blip>
          <a:srcRect r="22051" b="17375"/>
          <a:stretch/>
        </p:blipFill>
        <p:spPr>
          <a:xfrm>
            <a:off x="4350575" y="4339088"/>
            <a:ext cx="2320502" cy="473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sp>
        <p:nvSpPr>
          <p:cNvPr id="189" name="Google Shape;189;p23"/>
          <p:cNvSpPr txBox="1">
            <a:spLocks noGrp="1"/>
          </p:cNvSpPr>
          <p:nvPr>
            <p:ph type="body" idx="1"/>
          </p:nvPr>
        </p:nvSpPr>
        <p:spPr>
          <a:xfrm>
            <a:off x="311700" y="1375477"/>
            <a:ext cx="8520600" cy="2583000"/>
          </a:xfrm>
          <a:prstGeom prst="rect">
            <a:avLst/>
          </a:prstGeom>
        </p:spPr>
        <p:txBody>
          <a:bodyPr spcFirstLastPara="1" wrap="square" lIns="91425" tIns="91425" rIns="91425" bIns="91425" anchor="t" anchorCtr="0">
            <a:normAutofit fontScale="55000" lnSpcReduction="20000"/>
          </a:bodyPr>
          <a:lstStyle/>
          <a:p>
            <a:pPr marL="0" lvl="0" indent="0" algn="l" rtl="0">
              <a:lnSpc>
                <a:spcPct val="105000"/>
              </a:lnSpc>
              <a:spcBef>
                <a:spcPts val="0"/>
              </a:spcBef>
              <a:spcAft>
                <a:spcPts val="0"/>
              </a:spcAft>
              <a:buNone/>
            </a:pPr>
            <a:r>
              <a:rPr lang="de" sz="1300" b="1">
                <a:latin typeface="Montserrat"/>
                <a:ea typeface="Montserrat"/>
                <a:cs typeface="Montserrat"/>
                <a:sym typeface="Montserrat"/>
              </a:rPr>
              <a:t>Aim</a:t>
            </a:r>
            <a:r>
              <a:rPr lang="de" sz="1300">
                <a:latin typeface="Montserrat"/>
                <a:ea typeface="Montserrat"/>
                <a:cs typeface="Montserrat"/>
                <a:sym typeface="Montserrat"/>
              </a:rPr>
              <a:t>: 		To increasing wildfire building resilience by studying common European building vulnerabilities and performance  </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a:latin typeface="Montserrat"/>
                <a:ea typeface="Montserrat"/>
                <a:cs typeface="Montserrat"/>
                <a:sym typeface="Montserrat"/>
              </a:rPr>
              <a:t>  		under wildfire threats</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Research</a:t>
            </a:r>
            <a:r>
              <a:rPr lang="de" sz="1300">
                <a:latin typeface="Montserrat"/>
                <a:ea typeface="Montserrat"/>
                <a:cs typeface="Montserrat"/>
                <a:sym typeface="Montserrat"/>
              </a:rPr>
              <a:t>: 	</a:t>
            </a:r>
            <a:endParaRPr sz="1300">
              <a:latin typeface="Montserrat"/>
              <a:ea typeface="Montserrat"/>
              <a:cs typeface="Montserrat"/>
              <a:sym typeface="Montserrat"/>
            </a:endParaRPr>
          </a:p>
          <a:p>
            <a:pPr marL="457200" lvl="0" indent="457200" algn="l" rtl="0">
              <a:lnSpc>
                <a:spcPct val="105000"/>
              </a:lnSpc>
              <a:spcBef>
                <a:spcPts val="1200"/>
              </a:spcBef>
              <a:spcAft>
                <a:spcPts val="0"/>
              </a:spcAft>
              <a:buNone/>
            </a:pPr>
            <a:r>
              <a:rPr lang="de" sz="1300">
                <a:latin typeface="Montserrat"/>
                <a:ea typeface="Montserrat"/>
                <a:cs typeface="Montserrat"/>
                <a:sym typeface="Montserrat"/>
              </a:rPr>
              <a:t>1. Statistical Analysis of Post-Fire Building Inspection Data                                                                                      					2.Database of wildfire vulnerabilities  (materials and features) of EU buildings								3.Computer Modelling (FDS) of Building Feature Performance under wildfire threat							4.Laboratory Experiments of Features &amp; Materials Performances</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Outcomes</a:t>
            </a:r>
            <a:r>
              <a:rPr lang="de" sz="1300">
                <a:latin typeface="Montserrat"/>
                <a:ea typeface="Montserrat"/>
                <a:cs typeface="Montserrat"/>
                <a:sym typeface="Montserrat"/>
              </a:rPr>
              <a:t>:  	Scientifically-backed building design recommendations for wildfire-resilient building </a:t>
            </a:r>
            <a:br>
              <a:rPr lang="de" sz="1300">
                <a:latin typeface="Montserrat"/>
                <a:ea typeface="Montserrat"/>
                <a:cs typeface="Montserrat"/>
                <a:sym typeface="Montserrat"/>
              </a:rPr>
            </a:br>
            <a:r>
              <a:rPr lang="de" sz="1300">
                <a:latin typeface="Montserrat"/>
                <a:ea typeface="Montserrat"/>
                <a:cs typeface="Montserrat"/>
                <a:sym typeface="Montserrat"/>
              </a:rPr>
              <a:t>                              design for Europe</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I am interested in talking to and collaborating with anybody about post-fire building data and relevant rural building materials and geometries information she can analyse to complement her research and stakeholders’ needs.</a:t>
            </a:r>
            <a:endParaRPr sz="1300" b="1">
              <a:latin typeface="Montserrat"/>
              <a:ea typeface="Montserrat"/>
              <a:cs typeface="Montserrat"/>
              <a:sym typeface="Montserrat"/>
            </a:endParaRPr>
          </a:p>
          <a:p>
            <a:pPr marL="0" lvl="0" indent="0" algn="l" rtl="0">
              <a:lnSpc>
                <a:spcPct val="105000"/>
              </a:lnSpc>
              <a:spcBef>
                <a:spcPts val="1200"/>
              </a:spcBef>
              <a:spcAft>
                <a:spcPts val="1200"/>
              </a:spcAft>
              <a:buNone/>
            </a:pPr>
            <a:r>
              <a:rPr lang="de" sz="1300">
                <a:latin typeface="Montserrat"/>
                <a:ea typeface="Montserrat"/>
                <a:cs typeface="Montserrat"/>
                <a:sym typeface="Montserrat"/>
              </a:rPr>
              <a:t>Contact Simona: sd820@ic.ac.uk</a:t>
            </a:r>
            <a:endParaRPr sz="1300">
              <a:latin typeface="Montserrat"/>
              <a:ea typeface="Montserrat"/>
              <a:cs typeface="Montserrat"/>
              <a:sym typeface="Montserrat"/>
            </a:endParaRPr>
          </a:p>
        </p:txBody>
      </p:sp>
      <p:sp>
        <p:nvSpPr>
          <p:cNvPr id="190" name="Google Shape;190;p23"/>
          <p:cNvSpPr txBox="1">
            <a:spLocks noGrp="1"/>
          </p:cNvSpPr>
          <p:nvPr>
            <p:ph type="title"/>
          </p:nvPr>
        </p:nvSpPr>
        <p:spPr>
          <a:xfrm>
            <a:off x="72325" y="53525"/>
            <a:ext cx="7974600" cy="8442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sz="2055">
                <a:solidFill>
                  <a:srgbClr val="000000"/>
                </a:solidFill>
                <a:latin typeface="Montserrat"/>
                <a:ea typeface="Montserrat"/>
                <a:cs typeface="Montserrat"/>
                <a:sym typeface="Montserrat"/>
              </a:rPr>
              <a:t>Simona Dossi: Increasing Wildfire Safety of Rural European Homes </a:t>
            </a:r>
            <a:endParaRPr sz="2055">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722">
                <a:solidFill>
                  <a:srgbClr val="000000"/>
                </a:solidFill>
                <a:latin typeface="Montserrat"/>
                <a:ea typeface="Montserrat"/>
                <a:cs typeface="Montserrat"/>
                <a:sym typeface="Montserrat"/>
              </a:rPr>
              <a:t>Host institution: Imperial College London (advisor: Guillermo Rein)</a:t>
            </a:r>
            <a:endParaRPr sz="1722">
              <a:solidFill>
                <a:srgbClr val="000000"/>
              </a:solidFill>
              <a:latin typeface="Montserrat"/>
              <a:ea typeface="Montserrat"/>
              <a:cs typeface="Montserrat"/>
              <a:sym typeface="Montserrat"/>
            </a:endParaRPr>
          </a:p>
          <a:p>
            <a:pPr marL="0" lvl="0" indent="0" algn="l" rtl="0">
              <a:spcBef>
                <a:spcPts val="0"/>
              </a:spcBef>
              <a:spcAft>
                <a:spcPts val="0"/>
              </a:spcAft>
              <a:buNone/>
            </a:pPr>
            <a:endParaRPr sz="1611">
              <a:solidFill>
                <a:srgbClr val="000000"/>
              </a:solidFill>
              <a:latin typeface="Montserrat"/>
              <a:ea typeface="Montserrat"/>
              <a:cs typeface="Montserrat"/>
              <a:sym typeface="Montserrat"/>
            </a:endParaRPr>
          </a:p>
        </p:txBody>
      </p:sp>
      <p:sp>
        <p:nvSpPr>
          <p:cNvPr id="191" name="Google Shape;191;p23"/>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192" name="Google Shape;192;p23"/>
          <p:cNvPicPr preferRelativeResize="0"/>
          <p:nvPr/>
        </p:nvPicPr>
        <p:blipFill>
          <a:blip r:embed="rId3">
            <a:alphaModFix/>
          </a:blip>
          <a:stretch>
            <a:fillRect/>
          </a:stretch>
        </p:blipFill>
        <p:spPr>
          <a:xfrm>
            <a:off x="8147813" y="0"/>
            <a:ext cx="997840" cy="1152599"/>
          </a:xfrm>
          <a:prstGeom prst="rect">
            <a:avLst/>
          </a:prstGeom>
          <a:noFill/>
          <a:ln>
            <a:noFill/>
          </a:ln>
        </p:spPr>
      </p:pic>
      <p:pic>
        <p:nvPicPr>
          <p:cNvPr id="193" name="Google Shape;193;p23"/>
          <p:cNvPicPr preferRelativeResize="0"/>
          <p:nvPr/>
        </p:nvPicPr>
        <p:blipFill>
          <a:blip r:embed="rId4">
            <a:alphaModFix/>
          </a:blip>
          <a:stretch>
            <a:fillRect/>
          </a:stretch>
        </p:blipFill>
        <p:spPr>
          <a:xfrm>
            <a:off x="311700" y="4041636"/>
            <a:ext cx="3028950" cy="800100"/>
          </a:xfrm>
          <a:prstGeom prst="rect">
            <a:avLst/>
          </a:prstGeom>
          <a:noFill/>
          <a:ln>
            <a:noFill/>
          </a:ln>
        </p:spPr>
      </p:pic>
      <p:pic>
        <p:nvPicPr>
          <p:cNvPr id="194" name="Google Shape;194;p23"/>
          <p:cNvPicPr preferRelativeResize="0"/>
          <p:nvPr/>
        </p:nvPicPr>
        <p:blipFill>
          <a:blip r:embed="rId5">
            <a:alphaModFix/>
          </a:blip>
          <a:stretch>
            <a:fillRect/>
          </a:stretch>
        </p:blipFill>
        <p:spPr>
          <a:xfrm>
            <a:off x="4235025" y="4000024"/>
            <a:ext cx="1955882" cy="883301"/>
          </a:xfrm>
          <a:prstGeom prst="rect">
            <a:avLst/>
          </a:prstGeom>
          <a:noFill/>
          <a:ln>
            <a:noFill/>
          </a:ln>
        </p:spPr>
      </p:pic>
      <p:sp>
        <p:nvSpPr>
          <p:cNvPr id="195" name="Google Shape;195;p23"/>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1:</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quantification</a:t>
            </a:r>
            <a:endParaRPr sz="1600">
              <a:solidFill>
                <a:srgbClr val="FFFFF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sp>
        <p:nvSpPr>
          <p:cNvPr id="201" name="Google Shape;201;p24"/>
          <p:cNvSpPr txBox="1">
            <a:spLocks noGrp="1"/>
          </p:cNvSpPr>
          <p:nvPr>
            <p:ph type="body" idx="1"/>
          </p:nvPr>
        </p:nvSpPr>
        <p:spPr>
          <a:xfrm>
            <a:off x="311700" y="1375475"/>
            <a:ext cx="8520600" cy="3406500"/>
          </a:xfrm>
          <a:prstGeom prst="rect">
            <a:avLst/>
          </a:prstGeom>
        </p:spPr>
        <p:txBody>
          <a:bodyPr spcFirstLastPara="1" wrap="square" lIns="91425" tIns="91425" rIns="91425" bIns="91425" anchor="t" anchorCtr="0">
            <a:normAutofit fontScale="62500" lnSpcReduction="20000"/>
          </a:bodyPr>
          <a:lstStyle/>
          <a:p>
            <a:pPr marL="0" lvl="0" indent="0" algn="l" rtl="0">
              <a:lnSpc>
                <a:spcPct val="105000"/>
              </a:lnSpc>
              <a:spcBef>
                <a:spcPts val="0"/>
              </a:spcBef>
              <a:spcAft>
                <a:spcPts val="0"/>
              </a:spcAft>
              <a:buNone/>
            </a:pPr>
            <a:r>
              <a:rPr lang="de" sz="1300" b="1">
                <a:latin typeface="Montserrat"/>
                <a:ea typeface="Montserrat"/>
                <a:cs typeface="Montserrat"/>
                <a:sym typeface="Montserrat"/>
              </a:rPr>
              <a:t>Aim</a:t>
            </a:r>
            <a:r>
              <a:rPr lang="de" sz="1300">
                <a:latin typeface="Montserrat"/>
                <a:ea typeface="Montserrat"/>
                <a:cs typeface="Montserrat"/>
                <a:sym typeface="Montserrat"/>
              </a:rPr>
              <a:t>: 		To motivate stakeholders to take to action and put in place fire prevention and fuel management and become			</a:t>
            </a:r>
            <a:endParaRPr sz="1300">
              <a:latin typeface="Montserrat"/>
              <a:ea typeface="Montserrat"/>
              <a:cs typeface="Montserrat"/>
              <a:sym typeface="Montserrat"/>
            </a:endParaRPr>
          </a:p>
          <a:p>
            <a:pPr marL="457200" lvl="0" indent="457200" algn="l" rtl="0">
              <a:lnSpc>
                <a:spcPct val="105000"/>
              </a:lnSpc>
              <a:spcBef>
                <a:spcPts val="1200"/>
              </a:spcBef>
              <a:spcAft>
                <a:spcPts val="0"/>
              </a:spcAft>
              <a:buNone/>
            </a:pPr>
            <a:r>
              <a:rPr lang="de" sz="1300">
                <a:latin typeface="Montserrat"/>
                <a:ea typeface="Montserrat"/>
                <a:cs typeface="Montserrat"/>
                <a:sym typeface="Montserrat"/>
              </a:rPr>
              <a:t>more resilient to wildfire.</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Research</a:t>
            </a:r>
            <a:r>
              <a:rPr lang="de" sz="1300">
                <a:latin typeface="Montserrat"/>
                <a:ea typeface="Montserrat"/>
                <a:cs typeface="Montserrat"/>
                <a:sym typeface="Montserrat"/>
              </a:rPr>
              <a:t>: 	1.  Lessons in risk reduction from Dutch flood risk reduction</a:t>
            </a:r>
            <a:endParaRPr sz="1300">
              <a:latin typeface="Montserrat"/>
              <a:ea typeface="Montserrat"/>
              <a:cs typeface="Montserrat"/>
              <a:sym typeface="Montserrat"/>
            </a:endParaRPr>
          </a:p>
          <a:p>
            <a:pPr marL="457200" lvl="0" indent="457200" algn="l" rtl="0">
              <a:lnSpc>
                <a:spcPct val="105000"/>
              </a:lnSpc>
              <a:spcBef>
                <a:spcPts val="1200"/>
              </a:spcBef>
              <a:spcAft>
                <a:spcPts val="0"/>
              </a:spcAft>
              <a:buNone/>
            </a:pPr>
            <a:r>
              <a:rPr lang="de" sz="1300">
                <a:latin typeface="Montserrat"/>
                <a:ea typeface="Montserrat"/>
                <a:cs typeface="Montserrat"/>
                <a:sym typeface="Montserrat"/>
              </a:rPr>
              <a:t>2. SWOT analysis of wildfire prevention/ fuel management in NW Europe								</a:t>
            </a:r>
            <a:endParaRPr sz="1300">
              <a:latin typeface="Montserrat"/>
              <a:ea typeface="Montserrat"/>
              <a:cs typeface="Montserrat"/>
              <a:sym typeface="Montserrat"/>
            </a:endParaRPr>
          </a:p>
          <a:p>
            <a:pPr marL="914400" lvl="0" indent="0" algn="l" rtl="0">
              <a:lnSpc>
                <a:spcPct val="105000"/>
              </a:lnSpc>
              <a:spcBef>
                <a:spcPts val="1200"/>
              </a:spcBef>
              <a:spcAft>
                <a:spcPts val="0"/>
              </a:spcAft>
              <a:buNone/>
            </a:pPr>
            <a:r>
              <a:rPr lang="de" sz="1300">
                <a:latin typeface="Montserrat"/>
                <a:ea typeface="Montserrat"/>
                <a:cs typeface="Montserrat"/>
                <a:sym typeface="Montserrat"/>
              </a:rPr>
              <a:t>3. To assess how co-production of climate information service can make fire prevention more attractive for communities living in the wildland urban interface.											</a:t>
            </a:r>
            <a:endParaRPr sz="1300">
              <a:latin typeface="Montserrat"/>
              <a:ea typeface="Montserrat"/>
              <a:cs typeface="Montserrat"/>
              <a:sym typeface="Montserrat"/>
            </a:endParaRPr>
          </a:p>
          <a:p>
            <a:pPr marL="457200" lvl="0" indent="457200" algn="l" rtl="0">
              <a:lnSpc>
                <a:spcPct val="105000"/>
              </a:lnSpc>
              <a:spcBef>
                <a:spcPts val="1200"/>
              </a:spcBef>
              <a:spcAft>
                <a:spcPts val="0"/>
              </a:spcAft>
              <a:buNone/>
            </a:pPr>
            <a:r>
              <a:rPr lang="de" sz="1300">
                <a:latin typeface="Montserrat"/>
                <a:ea typeface="Montserrat"/>
                <a:cs typeface="Montserrat"/>
                <a:sym typeface="Montserrat"/>
              </a:rPr>
              <a:t>4. To assess to what extent Payment for Ecosystem Service incentives can make wildfire prevention enticing to forest and land		managers.</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Outcomes</a:t>
            </a:r>
            <a:r>
              <a:rPr lang="de" sz="1300">
                <a:latin typeface="Montserrat"/>
                <a:ea typeface="Montserrat"/>
                <a:cs typeface="Montserrat"/>
                <a:sym typeface="Montserrat"/>
              </a:rPr>
              <a:t>:  	Practical guidance on how to motivate citizens, agencies and governments to implement best practices of fire management,			 prevention and sustainable forest management.</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I am interested in talking to land owners/managers, fire managers and collaborating with anybody about fire </a:t>
            </a:r>
            <a:endParaRPr sz="1300" b="1">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management, fuel management and wildfire prevention.</a:t>
            </a:r>
            <a:endParaRPr sz="1300" b="1">
              <a:latin typeface="Montserrat"/>
              <a:ea typeface="Montserrat"/>
              <a:cs typeface="Montserrat"/>
              <a:sym typeface="Montserrat"/>
            </a:endParaRPr>
          </a:p>
          <a:p>
            <a:pPr marL="0" lvl="0" indent="0" algn="l" rtl="0">
              <a:lnSpc>
                <a:spcPct val="105000"/>
              </a:lnSpc>
              <a:spcBef>
                <a:spcPts val="1200"/>
              </a:spcBef>
              <a:spcAft>
                <a:spcPts val="1200"/>
              </a:spcAft>
              <a:buNone/>
            </a:pPr>
            <a:r>
              <a:rPr lang="de" sz="1300">
                <a:latin typeface="Montserrat"/>
                <a:ea typeface="Montserrat"/>
                <a:cs typeface="Montserrat"/>
                <a:sym typeface="Montserrat"/>
              </a:rPr>
              <a:t>Contact Hugo: hugo.lambrechts@wur.nl</a:t>
            </a:r>
            <a:endParaRPr sz="1300">
              <a:latin typeface="Montserrat"/>
              <a:ea typeface="Montserrat"/>
              <a:cs typeface="Montserrat"/>
              <a:sym typeface="Montserrat"/>
            </a:endParaRPr>
          </a:p>
        </p:txBody>
      </p:sp>
      <p:sp>
        <p:nvSpPr>
          <p:cNvPr id="202" name="Google Shape;202;p24"/>
          <p:cNvSpPr txBox="1">
            <a:spLocks noGrp="1"/>
          </p:cNvSpPr>
          <p:nvPr>
            <p:ph type="title"/>
          </p:nvPr>
        </p:nvSpPr>
        <p:spPr>
          <a:xfrm>
            <a:off x="92400" y="40200"/>
            <a:ext cx="7974600" cy="7470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de" sz="1850">
                <a:solidFill>
                  <a:srgbClr val="000000"/>
                </a:solidFill>
                <a:latin typeface="Montserrat"/>
                <a:ea typeface="Montserrat"/>
                <a:cs typeface="Montserrat"/>
                <a:sym typeface="Montserrat"/>
              </a:rPr>
              <a:t>Hugo Lambrechts: How to make wildfire prevention enticing</a:t>
            </a:r>
            <a:endParaRPr sz="1850">
              <a:solidFill>
                <a:srgbClr val="000000"/>
              </a:solidFill>
              <a:latin typeface="Montserrat"/>
              <a:ea typeface="Montserrat"/>
              <a:cs typeface="Montserrat"/>
              <a:sym typeface="Montserrat"/>
            </a:endParaRPr>
          </a:p>
          <a:p>
            <a:pPr marL="0" lvl="0" indent="0" algn="l" rtl="0">
              <a:spcBef>
                <a:spcPts val="0"/>
              </a:spcBef>
              <a:spcAft>
                <a:spcPts val="0"/>
              </a:spcAft>
              <a:buSzPts val="990"/>
              <a:buNone/>
            </a:pPr>
            <a:endParaRPr sz="1850">
              <a:solidFill>
                <a:srgbClr val="000000"/>
              </a:solidFill>
              <a:latin typeface="Montserrat"/>
              <a:ea typeface="Montserrat"/>
              <a:cs typeface="Montserrat"/>
              <a:sym typeface="Montserrat"/>
            </a:endParaRPr>
          </a:p>
          <a:p>
            <a:pPr marL="0" lvl="0" indent="0" algn="l" rtl="0">
              <a:spcBef>
                <a:spcPts val="0"/>
              </a:spcBef>
              <a:spcAft>
                <a:spcPts val="0"/>
              </a:spcAft>
              <a:buSzPts val="990"/>
              <a:buNone/>
            </a:pPr>
            <a:r>
              <a:rPr lang="de" sz="1550">
                <a:solidFill>
                  <a:srgbClr val="000000"/>
                </a:solidFill>
                <a:latin typeface="Montserrat"/>
                <a:ea typeface="Montserrat"/>
                <a:cs typeface="Montserrat"/>
                <a:sym typeface="Montserrat"/>
              </a:rPr>
              <a:t>Host institution: Wageningen University (promotor: Prof. dr. ir. Carolien Kroeze)</a:t>
            </a:r>
            <a:endParaRPr sz="1550">
              <a:solidFill>
                <a:srgbClr val="000000"/>
              </a:solidFill>
              <a:latin typeface="Montserrat"/>
              <a:ea typeface="Montserrat"/>
              <a:cs typeface="Montserrat"/>
              <a:sym typeface="Montserrat"/>
            </a:endParaRPr>
          </a:p>
          <a:p>
            <a:pPr marL="0" lvl="0" indent="0" algn="l" rtl="0">
              <a:spcBef>
                <a:spcPts val="0"/>
              </a:spcBef>
              <a:spcAft>
                <a:spcPts val="0"/>
              </a:spcAft>
              <a:buSzPts val="990"/>
              <a:buNone/>
            </a:pPr>
            <a:endParaRPr sz="1450">
              <a:solidFill>
                <a:srgbClr val="000000"/>
              </a:solidFill>
              <a:latin typeface="Montserrat"/>
              <a:ea typeface="Montserrat"/>
              <a:cs typeface="Montserrat"/>
              <a:sym typeface="Montserrat"/>
            </a:endParaRPr>
          </a:p>
        </p:txBody>
      </p:sp>
      <p:sp>
        <p:nvSpPr>
          <p:cNvPr id="203" name="Google Shape;203;p24"/>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204" name="Google Shape;204;p24"/>
          <p:cNvPicPr preferRelativeResize="0"/>
          <p:nvPr/>
        </p:nvPicPr>
        <p:blipFill>
          <a:blip r:embed="rId3">
            <a:alphaModFix/>
          </a:blip>
          <a:stretch>
            <a:fillRect/>
          </a:stretch>
        </p:blipFill>
        <p:spPr>
          <a:xfrm>
            <a:off x="8147813" y="0"/>
            <a:ext cx="997840" cy="1152599"/>
          </a:xfrm>
          <a:prstGeom prst="rect">
            <a:avLst/>
          </a:prstGeom>
          <a:noFill/>
          <a:ln>
            <a:noFill/>
          </a:ln>
        </p:spPr>
      </p:pic>
      <p:pic>
        <p:nvPicPr>
          <p:cNvPr id="205" name="Google Shape;205;p24"/>
          <p:cNvPicPr preferRelativeResize="0"/>
          <p:nvPr/>
        </p:nvPicPr>
        <p:blipFill rotWithShape="1">
          <a:blip r:embed="rId4">
            <a:alphaModFix/>
          </a:blip>
          <a:srcRect t="27775" b="31159"/>
          <a:stretch/>
        </p:blipFill>
        <p:spPr>
          <a:xfrm>
            <a:off x="4710775" y="4289325"/>
            <a:ext cx="1414450" cy="424725"/>
          </a:xfrm>
          <a:prstGeom prst="rect">
            <a:avLst/>
          </a:prstGeom>
          <a:noFill/>
          <a:ln>
            <a:noFill/>
          </a:ln>
        </p:spPr>
      </p:pic>
      <p:sp>
        <p:nvSpPr>
          <p:cNvPr id="206" name="Google Shape;206;p24"/>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2:</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reduction</a:t>
            </a:r>
            <a:endParaRPr sz="1600">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sp>
        <p:nvSpPr>
          <p:cNvPr id="212" name="Google Shape;212;p25"/>
          <p:cNvSpPr txBox="1">
            <a:spLocks noGrp="1"/>
          </p:cNvSpPr>
          <p:nvPr>
            <p:ph type="body" idx="1"/>
          </p:nvPr>
        </p:nvSpPr>
        <p:spPr>
          <a:xfrm>
            <a:off x="311700" y="1389200"/>
            <a:ext cx="8520600" cy="32373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de" sz="1300" b="1">
                <a:latin typeface="Montserrat"/>
                <a:ea typeface="Montserrat"/>
                <a:cs typeface="Montserrat"/>
                <a:sym typeface="Montserrat"/>
              </a:rPr>
              <a:t>Aim: 	</a:t>
            </a:r>
            <a:r>
              <a:rPr lang="de" sz="1300">
                <a:latin typeface="Montserrat"/>
                <a:ea typeface="Montserrat"/>
                <a:cs typeface="Montserrat"/>
                <a:sym typeface="Montserrat"/>
              </a:rPr>
              <a:t>		Review status quo wildfire governance in Europe</a:t>
            </a:r>
            <a:endParaRPr sz="1300">
              <a:latin typeface="Montserrat"/>
              <a:ea typeface="Montserrat"/>
              <a:cs typeface="Montserrat"/>
              <a:sym typeface="Montserrat"/>
            </a:endParaRPr>
          </a:p>
          <a:p>
            <a:pPr marL="914400" lvl="0" indent="457200" algn="l" rtl="0">
              <a:lnSpc>
                <a:spcPct val="105000"/>
              </a:lnSpc>
              <a:spcBef>
                <a:spcPts val="1200"/>
              </a:spcBef>
              <a:spcAft>
                <a:spcPts val="0"/>
              </a:spcAft>
              <a:buNone/>
            </a:pPr>
            <a:r>
              <a:rPr lang="de" sz="1300">
                <a:latin typeface="Montserrat"/>
                <a:ea typeface="Montserrat"/>
                <a:cs typeface="Montserrat"/>
                <a:sym typeface="Montserrat"/>
              </a:rPr>
              <a:t>Explore new innovative governance concepts to increase wildfire resilience</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Objectives: </a:t>
            </a:r>
            <a:r>
              <a:rPr lang="de" sz="1300">
                <a:latin typeface="Montserrat"/>
                <a:ea typeface="Montserrat"/>
                <a:cs typeface="Montserrat"/>
                <a:sym typeface="Montserrat"/>
              </a:rPr>
              <a:t>	Use insights from natural resources governance and disaster risk governance</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Outcomes: </a:t>
            </a:r>
            <a:r>
              <a:rPr lang="de" sz="1300">
                <a:latin typeface="Montserrat"/>
                <a:ea typeface="Montserrat"/>
                <a:cs typeface="Montserrat"/>
                <a:sym typeface="Montserrat"/>
              </a:rPr>
              <a:t>	Identify best-practice &amp; innovative governance models</a:t>
            </a:r>
            <a:endParaRPr sz="1300">
              <a:latin typeface="Montserrat"/>
              <a:ea typeface="Montserrat"/>
              <a:cs typeface="Montserrat"/>
              <a:sym typeface="Montserrat"/>
            </a:endParaRPr>
          </a:p>
          <a:p>
            <a:pPr marL="0" lvl="0" indent="0" algn="l" rtl="0">
              <a:lnSpc>
                <a:spcPct val="105000"/>
              </a:lnSpc>
              <a:spcBef>
                <a:spcPts val="1200"/>
              </a:spcBef>
              <a:spcAft>
                <a:spcPts val="0"/>
              </a:spcAft>
              <a:buNone/>
            </a:pPr>
            <a:endParaRPr sz="1300" b="1">
              <a:latin typeface="Montserrat"/>
              <a:ea typeface="Montserrat"/>
              <a:cs typeface="Montserrat"/>
              <a:sym typeface="Montserrat"/>
            </a:endParaRPr>
          </a:p>
          <a:p>
            <a:pPr marL="0" lvl="0" indent="0" algn="l" rtl="0">
              <a:lnSpc>
                <a:spcPct val="105000"/>
              </a:lnSpc>
              <a:spcBef>
                <a:spcPts val="1200"/>
              </a:spcBef>
              <a:spcAft>
                <a:spcPts val="0"/>
              </a:spcAft>
              <a:buNone/>
            </a:pPr>
            <a:r>
              <a:rPr lang="de" sz="1300" b="1">
                <a:latin typeface="Montserrat"/>
                <a:ea typeface="Montserrat"/>
                <a:cs typeface="Montserrat"/>
                <a:sym typeface="Montserrat"/>
              </a:rPr>
              <a:t>I am interested in talking to - collaborating with - learning from anyone who is engaged in fire governance in NW Europe and beyond</a:t>
            </a:r>
            <a:endParaRPr sz="1300" b="1">
              <a:latin typeface="Montserrat"/>
              <a:ea typeface="Montserrat"/>
              <a:cs typeface="Montserrat"/>
              <a:sym typeface="Montserrat"/>
            </a:endParaRPr>
          </a:p>
          <a:p>
            <a:pPr marL="0" lvl="0" indent="0" algn="l" rtl="0">
              <a:lnSpc>
                <a:spcPct val="105000"/>
              </a:lnSpc>
              <a:spcBef>
                <a:spcPts val="1200"/>
              </a:spcBef>
              <a:spcAft>
                <a:spcPts val="1200"/>
              </a:spcAft>
              <a:buNone/>
            </a:pPr>
            <a:r>
              <a:rPr lang="de" sz="1300">
                <a:latin typeface="Montserrat"/>
                <a:ea typeface="Montserrat"/>
                <a:cs typeface="Montserrat"/>
                <a:sym typeface="Montserrat"/>
              </a:rPr>
              <a:t>Contact: j.kirschner@research.euc.ac.cy</a:t>
            </a:r>
            <a:endParaRPr sz="1300">
              <a:latin typeface="Montserrat"/>
              <a:ea typeface="Montserrat"/>
              <a:cs typeface="Montserrat"/>
              <a:sym typeface="Montserrat"/>
            </a:endParaRPr>
          </a:p>
        </p:txBody>
      </p:sp>
      <p:sp>
        <p:nvSpPr>
          <p:cNvPr id="213" name="Google Shape;213;p25"/>
          <p:cNvSpPr txBox="1">
            <a:spLocks noGrp="1"/>
          </p:cNvSpPr>
          <p:nvPr>
            <p:ph type="title"/>
          </p:nvPr>
        </p:nvSpPr>
        <p:spPr>
          <a:xfrm>
            <a:off x="82350" y="164050"/>
            <a:ext cx="8800200" cy="8442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Judith Kirschner: Wildfire Resilient Governance</a:t>
            </a:r>
            <a:endParaRPr sz="2500">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611">
                <a:solidFill>
                  <a:srgbClr val="000000"/>
                </a:solidFill>
                <a:latin typeface="Montserrat"/>
                <a:ea typeface="Montserrat"/>
                <a:cs typeface="Montserrat"/>
                <a:sym typeface="Montserrat"/>
              </a:rPr>
              <a:t>Host institution: European University Cyprus (advisor: Prof. Boustras)</a:t>
            </a:r>
            <a:endParaRPr sz="1611">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611">
                <a:solidFill>
                  <a:srgbClr val="000000"/>
                </a:solidFill>
                <a:latin typeface="Montserrat"/>
                <a:ea typeface="Montserrat"/>
                <a:cs typeface="Montserrat"/>
                <a:sym typeface="Montserrat"/>
              </a:rPr>
              <a:t>Secondments: University of Birmingham (advisor: Dr. Clark), FAO (advisor: Dr. Moore)</a:t>
            </a:r>
            <a:endParaRPr sz="1611">
              <a:solidFill>
                <a:srgbClr val="000000"/>
              </a:solidFill>
              <a:latin typeface="Montserrat"/>
              <a:ea typeface="Montserrat"/>
              <a:cs typeface="Montserrat"/>
              <a:sym typeface="Montserrat"/>
            </a:endParaRPr>
          </a:p>
        </p:txBody>
      </p:sp>
      <p:sp>
        <p:nvSpPr>
          <p:cNvPr id="214" name="Google Shape;214;p25"/>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215" name="Google Shape;215;p25"/>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216" name="Google Shape;216;p25"/>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2:</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reduction</a:t>
            </a:r>
            <a:endParaRPr sz="1600">
              <a:solidFill>
                <a:srgbClr val="FFFFFF"/>
              </a:solidFill>
              <a:latin typeface="Montserrat"/>
              <a:ea typeface="Montserrat"/>
              <a:cs typeface="Montserrat"/>
              <a:sym typeface="Montserrat"/>
            </a:endParaRPr>
          </a:p>
        </p:txBody>
      </p:sp>
      <p:pic>
        <p:nvPicPr>
          <p:cNvPr id="217" name="Google Shape;217;p25"/>
          <p:cNvPicPr preferRelativeResize="0"/>
          <p:nvPr/>
        </p:nvPicPr>
        <p:blipFill rotWithShape="1">
          <a:blip r:embed="rId4">
            <a:alphaModFix/>
          </a:blip>
          <a:srcRect t="86430"/>
          <a:stretch/>
        </p:blipFill>
        <p:spPr>
          <a:xfrm>
            <a:off x="2831330" y="4337675"/>
            <a:ext cx="3867220" cy="572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sp>
        <p:nvSpPr>
          <p:cNvPr id="223" name="Google Shape;223;p26"/>
          <p:cNvSpPr txBox="1">
            <a:spLocks noGrp="1"/>
          </p:cNvSpPr>
          <p:nvPr>
            <p:ph type="body" idx="1"/>
          </p:nvPr>
        </p:nvSpPr>
        <p:spPr>
          <a:xfrm>
            <a:off x="311700" y="1236800"/>
            <a:ext cx="8520600" cy="3894600"/>
          </a:xfrm>
          <a:prstGeom prst="rect">
            <a:avLst/>
          </a:prstGeom>
        </p:spPr>
        <p:txBody>
          <a:bodyPr spcFirstLastPara="1" wrap="square" lIns="91425" tIns="91425" rIns="91425" bIns="91425" anchor="t" anchorCtr="0">
            <a:normAutofit fontScale="92500" lnSpcReduction="10000"/>
          </a:bodyPr>
          <a:lstStyle/>
          <a:p>
            <a:pPr marL="0" lvl="0" indent="0" algn="l" rtl="0">
              <a:spcBef>
                <a:spcPts val="1200"/>
              </a:spcBef>
              <a:spcAft>
                <a:spcPts val="0"/>
              </a:spcAft>
              <a:buClr>
                <a:schemeClr val="dk1"/>
              </a:buClr>
              <a:buSzPts val="1100"/>
              <a:buFont typeface="Arial"/>
              <a:buNone/>
            </a:pPr>
            <a:r>
              <a:rPr lang="de" sz="1300" b="1">
                <a:latin typeface="Montserrat"/>
                <a:ea typeface="Montserrat"/>
                <a:cs typeface="Montserrat"/>
                <a:sym typeface="Montserrat"/>
              </a:rPr>
              <a:t>Aim: 	</a:t>
            </a:r>
            <a:r>
              <a:rPr lang="de" sz="1300">
                <a:solidFill>
                  <a:schemeClr val="dk1"/>
                </a:solidFill>
                <a:latin typeface="Montserrat"/>
                <a:ea typeface="Montserrat"/>
                <a:cs typeface="Montserrat"/>
                <a:sym typeface="Montserrat"/>
              </a:rPr>
              <a:t>		Analyse and understand the operational ways to promote EIE (European  					interagency Exchange) in emergency management</a:t>
            </a:r>
            <a:endParaRPr sz="1300">
              <a:solidFill>
                <a:schemeClr val="dk1"/>
              </a:solidFill>
              <a:latin typeface="Montserrat"/>
              <a:ea typeface="Montserrat"/>
              <a:cs typeface="Montserrat"/>
              <a:sym typeface="Montserrat"/>
            </a:endParaRPr>
          </a:p>
          <a:p>
            <a:pPr marL="0" lvl="0" indent="0" algn="l" rtl="0">
              <a:spcBef>
                <a:spcPts val="1200"/>
              </a:spcBef>
              <a:spcAft>
                <a:spcPts val="0"/>
              </a:spcAft>
              <a:buClr>
                <a:schemeClr val="dk1"/>
              </a:buClr>
              <a:buSzPts val="1100"/>
              <a:buFont typeface="Arial"/>
              <a:buNone/>
            </a:pPr>
            <a:r>
              <a:rPr lang="de" sz="1300" b="1">
                <a:latin typeface="Montserrat"/>
                <a:ea typeface="Montserrat"/>
                <a:cs typeface="Montserrat"/>
                <a:sym typeface="Montserrat"/>
              </a:rPr>
              <a:t>Objectives: </a:t>
            </a:r>
            <a:r>
              <a:rPr lang="de" sz="1300">
                <a:solidFill>
                  <a:schemeClr val="dk1"/>
                </a:solidFill>
                <a:latin typeface="Montserrat"/>
                <a:ea typeface="Montserrat"/>
                <a:cs typeface="Montserrat"/>
                <a:sym typeface="Montserrat"/>
              </a:rPr>
              <a:t>	Analyse the barriers for European collaboration and exchange in emergency					management (multi-level approach by public sector governance system)</a:t>
            </a:r>
            <a:endParaRPr sz="1300">
              <a:solidFill>
                <a:schemeClr val="dk1"/>
              </a:solidFill>
              <a:latin typeface="Montserrat"/>
              <a:ea typeface="Montserrat"/>
              <a:cs typeface="Montserrat"/>
              <a:sym typeface="Montserrat"/>
            </a:endParaRPr>
          </a:p>
          <a:p>
            <a:pPr marL="0" lvl="0" indent="0" algn="l" rtl="0">
              <a:spcBef>
                <a:spcPts val="1200"/>
              </a:spcBef>
              <a:spcAft>
                <a:spcPts val="0"/>
              </a:spcAft>
              <a:buClr>
                <a:schemeClr val="dk1"/>
              </a:buClr>
              <a:buSzPts val="1100"/>
              <a:buFont typeface="Arial"/>
              <a:buNone/>
            </a:pPr>
            <a:r>
              <a:rPr lang="de" sz="1300" b="1">
                <a:latin typeface="Montserrat"/>
                <a:ea typeface="Montserrat"/>
                <a:cs typeface="Montserrat"/>
                <a:sym typeface="Montserrat"/>
              </a:rPr>
              <a:t>Outcomes:</a:t>
            </a:r>
            <a:r>
              <a:rPr lang="de" sz="1300">
                <a:solidFill>
                  <a:schemeClr val="dk1"/>
                </a:solidFill>
                <a:latin typeface="Montserrat"/>
                <a:ea typeface="Montserrat"/>
                <a:cs typeface="Montserrat"/>
                <a:sym typeface="Montserrat"/>
              </a:rPr>
              <a:t>	Strengthen the preparedness approaches through interagency streamlining</a:t>
            </a:r>
            <a:endParaRPr sz="1300">
              <a:solidFill>
                <a:schemeClr val="dk1"/>
              </a:solidFill>
              <a:latin typeface="Montserrat"/>
              <a:ea typeface="Montserrat"/>
              <a:cs typeface="Montserrat"/>
              <a:sym typeface="Montserrat"/>
            </a:endParaRPr>
          </a:p>
          <a:p>
            <a:pPr marL="0" lvl="0" indent="0" algn="l" rtl="0">
              <a:spcBef>
                <a:spcPts val="1200"/>
              </a:spcBef>
              <a:spcAft>
                <a:spcPts val="0"/>
              </a:spcAft>
              <a:buClr>
                <a:schemeClr val="dk1"/>
              </a:buClr>
              <a:buSzPts val="1100"/>
              <a:buFont typeface="Arial"/>
              <a:buNone/>
            </a:pPr>
            <a:endParaRPr sz="100">
              <a:solidFill>
                <a:schemeClr val="dk1"/>
              </a:solidFill>
              <a:latin typeface="Montserrat"/>
              <a:ea typeface="Montserrat"/>
              <a:cs typeface="Montserrat"/>
              <a:sym typeface="Montserrat"/>
            </a:endParaRPr>
          </a:p>
          <a:p>
            <a:pPr marL="0" lvl="0" indent="0" algn="l" rtl="0">
              <a:spcBef>
                <a:spcPts val="1200"/>
              </a:spcBef>
              <a:spcAft>
                <a:spcPts val="0"/>
              </a:spcAft>
              <a:buNone/>
            </a:pPr>
            <a:r>
              <a:rPr lang="de" sz="1300" b="1">
                <a:latin typeface="Montserrat"/>
                <a:ea typeface="Montserrat"/>
                <a:cs typeface="Montserrat"/>
                <a:sym typeface="Montserrat"/>
              </a:rPr>
              <a:t>Pooja is interested to get in contact with </a:t>
            </a:r>
            <a:endParaRPr sz="1300" b="1">
              <a:latin typeface="Montserrat"/>
              <a:ea typeface="Montserrat"/>
              <a:cs typeface="Montserrat"/>
              <a:sym typeface="Montserrat"/>
            </a:endParaRPr>
          </a:p>
          <a:p>
            <a:pPr marL="0" lvl="0" indent="0" algn="l" rtl="0">
              <a:spcBef>
                <a:spcPts val="1200"/>
              </a:spcBef>
              <a:spcAft>
                <a:spcPts val="0"/>
              </a:spcAft>
              <a:buNone/>
            </a:pPr>
            <a:r>
              <a:rPr lang="de" sz="1300">
                <a:solidFill>
                  <a:schemeClr val="dk1"/>
                </a:solidFill>
                <a:latin typeface="Montserrat"/>
                <a:ea typeface="Montserrat"/>
                <a:cs typeface="Montserrat"/>
                <a:sym typeface="Montserrat"/>
              </a:rPr>
              <a:t>Stakeholders, fire managers, actually anyone who can share knowledge and experience of the best policies involved in prevention, also throw some light on how the European South can be helpful to North in managing wildfires and what we can learn from North.</a:t>
            </a:r>
            <a:endParaRPr sz="1300">
              <a:solidFill>
                <a:schemeClr val="dk1"/>
              </a:solidFill>
              <a:latin typeface="Montserrat"/>
              <a:ea typeface="Montserrat"/>
              <a:cs typeface="Montserrat"/>
              <a:sym typeface="Montserrat"/>
            </a:endParaRPr>
          </a:p>
          <a:p>
            <a:pPr marL="0" lvl="0" indent="0" algn="l" rtl="0">
              <a:spcBef>
                <a:spcPts val="1200"/>
              </a:spcBef>
              <a:spcAft>
                <a:spcPts val="1200"/>
              </a:spcAft>
              <a:buClr>
                <a:schemeClr val="dk1"/>
              </a:buClr>
              <a:buSzPts val="1100"/>
              <a:buFont typeface="Arial"/>
              <a:buNone/>
            </a:pPr>
            <a:r>
              <a:rPr lang="de" sz="1300">
                <a:latin typeface="Montserrat"/>
                <a:ea typeface="Montserrat"/>
                <a:cs typeface="Montserrat"/>
                <a:sym typeface="Montserrat"/>
              </a:rPr>
              <a:t>P.Pandey@research.euc.ac.cy</a:t>
            </a:r>
            <a:endParaRPr sz="1300">
              <a:solidFill>
                <a:schemeClr val="dk1"/>
              </a:solidFill>
              <a:latin typeface="Montserrat"/>
              <a:ea typeface="Montserrat"/>
              <a:cs typeface="Montserrat"/>
              <a:sym typeface="Montserrat"/>
            </a:endParaRPr>
          </a:p>
        </p:txBody>
      </p:sp>
      <p:sp>
        <p:nvSpPr>
          <p:cNvPr id="224" name="Google Shape;224;p26"/>
          <p:cNvSpPr txBox="1">
            <a:spLocks noGrp="1"/>
          </p:cNvSpPr>
          <p:nvPr>
            <p:ph type="title"/>
          </p:nvPr>
        </p:nvSpPr>
        <p:spPr>
          <a:xfrm>
            <a:off x="82350" y="164050"/>
            <a:ext cx="8800200" cy="8442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Pooja Pandey: Interagency exchange</a:t>
            </a:r>
            <a:endParaRPr sz="2500">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611">
                <a:solidFill>
                  <a:srgbClr val="000000"/>
                </a:solidFill>
                <a:latin typeface="Montserrat"/>
                <a:ea typeface="Montserrat"/>
                <a:cs typeface="Montserrat"/>
                <a:sym typeface="Montserrat"/>
              </a:rPr>
              <a:t>Host institution: European University Cyprus (advisor: Prof. Boustras)</a:t>
            </a:r>
            <a:endParaRPr sz="1611">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611">
                <a:solidFill>
                  <a:srgbClr val="000000"/>
                </a:solidFill>
                <a:latin typeface="Montserrat"/>
                <a:ea typeface="Montserrat"/>
                <a:cs typeface="Montserrat"/>
                <a:sym typeface="Montserrat"/>
              </a:rPr>
              <a:t>Secondments: FireAID (advisor: Kim Lintrup), Tecnosylva (advisor: Dr Adrian Cardil)</a:t>
            </a:r>
            <a:endParaRPr sz="1611">
              <a:solidFill>
                <a:srgbClr val="000000"/>
              </a:solidFill>
              <a:latin typeface="Montserrat"/>
              <a:ea typeface="Montserrat"/>
              <a:cs typeface="Montserrat"/>
              <a:sym typeface="Montserrat"/>
            </a:endParaRPr>
          </a:p>
        </p:txBody>
      </p:sp>
      <p:sp>
        <p:nvSpPr>
          <p:cNvPr id="225" name="Google Shape;225;p26"/>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226" name="Google Shape;226;p26"/>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227" name="Google Shape;227;p26"/>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3:</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communication</a:t>
            </a:r>
            <a:endParaRPr sz="1600">
              <a:solidFill>
                <a:srgbClr val="FFFFFF"/>
              </a:solidFill>
              <a:latin typeface="Montserrat"/>
              <a:ea typeface="Montserrat"/>
              <a:cs typeface="Montserrat"/>
              <a:sym typeface="Montserrat"/>
            </a:endParaRPr>
          </a:p>
        </p:txBody>
      </p:sp>
      <p:pic>
        <p:nvPicPr>
          <p:cNvPr id="228" name="Google Shape;228;p26"/>
          <p:cNvPicPr preferRelativeResize="0"/>
          <p:nvPr/>
        </p:nvPicPr>
        <p:blipFill rotWithShape="1">
          <a:blip r:embed="rId4">
            <a:alphaModFix/>
          </a:blip>
          <a:srcRect t="86430"/>
          <a:stretch/>
        </p:blipFill>
        <p:spPr>
          <a:xfrm>
            <a:off x="2831330" y="4337675"/>
            <a:ext cx="3867220" cy="572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body" idx="1"/>
          </p:nvPr>
        </p:nvSpPr>
        <p:spPr>
          <a:xfrm>
            <a:off x="3310200" y="0"/>
            <a:ext cx="5833800" cy="5143500"/>
          </a:xfrm>
          <a:prstGeom prst="rect">
            <a:avLst/>
          </a:prstGeom>
          <a:solidFill>
            <a:srgbClr val="D27A41"/>
          </a:solidFill>
        </p:spPr>
        <p:txBody>
          <a:bodyPr spcFirstLastPara="1" wrap="square" lIns="91425" tIns="91425" rIns="91425" bIns="91425" anchor="t" anchorCtr="0">
            <a:normAutofit/>
          </a:bodyPr>
          <a:lstStyle/>
          <a:p>
            <a:pPr marL="0" lvl="0" indent="0" algn="l" rtl="0">
              <a:spcBef>
                <a:spcPts val="0"/>
              </a:spcBef>
              <a:spcAft>
                <a:spcPts val="1200"/>
              </a:spcAft>
              <a:buNone/>
            </a:pPr>
            <a:r>
              <a:rPr lang="de" sz="1100">
                <a:solidFill>
                  <a:schemeClr val="dk1"/>
                </a:solidFill>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p:txBody>
      </p:sp>
      <p:sp>
        <p:nvSpPr>
          <p:cNvPr id="234" name="Google Shape;234;p27"/>
          <p:cNvSpPr txBox="1">
            <a:spLocks noGrp="1"/>
          </p:cNvSpPr>
          <p:nvPr>
            <p:ph type="title"/>
          </p:nvPr>
        </p:nvSpPr>
        <p:spPr>
          <a:xfrm>
            <a:off x="3615525" y="424700"/>
            <a:ext cx="5638500" cy="419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dirty="0">
                <a:latin typeface="Montserrat"/>
                <a:ea typeface="Montserrat"/>
                <a:cs typeface="Montserrat"/>
                <a:sym typeface="Montserrat"/>
              </a:rPr>
              <a:t>Thank you for your attention!</a:t>
            </a:r>
            <a:endParaRPr dirty="0">
              <a:latin typeface="Montserrat"/>
              <a:ea typeface="Montserrat"/>
              <a:cs typeface="Montserrat"/>
              <a:sym typeface="Montserrat"/>
            </a:endParaRPr>
          </a:p>
          <a:p>
            <a:pPr marL="0" lvl="0" indent="0" algn="l" rtl="0">
              <a:spcBef>
                <a:spcPts val="0"/>
              </a:spcBef>
              <a:spcAft>
                <a:spcPts val="0"/>
              </a:spcAft>
              <a:buNone/>
            </a:pPr>
            <a:r>
              <a:rPr lang="de" sz="1800" dirty="0">
                <a:latin typeface="Montserrat"/>
                <a:ea typeface="Montserrat"/>
                <a:cs typeface="Montserrat"/>
                <a:sym typeface="Montserrat"/>
              </a:rPr>
              <a:t>https://pyrolife.lessonsonfire.eu/</a:t>
            </a: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r>
              <a:rPr lang="en-US" sz="1800" dirty="0">
                <a:latin typeface="Montserrat"/>
                <a:ea typeface="Montserrat"/>
                <a:cs typeface="Montserrat"/>
                <a:sym typeface="Montserrat"/>
                <a:hlinkClick r:id="rId3"/>
              </a:rPr>
              <a:t>G</a:t>
            </a:r>
            <a:r>
              <a:rPr lang="en-US" sz="1800" smtClean="0">
                <a:latin typeface="Montserrat"/>
                <a:ea typeface="Montserrat"/>
                <a:cs typeface="Montserrat"/>
                <a:sym typeface="Montserrat"/>
                <a:hlinkClick r:id="rId3"/>
              </a:rPr>
              <a:t>.Boustras@euc.ac.cy</a:t>
            </a:r>
            <a:r>
              <a:rPr lang="en-US" sz="1800" smtClean="0">
                <a:latin typeface="Montserrat"/>
                <a:ea typeface="Montserrat"/>
                <a:cs typeface="Montserrat"/>
                <a:sym typeface="Montserrat"/>
              </a:rPr>
              <a:t> </a:t>
            </a: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r>
              <a:rPr lang="de" sz="1800" dirty="0">
                <a:latin typeface="Montserrat"/>
                <a:ea typeface="Montserrat"/>
                <a:cs typeface="Montserrat"/>
                <a:sym typeface="Montserrat"/>
              </a:rPr>
              <a:t>Twitter: </a:t>
            </a:r>
            <a:endParaRPr sz="1800" dirty="0">
              <a:latin typeface="Montserrat"/>
              <a:ea typeface="Montserrat"/>
              <a:cs typeface="Montserrat"/>
              <a:sym typeface="Montserrat"/>
            </a:endParaRPr>
          </a:p>
          <a:p>
            <a:pPr marL="0" lvl="0" indent="0" algn="l" rtl="0">
              <a:spcBef>
                <a:spcPts val="0"/>
              </a:spcBef>
              <a:spcAft>
                <a:spcPts val="0"/>
              </a:spcAft>
              <a:buNone/>
            </a:pPr>
            <a:r>
              <a:rPr lang="de" sz="1800" dirty="0">
                <a:latin typeface="Montserrat"/>
                <a:ea typeface="Montserrat"/>
                <a:cs typeface="Montserrat"/>
                <a:sym typeface="Montserrat"/>
              </a:rPr>
              <a:t>@PyroLife_ITN </a:t>
            </a: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p:txBody>
      </p:sp>
      <p:sp>
        <p:nvSpPr>
          <p:cNvPr id="235" name="Google Shape;235;p27"/>
          <p:cNvSpPr txBox="1">
            <a:spLocks noGrp="1"/>
          </p:cNvSpPr>
          <p:nvPr>
            <p:ph type="subTitle" idx="4294967295"/>
          </p:nvPr>
        </p:nvSpPr>
        <p:spPr>
          <a:xfrm>
            <a:off x="3310200" y="4841725"/>
            <a:ext cx="58338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236" name="Google Shape;236;p27"/>
          <p:cNvPicPr preferRelativeResize="0"/>
          <p:nvPr/>
        </p:nvPicPr>
        <p:blipFill rotWithShape="1">
          <a:blip r:embed="rId4">
            <a:alphaModFix/>
          </a:blip>
          <a:srcRect b="14199"/>
          <a:stretch/>
        </p:blipFill>
        <p:spPr>
          <a:xfrm>
            <a:off x="164600" y="710175"/>
            <a:ext cx="3005399" cy="2814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subTitle" idx="4294967295"/>
          </p:nvPr>
        </p:nvSpPr>
        <p:spPr>
          <a:xfrm>
            <a:off x="265500" y="2803075"/>
            <a:ext cx="4045200" cy="1235100"/>
          </a:xfrm>
          <a:prstGeom prst="rect">
            <a:avLst/>
          </a:prstGeom>
          <a:solidFill>
            <a:srgbClr val="FFFFFF"/>
          </a:solidFill>
        </p:spPr>
        <p:txBody>
          <a:bodyPr spcFirstLastPara="1" wrap="square" lIns="91425" tIns="91425" rIns="91425" bIns="91425" anchor="t" anchorCtr="0">
            <a:normAutofit/>
          </a:bodyPr>
          <a:lstStyle/>
          <a:p>
            <a:pPr marL="0" lvl="0" indent="0" algn="l" rtl="0">
              <a:spcBef>
                <a:spcPts val="0"/>
              </a:spcBef>
              <a:spcAft>
                <a:spcPts val="1200"/>
              </a:spcAft>
              <a:buNone/>
            </a:pPr>
            <a:r>
              <a:rPr lang="de" sz="1100">
                <a:solidFill>
                  <a:schemeClr val="dk1"/>
                </a:solidFill>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p:txBody>
      </p:sp>
      <p:sp>
        <p:nvSpPr>
          <p:cNvPr id="65" name="Google Shape;65;p14"/>
          <p:cNvSpPr txBox="1">
            <a:spLocks noGrp="1"/>
          </p:cNvSpPr>
          <p:nvPr>
            <p:ph type="title"/>
          </p:nvPr>
        </p:nvSpPr>
        <p:spPr>
          <a:xfrm>
            <a:off x="149750" y="445025"/>
            <a:ext cx="7898700" cy="5727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de" sz="1910" b="1">
                <a:latin typeface="Montserrat"/>
                <a:ea typeface="Montserrat"/>
                <a:cs typeface="Montserrat"/>
                <a:sym typeface="Montserrat"/>
              </a:rPr>
              <a:t>Innovative training networks (ITN) and PyroLife</a:t>
            </a:r>
            <a:endParaRPr sz="1910" b="1">
              <a:latin typeface="Montserrat"/>
              <a:ea typeface="Montserrat"/>
              <a:cs typeface="Montserrat"/>
              <a:sym typeface="Montserrat"/>
            </a:endParaRPr>
          </a:p>
        </p:txBody>
      </p:sp>
      <p:sp>
        <p:nvSpPr>
          <p:cNvPr id="66" name="Google Shape;66;p14"/>
          <p:cNvSpPr txBox="1">
            <a:spLocks noGrp="1"/>
          </p:cNvSpPr>
          <p:nvPr>
            <p:ph type="body" idx="1"/>
          </p:nvPr>
        </p:nvSpPr>
        <p:spPr>
          <a:xfrm>
            <a:off x="301975" y="1262300"/>
            <a:ext cx="8358000" cy="32910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1000"/>
              </a:spcBef>
              <a:spcAft>
                <a:spcPts val="0"/>
              </a:spcAft>
              <a:buClr>
                <a:srgbClr val="000000"/>
              </a:buClr>
              <a:buSzPts val="1700"/>
              <a:buFont typeface="Montserrat"/>
              <a:buChar char="●"/>
            </a:pPr>
            <a:r>
              <a:rPr lang="de" sz="1300" b="1" dirty="0">
                <a:solidFill>
                  <a:schemeClr val="dk1"/>
                </a:solidFill>
                <a:latin typeface="Montserrat"/>
                <a:ea typeface="Montserrat"/>
                <a:cs typeface="Montserrat"/>
                <a:sym typeface="Montserrat"/>
              </a:rPr>
              <a:t>Objective: </a:t>
            </a:r>
            <a:r>
              <a:rPr lang="de" sz="1300" dirty="0">
                <a:solidFill>
                  <a:schemeClr val="dk1"/>
                </a:solidFill>
                <a:latin typeface="Montserrat"/>
                <a:ea typeface="Montserrat"/>
                <a:cs typeface="Montserrat"/>
                <a:sym typeface="Montserrat"/>
              </a:rPr>
              <a:t>train a </a:t>
            </a:r>
            <a:r>
              <a:rPr lang="de" sz="1300" dirty="0">
                <a:solidFill>
                  <a:srgbClr val="5B9BD5"/>
                </a:solidFill>
                <a:latin typeface="Montserrat"/>
                <a:ea typeface="Montserrat"/>
                <a:cs typeface="Montserrat"/>
                <a:sym typeface="Montserrat"/>
              </a:rPr>
              <a:t>new generation of creative, entrepreneurial and innovative early-stage researchers</a:t>
            </a:r>
            <a:r>
              <a:rPr lang="de" sz="1300" dirty="0">
                <a:solidFill>
                  <a:schemeClr val="dk1"/>
                </a:solidFill>
                <a:latin typeface="Montserrat"/>
                <a:ea typeface="Montserrat"/>
                <a:cs typeface="Montserrat"/>
                <a:sym typeface="Montserrat"/>
              </a:rPr>
              <a:t>, </a:t>
            </a:r>
            <a:r>
              <a:rPr lang="de" sz="1300" dirty="0">
                <a:solidFill>
                  <a:srgbClr val="00B050"/>
                </a:solidFill>
                <a:latin typeface="Montserrat"/>
                <a:ea typeface="Montserrat"/>
                <a:cs typeface="Montserrat"/>
                <a:sym typeface="Montserrat"/>
              </a:rPr>
              <a:t>able to face current and future challenges </a:t>
            </a:r>
            <a:r>
              <a:rPr lang="de" sz="1300" dirty="0">
                <a:solidFill>
                  <a:schemeClr val="dk1"/>
                </a:solidFill>
                <a:latin typeface="Montserrat"/>
                <a:ea typeface="Montserrat"/>
                <a:cs typeface="Montserrat"/>
                <a:sym typeface="Montserrat"/>
              </a:rPr>
              <a:t>and </a:t>
            </a:r>
            <a:r>
              <a:rPr lang="de" sz="1300" dirty="0">
                <a:solidFill>
                  <a:srgbClr val="FF0000"/>
                </a:solidFill>
                <a:latin typeface="Montserrat"/>
                <a:ea typeface="Montserrat"/>
                <a:cs typeface="Montserrat"/>
                <a:sym typeface="Montserrat"/>
              </a:rPr>
              <a:t>to convert knowledge and ideas</a:t>
            </a:r>
            <a:r>
              <a:rPr lang="de" sz="1300" dirty="0">
                <a:solidFill>
                  <a:schemeClr val="dk1"/>
                </a:solidFill>
                <a:latin typeface="Montserrat"/>
                <a:ea typeface="Montserrat"/>
                <a:cs typeface="Montserrat"/>
                <a:sym typeface="Montserrat"/>
              </a:rPr>
              <a:t> into </a:t>
            </a:r>
            <a:r>
              <a:rPr lang="de" sz="1300" dirty="0">
                <a:solidFill>
                  <a:srgbClr val="7030A0"/>
                </a:solidFill>
                <a:latin typeface="Montserrat"/>
                <a:ea typeface="Montserrat"/>
                <a:cs typeface="Montserrat"/>
                <a:sym typeface="Montserrat"/>
              </a:rPr>
              <a:t>products and services for economic and social benefit.</a:t>
            </a:r>
          </a:p>
          <a:p>
            <a:pPr marL="120650" lvl="0" indent="0" algn="l" rtl="0">
              <a:lnSpc>
                <a:spcPct val="115000"/>
              </a:lnSpc>
              <a:spcBef>
                <a:spcPts val="1000"/>
              </a:spcBef>
              <a:spcAft>
                <a:spcPts val="0"/>
              </a:spcAft>
              <a:buClr>
                <a:srgbClr val="000000"/>
              </a:buClr>
              <a:buSzPts val="1700"/>
              <a:buNone/>
            </a:pPr>
            <a:endParaRPr sz="1300" dirty="0">
              <a:solidFill>
                <a:srgbClr val="7030A0"/>
              </a:solidFill>
              <a:latin typeface="Montserrat"/>
              <a:ea typeface="Montserrat"/>
              <a:cs typeface="Montserrat"/>
              <a:sym typeface="Montserrat"/>
            </a:endParaRPr>
          </a:p>
          <a:p>
            <a:pPr marL="457200" lvl="0" indent="-336550" algn="l" rtl="0">
              <a:lnSpc>
                <a:spcPct val="115000"/>
              </a:lnSpc>
              <a:spcBef>
                <a:spcPts val="0"/>
              </a:spcBef>
              <a:spcAft>
                <a:spcPts val="0"/>
              </a:spcAft>
              <a:buClr>
                <a:srgbClr val="000000"/>
              </a:buClr>
              <a:buSzPts val="1700"/>
              <a:buFont typeface="Montserrat"/>
              <a:buChar char="●"/>
            </a:pPr>
            <a:r>
              <a:rPr lang="de" sz="1300" dirty="0">
                <a:solidFill>
                  <a:schemeClr val="dk1"/>
                </a:solidFill>
                <a:latin typeface="Montserrat"/>
                <a:ea typeface="Montserrat"/>
                <a:cs typeface="Montserrat"/>
                <a:sym typeface="Montserrat"/>
              </a:rPr>
              <a:t>ITN will </a:t>
            </a:r>
            <a:r>
              <a:rPr lang="de" sz="1300" dirty="0">
                <a:solidFill>
                  <a:srgbClr val="7030A0"/>
                </a:solidFill>
                <a:latin typeface="Montserrat"/>
                <a:ea typeface="Montserrat"/>
                <a:cs typeface="Montserrat"/>
                <a:sym typeface="Montserrat"/>
              </a:rPr>
              <a:t>raise excellence </a:t>
            </a:r>
            <a:r>
              <a:rPr lang="de" sz="1300" dirty="0">
                <a:solidFill>
                  <a:schemeClr val="dk1"/>
                </a:solidFill>
                <a:latin typeface="Montserrat"/>
                <a:ea typeface="Montserrat"/>
                <a:cs typeface="Montserrat"/>
                <a:sym typeface="Montserrat"/>
              </a:rPr>
              <a:t>and </a:t>
            </a:r>
            <a:r>
              <a:rPr lang="de" sz="1300" dirty="0">
                <a:solidFill>
                  <a:srgbClr val="7030A0"/>
                </a:solidFill>
                <a:latin typeface="Montserrat"/>
                <a:ea typeface="Montserrat"/>
                <a:cs typeface="Montserrat"/>
                <a:sym typeface="Montserrat"/>
              </a:rPr>
              <a:t>structure research and doctoral training </a:t>
            </a:r>
            <a:r>
              <a:rPr lang="de" sz="1300" dirty="0">
                <a:solidFill>
                  <a:schemeClr val="dk1"/>
                </a:solidFill>
                <a:latin typeface="Montserrat"/>
                <a:ea typeface="Montserrat"/>
                <a:cs typeface="Montserrat"/>
                <a:sym typeface="Montserrat"/>
              </a:rPr>
              <a:t>in Europe, extending the traditional academic research training setting, incorporating elements of </a:t>
            </a:r>
            <a:r>
              <a:rPr lang="de" sz="1300" dirty="0">
                <a:solidFill>
                  <a:srgbClr val="FF0000"/>
                </a:solidFill>
                <a:latin typeface="Montserrat"/>
                <a:ea typeface="Montserrat"/>
                <a:cs typeface="Montserrat"/>
                <a:sym typeface="Montserrat"/>
              </a:rPr>
              <a:t>Open Science </a:t>
            </a:r>
            <a:r>
              <a:rPr lang="de" sz="1300" dirty="0">
                <a:solidFill>
                  <a:schemeClr val="dk1"/>
                </a:solidFill>
                <a:latin typeface="Montserrat"/>
                <a:ea typeface="Montserrat"/>
                <a:cs typeface="Montserrat"/>
                <a:sym typeface="Montserrat"/>
              </a:rPr>
              <a:t>and equipping researchers with the right combination of research-related and transferable competences. It will provide </a:t>
            </a:r>
            <a:r>
              <a:rPr lang="de" sz="1300" dirty="0">
                <a:solidFill>
                  <a:srgbClr val="00B0F0"/>
                </a:solidFill>
                <a:latin typeface="Montserrat"/>
                <a:ea typeface="Montserrat"/>
                <a:cs typeface="Montserrat"/>
                <a:sym typeface="Montserrat"/>
              </a:rPr>
              <a:t>enhanced career perspectives in both the academic and non-academic sectors </a:t>
            </a:r>
            <a:r>
              <a:rPr lang="de" sz="1300" dirty="0">
                <a:solidFill>
                  <a:schemeClr val="dk1"/>
                </a:solidFill>
                <a:latin typeface="Montserrat"/>
                <a:ea typeface="Montserrat"/>
                <a:cs typeface="Montserrat"/>
                <a:sym typeface="Montserrat"/>
              </a:rPr>
              <a:t>through </a:t>
            </a:r>
            <a:r>
              <a:rPr lang="de" sz="1300" b="1" dirty="0">
                <a:solidFill>
                  <a:srgbClr val="FF0000"/>
                </a:solidFill>
                <a:latin typeface="Montserrat"/>
                <a:ea typeface="Montserrat"/>
                <a:cs typeface="Montserrat"/>
                <a:sym typeface="Montserrat"/>
              </a:rPr>
              <a:t>international, interdisciplinary and intersectoral mobility</a:t>
            </a:r>
            <a:r>
              <a:rPr lang="de" sz="1300" dirty="0">
                <a:solidFill>
                  <a:srgbClr val="FF0000"/>
                </a:solidFill>
                <a:latin typeface="Montserrat"/>
                <a:ea typeface="Montserrat"/>
                <a:cs typeface="Montserrat"/>
                <a:sym typeface="Montserrat"/>
              </a:rPr>
              <a:t> combined with an innovation-oriented mind-set</a:t>
            </a:r>
            <a:r>
              <a:rPr lang="de" sz="1300" dirty="0">
                <a:solidFill>
                  <a:schemeClr val="dk1"/>
                </a:solidFill>
                <a:latin typeface="Montserrat"/>
                <a:ea typeface="Montserrat"/>
                <a:cs typeface="Montserrat"/>
                <a:sym typeface="Montserrat"/>
              </a:rPr>
              <a:t>.</a:t>
            </a:r>
          </a:p>
          <a:p>
            <a:pPr marL="120650" lvl="0" indent="0" algn="l" rtl="0">
              <a:lnSpc>
                <a:spcPct val="115000"/>
              </a:lnSpc>
              <a:spcBef>
                <a:spcPts val="0"/>
              </a:spcBef>
              <a:spcAft>
                <a:spcPts val="0"/>
              </a:spcAft>
              <a:buClr>
                <a:srgbClr val="000000"/>
              </a:buClr>
              <a:buSzPts val="1700"/>
              <a:buNone/>
            </a:pPr>
            <a:endParaRPr sz="1300" dirty="0">
              <a:solidFill>
                <a:schemeClr val="dk1"/>
              </a:solidFill>
              <a:latin typeface="Montserrat"/>
              <a:ea typeface="Montserrat"/>
              <a:cs typeface="Montserrat"/>
              <a:sym typeface="Montserrat"/>
            </a:endParaRPr>
          </a:p>
          <a:p>
            <a:pPr marL="457200" lvl="0" indent="-336550" algn="l" rtl="0">
              <a:lnSpc>
                <a:spcPct val="115000"/>
              </a:lnSpc>
              <a:spcBef>
                <a:spcPts val="0"/>
              </a:spcBef>
              <a:spcAft>
                <a:spcPts val="0"/>
              </a:spcAft>
              <a:buClr>
                <a:srgbClr val="000000"/>
              </a:buClr>
              <a:buSzPts val="1700"/>
              <a:buFont typeface="Montserrat"/>
              <a:buChar char="●"/>
            </a:pPr>
            <a:r>
              <a:rPr lang="de" sz="900" u="sng" dirty="0">
                <a:solidFill>
                  <a:schemeClr val="hlink"/>
                </a:solidFill>
                <a:latin typeface="Montserrat"/>
                <a:ea typeface="Montserrat"/>
                <a:cs typeface="Montserrat"/>
                <a:sym typeface="Montserrat"/>
                <a:hlinkClick r:id="rId3"/>
              </a:rPr>
              <a:t>https://ec.europa.eu/info/funding-tenders/opportunities/portal/screen/opportunities/topic-details/msca-itn-2018</a:t>
            </a:r>
            <a:endParaRPr sz="1700" dirty="0">
              <a:solidFill>
                <a:srgbClr val="000000"/>
              </a:solidFill>
              <a:latin typeface="Montserrat"/>
              <a:ea typeface="Montserrat"/>
              <a:cs typeface="Montserrat"/>
              <a:sym typeface="Montserrat"/>
            </a:endParaRPr>
          </a:p>
        </p:txBody>
      </p:sp>
      <p:pic>
        <p:nvPicPr>
          <p:cNvPr id="67" name="Google Shape;67;p14"/>
          <p:cNvPicPr preferRelativeResize="0"/>
          <p:nvPr/>
        </p:nvPicPr>
        <p:blipFill>
          <a:blip r:embed="rId4">
            <a:alphaModFix/>
          </a:blip>
          <a:stretch>
            <a:fillRect/>
          </a:stretch>
        </p:blipFill>
        <p:spPr>
          <a:xfrm>
            <a:off x="8147813" y="0"/>
            <a:ext cx="997840" cy="1152599"/>
          </a:xfrm>
          <a:prstGeom prst="rect">
            <a:avLst/>
          </a:prstGeom>
          <a:noFill/>
          <a:ln>
            <a:noFill/>
          </a:ln>
        </p:spPr>
      </p:pic>
      <p:sp>
        <p:nvSpPr>
          <p:cNvPr id="68" name="Google Shape;68;p14"/>
          <p:cNvSpPr txBox="1">
            <a:spLocks noGrp="1"/>
          </p:cNvSpPr>
          <p:nvPr>
            <p:ph type="body" idx="2"/>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subTitle" idx="4294967295"/>
          </p:nvPr>
        </p:nvSpPr>
        <p:spPr>
          <a:xfrm>
            <a:off x="265500" y="2803075"/>
            <a:ext cx="4045200" cy="1235100"/>
          </a:xfrm>
          <a:prstGeom prst="rect">
            <a:avLst/>
          </a:prstGeom>
          <a:solidFill>
            <a:srgbClr val="FFFFFF"/>
          </a:solidFill>
        </p:spPr>
        <p:txBody>
          <a:bodyPr spcFirstLastPara="1" wrap="square" lIns="91425" tIns="91425" rIns="91425" bIns="91425" anchor="t" anchorCtr="0">
            <a:normAutofit/>
          </a:bodyPr>
          <a:lstStyle/>
          <a:p>
            <a:pPr marL="0" lvl="0" indent="0" algn="l" rtl="0">
              <a:spcBef>
                <a:spcPts val="0"/>
              </a:spcBef>
              <a:spcAft>
                <a:spcPts val="1200"/>
              </a:spcAft>
              <a:buNone/>
            </a:pPr>
            <a:r>
              <a:rPr lang="de" sz="1100">
                <a:solidFill>
                  <a:schemeClr val="dk1"/>
                </a:solidFill>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p:txBody>
      </p:sp>
      <p:sp>
        <p:nvSpPr>
          <p:cNvPr id="74" name="Google Shape;74;p15"/>
          <p:cNvSpPr txBox="1">
            <a:spLocks noGrp="1"/>
          </p:cNvSpPr>
          <p:nvPr>
            <p:ph type="title"/>
          </p:nvPr>
        </p:nvSpPr>
        <p:spPr>
          <a:xfrm>
            <a:off x="149750" y="445025"/>
            <a:ext cx="7898700" cy="5727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Early Stage Researchers (ESRs)</a:t>
            </a:r>
            <a:endParaRPr sz="1910" b="1">
              <a:latin typeface="Montserrat"/>
              <a:ea typeface="Montserrat"/>
              <a:cs typeface="Montserrat"/>
              <a:sym typeface="Montserrat"/>
            </a:endParaRPr>
          </a:p>
        </p:txBody>
      </p:sp>
      <p:pic>
        <p:nvPicPr>
          <p:cNvPr id="75" name="Google Shape;75;p15"/>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76" name="Google Shape;76;p15"/>
          <p:cNvSpPr txBox="1">
            <a:spLocks noGrp="1"/>
          </p:cNvSpPr>
          <p:nvPr>
            <p:ph type="body" idx="2"/>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77" name="Google Shape;77;p15"/>
          <p:cNvPicPr preferRelativeResize="0"/>
          <p:nvPr/>
        </p:nvPicPr>
        <p:blipFill>
          <a:blip r:embed="rId4">
            <a:alphaModFix/>
          </a:blip>
          <a:stretch>
            <a:fillRect/>
          </a:stretch>
        </p:blipFill>
        <p:spPr>
          <a:xfrm>
            <a:off x="265500" y="1271213"/>
            <a:ext cx="3278870" cy="3233950"/>
          </a:xfrm>
          <a:prstGeom prst="rect">
            <a:avLst/>
          </a:prstGeom>
          <a:noFill/>
          <a:ln>
            <a:noFill/>
          </a:ln>
        </p:spPr>
      </p:pic>
      <p:pic>
        <p:nvPicPr>
          <p:cNvPr id="78" name="Google Shape;78;p15"/>
          <p:cNvPicPr preferRelativeResize="0"/>
          <p:nvPr/>
        </p:nvPicPr>
        <p:blipFill rotWithShape="1">
          <a:blip r:embed="rId5">
            <a:alphaModFix/>
          </a:blip>
          <a:srcRect l="12413" t="23044" r="62461" b="23049"/>
          <a:stretch/>
        </p:blipFill>
        <p:spPr>
          <a:xfrm>
            <a:off x="3662625" y="1346975"/>
            <a:ext cx="5107901" cy="3082425"/>
          </a:xfrm>
          <a:prstGeom prst="rect">
            <a:avLst/>
          </a:prstGeom>
          <a:noFill/>
          <a:ln>
            <a:noFill/>
          </a:ln>
        </p:spPr>
      </p:pic>
      <p:sp>
        <p:nvSpPr>
          <p:cNvPr id="79" name="Google Shape;79;p15"/>
          <p:cNvSpPr/>
          <p:nvPr/>
        </p:nvSpPr>
        <p:spPr>
          <a:xfrm>
            <a:off x="571500" y="1162739"/>
            <a:ext cx="5414200" cy="1293700"/>
          </a:xfrm>
          <a:custGeom>
            <a:avLst/>
            <a:gdLst/>
            <a:ahLst/>
            <a:cxnLst/>
            <a:rect l="l" t="t" r="r" b="b"/>
            <a:pathLst>
              <a:path w="216568" h="51748" extrusionOk="0">
                <a:moveTo>
                  <a:pt x="0" y="46935"/>
                </a:moveTo>
                <a:cubicBezTo>
                  <a:pt x="18716" y="39315"/>
                  <a:pt x="82550" y="6429"/>
                  <a:pt x="112295" y="1215"/>
                </a:cubicBezTo>
                <a:cubicBezTo>
                  <a:pt x="142040" y="-3999"/>
                  <a:pt x="163562" y="9971"/>
                  <a:pt x="178468" y="15653"/>
                </a:cubicBezTo>
                <a:cubicBezTo>
                  <a:pt x="193374" y="21335"/>
                  <a:pt x="195379" y="29289"/>
                  <a:pt x="201729" y="35305"/>
                </a:cubicBezTo>
                <a:cubicBezTo>
                  <a:pt x="208079" y="41321"/>
                  <a:pt x="214095" y="49008"/>
                  <a:pt x="216568" y="51748"/>
                </a:cubicBezTo>
              </a:path>
            </a:pathLst>
          </a:custGeom>
          <a:noFill/>
          <a:ln w="9525" cap="flat" cmpd="sng">
            <a:solidFill>
              <a:schemeClr val="accent5"/>
            </a:solidFill>
            <a:prstDash val="solid"/>
            <a:round/>
            <a:headEnd type="none" w="med" len="med"/>
            <a:tailEnd type="none" w="med" len="med"/>
          </a:ln>
        </p:spPr>
      </p:sp>
      <p:sp>
        <p:nvSpPr>
          <p:cNvPr id="80" name="Google Shape;80;p15"/>
          <p:cNvSpPr/>
          <p:nvPr/>
        </p:nvSpPr>
        <p:spPr>
          <a:xfrm>
            <a:off x="2510170" y="1201897"/>
            <a:ext cx="2031750" cy="1144250"/>
          </a:xfrm>
          <a:custGeom>
            <a:avLst/>
            <a:gdLst/>
            <a:ahLst/>
            <a:cxnLst/>
            <a:rect l="l" t="t" r="r" b="b"/>
            <a:pathLst>
              <a:path w="81270" h="45770" extrusionOk="0">
                <a:moveTo>
                  <a:pt x="1059" y="45770"/>
                </a:moveTo>
                <a:cubicBezTo>
                  <a:pt x="1260" y="41960"/>
                  <a:pt x="-2016" y="29327"/>
                  <a:pt x="2262" y="22910"/>
                </a:cubicBezTo>
                <a:cubicBezTo>
                  <a:pt x="6540" y="16493"/>
                  <a:pt x="17169" y="11079"/>
                  <a:pt x="26727" y="7269"/>
                </a:cubicBezTo>
                <a:cubicBezTo>
                  <a:pt x="36286" y="3459"/>
                  <a:pt x="50523" y="251"/>
                  <a:pt x="59613" y="50"/>
                </a:cubicBezTo>
                <a:cubicBezTo>
                  <a:pt x="68704" y="-150"/>
                  <a:pt x="77661" y="5063"/>
                  <a:pt x="81270" y="6066"/>
                </a:cubicBezTo>
              </a:path>
            </a:pathLst>
          </a:custGeom>
          <a:noFill/>
          <a:ln w="9525" cap="flat" cmpd="sng">
            <a:solidFill>
              <a:schemeClr val="accent5"/>
            </a:solidFill>
            <a:prstDash val="solid"/>
            <a:round/>
            <a:headEnd type="none" w="med" len="med"/>
            <a:tailEnd type="none" w="med" len="med"/>
          </a:ln>
        </p:spPr>
      </p:sp>
      <p:sp>
        <p:nvSpPr>
          <p:cNvPr id="81" name="Google Shape;81;p15"/>
          <p:cNvSpPr/>
          <p:nvPr/>
        </p:nvSpPr>
        <p:spPr>
          <a:xfrm>
            <a:off x="67256" y="2326100"/>
            <a:ext cx="8394950" cy="2480050"/>
          </a:xfrm>
          <a:custGeom>
            <a:avLst/>
            <a:gdLst/>
            <a:ahLst/>
            <a:cxnLst/>
            <a:rect l="l" t="t" r="r" b="b"/>
            <a:pathLst>
              <a:path w="335798" h="99202" extrusionOk="0">
                <a:moveTo>
                  <a:pt x="46639" y="0"/>
                </a:moveTo>
                <a:cubicBezTo>
                  <a:pt x="44901" y="1337"/>
                  <a:pt x="42763" y="6751"/>
                  <a:pt x="36212" y="8021"/>
                </a:cubicBezTo>
                <a:cubicBezTo>
                  <a:pt x="29662" y="9291"/>
                  <a:pt x="13151" y="1805"/>
                  <a:pt x="7336" y="7620"/>
                </a:cubicBezTo>
                <a:cubicBezTo>
                  <a:pt x="1521" y="13435"/>
                  <a:pt x="2457" y="29611"/>
                  <a:pt x="1321" y="42913"/>
                </a:cubicBezTo>
                <a:cubicBezTo>
                  <a:pt x="185" y="56215"/>
                  <a:pt x="-351" y="78139"/>
                  <a:pt x="518" y="87430"/>
                </a:cubicBezTo>
                <a:cubicBezTo>
                  <a:pt x="1387" y="96721"/>
                  <a:pt x="2523" y="97055"/>
                  <a:pt x="6534" y="98659"/>
                </a:cubicBezTo>
                <a:cubicBezTo>
                  <a:pt x="10545" y="100263"/>
                  <a:pt x="5332" y="97723"/>
                  <a:pt x="24582" y="97055"/>
                </a:cubicBezTo>
                <a:cubicBezTo>
                  <a:pt x="43833" y="96387"/>
                  <a:pt x="83269" y="96454"/>
                  <a:pt x="122037" y="94649"/>
                </a:cubicBezTo>
                <a:cubicBezTo>
                  <a:pt x="160805" y="92844"/>
                  <a:pt x="221565" y="91508"/>
                  <a:pt x="257192" y="86227"/>
                </a:cubicBezTo>
                <a:cubicBezTo>
                  <a:pt x="292819" y="80946"/>
                  <a:pt x="322697" y="66842"/>
                  <a:pt x="335798" y="62965"/>
                </a:cubicBezTo>
              </a:path>
            </a:pathLst>
          </a:custGeom>
          <a:noFill/>
          <a:ln w="9525" cap="flat" cmpd="sng">
            <a:solidFill>
              <a:schemeClr val="dk1"/>
            </a:solidFill>
            <a:prstDash val="solid"/>
            <a:round/>
            <a:headEnd type="none" w="med" len="med"/>
            <a:tailEnd type="none" w="med" len="med"/>
          </a:ln>
        </p:spPr>
      </p:sp>
      <p:sp>
        <p:nvSpPr>
          <p:cNvPr id="82" name="Google Shape;82;p15"/>
          <p:cNvSpPr/>
          <p:nvPr/>
        </p:nvSpPr>
        <p:spPr>
          <a:xfrm>
            <a:off x="1884950" y="2294354"/>
            <a:ext cx="2456450" cy="302475"/>
          </a:xfrm>
          <a:custGeom>
            <a:avLst/>
            <a:gdLst/>
            <a:ahLst/>
            <a:cxnLst/>
            <a:rect l="l" t="t" r="r" b="b"/>
            <a:pathLst>
              <a:path w="98258" h="12099" extrusionOk="0">
                <a:moveTo>
                  <a:pt x="0" y="2473"/>
                </a:moveTo>
                <a:cubicBezTo>
                  <a:pt x="4077" y="3543"/>
                  <a:pt x="11430" y="9291"/>
                  <a:pt x="24464" y="8890"/>
                </a:cubicBezTo>
                <a:cubicBezTo>
                  <a:pt x="37498" y="8489"/>
                  <a:pt x="65906" y="-468"/>
                  <a:pt x="78205" y="67"/>
                </a:cubicBezTo>
                <a:cubicBezTo>
                  <a:pt x="90504" y="602"/>
                  <a:pt x="94916" y="10094"/>
                  <a:pt x="98258" y="12099"/>
                </a:cubicBezTo>
              </a:path>
            </a:pathLst>
          </a:custGeom>
          <a:noFill/>
          <a:ln w="9525" cap="flat" cmpd="sng">
            <a:solidFill>
              <a:schemeClr val="accent4"/>
            </a:solidFill>
            <a:prstDash val="solid"/>
            <a:round/>
            <a:headEnd type="none" w="med" len="med"/>
            <a:tailEnd type="none" w="med" len="med"/>
          </a:ln>
        </p:spPr>
      </p:sp>
      <p:sp>
        <p:nvSpPr>
          <p:cNvPr id="83" name="Google Shape;83;p15"/>
          <p:cNvSpPr/>
          <p:nvPr/>
        </p:nvSpPr>
        <p:spPr>
          <a:xfrm>
            <a:off x="3178350" y="2183636"/>
            <a:ext cx="1559975" cy="373075"/>
          </a:xfrm>
          <a:custGeom>
            <a:avLst/>
            <a:gdLst/>
            <a:ahLst/>
            <a:cxnLst/>
            <a:rect l="l" t="t" r="r" b="b"/>
            <a:pathLst>
              <a:path w="62399" h="14923" extrusionOk="0">
                <a:moveTo>
                  <a:pt x="0" y="6100"/>
                </a:moveTo>
                <a:cubicBezTo>
                  <a:pt x="4746" y="5097"/>
                  <a:pt x="18448" y="418"/>
                  <a:pt x="28474" y="84"/>
                </a:cubicBezTo>
                <a:cubicBezTo>
                  <a:pt x="38500" y="-250"/>
                  <a:pt x="55011" y="1622"/>
                  <a:pt x="60158" y="4095"/>
                </a:cubicBezTo>
                <a:cubicBezTo>
                  <a:pt x="65305" y="6568"/>
                  <a:pt x="59489" y="13118"/>
                  <a:pt x="59355" y="14923"/>
                </a:cubicBezTo>
              </a:path>
            </a:pathLst>
          </a:custGeom>
          <a:noFill/>
          <a:ln w="9525" cap="flat" cmpd="sng">
            <a:solidFill>
              <a:srgbClr val="00B050"/>
            </a:solidFill>
            <a:prstDash val="solid"/>
            <a:round/>
            <a:headEnd type="none" w="med" len="med"/>
            <a:tailEnd type="none" w="med" len="med"/>
          </a:ln>
        </p:spPr>
      </p:sp>
      <p:sp>
        <p:nvSpPr>
          <p:cNvPr id="84" name="Google Shape;84;p15"/>
          <p:cNvSpPr/>
          <p:nvPr/>
        </p:nvSpPr>
        <p:spPr>
          <a:xfrm>
            <a:off x="611600" y="2426375"/>
            <a:ext cx="5555000" cy="1194175"/>
          </a:xfrm>
          <a:custGeom>
            <a:avLst/>
            <a:gdLst/>
            <a:ahLst/>
            <a:cxnLst/>
            <a:rect l="l" t="t" r="r" b="b"/>
            <a:pathLst>
              <a:path w="222200" h="47767" extrusionOk="0">
                <a:moveTo>
                  <a:pt x="0" y="40506"/>
                </a:moveTo>
                <a:cubicBezTo>
                  <a:pt x="3342" y="38367"/>
                  <a:pt x="10361" y="30747"/>
                  <a:pt x="20053" y="27672"/>
                </a:cubicBezTo>
                <a:cubicBezTo>
                  <a:pt x="29745" y="24597"/>
                  <a:pt x="43582" y="22058"/>
                  <a:pt x="58153" y="22058"/>
                </a:cubicBezTo>
                <a:cubicBezTo>
                  <a:pt x="72725" y="22058"/>
                  <a:pt x="92376" y="23394"/>
                  <a:pt x="107482" y="27672"/>
                </a:cubicBezTo>
                <a:cubicBezTo>
                  <a:pt x="122588" y="31950"/>
                  <a:pt x="134420" y="48059"/>
                  <a:pt x="148791" y="47725"/>
                </a:cubicBezTo>
                <a:cubicBezTo>
                  <a:pt x="163162" y="47391"/>
                  <a:pt x="181945" y="30079"/>
                  <a:pt x="193709" y="25667"/>
                </a:cubicBezTo>
                <a:cubicBezTo>
                  <a:pt x="205473" y="21256"/>
                  <a:pt x="214697" y="25534"/>
                  <a:pt x="219376" y="21256"/>
                </a:cubicBezTo>
                <a:cubicBezTo>
                  <a:pt x="224055" y="16978"/>
                  <a:pt x="221381" y="3543"/>
                  <a:pt x="221782" y="0"/>
                </a:cubicBezTo>
              </a:path>
            </a:pathLst>
          </a:custGeom>
          <a:noFill/>
          <a:ln w="9525" cap="flat" cmpd="sng">
            <a:solidFill>
              <a:srgbClr val="7030A0"/>
            </a:solidFill>
            <a:prstDash val="solid"/>
            <a:round/>
            <a:headEnd type="none" w="med" len="med"/>
            <a:tailEnd type="none" w="med" len="med"/>
          </a:ln>
        </p:spPr>
      </p:sp>
      <p:sp>
        <p:nvSpPr>
          <p:cNvPr id="85" name="Google Shape;85;p15"/>
          <p:cNvSpPr/>
          <p:nvPr/>
        </p:nvSpPr>
        <p:spPr>
          <a:xfrm>
            <a:off x="1193125" y="2974483"/>
            <a:ext cx="1704475" cy="502450"/>
          </a:xfrm>
          <a:custGeom>
            <a:avLst/>
            <a:gdLst/>
            <a:ahLst/>
            <a:cxnLst/>
            <a:rect l="l" t="t" r="r" b="b"/>
            <a:pathLst>
              <a:path w="68179" h="20098" extrusionOk="0">
                <a:moveTo>
                  <a:pt x="0" y="18181"/>
                </a:moveTo>
                <a:cubicBezTo>
                  <a:pt x="2340" y="18382"/>
                  <a:pt x="10962" y="21456"/>
                  <a:pt x="14037" y="19384"/>
                </a:cubicBezTo>
                <a:cubicBezTo>
                  <a:pt x="17112" y="17312"/>
                  <a:pt x="13570" y="8956"/>
                  <a:pt x="18449" y="5748"/>
                </a:cubicBezTo>
                <a:cubicBezTo>
                  <a:pt x="23329" y="2540"/>
                  <a:pt x="35026" y="669"/>
                  <a:pt x="43314" y="134"/>
                </a:cubicBezTo>
                <a:cubicBezTo>
                  <a:pt x="51602" y="-401"/>
                  <a:pt x="64035" y="2139"/>
                  <a:pt x="68179" y="2540"/>
                </a:cubicBezTo>
              </a:path>
            </a:pathLst>
          </a:custGeom>
          <a:noFill/>
          <a:ln w="9525" cap="flat" cmpd="sng">
            <a:solidFill>
              <a:schemeClr val="accent1"/>
            </a:solidFill>
            <a:prstDash val="solid"/>
            <a:round/>
            <a:headEnd type="none" w="med" len="med"/>
            <a:tailEnd type="none" w="med" len="med"/>
          </a:ln>
        </p:spPr>
      </p:sp>
      <p:sp>
        <p:nvSpPr>
          <p:cNvPr id="86" name="Google Shape;86;p15"/>
          <p:cNvSpPr/>
          <p:nvPr/>
        </p:nvSpPr>
        <p:spPr>
          <a:xfrm>
            <a:off x="5925550" y="2455195"/>
            <a:ext cx="481475" cy="562725"/>
          </a:xfrm>
          <a:custGeom>
            <a:avLst/>
            <a:gdLst/>
            <a:ahLst/>
            <a:cxnLst/>
            <a:rect l="l" t="t" r="r" b="b"/>
            <a:pathLst>
              <a:path w="19259" h="22509" extrusionOk="0">
                <a:moveTo>
                  <a:pt x="0" y="22509"/>
                </a:moveTo>
                <a:cubicBezTo>
                  <a:pt x="936" y="22175"/>
                  <a:pt x="4145" y="21373"/>
                  <a:pt x="5615" y="20504"/>
                </a:cubicBezTo>
                <a:cubicBezTo>
                  <a:pt x="7086" y="19635"/>
                  <a:pt x="6550" y="20370"/>
                  <a:pt x="8823" y="17295"/>
                </a:cubicBezTo>
                <a:cubicBezTo>
                  <a:pt x="11096" y="14220"/>
                  <a:pt x="19184" y="4929"/>
                  <a:pt x="19251" y="2055"/>
                </a:cubicBezTo>
                <a:cubicBezTo>
                  <a:pt x="19318" y="-819"/>
                  <a:pt x="10895" y="384"/>
                  <a:pt x="9224" y="50"/>
                </a:cubicBezTo>
              </a:path>
            </a:pathLst>
          </a:custGeom>
          <a:noFill/>
          <a:ln w="9525" cap="flat" cmpd="sng">
            <a:solidFill>
              <a:schemeClr val="dk2"/>
            </a:solidFill>
            <a:prstDash val="solid"/>
            <a:round/>
            <a:headEnd type="none" w="med" len="med"/>
            <a:tailEnd type="none" w="med" len="med"/>
          </a:ln>
        </p:spPr>
      </p:sp>
      <p:sp>
        <p:nvSpPr>
          <p:cNvPr id="87" name="Google Shape;87;p15"/>
          <p:cNvSpPr/>
          <p:nvPr/>
        </p:nvSpPr>
        <p:spPr>
          <a:xfrm>
            <a:off x="2556700" y="3252807"/>
            <a:ext cx="3889350" cy="767925"/>
          </a:xfrm>
          <a:custGeom>
            <a:avLst/>
            <a:gdLst/>
            <a:ahLst/>
            <a:cxnLst/>
            <a:rect l="l" t="t" r="r" b="b"/>
            <a:pathLst>
              <a:path w="155574" h="30717" extrusionOk="0">
                <a:moveTo>
                  <a:pt x="0" y="6647"/>
                </a:moveTo>
                <a:cubicBezTo>
                  <a:pt x="3743" y="7048"/>
                  <a:pt x="15106" y="5176"/>
                  <a:pt x="22459" y="9053"/>
                </a:cubicBezTo>
                <a:cubicBezTo>
                  <a:pt x="29812" y="12930"/>
                  <a:pt x="30280" y="27435"/>
                  <a:pt x="44116" y="29908"/>
                </a:cubicBezTo>
                <a:cubicBezTo>
                  <a:pt x="57952" y="32381"/>
                  <a:pt x="91307" y="28638"/>
                  <a:pt x="105477" y="23892"/>
                </a:cubicBezTo>
                <a:cubicBezTo>
                  <a:pt x="119648" y="19146"/>
                  <a:pt x="120984" y="4708"/>
                  <a:pt x="129139" y="1433"/>
                </a:cubicBezTo>
                <a:cubicBezTo>
                  <a:pt x="137294" y="-1842"/>
                  <a:pt x="150730" y="1501"/>
                  <a:pt x="154406" y="4241"/>
                </a:cubicBezTo>
                <a:cubicBezTo>
                  <a:pt x="158082" y="6982"/>
                  <a:pt x="151732" y="15604"/>
                  <a:pt x="151197" y="17876"/>
                </a:cubicBezTo>
              </a:path>
            </a:pathLst>
          </a:custGeom>
          <a:noFill/>
          <a:ln w="9525" cap="flat" cmpd="sng">
            <a:solidFill>
              <a:srgbClr val="00FF00"/>
            </a:solidFill>
            <a:prstDash val="solid"/>
            <a:round/>
            <a:headEnd type="none" w="med" len="med"/>
            <a:tailEnd type="none" w="med" len="med"/>
          </a:ln>
        </p:spPr>
      </p:sp>
      <p:sp>
        <p:nvSpPr>
          <p:cNvPr id="88" name="Google Shape;88;p15"/>
          <p:cNvSpPr/>
          <p:nvPr/>
        </p:nvSpPr>
        <p:spPr>
          <a:xfrm>
            <a:off x="3198400" y="3439025"/>
            <a:ext cx="1102900" cy="200525"/>
          </a:xfrm>
          <a:custGeom>
            <a:avLst/>
            <a:gdLst/>
            <a:ahLst/>
            <a:cxnLst/>
            <a:rect l="l" t="t" r="r" b="b"/>
            <a:pathLst>
              <a:path w="44116" h="8021" extrusionOk="0">
                <a:moveTo>
                  <a:pt x="0" y="0"/>
                </a:moveTo>
                <a:cubicBezTo>
                  <a:pt x="1872" y="1136"/>
                  <a:pt x="6751" y="6618"/>
                  <a:pt x="11229" y="6818"/>
                </a:cubicBezTo>
                <a:cubicBezTo>
                  <a:pt x="15707" y="7019"/>
                  <a:pt x="23394" y="1604"/>
                  <a:pt x="26870" y="1203"/>
                </a:cubicBezTo>
                <a:cubicBezTo>
                  <a:pt x="30346" y="802"/>
                  <a:pt x="29210" y="3276"/>
                  <a:pt x="32084" y="4412"/>
                </a:cubicBezTo>
                <a:cubicBezTo>
                  <a:pt x="34958" y="5548"/>
                  <a:pt x="42111" y="7420"/>
                  <a:pt x="44116" y="8021"/>
                </a:cubicBezTo>
              </a:path>
            </a:pathLst>
          </a:custGeom>
          <a:noFill/>
          <a:ln w="9525" cap="flat" cmpd="sng">
            <a:solidFill>
              <a:srgbClr val="FF00FF"/>
            </a:solidFill>
            <a:prstDash val="solid"/>
            <a:round/>
            <a:headEnd type="none" w="med" len="med"/>
            <a:tailEnd type="none" w="med" len="med"/>
          </a:ln>
        </p:spPr>
      </p:sp>
      <p:sp>
        <p:nvSpPr>
          <p:cNvPr id="89" name="Google Shape;89;p15"/>
          <p:cNvSpPr/>
          <p:nvPr/>
        </p:nvSpPr>
        <p:spPr>
          <a:xfrm>
            <a:off x="5895475" y="2434726"/>
            <a:ext cx="503200" cy="584875"/>
          </a:xfrm>
          <a:custGeom>
            <a:avLst/>
            <a:gdLst/>
            <a:ahLst/>
            <a:cxnLst/>
            <a:rect l="l" t="t" r="r" b="b"/>
            <a:pathLst>
              <a:path w="20128" h="23395" extrusionOk="0">
                <a:moveTo>
                  <a:pt x="0" y="23328"/>
                </a:moveTo>
                <a:cubicBezTo>
                  <a:pt x="1337" y="22927"/>
                  <a:pt x="4679" y="24398"/>
                  <a:pt x="8021" y="20922"/>
                </a:cubicBezTo>
                <a:cubicBezTo>
                  <a:pt x="11363" y="17446"/>
                  <a:pt x="19452" y="5949"/>
                  <a:pt x="20053" y="2473"/>
                </a:cubicBezTo>
                <a:cubicBezTo>
                  <a:pt x="20655" y="-1003"/>
                  <a:pt x="13034" y="468"/>
                  <a:pt x="11630" y="67"/>
                </a:cubicBezTo>
              </a:path>
            </a:pathLst>
          </a:custGeom>
          <a:noFill/>
          <a:ln w="9525" cap="flat" cmpd="sng">
            <a:solidFill>
              <a:schemeClr val="accent1"/>
            </a:solidFill>
            <a:prstDash val="solid"/>
            <a:round/>
            <a:headEnd type="none" w="med" len="med"/>
            <a:tailEnd type="none" w="med" len="med"/>
          </a:ln>
        </p:spPr>
      </p:sp>
      <p:sp>
        <p:nvSpPr>
          <p:cNvPr id="90" name="Google Shape;90;p15"/>
          <p:cNvSpPr/>
          <p:nvPr/>
        </p:nvSpPr>
        <p:spPr>
          <a:xfrm>
            <a:off x="6075950" y="2335249"/>
            <a:ext cx="510100" cy="652600"/>
          </a:xfrm>
          <a:custGeom>
            <a:avLst/>
            <a:gdLst/>
            <a:ahLst/>
            <a:cxnLst/>
            <a:rect l="l" t="t" r="r" b="b"/>
            <a:pathLst>
              <a:path w="20404" h="26104" extrusionOk="0">
                <a:moveTo>
                  <a:pt x="0" y="26104"/>
                </a:moveTo>
                <a:cubicBezTo>
                  <a:pt x="2273" y="24634"/>
                  <a:pt x="10294" y="21492"/>
                  <a:pt x="13636" y="17281"/>
                </a:cubicBezTo>
                <a:cubicBezTo>
                  <a:pt x="16978" y="13070"/>
                  <a:pt x="21457" y="3310"/>
                  <a:pt x="20053" y="837"/>
                </a:cubicBezTo>
                <a:cubicBezTo>
                  <a:pt x="18649" y="-1636"/>
                  <a:pt x="7687" y="2175"/>
                  <a:pt x="5214" y="2442"/>
                </a:cubicBezTo>
              </a:path>
            </a:pathLst>
          </a:custGeom>
          <a:noFill/>
          <a:ln w="9525" cap="flat" cmpd="sng">
            <a:solidFill>
              <a:srgbClr val="FF00FF"/>
            </a:solidFill>
            <a:prstDash val="solid"/>
            <a:round/>
            <a:headEnd type="none" w="med" len="med"/>
            <a:tailEnd type="none" w="med" len="med"/>
          </a:ln>
        </p:spPr>
      </p:sp>
      <p:sp>
        <p:nvSpPr>
          <p:cNvPr id="91" name="Google Shape;91;p15"/>
          <p:cNvSpPr/>
          <p:nvPr/>
        </p:nvSpPr>
        <p:spPr>
          <a:xfrm>
            <a:off x="4291275" y="2992863"/>
            <a:ext cx="1824775" cy="646700"/>
          </a:xfrm>
          <a:custGeom>
            <a:avLst/>
            <a:gdLst/>
            <a:ahLst/>
            <a:cxnLst/>
            <a:rect l="l" t="t" r="r" b="b"/>
            <a:pathLst>
              <a:path w="72991" h="25868" extrusionOk="0">
                <a:moveTo>
                  <a:pt x="0" y="25868"/>
                </a:moveTo>
                <a:cubicBezTo>
                  <a:pt x="2807" y="25200"/>
                  <a:pt x="11296" y="24331"/>
                  <a:pt x="16844" y="21858"/>
                </a:cubicBezTo>
                <a:cubicBezTo>
                  <a:pt x="22392" y="19385"/>
                  <a:pt x="28274" y="14438"/>
                  <a:pt x="33287" y="11029"/>
                </a:cubicBezTo>
                <a:cubicBezTo>
                  <a:pt x="38300" y="7620"/>
                  <a:pt x="42044" y="3209"/>
                  <a:pt x="46923" y="1404"/>
                </a:cubicBezTo>
                <a:cubicBezTo>
                  <a:pt x="51803" y="-401"/>
                  <a:pt x="58219" y="402"/>
                  <a:pt x="62564" y="201"/>
                </a:cubicBezTo>
                <a:cubicBezTo>
                  <a:pt x="66909" y="1"/>
                  <a:pt x="71253" y="201"/>
                  <a:pt x="72991" y="201"/>
                </a:cubicBezTo>
              </a:path>
            </a:pathLst>
          </a:custGeom>
          <a:noFill/>
          <a:ln w="9525" cap="flat" cmpd="sng">
            <a:solidFill>
              <a:srgbClr val="FF00FF"/>
            </a:solidFill>
            <a:prstDash val="solid"/>
            <a:round/>
            <a:headEnd type="none" w="med" len="med"/>
            <a:tailEnd type="none" w="med" len="med"/>
          </a:ln>
        </p:spPr>
      </p:sp>
      <p:sp>
        <p:nvSpPr>
          <p:cNvPr id="92" name="Google Shape;92;p15"/>
          <p:cNvSpPr/>
          <p:nvPr/>
        </p:nvSpPr>
        <p:spPr>
          <a:xfrm>
            <a:off x="2917650" y="2797350"/>
            <a:ext cx="3308700" cy="898175"/>
          </a:xfrm>
          <a:custGeom>
            <a:avLst/>
            <a:gdLst/>
            <a:ahLst/>
            <a:cxnLst/>
            <a:rect l="l" t="t" r="r" b="b"/>
            <a:pathLst>
              <a:path w="132348" h="35927" extrusionOk="0">
                <a:moveTo>
                  <a:pt x="0" y="10828"/>
                </a:moveTo>
                <a:cubicBezTo>
                  <a:pt x="3476" y="11162"/>
                  <a:pt x="13569" y="9691"/>
                  <a:pt x="20855" y="12833"/>
                </a:cubicBezTo>
                <a:cubicBezTo>
                  <a:pt x="28141" y="15975"/>
                  <a:pt x="36964" y="25935"/>
                  <a:pt x="43715" y="29678"/>
                </a:cubicBezTo>
                <a:cubicBezTo>
                  <a:pt x="50466" y="33421"/>
                  <a:pt x="53808" y="37297"/>
                  <a:pt x="61361" y="35292"/>
                </a:cubicBezTo>
                <a:cubicBezTo>
                  <a:pt x="68914" y="33287"/>
                  <a:pt x="80545" y="23127"/>
                  <a:pt x="89034" y="17646"/>
                </a:cubicBezTo>
                <a:cubicBezTo>
                  <a:pt x="97523" y="12165"/>
                  <a:pt x="106547" y="3476"/>
                  <a:pt x="112295" y="2406"/>
                </a:cubicBezTo>
                <a:cubicBezTo>
                  <a:pt x="118044" y="1337"/>
                  <a:pt x="121252" y="10828"/>
                  <a:pt x="123525" y="11229"/>
                </a:cubicBezTo>
                <a:cubicBezTo>
                  <a:pt x="125798" y="11630"/>
                  <a:pt x="124461" y="6684"/>
                  <a:pt x="125931" y="4812"/>
                </a:cubicBezTo>
                <a:cubicBezTo>
                  <a:pt x="127402" y="2941"/>
                  <a:pt x="131279" y="802"/>
                  <a:pt x="132348" y="0"/>
                </a:cubicBezTo>
              </a:path>
            </a:pathLst>
          </a:custGeom>
          <a:noFill/>
          <a:ln w="9525" cap="flat" cmpd="sng">
            <a:solidFill>
              <a:schemeClr val="accent1"/>
            </a:solidFill>
            <a:prstDash val="solid"/>
            <a:round/>
            <a:headEnd type="none" w="med" len="med"/>
            <a:tailEnd type="none" w="med" len="med"/>
          </a:ln>
        </p:spPr>
      </p:sp>
      <p:sp>
        <p:nvSpPr>
          <p:cNvPr id="93" name="Google Shape;93;p15"/>
          <p:cNvSpPr/>
          <p:nvPr/>
        </p:nvSpPr>
        <p:spPr>
          <a:xfrm>
            <a:off x="1874925" y="2747200"/>
            <a:ext cx="4994775" cy="1253500"/>
          </a:xfrm>
          <a:custGeom>
            <a:avLst/>
            <a:gdLst/>
            <a:ahLst/>
            <a:cxnLst/>
            <a:rect l="l" t="t" r="r" b="b"/>
            <a:pathLst>
              <a:path w="199791" h="50140" extrusionOk="0">
                <a:moveTo>
                  <a:pt x="0" y="26871"/>
                </a:moveTo>
                <a:cubicBezTo>
                  <a:pt x="7754" y="30547"/>
                  <a:pt x="30279" y="46055"/>
                  <a:pt x="46522" y="48929"/>
                </a:cubicBezTo>
                <a:cubicBezTo>
                  <a:pt x="62765" y="51803"/>
                  <a:pt x="80211" y="48996"/>
                  <a:pt x="97456" y="44116"/>
                </a:cubicBezTo>
                <a:cubicBezTo>
                  <a:pt x="114701" y="39237"/>
                  <a:pt x="134554" y="23596"/>
                  <a:pt x="149994" y="19652"/>
                </a:cubicBezTo>
                <a:cubicBezTo>
                  <a:pt x="165435" y="15708"/>
                  <a:pt x="181811" y="22192"/>
                  <a:pt x="190099" y="20454"/>
                </a:cubicBezTo>
                <a:cubicBezTo>
                  <a:pt x="198387" y="18716"/>
                  <a:pt x="199991" y="12634"/>
                  <a:pt x="199724" y="9225"/>
                </a:cubicBezTo>
                <a:cubicBezTo>
                  <a:pt x="199457" y="5816"/>
                  <a:pt x="190367" y="1538"/>
                  <a:pt x="188495" y="0"/>
                </a:cubicBezTo>
              </a:path>
            </a:pathLst>
          </a:custGeom>
          <a:noFill/>
          <a:ln w="9525" cap="flat" cmpd="sng">
            <a:solidFill>
              <a:srgbClr val="FF0000"/>
            </a:solidFill>
            <a:prstDash val="solid"/>
            <a:round/>
            <a:headEnd type="none" w="med" len="med"/>
            <a:tailEnd type="none" w="med" len="med"/>
          </a:ln>
        </p:spPr>
      </p:sp>
      <p:sp>
        <p:nvSpPr>
          <p:cNvPr id="94" name="Google Shape;94;p15"/>
          <p:cNvSpPr/>
          <p:nvPr/>
        </p:nvSpPr>
        <p:spPr>
          <a:xfrm>
            <a:off x="571500" y="2606850"/>
            <a:ext cx="4812975" cy="2119750"/>
          </a:xfrm>
          <a:custGeom>
            <a:avLst/>
            <a:gdLst/>
            <a:ahLst/>
            <a:cxnLst/>
            <a:rect l="l" t="t" r="r" b="b"/>
            <a:pathLst>
              <a:path w="192519" h="84790" extrusionOk="0">
                <a:moveTo>
                  <a:pt x="0" y="79007"/>
                </a:moveTo>
                <a:cubicBezTo>
                  <a:pt x="3810" y="75264"/>
                  <a:pt x="2340" y="55612"/>
                  <a:pt x="22860" y="56548"/>
                </a:cubicBezTo>
                <a:cubicBezTo>
                  <a:pt x="43381" y="57484"/>
                  <a:pt x="94916" y="86962"/>
                  <a:pt x="123123" y="84622"/>
                </a:cubicBezTo>
                <a:cubicBezTo>
                  <a:pt x="151330" y="82283"/>
                  <a:pt x="187425" y="56615"/>
                  <a:pt x="192104" y="42511"/>
                </a:cubicBezTo>
                <a:cubicBezTo>
                  <a:pt x="196783" y="28407"/>
                  <a:pt x="158015" y="7085"/>
                  <a:pt x="151197" y="0"/>
                </a:cubicBezTo>
              </a:path>
            </a:pathLst>
          </a:custGeom>
          <a:noFill/>
          <a:ln w="9525" cap="flat" cmpd="sng">
            <a:solidFill>
              <a:srgbClr val="FF9900"/>
            </a:solidFill>
            <a:prstDash val="solid"/>
            <a:round/>
            <a:headEnd type="none" w="med" len="med"/>
            <a:tailEnd type="none" w="med" len="med"/>
          </a:ln>
        </p:spPr>
      </p:sp>
      <p:sp>
        <p:nvSpPr>
          <p:cNvPr id="95" name="Google Shape;95;p15"/>
          <p:cNvSpPr/>
          <p:nvPr/>
        </p:nvSpPr>
        <p:spPr>
          <a:xfrm>
            <a:off x="1849849" y="4339299"/>
            <a:ext cx="1102894" cy="302481"/>
          </a:xfrm>
          <a:custGeom>
            <a:avLst/>
            <a:gdLst/>
            <a:ahLst/>
            <a:cxnLst/>
            <a:rect l="l" t="t" r="r" b="b"/>
            <a:pathLst>
              <a:path w="41509" h="11313" extrusionOk="0">
                <a:moveTo>
                  <a:pt x="2607" y="11313"/>
                </a:moveTo>
                <a:cubicBezTo>
                  <a:pt x="2206" y="10110"/>
                  <a:pt x="-601" y="5966"/>
                  <a:pt x="201" y="4094"/>
                </a:cubicBezTo>
                <a:cubicBezTo>
                  <a:pt x="1003" y="2223"/>
                  <a:pt x="2607" y="-250"/>
                  <a:pt x="7420" y="84"/>
                </a:cubicBezTo>
                <a:cubicBezTo>
                  <a:pt x="12233" y="418"/>
                  <a:pt x="23396" y="4295"/>
                  <a:pt x="29077" y="6100"/>
                </a:cubicBezTo>
                <a:cubicBezTo>
                  <a:pt x="34759" y="7905"/>
                  <a:pt x="39437" y="10110"/>
                  <a:pt x="41509" y="10912"/>
                </a:cubicBezTo>
              </a:path>
            </a:pathLst>
          </a:custGeom>
          <a:noFill/>
          <a:ln w="9525" cap="flat" cmpd="sng">
            <a:solidFill>
              <a:srgbClr val="FF9900"/>
            </a:solidFill>
            <a:prstDash val="solid"/>
            <a:round/>
            <a:headEnd type="none" w="med" len="med"/>
            <a:tailEnd type="none" w="med" len="med"/>
          </a:ln>
        </p:spPr>
      </p:sp>
      <p:sp>
        <p:nvSpPr>
          <p:cNvPr id="96" name="Google Shape;96;p15"/>
          <p:cNvSpPr/>
          <p:nvPr/>
        </p:nvSpPr>
        <p:spPr>
          <a:xfrm>
            <a:off x="1225721" y="2917650"/>
            <a:ext cx="6320550" cy="1624275"/>
          </a:xfrm>
          <a:custGeom>
            <a:avLst/>
            <a:gdLst/>
            <a:ahLst/>
            <a:cxnLst/>
            <a:rect l="l" t="t" r="r" b="b"/>
            <a:pathLst>
              <a:path w="252822" h="64971" extrusionOk="0">
                <a:moveTo>
                  <a:pt x="1103" y="64971"/>
                </a:moveTo>
                <a:cubicBezTo>
                  <a:pt x="1705" y="59891"/>
                  <a:pt x="-3509" y="37833"/>
                  <a:pt x="4712" y="34491"/>
                </a:cubicBezTo>
                <a:cubicBezTo>
                  <a:pt x="12934" y="31149"/>
                  <a:pt x="25299" y="40507"/>
                  <a:pt x="50432" y="44918"/>
                </a:cubicBezTo>
                <a:cubicBezTo>
                  <a:pt x="75565" y="49330"/>
                  <a:pt x="126499" y="58821"/>
                  <a:pt x="155508" y="60960"/>
                </a:cubicBezTo>
                <a:cubicBezTo>
                  <a:pt x="184518" y="63099"/>
                  <a:pt x="208313" y="64102"/>
                  <a:pt x="224489" y="57752"/>
                </a:cubicBezTo>
                <a:cubicBezTo>
                  <a:pt x="240665" y="51402"/>
                  <a:pt x="250491" y="32485"/>
                  <a:pt x="252563" y="22860"/>
                </a:cubicBezTo>
                <a:cubicBezTo>
                  <a:pt x="254635" y="13235"/>
                  <a:pt x="239529" y="3810"/>
                  <a:pt x="236922" y="0"/>
                </a:cubicBezTo>
              </a:path>
            </a:pathLst>
          </a:custGeom>
          <a:noFill/>
          <a:ln w="9525" cap="flat" cmpd="sng">
            <a:solidFill>
              <a:srgbClr val="00FFFF"/>
            </a:solidFill>
            <a:prstDash val="solid"/>
            <a:round/>
            <a:headEnd type="none" w="med" len="med"/>
            <a:tailEnd type="none" w="med" len="med"/>
          </a:ln>
        </p:spPr>
      </p:sp>
      <p:sp>
        <p:nvSpPr>
          <p:cNvPr id="97" name="Google Shape;97;p15"/>
          <p:cNvSpPr/>
          <p:nvPr/>
        </p:nvSpPr>
        <p:spPr>
          <a:xfrm>
            <a:off x="2415872" y="2107194"/>
            <a:ext cx="3670100" cy="2454775"/>
          </a:xfrm>
          <a:custGeom>
            <a:avLst/>
            <a:gdLst/>
            <a:ahLst/>
            <a:cxnLst/>
            <a:rect l="l" t="t" r="r" b="b"/>
            <a:pathLst>
              <a:path w="146804" h="98191" extrusionOk="0">
                <a:moveTo>
                  <a:pt x="4029" y="98191"/>
                </a:moveTo>
                <a:cubicBezTo>
                  <a:pt x="4163" y="92443"/>
                  <a:pt x="-5529" y="68981"/>
                  <a:pt x="4831" y="63700"/>
                </a:cubicBezTo>
                <a:cubicBezTo>
                  <a:pt x="15192" y="58420"/>
                  <a:pt x="50818" y="70184"/>
                  <a:pt x="66192" y="66508"/>
                </a:cubicBezTo>
                <a:cubicBezTo>
                  <a:pt x="81566" y="62832"/>
                  <a:pt x="89453" y="52672"/>
                  <a:pt x="97073" y="41643"/>
                </a:cubicBezTo>
                <a:cubicBezTo>
                  <a:pt x="104693" y="30614"/>
                  <a:pt x="104827" y="3008"/>
                  <a:pt x="111912" y="334"/>
                </a:cubicBezTo>
                <a:cubicBezTo>
                  <a:pt x="118997" y="-2340"/>
                  <a:pt x="133770" y="22659"/>
                  <a:pt x="139585" y="25600"/>
                </a:cubicBezTo>
                <a:cubicBezTo>
                  <a:pt x="145400" y="28541"/>
                  <a:pt x="145601" y="19250"/>
                  <a:pt x="146804" y="17980"/>
                </a:cubicBezTo>
              </a:path>
            </a:pathLst>
          </a:custGeom>
          <a:noFill/>
          <a:ln w="9525" cap="flat" cmpd="sng">
            <a:solidFill>
              <a:srgbClr val="FFFF00"/>
            </a:solidFill>
            <a:prstDash val="solid"/>
            <a:round/>
            <a:headEnd type="none" w="med" len="med"/>
            <a:tailEnd type="none" w="med" len="med"/>
          </a:ln>
        </p:spPr>
      </p:sp>
      <p:sp>
        <p:nvSpPr>
          <p:cNvPr id="98" name="Google Shape;98;p15"/>
          <p:cNvSpPr txBox="1"/>
          <p:nvPr/>
        </p:nvSpPr>
        <p:spPr>
          <a:xfrm>
            <a:off x="5810300" y="4505150"/>
            <a:ext cx="29601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de" sz="1500">
                <a:solidFill>
                  <a:schemeClr val="dk1"/>
                </a:solidFill>
              </a:rPr>
              <a:t>https://pyrolife.lessonsonfire.eu/</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body" idx="1"/>
          </p:nvPr>
        </p:nvSpPr>
        <p:spPr>
          <a:xfrm>
            <a:off x="341550" y="1426550"/>
            <a:ext cx="5917200" cy="33552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de" sz="800" i="1">
                <a:solidFill>
                  <a:schemeClr val="dk1"/>
                </a:solidFill>
                <a:latin typeface="Montserrat"/>
                <a:ea typeface="Montserrat"/>
                <a:cs typeface="Montserrat"/>
                <a:sym typeface="Montserrat"/>
              </a:rPr>
              <a:t>In no specific order</a:t>
            </a:r>
            <a:endParaRPr sz="800" i="1">
              <a:solidFill>
                <a:schemeClr val="dk1"/>
              </a:solidFill>
              <a:latin typeface="Montserrat"/>
              <a:ea typeface="Montserrat"/>
              <a:cs typeface="Montserrat"/>
              <a:sym typeface="Montserrat"/>
            </a:endParaRPr>
          </a:p>
          <a:p>
            <a:pPr marL="457200" lvl="0" indent="-279400" algn="l" rtl="0">
              <a:lnSpc>
                <a:spcPct val="90000"/>
              </a:lnSpc>
              <a:spcBef>
                <a:spcPts val="100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Wageningen University </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Pau Costa Foundation</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European Forest Institute </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NFPA</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Imperial Lab</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Tecnosylva </a:t>
            </a:r>
            <a:endParaRPr sz="800">
              <a:solidFill>
                <a:schemeClr val="dk1"/>
              </a:solidFill>
              <a:latin typeface="Montserrat"/>
              <a:ea typeface="Montserrat"/>
              <a:cs typeface="Montserrat"/>
              <a:sym typeface="Montserrat"/>
            </a:endParaRPr>
          </a:p>
          <a:p>
            <a:pPr marL="457200" lvl="0" indent="-279400" algn="l" rtl="0">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United Nations Food and Agricultural Organization </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SzPts val="800"/>
              <a:buFont typeface="Montserrat"/>
              <a:buChar char="●"/>
            </a:pPr>
            <a:r>
              <a:rPr lang="de" sz="800">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Universidade de Trás-os Montes e Alto Douro</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University of Alberta</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European University Cyprus</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Open University of Catalonia</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Arup</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University of Birmingham</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INRAE </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Fredriksborg Fire AID</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Forestry Commission England</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Aguas de Portugal</a:t>
            </a:r>
            <a:endParaRPr sz="800">
              <a:solidFill>
                <a:schemeClr val="dk1"/>
              </a:solidFill>
              <a:latin typeface="Montserrat"/>
              <a:ea typeface="Montserrat"/>
              <a:cs typeface="Montserrat"/>
              <a:sym typeface="Montserrat"/>
            </a:endParaRPr>
          </a:p>
          <a:p>
            <a:pPr marL="457200" lvl="0" indent="-279400" algn="l" rtl="0">
              <a:lnSpc>
                <a:spcPct val="90000"/>
              </a:lnSpc>
              <a:spcBef>
                <a:spcPts val="0"/>
              </a:spcBef>
              <a:spcAft>
                <a:spcPts val="0"/>
              </a:spcAft>
              <a:buClr>
                <a:schemeClr val="dk1"/>
              </a:buClr>
              <a:buSzPts val="800"/>
              <a:buFont typeface="Montserrat"/>
              <a:buChar char="●"/>
            </a:pPr>
            <a:r>
              <a:rPr lang="de" sz="800">
                <a:solidFill>
                  <a:schemeClr val="dk1"/>
                </a:solidFill>
                <a:latin typeface="Montserrat"/>
                <a:ea typeface="Montserrat"/>
                <a:cs typeface="Montserrat"/>
                <a:sym typeface="Montserrat"/>
              </a:rPr>
              <a:t>WildfireTacAd</a:t>
            </a:r>
            <a:endParaRPr sz="800">
              <a:solidFill>
                <a:schemeClr val="dk1"/>
              </a:solidFill>
              <a:latin typeface="Montserrat"/>
              <a:ea typeface="Montserrat"/>
              <a:cs typeface="Montserrat"/>
              <a:sym typeface="Montserrat"/>
            </a:endParaRPr>
          </a:p>
          <a:p>
            <a:pPr marL="457200" lvl="0" indent="-273050" algn="l" rtl="0">
              <a:spcBef>
                <a:spcPts val="0"/>
              </a:spcBef>
              <a:spcAft>
                <a:spcPts val="0"/>
              </a:spcAft>
              <a:buClr>
                <a:schemeClr val="dk1"/>
              </a:buClr>
              <a:buSzPts val="700"/>
              <a:buFont typeface="Montserrat"/>
              <a:buChar char="●"/>
            </a:pPr>
            <a:r>
              <a:rPr lang="de" sz="800">
                <a:solidFill>
                  <a:schemeClr val="dk1"/>
                </a:solidFill>
                <a:latin typeface="Montserrat"/>
                <a:ea typeface="Montserrat"/>
                <a:cs typeface="Montserrat"/>
                <a:sym typeface="Montserrat"/>
              </a:rPr>
              <a:t>Instytut Techniki Budowlanej)</a:t>
            </a:r>
            <a:endParaRPr sz="800">
              <a:solidFill>
                <a:schemeClr val="dk1"/>
              </a:solidFill>
              <a:latin typeface="Montserrat"/>
              <a:ea typeface="Montserrat"/>
              <a:cs typeface="Montserrat"/>
              <a:sym typeface="Montserrat"/>
            </a:endParaRPr>
          </a:p>
          <a:p>
            <a:pPr marL="457200" lvl="0" indent="-273050" algn="l" rtl="0">
              <a:spcBef>
                <a:spcPts val="0"/>
              </a:spcBef>
              <a:spcAft>
                <a:spcPts val="0"/>
              </a:spcAft>
              <a:buClr>
                <a:schemeClr val="dk1"/>
              </a:buClr>
              <a:buSzPts val="700"/>
              <a:buFont typeface="Montserrat"/>
              <a:buChar char="●"/>
            </a:pPr>
            <a:r>
              <a:rPr lang="de" sz="800">
                <a:solidFill>
                  <a:schemeClr val="dk1"/>
                </a:solidFill>
                <a:latin typeface="Montserrat"/>
                <a:ea typeface="Montserrat"/>
                <a:cs typeface="Montserrat"/>
                <a:sym typeface="Montserrat"/>
              </a:rPr>
              <a:t>New Zealand Forest Research Institute (Scion)</a:t>
            </a:r>
            <a:endParaRPr sz="800">
              <a:solidFill>
                <a:schemeClr val="dk1"/>
              </a:solidFill>
              <a:latin typeface="Montserrat"/>
              <a:ea typeface="Montserrat"/>
              <a:cs typeface="Montserrat"/>
              <a:sym typeface="Montserrat"/>
            </a:endParaRPr>
          </a:p>
          <a:p>
            <a:pPr marL="457200" lvl="0" indent="-273050" algn="l" rtl="0">
              <a:spcBef>
                <a:spcPts val="0"/>
              </a:spcBef>
              <a:spcAft>
                <a:spcPts val="0"/>
              </a:spcAft>
              <a:buClr>
                <a:schemeClr val="dk1"/>
              </a:buClr>
              <a:buSzPts val="700"/>
              <a:buFont typeface="Montserrat"/>
              <a:buChar char="●"/>
            </a:pPr>
            <a:r>
              <a:rPr lang="de" sz="800">
                <a:solidFill>
                  <a:schemeClr val="dk1"/>
                </a:solidFill>
                <a:latin typeface="Montserrat"/>
                <a:ea typeface="Montserrat"/>
                <a:cs typeface="Montserrat"/>
                <a:sym typeface="Montserrat"/>
              </a:rPr>
              <a:t>Hellenic Agricultural Organization (Demeter)</a:t>
            </a:r>
            <a:endParaRPr sz="800">
              <a:solidFill>
                <a:schemeClr val="dk1"/>
              </a:solidFill>
              <a:latin typeface="Montserrat"/>
              <a:ea typeface="Montserrat"/>
              <a:cs typeface="Montserrat"/>
              <a:sym typeface="Montserrat"/>
            </a:endParaRPr>
          </a:p>
        </p:txBody>
      </p:sp>
      <p:sp>
        <p:nvSpPr>
          <p:cNvPr id="104" name="Google Shape;104;p16"/>
          <p:cNvSpPr txBox="1">
            <a:spLocks noGrp="1"/>
          </p:cNvSpPr>
          <p:nvPr>
            <p:ph type="title"/>
          </p:nvPr>
        </p:nvSpPr>
        <p:spPr>
          <a:xfrm>
            <a:off x="149750" y="445025"/>
            <a:ext cx="7898700" cy="5727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PyroLife ITN Network</a:t>
            </a:r>
            <a:endParaRPr sz="1910">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990"/>
              <a:buFont typeface="Arial"/>
              <a:buNone/>
            </a:pPr>
            <a:endParaRPr sz="1910" b="1">
              <a:latin typeface="Montserrat"/>
              <a:ea typeface="Montserrat"/>
              <a:cs typeface="Montserrat"/>
              <a:sym typeface="Montserrat"/>
            </a:endParaRPr>
          </a:p>
        </p:txBody>
      </p:sp>
      <p:pic>
        <p:nvPicPr>
          <p:cNvPr id="105" name="Google Shape;105;p16"/>
          <p:cNvPicPr preferRelativeResize="0"/>
          <p:nvPr/>
        </p:nvPicPr>
        <p:blipFill>
          <a:blip r:embed="rId4">
            <a:alphaModFix/>
          </a:blip>
          <a:stretch>
            <a:fillRect/>
          </a:stretch>
        </p:blipFill>
        <p:spPr>
          <a:xfrm>
            <a:off x="8147813" y="0"/>
            <a:ext cx="997840" cy="1152599"/>
          </a:xfrm>
          <a:prstGeom prst="rect">
            <a:avLst/>
          </a:prstGeom>
          <a:noFill/>
          <a:ln>
            <a:noFill/>
          </a:ln>
        </p:spPr>
      </p:pic>
      <p:sp>
        <p:nvSpPr>
          <p:cNvPr id="106" name="Google Shape;106;p16"/>
          <p:cNvSpPr txBox="1">
            <a:spLocks noGrp="1"/>
          </p:cNvSpPr>
          <p:nvPr>
            <p:ph type="body" idx="2"/>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107" name="Google Shape;107;p16"/>
          <p:cNvPicPr preferRelativeResize="0"/>
          <p:nvPr/>
        </p:nvPicPr>
        <p:blipFill>
          <a:blip r:embed="rId5">
            <a:alphaModFix/>
          </a:blip>
          <a:stretch>
            <a:fillRect/>
          </a:stretch>
        </p:blipFill>
        <p:spPr>
          <a:xfrm>
            <a:off x="3620175" y="1426550"/>
            <a:ext cx="5313700" cy="2647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149750" y="445025"/>
            <a:ext cx="7898700" cy="5727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Training in the PyroLife network</a:t>
            </a:r>
            <a:endParaRPr sz="1910" b="1">
              <a:latin typeface="Montserrat"/>
              <a:ea typeface="Montserrat"/>
              <a:cs typeface="Montserrat"/>
              <a:sym typeface="Montserrat"/>
            </a:endParaRPr>
          </a:p>
        </p:txBody>
      </p:sp>
      <p:pic>
        <p:nvPicPr>
          <p:cNvPr id="113" name="Google Shape;113;p17"/>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14" name="Google Shape;114;p17"/>
          <p:cNvSpPr txBox="1">
            <a:spLocks noGrp="1"/>
          </p:cNvSpPr>
          <p:nvPr>
            <p:ph type="body" idx="2"/>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sp>
        <p:nvSpPr>
          <p:cNvPr id="115" name="Google Shape;115;p17"/>
          <p:cNvSpPr txBox="1">
            <a:spLocks noGrp="1"/>
          </p:cNvSpPr>
          <p:nvPr>
            <p:ph type="body" idx="1"/>
          </p:nvPr>
        </p:nvSpPr>
        <p:spPr>
          <a:xfrm>
            <a:off x="602875" y="1663650"/>
            <a:ext cx="7898700" cy="2737200"/>
          </a:xfrm>
          <a:prstGeom prst="rect">
            <a:avLst/>
          </a:prstGeom>
        </p:spPr>
        <p:txBody>
          <a:bodyPr spcFirstLastPara="1" wrap="square" lIns="91425" tIns="91425" rIns="91425" bIns="91425" anchor="t" anchorCtr="0">
            <a:noAutofit/>
          </a:bodyPr>
          <a:lstStyle/>
          <a:p>
            <a:pPr marL="457200" lvl="0" indent="-304800" algn="l" rtl="0">
              <a:lnSpc>
                <a:spcPct val="90000"/>
              </a:lnSpc>
              <a:spcBef>
                <a:spcPts val="1000"/>
              </a:spcBef>
              <a:spcAft>
                <a:spcPts val="0"/>
              </a:spcAft>
              <a:buClr>
                <a:schemeClr val="dk1"/>
              </a:buClr>
              <a:buSzPts val="1200"/>
              <a:buFont typeface="Montserrat"/>
              <a:buChar char="●"/>
            </a:pPr>
            <a:r>
              <a:rPr lang="de">
                <a:solidFill>
                  <a:schemeClr val="dk1"/>
                </a:solidFill>
                <a:latin typeface="Montserrat"/>
                <a:ea typeface="Montserrat"/>
                <a:cs typeface="Montserrat"/>
                <a:sym typeface="Montserrat"/>
              </a:rPr>
              <a:t>PyroLife International Symposium 2020</a:t>
            </a:r>
            <a:endParaRPr>
              <a:solidFill>
                <a:schemeClr val="dk1"/>
              </a:solidFill>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Char char="●"/>
            </a:pPr>
            <a:r>
              <a:rPr lang="de">
                <a:solidFill>
                  <a:schemeClr val="dk1"/>
                </a:solidFill>
                <a:latin typeface="Montserrat"/>
                <a:ea typeface="Montserrat"/>
                <a:cs typeface="Montserrat"/>
                <a:sym typeface="Montserrat"/>
              </a:rPr>
              <a:t>‘Living with fire’ webinar series 2021 (ongoing, see https://pyrolife.lessonsonfire.eu/)</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de">
                <a:solidFill>
                  <a:schemeClr val="dk1"/>
                </a:solidFill>
                <a:latin typeface="Montserrat"/>
                <a:ea typeface="Montserrat"/>
                <a:cs typeface="Montserrat"/>
                <a:sym typeface="Montserrat"/>
              </a:rPr>
              <a:t>Understanding fire in the landscape: biophysical aspects, human dimensions</a:t>
            </a:r>
            <a:endParaRPr>
              <a:solidFill>
                <a:schemeClr val="dk1"/>
              </a:solidFill>
              <a:latin typeface="Montserrat"/>
              <a:ea typeface="Montserrat"/>
              <a:cs typeface="Montserrat"/>
              <a:sym typeface="Montserrat"/>
            </a:endParaRPr>
          </a:p>
          <a:p>
            <a:pPr marL="0" lvl="0" indent="0" algn="l" rtl="0">
              <a:lnSpc>
                <a:spcPct val="90000"/>
              </a:lnSpc>
              <a:spcBef>
                <a:spcPts val="1000"/>
              </a:spcBef>
              <a:spcAft>
                <a:spcPts val="0"/>
              </a:spcAft>
              <a:buNone/>
            </a:pPr>
            <a:endParaRPr>
              <a:solidFill>
                <a:schemeClr val="dk1"/>
              </a:solidFill>
              <a:latin typeface="Montserrat"/>
              <a:ea typeface="Montserrat"/>
              <a:cs typeface="Montserrat"/>
              <a:sym typeface="Montserrat"/>
            </a:endParaRPr>
          </a:p>
          <a:p>
            <a:pPr marL="457200" lvl="0" indent="-317500" algn="l" rtl="0">
              <a:lnSpc>
                <a:spcPct val="90000"/>
              </a:lnSpc>
              <a:spcBef>
                <a:spcPts val="1000"/>
              </a:spcBef>
              <a:spcAft>
                <a:spcPts val="0"/>
              </a:spcAft>
              <a:buClr>
                <a:schemeClr val="dk1"/>
              </a:buClr>
              <a:buSzPts val="1400"/>
              <a:buFont typeface="Montserrat"/>
              <a:buChar char="●"/>
            </a:pPr>
            <a:r>
              <a:rPr lang="de">
                <a:solidFill>
                  <a:schemeClr val="dk1"/>
                </a:solidFill>
                <a:latin typeface="Montserrat"/>
                <a:ea typeface="Montserrat"/>
                <a:cs typeface="Montserrat"/>
                <a:sym typeface="Montserrat"/>
              </a:rPr>
              <a:t>Secondments: two times 4 months, North &amp; South, academia &amp; practice</a:t>
            </a:r>
            <a:endParaRPr>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149750" y="226500"/>
            <a:ext cx="7898700" cy="7911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Research focus: Holistic, Integrated Wildfire Management for Europe</a:t>
            </a:r>
            <a:endParaRPr sz="1910">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990"/>
              <a:buFont typeface="Arial"/>
              <a:buNone/>
            </a:pPr>
            <a:endParaRPr sz="1910" b="1">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990"/>
              <a:buFont typeface="Arial"/>
              <a:buNone/>
            </a:pPr>
            <a:endParaRPr sz="1910" b="1">
              <a:latin typeface="Montserrat"/>
              <a:ea typeface="Montserrat"/>
              <a:cs typeface="Montserrat"/>
              <a:sym typeface="Montserrat"/>
            </a:endParaRPr>
          </a:p>
        </p:txBody>
      </p:sp>
      <p:pic>
        <p:nvPicPr>
          <p:cNvPr id="121" name="Google Shape;121;p18"/>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22" name="Google Shape;122;p18"/>
          <p:cNvSpPr txBox="1">
            <a:spLocks noGrp="1"/>
          </p:cNvSpPr>
          <p:nvPr>
            <p:ph type="body" idx="2"/>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pic>
        <p:nvPicPr>
          <p:cNvPr id="123" name="Google Shape;123;p18"/>
          <p:cNvPicPr preferRelativeResize="0"/>
          <p:nvPr/>
        </p:nvPicPr>
        <p:blipFill>
          <a:blip r:embed="rId4">
            <a:alphaModFix/>
          </a:blip>
          <a:stretch>
            <a:fillRect/>
          </a:stretch>
        </p:blipFill>
        <p:spPr>
          <a:xfrm>
            <a:off x="196250" y="1170125"/>
            <a:ext cx="4883944" cy="3519200"/>
          </a:xfrm>
          <a:prstGeom prst="rect">
            <a:avLst/>
          </a:prstGeom>
          <a:noFill/>
          <a:ln>
            <a:noFill/>
          </a:ln>
        </p:spPr>
      </p:pic>
      <p:pic>
        <p:nvPicPr>
          <p:cNvPr id="124" name="Google Shape;124;p18"/>
          <p:cNvPicPr preferRelativeResize="0"/>
          <p:nvPr/>
        </p:nvPicPr>
        <p:blipFill>
          <a:blip r:embed="rId5">
            <a:alphaModFix/>
          </a:blip>
          <a:stretch>
            <a:fillRect/>
          </a:stretch>
        </p:blipFill>
        <p:spPr>
          <a:xfrm>
            <a:off x="5415429" y="1359825"/>
            <a:ext cx="2905851" cy="2708699"/>
          </a:xfrm>
          <a:prstGeom prst="rect">
            <a:avLst/>
          </a:prstGeom>
          <a:noFill/>
          <a:ln>
            <a:noFill/>
          </a:ln>
        </p:spPr>
      </p:pic>
      <p:sp>
        <p:nvSpPr>
          <p:cNvPr id="125" name="Google Shape;125;p18"/>
          <p:cNvSpPr txBox="1"/>
          <p:nvPr/>
        </p:nvSpPr>
        <p:spPr>
          <a:xfrm>
            <a:off x="5368350" y="40685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800">
                <a:latin typeface="Montserrat"/>
                <a:ea typeface="Montserrat"/>
                <a:cs typeface="Montserrat"/>
                <a:sym typeface="Montserrat"/>
              </a:rPr>
              <a:t>Figure: Vallejo Calzada, Victoriano Ramon, et al. "Forest fires. Sparking firesmart policies in the EU." (2018).</a:t>
            </a:r>
            <a:endParaRPr sz="8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p:nvPr/>
        </p:nvSpPr>
        <p:spPr>
          <a:xfrm>
            <a:off x="2802900" y="1065775"/>
            <a:ext cx="3538200" cy="473400"/>
          </a:xfrm>
          <a:prstGeom prst="roundRect">
            <a:avLst>
              <a:gd name="adj" fmla="val 50000"/>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chemeClr val="lt1"/>
                </a:solidFill>
                <a:latin typeface="Montserrat"/>
                <a:ea typeface="Montserrat"/>
                <a:cs typeface="Montserrat"/>
                <a:sym typeface="Montserrat"/>
              </a:rPr>
              <a:t>15 wildfire focused PhD projects</a:t>
            </a:r>
            <a:endParaRPr sz="1200">
              <a:solidFill>
                <a:srgbClr val="FFFFFF"/>
              </a:solidFill>
              <a:latin typeface="Roboto"/>
              <a:ea typeface="Roboto"/>
              <a:cs typeface="Roboto"/>
              <a:sym typeface="Roboto"/>
            </a:endParaRPr>
          </a:p>
        </p:txBody>
      </p:sp>
      <p:sp>
        <p:nvSpPr>
          <p:cNvPr id="131" name="Google Shape;131;p19"/>
          <p:cNvSpPr/>
          <p:nvPr/>
        </p:nvSpPr>
        <p:spPr>
          <a:xfrm>
            <a:off x="6262125" y="1726363"/>
            <a:ext cx="25884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chemeClr val="lt1"/>
                </a:solidFill>
                <a:latin typeface="Montserrat"/>
                <a:ea typeface="Montserrat"/>
                <a:cs typeface="Montserrat"/>
                <a:sym typeface="Montserrat"/>
              </a:rPr>
              <a:t>3. Risk Communication</a:t>
            </a:r>
            <a:endParaRPr sz="1200">
              <a:solidFill>
                <a:srgbClr val="FFFFFF"/>
              </a:solidFill>
              <a:latin typeface="Roboto"/>
              <a:ea typeface="Roboto"/>
              <a:cs typeface="Roboto"/>
              <a:sym typeface="Roboto"/>
            </a:endParaRPr>
          </a:p>
        </p:txBody>
      </p:sp>
      <p:sp>
        <p:nvSpPr>
          <p:cNvPr id="132" name="Google Shape;132;p19"/>
          <p:cNvSpPr/>
          <p:nvPr/>
        </p:nvSpPr>
        <p:spPr>
          <a:xfrm>
            <a:off x="271250" y="1359788"/>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1. Risk quantification</a:t>
            </a:r>
            <a:endParaRPr sz="1600">
              <a:solidFill>
                <a:srgbClr val="FFFFFF"/>
              </a:solidFill>
              <a:latin typeface="Montserrat"/>
              <a:ea typeface="Montserrat"/>
              <a:cs typeface="Montserrat"/>
              <a:sym typeface="Montserrat"/>
            </a:endParaRPr>
          </a:p>
        </p:txBody>
      </p:sp>
      <p:cxnSp>
        <p:nvCxnSpPr>
          <p:cNvPr id="133" name="Google Shape;133;p19"/>
          <p:cNvCxnSpPr>
            <a:stCxn id="130" idx="3"/>
            <a:endCxn id="131" idx="0"/>
          </p:cNvCxnSpPr>
          <p:nvPr/>
        </p:nvCxnSpPr>
        <p:spPr>
          <a:xfrm>
            <a:off x="6341100" y="1302475"/>
            <a:ext cx="1215300" cy="423900"/>
          </a:xfrm>
          <a:prstGeom prst="bentConnector2">
            <a:avLst/>
          </a:prstGeom>
          <a:noFill/>
          <a:ln w="9525" cap="flat" cmpd="sng">
            <a:solidFill>
              <a:srgbClr val="C2C2C2"/>
            </a:solidFill>
            <a:prstDash val="solid"/>
            <a:round/>
            <a:headEnd type="none" w="sm" len="sm"/>
            <a:tailEnd type="none" w="sm" len="sm"/>
          </a:ln>
        </p:spPr>
      </p:cxnSp>
      <p:cxnSp>
        <p:nvCxnSpPr>
          <p:cNvPr id="134" name="Google Shape;134;p19"/>
          <p:cNvCxnSpPr>
            <a:stCxn id="132" idx="0"/>
            <a:endCxn id="130" idx="1"/>
          </p:cNvCxnSpPr>
          <p:nvPr/>
        </p:nvCxnSpPr>
        <p:spPr>
          <a:xfrm rot="-5400000">
            <a:off x="2088500" y="645488"/>
            <a:ext cx="57300" cy="1371300"/>
          </a:xfrm>
          <a:prstGeom prst="bentConnector2">
            <a:avLst/>
          </a:prstGeom>
          <a:noFill/>
          <a:ln w="9525" cap="flat" cmpd="sng">
            <a:solidFill>
              <a:srgbClr val="C2C2C2"/>
            </a:solidFill>
            <a:prstDash val="solid"/>
            <a:round/>
            <a:headEnd type="none" w="sm" len="sm"/>
            <a:tailEnd type="none" w="sm" len="sm"/>
          </a:ln>
        </p:spPr>
      </p:cxnSp>
      <p:sp>
        <p:nvSpPr>
          <p:cNvPr id="135" name="Google Shape;135;p19"/>
          <p:cNvSpPr/>
          <p:nvPr/>
        </p:nvSpPr>
        <p:spPr>
          <a:xfrm>
            <a:off x="3134325" y="1739625"/>
            <a:ext cx="2848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chemeClr val="lt1"/>
                </a:solidFill>
                <a:latin typeface="Montserrat"/>
                <a:ea typeface="Montserrat"/>
                <a:cs typeface="Montserrat"/>
                <a:sym typeface="Montserrat"/>
              </a:rPr>
              <a:t>2. Risk Reduction</a:t>
            </a:r>
            <a:endParaRPr sz="1200">
              <a:solidFill>
                <a:srgbClr val="FFFFFF"/>
              </a:solidFill>
              <a:latin typeface="Roboto"/>
              <a:ea typeface="Roboto"/>
              <a:cs typeface="Roboto"/>
              <a:sym typeface="Roboto"/>
            </a:endParaRPr>
          </a:p>
        </p:txBody>
      </p:sp>
      <p:sp>
        <p:nvSpPr>
          <p:cNvPr id="136" name="Google Shape;136;p19"/>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sp>
        <p:nvSpPr>
          <p:cNvPr id="137" name="Google Shape;137;p19"/>
          <p:cNvSpPr txBox="1">
            <a:spLocks noGrp="1"/>
          </p:cNvSpPr>
          <p:nvPr>
            <p:ph type="title"/>
          </p:nvPr>
        </p:nvSpPr>
        <p:spPr>
          <a:xfrm>
            <a:off x="149750" y="292625"/>
            <a:ext cx="7898700" cy="572700"/>
          </a:xfrm>
          <a:prstGeom prst="rect">
            <a:avLst/>
          </a:prstGeom>
          <a:solidFill>
            <a:srgbClr val="E69138"/>
          </a:solidFill>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Work packages and individual projects</a:t>
            </a:r>
            <a:endParaRPr sz="1910" b="1">
              <a:latin typeface="Montserrat"/>
              <a:ea typeface="Montserrat"/>
              <a:cs typeface="Montserrat"/>
              <a:sym typeface="Montserrat"/>
            </a:endParaRPr>
          </a:p>
        </p:txBody>
      </p:sp>
      <p:pic>
        <p:nvPicPr>
          <p:cNvPr id="138" name="Google Shape;138;p19"/>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39" name="Google Shape;139;p19"/>
          <p:cNvSpPr txBox="1"/>
          <p:nvPr/>
        </p:nvSpPr>
        <p:spPr>
          <a:xfrm>
            <a:off x="0" y="1974900"/>
            <a:ext cx="3228600" cy="3224700"/>
          </a:xfrm>
          <a:prstGeom prst="rect">
            <a:avLst/>
          </a:prstGeom>
          <a:noFill/>
          <a:ln>
            <a:noFill/>
          </a:ln>
        </p:spPr>
        <p:txBody>
          <a:bodyPr spcFirstLastPara="1" wrap="square" lIns="91425" tIns="91425" rIns="91425" bIns="91425" anchor="t" anchorCtr="0">
            <a:spAutoFit/>
          </a:bodyPr>
          <a:lstStyle/>
          <a:p>
            <a:pPr marL="0" lvl="0" indent="0" algn="l" rtl="0">
              <a:lnSpc>
                <a:spcPct val="50000"/>
              </a:lnSpc>
              <a:spcBef>
                <a:spcPts val="0"/>
              </a:spcBef>
              <a:spcAft>
                <a:spcPts val="0"/>
              </a:spcAft>
              <a:buNone/>
            </a:pPr>
            <a:r>
              <a:rPr lang="de" sz="900">
                <a:solidFill>
                  <a:schemeClr val="dk2"/>
                </a:solidFill>
                <a:latin typeface="Montserrat"/>
                <a:ea typeface="Montserrat"/>
                <a:cs typeface="Montserrat"/>
                <a:sym typeface="Montserrat"/>
              </a:rPr>
              <a:t>ESR 1: Wildfire risk perception </a:t>
            </a:r>
            <a:endParaRPr sz="900">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Carmen Rodriguez, EFI</a:t>
            </a:r>
            <a:endParaRPr sz="900">
              <a:solidFill>
                <a:schemeClr val="dk2"/>
              </a:solidFill>
              <a:latin typeface="Montserrat"/>
              <a:ea typeface="Montserrat"/>
              <a:cs typeface="Montserrat"/>
              <a:sym typeface="Montserrat"/>
            </a:endParaRPr>
          </a:p>
          <a:p>
            <a:pPr marL="0" lvl="0" indent="0" algn="l" rtl="0">
              <a:lnSpc>
                <a:spcPct val="50000"/>
              </a:lnSpc>
              <a:spcBef>
                <a:spcPts val="1200"/>
              </a:spcBef>
              <a:spcAft>
                <a:spcPts val="0"/>
              </a:spcAft>
              <a:buNone/>
            </a:pPr>
            <a:r>
              <a:rPr lang="de" sz="900" b="1">
                <a:solidFill>
                  <a:schemeClr val="dk2"/>
                </a:solidFill>
                <a:latin typeface="Montserrat"/>
                <a:ea typeface="Montserrat"/>
                <a:cs typeface="Montserrat"/>
                <a:sym typeface="Montserrat"/>
              </a:rPr>
              <a:t>ESR 2: Wildfire risk temperate Europe </a:t>
            </a:r>
            <a:endParaRPr sz="900" b="1">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b="1">
                <a:solidFill>
                  <a:schemeClr val="dk2"/>
                </a:solidFill>
                <a:latin typeface="Montserrat"/>
                <a:ea typeface="Montserrat"/>
                <a:cs typeface="Montserrat"/>
                <a:sym typeface="Montserrat"/>
              </a:rPr>
              <a:t>Kerryn Little, University of Birmingham</a:t>
            </a:r>
            <a:endParaRPr sz="900" b="1">
              <a:solidFill>
                <a:schemeClr val="dk2"/>
              </a:solidFill>
              <a:latin typeface="Montserrat"/>
              <a:ea typeface="Montserrat"/>
              <a:cs typeface="Montserrat"/>
              <a:sym typeface="Montserrat"/>
            </a:endParaRPr>
          </a:p>
          <a:p>
            <a:pPr marL="0" lvl="0" indent="0" algn="l" rtl="0">
              <a:lnSpc>
                <a:spcPct val="50000"/>
              </a:lnSpc>
              <a:spcBef>
                <a:spcPts val="1200"/>
              </a:spcBef>
              <a:spcAft>
                <a:spcPts val="0"/>
              </a:spcAft>
              <a:buNone/>
            </a:pPr>
            <a:r>
              <a:rPr lang="de" sz="900" b="1">
                <a:solidFill>
                  <a:schemeClr val="dk2"/>
                </a:solidFill>
                <a:latin typeface="Montserrat"/>
                <a:ea typeface="Montserrat"/>
                <a:cs typeface="Montserrat"/>
                <a:sym typeface="Montserrat"/>
              </a:rPr>
              <a:t>ESR 3: Wildfire behaviour temperate Europe </a:t>
            </a:r>
            <a:endParaRPr sz="900" b="1">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b="1">
                <a:solidFill>
                  <a:schemeClr val="dk2"/>
                </a:solidFill>
                <a:latin typeface="Montserrat"/>
                <a:ea typeface="Montserrat"/>
                <a:cs typeface="Montserrat"/>
                <a:sym typeface="Montserrat"/>
              </a:rPr>
              <a:t>Mario Tapia, Tecnosylva</a:t>
            </a:r>
            <a:endParaRPr sz="900" b="1">
              <a:solidFill>
                <a:schemeClr val="dk2"/>
              </a:solidFill>
              <a:latin typeface="Montserrat"/>
              <a:ea typeface="Montserrat"/>
              <a:cs typeface="Montserrat"/>
              <a:sym typeface="Montserrat"/>
            </a:endParaRPr>
          </a:p>
          <a:p>
            <a:pPr marL="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ESR 4: Megafire drivers and behaviour </a:t>
            </a:r>
            <a:endParaRPr sz="900">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Mariña Fernandez, University of </a:t>
            </a:r>
            <a:endParaRPr sz="900">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Trás-os-Montes and Alto Douro</a:t>
            </a:r>
            <a:endParaRPr sz="900">
              <a:solidFill>
                <a:schemeClr val="dk2"/>
              </a:solidFill>
              <a:latin typeface="Montserrat"/>
              <a:ea typeface="Montserrat"/>
              <a:cs typeface="Montserrat"/>
              <a:sym typeface="Montserrat"/>
            </a:endParaRPr>
          </a:p>
          <a:p>
            <a:pPr marL="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ESR 5: Effects on Water quality </a:t>
            </a:r>
            <a:endParaRPr sz="900">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Abbey Marcotte, Wageningen University</a:t>
            </a:r>
            <a:endParaRPr sz="900">
              <a:solidFill>
                <a:schemeClr val="dk2"/>
              </a:solidFill>
              <a:latin typeface="Montserrat"/>
              <a:ea typeface="Montserrat"/>
              <a:cs typeface="Montserrat"/>
              <a:sym typeface="Montserrat"/>
            </a:endParaRPr>
          </a:p>
          <a:p>
            <a:pPr marL="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ESR 6: Economic Impact </a:t>
            </a:r>
            <a:endParaRPr sz="900">
              <a:solidFill>
                <a:schemeClr val="dk2"/>
              </a:solidFill>
              <a:latin typeface="Montserrat"/>
              <a:ea typeface="Montserrat"/>
              <a:cs typeface="Montserrat"/>
              <a:sym typeface="Montserrat"/>
            </a:endParaRPr>
          </a:p>
          <a:p>
            <a:pPr marL="457200" lvl="0" indent="0" algn="l" rtl="0">
              <a:lnSpc>
                <a:spcPct val="50000"/>
              </a:lnSpc>
              <a:spcBef>
                <a:spcPts val="1200"/>
              </a:spcBef>
              <a:spcAft>
                <a:spcPts val="0"/>
              </a:spcAft>
              <a:buNone/>
            </a:pPr>
            <a:r>
              <a:rPr lang="de" sz="900">
                <a:solidFill>
                  <a:schemeClr val="dk2"/>
                </a:solidFill>
                <a:latin typeface="Montserrat"/>
                <a:ea typeface="Montserrat"/>
                <a:cs typeface="Montserrat"/>
                <a:sym typeface="Montserrat"/>
              </a:rPr>
              <a:t>Sarah Meier, University of Birmingham)</a:t>
            </a:r>
            <a:endParaRPr sz="900">
              <a:solidFill>
                <a:schemeClr val="dk2"/>
              </a:solidFill>
              <a:latin typeface="Montserrat"/>
              <a:ea typeface="Montserrat"/>
              <a:cs typeface="Montserrat"/>
              <a:sym typeface="Montserrat"/>
            </a:endParaRPr>
          </a:p>
          <a:p>
            <a:pPr marL="0" lvl="0" indent="0" algn="l" rtl="0">
              <a:lnSpc>
                <a:spcPct val="115000"/>
              </a:lnSpc>
              <a:spcBef>
                <a:spcPts val="1200"/>
              </a:spcBef>
              <a:spcAft>
                <a:spcPts val="1200"/>
              </a:spcAft>
              <a:buNone/>
            </a:pPr>
            <a:endParaRPr sz="900">
              <a:solidFill>
                <a:schemeClr val="dk2"/>
              </a:solidFill>
              <a:latin typeface="Montserrat"/>
              <a:ea typeface="Montserrat"/>
              <a:cs typeface="Montserrat"/>
              <a:sym typeface="Montserrat"/>
            </a:endParaRPr>
          </a:p>
        </p:txBody>
      </p:sp>
      <p:sp>
        <p:nvSpPr>
          <p:cNvPr id="140" name="Google Shape;140;p19"/>
          <p:cNvSpPr txBox="1"/>
          <p:nvPr/>
        </p:nvSpPr>
        <p:spPr>
          <a:xfrm>
            <a:off x="3072000" y="2426950"/>
            <a:ext cx="3000000" cy="237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e" sz="1000" b="1">
                <a:solidFill>
                  <a:schemeClr val="dk2"/>
                </a:solidFill>
                <a:latin typeface="Montserrat"/>
                <a:ea typeface="Montserrat"/>
                <a:cs typeface="Montserrat"/>
                <a:sym typeface="Montserrat"/>
              </a:rPr>
              <a:t>ESR  7: Home ignition zone (Simona Dossi, Imperial College)</a:t>
            </a:r>
            <a:endParaRPr sz="1000" b="1">
              <a:solidFill>
                <a:schemeClr val="dk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de" sz="1000">
                <a:solidFill>
                  <a:schemeClr val="dk2"/>
                </a:solidFill>
                <a:latin typeface="Montserrat"/>
                <a:ea typeface="Montserrat"/>
                <a:cs typeface="Montserrat"/>
                <a:sym typeface="Montserrat"/>
              </a:rPr>
              <a:t>ESR 8: Vegetation flammability (Nemer Abusamha, INRAE)</a:t>
            </a:r>
            <a:endParaRPr sz="1000">
              <a:solidFill>
                <a:schemeClr val="dk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de" sz="1000">
                <a:solidFill>
                  <a:schemeClr val="dk2"/>
                </a:solidFill>
                <a:latin typeface="Montserrat"/>
                <a:ea typeface="Montserrat"/>
                <a:cs typeface="Montserrat"/>
                <a:sym typeface="Montserrat"/>
              </a:rPr>
              <a:t>ESR 9: Landscape resilience</a:t>
            </a:r>
            <a:endParaRPr sz="1000">
              <a:solidFill>
                <a:schemeClr val="dk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de" sz="1000" b="1">
                <a:solidFill>
                  <a:schemeClr val="dk2"/>
                </a:solidFill>
                <a:latin typeface="Montserrat"/>
                <a:ea typeface="Montserrat"/>
                <a:cs typeface="Montserrat"/>
                <a:sym typeface="Montserrat"/>
              </a:rPr>
              <a:t>ESR 10: Fire prevention (Hugo Lambrechts, Wageningen University</a:t>
            </a:r>
            <a:r>
              <a:rPr lang="de" sz="1000">
                <a:solidFill>
                  <a:schemeClr val="dk2"/>
                </a:solidFill>
                <a:latin typeface="Montserrat"/>
                <a:ea typeface="Montserrat"/>
                <a:cs typeface="Montserrat"/>
                <a:sym typeface="Montserrat"/>
              </a:rPr>
              <a:t>)</a:t>
            </a:r>
            <a:endParaRPr sz="1000">
              <a:solidFill>
                <a:schemeClr val="dk2"/>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de" sz="1000" b="1">
                <a:solidFill>
                  <a:schemeClr val="dk2"/>
                </a:solidFill>
                <a:latin typeface="Montserrat"/>
                <a:ea typeface="Montserrat"/>
                <a:cs typeface="Montserrat"/>
                <a:sym typeface="Montserrat"/>
              </a:rPr>
              <a:t>ESR 11: Fire resilient governance (Judith Kirschner, European University Cyprus)</a:t>
            </a:r>
            <a:endParaRPr sz="1000" b="1">
              <a:solidFill>
                <a:schemeClr val="dk2"/>
              </a:solidFill>
              <a:latin typeface="Montserrat"/>
              <a:ea typeface="Montserrat"/>
              <a:cs typeface="Montserrat"/>
              <a:sym typeface="Montserrat"/>
            </a:endParaRPr>
          </a:p>
        </p:txBody>
      </p:sp>
      <p:sp>
        <p:nvSpPr>
          <p:cNvPr id="141" name="Google Shape;141;p19"/>
          <p:cNvSpPr txBox="1"/>
          <p:nvPr/>
        </p:nvSpPr>
        <p:spPr>
          <a:xfrm>
            <a:off x="6144000" y="2486250"/>
            <a:ext cx="3000000" cy="221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e" sz="1000">
                <a:solidFill>
                  <a:schemeClr val="dk2"/>
                </a:solidFill>
                <a:latin typeface="Montserrat"/>
                <a:ea typeface="Montserrat"/>
                <a:cs typeface="Montserrat"/>
                <a:sym typeface="Montserrat"/>
              </a:rPr>
              <a:t>ESR  12: Stakeholder involvement through transdisciplinary research (Kathleen Uyttewaal, PCF)</a:t>
            </a:r>
            <a:endParaRPr sz="1000">
              <a:solidFill>
                <a:schemeClr val="dk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de" sz="1000" b="1">
                <a:solidFill>
                  <a:schemeClr val="dk2"/>
                </a:solidFill>
                <a:latin typeface="Montserrat"/>
                <a:ea typeface="Montserrat"/>
                <a:cs typeface="Montserrat"/>
                <a:sym typeface="Montserrat"/>
              </a:rPr>
              <a:t>ESR 13: Interagency exchange (Pooja Pandey, European University Cyprus)</a:t>
            </a:r>
            <a:endParaRPr sz="1000" b="1">
              <a:solidFill>
                <a:schemeClr val="dk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de" sz="1000">
                <a:solidFill>
                  <a:schemeClr val="dk2"/>
                </a:solidFill>
                <a:latin typeface="Montserrat"/>
                <a:ea typeface="Montserrat"/>
                <a:cs typeface="Montserrat"/>
                <a:sym typeface="Montserrat"/>
              </a:rPr>
              <a:t>ESR 14:  Community engagement (Bethany Hannah, Open University of Catalonia)</a:t>
            </a:r>
            <a:endParaRPr sz="1000">
              <a:solidFill>
                <a:schemeClr val="dk2"/>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de" sz="1000">
                <a:solidFill>
                  <a:schemeClr val="dk2"/>
                </a:solidFill>
                <a:latin typeface="Montserrat"/>
                <a:ea typeface="Montserrat"/>
                <a:cs typeface="Montserrat"/>
                <a:sym typeface="Montserrat"/>
              </a:rPr>
              <a:t>ESR 15: Risk communication (Isabeau Ottolini, Open University of Catalonia)</a:t>
            </a:r>
            <a:endParaRPr sz="1000">
              <a:solidFill>
                <a:schemeClr val="dk2"/>
              </a:solidFill>
              <a:latin typeface="Montserrat"/>
              <a:ea typeface="Montserrat"/>
              <a:cs typeface="Montserrat"/>
              <a:sym typeface="Montserrat"/>
            </a:endParaRPr>
          </a:p>
        </p:txBody>
      </p:sp>
      <p:cxnSp>
        <p:nvCxnSpPr>
          <p:cNvPr id="142" name="Google Shape;142;p19"/>
          <p:cNvCxnSpPr>
            <a:stCxn id="135" idx="0"/>
            <a:endCxn id="130" idx="2"/>
          </p:cNvCxnSpPr>
          <p:nvPr/>
        </p:nvCxnSpPr>
        <p:spPr>
          <a:xfrm rot="-5400000">
            <a:off x="4465125" y="1632675"/>
            <a:ext cx="200400" cy="13500"/>
          </a:xfrm>
          <a:prstGeom prst="bentConnector3">
            <a:avLst>
              <a:gd name="adj1" fmla="val 50012"/>
            </a:avLst>
          </a:prstGeom>
          <a:noFill/>
          <a:ln w="9525" cap="flat" cmpd="sng">
            <a:solidFill>
              <a:srgbClr val="C2C2C2"/>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8" name="Google Shape;148;p20"/>
          <p:cNvSpPr txBox="1">
            <a:spLocks noGrp="1"/>
          </p:cNvSpPr>
          <p:nvPr>
            <p:ph type="title"/>
          </p:nvPr>
        </p:nvSpPr>
        <p:spPr>
          <a:xfrm>
            <a:off x="149750" y="445025"/>
            <a:ext cx="7898700" cy="5727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F</a:t>
            </a:r>
            <a:endParaRPr sz="1910" b="1">
              <a:latin typeface="Montserrat"/>
              <a:ea typeface="Montserrat"/>
              <a:cs typeface="Montserrat"/>
              <a:sym typeface="Montserrat"/>
            </a:endParaRPr>
          </a:p>
        </p:txBody>
      </p:sp>
      <p:pic>
        <p:nvPicPr>
          <p:cNvPr id="149" name="Google Shape;149;p20"/>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50" name="Google Shape;150;p20"/>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pic>
        <p:nvPicPr>
          <p:cNvPr id="151" name="Google Shape;151;p20"/>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52" name="Google Shape;152;p20"/>
          <p:cNvSpPr txBox="1">
            <a:spLocks noGrp="1"/>
          </p:cNvSpPr>
          <p:nvPr>
            <p:ph type="title"/>
          </p:nvPr>
        </p:nvSpPr>
        <p:spPr>
          <a:xfrm>
            <a:off x="82350" y="87850"/>
            <a:ext cx="8065500" cy="8442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sz="1833">
                <a:solidFill>
                  <a:srgbClr val="000000"/>
                </a:solidFill>
                <a:latin typeface="Montserrat"/>
                <a:ea typeface="Montserrat"/>
                <a:cs typeface="Montserrat"/>
                <a:sym typeface="Montserrat"/>
              </a:rPr>
              <a:t>Kerryn Little: Landscape drivers of fuel moisture content variability &amp; their importance for fire danger and fire behavior</a:t>
            </a:r>
            <a:endParaRPr sz="1833">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166">
                <a:solidFill>
                  <a:srgbClr val="000000"/>
                </a:solidFill>
                <a:latin typeface="Montserrat"/>
                <a:ea typeface="Montserrat"/>
                <a:cs typeface="Montserrat"/>
                <a:sym typeface="Montserrat"/>
              </a:rPr>
              <a:t>Host institution: </a:t>
            </a:r>
            <a:r>
              <a:rPr lang="de" sz="1166">
                <a:latin typeface="Montserrat"/>
                <a:ea typeface="Montserrat"/>
                <a:cs typeface="Montserrat"/>
                <a:sym typeface="Montserrat"/>
              </a:rPr>
              <a:t>University of Birmingham (advisor: Dr. Nick Kettridge)</a:t>
            </a:r>
            <a:endParaRPr sz="1166">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166">
                <a:solidFill>
                  <a:srgbClr val="000000"/>
                </a:solidFill>
                <a:latin typeface="Montserrat"/>
                <a:ea typeface="Montserrat"/>
                <a:cs typeface="Montserrat"/>
                <a:sym typeface="Montserrat"/>
              </a:rPr>
              <a:t>Secondments: Tecnosylva (advisor: Dr. Adrian Cardil), UAlberta (advisor: Dr. Mike Flannigan)</a:t>
            </a:r>
            <a:endParaRPr sz="1166">
              <a:solidFill>
                <a:srgbClr val="000000"/>
              </a:solidFill>
              <a:latin typeface="Montserrat"/>
              <a:ea typeface="Montserrat"/>
              <a:cs typeface="Montserrat"/>
              <a:sym typeface="Montserrat"/>
            </a:endParaRPr>
          </a:p>
        </p:txBody>
      </p:sp>
      <p:sp>
        <p:nvSpPr>
          <p:cNvPr id="153" name="Google Shape;153;p20"/>
          <p:cNvSpPr txBox="1">
            <a:spLocks noGrp="1"/>
          </p:cNvSpPr>
          <p:nvPr>
            <p:ph type="body" idx="1"/>
          </p:nvPr>
        </p:nvSpPr>
        <p:spPr>
          <a:xfrm>
            <a:off x="311700" y="1389200"/>
            <a:ext cx="8520600" cy="351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sz="1500">
                <a:latin typeface="Montserrat"/>
                <a:ea typeface="Montserrat"/>
                <a:cs typeface="Montserrat"/>
                <a:sym typeface="Montserrat"/>
              </a:rPr>
              <a:t>What is the range of variability in live/dead Calluna vulgaris across a landscape and is it important?</a:t>
            </a:r>
            <a:endParaRPr sz="1500">
              <a:latin typeface="Montserrat"/>
              <a:ea typeface="Montserrat"/>
              <a:cs typeface="Montserrat"/>
              <a:sym typeface="Montserrat"/>
            </a:endParaRPr>
          </a:p>
          <a:p>
            <a:pPr marL="457200" lvl="0" indent="-323850" algn="l" rtl="0">
              <a:spcBef>
                <a:spcPts val="1200"/>
              </a:spcBef>
              <a:spcAft>
                <a:spcPts val="0"/>
              </a:spcAft>
              <a:buSzPts val="1500"/>
              <a:buFont typeface="Montserrat"/>
              <a:buChar char="●"/>
            </a:pPr>
            <a:r>
              <a:rPr lang="de" sz="1500">
                <a:latin typeface="Montserrat"/>
                <a:ea typeface="Montserrat"/>
                <a:cs typeface="Montserrat"/>
                <a:sym typeface="Montserrat"/>
              </a:rPr>
              <a:t>Considering aspect, slope, soil type and canopy density</a:t>
            </a:r>
            <a:endParaRPr sz="1500">
              <a:latin typeface="Montserrat"/>
              <a:ea typeface="Montserrat"/>
              <a:cs typeface="Montserrat"/>
              <a:sym typeface="Montserrat"/>
            </a:endParaRPr>
          </a:p>
          <a:p>
            <a:pPr marL="0" lvl="0" indent="0" algn="l" rtl="0">
              <a:spcBef>
                <a:spcPts val="1200"/>
              </a:spcBef>
              <a:spcAft>
                <a:spcPts val="0"/>
              </a:spcAft>
              <a:buNone/>
            </a:pPr>
            <a:r>
              <a:rPr lang="de" sz="1500">
                <a:latin typeface="Montserrat"/>
                <a:ea typeface="Montserrat"/>
                <a:cs typeface="Montserrat"/>
                <a:sym typeface="Montserrat"/>
              </a:rPr>
              <a:t>What are the key drivers of fuel moisture content variability?</a:t>
            </a:r>
            <a:endParaRPr sz="1500">
              <a:latin typeface="Montserrat"/>
              <a:ea typeface="Montserrat"/>
              <a:cs typeface="Montserrat"/>
              <a:sym typeface="Montserrat"/>
            </a:endParaRPr>
          </a:p>
          <a:p>
            <a:pPr marL="0" lvl="0" indent="0" algn="l" rtl="0">
              <a:spcBef>
                <a:spcPts val="1200"/>
              </a:spcBef>
              <a:spcAft>
                <a:spcPts val="0"/>
              </a:spcAft>
              <a:buNone/>
            </a:pPr>
            <a:endParaRPr sz="1500">
              <a:latin typeface="Montserrat"/>
              <a:ea typeface="Montserrat"/>
              <a:cs typeface="Montserrat"/>
              <a:sym typeface="Montserrat"/>
            </a:endParaRPr>
          </a:p>
          <a:p>
            <a:pPr marL="0" lvl="0" indent="0" algn="l" rtl="0">
              <a:spcBef>
                <a:spcPts val="1200"/>
              </a:spcBef>
              <a:spcAft>
                <a:spcPts val="0"/>
              </a:spcAft>
              <a:buClr>
                <a:schemeClr val="dk1"/>
              </a:buClr>
              <a:buSzPts val="1100"/>
              <a:buFont typeface="Arial"/>
              <a:buNone/>
            </a:pPr>
            <a:r>
              <a:rPr lang="de" sz="1500">
                <a:latin typeface="Montserrat"/>
                <a:ea typeface="Montserrat"/>
                <a:cs typeface="Montserrat"/>
                <a:sym typeface="Montserrat"/>
              </a:rPr>
              <a:t>Goal: Incorporate relationships between fuel moisture and landscapes to create functional fire danger ratings and fire behaviour models</a:t>
            </a:r>
            <a:endParaRPr sz="1500">
              <a:latin typeface="Montserrat"/>
              <a:ea typeface="Montserrat"/>
              <a:cs typeface="Montserrat"/>
              <a:sym typeface="Montserrat"/>
            </a:endParaRPr>
          </a:p>
          <a:p>
            <a:pPr marL="0" lvl="0" indent="0" algn="l" rtl="0">
              <a:spcBef>
                <a:spcPts val="1200"/>
              </a:spcBef>
              <a:spcAft>
                <a:spcPts val="1200"/>
              </a:spcAft>
              <a:buNone/>
            </a:pPr>
            <a:r>
              <a:rPr lang="de" sz="1500">
                <a:latin typeface="Montserrat"/>
                <a:ea typeface="Montserrat"/>
                <a:cs typeface="Montserrat"/>
                <a:sym typeface="Montserrat"/>
              </a:rPr>
              <a:t>k.e.little@bham.ac.uk</a:t>
            </a:r>
            <a:endParaRPr sz="1500">
              <a:latin typeface="Montserrat"/>
              <a:ea typeface="Montserrat"/>
              <a:cs typeface="Montserrat"/>
              <a:sym typeface="Montserrat"/>
            </a:endParaRPr>
          </a:p>
        </p:txBody>
      </p:sp>
      <p:sp>
        <p:nvSpPr>
          <p:cNvPr id="154" name="Google Shape;154;p20"/>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sp>
        <p:nvSpPr>
          <p:cNvPr id="155" name="Google Shape;155;p20"/>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1:</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quantification</a:t>
            </a:r>
            <a:endParaRPr sz="1600">
              <a:solidFill>
                <a:srgbClr val="FFFFFF"/>
              </a:solidFill>
              <a:latin typeface="Montserrat"/>
              <a:ea typeface="Montserrat"/>
              <a:cs typeface="Montserrat"/>
              <a:sym typeface="Montserrat"/>
            </a:endParaRPr>
          </a:p>
        </p:txBody>
      </p:sp>
      <p:pic>
        <p:nvPicPr>
          <p:cNvPr id="156" name="Google Shape;156;p20"/>
          <p:cNvPicPr preferRelativeResize="0"/>
          <p:nvPr/>
        </p:nvPicPr>
        <p:blipFill>
          <a:blip r:embed="rId4">
            <a:alphaModFix/>
          </a:blip>
          <a:stretch>
            <a:fillRect/>
          </a:stretch>
        </p:blipFill>
        <p:spPr>
          <a:xfrm>
            <a:off x="4165600" y="4099537"/>
            <a:ext cx="2425702" cy="952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2" name="Google Shape;162;p21"/>
          <p:cNvSpPr txBox="1">
            <a:spLocks noGrp="1"/>
          </p:cNvSpPr>
          <p:nvPr>
            <p:ph type="title"/>
          </p:nvPr>
        </p:nvSpPr>
        <p:spPr>
          <a:xfrm>
            <a:off x="149750" y="445025"/>
            <a:ext cx="7898700" cy="572700"/>
          </a:xfrm>
          <a:prstGeom prst="rect">
            <a:avLst/>
          </a:prstGeom>
          <a:solidFill>
            <a:srgbClr val="E69138"/>
          </a:solidFill>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990"/>
              <a:buFont typeface="Arial"/>
              <a:buNone/>
            </a:pPr>
            <a:r>
              <a:rPr lang="de" sz="1910" b="1">
                <a:latin typeface="Montserrat"/>
                <a:ea typeface="Montserrat"/>
                <a:cs typeface="Montserrat"/>
                <a:sym typeface="Montserrat"/>
              </a:rPr>
              <a:t>F</a:t>
            </a:r>
            <a:endParaRPr sz="1910" b="1">
              <a:latin typeface="Montserrat"/>
              <a:ea typeface="Montserrat"/>
              <a:cs typeface="Montserrat"/>
              <a:sym typeface="Montserrat"/>
            </a:endParaRPr>
          </a:p>
        </p:txBody>
      </p:sp>
      <p:pic>
        <p:nvPicPr>
          <p:cNvPr id="163" name="Google Shape;163;p21"/>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64" name="Google Shape;164;p21"/>
          <p:cNvSpPr txBox="1">
            <a:spLocks noGrp="1"/>
          </p:cNvSpPr>
          <p:nvPr>
            <p:ph type="title"/>
          </p:nvPr>
        </p:nvSpPr>
        <p:spPr>
          <a:xfrm>
            <a:off x="0" y="0"/>
            <a:ext cx="8520600" cy="1078200"/>
          </a:xfrm>
          <a:prstGeom prst="rect">
            <a:avLst/>
          </a:prstGeom>
          <a:solidFill>
            <a:srgbClr val="E69138"/>
          </a:solidFill>
        </p:spPr>
        <p:txBody>
          <a:bodyPr spcFirstLastPara="1" wrap="square" lIns="91425" tIns="91425" rIns="91425" bIns="91425" anchor="t" anchorCtr="0">
            <a:normAutofit/>
          </a:bodyPr>
          <a:lstStyle/>
          <a:p>
            <a:pPr marL="0" lvl="0" indent="0" algn="l" rtl="0">
              <a:spcBef>
                <a:spcPts val="0"/>
              </a:spcBef>
              <a:spcAft>
                <a:spcPts val="0"/>
              </a:spcAft>
              <a:buNone/>
            </a:pPr>
            <a:r>
              <a:rPr lang="de" sz="2500">
                <a:solidFill>
                  <a:srgbClr val="000000"/>
                </a:solidFill>
                <a:latin typeface="Montserrat"/>
                <a:ea typeface="Montserrat"/>
                <a:cs typeface="Montserrat"/>
                <a:sym typeface="Montserrat"/>
              </a:rPr>
              <a:t> </a:t>
            </a:r>
            <a:endParaRPr sz="2500"/>
          </a:p>
        </p:txBody>
      </p:sp>
      <p:pic>
        <p:nvPicPr>
          <p:cNvPr id="165" name="Google Shape;165;p21"/>
          <p:cNvPicPr preferRelativeResize="0"/>
          <p:nvPr/>
        </p:nvPicPr>
        <p:blipFill>
          <a:blip r:embed="rId3">
            <a:alphaModFix/>
          </a:blip>
          <a:stretch>
            <a:fillRect/>
          </a:stretch>
        </p:blipFill>
        <p:spPr>
          <a:xfrm>
            <a:off x="8147813" y="0"/>
            <a:ext cx="997840" cy="1152599"/>
          </a:xfrm>
          <a:prstGeom prst="rect">
            <a:avLst/>
          </a:prstGeom>
          <a:noFill/>
          <a:ln>
            <a:noFill/>
          </a:ln>
        </p:spPr>
      </p:pic>
      <p:sp>
        <p:nvSpPr>
          <p:cNvPr id="166" name="Google Shape;166;p21"/>
          <p:cNvSpPr txBox="1">
            <a:spLocks noGrp="1"/>
          </p:cNvSpPr>
          <p:nvPr>
            <p:ph type="title"/>
          </p:nvPr>
        </p:nvSpPr>
        <p:spPr>
          <a:xfrm>
            <a:off x="82350" y="87850"/>
            <a:ext cx="8065500" cy="8442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 sz="2366">
                <a:solidFill>
                  <a:srgbClr val="000000"/>
                </a:solidFill>
                <a:latin typeface="Montserrat"/>
                <a:ea typeface="Montserrat"/>
                <a:cs typeface="Montserrat"/>
                <a:sym typeface="Montserrat"/>
              </a:rPr>
              <a:t>Mario Tapia: Fire behavior in Temperate NW Europe</a:t>
            </a:r>
            <a:endParaRPr sz="2366">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388">
                <a:solidFill>
                  <a:srgbClr val="000000"/>
                </a:solidFill>
                <a:latin typeface="Montserrat"/>
                <a:ea typeface="Montserrat"/>
                <a:cs typeface="Montserrat"/>
                <a:sym typeface="Montserrat"/>
              </a:rPr>
              <a:t>Host institution: </a:t>
            </a:r>
            <a:r>
              <a:rPr lang="de" sz="1388">
                <a:latin typeface="Montserrat"/>
                <a:ea typeface="Montserrat"/>
                <a:cs typeface="Montserrat"/>
                <a:sym typeface="Montserrat"/>
              </a:rPr>
              <a:t>Tecnosylva (advisor: Dr. Adrian Cardil)</a:t>
            </a:r>
            <a:endParaRPr sz="1388">
              <a:solidFill>
                <a:srgbClr val="000000"/>
              </a:solidFill>
              <a:latin typeface="Montserrat"/>
              <a:ea typeface="Montserrat"/>
              <a:cs typeface="Montserrat"/>
              <a:sym typeface="Montserrat"/>
            </a:endParaRPr>
          </a:p>
          <a:p>
            <a:pPr marL="0" lvl="0" indent="0" algn="l" rtl="0">
              <a:spcBef>
                <a:spcPts val="0"/>
              </a:spcBef>
              <a:spcAft>
                <a:spcPts val="0"/>
              </a:spcAft>
              <a:buNone/>
            </a:pPr>
            <a:r>
              <a:rPr lang="de" sz="1388">
                <a:solidFill>
                  <a:srgbClr val="000000"/>
                </a:solidFill>
                <a:latin typeface="Montserrat"/>
                <a:ea typeface="Montserrat"/>
                <a:cs typeface="Montserrat"/>
                <a:sym typeface="Montserrat"/>
              </a:rPr>
              <a:t>Secondments: UTAD (advisor: Dr. Paulo Fernandes), WildfireTac (advisor: Andy Elliot)</a:t>
            </a:r>
            <a:endParaRPr sz="1388">
              <a:solidFill>
                <a:srgbClr val="000000"/>
              </a:solidFill>
              <a:latin typeface="Montserrat"/>
              <a:ea typeface="Montserrat"/>
              <a:cs typeface="Montserrat"/>
              <a:sym typeface="Montserrat"/>
            </a:endParaRPr>
          </a:p>
        </p:txBody>
      </p:sp>
      <p:sp>
        <p:nvSpPr>
          <p:cNvPr id="167" name="Google Shape;167;p21"/>
          <p:cNvSpPr txBox="1">
            <a:spLocks noGrp="1"/>
          </p:cNvSpPr>
          <p:nvPr>
            <p:ph type="body" idx="1"/>
          </p:nvPr>
        </p:nvSpPr>
        <p:spPr>
          <a:xfrm>
            <a:off x="311700" y="1816600"/>
            <a:ext cx="5480400" cy="323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 sz="1700">
                <a:latin typeface="Montserrat"/>
                <a:ea typeface="Montserrat"/>
                <a:cs typeface="Montserrat"/>
                <a:sym typeface="Montserrat"/>
              </a:rPr>
              <a:t>Is fire behaviour in Northwest Europe meaningfully different than that of Southern Europe?</a:t>
            </a:r>
            <a:endParaRPr sz="1700">
              <a:latin typeface="Montserrat"/>
              <a:ea typeface="Montserrat"/>
              <a:cs typeface="Montserrat"/>
              <a:sym typeface="Montserrat"/>
            </a:endParaRPr>
          </a:p>
          <a:p>
            <a:pPr marL="0" lvl="0" indent="0" algn="l" rtl="0">
              <a:spcBef>
                <a:spcPts val="1200"/>
              </a:spcBef>
              <a:spcAft>
                <a:spcPts val="0"/>
              </a:spcAft>
              <a:buNone/>
            </a:pPr>
            <a:endParaRPr sz="1700">
              <a:latin typeface="Montserrat"/>
              <a:ea typeface="Montserrat"/>
              <a:cs typeface="Montserrat"/>
              <a:sym typeface="Montserrat"/>
            </a:endParaRPr>
          </a:p>
          <a:p>
            <a:pPr marL="0" lvl="0" indent="0" algn="l" rtl="0">
              <a:spcBef>
                <a:spcPts val="1200"/>
              </a:spcBef>
              <a:spcAft>
                <a:spcPts val="0"/>
              </a:spcAft>
              <a:buNone/>
            </a:pPr>
            <a:r>
              <a:rPr lang="de" sz="1700">
                <a:latin typeface="Montserrat"/>
                <a:ea typeface="Montserrat"/>
                <a:cs typeface="Montserrat"/>
                <a:sym typeface="Montserrat"/>
              </a:rPr>
              <a:t>Goal: To assess the accuracy of fire spread models in temperate ecosystem context and to make improvements necessary for use in research and firefighting</a:t>
            </a:r>
            <a:endParaRPr sz="1700">
              <a:latin typeface="Montserrat"/>
              <a:ea typeface="Montserrat"/>
              <a:cs typeface="Montserrat"/>
              <a:sym typeface="Montserrat"/>
            </a:endParaRPr>
          </a:p>
          <a:p>
            <a:pPr marL="0" lvl="0" indent="0" algn="l" rtl="0">
              <a:spcBef>
                <a:spcPts val="1200"/>
              </a:spcBef>
              <a:spcAft>
                <a:spcPts val="0"/>
              </a:spcAft>
              <a:buNone/>
            </a:pPr>
            <a:endParaRPr sz="1700">
              <a:latin typeface="Montserrat"/>
              <a:ea typeface="Montserrat"/>
              <a:cs typeface="Montserrat"/>
              <a:sym typeface="Montserrat"/>
            </a:endParaRPr>
          </a:p>
          <a:p>
            <a:pPr marL="0" lvl="0" indent="0" algn="l" rtl="0">
              <a:spcBef>
                <a:spcPts val="1200"/>
              </a:spcBef>
              <a:spcAft>
                <a:spcPts val="0"/>
              </a:spcAft>
              <a:buNone/>
            </a:pPr>
            <a:endParaRPr sz="1700">
              <a:latin typeface="Montserrat"/>
              <a:ea typeface="Montserrat"/>
              <a:cs typeface="Montserrat"/>
              <a:sym typeface="Montserrat"/>
            </a:endParaRPr>
          </a:p>
          <a:p>
            <a:pPr marL="0" lvl="0" indent="0" algn="l" rtl="0">
              <a:spcBef>
                <a:spcPts val="1200"/>
              </a:spcBef>
              <a:spcAft>
                <a:spcPts val="1200"/>
              </a:spcAft>
              <a:buNone/>
            </a:pPr>
            <a:endParaRPr sz="1700">
              <a:latin typeface="Montserrat"/>
              <a:ea typeface="Montserrat"/>
              <a:cs typeface="Montserrat"/>
              <a:sym typeface="Montserrat"/>
            </a:endParaRPr>
          </a:p>
        </p:txBody>
      </p:sp>
      <p:pic>
        <p:nvPicPr>
          <p:cNvPr id="168" name="Google Shape;168;p21"/>
          <p:cNvPicPr preferRelativeResize="0"/>
          <p:nvPr/>
        </p:nvPicPr>
        <p:blipFill>
          <a:blip r:embed="rId4">
            <a:alphaModFix/>
          </a:blip>
          <a:stretch>
            <a:fillRect/>
          </a:stretch>
        </p:blipFill>
        <p:spPr>
          <a:xfrm>
            <a:off x="5935500" y="1561274"/>
            <a:ext cx="3012675" cy="2020971"/>
          </a:xfrm>
          <a:prstGeom prst="rect">
            <a:avLst/>
          </a:prstGeom>
          <a:noFill/>
          <a:ln>
            <a:noFill/>
          </a:ln>
        </p:spPr>
      </p:pic>
      <p:sp>
        <p:nvSpPr>
          <p:cNvPr id="169" name="Google Shape;169;p21"/>
          <p:cNvSpPr txBox="1">
            <a:spLocks noGrp="1"/>
          </p:cNvSpPr>
          <p:nvPr>
            <p:ph type="subTitle" idx="4294967295"/>
          </p:nvPr>
        </p:nvSpPr>
        <p:spPr>
          <a:xfrm>
            <a:off x="0" y="4841725"/>
            <a:ext cx="9144000" cy="3018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1200"/>
              </a:spcAft>
              <a:buSzPts val="852"/>
              <a:buNone/>
            </a:pPr>
            <a:r>
              <a:rPr lang="de" sz="650">
                <a:solidFill>
                  <a:schemeClr val="dk1"/>
                </a:solidFill>
                <a:latin typeface="Montserrat"/>
                <a:ea typeface="Montserrat"/>
                <a:cs typeface="Montserrat"/>
                <a:sym typeface="Montserrat"/>
              </a:rPr>
              <a:t>This project has received funding from the European Union’s Horizon 2020 research and innovation programme MSCA-ITN-2019 - Innovative Training Networks under grant agreement No 860787</a:t>
            </a:r>
            <a:endParaRPr sz="650">
              <a:latin typeface="Montserrat"/>
              <a:ea typeface="Montserrat"/>
              <a:cs typeface="Montserrat"/>
              <a:sym typeface="Montserrat"/>
            </a:endParaRPr>
          </a:p>
        </p:txBody>
      </p:sp>
      <p:sp>
        <p:nvSpPr>
          <p:cNvPr id="170" name="Google Shape;170;p21"/>
          <p:cNvSpPr/>
          <p:nvPr/>
        </p:nvSpPr>
        <p:spPr>
          <a:xfrm>
            <a:off x="6757875" y="4289313"/>
            <a:ext cx="2320500" cy="572700"/>
          </a:xfrm>
          <a:prstGeom prst="roundRect">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1200">
                <a:solidFill>
                  <a:srgbClr val="FFFFFF"/>
                </a:solidFill>
                <a:latin typeface="Montserrat"/>
                <a:ea typeface="Montserrat"/>
                <a:cs typeface="Montserrat"/>
                <a:sym typeface="Montserrat"/>
              </a:rPr>
              <a:t>Work package 1:</a:t>
            </a:r>
            <a:endParaRPr sz="1200">
              <a:solidFill>
                <a:srgbClr val="FFFFFF"/>
              </a:solidFill>
              <a:latin typeface="Montserrat"/>
              <a:ea typeface="Montserrat"/>
              <a:cs typeface="Montserrat"/>
              <a:sym typeface="Montserrat"/>
            </a:endParaRPr>
          </a:p>
          <a:p>
            <a:pPr marL="0" lvl="0" indent="0" algn="ctr" rtl="0">
              <a:spcBef>
                <a:spcPts val="0"/>
              </a:spcBef>
              <a:spcAft>
                <a:spcPts val="0"/>
              </a:spcAft>
              <a:buNone/>
            </a:pPr>
            <a:r>
              <a:rPr lang="de" sz="1200">
                <a:solidFill>
                  <a:srgbClr val="FFFFFF"/>
                </a:solidFill>
                <a:latin typeface="Montserrat"/>
                <a:ea typeface="Montserrat"/>
                <a:cs typeface="Montserrat"/>
                <a:sym typeface="Montserrat"/>
              </a:rPr>
              <a:t>Risk quantification</a:t>
            </a:r>
            <a:endParaRPr sz="1600">
              <a:solidFill>
                <a:srgbClr val="FFFFFF"/>
              </a:solidFill>
              <a:latin typeface="Montserrat"/>
              <a:ea typeface="Montserrat"/>
              <a:cs typeface="Montserrat"/>
              <a:sym typeface="Montserrat"/>
            </a:endParaRPr>
          </a:p>
        </p:txBody>
      </p:sp>
      <p:pic>
        <p:nvPicPr>
          <p:cNvPr id="171" name="Google Shape;171;p21"/>
          <p:cNvPicPr preferRelativeResize="0"/>
          <p:nvPr/>
        </p:nvPicPr>
        <p:blipFill rotWithShape="1">
          <a:blip r:embed="rId5">
            <a:alphaModFix/>
          </a:blip>
          <a:srcRect r="22051" b="17375"/>
          <a:stretch/>
        </p:blipFill>
        <p:spPr>
          <a:xfrm>
            <a:off x="4350575" y="4339088"/>
            <a:ext cx="2320502" cy="4731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1830</Words>
  <Application>Microsoft Office PowerPoint</Application>
  <PresentationFormat>On-screen Show (16:9)</PresentationFormat>
  <Paragraphs>191</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Montserrat</vt:lpstr>
      <vt:lpstr>Roboto</vt:lpstr>
      <vt:lpstr>Simple Light</vt:lpstr>
      <vt:lpstr>PyroLife ITN</vt:lpstr>
      <vt:lpstr>Innovative training networks (ITN) and PyroLife</vt:lpstr>
      <vt:lpstr>Early Stage Researchers (ESRs)</vt:lpstr>
      <vt:lpstr>PyroLife ITN Network </vt:lpstr>
      <vt:lpstr>Training in the PyroLife network</vt:lpstr>
      <vt:lpstr>Research focus: Holistic, Integrated Wildfire Management for Europe  </vt:lpstr>
      <vt:lpstr>Work packages and individual projects</vt:lpstr>
      <vt:lpstr>PowerPoint Presentation</vt:lpstr>
      <vt:lpstr>PowerPoint Presentation</vt:lpstr>
      <vt:lpstr> </vt:lpstr>
      <vt:lpstr> </vt:lpstr>
      <vt:lpstr> </vt:lpstr>
      <vt:lpstr> </vt:lpstr>
      <vt:lpstr> </vt:lpstr>
      <vt:lpstr>Thank you for your attention! https://pyrolife.lessonsonfire.eu/  G.Boustras@euc.ac.cy   Twitter:  @PyroLife_ITN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PyroLife ITN</dc:title>
  <cp:lastModifiedBy>George Boustras</cp:lastModifiedBy>
  <cp:revision>4</cp:revision>
  <dcterms:modified xsi:type="dcterms:W3CDTF">2021-05-26T08:07:48Z</dcterms:modified>
</cp:coreProperties>
</file>