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27"/>
  </p:notesMasterIdLst>
  <p:handoutMasterIdLst>
    <p:handoutMasterId r:id="rId28"/>
  </p:handoutMasterIdLst>
  <p:sldIdLst>
    <p:sldId id="256" r:id="rId5"/>
    <p:sldId id="790" r:id="rId6"/>
    <p:sldId id="807" r:id="rId7"/>
    <p:sldId id="528" r:id="rId8"/>
    <p:sldId id="569" r:id="rId9"/>
    <p:sldId id="613" r:id="rId10"/>
    <p:sldId id="806" r:id="rId11"/>
    <p:sldId id="808" r:id="rId12"/>
    <p:sldId id="809" r:id="rId13"/>
    <p:sldId id="555" r:id="rId14"/>
    <p:sldId id="792" r:id="rId15"/>
    <p:sldId id="793" r:id="rId16"/>
    <p:sldId id="791" r:id="rId17"/>
    <p:sldId id="794" r:id="rId18"/>
    <p:sldId id="795" r:id="rId19"/>
    <p:sldId id="796" r:id="rId20"/>
    <p:sldId id="799" r:id="rId21"/>
    <p:sldId id="798" r:id="rId22"/>
    <p:sldId id="810" r:id="rId23"/>
    <p:sldId id="803" r:id="rId24"/>
    <p:sldId id="805" r:id="rId25"/>
    <p:sldId id="261" r:id="rId2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a" id="{AB0E7575-3212-9A4A-A15D-687B90246510}">
          <p14:sldIdLst>
            <p14:sldId id="256"/>
            <p14:sldId id="790"/>
            <p14:sldId id="807"/>
            <p14:sldId id="528"/>
            <p14:sldId id="569"/>
            <p14:sldId id="613"/>
            <p14:sldId id="806"/>
            <p14:sldId id="808"/>
            <p14:sldId id="809"/>
            <p14:sldId id="555"/>
          </p14:sldIdLst>
        </p14:section>
        <p14:section name="Main" id="{2431D385-9B5D-EA4B-80CD-99F4E6C69FA9}">
          <p14:sldIdLst>
            <p14:sldId id="792"/>
            <p14:sldId id="793"/>
            <p14:sldId id="791"/>
            <p14:sldId id="794"/>
            <p14:sldId id="795"/>
            <p14:sldId id="796"/>
            <p14:sldId id="799"/>
            <p14:sldId id="798"/>
            <p14:sldId id="810"/>
            <p14:sldId id="803"/>
            <p14:sldId id="805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FF"/>
    <a:srgbClr val="004171"/>
    <a:srgbClr val="66FFFF"/>
    <a:srgbClr val="FF9933"/>
    <a:srgbClr val="1A2949"/>
    <a:srgbClr val="1C3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10E9E-340E-4514-87F1-277E2EBA3BCE}" v="5" dt="2021-05-26T06:52:58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0971" autoAdjust="0"/>
  </p:normalViewPr>
  <p:slideViewPr>
    <p:cSldViewPr snapToGrid="0" snapToObjects="1">
      <p:cViewPr varScale="1">
        <p:scale>
          <a:sx n="148" d="100"/>
          <a:sy n="148" d="100"/>
        </p:scale>
        <p:origin x="31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BEDFA-53B0-FC45-B2B8-9E8DCE52DF3B}" type="datetimeFigureOut">
              <a:rPr lang="en-US" smtClean="0"/>
              <a:t>26-May-21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4E21F-1F8C-4941-B6E2-DB24A613E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47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7287-4D2F-BE40-893D-2CD94815AB54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59995-94BB-B441-BB6D-A7FBBBF0A3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88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59995-94BB-B441-BB6D-A7FBBBF0A33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01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220663"/>
            <a:ext cx="10642600" cy="165893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420938"/>
            <a:ext cx="10642600" cy="765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A2AB-B7DB-4BCF-BCC9-0DF6DB792D14}" type="datetimeFigureOut">
              <a:rPr lang="en-US" smtClean="0"/>
              <a:t>26-May-21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79A6-5D90-4973-8751-EA4140323947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7" y="3493698"/>
            <a:ext cx="12194367" cy="33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98425"/>
            <a:ext cx="10985500" cy="612775"/>
          </a:xfrm>
        </p:spPr>
        <p:txBody>
          <a:bodyPr/>
          <a:lstStyle>
            <a:lvl1pPr>
              <a:defRPr>
                <a:solidFill>
                  <a:srgbClr val="00417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971550"/>
            <a:ext cx="10985500" cy="5205413"/>
          </a:xfrm>
        </p:spPr>
        <p:txBody>
          <a:bodyPr/>
          <a:lstStyle>
            <a:lvl1pPr algn="just">
              <a:defRPr/>
            </a:lvl1pPr>
            <a:lvl2pPr marL="685800" indent="-228600" algn="just">
              <a:buFont typeface="Calibri" panose="020F0502020204030204" pitchFamily="34" charset="0"/>
              <a:buChar char="−"/>
              <a:defRPr sz="2600"/>
            </a:lvl2pPr>
            <a:lvl3pPr marL="1143000" indent="-228600" algn="just">
              <a:buFont typeface="Wingdings" panose="05000000000000000000" pitchFamily="2" charset="2"/>
              <a:buChar char="ü"/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A2AB-B7DB-4BCF-BCC9-0DF6DB792D14}" type="datetimeFigureOut">
              <a:rPr lang="en-US" smtClean="0"/>
              <a:t>26-May-21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79A6-5D90-4973-8751-EA4140323947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5961810"/>
            <a:ext cx="1219305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0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971550"/>
            <a:ext cx="5181600" cy="520541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971550"/>
            <a:ext cx="5181600" cy="520541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A2AB-B7DB-4BCF-BCC9-0DF6DB792D14}" type="datetimeFigureOut">
              <a:rPr lang="en-US" smtClean="0"/>
              <a:t>26-May-21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79A6-5D90-4973-8751-EA4140323947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612775"/>
          </a:xfrm>
        </p:spPr>
        <p:txBody>
          <a:bodyPr/>
          <a:lstStyle>
            <a:lvl1pPr>
              <a:defRPr>
                <a:solidFill>
                  <a:srgbClr val="00417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5961810"/>
            <a:ext cx="1219305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0388" cy="685800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57394" y="682625"/>
            <a:ext cx="10515600" cy="6127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4347713" y="2682815"/>
            <a:ext cx="3554083" cy="150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4653EC6-CE6D-4B47-B0A7-A03A09B186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297" y="2759030"/>
            <a:ext cx="1083980" cy="134666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9A59A57-7E79-48B1-9932-55D2BA5261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541" y="2753797"/>
            <a:ext cx="1083521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A2AB-B7DB-4BCF-BCC9-0DF6DB792D14}" type="datetimeFigureOut">
              <a:rPr lang="en-US" smtClean="0"/>
              <a:t>26-May-21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79A6-5D90-4973-8751-EA414032394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3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089" y="1585741"/>
            <a:ext cx="11661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Advantages and limitations in the operational use of Sentinel-2 for fire danger prediction and automatic update of burned area mapping in Italy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51583B-36F9-4945-B5AC-3474944B20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311" y="0"/>
            <a:ext cx="6743377" cy="12621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4660E0-CAF3-40BF-B979-875EC70FCD5C}"/>
              </a:ext>
            </a:extLst>
          </p:cNvPr>
          <p:cNvSpPr txBox="1"/>
          <p:nvPr/>
        </p:nvSpPr>
        <p:spPr>
          <a:xfrm>
            <a:off x="167425" y="3696045"/>
            <a:ext cx="40954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cap="all" dirty="0">
                <a:solidFill>
                  <a:schemeClr val="bg1"/>
                </a:solidFill>
              </a:rPr>
              <a:t>Francesco baghino</a:t>
            </a:r>
            <a:r>
              <a:rPr lang="it-IT" sz="1800" cap="all" baseline="30000" dirty="0">
                <a:solidFill>
                  <a:schemeClr val="bg1"/>
                </a:solidFill>
              </a:rPr>
              <a:t>1</a:t>
            </a:r>
            <a:r>
              <a:rPr lang="it-IT" sz="1800" cap="all" dirty="0">
                <a:solidFill>
                  <a:schemeClr val="bg1"/>
                </a:solidFill>
              </a:rPr>
              <a:t>, Guido Biondi</a:t>
            </a:r>
            <a:r>
              <a:rPr lang="it-IT" sz="1800" cap="all" baseline="30000" dirty="0">
                <a:solidFill>
                  <a:schemeClr val="bg1"/>
                </a:solidFill>
              </a:rPr>
              <a:t>1</a:t>
            </a:r>
            <a:r>
              <a:rPr lang="it-IT" sz="1800" cap="all" dirty="0">
                <a:solidFill>
                  <a:schemeClr val="bg1"/>
                </a:solidFill>
              </a:rPr>
              <a:t>, Edoardo Cremonese</a:t>
            </a:r>
            <a:r>
              <a:rPr lang="it-IT" sz="1800" cap="all" baseline="30000" dirty="0">
                <a:solidFill>
                  <a:schemeClr val="bg1"/>
                </a:solidFill>
              </a:rPr>
              <a:t>2</a:t>
            </a:r>
            <a:r>
              <a:rPr lang="it-IT" sz="1800" cap="all" dirty="0">
                <a:solidFill>
                  <a:schemeClr val="bg1"/>
                </a:solidFill>
              </a:rPr>
              <a:t>, Mirko D’Andrea</a:t>
            </a:r>
            <a:r>
              <a:rPr lang="it-IT" sz="1800" cap="all" baseline="30000" dirty="0">
                <a:solidFill>
                  <a:schemeClr val="bg1"/>
                </a:solidFill>
              </a:rPr>
              <a:t>1</a:t>
            </a:r>
            <a:r>
              <a:rPr lang="it-IT" sz="1800" cap="all" dirty="0">
                <a:solidFill>
                  <a:schemeClr val="bg1"/>
                </a:solidFill>
              </a:rPr>
              <a:t>, Elisabetta Fiori</a:t>
            </a:r>
            <a:r>
              <a:rPr lang="it-IT" sz="1800" cap="all" baseline="30000" dirty="0">
                <a:solidFill>
                  <a:schemeClr val="bg1"/>
                </a:solidFill>
              </a:rPr>
              <a:t>1</a:t>
            </a:r>
            <a:r>
              <a:rPr lang="it-IT" sz="1800" cap="all" dirty="0">
                <a:solidFill>
                  <a:schemeClr val="bg1"/>
                </a:solidFill>
              </a:rPr>
              <a:t>, </a:t>
            </a:r>
            <a:r>
              <a:rPr lang="it-IT" sz="1800" u="sng" cap="all" dirty="0">
                <a:solidFill>
                  <a:schemeClr val="bg1"/>
                </a:solidFill>
              </a:rPr>
              <a:t>Paolo Fiorucci</a:t>
            </a:r>
            <a:r>
              <a:rPr lang="it-IT" sz="1800" u="sng" cap="all" baseline="30000" dirty="0">
                <a:solidFill>
                  <a:schemeClr val="bg1"/>
                </a:solidFill>
              </a:rPr>
              <a:t>1</a:t>
            </a:r>
            <a:r>
              <a:rPr lang="it-IT" sz="1800" cap="all" dirty="0">
                <a:solidFill>
                  <a:schemeClr val="bg1"/>
                </a:solidFill>
              </a:rPr>
              <a:t>, Michel Isabellon</a:t>
            </a:r>
            <a:r>
              <a:rPr lang="it-IT" sz="1800" cap="all" baseline="30000" dirty="0">
                <a:solidFill>
                  <a:schemeClr val="bg1"/>
                </a:solidFill>
              </a:rPr>
              <a:t>1</a:t>
            </a:r>
            <a:r>
              <a:rPr lang="it-IT" sz="1800" cap="all" dirty="0">
                <a:solidFill>
                  <a:schemeClr val="bg1"/>
                </a:solidFill>
              </a:rPr>
              <a:t>,Umberto Morra di cella</a:t>
            </a:r>
            <a:r>
              <a:rPr lang="it-IT" sz="1800" cap="all" baseline="30000" dirty="0">
                <a:solidFill>
                  <a:schemeClr val="bg1"/>
                </a:solidFill>
              </a:rPr>
              <a:t>1,2</a:t>
            </a:r>
            <a:r>
              <a:rPr lang="it-IT" sz="1800" cap="all" dirty="0">
                <a:solidFill>
                  <a:schemeClr val="bg1"/>
                </a:solidFill>
              </a:rPr>
              <a:t>, Luca Pulvirenti</a:t>
            </a:r>
            <a:r>
              <a:rPr lang="it-IT" sz="1800" cap="all" baseline="30000" dirty="0">
                <a:solidFill>
                  <a:schemeClr val="bg1"/>
                </a:solidFill>
              </a:rPr>
              <a:t>1</a:t>
            </a:r>
            <a:r>
              <a:rPr lang="it-IT" sz="1800" cap="all" dirty="0">
                <a:solidFill>
                  <a:schemeClr val="bg1"/>
                </a:solidFill>
              </a:rPr>
              <a:t>, Giuseppe Squicciarino</a:t>
            </a:r>
            <a:r>
              <a:rPr lang="it-IT" sz="1800" cap="all" baseline="30000" dirty="0">
                <a:solidFill>
                  <a:schemeClr val="bg1"/>
                </a:solidFill>
              </a:rPr>
              <a:t>1</a:t>
            </a:r>
            <a:r>
              <a:rPr lang="it-IT" sz="1800" cap="all" dirty="0">
                <a:solidFill>
                  <a:schemeClr val="bg1"/>
                </a:solidFill>
              </a:rPr>
              <a:t> , Andrea trucchia</a:t>
            </a:r>
            <a:r>
              <a:rPr lang="it-IT" sz="1800" cap="all" baseline="30000" dirty="0">
                <a:solidFill>
                  <a:schemeClr val="bg1"/>
                </a:solidFill>
              </a:rPr>
              <a:t>1</a:t>
            </a:r>
            <a:r>
              <a:rPr lang="it-IT" sz="1800" cap="all" dirty="0">
                <a:solidFill>
                  <a:schemeClr val="bg1"/>
                </a:solidFill>
              </a:rPr>
              <a:t> </a:t>
            </a:r>
            <a:br>
              <a:rPr lang="it-IT" sz="1800" cap="all" dirty="0">
                <a:solidFill>
                  <a:schemeClr val="bg1"/>
                </a:solidFill>
              </a:rPr>
            </a:br>
            <a:endParaRPr lang="en-US" sz="1800" cap="all" dirty="0">
              <a:solidFill>
                <a:schemeClr val="bg1"/>
              </a:solidFill>
            </a:endParaRPr>
          </a:p>
          <a:p>
            <a:r>
              <a:rPr lang="en-GB" sz="1800" cap="all" baseline="30000" dirty="0">
                <a:solidFill>
                  <a:schemeClr val="bg1"/>
                </a:solidFill>
              </a:rPr>
              <a:t>1 </a:t>
            </a:r>
            <a:r>
              <a:rPr lang="en-GB" sz="1800" cap="all" dirty="0">
                <a:solidFill>
                  <a:schemeClr val="bg1"/>
                </a:solidFill>
              </a:rPr>
              <a:t>CIMA Research Foundation, Italy </a:t>
            </a:r>
            <a:br>
              <a:rPr lang="en-GB" sz="1800" cap="all" dirty="0">
                <a:solidFill>
                  <a:schemeClr val="bg1"/>
                </a:solidFill>
              </a:rPr>
            </a:br>
            <a:r>
              <a:rPr lang="en-GB" sz="1800" cap="all" baseline="30000" dirty="0">
                <a:solidFill>
                  <a:schemeClr val="bg1"/>
                </a:solidFill>
              </a:rPr>
              <a:t>2 </a:t>
            </a:r>
            <a:r>
              <a:rPr lang="en-GB" sz="1800" cap="all" dirty="0">
                <a:solidFill>
                  <a:schemeClr val="bg1"/>
                </a:solidFill>
              </a:rPr>
              <a:t>ARPA VDA, Italy</a:t>
            </a:r>
            <a:endParaRPr lang="it-IT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9C19B4-678E-401E-809D-FF84918A7203}"/>
              </a:ext>
            </a:extLst>
          </p:cNvPr>
          <p:cNvSpPr txBox="1"/>
          <p:nvPr/>
        </p:nvSpPr>
        <p:spPr>
          <a:xfrm>
            <a:off x="7929095" y="5272259"/>
            <a:ext cx="4200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cap="all" dirty="0" err="1">
                <a:solidFill>
                  <a:schemeClr val="bg1"/>
                </a:solidFill>
              </a:rPr>
              <a:t>Contacts</a:t>
            </a:r>
            <a:r>
              <a:rPr lang="it-IT" sz="1800" cap="all" dirty="0">
                <a:solidFill>
                  <a:schemeClr val="bg1"/>
                </a:solidFill>
              </a:rPr>
              <a:t>: paolo.fiorucci@cimafoundation.org</a:t>
            </a:r>
            <a:endParaRPr lang="it-IT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7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299" y="98425"/>
            <a:ext cx="11102125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automated</a:t>
            </a:r>
            <a:r>
              <a:rPr lang="it-IT" dirty="0"/>
              <a:t> mapping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41FF"/>
                </a:solidFill>
              </a:rPr>
              <a:t>Adavantages</a:t>
            </a:r>
            <a:r>
              <a:rPr lang="en-US" dirty="0">
                <a:solidFill>
                  <a:srgbClr val="0041FF"/>
                </a:solidFill>
              </a:rPr>
              <a:t>:</a:t>
            </a:r>
          </a:p>
          <a:p>
            <a:r>
              <a:rPr lang="en-US" dirty="0">
                <a:solidFill>
                  <a:srgbClr val="0041FF"/>
                </a:solidFill>
              </a:rPr>
              <a:t>Does not need any activation (timeliness of the maps).</a:t>
            </a:r>
          </a:p>
          <a:p>
            <a:r>
              <a:rPr lang="en-US" dirty="0">
                <a:solidFill>
                  <a:srgbClr val="0041FF"/>
                </a:solidFill>
              </a:rPr>
              <a:t>Allows for potentially mapping all the BA larger than the minimum mapping unit (1 ha) (reduced omission error)</a:t>
            </a:r>
          </a:p>
          <a:p>
            <a:r>
              <a:rPr lang="en-US" dirty="0">
                <a:solidFill>
                  <a:srgbClr val="0041FF"/>
                </a:solidFill>
              </a:rPr>
              <a:t>Allows for building a dataset of BA (statistics about the impact of forest fires during the fire season)</a:t>
            </a:r>
          </a:p>
          <a:p>
            <a:endParaRPr lang="en-US" dirty="0">
              <a:solidFill>
                <a:srgbClr val="0041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Limitations:</a:t>
            </a:r>
          </a:p>
          <a:p>
            <a:r>
              <a:rPr lang="en-US" dirty="0">
                <a:solidFill>
                  <a:srgbClr val="002060"/>
                </a:solidFill>
              </a:rPr>
              <a:t>Cloud masking is very critical for a tool which processes all the available S2 images of Italy (data with cloud cover &gt; 40% are discarded)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Undetected clouds → commission error</a:t>
            </a:r>
          </a:p>
          <a:p>
            <a:r>
              <a:rPr lang="en-US" dirty="0">
                <a:solidFill>
                  <a:srgbClr val="002060"/>
                </a:solidFill>
              </a:rPr>
              <a:t>Cloud masking relies on the scene classification included in the S2 L2A products (sometimes affected by errors)</a:t>
            </a:r>
          </a:p>
          <a:p>
            <a:r>
              <a:rPr lang="en-US" dirty="0">
                <a:solidFill>
                  <a:srgbClr val="002060"/>
                </a:solidFill>
              </a:rPr>
              <a:t>In general supervision by a skilled user increases mapping accuracy (especially for low severity fires) </a:t>
            </a:r>
          </a:p>
          <a:p>
            <a:endParaRPr lang="it-IT" dirty="0"/>
          </a:p>
        </p:txBody>
      </p:sp>
      <p:sp>
        <p:nvSpPr>
          <p:cNvPr id="10" name="Segnaposto contenuto 7"/>
          <p:cNvSpPr txBox="1">
            <a:spLocks/>
          </p:cNvSpPr>
          <p:nvPr/>
        </p:nvSpPr>
        <p:spPr>
          <a:xfrm>
            <a:off x="495300" y="2740856"/>
            <a:ext cx="3800475" cy="2872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3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1A54E-AE73-4B01-9B4C-65C39886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A5D4E6-206D-40ED-B3B6-3FAC0608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232F2C-9836-447F-A3F1-85E42F479F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2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45CF27-3676-4CB9-9317-295D98BE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03A997-C813-47F1-85F7-A41E2F52B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1A4F7E-8AC2-4EE0-9912-1EB1130119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10543-FF6C-442D-BB37-4F89B24A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2294B9-A752-4C20-960D-41621DCE4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A28B1B-2F0A-432D-A940-D9EA973B8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5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126A1-0DAB-4020-9B72-B3D66B8C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F56C94-438F-4BAA-A2FC-56CEE6A6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D31EBE-58B6-4AAA-92CF-11C9D3EE2C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6F26C-DA9B-46A7-95C7-C3D9EAD5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CB50C-5570-47E9-A0B9-49B66B962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C66FCE-A927-410C-A440-613548388B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5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EAFD9E-7911-4A06-BF5D-B81892EF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3DB7C-49F7-4BC5-A62B-60690A028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68DB802-E82E-4DE1-84B6-7CDD656B7E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5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88D5B-DF3D-4A66-8F4E-BA1A118A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4D0247-CC27-40CF-BBD1-645FBD03F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D221B1-6D24-4D7F-9304-E5A0DD1496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F83EA-BBD9-4FC0-8888-3E248F20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9C93F4-2BCC-4FCA-A819-8A446975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9D5108-5E1F-4899-B800-FB8FA82005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59B34C-02BD-4156-AAAB-F44D6B63DB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9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02EDD1-1881-4BCF-B886-01DD9FAE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D8F76-F5E9-4120-9AE5-1052AC6E1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0A63FB-CA5A-4231-B16E-AC31C60BAB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E2BBD96-B6B9-4BBE-ADB8-C2DCA0BCD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20" y="-31750"/>
            <a:ext cx="9143980" cy="6857990"/>
          </a:xfrm>
          <a:prstGeom prst="rect">
            <a:avLst/>
          </a:prstGeom>
          <a:noFill/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CF3F1ABC-14B8-480E-A03A-9E14D92FB066}"/>
              </a:ext>
            </a:extLst>
          </p:cNvPr>
          <p:cNvGrpSpPr/>
          <p:nvPr/>
        </p:nvGrpSpPr>
        <p:grpSpPr>
          <a:xfrm>
            <a:off x="4013201" y="1193801"/>
            <a:ext cx="4651377" cy="3660765"/>
            <a:chOff x="2489200" y="1193800"/>
            <a:chExt cx="4651377" cy="3660765"/>
          </a:xfrm>
        </p:grpSpPr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B3C3F6C4-9B18-418B-A9DC-60A3878F54C8}"/>
                </a:ext>
              </a:extLst>
            </p:cNvPr>
            <p:cNvSpPr/>
            <p:nvPr/>
          </p:nvSpPr>
          <p:spPr>
            <a:xfrm>
              <a:off x="2527300" y="1193800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B90D04A9-7468-4B43-BACF-C7597179F936}"/>
                </a:ext>
              </a:extLst>
            </p:cNvPr>
            <p:cNvSpPr/>
            <p:nvPr/>
          </p:nvSpPr>
          <p:spPr>
            <a:xfrm>
              <a:off x="3054350" y="1193800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BE553538-8DC0-4A91-982F-5A139FDDEF5F}"/>
                </a:ext>
              </a:extLst>
            </p:cNvPr>
            <p:cNvSpPr/>
            <p:nvPr/>
          </p:nvSpPr>
          <p:spPr>
            <a:xfrm>
              <a:off x="3054350" y="1549400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72D28F4-E6F1-4CED-969B-DB1493FE77E2}"/>
                </a:ext>
              </a:extLst>
            </p:cNvPr>
            <p:cNvSpPr/>
            <p:nvPr/>
          </p:nvSpPr>
          <p:spPr>
            <a:xfrm>
              <a:off x="3600450" y="1549400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B9F23DA8-E739-4831-93C7-BD13F922534C}"/>
                </a:ext>
              </a:extLst>
            </p:cNvPr>
            <p:cNvSpPr/>
            <p:nvPr/>
          </p:nvSpPr>
          <p:spPr>
            <a:xfrm>
              <a:off x="3092450" y="1949450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1DC278FB-8FDE-428C-BAAA-62163A76C63B}"/>
                </a:ext>
              </a:extLst>
            </p:cNvPr>
            <p:cNvSpPr/>
            <p:nvPr/>
          </p:nvSpPr>
          <p:spPr>
            <a:xfrm>
              <a:off x="2527300" y="2870200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6A761685-4476-4188-8404-73664CD677DF}"/>
                </a:ext>
              </a:extLst>
            </p:cNvPr>
            <p:cNvSpPr/>
            <p:nvPr/>
          </p:nvSpPr>
          <p:spPr>
            <a:xfrm>
              <a:off x="3054350" y="2838450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53789E41-4CA7-4C4C-BADB-F8019E4A5B80}"/>
                </a:ext>
              </a:extLst>
            </p:cNvPr>
            <p:cNvSpPr/>
            <p:nvPr/>
          </p:nvSpPr>
          <p:spPr>
            <a:xfrm>
              <a:off x="2489200" y="4264015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E577EEE8-40DB-4281-8E18-EF8E18DF0E26}"/>
                </a:ext>
              </a:extLst>
            </p:cNvPr>
            <p:cNvSpPr/>
            <p:nvPr/>
          </p:nvSpPr>
          <p:spPr>
            <a:xfrm>
              <a:off x="3054350" y="3889365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C35046A0-B5FC-45EE-987F-7270413D73DA}"/>
                </a:ext>
              </a:extLst>
            </p:cNvPr>
            <p:cNvSpPr/>
            <p:nvPr/>
          </p:nvSpPr>
          <p:spPr>
            <a:xfrm>
              <a:off x="3600450" y="3878252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DAA9AA89-C6EE-410F-81AF-C551C9A541FE}"/>
                </a:ext>
              </a:extLst>
            </p:cNvPr>
            <p:cNvSpPr/>
            <p:nvPr/>
          </p:nvSpPr>
          <p:spPr>
            <a:xfrm>
              <a:off x="3073400" y="4252902"/>
              <a:ext cx="603250" cy="5905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DA889A7B-FE03-4E68-9D87-D070F1A36844}"/>
                </a:ext>
              </a:extLst>
            </p:cNvPr>
            <p:cNvSpPr txBox="1"/>
            <p:nvPr/>
          </p:nvSpPr>
          <p:spPr>
            <a:xfrm>
              <a:off x="4886327" y="2626519"/>
              <a:ext cx="2254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FF00"/>
                  </a:solidFill>
                </a:rPr>
                <a:t>MSG SEVERI</a:t>
              </a:r>
            </a:p>
            <a:p>
              <a:r>
                <a:rPr lang="it-IT" dirty="0">
                  <a:solidFill>
                    <a:srgbClr val="FFFF00"/>
                  </a:solidFill>
                </a:rPr>
                <a:t>MODIS HOT SPOT</a:t>
              </a:r>
            </a:p>
            <a:p>
              <a:r>
                <a:rPr lang="it-IT" dirty="0">
                  <a:solidFill>
                    <a:srgbClr val="FFFF00"/>
                  </a:solidFill>
                </a:rPr>
                <a:t>H-SAF &amp; LSA-SAF</a:t>
              </a:r>
            </a:p>
            <a:p>
              <a:r>
                <a:rPr lang="it-IT" dirty="0">
                  <a:solidFill>
                    <a:srgbClr val="FFFF00"/>
                  </a:solidFill>
                </a:rPr>
                <a:t>Sentinel2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887CE06-8F21-4E61-87DB-0AB0B3E5FFBE}"/>
              </a:ext>
            </a:extLst>
          </p:cNvPr>
          <p:cNvSpPr txBox="1"/>
          <p:nvPr/>
        </p:nvSpPr>
        <p:spPr>
          <a:xfrm>
            <a:off x="6343787" y="749122"/>
            <a:ext cx="242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Real time </a:t>
            </a:r>
            <a:r>
              <a:rPr lang="it-IT" dirty="0" err="1">
                <a:solidFill>
                  <a:srgbClr val="FFFF00"/>
                </a:solidFill>
              </a:rPr>
              <a:t>observations</a:t>
            </a:r>
            <a:endParaRPr lang="it-IT" dirty="0">
              <a:solidFill>
                <a:srgbClr val="FFFF00"/>
              </a:solidFill>
            </a:endParaRPr>
          </a:p>
          <a:p>
            <a:r>
              <a:rPr lang="it-IT" dirty="0">
                <a:solidFill>
                  <a:srgbClr val="FFFF00"/>
                </a:solidFill>
              </a:rPr>
              <a:t>EO data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055A112-F3E6-4ABB-971D-C485F61C8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647" y="1173014"/>
            <a:ext cx="9144000" cy="51435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B9829D3-D35D-4222-B480-F38978762F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387" y="971550"/>
            <a:ext cx="2168413" cy="6761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9471132-2178-4D9E-8DD6-2013BE3BDF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414" y="1647670"/>
            <a:ext cx="2834358" cy="488295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926FED4D-A2D0-40D8-9FCF-2748B825DDF7}"/>
              </a:ext>
            </a:extLst>
          </p:cNvPr>
          <p:cNvSpPr txBox="1">
            <a:spLocks/>
          </p:cNvSpPr>
          <p:nvPr/>
        </p:nvSpPr>
        <p:spPr>
          <a:xfrm>
            <a:off x="894664" y="73997"/>
            <a:ext cx="10466263" cy="114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1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On-demand Wildfire Nowcast and Forecast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35EF120-2A7C-415D-A0BF-09F27A95E29D}"/>
              </a:ext>
            </a:extLst>
          </p:cNvPr>
          <p:cNvSpPr txBox="1">
            <a:spLocks/>
          </p:cNvSpPr>
          <p:nvPr/>
        </p:nvSpPr>
        <p:spPr>
          <a:xfrm>
            <a:off x="905552" y="5219055"/>
            <a:ext cx="10575248" cy="540848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solidFill>
              <a:schemeClr val="tx2"/>
            </a:solidFill>
            <a:prstDash val="dash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to predict the spread and the potential impacts of an active fire, based on EO data, supporting decisions during emergencies</a:t>
            </a:r>
            <a:endParaRPr lang="en-US" sz="2000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F69B347-805D-4934-99F8-E6353CCB588C}"/>
              </a:ext>
            </a:extLst>
          </p:cNvPr>
          <p:cNvSpPr/>
          <p:nvPr/>
        </p:nvSpPr>
        <p:spPr>
          <a:xfrm>
            <a:off x="4670690" y="2135965"/>
            <a:ext cx="3044971" cy="305229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02A9-20AF-455A-A705-8EA1436A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CD5A21-40DF-4508-B6CA-E4AC0BDE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D84352-6FC6-4E88-8E04-F87FB8B91C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6" name="Cuore 5">
            <a:extLst>
              <a:ext uri="{FF2B5EF4-FFF2-40B4-BE49-F238E27FC236}">
                <a16:creationId xmlns:a16="http://schemas.microsoft.com/office/drawing/2014/main" id="{169A451E-A5BF-4C4D-AA60-9AA28FC86E5F}"/>
              </a:ext>
            </a:extLst>
          </p:cNvPr>
          <p:cNvSpPr/>
          <p:nvPr/>
        </p:nvSpPr>
        <p:spPr>
          <a:xfrm>
            <a:off x="6219291" y="3041152"/>
            <a:ext cx="976045" cy="1294543"/>
          </a:xfrm>
          <a:prstGeom prst="hear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D11A5C0-2F30-4B98-9FDF-7DA61EE9D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F7FA05-A62F-44DB-AC11-4FE9D5F02530}"/>
              </a:ext>
            </a:extLst>
          </p:cNvPr>
          <p:cNvSpPr txBox="1"/>
          <p:nvPr/>
        </p:nvSpPr>
        <p:spPr>
          <a:xfrm>
            <a:off x="1085613" y="1984921"/>
            <a:ext cx="7941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3884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9D741C-6AB9-4DF4-AF0E-6E1892F382E9}"/>
              </a:ext>
            </a:extLst>
          </p:cNvPr>
          <p:cNvSpPr txBox="1"/>
          <p:nvPr/>
        </p:nvSpPr>
        <p:spPr>
          <a:xfrm>
            <a:off x="5250451" y="5676226"/>
            <a:ext cx="24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Daily Fire Danger Index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9E4F95-0214-498B-B534-EEB7DA829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55" y="1079734"/>
            <a:ext cx="1920000" cy="108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A9A248-D1BA-472C-884F-7EC517BC1EBA}"/>
              </a:ext>
            </a:extLst>
          </p:cNvPr>
          <p:cNvSpPr txBox="1"/>
          <p:nvPr/>
        </p:nvSpPr>
        <p:spPr>
          <a:xfrm>
            <a:off x="8149215" y="710402"/>
            <a:ext cx="166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SENTINEL2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1AFAB8B-DD49-4F72-8647-997AAEEBC11C}"/>
              </a:ext>
            </a:extLst>
          </p:cNvPr>
          <p:cNvSpPr/>
          <p:nvPr/>
        </p:nvSpPr>
        <p:spPr>
          <a:xfrm flipH="1">
            <a:off x="5452858" y="4316046"/>
            <a:ext cx="2163716" cy="311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54A4932-C13E-4676-899D-00B3C4EB6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944" y="2374672"/>
            <a:ext cx="1728000" cy="108000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7874C9F-13A8-42F4-88A3-B352C7133BE9}"/>
              </a:ext>
            </a:extLst>
          </p:cNvPr>
          <p:cNvSpPr txBox="1"/>
          <p:nvPr/>
        </p:nvSpPr>
        <p:spPr>
          <a:xfrm>
            <a:off x="8977887" y="2570373"/>
            <a:ext cx="159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 days NDVI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F6C9C09-39F1-4F57-965A-A2B54C7C9B00}"/>
              </a:ext>
            </a:extLst>
          </p:cNvPr>
          <p:cNvSpPr txBox="1"/>
          <p:nvPr/>
        </p:nvSpPr>
        <p:spPr>
          <a:xfrm>
            <a:off x="5130944" y="3860639"/>
            <a:ext cx="273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3h </a:t>
            </a:r>
            <a:r>
              <a:rPr lang="it-IT" dirty="0" err="1"/>
              <a:t>Potential</a:t>
            </a:r>
            <a:r>
              <a:rPr lang="it-IT" dirty="0"/>
              <a:t> Rate of spread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D3DF74D-C787-4955-8F2B-4F43AF5126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944" y="902333"/>
            <a:ext cx="1728000" cy="108000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4BD23A2-D02A-4409-8DEE-BAEC5A34D337}"/>
              </a:ext>
            </a:extLst>
          </p:cNvPr>
          <p:cNvSpPr txBox="1"/>
          <p:nvPr/>
        </p:nvSpPr>
        <p:spPr>
          <a:xfrm>
            <a:off x="1235353" y="507571"/>
            <a:ext cx="646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Weather</a:t>
            </a:r>
            <a:r>
              <a:rPr lang="it-IT" dirty="0"/>
              <a:t> forecasts &amp; </a:t>
            </a:r>
            <a:r>
              <a:rPr lang="it-IT" dirty="0" err="1"/>
              <a:t>observations</a:t>
            </a:r>
            <a:endParaRPr lang="it-IT" dirty="0"/>
          </a:p>
        </p:txBody>
      </p: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45741DF4-76F6-4463-AB1A-CA5F782BA9E2}"/>
              </a:ext>
            </a:extLst>
          </p:cNvPr>
          <p:cNvSpPr/>
          <p:nvPr/>
        </p:nvSpPr>
        <p:spPr>
          <a:xfrm>
            <a:off x="4155900" y="1981069"/>
            <a:ext cx="234593" cy="3797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in giù 33">
            <a:extLst>
              <a:ext uri="{FF2B5EF4-FFF2-40B4-BE49-F238E27FC236}">
                <a16:creationId xmlns:a16="http://schemas.microsoft.com/office/drawing/2014/main" id="{8C52855E-34B8-41D1-BB85-AE9C30AF997E}"/>
              </a:ext>
            </a:extLst>
          </p:cNvPr>
          <p:cNvSpPr/>
          <p:nvPr/>
        </p:nvSpPr>
        <p:spPr>
          <a:xfrm>
            <a:off x="8603295" y="2243737"/>
            <a:ext cx="404723" cy="12627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7ACD4FD7-5430-4100-8B91-A4E99AA716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962" y="3631484"/>
            <a:ext cx="1728000" cy="108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37A8857-926D-494D-BAE3-490E6C5963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617" y="3905911"/>
            <a:ext cx="1728000" cy="108000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FBE0FD1-8724-46CC-B19A-46875D489147}"/>
              </a:ext>
            </a:extLst>
          </p:cNvPr>
          <p:cNvSpPr txBox="1"/>
          <p:nvPr/>
        </p:nvSpPr>
        <p:spPr>
          <a:xfrm>
            <a:off x="1620767" y="1205348"/>
            <a:ext cx="738664" cy="37328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3600" dirty="0" err="1"/>
              <a:t>Early</a:t>
            </a:r>
            <a:r>
              <a:rPr lang="it-IT" sz="3600" dirty="0"/>
              <a:t> </a:t>
            </a:r>
            <a:r>
              <a:rPr lang="it-IT" sz="3600" dirty="0" err="1"/>
              <a:t>warning</a:t>
            </a:r>
            <a:endParaRPr lang="it-IT" sz="3600" dirty="0"/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76AA1E92-8865-465B-BFE6-1A5C17086AC3}"/>
              </a:ext>
            </a:extLst>
          </p:cNvPr>
          <p:cNvSpPr/>
          <p:nvPr/>
        </p:nvSpPr>
        <p:spPr>
          <a:xfrm>
            <a:off x="4147864" y="3462192"/>
            <a:ext cx="234593" cy="3797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60F0C4-1623-4B28-A3D5-519EF4B097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618" y="5320892"/>
            <a:ext cx="1731037" cy="1080000"/>
          </a:xfrm>
          <a:prstGeom prst="rect">
            <a:avLst/>
          </a:prstGeom>
        </p:spPr>
      </p:pic>
      <p:sp>
        <p:nvSpPr>
          <p:cNvPr id="32" name="Freccia in giù 31">
            <a:extLst>
              <a:ext uri="{FF2B5EF4-FFF2-40B4-BE49-F238E27FC236}">
                <a16:creationId xmlns:a16="http://schemas.microsoft.com/office/drawing/2014/main" id="{E9A3DD15-8468-4A32-87AB-9B8BBB3EB682}"/>
              </a:ext>
            </a:extLst>
          </p:cNvPr>
          <p:cNvSpPr/>
          <p:nvPr/>
        </p:nvSpPr>
        <p:spPr>
          <a:xfrm>
            <a:off x="4164843" y="4973183"/>
            <a:ext cx="234593" cy="3797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14D3609-B80F-447C-8BEE-2B2C7D19B53C}"/>
              </a:ext>
            </a:extLst>
          </p:cNvPr>
          <p:cNvSpPr txBox="1"/>
          <p:nvPr/>
        </p:nvSpPr>
        <p:spPr>
          <a:xfrm>
            <a:off x="5130944" y="2323812"/>
            <a:ext cx="28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3h Dead Fine </a:t>
            </a:r>
            <a:r>
              <a:rPr lang="it-IT" dirty="0" err="1"/>
              <a:t>Fuel</a:t>
            </a:r>
            <a:r>
              <a:rPr lang="it-IT" dirty="0"/>
              <a:t> </a:t>
            </a:r>
            <a:r>
              <a:rPr lang="it-IT" dirty="0" err="1"/>
              <a:t>Moisture</a:t>
            </a:r>
            <a:endParaRPr lang="it-IT" dirty="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D579CF50-8AC0-4B8B-87BB-B966D4BA939A}"/>
              </a:ext>
            </a:extLst>
          </p:cNvPr>
          <p:cNvSpPr/>
          <p:nvPr/>
        </p:nvSpPr>
        <p:spPr>
          <a:xfrm rot="16200000" flipH="1">
            <a:off x="8610679" y="4841153"/>
            <a:ext cx="482760" cy="311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B387AE6-95A6-4975-BF97-775433C67E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602" y="5318021"/>
            <a:ext cx="778719" cy="98399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504A697-9334-46A7-8109-9728B0E6CD2F}"/>
              </a:ext>
            </a:extLst>
          </p:cNvPr>
          <p:cNvSpPr txBox="1"/>
          <p:nvPr/>
        </p:nvSpPr>
        <p:spPr>
          <a:xfrm>
            <a:off x="9284834" y="5441861"/>
            <a:ext cx="159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Burned</a:t>
            </a:r>
            <a:r>
              <a:rPr lang="it-IT" dirty="0"/>
              <a:t> </a:t>
            </a:r>
            <a:r>
              <a:rPr lang="it-IT" dirty="0" err="1"/>
              <a:t>areas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262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NRT Mapping of BA and NDWI using S2 data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2FFF5B-DE95-46F1-9781-6489F4E8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S2 acquisition plan guarantees a continuous streaming of multispectral data (5-day revisit) </a:t>
            </a:r>
          </a:p>
          <a:p>
            <a:endParaRPr lang="en-US" sz="800" dirty="0"/>
          </a:p>
          <a:p>
            <a:r>
              <a:rPr lang="en-US" dirty="0"/>
              <a:t>A systematic production of maps of vegetation indices and BA maps at </a:t>
            </a:r>
            <a:r>
              <a:rPr lang="en-US" i="1" dirty="0">
                <a:solidFill>
                  <a:srgbClr val="004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medium-high spatial resolution (20m) </a:t>
            </a:r>
            <a:r>
              <a:rPr lang="en-US" dirty="0"/>
              <a:t>can be envisaged</a:t>
            </a:r>
          </a:p>
          <a:p>
            <a:endParaRPr lang="en-US" sz="800" dirty="0"/>
          </a:p>
          <a:p>
            <a:r>
              <a:rPr lang="en-US" dirty="0"/>
              <a:t> </a:t>
            </a:r>
            <a:r>
              <a:rPr lang="it-IT" dirty="0"/>
              <a:t>Software AUTOBAM (</a:t>
            </a:r>
            <a:r>
              <a:rPr lang="it-IT" dirty="0" err="1"/>
              <a:t>AUTOmatic</a:t>
            </a:r>
            <a:r>
              <a:rPr lang="it-IT" dirty="0"/>
              <a:t> </a:t>
            </a:r>
            <a:r>
              <a:rPr lang="it-IT" dirty="0" err="1"/>
              <a:t>Burned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 Mapper): </a:t>
            </a:r>
            <a:r>
              <a:rPr lang="en-US" dirty="0"/>
              <a:t>fully automated processing chain for NRT mapping of BA from multitemporal spectral indices derived from S2 data. </a:t>
            </a:r>
          </a:p>
          <a:p>
            <a:pPr lvl="1"/>
            <a:r>
              <a:rPr lang="en-US" dirty="0"/>
              <a:t>It also produces maps of NDVI &amp; NDWI </a:t>
            </a:r>
          </a:p>
          <a:p>
            <a:pPr lvl="1"/>
            <a:endParaRPr lang="en-US" sz="800" dirty="0"/>
          </a:p>
          <a:p>
            <a:r>
              <a:rPr lang="it-IT" dirty="0"/>
              <a:t>AUTOBAM works</a:t>
            </a:r>
            <a:r>
              <a:rPr lang="en-US" dirty="0"/>
              <a:t> at national scale (Italy), but the BA mapping can be in principle applied everywhere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45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AUTOBAM </a:t>
            </a:r>
            <a:r>
              <a:rPr lang="it-IT" dirty="0" err="1"/>
              <a:t>requirements</a:t>
            </a:r>
            <a:r>
              <a:rPr lang="it-IT" dirty="0"/>
              <a:t> and </a:t>
            </a:r>
            <a:r>
              <a:rPr lang="it-IT" dirty="0" err="1"/>
              <a:t>characteristics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data: S2 </a:t>
            </a:r>
            <a:r>
              <a:rPr lang="en-US" dirty="0">
                <a:solidFill>
                  <a:srgbClr val="004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2A products</a:t>
            </a:r>
          </a:p>
          <a:p>
            <a:r>
              <a:rPr lang="en-US" dirty="0"/>
              <a:t>Fully automated </a:t>
            </a:r>
          </a:p>
          <a:p>
            <a:pPr lvl="1"/>
            <a:r>
              <a:rPr lang="en-US" dirty="0"/>
              <a:t>including S2 data download and delivering of the maps to the end user (Italian DPC)</a:t>
            </a:r>
          </a:p>
          <a:p>
            <a:r>
              <a:rPr lang="en-US" dirty="0"/>
              <a:t>Working 365 days-a-year</a:t>
            </a:r>
          </a:p>
          <a:p>
            <a:r>
              <a:rPr lang="en-US" dirty="0"/>
              <a:t>Running once a day at 02:00 AM</a:t>
            </a:r>
          </a:p>
          <a:p>
            <a:r>
              <a:rPr lang="en-US" dirty="0"/>
              <a:t>Output maps available within 20 h from the S2 acquisition (level 2A products available  in 8-10 h)</a:t>
            </a:r>
          </a:p>
          <a:p>
            <a:r>
              <a:rPr lang="en-US" dirty="0"/>
              <a:t>Resolution of the output maps </a:t>
            </a:r>
            <a:r>
              <a:rPr lang="en-US" dirty="0">
                <a:solidFill>
                  <a:srgbClr val="004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20m</a:t>
            </a:r>
          </a:p>
          <a:p>
            <a:r>
              <a:rPr lang="en-US" dirty="0"/>
              <a:t>BA maps include a </a:t>
            </a:r>
            <a:r>
              <a:rPr lang="en-US" dirty="0">
                <a:solidFill>
                  <a:srgbClr val="004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flag </a:t>
            </a:r>
            <a:r>
              <a:rPr lang="en-US" dirty="0"/>
              <a:t>giving indications about the agreement with ancillary active fire products (VIIRS, MODIS, MSG) </a:t>
            </a:r>
          </a:p>
        </p:txBody>
      </p:sp>
    </p:spTree>
    <p:extLst>
      <p:ext uri="{BB962C8B-B14F-4D97-AF65-F5344CB8AC3E}">
        <p14:creationId xmlns:p14="http://schemas.microsoft.com/office/powerpoint/2010/main" val="352759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93A1A1-3358-4D51-8454-6F6B037A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S2 coverage of </a:t>
            </a:r>
            <a:r>
              <a:rPr lang="it-IT" dirty="0" err="1"/>
              <a:t>Italy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4CBE0DD-040D-4DD4-B47F-9BAABEDE5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Revisit</a:t>
            </a:r>
            <a:r>
              <a:rPr lang="it-IT" dirty="0"/>
              <a:t> time 5 days (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longer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of cloud cover)</a:t>
            </a:r>
          </a:p>
          <a:p>
            <a:r>
              <a:rPr lang="it-IT" dirty="0"/>
              <a:t>6 </a:t>
            </a:r>
            <a:r>
              <a:rPr lang="it-IT" dirty="0" err="1"/>
              <a:t>orbits</a:t>
            </a:r>
            <a:r>
              <a:rPr lang="it-IT" dirty="0"/>
              <a:t>, 70 </a:t>
            </a:r>
            <a:r>
              <a:rPr lang="it-IT" dirty="0" err="1"/>
              <a:t>tiles</a:t>
            </a:r>
            <a:endParaRPr lang="it-IT" dirty="0"/>
          </a:p>
        </p:txBody>
      </p:sp>
      <p:pic>
        <p:nvPicPr>
          <p:cNvPr id="4" name="1608_004_AR_EN">
            <a:hlinkClick r:id="" action="ppaction://media"/>
            <a:extLst>
              <a:ext uri="{FF2B5EF4-FFF2-40B4-BE49-F238E27FC236}">
                <a16:creationId xmlns:a16="http://schemas.microsoft.com/office/drawing/2014/main" id="{EA317651-B397-40FC-BB7E-5341460952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4521" y="2802633"/>
            <a:ext cx="5417479" cy="36601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5C896C-020A-4B9F-A51E-BB69DFBEDE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4507"/>
            <a:ext cx="3193408" cy="2966321"/>
          </a:xfrm>
          <a:prstGeom prst="rect">
            <a:avLst/>
          </a:prstGeom>
        </p:spPr>
      </p:pic>
      <p:pic>
        <p:nvPicPr>
          <p:cNvPr id="6" name="Immagine 5" descr="Immagine che contiene testo, montagna, treno, molti&#10;&#10;Descrizione generata automaticamente">
            <a:extLst>
              <a:ext uri="{FF2B5EF4-FFF2-40B4-BE49-F238E27FC236}">
                <a16:creationId xmlns:a16="http://schemas.microsoft.com/office/drawing/2014/main" id="{7BFC6027-C4F7-4B9B-9B5A-84E0544B44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872" y="2089324"/>
            <a:ext cx="3746649" cy="45498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7CE33F-E00E-4EA9-AD34-8C115743DC2A}"/>
              </a:ext>
            </a:extLst>
          </p:cNvPr>
          <p:cNvSpPr txBox="1"/>
          <p:nvPr/>
        </p:nvSpPr>
        <p:spPr>
          <a:xfrm>
            <a:off x="6848475" y="6035807"/>
            <a:ext cx="210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>
                    <a:lumMod val="95000"/>
                  </a:schemeClr>
                </a:solidFill>
              </a:rPr>
              <a:t>Courtesy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 from ESA</a:t>
            </a:r>
          </a:p>
        </p:txBody>
      </p:sp>
    </p:spTree>
    <p:extLst>
      <p:ext uri="{BB962C8B-B14F-4D97-AF65-F5344CB8AC3E}">
        <p14:creationId xmlns:p14="http://schemas.microsoft.com/office/powerpoint/2010/main" val="39832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E72C0A-A7D2-4A20-A0F7-2B74141F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VI </a:t>
            </a:r>
            <a:r>
              <a:rPr lang="it-IT" dirty="0" err="1"/>
              <a:t>analysis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8E3CEB-72F8-488E-87A8-2BD645870FF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50" y="1136650"/>
            <a:ext cx="5731510" cy="45847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8DFC6B-7296-4ABD-9EAA-D1A5E60F10F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470" y="264018"/>
            <a:ext cx="4814758" cy="57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BE9D791-BB08-4B3B-A5CA-4E87AEE315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20" y="281940"/>
            <a:ext cx="8671560" cy="629412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CF64879-053F-41E0-AF01-11CBE5761FF9}"/>
              </a:ext>
            </a:extLst>
          </p:cNvPr>
          <p:cNvSpPr txBox="1"/>
          <p:nvPr/>
        </p:nvSpPr>
        <p:spPr>
          <a:xfrm>
            <a:off x="3619929" y="647273"/>
            <a:ext cx="527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/>
              <a:t>Results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492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16389-9C09-423A-A277-022D0864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0A873F-EFC6-41AE-8CE2-ADE59EA5D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0723EF-40B0-46B9-AEEC-2701569C6A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98425"/>
            <a:ext cx="11044667" cy="6212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F0B5FD-7FE1-43AD-9B26-A686EFD8A3C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811" y="1951149"/>
            <a:ext cx="3282172" cy="364986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B1382A-08E0-48E9-B906-A5B342F366EC}"/>
              </a:ext>
            </a:extLst>
          </p:cNvPr>
          <p:cNvSpPr txBox="1"/>
          <p:nvPr/>
        </p:nvSpPr>
        <p:spPr>
          <a:xfrm>
            <a:off x="809017" y="1674254"/>
            <a:ext cx="356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</a:rPr>
              <a:t>Limitation</a:t>
            </a:r>
            <a:r>
              <a:rPr lang="it-IT" sz="2800" b="1" dirty="0">
                <a:solidFill>
                  <a:schemeClr val="bg1"/>
                </a:solidFill>
              </a:rPr>
              <a:t>:</a:t>
            </a:r>
          </a:p>
          <a:p>
            <a:r>
              <a:rPr lang="it-IT" sz="2800" dirty="0" err="1">
                <a:solidFill>
                  <a:srgbClr val="FFFF00"/>
                </a:solidFill>
              </a:rPr>
              <a:t>Revisit</a:t>
            </a:r>
            <a:r>
              <a:rPr lang="it-IT" sz="2800" dirty="0">
                <a:solidFill>
                  <a:srgbClr val="FFFF00"/>
                </a:solidFill>
              </a:rPr>
              <a:t> time</a:t>
            </a:r>
          </a:p>
          <a:p>
            <a:endParaRPr lang="it-IT" sz="2800" dirty="0">
              <a:solidFill>
                <a:srgbClr val="FFFF00"/>
              </a:solidFill>
            </a:endParaRPr>
          </a:p>
          <a:p>
            <a:r>
              <a:rPr lang="it-IT" sz="2800" b="1" dirty="0">
                <a:solidFill>
                  <a:schemeClr val="bg1"/>
                </a:solidFill>
              </a:rPr>
              <a:t>Solution:</a:t>
            </a:r>
          </a:p>
          <a:p>
            <a:r>
              <a:rPr lang="it-IT" sz="2800" dirty="0">
                <a:solidFill>
                  <a:srgbClr val="FFFF00"/>
                </a:solidFill>
              </a:rPr>
              <a:t>Gap filling of </a:t>
            </a:r>
            <a:r>
              <a:rPr lang="it-IT" sz="2800" dirty="0" err="1">
                <a:solidFill>
                  <a:srgbClr val="FFFF00"/>
                </a:solidFill>
              </a:rPr>
              <a:t>Sentinel</a:t>
            </a:r>
            <a:r>
              <a:rPr lang="it-IT" sz="2800" dirty="0">
                <a:solidFill>
                  <a:srgbClr val="FFFF00"/>
                </a:solidFill>
              </a:rPr>
              <a:t> 2 data </a:t>
            </a:r>
            <a:r>
              <a:rPr lang="it-IT" sz="2800" dirty="0" err="1">
                <a:solidFill>
                  <a:srgbClr val="FFFF00"/>
                </a:solidFill>
              </a:rPr>
              <a:t>using</a:t>
            </a:r>
            <a:r>
              <a:rPr lang="it-IT" sz="2800" dirty="0">
                <a:solidFill>
                  <a:srgbClr val="FFFF00"/>
                </a:solidFill>
              </a:rPr>
              <a:t> a </a:t>
            </a:r>
            <a:r>
              <a:rPr lang="it-IT" sz="2800" dirty="0" err="1">
                <a:solidFill>
                  <a:srgbClr val="FFFF00"/>
                </a:solidFill>
              </a:rPr>
              <a:t>phelogical</a:t>
            </a:r>
            <a:r>
              <a:rPr lang="it-IT" sz="2800" dirty="0">
                <a:solidFill>
                  <a:srgbClr val="FFFF00"/>
                </a:solidFill>
              </a:rPr>
              <a:t> model</a:t>
            </a:r>
            <a:endParaRPr lang="en-US" sz="2800" dirty="0">
              <a:solidFill>
                <a:srgbClr val="FFFF00"/>
              </a:solidFill>
            </a:endParaRPr>
          </a:p>
          <a:p>
            <a:endParaRPr lang="it-IT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70075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21C6BFE81DAB4183D61EDE5A470074" ma:contentTypeVersion="10" ma:contentTypeDescription="Creare un nuovo documento." ma:contentTypeScope="" ma:versionID="07d1aba4ef440b6456f278e1a4af29cb">
  <xsd:schema xmlns:xsd="http://www.w3.org/2001/XMLSchema" xmlns:xs="http://www.w3.org/2001/XMLSchema" xmlns:p="http://schemas.microsoft.com/office/2006/metadata/properties" xmlns:ns2="9ed88735-3f8d-456b-a2c9-880bf0d424b9" targetNamespace="http://schemas.microsoft.com/office/2006/metadata/properties" ma:root="true" ma:fieldsID="91cdf8f2580a1c68861ac9ea6b1ac689" ns2:_="">
    <xsd:import namespace="9ed88735-3f8d-456b-a2c9-880bf0d424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88735-3f8d-456b-a2c9-880bf0d424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3063A4-F3E9-4458-B9A4-4C17E5429B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F6595-75F9-464E-9B10-68FD1E88B5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168C17-0DA0-410E-991C-5157080FD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d88735-3f8d-456b-a2c9-880bf0d42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CIMA.thmx</Template>
  <TotalTime>6856</TotalTime>
  <Words>508</Words>
  <Application>Microsoft Office PowerPoint</Application>
  <PresentationFormat>Widescreen</PresentationFormat>
  <Paragraphs>62</Paragraphs>
  <Slides>22</Slides>
  <Notes>1</Notes>
  <HiddenSlides>1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NRT Mapping of BA and NDWI using S2 data</vt:lpstr>
      <vt:lpstr>AUTOBAM requirements and characteristics</vt:lpstr>
      <vt:lpstr>S2 coverage of Italy</vt:lpstr>
      <vt:lpstr>VI analysis</vt:lpstr>
      <vt:lpstr>Presentazione standard di PowerPoint</vt:lpstr>
      <vt:lpstr>Presentazione standard di PowerPoint</vt:lpstr>
      <vt:lpstr>Fully automated mapping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TITOLO TITOLO TITOLO</dc:title>
  <dc:creator>Isa Gomes</dc:creator>
  <cp:lastModifiedBy>Paolo Fiorucci</cp:lastModifiedBy>
  <cp:revision>532</cp:revision>
  <cp:lastPrinted>2019-11-22T18:45:50Z</cp:lastPrinted>
  <dcterms:created xsi:type="dcterms:W3CDTF">2018-05-08T08:27:03Z</dcterms:created>
  <dcterms:modified xsi:type="dcterms:W3CDTF">2021-05-26T06:53:34Z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0x0101000D21C6BFE81DAB4183D61EDE5A470074</vt:lpwstr>
  </property>
</Properties>
</file>