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00" r:id="rId2"/>
  </p:sldMasterIdLst>
  <p:notesMasterIdLst>
    <p:notesMasterId r:id="rId26"/>
  </p:notesMasterIdLst>
  <p:handoutMasterIdLst>
    <p:handoutMasterId r:id="rId27"/>
  </p:handoutMasterIdLst>
  <p:sldIdLst>
    <p:sldId id="259" r:id="rId3"/>
    <p:sldId id="446" r:id="rId4"/>
    <p:sldId id="440" r:id="rId5"/>
    <p:sldId id="441" r:id="rId6"/>
    <p:sldId id="442" r:id="rId7"/>
    <p:sldId id="444" r:id="rId8"/>
    <p:sldId id="443" r:id="rId9"/>
    <p:sldId id="451" r:id="rId10"/>
    <p:sldId id="386" r:id="rId11"/>
    <p:sldId id="447" r:id="rId12"/>
    <p:sldId id="365" r:id="rId13"/>
    <p:sldId id="362" r:id="rId14"/>
    <p:sldId id="394" r:id="rId15"/>
    <p:sldId id="449" r:id="rId16"/>
    <p:sldId id="445" r:id="rId17"/>
    <p:sldId id="367" r:id="rId18"/>
    <p:sldId id="431" r:id="rId19"/>
    <p:sldId id="425" r:id="rId20"/>
    <p:sldId id="450" r:id="rId21"/>
    <p:sldId id="448" r:id="rId22"/>
    <p:sldId id="354" r:id="rId23"/>
    <p:sldId id="410" r:id="rId24"/>
    <p:sldId id="45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5" userDrawn="1">
          <p15:clr>
            <a:srgbClr val="A4A3A4"/>
          </p15:clr>
        </p15:guide>
        <p15:guide id="2" orient="horz" pos="758" userDrawn="1">
          <p15:clr>
            <a:srgbClr val="A4A3A4"/>
          </p15:clr>
        </p15:guide>
        <p15:guide id="3" pos="38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5B9BD5"/>
    <a:srgbClr val="1E5C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6518" autoAdjust="0"/>
  </p:normalViewPr>
  <p:slideViewPr>
    <p:cSldViewPr snapToGrid="0" snapToObjects="1">
      <p:cViewPr varScale="1">
        <p:scale>
          <a:sx n="59" d="100"/>
          <a:sy n="59" d="100"/>
        </p:scale>
        <p:origin x="908" y="64"/>
      </p:cViewPr>
      <p:guideLst>
        <p:guide orient="horz" pos="1885"/>
        <p:guide orient="horz" pos="758"/>
        <p:guide pos="3813"/>
      </p:guideLst>
    </p:cSldViewPr>
  </p:slideViewPr>
  <p:outlineViewPr>
    <p:cViewPr>
      <p:scale>
        <a:sx n="33" d="100"/>
        <a:sy n="33" d="100"/>
      </p:scale>
      <p:origin x="0" y="-728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1 of Satellite 101, part of an online course on oceanographic satellite data products, which has been produced by NOAA’s </a:t>
            </a:r>
            <a:r>
              <a:rPr lang="en-US" dirty="0" err="1"/>
              <a:t>CoastWatch</a:t>
            </a:r>
            <a:endParaRPr lang="en-US" dirty="0"/>
          </a:p>
          <a:p>
            <a:r>
              <a:rPr lang="en-US" dirty="0"/>
              <a:t>Program. My name is Cara Wilson, I’m the node manager of the West Coast Node of NOAA’s </a:t>
            </a:r>
            <a:r>
              <a:rPr lang="en-US" dirty="0" err="1"/>
              <a:t>CoastWatch</a:t>
            </a:r>
            <a:r>
              <a:rPr lang="en-US" dirty="0"/>
              <a:t> Program. The materials I will present in</a:t>
            </a:r>
          </a:p>
          <a:p>
            <a:r>
              <a:rPr lang="en-US" dirty="0"/>
              <a:t>this video were produced from a collaboration from many members of NOAA’s </a:t>
            </a:r>
            <a:r>
              <a:rPr lang="en-US" dirty="0" err="1"/>
              <a:t>CoastWatch</a:t>
            </a:r>
            <a:r>
              <a:rPr lang="en-US" dirty="0"/>
              <a:t> Program including Dale Robinson, Melanie</a:t>
            </a:r>
          </a:p>
          <a:p>
            <a:r>
              <a:rPr lang="en-US" dirty="0" err="1"/>
              <a:t>Abecassis</a:t>
            </a:r>
            <a:r>
              <a:rPr lang="en-US" dirty="0"/>
              <a:t>, Ron Vogel, Shelly Tomlinson, myself, and the late Dave Foley.</a:t>
            </a:r>
          </a:p>
        </p:txBody>
      </p:sp>
      <p:sp>
        <p:nvSpPr>
          <p:cNvPr id="4" name="Slide Number Placeholder 3"/>
          <p:cNvSpPr>
            <a:spLocks noGrp="1"/>
          </p:cNvSpPr>
          <p:nvPr>
            <p:ph type="sldNum" sz="quarter" idx="5"/>
          </p:nvPr>
        </p:nvSpPr>
        <p:spPr/>
        <p:txBody>
          <a:bodyPr/>
          <a:lstStyle/>
          <a:p>
            <a:fld id="{BB8DCC0E-7DBF-7C4A-B104-25FE08E3BB8F}" type="slidenum">
              <a:rPr lang="en-US" smtClean="0"/>
              <a:pPr/>
              <a:t>1</a:t>
            </a:fld>
            <a:endParaRPr lang="en-US"/>
          </a:p>
        </p:txBody>
      </p:sp>
    </p:spTree>
    <p:extLst>
      <p:ext uri="{BB962C8B-B14F-4D97-AF65-F5344CB8AC3E}">
        <p14:creationId xmlns:p14="http://schemas.microsoft.com/office/powerpoint/2010/main" val="1754307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While there are some areas on the globe that will be missed each day by a polar-orbiting satellite, because each pass goes over the poles, they collect a lot of data at high latitudes.  This image shows the 14 passes made in one day of the SNPP satellite over the north pole.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10</a:t>
            </a:fld>
            <a:endParaRPr lang="en-US"/>
          </a:p>
        </p:txBody>
      </p:sp>
    </p:spTree>
    <p:extLst>
      <p:ext uri="{BB962C8B-B14F-4D97-AF65-F5344CB8AC3E}">
        <p14:creationId xmlns:p14="http://schemas.microsoft.com/office/powerpoint/2010/main" val="14008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Here we can see the global coverage of geostationary satellites.  Because each satellite can only observe part of the planet, multiple satellites are needed to provide global coverage.  We need two satellites to adequately cover the United States, we have GOES-West and GOES-East.  Those satellites, combined with the two European satellites and the Japanese geostationary satellite, can provide nearly global coverage. </a:t>
            </a:r>
          </a:p>
          <a:p>
            <a:pPr>
              <a:spcBef>
                <a:spcPct val="0"/>
              </a:spcBef>
            </a:pP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However even the two US geostationary satellites do not cover and all of the United States.  Their coverage does not extend into high latitudes and unfortunately we can’t currently make geostationary measurements over much of Alaska. </a:t>
            </a:r>
          </a:p>
          <a:p>
            <a:r>
              <a:rPr lang="en-US" dirty="0"/>
              <a:t/>
            </a:r>
            <a:br>
              <a:rPr lang="en-US" dirty="0"/>
            </a:br>
            <a:r>
              <a:rPr lang="en-US" dirty="0"/>
              <a:t/>
            </a:r>
            <a:br>
              <a:rPr lang="en-US" dirty="0"/>
            </a:br>
            <a:r>
              <a:rPr lang="en-US" sz="1200" b="0" i="0" u="none" strike="noStrike" kern="1200" dirty="0">
                <a:solidFill>
                  <a:schemeClr val="tx1"/>
                </a:solidFill>
                <a:effectLst/>
                <a:latin typeface="+mn-lt"/>
                <a:ea typeface="+mn-ea"/>
                <a:cs typeface="+mn-cs"/>
              </a:rPr>
              <a:t>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11</a:t>
            </a:fld>
            <a:endParaRPr lang="en-US"/>
          </a:p>
        </p:txBody>
      </p:sp>
    </p:spTree>
    <p:extLst>
      <p:ext uri="{BB962C8B-B14F-4D97-AF65-F5344CB8AC3E}">
        <p14:creationId xmlns:p14="http://schemas.microsoft.com/office/powerpoint/2010/main" val="219234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This slide summarizes the difference between polar-orbiting satellites and geostationary satellites.  Polar-orbiting satellites provide global coverage, at relatively high spatial resolution, on the order of 1 km resolution, but a low temporal resolution, on the order of 1 or 2 days.  In contrast geostationary satellites provide regional coverage, at lower spatial resolution, on the order of 2-4 km, but high temporal resolution, with approximately hourly resolution.  With satellite data there is always a trade-off when it comes to resolution – higher temporal resolution means lower spatial resolution, and vice-versa.  You can’t have both!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12</a:t>
            </a:fld>
            <a:endParaRPr lang="en-US"/>
          </a:p>
        </p:txBody>
      </p:sp>
    </p:spTree>
    <p:extLst>
      <p:ext uri="{BB962C8B-B14F-4D97-AF65-F5344CB8AC3E}">
        <p14:creationId xmlns:p14="http://schemas.microsoft.com/office/powerpoint/2010/main" val="524313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
            </a:r>
            <a:br>
              <a:rPr lang="en-US" dirty="0"/>
            </a:br>
            <a:r>
              <a:rPr lang="en-US" sz="1200" b="0" i="0" u="none" strike="noStrike" kern="1200" dirty="0">
                <a:solidFill>
                  <a:schemeClr val="tx1"/>
                </a:solidFill>
                <a:effectLst/>
                <a:latin typeface="+mn-lt"/>
                <a:ea typeface="+mn-ea"/>
                <a:cs typeface="+mn-cs"/>
              </a:rPr>
              <a:t>I’ve mentioned the different types of  resolution of satellites, let’s talk about that a little more.  “Resolution” of a satellite can refer to a number of things.   The spatial resolution is the smallest geographic area that a satellite  instrument can resolve. The spatial resolution of oceanographic satellite products ranges from 250 m – 25 km. The higher the spatial resolution, the more details that can be observed. The Temporal resolution is how frequently a satellite observes  the same area on Earth. The Spectral resolution refers to how many bands the sensor has. The higher the spectral resolution,  the more specific types of observations are possible with the same instrument. Another relevant specification is the Swath width, which refers to the width path observed by a polar-orbiting satellite as it orbits that Earth. Satellites with larger swath widths typically have a greater temporal resolution and a lower spatial resolution.</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13</a:t>
            </a:fld>
            <a:endParaRPr lang="en-US"/>
          </a:p>
        </p:txBody>
      </p:sp>
    </p:spTree>
    <p:extLst>
      <p:ext uri="{BB962C8B-B14F-4D97-AF65-F5344CB8AC3E}">
        <p14:creationId xmlns:p14="http://schemas.microsoft.com/office/powerpoint/2010/main" val="785566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There are other satellites that have higher spatial resolutions, on the order of 1 to 30 meters, compared to the 1-25 </a:t>
            </a:r>
            <a:r>
              <a:rPr lang="en-US" sz="1200" b="0" i="0" u="none" strike="noStrike" kern="1200" dirty="0" err="1">
                <a:solidFill>
                  <a:schemeClr val="tx1"/>
                </a:solidFill>
                <a:effectLst/>
                <a:latin typeface="+mn-lt"/>
                <a:ea typeface="+mn-ea"/>
                <a:cs typeface="+mn-cs"/>
              </a:rPr>
              <a:t>kms</a:t>
            </a:r>
            <a:r>
              <a:rPr lang="en-US" sz="1200" b="0" i="0" u="none" strike="noStrike" kern="1200" dirty="0">
                <a:solidFill>
                  <a:schemeClr val="tx1"/>
                </a:solidFill>
                <a:effectLst/>
                <a:latin typeface="+mn-lt"/>
                <a:ea typeface="+mn-ea"/>
                <a:cs typeface="+mn-cs"/>
              </a:rPr>
              <a:t> we deal with in ocean remote sensing.  I previously mentioned the trade-offs inherent with different resolutions.  These very high spatial resolution sensors can have very long repeat times, or might not have any repeat times at all, but rather work on on-demand acquisition. These data can be challenging to obtain and cumbersome to process, and  often better suited for land applications than for ocean applications.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14</a:t>
            </a:fld>
            <a:endParaRPr lang="en-US"/>
          </a:p>
        </p:txBody>
      </p:sp>
    </p:spTree>
    <p:extLst>
      <p:ext uri="{BB962C8B-B14F-4D97-AF65-F5344CB8AC3E}">
        <p14:creationId xmlns:p14="http://schemas.microsoft.com/office/powerpoint/2010/main" val="347745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Although these high resolution data are not generally offered as part of this course, I will show you a cool example of a study that used one high resolution </a:t>
            </a:r>
            <a:r>
              <a:rPr lang="en-US" sz="1200" b="0" i="0" u="none" strike="noStrike" kern="1200" dirty="0" err="1">
                <a:solidFill>
                  <a:schemeClr val="tx1"/>
                </a:solidFill>
                <a:effectLst/>
                <a:latin typeface="+mn-lt"/>
                <a:ea typeface="+mn-ea"/>
                <a:cs typeface="+mn-cs"/>
              </a:rPr>
              <a:t>datset</a:t>
            </a:r>
            <a:r>
              <a:rPr lang="en-US" sz="1200" b="0" i="0" u="none" strike="noStrike" kern="1200" dirty="0">
                <a:solidFill>
                  <a:schemeClr val="tx1"/>
                </a:solidFill>
                <a:effectLst/>
                <a:latin typeface="+mn-lt"/>
                <a:ea typeface="+mn-ea"/>
                <a:cs typeface="+mn-cs"/>
              </a:rPr>
              <a:t>  for an oceanographic application.  This study used data from the </a:t>
            </a:r>
            <a:r>
              <a:rPr lang="en-US" sz="1200" b="0" i="0" u="none" strike="noStrike" kern="1200" dirty="0" err="1">
                <a:solidFill>
                  <a:schemeClr val="tx1"/>
                </a:solidFill>
                <a:effectLst/>
                <a:latin typeface="+mn-lt"/>
                <a:ea typeface="+mn-ea"/>
                <a:cs typeface="+mn-cs"/>
              </a:rPr>
              <a:t>WorldView</a:t>
            </a:r>
            <a:r>
              <a:rPr lang="en-US" sz="1200" b="0" i="0" u="none" strike="noStrike" kern="1200" dirty="0">
                <a:solidFill>
                  <a:schemeClr val="tx1"/>
                </a:solidFill>
                <a:effectLst/>
                <a:latin typeface="+mn-lt"/>
                <a:ea typeface="+mn-ea"/>
                <a:cs typeface="+mn-cs"/>
              </a:rPr>
              <a:t> sensor, which has a 50 cm resolution, to try to identify whales off of </a:t>
            </a:r>
            <a:r>
              <a:rPr lang="en-US" sz="1200" b="0" i="0" u="none" strike="noStrike" kern="1200" dirty="0" err="1">
                <a:solidFill>
                  <a:schemeClr val="tx1"/>
                </a:solidFill>
                <a:effectLst/>
                <a:latin typeface="+mn-lt"/>
                <a:ea typeface="+mn-ea"/>
                <a:cs typeface="+mn-cs"/>
              </a:rPr>
              <a:t>Península</a:t>
            </a:r>
            <a:r>
              <a:rPr lang="en-US" sz="1200" b="0" i="0" u="none" strike="noStrike" kern="1200" dirty="0">
                <a:solidFill>
                  <a:schemeClr val="tx1"/>
                </a:solidFill>
                <a:effectLst/>
                <a:latin typeface="+mn-lt"/>
                <a:ea typeface="+mn-ea"/>
                <a:cs typeface="+mn-cs"/>
              </a:rPr>
              <a:t> Valdés in Argentina. The white objects in the images are probable whales that were identified by automated analysis.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15</a:t>
            </a:fld>
            <a:endParaRPr lang="en-US"/>
          </a:p>
        </p:txBody>
      </p:sp>
    </p:spTree>
    <p:extLst>
      <p:ext uri="{BB962C8B-B14F-4D97-AF65-F5344CB8AC3E}">
        <p14:creationId xmlns:p14="http://schemas.microsoft.com/office/powerpoint/2010/main" val="398241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A lot of processing goes into satellite data before reaching you, the sausage making that I referred to earlier. There are terms to refer to how processed the data are.   For example Level 0 data is the raw data received from the satellite, level 1 data has been put into the satellite’s geographical coordinates (</a:t>
            </a:r>
            <a:r>
              <a:rPr lang="en-US" sz="1200" b="0" i="0" u="none" strike="noStrike" kern="1200" dirty="0" err="1">
                <a:solidFill>
                  <a:schemeClr val="tx1"/>
                </a:solidFill>
                <a:effectLst/>
                <a:latin typeface="+mn-lt"/>
                <a:ea typeface="+mn-ea"/>
                <a:cs typeface="+mn-cs"/>
              </a:rPr>
              <a:t>i.e</a:t>
            </a:r>
            <a:r>
              <a:rPr lang="en-US" sz="1200" b="0" i="0" u="none" strike="noStrike" kern="1200" dirty="0">
                <a:solidFill>
                  <a:schemeClr val="tx1"/>
                </a:solidFill>
                <a:effectLst/>
                <a:latin typeface="+mn-lt"/>
                <a:ea typeface="+mn-ea"/>
                <a:cs typeface="+mn-cs"/>
              </a:rPr>
              <a:t> “along-track”) , level 2 data has been processed into a derived geophysical variable, like sea surface temperature, but is still in swath coordinates.  Level 3 has been mapped onto a standard map grid with latitude and longitude.  Level 4 data has had an additional degree of analysis performed, perhaps deriving another product, performing interpolation to remove gaps, temporal compositing etc. This course focuses on accessing and using level 3 and level 4 data, </a:t>
            </a:r>
            <a:r>
              <a:rPr lang="en-US" sz="1200" b="0" i="0" u="none" strike="noStrike" kern="1200" dirty="0" err="1">
                <a:solidFill>
                  <a:schemeClr val="tx1"/>
                </a:solidFill>
                <a:effectLst/>
                <a:latin typeface="+mn-lt"/>
                <a:ea typeface="+mn-ea"/>
                <a:cs typeface="+mn-cs"/>
              </a:rPr>
              <a:t>ie</a:t>
            </a:r>
            <a:r>
              <a:rPr lang="en-US" sz="1200" b="0" i="0" u="none" strike="noStrike" kern="1200" dirty="0">
                <a:solidFill>
                  <a:schemeClr val="tx1"/>
                </a:solidFill>
                <a:effectLst/>
                <a:latin typeface="+mn-lt"/>
                <a:ea typeface="+mn-ea"/>
                <a:cs typeface="+mn-cs"/>
              </a:rPr>
              <a:t> “off the shelf” data products.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16</a:t>
            </a:fld>
            <a:endParaRPr lang="en-US"/>
          </a:p>
        </p:txBody>
      </p:sp>
    </p:spTree>
    <p:extLst>
      <p:ext uri="{BB962C8B-B14F-4D97-AF65-F5344CB8AC3E}">
        <p14:creationId xmlns:p14="http://schemas.microsoft.com/office/powerpoint/2010/main" val="2307707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Let’s talk briefly about temporal composites.  Many satellite products contain gaps where there are no measurements due to cloud coverage.  These gaps can be at least partially filled in by making composites, or averages of different satellite images. There are two different ways this can be done.  Temporal composites of a sensor can be made over longer time periods. Most satellite products are composited into daily, weekly and monthly products. For measurements  that are made by multiple satellites,  blended products can be made that merge data from the different sensors.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17</a:t>
            </a:fld>
            <a:endParaRPr lang="en-US"/>
          </a:p>
        </p:txBody>
      </p:sp>
    </p:spTree>
    <p:extLst>
      <p:ext uri="{BB962C8B-B14F-4D97-AF65-F5344CB8AC3E}">
        <p14:creationId xmlns:p14="http://schemas.microsoft.com/office/powerpoint/2010/main" val="28679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rtl="0" fontAlgn="t"/>
            <a:r>
              <a:rPr lang="en-US" sz="1200" b="0" i="0" u="none" strike="noStrike" kern="1200" dirty="0">
                <a:solidFill>
                  <a:schemeClr val="tx1"/>
                </a:solidFill>
                <a:effectLst/>
                <a:latin typeface="+mn-lt"/>
                <a:ea typeface="+mn-ea"/>
                <a:cs typeface="+mn-cs"/>
              </a:rPr>
              <a:t>This slide shows an example of 4 different temporal composites of geostationary sea-surface temperature data in the Pacific Ocean.  The image on the top left displays one hour of data from Sept 15 2018.  There are more areas with missing data than there are areas with data. The image on the bottom left  shows a daily composite of data from this same sensor, and most of the missing data from the image above it are now filled in.  The image on the top right shows a weekly composite of the same area.  Now there is only a small region with no data, around longitude of 230°, where it has been cloudy all week. The monthly composite in the bottom right is gap-free, except for the region in the northwest part of the map, which is outside of the disk view of the satellite.  </a:t>
            </a:r>
            <a:endParaRPr lang="en-US" dirty="0">
              <a:effectLst/>
            </a:endParaRPr>
          </a:p>
        </p:txBody>
      </p:sp>
    </p:spTree>
    <p:extLst>
      <p:ext uri="{BB962C8B-B14F-4D97-AF65-F5344CB8AC3E}">
        <p14:creationId xmlns:p14="http://schemas.microsoft.com/office/powerpoint/2010/main" val="270856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rtl="0" fontAlgn="t"/>
            <a:r>
              <a:rPr lang="en-US" sz="1200" b="0" i="0" u="none" strike="noStrike" kern="1200" dirty="0">
                <a:solidFill>
                  <a:schemeClr val="tx1"/>
                </a:solidFill>
                <a:effectLst/>
                <a:latin typeface="+mn-lt"/>
                <a:ea typeface="+mn-ea"/>
                <a:cs typeface="+mn-cs"/>
              </a:rPr>
              <a:t>The composites we’ve just seen are necessary to make because of data gaps due to cloud coverage. The cloud issue is a huge problem for ocean remote sensing.  But of course the satellite doesn’t stop making measurements when there are clouds, but rather it makes measurements of the cloud, not the ocean below it.  So in order to remove this cloud data we need cloud masks that determine what data is from a cloud and what is from the ocean. Cloud masks are usually made from visible imagery, so nighttime retrievals of SST can be less accurate, since the cloud masks might not be as reliable.  Different agencies and different satellite products can use different masks.</a:t>
            </a:r>
            <a:endParaRPr lang="en-US" dirty="0">
              <a:effectLst/>
            </a:endParaRPr>
          </a:p>
        </p:txBody>
      </p:sp>
    </p:spTree>
    <p:extLst>
      <p:ext uri="{BB962C8B-B14F-4D97-AF65-F5344CB8AC3E}">
        <p14:creationId xmlns:p14="http://schemas.microsoft.com/office/powerpoint/2010/main" val="284706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r>
              <a:rPr lang="en-US" sz="1200" b="0" i="0" u="none" strike="noStrike" kern="1200" dirty="0">
                <a:solidFill>
                  <a:schemeClr val="tx1"/>
                </a:solidFill>
                <a:effectLst/>
                <a:latin typeface="+mn-lt"/>
                <a:ea typeface="+mn-ea"/>
                <a:cs typeface="+mn-cs"/>
              </a:rPr>
              <a:t>In part 1 of the Satellite 101 presentation, I will introduce some of the basic terminology used in the field of remote sensing. I will give an overview of available oceanographic satellite products and present the different types of orbits, resolutions and spatial coverages. I will also briefly go over the different levels of data processing.  In part 2 of the Satellite 101 presentation, I will introduce  the different types of satellite sensors and how measurements are made. There are also additional presentations as part of the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course that go into more detail about how certain measurements and products are made.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2</a:t>
            </a:fld>
            <a:endParaRPr lang="en-US"/>
          </a:p>
        </p:txBody>
      </p:sp>
    </p:spTree>
    <p:extLst>
      <p:ext uri="{BB962C8B-B14F-4D97-AF65-F5344CB8AC3E}">
        <p14:creationId xmlns:p14="http://schemas.microsoft.com/office/powerpoint/2010/main" val="689506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For many applications it is more useful to view how a parameter differs from a typical or mean value. This is called an anomaly product.  For example, to see</a:t>
            </a:r>
          </a:p>
          <a:p>
            <a:pPr>
              <a:spcBef>
                <a:spcPct val="0"/>
              </a:spcBef>
            </a:pPr>
            <a:r>
              <a:rPr lang="en-US" sz="1200" b="0" i="0" u="none" strike="noStrike" kern="1200" dirty="0">
                <a:solidFill>
                  <a:schemeClr val="tx1"/>
                </a:solidFill>
                <a:effectLst/>
                <a:latin typeface="+mn-lt"/>
                <a:ea typeface="+mn-ea"/>
                <a:cs typeface="+mn-cs"/>
              </a:rPr>
              <a:t>the extent of the recent marine heat wave in the North Pacific, one needs to look at the Sea Surface Temperature anomaly, rather than Sea Surface Temperature. To generate an anomaly one needs a climatology mean of the parameter to subtract from the timeseries.  Here I have listed some of the  anomaly products served by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20</a:t>
            </a:fld>
            <a:endParaRPr lang="en-US"/>
          </a:p>
        </p:txBody>
      </p:sp>
    </p:spTree>
    <p:extLst>
      <p:ext uri="{BB962C8B-B14F-4D97-AF65-F5344CB8AC3E}">
        <p14:creationId xmlns:p14="http://schemas.microsoft.com/office/powerpoint/2010/main" val="2554640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It’s important to realize the distinction between satellites and sensors. Sensors are the instruments making the measurements. Satellites are the platforms carrying the sensors. Currently most satellites have many different sensors on them.  This slide shows all of the sensors on the JPSS-1 (NOAA-20) satellite.  One of these sensors is VIIRS, a sensor which is also on the SNPP satellite which was launched a number of years before JPSS-1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21</a:t>
            </a:fld>
            <a:endParaRPr lang="en-US"/>
          </a:p>
        </p:txBody>
      </p:sp>
    </p:spTree>
    <p:extLst>
      <p:ext uri="{BB962C8B-B14F-4D97-AF65-F5344CB8AC3E}">
        <p14:creationId xmlns:p14="http://schemas.microsoft.com/office/powerpoint/2010/main" val="186910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F4E666B-5DCD-214B-A175-22DBF0360060}" type="slidenum">
              <a:rPr lang="en-US" sz="1200">
                <a:effectLst/>
              </a:rPr>
              <a:pPr algn="r"/>
              <a:t>22</a:t>
            </a:fld>
            <a:endParaRPr lang="en-US" sz="1200">
              <a:effectLst/>
            </a:endParaRPr>
          </a:p>
        </p:txBody>
      </p:sp>
      <p:sp>
        <p:nvSpPr>
          <p:cNvPr id="1454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b="0" i="0" u="none" strike="noStrike" kern="1200" dirty="0">
                <a:solidFill>
                  <a:schemeClr val="tx1"/>
                </a:solidFill>
                <a:effectLst/>
                <a:latin typeface="+mn-lt"/>
                <a:ea typeface="+mn-ea"/>
                <a:cs typeface="+mn-cs"/>
              </a:rPr>
              <a:t>In closing I’ll mention the two major satellite agencies in the US, NASA and NOAA. Both agencies have satellite missions but they have different responsibilities and objectives.  NASA is responsible for research and development of satellite instruments and products, whereas NOAA’s role is to provide operational satellite data for routine use.  Those are two very different objectives. NOAA needs  to measure and expand  how its satellite products are being used operationally, in order to ensure a continuous and reliable suite of environmental measurements. And that need is indeed what led to the development of the NOAA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satellite course many years ago.   Oceanographic satellite data was being underutilized within the ‘wet’ part of NOAA, </a:t>
            </a:r>
            <a:r>
              <a:rPr lang="en-US" sz="1200" b="0" i="0" u="none" strike="noStrike" kern="1200" dirty="0" err="1">
                <a:solidFill>
                  <a:schemeClr val="tx1"/>
                </a:solidFill>
                <a:effectLst/>
                <a:latin typeface="+mn-lt"/>
                <a:ea typeface="+mn-ea"/>
                <a:cs typeface="+mn-cs"/>
              </a:rPr>
              <a:t>ie</a:t>
            </a:r>
            <a:r>
              <a:rPr lang="en-US" sz="1200" b="0" i="0" u="none" strike="noStrike" kern="1200" dirty="0">
                <a:solidFill>
                  <a:schemeClr val="tx1"/>
                </a:solidFill>
                <a:effectLst/>
                <a:latin typeface="+mn-lt"/>
                <a:ea typeface="+mn-ea"/>
                <a:cs typeface="+mn-cs"/>
              </a:rPr>
              <a:t> NMFS and NOS, and this course was created to increase the utilization of satellite data within NOAA, and in other operational applications. </a:t>
            </a:r>
          </a:p>
          <a:p>
            <a:pPr eaLnBrk="1" hangingPunct="1"/>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More details on how satellite measurements are made are presented in Part 2 of the Satellite 101 presentations</a:t>
            </a:r>
            <a:endParaRPr lang="en-US" dirty="0"/>
          </a:p>
          <a:p>
            <a:pPr eaLnBrk="1" hangingPunct="1"/>
            <a:endParaRPr lang="en-US" dirty="0"/>
          </a:p>
        </p:txBody>
      </p:sp>
    </p:spTree>
    <p:extLst>
      <p:ext uri="{BB962C8B-B14F-4D97-AF65-F5344CB8AC3E}">
        <p14:creationId xmlns:p14="http://schemas.microsoft.com/office/powerpoint/2010/main" val="390495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23</a:t>
            </a:fld>
            <a:endParaRPr lang="en-US" dirty="0"/>
          </a:p>
        </p:txBody>
      </p:sp>
    </p:spTree>
    <p:extLst>
      <p:ext uri="{BB962C8B-B14F-4D97-AF65-F5344CB8AC3E}">
        <p14:creationId xmlns:p14="http://schemas.microsoft.com/office/powerpoint/2010/main" val="237916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I like to use a food analogy to explain the approach of this course. I’m not a vegetarian and I like sausages, but I’d prefer to not know what goes into them – it’s often a lot of nasty body parts!  And I feel the same way about satellite data.  I just want to use the data without having to learn about all the processes that go into creating these products – information about electromagnetic radiation, wavelength bands, IOPs and AOPs, atmospheric correction, lunar calibration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etc.  But just as one has to make some decisions when buying sausage at the store – chicken or pork, or tofu for my vegetarian friends,  nitrate-free or not, one has to know a little bit about satellite products when using them.  In this course we aim to give you the basic information you need to make decisions about choosing a satellite product to use. This course does not intend to teach the “sausage making” components of satellite data.  That amount of detail needs a much longer and comprehensive course.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3</a:t>
            </a:fld>
            <a:endParaRPr lang="en-US"/>
          </a:p>
        </p:txBody>
      </p:sp>
    </p:spTree>
    <p:extLst>
      <p:ext uri="{BB962C8B-B14F-4D97-AF65-F5344CB8AC3E}">
        <p14:creationId xmlns:p14="http://schemas.microsoft.com/office/powerpoint/2010/main" val="348147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rtl="0"/>
            <a:r>
              <a:rPr lang="en-US" sz="1200" b="0" i="0" u="none" strike="noStrike" kern="1200" dirty="0">
                <a:solidFill>
                  <a:schemeClr val="tx1"/>
                </a:solidFill>
                <a:effectLst/>
                <a:latin typeface="+mn-lt"/>
                <a:ea typeface="+mn-ea"/>
                <a:cs typeface="+mn-cs"/>
              </a:rPr>
              <a:t>So what measurements of the ocean can we make from satellites?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can measure the amount and type of sea ice, we can measure sea-surface temperature, or SST for short.  We can measure sea-surface height of the ocean, or SSH for short. By measuring ocean color we can derive the chlorophyll concentration of the surface ocean.  We can also measure the speed and direction of ocean currents and winds over the ocean, the amount of rainfall over the ocean, as well as the sea surface salinity.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For how long have we been making these measurements?  </a:t>
            </a:r>
          </a:p>
          <a:p>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4</a:t>
            </a:fld>
            <a:endParaRPr lang="en-US"/>
          </a:p>
        </p:txBody>
      </p:sp>
    </p:spTree>
    <p:extLst>
      <p:ext uri="{BB962C8B-B14F-4D97-AF65-F5344CB8AC3E}">
        <p14:creationId xmlns:p14="http://schemas.microsoft.com/office/powerpoint/2010/main" val="117324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The answer depends on the measurement. </a:t>
            </a:r>
          </a:p>
          <a:p>
            <a:pPr>
              <a:spcBef>
                <a:spcPct val="0"/>
              </a:spcBef>
            </a:pPr>
            <a:endParaRPr lang="en-US" sz="1200" b="0" i="0" u="none" strike="noStrike" kern="1200" dirty="0">
              <a:solidFill>
                <a:schemeClr val="tx1"/>
              </a:solidFill>
              <a:effectLst/>
              <a:latin typeface="+mn-lt"/>
              <a:ea typeface="+mn-ea"/>
              <a:cs typeface="+mn-cs"/>
            </a:endParaRPr>
          </a:p>
          <a:p>
            <a:pPr>
              <a:spcBef>
                <a:spcPct val="0"/>
              </a:spcBef>
            </a:pPr>
            <a:r>
              <a:rPr lang="en-US" sz="1200" b="0" i="0" u="none" strike="noStrike" kern="1200" dirty="0">
                <a:solidFill>
                  <a:schemeClr val="tx1"/>
                </a:solidFill>
                <a:effectLst/>
                <a:latin typeface="+mn-lt"/>
                <a:ea typeface="+mn-ea"/>
                <a:cs typeface="+mn-cs"/>
              </a:rPr>
              <a:t>On this slide the different measurements are arranged in order of the length of the timeseries.  Measurements of sea ice have been collected the longest, with the continuous record going back to 1978.  The salinity is a relatively new measurement, which started in 2011. Note that the years shown here indicate the start of the continuous record of each of these parameters, but in some cases the first measurements were made earlier.  For example the first ocean color satellite was the CZCS, the Coastal Zone Color Scanner, which flew from 1979 to 1986, but there was a ten year gap between that data and the launch of </a:t>
            </a:r>
            <a:r>
              <a:rPr lang="en-US" sz="1200" b="0" i="0" u="none" strike="noStrike" kern="1200" dirty="0" err="1">
                <a:solidFill>
                  <a:schemeClr val="tx1"/>
                </a:solidFill>
                <a:effectLst/>
                <a:latin typeface="+mn-lt"/>
                <a:ea typeface="+mn-ea"/>
                <a:cs typeface="+mn-cs"/>
              </a:rPr>
              <a:t>SeaWiFS</a:t>
            </a:r>
            <a:r>
              <a:rPr lang="en-US" sz="1200" b="0" i="0" u="none" strike="noStrike" kern="1200" dirty="0">
                <a:solidFill>
                  <a:schemeClr val="tx1"/>
                </a:solidFill>
                <a:effectLst/>
                <a:latin typeface="+mn-lt"/>
                <a:ea typeface="+mn-ea"/>
                <a:cs typeface="+mn-cs"/>
              </a:rPr>
              <a:t> in 1997, which marks the beginning of the continuous record of ocean color measurements.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5</a:t>
            </a:fld>
            <a:endParaRPr lang="en-US"/>
          </a:p>
        </p:txBody>
      </p:sp>
    </p:spTree>
    <p:extLst>
      <p:ext uri="{BB962C8B-B14F-4D97-AF65-F5344CB8AC3E}">
        <p14:creationId xmlns:p14="http://schemas.microsoft.com/office/powerpoint/2010/main" val="195076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6</a:t>
            </a:r>
          </a:p>
          <a:p>
            <a:pPr rtl="0" fontAlgn="t"/>
            <a:r>
              <a:rPr lang="en-US" sz="1200" b="0" i="0" u="none" strike="noStrike" kern="1200" dirty="0">
                <a:solidFill>
                  <a:schemeClr val="tx1"/>
                </a:solidFill>
                <a:effectLst/>
                <a:latin typeface="+mn-lt"/>
                <a:ea typeface="+mn-ea"/>
                <a:cs typeface="+mn-cs"/>
              </a:rPr>
              <a:t>This slide shows a little bit more graphically the progression of different oceanographic satellite missions over the last few decades. Not only has the number of available products been growing, but also the number of satellites, and now there can be multiple satellites measuring the same parameter.  Many  countries have satellite programs, and there is international cooperation and data sharing.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6</a:t>
            </a:fld>
            <a:endParaRPr lang="en-US"/>
          </a:p>
        </p:txBody>
      </p:sp>
    </p:spTree>
    <p:extLst>
      <p:ext uri="{BB962C8B-B14F-4D97-AF65-F5344CB8AC3E}">
        <p14:creationId xmlns:p14="http://schemas.microsoft.com/office/powerpoint/2010/main" val="293034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So why do we need satellite data?  The oceans are huge, covering 71% of our planet, and it is impossible to adequately measure them with in situ measurements.  Satellite data is able to provide us measurements of the ocean at temporal and spatial scales that we could never cover with ships or buoys, alone. The image on the left shows a compilation of all the in situ sea-surface temperature data collected in a month, and the image on the right shows a compilation of all the satellite sea-surface temperature data collected in one day! Having continuous satellite measurements makes it possible to detect anomalous events and also to go back and observe past events using the archived record of measurements.  An important caveat though is that the satellite measurements are just of the surface of the ocean, so for information on the subsurface structure of the ocean we need to rely on a combination of in situ data and ocean models.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7</a:t>
            </a:fld>
            <a:endParaRPr lang="en-US"/>
          </a:p>
        </p:txBody>
      </p:sp>
    </p:spTree>
    <p:extLst>
      <p:ext uri="{BB962C8B-B14F-4D97-AF65-F5344CB8AC3E}">
        <p14:creationId xmlns:p14="http://schemas.microsoft.com/office/powerpoint/2010/main" val="207554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There are two main types of satellites orbits – polar-orbiting and geostationary. The animation on the left depicts a polar-orbiting satellite.  As the name implies the satellite orbits around the poles of the earth, as the earth spins, the satellite measures a swath below it.  In the course of one to several days the satellite will have passed over the entire globe. Geostationary satellites have orbits that are in sync with the Earth’s orbit, so they are always looking at the same area of the Earth, allowing frequent measurements over the region instead of only one measurement per day.  Geostationary satellites sit a lot farther away from the earth than polar-orbiting satellites and therefore can observe much more surface area. Most of our environmental data comes from polar-orbiting satellites, and most of our weather data comes from geostationary satellites.  Some SST measurements are made from geostationary orbit, and South Korea has an ocean color sensor on a geostationary satellite.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8</a:t>
            </a:fld>
            <a:endParaRPr lang="en-US"/>
          </a:p>
        </p:txBody>
      </p:sp>
    </p:spTree>
    <p:extLst>
      <p:ext uri="{BB962C8B-B14F-4D97-AF65-F5344CB8AC3E}">
        <p14:creationId xmlns:p14="http://schemas.microsoft.com/office/powerpoint/2010/main" val="342566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This image shows all the data collected in one day by the polar-orbiting VIIRS ocean color sensor on the NOAA-20 satellite. The black area are regions where no measurements were made.  The streaks running north to south through the image are areas where the satellite did not pass over.  The other black regions are regions where measurements were not made because of cloud coverage.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9</a:t>
            </a:fld>
            <a:endParaRPr lang="en-US"/>
          </a:p>
        </p:txBody>
      </p:sp>
    </p:spTree>
    <p:extLst>
      <p:ext uri="{BB962C8B-B14F-4D97-AF65-F5344CB8AC3E}">
        <p14:creationId xmlns:p14="http://schemas.microsoft.com/office/powerpoint/2010/main" val="127351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58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4129115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385959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322175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1247315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62526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r>
              <a:rPr lang="en-US"/>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81266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NOAA CoastWatch Satellite Course                                      http://coastwatch.noaa.gov</a:t>
            </a:r>
          </a:p>
        </p:txBody>
      </p:sp>
      <p:sp>
        <p:nvSpPr>
          <p:cNvPr id="6" name="Slide Number Placeholder 5"/>
          <p:cNvSpPr>
            <a:spLocks noGrp="1"/>
          </p:cNvSpPr>
          <p:nvPr>
            <p:ph type="sldNum" sz="quarter" idx="12"/>
          </p:nvPr>
        </p:nvSpPr>
        <p:spPr/>
        <p:txBody>
          <a:bodyPr/>
          <a:lstStyle/>
          <a:p>
            <a:fld id="{B7DEA255-4B50-DC4E-A8FE-F9F405AD0A43}" type="slidenum">
              <a:rPr lang="en-US" smtClean="0"/>
              <a:t>‹#›</a:t>
            </a:fld>
            <a:endParaRPr lang="en-US"/>
          </a:p>
        </p:txBody>
      </p:sp>
    </p:spTree>
    <p:extLst>
      <p:ext uri="{BB962C8B-B14F-4D97-AF65-F5344CB8AC3E}">
        <p14:creationId xmlns:p14="http://schemas.microsoft.com/office/powerpoint/2010/main" val="193671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r>
              <a:rPr lang="en-US"/>
              <a:t>NOAA CoastWatch Satellite Course                                      http://coastwatch.noaa.gov</a:t>
            </a:r>
          </a:p>
        </p:txBody>
      </p:sp>
      <p:sp>
        <p:nvSpPr>
          <p:cNvPr id="4" name="Rectangle 9"/>
          <p:cNvSpPr>
            <a:spLocks noGrp="1" noChangeArrowheads="1"/>
          </p:cNvSpPr>
          <p:nvPr>
            <p:ph type="sldNum" sz="quarter" idx="12"/>
          </p:nvPr>
        </p:nvSpPr>
        <p:spPr>
          <a:ln/>
        </p:spPr>
        <p:txBody>
          <a:bodyPr/>
          <a:lstStyle>
            <a:lvl1pPr>
              <a:defRPr/>
            </a:lvl1pPr>
          </a:lstStyle>
          <a:p>
            <a:fld id="{5B7668A7-34E0-A440-991D-720774217095}" type="slidenum">
              <a:rPr lang="en-US"/>
              <a:pPr/>
              <a:t>‹#›</a:t>
            </a:fld>
            <a:endParaRPr lang="en-US"/>
          </a:p>
        </p:txBody>
      </p:sp>
    </p:spTree>
    <p:extLst>
      <p:ext uri="{BB962C8B-B14F-4D97-AF65-F5344CB8AC3E}">
        <p14:creationId xmlns:p14="http://schemas.microsoft.com/office/powerpoint/2010/main" val="208403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53449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endParaRPr lang="en-US" dirty="0"/>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849140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110115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83223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5132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2435606880"/>
      </p:ext>
    </p:extLst>
  </p:cSld>
  <p:clrMap bg1="lt1" tx1="dk1" bg2="lt2" tx2="dk2" accent1="accent1" accent2="accent2" accent3="accent3" accent4="accent4" accent5="accent5" accent6="accent6" hlink="hlink" folHlink="folHlink"/>
  <p:sldLayoutIdLst>
    <p:sldLayoutId id="2147483689" r:id="rId1"/>
    <p:sldLayoutId id="2147483697" r:id="rId2"/>
    <p:sldLayoutId id="2147483698" r:id="rId3"/>
    <p:sldLayoutId id="2147483699" r:id="rId4"/>
  </p:sldLayoutIdLst>
  <p:hf sldNum="0" hd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
        <p:nvSpPr>
          <p:cNvPr id="9" name="Footer Placeholder 4">
            <a:extLst>
              <a:ext uri="{FF2B5EF4-FFF2-40B4-BE49-F238E27FC236}">
                <a16:creationId xmlns:a16="http://schemas.microsoft.com/office/drawing/2014/main" id="{D07EAAC7-B36E-EB49-8558-846117D336CC}"/>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13163495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sldNum="0" hdr="0" dt="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coastwatch.info@noaa.gov"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plosone.org/article/info:doi/10.1371/journal.pone.0088655" TargetMode="External"/><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coastwatch.pfeg.noaa.gov/erddap/griddap/osu2ChlaAnom.graph" TargetMode="External"/><Relationship Id="rId3" Type="http://schemas.openxmlformats.org/officeDocument/2006/relationships/slideLayout" Target="../slideLayouts/slideLayout5.xml"/><Relationship Id="rId7" Type="http://schemas.openxmlformats.org/officeDocument/2006/relationships/hyperlink" Target="https://coastwatch.pfeg.noaa.gov/erddap/griddap/osu2SstAnom.graph"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coastwatch.pfeg.noaa.gov/erddap/griddap/NOAA_DHW.graph?CRW_SSTANOMALY" TargetMode="External"/><Relationship Id="rId5" Type="http://schemas.openxmlformats.org/officeDocument/2006/relationships/hyperlink" Target="https://coastwatch.pfeg.noaa.gov/erddap/griddap/jplMURSST41anommday.graph" TargetMode="External"/><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0.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pn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9.mp4"/><Relationship Id="rId7" Type="http://schemas.openxmlformats.org/officeDocument/2006/relationships/slideLayout" Target="../slideLayouts/slideLayout5.xml"/><Relationship Id="rId12" Type="http://schemas.openxmlformats.org/officeDocument/2006/relationships/image" Target="../media/image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audio" Target="../media/media10.m4a"/><Relationship Id="rId11" Type="http://schemas.openxmlformats.org/officeDocument/2006/relationships/image" Target="../media/image20.png"/><Relationship Id="rId5" Type="http://schemas.microsoft.com/office/2007/relationships/media" Target="../media/media10.m4a"/><Relationship Id="rId10" Type="http://schemas.openxmlformats.org/officeDocument/2006/relationships/image" Target="../media/image19.png"/><Relationship Id="rId4" Type="http://schemas.openxmlformats.org/officeDocument/2006/relationships/video" Target="../media/media9.mp4"/><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9075" y="2408460"/>
            <a:ext cx="5888525" cy="829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7" name="Text Placeholder 2">
            <a:extLst>
              <a:ext uri="{FF2B5EF4-FFF2-40B4-BE49-F238E27FC236}">
                <a16:creationId xmlns:a16="http://schemas.microsoft.com/office/drawing/2014/main" id="{3EA2AD30-13EE-F34A-8C84-27BC587F7FCC}"/>
              </a:ext>
            </a:extLst>
          </p:cNvPr>
          <p:cNvSpPr txBox="1">
            <a:spLocks/>
          </p:cNvSpPr>
          <p:nvPr/>
        </p:nvSpPr>
        <p:spPr>
          <a:xfrm>
            <a:off x="4974167" y="2667400"/>
            <a:ext cx="5789083" cy="2677629"/>
          </a:xfrm>
          <a:prstGeom prst="rect">
            <a:avLst/>
          </a:prstGeom>
        </p:spPr>
        <p:txBody>
          <a:bodyPr/>
          <a:lstStyle>
            <a:lvl1pPr marL="0" indent="0" algn="l" defTabSz="457200" rtl="0" eaLnBrk="1" latinLnBrk="0" hangingPunct="1">
              <a:spcBef>
                <a:spcPct val="20000"/>
              </a:spcBef>
              <a:buFont typeface="Arial"/>
              <a:buNone/>
              <a:defRPr sz="2400" kern="1200">
                <a:solidFill>
                  <a:schemeClr val="tx1">
                    <a:lumMod val="85000"/>
                    <a:lumOff val="15000"/>
                  </a:schemeClr>
                </a:solidFill>
                <a:latin typeface="+mj-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p:txBody>
      </p:sp>
      <p:sp>
        <p:nvSpPr>
          <p:cNvPr id="19" name="Title 18">
            <a:extLst>
              <a:ext uri="{FF2B5EF4-FFF2-40B4-BE49-F238E27FC236}">
                <a16:creationId xmlns:a16="http://schemas.microsoft.com/office/drawing/2014/main" id="{DD403447-E110-5E4A-BA3C-1D398969284E}"/>
              </a:ext>
            </a:extLst>
          </p:cNvPr>
          <p:cNvSpPr>
            <a:spLocks noGrp="1"/>
          </p:cNvSpPr>
          <p:nvPr>
            <p:ph type="title"/>
          </p:nvPr>
        </p:nvSpPr>
        <p:spPr>
          <a:xfrm>
            <a:off x="3168251" y="1312939"/>
            <a:ext cx="7313491" cy="788734"/>
          </a:xfrm>
        </p:spPr>
        <p:txBody>
          <a:bodyPr/>
          <a:lstStyle/>
          <a:p>
            <a:pPr algn="ctr"/>
            <a:r>
              <a:rPr lang="en-US" sz="5400" dirty="0">
                <a:latin typeface="Arial Narrow" panose="020B0606020202030204" pitchFamily="34" charset="0"/>
              </a:rPr>
              <a:t>Satellite 101, Part 1</a:t>
            </a:r>
            <a:r>
              <a:rPr lang="en-US" sz="4400" dirty="0">
                <a:latin typeface="Arial Narrow" panose="020B0606020202030204" pitchFamily="34" charset="0"/>
              </a:rPr>
              <a:t/>
            </a:r>
            <a:br>
              <a:rPr lang="en-US" sz="4400" dirty="0">
                <a:latin typeface="Arial Narrow" panose="020B0606020202030204" pitchFamily="34" charset="0"/>
              </a:rPr>
            </a:br>
            <a:r>
              <a:rPr lang="en-US" sz="4400" dirty="0">
                <a:latin typeface="Arial Narrow" panose="020B0606020202030204" pitchFamily="34" charset="0"/>
              </a:rPr>
              <a:t/>
            </a:r>
            <a:br>
              <a:rPr lang="en-US" sz="4400" dirty="0">
                <a:latin typeface="Arial Narrow" panose="020B0606020202030204" pitchFamily="34" charset="0"/>
              </a:rPr>
            </a:br>
            <a:r>
              <a:rPr lang="en-US" sz="3600" dirty="0">
                <a:latin typeface="Arial Narrow" panose="020B0606020202030204" pitchFamily="34" charset="0"/>
              </a:rPr>
              <a:t>NOAA </a:t>
            </a:r>
            <a:r>
              <a:rPr lang="en-US" sz="3600" dirty="0" err="1">
                <a:latin typeface="Arial Narrow" panose="020B0606020202030204" pitchFamily="34" charset="0"/>
              </a:rPr>
              <a:t>Coastwatch</a:t>
            </a:r>
            <a:r>
              <a:rPr lang="en-US" sz="3600" dirty="0">
                <a:latin typeface="Arial Narrow" panose="020B0606020202030204" pitchFamily="34" charset="0"/>
              </a:rPr>
              <a:t> Satellite Course</a:t>
            </a:r>
            <a:r>
              <a:rPr lang="en-US" sz="4400" dirty="0">
                <a:latin typeface="Arial Narrow" panose="020B0606020202030204" pitchFamily="34" charset="0"/>
              </a:rPr>
              <a:t/>
            </a:r>
            <a:br>
              <a:rPr lang="en-US" sz="4400" dirty="0">
                <a:latin typeface="Arial Narrow" panose="020B0606020202030204" pitchFamily="34" charset="0"/>
              </a:rPr>
            </a:br>
            <a:endParaRPr lang="en-US" sz="4400" dirty="0">
              <a:latin typeface="Arial Narrow" panose="020B0606020202030204" pitchFamily="34" charset="0"/>
            </a:endParaRPr>
          </a:p>
        </p:txBody>
      </p:sp>
      <p:sp>
        <p:nvSpPr>
          <p:cNvPr id="21"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427310"/>
            <a:ext cx="7313083" cy="577850"/>
          </a:xfrm>
        </p:spPr>
        <p:txBody>
          <a:bodyPr>
            <a:noAutofit/>
          </a:bodyPr>
          <a:lstStyle/>
          <a:p>
            <a:r>
              <a:rPr lang="en-US" dirty="0">
                <a:latin typeface="Arial Narrow" panose="020B0606020202030204" pitchFamily="34" charset="0"/>
              </a:rPr>
              <a:t>Last Updated: </a:t>
            </a:r>
            <a:fld id="{37EC2EF2-4593-4697-821A-2723A4F7C407}" type="datetime1">
              <a:rPr lang="en-US" smtClean="0">
                <a:latin typeface="Arial Narrow" panose="020B0606020202030204" pitchFamily="34" charset="0"/>
              </a:rPr>
              <a:t>10/22/2020</a:t>
            </a:fld>
            <a:endParaRPr lang="en-US" dirty="0">
              <a:latin typeface="Arial Narrow" panose="020B0606020202030204" pitchFamily="34" charset="0"/>
            </a:endParaRPr>
          </a:p>
        </p:txBody>
      </p:sp>
      <p:pic>
        <p:nvPicPr>
          <p:cNvPr id="4" name="Audio 3">
            <a:hlinkClick r:id="" action="ppaction://media"/>
            <a:extLst>
              <a:ext uri="{FF2B5EF4-FFF2-40B4-BE49-F238E27FC236}">
                <a16:creationId xmlns:a16="http://schemas.microsoft.com/office/drawing/2014/main" id="{7361FDE4-A58E-6C4E-9CC2-77D7775A52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3" name="Rectangle 2"/>
          <p:cNvSpPr/>
          <p:nvPr/>
        </p:nvSpPr>
        <p:spPr>
          <a:xfrm>
            <a:off x="7953580" y="6296286"/>
            <a:ext cx="2467342" cy="369332"/>
          </a:xfrm>
          <a:prstGeom prst="rect">
            <a:avLst/>
          </a:prstGeom>
        </p:spPr>
        <p:txBody>
          <a:bodyPr wrap="none">
            <a:spAutoFit/>
          </a:bodyPr>
          <a:lstStyle/>
          <a:p>
            <a:r>
              <a:rPr lang="en-US" dirty="0">
                <a:hlinkClick r:id="rId6"/>
              </a:rPr>
              <a:t>coastwatch.info@noaa.gov</a:t>
            </a:r>
            <a:endParaRPr lang="en-US" dirty="0"/>
          </a:p>
        </p:txBody>
      </p:sp>
    </p:spTree>
    <p:extLst>
      <p:ext uri="{BB962C8B-B14F-4D97-AF65-F5344CB8AC3E}">
        <p14:creationId xmlns:p14="http://schemas.microsoft.com/office/powerpoint/2010/main" val="131033141"/>
      </p:ext>
    </p:extLst>
  </p:cSld>
  <p:clrMapOvr>
    <a:masterClrMapping/>
  </p:clrMapOvr>
  <mc:AlternateContent xmlns:mc="http://schemas.openxmlformats.org/markup-compatibility/2006" xmlns:p14="http://schemas.microsoft.com/office/powerpoint/2010/main">
    <mc:Choice Requires="p14">
      <p:transition spd="slow" p14:dur="2000" advTm="30059"/>
    </mc:Choice>
    <mc:Fallback xmlns="">
      <p:transition spd="slow" advTm="3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Polar </a:t>
            </a:r>
            <a:r>
              <a:rPr lang="es-ES" dirty="0" err="1">
                <a:latin typeface="Arial Narrow" panose="020B0606020202030204" pitchFamily="34" charset="0"/>
                <a:cs typeface="Arial" charset="0"/>
              </a:rPr>
              <a:t>Orbit</a:t>
            </a:r>
            <a:endParaRPr lang="en-US" i="1" dirty="0">
              <a:latin typeface="Arial Narrow" panose="020B0606020202030204" pitchFamily="34" charset="0"/>
              <a:cs typeface="Arial" charset="0"/>
            </a:endParaRPr>
          </a:p>
        </p:txBody>
      </p:sp>
      <p:pic>
        <p:nvPicPr>
          <p:cNvPr id="6" name="Content Placeholder 5">
            <a:extLst>
              <a:ext uri="{FF2B5EF4-FFF2-40B4-BE49-F238E27FC236}">
                <a16:creationId xmlns:a16="http://schemas.microsoft.com/office/drawing/2014/main" id="{AF5D7811-1442-A548-AEA1-ADD3A7A1B449}"/>
              </a:ext>
            </a:extLst>
          </p:cNvPr>
          <p:cNvPicPr>
            <a:picLocks noGrp="1" noChangeAspect="1"/>
          </p:cNvPicPr>
          <p:nvPr>
            <p:ph idx="1"/>
          </p:nvPr>
        </p:nvPicPr>
        <p:blipFill>
          <a:blip r:embed="rId5"/>
          <a:stretch>
            <a:fillRect/>
          </a:stretch>
        </p:blipFill>
        <p:spPr>
          <a:xfrm>
            <a:off x="3114605" y="562881"/>
            <a:ext cx="7929293" cy="5205491"/>
          </a:xfrm>
        </p:spPr>
      </p:pic>
      <p:sp>
        <p:nvSpPr>
          <p:cNvPr id="3" name="Footer Placeholder 2">
            <a:extLst>
              <a:ext uri="{FF2B5EF4-FFF2-40B4-BE49-F238E27FC236}">
                <a16:creationId xmlns:a16="http://schemas.microsoft.com/office/drawing/2014/main" id="{62730D46-18D9-A44D-A9B8-8D4E7E31F40F}"/>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7" name="TextBox 6">
            <a:extLst>
              <a:ext uri="{FF2B5EF4-FFF2-40B4-BE49-F238E27FC236}">
                <a16:creationId xmlns:a16="http://schemas.microsoft.com/office/drawing/2014/main" id="{42AEEDD1-2E17-FC40-9E52-CDA571E56C57}"/>
              </a:ext>
            </a:extLst>
          </p:cNvPr>
          <p:cNvSpPr txBox="1"/>
          <p:nvPr/>
        </p:nvSpPr>
        <p:spPr>
          <a:xfrm>
            <a:off x="2191657" y="6008916"/>
            <a:ext cx="7375930" cy="369332"/>
          </a:xfrm>
          <a:prstGeom prst="rect">
            <a:avLst/>
          </a:prstGeom>
          <a:noFill/>
        </p:spPr>
        <p:txBody>
          <a:bodyPr wrap="none" rtlCol="0">
            <a:spAutoFit/>
          </a:bodyPr>
          <a:lstStyle/>
          <a:p>
            <a:r>
              <a:rPr lang="en-US" dirty="0"/>
              <a:t>from https://</a:t>
            </a:r>
            <a:r>
              <a:rPr lang="en-US" dirty="0" err="1"/>
              <a:t>www.star.nesdis.noaa.gov</a:t>
            </a:r>
            <a:r>
              <a:rPr lang="en-US" dirty="0"/>
              <a:t>/sod/</a:t>
            </a:r>
            <a:r>
              <a:rPr lang="en-US" dirty="0" err="1"/>
              <a:t>mecb</a:t>
            </a:r>
            <a:r>
              <a:rPr lang="en-US" dirty="0"/>
              <a:t>/color/</a:t>
            </a:r>
            <a:r>
              <a:rPr lang="en-US" dirty="0" err="1"/>
              <a:t>ocview</a:t>
            </a:r>
            <a:r>
              <a:rPr lang="en-US" dirty="0"/>
              <a:t>/</a:t>
            </a:r>
            <a:r>
              <a:rPr lang="en-US" dirty="0" err="1"/>
              <a:t>ocview.html</a:t>
            </a:r>
            <a:endParaRPr lang="en-US" dirty="0"/>
          </a:p>
        </p:txBody>
      </p:sp>
      <p:pic>
        <p:nvPicPr>
          <p:cNvPr id="4" name="Audio 3">
            <a:hlinkClick r:id="" action="ppaction://media"/>
            <a:extLst>
              <a:ext uri="{FF2B5EF4-FFF2-40B4-BE49-F238E27FC236}">
                <a16:creationId xmlns:a16="http://schemas.microsoft.com/office/drawing/2014/main" id="{FC83F1A8-F3C3-1A46-8DE7-E29A07DF78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28234135"/>
      </p:ext>
    </p:extLst>
  </p:cSld>
  <p:clrMapOvr>
    <a:masterClrMapping/>
  </p:clrMapOvr>
  <mc:AlternateContent xmlns:mc="http://schemas.openxmlformats.org/markup-compatibility/2006" xmlns:p14="http://schemas.microsoft.com/office/powerpoint/2010/main">
    <mc:Choice Requires="p14">
      <p:transition spd="slow" p14:dur="2000" advTm="16404"/>
    </mc:Choice>
    <mc:Fallback xmlns="">
      <p:transition spd="slow" advTm="1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Geostationary</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coverage</a:t>
            </a:r>
            <a:endParaRPr lang="en-US" i="1" dirty="0">
              <a:latin typeface="Arial Narrow" panose="020B0606020202030204" pitchFamily="34" charset="0"/>
              <a:cs typeface="Arial" charset="0"/>
            </a:endParaRPr>
          </a:p>
        </p:txBody>
      </p:sp>
      <p:pic>
        <p:nvPicPr>
          <p:cNvPr id="2" name="Picture 1"/>
          <p:cNvPicPr>
            <a:picLocks noChangeAspect="1"/>
          </p:cNvPicPr>
          <p:nvPr/>
        </p:nvPicPr>
        <p:blipFill>
          <a:blip r:embed="rId6"/>
          <a:stretch>
            <a:fillRect/>
          </a:stretch>
        </p:blipFill>
        <p:spPr>
          <a:xfrm>
            <a:off x="2471135" y="1016000"/>
            <a:ext cx="9628893" cy="5392179"/>
          </a:xfrm>
          <a:prstGeom prst="rect">
            <a:avLst/>
          </a:prstGeom>
        </p:spPr>
      </p:pic>
      <p:sp>
        <p:nvSpPr>
          <p:cNvPr id="7" name="TextBox 6"/>
          <p:cNvSpPr txBox="1"/>
          <p:nvPr/>
        </p:nvSpPr>
        <p:spPr>
          <a:xfrm>
            <a:off x="2925186" y="5510572"/>
            <a:ext cx="8063201" cy="707886"/>
          </a:xfrm>
          <a:prstGeom prst="rect">
            <a:avLst/>
          </a:prstGeom>
          <a:noFill/>
        </p:spPr>
        <p:txBody>
          <a:bodyPr wrap="square" rtlCol="0">
            <a:spAutoFit/>
          </a:bodyPr>
          <a:lstStyle/>
          <a:p>
            <a:r>
              <a:rPr lang="es-ES" sz="2000" dirty="0">
                <a:solidFill>
                  <a:schemeClr val="tx2"/>
                </a:solidFill>
                <a:latin typeface="Arial Narrow" panose="020B0606020202030204" pitchFamily="34" charset="0"/>
              </a:rPr>
              <a:t>GOES-West (US), GOES-East (US), </a:t>
            </a:r>
            <a:r>
              <a:rPr lang="es-ES" sz="2000" dirty="0" err="1">
                <a:solidFill>
                  <a:schemeClr val="tx2"/>
                </a:solidFill>
                <a:latin typeface="Arial Narrow" panose="020B0606020202030204" pitchFamily="34" charset="0"/>
              </a:rPr>
              <a:t>MeteoSat</a:t>
            </a:r>
            <a:r>
              <a:rPr lang="es-ES" sz="2000" dirty="0">
                <a:solidFill>
                  <a:schemeClr val="tx2"/>
                </a:solidFill>
                <a:latin typeface="Arial Narrow" panose="020B0606020202030204" pitchFamily="34" charset="0"/>
              </a:rPr>
              <a:t> x2 (</a:t>
            </a:r>
            <a:r>
              <a:rPr lang="es-ES" sz="2000" dirty="0" err="1">
                <a:solidFill>
                  <a:schemeClr val="tx2"/>
                </a:solidFill>
                <a:latin typeface="Arial Narrow" panose="020B0606020202030204" pitchFamily="34" charset="0"/>
              </a:rPr>
              <a:t>Europe</a:t>
            </a:r>
            <a:r>
              <a:rPr lang="es-ES" sz="2000" dirty="0">
                <a:solidFill>
                  <a:schemeClr val="tx2"/>
                </a:solidFill>
                <a:latin typeface="Arial Narrow" panose="020B0606020202030204" pitchFamily="34" charset="0"/>
              </a:rPr>
              <a:t>), </a:t>
            </a:r>
            <a:r>
              <a:rPr lang="es-ES" sz="2000" dirty="0" err="1">
                <a:solidFill>
                  <a:schemeClr val="tx2"/>
                </a:solidFill>
                <a:latin typeface="Arial Narrow" panose="020B0606020202030204" pitchFamily="34" charset="0"/>
              </a:rPr>
              <a:t>Himawari</a:t>
            </a:r>
            <a:r>
              <a:rPr lang="es-ES" sz="2000" dirty="0">
                <a:solidFill>
                  <a:schemeClr val="tx2"/>
                </a:solidFill>
                <a:latin typeface="Arial Narrow" panose="020B0606020202030204" pitchFamily="34" charset="0"/>
              </a:rPr>
              <a:t> (</a:t>
            </a:r>
            <a:r>
              <a:rPr lang="es-ES" sz="2000" dirty="0" err="1">
                <a:solidFill>
                  <a:schemeClr val="tx2"/>
                </a:solidFill>
                <a:latin typeface="Arial Narrow" panose="020B0606020202030204" pitchFamily="34" charset="0"/>
              </a:rPr>
              <a:t>Japan</a:t>
            </a:r>
            <a:r>
              <a:rPr lang="es-ES" sz="2000" dirty="0">
                <a:solidFill>
                  <a:schemeClr val="tx2"/>
                </a:solidFill>
                <a:latin typeface="Arial Narrow" panose="020B0606020202030204" pitchFamily="34" charset="0"/>
              </a:rPr>
              <a:t>)</a:t>
            </a:r>
            <a:br>
              <a:rPr lang="es-ES" sz="2000" dirty="0">
                <a:solidFill>
                  <a:schemeClr val="tx2"/>
                </a:solidFill>
                <a:latin typeface="Arial Narrow" panose="020B0606020202030204" pitchFamily="34" charset="0"/>
              </a:rPr>
            </a:br>
            <a:r>
              <a:rPr lang="es-ES" sz="2000" dirty="0">
                <a:solidFill>
                  <a:schemeClr val="tx2"/>
                </a:solidFill>
                <a:latin typeface="Arial Narrow" panose="020B0606020202030204" pitchFamily="34" charset="0"/>
              </a:rPr>
              <a:t> </a:t>
            </a:r>
            <a:r>
              <a:rPr lang="es-ES" sz="2000" dirty="0" smtClean="0">
                <a:solidFill>
                  <a:schemeClr val="tx2"/>
                </a:solidFill>
                <a:latin typeface="Arial Narrow" panose="020B0606020202030204" pitchFamily="34" charset="0"/>
              </a:rPr>
              <a:t>-</a:t>
            </a:r>
            <a:r>
              <a:rPr lang="en-US" sz="2000" dirty="0" smtClean="0">
                <a:solidFill>
                  <a:schemeClr val="tx2"/>
                </a:solidFill>
                <a:latin typeface="Arial Narrow" panose="020B0606020202030204" pitchFamily="34" charset="0"/>
              </a:rPr>
              <a:t>&gt;</a:t>
            </a:r>
            <a:r>
              <a:rPr lang="es-ES" sz="2000" dirty="0" smtClean="0">
                <a:solidFill>
                  <a:schemeClr val="tx2"/>
                </a:solidFill>
                <a:latin typeface="Arial Narrow" panose="020B0606020202030204" pitchFamily="34" charset="0"/>
              </a:rPr>
              <a:t> </a:t>
            </a:r>
            <a:r>
              <a:rPr lang="es-ES" sz="2000" dirty="0">
                <a:solidFill>
                  <a:schemeClr val="tx2"/>
                </a:solidFill>
                <a:latin typeface="Arial Narrow" panose="020B0606020202030204" pitchFamily="34" charset="0"/>
              </a:rPr>
              <a:t>5 </a:t>
            </a:r>
            <a:r>
              <a:rPr lang="es-ES" sz="2000" dirty="0" err="1">
                <a:solidFill>
                  <a:schemeClr val="tx2"/>
                </a:solidFill>
                <a:latin typeface="Arial Narrow" panose="020B0606020202030204" pitchFamily="34" charset="0"/>
              </a:rPr>
              <a:t>satellites</a:t>
            </a:r>
            <a:r>
              <a:rPr lang="es-ES" sz="2000" dirty="0">
                <a:solidFill>
                  <a:schemeClr val="tx2"/>
                </a:solidFill>
                <a:latin typeface="Arial Narrow" panose="020B0606020202030204" pitchFamily="34" charset="0"/>
              </a:rPr>
              <a:t> </a:t>
            </a:r>
            <a:r>
              <a:rPr lang="es-ES" sz="2000" dirty="0" err="1">
                <a:solidFill>
                  <a:schemeClr val="tx2"/>
                </a:solidFill>
                <a:latin typeface="Arial Narrow" panose="020B0606020202030204" pitchFamily="34" charset="0"/>
              </a:rPr>
              <a:t>for</a:t>
            </a:r>
            <a:r>
              <a:rPr lang="es-ES" sz="2000" dirty="0">
                <a:solidFill>
                  <a:schemeClr val="tx2"/>
                </a:solidFill>
                <a:latin typeface="Arial Narrow" panose="020B0606020202030204" pitchFamily="34" charset="0"/>
              </a:rPr>
              <a:t> global </a:t>
            </a:r>
            <a:r>
              <a:rPr lang="es-ES" sz="2000" dirty="0" err="1">
                <a:solidFill>
                  <a:schemeClr val="tx2"/>
                </a:solidFill>
                <a:latin typeface="Arial Narrow" panose="020B0606020202030204" pitchFamily="34" charset="0"/>
              </a:rPr>
              <a:t>coverage</a:t>
            </a:r>
            <a:endParaRPr lang="en-US" sz="2000" dirty="0">
              <a:solidFill>
                <a:schemeClr val="tx2"/>
              </a:solidFill>
              <a:latin typeface="Arial Narrow" panose="020B0606020202030204" pitchFamily="34" charset="0"/>
            </a:endParaRPr>
          </a:p>
        </p:txBody>
      </p:sp>
      <p:sp>
        <p:nvSpPr>
          <p:cNvPr id="4" name="Footer Placeholder 3">
            <a:extLst>
              <a:ext uri="{FF2B5EF4-FFF2-40B4-BE49-F238E27FC236}">
                <a16:creationId xmlns:a16="http://schemas.microsoft.com/office/drawing/2014/main" id="{0DFFE929-DCA7-304D-9742-9BA3A13F4104}"/>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5" name="TextBox 4">
            <a:extLst>
              <a:ext uri="{FF2B5EF4-FFF2-40B4-BE49-F238E27FC236}">
                <a16:creationId xmlns:a16="http://schemas.microsoft.com/office/drawing/2014/main" id="{E28BC040-B4DE-F944-A9A9-C8B519F6A530}"/>
              </a:ext>
            </a:extLst>
          </p:cNvPr>
          <p:cNvSpPr txBox="1"/>
          <p:nvPr/>
        </p:nvSpPr>
        <p:spPr>
          <a:xfrm>
            <a:off x="3226875" y="4132611"/>
            <a:ext cx="8009180" cy="369332"/>
          </a:xfrm>
          <a:prstGeom prst="rect">
            <a:avLst/>
          </a:prstGeom>
          <a:noFill/>
        </p:spPr>
        <p:txBody>
          <a:bodyPr wrap="none" rtlCol="0">
            <a:spAutoFit/>
          </a:bodyPr>
          <a:lstStyle/>
          <a:p>
            <a:r>
              <a:rPr lang="en-US" dirty="0">
                <a:solidFill>
                  <a:schemeClr val="bg1"/>
                </a:solidFill>
              </a:rPr>
              <a:t>GOES-West                    GOES-East          </a:t>
            </a:r>
            <a:r>
              <a:rPr lang="en-US" dirty="0" err="1">
                <a:solidFill>
                  <a:schemeClr val="bg1"/>
                </a:solidFill>
              </a:rPr>
              <a:t>MeteoSat</a:t>
            </a:r>
            <a:r>
              <a:rPr lang="en-US" dirty="0">
                <a:solidFill>
                  <a:schemeClr val="bg1"/>
                </a:solidFill>
              </a:rPr>
              <a:t>.          </a:t>
            </a:r>
            <a:r>
              <a:rPr lang="en-US" dirty="0" err="1">
                <a:solidFill>
                  <a:schemeClr val="bg1"/>
                </a:solidFill>
              </a:rPr>
              <a:t>MeteoSat</a:t>
            </a:r>
            <a:r>
              <a:rPr lang="en-US" dirty="0">
                <a:solidFill>
                  <a:schemeClr val="bg1"/>
                </a:solidFill>
              </a:rPr>
              <a:t>                </a:t>
            </a:r>
            <a:r>
              <a:rPr lang="en-US" dirty="0" err="1">
                <a:solidFill>
                  <a:schemeClr val="bg1"/>
                </a:solidFill>
              </a:rPr>
              <a:t>Himawari</a:t>
            </a:r>
            <a:r>
              <a:rPr lang="en-US" dirty="0">
                <a:solidFill>
                  <a:schemeClr val="bg1"/>
                </a:solidFill>
              </a:rPr>
              <a:t> </a:t>
            </a:r>
          </a:p>
        </p:txBody>
      </p:sp>
      <p:sp>
        <p:nvSpPr>
          <p:cNvPr id="8" name="TextBox 7">
            <a:extLst>
              <a:ext uri="{FF2B5EF4-FFF2-40B4-BE49-F238E27FC236}">
                <a16:creationId xmlns:a16="http://schemas.microsoft.com/office/drawing/2014/main" id="{2CF3F114-BD22-5340-8369-3EA98DC7F0A2}"/>
              </a:ext>
            </a:extLst>
          </p:cNvPr>
          <p:cNvSpPr txBox="1"/>
          <p:nvPr/>
        </p:nvSpPr>
        <p:spPr>
          <a:xfrm>
            <a:off x="463550" y="1583432"/>
            <a:ext cx="2122911" cy="1323439"/>
          </a:xfrm>
          <a:prstGeom prst="rect">
            <a:avLst/>
          </a:prstGeom>
          <a:noFill/>
        </p:spPr>
        <p:txBody>
          <a:bodyPr wrap="square" rtlCol="0">
            <a:spAutoFit/>
          </a:bodyPr>
          <a:lstStyle/>
          <a:p>
            <a:r>
              <a:rPr lang="en-US" sz="2000" dirty="0">
                <a:solidFill>
                  <a:schemeClr val="tx1">
                    <a:lumMod val="85000"/>
                    <a:lumOff val="15000"/>
                  </a:schemeClr>
                </a:solidFill>
                <a:latin typeface="Arial" panose="020B0604020202020204" pitchFamily="34" charset="0"/>
                <a:cs typeface="Arial" panose="020B0604020202020204" pitchFamily="34" charset="0"/>
              </a:rPr>
              <a:t>Geostationary satellites aren’t much use in polar regions!</a:t>
            </a:r>
          </a:p>
        </p:txBody>
      </p:sp>
      <p:sp>
        <p:nvSpPr>
          <p:cNvPr id="9" name="Oval 8">
            <a:extLst>
              <a:ext uri="{FF2B5EF4-FFF2-40B4-BE49-F238E27FC236}">
                <a16:creationId xmlns:a16="http://schemas.microsoft.com/office/drawing/2014/main" id="{7640CE64-4F12-8043-841C-CAA6CAF1DBD2}"/>
              </a:ext>
            </a:extLst>
          </p:cNvPr>
          <p:cNvSpPr/>
          <p:nvPr/>
        </p:nvSpPr>
        <p:spPr>
          <a:xfrm>
            <a:off x="4297136" y="982769"/>
            <a:ext cx="5742214" cy="769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E0B3B15-A1A4-F74F-9E8D-A7A100AEF839}"/>
              </a:ext>
            </a:extLst>
          </p:cNvPr>
          <p:cNvCxnSpPr>
            <a:cxnSpLocks/>
            <a:endCxn id="9" idx="2"/>
          </p:cNvCxnSpPr>
          <p:nvPr/>
        </p:nvCxnSpPr>
        <p:spPr>
          <a:xfrm flipV="1">
            <a:off x="2337707" y="1367685"/>
            <a:ext cx="1959429" cy="5327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FADE7873-4819-AE43-A402-CAD5AAD3FD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09900034"/>
      </p:ext>
    </p:extLst>
  </p:cSld>
  <p:clrMapOvr>
    <a:masterClrMapping/>
  </p:clrMapOvr>
  <mc:AlternateContent xmlns:mc="http://schemas.openxmlformats.org/markup-compatibility/2006" xmlns:p14="http://schemas.microsoft.com/office/powerpoint/2010/main">
    <mc:Choice Requires="p14">
      <p:transition spd="slow" p14:dur="2000" advTm="35408"/>
    </mc:Choice>
    <mc:Fallback xmlns="">
      <p:transition spd="slow" advTm="3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Polar vs Geo </a:t>
            </a:r>
            <a:r>
              <a:rPr lang="es-ES" dirty="0" err="1">
                <a:latin typeface="Arial Narrow" panose="020B0606020202030204" pitchFamily="34" charset="0"/>
                <a:cs typeface="Arial" charset="0"/>
              </a:rPr>
              <a:t>Orbits</a:t>
            </a:r>
            <a:endParaRPr lang="en-US" i="1" dirty="0">
              <a:latin typeface="Arial Narrow" panose="020B0606020202030204" pitchFamily="34" charset="0"/>
              <a:cs typeface="Arial" charset="0"/>
            </a:endParaRPr>
          </a:p>
        </p:txBody>
      </p:sp>
      <p:sp>
        <p:nvSpPr>
          <p:cNvPr id="7" name="Content Placeholder 3"/>
          <p:cNvSpPr>
            <a:spLocks noGrp="1"/>
          </p:cNvSpPr>
          <p:nvPr>
            <p:ph sz="half" idx="1"/>
          </p:nvPr>
        </p:nvSpPr>
        <p:spPr/>
        <p:txBody>
          <a:bodyPr>
            <a:normAutofit/>
          </a:bodyPr>
          <a:lstStyle/>
          <a:p>
            <a:pPr marL="0" indent="0" algn="ctr">
              <a:buNone/>
            </a:pPr>
            <a:r>
              <a:rPr lang="en-US" b="1" dirty="0">
                <a:latin typeface="Arial Narrow" panose="020B0606020202030204" pitchFamily="34" charset="0"/>
                <a:cs typeface="Arial" panose="020B0604020202020204" pitchFamily="34" charset="0"/>
              </a:rPr>
              <a:t>Polar</a:t>
            </a:r>
          </a:p>
          <a:p>
            <a:r>
              <a:rPr lang="en-US" sz="2400" dirty="0">
                <a:latin typeface="Arial Narrow" panose="020B0606020202030204" pitchFamily="34" charset="0"/>
                <a:cs typeface="Arial" panose="020B0604020202020204" pitchFamily="34" charset="0"/>
              </a:rPr>
              <a:t>Altitude: 700-800 km</a:t>
            </a:r>
          </a:p>
          <a:p>
            <a:r>
              <a:rPr lang="en-US" sz="2400" dirty="0">
                <a:latin typeface="Arial Narrow" panose="020B0606020202030204" pitchFamily="34" charset="0"/>
                <a:cs typeface="Arial" panose="020B0604020202020204" pitchFamily="34" charset="0"/>
              </a:rPr>
              <a:t>~</a:t>
            </a:r>
            <a:r>
              <a:rPr lang="es-ES" sz="2400" dirty="0">
                <a:latin typeface="Arial Narrow" panose="020B0606020202030204" pitchFamily="34" charset="0"/>
                <a:cs typeface="Arial" panose="020B0604020202020204" pitchFamily="34" charset="0"/>
              </a:rPr>
              <a:t> 14 </a:t>
            </a:r>
            <a:r>
              <a:rPr lang="es-ES" sz="2400" dirty="0" err="1">
                <a:latin typeface="Arial Narrow" panose="020B0606020202030204" pitchFamily="34" charset="0"/>
                <a:cs typeface="Arial" panose="020B0604020202020204" pitchFamily="34" charset="0"/>
              </a:rPr>
              <a:t>orbits</a:t>
            </a:r>
            <a:r>
              <a:rPr lang="es-ES" sz="2400" dirty="0">
                <a:latin typeface="Arial Narrow" panose="020B0606020202030204" pitchFamily="34" charset="0"/>
                <a:cs typeface="Arial" panose="020B0604020202020204" pitchFamily="34" charset="0"/>
              </a:rPr>
              <a:t> a </a:t>
            </a:r>
            <a:r>
              <a:rPr lang="es-ES" sz="2400" dirty="0" err="1">
                <a:latin typeface="Arial Narrow" panose="020B0606020202030204" pitchFamily="34" charset="0"/>
                <a:cs typeface="Arial" panose="020B0604020202020204" pitchFamily="34" charset="0"/>
              </a:rPr>
              <a:t>day</a:t>
            </a:r>
            <a:endParaRPr lang="es-ES" sz="2400" dirty="0">
              <a:latin typeface="Arial Narrow" panose="020B0606020202030204" pitchFamily="34" charset="0"/>
              <a:cs typeface="Arial" panose="020B0604020202020204" pitchFamily="34" charset="0"/>
            </a:endParaRPr>
          </a:p>
          <a:p>
            <a:r>
              <a:rPr lang="es-ES" sz="2400" dirty="0">
                <a:latin typeface="Arial Narrow" panose="020B0606020202030204" pitchFamily="34" charset="0"/>
                <a:cs typeface="Arial" panose="020B0604020202020204" pitchFamily="34" charset="0"/>
              </a:rPr>
              <a:t>Global </a:t>
            </a:r>
            <a:r>
              <a:rPr lang="es-ES" sz="2400" dirty="0" err="1">
                <a:latin typeface="Arial Narrow" panose="020B0606020202030204" pitchFamily="34" charset="0"/>
                <a:cs typeface="Arial" panose="020B0604020202020204" pitchFamily="34" charset="0"/>
              </a:rPr>
              <a:t>coverage</a:t>
            </a:r>
            <a:endParaRPr lang="es-ES" sz="2400" dirty="0">
              <a:latin typeface="Arial Narrow" panose="020B0606020202030204" pitchFamily="34" charset="0"/>
              <a:cs typeface="Arial" panose="020B0604020202020204" pitchFamily="34" charset="0"/>
            </a:endParaRPr>
          </a:p>
          <a:p>
            <a:r>
              <a:rPr lang="es-ES" sz="2400" dirty="0">
                <a:latin typeface="Arial Narrow" panose="020B0606020202030204" pitchFamily="34" charset="0"/>
                <a:cs typeface="Arial" panose="020B0604020202020204" pitchFamily="34" charset="0"/>
              </a:rPr>
              <a:t>High </a:t>
            </a:r>
            <a:r>
              <a:rPr lang="es-ES" sz="2400" dirty="0" err="1">
                <a:latin typeface="Arial Narrow" panose="020B0606020202030204" pitchFamily="34" charset="0"/>
                <a:cs typeface="Arial" panose="020B0604020202020204" pitchFamily="34" charset="0"/>
              </a:rPr>
              <a:t>spatial</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a:t>
            </a:r>
            <a:r>
              <a:rPr lang="en-US" sz="2400" dirty="0">
                <a:latin typeface="Arial Narrow" panose="020B0606020202030204" pitchFamily="34" charset="0"/>
                <a:cs typeface="Arial" panose="020B0604020202020204" pitchFamily="34" charset="0"/>
              </a:rPr>
              <a:t>&lt;</a:t>
            </a:r>
            <a:r>
              <a:rPr lang="es-ES" sz="2400" dirty="0">
                <a:latin typeface="Arial Narrow" panose="020B0606020202030204" pitchFamily="34" charset="0"/>
                <a:cs typeface="Arial" panose="020B0604020202020204" pitchFamily="34" charset="0"/>
              </a:rPr>
              <a:t> 1 km)</a:t>
            </a:r>
          </a:p>
          <a:p>
            <a:r>
              <a:rPr lang="es-ES" sz="2400" dirty="0" err="1">
                <a:latin typeface="Arial Narrow" panose="020B0606020202030204" pitchFamily="34" charset="0"/>
                <a:cs typeface="Arial" panose="020B0604020202020204" pitchFamily="34" charset="0"/>
              </a:rPr>
              <a:t>Low</a:t>
            </a:r>
            <a:r>
              <a:rPr lang="es-ES" sz="2400" dirty="0">
                <a:latin typeface="Arial Narrow" panose="020B0606020202030204" pitchFamily="34" charset="0"/>
                <a:cs typeface="Arial" panose="020B0604020202020204" pitchFamily="34" charset="0"/>
              </a:rPr>
              <a:t> temporal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 1 </a:t>
            </a:r>
            <a:r>
              <a:rPr lang="es-ES" sz="2400" dirty="0" err="1">
                <a:latin typeface="Arial Narrow" panose="020B0606020202030204" pitchFamily="34" charset="0"/>
                <a:cs typeface="Arial" panose="020B0604020202020204" pitchFamily="34" charset="0"/>
              </a:rPr>
              <a:t>day</a:t>
            </a:r>
            <a:r>
              <a:rPr lang="es-ES" sz="2400" dirty="0">
                <a:latin typeface="Arial Narrow" panose="020B0606020202030204" pitchFamily="34" charset="0"/>
                <a:cs typeface="Arial" panose="020B0604020202020204" pitchFamily="34" charset="0"/>
              </a:rPr>
              <a:t>)</a:t>
            </a:r>
          </a:p>
          <a:p>
            <a:pPr marL="0" indent="0">
              <a:buNone/>
            </a:pPr>
            <a:endParaRPr lang="en-US" sz="3200" dirty="0">
              <a:latin typeface="Arial Narrow" panose="020B060602020203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4B7920CC-73EC-2F4D-A985-4615B030B211}"/>
              </a:ext>
            </a:extLst>
          </p:cNvPr>
          <p:cNvSpPr>
            <a:spLocks noGrp="1"/>
          </p:cNvSpPr>
          <p:nvPr>
            <p:ph sz="half" idx="2"/>
          </p:nvPr>
        </p:nvSpPr>
        <p:spPr>
          <a:xfrm>
            <a:off x="6172200" y="1825625"/>
            <a:ext cx="5359400" cy="4351338"/>
          </a:xfrm>
        </p:spPr>
        <p:txBody>
          <a:bodyPr>
            <a:normAutofit/>
          </a:bodyPr>
          <a:lstStyle/>
          <a:p>
            <a:pPr marL="0" indent="0" algn="ctr">
              <a:buNone/>
            </a:pPr>
            <a:r>
              <a:rPr lang="en-US" b="1" dirty="0">
                <a:latin typeface="Arial Narrow" panose="020B0606020202030204" pitchFamily="34" charset="0"/>
                <a:cs typeface="Arial" panose="020B0604020202020204" pitchFamily="34" charset="0"/>
              </a:rPr>
              <a:t>Geo</a:t>
            </a:r>
            <a:r>
              <a:rPr lang="en-US" dirty="0">
                <a:latin typeface="Arial Narrow" panose="020B0606020202030204" pitchFamily="34" charset="0"/>
                <a:cs typeface="Arial" panose="020B0604020202020204" pitchFamily="34" charset="0"/>
              </a:rPr>
              <a:t> </a:t>
            </a:r>
          </a:p>
          <a:p>
            <a:r>
              <a:rPr lang="en-US" sz="2400" dirty="0">
                <a:latin typeface="Arial Narrow" panose="020B0606020202030204" pitchFamily="34" charset="0"/>
                <a:cs typeface="Arial" panose="020B0604020202020204" pitchFamily="34" charset="0"/>
              </a:rPr>
              <a:t>Altitude: 35,800 km</a:t>
            </a:r>
          </a:p>
          <a:p>
            <a:r>
              <a:rPr lang="es-ES" sz="2400" dirty="0">
                <a:latin typeface="Arial Narrow" panose="020B0606020202030204" pitchFamily="34" charset="0"/>
                <a:cs typeface="Arial" panose="020B0604020202020204" pitchFamily="34" charset="0"/>
              </a:rPr>
              <a:t>Poor </a:t>
            </a:r>
            <a:r>
              <a:rPr lang="es-ES" sz="2400" dirty="0" err="1">
                <a:latin typeface="Arial Narrow" panose="020B0606020202030204" pitchFamily="34" charset="0"/>
                <a:cs typeface="Arial" panose="020B0604020202020204" pitchFamily="34" charset="0"/>
              </a:rPr>
              <a:t>coverage</a:t>
            </a:r>
            <a:r>
              <a:rPr lang="es-ES" sz="2400" dirty="0">
                <a:latin typeface="Arial Narrow" panose="020B0606020202030204" pitchFamily="34" charset="0"/>
                <a:cs typeface="Arial" panose="020B0604020202020204" pitchFamily="34" charset="0"/>
              </a:rPr>
              <a:t> of </a:t>
            </a:r>
            <a:r>
              <a:rPr lang="es-ES" sz="2400" dirty="0" err="1">
                <a:latin typeface="Arial Narrow" panose="020B0606020202030204" pitchFamily="34" charset="0"/>
                <a:cs typeface="Arial" panose="020B0604020202020204" pitchFamily="34" charset="0"/>
              </a:rPr>
              <a:t>the</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poles</a:t>
            </a:r>
            <a:endParaRPr lang="es-ES" sz="2400" dirty="0">
              <a:latin typeface="Arial Narrow" panose="020B0606020202030204" pitchFamily="34" charset="0"/>
              <a:cs typeface="Arial" panose="020B0604020202020204" pitchFamily="34" charset="0"/>
            </a:endParaRPr>
          </a:p>
          <a:p>
            <a:r>
              <a:rPr lang="es-ES" sz="2400" dirty="0">
                <a:latin typeface="Arial Narrow" panose="020B0606020202030204" pitchFamily="34" charset="0"/>
                <a:cs typeface="Arial" panose="020B0604020202020204" pitchFamily="34" charset="0"/>
              </a:rPr>
              <a:t>Regional </a:t>
            </a:r>
            <a:r>
              <a:rPr lang="es-ES" sz="2400" dirty="0" err="1">
                <a:latin typeface="Arial Narrow" panose="020B0606020202030204" pitchFamily="34" charset="0"/>
                <a:cs typeface="Arial" panose="020B0604020202020204" pitchFamily="34" charset="0"/>
              </a:rPr>
              <a:t>coverage</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only</a:t>
            </a:r>
            <a:r>
              <a:rPr lang="es-ES" sz="2400" dirty="0">
                <a:latin typeface="Arial Narrow" panose="020B0606020202030204" pitchFamily="34" charset="0"/>
                <a:cs typeface="Arial" panose="020B0604020202020204" pitchFamily="34" charset="0"/>
              </a:rPr>
              <a:t> </a:t>
            </a:r>
          </a:p>
          <a:p>
            <a:r>
              <a:rPr lang="es-ES" sz="2400" dirty="0" err="1">
                <a:latin typeface="Arial Narrow" panose="020B0606020202030204" pitchFamily="34" charset="0"/>
                <a:cs typeface="Arial" panose="020B0604020202020204" pitchFamily="34" charset="0"/>
              </a:rPr>
              <a:t>Low</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spatial</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(2-4 km)</a:t>
            </a:r>
          </a:p>
          <a:p>
            <a:r>
              <a:rPr lang="es-ES" sz="2400" dirty="0">
                <a:latin typeface="Arial Narrow" panose="020B0606020202030204" pitchFamily="34" charset="0"/>
                <a:cs typeface="Arial" panose="020B0604020202020204" pitchFamily="34" charset="0"/>
              </a:rPr>
              <a:t>High temporal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(&lt; </a:t>
            </a:r>
            <a:r>
              <a:rPr lang="es-ES" sz="2400" dirty="0" err="1">
                <a:latin typeface="Arial Narrow" panose="020B0606020202030204" pitchFamily="34" charset="0"/>
                <a:cs typeface="Arial" panose="020B0604020202020204" pitchFamily="34" charset="0"/>
              </a:rPr>
              <a:t>hour</a:t>
            </a:r>
            <a:r>
              <a:rPr lang="es-ES" sz="2400" dirty="0">
                <a:latin typeface="Arial Narrow" panose="020B0606020202030204" pitchFamily="34" charset="0"/>
                <a:cs typeface="Arial" panose="020B0604020202020204" pitchFamily="34" charset="0"/>
              </a:rPr>
              <a:t>)</a:t>
            </a:r>
          </a:p>
          <a:p>
            <a:endParaRPr lang="en-US" dirty="0">
              <a:latin typeface="Arial Narrow" panose="020B0606020202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9B31F39-B913-2F4D-A65A-67641C535868}"/>
              </a:ext>
            </a:extLst>
          </p:cNvPr>
          <p:cNvSpPr/>
          <p:nvPr/>
        </p:nvSpPr>
        <p:spPr>
          <a:xfrm>
            <a:off x="159998" y="5261571"/>
            <a:ext cx="11663702" cy="1083374"/>
          </a:xfrm>
          <a:prstGeom prst="rect">
            <a:avLst/>
          </a:prstGeom>
        </p:spPr>
        <p:txBody>
          <a:bodyPr wrap="square">
            <a:spAutoFit/>
          </a:bodyPr>
          <a:lstStyle/>
          <a:p>
            <a:pPr algn="ctr">
              <a:spcBef>
                <a:spcPct val="30000"/>
              </a:spcBef>
            </a:pPr>
            <a:r>
              <a:rPr lang="en-US" sz="2800" dirty="0">
                <a:solidFill>
                  <a:srgbClr val="000000"/>
                </a:solidFill>
                <a:latin typeface="Arial Narrow" panose="020B0606020202030204" pitchFamily="34" charset="0"/>
              </a:rPr>
              <a:t>Higher spatial resolution generally means lower temporal resolution, and vice-versa. </a:t>
            </a:r>
          </a:p>
          <a:p>
            <a:pPr algn="ctr">
              <a:spcBef>
                <a:spcPct val="30000"/>
              </a:spcBef>
            </a:pPr>
            <a:r>
              <a:rPr lang="en-US" sz="2800" dirty="0">
                <a:solidFill>
                  <a:srgbClr val="000000"/>
                </a:solidFill>
                <a:latin typeface="Arial Narrow" panose="020B0606020202030204" pitchFamily="34" charset="0"/>
              </a:rPr>
              <a:t>You can’t have everything! </a:t>
            </a:r>
          </a:p>
        </p:txBody>
      </p:sp>
      <p:sp>
        <p:nvSpPr>
          <p:cNvPr id="2" name="Footer Placeholder 1">
            <a:extLst>
              <a:ext uri="{FF2B5EF4-FFF2-40B4-BE49-F238E27FC236}">
                <a16:creationId xmlns:a16="http://schemas.microsoft.com/office/drawing/2014/main" id="{13304824-1E28-3348-89B1-E5C4205C85C3}"/>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C14EC04E-4BAF-874D-88C8-EE03035F6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62786931"/>
      </p:ext>
    </p:extLst>
  </p:cSld>
  <p:clrMapOvr>
    <a:masterClrMapping/>
  </p:clrMapOvr>
  <mc:AlternateContent xmlns:mc="http://schemas.openxmlformats.org/markup-compatibility/2006" xmlns:p14="http://schemas.microsoft.com/office/powerpoint/2010/main">
    <mc:Choice Requires="p14">
      <p:transition spd="slow" p14:dur="2000" advTm="35258"/>
    </mc:Choice>
    <mc:Fallback xmlns="">
      <p:transition spd="slow" advTm="3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What</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Resolution</a:t>
            </a:r>
            <a:r>
              <a:rPr lang="es-ES" dirty="0">
                <a:latin typeface="Arial Narrow" panose="020B0606020202030204" pitchFamily="34" charset="0"/>
                <a:cs typeface="Arial" charset="0"/>
              </a:rPr>
              <a:t>?</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p:txBody>
          <a:bodyPr>
            <a:normAutofit fontScale="92500" lnSpcReduction="20000"/>
          </a:bodyPr>
          <a:lstStyle/>
          <a:p>
            <a:pPr>
              <a:lnSpc>
                <a:spcPct val="110000"/>
              </a:lnSpc>
            </a:pPr>
            <a:r>
              <a:rPr lang="en-US" sz="2600" b="1" dirty="0">
                <a:latin typeface="Arial Narrow" panose="020B0606020202030204" pitchFamily="34" charset="0"/>
                <a:cs typeface="Arial" panose="020B0604020202020204" pitchFamily="34" charset="0"/>
              </a:rPr>
              <a:t>Spatial resolution </a:t>
            </a:r>
            <a:r>
              <a:rPr lang="en-US" sz="2600" dirty="0">
                <a:latin typeface="Arial Narrow" panose="020B0606020202030204" pitchFamily="34" charset="0"/>
                <a:cs typeface="Arial" panose="020B0604020202020204" pitchFamily="34" charset="0"/>
              </a:rPr>
              <a:t>is the pixel size of the image. The resolution of  oceanographic satellite products ranges from 250 m – 25 km. </a:t>
            </a:r>
          </a:p>
          <a:p>
            <a:pPr>
              <a:lnSpc>
                <a:spcPct val="110000"/>
              </a:lnSpc>
            </a:pPr>
            <a:endParaRPr lang="en-US" sz="2600" dirty="0">
              <a:latin typeface="Arial Narrow" panose="020B0606020202030204" pitchFamily="34" charset="0"/>
              <a:cs typeface="Arial" panose="020B0604020202020204" pitchFamily="34" charset="0"/>
            </a:endParaRPr>
          </a:p>
          <a:p>
            <a:pPr>
              <a:lnSpc>
                <a:spcPct val="110000"/>
              </a:lnSpc>
            </a:pPr>
            <a:r>
              <a:rPr lang="en-US" sz="2600" b="1" dirty="0">
                <a:latin typeface="Arial Narrow" panose="020B0606020202030204" pitchFamily="34" charset="0"/>
                <a:cs typeface="Arial" panose="020B0604020202020204" pitchFamily="34" charset="0"/>
              </a:rPr>
              <a:t>Temporal resolution </a:t>
            </a:r>
            <a:r>
              <a:rPr lang="en-US" sz="2600" dirty="0">
                <a:latin typeface="Arial Narrow" panose="020B0606020202030204" pitchFamily="34" charset="0"/>
                <a:cs typeface="Arial" panose="020B0604020202020204" pitchFamily="34" charset="0"/>
              </a:rPr>
              <a:t>is the amount of time that passes between subsequent images at the same point. </a:t>
            </a:r>
          </a:p>
          <a:p>
            <a:pPr>
              <a:lnSpc>
                <a:spcPct val="110000"/>
              </a:lnSpc>
            </a:pPr>
            <a:endParaRPr lang="en-US" sz="2600" dirty="0">
              <a:latin typeface="Arial Narrow" panose="020B0606020202030204" pitchFamily="34" charset="0"/>
              <a:cs typeface="Arial" panose="020B0604020202020204" pitchFamily="34" charset="0"/>
            </a:endParaRPr>
          </a:p>
          <a:p>
            <a:pPr>
              <a:lnSpc>
                <a:spcPct val="110000"/>
              </a:lnSpc>
            </a:pPr>
            <a:r>
              <a:rPr lang="en-US" sz="2600" b="1" dirty="0">
                <a:latin typeface="Arial Narrow" panose="020B0606020202030204" pitchFamily="34" charset="0"/>
                <a:cs typeface="Arial" panose="020B0604020202020204" pitchFamily="34" charset="0"/>
              </a:rPr>
              <a:t>Spectral resolution </a:t>
            </a:r>
            <a:r>
              <a:rPr lang="en-US" sz="2600" dirty="0">
                <a:latin typeface="Arial Narrow" panose="020B0606020202030204" pitchFamily="34" charset="0"/>
                <a:cs typeface="Arial" panose="020B0604020202020204" pitchFamily="34" charset="0"/>
              </a:rPr>
              <a:t>refers to how many bands the sensor has. </a:t>
            </a:r>
          </a:p>
          <a:p>
            <a:pPr>
              <a:lnSpc>
                <a:spcPct val="110000"/>
              </a:lnSpc>
            </a:pPr>
            <a:endParaRPr lang="en-US" sz="2600" dirty="0">
              <a:latin typeface="Arial Narrow" panose="020B0606020202030204" pitchFamily="34" charset="0"/>
              <a:cs typeface="Arial" panose="020B0604020202020204" pitchFamily="34" charset="0"/>
            </a:endParaRPr>
          </a:p>
          <a:p>
            <a:pPr>
              <a:lnSpc>
                <a:spcPct val="110000"/>
              </a:lnSpc>
            </a:pPr>
            <a:r>
              <a:rPr lang="en-US" sz="2600" b="1" dirty="0">
                <a:latin typeface="Arial Narrow" panose="020B0606020202030204" pitchFamily="34" charset="0"/>
                <a:cs typeface="Arial" panose="020B0604020202020204" pitchFamily="34" charset="0"/>
              </a:rPr>
              <a:t>Swath width </a:t>
            </a:r>
            <a:r>
              <a:rPr lang="en-US" sz="2600" dirty="0">
                <a:latin typeface="Arial Narrow" panose="020B0606020202030204" pitchFamily="34" charset="0"/>
                <a:cs typeface="Arial" panose="020B0604020202020204" pitchFamily="34" charset="0"/>
              </a:rPr>
              <a:t>refers to the width of the area observed by the satellite (polar-orbiting). Satellites with larger swath widths will take less time to acquire global spatial coverage.</a:t>
            </a:r>
          </a:p>
          <a:p>
            <a:pPr marL="0" indent="0">
              <a:buNone/>
            </a:pPr>
            <a:endParaRPr lang="en-US" sz="2400" dirty="0">
              <a:latin typeface="Arial Narrow" panose="020B060602020203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B4E4202-39A0-FE40-99AA-A24F8BC2B35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Picture 4">
            <a:extLst>
              <a:ext uri="{FF2B5EF4-FFF2-40B4-BE49-F238E27FC236}">
                <a16:creationId xmlns:a16="http://schemas.microsoft.com/office/drawing/2014/main" id="{A28A97D7-EF05-6E43-95F5-6512C192B6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1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F5DA04B1-DDBB-EB49-AACF-09D07E3722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346562"/>
      </p:ext>
    </p:extLst>
  </p:cSld>
  <p:clrMapOvr>
    <a:masterClrMapping/>
  </p:clrMapOvr>
  <mc:AlternateContent xmlns:mc="http://schemas.openxmlformats.org/markup-compatibility/2006" xmlns:p14="http://schemas.microsoft.com/office/powerpoint/2010/main">
    <mc:Choice Requires="p14">
      <p:transition spd="slow" p14:dur="2000" advTm="52447"/>
    </mc:Choice>
    <mc:Fallback xmlns="">
      <p:transition spd="slow" advTm="5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High </a:t>
            </a:r>
            <a:r>
              <a:rPr lang="es-ES" dirty="0" err="1">
                <a:latin typeface="Arial Narrow" panose="020B0606020202030204" pitchFamily="34" charset="0"/>
                <a:cs typeface="Arial" charset="0"/>
              </a:rPr>
              <a:t>Spatial</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Resolution</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Satellites</a:t>
            </a:r>
            <a:r>
              <a:rPr lang="es-ES" dirty="0">
                <a:latin typeface="Arial Narrow" panose="020B0606020202030204" pitchFamily="34" charset="0"/>
                <a:cs typeface="Arial" charset="0"/>
              </a:rPr>
              <a:t> </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838199" y="1825625"/>
            <a:ext cx="10786241" cy="4351338"/>
          </a:xfrm>
        </p:spPr>
        <p:txBody>
          <a:bodyPr>
            <a:normAutofit/>
          </a:bodyPr>
          <a:lstStyle/>
          <a:p>
            <a:pPr marL="228455" indent="-228455">
              <a:spcBef>
                <a:spcPct val="30000"/>
              </a:spcBef>
              <a:buFont typeface="Times" charset="0"/>
              <a:buChar char="•"/>
            </a:pPr>
            <a:r>
              <a:rPr lang="en-US" sz="2400" dirty="0">
                <a:latin typeface="Arial Narrow" panose="020B0606020202030204" pitchFamily="34" charset="0"/>
              </a:rPr>
              <a:t>There are a number of high spatial resolution imaging sensors, ~1-30 m, </a:t>
            </a:r>
            <a:br>
              <a:rPr lang="en-US" sz="2400" dirty="0">
                <a:latin typeface="Arial Narrow" panose="020B0606020202030204" pitchFamily="34" charset="0"/>
              </a:rPr>
            </a:br>
            <a:r>
              <a:rPr lang="en-US" sz="2400" dirty="0">
                <a:latin typeface="Arial Narrow" panose="020B0606020202030204" pitchFamily="34" charset="0"/>
              </a:rPr>
              <a:t>e.g. SPOT, </a:t>
            </a:r>
            <a:r>
              <a:rPr lang="en-US" sz="2400" dirty="0" err="1">
                <a:latin typeface="Arial Narrow" panose="020B0606020202030204" pitchFamily="34" charset="0"/>
              </a:rPr>
              <a:t>QuickBird</a:t>
            </a:r>
            <a:r>
              <a:rPr lang="en-US" sz="2400" dirty="0">
                <a:latin typeface="Arial Narrow" panose="020B0606020202030204" pitchFamily="34" charset="0"/>
              </a:rPr>
              <a:t>, IKONOS, OrbView-3, Hyperion, </a:t>
            </a:r>
            <a:r>
              <a:rPr lang="en-US" sz="2400" dirty="0" err="1">
                <a:latin typeface="Arial Narrow" panose="020B0606020202030204" pitchFamily="34" charset="0"/>
              </a:rPr>
              <a:t>WorldView</a:t>
            </a:r>
            <a:endParaRPr lang="en-US" sz="2400" dirty="0">
              <a:latin typeface="Arial Narrow" panose="020B0606020202030204" pitchFamily="34" charset="0"/>
            </a:endParaRPr>
          </a:p>
          <a:p>
            <a:pPr marL="228455" indent="-228455">
              <a:spcBef>
                <a:spcPct val="30000"/>
              </a:spcBef>
              <a:buFont typeface="Times" charset="0"/>
              <a:buChar char="•"/>
            </a:pPr>
            <a:r>
              <a:rPr lang="en-US" sz="2400" dirty="0">
                <a:latin typeface="Arial Narrow" panose="020B0606020202030204" pitchFamily="34" charset="0"/>
              </a:rPr>
              <a:t>The trade-off is temporal resolution, and these sensors generally have very long repeat-times. Some don’t have regular repeat times, but rather work on a system of scheduled, on-demand acquisitions.  </a:t>
            </a:r>
          </a:p>
          <a:p>
            <a:pPr marL="228455" indent="-228455">
              <a:spcBef>
                <a:spcPct val="30000"/>
              </a:spcBef>
              <a:buFont typeface="Times" charset="0"/>
              <a:buChar char="•"/>
            </a:pPr>
            <a:r>
              <a:rPr lang="en-US" sz="2400" dirty="0">
                <a:latin typeface="Arial Narrow" panose="020B0606020202030204" pitchFamily="34" charset="0"/>
              </a:rPr>
              <a:t>These data are generally better suited for land applications than for ocean applications. </a:t>
            </a:r>
          </a:p>
          <a:p>
            <a:pPr marL="228455" indent="-228455">
              <a:spcBef>
                <a:spcPct val="30000"/>
              </a:spcBef>
              <a:buFont typeface="Times" charset="0"/>
              <a:buChar char="•"/>
            </a:pPr>
            <a:r>
              <a:rPr lang="en-US" sz="2400" dirty="0">
                <a:latin typeface="Arial Narrow" panose="020B0606020202030204" pitchFamily="34" charset="0"/>
              </a:rPr>
              <a:t>Most of the data has to be purchased, or is difficult to get a hold of.</a:t>
            </a:r>
          </a:p>
          <a:p>
            <a:pPr marL="228455" indent="-228455">
              <a:spcBef>
                <a:spcPct val="30000"/>
              </a:spcBef>
              <a:buFont typeface="Times" charset="0"/>
              <a:buChar char="•"/>
            </a:pPr>
            <a:r>
              <a:rPr lang="en-US" sz="2400" dirty="0">
                <a:latin typeface="Arial Narrow" panose="020B0606020202030204" pitchFamily="34" charset="0"/>
              </a:rPr>
              <a:t>These data are generally not offered as part of this course.</a:t>
            </a:r>
          </a:p>
          <a:p>
            <a:pPr marL="0" indent="0">
              <a:buNone/>
            </a:pPr>
            <a:endParaRPr lang="en-US" sz="2400" dirty="0">
              <a:latin typeface="Arial Narrow" panose="020B060602020203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B4E4202-39A0-FE40-99AA-A24F8BC2B35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Picture 4">
            <a:extLst>
              <a:ext uri="{FF2B5EF4-FFF2-40B4-BE49-F238E27FC236}">
                <a16:creationId xmlns:a16="http://schemas.microsoft.com/office/drawing/2014/main" id="{A28A97D7-EF05-6E43-95F5-6512C192B6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1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0A1C9397-E31A-304F-83B2-4761ED4FB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20396173"/>
      </p:ext>
    </p:extLst>
  </p:cSld>
  <p:clrMapOvr>
    <a:masterClrMapping/>
  </p:clrMapOvr>
  <mc:AlternateContent xmlns:mc="http://schemas.openxmlformats.org/markup-compatibility/2006" xmlns:p14="http://schemas.microsoft.com/office/powerpoint/2010/main">
    <mc:Choice Requires="p14">
      <p:transition spd="slow" p14:dur="2000" advTm="28217"/>
    </mc:Choice>
    <mc:Fallback xmlns="">
      <p:transition spd="slow" advTm="2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9E929-49F4-E147-8E37-4D165C966343}"/>
              </a:ext>
            </a:extLst>
          </p:cNvPr>
          <p:cNvSpPr>
            <a:spLocks noGrp="1"/>
          </p:cNvSpPr>
          <p:nvPr>
            <p:ph type="title"/>
          </p:nvPr>
        </p:nvSpPr>
        <p:spPr/>
        <p:txBody>
          <a:bodyPr/>
          <a:lstStyle/>
          <a:p>
            <a:r>
              <a:rPr lang="en-US" dirty="0">
                <a:latin typeface="Arial Narrow" panose="020B0606020202030204" pitchFamily="34" charset="0"/>
              </a:rPr>
              <a:t>Whales from Space</a:t>
            </a:r>
          </a:p>
        </p:txBody>
      </p:sp>
      <p:pic>
        <p:nvPicPr>
          <p:cNvPr id="9" name="Picture 2">
            <a:extLst>
              <a:ext uri="{FF2B5EF4-FFF2-40B4-BE49-F238E27FC236}">
                <a16:creationId xmlns:a16="http://schemas.microsoft.com/office/drawing/2014/main" id="{FBC48A32-B5CC-6343-AA32-223166A7E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5" y="314710"/>
            <a:ext cx="4366491" cy="551459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3">
            <a:extLst>
              <a:ext uri="{FF2B5EF4-FFF2-40B4-BE49-F238E27FC236}">
                <a16:creationId xmlns:a16="http://schemas.microsoft.com/office/drawing/2014/main" id="{C0363CEB-F765-9E40-BBC2-E4BED1215874}"/>
              </a:ext>
            </a:extLst>
          </p:cNvPr>
          <p:cNvSpPr txBox="1">
            <a:spLocks noChangeArrowheads="1"/>
          </p:cNvSpPr>
          <p:nvPr/>
        </p:nvSpPr>
        <p:spPr>
          <a:xfrm>
            <a:off x="901700" y="1137633"/>
            <a:ext cx="4279900" cy="1200329"/>
          </a:xfrm>
          <a:prstGeom prst="rect">
            <a:avLst/>
          </a:prstGeom>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000" b="1" dirty="0">
                <a:solidFill>
                  <a:schemeClr val="tx1">
                    <a:lumMod val="85000"/>
                    <a:lumOff val="15000"/>
                  </a:schemeClr>
                </a:solidFill>
                <a:latin typeface="Arial Narrow" panose="020B0606020202030204" pitchFamily="34" charset="0"/>
              </a:rPr>
              <a:t>Figure 2. A selection of 20 comparable false </a:t>
            </a:r>
            <a:r>
              <a:rPr lang="en-US" sz="2000" b="1" dirty="0" err="1">
                <a:solidFill>
                  <a:schemeClr val="tx1">
                    <a:lumMod val="85000"/>
                    <a:lumOff val="15000"/>
                  </a:schemeClr>
                </a:solidFill>
                <a:latin typeface="Arial Narrow" panose="020B0606020202030204" pitchFamily="34" charset="0"/>
              </a:rPr>
              <a:t>colour</a:t>
            </a:r>
            <a:r>
              <a:rPr lang="en-US" sz="2000" b="1" dirty="0">
                <a:solidFill>
                  <a:schemeClr val="tx1">
                    <a:lumMod val="85000"/>
                    <a:lumOff val="15000"/>
                  </a:schemeClr>
                </a:solidFill>
                <a:latin typeface="Arial Narrow" panose="020B0606020202030204" pitchFamily="34" charset="0"/>
              </a:rPr>
              <a:t> image chips (bands 1-8-5) of probable whales found by the automated analysis.</a:t>
            </a:r>
          </a:p>
        </p:txBody>
      </p:sp>
      <p:sp>
        <p:nvSpPr>
          <p:cNvPr id="11" name="Text Box 4">
            <a:extLst>
              <a:ext uri="{FF2B5EF4-FFF2-40B4-BE49-F238E27FC236}">
                <a16:creationId xmlns:a16="http://schemas.microsoft.com/office/drawing/2014/main" id="{304EB5C2-197B-D043-920B-755D921C6D3D}"/>
              </a:ext>
            </a:extLst>
          </p:cNvPr>
          <p:cNvSpPr txBox="1">
            <a:spLocks noChangeArrowheads="1"/>
          </p:cNvSpPr>
          <p:nvPr/>
        </p:nvSpPr>
        <p:spPr bwMode="auto">
          <a:xfrm>
            <a:off x="152406" y="5143500"/>
            <a:ext cx="6174998" cy="944634"/>
          </a:xfrm>
          <a:prstGeom prst="rect">
            <a:avLst/>
          </a:prstGeom>
          <a:solidFill>
            <a:srgbClr val="FFFFBF"/>
          </a:solidFill>
          <a:ln>
            <a:noFill/>
          </a:ln>
          <a:effectLst/>
        </p:spPr>
        <p:txBody>
          <a:bodyPr wrap="square" lIns="82016" tIns="41008" rIns="82016" bIns="41008">
            <a:spAutoFit/>
          </a:bodyPr>
          <a:lstStyle/>
          <a:p>
            <a:pPr algn="l" eaLnBrk="1" hangingPunct="1"/>
            <a:r>
              <a:rPr lang="en-US" sz="1400" dirty="0" err="1">
                <a:effectLst/>
                <a:latin typeface="Arial"/>
                <a:cs typeface="Arial"/>
              </a:rPr>
              <a:t>Fretwell</a:t>
            </a:r>
            <a:r>
              <a:rPr lang="en-US" sz="1400" dirty="0">
                <a:effectLst/>
                <a:latin typeface="Arial"/>
                <a:cs typeface="Arial"/>
              </a:rPr>
              <a:t> PT, </a:t>
            </a:r>
            <a:r>
              <a:rPr lang="en-US" sz="1400" dirty="0" err="1">
                <a:effectLst/>
                <a:latin typeface="Arial"/>
                <a:cs typeface="Arial"/>
              </a:rPr>
              <a:t>Staniland</a:t>
            </a:r>
            <a:r>
              <a:rPr lang="en-US" sz="1400" dirty="0">
                <a:effectLst/>
                <a:latin typeface="Arial"/>
                <a:cs typeface="Arial"/>
              </a:rPr>
              <a:t> IJ, </a:t>
            </a:r>
            <a:r>
              <a:rPr lang="en-US" sz="1400" dirty="0" err="1">
                <a:effectLst/>
                <a:latin typeface="Arial"/>
                <a:cs typeface="Arial"/>
              </a:rPr>
              <a:t>Forcada</a:t>
            </a:r>
            <a:r>
              <a:rPr lang="en-US" sz="1400" dirty="0">
                <a:effectLst/>
                <a:latin typeface="Arial"/>
                <a:cs typeface="Arial"/>
              </a:rPr>
              <a:t> J (2014) Whales from Space: Counting Southern Right Whales by Satellite. </a:t>
            </a:r>
            <a:r>
              <a:rPr lang="en-US" sz="1400" dirty="0" err="1">
                <a:effectLst/>
                <a:latin typeface="Arial"/>
                <a:cs typeface="Arial"/>
              </a:rPr>
              <a:t>PLoS</a:t>
            </a:r>
            <a:r>
              <a:rPr lang="en-US" sz="1400" dirty="0">
                <a:effectLst/>
                <a:latin typeface="Arial"/>
                <a:cs typeface="Arial"/>
              </a:rPr>
              <a:t> ONE 9(2): e88655. doi:10.1371/journal.pone.0088655</a:t>
            </a:r>
          </a:p>
          <a:p>
            <a:pPr algn="l" eaLnBrk="1" hangingPunct="1"/>
            <a:r>
              <a:rPr lang="en-US" sz="1400" dirty="0">
                <a:effectLst/>
                <a:latin typeface="Arial"/>
                <a:cs typeface="Arial"/>
                <a:hlinkClick r:id="rId6"/>
              </a:rPr>
              <a:t>http://www.plosone.org/article/info:doi/10.1371/journal.pone.0088655</a:t>
            </a:r>
            <a:endParaRPr lang="en-US" sz="1400" dirty="0">
              <a:effectLst/>
              <a:latin typeface="Arial"/>
              <a:cs typeface="Arial"/>
            </a:endParaRPr>
          </a:p>
        </p:txBody>
      </p:sp>
      <p:pic>
        <p:nvPicPr>
          <p:cNvPr id="12" name="Picture 5">
            <a:extLst>
              <a:ext uri="{FF2B5EF4-FFF2-40B4-BE49-F238E27FC236}">
                <a16:creationId xmlns:a16="http://schemas.microsoft.com/office/drawing/2014/main" id="{988EBD6B-B8EF-BF4B-BCFD-3C22484788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7491" y="5910735"/>
            <a:ext cx="2205182" cy="45944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id="{E69FCB33-9ADD-694A-BB26-9A774CFCF28C}"/>
              </a:ext>
            </a:extLst>
          </p:cNvPr>
          <p:cNvSpPr txBox="1"/>
          <p:nvPr/>
        </p:nvSpPr>
        <p:spPr>
          <a:xfrm>
            <a:off x="762000" y="2514600"/>
            <a:ext cx="4559300" cy="2554545"/>
          </a:xfrm>
          <a:prstGeom prst="rect">
            <a:avLst/>
          </a:prstGeom>
          <a:noFill/>
        </p:spPr>
        <p:txBody>
          <a:bodyPr wrap="square" rtlCol="0">
            <a:spAutoFit/>
          </a:bodyPr>
          <a:lstStyle/>
          <a:p>
            <a:pPr algn="l"/>
            <a:r>
              <a:rPr lang="en-US" sz="2000" dirty="0">
                <a:solidFill>
                  <a:schemeClr val="tx1">
                    <a:lumMod val="85000"/>
                    <a:lumOff val="15000"/>
                  </a:schemeClr>
                </a:solidFill>
                <a:effectLst/>
                <a:latin typeface="Arial Narrow" panose="020B0606020202030204" pitchFamily="34" charset="0"/>
              </a:rPr>
              <a:t>“The WorldView2 satellite has a maximum 50 cm resolution and a water penetrating coastal band in the far-blue part of the spectrum that allows it to see deeper into the water column. Using an image covering 113 km</a:t>
            </a:r>
            <a:r>
              <a:rPr lang="en-US" sz="2000" baseline="30000" dirty="0">
                <a:solidFill>
                  <a:schemeClr val="tx1">
                    <a:lumMod val="85000"/>
                    <a:lumOff val="15000"/>
                  </a:schemeClr>
                </a:solidFill>
                <a:effectLst/>
                <a:latin typeface="Arial Narrow" panose="020B0606020202030204" pitchFamily="34" charset="0"/>
              </a:rPr>
              <a:t>2</a:t>
            </a:r>
            <a:r>
              <a:rPr lang="en-US" sz="2000" dirty="0">
                <a:solidFill>
                  <a:schemeClr val="tx1">
                    <a:lumMod val="85000"/>
                    <a:lumOff val="15000"/>
                  </a:schemeClr>
                </a:solidFill>
                <a:effectLst/>
                <a:latin typeface="Arial Narrow" panose="020B0606020202030204" pitchFamily="34" charset="0"/>
              </a:rPr>
              <a:t>, we identified 55 probable whales and 23 other features that are possibly whales, with a further 13 objects that are only detected by the coastal band.”</a:t>
            </a:r>
          </a:p>
        </p:txBody>
      </p:sp>
      <p:sp>
        <p:nvSpPr>
          <p:cNvPr id="2" name="Footer Placeholder 1">
            <a:extLst>
              <a:ext uri="{FF2B5EF4-FFF2-40B4-BE49-F238E27FC236}">
                <a16:creationId xmlns:a16="http://schemas.microsoft.com/office/drawing/2014/main" id="{B38D52BB-6144-BE4F-B052-1326C849FEFE}"/>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70DE7442-E31A-3945-9E6D-9224B23BC8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75666952"/>
      </p:ext>
    </p:extLst>
  </p:cSld>
  <p:clrMapOvr>
    <a:masterClrMapping/>
  </p:clrMapOvr>
  <mc:AlternateContent xmlns:mc="http://schemas.openxmlformats.org/markup-compatibility/2006" xmlns:p14="http://schemas.microsoft.com/office/powerpoint/2010/main">
    <mc:Choice Requires="p14">
      <p:transition spd="slow" p14:dur="2000" advTm="25816"/>
    </mc:Choice>
    <mc:Fallback xmlns="">
      <p:transition spd="slow" advTm="2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Levels</a:t>
            </a:r>
            <a:r>
              <a:rPr lang="es-ES" dirty="0">
                <a:latin typeface="Arial Narrow" panose="020B0606020202030204" pitchFamily="34" charset="0"/>
                <a:cs typeface="Arial" charset="0"/>
              </a:rPr>
              <a:t> of Data</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838200" y="1228725"/>
            <a:ext cx="10515600" cy="4351338"/>
          </a:xfrm>
        </p:spPr>
        <p:txBody>
          <a:bodyPr>
            <a:normAutofit/>
          </a:bodyPr>
          <a:lstStyle/>
          <a:p>
            <a:pPr marL="279400" indent="-279400">
              <a:tabLst>
                <a:tab pos="393700" algn="l"/>
                <a:tab pos="800100" algn="l"/>
              </a:tabLst>
            </a:pPr>
            <a:r>
              <a:rPr lang="es-ES" sz="2400" dirty="0" err="1">
                <a:latin typeface="Arial Narrow" panose="020B0606020202030204" pitchFamily="34" charset="0"/>
              </a:rPr>
              <a:t>Level</a:t>
            </a:r>
            <a:r>
              <a:rPr lang="es-ES" sz="2400" dirty="0">
                <a:latin typeface="Arial Narrow" panose="020B0606020202030204" pitchFamily="34" charset="0"/>
              </a:rPr>
              <a:t> 0: </a:t>
            </a:r>
            <a:r>
              <a:rPr lang="en-US" sz="2400" dirty="0">
                <a:latin typeface="Arial Narrow" panose="020B0606020202030204" pitchFamily="34" charset="0"/>
              </a:rPr>
              <a:t>Raw data received from satellite, in standard binary form</a:t>
            </a:r>
          </a:p>
          <a:p>
            <a:pPr marL="279400" indent="-279400">
              <a:tabLst>
                <a:tab pos="1257300" algn="l"/>
              </a:tabLst>
            </a:pPr>
            <a:r>
              <a:rPr lang="es-ES" sz="2400" dirty="0" err="1">
                <a:latin typeface="Arial Narrow" panose="020B0606020202030204" pitchFamily="34" charset="0"/>
              </a:rPr>
              <a:t>Level</a:t>
            </a:r>
            <a:r>
              <a:rPr lang="es-ES" sz="2400" dirty="0">
                <a:latin typeface="Arial Narrow" panose="020B0606020202030204" pitchFamily="34" charset="0"/>
              </a:rPr>
              <a:t> 1: </a:t>
            </a:r>
            <a:r>
              <a:rPr lang="es-ES" sz="2400" dirty="0" err="1">
                <a:latin typeface="Arial Narrow" panose="020B0606020202030204" pitchFamily="34" charset="0"/>
              </a:rPr>
              <a:t>Unprocessed</a:t>
            </a:r>
            <a:r>
              <a:rPr lang="es-ES" sz="2400" dirty="0">
                <a:latin typeface="Arial Narrow" panose="020B0606020202030204" pitchFamily="34" charset="0"/>
              </a:rPr>
              <a:t> data </a:t>
            </a:r>
            <a:r>
              <a:rPr lang="en-US" sz="2400" dirty="0">
                <a:latin typeface="Arial Narrow" panose="020B0606020202030204" pitchFamily="34" charset="0"/>
              </a:rPr>
              <a:t>in sensor’s geographic coordinates, containing calibration   	information</a:t>
            </a:r>
          </a:p>
          <a:p>
            <a:pPr>
              <a:tabLst>
                <a:tab pos="165100" algn="l"/>
                <a:tab pos="1257300" algn="l"/>
              </a:tabLst>
            </a:pPr>
            <a:r>
              <a:rPr lang="es-ES" sz="2400" dirty="0" err="1">
                <a:latin typeface="Arial Narrow" panose="020B0606020202030204" pitchFamily="34" charset="0"/>
              </a:rPr>
              <a:t>Level</a:t>
            </a:r>
            <a:r>
              <a:rPr lang="es-ES" sz="2400" dirty="0">
                <a:latin typeface="Arial Narrow" panose="020B0606020202030204" pitchFamily="34" charset="0"/>
              </a:rPr>
              <a:t> 2: </a:t>
            </a:r>
            <a:r>
              <a:rPr lang="en-US" sz="2400" dirty="0">
                <a:latin typeface="Arial Narrow" panose="020B0606020202030204" pitchFamily="34" charset="0"/>
              </a:rPr>
              <a:t>Derived geophysical variables atmospherically corrected and geolocated, but 	presented in sensor’s geographic coordinates (granules). </a:t>
            </a:r>
            <a:br>
              <a:rPr lang="en-US" sz="2400" dirty="0">
                <a:latin typeface="Arial Narrow" panose="020B0606020202030204" pitchFamily="34" charset="0"/>
              </a:rPr>
            </a:br>
            <a:r>
              <a:rPr lang="en-US" sz="2400" dirty="0">
                <a:latin typeface="Arial Narrow" panose="020B0606020202030204" pitchFamily="34" charset="0"/>
              </a:rPr>
              <a:t>	Also sometimes referred to as “along-track” data.</a:t>
            </a:r>
          </a:p>
          <a:p>
            <a:pPr>
              <a:tabLst>
                <a:tab pos="165100" algn="l"/>
                <a:tab pos="1257300" algn="l"/>
              </a:tabLst>
            </a:pPr>
            <a:r>
              <a:rPr lang="es-ES" sz="2400" b="1" dirty="0" err="1">
                <a:latin typeface="Arial Narrow" panose="020B0606020202030204" pitchFamily="34" charset="0"/>
              </a:rPr>
              <a:t>Level</a:t>
            </a:r>
            <a:r>
              <a:rPr lang="es-ES" sz="2400" b="1" dirty="0">
                <a:latin typeface="Arial Narrow" panose="020B0606020202030204" pitchFamily="34" charset="0"/>
              </a:rPr>
              <a:t> 3: </a:t>
            </a:r>
            <a:r>
              <a:rPr lang="es-ES" sz="2400" dirty="0" err="1">
                <a:latin typeface="Arial Narrow" panose="020B0606020202030204" pitchFamily="34" charset="0"/>
              </a:rPr>
              <a:t>Derived</a:t>
            </a:r>
            <a:r>
              <a:rPr lang="es-ES" sz="2400" dirty="0">
                <a:latin typeface="Arial Narrow" panose="020B0606020202030204" pitchFamily="34" charset="0"/>
              </a:rPr>
              <a:t> </a:t>
            </a:r>
            <a:r>
              <a:rPr lang="es-ES" sz="2400" dirty="0" err="1">
                <a:latin typeface="Arial Narrow" panose="020B0606020202030204" pitchFamily="34" charset="0"/>
              </a:rPr>
              <a:t>geophysical</a:t>
            </a:r>
            <a:r>
              <a:rPr lang="es-ES" sz="2400" dirty="0">
                <a:latin typeface="Arial Narrow" panose="020B0606020202030204" pitchFamily="34" charset="0"/>
              </a:rPr>
              <a:t> v</a:t>
            </a:r>
            <a:r>
              <a:rPr lang="en-US" sz="2400" dirty="0" err="1">
                <a:latin typeface="Arial Narrow" panose="020B0606020202030204" pitchFamily="34" charset="0"/>
              </a:rPr>
              <a:t>ariables</a:t>
            </a:r>
            <a:r>
              <a:rPr lang="en-US" sz="2400" dirty="0">
                <a:latin typeface="Arial Narrow" panose="020B0606020202030204" pitchFamily="34" charset="0"/>
              </a:rPr>
              <a:t> mapped on uniform space-time grid scales. 	Spatial and temporal composites.</a:t>
            </a:r>
          </a:p>
          <a:p>
            <a:pPr>
              <a:tabLst>
                <a:tab pos="165100" algn="l"/>
                <a:tab pos="1257300" algn="l"/>
              </a:tabLst>
            </a:pPr>
            <a:r>
              <a:rPr lang="es-ES" sz="2400" b="1" dirty="0" err="1">
                <a:latin typeface="Arial Narrow" panose="020B0606020202030204" pitchFamily="34" charset="0"/>
              </a:rPr>
              <a:t>Level</a:t>
            </a:r>
            <a:r>
              <a:rPr lang="es-ES" sz="2400" b="1" dirty="0">
                <a:latin typeface="Arial Narrow" panose="020B0606020202030204" pitchFamily="34" charset="0"/>
              </a:rPr>
              <a:t> 4</a:t>
            </a:r>
            <a:r>
              <a:rPr lang="es-ES" sz="2400" dirty="0">
                <a:latin typeface="Arial Narrow" panose="020B0606020202030204" pitchFamily="34" charset="0"/>
              </a:rPr>
              <a:t>: </a:t>
            </a:r>
            <a:r>
              <a:rPr lang="en-US" sz="2400" dirty="0">
                <a:latin typeface="Arial Narrow" panose="020B0606020202030204" pitchFamily="34" charset="0"/>
              </a:rPr>
              <a:t>Model output or results from analyses of lower-level data </a:t>
            </a:r>
            <a:br>
              <a:rPr lang="en-US" sz="2400" dirty="0">
                <a:latin typeface="Arial Narrow" panose="020B0606020202030204" pitchFamily="34" charset="0"/>
              </a:rPr>
            </a:br>
            <a:r>
              <a:rPr lang="en-US" sz="2400" dirty="0">
                <a:latin typeface="Arial Narrow" panose="020B0606020202030204" pitchFamily="34" charset="0"/>
              </a:rPr>
              <a:t>	e.g., variables derived from multiple measurements, like primary productivity</a:t>
            </a:r>
            <a:br>
              <a:rPr lang="en-US" sz="2400" dirty="0">
                <a:latin typeface="Arial Narrow" panose="020B0606020202030204" pitchFamily="34" charset="0"/>
              </a:rPr>
            </a:br>
            <a:r>
              <a:rPr lang="en-US" sz="2400" dirty="0">
                <a:latin typeface="Arial Narrow" panose="020B0606020202030204" pitchFamily="34" charset="0"/>
              </a:rPr>
              <a:t>	or interpolation to provide cloud-free product</a:t>
            </a:r>
          </a:p>
          <a:p>
            <a:pPr marL="0" indent="0">
              <a:buNone/>
            </a:pPr>
            <a:endParaRPr lang="en-US" sz="2800" dirty="0">
              <a:latin typeface="Arial Narrow" panose="020B0606020202030204" pitchFamily="34" charset="0"/>
            </a:endParaRPr>
          </a:p>
        </p:txBody>
      </p:sp>
      <p:sp>
        <p:nvSpPr>
          <p:cNvPr id="2" name="TextBox 1">
            <a:extLst>
              <a:ext uri="{FF2B5EF4-FFF2-40B4-BE49-F238E27FC236}">
                <a16:creationId xmlns:a16="http://schemas.microsoft.com/office/drawing/2014/main" id="{43C2E64B-0AEA-DC4F-AFA7-F0CBFAFB4BE7}"/>
              </a:ext>
            </a:extLst>
          </p:cNvPr>
          <p:cNvSpPr txBox="1"/>
          <p:nvPr/>
        </p:nvSpPr>
        <p:spPr>
          <a:xfrm>
            <a:off x="2603500" y="5727700"/>
            <a:ext cx="7726795" cy="523220"/>
          </a:xfrm>
          <a:prstGeom prst="rect">
            <a:avLst/>
          </a:prstGeom>
          <a:noFill/>
        </p:spPr>
        <p:txBody>
          <a:bodyPr wrap="none" rtlCol="0">
            <a:spAutoFit/>
          </a:bodyPr>
          <a:lstStyle/>
          <a:p>
            <a:r>
              <a:rPr lang="en-US" sz="2800" dirty="0">
                <a:latin typeface="Arial Narrow" panose="020B0606020202030204" pitchFamily="34" charset="0"/>
              </a:rPr>
              <a:t>This course </a:t>
            </a:r>
            <a:r>
              <a:rPr lang="en-US" sz="2800" dirty="0" smtClean="0">
                <a:latin typeface="Arial Narrow" panose="020B0606020202030204" pitchFamily="34" charset="0"/>
              </a:rPr>
              <a:t>focuses </a:t>
            </a:r>
            <a:r>
              <a:rPr lang="en-US" sz="2800" dirty="0">
                <a:latin typeface="Arial Narrow" panose="020B0606020202030204" pitchFamily="34" charset="0"/>
              </a:rPr>
              <a:t>primarily on level 3 and level 4 data </a:t>
            </a:r>
          </a:p>
        </p:txBody>
      </p:sp>
      <p:sp>
        <p:nvSpPr>
          <p:cNvPr id="3"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6" name="Audio 5">
            <a:hlinkClick r:id="" action="ppaction://media"/>
            <a:extLst>
              <a:ext uri="{FF2B5EF4-FFF2-40B4-BE49-F238E27FC236}">
                <a16:creationId xmlns:a16="http://schemas.microsoft.com/office/drawing/2014/main" id="{2F061D5F-EA9B-334E-8672-D43166315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3267707"/>
      </p:ext>
    </p:extLst>
  </p:cSld>
  <p:clrMapOvr>
    <a:masterClrMapping/>
  </p:clrMapOvr>
  <mc:AlternateContent xmlns:mc="http://schemas.openxmlformats.org/markup-compatibility/2006" xmlns:p14="http://schemas.microsoft.com/office/powerpoint/2010/main">
    <mc:Choice Requires="p14">
      <p:transition spd="slow" p14:dur="2000" advTm="47551"/>
    </mc:Choice>
    <mc:Fallback xmlns="">
      <p:transition spd="slow" advTm="4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Temporal </a:t>
            </a:r>
            <a:r>
              <a:rPr lang="es-ES" dirty="0" err="1">
                <a:latin typeface="Arial Narrow" panose="020B0606020202030204" pitchFamily="34" charset="0"/>
                <a:cs typeface="Arial" charset="0"/>
              </a:rPr>
              <a:t>Composites</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838200" y="1636440"/>
            <a:ext cx="10515600" cy="4351338"/>
          </a:xfrm>
        </p:spPr>
        <p:txBody>
          <a:bodyPr>
            <a:normAutofit/>
          </a:bodyPr>
          <a:lstStyle/>
          <a:p>
            <a:endParaRPr lang="es-ES" sz="2000" b="1" dirty="0">
              <a:latin typeface="Arial Narrow" panose="020B0606020202030204" pitchFamily="34" charset="0"/>
            </a:endParaRPr>
          </a:p>
          <a:p>
            <a:r>
              <a:rPr lang="es-ES" sz="2400" b="1" dirty="0" err="1">
                <a:latin typeface="Arial Narrow" panose="020B0606020202030204" pitchFamily="34" charset="0"/>
              </a:rPr>
              <a:t>Level</a:t>
            </a:r>
            <a:r>
              <a:rPr lang="es-ES" sz="2400" b="1" dirty="0">
                <a:latin typeface="Arial Narrow" panose="020B0606020202030204" pitchFamily="34" charset="0"/>
              </a:rPr>
              <a:t> 3C</a:t>
            </a:r>
            <a:r>
              <a:rPr lang="es-ES" sz="2400" dirty="0">
                <a:latin typeface="Arial Narrow" panose="020B0606020202030204" pitchFamily="34" charset="0"/>
              </a:rPr>
              <a:t>: </a:t>
            </a:r>
            <a:r>
              <a:rPr lang="es-ES" sz="2400" dirty="0" err="1">
                <a:latin typeface="Arial Narrow" panose="020B0606020202030204" pitchFamily="34" charset="0"/>
              </a:rPr>
              <a:t>Collated</a:t>
            </a:r>
            <a:r>
              <a:rPr lang="es-ES" sz="2400" dirty="0">
                <a:latin typeface="Arial Narrow" panose="020B0606020202030204" pitchFamily="34" charset="0"/>
              </a:rPr>
              <a:t>, </a:t>
            </a:r>
            <a:r>
              <a:rPr lang="es-ES" sz="2400" dirty="0" err="1">
                <a:latin typeface="Arial Narrow" panose="020B0606020202030204" pitchFamily="34" charset="0"/>
              </a:rPr>
              <a:t>or</a:t>
            </a:r>
            <a:r>
              <a:rPr lang="es-ES" sz="2400" dirty="0">
                <a:latin typeface="Arial Narrow" panose="020B0606020202030204" pitchFamily="34" charset="0"/>
              </a:rPr>
              <a:t> Temporal </a:t>
            </a:r>
            <a:r>
              <a:rPr lang="es-ES" sz="2400" dirty="0" err="1">
                <a:latin typeface="Arial Narrow" panose="020B0606020202030204" pitchFamily="34" charset="0"/>
              </a:rPr>
              <a:t>Composites</a:t>
            </a:r>
            <a:r>
              <a:rPr lang="es-ES" sz="2400" dirty="0">
                <a:latin typeface="Arial Narrow" panose="020B0606020202030204" pitchFamily="34" charset="0"/>
              </a:rPr>
              <a:t> </a:t>
            </a:r>
            <a:br>
              <a:rPr lang="es-ES" sz="2400" dirty="0">
                <a:latin typeface="Arial Narrow" panose="020B0606020202030204" pitchFamily="34" charset="0"/>
              </a:rPr>
            </a:br>
            <a:r>
              <a:rPr lang="es-ES" sz="2400" dirty="0">
                <a:latin typeface="Arial Narrow" panose="020B0606020202030204" pitchFamily="34" charset="0"/>
              </a:rPr>
              <a:t>Data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different</a:t>
            </a:r>
            <a:r>
              <a:rPr lang="es-ES" sz="2400" dirty="0">
                <a:latin typeface="Arial Narrow" panose="020B0606020202030204" pitchFamily="34" charset="0"/>
              </a:rPr>
              <a:t> time </a:t>
            </a:r>
            <a:r>
              <a:rPr lang="es-ES" sz="2400" dirty="0" err="1">
                <a:latin typeface="Arial Narrow" panose="020B0606020202030204" pitchFamily="34" charset="0"/>
              </a:rPr>
              <a:t>periods</a:t>
            </a:r>
            <a:r>
              <a:rPr lang="es-ES" sz="2400" dirty="0">
                <a:latin typeface="Arial Narrow" panose="020B0606020202030204" pitchFamily="34" charset="0"/>
              </a:rPr>
              <a:t>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the</a:t>
            </a:r>
            <a:r>
              <a:rPr lang="es-ES" sz="2400" dirty="0">
                <a:latin typeface="Arial Narrow" panose="020B0606020202030204" pitchFamily="34" charset="0"/>
              </a:rPr>
              <a:t> </a:t>
            </a:r>
            <a:r>
              <a:rPr lang="es-ES" sz="2400" dirty="0" err="1">
                <a:latin typeface="Arial Narrow" panose="020B0606020202030204" pitchFamily="34" charset="0"/>
              </a:rPr>
              <a:t>same</a:t>
            </a:r>
            <a:r>
              <a:rPr lang="es-ES" sz="2400" dirty="0">
                <a:latin typeface="Arial Narrow" panose="020B0606020202030204" pitchFamily="34" charset="0"/>
              </a:rPr>
              <a:t> sensor are </a:t>
            </a:r>
            <a:r>
              <a:rPr lang="es-ES" sz="2400" dirty="0" err="1">
                <a:latin typeface="Arial Narrow" panose="020B0606020202030204" pitchFamily="34" charset="0"/>
              </a:rPr>
              <a:t>collated</a:t>
            </a:r>
            <a:r>
              <a:rPr lang="es-ES" sz="2400" dirty="0">
                <a:latin typeface="Arial Narrow" panose="020B0606020202030204" pitchFamily="34" charset="0"/>
              </a:rPr>
              <a:t> </a:t>
            </a:r>
            <a:r>
              <a:rPr lang="es-ES" sz="2400" dirty="0" err="1">
                <a:latin typeface="Arial Narrow" panose="020B0606020202030204" pitchFamily="34" charset="0"/>
              </a:rPr>
              <a:t>together</a:t>
            </a:r>
            <a:r>
              <a:rPr lang="es-ES" sz="2400" dirty="0">
                <a:latin typeface="Arial Narrow" panose="020B0606020202030204" pitchFamily="34" charset="0"/>
              </a:rPr>
              <a:t/>
            </a:r>
            <a:br>
              <a:rPr lang="es-ES" sz="2400" dirty="0">
                <a:latin typeface="Arial Narrow" panose="020B0606020202030204" pitchFamily="34" charset="0"/>
              </a:rPr>
            </a:br>
            <a:r>
              <a:rPr lang="es-ES" sz="2400" dirty="0" err="1">
                <a:latin typeface="Arial Narrow" panose="020B0606020202030204" pitchFamily="34" charset="0"/>
              </a:rPr>
              <a:t>Example</a:t>
            </a:r>
            <a:r>
              <a:rPr lang="es-ES" sz="2400" dirty="0">
                <a:latin typeface="Arial Narrow" panose="020B0606020202030204" pitchFamily="34" charset="0"/>
              </a:rPr>
              <a:t>: </a:t>
            </a:r>
            <a:r>
              <a:rPr lang="es-ES" sz="2400" dirty="0" err="1">
                <a:latin typeface="Arial Narrow" panose="020B0606020202030204" pitchFamily="34" charset="0"/>
              </a:rPr>
              <a:t>Blending</a:t>
            </a:r>
            <a:r>
              <a:rPr lang="es-ES" sz="2400" dirty="0">
                <a:latin typeface="Arial Narrow" panose="020B0606020202030204" pitchFamily="34" charset="0"/>
              </a:rPr>
              <a:t> 7 (</a:t>
            </a:r>
            <a:r>
              <a:rPr lang="es-ES" sz="2400" dirty="0" err="1">
                <a:latin typeface="Arial Narrow" panose="020B0606020202030204" pitchFamily="34" charset="0"/>
              </a:rPr>
              <a:t>or</a:t>
            </a:r>
            <a:r>
              <a:rPr lang="es-ES" sz="2400" dirty="0">
                <a:latin typeface="Arial Narrow" panose="020B0606020202030204" pitchFamily="34" charset="0"/>
              </a:rPr>
              <a:t> 8) </a:t>
            </a:r>
            <a:r>
              <a:rPr lang="es-ES" sz="2400" dirty="0" err="1">
                <a:latin typeface="Arial Narrow" panose="020B0606020202030204" pitchFamily="34" charset="0"/>
              </a:rPr>
              <a:t>days</a:t>
            </a:r>
            <a:r>
              <a:rPr lang="es-ES" sz="2400" dirty="0">
                <a:latin typeface="Arial Narrow" panose="020B0606020202030204" pitchFamily="34" charset="0"/>
              </a:rPr>
              <a:t> of VIIRS </a:t>
            </a:r>
            <a:r>
              <a:rPr lang="es-ES" sz="2400" dirty="0" err="1">
                <a:latin typeface="Arial Narrow" panose="020B0606020202030204" pitchFamily="34" charset="0"/>
              </a:rPr>
              <a:t>Chl</a:t>
            </a:r>
            <a:r>
              <a:rPr lang="es-ES" sz="2400" dirty="0">
                <a:latin typeface="Arial Narrow" panose="020B0606020202030204" pitchFamily="34" charset="0"/>
              </a:rPr>
              <a:t> data </a:t>
            </a:r>
            <a:r>
              <a:rPr lang="es-ES" sz="2400" dirty="0" err="1">
                <a:latin typeface="Arial Narrow" panose="020B0606020202030204" pitchFamily="34" charset="0"/>
              </a:rPr>
              <a:t>into</a:t>
            </a:r>
            <a:r>
              <a:rPr lang="es-ES" sz="2400" dirty="0">
                <a:latin typeface="Arial Narrow" panose="020B0606020202030204" pitchFamily="34" charset="0"/>
              </a:rPr>
              <a:t> a </a:t>
            </a:r>
            <a:r>
              <a:rPr lang="es-ES" sz="2400" dirty="0" err="1">
                <a:latin typeface="Arial Narrow" panose="020B0606020202030204" pitchFamily="34" charset="0"/>
              </a:rPr>
              <a:t>weekly</a:t>
            </a:r>
            <a:r>
              <a:rPr lang="es-ES" sz="2400" dirty="0">
                <a:latin typeface="Arial Narrow" panose="020B0606020202030204" pitchFamily="34" charset="0"/>
              </a:rPr>
              <a:t> </a:t>
            </a:r>
            <a:r>
              <a:rPr lang="es-ES" sz="2400" dirty="0" err="1">
                <a:latin typeface="Arial Narrow" panose="020B0606020202030204" pitchFamily="34" charset="0"/>
              </a:rPr>
              <a:t>composite</a:t>
            </a:r>
            <a:r>
              <a:rPr lang="es-ES" sz="2400" dirty="0">
                <a:latin typeface="Arial Narrow" panose="020B0606020202030204" pitchFamily="34" charset="0"/>
              </a:rPr>
              <a:t> </a:t>
            </a:r>
          </a:p>
          <a:p>
            <a:endParaRPr lang="es-ES" sz="2400" b="1" dirty="0">
              <a:latin typeface="Arial Narrow" panose="020B0606020202030204" pitchFamily="34" charset="0"/>
            </a:endParaRPr>
          </a:p>
          <a:p>
            <a:r>
              <a:rPr lang="es-ES" sz="2400" b="1" dirty="0" err="1">
                <a:latin typeface="Arial Narrow" panose="020B0606020202030204" pitchFamily="34" charset="0"/>
              </a:rPr>
              <a:t>Level</a:t>
            </a:r>
            <a:r>
              <a:rPr lang="es-ES" sz="2400" b="1" dirty="0">
                <a:latin typeface="Arial Narrow" panose="020B0606020202030204" pitchFamily="34" charset="0"/>
              </a:rPr>
              <a:t> 3S</a:t>
            </a:r>
            <a:r>
              <a:rPr lang="es-ES" sz="2400" dirty="0">
                <a:latin typeface="Arial Narrow" panose="020B0606020202030204" pitchFamily="34" charset="0"/>
              </a:rPr>
              <a:t>: </a:t>
            </a:r>
            <a:r>
              <a:rPr lang="es-ES" sz="2400" dirty="0" err="1">
                <a:latin typeface="Arial Narrow" panose="020B0606020202030204" pitchFamily="34" charset="0"/>
              </a:rPr>
              <a:t>Super-collated</a:t>
            </a:r>
            <a:r>
              <a:rPr lang="es-ES" sz="2400" dirty="0">
                <a:latin typeface="Arial Narrow" panose="020B0606020202030204" pitchFamily="34" charset="0"/>
              </a:rPr>
              <a:t> </a:t>
            </a:r>
            <a:r>
              <a:rPr lang="es-ES" sz="2400" dirty="0" err="1">
                <a:latin typeface="Arial Narrow" panose="020B0606020202030204" pitchFamily="34" charset="0"/>
              </a:rPr>
              <a:t>or</a:t>
            </a:r>
            <a:r>
              <a:rPr lang="es-ES" sz="2400" dirty="0">
                <a:latin typeface="Arial Narrow" panose="020B0606020202030204" pitchFamily="34" charset="0"/>
              </a:rPr>
              <a:t> </a:t>
            </a:r>
            <a:r>
              <a:rPr lang="es-ES" sz="2400" dirty="0" err="1">
                <a:latin typeface="Arial Narrow" panose="020B0606020202030204" pitchFamily="34" charset="0"/>
              </a:rPr>
              <a:t>Blended</a:t>
            </a:r>
            <a:r>
              <a:rPr lang="es-ES" sz="2400" dirty="0">
                <a:latin typeface="Arial Narrow" panose="020B0606020202030204" pitchFamily="34" charset="0"/>
              </a:rPr>
              <a:t> </a:t>
            </a:r>
            <a:r>
              <a:rPr lang="es-ES" sz="2400" dirty="0" err="1">
                <a:latin typeface="Arial Narrow" panose="020B0606020202030204" pitchFamily="34" charset="0"/>
              </a:rPr>
              <a:t>Products</a:t>
            </a:r>
            <a:r>
              <a:rPr lang="es-ES" sz="2400" dirty="0">
                <a:latin typeface="Arial Narrow" panose="020B0606020202030204" pitchFamily="34" charset="0"/>
              </a:rPr>
              <a:t/>
            </a:r>
            <a:br>
              <a:rPr lang="es-ES" sz="2400" dirty="0">
                <a:latin typeface="Arial Narrow" panose="020B0606020202030204" pitchFamily="34" charset="0"/>
              </a:rPr>
            </a:br>
            <a:r>
              <a:rPr lang="es-ES" sz="2400" dirty="0">
                <a:latin typeface="Arial Narrow" panose="020B0606020202030204" pitchFamily="34" charset="0"/>
              </a:rPr>
              <a:t>Data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different</a:t>
            </a:r>
            <a:r>
              <a:rPr lang="es-ES" sz="2400" dirty="0">
                <a:latin typeface="Arial Narrow" panose="020B0606020202030204" pitchFamily="34" charset="0"/>
              </a:rPr>
              <a:t> time </a:t>
            </a:r>
            <a:r>
              <a:rPr lang="es-ES" sz="2400" dirty="0" err="1">
                <a:latin typeface="Arial Narrow" panose="020B0606020202030204" pitchFamily="34" charset="0"/>
              </a:rPr>
              <a:t>periods</a:t>
            </a:r>
            <a:r>
              <a:rPr lang="es-ES" sz="2400" dirty="0">
                <a:latin typeface="Arial Narrow" panose="020B0606020202030204" pitchFamily="34" charset="0"/>
              </a:rPr>
              <a:t> and </a:t>
            </a:r>
            <a:r>
              <a:rPr lang="es-ES" sz="2400" dirty="0" err="1">
                <a:latin typeface="Arial Narrow" panose="020B0606020202030204" pitchFamily="34" charset="0"/>
              </a:rPr>
              <a:t>different</a:t>
            </a:r>
            <a:r>
              <a:rPr lang="es-ES" sz="2400" dirty="0">
                <a:latin typeface="Arial Narrow" panose="020B0606020202030204" pitchFamily="34" charset="0"/>
              </a:rPr>
              <a:t> </a:t>
            </a:r>
            <a:r>
              <a:rPr lang="es-ES" sz="2400" dirty="0" err="1">
                <a:latin typeface="Arial Narrow" panose="020B0606020202030204" pitchFamily="34" charset="0"/>
              </a:rPr>
              <a:t>sensors</a:t>
            </a:r>
            <a:r>
              <a:rPr lang="es-ES" sz="2400" dirty="0">
                <a:latin typeface="Arial Narrow" panose="020B0606020202030204" pitchFamily="34" charset="0"/>
              </a:rPr>
              <a:t> are </a:t>
            </a:r>
            <a:r>
              <a:rPr lang="es-ES" sz="2400" dirty="0" err="1">
                <a:latin typeface="Arial Narrow" panose="020B0606020202030204" pitchFamily="34" charset="0"/>
              </a:rPr>
              <a:t>collated</a:t>
            </a:r>
            <a:r>
              <a:rPr lang="es-ES" sz="2400" dirty="0">
                <a:latin typeface="Arial Narrow" panose="020B0606020202030204" pitchFamily="34" charset="0"/>
              </a:rPr>
              <a:t> </a:t>
            </a:r>
            <a:r>
              <a:rPr lang="es-ES" sz="2400" dirty="0" err="1">
                <a:latin typeface="Arial Narrow" panose="020B0606020202030204" pitchFamily="34" charset="0"/>
              </a:rPr>
              <a:t>together</a:t>
            </a:r>
            <a:r>
              <a:rPr lang="es-ES" sz="2400" dirty="0">
                <a:latin typeface="Arial Narrow" panose="020B0606020202030204" pitchFamily="34" charset="0"/>
              </a:rPr>
              <a:t>.</a:t>
            </a:r>
            <a:br>
              <a:rPr lang="es-ES" sz="2400" dirty="0">
                <a:latin typeface="Arial Narrow" panose="020B0606020202030204" pitchFamily="34" charset="0"/>
              </a:rPr>
            </a:br>
            <a:r>
              <a:rPr lang="es-ES" sz="2400" dirty="0" err="1">
                <a:latin typeface="Arial Narrow" panose="020B0606020202030204" pitchFamily="34" charset="0"/>
              </a:rPr>
              <a:t>Example</a:t>
            </a:r>
            <a:r>
              <a:rPr lang="es-ES" sz="2400" dirty="0">
                <a:latin typeface="Arial Narrow" panose="020B0606020202030204" pitchFamily="34" charset="0"/>
              </a:rPr>
              <a:t>: </a:t>
            </a:r>
            <a:r>
              <a:rPr lang="es-ES" sz="2400" dirty="0" err="1">
                <a:latin typeface="Arial Narrow" panose="020B0606020202030204" pitchFamily="34" charset="0"/>
              </a:rPr>
              <a:t>Blending</a:t>
            </a:r>
            <a:r>
              <a:rPr lang="es-ES" sz="2400" dirty="0">
                <a:latin typeface="Arial Narrow" panose="020B0606020202030204" pitchFamily="34" charset="0"/>
              </a:rPr>
              <a:t> data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geostationary</a:t>
            </a:r>
            <a:r>
              <a:rPr lang="es-ES" sz="2400" dirty="0">
                <a:latin typeface="Arial Narrow" panose="020B0606020202030204" pitchFamily="34" charset="0"/>
              </a:rPr>
              <a:t> and polar-</a:t>
            </a:r>
            <a:r>
              <a:rPr lang="es-ES" sz="2400" dirty="0" err="1">
                <a:latin typeface="Arial Narrow" panose="020B0606020202030204" pitchFamily="34" charset="0"/>
              </a:rPr>
              <a:t>orbiting</a:t>
            </a:r>
            <a:r>
              <a:rPr lang="es-ES" sz="2400" dirty="0">
                <a:latin typeface="Arial Narrow" panose="020B0606020202030204" pitchFamily="34" charset="0"/>
              </a:rPr>
              <a:t> IR </a:t>
            </a:r>
            <a:r>
              <a:rPr lang="es-ES" sz="2400" dirty="0" err="1">
                <a:latin typeface="Arial Narrow" panose="020B0606020202030204" pitchFamily="34" charset="0"/>
              </a:rPr>
              <a:t>sensors</a:t>
            </a:r>
            <a:endParaRPr lang="en-US" sz="3200" dirty="0">
              <a:latin typeface="Arial Narrow" panose="020B0606020202030204" pitchFamily="34" charset="0"/>
            </a:endParaRPr>
          </a:p>
        </p:txBody>
      </p:sp>
      <p:sp>
        <p:nvSpPr>
          <p:cNvPr id="2" name="Footer Placeholder 1">
            <a:extLst>
              <a:ext uri="{FF2B5EF4-FFF2-40B4-BE49-F238E27FC236}">
                <a16:creationId xmlns:a16="http://schemas.microsoft.com/office/drawing/2014/main" id="{861C7721-5ED8-FD42-A802-118F29735B08}"/>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3" name="TextBox 2">
            <a:extLst>
              <a:ext uri="{FF2B5EF4-FFF2-40B4-BE49-F238E27FC236}">
                <a16:creationId xmlns:a16="http://schemas.microsoft.com/office/drawing/2014/main" id="{2DE32587-DE77-F744-BE52-0DA21F6327E3}"/>
              </a:ext>
            </a:extLst>
          </p:cNvPr>
          <p:cNvSpPr txBox="1"/>
          <p:nvPr/>
        </p:nvSpPr>
        <p:spPr>
          <a:xfrm>
            <a:off x="0" y="1174775"/>
            <a:ext cx="12192000" cy="461665"/>
          </a:xfrm>
          <a:prstGeom prst="rect">
            <a:avLst/>
          </a:prstGeom>
          <a:noFill/>
        </p:spPr>
        <p:txBody>
          <a:bodyPr wrap="square" rtlCol="0">
            <a:spAutoFit/>
          </a:bodyPr>
          <a:lstStyle/>
          <a:p>
            <a:pPr algn="ctr"/>
            <a:r>
              <a:rPr lang="en-US" sz="2400" b="1" cap="small" dirty="0">
                <a:solidFill>
                  <a:schemeClr val="accent5">
                    <a:lumMod val="75000"/>
                  </a:schemeClr>
                </a:solidFill>
                <a:latin typeface="Arial Narrow" panose="020B0606020202030204" pitchFamily="34" charset="0"/>
              </a:rPr>
              <a:t>Composites product are the best way to deal with missing data due to cloud coverage</a:t>
            </a:r>
          </a:p>
        </p:txBody>
      </p:sp>
      <p:pic>
        <p:nvPicPr>
          <p:cNvPr id="6" name="Audio 5">
            <a:hlinkClick r:id="" action="ppaction://media"/>
            <a:extLst>
              <a:ext uri="{FF2B5EF4-FFF2-40B4-BE49-F238E27FC236}">
                <a16:creationId xmlns:a16="http://schemas.microsoft.com/office/drawing/2014/main" id="{1A9DA75C-0ECE-294C-A565-F452CF643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5333711"/>
      </p:ext>
    </p:extLst>
  </p:cSld>
  <p:clrMapOvr>
    <a:masterClrMapping/>
  </p:clrMapOvr>
  <mc:AlternateContent xmlns:mc="http://schemas.openxmlformats.org/markup-compatibility/2006" xmlns:p14="http://schemas.microsoft.com/office/powerpoint/2010/main">
    <mc:Choice Requires="p14">
      <p:transition spd="slow" p14:dur="2000" advTm="31812"/>
    </mc:Choice>
    <mc:Fallback xmlns="">
      <p:transition spd="slow" advTm="3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715007" y="685806"/>
            <a:ext cx="3521075" cy="396875"/>
          </a:xfrm>
          <a:prstGeom prst="rect">
            <a:avLst/>
          </a:prstGeom>
          <a:noFill/>
          <a:ln w="9525">
            <a:noFill/>
            <a:miter lim="800000"/>
            <a:headEnd/>
            <a:tailEnd/>
          </a:ln>
        </p:spPr>
        <p:txBody>
          <a:bodyPr lIns="91379" tIns="45692" rIns="91379" bIns="45692">
            <a:prstTxWarp prst="textNoShape">
              <a:avLst/>
            </a:prstTxWarp>
            <a:spAutoFit/>
          </a:bodyPr>
          <a:lstStyle/>
          <a:p>
            <a:pPr algn="l" eaLnBrk="1" hangingPunct="1"/>
            <a:r>
              <a:rPr lang="en-US" sz="2000" b="1" u="sng" dirty="0">
                <a:solidFill>
                  <a:schemeClr val="bg1"/>
                </a:solidFill>
                <a:latin typeface="Arial" charset="0"/>
              </a:rPr>
              <a:t>Level of data processing</a:t>
            </a:r>
          </a:p>
        </p:txBody>
      </p:sp>
      <p:pic>
        <p:nvPicPr>
          <p:cNvPr id="9" name="Picture 8"/>
          <p:cNvPicPr>
            <a:picLocks noChangeAspect="1"/>
          </p:cNvPicPr>
          <p:nvPr/>
        </p:nvPicPr>
        <p:blipFill>
          <a:blip r:embed="rId5"/>
          <a:stretch>
            <a:fillRect/>
          </a:stretch>
        </p:blipFill>
        <p:spPr>
          <a:xfrm>
            <a:off x="1394722" y="1335320"/>
            <a:ext cx="3676711" cy="2560320"/>
          </a:xfrm>
          <a:prstGeom prst="rect">
            <a:avLst/>
          </a:prstGeom>
        </p:spPr>
      </p:pic>
      <p:sp>
        <p:nvSpPr>
          <p:cNvPr id="5" name="Title 4">
            <a:extLst>
              <a:ext uri="{FF2B5EF4-FFF2-40B4-BE49-F238E27FC236}">
                <a16:creationId xmlns:a16="http://schemas.microsoft.com/office/drawing/2014/main" id="{E2081602-F60E-B848-AC5F-58688965FC0F}"/>
              </a:ext>
            </a:extLst>
          </p:cNvPr>
          <p:cNvSpPr>
            <a:spLocks noGrp="1"/>
          </p:cNvSpPr>
          <p:nvPr>
            <p:ph type="title"/>
          </p:nvPr>
        </p:nvSpPr>
        <p:spPr>
          <a:xfrm>
            <a:off x="457207" y="198933"/>
            <a:ext cx="10515600" cy="578819"/>
          </a:xfrm>
        </p:spPr>
        <p:txBody>
          <a:bodyPr/>
          <a:lstStyle/>
          <a:p>
            <a:r>
              <a:rPr lang="en-US" dirty="0">
                <a:latin typeface="Arial Narrow" panose="020B0606020202030204" pitchFamily="34" charset="0"/>
              </a:rPr>
              <a:t>Example of Temporal Compositing</a:t>
            </a:r>
          </a:p>
        </p:txBody>
      </p:sp>
      <p:sp>
        <p:nvSpPr>
          <p:cNvPr id="18" name="TextBox 17"/>
          <p:cNvSpPr txBox="1"/>
          <p:nvPr/>
        </p:nvSpPr>
        <p:spPr>
          <a:xfrm>
            <a:off x="2921900" y="936508"/>
            <a:ext cx="3865610" cy="400110"/>
          </a:xfrm>
          <a:prstGeom prst="rect">
            <a:avLst/>
          </a:prstGeom>
          <a:noFill/>
        </p:spPr>
        <p:txBody>
          <a:bodyPr wrap="none" rtlCol="0">
            <a:spAutoFit/>
          </a:bodyPr>
          <a:lstStyle/>
          <a:p>
            <a:r>
              <a:rPr lang="es-ES" sz="2000" dirty="0">
                <a:solidFill>
                  <a:schemeClr val="tx2"/>
                </a:solidFill>
              </a:rPr>
              <a:t>GOES West SST – </a:t>
            </a:r>
            <a:r>
              <a:rPr lang="en-US" sz="2000" dirty="0">
                <a:solidFill>
                  <a:schemeClr val="tx2"/>
                </a:solidFill>
              </a:rPr>
              <a:t>September</a:t>
            </a:r>
            <a:r>
              <a:rPr lang="es-ES" sz="2000" dirty="0">
                <a:solidFill>
                  <a:schemeClr val="tx2"/>
                </a:solidFill>
              </a:rPr>
              <a:t> 2018</a:t>
            </a:r>
            <a:endParaRPr lang="en-US" sz="2000" dirty="0">
              <a:solidFill>
                <a:schemeClr val="tx2"/>
              </a:solidFill>
            </a:endParaRPr>
          </a:p>
        </p:txBody>
      </p:sp>
      <p:sp>
        <p:nvSpPr>
          <p:cNvPr id="3" name="Footer Placeholder 2">
            <a:extLst>
              <a:ext uri="{FF2B5EF4-FFF2-40B4-BE49-F238E27FC236}">
                <a16:creationId xmlns:a16="http://schemas.microsoft.com/office/drawing/2014/main" id="{625B6827-04C9-F84F-AF8B-3B60236BE119}"/>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10" name="Picture 9">
            <a:extLst>
              <a:ext uri="{FF2B5EF4-FFF2-40B4-BE49-F238E27FC236}">
                <a16:creationId xmlns:a16="http://schemas.microsoft.com/office/drawing/2014/main" id="{89322BA4-9B48-A745-B5CF-DE41072FB9E1}"/>
              </a:ext>
            </a:extLst>
          </p:cNvPr>
          <p:cNvPicPr>
            <a:picLocks noChangeAspect="1"/>
          </p:cNvPicPr>
          <p:nvPr/>
        </p:nvPicPr>
        <p:blipFill>
          <a:blip r:embed="rId6"/>
          <a:stretch>
            <a:fillRect/>
          </a:stretch>
        </p:blipFill>
        <p:spPr>
          <a:xfrm>
            <a:off x="1436767" y="3595121"/>
            <a:ext cx="3658259" cy="2560320"/>
          </a:xfrm>
          <a:prstGeom prst="rect">
            <a:avLst/>
          </a:prstGeom>
        </p:spPr>
      </p:pic>
      <p:sp>
        <p:nvSpPr>
          <p:cNvPr id="13" name="TextBox 12">
            <a:extLst>
              <a:ext uri="{FF2B5EF4-FFF2-40B4-BE49-F238E27FC236}">
                <a16:creationId xmlns:a16="http://schemas.microsoft.com/office/drawing/2014/main" id="{B7D4810B-DCBF-084E-AC9B-BC773FDB17ED}"/>
              </a:ext>
            </a:extLst>
          </p:cNvPr>
          <p:cNvSpPr txBox="1"/>
          <p:nvPr/>
        </p:nvSpPr>
        <p:spPr>
          <a:xfrm>
            <a:off x="157659" y="1944419"/>
            <a:ext cx="1250727" cy="3139321"/>
          </a:xfrm>
          <a:prstGeom prst="rect">
            <a:avLst/>
          </a:prstGeom>
          <a:noFill/>
        </p:spPr>
        <p:txBody>
          <a:bodyPr wrap="square" rtlCol="0">
            <a:spAutoFit/>
          </a:bodyPr>
          <a:lstStyle/>
          <a:p>
            <a:pPr algn="ctr"/>
            <a:r>
              <a:rPr lang="en-US" dirty="0"/>
              <a:t>Sept 15</a:t>
            </a:r>
          </a:p>
          <a:p>
            <a:pPr algn="ctr"/>
            <a:r>
              <a:rPr lang="en-US" dirty="0"/>
              <a:t>Hourly Image</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Sept 15 </a:t>
            </a:r>
          </a:p>
          <a:p>
            <a:pPr algn="ctr"/>
            <a:r>
              <a:rPr lang="en-US" dirty="0"/>
              <a:t>Daily Composite</a:t>
            </a:r>
          </a:p>
        </p:txBody>
      </p:sp>
      <p:sp>
        <p:nvSpPr>
          <p:cNvPr id="17" name="TextBox 16">
            <a:extLst>
              <a:ext uri="{FF2B5EF4-FFF2-40B4-BE49-F238E27FC236}">
                <a16:creationId xmlns:a16="http://schemas.microsoft.com/office/drawing/2014/main" id="{B4CCD466-010C-B043-A065-D576C05A4BCE}"/>
              </a:ext>
            </a:extLst>
          </p:cNvPr>
          <p:cNvSpPr txBox="1"/>
          <p:nvPr/>
        </p:nvSpPr>
        <p:spPr>
          <a:xfrm>
            <a:off x="9002063" y="1939167"/>
            <a:ext cx="1250727" cy="3139321"/>
          </a:xfrm>
          <a:prstGeom prst="rect">
            <a:avLst/>
          </a:prstGeom>
          <a:noFill/>
        </p:spPr>
        <p:txBody>
          <a:bodyPr wrap="square" rtlCol="0">
            <a:spAutoFit/>
          </a:bodyPr>
          <a:lstStyle/>
          <a:p>
            <a:pPr algn="ctr"/>
            <a:r>
              <a:rPr lang="en-US" dirty="0"/>
              <a:t>Sept 12-18</a:t>
            </a:r>
          </a:p>
          <a:p>
            <a:pPr algn="ctr"/>
            <a:r>
              <a:rPr lang="en-US" dirty="0"/>
              <a:t>Weekly Composite</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Sept  </a:t>
            </a:r>
          </a:p>
          <a:p>
            <a:pPr algn="ctr"/>
            <a:r>
              <a:rPr lang="en-US" dirty="0"/>
              <a:t>Monthly  Composite</a:t>
            </a:r>
          </a:p>
        </p:txBody>
      </p:sp>
      <p:pic>
        <p:nvPicPr>
          <p:cNvPr id="19" name="Picture 18">
            <a:extLst>
              <a:ext uri="{FF2B5EF4-FFF2-40B4-BE49-F238E27FC236}">
                <a16:creationId xmlns:a16="http://schemas.microsoft.com/office/drawing/2014/main" id="{67C607E5-8447-264E-B25D-0C9B6220ABBC}"/>
              </a:ext>
            </a:extLst>
          </p:cNvPr>
          <p:cNvPicPr>
            <a:picLocks noChangeAspect="1"/>
          </p:cNvPicPr>
          <p:nvPr/>
        </p:nvPicPr>
        <p:blipFill>
          <a:blip r:embed="rId7"/>
          <a:stretch>
            <a:fillRect/>
          </a:stretch>
        </p:blipFill>
        <p:spPr>
          <a:xfrm>
            <a:off x="5211943" y="1368650"/>
            <a:ext cx="3642996" cy="2560320"/>
          </a:xfrm>
          <a:prstGeom prst="rect">
            <a:avLst/>
          </a:prstGeom>
        </p:spPr>
      </p:pic>
      <p:pic>
        <p:nvPicPr>
          <p:cNvPr id="12" name="Picture 11">
            <a:extLst>
              <a:ext uri="{FF2B5EF4-FFF2-40B4-BE49-F238E27FC236}">
                <a16:creationId xmlns:a16="http://schemas.microsoft.com/office/drawing/2014/main" id="{802A5E3F-A919-2743-93B4-8E6249A84E5A}"/>
              </a:ext>
            </a:extLst>
          </p:cNvPr>
          <p:cNvPicPr>
            <a:picLocks noChangeAspect="1"/>
          </p:cNvPicPr>
          <p:nvPr/>
        </p:nvPicPr>
        <p:blipFill>
          <a:blip r:embed="rId8"/>
          <a:stretch>
            <a:fillRect/>
          </a:stretch>
        </p:blipFill>
        <p:spPr>
          <a:xfrm>
            <a:off x="5235536" y="3595121"/>
            <a:ext cx="3633702" cy="2560320"/>
          </a:xfrm>
          <a:prstGeom prst="rect">
            <a:avLst/>
          </a:prstGeom>
        </p:spPr>
      </p:pic>
      <p:pic>
        <p:nvPicPr>
          <p:cNvPr id="4" name="Audio 3">
            <a:hlinkClick r:id="" action="ppaction://media"/>
            <a:extLst>
              <a:ext uri="{FF2B5EF4-FFF2-40B4-BE49-F238E27FC236}">
                <a16:creationId xmlns:a16="http://schemas.microsoft.com/office/drawing/2014/main" id="{048039C1-DF81-1644-A6B3-3B1E7F73DD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1517354"/>
      </p:ext>
    </p:extLst>
  </p:cSld>
  <p:clrMapOvr>
    <a:masterClrMapping/>
  </p:clrMapOvr>
  <mc:AlternateContent xmlns:mc="http://schemas.openxmlformats.org/markup-compatibility/2006" xmlns:p14="http://schemas.microsoft.com/office/powerpoint/2010/main">
    <mc:Choice Requires="p14">
      <p:transition spd="slow" p14:dur="2000" advTm="46881"/>
    </mc:Choice>
    <mc:Fallback xmlns="">
      <p:transition spd="slow" advTm="4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715007" y="685806"/>
            <a:ext cx="3521075" cy="396875"/>
          </a:xfrm>
          <a:prstGeom prst="rect">
            <a:avLst/>
          </a:prstGeom>
          <a:noFill/>
          <a:ln w="9525">
            <a:noFill/>
            <a:miter lim="800000"/>
            <a:headEnd/>
            <a:tailEnd/>
          </a:ln>
        </p:spPr>
        <p:txBody>
          <a:bodyPr lIns="91379" tIns="45692" rIns="91379" bIns="45692">
            <a:prstTxWarp prst="textNoShape">
              <a:avLst/>
            </a:prstTxWarp>
            <a:spAutoFit/>
          </a:bodyPr>
          <a:lstStyle/>
          <a:p>
            <a:pPr algn="l" eaLnBrk="1" hangingPunct="1"/>
            <a:r>
              <a:rPr lang="en-US" sz="2000" b="1" u="sng" dirty="0">
                <a:solidFill>
                  <a:schemeClr val="bg1"/>
                </a:solidFill>
                <a:latin typeface="Arial" charset="0"/>
              </a:rPr>
              <a:t>Level of data processing</a:t>
            </a:r>
          </a:p>
        </p:txBody>
      </p:sp>
      <p:sp>
        <p:nvSpPr>
          <p:cNvPr id="5" name="Title 4">
            <a:extLst>
              <a:ext uri="{FF2B5EF4-FFF2-40B4-BE49-F238E27FC236}">
                <a16:creationId xmlns:a16="http://schemas.microsoft.com/office/drawing/2014/main" id="{E2081602-F60E-B848-AC5F-58688965FC0F}"/>
              </a:ext>
            </a:extLst>
          </p:cNvPr>
          <p:cNvSpPr>
            <a:spLocks noGrp="1"/>
          </p:cNvSpPr>
          <p:nvPr>
            <p:ph type="title"/>
          </p:nvPr>
        </p:nvSpPr>
        <p:spPr>
          <a:xfrm>
            <a:off x="457207" y="198933"/>
            <a:ext cx="10515600" cy="578819"/>
          </a:xfrm>
        </p:spPr>
        <p:txBody>
          <a:bodyPr/>
          <a:lstStyle/>
          <a:p>
            <a:r>
              <a:rPr lang="en-US" dirty="0">
                <a:latin typeface="Arial Narrow" panose="020B0606020202030204" pitchFamily="34" charset="0"/>
              </a:rPr>
              <a:t>Cloud Masking</a:t>
            </a:r>
          </a:p>
        </p:txBody>
      </p:sp>
      <p:sp>
        <p:nvSpPr>
          <p:cNvPr id="3" name="Footer Placeholder 2">
            <a:extLst>
              <a:ext uri="{FF2B5EF4-FFF2-40B4-BE49-F238E27FC236}">
                <a16:creationId xmlns:a16="http://schemas.microsoft.com/office/drawing/2014/main" id="{625B6827-04C9-F84F-AF8B-3B60236BE119}"/>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2" name="TextBox 1">
            <a:extLst>
              <a:ext uri="{FF2B5EF4-FFF2-40B4-BE49-F238E27FC236}">
                <a16:creationId xmlns:a16="http://schemas.microsoft.com/office/drawing/2014/main" id="{3B3C42E4-5134-6146-AF2A-344359BDB7DD}"/>
              </a:ext>
            </a:extLst>
          </p:cNvPr>
          <p:cNvSpPr txBox="1"/>
          <p:nvPr/>
        </p:nvSpPr>
        <p:spPr>
          <a:xfrm>
            <a:off x="767261" y="1397878"/>
            <a:ext cx="917552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rPr>
              <a:t>Cloud masks are necessary for measurements that can’t see through clouds, such as SST and ocean color</a:t>
            </a:r>
          </a:p>
          <a:p>
            <a:pPr marL="285750" indent="-285750">
              <a:buFont typeface="Arial" panose="020B0604020202020204" pitchFamily="34" charset="0"/>
              <a:buChar char="•"/>
            </a:pPr>
            <a:endParaRPr lang="en-US" sz="2400" dirty="0">
              <a:solidFill>
                <a:schemeClr val="tx1">
                  <a:lumMod val="85000"/>
                  <a:lumOff val="15000"/>
                </a:schemeClr>
              </a:solidFill>
              <a:latin typeface="Arial Narrow" panose="020B0606020202030204" pitchFamily="34" charset="0"/>
            </a:endParaRPr>
          </a:p>
          <a:p>
            <a:pPr marL="285750" indent="-285750">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rPr>
              <a:t>Since cloud masks are usually made from visible imagery, cloud masks for nighttime retrievals of SST are less accurate than for daytime retrievals </a:t>
            </a:r>
          </a:p>
          <a:p>
            <a:endParaRPr lang="en-US" sz="2400" dirty="0">
              <a:solidFill>
                <a:schemeClr val="tx1">
                  <a:lumMod val="85000"/>
                  <a:lumOff val="15000"/>
                </a:schemeClr>
              </a:solidFill>
              <a:latin typeface="Arial Narrow" panose="020B0606020202030204" pitchFamily="34" charset="0"/>
            </a:endParaRPr>
          </a:p>
          <a:p>
            <a:pPr marL="285750" indent="-285750">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rPr>
              <a:t>Different agencies and different satellite product producers use different cloud masks. </a:t>
            </a:r>
          </a:p>
        </p:txBody>
      </p:sp>
      <p:pic>
        <p:nvPicPr>
          <p:cNvPr id="6" name="Audio 5">
            <a:hlinkClick r:id="" action="ppaction://media"/>
            <a:extLst>
              <a:ext uri="{FF2B5EF4-FFF2-40B4-BE49-F238E27FC236}">
                <a16:creationId xmlns:a16="http://schemas.microsoft.com/office/drawing/2014/main" id="{8F5F59C6-7F43-024C-99CE-DB8ABCF11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1187332"/>
      </p:ext>
    </p:extLst>
  </p:cSld>
  <p:clrMapOvr>
    <a:masterClrMapping/>
  </p:clrMapOvr>
  <mc:AlternateContent xmlns:mc="http://schemas.openxmlformats.org/markup-compatibility/2006" xmlns:p14="http://schemas.microsoft.com/office/powerpoint/2010/main">
    <mc:Choice Requires="p14">
      <p:transition spd="slow" p14:dur="2000" advTm="34209"/>
    </mc:Choice>
    <mc:Fallback xmlns="">
      <p:transition spd="slow" advTm="3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EF53-3F5F-1041-89A2-84F02A856C16}"/>
              </a:ext>
            </a:extLst>
          </p:cNvPr>
          <p:cNvSpPr>
            <a:spLocks noGrp="1"/>
          </p:cNvSpPr>
          <p:nvPr>
            <p:ph type="title"/>
          </p:nvPr>
        </p:nvSpPr>
        <p:spPr/>
        <p:txBody>
          <a:bodyPr/>
          <a:lstStyle/>
          <a:p>
            <a:r>
              <a:rPr lang="en-US" dirty="0">
                <a:latin typeface="Arial Narrow" panose="020B0606020202030204" pitchFamily="34" charset="0"/>
              </a:rPr>
              <a:t>What is covered in this presentation</a:t>
            </a:r>
          </a:p>
        </p:txBody>
      </p:sp>
      <p:sp>
        <p:nvSpPr>
          <p:cNvPr id="5" name="Content Placeholder 4">
            <a:extLst>
              <a:ext uri="{FF2B5EF4-FFF2-40B4-BE49-F238E27FC236}">
                <a16:creationId xmlns:a16="http://schemas.microsoft.com/office/drawing/2014/main" id="{038B1A0D-8FEC-7742-9E29-DC482A01F2FF}"/>
              </a:ext>
            </a:extLst>
          </p:cNvPr>
          <p:cNvSpPr>
            <a:spLocks noGrp="1"/>
          </p:cNvSpPr>
          <p:nvPr>
            <p:ph idx="1"/>
          </p:nvPr>
        </p:nvSpPr>
        <p:spPr/>
        <p:txBody>
          <a:bodyPr>
            <a:normAutofit fontScale="92500" lnSpcReduction="20000"/>
          </a:bodyPr>
          <a:lstStyle/>
          <a:p>
            <a:pPr marL="457200" lvl="1" indent="0">
              <a:lnSpc>
                <a:spcPct val="150000"/>
              </a:lnSpc>
              <a:buNone/>
            </a:pPr>
            <a:r>
              <a:rPr lang="es-ES" sz="2600" b="1" dirty="0" err="1">
                <a:latin typeface="Arial Narrow" panose="020B0606020202030204" pitchFamily="34" charset="0"/>
                <a:cs typeface="Arial" panose="020B0604020202020204" pitchFamily="34" charset="0"/>
              </a:rPr>
              <a:t>Part</a:t>
            </a:r>
            <a:r>
              <a:rPr lang="es-ES" sz="2600" b="1" dirty="0">
                <a:latin typeface="Arial Narrow" panose="020B0606020202030204" pitchFamily="34" charset="0"/>
                <a:cs typeface="Arial" panose="020B0604020202020204" pitchFamily="34" charset="0"/>
              </a:rPr>
              <a:t> 1: </a:t>
            </a:r>
          </a:p>
          <a:p>
            <a:pPr lvl="1">
              <a:lnSpc>
                <a:spcPct val="150000"/>
              </a:lnSpc>
            </a:pPr>
            <a:r>
              <a:rPr lang="es-ES" sz="2600" dirty="0" err="1">
                <a:latin typeface="Arial Narrow" panose="020B0606020202030204" pitchFamily="34" charset="0"/>
                <a:cs typeface="Arial" panose="020B0604020202020204" pitchFamily="34" charset="0"/>
              </a:rPr>
              <a:t>Overview</a:t>
            </a:r>
            <a:r>
              <a:rPr lang="es-ES" sz="2600" dirty="0">
                <a:latin typeface="Arial Narrow" panose="020B0606020202030204" pitchFamily="34" charset="0"/>
                <a:cs typeface="Arial" panose="020B0604020202020204" pitchFamily="34" charset="0"/>
              </a:rPr>
              <a:t> of </a:t>
            </a:r>
            <a:r>
              <a:rPr lang="es-ES" sz="2600" dirty="0" err="1">
                <a:latin typeface="Arial Narrow" panose="020B0606020202030204" pitchFamily="34" charset="0"/>
                <a:cs typeface="Arial" panose="020B0604020202020204" pitchFamily="34" charset="0"/>
              </a:rPr>
              <a:t>available</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satellite</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products</a:t>
            </a:r>
            <a:r>
              <a:rPr lang="es-ES" sz="2600" dirty="0">
                <a:latin typeface="Arial Narrow" panose="020B0606020202030204" pitchFamily="34" charset="0"/>
                <a:cs typeface="Arial" panose="020B0604020202020204" pitchFamily="34" charset="0"/>
              </a:rPr>
              <a:t> </a:t>
            </a:r>
          </a:p>
          <a:p>
            <a:pPr lvl="1">
              <a:lnSpc>
                <a:spcPct val="150000"/>
              </a:lnSpc>
            </a:pPr>
            <a:r>
              <a:rPr lang="es-ES" sz="2600" dirty="0" err="1">
                <a:latin typeface="Arial Narrow" panose="020B0606020202030204" pitchFamily="34" charset="0"/>
                <a:cs typeface="Arial" panose="020B0604020202020204" pitchFamily="34" charset="0"/>
              </a:rPr>
              <a:t>Different</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Types</a:t>
            </a:r>
            <a:r>
              <a:rPr lang="es-ES" sz="2600" dirty="0">
                <a:latin typeface="Arial Narrow" panose="020B0606020202030204" pitchFamily="34" charset="0"/>
                <a:cs typeface="Arial" panose="020B0604020202020204" pitchFamily="34" charset="0"/>
              </a:rPr>
              <a:t> of </a:t>
            </a:r>
            <a:r>
              <a:rPr lang="es-ES" sz="2600" dirty="0" err="1">
                <a:latin typeface="Arial Narrow" panose="020B0606020202030204" pitchFamily="34" charset="0"/>
                <a:cs typeface="Arial" panose="020B0604020202020204" pitchFamily="34" charset="0"/>
              </a:rPr>
              <a:t>Orbits</a:t>
            </a:r>
            <a:endParaRPr lang="es-ES" sz="2600" dirty="0">
              <a:latin typeface="Arial Narrow" panose="020B0606020202030204" pitchFamily="34" charset="0"/>
              <a:cs typeface="Arial" panose="020B0604020202020204" pitchFamily="34" charset="0"/>
            </a:endParaRPr>
          </a:p>
          <a:p>
            <a:pPr lvl="1">
              <a:lnSpc>
                <a:spcPct val="150000"/>
              </a:lnSpc>
            </a:pPr>
            <a:r>
              <a:rPr lang="es-ES" sz="2600" dirty="0" err="1">
                <a:latin typeface="Arial Narrow" panose="020B0606020202030204" pitchFamily="34" charset="0"/>
                <a:cs typeface="Arial" panose="020B0604020202020204" pitchFamily="34" charset="0"/>
              </a:rPr>
              <a:t>Different</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Resolutions</a:t>
            </a:r>
            <a:r>
              <a:rPr lang="es-ES" sz="2600" dirty="0">
                <a:latin typeface="Arial Narrow" panose="020B0606020202030204" pitchFamily="34" charset="0"/>
                <a:cs typeface="Arial" panose="020B0604020202020204" pitchFamily="34" charset="0"/>
              </a:rPr>
              <a:t> and </a:t>
            </a:r>
            <a:r>
              <a:rPr lang="es-ES" sz="2600" dirty="0" err="1">
                <a:latin typeface="Arial Narrow" panose="020B0606020202030204" pitchFamily="34" charset="0"/>
                <a:cs typeface="Arial" panose="020B0604020202020204" pitchFamily="34" charset="0"/>
              </a:rPr>
              <a:t>Spatial</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Coverages</a:t>
            </a:r>
            <a:endParaRPr lang="es-ES" sz="2600" dirty="0">
              <a:latin typeface="Arial Narrow" panose="020B0606020202030204" pitchFamily="34" charset="0"/>
              <a:cs typeface="Arial" panose="020B0604020202020204" pitchFamily="34" charset="0"/>
            </a:endParaRPr>
          </a:p>
          <a:p>
            <a:pPr lvl="1">
              <a:lnSpc>
                <a:spcPct val="150000"/>
              </a:lnSpc>
            </a:pPr>
            <a:r>
              <a:rPr lang="es-ES" sz="2600" dirty="0" err="1">
                <a:latin typeface="Arial Narrow" panose="020B0606020202030204" pitchFamily="34" charset="0"/>
                <a:cs typeface="Arial" panose="020B0604020202020204" pitchFamily="34" charset="0"/>
              </a:rPr>
              <a:t>Levels</a:t>
            </a:r>
            <a:r>
              <a:rPr lang="es-ES" sz="2600" dirty="0">
                <a:latin typeface="Arial Narrow" panose="020B0606020202030204" pitchFamily="34" charset="0"/>
                <a:cs typeface="Arial" panose="020B0604020202020204" pitchFamily="34" charset="0"/>
              </a:rPr>
              <a:t> of Data </a:t>
            </a:r>
            <a:r>
              <a:rPr lang="es-ES" sz="2600" dirty="0" err="1">
                <a:latin typeface="Arial Narrow" panose="020B0606020202030204" pitchFamily="34" charset="0"/>
                <a:cs typeface="Arial" panose="020B0604020202020204" pitchFamily="34" charset="0"/>
              </a:rPr>
              <a:t>Processing</a:t>
            </a:r>
            <a:r>
              <a:rPr lang="es-ES" sz="2600" dirty="0">
                <a:latin typeface="Arial Narrow" panose="020B0606020202030204" pitchFamily="34" charset="0"/>
                <a:cs typeface="Arial" panose="020B0604020202020204" pitchFamily="34" charset="0"/>
              </a:rPr>
              <a:t> </a:t>
            </a:r>
            <a:br>
              <a:rPr lang="es-ES" sz="2600" dirty="0">
                <a:latin typeface="Arial Narrow" panose="020B0606020202030204" pitchFamily="34" charset="0"/>
                <a:cs typeface="Arial" panose="020B0604020202020204" pitchFamily="34" charset="0"/>
              </a:rPr>
            </a:br>
            <a:r>
              <a:rPr lang="es-ES" sz="2600" dirty="0">
                <a:latin typeface="Arial Narrow" panose="020B0606020202030204" pitchFamily="34" charset="0"/>
                <a:cs typeface="Arial" panose="020B0604020202020204" pitchFamily="34" charset="0"/>
              </a:rPr>
              <a:t/>
            </a:r>
            <a:br>
              <a:rPr lang="es-ES" sz="2600" dirty="0">
                <a:latin typeface="Arial Narrow" panose="020B0606020202030204" pitchFamily="34" charset="0"/>
                <a:cs typeface="Arial" panose="020B0604020202020204" pitchFamily="34" charset="0"/>
              </a:rPr>
            </a:br>
            <a:r>
              <a:rPr lang="es-ES" sz="2600" b="1" dirty="0" err="1">
                <a:latin typeface="Arial Narrow" panose="020B0606020202030204" pitchFamily="34" charset="0"/>
                <a:cs typeface="Arial" panose="020B0604020202020204" pitchFamily="34" charset="0"/>
              </a:rPr>
              <a:t>Part</a:t>
            </a:r>
            <a:r>
              <a:rPr lang="es-ES" sz="2600" b="1" dirty="0">
                <a:latin typeface="Arial Narrow" panose="020B0606020202030204" pitchFamily="34" charset="0"/>
                <a:cs typeface="Arial" panose="020B0604020202020204" pitchFamily="34" charset="0"/>
              </a:rPr>
              <a:t> 2:</a:t>
            </a:r>
          </a:p>
          <a:p>
            <a:pPr lvl="1">
              <a:lnSpc>
                <a:spcPct val="150000"/>
              </a:lnSpc>
            </a:pPr>
            <a:r>
              <a:rPr lang="es-ES" sz="2600" dirty="0" err="1">
                <a:latin typeface="Arial Narrow" panose="020B0606020202030204" pitchFamily="34" charset="0"/>
                <a:cs typeface="Arial" panose="020B0604020202020204" pitchFamily="34" charset="0"/>
              </a:rPr>
              <a:t>Types</a:t>
            </a:r>
            <a:r>
              <a:rPr lang="es-ES" sz="2600" dirty="0">
                <a:latin typeface="Arial Narrow" panose="020B0606020202030204" pitchFamily="34" charset="0"/>
                <a:cs typeface="Arial" panose="020B0604020202020204" pitchFamily="34" charset="0"/>
              </a:rPr>
              <a:t> of </a:t>
            </a:r>
            <a:r>
              <a:rPr lang="es-ES" sz="2600" dirty="0" err="1">
                <a:latin typeface="Arial Narrow" panose="020B0606020202030204" pitchFamily="34" charset="0"/>
                <a:cs typeface="Arial" panose="020B0604020202020204" pitchFamily="34" charset="0"/>
              </a:rPr>
              <a:t>Sensors</a:t>
            </a:r>
            <a:r>
              <a:rPr lang="es-ES" sz="2600" dirty="0">
                <a:latin typeface="Arial Narrow" panose="020B0606020202030204" pitchFamily="34" charset="0"/>
                <a:cs typeface="Arial" panose="020B0604020202020204" pitchFamily="34" charset="0"/>
              </a:rPr>
              <a:t> and </a:t>
            </a:r>
            <a:r>
              <a:rPr lang="es-ES" sz="2600" dirty="0" err="1">
                <a:latin typeface="Arial Narrow" panose="020B0606020202030204" pitchFamily="34" charset="0"/>
                <a:cs typeface="Arial" panose="020B0604020202020204" pitchFamily="34" charset="0"/>
              </a:rPr>
              <a:t>Measurements</a:t>
            </a:r>
            <a:r>
              <a:rPr lang="es-ES" sz="2600" dirty="0">
                <a:latin typeface="Arial Narrow" panose="020B0606020202030204" pitchFamily="34" charset="0"/>
                <a:cs typeface="Arial" panose="020B0604020202020204" pitchFamily="34" charset="0"/>
              </a:rPr>
              <a:t> </a:t>
            </a:r>
          </a:p>
          <a:p>
            <a:endParaRPr lang="en-US"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2396E7B1-F131-9640-8131-290B020B13F8}"/>
              </a:ext>
            </a:extLst>
          </p:cNvPr>
          <p:cNvSpPr txBox="1">
            <a:spLocks/>
          </p:cNvSpPr>
          <p:nvPr/>
        </p:nvSpPr>
        <p:spPr>
          <a:xfrm>
            <a:off x="838200" y="24257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s-ES" dirty="0"/>
          </a:p>
        </p:txBody>
      </p:sp>
      <p:pic>
        <p:nvPicPr>
          <p:cNvPr id="8" name="Picture 4">
            <a:extLst>
              <a:ext uri="{FF2B5EF4-FFF2-40B4-BE49-F238E27FC236}">
                <a16:creationId xmlns:a16="http://schemas.microsoft.com/office/drawing/2014/main" id="{B043245D-94D7-6B4C-A6D1-1B0744DFB3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a:t>
            </a:r>
            <a:r>
              <a:rPr lang="en-US" dirty="0" err="1"/>
              <a:t>CoastWatch</a:t>
            </a:r>
            <a:r>
              <a:rPr lang="en-US" dirty="0"/>
              <a:t> Satellite Course                                      http://coastwatch.noaa.gov</a:t>
            </a:r>
          </a:p>
        </p:txBody>
      </p:sp>
      <p:pic>
        <p:nvPicPr>
          <p:cNvPr id="4" name="Audio 3">
            <a:hlinkClick r:id="" action="ppaction://media"/>
            <a:extLst>
              <a:ext uri="{FF2B5EF4-FFF2-40B4-BE49-F238E27FC236}">
                <a16:creationId xmlns:a16="http://schemas.microsoft.com/office/drawing/2014/main" id="{1FCB49D3-5C5C-1242-B56F-57644A021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0052540"/>
      </p:ext>
    </p:extLst>
  </p:cSld>
  <p:clrMapOvr>
    <a:masterClrMapping/>
  </p:clrMapOvr>
  <mc:AlternateContent xmlns:mc="http://schemas.openxmlformats.org/markup-compatibility/2006" xmlns:p14="http://schemas.microsoft.com/office/powerpoint/2010/main">
    <mc:Choice Requires="p14">
      <p:transition spd="slow" p14:dur="2000" advTm="32044"/>
    </mc:Choice>
    <mc:Fallback xmlns="">
      <p:transition spd="slow" advTm="3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n-US" dirty="0">
                <a:latin typeface="Arial Narrow" panose="020B0606020202030204" pitchFamily="34" charset="0"/>
                <a:cs typeface="Arial" charset="0"/>
              </a:rPr>
              <a:t>Anomaly Products and </a:t>
            </a:r>
            <a:r>
              <a:rPr lang="en-US" dirty="0" err="1">
                <a:latin typeface="Arial Narrow" panose="020B0606020202030204" pitchFamily="34" charset="0"/>
                <a:cs typeface="Arial" charset="0"/>
              </a:rPr>
              <a:t>Climatologies</a:t>
            </a:r>
            <a:r>
              <a:rPr lang="en-US" dirty="0">
                <a:latin typeface="Arial Narrow" panose="020B0606020202030204" pitchFamily="34" charset="0"/>
                <a:cs typeface="Arial" charset="0"/>
              </a:rPr>
              <a:t> </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627064" y="674338"/>
            <a:ext cx="10515600" cy="4351338"/>
          </a:xfrm>
        </p:spPr>
        <p:txBody>
          <a:bodyPr>
            <a:normAutofit/>
          </a:bodyPr>
          <a:lstStyle/>
          <a:p>
            <a:endParaRPr lang="en-US" sz="2000" b="1" dirty="0">
              <a:latin typeface="Arial Narrow" panose="020B0606020202030204" pitchFamily="34" charset="0"/>
            </a:endParaRPr>
          </a:p>
          <a:p>
            <a:r>
              <a:rPr lang="en-US" sz="2400" dirty="0">
                <a:latin typeface="Arial Narrow" panose="020B0606020202030204" pitchFamily="34" charset="0"/>
              </a:rPr>
              <a:t>For many applications an anomaly is more useful than the actual parameter. Anomalies are generated by subtracting a climatology of that parameter.  </a:t>
            </a:r>
          </a:p>
          <a:p>
            <a:endParaRPr lang="en-US" sz="2400" dirty="0">
              <a:latin typeface="Arial Narrow" panose="020B0606020202030204" pitchFamily="34" charset="0"/>
            </a:endParaRPr>
          </a:p>
          <a:p>
            <a:r>
              <a:rPr lang="en-US" sz="2400" dirty="0">
                <a:latin typeface="Arial Narrow" panose="020B0606020202030204" pitchFamily="34" charset="0"/>
              </a:rPr>
              <a:t>We have a limited number of products with anomalies: </a:t>
            </a:r>
          </a:p>
        </p:txBody>
      </p:sp>
      <p:sp>
        <p:nvSpPr>
          <p:cNvPr id="2" name="Footer Placeholder 1">
            <a:extLst>
              <a:ext uri="{FF2B5EF4-FFF2-40B4-BE49-F238E27FC236}">
                <a16:creationId xmlns:a16="http://schemas.microsoft.com/office/drawing/2014/main" id="{861C7721-5ED8-FD42-A802-118F29735B08}"/>
              </a:ext>
            </a:extLst>
          </p:cNvPr>
          <p:cNvSpPr>
            <a:spLocks noGrp="1"/>
          </p:cNvSpPr>
          <p:nvPr>
            <p:ph type="ftr" sz="quarter" idx="3"/>
          </p:nvPr>
        </p:nvSpPr>
        <p:spPr/>
        <p:txBody>
          <a:bodyPr/>
          <a:lstStyle/>
          <a:p>
            <a:r>
              <a:rPr lang="en-US"/>
              <a:t>NOAA CoastWatch Satellite Course                                      http://coastwatch.noaa.gov</a:t>
            </a:r>
          </a:p>
        </p:txBody>
      </p:sp>
      <p:graphicFrame>
        <p:nvGraphicFramePr>
          <p:cNvPr id="3" name="Table 2">
            <a:extLst>
              <a:ext uri="{FF2B5EF4-FFF2-40B4-BE49-F238E27FC236}">
                <a16:creationId xmlns:a16="http://schemas.microsoft.com/office/drawing/2014/main" id="{AC128E99-694D-F445-927E-013CF4C506F7}"/>
              </a:ext>
            </a:extLst>
          </p:cNvPr>
          <p:cNvGraphicFramePr>
            <a:graphicFrameLocks noGrp="1"/>
          </p:cNvGraphicFramePr>
          <p:nvPr>
            <p:extLst>
              <p:ext uri="{D42A27DB-BD31-4B8C-83A1-F6EECF244321}">
                <p14:modId xmlns:p14="http://schemas.microsoft.com/office/powerpoint/2010/main" val="2688278054"/>
              </p:ext>
            </p:extLst>
          </p:nvPr>
        </p:nvGraphicFramePr>
        <p:xfrm>
          <a:off x="600985" y="2955115"/>
          <a:ext cx="11096143" cy="2937685"/>
        </p:xfrm>
        <a:graphic>
          <a:graphicData uri="http://schemas.openxmlformats.org/drawingml/2006/table">
            <a:tbl>
              <a:tblPr firstRow="1" bandRow="1">
                <a:tableStyleId>{5C22544A-7EE6-4342-B048-85BDC9FD1C3A}</a:tableStyleId>
              </a:tblPr>
              <a:tblGrid>
                <a:gridCol w="2156371">
                  <a:extLst>
                    <a:ext uri="{9D8B030D-6E8A-4147-A177-3AD203B41FA5}">
                      <a16:colId xmlns:a16="http://schemas.microsoft.com/office/drawing/2014/main" val="340930874"/>
                    </a:ext>
                  </a:extLst>
                </a:gridCol>
                <a:gridCol w="2349786">
                  <a:extLst>
                    <a:ext uri="{9D8B030D-6E8A-4147-A177-3AD203B41FA5}">
                      <a16:colId xmlns:a16="http://schemas.microsoft.com/office/drawing/2014/main" val="481384590"/>
                    </a:ext>
                  </a:extLst>
                </a:gridCol>
                <a:gridCol w="3069021">
                  <a:extLst>
                    <a:ext uri="{9D8B030D-6E8A-4147-A177-3AD203B41FA5}">
                      <a16:colId xmlns:a16="http://schemas.microsoft.com/office/drawing/2014/main" val="958599821"/>
                    </a:ext>
                  </a:extLst>
                </a:gridCol>
                <a:gridCol w="3520965">
                  <a:extLst>
                    <a:ext uri="{9D8B030D-6E8A-4147-A177-3AD203B41FA5}">
                      <a16:colId xmlns:a16="http://schemas.microsoft.com/office/drawing/2014/main" val="951943021"/>
                    </a:ext>
                  </a:extLst>
                </a:gridCol>
              </a:tblGrid>
              <a:tr h="423967">
                <a:tc>
                  <a:txBody>
                    <a:bodyPr/>
                    <a:lstStyle/>
                    <a:p>
                      <a:endParaRPr lang="en-US" dirty="0"/>
                    </a:p>
                  </a:txBody>
                  <a:tcPr marL="45720" marR="45720" marT="0" marB="0"/>
                </a:tc>
                <a:tc>
                  <a:txBody>
                    <a:bodyPr/>
                    <a:lstStyle/>
                    <a:p>
                      <a:pPr algn="ctr"/>
                      <a:r>
                        <a:rPr lang="en-US" dirty="0"/>
                        <a:t>MUR</a:t>
                      </a:r>
                    </a:p>
                  </a:txBody>
                  <a:tcPr marL="45720" marR="45720" marT="0" marB="0"/>
                </a:tc>
                <a:tc>
                  <a:txBody>
                    <a:bodyPr/>
                    <a:lstStyle/>
                    <a:p>
                      <a:pPr algn="ctr"/>
                      <a:r>
                        <a:rPr lang="en-US" dirty="0"/>
                        <a:t>NOAA</a:t>
                      </a:r>
                    </a:p>
                    <a:p>
                      <a:pPr algn="ctr"/>
                      <a:r>
                        <a:rPr lang="en-US" dirty="0"/>
                        <a:t>Global Coral Bleaching</a:t>
                      </a:r>
                    </a:p>
                  </a:txBody>
                  <a:tcPr marL="45720" marR="45720" marT="0" marB="0"/>
                </a:tc>
                <a:tc>
                  <a:txBody>
                    <a:bodyPr/>
                    <a:lstStyle/>
                    <a:p>
                      <a:pPr algn="ctr"/>
                      <a:r>
                        <a:rPr lang="en-US" dirty="0"/>
                        <a:t>OSU SST and Chlorophyll Anomalies (MODIS) </a:t>
                      </a:r>
                    </a:p>
                  </a:txBody>
                  <a:tcPr marL="45720" marR="45720" marT="0" marB="0"/>
                </a:tc>
                <a:extLst>
                  <a:ext uri="{0D108BD9-81ED-4DB2-BD59-A6C34878D82A}">
                    <a16:rowId xmlns:a16="http://schemas.microsoft.com/office/drawing/2014/main" val="17181080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Temporal Coverage</a:t>
                      </a:r>
                    </a:p>
                  </a:txBody>
                  <a:tcPr marL="45720" marR="45720" marT="0" marB="0"/>
                </a:tc>
                <a:tc>
                  <a:txBody>
                    <a:bodyPr/>
                    <a:lstStyle/>
                    <a:p>
                      <a:r>
                        <a:rPr lang="en-US" dirty="0"/>
                        <a:t>2002 - now</a:t>
                      </a:r>
                    </a:p>
                  </a:txBody>
                  <a:tcPr marL="45720" marR="45720" marT="0" marB="0"/>
                </a:tc>
                <a:tc>
                  <a:txBody>
                    <a:bodyPr/>
                    <a:lstStyle/>
                    <a:p>
                      <a:r>
                        <a:rPr lang="en-US" dirty="0"/>
                        <a:t>1985 - now</a:t>
                      </a:r>
                    </a:p>
                  </a:txBody>
                  <a:tcPr marL="45720" marR="45720" marT="0" marB="0"/>
                </a:tc>
                <a:tc>
                  <a:txBody>
                    <a:bodyPr/>
                    <a:lstStyle/>
                    <a:p>
                      <a:r>
                        <a:rPr lang="en-US" dirty="0"/>
                        <a:t>2003 - now</a:t>
                      </a:r>
                    </a:p>
                  </a:txBody>
                  <a:tcPr marL="45720" marR="45720" marT="0" marB="0"/>
                </a:tc>
                <a:extLst>
                  <a:ext uri="{0D108BD9-81ED-4DB2-BD59-A6C34878D82A}">
                    <a16:rowId xmlns:a16="http://schemas.microsoft.com/office/drawing/2014/main" val="2887727853"/>
                  </a:ext>
                </a:extLst>
              </a:tr>
              <a:tr h="144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Temporal Resolution </a:t>
                      </a:r>
                    </a:p>
                  </a:txBody>
                  <a:tcPr marL="45720" marR="45720" marT="0" marB="0"/>
                </a:tc>
                <a:tc>
                  <a:txBody>
                    <a:bodyPr/>
                    <a:lstStyle/>
                    <a:p>
                      <a:r>
                        <a:rPr lang="en-US" dirty="0"/>
                        <a:t>Daily &amp; Monthly </a:t>
                      </a:r>
                    </a:p>
                  </a:txBody>
                  <a:tcPr marL="45720" marR="45720" marT="0" marB="0"/>
                </a:tc>
                <a:tc>
                  <a:txBody>
                    <a:bodyPr/>
                    <a:lstStyle/>
                    <a:p>
                      <a:r>
                        <a:rPr lang="en-US" dirty="0"/>
                        <a:t>Daily</a:t>
                      </a:r>
                    </a:p>
                  </a:txBody>
                  <a:tcPr marL="45720" marR="45720" marT="0" marB="0"/>
                </a:tc>
                <a:tc>
                  <a:txBody>
                    <a:bodyPr/>
                    <a:lstStyle/>
                    <a:p>
                      <a:r>
                        <a:rPr lang="en-US" dirty="0"/>
                        <a:t>Monthly </a:t>
                      </a:r>
                    </a:p>
                  </a:txBody>
                  <a:tcPr marL="45720" marR="45720" marT="0" marB="0"/>
                </a:tc>
                <a:extLst>
                  <a:ext uri="{0D108BD9-81ED-4DB2-BD59-A6C34878D82A}">
                    <a16:rowId xmlns:a16="http://schemas.microsoft.com/office/drawing/2014/main" val="895461539"/>
                  </a:ext>
                </a:extLst>
              </a:tr>
              <a:tr h="322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Spatial Resolution</a:t>
                      </a:r>
                    </a:p>
                  </a:txBody>
                  <a:tcPr marL="45720" marR="45720" marT="0" marB="0"/>
                </a:tc>
                <a:tc>
                  <a:txBody>
                    <a:bodyPr/>
                    <a:lstStyle/>
                    <a:p>
                      <a:r>
                        <a:rPr lang="en-US" dirty="0"/>
                        <a:t>1 km</a:t>
                      </a:r>
                    </a:p>
                  </a:txBody>
                  <a:tcPr marL="45720" marR="45720" marT="0" marB="0"/>
                </a:tc>
                <a:tc>
                  <a:txBody>
                    <a:bodyPr/>
                    <a:lstStyle/>
                    <a:p>
                      <a:r>
                        <a:rPr lang="en-US" dirty="0"/>
                        <a:t>5 km</a:t>
                      </a:r>
                    </a:p>
                  </a:txBody>
                  <a:tcPr marL="45720" marR="45720" marT="0" marB="0"/>
                </a:tc>
                <a:tc>
                  <a:txBody>
                    <a:bodyPr/>
                    <a:lstStyle/>
                    <a:p>
                      <a:r>
                        <a:rPr lang="en-US" dirty="0"/>
                        <a:t>2 km, West Coast only</a:t>
                      </a:r>
                    </a:p>
                  </a:txBody>
                  <a:tcPr marL="45720" marR="45720" marT="0" marB="0"/>
                </a:tc>
                <a:extLst>
                  <a:ext uri="{0D108BD9-81ED-4DB2-BD59-A6C34878D82A}">
                    <a16:rowId xmlns:a16="http://schemas.microsoft.com/office/drawing/2014/main" val="2698510694"/>
                  </a:ext>
                </a:extLst>
              </a:tr>
              <a:tr h="420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Products</a:t>
                      </a:r>
                    </a:p>
                  </a:txBody>
                  <a:tcPr marL="45720" marR="45720" marT="0" marB="0"/>
                </a:tc>
                <a:tc>
                  <a:txBody>
                    <a:bodyPr/>
                    <a:lstStyle/>
                    <a:p>
                      <a:r>
                        <a:rPr lang="en-US" dirty="0"/>
                        <a:t>SST</a:t>
                      </a:r>
                    </a:p>
                  </a:txBody>
                  <a:tcPr marL="45720" marR="45720" marT="0" marB="0"/>
                </a:tc>
                <a:tc>
                  <a:txBody>
                    <a:bodyPr/>
                    <a:lstStyle/>
                    <a:p>
                      <a:r>
                        <a:rPr lang="en-US" dirty="0"/>
                        <a:t>SST</a:t>
                      </a:r>
                    </a:p>
                  </a:txBody>
                  <a:tcPr marL="45720" marR="45720" marT="0" marB="0"/>
                </a:tc>
                <a:tc>
                  <a:txBody>
                    <a:bodyPr/>
                    <a:lstStyle/>
                    <a:p>
                      <a:r>
                        <a:rPr lang="en-US" dirty="0"/>
                        <a:t>SST and Chlorophyll</a:t>
                      </a:r>
                    </a:p>
                  </a:txBody>
                  <a:tcPr marL="45720" marR="45720" marT="0" marB="0"/>
                </a:tc>
                <a:extLst>
                  <a:ext uri="{0D108BD9-81ED-4DB2-BD59-A6C34878D82A}">
                    <a16:rowId xmlns:a16="http://schemas.microsoft.com/office/drawing/2014/main" val="1021720427"/>
                  </a:ext>
                </a:extLst>
              </a:tr>
              <a:tr h="1045398">
                <a:tc>
                  <a:txBody>
                    <a:bodyPr/>
                    <a:lstStyle/>
                    <a:p>
                      <a:pPr marL="0" indent="0">
                        <a:buNone/>
                      </a:pPr>
                      <a:r>
                        <a:rPr lang="en-US" sz="1800" dirty="0"/>
                        <a:t>ERDDAP link</a:t>
                      </a:r>
                    </a:p>
                    <a:p>
                      <a:endParaRPr lang="en-US" dirty="0"/>
                    </a:p>
                  </a:txBody>
                  <a:tcPr marL="45720" marR="45720" marT="0" marB="0"/>
                </a:tc>
                <a:tc>
                  <a:txBody>
                    <a:bodyPr/>
                    <a:lstStyle/>
                    <a:p>
                      <a:r>
                        <a:rPr lang="en-US" dirty="0">
                          <a:hlinkClick r:id="rId5"/>
                        </a:rPr>
                        <a:t>https://coastwatch.pfeg.noaa.gov/erddap/griddap/jplMURSST41anommday.graph</a:t>
                      </a:r>
                      <a:endParaRPr lang="en-US" dirty="0"/>
                    </a:p>
                  </a:txBody>
                  <a:tcPr marL="45720" marR="45720" marT="0" marB="0"/>
                </a:tc>
                <a:tc>
                  <a:txBody>
                    <a:bodyPr/>
                    <a:lstStyle/>
                    <a:p>
                      <a:r>
                        <a:rPr lang="en-US" dirty="0">
                          <a:hlinkClick r:id="rId6"/>
                        </a:rPr>
                        <a:t>https://coastwatch.pfeg.noaa.gov/erddap/griddap/NOAA_DHW.graph?CRW_SSTANOMALY</a:t>
                      </a:r>
                      <a:endParaRPr lang="en-US" dirty="0"/>
                    </a:p>
                  </a:txBody>
                  <a:tcPr marL="45720" marR="45720" marT="0" marB="0"/>
                </a:tc>
                <a:tc>
                  <a:txBody>
                    <a:bodyPr/>
                    <a:lstStyle/>
                    <a:p>
                      <a:r>
                        <a:rPr lang="en-US" dirty="0">
                          <a:hlinkClick r:id="rId7"/>
                        </a:rPr>
                        <a:t>https://coastwatch.pfeg.noaa.gov/erddap/griddap/osu2SstAnom.graph</a:t>
                      </a:r>
                      <a:endParaRPr lang="en-US" dirty="0"/>
                    </a:p>
                    <a:p>
                      <a:r>
                        <a:rPr lang="en-US" dirty="0">
                          <a:hlinkClick r:id="rId8"/>
                        </a:rPr>
                        <a:t>https://coastwatch.pfeg.noaa.gov/erddap/griddap/osu2ChlaAnom.graph</a:t>
                      </a:r>
                      <a:endParaRPr lang="en-US" dirty="0"/>
                    </a:p>
                  </a:txBody>
                  <a:tcPr marL="45720" marR="45720" marT="0" marB="0"/>
                </a:tc>
                <a:extLst>
                  <a:ext uri="{0D108BD9-81ED-4DB2-BD59-A6C34878D82A}">
                    <a16:rowId xmlns:a16="http://schemas.microsoft.com/office/drawing/2014/main" val="1736907330"/>
                  </a:ext>
                </a:extLst>
              </a:tr>
            </a:tbl>
          </a:graphicData>
        </a:graphic>
      </p:graphicFrame>
      <p:pic>
        <p:nvPicPr>
          <p:cNvPr id="6" name="Audio 5">
            <a:hlinkClick r:id="" action="ppaction://media"/>
            <a:extLst>
              <a:ext uri="{FF2B5EF4-FFF2-40B4-BE49-F238E27FC236}">
                <a16:creationId xmlns:a16="http://schemas.microsoft.com/office/drawing/2014/main" id="{E8D732DD-6702-CB40-84FC-7C60D7DC95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30407362"/>
      </p:ext>
    </p:extLst>
  </p:cSld>
  <p:clrMapOvr>
    <a:masterClrMapping/>
  </p:clrMapOvr>
  <mc:AlternateContent xmlns:mc="http://schemas.openxmlformats.org/markup-compatibility/2006" xmlns:p14="http://schemas.microsoft.com/office/powerpoint/2010/main">
    <mc:Choice Requires="p14">
      <p:transition spd="slow" p14:dur="2000" advTm="28229"/>
    </mc:Choice>
    <mc:Fallback xmlns="">
      <p:transition spd="slow" advTm="28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sz="3200" dirty="0" err="1">
                <a:latin typeface="Arial Narrow" panose="020B0606020202030204" pitchFamily="34" charset="0"/>
                <a:cs typeface="Arial" charset="0"/>
              </a:rPr>
              <a:t>Satellite</a:t>
            </a:r>
            <a:r>
              <a:rPr lang="es-ES" sz="3200" dirty="0">
                <a:latin typeface="Arial Narrow" panose="020B0606020202030204" pitchFamily="34" charset="0"/>
                <a:cs typeface="Arial" charset="0"/>
              </a:rPr>
              <a:t> vs Sensor</a:t>
            </a:r>
            <a:endParaRPr lang="en-US" sz="3200" i="1" dirty="0">
              <a:latin typeface="Arial Narrow" panose="020B0606020202030204" pitchFamily="34" charset="0"/>
              <a:cs typeface="Arial" charset="0"/>
            </a:endParaRPr>
          </a:p>
        </p:txBody>
      </p:sp>
      <p:pic>
        <p:nvPicPr>
          <p:cNvPr id="6" name="Picture 5">
            <a:extLst>
              <a:ext uri="{FF2B5EF4-FFF2-40B4-BE49-F238E27FC236}">
                <a16:creationId xmlns:a16="http://schemas.microsoft.com/office/drawing/2014/main" id="{024C4782-6DEE-EC49-A4ED-ABE1EA710729}"/>
              </a:ext>
            </a:extLst>
          </p:cNvPr>
          <p:cNvPicPr>
            <a:picLocks noChangeAspect="1"/>
          </p:cNvPicPr>
          <p:nvPr/>
        </p:nvPicPr>
        <p:blipFill>
          <a:blip r:embed="rId5"/>
          <a:stretch>
            <a:fillRect/>
          </a:stretch>
        </p:blipFill>
        <p:spPr>
          <a:xfrm>
            <a:off x="3537857" y="798679"/>
            <a:ext cx="8066423" cy="4486649"/>
          </a:xfrm>
          <a:prstGeom prst="rect">
            <a:avLst/>
          </a:prstGeom>
        </p:spPr>
      </p:pic>
      <p:sp>
        <p:nvSpPr>
          <p:cNvPr id="11" name="TextBox 10">
            <a:extLst>
              <a:ext uri="{FF2B5EF4-FFF2-40B4-BE49-F238E27FC236}">
                <a16:creationId xmlns:a16="http://schemas.microsoft.com/office/drawing/2014/main" id="{B51C2228-5D86-3E4A-9236-3E85DBBAA25B}"/>
              </a:ext>
            </a:extLst>
          </p:cNvPr>
          <p:cNvSpPr txBox="1"/>
          <p:nvPr/>
        </p:nvSpPr>
        <p:spPr>
          <a:xfrm>
            <a:off x="556052" y="1754658"/>
            <a:ext cx="1563248" cy="2677656"/>
          </a:xfrm>
          <a:prstGeom prst="rect">
            <a:avLst/>
          </a:prstGeom>
          <a:noFill/>
        </p:spPr>
        <p:txBody>
          <a:bodyPr wrap="none" rtlCol="0">
            <a:spAutoFit/>
          </a:bodyPr>
          <a:lstStyle/>
          <a:p>
            <a:r>
              <a:rPr lang="en-US" sz="2400" b="1" dirty="0">
                <a:solidFill>
                  <a:schemeClr val="tx1">
                    <a:lumMod val="85000"/>
                    <a:lumOff val="15000"/>
                  </a:schemeClr>
                </a:solidFill>
                <a:latin typeface="Arial Narrow" panose="020B0606020202030204" pitchFamily="34" charset="0"/>
              </a:rPr>
              <a:t>VIIRS: </a:t>
            </a:r>
          </a:p>
          <a:p>
            <a:r>
              <a:rPr lang="en-US" sz="2400" b="1" dirty="0">
                <a:solidFill>
                  <a:schemeClr val="tx1">
                    <a:lumMod val="85000"/>
                    <a:lumOff val="15000"/>
                  </a:schemeClr>
                </a:solidFill>
                <a:latin typeface="Arial Narrow" panose="020B0606020202030204" pitchFamily="34" charset="0"/>
              </a:rPr>
              <a:t>V</a:t>
            </a:r>
            <a:r>
              <a:rPr lang="en-US" sz="2400" dirty="0">
                <a:solidFill>
                  <a:schemeClr val="tx1">
                    <a:lumMod val="85000"/>
                    <a:lumOff val="15000"/>
                  </a:schemeClr>
                </a:solidFill>
                <a:latin typeface="Arial Narrow" panose="020B0606020202030204" pitchFamily="34" charset="0"/>
              </a:rPr>
              <a:t>isible </a:t>
            </a:r>
          </a:p>
          <a:p>
            <a:r>
              <a:rPr lang="en-US" sz="2400" b="1" dirty="0">
                <a:solidFill>
                  <a:schemeClr val="tx1">
                    <a:lumMod val="85000"/>
                    <a:lumOff val="15000"/>
                  </a:schemeClr>
                </a:solidFill>
                <a:latin typeface="Arial Narrow" panose="020B0606020202030204" pitchFamily="34" charset="0"/>
              </a:rPr>
              <a:t>I</a:t>
            </a:r>
            <a:r>
              <a:rPr lang="en-US" sz="2400" dirty="0">
                <a:solidFill>
                  <a:schemeClr val="tx1">
                    <a:lumMod val="85000"/>
                    <a:lumOff val="15000"/>
                  </a:schemeClr>
                </a:solidFill>
                <a:latin typeface="Arial Narrow" panose="020B0606020202030204" pitchFamily="34" charset="0"/>
              </a:rPr>
              <a:t>nfrared </a:t>
            </a:r>
          </a:p>
          <a:p>
            <a:r>
              <a:rPr lang="en-US" sz="2400" b="1" dirty="0">
                <a:solidFill>
                  <a:schemeClr val="tx1">
                    <a:lumMod val="85000"/>
                    <a:lumOff val="15000"/>
                  </a:schemeClr>
                </a:solidFill>
                <a:latin typeface="Arial Narrow" panose="020B0606020202030204" pitchFamily="34" charset="0"/>
              </a:rPr>
              <a:t>I</a:t>
            </a:r>
            <a:r>
              <a:rPr lang="en-US" sz="2400" dirty="0">
                <a:solidFill>
                  <a:schemeClr val="tx1">
                    <a:lumMod val="85000"/>
                    <a:lumOff val="15000"/>
                  </a:schemeClr>
                </a:solidFill>
                <a:latin typeface="Arial Narrow" panose="020B0606020202030204" pitchFamily="34" charset="0"/>
              </a:rPr>
              <a:t>maging </a:t>
            </a:r>
          </a:p>
          <a:p>
            <a:r>
              <a:rPr lang="en-US" sz="2400" b="1" dirty="0">
                <a:solidFill>
                  <a:schemeClr val="tx1">
                    <a:lumMod val="85000"/>
                    <a:lumOff val="15000"/>
                  </a:schemeClr>
                </a:solidFill>
                <a:latin typeface="Arial Narrow" panose="020B0606020202030204" pitchFamily="34" charset="0"/>
              </a:rPr>
              <a:t>R</a:t>
            </a:r>
            <a:r>
              <a:rPr lang="en-US" sz="2400" dirty="0">
                <a:solidFill>
                  <a:schemeClr val="tx1">
                    <a:lumMod val="85000"/>
                    <a:lumOff val="15000"/>
                  </a:schemeClr>
                </a:solidFill>
                <a:latin typeface="Arial Narrow" panose="020B0606020202030204" pitchFamily="34" charset="0"/>
              </a:rPr>
              <a:t>adiometer </a:t>
            </a:r>
          </a:p>
          <a:p>
            <a:r>
              <a:rPr lang="en-US" sz="2400" b="1" dirty="0">
                <a:solidFill>
                  <a:schemeClr val="tx1">
                    <a:lumMod val="85000"/>
                    <a:lumOff val="15000"/>
                  </a:schemeClr>
                </a:solidFill>
                <a:latin typeface="Arial Narrow" panose="020B0606020202030204" pitchFamily="34" charset="0"/>
              </a:rPr>
              <a:t>S</a:t>
            </a:r>
            <a:r>
              <a:rPr lang="en-US" sz="2400" dirty="0">
                <a:solidFill>
                  <a:schemeClr val="tx1">
                    <a:lumMod val="85000"/>
                    <a:lumOff val="15000"/>
                  </a:schemeClr>
                </a:solidFill>
                <a:latin typeface="Arial Narrow" panose="020B0606020202030204" pitchFamily="34" charset="0"/>
              </a:rPr>
              <a:t>uite </a:t>
            </a:r>
          </a:p>
          <a:p>
            <a:endParaRPr lang="en-US" sz="2400" dirty="0">
              <a:solidFill>
                <a:schemeClr val="tx1">
                  <a:lumMod val="85000"/>
                  <a:lumOff val="15000"/>
                </a:schemeClr>
              </a:solidFill>
            </a:endParaRPr>
          </a:p>
        </p:txBody>
      </p:sp>
      <p:cxnSp>
        <p:nvCxnSpPr>
          <p:cNvPr id="14" name="Straight Arrow Connector 13">
            <a:extLst>
              <a:ext uri="{FF2B5EF4-FFF2-40B4-BE49-F238E27FC236}">
                <a16:creationId xmlns:a16="http://schemas.microsoft.com/office/drawing/2014/main" id="{ECBBCB5A-0061-2949-8F63-1CF3767B3A68}"/>
              </a:ext>
            </a:extLst>
          </p:cNvPr>
          <p:cNvCxnSpPr>
            <a:cxnSpLocks/>
          </p:cNvCxnSpPr>
          <p:nvPr/>
        </p:nvCxnSpPr>
        <p:spPr>
          <a:xfrm>
            <a:off x="1553333" y="1958932"/>
            <a:ext cx="1475617" cy="498518"/>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3EFB49B-F83E-1747-9FD8-4CBE513313F5}"/>
              </a:ext>
            </a:extLst>
          </p:cNvPr>
          <p:cNvSpPr/>
          <p:nvPr/>
        </p:nvSpPr>
        <p:spPr>
          <a:xfrm>
            <a:off x="481527" y="5285328"/>
            <a:ext cx="11269360" cy="1015663"/>
          </a:xfrm>
          <a:prstGeom prst="rect">
            <a:avLst/>
          </a:prstGeom>
        </p:spPr>
        <p:txBody>
          <a:bodyPr wrap="square">
            <a:spAutoFit/>
          </a:bodyPr>
          <a:lstStyle/>
          <a:p>
            <a:r>
              <a:rPr lang="en-US" sz="2000" dirty="0">
                <a:latin typeface="Arial Narrow" panose="020B0606020202030204" pitchFamily="34" charset="0"/>
              </a:rPr>
              <a:t>Some satellites are single-mission, carrying only one sensor, e.g. the </a:t>
            </a:r>
            <a:r>
              <a:rPr lang="en-US" sz="2000" dirty="0" err="1">
                <a:latin typeface="Arial Narrow" panose="020B0606020202030204" pitchFamily="34" charset="0"/>
              </a:rPr>
              <a:t>SeaWiFS</a:t>
            </a:r>
            <a:r>
              <a:rPr lang="en-US" sz="2000" dirty="0">
                <a:latin typeface="Arial Narrow" panose="020B0606020202030204" pitchFamily="34" charset="0"/>
              </a:rPr>
              <a:t> sensor on the </a:t>
            </a:r>
            <a:r>
              <a:rPr lang="en-US" sz="2000" dirty="0" err="1">
                <a:latin typeface="Arial Narrow" panose="020B0606020202030204" pitchFamily="34" charset="0"/>
              </a:rPr>
              <a:t>GeoEye</a:t>
            </a:r>
            <a:r>
              <a:rPr lang="en-US" sz="2000" dirty="0">
                <a:latin typeface="Arial Narrow" panose="020B0606020202030204" pitchFamily="34" charset="0"/>
              </a:rPr>
              <a:t>/</a:t>
            </a:r>
            <a:r>
              <a:rPr lang="en-US" sz="2000" dirty="0" err="1">
                <a:latin typeface="Arial Narrow" panose="020B0606020202030204" pitchFamily="34" charset="0"/>
              </a:rPr>
              <a:t>OrbImage</a:t>
            </a:r>
            <a:r>
              <a:rPr lang="en-US" sz="2000" dirty="0">
                <a:latin typeface="Arial Narrow" panose="020B0606020202030204" pitchFamily="34" charset="0"/>
              </a:rPr>
              <a:t> satellite. </a:t>
            </a:r>
            <a:r>
              <a:rPr lang="en-US" sz="2000" dirty="0" smtClean="0">
                <a:latin typeface="Arial Narrow" panose="020B0606020202030204" pitchFamily="34" charset="0"/>
              </a:rPr>
              <a:t>Other </a:t>
            </a:r>
            <a:r>
              <a:rPr lang="en-US" sz="2000" dirty="0">
                <a:latin typeface="Arial Narrow" panose="020B0606020202030204" pitchFamily="34" charset="0"/>
              </a:rPr>
              <a:t>satellites have multiple sensors on them, as the JPSS satellites do. </a:t>
            </a:r>
            <a:r>
              <a:rPr lang="en-US" sz="2000" dirty="0" smtClean="0">
                <a:latin typeface="Arial Narrow" panose="020B0606020202030204" pitchFamily="34" charset="0"/>
              </a:rPr>
              <a:t>The </a:t>
            </a:r>
            <a:r>
              <a:rPr lang="en-US" sz="2000" dirty="0">
                <a:latin typeface="Arial Narrow" panose="020B0606020202030204" pitchFamily="34" charset="0"/>
              </a:rPr>
              <a:t>same sensor can be on multiple satellites, </a:t>
            </a:r>
            <a:r>
              <a:rPr lang="en-US" sz="2000" dirty="0" err="1">
                <a:latin typeface="Arial Narrow" panose="020B0606020202030204" pitchFamily="34" charset="0"/>
              </a:rPr>
              <a:t>ie</a:t>
            </a:r>
            <a:r>
              <a:rPr lang="en-US" sz="2000" dirty="0">
                <a:latin typeface="Arial Narrow" panose="020B0606020202030204" pitchFamily="34" charset="0"/>
              </a:rPr>
              <a:t> VIIRS on SNPP and NOAA-20</a:t>
            </a:r>
          </a:p>
        </p:txBody>
      </p:sp>
      <p:sp>
        <p:nvSpPr>
          <p:cNvPr id="2" name="Footer Placeholder 1">
            <a:extLst>
              <a:ext uri="{FF2B5EF4-FFF2-40B4-BE49-F238E27FC236}">
                <a16:creationId xmlns:a16="http://schemas.microsoft.com/office/drawing/2014/main" id="{6100643B-5D62-7B42-A3E0-7251993ACC6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8FE7D746-0A0D-6C46-BFFA-F7C9AB59C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61218324"/>
      </p:ext>
    </p:extLst>
  </p:cSld>
  <p:clrMapOvr>
    <a:masterClrMapping/>
  </p:clrMapOvr>
  <mc:AlternateContent xmlns:mc="http://schemas.openxmlformats.org/markup-compatibility/2006" xmlns:p14="http://schemas.microsoft.com/office/powerpoint/2010/main">
    <mc:Choice Requires="p14">
      <p:transition spd="slow" p14:dur="2000" advTm="28110"/>
    </mc:Choice>
    <mc:Fallback xmlns="">
      <p:transition spd="slow" advTm="2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5" name="Rectangle 3"/>
          <p:cNvSpPr>
            <a:spLocks noGrp="1" noChangeArrowheads="1"/>
          </p:cNvSpPr>
          <p:nvPr>
            <p:ph type="title"/>
          </p:nvPr>
        </p:nvSpPr>
        <p:spPr>
          <a:prstGeom prst="rect">
            <a:avLst/>
          </a:prstGeom>
          <a:effectLst>
            <a:outerShdw blurRad="63500" dist="53882" dir="2700000" algn="ctr" rotWithShape="0">
              <a:schemeClr val="bg1">
                <a:alpha val="74998"/>
              </a:schemeClr>
            </a:outerShdw>
          </a:effectLst>
        </p:spPr>
        <p:txBody>
          <a:bodyPr>
            <a:normAutofit/>
          </a:bodyPr>
          <a:lstStyle/>
          <a:p>
            <a:pPr eaLnBrk="1" hangingPunct="1"/>
            <a:r>
              <a:rPr lang="en-US" b="1" dirty="0">
                <a:latin typeface="Arial Narrow" panose="020B0606020202030204" pitchFamily="34" charset="0"/>
              </a:rPr>
              <a:t>US Satellite Agencies</a:t>
            </a:r>
            <a:endParaRPr lang="en-US" dirty="0">
              <a:latin typeface="Arial Narrow" panose="020B0606020202030204" pitchFamily="34" charset="0"/>
            </a:endParaRPr>
          </a:p>
        </p:txBody>
      </p:sp>
      <p:grpSp>
        <p:nvGrpSpPr>
          <p:cNvPr id="2" name="Group 1"/>
          <p:cNvGrpSpPr/>
          <p:nvPr/>
        </p:nvGrpSpPr>
        <p:grpSpPr>
          <a:xfrm>
            <a:off x="1685636" y="963050"/>
            <a:ext cx="8077200" cy="5235223"/>
            <a:chOff x="161636" y="805881"/>
            <a:chExt cx="8077200" cy="5235223"/>
          </a:xfrm>
        </p:grpSpPr>
        <p:sp>
          <p:nvSpPr>
            <p:cNvPr id="1103876" name="Text Box 4"/>
            <p:cNvSpPr txBox="1">
              <a:spLocks noChangeArrowheads="1"/>
            </p:cNvSpPr>
            <p:nvPr/>
          </p:nvSpPr>
          <p:spPr bwMode="auto">
            <a:xfrm>
              <a:off x="1228441" y="805881"/>
              <a:ext cx="7010395" cy="5235223"/>
            </a:xfrm>
            <a:prstGeom prst="rect">
              <a:avLst/>
            </a:prstGeom>
            <a:noFill/>
            <a:ln w="9525">
              <a:noFill/>
              <a:miter lim="800000"/>
              <a:headEnd/>
              <a:tailEnd/>
            </a:ln>
            <a:effectLst/>
          </p:spPr>
          <p:txBody>
            <a:bodyPr wrap="square" lIns="91379" tIns="45692" rIns="91379" bIns="45692">
              <a:prstTxWarp prst="textNoShape">
                <a:avLst/>
              </a:prstTxWarp>
              <a:spAutoFit/>
            </a:bodyPr>
            <a:lstStyle/>
            <a:p>
              <a:pPr marL="177686" indent="-177686">
                <a:spcBef>
                  <a:spcPct val="50000"/>
                </a:spcBef>
                <a:tabLst>
                  <a:tab pos="1548415" algn="l"/>
                </a:tabLst>
              </a:pPr>
              <a:r>
                <a:rPr lang="en-US" sz="2000" b="1" dirty="0">
                  <a:solidFill>
                    <a:schemeClr val="tx1">
                      <a:lumMod val="85000"/>
                      <a:lumOff val="15000"/>
                    </a:schemeClr>
                  </a:solidFill>
                  <a:latin typeface="Arial Narrow" panose="020B0606020202030204" pitchFamily="34" charset="0"/>
                </a:rPr>
                <a:t>NASA</a:t>
              </a:r>
              <a:br>
                <a:rPr lang="en-US" sz="2000" b="1" dirty="0">
                  <a:solidFill>
                    <a:schemeClr val="tx1">
                      <a:lumMod val="85000"/>
                      <a:lumOff val="15000"/>
                    </a:schemeClr>
                  </a:solidFill>
                  <a:latin typeface="Arial Narrow" panose="020B0606020202030204" pitchFamily="34" charset="0"/>
                </a:rPr>
              </a:br>
              <a:r>
                <a:rPr lang="en-US" sz="2000" b="1" dirty="0">
                  <a:solidFill>
                    <a:schemeClr val="tx1">
                      <a:lumMod val="85000"/>
                      <a:lumOff val="15000"/>
                    </a:schemeClr>
                  </a:solidFill>
                  <a:latin typeface="Arial Narrow" panose="020B0606020202030204" pitchFamily="34" charset="0"/>
                </a:rPr>
                <a:t>National Aeronautic and Space Agency  </a:t>
              </a:r>
              <a:r>
                <a:rPr lang="en-US" sz="2000" dirty="0">
                  <a:solidFill>
                    <a:schemeClr val="tx1">
                      <a:lumMod val="85000"/>
                      <a:lumOff val="15000"/>
                    </a:schemeClr>
                  </a:solidFill>
                  <a:latin typeface="Arial Narrow" panose="020B0606020202030204" pitchFamily="34" charset="0"/>
                </a:rPr>
                <a:t/>
              </a:r>
              <a:br>
                <a:rPr lang="en-US" sz="2000" dirty="0">
                  <a:solidFill>
                    <a:schemeClr val="tx1">
                      <a:lumMod val="85000"/>
                      <a:lumOff val="15000"/>
                    </a:schemeClr>
                  </a:solidFill>
                  <a:latin typeface="Arial Narrow" panose="020B0606020202030204" pitchFamily="34" charset="0"/>
                </a:rPr>
              </a:br>
              <a:r>
                <a:rPr lang="en-US" sz="2000" dirty="0">
                  <a:solidFill>
                    <a:schemeClr val="tx1">
                      <a:lumMod val="85000"/>
                      <a:lumOff val="15000"/>
                    </a:schemeClr>
                  </a:solidFill>
                  <a:latin typeface="Arial Narrow" panose="020B0606020202030204" pitchFamily="34" charset="0"/>
                </a:rPr>
                <a:t>Responsible for satellite research and development </a:t>
              </a:r>
            </a:p>
            <a:p>
              <a:pPr marL="177686" indent="-177686">
                <a:lnSpc>
                  <a:spcPct val="120000"/>
                </a:lnSpc>
                <a:spcBef>
                  <a:spcPct val="50000"/>
                </a:spcBef>
                <a:tabLst>
                  <a:tab pos="1548415" algn="l"/>
                </a:tabLst>
              </a:pPr>
              <a:r>
                <a:rPr lang="en-US" sz="2000" b="1" dirty="0">
                  <a:solidFill>
                    <a:schemeClr val="tx1">
                      <a:lumMod val="85000"/>
                      <a:lumOff val="15000"/>
                    </a:schemeClr>
                  </a:solidFill>
                  <a:latin typeface="Arial Narrow" panose="020B0606020202030204" pitchFamily="34" charset="0"/>
                </a:rPr>
                <a:t>NOAA</a:t>
              </a:r>
              <a:br>
                <a:rPr lang="en-US" sz="2000" b="1" dirty="0">
                  <a:solidFill>
                    <a:schemeClr val="tx1">
                      <a:lumMod val="85000"/>
                      <a:lumOff val="15000"/>
                    </a:schemeClr>
                  </a:solidFill>
                  <a:latin typeface="Arial Narrow" panose="020B0606020202030204" pitchFamily="34" charset="0"/>
                </a:rPr>
              </a:br>
              <a:r>
                <a:rPr lang="en-US" sz="2000" b="1" dirty="0">
                  <a:solidFill>
                    <a:schemeClr val="tx1">
                      <a:lumMod val="85000"/>
                      <a:lumOff val="15000"/>
                    </a:schemeClr>
                  </a:solidFill>
                  <a:latin typeface="Arial Narrow" panose="020B0606020202030204" pitchFamily="34" charset="0"/>
                </a:rPr>
                <a:t>National Oceanic &amp; Atmospheric Administration </a:t>
              </a:r>
              <a:r>
                <a:rPr lang="en-US" sz="2000" dirty="0">
                  <a:solidFill>
                    <a:schemeClr val="tx1">
                      <a:lumMod val="85000"/>
                      <a:lumOff val="15000"/>
                    </a:schemeClr>
                  </a:solidFill>
                  <a:latin typeface="Arial Narrow" panose="020B0606020202030204" pitchFamily="34" charset="0"/>
                </a:rPr>
                <a:t> </a:t>
              </a:r>
              <a:br>
                <a:rPr lang="en-US" sz="2000" dirty="0">
                  <a:solidFill>
                    <a:schemeClr val="tx1">
                      <a:lumMod val="85000"/>
                      <a:lumOff val="15000"/>
                    </a:schemeClr>
                  </a:solidFill>
                  <a:latin typeface="Arial Narrow" panose="020B0606020202030204" pitchFamily="34" charset="0"/>
                </a:rPr>
              </a:br>
              <a:r>
                <a:rPr lang="en-US" sz="2000" dirty="0">
                  <a:solidFill>
                    <a:schemeClr val="tx1">
                      <a:lumMod val="85000"/>
                      <a:lumOff val="15000"/>
                    </a:schemeClr>
                  </a:solidFill>
                  <a:latin typeface="Arial Narrow" panose="020B0606020202030204" pitchFamily="34" charset="0"/>
                </a:rPr>
                <a:t>Responsible for operational satellites for routine uses</a:t>
              </a:r>
            </a:p>
            <a:p>
              <a:pPr marL="177686" indent="-177686">
                <a:lnSpc>
                  <a:spcPct val="120000"/>
                </a:lnSpc>
                <a:spcBef>
                  <a:spcPct val="50000"/>
                </a:spcBef>
                <a:tabLst>
                  <a:tab pos="1548415" algn="l"/>
                </a:tabLst>
              </a:pPr>
              <a:r>
                <a:rPr lang="en-US" b="1" dirty="0">
                  <a:solidFill>
                    <a:schemeClr val="tx1">
                      <a:lumMod val="85000"/>
                      <a:lumOff val="15000"/>
                    </a:schemeClr>
                  </a:solidFill>
                  <a:latin typeface="Arial Narrow" panose="020B0606020202030204" pitchFamily="34" charset="0"/>
                </a:rPr>
                <a:t>Joint Polar Satellite System (JPSS): </a:t>
              </a:r>
              <a:br>
                <a:rPr lang="en-US" b="1" dirty="0">
                  <a:solidFill>
                    <a:schemeClr val="tx1">
                      <a:lumMod val="85000"/>
                      <a:lumOff val="15000"/>
                    </a:schemeClr>
                  </a:solidFill>
                  <a:latin typeface="Arial Narrow" panose="020B0606020202030204" pitchFamily="34" charset="0"/>
                </a:rPr>
              </a:br>
              <a:r>
                <a:rPr lang="en-US" b="1" dirty="0">
                  <a:solidFill>
                    <a:schemeClr val="tx1">
                      <a:lumMod val="85000"/>
                      <a:lumOff val="15000"/>
                    </a:schemeClr>
                  </a:solidFill>
                  <a:latin typeface="Arial Narrow" panose="020B0606020202030204" pitchFamily="34" charset="0"/>
                </a:rPr>
                <a:t>a collaborative multi-satellite mission between NOAA and NASA</a:t>
              </a:r>
            </a:p>
            <a:p>
              <a:pPr marL="177686" indent="-177686">
                <a:lnSpc>
                  <a:spcPct val="120000"/>
                </a:lnSpc>
                <a:spcBef>
                  <a:spcPct val="50000"/>
                </a:spcBef>
                <a:tabLst>
                  <a:tab pos="1548415" algn="l"/>
                </a:tabLst>
              </a:pPr>
              <a:endParaRPr lang="en-US" sz="2000" b="1" dirty="0">
                <a:solidFill>
                  <a:schemeClr val="tx1">
                    <a:lumMod val="85000"/>
                    <a:lumOff val="15000"/>
                  </a:schemeClr>
                </a:solidFill>
                <a:latin typeface="Arial Narrow" panose="020B0606020202030204" pitchFamily="34" charset="0"/>
              </a:endParaRPr>
            </a:p>
            <a:p>
              <a:pPr marL="177686" indent="-177686">
                <a:lnSpc>
                  <a:spcPct val="120000"/>
                </a:lnSpc>
                <a:spcBef>
                  <a:spcPct val="50000"/>
                </a:spcBef>
                <a:tabLst>
                  <a:tab pos="1548415" algn="l"/>
                </a:tabLst>
              </a:pPr>
              <a:r>
                <a:rPr lang="en-US" sz="2000" b="1" dirty="0">
                  <a:solidFill>
                    <a:schemeClr val="tx1">
                      <a:lumMod val="85000"/>
                      <a:lumOff val="15000"/>
                    </a:schemeClr>
                  </a:solidFill>
                  <a:latin typeface="Arial Narrow" panose="020B0606020202030204" pitchFamily="34" charset="0"/>
                </a:rPr>
                <a:t>DOD</a:t>
              </a:r>
              <a:br>
                <a:rPr lang="en-US" sz="2000" b="1" dirty="0">
                  <a:solidFill>
                    <a:schemeClr val="tx1">
                      <a:lumMod val="85000"/>
                      <a:lumOff val="15000"/>
                    </a:schemeClr>
                  </a:solidFill>
                  <a:latin typeface="Arial Narrow" panose="020B0606020202030204" pitchFamily="34" charset="0"/>
                </a:rPr>
              </a:br>
              <a:r>
                <a:rPr lang="en-US" sz="2000" b="1" dirty="0">
                  <a:solidFill>
                    <a:schemeClr val="tx1">
                      <a:lumMod val="85000"/>
                      <a:lumOff val="15000"/>
                    </a:schemeClr>
                  </a:solidFill>
                  <a:latin typeface="Arial Narrow" panose="020B0606020202030204" pitchFamily="34" charset="0"/>
                </a:rPr>
                <a:t>Department of Defense</a:t>
              </a:r>
              <a:r>
                <a:rPr lang="en-US" sz="2000" dirty="0">
                  <a:solidFill>
                    <a:schemeClr val="tx1">
                      <a:lumMod val="85000"/>
                      <a:lumOff val="15000"/>
                    </a:schemeClr>
                  </a:solidFill>
                  <a:latin typeface="Arial Narrow" panose="020B0606020202030204" pitchFamily="34" charset="0"/>
                </a:rPr>
                <a:t> </a:t>
              </a:r>
              <a:br>
                <a:rPr lang="en-US" sz="2000" dirty="0">
                  <a:solidFill>
                    <a:schemeClr val="tx1">
                      <a:lumMod val="85000"/>
                      <a:lumOff val="15000"/>
                    </a:schemeClr>
                  </a:solidFill>
                  <a:latin typeface="Arial Narrow" panose="020B0606020202030204" pitchFamily="34" charset="0"/>
                </a:rPr>
              </a:br>
              <a:r>
                <a:rPr lang="en-US" sz="2000" dirty="0">
                  <a:solidFill>
                    <a:schemeClr val="tx1">
                      <a:lumMod val="85000"/>
                      <a:lumOff val="15000"/>
                    </a:schemeClr>
                  </a:solidFill>
                  <a:latin typeface="Arial Narrow" panose="020B0606020202030204" pitchFamily="34" charset="0"/>
                </a:rPr>
                <a:t>Responsible for military satellites</a:t>
              </a:r>
              <a:br>
                <a:rPr lang="en-US" sz="2000" dirty="0">
                  <a:solidFill>
                    <a:schemeClr val="tx1">
                      <a:lumMod val="85000"/>
                      <a:lumOff val="15000"/>
                    </a:schemeClr>
                  </a:solidFill>
                  <a:latin typeface="Arial Narrow" panose="020B0606020202030204" pitchFamily="34" charset="0"/>
                </a:rPr>
              </a:br>
              <a:endParaRPr lang="en-US" sz="2000" dirty="0">
                <a:solidFill>
                  <a:schemeClr val="tx1">
                    <a:lumMod val="85000"/>
                    <a:lumOff val="15000"/>
                  </a:schemeClr>
                </a:solidFill>
                <a:latin typeface="Arial Narrow" panose="020B0606020202030204" pitchFamily="34" charset="0"/>
              </a:endParaRPr>
            </a:p>
          </p:txBody>
        </p:sp>
        <p:pic>
          <p:nvPicPr>
            <p:cNvPr id="38918" name="Picture 8" descr="dodseal"/>
            <p:cNvPicPr>
              <a:picLocks noChangeAspect="1" noChangeArrowheads="1"/>
            </p:cNvPicPr>
            <p:nvPr/>
          </p:nvPicPr>
          <p:blipFill>
            <a:blip r:embed="rId5"/>
            <a:srcRect/>
            <a:stretch>
              <a:fillRect/>
            </a:stretch>
          </p:blipFill>
          <p:spPr bwMode="auto">
            <a:xfrm>
              <a:off x="161636" y="4849653"/>
              <a:ext cx="1066800" cy="1066800"/>
            </a:xfrm>
            <a:prstGeom prst="rect">
              <a:avLst/>
            </a:prstGeom>
            <a:noFill/>
            <a:ln w="9525">
              <a:noFill/>
              <a:miter lim="800000"/>
              <a:headEnd/>
              <a:tailEnd/>
            </a:ln>
          </p:spPr>
        </p:pic>
        <p:pic>
          <p:nvPicPr>
            <p:cNvPr id="38919" name="Picture 11" descr="NASA Logo transparent"/>
            <p:cNvPicPr>
              <a:picLocks noChangeAspect="1" noChangeArrowheads="1"/>
            </p:cNvPicPr>
            <p:nvPr/>
          </p:nvPicPr>
          <p:blipFill>
            <a:blip r:embed="rId6"/>
            <a:srcRect/>
            <a:stretch>
              <a:fillRect/>
            </a:stretch>
          </p:blipFill>
          <p:spPr bwMode="auto">
            <a:xfrm>
              <a:off x="161636" y="916500"/>
              <a:ext cx="1066800" cy="898525"/>
            </a:xfrm>
            <a:prstGeom prst="rect">
              <a:avLst/>
            </a:prstGeom>
            <a:noFill/>
            <a:ln w="9525">
              <a:noFill/>
              <a:miter lim="800000"/>
              <a:headEnd/>
              <a:tailEnd/>
            </a:ln>
          </p:spPr>
        </p:pic>
        <p:pic>
          <p:nvPicPr>
            <p:cNvPr id="38922" name="Picture 16" descr="NOAA-Transparent-Logo"/>
            <p:cNvPicPr>
              <a:picLocks noChangeAspect="1" noChangeArrowheads="1"/>
            </p:cNvPicPr>
            <p:nvPr/>
          </p:nvPicPr>
          <p:blipFill>
            <a:blip r:embed="rId7"/>
            <a:srcRect/>
            <a:stretch>
              <a:fillRect/>
            </a:stretch>
          </p:blipFill>
          <p:spPr bwMode="auto">
            <a:xfrm>
              <a:off x="161636" y="2151325"/>
              <a:ext cx="1066800" cy="1066800"/>
            </a:xfrm>
            <a:prstGeom prst="rect">
              <a:avLst/>
            </a:prstGeom>
            <a:noFill/>
            <a:ln w="9525">
              <a:noFill/>
              <a:miter lim="800000"/>
              <a:headEnd/>
              <a:tailEnd/>
            </a:ln>
          </p:spPr>
        </p:pic>
      </p:grpSp>
      <p:sp>
        <p:nvSpPr>
          <p:cNvPr id="4" name="Footer Placeholder 3">
            <a:extLst>
              <a:ext uri="{FF2B5EF4-FFF2-40B4-BE49-F238E27FC236}">
                <a16:creationId xmlns:a16="http://schemas.microsoft.com/office/drawing/2014/main" id="{B5BD86F3-616F-7248-8B85-60A5D28BBE9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6" name="Audio 5">
            <a:hlinkClick r:id="" action="ppaction://media"/>
            <a:extLst>
              <a:ext uri="{FF2B5EF4-FFF2-40B4-BE49-F238E27FC236}">
                <a16:creationId xmlns:a16="http://schemas.microsoft.com/office/drawing/2014/main" id="{C62B5614-4D7C-DE43-87B3-266F847921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1348348"/>
      </p:ext>
    </p:extLst>
  </p:cSld>
  <p:clrMapOvr>
    <a:masterClrMapping/>
  </p:clrMapOvr>
  <mc:AlternateContent xmlns:mc="http://schemas.openxmlformats.org/markup-compatibility/2006" xmlns:p14="http://schemas.microsoft.com/office/powerpoint/2010/main">
    <mc:Choice Requires="p14">
      <p:transition spd="slow" p14:dur="2000" advTm="57546"/>
    </mc:Choice>
    <mc:Fallback xmlns="">
      <p:transition spd="slow" advTm="5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9595CA-4FCB-5444-887A-1F01798924BE}"/>
              </a:ext>
            </a:extLst>
          </p:cNvPr>
          <p:cNvSpPr>
            <a:spLocks noGrp="1"/>
          </p:cNvSpPr>
          <p:nvPr>
            <p:ph type="sldNum" sz="quarter" idx="12"/>
          </p:nvPr>
        </p:nvSpPr>
        <p:spPr/>
        <p:txBody>
          <a:bodyPr/>
          <a:lstStyle/>
          <a:p>
            <a:fld id="{4F6F23CF-7BCB-1C46-9584-7002207BC3BE}" type="slidenum">
              <a:rPr lang="en-US" smtClean="0"/>
              <a:pPr/>
              <a:t>23</a:t>
            </a:fld>
            <a:endParaRPr lang="en-US" dirty="0"/>
          </a:p>
        </p:txBody>
      </p:sp>
      <p:sp>
        <p:nvSpPr>
          <p:cNvPr id="4" name="Footer Placeholder 3">
            <a:extLst>
              <a:ext uri="{FF2B5EF4-FFF2-40B4-BE49-F238E27FC236}">
                <a16:creationId xmlns:a16="http://schemas.microsoft.com/office/drawing/2014/main" id="{FF653A2A-41EC-5441-B7F6-1C572BF52446}"/>
              </a:ext>
            </a:extLst>
          </p:cNvPr>
          <p:cNvSpPr>
            <a:spLocks noGrp="1"/>
          </p:cNvSpPr>
          <p:nvPr>
            <p:ph type="ftr" sz="quarter" idx="3"/>
          </p:nvPr>
        </p:nvSpPr>
        <p:spPr/>
        <p:txBody>
          <a:bodyPr/>
          <a:lstStyle/>
          <a:p>
            <a:r>
              <a:rPr lang="en-US" dirty="0"/>
              <a:t>CoastWatch West Coast Node                                          http://coastwatch.pfeg.noaa.gov</a:t>
            </a:r>
          </a:p>
        </p:txBody>
      </p:sp>
      <p:sp>
        <p:nvSpPr>
          <p:cNvPr id="8" name="Title 7">
            <a:extLst>
              <a:ext uri="{FF2B5EF4-FFF2-40B4-BE49-F238E27FC236}">
                <a16:creationId xmlns:a16="http://schemas.microsoft.com/office/drawing/2014/main" id="{5D12C294-2922-3448-920E-134FF87FA16B}"/>
              </a:ext>
            </a:extLst>
          </p:cNvPr>
          <p:cNvSpPr>
            <a:spLocks noGrp="1"/>
          </p:cNvSpPr>
          <p:nvPr>
            <p:ph type="title"/>
          </p:nvPr>
        </p:nvSpPr>
        <p:spPr>
          <a:xfrm>
            <a:off x="528297" y="11557"/>
            <a:ext cx="11392769" cy="1325563"/>
          </a:xfrm>
        </p:spPr>
        <p:txBody>
          <a:bodyPr/>
          <a:lstStyle/>
          <a:p>
            <a:r>
              <a:rPr lang="en-US" dirty="0"/>
              <a:t>NOAA </a:t>
            </a:r>
            <a:r>
              <a:rPr lang="en-US" dirty="0" err="1"/>
              <a:t>CoastWatch</a:t>
            </a:r>
            <a:r>
              <a:rPr lang="en-US" dirty="0"/>
              <a:t> Satellite Course - Narrated Presentations</a:t>
            </a:r>
          </a:p>
        </p:txBody>
      </p:sp>
      <p:sp>
        <p:nvSpPr>
          <p:cNvPr id="10" name="Google Shape;756;p26">
            <a:extLst>
              <a:ext uri="{FF2B5EF4-FFF2-40B4-BE49-F238E27FC236}">
                <a16:creationId xmlns:a16="http://schemas.microsoft.com/office/drawing/2014/main" id="{76527262-0E9D-5841-8E95-02AD4F36042A}"/>
              </a:ext>
            </a:extLst>
          </p:cNvPr>
          <p:cNvSpPr txBox="1"/>
          <p:nvPr/>
        </p:nvSpPr>
        <p:spPr>
          <a:xfrm>
            <a:off x="1030958" y="1555750"/>
            <a:ext cx="8741692" cy="52937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3200"/>
              <a:buFont typeface="Arial"/>
              <a:buChar char="•"/>
            </a:pPr>
            <a:r>
              <a:rPr lang="en-US" sz="3600" b="1" dirty="0">
                <a:latin typeface="Arial Narrow" panose="020B0606020202030204" pitchFamily="34" charset="0"/>
                <a:ea typeface="Calibri"/>
                <a:cs typeface="Calibri"/>
                <a:sym typeface="Calibri"/>
              </a:rPr>
              <a:t>Satellite 101 – Part 1 </a:t>
            </a:r>
            <a:endParaRPr lang="en-US" sz="2000" b="1" dirty="0">
              <a:latin typeface="Arial Narrow" panose="020B0606020202030204" pitchFamily="34" charset="0"/>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2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Ocean Color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Sea-Surface Temperature</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Altimetry, Wind and Salinity</a:t>
            </a:r>
          </a:p>
          <a:p>
            <a:pPr marL="285750" indent="-285750">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Introduction to </a:t>
            </a:r>
            <a:r>
              <a:rPr lang="en-US" sz="3600" dirty="0" smtClean="0">
                <a:solidFill>
                  <a:schemeClr val="bg1">
                    <a:lumMod val="65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s-ES" sz="3600" dirty="0" err="1" smtClean="0">
                <a:solidFill>
                  <a:schemeClr val="bg1">
                    <a:lumMod val="65000"/>
                  </a:schemeClr>
                </a:solidFill>
                <a:latin typeface="Arial Narrow" panose="020B0606020202030204" pitchFamily="34" charset="0"/>
                <a:ea typeface="Calibri"/>
                <a:cs typeface="Calibri"/>
                <a:sym typeface="Calibri"/>
              </a:rPr>
              <a:t>What</a:t>
            </a:r>
            <a:r>
              <a:rPr lang="es-ES" sz="3600" dirty="0" smtClean="0">
                <a:solidFill>
                  <a:schemeClr val="bg1">
                    <a:lumMod val="65000"/>
                  </a:schemeClr>
                </a:solidFill>
                <a:latin typeface="Arial Narrow" panose="020B0606020202030204" pitchFamily="34" charset="0"/>
                <a:ea typeface="Calibri"/>
                <a:cs typeface="Calibri"/>
                <a:sym typeface="Calibri"/>
              </a:rPr>
              <a:t> </a:t>
            </a:r>
            <a:r>
              <a:rPr lang="es-ES" sz="3600" dirty="0" err="1" smtClean="0">
                <a:solidFill>
                  <a:schemeClr val="bg1">
                    <a:lumMod val="65000"/>
                  </a:schemeClr>
                </a:solidFill>
                <a:latin typeface="Arial Narrow" panose="020B0606020202030204" pitchFamily="34" charset="0"/>
                <a:ea typeface="Calibri"/>
                <a:cs typeface="Calibri"/>
                <a:sym typeface="Calibri"/>
              </a:rPr>
              <a:t>Dataset</a:t>
            </a:r>
            <a:r>
              <a:rPr lang="es-ES" sz="3600" dirty="0" smtClean="0">
                <a:solidFill>
                  <a:schemeClr val="bg1">
                    <a:lumMod val="65000"/>
                  </a:schemeClr>
                </a:solidFill>
                <a:latin typeface="Arial Narrow" panose="020B0606020202030204" pitchFamily="34" charset="0"/>
                <a:ea typeface="Calibri"/>
                <a:cs typeface="Calibri"/>
                <a:sym typeface="Calibri"/>
              </a:rPr>
              <a:t> to </a:t>
            </a:r>
            <a:r>
              <a:rPr lang="es-ES" sz="3600" dirty="0" err="1" smtClean="0">
                <a:solidFill>
                  <a:schemeClr val="bg1">
                    <a:lumMod val="65000"/>
                  </a:schemeClr>
                </a:solidFill>
                <a:latin typeface="Arial Narrow" panose="020B0606020202030204" pitchFamily="34" charset="0"/>
                <a:ea typeface="Calibri"/>
                <a:cs typeface="Calibri"/>
                <a:sym typeface="Calibri"/>
              </a:rPr>
              <a:t>Choose</a:t>
            </a:r>
            <a:r>
              <a:rPr lang="es-ES" sz="3600" dirty="0" smtClean="0">
                <a:solidFill>
                  <a:schemeClr val="bg1">
                    <a:lumMod val="65000"/>
                  </a:schemeClr>
                </a:solidFill>
                <a:latin typeface="Arial Narrow" panose="020B0606020202030204" pitchFamily="34" charset="0"/>
                <a:ea typeface="Calibri"/>
                <a:cs typeface="Calibri"/>
                <a:sym typeface="Calibri"/>
              </a:rPr>
              <a:t>?</a:t>
            </a:r>
            <a:endParaRPr lang="en-US" sz="3600" dirty="0">
              <a:solidFill>
                <a:schemeClr val="bg1">
                  <a:lumMod val="65000"/>
                </a:schemeClr>
              </a:solidFill>
              <a:latin typeface="Arial Narrow" panose="020B0606020202030204" pitchFamily="34" charset="0"/>
              <a:ea typeface="Calibri"/>
              <a:cs typeface="Calibri"/>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Bringing Satellite Data into ARCGIS </a:t>
            </a:r>
          </a:p>
          <a:p>
            <a:pPr marR="0" lvl="0" algn="l" rtl="0">
              <a:spcBef>
                <a:spcPts val="0"/>
              </a:spcBef>
              <a:spcAft>
                <a:spcPts val="0"/>
              </a:spcAft>
              <a:buClr>
                <a:srgbClr val="7F7F7F"/>
              </a:buClr>
              <a:buSzPts val="3200"/>
            </a:pPr>
            <a:endParaRPr dirty="0">
              <a:solidFill>
                <a:schemeClr val="bg1">
                  <a:lumMod val="65000"/>
                </a:schemeClr>
              </a:solidFill>
            </a:endParaRPr>
          </a:p>
          <a:p>
            <a:pPr marL="285750" marR="0" lvl="0" indent="-8255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646496"/>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Sausage Making vs Sausages </a:t>
            </a:r>
          </a:p>
        </p:txBody>
      </p:sp>
      <p:pic>
        <p:nvPicPr>
          <p:cNvPr id="11" name="Picture 1027" descr="sausage">
            <a:extLst>
              <a:ext uri="{FF2B5EF4-FFF2-40B4-BE49-F238E27FC236}">
                <a16:creationId xmlns:a16="http://schemas.microsoft.com/office/drawing/2014/main" id="{E9B91DB9-977D-D54E-BCD9-84DC54AEA4D8}"/>
              </a:ext>
            </a:extLst>
          </p:cNvPr>
          <p:cNvPicPr>
            <a:picLocks noChangeAspect="1" noChangeArrowheads="1"/>
          </p:cNvPicPr>
          <p:nvPr/>
        </p:nvPicPr>
        <p:blipFill>
          <a:blip r:embed="rId5"/>
          <a:srcRect t="15584"/>
          <a:stretch>
            <a:fillRect/>
          </a:stretch>
        </p:blipFill>
        <p:spPr bwMode="auto">
          <a:xfrm>
            <a:off x="6438901" y="1300163"/>
            <a:ext cx="4495800" cy="3795712"/>
          </a:xfrm>
          <a:prstGeom prst="rect">
            <a:avLst/>
          </a:prstGeom>
          <a:noFill/>
          <a:ln w="9525">
            <a:noFill/>
            <a:miter lim="800000"/>
            <a:headEnd/>
            <a:tailEnd/>
          </a:ln>
        </p:spPr>
      </p:pic>
      <p:pic>
        <p:nvPicPr>
          <p:cNvPr id="12" name="Picture 1028" descr="sausagemaking">
            <a:extLst>
              <a:ext uri="{FF2B5EF4-FFF2-40B4-BE49-F238E27FC236}">
                <a16:creationId xmlns:a16="http://schemas.microsoft.com/office/drawing/2014/main" id="{C4087F11-CDA4-AD45-8841-BC05F45713F9}"/>
              </a:ext>
            </a:extLst>
          </p:cNvPr>
          <p:cNvPicPr>
            <a:picLocks noChangeAspect="1" noChangeArrowheads="1"/>
          </p:cNvPicPr>
          <p:nvPr/>
        </p:nvPicPr>
        <p:blipFill>
          <a:blip r:embed="rId6"/>
          <a:srcRect l="2544" t="12000"/>
          <a:stretch>
            <a:fillRect/>
          </a:stretch>
        </p:blipFill>
        <p:spPr bwMode="auto">
          <a:xfrm>
            <a:off x="1270001" y="1300163"/>
            <a:ext cx="3962400" cy="3794125"/>
          </a:xfrm>
          <a:prstGeom prst="rect">
            <a:avLst/>
          </a:prstGeom>
          <a:noFill/>
          <a:ln w="9525">
            <a:noFill/>
            <a:miter lim="800000"/>
            <a:headEnd/>
            <a:tailEnd/>
          </a:ln>
        </p:spPr>
      </p:pic>
      <p:sp>
        <p:nvSpPr>
          <p:cNvPr id="8" name="TextBox 7">
            <a:extLst>
              <a:ext uri="{FF2B5EF4-FFF2-40B4-BE49-F238E27FC236}">
                <a16:creationId xmlns:a16="http://schemas.microsoft.com/office/drawing/2014/main" id="{A9716FED-8231-F94C-AEF1-842444350540}"/>
              </a:ext>
            </a:extLst>
          </p:cNvPr>
          <p:cNvSpPr txBox="1"/>
          <p:nvPr/>
        </p:nvSpPr>
        <p:spPr>
          <a:xfrm>
            <a:off x="6451601" y="5168900"/>
            <a:ext cx="45191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Using the data for your specific application</a:t>
            </a:r>
          </a:p>
        </p:txBody>
      </p:sp>
      <p:sp>
        <p:nvSpPr>
          <p:cNvPr id="9" name="TextBox 8">
            <a:extLst>
              <a:ext uri="{FF2B5EF4-FFF2-40B4-BE49-F238E27FC236}">
                <a16:creationId xmlns:a16="http://schemas.microsoft.com/office/drawing/2014/main" id="{7252578C-D3C6-E544-8BAC-79BFAED78E2E}"/>
              </a:ext>
            </a:extLst>
          </p:cNvPr>
          <p:cNvSpPr txBox="1"/>
          <p:nvPr/>
        </p:nvSpPr>
        <p:spPr>
          <a:xfrm>
            <a:off x="609600" y="5181600"/>
            <a:ext cx="5092700" cy="1200329"/>
          </a:xfrm>
          <a:prstGeom prst="rect">
            <a:avLst/>
          </a:prstGeom>
          <a:noFill/>
        </p:spPr>
        <p:txBody>
          <a:bodyPr wrap="square" rtlCol="0">
            <a:spAutoFit/>
          </a:bodyPr>
          <a:lstStyle/>
          <a:p>
            <a:r>
              <a:rPr lang="en-US" dirty="0">
                <a:effectLst>
                  <a:outerShdw dist="38100" sx="1000" sy="1000" algn="tl">
                    <a:srgbClr val="000000"/>
                  </a:outerShdw>
                </a:effectLst>
                <a:latin typeface="Arial" panose="020B0604020202020204" pitchFamily="34" charset="0"/>
                <a:cs typeface="Arial" panose="020B0604020202020204" pitchFamily="34" charset="0"/>
              </a:rPr>
              <a:t>What goes into making satellite products: EMR, wavelength bands, IOPs, radiances, atmospheric correction, lunar calibration, absorption spectra, cloud masks…  </a:t>
            </a:r>
          </a:p>
        </p:txBody>
      </p:sp>
      <p:sp>
        <p:nvSpPr>
          <p:cNvPr id="2" name="Footer Placeholder 1">
            <a:extLst>
              <a:ext uri="{FF2B5EF4-FFF2-40B4-BE49-F238E27FC236}">
                <a16:creationId xmlns:a16="http://schemas.microsoft.com/office/drawing/2014/main" id="{DA9DFCA8-AD2B-A241-87FC-C3BA3D120E4F}"/>
              </a:ext>
            </a:extLst>
          </p:cNvPr>
          <p:cNvSpPr>
            <a:spLocks noGrp="1"/>
          </p:cNvSpPr>
          <p:nvPr>
            <p:ph type="ftr" sz="quarter" idx="1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32113202-F2D1-5245-828B-4C444B6D05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8962262"/>
      </p:ext>
    </p:extLst>
  </p:cSld>
  <p:clrMapOvr>
    <a:masterClrMapping/>
  </p:clrMapOvr>
  <mc:AlternateContent xmlns:mc="http://schemas.openxmlformats.org/markup-compatibility/2006" xmlns:p14="http://schemas.microsoft.com/office/powerpoint/2010/main">
    <mc:Choice Requires="p14">
      <p:transition spd="slow" p14:dur="2000" advTm="52850"/>
    </mc:Choice>
    <mc:Fallback xmlns="">
      <p:transition spd="slow" advTm="5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What oceanographic measurements are made by satellites?</a:t>
            </a:r>
          </a:p>
        </p:txBody>
      </p:sp>
      <p:sp>
        <p:nvSpPr>
          <p:cNvPr id="3" name="Content Placeholder 2">
            <a:extLst>
              <a:ext uri="{FF2B5EF4-FFF2-40B4-BE49-F238E27FC236}">
                <a16:creationId xmlns:a16="http://schemas.microsoft.com/office/drawing/2014/main" id="{E2CCE30F-530C-2446-A08D-A813EF03625F}"/>
              </a:ext>
            </a:extLst>
          </p:cNvPr>
          <p:cNvSpPr>
            <a:spLocks noGrp="1"/>
          </p:cNvSpPr>
          <p:nvPr>
            <p:ph idx="1"/>
          </p:nvPr>
        </p:nvSpPr>
        <p:spPr>
          <a:xfrm>
            <a:off x="838200" y="1444752"/>
            <a:ext cx="10515600" cy="4351338"/>
          </a:xfrm>
        </p:spPr>
        <p:txBody>
          <a:bodyPr/>
          <a:lstStyle/>
          <a:p>
            <a:pPr marL="342900" indent="-342900"/>
            <a:r>
              <a:rPr lang="en-US" dirty="0">
                <a:latin typeface="Arial Narrow" panose="020B0606020202030204" pitchFamily="34" charset="0"/>
                <a:cs typeface="Arial" panose="020B0604020202020204" pitchFamily="34" charset="0"/>
              </a:rPr>
              <a:t>Sea Ice</a:t>
            </a:r>
          </a:p>
          <a:p>
            <a:pPr marL="342900" indent="-342900"/>
            <a:r>
              <a:rPr lang="en-US" dirty="0">
                <a:latin typeface="Arial Narrow" panose="020B0606020202030204" pitchFamily="34" charset="0"/>
                <a:cs typeface="Arial" panose="020B0604020202020204" pitchFamily="34" charset="0"/>
              </a:rPr>
              <a:t>Sea Surface Temperature (SST)</a:t>
            </a:r>
          </a:p>
          <a:p>
            <a:pPr marL="342900" indent="-342900"/>
            <a:r>
              <a:rPr lang="en-US" dirty="0">
                <a:latin typeface="Arial Narrow" panose="020B0606020202030204" pitchFamily="34" charset="0"/>
                <a:cs typeface="Arial" panose="020B0604020202020204" pitchFamily="34" charset="0"/>
              </a:rPr>
              <a:t>Sea Surface Height (SSH)</a:t>
            </a:r>
          </a:p>
          <a:p>
            <a:pPr marL="342900" indent="-342900"/>
            <a:r>
              <a:rPr lang="en-US" dirty="0">
                <a:latin typeface="Arial Narrow" panose="020B0606020202030204" pitchFamily="34" charset="0"/>
                <a:cs typeface="Arial" panose="020B0604020202020204" pitchFamily="34" charset="0"/>
              </a:rPr>
              <a:t>Chlorophyll (ocean color)</a:t>
            </a:r>
          </a:p>
          <a:p>
            <a:pPr marL="342900" indent="-342900"/>
            <a:r>
              <a:rPr lang="en-US" dirty="0">
                <a:latin typeface="Arial Narrow" panose="020B0606020202030204" pitchFamily="34" charset="0"/>
                <a:cs typeface="Arial" panose="020B0604020202020204" pitchFamily="34" charset="0"/>
              </a:rPr>
              <a:t>Rainfall</a:t>
            </a:r>
          </a:p>
          <a:p>
            <a:pPr marL="342900" indent="-342900"/>
            <a:r>
              <a:rPr lang="en-US" dirty="0">
                <a:latin typeface="Arial Narrow" panose="020B0606020202030204" pitchFamily="34" charset="0"/>
                <a:cs typeface="Arial" panose="020B0604020202020204" pitchFamily="34" charset="0"/>
              </a:rPr>
              <a:t>Surface Vector Winds (SWV)</a:t>
            </a:r>
          </a:p>
          <a:p>
            <a:pPr marL="342900" indent="-342900"/>
            <a:r>
              <a:rPr lang="en-US" dirty="0">
                <a:latin typeface="Arial Narrow" panose="020B0606020202030204" pitchFamily="34" charset="0"/>
                <a:cs typeface="Arial" panose="020B0604020202020204" pitchFamily="34" charset="0"/>
              </a:rPr>
              <a:t>Sea Surface Salinity</a:t>
            </a:r>
          </a:p>
          <a:p>
            <a:endParaRPr lang="en-US" dirty="0">
              <a:latin typeface="Arial Narrow" panose="020B0606020202030204" pitchFamily="34" charset="0"/>
            </a:endParaRPr>
          </a:p>
        </p:txBody>
      </p:sp>
      <p:sp>
        <p:nvSpPr>
          <p:cNvPr id="8" name="TextBox 7">
            <a:extLst>
              <a:ext uri="{FF2B5EF4-FFF2-40B4-BE49-F238E27FC236}">
                <a16:creationId xmlns:a16="http://schemas.microsoft.com/office/drawing/2014/main" id="{1D9D5F27-AC02-E447-9C2C-F391B54C80C6}"/>
              </a:ext>
            </a:extLst>
          </p:cNvPr>
          <p:cNvSpPr txBox="1"/>
          <p:nvPr/>
        </p:nvSpPr>
        <p:spPr>
          <a:xfrm>
            <a:off x="2552700" y="5697319"/>
            <a:ext cx="6781800" cy="646331"/>
          </a:xfrm>
          <a:prstGeom prst="rect">
            <a:avLst/>
          </a:prstGeom>
          <a:noFill/>
        </p:spPr>
        <p:txBody>
          <a:bodyPr wrap="square" rtlCol="0">
            <a:spAutoFit/>
          </a:bodyPr>
          <a:lstStyle/>
          <a:p>
            <a:pPr algn="ctr"/>
            <a:r>
              <a:rPr lang="en-US" sz="3600" b="1" dirty="0">
                <a:solidFill>
                  <a:srgbClr val="FF0000"/>
                </a:solidFill>
                <a:latin typeface="Arial Narrow" panose="020B0606020202030204" pitchFamily="34" charset="0"/>
                <a:cs typeface="Arial" panose="020B0604020202020204" pitchFamily="34" charset="0"/>
              </a:rPr>
              <a:t>For how long? </a:t>
            </a:r>
          </a:p>
        </p:txBody>
      </p:sp>
      <p:pic>
        <p:nvPicPr>
          <p:cNvPr id="9" name="Picture 4">
            <a:extLst>
              <a:ext uri="{FF2B5EF4-FFF2-40B4-BE49-F238E27FC236}">
                <a16:creationId xmlns:a16="http://schemas.microsoft.com/office/drawing/2014/main" id="{8DD993F7-F92B-624F-A1C2-190E2EA377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3DD4B46-953E-7A4A-B150-EE38E0FA7FF8}"/>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Audio 4">
            <a:hlinkClick r:id="" action="ppaction://media"/>
            <a:extLst>
              <a:ext uri="{FF2B5EF4-FFF2-40B4-BE49-F238E27FC236}">
                <a16:creationId xmlns:a16="http://schemas.microsoft.com/office/drawing/2014/main" id="{038EA98C-4028-7249-A057-A57132AADB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99128995"/>
      </p:ext>
    </p:extLst>
  </p:cSld>
  <p:clrMapOvr>
    <a:masterClrMapping/>
  </p:clrMapOvr>
  <mc:AlternateContent xmlns:mc="http://schemas.openxmlformats.org/markup-compatibility/2006" xmlns:p14="http://schemas.microsoft.com/office/powerpoint/2010/main">
    <mc:Choice Requires="p14">
      <p:transition spd="slow" p14:dur="2000" advTm="38313"/>
    </mc:Choice>
    <mc:Fallback xmlns="">
      <p:transition spd="slow" advTm="3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uiExpand="1" build="p"/>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What oceanographic measurements are made by satellites?</a:t>
            </a:r>
          </a:p>
        </p:txBody>
      </p:sp>
      <p:sp>
        <p:nvSpPr>
          <p:cNvPr id="3" name="Content Placeholder 2">
            <a:extLst>
              <a:ext uri="{FF2B5EF4-FFF2-40B4-BE49-F238E27FC236}">
                <a16:creationId xmlns:a16="http://schemas.microsoft.com/office/drawing/2014/main" id="{E2CCE30F-530C-2446-A08D-A813EF03625F}"/>
              </a:ext>
            </a:extLst>
          </p:cNvPr>
          <p:cNvSpPr>
            <a:spLocks noGrp="1"/>
          </p:cNvSpPr>
          <p:nvPr>
            <p:ph idx="1"/>
          </p:nvPr>
        </p:nvSpPr>
        <p:spPr>
          <a:xfrm>
            <a:off x="838200" y="1216921"/>
            <a:ext cx="10515600" cy="4351338"/>
          </a:xfrm>
        </p:spPr>
        <p:txBody>
          <a:bodyPr/>
          <a:lstStyle/>
          <a:p>
            <a:pPr marL="342900" indent="-342900"/>
            <a:r>
              <a:rPr lang="en-US" dirty="0">
                <a:latin typeface="Arial Narrow" panose="020B0606020202030204" pitchFamily="34" charset="0"/>
                <a:cs typeface="Arial" panose="020B0604020202020204" pitchFamily="34" charset="0"/>
              </a:rPr>
              <a:t>Sea Ice</a:t>
            </a:r>
          </a:p>
          <a:p>
            <a:pPr marL="342900" indent="-342900"/>
            <a:r>
              <a:rPr lang="en-US" dirty="0">
                <a:latin typeface="Arial Narrow" panose="020B0606020202030204" pitchFamily="34" charset="0"/>
                <a:cs typeface="Arial" panose="020B0604020202020204" pitchFamily="34" charset="0"/>
              </a:rPr>
              <a:t>Sea Surface Temperature (SST)</a:t>
            </a:r>
          </a:p>
          <a:p>
            <a:pPr marL="342900" indent="-342900"/>
            <a:r>
              <a:rPr lang="en-US" dirty="0">
                <a:latin typeface="Arial Narrow" panose="020B0606020202030204" pitchFamily="34" charset="0"/>
                <a:cs typeface="Arial" panose="020B0604020202020204" pitchFamily="34" charset="0"/>
              </a:rPr>
              <a:t>Sea Surface Height (SSH)</a:t>
            </a:r>
          </a:p>
          <a:p>
            <a:pPr marL="342900" indent="-342900"/>
            <a:r>
              <a:rPr lang="en-US" dirty="0">
                <a:latin typeface="Arial Narrow" panose="020B0606020202030204" pitchFamily="34" charset="0"/>
                <a:cs typeface="Arial" panose="020B0604020202020204" pitchFamily="34" charset="0"/>
              </a:rPr>
              <a:t>Chlorophyll (ocean color)</a:t>
            </a:r>
          </a:p>
          <a:p>
            <a:pPr marL="342900" indent="-342900"/>
            <a:r>
              <a:rPr lang="en-US" dirty="0">
                <a:latin typeface="Arial Narrow" panose="020B0606020202030204" pitchFamily="34" charset="0"/>
                <a:cs typeface="Arial" panose="020B0604020202020204" pitchFamily="34" charset="0"/>
              </a:rPr>
              <a:t>Rainfall</a:t>
            </a:r>
          </a:p>
          <a:p>
            <a:pPr marL="342900" indent="-342900"/>
            <a:r>
              <a:rPr lang="en-US" dirty="0">
                <a:latin typeface="Arial Narrow" panose="020B0606020202030204" pitchFamily="34" charset="0"/>
                <a:cs typeface="Arial" panose="020B0604020202020204" pitchFamily="34" charset="0"/>
              </a:rPr>
              <a:t>Surface Vector Winds (SWV)</a:t>
            </a:r>
          </a:p>
          <a:p>
            <a:pPr marL="342900" indent="-342900"/>
            <a:r>
              <a:rPr lang="en-US" dirty="0">
                <a:latin typeface="Arial Narrow" panose="020B0606020202030204" pitchFamily="34" charset="0"/>
                <a:cs typeface="Arial" panose="020B0604020202020204" pitchFamily="34" charset="0"/>
              </a:rPr>
              <a:t>Sea Surface Salinity</a:t>
            </a:r>
          </a:p>
          <a:p>
            <a:endParaRPr lang="en-US" dirty="0">
              <a:latin typeface="Arial Narrow" panose="020B0606020202030204" pitchFamily="34" charset="0"/>
            </a:endParaRPr>
          </a:p>
        </p:txBody>
      </p:sp>
      <p:pic>
        <p:nvPicPr>
          <p:cNvPr id="9" name="Picture 4">
            <a:extLst>
              <a:ext uri="{FF2B5EF4-FFF2-40B4-BE49-F238E27FC236}">
                <a16:creationId xmlns:a16="http://schemas.microsoft.com/office/drawing/2014/main" id="{8DD993F7-F92B-624F-A1C2-190E2EA37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83EC428-9904-D94C-AD02-F4DDE43FBB46}"/>
              </a:ext>
            </a:extLst>
          </p:cNvPr>
          <p:cNvSpPr txBox="1"/>
          <p:nvPr/>
        </p:nvSpPr>
        <p:spPr>
          <a:xfrm>
            <a:off x="1193800" y="4916823"/>
            <a:ext cx="8487229" cy="707886"/>
          </a:xfrm>
          <a:prstGeom prst="rect">
            <a:avLst/>
          </a:prstGeom>
          <a:noFill/>
        </p:spPr>
        <p:txBody>
          <a:bodyPr wrap="square" rtlCol="0">
            <a:spAutoFit/>
          </a:bodyPr>
          <a:lstStyle/>
          <a:p>
            <a:r>
              <a:rPr lang="en-US" sz="2000" dirty="0">
                <a:latin typeface="Arial Narrow" panose="020B0606020202030204" pitchFamily="34" charset="0"/>
                <a:cs typeface="Arial" panose="020B0604020202020204" pitchFamily="34" charset="0"/>
              </a:rPr>
              <a:t>For many applications we want to know how the oceans are changing over time, so we need long timeseries of consistent measurements</a:t>
            </a:r>
          </a:p>
        </p:txBody>
      </p:sp>
      <p:sp>
        <p:nvSpPr>
          <p:cNvPr id="12" name="TextBox 11">
            <a:extLst>
              <a:ext uri="{FF2B5EF4-FFF2-40B4-BE49-F238E27FC236}">
                <a16:creationId xmlns:a16="http://schemas.microsoft.com/office/drawing/2014/main" id="{2A805264-7AB5-864E-9D5D-E01D6DB36528}"/>
              </a:ext>
            </a:extLst>
          </p:cNvPr>
          <p:cNvSpPr txBox="1"/>
          <p:nvPr/>
        </p:nvSpPr>
        <p:spPr>
          <a:xfrm>
            <a:off x="1045315" y="5655066"/>
            <a:ext cx="9872066" cy="738664"/>
          </a:xfrm>
          <a:prstGeom prst="rect">
            <a:avLst/>
          </a:prstGeom>
          <a:noFill/>
        </p:spPr>
        <p:txBody>
          <a:bodyPr wrap="square" rtlCol="0">
            <a:spAutoFit/>
          </a:bodyPr>
          <a:lstStyle/>
          <a:p>
            <a:r>
              <a:rPr lang="en-US" sz="1400" baseline="30000" dirty="0">
                <a:latin typeface="Arial Narrow" panose="020B0606020202030204" pitchFamily="34" charset="0"/>
                <a:cs typeface="Arial" panose="020B0604020202020204" pitchFamily="34" charset="0"/>
              </a:rPr>
              <a:t>1</a:t>
            </a:r>
            <a:r>
              <a:rPr lang="en-US" sz="1400" dirty="0">
                <a:latin typeface="Arial Narrow" panose="020B0606020202030204" pitchFamily="34" charset="0"/>
                <a:cs typeface="Arial" panose="020B0604020202020204" pitchFamily="34" charset="0"/>
              </a:rPr>
              <a:t>The </a:t>
            </a:r>
            <a:r>
              <a:rPr lang="en-US" sz="1400" i="1" dirty="0">
                <a:latin typeface="Arial Narrow" panose="020B0606020202030204" pitchFamily="34" charset="0"/>
                <a:cs typeface="Arial" panose="020B0604020202020204" pitchFamily="34" charset="0"/>
              </a:rPr>
              <a:t>consistently processed</a:t>
            </a:r>
            <a:r>
              <a:rPr lang="en-US" sz="1400" dirty="0">
                <a:latin typeface="Arial Narrow" panose="020B0606020202030204" pitchFamily="34" charset="0"/>
                <a:cs typeface="Arial" panose="020B0604020202020204" pitchFamily="34" charset="0"/>
              </a:rPr>
              <a:t> satellite passive microwave record of sea ice concentration begins in 1978, but other data extends to 1966. </a:t>
            </a:r>
          </a:p>
          <a:p>
            <a:r>
              <a:rPr lang="en-US" sz="1400" baseline="30000" dirty="0">
                <a:latin typeface="Arial Narrow" panose="020B0606020202030204" pitchFamily="34" charset="0"/>
                <a:cs typeface="Arial" panose="020B0604020202020204" pitchFamily="34" charset="0"/>
              </a:rPr>
              <a:t>2</a:t>
            </a:r>
            <a:r>
              <a:rPr lang="en-US" sz="1400" dirty="0">
                <a:latin typeface="Arial Narrow" panose="020B0606020202030204" pitchFamily="34" charset="0"/>
                <a:cs typeface="Arial" panose="020B0604020202020204" pitchFamily="34" charset="0"/>
              </a:rPr>
              <a:t>The continuous record of ocean color sensors extends back to 1997, but the CZCS mission flew from 1979-1986. </a:t>
            </a:r>
          </a:p>
          <a:p>
            <a:r>
              <a:rPr lang="en-US" sz="1400" baseline="30000" dirty="0">
                <a:latin typeface="Arial Narrow" panose="020B0606020202030204" pitchFamily="34" charset="0"/>
                <a:cs typeface="Arial" panose="020B0604020202020204" pitchFamily="34" charset="0"/>
              </a:rPr>
              <a:t>3</a:t>
            </a:r>
            <a:r>
              <a:rPr lang="en-US" sz="1400" dirty="0">
                <a:latin typeface="Arial Narrow" panose="020B0606020202030204" pitchFamily="34" charset="0"/>
                <a:cs typeface="Arial" panose="020B0604020202020204" pitchFamily="34" charset="0"/>
              </a:rPr>
              <a:t> Wind speed, without direction, dates back to 1988</a:t>
            </a:r>
          </a:p>
        </p:txBody>
      </p:sp>
      <p:sp>
        <p:nvSpPr>
          <p:cNvPr id="13" name="Subtitle 4">
            <a:extLst>
              <a:ext uri="{FF2B5EF4-FFF2-40B4-BE49-F238E27FC236}">
                <a16:creationId xmlns:a16="http://schemas.microsoft.com/office/drawing/2014/main" id="{C51FB3B7-8100-064E-9A30-B2A21E065C47}"/>
              </a:ext>
            </a:extLst>
          </p:cNvPr>
          <p:cNvSpPr txBox="1">
            <a:spLocks/>
          </p:cNvSpPr>
          <p:nvPr/>
        </p:nvSpPr>
        <p:spPr bwMode="auto">
          <a:xfrm>
            <a:off x="7378700" y="1192722"/>
            <a:ext cx="2133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342900" rtl="0" eaLnBrk="0" fontAlgn="base" hangingPunct="0">
              <a:spcBef>
                <a:spcPct val="20000"/>
              </a:spcBef>
              <a:spcAft>
                <a:spcPct val="0"/>
              </a:spcAft>
              <a:buFont typeface="Arial" panose="020B0604020202020204" pitchFamily="34" charset="0"/>
              <a:buNone/>
              <a:defRPr sz="2400" kern="1200">
                <a:solidFill>
                  <a:srgbClr val="251E1E"/>
                </a:solidFill>
                <a:latin typeface="+mn-lt"/>
                <a:ea typeface="ＭＳ Ｐゴシック" charset="0"/>
                <a:cs typeface="ＭＳ Ｐゴシック" charset="0"/>
              </a:defRPr>
            </a:lvl1pPr>
            <a:lvl2pPr marL="342900" indent="0" algn="ctr" defTabSz="342900" rtl="0" eaLnBrk="0" fontAlgn="base" hangingPunct="0">
              <a:spcBef>
                <a:spcPct val="20000"/>
              </a:spcBef>
              <a:spcAft>
                <a:spcPct val="0"/>
              </a:spcAft>
              <a:buFont typeface="Arial" panose="020B0604020202020204" pitchFamily="34" charset="0"/>
              <a:buNone/>
              <a:defRPr sz="2100" kern="1200">
                <a:solidFill>
                  <a:schemeClr val="tx1">
                    <a:tint val="75000"/>
                  </a:schemeClr>
                </a:solidFill>
                <a:latin typeface="+mn-lt"/>
                <a:ea typeface="ＭＳ Ｐゴシック" charset="0"/>
                <a:cs typeface="+mn-cs"/>
              </a:defRPr>
            </a:lvl2pPr>
            <a:lvl3pPr marL="685800" indent="0" algn="ctr" defTabSz="342900"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ＭＳ Ｐゴシック" charset="0"/>
                <a:cs typeface="+mn-cs"/>
              </a:defRPr>
            </a:lvl3pPr>
            <a:lvl4pPr marL="1028700" indent="0" algn="ctr" defTabSz="342900"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ＭＳ Ｐゴシック" charset="0"/>
                <a:cs typeface="+mn-cs"/>
              </a:defRPr>
            </a:lvl4pPr>
            <a:lvl5pPr marL="1371600" indent="0" algn="ctr" defTabSz="342900"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ＭＳ Ｐゴシック" charset="0"/>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l"/>
            <a:r>
              <a:rPr lang="en-US" sz="2800" dirty="0">
                <a:latin typeface="Arial Narrow" panose="020B0606020202030204" pitchFamily="34" charset="0"/>
              </a:rPr>
              <a:t>since 1978</a:t>
            </a:r>
            <a:r>
              <a:rPr lang="en-US" sz="2800" baseline="30000" dirty="0">
                <a:latin typeface="Arial Narrow" panose="020B0606020202030204" pitchFamily="34" charset="0"/>
              </a:rPr>
              <a:t>1</a:t>
            </a:r>
          </a:p>
          <a:p>
            <a:pPr algn="l"/>
            <a:r>
              <a:rPr lang="en-US" sz="2800" dirty="0">
                <a:latin typeface="Arial Narrow" panose="020B0606020202030204" pitchFamily="34" charset="0"/>
              </a:rPr>
              <a:t>since 1981 </a:t>
            </a:r>
          </a:p>
          <a:p>
            <a:pPr algn="l"/>
            <a:r>
              <a:rPr lang="en-US" sz="2800" dirty="0">
                <a:latin typeface="Arial Narrow" panose="020B0606020202030204" pitchFamily="34" charset="0"/>
              </a:rPr>
              <a:t>since 1992</a:t>
            </a:r>
          </a:p>
          <a:p>
            <a:pPr algn="l"/>
            <a:r>
              <a:rPr lang="en-US" sz="2800" dirty="0">
                <a:latin typeface="Arial Narrow" panose="020B0606020202030204" pitchFamily="34" charset="0"/>
              </a:rPr>
              <a:t>since 1997</a:t>
            </a:r>
            <a:r>
              <a:rPr lang="en-US" sz="2800" baseline="30000" dirty="0">
                <a:latin typeface="Arial Narrow" panose="020B0606020202030204" pitchFamily="34" charset="0"/>
              </a:rPr>
              <a:t>2</a:t>
            </a:r>
          </a:p>
          <a:p>
            <a:pPr algn="l"/>
            <a:r>
              <a:rPr lang="en-US" sz="2800" dirty="0">
                <a:latin typeface="Arial Narrow" panose="020B0606020202030204" pitchFamily="34" charset="0"/>
              </a:rPr>
              <a:t>since 1997</a:t>
            </a:r>
          </a:p>
          <a:p>
            <a:pPr algn="l"/>
            <a:r>
              <a:rPr lang="en-US" sz="2800" dirty="0">
                <a:latin typeface="Arial Narrow" panose="020B0606020202030204" pitchFamily="34" charset="0"/>
              </a:rPr>
              <a:t>since 1999</a:t>
            </a:r>
            <a:r>
              <a:rPr lang="en-US" sz="2800" baseline="30000" dirty="0">
                <a:latin typeface="Arial Narrow" panose="020B0606020202030204" pitchFamily="34" charset="0"/>
              </a:rPr>
              <a:t>3</a:t>
            </a:r>
          </a:p>
          <a:p>
            <a:pPr algn="l"/>
            <a:r>
              <a:rPr lang="en-US" sz="2800" dirty="0">
                <a:latin typeface="Arial Narrow" panose="020B0606020202030204" pitchFamily="34" charset="0"/>
              </a:rPr>
              <a:t>since 2011 </a:t>
            </a:r>
          </a:p>
          <a:p>
            <a:endParaRPr lang="en-US" dirty="0"/>
          </a:p>
        </p:txBody>
      </p:sp>
      <p:sp>
        <p:nvSpPr>
          <p:cNvPr id="2" name="Footer Placeholder 1">
            <a:extLst>
              <a:ext uri="{FF2B5EF4-FFF2-40B4-BE49-F238E27FC236}">
                <a16:creationId xmlns:a16="http://schemas.microsoft.com/office/drawing/2014/main" id="{9CBE3D5F-306E-2748-8039-CD5F8927860D}"/>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Audio 4">
            <a:hlinkClick r:id="" action="ppaction://media"/>
            <a:extLst>
              <a:ext uri="{FF2B5EF4-FFF2-40B4-BE49-F238E27FC236}">
                <a16:creationId xmlns:a16="http://schemas.microsoft.com/office/drawing/2014/main" id="{EF957EDA-EB9A-BB45-A036-79929C040E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323275"/>
      </p:ext>
    </p:extLst>
  </p:cSld>
  <p:clrMapOvr>
    <a:masterClrMapping/>
  </p:clrMapOvr>
  <mc:AlternateContent xmlns:mc="http://schemas.openxmlformats.org/markup-compatibility/2006" xmlns:p14="http://schemas.microsoft.com/office/powerpoint/2010/main">
    <mc:Choice Requires="p14">
      <p:transition spd="slow" p14:dur="2000" advTm="40238"/>
    </mc:Choice>
    <mc:Fallback xmlns="">
      <p:transition spd="slow" advTm="4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0360-E9A4-5848-BA77-D1512E308E06}"/>
              </a:ext>
            </a:extLst>
          </p:cNvPr>
          <p:cNvSpPr>
            <a:spLocks noGrp="1"/>
          </p:cNvSpPr>
          <p:nvPr>
            <p:ph type="title"/>
          </p:nvPr>
        </p:nvSpPr>
        <p:spPr/>
        <p:txBody>
          <a:bodyPr/>
          <a:lstStyle/>
          <a:p>
            <a:r>
              <a:rPr lang="en-US" dirty="0">
                <a:latin typeface="Arial Narrow" panose="020B0606020202030204" pitchFamily="34" charset="0"/>
              </a:rPr>
              <a:t>Timeline of satellite missions</a:t>
            </a:r>
          </a:p>
        </p:txBody>
      </p:sp>
      <p:grpSp>
        <p:nvGrpSpPr>
          <p:cNvPr id="110" name="Group 109">
            <a:extLst>
              <a:ext uri="{FF2B5EF4-FFF2-40B4-BE49-F238E27FC236}">
                <a16:creationId xmlns:a16="http://schemas.microsoft.com/office/drawing/2014/main" id="{1EF0D635-684F-C346-A792-1C1EF526D8FD}"/>
              </a:ext>
            </a:extLst>
          </p:cNvPr>
          <p:cNvGrpSpPr/>
          <p:nvPr/>
        </p:nvGrpSpPr>
        <p:grpSpPr>
          <a:xfrm>
            <a:off x="786736" y="674338"/>
            <a:ext cx="10415248" cy="5568950"/>
            <a:chOff x="628650" y="1885950"/>
            <a:chExt cx="7943850" cy="3429000"/>
          </a:xfrm>
        </p:grpSpPr>
        <p:pic>
          <p:nvPicPr>
            <p:cNvPr id="7" name="Picture 5">
              <a:extLst>
                <a:ext uri="{FF2B5EF4-FFF2-40B4-BE49-F238E27FC236}">
                  <a16:creationId xmlns:a16="http://schemas.microsoft.com/office/drawing/2014/main" id="{4005AC10-BCFF-4243-AC84-37BD6031D5AA}"/>
                </a:ext>
              </a:extLst>
            </p:cNvPr>
            <p:cNvPicPr>
              <a:picLocks noChangeAspect="1" noChangeArrowheads="1"/>
            </p:cNvPicPr>
            <p:nvPr/>
          </p:nvPicPr>
          <p:blipFill>
            <a:blip r:embed="rId5" cstate="print"/>
            <a:srcRect/>
            <a:stretch>
              <a:fillRect/>
            </a:stretch>
          </p:blipFill>
          <p:spPr bwMode="auto">
            <a:xfrm>
              <a:off x="685800" y="3714751"/>
              <a:ext cx="457200" cy="387803"/>
            </a:xfrm>
            <a:prstGeom prst="rect">
              <a:avLst/>
            </a:prstGeom>
            <a:noFill/>
            <a:ln w="9525">
              <a:noFill/>
              <a:miter lim="800000"/>
            </a:ln>
          </p:spPr>
        </p:pic>
        <p:sp>
          <p:nvSpPr>
            <p:cNvPr id="8" name="TextBox 7">
              <a:extLst>
                <a:ext uri="{FF2B5EF4-FFF2-40B4-BE49-F238E27FC236}">
                  <a16:creationId xmlns:a16="http://schemas.microsoft.com/office/drawing/2014/main" id="{2F1870DC-74EF-0742-B5FD-FB620968169A}"/>
                </a:ext>
              </a:extLst>
            </p:cNvPr>
            <p:cNvSpPr txBox="1">
              <a:spLocks/>
            </p:cNvSpPr>
            <p:nvPr/>
          </p:nvSpPr>
          <p:spPr>
            <a:xfrm>
              <a:off x="710593" y="3437751"/>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1987</a:t>
              </a:r>
            </a:p>
          </p:txBody>
        </p:sp>
        <p:sp>
          <p:nvSpPr>
            <p:cNvPr id="9" name="TextBox 8">
              <a:extLst>
                <a:ext uri="{FF2B5EF4-FFF2-40B4-BE49-F238E27FC236}">
                  <a16:creationId xmlns:a16="http://schemas.microsoft.com/office/drawing/2014/main" id="{B9147751-07A3-8345-949D-0D6072440C15}"/>
                </a:ext>
              </a:extLst>
            </p:cNvPr>
            <p:cNvSpPr txBox="1">
              <a:spLocks/>
            </p:cNvSpPr>
            <p:nvPr/>
          </p:nvSpPr>
          <p:spPr>
            <a:xfrm>
              <a:off x="151069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1998</a:t>
              </a:r>
            </a:p>
          </p:txBody>
        </p:sp>
        <p:sp>
          <p:nvSpPr>
            <p:cNvPr id="10" name="TextBox 9">
              <a:extLst>
                <a:ext uri="{FF2B5EF4-FFF2-40B4-BE49-F238E27FC236}">
                  <a16:creationId xmlns:a16="http://schemas.microsoft.com/office/drawing/2014/main" id="{69657818-E92F-E444-8AB3-37241FFAA04D}"/>
                </a:ext>
              </a:extLst>
            </p:cNvPr>
            <p:cNvSpPr txBox="1">
              <a:spLocks/>
            </p:cNvSpPr>
            <p:nvPr/>
          </p:nvSpPr>
          <p:spPr>
            <a:xfrm>
              <a:off x="231079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2001</a:t>
              </a:r>
            </a:p>
          </p:txBody>
        </p:sp>
        <p:sp>
          <p:nvSpPr>
            <p:cNvPr id="11" name="TextBox 10">
              <a:extLst>
                <a:ext uri="{FF2B5EF4-FFF2-40B4-BE49-F238E27FC236}">
                  <a16:creationId xmlns:a16="http://schemas.microsoft.com/office/drawing/2014/main" id="{F1CE4E46-9408-D649-9686-BA991E09B7CF}"/>
                </a:ext>
              </a:extLst>
            </p:cNvPr>
            <p:cNvSpPr txBox="1">
              <a:spLocks/>
            </p:cNvSpPr>
            <p:nvPr/>
          </p:nvSpPr>
          <p:spPr>
            <a:xfrm>
              <a:off x="339664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2005</a:t>
              </a:r>
            </a:p>
          </p:txBody>
        </p:sp>
        <p:sp>
          <p:nvSpPr>
            <p:cNvPr id="12" name="TextBox 11">
              <a:extLst>
                <a:ext uri="{FF2B5EF4-FFF2-40B4-BE49-F238E27FC236}">
                  <a16:creationId xmlns:a16="http://schemas.microsoft.com/office/drawing/2014/main" id="{8A5B1A2A-D04B-2E49-BF49-89D786FD6AFD}"/>
                </a:ext>
              </a:extLst>
            </p:cNvPr>
            <p:cNvSpPr txBox="1">
              <a:spLocks/>
            </p:cNvSpPr>
            <p:nvPr/>
          </p:nvSpPr>
          <p:spPr>
            <a:xfrm>
              <a:off x="4800601"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2012</a:t>
              </a:r>
            </a:p>
          </p:txBody>
        </p:sp>
        <p:sp>
          <p:nvSpPr>
            <p:cNvPr id="13" name="TextBox 12">
              <a:extLst>
                <a:ext uri="{FF2B5EF4-FFF2-40B4-BE49-F238E27FC236}">
                  <a16:creationId xmlns:a16="http://schemas.microsoft.com/office/drawing/2014/main" id="{35F8EF15-FD1C-0241-A30E-729E2824D560}"/>
                </a:ext>
              </a:extLst>
            </p:cNvPr>
            <p:cNvSpPr txBox="1">
              <a:spLocks/>
            </p:cNvSpPr>
            <p:nvPr/>
          </p:nvSpPr>
          <p:spPr>
            <a:xfrm>
              <a:off x="631129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2016</a:t>
              </a:r>
            </a:p>
          </p:txBody>
        </p:sp>
        <p:pic>
          <p:nvPicPr>
            <p:cNvPr id="14" name="Picture 5">
              <a:extLst>
                <a:ext uri="{FF2B5EF4-FFF2-40B4-BE49-F238E27FC236}">
                  <a16:creationId xmlns:a16="http://schemas.microsoft.com/office/drawing/2014/main" id="{CE2526AD-3C9F-0643-B321-0A317BC2D6D4}"/>
                </a:ext>
              </a:extLst>
            </p:cNvPr>
            <p:cNvPicPr>
              <a:picLocks noChangeAspect="1" noChangeArrowheads="1"/>
            </p:cNvPicPr>
            <p:nvPr/>
          </p:nvPicPr>
          <p:blipFill>
            <a:blip r:embed="rId5" cstate="print"/>
            <a:srcRect/>
            <a:stretch>
              <a:fillRect/>
            </a:stretch>
          </p:blipFill>
          <p:spPr bwMode="auto">
            <a:xfrm>
              <a:off x="1485900" y="3714751"/>
              <a:ext cx="457200" cy="387803"/>
            </a:xfrm>
            <a:prstGeom prst="rect">
              <a:avLst/>
            </a:prstGeom>
            <a:noFill/>
            <a:ln w="9525">
              <a:noFill/>
              <a:miter lim="800000"/>
            </a:ln>
          </p:spPr>
        </p:pic>
        <p:pic>
          <p:nvPicPr>
            <p:cNvPr id="15" name="Picture 5">
              <a:extLst>
                <a:ext uri="{FF2B5EF4-FFF2-40B4-BE49-F238E27FC236}">
                  <a16:creationId xmlns:a16="http://schemas.microsoft.com/office/drawing/2014/main" id="{31A99C2B-C910-5B46-8B70-6716100D1879}"/>
                </a:ext>
              </a:extLst>
            </p:cNvPr>
            <p:cNvPicPr>
              <a:picLocks noChangeAspect="1" noChangeArrowheads="1"/>
            </p:cNvPicPr>
            <p:nvPr/>
          </p:nvPicPr>
          <p:blipFill>
            <a:blip r:embed="rId5" cstate="print"/>
            <a:srcRect/>
            <a:stretch>
              <a:fillRect/>
            </a:stretch>
          </p:blipFill>
          <p:spPr bwMode="auto">
            <a:xfrm>
              <a:off x="2322470" y="3714751"/>
              <a:ext cx="457200" cy="387803"/>
            </a:xfrm>
            <a:prstGeom prst="rect">
              <a:avLst/>
            </a:prstGeom>
            <a:noFill/>
            <a:ln w="9525">
              <a:noFill/>
              <a:miter lim="800000"/>
            </a:ln>
          </p:spPr>
        </p:pic>
        <p:pic>
          <p:nvPicPr>
            <p:cNvPr id="16" name="Picture 6">
              <a:extLst>
                <a:ext uri="{FF2B5EF4-FFF2-40B4-BE49-F238E27FC236}">
                  <a16:creationId xmlns:a16="http://schemas.microsoft.com/office/drawing/2014/main" id="{1018DBB9-F0F1-8348-B96E-2D19A4CBDA54}"/>
                </a:ext>
              </a:extLst>
            </p:cNvPr>
            <p:cNvPicPr>
              <a:picLocks noChangeAspect="1" noChangeArrowheads="1"/>
            </p:cNvPicPr>
            <p:nvPr/>
          </p:nvPicPr>
          <p:blipFill>
            <a:blip r:embed="rId6" cstate="print"/>
            <a:srcRect/>
            <a:stretch>
              <a:fillRect/>
            </a:stretch>
          </p:blipFill>
          <p:spPr bwMode="auto">
            <a:xfrm>
              <a:off x="1485900" y="4125516"/>
              <a:ext cx="468877" cy="389335"/>
            </a:xfrm>
            <a:prstGeom prst="rect">
              <a:avLst/>
            </a:prstGeom>
            <a:noFill/>
            <a:ln w="9525">
              <a:noFill/>
              <a:miter lim="800000"/>
            </a:ln>
          </p:spPr>
        </p:pic>
        <p:pic>
          <p:nvPicPr>
            <p:cNvPr id="17" name="Picture 6">
              <a:extLst>
                <a:ext uri="{FF2B5EF4-FFF2-40B4-BE49-F238E27FC236}">
                  <a16:creationId xmlns:a16="http://schemas.microsoft.com/office/drawing/2014/main" id="{301282EF-BEA7-E844-9127-6F12E40262B1}"/>
                </a:ext>
              </a:extLst>
            </p:cNvPr>
            <p:cNvPicPr>
              <a:picLocks noChangeAspect="1" noChangeArrowheads="1"/>
            </p:cNvPicPr>
            <p:nvPr/>
          </p:nvPicPr>
          <p:blipFill>
            <a:blip r:embed="rId6" cstate="print"/>
            <a:srcRect/>
            <a:stretch>
              <a:fillRect/>
            </a:stretch>
          </p:blipFill>
          <p:spPr bwMode="auto">
            <a:xfrm>
              <a:off x="2310793" y="4114800"/>
              <a:ext cx="468877" cy="389335"/>
            </a:xfrm>
            <a:prstGeom prst="rect">
              <a:avLst/>
            </a:prstGeom>
            <a:noFill/>
            <a:ln w="9525">
              <a:noFill/>
              <a:miter lim="800000"/>
            </a:ln>
          </p:spPr>
        </p:pic>
        <p:pic>
          <p:nvPicPr>
            <p:cNvPr id="18" name="Picture 7" descr="C:\Users\michael\AppData\Local\Microsoft\Windows\Temporary Internet Files\Content.IE5\7M1LXO37\FP_Satellite_icon.svg[1].png">
              <a:extLst>
                <a:ext uri="{FF2B5EF4-FFF2-40B4-BE49-F238E27FC236}">
                  <a16:creationId xmlns:a16="http://schemas.microsoft.com/office/drawing/2014/main" id="{F389E7D8-DEBB-C548-BAD5-60614798B08E}"/>
                </a:ext>
              </a:extLst>
            </p:cNvPr>
            <p:cNvPicPr>
              <a:picLocks noChangeAspect="1" noChangeArrowheads="1"/>
            </p:cNvPicPr>
            <p:nvPr/>
          </p:nvPicPr>
          <p:blipFill>
            <a:blip r:embed="rId7" cstate="print"/>
            <a:srcRect/>
            <a:stretch>
              <a:fillRect/>
            </a:stretch>
          </p:blipFill>
          <p:spPr bwMode="auto">
            <a:xfrm>
              <a:off x="800100" y="3200400"/>
              <a:ext cx="228600" cy="228600"/>
            </a:xfrm>
            <a:prstGeom prst="rect">
              <a:avLst/>
            </a:prstGeom>
            <a:noFill/>
          </p:spPr>
        </p:pic>
        <p:pic>
          <p:nvPicPr>
            <p:cNvPr id="19" name="Picture 7" descr="C:\Users\michael\AppData\Local\Microsoft\Windows\Temporary Internet Files\Content.IE5\7M1LXO37\FP_Satellite_icon.svg[1].png">
              <a:extLst>
                <a:ext uri="{FF2B5EF4-FFF2-40B4-BE49-F238E27FC236}">
                  <a16:creationId xmlns:a16="http://schemas.microsoft.com/office/drawing/2014/main" id="{CCCD064A-2AFA-A048-B784-5C722359B5EE}"/>
                </a:ext>
              </a:extLst>
            </p:cNvPr>
            <p:cNvPicPr>
              <a:picLocks noChangeAspect="1" noChangeArrowheads="1"/>
            </p:cNvPicPr>
            <p:nvPr/>
          </p:nvPicPr>
          <p:blipFill>
            <a:blip r:embed="rId7" cstate="print"/>
            <a:srcRect/>
            <a:stretch>
              <a:fillRect/>
            </a:stretch>
          </p:blipFill>
          <p:spPr bwMode="auto">
            <a:xfrm>
              <a:off x="800100" y="2971800"/>
              <a:ext cx="228600" cy="228600"/>
            </a:xfrm>
            <a:prstGeom prst="rect">
              <a:avLst/>
            </a:prstGeom>
            <a:noFill/>
          </p:spPr>
        </p:pic>
        <p:pic>
          <p:nvPicPr>
            <p:cNvPr id="20" name="Picture 7" descr="C:\Users\michael\AppData\Local\Microsoft\Windows\Temporary Internet Files\Content.IE5\7M1LXO37\FP_Satellite_icon.svg[1].png">
              <a:extLst>
                <a:ext uri="{FF2B5EF4-FFF2-40B4-BE49-F238E27FC236}">
                  <a16:creationId xmlns:a16="http://schemas.microsoft.com/office/drawing/2014/main" id="{CA0E3A25-F292-EC4D-B9F4-4A6739181EB2}"/>
                </a:ext>
              </a:extLst>
            </p:cNvPr>
            <p:cNvPicPr>
              <a:picLocks noChangeAspect="1" noChangeArrowheads="1"/>
            </p:cNvPicPr>
            <p:nvPr/>
          </p:nvPicPr>
          <p:blipFill>
            <a:blip r:embed="rId7" cstate="print"/>
            <a:srcRect/>
            <a:stretch>
              <a:fillRect/>
            </a:stretch>
          </p:blipFill>
          <p:spPr bwMode="auto">
            <a:xfrm>
              <a:off x="1600200" y="3200400"/>
              <a:ext cx="228600" cy="228600"/>
            </a:xfrm>
            <a:prstGeom prst="rect">
              <a:avLst/>
            </a:prstGeom>
            <a:noFill/>
          </p:spPr>
        </p:pic>
        <p:pic>
          <p:nvPicPr>
            <p:cNvPr id="21" name="Picture 7" descr="C:\Users\michael\AppData\Local\Microsoft\Windows\Temporary Internet Files\Content.IE5\7M1LXO37\FP_Satellite_icon.svg[1].png">
              <a:extLst>
                <a:ext uri="{FF2B5EF4-FFF2-40B4-BE49-F238E27FC236}">
                  <a16:creationId xmlns:a16="http://schemas.microsoft.com/office/drawing/2014/main" id="{6E4D3DE4-DD82-3E41-8FE7-3D7A6791DF96}"/>
                </a:ext>
              </a:extLst>
            </p:cNvPr>
            <p:cNvPicPr>
              <a:picLocks noChangeAspect="1" noChangeArrowheads="1"/>
            </p:cNvPicPr>
            <p:nvPr/>
          </p:nvPicPr>
          <p:blipFill>
            <a:blip r:embed="rId7" cstate="print"/>
            <a:srcRect/>
            <a:stretch>
              <a:fillRect/>
            </a:stretch>
          </p:blipFill>
          <p:spPr bwMode="auto">
            <a:xfrm>
              <a:off x="1600200" y="2971800"/>
              <a:ext cx="228600" cy="228600"/>
            </a:xfrm>
            <a:prstGeom prst="rect">
              <a:avLst/>
            </a:prstGeom>
            <a:noFill/>
          </p:spPr>
        </p:pic>
        <p:pic>
          <p:nvPicPr>
            <p:cNvPr id="22" name="Picture 7" descr="C:\Users\michael\AppData\Local\Microsoft\Windows\Temporary Internet Files\Content.IE5\7M1LXO37\FP_Satellite_icon.svg[1].png">
              <a:extLst>
                <a:ext uri="{FF2B5EF4-FFF2-40B4-BE49-F238E27FC236}">
                  <a16:creationId xmlns:a16="http://schemas.microsoft.com/office/drawing/2014/main" id="{9282FB45-7AD3-C344-8A59-A7349B4B8E62}"/>
                </a:ext>
              </a:extLst>
            </p:cNvPr>
            <p:cNvPicPr>
              <a:picLocks noChangeAspect="1" noChangeArrowheads="1"/>
            </p:cNvPicPr>
            <p:nvPr/>
          </p:nvPicPr>
          <p:blipFill>
            <a:blip r:embed="rId7" cstate="print"/>
            <a:srcRect/>
            <a:stretch>
              <a:fillRect/>
            </a:stretch>
          </p:blipFill>
          <p:spPr bwMode="auto">
            <a:xfrm>
              <a:off x="2482243" y="3200400"/>
              <a:ext cx="228600" cy="228600"/>
            </a:xfrm>
            <a:prstGeom prst="rect">
              <a:avLst/>
            </a:prstGeom>
            <a:noFill/>
          </p:spPr>
        </p:pic>
        <p:pic>
          <p:nvPicPr>
            <p:cNvPr id="23" name="Picture 7" descr="C:\Users\michael\AppData\Local\Microsoft\Windows\Temporary Internet Files\Content.IE5\7M1LXO37\FP_Satellite_icon.svg[1].png">
              <a:extLst>
                <a:ext uri="{FF2B5EF4-FFF2-40B4-BE49-F238E27FC236}">
                  <a16:creationId xmlns:a16="http://schemas.microsoft.com/office/drawing/2014/main" id="{B49181E0-C2F3-964D-9B9C-9F08284CA965}"/>
                </a:ext>
              </a:extLst>
            </p:cNvPr>
            <p:cNvPicPr>
              <a:picLocks noChangeAspect="1" noChangeArrowheads="1"/>
            </p:cNvPicPr>
            <p:nvPr/>
          </p:nvPicPr>
          <p:blipFill>
            <a:blip r:embed="rId7" cstate="print"/>
            <a:srcRect/>
            <a:stretch>
              <a:fillRect/>
            </a:stretch>
          </p:blipFill>
          <p:spPr bwMode="auto">
            <a:xfrm>
              <a:off x="2482243" y="2971800"/>
              <a:ext cx="228600" cy="228600"/>
            </a:xfrm>
            <a:prstGeom prst="rect">
              <a:avLst/>
            </a:prstGeom>
            <a:noFill/>
          </p:spPr>
        </p:pic>
        <p:pic>
          <p:nvPicPr>
            <p:cNvPr id="24" name="Picture 7" descr="C:\Users\michael\AppData\Local\Microsoft\Windows\Temporary Internet Files\Content.IE5\7M1LXO37\FP_Satellite_icon.svg[1].png">
              <a:extLst>
                <a:ext uri="{FF2B5EF4-FFF2-40B4-BE49-F238E27FC236}">
                  <a16:creationId xmlns:a16="http://schemas.microsoft.com/office/drawing/2014/main" id="{7EDB4EBB-1BCF-0C41-92EA-74FB1921E3EF}"/>
                </a:ext>
              </a:extLst>
            </p:cNvPr>
            <p:cNvPicPr>
              <a:picLocks noChangeAspect="1" noChangeArrowheads="1"/>
            </p:cNvPicPr>
            <p:nvPr/>
          </p:nvPicPr>
          <p:blipFill>
            <a:blip r:embed="rId7" cstate="print"/>
            <a:srcRect/>
            <a:stretch>
              <a:fillRect/>
            </a:stretch>
          </p:blipFill>
          <p:spPr bwMode="auto">
            <a:xfrm>
              <a:off x="3371850" y="3200400"/>
              <a:ext cx="228600" cy="228600"/>
            </a:xfrm>
            <a:prstGeom prst="rect">
              <a:avLst/>
            </a:prstGeom>
            <a:noFill/>
          </p:spPr>
        </p:pic>
        <p:pic>
          <p:nvPicPr>
            <p:cNvPr id="25" name="Picture 7" descr="C:\Users\michael\AppData\Local\Microsoft\Windows\Temporary Internet Files\Content.IE5\7M1LXO37\FP_Satellite_icon.svg[1].png">
              <a:extLst>
                <a:ext uri="{FF2B5EF4-FFF2-40B4-BE49-F238E27FC236}">
                  <a16:creationId xmlns:a16="http://schemas.microsoft.com/office/drawing/2014/main" id="{6725DFF1-4BD0-B845-B0C4-75165743BE9F}"/>
                </a:ext>
              </a:extLst>
            </p:cNvPr>
            <p:cNvPicPr>
              <a:picLocks noChangeAspect="1" noChangeArrowheads="1"/>
            </p:cNvPicPr>
            <p:nvPr/>
          </p:nvPicPr>
          <p:blipFill>
            <a:blip r:embed="rId7" cstate="print"/>
            <a:srcRect/>
            <a:stretch>
              <a:fillRect/>
            </a:stretch>
          </p:blipFill>
          <p:spPr bwMode="auto">
            <a:xfrm>
              <a:off x="3371850" y="2971800"/>
              <a:ext cx="228600" cy="228600"/>
            </a:xfrm>
            <a:prstGeom prst="rect">
              <a:avLst/>
            </a:prstGeom>
            <a:noFill/>
          </p:spPr>
        </p:pic>
        <p:pic>
          <p:nvPicPr>
            <p:cNvPr id="26" name="Picture 7" descr="C:\Users\michael\AppData\Local\Microsoft\Windows\Temporary Internet Files\Content.IE5\7M1LXO37\FP_Satellite_icon.svg[1].png">
              <a:extLst>
                <a:ext uri="{FF2B5EF4-FFF2-40B4-BE49-F238E27FC236}">
                  <a16:creationId xmlns:a16="http://schemas.microsoft.com/office/drawing/2014/main" id="{FC114CA7-3FE0-E94C-82C0-3C494A31846F}"/>
                </a:ext>
              </a:extLst>
            </p:cNvPr>
            <p:cNvPicPr>
              <a:picLocks noChangeAspect="1" noChangeArrowheads="1"/>
            </p:cNvPicPr>
            <p:nvPr/>
          </p:nvPicPr>
          <p:blipFill>
            <a:blip r:embed="rId7" cstate="print"/>
            <a:srcRect/>
            <a:stretch>
              <a:fillRect/>
            </a:stretch>
          </p:blipFill>
          <p:spPr bwMode="auto">
            <a:xfrm>
              <a:off x="5086350" y="2286000"/>
              <a:ext cx="228600" cy="228600"/>
            </a:xfrm>
            <a:prstGeom prst="rect">
              <a:avLst/>
            </a:prstGeom>
            <a:noFill/>
          </p:spPr>
        </p:pic>
        <p:pic>
          <p:nvPicPr>
            <p:cNvPr id="27" name="Picture 7" descr="C:\Users\michael\AppData\Local\Microsoft\Windows\Temporary Internet Files\Content.IE5\7M1LXO37\FP_Satellite_icon.svg[1].png">
              <a:extLst>
                <a:ext uri="{FF2B5EF4-FFF2-40B4-BE49-F238E27FC236}">
                  <a16:creationId xmlns:a16="http://schemas.microsoft.com/office/drawing/2014/main" id="{87D3DB6C-1901-5D41-B7B1-AC4E5778DD8B}"/>
                </a:ext>
              </a:extLst>
            </p:cNvPr>
            <p:cNvPicPr>
              <a:picLocks noChangeAspect="1" noChangeArrowheads="1"/>
            </p:cNvPicPr>
            <p:nvPr/>
          </p:nvPicPr>
          <p:blipFill>
            <a:blip r:embed="rId7" cstate="print"/>
            <a:srcRect/>
            <a:stretch>
              <a:fillRect/>
            </a:stretch>
          </p:blipFill>
          <p:spPr bwMode="auto">
            <a:xfrm>
              <a:off x="2482243" y="2743200"/>
              <a:ext cx="228600" cy="228600"/>
            </a:xfrm>
            <a:prstGeom prst="rect">
              <a:avLst/>
            </a:prstGeom>
            <a:noFill/>
          </p:spPr>
        </p:pic>
        <p:pic>
          <p:nvPicPr>
            <p:cNvPr id="28" name="Picture 7" descr="C:\Users\michael\AppData\Local\Microsoft\Windows\Temporary Internet Files\Content.IE5\7M1LXO37\FP_Satellite_icon.svg[1].png">
              <a:extLst>
                <a:ext uri="{FF2B5EF4-FFF2-40B4-BE49-F238E27FC236}">
                  <a16:creationId xmlns:a16="http://schemas.microsoft.com/office/drawing/2014/main" id="{F8B69B81-07B6-9743-9CDC-A236B67C9682}"/>
                </a:ext>
              </a:extLst>
            </p:cNvPr>
            <p:cNvPicPr>
              <a:picLocks noChangeAspect="1" noChangeArrowheads="1"/>
            </p:cNvPicPr>
            <p:nvPr/>
          </p:nvPicPr>
          <p:blipFill>
            <a:blip r:embed="rId7" cstate="print"/>
            <a:srcRect/>
            <a:stretch>
              <a:fillRect/>
            </a:stretch>
          </p:blipFill>
          <p:spPr bwMode="auto">
            <a:xfrm>
              <a:off x="2482243" y="2514600"/>
              <a:ext cx="228600" cy="228600"/>
            </a:xfrm>
            <a:prstGeom prst="rect">
              <a:avLst/>
            </a:prstGeom>
            <a:noFill/>
          </p:spPr>
        </p:pic>
        <p:pic>
          <p:nvPicPr>
            <p:cNvPr id="29" name="Picture 7" descr="C:\Users\michael\AppData\Local\Microsoft\Windows\Temporary Internet Files\Content.IE5\7M1LXO37\FP_Satellite_icon.svg[1].png">
              <a:extLst>
                <a:ext uri="{FF2B5EF4-FFF2-40B4-BE49-F238E27FC236}">
                  <a16:creationId xmlns:a16="http://schemas.microsoft.com/office/drawing/2014/main" id="{1A1FCD48-FD2F-C447-8790-0CDC1F17E334}"/>
                </a:ext>
              </a:extLst>
            </p:cNvPr>
            <p:cNvPicPr>
              <a:picLocks noChangeAspect="1" noChangeArrowheads="1"/>
            </p:cNvPicPr>
            <p:nvPr/>
          </p:nvPicPr>
          <p:blipFill>
            <a:blip r:embed="rId7" cstate="print"/>
            <a:srcRect/>
            <a:stretch>
              <a:fillRect/>
            </a:stretch>
          </p:blipFill>
          <p:spPr bwMode="auto">
            <a:xfrm>
              <a:off x="3371850" y="2743200"/>
              <a:ext cx="228600" cy="228600"/>
            </a:xfrm>
            <a:prstGeom prst="rect">
              <a:avLst/>
            </a:prstGeom>
            <a:noFill/>
          </p:spPr>
        </p:pic>
        <p:pic>
          <p:nvPicPr>
            <p:cNvPr id="30" name="Picture 7" descr="C:\Users\michael\AppData\Local\Microsoft\Windows\Temporary Internet Files\Content.IE5\7M1LXO37\FP_Satellite_icon.svg[1].png">
              <a:extLst>
                <a:ext uri="{FF2B5EF4-FFF2-40B4-BE49-F238E27FC236}">
                  <a16:creationId xmlns:a16="http://schemas.microsoft.com/office/drawing/2014/main" id="{319FEFA5-6439-4349-939A-BE4429E5A219}"/>
                </a:ext>
              </a:extLst>
            </p:cNvPr>
            <p:cNvPicPr>
              <a:picLocks noChangeAspect="1" noChangeArrowheads="1"/>
            </p:cNvPicPr>
            <p:nvPr/>
          </p:nvPicPr>
          <p:blipFill>
            <a:blip r:embed="rId7" cstate="print"/>
            <a:srcRect/>
            <a:stretch>
              <a:fillRect/>
            </a:stretch>
          </p:blipFill>
          <p:spPr bwMode="auto">
            <a:xfrm>
              <a:off x="3371850" y="2514600"/>
              <a:ext cx="228600" cy="228600"/>
            </a:xfrm>
            <a:prstGeom prst="rect">
              <a:avLst/>
            </a:prstGeom>
            <a:noFill/>
          </p:spPr>
        </p:pic>
        <p:pic>
          <p:nvPicPr>
            <p:cNvPr id="31" name="Picture 5">
              <a:extLst>
                <a:ext uri="{FF2B5EF4-FFF2-40B4-BE49-F238E27FC236}">
                  <a16:creationId xmlns:a16="http://schemas.microsoft.com/office/drawing/2014/main" id="{9CAA225C-921F-0A4C-9F5F-9AF978268144}"/>
                </a:ext>
              </a:extLst>
            </p:cNvPr>
            <p:cNvPicPr>
              <a:picLocks noChangeAspect="1" noChangeArrowheads="1"/>
            </p:cNvPicPr>
            <p:nvPr/>
          </p:nvPicPr>
          <p:blipFill>
            <a:blip r:embed="rId5" cstate="print"/>
            <a:srcRect/>
            <a:stretch>
              <a:fillRect/>
            </a:stretch>
          </p:blipFill>
          <p:spPr bwMode="auto">
            <a:xfrm>
              <a:off x="3154927" y="3714751"/>
              <a:ext cx="457200" cy="387803"/>
            </a:xfrm>
            <a:prstGeom prst="rect">
              <a:avLst/>
            </a:prstGeom>
            <a:noFill/>
            <a:ln w="9525">
              <a:noFill/>
              <a:miter lim="800000"/>
            </a:ln>
          </p:spPr>
        </p:pic>
        <p:pic>
          <p:nvPicPr>
            <p:cNvPr id="32" name="Picture 6">
              <a:extLst>
                <a:ext uri="{FF2B5EF4-FFF2-40B4-BE49-F238E27FC236}">
                  <a16:creationId xmlns:a16="http://schemas.microsoft.com/office/drawing/2014/main" id="{5E0EAF70-EBE1-1745-99A2-9F02A5FE3B47}"/>
                </a:ext>
              </a:extLst>
            </p:cNvPr>
            <p:cNvPicPr>
              <a:picLocks noChangeAspect="1" noChangeArrowheads="1"/>
            </p:cNvPicPr>
            <p:nvPr/>
          </p:nvPicPr>
          <p:blipFill>
            <a:blip r:embed="rId6" cstate="print"/>
            <a:srcRect/>
            <a:stretch>
              <a:fillRect/>
            </a:stretch>
          </p:blipFill>
          <p:spPr bwMode="auto">
            <a:xfrm>
              <a:off x="3143250" y="4114800"/>
              <a:ext cx="468877" cy="389335"/>
            </a:xfrm>
            <a:prstGeom prst="rect">
              <a:avLst/>
            </a:prstGeom>
            <a:noFill/>
            <a:ln w="9525">
              <a:noFill/>
              <a:miter lim="800000"/>
            </a:ln>
          </p:spPr>
        </p:pic>
        <p:pic>
          <p:nvPicPr>
            <p:cNvPr id="33" name="Picture 5">
              <a:extLst>
                <a:ext uri="{FF2B5EF4-FFF2-40B4-BE49-F238E27FC236}">
                  <a16:creationId xmlns:a16="http://schemas.microsoft.com/office/drawing/2014/main" id="{D4A14CAB-6E85-C84F-9079-E1008A54CFA3}"/>
                </a:ext>
              </a:extLst>
            </p:cNvPr>
            <p:cNvPicPr>
              <a:picLocks noChangeAspect="1" noChangeArrowheads="1"/>
            </p:cNvPicPr>
            <p:nvPr/>
          </p:nvPicPr>
          <p:blipFill>
            <a:blip r:embed="rId5" cstate="print"/>
            <a:srcRect/>
            <a:stretch>
              <a:fillRect/>
            </a:stretch>
          </p:blipFill>
          <p:spPr bwMode="auto">
            <a:xfrm>
              <a:off x="4604357" y="3714751"/>
              <a:ext cx="457200" cy="387803"/>
            </a:xfrm>
            <a:prstGeom prst="rect">
              <a:avLst/>
            </a:prstGeom>
            <a:noFill/>
            <a:ln w="9525">
              <a:noFill/>
              <a:miter lim="800000"/>
            </a:ln>
          </p:spPr>
        </p:pic>
        <p:pic>
          <p:nvPicPr>
            <p:cNvPr id="34" name="Picture 6">
              <a:extLst>
                <a:ext uri="{FF2B5EF4-FFF2-40B4-BE49-F238E27FC236}">
                  <a16:creationId xmlns:a16="http://schemas.microsoft.com/office/drawing/2014/main" id="{9BF74109-85D0-1749-89CC-07E45DF09F50}"/>
                </a:ext>
              </a:extLst>
            </p:cNvPr>
            <p:cNvPicPr>
              <a:picLocks noChangeAspect="1" noChangeArrowheads="1"/>
            </p:cNvPicPr>
            <p:nvPr/>
          </p:nvPicPr>
          <p:blipFill>
            <a:blip r:embed="rId6" cstate="print"/>
            <a:srcRect/>
            <a:stretch>
              <a:fillRect/>
            </a:stretch>
          </p:blipFill>
          <p:spPr bwMode="auto">
            <a:xfrm>
              <a:off x="4592681" y="4114800"/>
              <a:ext cx="468877" cy="389335"/>
            </a:xfrm>
            <a:prstGeom prst="rect">
              <a:avLst/>
            </a:prstGeom>
            <a:noFill/>
            <a:ln w="9525">
              <a:noFill/>
              <a:miter lim="800000"/>
            </a:ln>
          </p:spPr>
        </p:pic>
        <p:sp>
          <p:nvSpPr>
            <p:cNvPr id="35" name="TextBox 34">
              <a:extLst>
                <a:ext uri="{FF2B5EF4-FFF2-40B4-BE49-F238E27FC236}">
                  <a16:creationId xmlns:a16="http://schemas.microsoft.com/office/drawing/2014/main" id="{DF66AF6F-080A-5D42-AAAB-AADC874F5378}"/>
                </a:ext>
              </a:extLst>
            </p:cNvPr>
            <p:cNvSpPr txBox="1">
              <a:spLocks/>
            </p:cNvSpPr>
            <p:nvPr/>
          </p:nvSpPr>
          <p:spPr>
            <a:xfrm>
              <a:off x="774004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2020</a:t>
              </a:r>
            </a:p>
          </p:txBody>
        </p:sp>
        <p:pic>
          <p:nvPicPr>
            <p:cNvPr id="36" name="Picture 8">
              <a:extLst>
                <a:ext uri="{FF2B5EF4-FFF2-40B4-BE49-F238E27FC236}">
                  <a16:creationId xmlns:a16="http://schemas.microsoft.com/office/drawing/2014/main" id="{AE020185-0094-FF46-91BB-3C86BCA8C2D5}"/>
                </a:ext>
              </a:extLst>
            </p:cNvPr>
            <p:cNvPicPr>
              <a:picLocks noChangeAspect="1" noChangeArrowheads="1"/>
            </p:cNvPicPr>
            <p:nvPr/>
          </p:nvPicPr>
          <p:blipFill>
            <a:blip r:embed="rId8" cstate="print"/>
            <a:srcRect/>
            <a:stretch>
              <a:fillRect/>
            </a:stretch>
          </p:blipFill>
          <p:spPr bwMode="auto">
            <a:xfrm>
              <a:off x="3657600" y="3714750"/>
              <a:ext cx="457200" cy="402672"/>
            </a:xfrm>
            <a:prstGeom prst="rect">
              <a:avLst/>
            </a:prstGeom>
            <a:noFill/>
            <a:ln w="9525">
              <a:noFill/>
              <a:miter lim="800000"/>
            </a:ln>
          </p:spPr>
        </p:pic>
        <p:pic>
          <p:nvPicPr>
            <p:cNvPr id="37" name="Picture 9">
              <a:extLst>
                <a:ext uri="{FF2B5EF4-FFF2-40B4-BE49-F238E27FC236}">
                  <a16:creationId xmlns:a16="http://schemas.microsoft.com/office/drawing/2014/main" id="{D339D921-222B-4340-A4D6-B02DBF939A67}"/>
                </a:ext>
              </a:extLst>
            </p:cNvPr>
            <p:cNvPicPr>
              <a:picLocks noChangeAspect="1" noChangeArrowheads="1"/>
            </p:cNvPicPr>
            <p:nvPr/>
          </p:nvPicPr>
          <p:blipFill>
            <a:blip r:embed="rId9" cstate="print"/>
            <a:srcRect/>
            <a:stretch>
              <a:fillRect/>
            </a:stretch>
          </p:blipFill>
          <p:spPr bwMode="auto">
            <a:xfrm>
              <a:off x="3657601" y="4169329"/>
              <a:ext cx="457199" cy="402671"/>
            </a:xfrm>
            <a:prstGeom prst="rect">
              <a:avLst/>
            </a:prstGeom>
            <a:noFill/>
            <a:ln w="9525">
              <a:noFill/>
              <a:miter lim="800000"/>
            </a:ln>
          </p:spPr>
        </p:pic>
        <p:pic>
          <p:nvPicPr>
            <p:cNvPr id="38" name="Picture 10">
              <a:extLst>
                <a:ext uri="{FF2B5EF4-FFF2-40B4-BE49-F238E27FC236}">
                  <a16:creationId xmlns:a16="http://schemas.microsoft.com/office/drawing/2014/main" id="{022D1663-B400-4E4C-80EC-2338BF518667}"/>
                </a:ext>
              </a:extLst>
            </p:cNvPr>
            <p:cNvPicPr>
              <a:picLocks noChangeAspect="1" noChangeArrowheads="1"/>
            </p:cNvPicPr>
            <p:nvPr/>
          </p:nvPicPr>
          <p:blipFill>
            <a:blip r:embed="rId10" cstate="print"/>
            <a:srcRect/>
            <a:stretch>
              <a:fillRect/>
            </a:stretch>
          </p:blipFill>
          <p:spPr bwMode="auto">
            <a:xfrm>
              <a:off x="6057900" y="4514850"/>
              <a:ext cx="479181" cy="400050"/>
            </a:xfrm>
            <a:prstGeom prst="rect">
              <a:avLst/>
            </a:prstGeom>
            <a:noFill/>
            <a:ln w="9525">
              <a:noFill/>
              <a:miter lim="800000"/>
            </a:ln>
          </p:spPr>
        </p:pic>
        <p:pic>
          <p:nvPicPr>
            <p:cNvPr id="39" name="Picture 7" descr="C:\Users\michael\AppData\Local\Microsoft\Windows\Temporary Internet Files\Content.IE5\7M1LXO37\FP_Satellite_icon.svg[1].png">
              <a:extLst>
                <a:ext uri="{FF2B5EF4-FFF2-40B4-BE49-F238E27FC236}">
                  <a16:creationId xmlns:a16="http://schemas.microsoft.com/office/drawing/2014/main" id="{C7A8D1BD-9513-F14B-8CC7-10D50AC753C0}"/>
                </a:ext>
              </a:extLst>
            </p:cNvPr>
            <p:cNvPicPr>
              <a:picLocks noChangeAspect="1" noChangeArrowheads="1"/>
            </p:cNvPicPr>
            <p:nvPr/>
          </p:nvPicPr>
          <p:blipFill>
            <a:blip r:embed="rId7" cstate="print"/>
            <a:srcRect/>
            <a:stretch>
              <a:fillRect/>
            </a:stretch>
          </p:blipFill>
          <p:spPr bwMode="auto">
            <a:xfrm>
              <a:off x="3657600" y="3200400"/>
              <a:ext cx="228600" cy="228600"/>
            </a:xfrm>
            <a:prstGeom prst="rect">
              <a:avLst/>
            </a:prstGeom>
            <a:noFill/>
          </p:spPr>
        </p:pic>
        <p:pic>
          <p:nvPicPr>
            <p:cNvPr id="40" name="Picture 7" descr="C:\Users\michael\AppData\Local\Microsoft\Windows\Temporary Internet Files\Content.IE5\7M1LXO37\FP_Satellite_icon.svg[1].png">
              <a:extLst>
                <a:ext uri="{FF2B5EF4-FFF2-40B4-BE49-F238E27FC236}">
                  <a16:creationId xmlns:a16="http://schemas.microsoft.com/office/drawing/2014/main" id="{930AA1C3-F092-8740-87B9-D98B2EFCDB57}"/>
                </a:ext>
              </a:extLst>
            </p:cNvPr>
            <p:cNvPicPr>
              <a:picLocks noChangeAspect="1" noChangeArrowheads="1"/>
            </p:cNvPicPr>
            <p:nvPr/>
          </p:nvPicPr>
          <p:blipFill>
            <a:blip r:embed="rId7" cstate="print"/>
            <a:srcRect/>
            <a:stretch>
              <a:fillRect/>
            </a:stretch>
          </p:blipFill>
          <p:spPr bwMode="auto">
            <a:xfrm>
              <a:off x="3657600" y="2971800"/>
              <a:ext cx="228600" cy="228600"/>
            </a:xfrm>
            <a:prstGeom prst="rect">
              <a:avLst/>
            </a:prstGeom>
            <a:noFill/>
          </p:spPr>
        </p:pic>
        <p:pic>
          <p:nvPicPr>
            <p:cNvPr id="41" name="Picture 7" descr="C:\Users\michael\AppData\Local\Microsoft\Windows\Temporary Internet Files\Content.IE5\7M1LXO37\FP_Satellite_icon.svg[1].png">
              <a:extLst>
                <a:ext uri="{FF2B5EF4-FFF2-40B4-BE49-F238E27FC236}">
                  <a16:creationId xmlns:a16="http://schemas.microsoft.com/office/drawing/2014/main" id="{9D5A0F01-00E6-4041-95C7-0DC246D6F6F2}"/>
                </a:ext>
              </a:extLst>
            </p:cNvPr>
            <p:cNvPicPr>
              <a:picLocks noChangeAspect="1" noChangeArrowheads="1"/>
            </p:cNvPicPr>
            <p:nvPr/>
          </p:nvPicPr>
          <p:blipFill>
            <a:blip r:embed="rId7" cstate="print"/>
            <a:srcRect/>
            <a:stretch>
              <a:fillRect/>
            </a:stretch>
          </p:blipFill>
          <p:spPr bwMode="auto">
            <a:xfrm>
              <a:off x="3657600" y="2743200"/>
              <a:ext cx="228600" cy="228600"/>
            </a:xfrm>
            <a:prstGeom prst="rect">
              <a:avLst/>
            </a:prstGeom>
            <a:noFill/>
          </p:spPr>
        </p:pic>
        <p:pic>
          <p:nvPicPr>
            <p:cNvPr id="42" name="Picture 7" descr="C:\Users\michael\AppData\Local\Microsoft\Windows\Temporary Internet Files\Content.IE5\7M1LXO37\FP_Satellite_icon.svg[1].png">
              <a:extLst>
                <a:ext uri="{FF2B5EF4-FFF2-40B4-BE49-F238E27FC236}">
                  <a16:creationId xmlns:a16="http://schemas.microsoft.com/office/drawing/2014/main" id="{EFCDD514-4B00-714A-82E9-D434802A61B8}"/>
                </a:ext>
              </a:extLst>
            </p:cNvPr>
            <p:cNvPicPr>
              <a:picLocks noChangeAspect="1" noChangeArrowheads="1"/>
            </p:cNvPicPr>
            <p:nvPr/>
          </p:nvPicPr>
          <p:blipFill>
            <a:blip r:embed="rId7" cstate="print"/>
            <a:srcRect/>
            <a:stretch>
              <a:fillRect/>
            </a:stretch>
          </p:blipFill>
          <p:spPr bwMode="auto">
            <a:xfrm>
              <a:off x="3657600" y="2514600"/>
              <a:ext cx="228600" cy="228600"/>
            </a:xfrm>
            <a:prstGeom prst="rect">
              <a:avLst/>
            </a:prstGeom>
            <a:noFill/>
          </p:spPr>
        </p:pic>
        <p:pic>
          <p:nvPicPr>
            <p:cNvPr id="43" name="Picture 7" descr="C:\Users\michael\AppData\Local\Microsoft\Windows\Temporary Internet Files\Content.IE5\7M1LXO37\FP_Satellite_icon.svg[1].png">
              <a:extLst>
                <a:ext uri="{FF2B5EF4-FFF2-40B4-BE49-F238E27FC236}">
                  <a16:creationId xmlns:a16="http://schemas.microsoft.com/office/drawing/2014/main" id="{76CF9062-D063-F547-9836-6E9940315508}"/>
                </a:ext>
              </a:extLst>
            </p:cNvPr>
            <p:cNvPicPr>
              <a:picLocks noChangeAspect="1" noChangeArrowheads="1"/>
            </p:cNvPicPr>
            <p:nvPr/>
          </p:nvPicPr>
          <p:blipFill>
            <a:blip r:embed="rId7" cstate="print"/>
            <a:srcRect/>
            <a:stretch>
              <a:fillRect/>
            </a:stretch>
          </p:blipFill>
          <p:spPr bwMode="auto">
            <a:xfrm>
              <a:off x="4800600" y="3200400"/>
              <a:ext cx="228600" cy="228600"/>
            </a:xfrm>
            <a:prstGeom prst="rect">
              <a:avLst/>
            </a:prstGeom>
            <a:noFill/>
          </p:spPr>
        </p:pic>
        <p:pic>
          <p:nvPicPr>
            <p:cNvPr id="44" name="Picture 7" descr="C:\Users\michael\AppData\Local\Microsoft\Windows\Temporary Internet Files\Content.IE5\7M1LXO37\FP_Satellite_icon.svg[1].png">
              <a:extLst>
                <a:ext uri="{FF2B5EF4-FFF2-40B4-BE49-F238E27FC236}">
                  <a16:creationId xmlns:a16="http://schemas.microsoft.com/office/drawing/2014/main" id="{18105BEC-AA3C-7E40-BACF-F630236E161A}"/>
                </a:ext>
              </a:extLst>
            </p:cNvPr>
            <p:cNvPicPr>
              <a:picLocks noChangeAspect="1" noChangeArrowheads="1"/>
            </p:cNvPicPr>
            <p:nvPr/>
          </p:nvPicPr>
          <p:blipFill>
            <a:blip r:embed="rId7" cstate="print"/>
            <a:srcRect/>
            <a:stretch>
              <a:fillRect/>
            </a:stretch>
          </p:blipFill>
          <p:spPr bwMode="auto">
            <a:xfrm>
              <a:off x="4800600" y="2971800"/>
              <a:ext cx="228600" cy="228600"/>
            </a:xfrm>
            <a:prstGeom prst="rect">
              <a:avLst/>
            </a:prstGeom>
            <a:noFill/>
          </p:spPr>
        </p:pic>
        <p:pic>
          <p:nvPicPr>
            <p:cNvPr id="45" name="Picture 7" descr="C:\Users\michael\AppData\Local\Microsoft\Windows\Temporary Internet Files\Content.IE5\7M1LXO37\FP_Satellite_icon.svg[1].png">
              <a:extLst>
                <a:ext uri="{FF2B5EF4-FFF2-40B4-BE49-F238E27FC236}">
                  <a16:creationId xmlns:a16="http://schemas.microsoft.com/office/drawing/2014/main" id="{7DAEF3E1-162F-ED4B-A5C0-0079393B3E21}"/>
                </a:ext>
              </a:extLst>
            </p:cNvPr>
            <p:cNvPicPr>
              <a:picLocks noChangeAspect="1" noChangeArrowheads="1"/>
            </p:cNvPicPr>
            <p:nvPr/>
          </p:nvPicPr>
          <p:blipFill>
            <a:blip r:embed="rId7" cstate="print"/>
            <a:srcRect/>
            <a:stretch>
              <a:fillRect/>
            </a:stretch>
          </p:blipFill>
          <p:spPr bwMode="auto">
            <a:xfrm>
              <a:off x="4800600" y="2743200"/>
              <a:ext cx="228600" cy="228600"/>
            </a:xfrm>
            <a:prstGeom prst="rect">
              <a:avLst/>
            </a:prstGeom>
            <a:noFill/>
          </p:spPr>
        </p:pic>
        <p:pic>
          <p:nvPicPr>
            <p:cNvPr id="46" name="Picture 7" descr="C:\Users\michael\AppData\Local\Microsoft\Windows\Temporary Internet Files\Content.IE5\7M1LXO37\FP_Satellite_icon.svg[1].png">
              <a:extLst>
                <a:ext uri="{FF2B5EF4-FFF2-40B4-BE49-F238E27FC236}">
                  <a16:creationId xmlns:a16="http://schemas.microsoft.com/office/drawing/2014/main" id="{5F2DA124-6D7D-0542-9C77-F1749FC13682}"/>
                </a:ext>
              </a:extLst>
            </p:cNvPr>
            <p:cNvPicPr>
              <a:picLocks noChangeAspect="1" noChangeArrowheads="1"/>
            </p:cNvPicPr>
            <p:nvPr/>
          </p:nvPicPr>
          <p:blipFill>
            <a:blip r:embed="rId7" cstate="print"/>
            <a:srcRect/>
            <a:stretch>
              <a:fillRect/>
            </a:stretch>
          </p:blipFill>
          <p:spPr bwMode="auto">
            <a:xfrm>
              <a:off x="4800600" y="2514600"/>
              <a:ext cx="228600" cy="228600"/>
            </a:xfrm>
            <a:prstGeom prst="rect">
              <a:avLst/>
            </a:prstGeom>
            <a:noFill/>
          </p:spPr>
        </p:pic>
        <p:pic>
          <p:nvPicPr>
            <p:cNvPr id="47" name="Picture 7" descr="C:\Users\michael\AppData\Local\Microsoft\Windows\Temporary Internet Files\Content.IE5\7M1LXO37\FP_Satellite_icon.svg[1].png">
              <a:extLst>
                <a:ext uri="{FF2B5EF4-FFF2-40B4-BE49-F238E27FC236}">
                  <a16:creationId xmlns:a16="http://schemas.microsoft.com/office/drawing/2014/main" id="{A9D0E13A-3DFA-9F41-AF30-6B566AFA856E}"/>
                </a:ext>
              </a:extLst>
            </p:cNvPr>
            <p:cNvPicPr>
              <a:picLocks noChangeAspect="1" noChangeArrowheads="1"/>
            </p:cNvPicPr>
            <p:nvPr/>
          </p:nvPicPr>
          <p:blipFill>
            <a:blip r:embed="rId7" cstate="print"/>
            <a:srcRect/>
            <a:stretch>
              <a:fillRect/>
            </a:stretch>
          </p:blipFill>
          <p:spPr bwMode="auto">
            <a:xfrm>
              <a:off x="5086350" y="3200400"/>
              <a:ext cx="228600" cy="228600"/>
            </a:xfrm>
            <a:prstGeom prst="rect">
              <a:avLst/>
            </a:prstGeom>
            <a:noFill/>
          </p:spPr>
        </p:pic>
        <p:pic>
          <p:nvPicPr>
            <p:cNvPr id="48" name="Picture 7" descr="C:\Users\michael\AppData\Local\Microsoft\Windows\Temporary Internet Files\Content.IE5\7M1LXO37\FP_Satellite_icon.svg[1].png">
              <a:extLst>
                <a:ext uri="{FF2B5EF4-FFF2-40B4-BE49-F238E27FC236}">
                  <a16:creationId xmlns:a16="http://schemas.microsoft.com/office/drawing/2014/main" id="{7E9B8196-2939-6549-AD3A-0E4034CAE43D}"/>
                </a:ext>
              </a:extLst>
            </p:cNvPr>
            <p:cNvPicPr>
              <a:picLocks noChangeAspect="1" noChangeArrowheads="1"/>
            </p:cNvPicPr>
            <p:nvPr/>
          </p:nvPicPr>
          <p:blipFill>
            <a:blip r:embed="rId7" cstate="print"/>
            <a:srcRect/>
            <a:stretch>
              <a:fillRect/>
            </a:stretch>
          </p:blipFill>
          <p:spPr bwMode="auto">
            <a:xfrm>
              <a:off x="5086350" y="2971800"/>
              <a:ext cx="228600" cy="228600"/>
            </a:xfrm>
            <a:prstGeom prst="rect">
              <a:avLst/>
            </a:prstGeom>
            <a:noFill/>
          </p:spPr>
        </p:pic>
        <p:pic>
          <p:nvPicPr>
            <p:cNvPr id="49" name="Picture 7" descr="C:\Users\michael\AppData\Local\Microsoft\Windows\Temporary Internet Files\Content.IE5\7M1LXO37\FP_Satellite_icon.svg[1].png">
              <a:extLst>
                <a:ext uri="{FF2B5EF4-FFF2-40B4-BE49-F238E27FC236}">
                  <a16:creationId xmlns:a16="http://schemas.microsoft.com/office/drawing/2014/main" id="{CDAC8B38-727F-C741-AAEA-EFBD425CB76F}"/>
                </a:ext>
              </a:extLst>
            </p:cNvPr>
            <p:cNvPicPr>
              <a:picLocks noChangeAspect="1" noChangeArrowheads="1"/>
            </p:cNvPicPr>
            <p:nvPr/>
          </p:nvPicPr>
          <p:blipFill>
            <a:blip r:embed="rId7" cstate="print"/>
            <a:srcRect/>
            <a:stretch>
              <a:fillRect/>
            </a:stretch>
          </p:blipFill>
          <p:spPr bwMode="auto">
            <a:xfrm>
              <a:off x="5086350" y="2743200"/>
              <a:ext cx="228600" cy="228600"/>
            </a:xfrm>
            <a:prstGeom prst="rect">
              <a:avLst/>
            </a:prstGeom>
            <a:noFill/>
          </p:spPr>
        </p:pic>
        <p:pic>
          <p:nvPicPr>
            <p:cNvPr id="50" name="Picture 7" descr="C:\Users\michael\AppData\Local\Microsoft\Windows\Temporary Internet Files\Content.IE5\7M1LXO37\FP_Satellite_icon.svg[1].png">
              <a:extLst>
                <a:ext uri="{FF2B5EF4-FFF2-40B4-BE49-F238E27FC236}">
                  <a16:creationId xmlns:a16="http://schemas.microsoft.com/office/drawing/2014/main" id="{F20207C5-FA73-F64D-91DA-3862913CB14E}"/>
                </a:ext>
              </a:extLst>
            </p:cNvPr>
            <p:cNvPicPr>
              <a:picLocks noChangeAspect="1" noChangeArrowheads="1"/>
            </p:cNvPicPr>
            <p:nvPr/>
          </p:nvPicPr>
          <p:blipFill>
            <a:blip r:embed="rId7" cstate="print"/>
            <a:srcRect/>
            <a:stretch>
              <a:fillRect/>
            </a:stretch>
          </p:blipFill>
          <p:spPr bwMode="auto">
            <a:xfrm>
              <a:off x="5086350" y="2514600"/>
              <a:ext cx="228600" cy="228600"/>
            </a:xfrm>
            <a:prstGeom prst="rect">
              <a:avLst/>
            </a:prstGeom>
            <a:noFill/>
          </p:spPr>
        </p:pic>
        <p:pic>
          <p:nvPicPr>
            <p:cNvPr id="51" name="Picture 8">
              <a:extLst>
                <a:ext uri="{FF2B5EF4-FFF2-40B4-BE49-F238E27FC236}">
                  <a16:creationId xmlns:a16="http://schemas.microsoft.com/office/drawing/2014/main" id="{92A061FB-4038-2640-8DCD-BE776F38A6D3}"/>
                </a:ext>
              </a:extLst>
            </p:cNvPr>
            <p:cNvPicPr>
              <a:picLocks noChangeAspect="1" noChangeArrowheads="1"/>
            </p:cNvPicPr>
            <p:nvPr/>
          </p:nvPicPr>
          <p:blipFill>
            <a:blip r:embed="rId8" cstate="print"/>
            <a:srcRect/>
            <a:stretch>
              <a:fillRect/>
            </a:stretch>
          </p:blipFill>
          <p:spPr bwMode="auto">
            <a:xfrm>
              <a:off x="5086350" y="3714750"/>
              <a:ext cx="457200" cy="402672"/>
            </a:xfrm>
            <a:prstGeom prst="rect">
              <a:avLst/>
            </a:prstGeom>
            <a:noFill/>
            <a:ln w="9525">
              <a:noFill/>
              <a:miter lim="800000"/>
            </a:ln>
          </p:spPr>
        </p:pic>
        <p:pic>
          <p:nvPicPr>
            <p:cNvPr id="52" name="Picture 9">
              <a:extLst>
                <a:ext uri="{FF2B5EF4-FFF2-40B4-BE49-F238E27FC236}">
                  <a16:creationId xmlns:a16="http://schemas.microsoft.com/office/drawing/2014/main" id="{26B40289-AD22-8740-AD8C-3D2CDCF01C39}"/>
                </a:ext>
              </a:extLst>
            </p:cNvPr>
            <p:cNvPicPr>
              <a:picLocks noChangeAspect="1" noChangeArrowheads="1"/>
            </p:cNvPicPr>
            <p:nvPr/>
          </p:nvPicPr>
          <p:blipFill>
            <a:blip r:embed="rId9" cstate="print"/>
            <a:srcRect/>
            <a:stretch>
              <a:fillRect/>
            </a:stretch>
          </p:blipFill>
          <p:spPr bwMode="auto">
            <a:xfrm>
              <a:off x="5086351" y="4114801"/>
              <a:ext cx="457199" cy="402671"/>
            </a:xfrm>
            <a:prstGeom prst="rect">
              <a:avLst/>
            </a:prstGeom>
            <a:noFill/>
            <a:ln w="9525">
              <a:noFill/>
              <a:miter lim="800000"/>
            </a:ln>
          </p:spPr>
        </p:pic>
        <p:pic>
          <p:nvPicPr>
            <p:cNvPr id="53" name="Picture 3">
              <a:extLst>
                <a:ext uri="{FF2B5EF4-FFF2-40B4-BE49-F238E27FC236}">
                  <a16:creationId xmlns:a16="http://schemas.microsoft.com/office/drawing/2014/main" id="{E17EC7E0-65A8-6943-8387-B2E730CA3EBC}"/>
                </a:ext>
              </a:extLst>
            </p:cNvPr>
            <p:cNvPicPr>
              <a:picLocks noChangeAspect="1" noChangeArrowheads="1"/>
            </p:cNvPicPr>
            <p:nvPr/>
          </p:nvPicPr>
          <p:blipFill>
            <a:blip r:embed="rId11" cstate="print"/>
            <a:srcRect/>
            <a:stretch>
              <a:fillRect/>
            </a:stretch>
          </p:blipFill>
          <p:spPr bwMode="auto">
            <a:xfrm>
              <a:off x="5086350" y="4572000"/>
              <a:ext cx="464574" cy="400050"/>
            </a:xfrm>
            <a:prstGeom prst="rect">
              <a:avLst/>
            </a:prstGeom>
            <a:noFill/>
            <a:ln w="9525">
              <a:noFill/>
              <a:miter lim="800000"/>
            </a:ln>
          </p:spPr>
        </p:pic>
        <p:pic>
          <p:nvPicPr>
            <p:cNvPr id="54" name="Picture 7" descr="C:\Users\michael\AppData\Local\Microsoft\Windows\Temporary Internet Files\Content.IE5\7M1LXO37\FP_Satellite_icon.svg[1].png">
              <a:extLst>
                <a:ext uri="{FF2B5EF4-FFF2-40B4-BE49-F238E27FC236}">
                  <a16:creationId xmlns:a16="http://schemas.microsoft.com/office/drawing/2014/main" id="{36F4433E-5BF6-AD43-BA5F-C47DA767578F}"/>
                </a:ext>
              </a:extLst>
            </p:cNvPr>
            <p:cNvPicPr>
              <a:picLocks noChangeAspect="1" noChangeArrowheads="1"/>
            </p:cNvPicPr>
            <p:nvPr/>
          </p:nvPicPr>
          <p:blipFill>
            <a:blip r:embed="rId7" cstate="print"/>
            <a:srcRect/>
            <a:stretch>
              <a:fillRect/>
            </a:stretch>
          </p:blipFill>
          <p:spPr bwMode="auto">
            <a:xfrm>
              <a:off x="4800600" y="2286000"/>
              <a:ext cx="228600" cy="228600"/>
            </a:xfrm>
            <a:prstGeom prst="rect">
              <a:avLst/>
            </a:prstGeom>
            <a:noFill/>
          </p:spPr>
        </p:pic>
        <p:pic>
          <p:nvPicPr>
            <p:cNvPr id="55" name="Picture 7" descr="C:\Users\michael\AppData\Local\Microsoft\Windows\Temporary Internet Files\Content.IE5\7M1LXO37\FP_Satellite_icon.svg[1].png">
              <a:extLst>
                <a:ext uri="{FF2B5EF4-FFF2-40B4-BE49-F238E27FC236}">
                  <a16:creationId xmlns:a16="http://schemas.microsoft.com/office/drawing/2014/main" id="{9ED54286-C628-7443-9A2F-468C6D05E859}"/>
                </a:ext>
              </a:extLst>
            </p:cNvPr>
            <p:cNvPicPr>
              <a:picLocks noChangeAspect="1" noChangeArrowheads="1"/>
            </p:cNvPicPr>
            <p:nvPr/>
          </p:nvPicPr>
          <p:blipFill>
            <a:blip r:embed="rId7" cstate="print"/>
            <a:srcRect/>
            <a:stretch>
              <a:fillRect/>
            </a:stretch>
          </p:blipFill>
          <p:spPr bwMode="auto">
            <a:xfrm>
              <a:off x="6457950" y="2286000"/>
              <a:ext cx="228600" cy="228600"/>
            </a:xfrm>
            <a:prstGeom prst="rect">
              <a:avLst/>
            </a:prstGeom>
            <a:noFill/>
          </p:spPr>
        </p:pic>
        <p:pic>
          <p:nvPicPr>
            <p:cNvPr id="56" name="Picture 7" descr="C:\Users\michael\AppData\Local\Microsoft\Windows\Temporary Internet Files\Content.IE5\7M1LXO37\FP_Satellite_icon.svg[1].png">
              <a:extLst>
                <a:ext uri="{FF2B5EF4-FFF2-40B4-BE49-F238E27FC236}">
                  <a16:creationId xmlns:a16="http://schemas.microsoft.com/office/drawing/2014/main" id="{971CF5FA-236D-8A45-900B-2251F8DB8C80}"/>
                </a:ext>
              </a:extLst>
            </p:cNvPr>
            <p:cNvPicPr>
              <a:picLocks noChangeAspect="1" noChangeArrowheads="1"/>
            </p:cNvPicPr>
            <p:nvPr/>
          </p:nvPicPr>
          <p:blipFill>
            <a:blip r:embed="rId7" cstate="print"/>
            <a:srcRect/>
            <a:stretch>
              <a:fillRect/>
            </a:stretch>
          </p:blipFill>
          <p:spPr bwMode="auto">
            <a:xfrm>
              <a:off x="6172200" y="3200400"/>
              <a:ext cx="228600" cy="228600"/>
            </a:xfrm>
            <a:prstGeom prst="rect">
              <a:avLst/>
            </a:prstGeom>
            <a:noFill/>
          </p:spPr>
        </p:pic>
        <p:pic>
          <p:nvPicPr>
            <p:cNvPr id="57" name="Picture 7" descr="C:\Users\michael\AppData\Local\Microsoft\Windows\Temporary Internet Files\Content.IE5\7M1LXO37\FP_Satellite_icon.svg[1].png">
              <a:extLst>
                <a:ext uri="{FF2B5EF4-FFF2-40B4-BE49-F238E27FC236}">
                  <a16:creationId xmlns:a16="http://schemas.microsoft.com/office/drawing/2014/main" id="{F649CE68-B54A-2A45-A301-481BFA2CA785}"/>
                </a:ext>
              </a:extLst>
            </p:cNvPr>
            <p:cNvPicPr>
              <a:picLocks noChangeAspect="1" noChangeArrowheads="1"/>
            </p:cNvPicPr>
            <p:nvPr/>
          </p:nvPicPr>
          <p:blipFill>
            <a:blip r:embed="rId7" cstate="print"/>
            <a:srcRect/>
            <a:stretch>
              <a:fillRect/>
            </a:stretch>
          </p:blipFill>
          <p:spPr bwMode="auto">
            <a:xfrm>
              <a:off x="6172200" y="2971800"/>
              <a:ext cx="228600" cy="228600"/>
            </a:xfrm>
            <a:prstGeom prst="rect">
              <a:avLst/>
            </a:prstGeom>
            <a:noFill/>
          </p:spPr>
        </p:pic>
        <p:pic>
          <p:nvPicPr>
            <p:cNvPr id="58" name="Picture 7" descr="C:\Users\michael\AppData\Local\Microsoft\Windows\Temporary Internet Files\Content.IE5\7M1LXO37\FP_Satellite_icon.svg[1].png">
              <a:extLst>
                <a:ext uri="{FF2B5EF4-FFF2-40B4-BE49-F238E27FC236}">
                  <a16:creationId xmlns:a16="http://schemas.microsoft.com/office/drawing/2014/main" id="{17902241-1A35-6548-BBA1-BA98F87FDC39}"/>
                </a:ext>
              </a:extLst>
            </p:cNvPr>
            <p:cNvPicPr>
              <a:picLocks noChangeAspect="1" noChangeArrowheads="1"/>
            </p:cNvPicPr>
            <p:nvPr/>
          </p:nvPicPr>
          <p:blipFill>
            <a:blip r:embed="rId7" cstate="print"/>
            <a:srcRect/>
            <a:stretch>
              <a:fillRect/>
            </a:stretch>
          </p:blipFill>
          <p:spPr bwMode="auto">
            <a:xfrm>
              <a:off x="6172200" y="2743200"/>
              <a:ext cx="228600" cy="228600"/>
            </a:xfrm>
            <a:prstGeom prst="rect">
              <a:avLst/>
            </a:prstGeom>
            <a:noFill/>
          </p:spPr>
        </p:pic>
        <p:pic>
          <p:nvPicPr>
            <p:cNvPr id="59" name="Picture 7" descr="C:\Users\michael\AppData\Local\Microsoft\Windows\Temporary Internet Files\Content.IE5\7M1LXO37\FP_Satellite_icon.svg[1].png">
              <a:extLst>
                <a:ext uri="{FF2B5EF4-FFF2-40B4-BE49-F238E27FC236}">
                  <a16:creationId xmlns:a16="http://schemas.microsoft.com/office/drawing/2014/main" id="{AB53D736-9CAA-264A-869E-E7949A4D6817}"/>
                </a:ext>
              </a:extLst>
            </p:cNvPr>
            <p:cNvPicPr>
              <a:picLocks noChangeAspect="1" noChangeArrowheads="1"/>
            </p:cNvPicPr>
            <p:nvPr/>
          </p:nvPicPr>
          <p:blipFill>
            <a:blip r:embed="rId7" cstate="print"/>
            <a:srcRect/>
            <a:stretch>
              <a:fillRect/>
            </a:stretch>
          </p:blipFill>
          <p:spPr bwMode="auto">
            <a:xfrm>
              <a:off x="6172200" y="2514600"/>
              <a:ext cx="228600" cy="228600"/>
            </a:xfrm>
            <a:prstGeom prst="rect">
              <a:avLst/>
            </a:prstGeom>
            <a:noFill/>
          </p:spPr>
        </p:pic>
        <p:pic>
          <p:nvPicPr>
            <p:cNvPr id="60" name="Picture 7" descr="C:\Users\michael\AppData\Local\Microsoft\Windows\Temporary Internet Files\Content.IE5\7M1LXO37\FP_Satellite_icon.svg[1].png">
              <a:extLst>
                <a:ext uri="{FF2B5EF4-FFF2-40B4-BE49-F238E27FC236}">
                  <a16:creationId xmlns:a16="http://schemas.microsoft.com/office/drawing/2014/main" id="{3F0A555D-7F6F-7D42-969F-73B85E86C44D}"/>
                </a:ext>
              </a:extLst>
            </p:cNvPr>
            <p:cNvPicPr>
              <a:picLocks noChangeAspect="1" noChangeArrowheads="1"/>
            </p:cNvPicPr>
            <p:nvPr/>
          </p:nvPicPr>
          <p:blipFill>
            <a:blip r:embed="rId7" cstate="print"/>
            <a:srcRect/>
            <a:stretch>
              <a:fillRect/>
            </a:stretch>
          </p:blipFill>
          <p:spPr bwMode="auto">
            <a:xfrm>
              <a:off x="6457950" y="3200400"/>
              <a:ext cx="228600" cy="228600"/>
            </a:xfrm>
            <a:prstGeom prst="rect">
              <a:avLst/>
            </a:prstGeom>
            <a:noFill/>
          </p:spPr>
        </p:pic>
        <p:pic>
          <p:nvPicPr>
            <p:cNvPr id="61" name="Picture 7" descr="C:\Users\michael\AppData\Local\Microsoft\Windows\Temporary Internet Files\Content.IE5\7M1LXO37\FP_Satellite_icon.svg[1].png">
              <a:extLst>
                <a:ext uri="{FF2B5EF4-FFF2-40B4-BE49-F238E27FC236}">
                  <a16:creationId xmlns:a16="http://schemas.microsoft.com/office/drawing/2014/main" id="{0421E0EE-F560-C249-9381-8B34C46FCEA2}"/>
                </a:ext>
              </a:extLst>
            </p:cNvPr>
            <p:cNvPicPr>
              <a:picLocks noChangeAspect="1" noChangeArrowheads="1"/>
            </p:cNvPicPr>
            <p:nvPr/>
          </p:nvPicPr>
          <p:blipFill>
            <a:blip r:embed="rId7" cstate="print"/>
            <a:srcRect/>
            <a:stretch>
              <a:fillRect/>
            </a:stretch>
          </p:blipFill>
          <p:spPr bwMode="auto">
            <a:xfrm>
              <a:off x="6457950" y="2971800"/>
              <a:ext cx="228600" cy="228600"/>
            </a:xfrm>
            <a:prstGeom prst="rect">
              <a:avLst/>
            </a:prstGeom>
            <a:noFill/>
          </p:spPr>
        </p:pic>
        <p:pic>
          <p:nvPicPr>
            <p:cNvPr id="62" name="Picture 7" descr="C:\Users\michael\AppData\Local\Microsoft\Windows\Temporary Internet Files\Content.IE5\7M1LXO37\FP_Satellite_icon.svg[1].png">
              <a:extLst>
                <a:ext uri="{FF2B5EF4-FFF2-40B4-BE49-F238E27FC236}">
                  <a16:creationId xmlns:a16="http://schemas.microsoft.com/office/drawing/2014/main" id="{E90A49B7-8CBD-A54E-AE13-E0EC0A053D95}"/>
                </a:ext>
              </a:extLst>
            </p:cNvPr>
            <p:cNvPicPr>
              <a:picLocks noChangeAspect="1" noChangeArrowheads="1"/>
            </p:cNvPicPr>
            <p:nvPr/>
          </p:nvPicPr>
          <p:blipFill>
            <a:blip r:embed="rId7" cstate="print"/>
            <a:srcRect/>
            <a:stretch>
              <a:fillRect/>
            </a:stretch>
          </p:blipFill>
          <p:spPr bwMode="auto">
            <a:xfrm>
              <a:off x="6457950" y="2743200"/>
              <a:ext cx="228600" cy="228600"/>
            </a:xfrm>
            <a:prstGeom prst="rect">
              <a:avLst/>
            </a:prstGeom>
            <a:noFill/>
          </p:spPr>
        </p:pic>
        <p:pic>
          <p:nvPicPr>
            <p:cNvPr id="63" name="Picture 7" descr="C:\Users\michael\AppData\Local\Microsoft\Windows\Temporary Internet Files\Content.IE5\7M1LXO37\FP_Satellite_icon.svg[1].png">
              <a:extLst>
                <a:ext uri="{FF2B5EF4-FFF2-40B4-BE49-F238E27FC236}">
                  <a16:creationId xmlns:a16="http://schemas.microsoft.com/office/drawing/2014/main" id="{D9238502-F1AF-3448-87A3-1D71CC721AF1}"/>
                </a:ext>
              </a:extLst>
            </p:cNvPr>
            <p:cNvPicPr>
              <a:picLocks noChangeAspect="1" noChangeArrowheads="1"/>
            </p:cNvPicPr>
            <p:nvPr/>
          </p:nvPicPr>
          <p:blipFill>
            <a:blip r:embed="rId7" cstate="print"/>
            <a:srcRect/>
            <a:stretch>
              <a:fillRect/>
            </a:stretch>
          </p:blipFill>
          <p:spPr bwMode="auto">
            <a:xfrm>
              <a:off x="6457950" y="2514600"/>
              <a:ext cx="228600" cy="228600"/>
            </a:xfrm>
            <a:prstGeom prst="rect">
              <a:avLst/>
            </a:prstGeom>
            <a:noFill/>
          </p:spPr>
        </p:pic>
        <p:pic>
          <p:nvPicPr>
            <p:cNvPr id="64" name="Picture 7" descr="C:\Users\michael\AppData\Local\Microsoft\Windows\Temporary Internet Files\Content.IE5\7M1LXO37\FP_Satellite_icon.svg[1].png">
              <a:extLst>
                <a:ext uri="{FF2B5EF4-FFF2-40B4-BE49-F238E27FC236}">
                  <a16:creationId xmlns:a16="http://schemas.microsoft.com/office/drawing/2014/main" id="{C47C2BA9-F64A-434A-A921-C509DB038C0D}"/>
                </a:ext>
              </a:extLst>
            </p:cNvPr>
            <p:cNvPicPr>
              <a:picLocks noChangeAspect="1" noChangeArrowheads="1"/>
            </p:cNvPicPr>
            <p:nvPr/>
          </p:nvPicPr>
          <p:blipFill>
            <a:blip r:embed="rId7" cstate="print"/>
            <a:srcRect/>
            <a:stretch>
              <a:fillRect/>
            </a:stretch>
          </p:blipFill>
          <p:spPr bwMode="auto">
            <a:xfrm>
              <a:off x="6172200" y="2286000"/>
              <a:ext cx="228600" cy="228600"/>
            </a:xfrm>
            <a:prstGeom prst="rect">
              <a:avLst/>
            </a:prstGeom>
            <a:noFill/>
          </p:spPr>
        </p:pic>
        <p:pic>
          <p:nvPicPr>
            <p:cNvPr id="65" name="Picture 7" descr="C:\Users\michael\AppData\Local\Microsoft\Windows\Temporary Internet Files\Content.IE5\7M1LXO37\FP_Satellite_icon.svg[1].png">
              <a:extLst>
                <a:ext uri="{FF2B5EF4-FFF2-40B4-BE49-F238E27FC236}">
                  <a16:creationId xmlns:a16="http://schemas.microsoft.com/office/drawing/2014/main" id="{845C064B-ACE5-9A4D-98CD-48BEE238A7D2}"/>
                </a:ext>
              </a:extLst>
            </p:cNvPr>
            <p:cNvPicPr>
              <a:picLocks noChangeAspect="1" noChangeArrowheads="1"/>
            </p:cNvPicPr>
            <p:nvPr/>
          </p:nvPicPr>
          <p:blipFill>
            <a:blip r:embed="rId7" cstate="print"/>
            <a:srcRect/>
            <a:stretch>
              <a:fillRect/>
            </a:stretch>
          </p:blipFill>
          <p:spPr bwMode="auto">
            <a:xfrm>
              <a:off x="6743700" y="3200400"/>
              <a:ext cx="228600" cy="228600"/>
            </a:xfrm>
            <a:prstGeom prst="rect">
              <a:avLst/>
            </a:prstGeom>
            <a:noFill/>
          </p:spPr>
        </p:pic>
        <p:pic>
          <p:nvPicPr>
            <p:cNvPr id="66" name="Picture 7" descr="C:\Users\michael\AppData\Local\Microsoft\Windows\Temporary Internet Files\Content.IE5\7M1LXO37\FP_Satellite_icon.svg[1].png">
              <a:extLst>
                <a:ext uri="{FF2B5EF4-FFF2-40B4-BE49-F238E27FC236}">
                  <a16:creationId xmlns:a16="http://schemas.microsoft.com/office/drawing/2014/main" id="{085DE32E-E323-E548-A20A-EAD35D1B6D16}"/>
                </a:ext>
              </a:extLst>
            </p:cNvPr>
            <p:cNvPicPr>
              <a:picLocks noChangeAspect="1" noChangeArrowheads="1"/>
            </p:cNvPicPr>
            <p:nvPr/>
          </p:nvPicPr>
          <p:blipFill>
            <a:blip r:embed="rId7" cstate="print"/>
            <a:srcRect/>
            <a:stretch>
              <a:fillRect/>
            </a:stretch>
          </p:blipFill>
          <p:spPr bwMode="auto">
            <a:xfrm>
              <a:off x="6743700" y="2971800"/>
              <a:ext cx="228600" cy="228600"/>
            </a:xfrm>
            <a:prstGeom prst="rect">
              <a:avLst/>
            </a:prstGeom>
            <a:noFill/>
          </p:spPr>
        </p:pic>
        <p:pic>
          <p:nvPicPr>
            <p:cNvPr id="67" name="Picture 7" descr="C:\Users\michael\AppData\Local\Microsoft\Windows\Temporary Internet Files\Content.IE5\7M1LXO37\FP_Satellite_icon.svg[1].png">
              <a:extLst>
                <a:ext uri="{FF2B5EF4-FFF2-40B4-BE49-F238E27FC236}">
                  <a16:creationId xmlns:a16="http://schemas.microsoft.com/office/drawing/2014/main" id="{8F6D751F-3463-C24B-9D24-F3FB4E73C89C}"/>
                </a:ext>
              </a:extLst>
            </p:cNvPr>
            <p:cNvPicPr>
              <a:picLocks noChangeAspect="1" noChangeArrowheads="1"/>
            </p:cNvPicPr>
            <p:nvPr/>
          </p:nvPicPr>
          <p:blipFill>
            <a:blip r:embed="rId7" cstate="print"/>
            <a:srcRect/>
            <a:stretch>
              <a:fillRect/>
            </a:stretch>
          </p:blipFill>
          <p:spPr bwMode="auto">
            <a:xfrm>
              <a:off x="6743700" y="2743200"/>
              <a:ext cx="228600" cy="228600"/>
            </a:xfrm>
            <a:prstGeom prst="rect">
              <a:avLst/>
            </a:prstGeom>
            <a:noFill/>
          </p:spPr>
        </p:pic>
        <p:pic>
          <p:nvPicPr>
            <p:cNvPr id="68" name="Picture 2">
              <a:extLst>
                <a:ext uri="{FF2B5EF4-FFF2-40B4-BE49-F238E27FC236}">
                  <a16:creationId xmlns:a16="http://schemas.microsoft.com/office/drawing/2014/main" id="{ADCE5DD8-CE5D-8B49-A515-8E5F53D4618D}"/>
                </a:ext>
              </a:extLst>
            </p:cNvPr>
            <p:cNvPicPr>
              <a:picLocks noChangeAspect="1" noChangeArrowheads="1"/>
            </p:cNvPicPr>
            <p:nvPr/>
          </p:nvPicPr>
          <p:blipFill>
            <a:blip r:embed="rId12" cstate="print"/>
            <a:srcRect/>
            <a:stretch>
              <a:fillRect/>
            </a:stretch>
          </p:blipFill>
          <p:spPr bwMode="auto">
            <a:xfrm>
              <a:off x="6057900" y="4914900"/>
              <a:ext cx="457200" cy="395417"/>
            </a:xfrm>
            <a:prstGeom prst="rect">
              <a:avLst/>
            </a:prstGeom>
            <a:noFill/>
            <a:ln w="9525">
              <a:noFill/>
              <a:miter lim="800000"/>
            </a:ln>
          </p:spPr>
        </p:pic>
        <p:pic>
          <p:nvPicPr>
            <p:cNvPr id="69" name="Picture 7" descr="C:\Users\michael\AppData\Local\Microsoft\Windows\Temporary Internet Files\Content.IE5\7M1LXO37\FP_Satellite_icon.svg[1].png">
              <a:extLst>
                <a:ext uri="{FF2B5EF4-FFF2-40B4-BE49-F238E27FC236}">
                  <a16:creationId xmlns:a16="http://schemas.microsoft.com/office/drawing/2014/main" id="{B781E1DD-39F3-8C41-B401-8463FF2CCC61}"/>
                </a:ext>
              </a:extLst>
            </p:cNvPr>
            <p:cNvPicPr>
              <a:picLocks noChangeAspect="1" noChangeArrowheads="1"/>
            </p:cNvPicPr>
            <p:nvPr/>
          </p:nvPicPr>
          <p:blipFill>
            <a:blip r:embed="rId7" cstate="print"/>
            <a:srcRect/>
            <a:stretch>
              <a:fillRect/>
            </a:stretch>
          </p:blipFill>
          <p:spPr bwMode="auto">
            <a:xfrm>
              <a:off x="6743700" y="2514600"/>
              <a:ext cx="228600" cy="228600"/>
            </a:xfrm>
            <a:prstGeom prst="rect">
              <a:avLst/>
            </a:prstGeom>
            <a:noFill/>
          </p:spPr>
        </p:pic>
        <p:pic>
          <p:nvPicPr>
            <p:cNvPr id="70" name="Picture 7" descr="C:\Users\michael\AppData\Local\Microsoft\Windows\Temporary Internet Files\Content.IE5\7M1LXO37\FP_Satellite_icon.svg[1].png">
              <a:extLst>
                <a:ext uri="{FF2B5EF4-FFF2-40B4-BE49-F238E27FC236}">
                  <a16:creationId xmlns:a16="http://schemas.microsoft.com/office/drawing/2014/main" id="{EEE9DEFD-78B8-2D48-BEC0-0FAD6DFCC219}"/>
                </a:ext>
              </a:extLst>
            </p:cNvPr>
            <p:cNvPicPr>
              <a:picLocks noChangeAspect="1" noChangeArrowheads="1"/>
            </p:cNvPicPr>
            <p:nvPr/>
          </p:nvPicPr>
          <p:blipFill>
            <a:blip r:embed="rId7" cstate="print"/>
            <a:srcRect/>
            <a:stretch>
              <a:fillRect/>
            </a:stretch>
          </p:blipFill>
          <p:spPr bwMode="auto">
            <a:xfrm>
              <a:off x="6457950" y="1885950"/>
              <a:ext cx="228600" cy="228600"/>
            </a:xfrm>
            <a:prstGeom prst="rect">
              <a:avLst/>
            </a:prstGeom>
            <a:noFill/>
          </p:spPr>
        </p:pic>
        <p:pic>
          <p:nvPicPr>
            <p:cNvPr id="71" name="Picture 7" descr="C:\Users\michael\AppData\Local\Microsoft\Windows\Temporary Internet Files\Content.IE5\7M1LXO37\FP_Satellite_icon.svg[1].png">
              <a:extLst>
                <a:ext uri="{FF2B5EF4-FFF2-40B4-BE49-F238E27FC236}">
                  <a16:creationId xmlns:a16="http://schemas.microsoft.com/office/drawing/2014/main" id="{FC8C2FF6-4961-2548-9DF3-C6EB3730A667}"/>
                </a:ext>
              </a:extLst>
            </p:cNvPr>
            <p:cNvPicPr>
              <a:picLocks noChangeAspect="1" noChangeArrowheads="1"/>
            </p:cNvPicPr>
            <p:nvPr/>
          </p:nvPicPr>
          <p:blipFill>
            <a:blip r:embed="rId7" cstate="print"/>
            <a:srcRect/>
            <a:stretch>
              <a:fillRect/>
            </a:stretch>
          </p:blipFill>
          <p:spPr bwMode="auto">
            <a:xfrm>
              <a:off x="6172200" y="2114550"/>
              <a:ext cx="228600" cy="228600"/>
            </a:xfrm>
            <a:prstGeom prst="rect">
              <a:avLst/>
            </a:prstGeom>
            <a:noFill/>
          </p:spPr>
        </p:pic>
        <p:pic>
          <p:nvPicPr>
            <p:cNvPr id="72" name="Picture 7" descr="C:\Users\michael\AppData\Local\Microsoft\Windows\Temporary Internet Files\Content.IE5\7M1LXO37\FP_Satellite_icon.svg[1].png">
              <a:extLst>
                <a:ext uri="{FF2B5EF4-FFF2-40B4-BE49-F238E27FC236}">
                  <a16:creationId xmlns:a16="http://schemas.microsoft.com/office/drawing/2014/main" id="{E91E037C-BDA2-A249-9F5C-B7A4032B251D}"/>
                </a:ext>
              </a:extLst>
            </p:cNvPr>
            <p:cNvPicPr>
              <a:picLocks noChangeAspect="1" noChangeArrowheads="1"/>
            </p:cNvPicPr>
            <p:nvPr/>
          </p:nvPicPr>
          <p:blipFill>
            <a:blip r:embed="rId7" cstate="print"/>
            <a:srcRect/>
            <a:stretch>
              <a:fillRect/>
            </a:stretch>
          </p:blipFill>
          <p:spPr bwMode="auto">
            <a:xfrm>
              <a:off x="6457950" y="2114550"/>
              <a:ext cx="228600" cy="228600"/>
            </a:xfrm>
            <a:prstGeom prst="rect">
              <a:avLst/>
            </a:prstGeom>
            <a:noFill/>
          </p:spPr>
        </p:pic>
        <p:pic>
          <p:nvPicPr>
            <p:cNvPr id="73" name="Picture 7" descr="C:\Users\michael\AppData\Local\Microsoft\Windows\Temporary Internet Files\Content.IE5\7M1LXO37\FP_Satellite_icon.svg[1].png">
              <a:extLst>
                <a:ext uri="{FF2B5EF4-FFF2-40B4-BE49-F238E27FC236}">
                  <a16:creationId xmlns:a16="http://schemas.microsoft.com/office/drawing/2014/main" id="{F1560FF2-478E-8A42-AE2A-C0B82CC15139}"/>
                </a:ext>
              </a:extLst>
            </p:cNvPr>
            <p:cNvPicPr>
              <a:picLocks noChangeAspect="1" noChangeArrowheads="1"/>
            </p:cNvPicPr>
            <p:nvPr/>
          </p:nvPicPr>
          <p:blipFill>
            <a:blip r:embed="rId7" cstate="print"/>
            <a:srcRect/>
            <a:stretch>
              <a:fillRect/>
            </a:stretch>
          </p:blipFill>
          <p:spPr bwMode="auto">
            <a:xfrm>
              <a:off x="6172200" y="1885950"/>
              <a:ext cx="228600" cy="228600"/>
            </a:xfrm>
            <a:prstGeom prst="rect">
              <a:avLst/>
            </a:prstGeom>
            <a:noFill/>
          </p:spPr>
        </p:pic>
        <p:pic>
          <p:nvPicPr>
            <p:cNvPr id="74" name="Picture 7" descr="C:\Users\michael\AppData\Local\Microsoft\Windows\Temporary Internet Files\Content.IE5\7M1LXO37\FP_Satellite_icon.svg[1].png">
              <a:extLst>
                <a:ext uri="{FF2B5EF4-FFF2-40B4-BE49-F238E27FC236}">
                  <a16:creationId xmlns:a16="http://schemas.microsoft.com/office/drawing/2014/main" id="{A2FF557B-32BD-C348-95A3-ACD62057F884}"/>
                </a:ext>
              </a:extLst>
            </p:cNvPr>
            <p:cNvPicPr>
              <a:picLocks noChangeAspect="1" noChangeArrowheads="1"/>
            </p:cNvPicPr>
            <p:nvPr/>
          </p:nvPicPr>
          <p:blipFill>
            <a:blip r:embed="rId7" cstate="print"/>
            <a:srcRect/>
            <a:stretch>
              <a:fillRect/>
            </a:stretch>
          </p:blipFill>
          <p:spPr bwMode="auto">
            <a:xfrm>
              <a:off x="7886700" y="2286000"/>
              <a:ext cx="228600" cy="228600"/>
            </a:xfrm>
            <a:prstGeom prst="rect">
              <a:avLst/>
            </a:prstGeom>
            <a:noFill/>
          </p:spPr>
        </p:pic>
        <p:pic>
          <p:nvPicPr>
            <p:cNvPr id="75" name="Picture 7" descr="C:\Users\michael\AppData\Local\Microsoft\Windows\Temporary Internet Files\Content.IE5\7M1LXO37\FP_Satellite_icon.svg[1].png">
              <a:extLst>
                <a:ext uri="{FF2B5EF4-FFF2-40B4-BE49-F238E27FC236}">
                  <a16:creationId xmlns:a16="http://schemas.microsoft.com/office/drawing/2014/main" id="{BAA7DFC2-897B-7441-AD1B-5FC4729AA3DB}"/>
                </a:ext>
              </a:extLst>
            </p:cNvPr>
            <p:cNvPicPr>
              <a:picLocks noChangeAspect="1" noChangeArrowheads="1"/>
            </p:cNvPicPr>
            <p:nvPr/>
          </p:nvPicPr>
          <p:blipFill>
            <a:blip r:embed="rId7" cstate="print"/>
            <a:srcRect/>
            <a:stretch>
              <a:fillRect/>
            </a:stretch>
          </p:blipFill>
          <p:spPr bwMode="auto">
            <a:xfrm>
              <a:off x="7600950" y="3200400"/>
              <a:ext cx="228600" cy="228600"/>
            </a:xfrm>
            <a:prstGeom prst="rect">
              <a:avLst/>
            </a:prstGeom>
            <a:noFill/>
          </p:spPr>
        </p:pic>
        <p:pic>
          <p:nvPicPr>
            <p:cNvPr id="76" name="Picture 7" descr="C:\Users\michael\AppData\Local\Microsoft\Windows\Temporary Internet Files\Content.IE5\7M1LXO37\FP_Satellite_icon.svg[1].png">
              <a:extLst>
                <a:ext uri="{FF2B5EF4-FFF2-40B4-BE49-F238E27FC236}">
                  <a16:creationId xmlns:a16="http://schemas.microsoft.com/office/drawing/2014/main" id="{FFEF22AC-158E-3B43-AE3A-D7BC99F29366}"/>
                </a:ext>
              </a:extLst>
            </p:cNvPr>
            <p:cNvPicPr>
              <a:picLocks noChangeAspect="1" noChangeArrowheads="1"/>
            </p:cNvPicPr>
            <p:nvPr/>
          </p:nvPicPr>
          <p:blipFill>
            <a:blip r:embed="rId7" cstate="print"/>
            <a:srcRect/>
            <a:stretch>
              <a:fillRect/>
            </a:stretch>
          </p:blipFill>
          <p:spPr bwMode="auto">
            <a:xfrm>
              <a:off x="7600950" y="2971800"/>
              <a:ext cx="228600" cy="228600"/>
            </a:xfrm>
            <a:prstGeom prst="rect">
              <a:avLst/>
            </a:prstGeom>
            <a:noFill/>
          </p:spPr>
        </p:pic>
        <p:pic>
          <p:nvPicPr>
            <p:cNvPr id="77" name="Picture 7" descr="C:\Users\michael\AppData\Local\Microsoft\Windows\Temporary Internet Files\Content.IE5\7M1LXO37\FP_Satellite_icon.svg[1].png">
              <a:extLst>
                <a:ext uri="{FF2B5EF4-FFF2-40B4-BE49-F238E27FC236}">
                  <a16:creationId xmlns:a16="http://schemas.microsoft.com/office/drawing/2014/main" id="{C0C672FF-8274-6B48-A387-E213AFDA82A6}"/>
                </a:ext>
              </a:extLst>
            </p:cNvPr>
            <p:cNvPicPr>
              <a:picLocks noChangeAspect="1" noChangeArrowheads="1"/>
            </p:cNvPicPr>
            <p:nvPr/>
          </p:nvPicPr>
          <p:blipFill>
            <a:blip r:embed="rId7" cstate="print"/>
            <a:srcRect/>
            <a:stretch>
              <a:fillRect/>
            </a:stretch>
          </p:blipFill>
          <p:spPr bwMode="auto">
            <a:xfrm>
              <a:off x="7600950" y="2743200"/>
              <a:ext cx="228600" cy="228600"/>
            </a:xfrm>
            <a:prstGeom prst="rect">
              <a:avLst/>
            </a:prstGeom>
            <a:noFill/>
          </p:spPr>
        </p:pic>
        <p:pic>
          <p:nvPicPr>
            <p:cNvPr id="78" name="Picture 7" descr="C:\Users\michael\AppData\Local\Microsoft\Windows\Temporary Internet Files\Content.IE5\7M1LXO37\FP_Satellite_icon.svg[1].png">
              <a:extLst>
                <a:ext uri="{FF2B5EF4-FFF2-40B4-BE49-F238E27FC236}">
                  <a16:creationId xmlns:a16="http://schemas.microsoft.com/office/drawing/2014/main" id="{E8FAFB3C-2EBA-5C41-8259-B9782F648E6F}"/>
                </a:ext>
              </a:extLst>
            </p:cNvPr>
            <p:cNvPicPr>
              <a:picLocks noChangeAspect="1" noChangeArrowheads="1"/>
            </p:cNvPicPr>
            <p:nvPr/>
          </p:nvPicPr>
          <p:blipFill>
            <a:blip r:embed="rId7" cstate="print"/>
            <a:srcRect/>
            <a:stretch>
              <a:fillRect/>
            </a:stretch>
          </p:blipFill>
          <p:spPr bwMode="auto">
            <a:xfrm>
              <a:off x="7600950" y="2514600"/>
              <a:ext cx="228600" cy="228600"/>
            </a:xfrm>
            <a:prstGeom prst="rect">
              <a:avLst/>
            </a:prstGeom>
            <a:noFill/>
          </p:spPr>
        </p:pic>
        <p:pic>
          <p:nvPicPr>
            <p:cNvPr id="79" name="Picture 7" descr="C:\Users\michael\AppData\Local\Microsoft\Windows\Temporary Internet Files\Content.IE5\7M1LXO37\FP_Satellite_icon.svg[1].png">
              <a:extLst>
                <a:ext uri="{FF2B5EF4-FFF2-40B4-BE49-F238E27FC236}">
                  <a16:creationId xmlns:a16="http://schemas.microsoft.com/office/drawing/2014/main" id="{395B86C8-5E25-9D4A-A36B-DFBE2CC1A138}"/>
                </a:ext>
              </a:extLst>
            </p:cNvPr>
            <p:cNvPicPr>
              <a:picLocks noChangeAspect="1" noChangeArrowheads="1"/>
            </p:cNvPicPr>
            <p:nvPr/>
          </p:nvPicPr>
          <p:blipFill>
            <a:blip r:embed="rId7" cstate="print"/>
            <a:srcRect/>
            <a:stretch>
              <a:fillRect/>
            </a:stretch>
          </p:blipFill>
          <p:spPr bwMode="auto">
            <a:xfrm>
              <a:off x="7886700" y="3200400"/>
              <a:ext cx="228600" cy="228600"/>
            </a:xfrm>
            <a:prstGeom prst="rect">
              <a:avLst/>
            </a:prstGeom>
            <a:noFill/>
          </p:spPr>
        </p:pic>
        <p:pic>
          <p:nvPicPr>
            <p:cNvPr id="80" name="Picture 7" descr="C:\Users\michael\AppData\Local\Microsoft\Windows\Temporary Internet Files\Content.IE5\7M1LXO37\FP_Satellite_icon.svg[1].png">
              <a:extLst>
                <a:ext uri="{FF2B5EF4-FFF2-40B4-BE49-F238E27FC236}">
                  <a16:creationId xmlns:a16="http://schemas.microsoft.com/office/drawing/2014/main" id="{C94BD8A7-3F5A-864D-A42B-FD0D215D7ABD}"/>
                </a:ext>
              </a:extLst>
            </p:cNvPr>
            <p:cNvPicPr>
              <a:picLocks noChangeAspect="1" noChangeArrowheads="1"/>
            </p:cNvPicPr>
            <p:nvPr/>
          </p:nvPicPr>
          <p:blipFill>
            <a:blip r:embed="rId7" cstate="print"/>
            <a:srcRect/>
            <a:stretch>
              <a:fillRect/>
            </a:stretch>
          </p:blipFill>
          <p:spPr bwMode="auto">
            <a:xfrm>
              <a:off x="7886700" y="2971800"/>
              <a:ext cx="228600" cy="228600"/>
            </a:xfrm>
            <a:prstGeom prst="rect">
              <a:avLst/>
            </a:prstGeom>
            <a:noFill/>
          </p:spPr>
        </p:pic>
        <p:pic>
          <p:nvPicPr>
            <p:cNvPr id="81" name="Picture 7" descr="C:\Users\michael\AppData\Local\Microsoft\Windows\Temporary Internet Files\Content.IE5\7M1LXO37\FP_Satellite_icon.svg[1].png">
              <a:extLst>
                <a:ext uri="{FF2B5EF4-FFF2-40B4-BE49-F238E27FC236}">
                  <a16:creationId xmlns:a16="http://schemas.microsoft.com/office/drawing/2014/main" id="{F692EB51-B8F5-0342-90C0-CF1BF3F41084}"/>
                </a:ext>
              </a:extLst>
            </p:cNvPr>
            <p:cNvPicPr>
              <a:picLocks noChangeAspect="1" noChangeArrowheads="1"/>
            </p:cNvPicPr>
            <p:nvPr/>
          </p:nvPicPr>
          <p:blipFill>
            <a:blip r:embed="rId7" cstate="print"/>
            <a:srcRect/>
            <a:stretch>
              <a:fillRect/>
            </a:stretch>
          </p:blipFill>
          <p:spPr bwMode="auto">
            <a:xfrm>
              <a:off x="7886700" y="2743200"/>
              <a:ext cx="228600" cy="228600"/>
            </a:xfrm>
            <a:prstGeom prst="rect">
              <a:avLst/>
            </a:prstGeom>
            <a:noFill/>
          </p:spPr>
        </p:pic>
        <p:pic>
          <p:nvPicPr>
            <p:cNvPr id="82" name="Picture 7" descr="C:\Users\michael\AppData\Local\Microsoft\Windows\Temporary Internet Files\Content.IE5\7M1LXO37\FP_Satellite_icon.svg[1].png">
              <a:extLst>
                <a:ext uri="{FF2B5EF4-FFF2-40B4-BE49-F238E27FC236}">
                  <a16:creationId xmlns:a16="http://schemas.microsoft.com/office/drawing/2014/main" id="{12048C12-7669-8C46-81D7-6B8A122363F4}"/>
                </a:ext>
              </a:extLst>
            </p:cNvPr>
            <p:cNvPicPr>
              <a:picLocks noChangeAspect="1" noChangeArrowheads="1"/>
            </p:cNvPicPr>
            <p:nvPr/>
          </p:nvPicPr>
          <p:blipFill>
            <a:blip r:embed="rId7" cstate="print"/>
            <a:srcRect/>
            <a:stretch>
              <a:fillRect/>
            </a:stretch>
          </p:blipFill>
          <p:spPr bwMode="auto">
            <a:xfrm>
              <a:off x="7886700" y="2514600"/>
              <a:ext cx="228600" cy="228600"/>
            </a:xfrm>
            <a:prstGeom prst="rect">
              <a:avLst/>
            </a:prstGeom>
            <a:noFill/>
          </p:spPr>
        </p:pic>
        <p:pic>
          <p:nvPicPr>
            <p:cNvPr id="83" name="Picture 7" descr="C:\Users\michael\AppData\Local\Microsoft\Windows\Temporary Internet Files\Content.IE5\7M1LXO37\FP_Satellite_icon.svg[1].png">
              <a:extLst>
                <a:ext uri="{FF2B5EF4-FFF2-40B4-BE49-F238E27FC236}">
                  <a16:creationId xmlns:a16="http://schemas.microsoft.com/office/drawing/2014/main" id="{785A2A54-6342-EE4F-B10B-143F9C136E77}"/>
                </a:ext>
              </a:extLst>
            </p:cNvPr>
            <p:cNvPicPr>
              <a:picLocks noChangeAspect="1" noChangeArrowheads="1"/>
            </p:cNvPicPr>
            <p:nvPr/>
          </p:nvPicPr>
          <p:blipFill>
            <a:blip r:embed="rId7" cstate="print"/>
            <a:srcRect/>
            <a:stretch>
              <a:fillRect/>
            </a:stretch>
          </p:blipFill>
          <p:spPr bwMode="auto">
            <a:xfrm>
              <a:off x="7600950" y="2286000"/>
              <a:ext cx="228600" cy="228600"/>
            </a:xfrm>
            <a:prstGeom prst="rect">
              <a:avLst/>
            </a:prstGeom>
            <a:noFill/>
          </p:spPr>
        </p:pic>
        <p:pic>
          <p:nvPicPr>
            <p:cNvPr id="84" name="Picture 7" descr="C:\Users\michael\AppData\Local\Microsoft\Windows\Temporary Internet Files\Content.IE5\7M1LXO37\FP_Satellite_icon.svg[1].png">
              <a:extLst>
                <a:ext uri="{FF2B5EF4-FFF2-40B4-BE49-F238E27FC236}">
                  <a16:creationId xmlns:a16="http://schemas.microsoft.com/office/drawing/2014/main" id="{7822956B-68C8-B44B-9CE1-B28D29FF2AB6}"/>
                </a:ext>
              </a:extLst>
            </p:cNvPr>
            <p:cNvPicPr>
              <a:picLocks noChangeAspect="1" noChangeArrowheads="1"/>
            </p:cNvPicPr>
            <p:nvPr/>
          </p:nvPicPr>
          <p:blipFill>
            <a:blip r:embed="rId7" cstate="print"/>
            <a:srcRect/>
            <a:stretch>
              <a:fillRect/>
            </a:stretch>
          </p:blipFill>
          <p:spPr bwMode="auto">
            <a:xfrm>
              <a:off x="8172450" y="3200400"/>
              <a:ext cx="228600" cy="228600"/>
            </a:xfrm>
            <a:prstGeom prst="rect">
              <a:avLst/>
            </a:prstGeom>
            <a:noFill/>
          </p:spPr>
        </p:pic>
        <p:pic>
          <p:nvPicPr>
            <p:cNvPr id="85" name="Picture 7" descr="C:\Users\michael\AppData\Local\Microsoft\Windows\Temporary Internet Files\Content.IE5\7M1LXO37\FP_Satellite_icon.svg[1].png">
              <a:extLst>
                <a:ext uri="{FF2B5EF4-FFF2-40B4-BE49-F238E27FC236}">
                  <a16:creationId xmlns:a16="http://schemas.microsoft.com/office/drawing/2014/main" id="{4D32CA88-B311-A24C-8E82-9A7EEF9FCC9C}"/>
                </a:ext>
              </a:extLst>
            </p:cNvPr>
            <p:cNvPicPr>
              <a:picLocks noChangeAspect="1" noChangeArrowheads="1"/>
            </p:cNvPicPr>
            <p:nvPr/>
          </p:nvPicPr>
          <p:blipFill>
            <a:blip r:embed="rId7" cstate="print"/>
            <a:srcRect/>
            <a:stretch>
              <a:fillRect/>
            </a:stretch>
          </p:blipFill>
          <p:spPr bwMode="auto">
            <a:xfrm>
              <a:off x="8172450" y="2971800"/>
              <a:ext cx="228600" cy="228600"/>
            </a:xfrm>
            <a:prstGeom prst="rect">
              <a:avLst/>
            </a:prstGeom>
            <a:noFill/>
          </p:spPr>
        </p:pic>
        <p:pic>
          <p:nvPicPr>
            <p:cNvPr id="86" name="Picture 7" descr="C:\Users\michael\AppData\Local\Microsoft\Windows\Temporary Internet Files\Content.IE5\7M1LXO37\FP_Satellite_icon.svg[1].png">
              <a:extLst>
                <a:ext uri="{FF2B5EF4-FFF2-40B4-BE49-F238E27FC236}">
                  <a16:creationId xmlns:a16="http://schemas.microsoft.com/office/drawing/2014/main" id="{0CC07C07-83CD-3041-9EB2-EBE8A10F702C}"/>
                </a:ext>
              </a:extLst>
            </p:cNvPr>
            <p:cNvPicPr>
              <a:picLocks noChangeAspect="1" noChangeArrowheads="1"/>
            </p:cNvPicPr>
            <p:nvPr/>
          </p:nvPicPr>
          <p:blipFill>
            <a:blip r:embed="rId7" cstate="print"/>
            <a:srcRect/>
            <a:stretch>
              <a:fillRect/>
            </a:stretch>
          </p:blipFill>
          <p:spPr bwMode="auto">
            <a:xfrm>
              <a:off x="8172450" y="2743200"/>
              <a:ext cx="228600" cy="228600"/>
            </a:xfrm>
            <a:prstGeom prst="rect">
              <a:avLst/>
            </a:prstGeom>
            <a:noFill/>
          </p:spPr>
        </p:pic>
        <p:pic>
          <p:nvPicPr>
            <p:cNvPr id="87" name="Picture 7" descr="C:\Users\michael\AppData\Local\Microsoft\Windows\Temporary Internet Files\Content.IE5\7M1LXO37\FP_Satellite_icon.svg[1].png">
              <a:extLst>
                <a:ext uri="{FF2B5EF4-FFF2-40B4-BE49-F238E27FC236}">
                  <a16:creationId xmlns:a16="http://schemas.microsoft.com/office/drawing/2014/main" id="{7217C404-C5D2-B44B-90CE-EF683DE2BCD8}"/>
                </a:ext>
              </a:extLst>
            </p:cNvPr>
            <p:cNvPicPr>
              <a:picLocks noChangeAspect="1" noChangeArrowheads="1"/>
            </p:cNvPicPr>
            <p:nvPr/>
          </p:nvPicPr>
          <p:blipFill>
            <a:blip r:embed="rId7" cstate="print"/>
            <a:srcRect/>
            <a:stretch>
              <a:fillRect/>
            </a:stretch>
          </p:blipFill>
          <p:spPr bwMode="auto">
            <a:xfrm>
              <a:off x="8172450" y="2514600"/>
              <a:ext cx="228600" cy="228600"/>
            </a:xfrm>
            <a:prstGeom prst="rect">
              <a:avLst/>
            </a:prstGeom>
            <a:noFill/>
          </p:spPr>
        </p:pic>
        <p:pic>
          <p:nvPicPr>
            <p:cNvPr id="88" name="Picture 7" descr="C:\Users\michael\AppData\Local\Microsoft\Windows\Temporary Internet Files\Content.IE5\7M1LXO37\FP_Satellite_icon.svg[1].png">
              <a:extLst>
                <a:ext uri="{FF2B5EF4-FFF2-40B4-BE49-F238E27FC236}">
                  <a16:creationId xmlns:a16="http://schemas.microsoft.com/office/drawing/2014/main" id="{B59A7EA3-E5C9-3D41-8169-FA13E3CEFC86}"/>
                </a:ext>
              </a:extLst>
            </p:cNvPr>
            <p:cNvPicPr>
              <a:picLocks noChangeAspect="1" noChangeArrowheads="1"/>
            </p:cNvPicPr>
            <p:nvPr/>
          </p:nvPicPr>
          <p:blipFill>
            <a:blip r:embed="rId7" cstate="print"/>
            <a:srcRect/>
            <a:stretch>
              <a:fillRect/>
            </a:stretch>
          </p:blipFill>
          <p:spPr bwMode="auto">
            <a:xfrm>
              <a:off x="7886700" y="1885950"/>
              <a:ext cx="228600" cy="228600"/>
            </a:xfrm>
            <a:prstGeom prst="rect">
              <a:avLst/>
            </a:prstGeom>
            <a:noFill/>
          </p:spPr>
        </p:pic>
        <p:pic>
          <p:nvPicPr>
            <p:cNvPr id="89" name="Picture 7" descr="C:\Users\michael\AppData\Local\Microsoft\Windows\Temporary Internet Files\Content.IE5\7M1LXO37\FP_Satellite_icon.svg[1].png">
              <a:extLst>
                <a:ext uri="{FF2B5EF4-FFF2-40B4-BE49-F238E27FC236}">
                  <a16:creationId xmlns:a16="http://schemas.microsoft.com/office/drawing/2014/main" id="{3DFFF4CF-9E7A-5844-B843-FEEF2873D8B5}"/>
                </a:ext>
              </a:extLst>
            </p:cNvPr>
            <p:cNvPicPr>
              <a:picLocks noChangeAspect="1" noChangeArrowheads="1"/>
            </p:cNvPicPr>
            <p:nvPr/>
          </p:nvPicPr>
          <p:blipFill>
            <a:blip r:embed="rId7" cstate="print"/>
            <a:srcRect/>
            <a:stretch>
              <a:fillRect/>
            </a:stretch>
          </p:blipFill>
          <p:spPr bwMode="auto">
            <a:xfrm>
              <a:off x="7600950" y="2114550"/>
              <a:ext cx="228600" cy="228600"/>
            </a:xfrm>
            <a:prstGeom prst="rect">
              <a:avLst/>
            </a:prstGeom>
            <a:noFill/>
          </p:spPr>
        </p:pic>
        <p:pic>
          <p:nvPicPr>
            <p:cNvPr id="90" name="Picture 7" descr="C:\Users\michael\AppData\Local\Microsoft\Windows\Temporary Internet Files\Content.IE5\7M1LXO37\FP_Satellite_icon.svg[1].png">
              <a:extLst>
                <a:ext uri="{FF2B5EF4-FFF2-40B4-BE49-F238E27FC236}">
                  <a16:creationId xmlns:a16="http://schemas.microsoft.com/office/drawing/2014/main" id="{C04BB8DA-9F75-E540-A130-080E0093F9E4}"/>
                </a:ext>
              </a:extLst>
            </p:cNvPr>
            <p:cNvPicPr>
              <a:picLocks noChangeAspect="1" noChangeArrowheads="1"/>
            </p:cNvPicPr>
            <p:nvPr/>
          </p:nvPicPr>
          <p:blipFill>
            <a:blip r:embed="rId7" cstate="print"/>
            <a:srcRect/>
            <a:stretch>
              <a:fillRect/>
            </a:stretch>
          </p:blipFill>
          <p:spPr bwMode="auto">
            <a:xfrm>
              <a:off x="7886700" y="2114550"/>
              <a:ext cx="228600" cy="228600"/>
            </a:xfrm>
            <a:prstGeom prst="rect">
              <a:avLst/>
            </a:prstGeom>
            <a:noFill/>
          </p:spPr>
        </p:pic>
        <p:pic>
          <p:nvPicPr>
            <p:cNvPr id="91" name="Picture 7" descr="C:\Users\michael\AppData\Local\Microsoft\Windows\Temporary Internet Files\Content.IE5\7M1LXO37\FP_Satellite_icon.svg[1].png">
              <a:extLst>
                <a:ext uri="{FF2B5EF4-FFF2-40B4-BE49-F238E27FC236}">
                  <a16:creationId xmlns:a16="http://schemas.microsoft.com/office/drawing/2014/main" id="{7C2281E4-877E-F44D-9B36-A79B80462C22}"/>
                </a:ext>
              </a:extLst>
            </p:cNvPr>
            <p:cNvPicPr>
              <a:picLocks noChangeAspect="1" noChangeArrowheads="1"/>
            </p:cNvPicPr>
            <p:nvPr/>
          </p:nvPicPr>
          <p:blipFill>
            <a:blip r:embed="rId7" cstate="print"/>
            <a:srcRect/>
            <a:stretch>
              <a:fillRect/>
            </a:stretch>
          </p:blipFill>
          <p:spPr bwMode="auto">
            <a:xfrm>
              <a:off x="7600950" y="1885950"/>
              <a:ext cx="228600" cy="228600"/>
            </a:xfrm>
            <a:prstGeom prst="rect">
              <a:avLst/>
            </a:prstGeom>
            <a:noFill/>
          </p:spPr>
        </p:pic>
        <p:pic>
          <p:nvPicPr>
            <p:cNvPr id="92" name="Picture 7" descr="C:\Users\michael\AppData\Local\Microsoft\Windows\Temporary Internet Files\Content.IE5\7M1LXO37\FP_Satellite_icon.svg[1].png">
              <a:extLst>
                <a:ext uri="{FF2B5EF4-FFF2-40B4-BE49-F238E27FC236}">
                  <a16:creationId xmlns:a16="http://schemas.microsoft.com/office/drawing/2014/main" id="{24E2AE36-4FEF-3944-827C-352A0FFB1591}"/>
                </a:ext>
              </a:extLst>
            </p:cNvPr>
            <p:cNvPicPr>
              <a:picLocks noChangeAspect="1" noChangeArrowheads="1"/>
            </p:cNvPicPr>
            <p:nvPr/>
          </p:nvPicPr>
          <p:blipFill>
            <a:blip r:embed="rId7" cstate="print"/>
            <a:srcRect/>
            <a:stretch>
              <a:fillRect/>
            </a:stretch>
          </p:blipFill>
          <p:spPr bwMode="auto">
            <a:xfrm>
              <a:off x="8172450" y="2343150"/>
              <a:ext cx="228600" cy="228600"/>
            </a:xfrm>
            <a:prstGeom prst="rect">
              <a:avLst/>
            </a:prstGeom>
            <a:noFill/>
          </p:spPr>
        </p:pic>
        <p:pic>
          <p:nvPicPr>
            <p:cNvPr id="93" name="Picture 7" descr="C:\Users\michael\AppData\Local\Microsoft\Windows\Temporary Internet Files\Content.IE5\7M1LXO37\FP_Satellite_icon.svg[1].png">
              <a:extLst>
                <a:ext uri="{FF2B5EF4-FFF2-40B4-BE49-F238E27FC236}">
                  <a16:creationId xmlns:a16="http://schemas.microsoft.com/office/drawing/2014/main" id="{D061053D-2932-0442-8987-32FCCB1D6448}"/>
                </a:ext>
              </a:extLst>
            </p:cNvPr>
            <p:cNvPicPr>
              <a:picLocks noChangeAspect="1" noChangeArrowheads="1"/>
            </p:cNvPicPr>
            <p:nvPr/>
          </p:nvPicPr>
          <p:blipFill>
            <a:blip r:embed="rId7" cstate="print"/>
            <a:srcRect/>
            <a:stretch>
              <a:fillRect/>
            </a:stretch>
          </p:blipFill>
          <p:spPr bwMode="auto">
            <a:xfrm>
              <a:off x="8172450" y="2114550"/>
              <a:ext cx="228600" cy="228600"/>
            </a:xfrm>
            <a:prstGeom prst="rect">
              <a:avLst/>
            </a:prstGeom>
            <a:noFill/>
          </p:spPr>
        </p:pic>
        <p:pic>
          <p:nvPicPr>
            <p:cNvPr id="94" name="Picture 7" descr="C:\Users\michael\AppData\Local\Microsoft\Windows\Temporary Internet Files\Content.IE5\7M1LXO37\FP_Satellite_icon.svg[1].png">
              <a:extLst>
                <a:ext uri="{FF2B5EF4-FFF2-40B4-BE49-F238E27FC236}">
                  <a16:creationId xmlns:a16="http://schemas.microsoft.com/office/drawing/2014/main" id="{16138531-296C-8C4B-AA8C-F20DDC443ECE}"/>
                </a:ext>
              </a:extLst>
            </p:cNvPr>
            <p:cNvPicPr>
              <a:picLocks noChangeAspect="1" noChangeArrowheads="1"/>
            </p:cNvPicPr>
            <p:nvPr/>
          </p:nvPicPr>
          <p:blipFill>
            <a:blip r:embed="rId7" cstate="print"/>
            <a:srcRect/>
            <a:stretch>
              <a:fillRect/>
            </a:stretch>
          </p:blipFill>
          <p:spPr bwMode="auto">
            <a:xfrm>
              <a:off x="8172450" y="1885950"/>
              <a:ext cx="228600" cy="228600"/>
            </a:xfrm>
            <a:prstGeom prst="rect">
              <a:avLst/>
            </a:prstGeom>
            <a:noFill/>
          </p:spPr>
        </p:pic>
        <p:pic>
          <p:nvPicPr>
            <p:cNvPr id="95" name="Picture 3">
              <a:extLst>
                <a:ext uri="{FF2B5EF4-FFF2-40B4-BE49-F238E27FC236}">
                  <a16:creationId xmlns:a16="http://schemas.microsoft.com/office/drawing/2014/main" id="{8974B524-40BB-2C4F-B36B-39A3B9E661C3}"/>
                </a:ext>
              </a:extLst>
            </p:cNvPr>
            <p:cNvPicPr>
              <a:picLocks noChangeAspect="1" noChangeArrowheads="1"/>
            </p:cNvPicPr>
            <p:nvPr/>
          </p:nvPicPr>
          <p:blipFill>
            <a:blip r:embed="rId11" cstate="print"/>
            <a:srcRect/>
            <a:stretch>
              <a:fillRect/>
            </a:stretch>
          </p:blipFill>
          <p:spPr bwMode="auto">
            <a:xfrm>
              <a:off x="6515100" y="4514850"/>
              <a:ext cx="464574" cy="400050"/>
            </a:xfrm>
            <a:prstGeom prst="rect">
              <a:avLst/>
            </a:prstGeom>
            <a:noFill/>
            <a:ln w="9525">
              <a:noFill/>
              <a:miter lim="800000"/>
            </a:ln>
          </p:spPr>
        </p:pic>
        <p:pic>
          <p:nvPicPr>
            <p:cNvPr id="96" name="Picture 2">
              <a:extLst>
                <a:ext uri="{FF2B5EF4-FFF2-40B4-BE49-F238E27FC236}">
                  <a16:creationId xmlns:a16="http://schemas.microsoft.com/office/drawing/2014/main" id="{E48F24DD-BCE5-CD40-BB39-2294210216F2}"/>
                </a:ext>
              </a:extLst>
            </p:cNvPr>
            <p:cNvPicPr>
              <a:picLocks noChangeAspect="1" noChangeArrowheads="1"/>
            </p:cNvPicPr>
            <p:nvPr/>
          </p:nvPicPr>
          <p:blipFill>
            <a:blip r:embed="rId13" cstate="print"/>
            <a:srcRect/>
            <a:stretch>
              <a:fillRect/>
            </a:stretch>
          </p:blipFill>
          <p:spPr bwMode="auto">
            <a:xfrm>
              <a:off x="6567678" y="4972050"/>
              <a:ext cx="404623" cy="342900"/>
            </a:xfrm>
            <a:prstGeom prst="rect">
              <a:avLst/>
            </a:prstGeom>
            <a:noFill/>
            <a:ln w="9525">
              <a:noFill/>
              <a:miter lim="800000"/>
            </a:ln>
          </p:spPr>
        </p:pic>
        <p:pic>
          <p:nvPicPr>
            <p:cNvPr id="97" name="Picture 5">
              <a:extLst>
                <a:ext uri="{FF2B5EF4-FFF2-40B4-BE49-F238E27FC236}">
                  <a16:creationId xmlns:a16="http://schemas.microsoft.com/office/drawing/2014/main" id="{2A4CEAB6-4B3B-6A44-A9D4-48CF528555C3}"/>
                </a:ext>
              </a:extLst>
            </p:cNvPr>
            <p:cNvPicPr>
              <a:picLocks noChangeAspect="1" noChangeArrowheads="1"/>
            </p:cNvPicPr>
            <p:nvPr/>
          </p:nvPicPr>
          <p:blipFill>
            <a:blip r:embed="rId5" cstate="print"/>
            <a:srcRect/>
            <a:stretch>
              <a:fillRect/>
            </a:stretch>
          </p:blipFill>
          <p:spPr bwMode="auto">
            <a:xfrm>
              <a:off x="6090257" y="3714751"/>
              <a:ext cx="457200" cy="387803"/>
            </a:xfrm>
            <a:prstGeom prst="rect">
              <a:avLst/>
            </a:prstGeom>
            <a:noFill/>
            <a:ln w="9525">
              <a:noFill/>
              <a:miter lim="800000"/>
            </a:ln>
          </p:spPr>
        </p:pic>
        <p:pic>
          <p:nvPicPr>
            <p:cNvPr id="98" name="Picture 6">
              <a:extLst>
                <a:ext uri="{FF2B5EF4-FFF2-40B4-BE49-F238E27FC236}">
                  <a16:creationId xmlns:a16="http://schemas.microsoft.com/office/drawing/2014/main" id="{8DFA55FB-A8D5-674C-BCA7-28E7E48BB244}"/>
                </a:ext>
              </a:extLst>
            </p:cNvPr>
            <p:cNvPicPr>
              <a:picLocks noChangeAspect="1" noChangeArrowheads="1"/>
            </p:cNvPicPr>
            <p:nvPr/>
          </p:nvPicPr>
          <p:blipFill>
            <a:blip r:embed="rId6" cstate="print"/>
            <a:srcRect/>
            <a:stretch>
              <a:fillRect/>
            </a:stretch>
          </p:blipFill>
          <p:spPr bwMode="auto">
            <a:xfrm>
              <a:off x="6078581" y="4114800"/>
              <a:ext cx="468877" cy="389335"/>
            </a:xfrm>
            <a:prstGeom prst="rect">
              <a:avLst/>
            </a:prstGeom>
            <a:noFill/>
            <a:ln w="9525">
              <a:noFill/>
              <a:miter lim="800000"/>
            </a:ln>
          </p:spPr>
        </p:pic>
        <p:pic>
          <p:nvPicPr>
            <p:cNvPr id="99" name="Picture 8">
              <a:extLst>
                <a:ext uri="{FF2B5EF4-FFF2-40B4-BE49-F238E27FC236}">
                  <a16:creationId xmlns:a16="http://schemas.microsoft.com/office/drawing/2014/main" id="{C29E44D4-2ABD-5445-8E64-F9364E183B71}"/>
                </a:ext>
              </a:extLst>
            </p:cNvPr>
            <p:cNvPicPr>
              <a:picLocks noChangeAspect="1" noChangeArrowheads="1"/>
            </p:cNvPicPr>
            <p:nvPr/>
          </p:nvPicPr>
          <p:blipFill>
            <a:blip r:embed="rId8" cstate="print"/>
            <a:srcRect/>
            <a:stretch>
              <a:fillRect/>
            </a:stretch>
          </p:blipFill>
          <p:spPr bwMode="auto">
            <a:xfrm>
              <a:off x="6572250" y="3714750"/>
              <a:ext cx="457200" cy="402672"/>
            </a:xfrm>
            <a:prstGeom prst="rect">
              <a:avLst/>
            </a:prstGeom>
            <a:noFill/>
            <a:ln w="9525">
              <a:noFill/>
              <a:miter lim="800000"/>
            </a:ln>
          </p:spPr>
        </p:pic>
        <p:pic>
          <p:nvPicPr>
            <p:cNvPr id="100" name="Picture 9">
              <a:extLst>
                <a:ext uri="{FF2B5EF4-FFF2-40B4-BE49-F238E27FC236}">
                  <a16:creationId xmlns:a16="http://schemas.microsoft.com/office/drawing/2014/main" id="{C7712FA0-AC84-A845-A071-9A781CA4C95C}"/>
                </a:ext>
              </a:extLst>
            </p:cNvPr>
            <p:cNvPicPr>
              <a:picLocks noChangeAspect="1" noChangeArrowheads="1"/>
            </p:cNvPicPr>
            <p:nvPr/>
          </p:nvPicPr>
          <p:blipFill>
            <a:blip r:embed="rId9" cstate="print"/>
            <a:srcRect/>
            <a:stretch>
              <a:fillRect/>
            </a:stretch>
          </p:blipFill>
          <p:spPr bwMode="auto">
            <a:xfrm>
              <a:off x="6572251" y="4114801"/>
              <a:ext cx="457199" cy="402671"/>
            </a:xfrm>
            <a:prstGeom prst="rect">
              <a:avLst/>
            </a:prstGeom>
            <a:noFill/>
            <a:ln w="9525">
              <a:noFill/>
              <a:miter lim="800000"/>
            </a:ln>
          </p:spPr>
        </p:pic>
        <p:pic>
          <p:nvPicPr>
            <p:cNvPr id="101" name="Picture 10">
              <a:extLst>
                <a:ext uri="{FF2B5EF4-FFF2-40B4-BE49-F238E27FC236}">
                  <a16:creationId xmlns:a16="http://schemas.microsoft.com/office/drawing/2014/main" id="{F581F121-0A83-C048-A8DE-34A53BAC4604}"/>
                </a:ext>
              </a:extLst>
            </p:cNvPr>
            <p:cNvPicPr>
              <a:picLocks noChangeAspect="1" noChangeArrowheads="1"/>
            </p:cNvPicPr>
            <p:nvPr/>
          </p:nvPicPr>
          <p:blipFill>
            <a:blip r:embed="rId10" cstate="print"/>
            <a:srcRect/>
            <a:stretch>
              <a:fillRect/>
            </a:stretch>
          </p:blipFill>
          <p:spPr bwMode="auto">
            <a:xfrm>
              <a:off x="7429500" y="4514850"/>
              <a:ext cx="479181" cy="400050"/>
            </a:xfrm>
            <a:prstGeom prst="rect">
              <a:avLst/>
            </a:prstGeom>
            <a:noFill/>
            <a:ln w="9525">
              <a:noFill/>
              <a:miter lim="800000"/>
            </a:ln>
          </p:spPr>
        </p:pic>
        <p:pic>
          <p:nvPicPr>
            <p:cNvPr id="102" name="Picture 2">
              <a:extLst>
                <a:ext uri="{FF2B5EF4-FFF2-40B4-BE49-F238E27FC236}">
                  <a16:creationId xmlns:a16="http://schemas.microsoft.com/office/drawing/2014/main" id="{BA1FE838-10D5-3449-B5CB-C9F68A626F78}"/>
                </a:ext>
              </a:extLst>
            </p:cNvPr>
            <p:cNvPicPr>
              <a:picLocks noChangeAspect="1" noChangeArrowheads="1"/>
            </p:cNvPicPr>
            <p:nvPr/>
          </p:nvPicPr>
          <p:blipFill>
            <a:blip r:embed="rId12" cstate="print"/>
            <a:srcRect/>
            <a:stretch>
              <a:fillRect/>
            </a:stretch>
          </p:blipFill>
          <p:spPr bwMode="auto">
            <a:xfrm>
              <a:off x="7429500" y="4914900"/>
              <a:ext cx="457200" cy="395417"/>
            </a:xfrm>
            <a:prstGeom prst="rect">
              <a:avLst/>
            </a:prstGeom>
            <a:noFill/>
            <a:ln w="9525">
              <a:noFill/>
              <a:miter lim="800000"/>
            </a:ln>
          </p:spPr>
        </p:pic>
        <p:pic>
          <p:nvPicPr>
            <p:cNvPr id="103" name="Picture 3">
              <a:extLst>
                <a:ext uri="{FF2B5EF4-FFF2-40B4-BE49-F238E27FC236}">
                  <a16:creationId xmlns:a16="http://schemas.microsoft.com/office/drawing/2014/main" id="{E0BD218F-F428-924A-A35F-334CC25ECE85}"/>
                </a:ext>
              </a:extLst>
            </p:cNvPr>
            <p:cNvPicPr>
              <a:picLocks noChangeAspect="1" noChangeArrowheads="1"/>
            </p:cNvPicPr>
            <p:nvPr/>
          </p:nvPicPr>
          <p:blipFill>
            <a:blip r:embed="rId11" cstate="print"/>
            <a:srcRect/>
            <a:stretch>
              <a:fillRect/>
            </a:stretch>
          </p:blipFill>
          <p:spPr bwMode="auto">
            <a:xfrm>
              <a:off x="7886700" y="4514850"/>
              <a:ext cx="464574" cy="400050"/>
            </a:xfrm>
            <a:prstGeom prst="rect">
              <a:avLst/>
            </a:prstGeom>
            <a:noFill/>
            <a:ln w="9525">
              <a:noFill/>
              <a:miter lim="800000"/>
            </a:ln>
          </p:spPr>
        </p:pic>
        <p:pic>
          <p:nvPicPr>
            <p:cNvPr id="104" name="Picture 2">
              <a:extLst>
                <a:ext uri="{FF2B5EF4-FFF2-40B4-BE49-F238E27FC236}">
                  <a16:creationId xmlns:a16="http://schemas.microsoft.com/office/drawing/2014/main" id="{589D67A6-BB14-AC4B-AABE-61849FED9359}"/>
                </a:ext>
              </a:extLst>
            </p:cNvPr>
            <p:cNvPicPr>
              <a:picLocks noChangeAspect="1" noChangeArrowheads="1"/>
            </p:cNvPicPr>
            <p:nvPr/>
          </p:nvPicPr>
          <p:blipFill>
            <a:blip r:embed="rId13" cstate="print"/>
            <a:srcRect/>
            <a:stretch>
              <a:fillRect/>
            </a:stretch>
          </p:blipFill>
          <p:spPr bwMode="auto">
            <a:xfrm>
              <a:off x="7939278" y="4972050"/>
              <a:ext cx="404623" cy="342900"/>
            </a:xfrm>
            <a:prstGeom prst="rect">
              <a:avLst/>
            </a:prstGeom>
            <a:noFill/>
            <a:ln w="9525">
              <a:noFill/>
              <a:miter lim="800000"/>
            </a:ln>
          </p:spPr>
        </p:pic>
        <p:pic>
          <p:nvPicPr>
            <p:cNvPr id="105" name="Picture 5">
              <a:extLst>
                <a:ext uri="{FF2B5EF4-FFF2-40B4-BE49-F238E27FC236}">
                  <a16:creationId xmlns:a16="http://schemas.microsoft.com/office/drawing/2014/main" id="{8FCEED9A-1BF2-394E-B724-290F34855FE1}"/>
                </a:ext>
              </a:extLst>
            </p:cNvPr>
            <p:cNvPicPr>
              <a:picLocks noChangeAspect="1" noChangeArrowheads="1"/>
            </p:cNvPicPr>
            <p:nvPr/>
          </p:nvPicPr>
          <p:blipFill>
            <a:blip r:embed="rId5" cstate="print"/>
            <a:srcRect/>
            <a:stretch>
              <a:fillRect/>
            </a:stretch>
          </p:blipFill>
          <p:spPr bwMode="auto">
            <a:xfrm>
              <a:off x="7461857" y="3714751"/>
              <a:ext cx="457200" cy="387803"/>
            </a:xfrm>
            <a:prstGeom prst="rect">
              <a:avLst/>
            </a:prstGeom>
            <a:noFill/>
            <a:ln w="9525">
              <a:noFill/>
              <a:miter lim="800000"/>
            </a:ln>
          </p:spPr>
        </p:pic>
        <p:pic>
          <p:nvPicPr>
            <p:cNvPr id="106" name="Picture 6">
              <a:extLst>
                <a:ext uri="{FF2B5EF4-FFF2-40B4-BE49-F238E27FC236}">
                  <a16:creationId xmlns:a16="http://schemas.microsoft.com/office/drawing/2014/main" id="{340E220A-A83C-4F46-9686-DEB1AA6E3F1C}"/>
                </a:ext>
              </a:extLst>
            </p:cNvPr>
            <p:cNvPicPr>
              <a:picLocks noChangeAspect="1" noChangeArrowheads="1"/>
            </p:cNvPicPr>
            <p:nvPr/>
          </p:nvPicPr>
          <p:blipFill>
            <a:blip r:embed="rId6" cstate="print"/>
            <a:srcRect/>
            <a:stretch>
              <a:fillRect/>
            </a:stretch>
          </p:blipFill>
          <p:spPr bwMode="auto">
            <a:xfrm>
              <a:off x="7450181" y="4114800"/>
              <a:ext cx="468877" cy="389335"/>
            </a:xfrm>
            <a:prstGeom prst="rect">
              <a:avLst/>
            </a:prstGeom>
            <a:noFill/>
            <a:ln w="9525">
              <a:noFill/>
              <a:miter lim="800000"/>
            </a:ln>
          </p:spPr>
        </p:pic>
        <p:pic>
          <p:nvPicPr>
            <p:cNvPr id="107" name="Picture 8">
              <a:extLst>
                <a:ext uri="{FF2B5EF4-FFF2-40B4-BE49-F238E27FC236}">
                  <a16:creationId xmlns:a16="http://schemas.microsoft.com/office/drawing/2014/main" id="{2AF51AB8-90E1-E648-A5F5-291FE2EBA8FD}"/>
                </a:ext>
              </a:extLst>
            </p:cNvPr>
            <p:cNvPicPr>
              <a:picLocks noChangeAspect="1" noChangeArrowheads="1"/>
            </p:cNvPicPr>
            <p:nvPr/>
          </p:nvPicPr>
          <p:blipFill>
            <a:blip r:embed="rId8" cstate="print"/>
            <a:srcRect/>
            <a:stretch>
              <a:fillRect/>
            </a:stretch>
          </p:blipFill>
          <p:spPr bwMode="auto">
            <a:xfrm>
              <a:off x="7943850" y="3714750"/>
              <a:ext cx="457200" cy="402672"/>
            </a:xfrm>
            <a:prstGeom prst="rect">
              <a:avLst/>
            </a:prstGeom>
            <a:noFill/>
            <a:ln w="9525">
              <a:noFill/>
              <a:miter lim="800000"/>
            </a:ln>
          </p:spPr>
        </p:pic>
        <p:pic>
          <p:nvPicPr>
            <p:cNvPr id="108" name="Picture 9">
              <a:extLst>
                <a:ext uri="{FF2B5EF4-FFF2-40B4-BE49-F238E27FC236}">
                  <a16:creationId xmlns:a16="http://schemas.microsoft.com/office/drawing/2014/main" id="{05A94CB8-2A2F-764D-AD03-1A4EC8A29025}"/>
                </a:ext>
              </a:extLst>
            </p:cNvPr>
            <p:cNvPicPr>
              <a:picLocks noChangeAspect="1" noChangeArrowheads="1"/>
            </p:cNvPicPr>
            <p:nvPr/>
          </p:nvPicPr>
          <p:blipFill>
            <a:blip r:embed="rId9" cstate="print"/>
            <a:srcRect/>
            <a:stretch>
              <a:fillRect/>
            </a:stretch>
          </p:blipFill>
          <p:spPr bwMode="auto">
            <a:xfrm>
              <a:off x="7943851" y="4114801"/>
              <a:ext cx="457199" cy="402671"/>
            </a:xfrm>
            <a:prstGeom prst="rect">
              <a:avLst/>
            </a:prstGeom>
            <a:noFill/>
            <a:ln w="9525">
              <a:noFill/>
              <a:miter lim="800000"/>
            </a:ln>
          </p:spPr>
        </p:pic>
        <p:cxnSp>
          <p:nvCxnSpPr>
            <p:cNvPr id="109" name="Straight Arrow Connector 108">
              <a:extLst>
                <a:ext uri="{FF2B5EF4-FFF2-40B4-BE49-F238E27FC236}">
                  <a16:creationId xmlns:a16="http://schemas.microsoft.com/office/drawing/2014/main" id="{8D7EA90C-2733-0041-82DA-88114A124883}"/>
                </a:ext>
              </a:extLst>
            </p:cNvPr>
            <p:cNvCxnSpPr/>
            <p:nvPr/>
          </p:nvCxnSpPr>
          <p:spPr>
            <a:xfrm>
              <a:off x="628650" y="3657600"/>
              <a:ext cx="79438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677435E8-6824-5B4D-800E-341B4CD79F30}"/>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Audio 4">
            <a:hlinkClick r:id="" action="ppaction://media"/>
            <a:extLst>
              <a:ext uri="{FF2B5EF4-FFF2-40B4-BE49-F238E27FC236}">
                <a16:creationId xmlns:a16="http://schemas.microsoft.com/office/drawing/2014/main" id="{DEA4147B-2C3E-6D4C-BBD9-C15AAC43DA9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29520480"/>
      </p:ext>
    </p:extLst>
  </p:cSld>
  <p:clrMapOvr>
    <a:masterClrMapping/>
  </p:clrMapOvr>
  <mc:AlternateContent xmlns:mc="http://schemas.openxmlformats.org/markup-compatibility/2006" xmlns:p14="http://schemas.microsoft.com/office/powerpoint/2010/main">
    <mc:Choice Requires="p14">
      <p:transition spd="slow" p14:dur="2000" advTm="23863"/>
    </mc:Choice>
    <mc:Fallback xmlns="">
      <p:transition spd="slow" advTm="2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Benefits of satellite data</a:t>
            </a:r>
          </a:p>
        </p:txBody>
      </p:sp>
      <p:pic>
        <p:nvPicPr>
          <p:cNvPr id="9" name="Picture 4">
            <a:extLst>
              <a:ext uri="{FF2B5EF4-FFF2-40B4-BE49-F238E27FC236}">
                <a16:creationId xmlns:a16="http://schemas.microsoft.com/office/drawing/2014/main" id="{8DD993F7-F92B-624F-A1C2-190E2EA37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40F10D2-92AD-3841-A004-A86DBB3FB64E}"/>
              </a:ext>
            </a:extLst>
          </p:cNvPr>
          <p:cNvPicPr>
            <a:picLocks noChangeAspect="1"/>
          </p:cNvPicPr>
          <p:nvPr/>
        </p:nvPicPr>
        <p:blipFill>
          <a:blip r:embed="rId6"/>
          <a:stretch>
            <a:fillRect/>
          </a:stretch>
        </p:blipFill>
        <p:spPr>
          <a:xfrm>
            <a:off x="1371600" y="1123950"/>
            <a:ext cx="4572000" cy="5080000"/>
          </a:xfrm>
          <a:prstGeom prst="rect">
            <a:avLst/>
          </a:prstGeom>
        </p:spPr>
      </p:pic>
      <p:pic>
        <p:nvPicPr>
          <p:cNvPr id="6" name="Picture 5">
            <a:extLst>
              <a:ext uri="{FF2B5EF4-FFF2-40B4-BE49-F238E27FC236}">
                <a16:creationId xmlns:a16="http://schemas.microsoft.com/office/drawing/2014/main" id="{273CD34D-59DD-5642-B7EF-0856A6DC5604}"/>
              </a:ext>
            </a:extLst>
          </p:cNvPr>
          <p:cNvPicPr>
            <a:picLocks noChangeAspect="1"/>
          </p:cNvPicPr>
          <p:nvPr/>
        </p:nvPicPr>
        <p:blipFill>
          <a:blip r:embed="rId7"/>
          <a:stretch>
            <a:fillRect/>
          </a:stretch>
        </p:blipFill>
        <p:spPr>
          <a:xfrm>
            <a:off x="5910602" y="1123950"/>
            <a:ext cx="4572000" cy="5080000"/>
          </a:xfrm>
          <a:prstGeom prst="rect">
            <a:avLst/>
          </a:prstGeom>
        </p:spPr>
      </p:pic>
      <p:sp>
        <p:nvSpPr>
          <p:cNvPr id="16" name="TextBox 15">
            <a:extLst>
              <a:ext uri="{FF2B5EF4-FFF2-40B4-BE49-F238E27FC236}">
                <a16:creationId xmlns:a16="http://schemas.microsoft.com/office/drawing/2014/main" id="{B012B2DA-88B4-B74D-A880-66C22CB2C167}"/>
              </a:ext>
            </a:extLst>
          </p:cNvPr>
          <p:cNvSpPr txBox="1"/>
          <p:nvPr/>
        </p:nvSpPr>
        <p:spPr>
          <a:xfrm>
            <a:off x="822197" y="4571940"/>
            <a:ext cx="9839958"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Narrow" panose="020B0606020202030204" pitchFamily="34" charset="0"/>
                <a:cs typeface="Arial" panose="020B0604020202020204" pitchFamily="34" charset="0"/>
              </a:rPr>
              <a:t>Satellite data provides observations of the ocean at temporal and spatial scales that are impossible to achieve with traditional in situ measurements </a:t>
            </a:r>
          </a:p>
          <a:p>
            <a:pPr marL="342900" indent="-342900">
              <a:buFont typeface="Arial" panose="020B0604020202020204" pitchFamily="34" charset="0"/>
              <a:buChar char="•"/>
            </a:pPr>
            <a:r>
              <a:rPr lang="en-US" sz="2400" dirty="0">
                <a:latin typeface="Arial Narrow" panose="020B0606020202030204" pitchFamily="34" charset="0"/>
                <a:cs typeface="Arial" panose="020B0604020202020204" pitchFamily="34" charset="0"/>
              </a:rPr>
              <a:t>Timeseries of satellite data make it possible to detect anomalous conditions and ‘observe’ past events </a:t>
            </a:r>
          </a:p>
        </p:txBody>
      </p:sp>
      <p:sp>
        <p:nvSpPr>
          <p:cNvPr id="15" name="TextBox 14">
            <a:extLst>
              <a:ext uri="{FF2B5EF4-FFF2-40B4-BE49-F238E27FC236}">
                <a16:creationId xmlns:a16="http://schemas.microsoft.com/office/drawing/2014/main" id="{BDFD3BCC-2395-1F48-A9C4-4E9124A572F3}"/>
              </a:ext>
            </a:extLst>
          </p:cNvPr>
          <p:cNvSpPr txBox="1"/>
          <p:nvPr/>
        </p:nvSpPr>
        <p:spPr>
          <a:xfrm>
            <a:off x="2120900" y="952440"/>
            <a:ext cx="8394029" cy="400110"/>
          </a:xfrm>
          <a:prstGeom prst="rect">
            <a:avLst/>
          </a:prstGeom>
          <a:noFill/>
        </p:spPr>
        <p:txBody>
          <a:bodyPr wrap="none" rtlCol="0">
            <a:spAutoFit/>
          </a:bodyPr>
          <a:lstStyle/>
          <a:p>
            <a:r>
              <a:rPr lang="en-US" sz="2000" dirty="0">
                <a:solidFill>
                  <a:schemeClr val="tx1">
                    <a:lumMod val="85000"/>
                    <a:lumOff val="15000"/>
                  </a:schemeClr>
                </a:solidFill>
                <a:latin typeface="Arial" panose="020B0604020202020204" pitchFamily="34" charset="0"/>
                <a:cs typeface="Arial" panose="020B0604020202020204" pitchFamily="34" charset="0"/>
              </a:rPr>
              <a:t>1 </a:t>
            </a:r>
            <a:r>
              <a:rPr lang="en-US" sz="2000" b="1" dirty="0">
                <a:solidFill>
                  <a:schemeClr val="tx1">
                    <a:lumMod val="85000"/>
                    <a:lumOff val="15000"/>
                  </a:schemeClr>
                </a:solidFill>
                <a:latin typeface="Arial" panose="020B0604020202020204" pitchFamily="34" charset="0"/>
                <a:cs typeface="Arial" panose="020B0604020202020204" pitchFamily="34" charset="0"/>
              </a:rPr>
              <a:t>month</a:t>
            </a:r>
            <a:r>
              <a:rPr lang="en-US" sz="2000" dirty="0">
                <a:solidFill>
                  <a:schemeClr val="tx1">
                    <a:lumMod val="85000"/>
                    <a:lumOff val="15000"/>
                  </a:schemeClr>
                </a:solidFill>
                <a:latin typeface="Arial" panose="020B0604020202020204" pitchFamily="34" charset="0"/>
                <a:cs typeface="Arial" panose="020B0604020202020204" pitchFamily="34" charset="0"/>
              </a:rPr>
              <a:t> of in situ SST data             1 </a:t>
            </a:r>
            <a:r>
              <a:rPr lang="en-US" sz="2000" b="1" dirty="0">
                <a:solidFill>
                  <a:schemeClr val="tx1">
                    <a:lumMod val="85000"/>
                    <a:lumOff val="15000"/>
                  </a:schemeClr>
                </a:solidFill>
                <a:latin typeface="Arial" panose="020B0604020202020204" pitchFamily="34" charset="0"/>
                <a:cs typeface="Arial" panose="020B0604020202020204" pitchFamily="34" charset="0"/>
              </a:rPr>
              <a:t>day</a:t>
            </a:r>
            <a:r>
              <a:rPr lang="en-US" sz="2000" dirty="0">
                <a:solidFill>
                  <a:schemeClr val="tx1">
                    <a:lumMod val="85000"/>
                    <a:lumOff val="15000"/>
                  </a:schemeClr>
                </a:solidFill>
                <a:latin typeface="Arial" panose="020B0604020202020204" pitchFamily="34" charset="0"/>
                <a:cs typeface="Arial" panose="020B0604020202020204" pitchFamily="34" charset="0"/>
              </a:rPr>
              <a:t> of merged SST satellite data  </a:t>
            </a:r>
          </a:p>
        </p:txBody>
      </p:sp>
      <p:sp>
        <p:nvSpPr>
          <p:cNvPr id="2" name="Footer Placeholder 1">
            <a:extLst>
              <a:ext uri="{FF2B5EF4-FFF2-40B4-BE49-F238E27FC236}">
                <a16:creationId xmlns:a16="http://schemas.microsoft.com/office/drawing/2014/main" id="{FD806DAD-774C-8449-B33D-6FF5830AF17B}"/>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5F00A0E8-C460-A14C-85AF-114DA177E0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149716"/>
      </p:ext>
    </p:extLst>
  </p:cSld>
  <p:clrMapOvr>
    <a:masterClrMapping/>
  </p:clrMapOvr>
  <mc:AlternateContent xmlns:mc="http://schemas.openxmlformats.org/markup-compatibility/2006" xmlns:p14="http://schemas.microsoft.com/office/powerpoint/2010/main">
    <mc:Choice Requires="p14">
      <p:transition spd="slow" p14:dur="2000" advTm="49688"/>
    </mc:Choice>
    <mc:Fallback xmlns="">
      <p:transition spd="slow" advTm="4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Satellite</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orbits</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649034" y="4023177"/>
            <a:ext cx="4773195" cy="704169"/>
          </a:xfrm>
        </p:spPr>
        <p:txBody>
          <a:bodyPr>
            <a:noAutofit/>
          </a:bodyPr>
          <a:lstStyle/>
          <a:p>
            <a:pPr marL="0" indent="0">
              <a:lnSpc>
                <a:spcPct val="100000"/>
              </a:lnSpc>
              <a:buNone/>
            </a:pPr>
            <a:r>
              <a:rPr lang="en-US" sz="2000" b="1" dirty="0">
                <a:latin typeface="Arial Narrow" panose="020B0606020202030204" pitchFamily="34" charset="0"/>
                <a:cs typeface="Arial" panose="020B0604020202020204" pitchFamily="34" charset="0"/>
              </a:rPr>
              <a:t>Polar-orbiting </a:t>
            </a:r>
            <a:r>
              <a:rPr lang="en-US" sz="2000" dirty="0">
                <a:latin typeface="Arial Narrow" panose="020B0606020202030204" pitchFamily="34" charset="0"/>
                <a:cs typeface="Arial" panose="020B0604020202020204" pitchFamily="34" charset="0"/>
              </a:rPr>
              <a:t>satellites view most of the earth once a day</a:t>
            </a:r>
          </a:p>
          <a:p>
            <a:pPr marL="0" indent="0">
              <a:buNone/>
            </a:pPr>
            <a:r>
              <a:rPr lang="en-US" sz="2000" dirty="0">
                <a:latin typeface="Arial Narrow" panose="020B0606020202030204" pitchFamily="34" charset="0"/>
                <a:cs typeface="Arial" panose="020B0604020202020204" pitchFamily="34" charset="0"/>
              </a:rPr>
              <a:t>Altitude: 700-800 km </a:t>
            </a:r>
          </a:p>
        </p:txBody>
      </p:sp>
      <p:pic>
        <p:nvPicPr>
          <p:cNvPr id="6" name="Picture 4">
            <a:extLst>
              <a:ext uri="{FF2B5EF4-FFF2-40B4-BE49-F238E27FC236}">
                <a16:creationId xmlns:a16="http://schemas.microsoft.com/office/drawing/2014/main" id="{511D3D89-C2A6-6547-B74F-38B8CF22053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271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6B525FF-5B41-9848-9FCE-E793A14B6843}"/>
              </a:ext>
            </a:extLst>
          </p:cNvPr>
          <p:cNvSpPr txBox="1"/>
          <p:nvPr/>
        </p:nvSpPr>
        <p:spPr>
          <a:xfrm>
            <a:off x="1491917" y="5094097"/>
            <a:ext cx="9288378" cy="1354217"/>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cs typeface="Arial" panose="020B0604020202020204" pitchFamily="34" charset="0"/>
              </a:rPr>
              <a:t>Most oceanographic satellite measurements come from polar-orbiting satellites</a:t>
            </a:r>
          </a:p>
          <a:p>
            <a:pPr marL="171450" indent="-171450">
              <a:spcAft>
                <a:spcPts val="600"/>
              </a:spcAft>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cs typeface="Arial" panose="020B0604020202020204" pitchFamily="34" charset="0"/>
              </a:rPr>
              <a:t>Some SST measurements are made from geostationary satellites</a:t>
            </a:r>
          </a:p>
          <a:p>
            <a:pPr marL="171450" indent="-171450">
              <a:spcAft>
                <a:spcPts val="600"/>
              </a:spcAft>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cs typeface="Arial" panose="020B0604020202020204" pitchFamily="34" charset="0"/>
              </a:rPr>
              <a:t>South Korea has an ocean color sensor on a geostationary satellite</a:t>
            </a:r>
          </a:p>
        </p:txBody>
      </p:sp>
      <p:sp>
        <p:nvSpPr>
          <p:cNvPr id="2" name="Footer Placeholder 1">
            <a:extLst>
              <a:ext uri="{FF2B5EF4-FFF2-40B4-BE49-F238E27FC236}">
                <a16:creationId xmlns:a16="http://schemas.microsoft.com/office/drawing/2014/main" id="{B3C978AB-0C23-4145-B0C6-B7FFB5288525}"/>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10" name="Content Placeholder 3">
            <a:extLst>
              <a:ext uri="{FF2B5EF4-FFF2-40B4-BE49-F238E27FC236}">
                <a16:creationId xmlns:a16="http://schemas.microsoft.com/office/drawing/2014/main" id="{90B4FE14-9C25-7E43-B06E-77E273E971E6}"/>
              </a:ext>
            </a:extLst>
          </p:cNvPr>
          <p:cNvSpPr txBox="1">
            <a:spLocks/>
          </p:cNvSpPr>
          <p:nvPr/>
        </p:nvSpPr>
        <p:spPr>
          <a:xfrm>
            <a:off x="6053138" y="3999112"/>
            <a:ext cx="6049962" cy="108554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200" b="1" dirty="0">
                <a:latin typeface="Arial Narrow" panose="020B0606020202030204" pitchFamily="34" charset="0"/>
                <a:cs typeface="Arial" panose="020B0604020202020204" pitchFamily="34" charset="0"/>
              </a:rPr>
              <a:t>Geostationary</a:t>
            </a:r>
            <a:r>
              <a:rPr lang="en-US" sz="4200" dirty="0">
                <a:latin typeface="Arial Narrow" panose="020B0606020202030204" pitchFamily="34" charset="0"/>
                <a:cs typeface="Arial" panose="020B0604020202020204" pitchFamily="34" charset="0"/>
              </a:rPr>
              <a:t> satellites view a limited region of the earth, but do so continuously throughout the day</a:t>
            </a:r>
          </a:p>
          <a:p>
            <a:pPr marL="0" indent="0">
              <a:buNone/>
            </a:pPr>
            <a:r>
              <a:rPr lang="en-US" sz="4200" dirty="0">
                <a:latin typeface="Arial Narrow" panose="020B0606020202030204" pitchFamily="34" charset="0"/>
                <a:cs typeface="Arial" panose="020B0604020202020204" pitchFamily="34" charset="0"/>
              </a:rPr>
              <a:t>Altitude: 35,800 km </a:t>
            </a:r>
          </a:p>
          <a:p>
            <a:pPr marL="0" indent="0">
              <a:buFont typeface="Arial" panose="020B0604020202020204" pitchFamily="34" charset="0"/>
              <a:buNone/>
            </a:pPr>
            <a:endParaRPr lang="en-US" sz="2000" dirty="0"/>
          </a:p>
        </p:txBody>
      </p:sp>
      <p:pic>
        <p:nvPicPr>
          <p:cNvPr id="3" name="ezgif.com-gif-to-mp4.mp4">
            <a:hlinkClick r:id="" action="ppaction://media"/>
            <a:extLst>
              <a:ext uri="{FF2B5EF4-FFF2-40B4-BE49-F238E27FC236}">
                <a16:creationId xmlns:a16="http://schemas.microsoft.com/office/drawing/2014/main" id="{ABB46267-B2EA-F341-867F-02C58E96414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0600" y="1147999"/>
            <a:ext cx="3336815" cy="2669452"/>
          </a:xfrm>
          <a:prstGeom prst="rect">
            <a:avLst/>
          </a:prstGeom>
        </p:spPr>
      </p:pic>
      <p:pic>
        <p:nvPicPr>
          <p:cNvPr id="9" name="GeoOrbit.mp4">
            <a:hlinkClick r:id="" action="ppaction://media"/>
            <a:extLst>
              <a:ext uri="{FF2B5EF4-FFF2-40B4-BE49-F238E27FC236}">
                <a16:creationId xmlns:a16="http://schemas.microsoft.com/office/drawing/2014/main" id="{E467BAB2-708F-3A44-AE47-1BA113932993}"/>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655005" y="1160050"/>
            <a:ext cx="3372150" cy="2697720"/>
          </a:xfrm>
          <a:prstGeom prst="rect">
            <a:avLst/>
          </a:prstGeom>
        </p:spPr>
      </p:pic>
      <p:sp>
        <p:nvSpPr>
          <p:cNvPr id="11" name="TextBox 10">
            <a:extLst>
              <a:ext uri="{FF2B5EF4-FFF2-40B4-BE49-F238E27FC236}">
                <a16:creationId xmlns:a16="http://schemas.microsoft.com/office/drawing/2014/main" id="{AAE2DAE1-0722-9242-AD10-23EB5EEB3E31}"/>
              </a:ext>
            </a:extLst>
          </p:cNvPr>
          <p:cNvSpPr txBox="1"/>
          <p:nvPr/>
        </p:nvSpPr>
        <p:spPr>
          <a:xfrm>
            <a:off x="1059286" y="3471339"/>
            <a:ext cx="2084673" cy="307777"/>
          </a:xfrm>
          <a:prstGeom prst="rect">
            <a:avLst/>
          </a:prstGeom>
          <a:noFill/>
        </p:spPr>
        <p:txBody>
          <a:bodyPr wrap="none" rtlCol="0">
            <a:spAutoFit/>
          </a:bodyPr>
          <a:lstStyle/>
          <a:p>
            <a:r>
              <a:rPr lang="en-US" sz="1400" dirty="0">
                <a:solidFill>
                  <a:schemeClr val="bg1"/>
                </a:solidFill>
              </a:rPr>
              <a:t>Image credit: NASA ARSET</a:t>
            </a:r>
          </a:p>
        </p:txBody>
      </p:sp>
      <p:sp>
        <p:nvSpPr>
          <p:cNvPr id="13" name="TextBox 12">
            <a:extLst>
              <a:ext uri="{FF2B5EF4-FFF2-40B4-BE49-F238E27FC236}">
                <a16:creationId xmlns:a16="http://schemas.microsoft.com/office/drawing/2014/main" id="{B3C4E5EF-5069-504F-A8BD-D4F4868369AC}"/>
              </a:ext>
            </a:extLst>
          </p:cNvPr>
          <p:cNvSpPr txBox="1"/>
          <p:nvPr/>
        </p:nvSpPr>
        <p:spPr>
          <a:xfrm>
            <a:off x="6799685" y="3471342"/>
            <a:ext cx="2084673" cy="307777"/>
          </a:xfrm>
          <a:prstGeom prst="rect">
            <a:avLst/>
          </a:prstGeom>
          <a:noFill/>
        </p:spPr>
        <p:txBody>
          <a:bodyPr wrap="none" rtlCol="0">
            <a:spAutoFit/>
          </a:bodyPr>
          <a:lstStyle/>
          <a:p>
            <a:r>
              <a:rPr lang="en-US" sz="1400" dirty="0">
                <a:solidFill>
                  <a:schemeClr val="bg1"/>
                </a:solidFill>
              </a:rPr>
              <a:t>Image credit: NASA ARSET</a:t>
            </a:r>
          </a:p>
        </p:txBody>
      </p:sp>
      <p:pic>
        <p:nvPicPr>
          <p:cNvPr id="8" name="Audio 7">
            <a:hlinkClick r:id="" action="ppaction://media"/>
            <a:extLst>
              <a:ext uri="{FF2B5EF4-FFF2-40B4-BE49-F238E27FC236}">
                <a16:creationId xmlns:a16="http://schemas.microsoft.com/office/drawing/2014/main" id="{801C34ED-C0E7-5A4A-A431-80B578C1206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7832337"/>
      </p:ext>
    </p:extLst>
  </p:cSld>
  <p:clrMapOvr>
    <a:masterClrMapping/>
  </p:clrMapOvr>
  <mc:AlternateContent xmlns:mc="http://schemas.openxmlformats.org/markup-compatibility/2006" xmlns:p14="http://schemas.microsoft.com/office/powerpoint/2010/main">
    <mc:Choice Requires="p14">
      <p:transition spd="slow" p14:dur="2000" advTm="52594"/>
    </mc:Choice>
    <mc:Fallback xmlns="">
      <p:transition spd="slow" advTm="5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970" fill="hold"/>
                                        <p:tgtEl>
                                          <p:spTgt spid="3"/>
                                        </p:tgtEl>
                                      </p:cBhvr>
                                    </p:cmd>
                                  </p:childTnLst>
                                </p:cTn>
                              </p:par>
                            </p:childTnLst>
                          </p:cTn>
                        </p:par>
                        <p:par>
                          <p:cTn id="10" fill="hold">
                            <p:stCondLst>
                              <p:cond delay="4970"/>
                            </p:stCondLst>
                            <p:childTnLst>
                              <p:par>
                                <p:cTn id="11" presetID="1" presetClass="mediacall" presetSubtype="0" fill="hold" nodeType="afterEffect">
                                  <p:stCondLst>
                                    <p:cond delay="0"/>
                                  </p:stCondLst>
                                  <p:childTnLst>
                                    <p:cmd type="call" cmd="playFrom(0.0)">
                                      <p:cBhvr>
                                        <p:cTn id="12" dur="5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19" objId="3"/>
        <p14:playEvt time="4991" objId="9"/>
        <p14:playEvt time="5053" objId="3"/>
        <p14:playEvt time="10042" objId="3"/>
        <p14:playEvt time="10043" objId="9"/>
        <p14:playEvt time="15029" objId="3"/>
        <p14:playEvt time="15112" objId="9"/>
        <p14:playEvt time="20018" objId="3"/>
        <p14:playEvt time="20171" objId="9"/>
        <p14:playEvt time="25005" objId="3"/>
        <p14:playEvt time="25221" objId="9"/>
        <p14:playEvt time="29992" objId="3"/>
        <p14:playEvt time="30275" objId="9"/>
        <p14:playEvt time="34979" objId="3"/>
        <p14:playEvt time="35329" objId="9"/>
        <p14:playEvt time="39967" objId="3"/>
        <p14:playEvt time="40384" objId="9"/>
        <p14:playEvt time="44938" objId="3"/>
        <p14:playEvt time="45438" objId="9"/>
        <p14:playEvt time="49925" objId="3"/>
        <p14:playEvt time="50493" objId="9"/>
        <p14:stopEvt time="52594" objId="3"/>
        <p14:stopEvt time="52594"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Polar </a:t>
            </a:r>
            <a:r>
              <a:rPr lang="es-ES" dirty="0" err="1">
                <a:latin typeface="Arial Narrow" panose="020B0606020202030204" pitchFamily="34" charset="0"/>
                <a:cs typeface="Arial" charset="0"/>
              </a:rPr>
              <a:t>Orbit</a:t>
            </a:r>
            <a:endParaRPr lang="en-US" i="1" dirty="0">
              <a:latin typeface="Arial Narrow" panose="020B0606020202030204" pitchFamily="34" charset="0"/>
              <a:cs typeface="Arial"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250156"/>
            <a:ext cx="9144000" cy="4357688"/>
          </a:xfrm>
          <a:prstGeom prst="rect">
            <a:avLst/>
          </a:prstGeom>
        </p:spPr>
      </p:pic>
      <p:sp>
        <p:nvSpPr>
          <p:cNvPr id="3" name="Footer Placeholder 2">
            <a:extLst>
              <a:ext uri="{FF2B5EF4-FFF2-40B4-BE49-F238E27FC236}">
                <a16:creationId xmlns:a16="http://schemas.microsoft.com/office/drawing/2014/main" id="{62730D46-18D9-A44D-A9B8-8D4E7E31F40F}"/>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7" name="Audio 6">
            <a:hlinkClick r:id="" action="ppaction://media"/>
            <a:extLst>
              <a:ext uri="{FF2B5EF4-FFF2-40B4-BE49-F238E27FC236}">
                <a16:creationId xmlns:a16="http://schemas.microsoft.com/office/drawing/2014/main" id="{0C30E4B8-227B-C24D-BEF9-5924CAB6D6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9838114"/>
      </p:ext>
    </p:extLst>
  </p:cSld>
  <p:clrMapOvr>
    <a:masterClrMapping/>
  </p:clrMapOvr>
  <mc:AlternateContent xmlns:mc="http://schemas.openxmlformats.org/markup-compatibility/2006" xmlns:p14="http://schemas.microsoft.com/office/powerpoint/2010/main">
    <mc:Choice Requires="p14">
      <p:transition spd="slow" p14:dur="2000" advTm="23835"/>
    </mc:Choice>
    <mc:Fallback xmlns="">
      <p:transition spd="slow" advTm="2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7|2.7"/>
</p:tagLst>
</file>

<file path=ppt/tags/tag2.xml><?xml version="1.0" encoding="utf-8"?>
<p:tagLst xmlns:a="http://schemas.openxmlformats.org/drawingml/2006/main" xmlns:r="http://schemas.openxmlformats.org/officeDocument/2006/relationships" xmlns:p="http://schemas.openxmlformats.org/presentationml/2006/main">
  <p:tag name="TIMING" val="|21.8"/>
</p:tagLst>
</file>

<file path=ppt/theme/theme1.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69180</TotalTime>
  <Words>4382</Words>
  <Application>Microsoft Office PowerPoint</Application>
  <PresentationFormat>Widescreen</PresentationFormat>
  <Paragraphs>280</Paragraphs>
  <Slides>23</Slides>
  <Notes>23</Notes>
  <HiddenSlides>0</HiddenSlides>
  <MMClips>24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ＭＳ Ｐゴシック</vt:lpstr>
      <vt:lpstr>Arial</vt:lpstr>
      <vt:lpstr>Arial Narrow</vt:lpstr>
      <vt:lpstr>Arial Narrow Bold</vt:lpstr>
      <vt:lpstr>Calibri</vt:lpstr>
      <vt:lpstr>Helvetica</vt:lpstr>
      <vt:lpstr>Times</vt:lpstr>
      <vt:lpstr>1_NOAA Title Options</vt:lpstr>
      <vt:lpstr>1_Custom Design</vt:lpstr>
      <vt:lpstr>Satellite 101, Part 1  NOAA Coastwatch Satellite Course </vt:lpstr>
      <vt:lpstr>What is covered in this presentation</vt:lpstr>
      <vt:lpstr>Sausage Making vs Sausages </vt:lpstr>
      <vt:lpstr>What oceanographic measurements are made by satellites?</vt:lpstr>
      <vt:lpstr>What oceanographic measurements are made by satellites?</vt:lpstr>
      <vt:lpstr>Timeline of satellite missions</vt:lpstr>
      <vt:lpstr>Benefits of satellite data</vt:lpstr>
      <vt:lpstr>Satellite orbits</vt:lpstr>
      <vt:lpstr>Polar Orbit</vt:lpstr>
      <vt:lpstr>Polar Orbit</vt:lpstr>
      <vt:lpstr>Geostationary coverage</vt:lpstr>
      <vt:lpstr>Polar vs Geo Orbits</vt:lpstr>
      <vt:lpstr>What Resolution?</vt:lpstr>
      <vt:lpstr>High Spatial Resolution Satellites </vt:lpstr>
      <vt:lpstr>Whales from Space</vt:lpstr>
      <vt:lpstr>Levels of Data</vt:lpstr>
      <vt:lpstr>Temporal Composites</vt:lpstr>
      <vt:lpstr>Example of Temporal Compositing</vt:lpstr>
      <vt:lpstr>Cloud Masking</vt:lpstr>
      <vt:lpstr>Anomaly Products and Climatologies </vt:lpstr>
      <vt:lpstr>Satellite vs Sensor</vt:lpstr>
      <vt:lpstr>US Satellite Agencies</vt:lpstr>
      <vt:lpstr>NOAA CoastWatch Satellite Course - Narrated Presentations</vt:lpstr>
    </vt:vector>
  </TitlesOfParts>
  <Company>Janin/Cliff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Melanie Abecassis</cp:lastModifiedBy>
  <cp:revision>514</cp:revision>
  <cp:lastPrinted>2019-02-25T19:13:39Z</cp:lastPrinted>
  <dcterms:created xsi:type="dcterms:W3CDTF">2014-05-07T21:32:41Z</dcterms:created>
  <dcterms:modified xsi:type="dcterms:W3CDTF">2020-10-22T17:44:04Z</dcterms:modified>
</cp:coreProperties>
</file>