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53"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73" r:id="rId19"/>
    <p:sldId id="274" r:id="rId20"/>
    <p:sldId id="275" r:id="rId21"/>
    <p:sldId id="276" r:id="rId22"/>
    <p:sldId id="277" r:id="rId23"/>
    <p:sldId id="278" r:id="rId24"/>
    <p:sldId id="279" r:id="rId25"/>
    <p:sldId id="281" r:id="rId26"/>
  </p:sldIdLst>
  <p:sldSz cx="12192000" cy="6858000"/>
  <p:notesSz cx="6858000" cy="9144000"/>
  <p:embeddedFontLst>
    <p:embeddedFont>
      <p:font typeface="Helvetica Neue"/>
      <p:regular r:id="rId28"/>
      <p:bold r:id="rId29"/>
      <p:italic r:id="rId30"/>
      <p:boldItalic r:id="rId31"/>
    </p:embeddedFont>
    <p:embeddedFont>
      <p:font typeface="Times" panose="02020603050405020304" pitchFamily="18"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Arial Narrow" panose="020B060602020203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85">
          <p15:clr>
            <a:srgbClr val="A4A3A4"/>
          </p15:clr>
        </p15:guide>
        <p15:guide id="2" orient="horz" pos="758">
          <p15:clr>
            <a:srgbClr val="A4A3A4"/>
          </p15:clr>
        </p15:guide>
        <p15:guide id="3" pos="3813">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gYC439wk/IZnPBubAy/dySdNYBZ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anie Abecassis" initials="" lastIdx="10" clrIdx="0"/>
  <p:cmAuthor id="1" name="Microsoft Office User" initials="" lastIdx="3" clrIdx="1"/>
  <p:cmAuthor id="2" name="Microsoft Office User" initials="Office" lastIdx="5"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979" autoAdjust="0"/>
  </p:normalViewPr>
  <p:slideViewPr>
    <p:cSldViewPr snapToGrid="0">
      <p:cViewPr varScale="1">
        <p:scale>
          <a:sx n="65" d="100"/>
          <a:sy n="65" d="100"/>
        </p:scale>
        <p:origin x="724" y="32"/>
      </p:cViewPr>
      <p:guideLst>
        <p:guide orient="horz" pos="1885"/>
        <p:guide orient="horz" pos="758"/>
        <p:guide pos="3813"/>
      </p:guideLst>
    </p:cSldViewPr>
  </p:slideViewPr>
  <p:outlineViewPr>
    <p:cViewPr>
      <p:scale>
        <a:sx n="33" d="100"/>
        <a:sy n="33" d="100"/>
      </p:scale>
      <p:origin x="0" y="-212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Welcome to Part 2 of Satellite 101, part of of an online course on oceanographic satellite data products, produced by NOAA’s </a:t>
            </a:r>
            <a:r>
              <a:rPr lang="en-US" dirty="0" err="1"/>
              <a:t>CoastWatch</a:t>
            </a:r>
            <a:r>
              <a:rPr lang="en-US" dirty="0"/>
              <a:t> Program. My name is Cara Wilson, I’m the node manager of the West Coast Node of NOAA’s </a:t>
            </a:r>
            <a:r>
              <a:rPr lang="en-US" dirty="0" err="1"/>
              <a:t>CoastWatch</a:t>
            </a:r>
            <a:r>
              <a:rPr lang="en-US" dirty="0"/>
              <a:t> Program. The materials that  I will be presenting in this video were produced from a collaboration from many members of NOAA’s </a:t>
            </a:r>
            <a:r>
              <a:rPr lang="en-US" dirty="0" err="1"/>
              <a:t>CoastWatch</a:t>
            </a:r>
            <a:r>
              <a:rPr lang="en-US" dirty="0"/>
              <a:t> Program including Dale Robinson, Melanie </a:t>
            </a:r>
            <a:r>
              <a:rPr lang="en-US" dirty="0" err="1"/>
              <a:t>Abecassis</a:t>
            </a:r>
            <a:r>
              <a:rPr lang="en-US" dirty="0"/>
              <a:t>, Ron Vogel, Shelly Tomlinson, me and the late Dave Foley.</a:t>
            </a:r>
            <a:endParaRPr dirty="0"/>
          </a:p>
        </p:txBody>
      </p:sp>
      <p:sp>
        <p:nvSpPr>
          <p:cNvPr id="95" name="Google Shape;95;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9" name="Google Shape;28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Transmittance is the opposite of absorption. Where there is a little absorption, there is high transmittance. Satellites can “see” the earth, through the atmosphere in the regions of high transmittance, the white areas on this figure.</a:t>
            </a:r>
          </a:p>
        </p:txBody>
      </p:sp>
      <p:sp>
        <p:nvSpPr>
          <p:cNvPr id="290" name="Google Shape;290;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2" name="Google Shape;34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X-Ray and shorter Ultraviolet wavelengths are almost totally attenuated, therefore these EMR bands are less relevant for remote sensing.</a:t>
            </a:r>
          </a:p>
          <a:p>
            <a:pPr marL="0" lvl="0" indent="0" algn="l" rtl="0">
              <a:spcBef>
                <a:spcPts val="0"/>
              </a:spcBef>
              <a:spcAft>
                <a:spcPts val="0"/>
              </a:spcAft>
              <a:buNone/>
            </a:pPr>
            <a:endParaRPr dirty="0"/>
          </a:p>
        </p:txBody>
      </p:sp>
      <p:sp>
        <p:nvSpPr>
          <p:cNvPr id="343" name="Google Shape;343;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6" name="Google Shape;39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the visible wavelengths, where the sun emits at the highest intensity, the atmospheric transmittance is high.</a:t>
            </a:r>
          </a:p>
          <a:p>
            <a:pPr marL="0" lvl="0" indent="0" algn="l" rtl="0">
              <a:spcBef>
                <a:spcPts val="0"/>
              </a:spcBef>
              <a:spcAft>
                <a:spcPts val="0"/>
              </a:spcAft>
              <a:buNone/>
            </a:pPr>
            <a:endParaRPr dirty="0"/>
          </a:p>
        </p:txBody>
      </p:sp>
      <p:sp>
        <p:nvSpPr>
          <p:cNvPr id="397" name="Google Shape;397;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0" name="Google Shape;45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At higher wavelengths, transmittance is reduced to narrow bands. This includes the optical windows in the thermal infrared, where the Earth’s surface emits radiation.</a:t>
            </a:r>
          </a:p>
          <a:p>
            <a:pPr marL="0" lvl="0" indent="0" algn="l" rtl="0">
              <a:spcBef>
                <a:spcPts val="0"/>
              </a:spcBef>
              <a:spcAft>
                <a:spcPts val="0"/>
              </a:spcAft>
              <a:buNone/>
            </a:pPr>
            <a:endParaRPr dirty="0"/>
          </a:p>
        </p:txBody>
      </p:sp>
      <p:sp>
        <p:nvSpPr>
          <p:cNvPr id="451" name="Google Shape;45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3" name="Google Shape;50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the microwave, the atmosphere is nearly transparent, but radiation from the sun and earth is weak, so we need large antennas to collect enough radiation</a:t>
            </a:r>
          </a:p>
          <a:p>
            <a:pPr marL="0" lvl="0" indent="0" algn="l" rtl="0">
              <a:spcBef>
                <a:spcPts val="0"/>
              </a:spcBef>
              <a:spcAft>
                <a:spcPts val="0"/>
              </a:spcAft>
              <a:buNone/>
            </a:pPr>
            <a:endParaRPr dirty="0"/>
          </a:p>
        </p:txBody>
      </p:sp>
      <p:sp>
        <p:nvSpPr>
          <p:cNvPr id="504" name="Google Shape;50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As I mentioned earlier, sensors measure electromagnetic radiation that is either reflected or re-emitted from the ocean. Light from the sun passes through the atmosphere and if it reaches the ocean surface it may reflect off of the surface or pass through it. Photons entering the water will either be scattered or absorbed. If absorbed, phytoplankton, non-algal particles, colored dissolved organic matter, called CDOM, or water itself will absorb the light. If scattered, it will do so in either the forward or backward direction. If in the backward direction, some of it will be re-</a:t>
            </a:r>
            <a:r>
              <a:rPr lang="en-US" dirty="0" err="1"/>
              <a:t>emited</a:t>
            </a:r>
            <a:r>
              <a:rPr lang="en-US" dirty="0"/>
              <a:t> from the sea surface and will be detected by a sensor. We are interested in the remote sensing reflectance, at specific wavelengths, and from these we derive the concentration of chlorophyll and other products. More details are given about this in our presentation on ocean color.</a:t>
            </a:r>
          </a:p>
        </p:txBody>
      </p:sp>
      <p:sp>
        <p:nvSpPr>
          <p:cNvPr id="557" name="Google Shape;55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4" name="Google Shape;654;p1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Ideally, we want to measure all of the signal within the sensor’s footprint or field of view. In reality, not all of the signal makes it to the sensor. In addition, stray emissions from outside the footprint add noise to the signal reaching the sensor. In the diagram, the rays in green show the fates of the signals coming off the ocean that we want to measure. Some of the rays make it to the sensor. Others are either absorbed by the atmosphere or scattered out of the sensor’s field of view. The red rays represent the stray radiation  reaching the sensor from outside its footprint on the sea. Atmospheric corrections are is needed to account for the missing signals, and remove the extraneous ones.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83" name="Google Shape;683;p1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Some of the atmospheric components that scatter or absorb the ocean signal are well-mixed, like oxygen and nitrogen, but others are not. The distributions of water vapor, ozone and aerosols are very heterogeneous, and these components must be measured in order to correct for their impact on the satellite signal.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91" name="Google Shape;691;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 to sum up, a lot of different processes that affect EMR need to be accounted for and corrected for in order to get accurate measurements.  This course focuses on the application of the finished products, but recognizes that its important to understand a bit of the “sausage making” that has gone into the generation of these products.   </a:t>
            </a:r>
          </a:p>
          <a:p>
            <a:pPr marL="0" lvl="0" indent="0" algn="l" rtl="0">
              <a:spcBef>
                <a:spcPts val="0"/>
              </a:spcBef>
              <a:spcAft>
                <a:spcPts val="0"/>
              </a:spcAft>
              <a:buNone/>
            </a:pPr>
            <a:endParaRPr dirty="0"/>
          </a:p>
        </p:txBody>
      </p:sp>
      <p:sp>
        <p:nvSpPr>
          <p:cNvPr id="692" name="Google Shape;692;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99" name="Google Shape;69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Depending on the application they were designed for, sensors measure different parts of the electromagnetic spectrum. There are sensors that operate in the visible, the infrared, and microwave sensors, including radar instruments. Sensors target specific wavelengths depending on their application. Some products can only be measured in one part of the spectrum, for example ocean color can only be measured in the visible, whereas sea-surface temperature measurements can be made in both the infrared and the microwave portions of the spectrum.</a:t>
            </a:r>
          </a:p>
          <a:p>
            <a:pPr marL="0" lvl="0" indent="0" algn="l" rtl="0">
              <a:spcBef>
                <a:spcPts val="0"/>
              </a:spcBef>
              <a:spcAft>
                <a:spcPts val="0"/>
              </a:spcAft>
              <a:buNone/>
            </a:pPr>
            <a:endParaRPr dirty="0"/>
          </a:p>
        </p:txBody>
      </p:sp>
      <p:sp>
        <p:nvSpPr>
          <p:cNvPr id="700" name="Google Shape;700;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 Part 1 I gave an overview of available oceanographic satellite products and presented the different types of orbits, resolutions and spatial coverages and other general information. In this presentation we will get into some of the nitty gritty details about how satellite measurements are made. I will discuss how light propagates through the atmosphere and water column, and back out to the satellite sensor. I will introduce the different types of sensors and get into some of the details of how measurements are made. We also have additional presentations that go into greater detail about how certain measurements and products are made.</a:t>
            </a:r>
            <a:endParaRPr dirty="0"/>
          </a:p>
        </p:txBody>
      </p:sp>
      <p:sp>
        <p:nvSpPr>
          <p:cNvPr id="104" name="Google Shape;10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8" name="Google Shape;708;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slide maps out examples of the sensors and applications that are each part of the spectrum. In the yellow box are sensors that operate in the visible, which include </a:t>
            </a:r>
            <a:r>
              <a:rPr lang="en-US" dirty="0" err="1"/>
              <a:t>SeaWIFS</a:t>
            </a:r>
            <a:r>
              <a:rPr lang="en-US" dirty="0"/>
              <a:t>, MODIS, and VIIRS, the primary sensors for measuring ocean color. From ocean color measurement we can derive chlorophyll concentrations, turbidity and a whole suite of other products. Measurements of sea ice are made in both the near-IR and in the microwave. Other measurements made in the microwave include sea surface height, currents, wind, salinity and temperature.</a:t>
            </a:r>
          </a:p>
          <a:p>
            <a:pPr marL="0" lvl="0" indent="0" algn="l" rtl="0">
              <a:spcBef>
                <a:spcPts val="0"/>
              </a:spcBef>
              <a:spcAft>
                <a:spcPts val="0"/>
              </a:spcAft>
              <a:buNone/>
            </a:pPr>
            <a:endParaRPr dirty="0"/>
          </a:p>
        </p:txBody>
      </p:sp>
      <p:sp>
        <p:nvSpPr>
          <p:cNvPr id="709" name="Google Shape;709;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6" name="Google Shape;716;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There are two basic technologies used for satellite sensors. Passive sensors detect radiation from two natural sources, the sun and the earth. Active sensors measure signal that is reflected back from a pulse of energy sent down by the sensor. Most of the sensors used for oceanographic remote sensing are passive. Examples of active sensors are altimeters, </a:t>
            </a:r>
            <a:r>
              <a:rPr lang="en-US" dirty="0" err="1"/>
              <a:t>scatterometers</a:t>
            </a:r>
            <a:r>
              <a:rPr lang="en-US" dirty="0"/>
              <a:t>, lidars, radars.</a:t>
            </a:r>
          </a:p>
        </p:txBody>
      </p:sp>
      <p:sp>
        <p:nvSpPr>
          <p:cNvPr id="717" name="Google Shape;717;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is an animation illustrating those two concepts.</a:t>
            </a:r>
          </a:p>
          <a:p>
            <a:pPr marL="0" lvl="0" indent="0" algn="l" rtl="0">
              <a:spcBef>
                <a:spcPts val="0"/>
              </a:spcBef>
              <a:spcAft>
                <a:spcPts val="0"/>
              </a:spcAft>
              <a:buNone/>
            </a:pPr>
            <a:endParaRPr dirty="0"/>
          </a:p>
        </p:txBody>
      </p:sp>
      <p:sp>
        <p:nvSpPr>
          <p:cNvPr id="728" name="Google Shape;728;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2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Times"/>
                <a:ea typeface="Times"/>
                <a:cs typeface="Times"/>
                <a:sym typeface="Times"/>
              </a:rPr>
              <a:t>23</a:t>
            </a:fld>
            <a:endParaRPr sz="1200" dirty="0">
              <a:solidFill>
                <a:srgbClr val="000000"/>
              </a:solidFill>
              <a:latin typeface="Times"/>
              <a:ea typeface="Times"/>
              <a:cs typeface="Times"/>
              <a:sym typeface="Times"/>
            </a:endParaRPr>
          </a:p>
        </p:txBody>
      </p:sp>
      <p:sp>
        <p:nvSpPr>
          <p:cNvPr id="737" name="Google Shape;73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38" name="Google Shape;738;p2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It takes time to do all the processing necessary for atmospheric correction as well as performing quality-control. Science quality data has undergone rigorous processing and, depending on the product, can have latencies between a few weeks to a few months. For analyzing trends over time its best to use science-quality data. However, some applications need data as soon as possible. To accommodate this need, some products are also offered as near-real time products, with a latency of hours to days after collection. Near-real time products have undergone a less rigorous processing and so should be used with caution.</a:t>
            </a: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concludes part 2 of the Satellite 101 presentations. We have additional presentations that go into greater details about how measurements are made for ocean color, sea-surface temperature and altimetry, winds and salinity.</a:t>
            </a:r>
          </a:p>
          <a:p>
            <a:pPr marL="0" lvl="0" indent="0" algn="l" rtl="0">
              <a:spcBef>
                <a:spcPts val="0"/>
              </a:spcBef>
              <a:spcAft>
                <a:spcPts val="0"/>
              </a:spcAft>
              <a:buNone/>
            </a:pPr>
            <a:endParaRPr dirty="0"/>
          </a:p>
        </p:txBody>
      </p:sp>
      <p:sp>
        <p:nvSpPr>
          <p:cNvPr id="752" name="Google Shape;752;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4" name="Google Shape;11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As satellites fly over a region of the ocean, its sensors record light, or electromagnetic radiation, within its field of view. The radiation measured by the satellite has either been emitted by the ocean, or has been emitted by the sun and reflected by the ocean. In both cases the radiation passes through the atmosphere before being received by the satellite sensor. There are multiple processes that can affect the signal as it passes through the atmosphere.</a:t>
            </a:r>
            <a:endParaRPr dirty="0"/>
          </a:p>
        </p:txBody>
      </p:sp>
      <p:sp>
        <p:nvSpPr>
          <p:cNvPr id="115" name="Google Shape;11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0" name="Google Shape;14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atmosphere between the satellite and the ocean surface has big impacts on the signal that we want to measure. It can scatter or absorb the energy so that it is not detected by the sensor. Scattering of the energy can also result in detection of energy that is not coming from the ocean, and needs to be accounted for. Accounting for the absorption and scattering of energy in the atmosphere is part of the atmospheric correction process that is undertaken as part of creating usable products. A lot of corrections are necessary in order to obtain accurate estimates of the ocean phenomenon that we are measuring,.</a:t>
            </a:r>
            <a:endParaRPr dirty="0"/>
          </a:p>
        </p:txBody>
      </p:sp>
      <p:sp>
        <p:nvSpPr>
          <p:cNvPr id="141" name="Google Shape;14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5" name="Google Shape;195;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Let’s talk about electromagnetic radiation, or EMR, in more detail. As energy is emitted from the sun and the surface of the Earth, photons travel at different wavelengths. The EMR spectrum is divided into bands by wavelength ranges. Wavelength bands useful for remote sensing are in the visible, infrared (IR), and microwave wavelengths, which is the area indicated by the shaded box on this slide. </a:t>
            </a:r>
            <a:endParaRPr dirty="0"/>
          </a:p>
        </p:txBody>
      </p:sp>
      <p:sp>
        <p:nvSpPr>
          <p:cNvPr id="196" name="Google Shape;196;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8" name="Google Shape;21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Planets and stars emit radiation, called black body radiation. There is a close relationship between the spectrum of the light they emit and their temperature. The lower their temperature, the weaker the intensity of the light they emit, and the higher their peak wavelength, as can bee seen here in the graphs of emission intensity versus wavelength for a number of different temperatures.  </a:t>
            </a:r>
          </a:p>
        </p:txBody>
      </p:sp>
      <p:sp>
        <p:nvSpPr>
          <p:cNvPr id="219" name="Google Shape;21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0" name="Google Shape;230;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If we compare the sun’s emission vs the earth’s emission, we can see that because the sun is much warmer than the earth, the intensity of its light is much higher, and it’s spectrum peaks in the visible, whereas the Earth’s emission peak is at longer wavelengths in the thermal infrared, with a much weaker intensity. The light that is received by the satellite sensors is a combination of the two and their interaction with the atmosphere.</a:t>
            </a:r>
            <a:endParaRPr dirty="0"/>
          </a:p>
        </p:txBody>
      </p:sp>
      <p:sp>
        <p:nvSpPr>
          <p:cNvPr id="231" name="Google Shape;23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7" name="Google Shape;25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Earth is not a perfect black body, meaning that other properties aside from temperature impact how effectively radiation is emitted from the earth. Emissivity is a measure of how effectively an object emits thermal energy. And we can take advantage of the changes in emissivity to measure different properties in the ocean. For example while water and sea ice have a similar emissivity in the infrared, their values in the microwave portion of the spectrum are very different, allowing for differentiating sea ice from water.</a:t>
            </a:r>
            <a:endParaRPr dirty="0"/>
          </a:p>
        </p:txBody>
      </p:sp>
      <p:sp>
        <p:nvSpPr>
          <p:cNvPr id="258" name="Google Shape;258;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8" name="Google Shape;27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influence of the atmosphere depends on the wavelength of electromagnetic radiation. The atmosphere is opaque to radiation at many wavelengths, due to the absorption by atmospheric gases, these are the areas shown in black on these graphs. There are only certain wavelengths through which radiation may be fully or partly transmitted. Remote sensing focuses on those transmission ranges, the so-called atmospheric windows, which are the non-black regions.   </a:t>
            </a:r>
          </a:p>
          <a:p>
            <a:pPr marL="0" lvl="0" indent="0" algn="l" rtl="0">
              <a:spcBef>
                <a:spcPts val="0"/>
              </a:spcBef>
              <a:spcAft>
                <a:spcPts val="0"/>
              </a:spcAft>
              <a:buNone/>
            </a:pPr>
            <a:endParaRPr dirty="0"/>
          </a:p>
        </p:txBody>
      </p:sp>
      <p:sp>
        <p:nvSpPr>
          <p:cNvPr id="279" name="Google Shape;279;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No photo">
  <p:cSld name="Title - No photo">
    <p:spTree>
      <p:nvGrpSpPr>
        <p:cNvPr id="1" name="Shape 14"/>
        <p:cNvGrpSpPr/>
        <p:nvPr/>
      </p:nvGrpSpPr>
      <p:grpSpPr>
        <a:xfrm>
          <a:off x="0" y="0"/>
          <a:ext cx="0" cy="0"/>
          <a:chOff x="0" y="0"/>
          <a:chExt cx="0" cy="0"/>
        </a:xfrm>
      </p:grpSpPr>
      <p:sp>
        <p:nvSpPr>
          <p:cNvPr id="15" name="Google Shape;15;p28"/>
          <p:cNvSpPr txBox="1">
            <a:spLocks noGrp="1"/>
          </p:cNvSpPr>
          <p:nvPr>
            <p:ph type="title"/>
          </p:nvPr>
        </p:nvSpPr>
        <p:spPr>
          <a:xfrm>
            <a:off x="3168251" y="1327929"/>
            <a:ext cx="7313491" cy="788734"/>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1F4E79"/>
              </a:buClr>
              <a:buSzPts val="3200"/>
              <a:buFont typeface="Arial Narrow"/>
              <a:buNone/>
              <a:defRPr sz="3200" b="1" i="0" u="none" strike="noStrike" cap="none">
                <a:solidFill>
                  <a:srgbClr val="1F4E79"/>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28"/>
          <p:cNvSpPr txBox="1">
            <a:spLocks noGrp="1"/>
          </p:cNvSpPr>
          <p:nvPr>
            <p:ph type="body" idx="1"/>
          </p:nvPr>
        </p:nvSpPr>
        <p:spPr>
          <a:xfrm>
            <a:off x="4269317" y="2707458"/>
            <a:ext cx="7313083" cy="122443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Clr>
                <a:srgbClr val="262626"/>
              </a:buClr>
              <a:buSzPts val="2400"/>
              <a:buFont typeface="Arial"/>
              <a:buNone/>
              <a:defRPr sz="2400" b="0" i="0" u="none" strike="noStrike" cap="none">
                <a:solidFill>
                  <a:srgbClr val="262626"/>
                </a:solidFill>
                <a:latin typeface="Arial Narrow"/>
                <a:ea typeface="Arial Narrow"/>
                <a:cs typeface="Arial Narrow"/>
                <a:sym typeface="Arial Narrow"/>
              </a:defRPr>
            </a:lvl1pPr>
            <a:lvl2pPr marL="914400" marR="0" lvl="1" indent="-431800" algn="l" rtl="0">
              <a:spcBef>
                <a:spcPts val="640"/>
              </a:spcBef>
              <a:spcAft>
                <a:spcPts val="0"/>
              </a:spcAft>
              <a:buClr>
                <a:schemeClr val="dk2"/>
              </a:buClr>
              <a:buSzPts val="3200"/>
              <a:buFont typeface="Arial"/>
              <a:buChar char="•"/>
              <a:defRPr sz="3200" b="0" i="0" u="none" strike="noStrike" cap="none">
                <a:solidFill>
                  <a:schemeClr val="dk2"/>
                </a:solidFill>
                <a:latin typeface="Arial Narrow"/>
                <a:ea typeface="Arial Narrow"/>
                <a:cs typeface="Arial Narrow"/>
                <a:sym typeface="Arial Narrow"/>
              </a:defRPr>
            </a:lvl2pPr>
            <a:lvl3pPr marL="1371600" marR="0" lvl="2"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3pPr>
            <a:lvl4pPr marL="1828800" marR="0" lvl="3"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4pPr>
            <a:lvl5pPr marL="2286000" marR="0" lvl="4"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9pPr>
          </a:lstStyle>
          <a:p>
            <a:endParaRPr/>
          </a:p>
        </p:txBody>
      </p:sp>
      <p:sp>
        <p:nvSpPr>
          <p:cNvPr id="17" name="Google Shape;17;p28"/>
          <p:cNvSpPr txBox="1">
            <a:spLocks noGrp="1"/>
          </p:cNvSpPr>
          <p:nvPr>
            <p:ph type="body" idx="2"/>
          </p:nvPr>
        </p:nvSpPr>
        <p:spPr>
          <a:xfrm>
            <a:off x="154517" y="4807237"/>
            <a:ext cx="7313083" cy="57785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20"/>
              </a:spcBef>
              <a:spcAft>
                <a:spcPts val="0"/>
              </a:spcAft>
              <a:buClr>
                <a:srgbClr val="262626"/>
              </a:buClr>
              <a:buSzPts val="1600"/>
              <a:buFont typeface="Arial"/>
              <a:buNone/>
              <a:defRPr sz="1600" b="0" i="0" u="none" strike="noStrike" cap="none">
                <a:solidFill>
                  <a:srgbClr val="262626"/>
                </a:solidFill>
                <a:latin typeface="Arial Narrow"/>
                <a:ea typeface="Arial Narrow"/>
                <a:cs typeface="Arial Narrow"/>
                <a:sym typeface="Arial Narrow"/>
              </a:defRPr>
            </a:lvl1pPr>
            <a:lvl2pPr marL="914400" marR="0" lvl="1" indent="-431800" algn="l" rtl="0">
              <a:spcBef>
                <a:spcPts val="640"/>
              </a:spcBef>
              <a:spcAft>
                <a:spcPts val="0"/>
              </a:spcAft>
              <a:buClr>
                <a:schemeClr val="dk2"/>
              </a:buClr>
              <a:buSzPts val="3200"/>
              <a:buFont typeface="Arial"/>
              <a:buChar char="•"/>
              <a:defRPr sz="3200" b="0" i="0" u="none" strike="noStrike" cap="none">
                <a:solidFill>
                  <a:schemeClr val="dk2"/>
                </a:solidFill>
                <a:latin typeface="Arial Narrow"/>
                <a:ea typeface="Arial Narrow"/>
                <a:cs typeface="Arial Narrow"/>
                <a:sym typeface="Arial Narrow"/>
              </a:defRPr>
            </a:lvl2pPr>
            <a:lvl3pPr marL="1371600" marR="0" lvl="2"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3pPr>
            <a:lvl4pPr marL="1828800" marR="0" lvl="3"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4pPr>
            <a:lvl5pPr marL="2286000" marR="0" lvl="4"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9pPr>
          </a:lstStyle>
          <a:p>
            <a:endParaRPr/>
          </a:p>
        </p:txBody>
      </p:sp>
      <p:sp>
        <p:nvSpPr>
          <p:cNvPr id="18" name="Google Shape;18;p28"/>
          <p:cNvSpPr/>
          <p:nvPr/>
        </p:nvSpPr>
        <p:spPr>
          <a:xfrm>
            <a:off x="372533" y="2201333"/>
            <a:ext cx="1557867" cy="8974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Narrow"/>
              <a:ea typeface="Arial Narrow"/>
              <a:cs typeface="Arial Narrow"/>
              <a:sym typeface="Arial Narrow"/>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E4E79"/>
              </a:buClr>
              <a:buSzPts val="3200"/>
              <a:buFont typeface="Arial Narrow"/>
              <a:buNone/>
              <a:defRPr sz="32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262626"/>
              </a:buClr>
              <a:buSzPts val="3200"/>
              <a:buChar char="•"/>
              <a:defRPr sz="3200">
                <a:solidFill>
                  <a:srgbClr val="262626"/>
                </a:solidFill>
                <a:latin typeface="Arial"/>
                <a:ea typeface="Arial"/>
                <a:cs typeface="Arial"/>
                <a:sym typeface="Arial"/>
              </a:defRPr>
            </a:lvl1pPr>
            <a:lvl2pPr marL="914400" lvl="1" indent="-406400" algn="l">
              <a:lnSpc>
                <a:spcPct val="90000"/>
              </a:lnSpc>
              <a:spcBef>
                <a:spcPts val="500"/>
              </a:spcBef>
              <a:spcAft>
                <a:spcPts val="0"/>
              </a:spcAft>
              <a:buClr>
                <a:srgbClr val="262626"/>
              </a:buClr>
              <a:buSzPts val="2800"/>
              <a:buChar char="•"/>
              <a:defRPr sz="2800">
                <a:solidFill>
                  <a:srgbClr val="262626"/>
                </a:solidFill>
                <a:latin typeface="Helvetica Neue"/>
                <a:ea typeface="Helvetica Neue"/>
                <a:cs typeface="Helvetica Neue"/>
                <a:sym typeface="Helvetica Neue"/>
              </a:defRPr>
            </a:lvl2pPr>
            <a:lvl3pPr marL="1371600" lvl="2" indent="-381000" algn="l">
              <a:lnSpc>
                <a:spcPct val="90000"/>
              </a:lnSpc>
              <a:spcBef>
                <a:spcPts val="500"/>
              </a:spcBef>
              <a:spcAft>
                <a:spcPts val="0"/>
              </a:spcAft>
              <a:buClr>
                <a:srgbClr val="262626"/>
              </a:buClr>
              <a:buSzPts val="2400"/>
              <a:buChar char="•"/>
              <a:defRPr sz="2400">
                <a:solidFill>
                  <a:srgbClr val="262626"/>
                </a:solidFill>
                <a:latin typeface="Helvetica Neue"/>
                <a:ea typeface="Helvetica Neue"/>
                <a:cs typeface="Helvetica Neue"/>
                <a:sym typeface="Helvetica Neue"/>
              </a:defRPr>
            </a:lvl3pPr>
            <a:lvl4pPr marL="1828800" lvl="3" indent="-355600" algn="l">
              <a:lnSpc>
                <a:spcPct val="90000"/>
              </a:lnSpc>
              <a:spcBef>
                <a:spcPts val="5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4pPr>
            <a:lvl5pPr marL="2286000" lvl="4" indent="-355600" algn="l">
              <a:lnSpc>
                <a:spcPct val="90000"/>
              </a:lnSpc>
              <a:spcBef>
                <a:spcPts val="5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9" name="Google Shape;69;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8"/>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F2F2F2"/>
                </a:solidFill>
                <a:latin typeface="Helvetica Neue"/>
                <a:ea typeface="Helvetica Neue"/>
                <a:cs typeface="Helvetica Neue"/>
                <a:sym typeface="Helvetica Neue"/>
              </a:defRPr>
            </a:lvl1pPr>
            <a:lvl2pPr marL="0" marR="0" lvl="1" indent="0" algn="l" rtl="0">
              <a:spcBef>
                <a:spcPts val="0"/>
              </a:spcBef>
              <a:buNone/>
              <a:defRPr sz="1800">
                <a:solidFill>
                  <a:srgbClr val="F2F2F2"/>
                </a:solidFill>
                <a:latin typeface="Helvetica Neue"/>
                <a:ea typeface="Helvetica Neue"/>
                <a:cs typeface="Helvetica Neue"/>
                <a:sym typeface="Helvetica Neue"/>
              </a:defRPr>
            </a:lvl2pPr>
            <a:lvl3pPr marL="0" marR="0" lvl="2" indent="0" algn="l" rtl="0">
              <a:spcBef>
                <a:spcPts val="0"/>
              </a:spcBef>
              <a:buNone/>
              <a:defRPr sz="1800">
                <a:solidFill>
                  <a:srgbClr val="F2F2F2"/>
                </a:solidFill>
                <a:latin typeface="Helvetica Neue"/>
                <a:ea typeface="Helvetica Neue"/>
                <a:cs typeface="Helvetica Neue"/>
                <a:sym typeface="Helvetica Neue"/>
              </a:defRPr>
            </a:lvl3pPr>
            <a:lvl4pPr marL="0" marR="0" lvl="3" indent="0" algn="l" rtl="0">
              <a:spcBef>
                <a:spcPts val="0"/>
              </a:spcBef>
              <a:buNone/>
              <a:defRPr sz="1800">
                <a:solidFill>
                  <a:srgbClr val="F2F2F2"/>
                </a:solidFill>
                <a:latin typeface="Helvetica Neue"/>
                <a:ea typeface="Helvetica Neue"/>
                <a:cs typeface="Helvetica Neue"/>
                <a:sym typeface="Helvetica Neue"/>
              </a:defRPr>
            </a:lvl4pPr>
            <a:lvl5pPr marL="0" marR="0" lvl="4" indent="0" algn="l" rtl="0">
              <a:spcBef>
                <a:spcPts val="0"/>
              </a:spcBef>
              <a:buNone/>
              <a:defRPr sz="1800">
                <a:solidFill>
                  <a:srgbClr val="F2F2F2"/>
                </a:solidFill>
                <a:latin typeface="Helvetica Neue"/>
                <a:ea typeface="Helvetica Neue"/>
                <a:cs typeface="Helvetica Neue"/>
                <a:sym typeface="Helvetica Neue"/>
              </a:defRPr>
            </a:lvl5pPr>
            <a:lvl6pPr marL="0" marR="0" lvl="5" indent="0" algn="l" rtl="0">
              <a:spcBef>
                <a:spcPts val="0"/>
              </a:spcBef>
              <a:buNone/>
              <a:defRPr sz="1800">
                <a:solidFill>
                  <a:srgbClr val="F2F2F2"/>
                </a:solidFill>
                <a:latin typeface="Helvetica Neue"/>
                <a:ea typeface="Helvetica Neue"/>
                <a:cs typeface="Helvetica Neue"/>
                <a:sym typeface="Helvetica Neue"/>
              </a:defRPr>
            </a:lvl6pPr>
            <a:lvl7pPr marL="0" marR="0" lvl="6" indent="0" algn="l" rtl="0">
              <a:spcBef>
                <a:spcPts val="0"/>
              </a:spcBef>
              <a:buNone/>
              <a:defRPr sz="1800">
                <a:solidFill>
                  <a:srgbClr val="F2F2F2"/>
                </a:solidFill>
                <a:latin typeface="Helvetica Neue"/>
                <a:ea typeface="Helvetica Neue"/>
                <a:cs typeface="Helvetica Neue"/>
                <a:sym typeface="Helvetica Neue"/>
              </a:defRPr>
            </a:lvl7pPr>
            <a:lvl8pPr marL="0" marR="0" lvl="7" indent="0" algn="l" rtl="0">
              <a:spcBef>
                <a:spcPts val="0"/>
              </a:spcBef>
              <a:buNone/>
              <a:defRPr sz="1800">
                <a:solidFill>
                  <a:srgbClr val="F2F2F2"/>
                </a:solidFill>
                <a:latin typeface="Helvetica Neue"/>
                <a:ea typeface="Helvetica Neue"/>
                <a:cs typeface="Helvetica Neue"/>
                <a:sym typeface="Helvetica Neue"/>
              </a:defRPr>
            </a:lvl8pPr>
            <a:lvl9pPr marL="0" marR="0" lvl="8" indent="0" algn="l" rtl="0">
              <a:spcBef>
                <a:spcPts val="0"/>
              </a:spcBef>
              <a:buNone/>
              <a:defRPr sz="18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dirty="0"/>
          </a:p>
        </p:txBody>
      </p:sp>
      <p:sp>
        <p:nvSpPr>
          <p:cNvPr id="71" name="Google Shape;71;p38"/>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800">
                <a:solidFill>
                  <a:srgbClr val="F2F2F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E4E79"/>
              </a:buClr>
              <a:buSzPts val="3200"/>
              <a:buFont typeface="Arial Narrow"/>
              <a:buNone/>
              <a:defRPr sz="32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75" name="Google Shape;75;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39"/>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F2F2F2"/>
                </a:solidFill>
                <a:latin typeface="Helvetica Neue"/>
                <a:ea typeface="Helvetica Neue"/>
                <a:cs typeface="Helvetica Neue"/>
                <a:sym typeface="Helvetica Neue"/>
              </a:defRPr>
            </a:lvl1pPr>
            <a:lvl2pPr marL="0" marR="0" lvl="1" indent="0" algn="l" rtl="0">
              <a:spcBef>
                <a:spcPts val="0"/>
              </a:spcBef>
              <a:buNone/>
              <a:defRPr sz="1800">
                <a:solidFill>
                  <a:srgbClr val="F2F2F2"/>
                </a:solidFill>
                <a:latin typeface="Helvetica Neue"/>
                <a:ea typeface="Helvetica Neue"/>
                <a:cs typeface="Helvetica Neue"/>
                <a:sym typeface="Helvetica Neue"/>
              </a:defRPr>
            </a:lvl2pPr>
            <a:lvl3pPr marL="0" marR="0" lvl="2" indent="0" algn="l" rtl="0">
              <a:spcBef>
                <a:spcPts val="0"/>
              </a:spcBef>
              <a:buNone/>
              <a:defRPr sz="1800">
                <a:solidFill>
                  <a:srgbClr val="F2F2F2"/>
                </a:solidFill>
                <a:latin typeface="Helvetica Neue"/>
                <a:ea typeface="Helvetica Neue"/>
                <a:cs typeface="Helvetica Neue"/>
                <a:sym typeface="Helvetica Neue"/>
              </a:defRPr>
            </a:lvl3pPr>
            <a:lvl4pPr marL="0" marR="0" lvl="3" indent="0" algn="l" rtl="0">
              <a:spcBef>
                <a:spcPts val="0"/>
              </a:spcBef>
              <a:buNone/>
              <a:defRPr sz="1800">
                <a:solidFill>
                  <a:srgbClr val="F2F2F2"/>
                </a:solidFill>
                <a:latin typeface="Helvetica Neue"/>
                <a:ea typeface="Helvetica Neue"/>
                <a:cs typeface="Helvetica Neue"/>
                <a:sym typeface="Helvetica Neue"/>
              </a:defRPr>
            </a:lvl4pPr>
            <a:lvl5pPr marL="0" marR="0" lvl="4" indent="0" algn="l" rtl="0">
              <a:spcBef>
                <a:spcPts val="0"/>
              </a:spcBef>
              <a:buNone/>
              <a:defRPr sz="1800">
                <a:solidFill>
                  <a:srgbClr val="F2F2F2"/>
                </a:solidFill>
                <a:latin typeface="Helvetica Neue"/>
                <a:ea typeface="Helvetica Neue"/>
                <a:cs typeface="Helvetica Neue"/>
                <a:sym typeface="Helvetica Neue"/>
              </a:defRPr>
            </a:lvl5pPr>
            <a:lvl6pPr marL="0" marR="0" lvl="5" indent="0" algn="l" rtl="0">
              <a:spcBef>
                <a:spcPts val="0"/>
              </a:spcBef>
              <a:buNone/>
              <a:defRPr sz="1800">
                <a:solidFill>
                  <a:srgbClr val="F2F2F2"/>
                </a:solidFill>
                <a:latin typeface="Helvetica Neue"/>
                <a:ea typeface="Helvetica Neue"/>
                <a:cs typeface="Helvetica Neue"/>
                <a:sym typeface="Helvetica Neue"/>
              </a:defRPr>
            </a:lvl6pPr>
            <a:lvl7pPr marL="0" marR="0" lvl="6" indent="0" algn="l" rtl="0">
              <a:spcBef>
                <a:spcPts val="0"/>
              </a:spcBef>
              <a:buNone/>
              <a:defRPr sz="1800">
                <a:solidFill>
                  <a:srgbClr val="F2F2F2"/>
                </a:solidFill>
                <a:latin typeface="Helvetica Neue"/>
                <a:ea typeface="Helvetica Neue"/>
                <a:cs typeface="Helvetica Neue"/>
                <a:sym typeface="Helvetica Neue"/>
              </a:defRPr>
            </a:lvl7pPr>
            <a:lvl8pPr marL="0" marR="0" lvl="7" indent="0" algn="l" rtl="0">
              <a:spcBef>
                <a:spcPts val="0"/>
              </a:spcBef>
              <a:buNone/>
              <a:defRPr sz="1800">
                <a:solidFill>
                  <a:srgbClr val="F2F2F2"/>
                </a:solidFill>
                <a:latin typeface="Helvetica Neue"/>
                <a:ea typeface="Helvetica Neue"/>
                <a:cs typeface="Helvetica Neue"/>
                <a:sym typeface="Helvetica Neue"/>
              </a:defRPr>
            </a:lvl8pPr>
            <a:lvl9pPr marL="0" marR="0" lvl="8" indent="0" algn="l" rtl="0">
              <a:spcBef>
                <a:spcPts val="0"/>
              </a:spcBef>
              <a:buNone/>
              <a:defRPr sz="18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dirty="0"/>
          </a:p>
        </p:txBody>
      </p:sp>
      <p:sp>
        <p:nvSpPr>
          <p:cNvPr id="77" name="Google Shape;77;p39"/>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800">
                <a:solidFill>
                  <a:srgbClr val="F2F2F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0"/>
          <p:cNvSpPr txBox="1">
            <a:spLocks noGrp="1"/>
          </p:cNvSpPr>
          <p:nvPr>
            <p:ph type="body" idx="1"/>
          </p:nvPr>
        </p:nvSpPr>
        <p:spPr>
          <a:xfrm rot="5400000">
            <a:off x="3920331" y="-1447006"/>
            <a:ext cx="4351338"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62626"/>
              </a:buClr>
              <a:buSzPts val="2800"/>
              <a:buChar char="•"/>
              <a:defRPr>
                <a:solidFill>
                  <a:srgbClr val="262626"/>
                </a:solidFill>
                <a:latin typeface="Arial"/>
                <a:ea typeface="Arial"/>
                <a:cs typeface="Arial"/>
                <a:sym typeface="Arial"/>
              </a:defRPr>
            </a:lvl1pPr>
            <a:lvl2pPr marL="914400" lvl="1" indent="-381000" algn="l">
              <a:lnSpc>
                <a:spcPct val="90000"/>
              </a:lnSpc>
              <a:spcBef>
                <a:spcPts val="500"/>
              </a:spcBef>
              <a:spcAft>
                <a:spcPts val="0"/>
              </a:spcAft>
              <a:buClr>
                <a:srgbClr val="262626"/>
              </a:buClr>
              <a:buSzPts val="2400"/>
              <a:buChar char="•"/>
              <a:defRPr>
                <a:solidFill>
                  <a:srgbClr val="262626"/>
                </a:solidFill>
                <a:latin typeface="Arial"/>
                <a:ea typeface="Arial"/>
                <a:cs typeface="Arial"/>
                <a:sym typeface="Arial"/>
              </a:defRPr>
            </a:lvl2pPr>
            <a:lvl3pPr marL="1371600" lvl="2" indent="-355600" algn="l">
              <a:lnSpc>
                <a:spcPct val="90000"/>
              </a:lnSpc>
              <a:spcBef>
                <a:spcPts val="500"/>
              </a:spcBef>
              <a:spcAft>
                <a:spcPts val="0"/>
              </a:spcAft>
              <a:buClr>
                <a:srgbClr val="262626"/>
              </a:buClr>
              <a:buSzPts val="2000"/>
              <a:buChar char="•"/>
              <a:defRPr>
                <a:solidFill>
                  <a:srgbClr val="262626"/>
                </a:solidFill>
                <a:latin typeface="Arial"/>
                <a:ea typeface="Arial"/>
                <a:cs typeface="Arial"/>
                <a:sym typeface="Arial"/>
              </a:defRPr>
            </a:lvl3pPr>
            <a:lvl4pPr marL="1828800" lvl="3" indent="-3429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4pPr>
            <a:lvl5pPr marL="2286000" lvl="4" indent="-3429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0"/>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F2F2F2"/>
                </a:solidFill>
                <a:latin typeface="Helvetica Neue"/>
                <a:ea typeface="Helvetica Neue"/>
                <a:cs typeface="Helvetica Neue"/>
                <a:sym typeface="Helvetica Neue"/>
              </a:defRPr>
            </a:lvl1pPr>
            <a:lvl2pPr marL="0" marR="0" lvl="1" indent="0" algn="l" rtl="0">
              <a:spcBef>
                <a:spcPts val="0"/>
              </a:spcBef>
              <a:buNone/>
              <a:defRPr sz="1800">
                <a:solidFill>
                  <a:srgbClr val="F2F2F2"/>
                </a:solidFill>
                <a:latin typeface="Helvetica Neue"/>
                <a:ea typeface="Helvetica Neue"/>
                <a:cs typeface="Helvetica Neue"/>
                <a:sym typeface="Helvetica Neue"/>
              </a:defRPr>
            </a:lvl2pPr>
            <a:lvl3pPr marL="0" marR="0" lvl="2" indent="0" algn="l" rtl="0">
              <a:spcBef>
                <a:spcPts val="0"/>
              </a:spcBef>
              <a:buNone/>
              <a:defRPr sz="1800">
                <a:solidFill>
                  <a:srgbClr val="F2F2F2"/>
                </a:solidFill>
                <a:latin typeface="Helvetica Neue"/>
                <a:ea typeface="Helvetica Neue"/>
                <a:cs typeface="Helvetica Neue"/>
                <a:sym typeface="Helvetica Neue"/>
              </a:defRPr>
            </a:lvl3pPr>
            <a:lvl4pPr marL="0" marR="0" lvl="3" indent="0" algn="l" rtl="0">
              <a:spcBef>
                <a:spcPts val="0"/>
              </a:spcBef>
              <a:buNone/>
              <a:defRPr sz="1800">
                <a:solidFill>
                  <a:srgbClr val="F2F2F2"/>
                </a:solidFill>
                <a:latin typeface="Helvetica Neue"/>
                <a:ea typeface="Helvetica Neue"/>
                <a:cs typeface="Helvetica Neue"/>
                <a:sym typeface="Helvetica Neue"/>
              </a:defRPr>
            </a:lvl4pPr>
            <a:lvl5pPr marL="0" marR="0" lvl="4" indent="0" algn="l" rtl="0">
              <a:spcBef>
                <a:spcPts val="0"/>
              </a:spcBef>
              <a:buNone/>
              <a:defRPr sz="1800">
                <a:solidFill>
                  <a:srgbClr val="F2F2F2"/>
                </a:solidFill>
                <a:latin typeface="Helvetica Neue"/>
                <a:ea typeface="Helvetica Neue"/>
                <a:cs typeface="Helvetica Neue"/>
                <a:sym typeface="Helvetica Neue"/>
              </a:defRPr>
            </a:lvl5pPr>
            <a:lvl6pPr marL="0" marR="0" lvl="5" indent="0" algn="l" rtl="0">
              <a:spcBef>
                <a:spcPts val="0"/>
              </a:spcBef>
              <a:buNone/>
              <a:defRPr sz="1800">
                <a:solidFill>
                  <a:srgbClr val="F2F2F2"/>
                </a:solidFill>
                <a:latin typeface="Helvetica Neue"/>
                <a:ea typeface="Helvetica Neue"/>
                <a:cs typeface="Helvetica Neue"/>
                <a:sym typeface="Helvetica Neue"/>
              </a:defRPr>
            </a:lvl6pPr>
            <a:lvl7pPr marL="0" marR="0" lvl="6" indent="0" algn="l" rtl="0">
              <a:spcBef>
                <a:spcPts val="0"/>
              </a:spcBef>
              <a:buNone/>
              <a:defRPr sz="1800">
                <a:solidFill>
                  <a:srgbClr val="F2F2F2"/>
                </a:solidFill>
                <a:latin typeface="Helvetica Neue"/>
                <a:ea typeface="Helvetica Neue"/>
                <a:cs typeface="Helvetica Neue"/>
                <a:sym typeface="Helvetica Neue"/>
              </a:defRPr>
            </a:lvl7pPr>
            <a:lvl8pPr marL="0" marR="0" lvl="7" indent="0" algn="l" rtl="0">
              <a:spcBef>
                <a:spcPts val="0"/>
              </a:spcBef>
              <a:buNone/>
              <a:defRPr sz="1800">
                <a:solidFill>
                  <a:srgbClr val="F2F2F2"/>
                </a:solidFill>
                <a:latin typeface="Helvetica Neue"/>
                <a:ea typeface="Helvetica Neue"/>
                <a:cs typeface="Helvetica Neue"/>
                <a:sym typeface="Helvetica Neue"/>
              </a:defRPr>
            </a:lvl8pPr>
            <a:lvl9pPr marL="0" marR="0" lvl="8" indent="0" algn="l" rtl="0">
              <a:spcBef>
                <a:spcPts val="0"/>
              </a:spcBef>
              <a:buNone/>
              <a:defRPr sz="18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dirty="0"/>
          </a:p>
        </p:txBody>
      </p:sp>
      <p:sp>
        <p:nvSpPr>
          <p:cNvPr id="82" name="Google Shape;82;p40"/>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800">
                <a:solidFill>
                  <a:srgbClr val="F2F2F2"/>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62626"/>
              </a:buClr>
              <a:buSzPts val="2800"/>
              <a:buChar char="•"/>
              <a:defRPr>
                <a:solidFill>
                  <a:srgbClr val="262626"/>
                </a:solidFill>
                <a:latin typeface="Arial"/>
                <a:ea typeface="Arial"/>
                <a:cs typeface="Arial"/>
                <a:sym typeface="Arial"/>
              </a:defRPr>
            </a:lvl1pPr>
            <a:lvl2pPr marL="914400" lvl="1" indent="-381000" algn="l">
              <a:lnSpc>
                <a:spcPct val="90000"/>
              </a:lnSpc>
              <a:spcBef>
                <a:spcPts val="500"/>
              </a:spcBef>
              <a:spcAft>
                <a:spcPts val="0"/>
              </a:spcAft>
              <a:buClr>
                <a:srgbClr val="262626"/>
              </a:buClr>
              <a:buSzPts val="2400"/>
              <a:buChar char="•"/>
              <a:defRPr>
                <a:solidFill>
                  <a:srgbClr val="262626"/>
                </a:solidFill>
                <a:latin typeface="Arial"/>
                <a:ea typeface="Arial"/>
                <a:cs typeface="Arial"/>
                <a:sym typeface="Arial"/>
              </a:defRPr>
            </a:lvl2pPr>
            <a:lvl3pPr marL="1371600" lvl="2" indent="-355600" algn="l">
              <a:lnSpc>
                <a:spcPct val="90000"/>
              </a:lnSpc>
              <a:spcBef>
                <a:spcPts val="500"/>
              </a:spcBef>
              <a:spcAft>
                <a:spcPts val="0"/>
              </a:spcAft>
              <a:buClr>
                <a:srgbClr val="262626"/>
              </a:buClr>
              <a:buSzPts val="2000"/>
              <a:buChar char="•"/>
              <a:defRPr>
                <a:solidFill>
                  <a:srgbClr val="262626"/>
                </a:solidFill>
                <a:latin typeface="Arial"/>
                <a:ea typeface="Arial"/>
                <a:cs typeface="Arial"/>
                <a:sym typeface="Arial"/>
              </a:defRPr>
            </a:lvl3pPr>
            <a:lvl4pPr marL="1828800" lvl="3" indent="-3429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4pPr>
            <a:lvl5pPr marL="2286000" lvl="4" indent="-3429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41"/>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F2F2F2"/>
                </a:solidFill>
                <a:latin typeface="Helvetica Neue"/>
                <a:ea typeface="Helvetica Neue"/>
                <a:cs typeface="Helvetica Neue"/>
                <a:sym typeface="Helvetica Neue"/>
              </a:defRPr>
            </a:lvl1pPr>
            <a:lvl2pPr marL="0" marR="0" lvl="1" indent="0" algn="l" rtl="0">
              <a:spcBef>
                <a:spcPts val="0"/>
              </a:spcBef>
              <a:buNone/>
              <a:defRPr sz="1800">
                <a:solidFill>
                  <a:srgbClr val="F2F2F2"/>
                </a:solidFill>
                <a:latin typeface="Helvetica Neue"/>
                <a:ea typeface="Helvetica Neue"/>
                <a:cs typeface="Helvetica Neue"/>
                <a:sym typeface="Helvetica Neue"/>
              </a:defRPr>
            </a:lvl2pPr>
            <a:lvl3pPr marL="0" marR="0" lvl="2" indent="0" algn="l" rtl="0">
              <a:spcBef>
                <a:spcPts val="0"/>
              </a:spcBef>
              <a:buNone/>
              <a:defRPr sz="1800">
                <a:solidFill>
                  <a:srgbClr val="F2F2F2"/>
                </a:solidFill>
                <a:latin typeface="Helvetica Neue"/>
                <a:ea typeface="Helvetica Neue"/>
                <a:cs typeface="Helvetica Neue"/>
                <a:sym typeface="Helvetica Neue"/>
              </a:defRPr>
            </a:lvl3pPr>
            <a:lvl4pPr marL="0" marR="0" lvl="3" indent="0" algn="l" rtl="0">
              <a:spcBef>
                <a:spcPts val="0"/>
              </a:spcBef>
              <a:buNone/>
              <a:defRPr sz="1800">
                <a:solidFill>
                  <a:srgbClr val="F2F2F2"/>
                </a:solidFill>
                <a:latin typeface="Helvetica Neue"/>
                <a:ea typeface="Helvetica Neue"/>
                <a:cs typeface="Helvetica Neue"/>
                <a:sym typeface="Helvetica Neue"/>
              </a:defRPr>
            </a:lvl4pPr>
            <a:lvl5pPr marL="0" marR="0" lvl="4" indent="0" algn="l" rtl="0">
              <a:spcBef>
                <a:spcPts val="0"/>
              </a:spcBef>
              <a:buNone/>
              <a:defRPr sz="1800">
                <a:solidFill>
                  <a:srgbClr val="F2F2F2"/>
                </a:solidFill>
                <a:latin typeface="Helvetica Neue"/>
                <a:ea typeface="Helvetica Neue"/>
                <a:cs typeface="Helvetica Neue"/>
                <a:sym typeface="Helvetica Neue"/>
              </a:defRPr>
            </a:lvl5pPr>
            <a:lvl6pPr marL="0" marR="0" lvl="5" indent="0" algn="l" rtl="0">
              <a:spcBef>
                <a:spcPts val="0"/>
              </a:spcBef>
              <a:buNone/>
              <a:defRPr sz="1800">
                <a:solidFill>
                  <a:srgbClr val="F2F2F2"/>
                </a:solidFill>
                <a:latin typeface="Helvetica Neue"/>
                <a:ea typeface="Helvetica Neue"/>
                <a:cs typeface="Helvetica Neue"/>
                <a:sym typeface="Helvetica Neue"/>
              </a:defRPr>
            </a:lvl6pPr>
            <a:lvl7pPr marL="0" marR="0" lvl="6" indent="0" algn="l" rtl="0">
              <a:spcBef>
                <a:spcPts val="0"/>
              </a:spcBef>
              <a:buNone/>
              <a:defRPr sz="1800">
                <a:solidFill>
                  <a:srgbClr val="F2F2F2"/>
                </a:solidFill>
                <a:latin typeface="Helvetica Neue"/>
                <a:ea typeface="Helvetica Neue"/>
                <a:cs typeface="Helvetica Neue"/>
                <a:sym typeface="Helvetica Neue"/>
              </a:defRPr>
            </a:lvl7pPr>
            <a:lvl8pPr marL="0" marR="0" lvl="7" indent="0" algn="l" rtl="0">
              <a:spcBef>
                <a:spcPts val="0"/>
              </a:spcBef>
              <a:buNone/>
              <a:defRPr sz="1800">
                <a:solidFill>
                  <a:srgbClr val="F2F2F2"/>
                </a:solidFill>
                <a:latin typeface="Helvetica Neue"/>
                <a:ea typeface="Helvetica Neue"/>
                <a:cs typeface="Helvetica Neue"/>
                <a:sym typeface="Helvetica Neue"/>
              </a:defRPr>
            </a:lvl8pPr>
            <a:lvl9pPr marL="0" marR="0" lvl="8" indent="0" algn="l" rtl="0">
              <a:spcBef>
                <a:spcPts val="0"/>
              </a:spcBef>
              <a:buNone/>
              <a:defRPr sz="18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dirty="0"/>
          </a:p>
        </p:txBody>
      </p:sp>
      <p:sp>
        <p:nvSpPr>
          <p:cNvPr id="87" name="Google Shape;87;p41"/>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800">
                <a:solidFill>
                  <a:srgbClr val="F2F2F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8"/>
        <p:cNvGrpSpPr/>
        <p:nvPr/>
      </p:nvGrpSpPr>
      <p:grpSpPr>
        <a:xfrm>
          <a:off x="0" y="0"/>
          <a:ext cx="0" cy="0"/>
          <a:chOff x="0" y="0"/>
          <a:chExt cx="0" cy="0"/>
        </a:xfrm>
      </p:grpSpPr>
      <p:sp>
        <p:nvSpPr>
          <p:cNvPr id="89" name="Google Shape;89;p42"/>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32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42"/>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F2F2F2"/>
                </a:solidFill>
                <a:latin typeface="Helvetica Neue"/>
                <a:ea typeface="Helvetica Neue"/>
                <a:cs typeface="Helvetica Neue"/>
                <a:sym typeface="Helvetica Neue"/>
              </a:defRPr>
            </a:lvl1pPr>
            <a:lvl2pPr marL="0" marR="0" lvl="1" indent="0" algn="l" rtl="0">
              <a:spcBef>
                <a:spcPts val="0"/>
              </a:spcBef>
              <a:buNone/>
              <a:defRPr sz="1800">
                <a:solidFill>
                  <a:srgbClr val="F2F2F2"/>
                </a:solidFill>
                <a:latin typeface="Helvetica Neue"/>
                <a:ea typeface="Helvetica Neue"/>
                <a:cs typeface="Helvetica Neue"/>
                <a:sym typeface="Helvetica Neue"/>
              </a:defRPr>
            </a:lvl2pPr>
            <a:lvl3pPr marL="0" marR="0" lvl="2" indent="0" algn="l" rtl="0">
              <a:spcBef>
                <a:spcPts val="0"/>
              </a:spcBef>
              <a:buNone/>
              <a:defRPr sz="1800">
                <a:solidFill>
                  <a:srgbClr val="F2F2F2"/>
                </a:solidFill>
                <a:latin typeface="Helvetica Neue"/>
                <a:ea typeface="Helvetica Neue"/>
                <a:cs typeface="Helvetica Neue"/>
                <a:sym typeface="Helvetica Neue"/>
              </a:defRPr>
            </a:lvl3pPr>
            <a:lvl4pPr marL="0" marR="0" lvl="3" indent="0" algn="l" rtl="0">
              <a:spcBef>
                <a:spcPts val="0"/>
              </a:spcBef>
              <a:buNone/>
              <a:defRPr sz="1800">
                <a:solidFill>
                  <a:srgbClr val="F2F2F2"/>
                </a:solidFill>
                <a:latin typeface="Helvetica Neue"/>
                <a:ea typeface="Helvetica Neue"/>
                <a:cs typeface="Helvetica Neue"/>
                <a:sym typeface="Helvetica Neue"/>
              </a:defRPr>
            </a:lvl4pPr>
            <a:lvl5pPr marL="0" marR="0" lvl="4" indent="0" algn="l" rtl="0">
              <a:spcBef>
                <a:spcPts val="0"/>
              </a:spcBef>
              <a:buNone/>
              <a:defRPr sz="1800">
                <a:solidFill>
                  <a:srgbClr val="F2F2F2"/>
                </a:solidFill>
                <a:latin typeface="Helvetica Neue"/>
                <a:ea typeface="Helvetica Neue"/>
                <a:cs typeface="Helvetica Neue"/>
                <a:sym typeface="Helvetica Neue"/>
              </a:defRPr>
            </a:lvl5pPr>
            <a:lvl6pPr marL="0" marR="0" lvl="5" indent="0" algn="l" rtl="0">
              <a:spcBef>
                <a:spcPts val="0"/>
              </a:spcBef>
              <a:buNone/>
              <a:defRPr sz="1800">
                <a:solidFill>
                  <a:srgbClr val="F2F2F2"/>
                </a:solidFill>
                <a:latin typeface="Helvetica Neue"/>
                <a:ea typeface="Helvetica Neue"/>
                <a:cs typeface="Helvetica Neue"/>
                <a:sym typeface="Helvetica Neue"/>
              </a:defRPr>
            </a:lvl6pPr>
            <a:lvl7pPr marL="0" marR="0" lvl="6" indent="0" algn="l" rtl="0">
              <a:spcBef>
                <a:spcPts val="0"/>
              </a:spcBef>
              <a:buNone/>
              <a:defRPr sz="1800">
                <a:solidFill>
                  <a:srgbClr val="F2F2F2"/>
                </a:solidFill>
                <a:latin typeface="Helvetica Neue"/>
                <a:ea typeface="Helvetica Neue"/>
                <a:cs typeface="Helvetica Neue"/>
                <a:sym typeface="Helvetica Neue"/>
              </a:defRPr>
            </a:lvl7pPr>
            <a:lvl8pPr marL="0" marR="0" lvl="7" indent="0" algn="l" rtl="0">
              <a:spcBef>
                <a:spcPts val="0"/>
              </a:spcBef>
              <a:buNone/>
              <a:defRPr sz="1800">
                <a:solidFill>
                  <a:srgbClr val="F2F2F2"/>
                </a:solidFill>
                <a:latin typeface="Helvetica Neue"/>
                <a:ea typeface="Helvetica Neue"/>
                <a:cs typeface="Helvetica Neue"/>
                <a:sym typeface="Helvetica Neue"/>
              </a:defRPr>
            </a:lvl8pPr>
            <a:lvl9pPr marL="0" marR="0" lvl="8" indent="0" algn="l" rtl="0">
              <a:spcBef>
                <a:spcPts val="0"/>
              </a:spcBef>
              <a:buNone/>
              <a:defRPr sz="18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dirty="0"/>
          </a:p>
        </p:txBody>
      </p:sp>
      <p:sp>
        <p:nvSpPr>
          <p:cNvPr id="91" name="Google Shape;91;p42"/>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800">
                <a:solidFill>
                  <a:srgbClr val="F2F2F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type="obj">
  <p:cSld name="OBJECT">
    <p:spTree>
      <p:nvGrpSpPr>
        <p:cNvPr id="1" name="Shape 19"/>
        <p:cNvGrpSpPr/>
        <p:nvPr/>
      </p:nvGrpSpPr>
      <p:grpSpPr>
        <a:xfrm>
          <a:off x="0" y="0"/>
          <a:ext cx="0" cy="0"/>
          <a:chOff x="0" y="0"/>
          <a:chExt cx="0" cy="0"/>
        </a:xfrm>
      </p:grpSpPr>
      <p:sp>
        <p:nvSpPr>
          <p:cNvPr id="20" name="Google Shape;20;p32"/>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chemeClr val="accent1"/>
              </a:buClr>
              <a:buSzPts val="4400"/>
              <a:buFont typeface="Arial Narrow"/>
              <a:buNone/>
              <a:defRPr sz="4400" b="1" i="0" u="none" strike="noStrike" cap="none">
                <a:solidFill>
                  <a:schemeClr val="accen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32"/>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chemeClr val="dk2"/>
              </a:buClr>
              <a:buSzPts val="2400"/>
              <a:buFont typeface="Arial"/>
              <a:buNone/>
              <a:defRPr sz="2400" b="0" i="0" u="none" strike="noStrike" cap="none">
                <a:solidFill>
                  <a:schemeClr val="dk2"/>
                </a:solidFill>
                <a:latin typeface="Arial Narrow"/>
                <a:ea typeface="Arial Narrow"/>
                <a:cs typeface="Arial Narrow"/>
                <a:sym typeface="Arial Narrow"/>
              </a:defRPr>
            </a:lvl1pPr>
            <a:lvl2pPr marL="914400" marR="0" lvl="1" indent="-431800" algn="l" rtl="0">
              <a:spcBef>
                <a:spcPts val="640"/>
              </a:spcBef>
              <a:spcAft>
                <a:spcPts val="0"/>
              </a:spcAft>
              <a:buClr>
                <a:schemeClr val="dk2"/>
              </a:buClr>
              <a:buSzPts val="3200"/>
              <a:buFont typeface="Arial"/>
              <a:buChar char="•"/>
              <a:defRPr sz="3200" b="0" i="0" u="none" strike="noStrike" cap="none">
                <a:solidFill>
                  <a:schemeClr val="dk2"/>
                </a:solidFill>
                <a:latin typeface="Arial Narrow"/>
                <a:ea typeface="Arial Narrow"/>
                <a:cs typeface="Arial Narrow"/>
                <a:sym typeface="Arial Narrow"/>
              </a:defRPr>
            </a:lvl2pPr>
            <a:lvl3pPr marL="1371600" marR="0" lvl="2"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3pPr>
            <a:lvl4pPr marL="1828800" marR="0" lvl="3"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4pPr>
            <a:lvl5pPr marL="2286000" marR="0" lvl="4"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9pPr>
          </a:lstStyle>
          <a:p>
            <a:endParaRPr/>
          </a:p>
        </p:txBody>
      </p:sp>
      <p:sp>
        <p:nvSpPr>
          <p:cNvPr id="22" name="Google Shape;22;p3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Narrow"/>
                <a:ea typeface="Arial Narrow"/>
                <a:cs typeface="Arial Narrow"/>
                <a:sym typeface="Arial Narrow"/>
              </a:defRPr>
            </a:lvl1pPr>
            <a:lvl2pPr marL="0" marR="0" lvl="1" indent="0" algn="l" rtl="0">
              <a:spcBef>
                <a:spcPts val="0"/>
              </a:spcBef>
              <a:buNone/>
              <a:defRPr sz="1800">
                <a:solidFill>
                  <a:schemeClr val="dk1"/>
                </a:solidFill>
                <a:latin typeface="Arial Narrow"/>
                <a:ea typeface="Arial Narrow"/>
                <a:cs typeface="Arial Narrow"/>
                <a:sym typeface="Arial Narrow"/>
              </a:defRPr>
            </a:lvl2pPr>
            <a:lvl3pPr marL="0" marR="0" lvl="2" indent="0" algn="l" rtl="0">
              <a:spcBef>
                <a:spcPts val="0"/>
              </a:spcBef>
              <a:buNone/>
              <a:defRPr sz="1800">
                <a:solidFill>
                  <a:schemeClr val="dk1"/>
                </a:solidFill>
                <a:latin typeface="Arial Narrow"/>
                <a:ea typeface="Arial Narrow"/>
                <a:cs typeface="Arial Narrow"/>
                <a:sym typeface="Arial Narrow"/>
              </a:defRPr>
            </a:lvl3pPr>
            <a:lvl4pPr marL="0" marR="0" lvl="3" indent="0" algn="l" rtl="0">
              <a:spcBef>
                <a:spcPts val="0"/>
              </a:spcBef>
              <a:buNone/>
              <a:defRPr sz="1800">
                <a:solidFill>
                  <a:schemeClr val="dk1"/>
                </a:solidFill>
                <a:latin typeface="Arial Narrow"/>
                <a:ea typeface="Arial Narrow"/>
                <a:cs typeface="Arial Narrow"/>
                <a:sym typeface="Arial Narrow"/>
              </a:defRPr>
            </a:lvl4pPr>
            <a:lvl5pPr marL="0" marR="0" lvl="4" indent="0" algn="l" rtl="0">
              <a:spcBef>
                <a:spcPts val="0"/>
              </a:spcBef>
              <a:buNone/>
              <a:defRPr sz="1800">
                <a:solidFill>
                  <a:schemeClr val="dk1"/>
                </a:solidFill>
                <a:latin typeface="Arial Narrow"/>
                <a:ea typeface="Arial Narrow"/>
                <a:cs typeface="Arial Narrow"/>
                <a:sym typeface="Arial Narrow"/>
              </a:defRPr>
            </a:lvl5pPr>
            <a:lvl6pPr marL="0" marR="0" lvl="5" indent="0" algn="l" rtl="0">
              <a:spcBef>
                <a:spcPts val="0"/>
              </a:spcBef>
              <a:buNone/>
              <a:defRPr sz="1800">
                <a:solidFill>
                  <a:schemeClr val="dk1"/>
                </a:solidFill>
                <a:latin typeface="Arial Narrow"/>
                <a:ea typeface="Arial Narrow"/>
                <a:cs typeface="Arial Narrow"/>
                <a:sym typeface="Arial Narrow"/>
              </a:defRPr>
            </a:lvl6pPr>
            <a:lvl7pPr marL="0" marR="0" lvl="6" indent="0" algn="l" rtl="0">
              <a:spcBef>
                <a:spcPts val="0"/>
              </a:spcBef>
              <a:buNone/>
              <a:defRPr sz="1800">
                <a:solidFill>
                  <a:schemeClr val="dk1"/>
                </a:solidFill>
                <a:latin typeface="Arial Narrow"/>
                <a:ea typeface="Arial Narrow"/>
                <a:cs typeface="Arial Narrow"/>
                <a:sym typeface="Arial Narrow"/>
              </a:defRPr>
            </a:lvl7pPr>
            <a:lvl8pPr marL="0" marR="0" lvl="7" indent="0" algn="l" rtl="0">
              <a:spcBef>
                <a:spcPts val="0"/>
              </a:spcBef>
              <a:buNone/>
              <a:defRPr sz="1800">
                <a:solidFill>
                  <a:schemeClr val="dk1"/>
                </a:solidFill>
                <a:latin typeface="Arial Narrow"/>
                <a:ea typeface="Arial Narrow"/>
                <a:cs typeface="Arial Narrow"/>
                <a:sym typeface="Arial Narrow"/>
              </a:defRPr>
            </a:lvl8pPr>
            <a:lvl9pPr marL="0" marR="0" lvl="8" indent="0" algn="l" rtl="0">
              <a:spcBef>
                <a:spcPts val="0"/>
              </a:spcBef>
              <a:buNone/>
              <a:defRPr sz="1800">
                <a:solidFill>
                  <a:schemeClr val="dk1"/>
                </a:solidFill>
                <a:latin typeface="Arial Narrow"/>
                <a:ea typeface="Arial Narrow"/>
                <a:cs typeface="Arial Narrow"/>
                <a:sym typeface="Arial Narrow"/>
              </a:defRPr>
            </a:lvl9pPr>
          </a:lstStyle>
          <a:p>
            <a:pPr marL="0" lvl="0" indent="0" algn="l" rtl="0">
              <a:spcBef>
                <a:spcPts val="0"/>
              </a:spcBef>
              <a:spcAft>
                <a:spcPts val="0"/>
              </a:spcAft>
              <a:buNone/>
            </a:pPr>
            <a:r>
              <a:rPr lang="en-US" dirty="0"/>
              <a:t>U.S. Department of Commerce | National Oceanic and Atmospheric Administration | NOAA Fisheries | Page </a:t>
            </a: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3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chemeClr val="accent1"/>
              </a:buClr>
              <a:buSzPts val="4400"/>
              <a:buFont typeface="Arial Narrow"/>
              <a:buNone/>
              <a:defRPr sz="4400" b="1" i="0" u="none" strike="noStrike" cap="none">
                <a:solidFill>
                  <a:schemeClr val="accen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3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marR="0" lvl="0" algn="ctr" rtl="0">
              <a:spcBef>
                <a:spcPts val="480"/>
              </a:spcBef>
              <a:spcAft>
                <a:spcPts val="0"/>
              </a:spcAft>
              <a:buClr>
                <a:srgbClr val="888888"/>
              </a:buClr>
              <a:buSzPts val="2400"/>
              <a:buFont typeface="Arial"/>
              <a:buNone/>
              <a:defRPr sz="2400" b="0" i="0" u="none" strike="noStrike" cap="none">
                <a:solidFill>
                  <a:srgbClr val="888888"/>
                </a:solidFill>
                <a:latin typeface="Arial Narrow"/>
                <a:ea typeface="Arial Narrow"/>
                <a:cs typeface="Arial Narrow"/>
                <a:sym typeface="Arial Narrow"/>
              </a:defRPr>
            </a:lvl1pPr>
            <a:lvl2pPr marR="0" lvl="1" algn="ctr" rtl="0">
              <a:spcBef>
                <a:spcPts val="640"/>
              </a:spcBef>
              <a:spcAft>
                <a:spcPts val="0"/>
              </a:spcAft>
              <a:buClr>
                <a:srgbClr val="888888"/>
              </a:buClr>
              <a:buSzPts val="3200"/>
              <a:buFont typeface="Arial"/>
              <a:buNone/>
              <a:defRPr sz="3200" b="0" i="0" u="none" strike="noStrike" cap="none">
                <a:solidFill>
                  <a:srgbClr val="888888"/>
                </a:solidFill>
                <a:latin typeface="Arial Narrow"/>
                <a:ea typeface="Arial Narrow"/>
                <a:cs typeface="Arial Narrow"/>
                <a:sym typeface="Arial Narrow"/>
              </a:defRPr>
            </a:lvl2pPr>
            <a:lvl3pPr marR="0" lvl="2" algn="ctr" rtl="0">
              <a:spcBef>
                <a:spcPts val="560"/>
              </a:spcBef>
              <a:spcAft>
                <a:spcPts val="0"/>
              </a:spcAft>
              <a:buClr>
                <a:srgbClr val="888888"/>
              </a:buClr>
              <a:buSzPts val="2800"/>
              <a:buFont typeface="Arial"/>
              <a:buNone/>
              <a:defRPr sz="2800" b="0" i="0" u="none" strike="noStrike" cap="none">
                <a:solidFill>
                  <a:srgbClr val="888888"/>
                </a:solidFill>
                <a:latin typeface="Arial Narrow"/>
                <a:ea typeface="Arial Narrow"/>
                <a:cs typeface="Arial Narrow"/>
                <a:sym typeface="Arial Narrow"/>
              </a:defRPr>
            </a:lvl3pPr>
            <a:lvl4pPr marR="0" lvl="3" algn="ctr" rtl="0">
              <a:spcBef>
                <a:spcPts val="560"/>
              </a:spcBef>
              <a:spcAft>
                <a:spcPts val="0"/>
              </a:spcAft>
              <a:buClr>
                <a:srgbClr val="888888"/>
              </a:buClr>
              <a:buSzPts val="2800"/>
              <a:buFont typeface="Arial"/>
              <a:buNone/>
              <a:defRPr sz="2800" b="0" i="0" u="none" strike="noStrike" cap="none">
                <a:solidFill>
                  <a:srgbClr val="888888"/>
                </a:solidFill>
                <a:latin typeface="Arial Narrow"/>
                <a:ea typeface="Arial Narrow"/>
                <a:cs typeface="Arial Narrow"/>
                <a:sym typeface="Arial Narrow"/>
              </a:defRPr>
            </a:lvl4pPr>
            <a:lvl5pPr marR="0" lvl="4" algn="ctr" rtl="0">
              <a:spcBef>
                <a:spcPts val="560"/>
              </a:spcBef>
              <a:spcAft>
                <a:spcPts val="0"/>
              </a:spcAft>
              <a:buClr>
                <a:srgbClr val="888888"/>
              </a:buClr>
              <a:buSzPts val="2800"/>
              <a:buFont typeface="Arial"/>
              <a:buNone/>
              <a:defRPr sz="2800" b="0" i="0" u="none" strike="noStrike" cap="none">
                <a:solidFill>
                  <a:srgbClr val="888888"/>
                </a:solidFill>
                <a:latin typeface="Arial Narrow"/>
                <a:ea typeface="Arial Narrow"/>
                <a:cs typeface="Arial Narrow"/>
                <a:sym typeface="Arial Narrow"/>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26" name="Google Shape;26;p3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dirty="0"/>
          </a:p>
        </p:txBody>
      </p:sp>
      <p:sp>
        <p:nvSpPr>
          <p:cNvPr id="27" name="Google Shape;27;p3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dirty="0"/>
          </a:p>
        </p:txBody>
      </p:sp>
      <p:sp>
        <p:nvSpPr>
          <p:cNvPr id="28" name="Google Shape;28;p3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Narrow"/>
                <a:ea typeface="Arial Narrow"/>
                <a:cs typeface="Arial Narrow"/>
                <a:sym typeface="Arial Narrow"/>
              </a:defRPr>
            </a:lvl1pPr>
            <a:lvl2pPr marL="0" marR="0" lvl="1" indent="0" algn="l" rtl="0">
              <a:spcBef>
                <a:spcPts val="0"/>
              </a:spcBef>
              <a:buNone/>
              <a:defRPr sz="1800">
                <a:solidFill>
                  <a:schemeClr val="dk1"/>
                </a:solidFill>
                <a:latin typeface="Arial Narrow"/>
                <a:ea typeface="Arial Narrow"/>
                <a:cs typeface="Arial Narrow"/>
                <a:sym typeface="Arial Narrow"/>
              </a:defRPr>
            </a:lvl2pPr>
            <a:lvl3pPr marL="0" marR="0" lvl="2" indent="0" algn="l" rtl="0">
              <a:spcBef>
                <a:spcPts val="0"/>
              </a:spcBef>
              <a:buNone/>
              <a:defRPr sz="1800">
                <a:solidFill>
                  <a:schemeClr val="dk1"/>
                </a:solidFill>
                <a:latin typeface="Arial Narrow"/>
                <a:ea typeface="Arial Narrow"/>
                <a:cs typeface="Arial Narrow"/>
                <a:sym typeface="Arial Narrow"/>
              </a:defRPr>
            </a:lvl3pPr>
            <a:lvl4pPr marL="0" marR="0" lvl="3" indent="0" algn="l" rtl="0">
              <a:spcBef>
                <a:spcPts val="0"/>
              </a:spcBef>
              <a:buNone/>
              <a:defRPr sz="1800">
                <a:solidFill>
                  <a:schemeClr val="dk1"/>
                </a:solidFill>
                <a:latin typeface="Arial Narrow"/>
                <a:ea typeface="Arial Narrow"/>
                <a:cs typeface="Arial Narrow"/>
                <a:sym typeface="Arial Narrow"/>
              </a:defRPr>
            </a:lvl4pPr>
            <a:lvl5pPr marL="0" marR="0" lvl="4" indent="0" algn="l" rtl="0">
              <a:spcBef>
                <a:spcPts val="0"/>
              </a:spcBef>
              <a:buNone/>
              <a:defRPr sz="1800">
                <a:solidFill>
                  <a:schemeClr val="dk1"/>
                </a:solidFill>
                <a:latin typeface="Arial Narrow"/>
                <a:ea typeface="Arial Narrow"/>
                <a:cs typeface="Arial Narrow"/>
                <a:sym typeface="Arial Narrow"/>
              </a:defRPr>
            </a:lvl5pPr>
            <a:lvl6pPr marL="0" marR="0" lvl="5" indent="0" algn="l" rtl="0">
              <a:spcBef>
                <a:spcPts val="0"/>
              </a:spcBef>
              <a:buNone/>
              <a:defRPr sz="1800">
                <a:solidFill>
                  <a:schemeClr val="dk1"/>
                </a:solidFill>
                <a:latin typeface="Arial Narrow"/>
                <a:ea typeface="Arial Narrow"/>
                <a:cs typeface="Arial Narrow"/>
                <a:sym typeface="Arial Narrow"/>
              </a:defRPr>
            </a:lvl6pPr>
            <a:lvl7pPr marL="0" marR="0" lvl="6" indent="0" algn="l" rtl="0">
              <a:spcBef>
                <a:spcPts val="0"/>
              </a:spcBef>
              <a:buNone/>
              <a:defRPr sz="1800">
                <a:solidFill>
                  <a:schemeClr val="dk1"/>
                </a:solidFill>
                <a:latin typeface="Arial Narrow"/>
                <a:ea typeface="Arial Narrow"/>
                <a:cs typeface="Arial Narrow"/>
                <a:sym typeface="Arial Narrow"/>
              </a:defRPr>
            </a:lvl7pPr>
            <a:lvl8pPr marL="0" marR="0" lvl="7" indent="0" algn="l" rtl="0">
              <a:spcBef>
                <a:spcPts val="0"/>
              </a:spcBef>
              <a:buNone/>
              <a:defRPr sz="1800">
                <a:solidFill>
                  <a:schemeClr val="dk1"/>
                </a:solidFill>
                <a:latin typeface="Arial Narrow"/>
                <a:ea typeface="Arial Narrow"/>
                <a:cs typeface="Arial Narrow"/>
                <a:sym typeface="Arial Narrow"/>
              </a:defRPr>
            </a:lvl8pPr>
            <a:lvl9pPr marL="0" marR="0" lvl="8" indent="0" algn="l" rtl="0">
              <a:spcBef>
                <a:spcPts val="0"/>
              </a:spcBef>
              <a:buNone/>
              <a:defRPr sz="1800">
                <a:solidFill>
                  <a:schemeClr val="dk1"/>
                </a:solidFill>
                <a:latin typeface="Arial Narrow"/>
                <a:ea typeface="Arial Narrow"/>
                <a:cs typeface="Arial Narrow"/>
                <a:sym typeface="Arial Narrow"/>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3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dirty="0"/>
          </a:p>
        </p:txBody>
      </p:sp>
      <p:sp>
        <p:nvSpPr>
          <p:cNvPr id="31" name="Google Shape;31;p3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dirty="0"/>
          </a:p>
        </p:txBody>
      </p:sp>
      <p:sp>
        <p:nvSpPr>
          <p:cNvPr id="32" name="Google Shape;32;p3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Narrow"/>
                <a:ea typeface="Arial Narrow"/>
                <a:cs typeface="Arial Narrow"/>
                <a:sym typeface="Arial Narrow"/>
              </a:defRPr>
            </a:lvl1pPr>
            <a:lvl2pPr marL="0" marR="0" lvl="1" indent="0" algn="l" rtl="0">
              <a:spcBef>
                <a:spcPts val="0"/>
              </a:spcBef>
              <a:buNone/>
              <a:defRPr sz="1800">
                <a:solidFill>
                  <a:schemeClr val="dk1"/>
                </a:solidFill>
                <a:latin typeface="Arial Narrow"/>
                <a:ea typeface="Arial Narrow"/>
                <a:cs typeface="Arial Narrow"/>
                <a:sym typeface="Arial Narrow"/>
              </a:defRPr>
            </a:lvl2pPr>
            <a:lvl3pPr marL="0" marR="0" lvl="2" indent="0" algn="l" rtl="0">
              <a:spcBef>
                <a:spcPts val="0"/>
              </a:spcBef>
              <a:buNone/>
              <a:defRPr sz="1800">
                <a:solidFill>
                  <a:schemeClr val="dk1"/>
                </a:solidFill>
                <a:latin typeface="Arial Narrow"/>
                <a:ea typeface="Arial Narrow"/>
                <a:cs typeface="Arial Narrow"/>
                <a:sym typeface="Arial Narrow"/>
              </a:defRPr>
            </a:lvl3pPr>
            <a:lvl4pPr marL="0" marR="0" lvl="3" indent="0" algn="l" rtl="0">
              <a:spcBef>
                <a:spcPts val="0"/>
              </a:spcBef>
              <a:buNone/>
              <a:defRPr sz="1800">
                <a:solidFill>
                  <a:schemeClr val="dk1"/>
                </a:solidFill>
                <a:latin typeface="Arial Narrow"/>
                <a:ea typeface="Arial Narrow"/>
                <a:cs typeface="Arial Narrow"/>
                <a:sym typeface="Arial Narrow"/>
              </a:defRPr>
            </a:lvl4pPr>
            <a:lvl5pPr marL="0" marR="0" lvl="4" indent="0" algn="l" rtl="0">
              <a:spcBef>
                <a:spcPts val="0"/>
              </a:spcBef>
              <a:buNone/>
              <a:defRPr sz="1800">
                <a:solidFill>
                  <a:schemeClr val="dk1"/>
                </a:solidFill>
                <a:latin typeface="Arial Narrow"/>
                <a:ea typeface="Arial Narrow"/>
                <a:cs typeface="Arial Narrow"/>
                <a:sym typeface="Arial Narrow"/>
              </a:defRPr>
            </a:lvl5pPr>
            <a:lvl6pPr marL="0" marR="0" lvl="5" indent="0" algn="l" rtl="0">
              <a:spcBef>
                <a:spcPts val="0"/>
              </a:spcBef>
              <a:buNone/>
              <a:defRPr sz="1800">
                <a:solidFill>
                  <a:schemeClr val="dk1"/>
                </a:solidFill>
                <a:latin typeface="Arial Narrow"/>
                <a:ea typeface="Arial Narrow"/>
                <a:cs typeface="Arial Narrow"/>
                <a:sym typeface="Arial Narrow"/>
              </a:defRPr>
            </a:lvl6pPr>
            <a:lvl7pPr marL="0" marR="0" lvl="6" indent="0" algn="l" rtl="0">
              <a:spcBef>
                <a:spcPts val="0"/>
              </a:spcBef>
              <a:buNone/>
              <a:defRPr sz="1800">
                <a:solidFill>
                  <a:schemeClr val="dk1"/>
                </a:solidFill>
                <a:latin typeface="Arial Narrow"/>
                <a:ea typeface="Arial Narrow"/>
                <a:cs typeface="Arial Narrow"/>
                <a:sym typeface="Arial Narrow"/>
              </a:defRPr>
            </a:lvl7pPr>
            <a:lvl8pPr marL="0" marR="0" lvl="7" indent="0" algn="l" rtl="0">
              <a:spcBef>
                <a:spcPts val="0"/>
              </a:spcBef>
              <a:buNone/>
              <a:defRPr sz="1800">
                <a:solidFill>
                  <a:schemeClr val="dk1"/>
                </a:solidFill>
                <a:latin typeface="Arial Narrow"/>
                <a:ea typeface="Arial Narrow"/>
                <a:cs typeface="Arial Narrow"/>
                <a:sym typeface="Arial Narrow"/>
              </a:defRPr>
            </a:lvl8pPr>
            <a:lvl9pPr marL="0" marR="0" lvl="8" indent="0" algn="l" rtl="0">
              <a:spcBef>
                <a:spcPts val="0"/>
              </a:spcBef>
              <a:buNone/>
              <a:defRPr sz="1800">
                <a:solidFill>
                  <a:schemeClr val="dk1"/>
                </a:solidFill>
                <a:latin typeface="Arial Narrow"/>
                <a:ea typeface="Arial Narrow"/>
                <a:cs typeface="Arial Narrow"/>
                <a:sym typeface="Arial Narrow"/>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62626"/>
              </a:buClr>
              <a:buSzPts val="2800"/>
              <a:buChar char="•"/>
              <a:defRPr>
                <a:solidFill>
                  <a:srgbClr val="262626"/>
                </a:solidFill>
                <a:latin typeface="Helvetica Neue"/>
                <a:ea typeface="Helvetica Neue"/>
                <a:cs typeface="Helvetica Neue"/>
                <a:sym typeface="Helvetica Neue"/>
              </a:defRPr>
            </a:lvl1pPr>
            <a:lvl2pPr marL="914400" lvl="1" indent="-3810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marL="1371600" lvl="2" indent="-355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marL="1828800" lvl="3"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marL="2286000" lvl="4"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0"/>
          <p:cNvSpPr txBox="1">
            <a:spLocks noGrp="1"/>
          </p:cNvSpPr>
          <p:nvPr>
            <p:ph type="sldNum" idx="12"/>
          </p:nvPr>
        </p:nvSpPr>
        <p:spPr>
          <a:xfrm>
            <a:off x="11214980" y="6441410"/>
            <a:ext cx="1104014"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F2F2F2"/>
                </a:solidFill>
                <a:latin typeface="Helvetica Neue"/>
                <a:ea typeface="Helvetica Neue"/>
                <a:cs typeface="Helvetica Neue"/>
                <a:sym typeface="Helvetica Neue"/>
              </a:defRPr>
            </a:lvl1pPr>
            <a:lvl2pPr marL="0" marR="0" lvl="1" indent="0" algn="l" rtl="0">
              <a:spcBef>
                <a:spcPts val="0"/>
              </a:spcBef>
              <a:buNone/>
              <a:defRPr sz="1800" b="0" i="0" u="none" strike="noStrike" cap="none">
                <a:solidFill>
                  <a:srgbClr val="F2F2F2"/>
                </a:solidFill>
                <a:latin typeface="Helvetica Neue"/>
                <a:ea typeface="Helvetica Neue"/>
                <a:cs typeface="Helvetica Neue"/>
                <a:sym typeface="Helvetica Neue"/>
              </a:defRPr>
            </a:lvl2pPr>
            <a:lvl3pPr marL="0" marR="0" lvl="2" indent="0" algn="l" rtl="0">
              <a:spcBef>
                <a:spcPts val="0"/>
              </a:spcBef>
              <a:buNone/>
              <a:defRPr sz="1800" b="0" i="0" u="none" strike="noStrike" cap="none">
                <a:solidFill>
                  <a:srgbClr val="F2F2F2"/>
                </a:solidFill>
                <a:latin typeface="Helvetica Neue"/>
                <a:ea typeface="Helvetica Neue"/>
                <a:cs typeface="Helvetica Neue"/>
                <a:sym typeface="Helvetica Neue"/>
              </a:defRPr>
            </a:lvl3pPr>
            <a:lvl4pPr marL="0" marR="0" lvl="3" indent="0" algn="l" rtl="0">
              <a:spcBef>
                <a:spcPts val="0"/>
              </a:spcBef>
              <a:buNone/>
              <a:defRPr sz="1800" b="0" i="0" u="none" strike="noStrike" cap="none">
                <a:solidFill>
                  <a:srgbClr val="F2F2F2"/>
                </a:solidFill>
                <a:latin typeface="Helvetica Neue"/>
                <a:ea typeface="Helvetica Neue"/>
                <a:cs typeface="Helvetica Neue"/>
                <a:sym typeface="Helvetica Neue"/>
              </a:defRPr>
            </a:lvl4pPr>
            <a:lvl5pPr marL="0" marR="0" lvl="4" indent="0" algn="l" rtl="0">
              <a:spcBef>
                <a:spcPts val="0"/>
              </a:spcBef>
              <a:buNone/>
              <a:defRPr sz="1800" b="0" i="0" u="none" strike="noStrike" cap="none">
                <a:solidFill>
                  <a:srgbClr val="F2F2F2"/>
                </a:solidFill>
                <a:latin typeface="Helvetica Neue"/>
                <a:ea typeface="Helvetica Neue"/>
                <a:cs typeface="Helvetica Neue"/>
                <a:sym typeface="Helvetica Neue"/>
              </a:defRPr>
            </a:lvl5pPr>
            <a:lvl6pPr marL="0" marR="0" lvl="5" indent="0" algn="l" rtl="0">
              <a:spcBef>
                <a:spcPts val="0"/>
              </a:spcBef>
              <a:buNone/>
              <a:defRPr sz="1800" b="0" i="0" u="none" strike="noStrike" cap="none">
                <a:solidFill>
                  <a:srgbClr val="F2F2F2"/>
                </a:solidFill>
                <a:latin typeface="Helvetica Neue"/>
                <a:ea typeface="Helvetica Neue"/>
                <a:cs typeface="Helvetica Neue"/>
                <a:sym typeface="Helvetica Neue"/>
              </a:defRPr>
            </a:lvl6pPr>
            <a:lvl7pPr marL="0" marR="0" lvl="6" indent="0" algn="l" rtl="0">
              <a:spcBef>
                <a:spcPts val="0"/>
              </a:spcBef>
              <a:buNone/>
              <a:defRPr sz="1800" b="0" i="0" u="none" strike="noStrike" cap="none">
                <a:solidFill>
                  <a:srgbClr val="F2F2F2"/>
                </a:solidFill>
                <a:latin typeface="Helvetica Neue"/>
                <a:ea typeface="Helvetica Neue"/>
                <a:cs typeface="Helvetica Neue"/>
                <a:sym typeface="Helvetica Neue"/>
              </a:defRPr>
            </a:lvl7pPr>
            <a:lvl8pPr marL="0" marR="0" lvl="7" indent="0" algn="l" rtl="0">
              <a:spcBef>
                <a:spcPts val="0"/>
              </a:spcBef>
              <a:buNone/>
              <a:defRPr sz="1800" b="0" i="0" u="none" strike="noStrike" cap="none">
                <a:solidFill>
                  <a:srgbClr val="F2F2F2"/>
                </a:solidFill>
                <a:latin typeface="Helvetica Neue"/>
                <a:ea typeface="Helvetica Neue"/>
                <a:cs typeface="Helvetica Neue"/>
                <a:sym typeface="Helvetica Neue"/>
              </a:defRPr>
            </a:lvl8pPr>
            <a:lvl9pPr marL="0" marR="0" lvl="8" indent="0" algn="l" rtl="0">
              <a:spcBef>
                <a:spcPts val="0"/>
              </a:spcBef>
              <a:buNone/>
              <a:defRPr sz="1800" b="0" i="0" u="none" strike="noStrike" cap="none">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dirty="0"/>
          </a:p>
        </p:txBody>
      </p:sp>
      <p:sp>
        <p:nvSpPr>
          <p:cNvPr id="44" name="Google Shape;44;p30"/>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800">
                <a:solidFill>
                  <a:srgbClr val="F2F2F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31"/>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62626"/>
              </a:buClr>
              <a:buSzPts val="2800"/>
              <a:buChar char="•"/>
              <a:defRPr>
                <a:solidFill>
                  <a:srgbClr val="262626"/>
                </a:solidFill>
                <a:latin typeface="Helvetica Neue"/>
                <a:ea typeface="Helvetica Neue"/>
                <a:cs typeface="Helvetica Neue"/>
                <a:sym typeface="Helvetica Neue"/>
              </a:defRPr>
            </a:lvl1pPr>
            <a:lvl2pPr marL="914400" lvl="1" indent="-3810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marL="1371600" lvl="2" indent="-355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marL="1828800" lvl="3"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marL="2286000" lvl="4"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62626"/>
              </a:buClr>
              <a:buSzPts val="2800"/>
              <a:buChar char="•"/>
              <a:defRPr>
                <a:solidFill>
                  <a:srgbClr val="262626"/>
                </a:solidFill>
                <a:latin typeface="Helvetica Neue"/>
                <a:ea typeface="Helvetica Neue"/>
                <a:cs typeface="Helvetica Neue"/>
                <a:sym typeface="Helvetica Neue"/>
              </a:defRPr>
            </a:lvl1pPr>
            <a:lvl2pPr marL="914400" lvl="1" indent="-3810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marL="1371600" lvl="2" indent="-355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marL="1828800" lvl="3"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marL="2286000" lvl="4"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1"/>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F2F2F2"/>
                </a:solidFill>
                <a:latin typeface="Helvetica Neue"/>
                <a:ea typeface="Helvetica Neue"/>
                <a:cs typeface="Helvetica Neue"/>
                <a:sym typeface="Helvetica Neue"/>
              </a:defRPr>
            </a:lvl1pPr>
            <a:lvl2pPr marL="0" marR="0" lvl="1" indent="0" algn="l" rtl="0">
              <a:spcBef>
                <a:spcPts val="0"/>
              </a:spcBef>
              <a:buNone/>
              <a:defRPr sz="1800">
                <a:solidFill>
                  <a:srgbClr val="F2F2F2"/>
                </a:solidFill>
                <a:latin typeface="Helvetica Neue"/>
                <a:ea typeface="Helvetica Neue"/>
                <a:cs typeface="Helvetica Neue"/>
                <a:sym typeface="Helvetica Neue"/>
              </a:defRPr>
            </a:lvl2pPr>
            <a:lvl3pPr marL="0" marR="0" lvl="2" indent="0" algn="l" rtl="0">
              <a:spcBef>
                <a:spcPts val="0"/>
              </a:spcBef>
              <a:buNone/>
              <a:defRPr sz="1800">
                <a:solidFill>
                  <a:srgbClr val="F2F2F2"/>
                </a:solidFill>
                <a:latin typeface="Helvetica Neue"/>
                <a:ea typeface="Helvetica Neue"/>
                <a:cs typeface="Helvetica Neue"/>
                <a:sym typeface="Helvetica Neue"/>
              </a:defRPr>
            </a:lvl3pPr>
            <a:lvl4pPr marL="0" marR="0" lvl="3" indent="0" algn="l" rtl="0">
              <a:spcBef>
                <a:spcPts val="0"/>
              </a:spcBef>
              <a:buNone/>
              <a:defRPr sz="1800">
                <a:solidFill>
                  <a:srgbClr val="F2F2F2"/>
                </a:solidFill>
                <a:latin typeface="Helvetica Neue"/>
                <a:ea typeface="Helvetica Neue"/>
                <a:cs typeface="Helvetica Neue"/>
                <a:sym typeface="Helvetica Neue"/>
              </a:defRPr>
            </a:lvl4pPr>
            <a:lvl5pPr marL="0" marR="0" lvl="4" indent="0" algn="l" rtl="0">
              <a:spcBef>
                <a:spcPts val="0"/>
              </a:spcBef>
              <a:buNone/>
              <a:defRPr sz="1800">
                <a:solidFill>
                  <a:srgbClr val="F2F2F2"/>
                </a:solidFill>
                <a:latin typeface="Helvetica Neue"/>
                <a:ea typeface="Helvetica Neue"/>
                <a:cs typeface="Helvetica Neue"/>
                <a:sym typeface="Helvetica Neue"/>
              </a:defRPr>
            </a:lvl5pPr>
            <a:lvl6pPr marL="0" marR="0" lvl="5" indent="0" algn="l" rtl="0">
              <a:spcBef>
                <a:spcPts val="0"/>
              </a:spcBef>
              <a:buNone/>
              <a:defRPr sz="1800">
                <a:solidFill>
                  <a:srgbClr val="F2F2F2"/>
                </a:solidFill>
                <a:latin typeface="Helvetica Neue"/>
                <a:ea typeface="Helvetica Neue"/>
                <a:cs typeface="Helvetica Neue"/>
                <a:sym typeface="Helvetica Neue"/>
              </a:defRPr>
            </a:lvl6pPr>
            <a:lvl7pPr marL="0" marR="0" lvl="6" indent="0" algn="l" rtl="0">
              <a:spcBef>
                <a:spcPts val="0"/>
              </a:spcBef>
              <a:buNone/>
              <a:defRPr sz="1800">
                <a:solidFill>
                  <a:srgbClr val="F2F2F2"/>
                </a:solidFill>
                <a:latin typeface="Helvetica Neue"/>
                <a:ea typeface="Helvetica Neue"/>
                <a:cs typeface="Helvetica Neue"/>
                <a:sym typeface="Helvetica Neue"/>
              </a:defRPr>
            </a:lvl7pPr>
            <a:lvl8pPr marL="0" marR="0" lvl="7" indent="0" algn="l" rtl="0">
              <a:spcBef>
                <a:spcPts val="0"/>
              </a:spcBef>
              <a:buNone/>
              <a:defRPr sz="1800">
                <a:solidFill>
                  <a:srgbClr val="F2F2F2"/>
                </a:solidFill>
                <a:latin typeface="Helvetica Neue"/>
                <a:ea typeface="Helvetica Neue"/>
                <a:cs typeface="Helvetica Neue"/>
                <a:sym typeface="Helvetica Neue"/>
              </a:defRPr>
            </a:lvl8pPr>
            <a:lvl9pPr marL="0" marR="0" lvl="8" indent="0" algn="l" rtl="0">
              <a:spcBef>
                <a:spcPts val="0"/>
              </a:spcBef>
              <a:buNone/>
              <a:defRPr sz="18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r>
              <a:rPr lang="en-US" dirty="0"/>
              <a:t> </a:t>
            </a:r>
            <a:endParaRPr sz="1400" dirty="0">
              <a:solidFill>
                <a:srgbClr val="000000"/>
              </a:solidFill>
              <a:latin typeface="Arial"/>
              <a:ea typeface="Arial"/>
              <a:cs typeface="Arial"/>
              <a:sym typeface="Arial"/>
            </a:endParaRPr>
          </a:p>
        </p:txBody>
      </p:sp>
      <p:sp>
        <p:nvSpPr>
          <p:cNvPr id="50" name="Google Shape;50;p31"/>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800">
                <a:solidFill>
                  <a:srgbClr val="F2F2F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35"/>
          <p:cNvSpPr txBox="1">
            <a:spLocks noGrp="1"/>
          </p:cNvSpPr>
          <p:nvPr>
            <p:ph type="title"/>
          </p:nvPr>
        </p:nvSpPr>
        <p:spPr>
          <a:xfrm>
            <a:off x="511740" y="1155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62626"/>
              </a:buClr>
              <a:buSzPts val="2400"/>
              <a:buNone/>
              <a:defRPr sz="2400" b="1">
                <a:solidFill>
                  <a:srgbClr val="262626"/>
                </a:solidFill>
                <a:latin typeface="Helvetica Neue"/>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rgbClr val="262626"/>
              </a:buClr>
              <a:buSzPts val="1800"/>
              <a:buChar char="•"/>
              <a:defRPr sz="1800">
                <a:solidFill>
                  <a:srgbClr val="262626"/>
                </a:solidFill>
                <a:latin typeface="Helvetica Neue"/>
                <a:ea typeface="Helvetica Neue"/>
                <a:cs typeface="Helvetica Neue"/>
                <a:sym typeface="Helvetica Neue"/>
              </a:defRPr>
            </a:lvl2pPr>
            <a:lvl3pPr marL="1371600" lvl="2" indent="-3302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3pPr>
            <a:lvl4pPr marL="1828800" lvl="3"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marL="2286000" lvl="4"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62626"/>
              </a:buClr>
              <a:buSzPts val="2400"/>
              <a:buNone/>
              <a:defRPr sz="2400" b="1">
                <a:solidFill>
                  <a:srgbClr val="262626"/>
                </a:solidFill>
                <a:latin typeface="Helvetica Neue"/>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rgbClr val="262626"/>
              </a:buClr>
              <a:buSzPts val="1800"/>
              <a:buChar char="•"/>
              <a:defRPr sz="1800">
                <a:solidFill>
                  <a:srgbClr val="262626"/>
                </a:solidFill>
                <a:latin typeface="Helvetica Neue"/>
                <a:ea typeface="Helvetica Neue"/>
                <a:cs typeface="Helvetica Neue"/>
                <a:sym typeface="Helvetica Neue"/>
              </a:defRPr>
            </a:lvl2pPr>
            <a:lvl3pPr marL="1371600" lvl="2" indent="-3302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3pPr>
            <a:lvl4pPr marL="1828800" lvl="3" indent="-3302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4pPr>
            <a:lvl5pPr marL="2286000" lvl="4" indent="-3302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5"/>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F2F2F2"/>
                </a:solidFill>
                <a:latin typeface="Helvetica Neue"/>
                <a:ea typeface="Helvetica Neue"/>
                <a:cs typeface="Helvetica Neue"/>
                <a:sym typeface="Helvetica Neue"/>
              </a:defRPr>
            </a:lvl1pPr>
            <a:lvl2pPr marL="0" marR="0" lvl="1" indent="0" algn="l" rtl="0">
              <a:spcBef>
                <a:spcPts val="0"/>
              </a:spcBef>
              <a:buNone/>
              <a:defRPr sz="1800">
                <a:solidFill>
                  <a:srgbClr val="F2F2F2"/>
                </a:solidFill>
                <a:latin typeface="Helvetica Neue"/>
                <a:ea typeface="Helvetica Neue"/>
                <a:cs typeface="Helvetica Neue"/>
                <a:sym typeface="Helvetica Neue"/>
              </a:defRPr>
            </a:lvl2pPr>
            <a:lvl3pPr marL="0" marR="0" lvl="2" indent="0" algn="l" rtl="0">
              <a:spcBef>
                <a:spcPts val="0"/>
              </a:spcBef>
              <a:buNone/>
              <a:defRPr sz="1800">
                <a:solidFill>
                  <a:srgbClr val="F2F2F2"/>
                </a:solidFill>
                <a:latin typeface="Helvetica Neue"/>
                <a:ea typeface="Helvetica Neue"/>
                <a:cs typeface="Helvetica Neue"/>
                <a:sym typeface="Helvetica Neue"/>
              </a:defRPr>
            </a:lvl3pPr>
            <a:lvl4pPr marL="0" marR="0" lvl="3" indent="0" algn="l" rtl="0">
              <a:spcBef>
                <a:spcPts val="0"/>
              </a:spcBef>
              <a:buNone/>
              <a:defRPr sz="1800">
                <a:solidFill>
                  <a:srgbClr val="F2F2F2"/>
                </a:solidFill>
                <a:latin typeface="Helvetica Neue"/>
                <a:ea typeface="Helvetica Neue"/>
                <a:cs typeface="Helvetica Neue"/>
                <a:sym typeface="Helvetica Neue"/>
              </a:defRPr>
            </a:lvl4pPr>
            <a:lvl5pPr marL="0" marR="0" lvl="4" indent="0" algn="l" rtl="0">
              <a:spcBef>
                <a:spcPts val="0"/>
              </a:spcBef>
              <a:buNone/>
              <a:defRPr sz="1800">
                <a:solidFill>
                  <a:srgbClr val="F2F2F2"/>
                </a:solidFill>
                <a:latin typeface="Helvetica Neue"/>
                <a:ea typeface="Helvetica Neue"/>
                <a:cs typeface="Helvetica Neue"/>
                <a:sym typeface="Helvetica Neue"/>
              </a:defRPr>
            </a:lvl5pPr>
            <a:lvl6pPr marL="0" marR="0" lvl="5" indent="0" algn="l" rtl="0">
              <a:spcBef>
                <a:spcPts val="0"/>
              </a:spcBef>
              <a:buNone/>
              <a:defRPr sz="1800">
                <a:solidFill>
                  <a:srgbClr val="F2F2F2"/>
                </a:solidFill>
                <a:latin typeface="Helvetica Neue"/>
                <a:ea typeface="Helvetica Neue"/>
                <a:cs typeface="Helvetica Neue"/>
                <a:sym typeface="Helvetica Neue"/>
              </a:defRPr>
            </a:lvl6pPr>
            <a:lvl7pPr marL="0" marR="0" lvl="6" indent="0" algn="l" rtl="0">
              <a:spcBef>
                <a:spcPts val="0"/>
              </a:spcBef>
              <a:buNone/>
              <a:defRPr sz="1800">
                <a:solidFill>
                  <a:srgbClr val="F2F2F2"/>
                </a:solidFill>
                <a:latin typeface="Helvetica Neue"/>
                <a:ea typeface="Helvetica Neue"/>
                <a:cs typeface="Helvetica Neue"/>
                <a:sym typeface="Helvetica Neue"/>
              </a:defRPr>
            </a:lvl7pPr>
            <a:lvl8pPr marL="0" marR="0" lvl="7" indent="0" algn="l" rtl="0">
              <a:spcBef>
                <a:spcPts val="0"/>
              </a:spcBef>
              <a:buNone/>
              <a:defRPr sz="1800">
                <a:solidFill>
                  <a:srgbClr val="F2F2F2"/>
                </a:solidFill>
                <a:latin typeface="Helvetica Neue"/>
                <a:ea typeface="Helvetica Neue"/>
                <a:cs typeface="Helvetica Neue"/>
                <a:sym typeface="Helvetica Neue"/>
              </a:defRPr>
            </a:lvl8pPr>
            <a:lvl9pPr marL="0" marR="0" lvl="8" indent="0" algn="l" rtl="0">
              <a:spcBef>
                <a:spcPts val="0"/>
              </a:spcBef>
              <a:buNone/>
              <a:defRPr sz="18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dirty="0"/>
          </a:p>
        </p:txBody>
      </p:sp>
      <p:sp>
        <p:nvSpPr>
          <p:cNvPr id="58" name="Google Shape;58;p35"/>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800">
                <a:solidFill>
                  <a:srgbClr val="F2F2F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36"/>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6"/>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F2F2F2"/>
                </a:solidFill>
                <a:latin typeface="Helvetica Neue"/>
                <a:ea typeface="Helvetica Neue"/>
                <a:cs typeface="Helvetica Neue"/>
                <a:sym typeface="Helvetica Neue"/>
              </a:defRPr>
            </a:lvl1pPr>
            <a:lvl2pPr marL="0" marR="0" lvl="1" indent="0" algn="l" rtl="0">
              <a:spcBef>
                <a:spcPts val="0"/>
              </a:spcBef>
              <a:buNone/>
              <a:defRPr sz="1800">
                <a:solidFill>
                  <a:srgbClr val="F2F2F2"/>
                </a:solidFill>
                <a:latin typeface="Helvetica Neue"/>
                <a:ea typeface="Helvetica Neue"/>
                <a:cs typeface="Helvetica Neue"/>
                <a:sym typeface="Helvetica Neue"/>
              </a:defRPr>
            </a:lvl2pPr>
            <a:lvl3pPr marL="0" marR="0" lvl="2" indent="0" algn="l" rtl="0">
              <a:spcBef>
                <a:spcPts val="0"/>
              </a:spcBef>
              <a:buNone/>
              <a:defRPr sz="1800">
                <a:solidFill>
                  <a:srgbClr val="F2F2F2"/>
                </a:solidFill>
                <a:latin typeface="Helvetica Neue"/>
                <a:ea typeface="Helvetica Neue"/>
                <a:cs typeface="Helvetica Neue"/>
                <a:sym typeface="Helvetica Neue"/>
              </a:defRPr>
            </a:lvl3pPr>
            <a:lvl4pPr marL="0" marR="0" lvl="3" indent="0" algn="l" rtl="0">
              <a:spcBef>
                <a:spcPts val="0"/>
              </a:spcBef>
              <a:buNone/>
              <a:defRPr sz="1800">
                <a:solidFill>
                  <a:srgbClr val="F2F2F2"/>
                </a:solidFill>
                <a:latin typeface="Helvetica Neue"/>
                <a:ea typeface="Helvetica Neue"/>
                <a:cs typeface="Helvetica Neue"/>
                <a:sym typeface="Helvetica Neue"/>
              </a:defRPr>
            </a:lvl4pPr>
            <a:lvl5pPr marL="0" marR="0" lvl="4" indent="0" algn="l" rtl="0">
              <a:spcBef>
                <a:spcPts val="0"/>
              </a:spcBef>
              <a:buNone/>
              <a:defRPr sz="1800">
                <a:solidFill>
                  <a:srgbClr val="F2F2F2"/>
                </a:solidFill>
                <a:latin typeface="Helvetica Neue"/>
                <a:ea typeface="Helvetica Neue"/>
                <a:cs typeface="Helvetica Neue"/>
                <a:sym typeface="Helvetica Neue"/>
              </a:defRPr>
            </a:lvl5pPr>
            <a:lvl6pPr marL="0" marR="0" lvl="5" indent="0" algn="l" rtl="0">
              <a:spcBef>
                <a:spcPts val="0"/>
              </a:spcBef>
              <a:buNone/>
              <a:defRPr sz="1800">
                <a:solidFill>
                  <a:srgbClr val="F2F2F2"/>
                </a:solidFill>
                <a:latin typeface="Helvetica Neue"/>
                <a:ea typeface="Helvetica Neue"/>
                <a:cs typeface="Helvetica Neue"/>
                <a:sym typeface="Helvetica Neue"/>
              </a:defRPr>
            </a:lvl6pPr>
            <a:lvl7pPr marL="0" marR="0" lvl="6" indent="0" algn="l" rtl="0">
              <a:spcBef>
                <a:spcPts val="0"/>
              </a:spcBef>
              <a:buNone/>
              <a:defRPr sz="1800">
                <a:solidFill>
                  <a:srgbClr val="F2F2F2"/>
                </a:solidFill>
                <a:latin typeface="Helvetica Neue"/>
                <a:ea typeface="Helvetica Neue"/>
                <a:cs typeface="Helvetica Neue"/>
                <a:sym typeface="Helvetica Neue"/>
              </a:defRPr>
            </a:lvl7pPr>
            <a:lvl8pPr marL="0" marR="0" lvl="7" indent="0" algn="l" rtl="0">
              <a:spcBef>
                <a:spcPts val="0"/>
              </a:spcBef>
              <a:buNone/>
              <a:defRPr sz="1800">
                <a:solidFill>
                  <a:srgbClr val="F2F2F2"/>
                </a:solidFill>
                <a:latin typeface="Helvetica Neue"/>
                <a:ea typeface="Helvetica Neue"/>
                <a:cs typeface="Helvetica Neue"/>
                <a:sym typeface="Helvetica Neue"/>
              </a:defRPr>
            </a:lvl8pPr>
            <a:lvl9pPr marL="0" marR="0" lvl="8" indent="0" algn="l" rtl="0">
              <a:spcBef>
                <a:spcPts val="0"/>
              </a:spcBef>
              <a:buNone/>
              <a:defRPr sz="18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dirty="0"/>
          </a:p>
        </p:txBody>
      </p:sp>
      <p:sp>
        <p:nvSpPr>
          <p:cNvPr id="62" name="Google Shape;62;p36"/>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800">
                <a:solidFill>
                  <a:srgbClr val="F2F2F2"/>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37"/>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F2F2F2"/>
                </a:solidFill>
                <a:latin typeface="Helvetica Neue"/>
                <a:ea typeface="Helvetica Neue"/>
                <a:cs typeface="Helvetica Neue"/>
                <a:sym typeface="Helvetica Neue"/>
              </a:defRPr>
            </a:lvl1pPr>
            <a:lvl2pPr marL="0" marR="0" lvl="1" indent="0" algn="l" rtl="0">
              <a:spcBef>
                <a:spcPts val="0"/>
              </a:spcBef>
              <a:buNone/>
              <a:defRPr sz="1800">
                <a:solidFill>
                  <a:srgbClr val="F2F2F2"/>
                </a:solidFill>
                <a:latin typeface="Helvetica Neue"/>
                <a:ea typeface="Helvetica Neue"/>
                <a:cs typeface="Helvetica Neue"/>
                <a:sym typeface="Helvetica Neue"/>
              </a:defRPr>
            </a:lvl2pPr>
            <a:lvl3pPr marL="0" marR="0" lvl="2" indent="0" algn="l" rtl="0">
              <a:spcBef>
                <a:spcPts val="0"/>
              </a:spcBef>
              <a:buNone/>
              <a:defRPr sz="1800">
                <a:solidFill>
                  <a:srgbClr val="F2F2F2"/>
                </a:solidFill>
                <a:latin typeface="Helvetica Neue"/>
                <a:ea typeface="Helvetica Neue"/>
                <a:cs typeface="Helvetica Neue"/>
                <a:sym typeface="Helvetica Neue"/>
              </a:defRPr>
            </a:lvl3pPr>
            <a:lvl4pPr marL="0" marR="0" lvl="3" indent="0" algn="l" rtl="0">
              <a:spcBef>
                <a:spcPts val="0"/>
              </a:spcBef>
              <a:buNone/>
              <a:defRPr sz="1800">
                <a:solidFill>
                  <a:srgbClr val="F2F2F2"/>
                </a:solidFill>
                <a:latin typeface="Helvetica Neue"/>
                <a:ea typeface="Helvetica Neue"/>
                <a:cs typeface="Helvetica Neue"/>
                <a:sym typeface="Helvetica Neue"/>
              </a:defRPr>
            </a:lvl4pPr>
            <a:lvl5pPr marL="0" marR="0" lvl="4" indent="0" algn="l" rtl="0">
              <a:spcBef>
                <a:spcPts val="0"/>
              </a:spcBef>
              <a:buNone/>
              <a:defRPr sz="1800">
                <a:solidFill>
                  <a:srgbClr val="F2F2F2"/>
                </a:solidFill>
                <a:latin typeface="Helvetica Neue"/>
                <a:ea typeface="Helvetica Neue"/>
                <a:cs typeface="Helvetica Neue"/>
                <a:sym typeface="Helvetica Neue"/>
              </a:defRPr>
            </a:lvl5pPr>
            <a:lvl6pPr marL="0" marR="0" lvl="5" indent="0" algn="l" rtl="0">
              <a:spcBef>
                <a:spcPts val="0"/>
              </a:spcBef>
              <a:buNone/>
              <a:defRPr sz="1800">
                <a:solidFill>
                  <a:srgbClr val="F2F2F2"/>
                </a:solidFill>
                <a:latin typeface="Helvetica Neue"/>
                <a:ea typeface="Helvetica Neue"/>
                <a:cs typeface="Helvetica Neue"/>
                <a:sym typeface="Helvetica Neue"/>
              </a:defRPr>
            </a:lvl6pPr>
            <a:lvl7pPr marL="0" marR="0" lvl="6" indent="0" algn="l" rtl="0">
              <a:spcBef>
                <a:spcPts val="0"/>
              </a:spcBef>
              <a:buNone/>
              <a:defRPr sz="1800">
                <a:solidFill>
                  <a:srgbClr val="F2F2F2"/>
                </a:solidFill>
                <a:latin typeface="Helvetica Neue"/>
                <a:ea typeface="Helvetica Neue"/>
                <a:cs typeface="Helvetica Neue"/>
                <a:sym typeface="Helvetica Neue"/>
              </a:defRPr>
            </a:lvl7pPr>
            <a:lvl8pPr marL="0" marR="0" lvl="7" indent="0" algn="l" rtl="0">
              <a:spcBef>
                <a:spcPts val="0"/>
              </a:spcBef>
              <a:buNone/>
              <a:defRPr sz="1800">
                <a:solidFill>
                  <a:srgbClr val="F2F2F2"/>
                </a:solidFill>
                <a:latin typeface="Helvetica Neue"/>
                <a:ea typeface="Helvetica Neue"/>
                <a:cs typeface="Helvetica Neue"/>
                <a:sym typeface="Helvetica Neue"/>
              </a:defRPr>
            </a:lvl8pPr>
            <a:lvl9pPr marL="0" marR="0" lvl="8" indent="0" algn="l" rtl="0">
              <a:spcBef>
                <a:spcPts val="0"/>
              </a:spcBef>
              <a:buNone/>
              <a:defRPr sz="18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dirty="0"/>
          </a:p>
        </p:txBody>
      </p:sp>
      <p:sp>
        <p:nvSpPr>
          <p:cNvPr id="65" name="Google Shape;65;p37"/>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800">
                <a:solidFill>
                  <a:srgbClr val="F2F2F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9"/>
        <p:cNvGrpSpPr/>
        <p:nvPr/>
      </p:nvGrpSpPr>
      <p:grpSpPr>
        <a:xfrm>
          <a:off x="0" y="0"/>
          <a:ext cx="0" cy="0"/>
          <a:chOff x="0" y="0"/>
          <a:chExt cx="0" cy="0"/>
        </a:xfrm>
      </p:grpSpPr>
      <p:sp>
        <p:nvSpPr>
          <p:cNvPr id="10" name="Google Shape;10;p27"/>
          <p:cNvSpPr/>
          <p:nvPr/>
        </p:nvSpPr>
        <p:spPr>
          <a:xfrm>
            <a:off x="-12253" y="4417161"/>
            <a:ext cx="12227564" cy="2457785"/>
          </a:xfrm>
          <a:custGeom>
            <a:avLst/>
            <a:gdLst/>
            <a:ahLst/>
            <a:cxnLst/>
            <a:rect l="l" t="t" r="r" b="b"/>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Narrow"/>
              <a:ea typeface="Arial Narrow"/>
              <a:cs typeface="Arial Narrow"/>
              <a:sym typeface="Arial Narrow"/>
            </a:endParaRPr>
          </a:p>
        </p:txBody>
      </p:sp>
      <p:sp>
        <p:nvSpPr>
          <p:cNvPr id="11" name="Google Shape;11;p27"/>
          <p:cNvSpPr/>
          <p:nvPr/>
        </p:nvSpPr>
        <p:spPr>
          <a:xfrm>
            <a:off x="-12253" y="0"/>
            <a:ext cx="12227564" cy="3708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Narrow"/>
              <a:ea typeface="Arial Narrow"/>
              <a:cs typeface="Arial Narrow"/>
              <a:sym typeface="Arial Narrow"/>
            </a:endParaRPr>
          </a:p>
        </p:txBody>
      </p:sp>
      <p:pic>
        <p:nvPicPr>
          <p:cNvPr id="12" name="Google Shape;12;p27"/>
          <p:cNvPicPr preferRelativeResize="0"/>
          <p:nvPr/>
        </p:nvPicPr>
        <p:blipFill rotWithShape="1">
          <a:blip r:embed="rId7">
            <a:alphaModFix/>
          </a:blip>
          <a:srcRect/>
          <a:stretch/>
        </p:blipFill>
        <p:spPr>
          <a:xfrm>
            <a:off x="10668000" y="5405168"/>
            <a:ext cx="1243781" cy="1243781"/>
          </a:xfrm>
          <a:prstGeom prst="rect">
            <a:avLst/>
          </a:prstGeom>
          <a:noFill/>
          <a:ln>
            <a:noFill/>
          </a:ln>
        </p:spPr>
      </p:pic>
      <p:pic>
        <p:nvPicPr>
          <p:cNvPr id="13" name="Google Shape;13;p27"/>
          <p:cNvPicPr preferRelativeResize="0"/>
          <p:nvPr/>
        </p:nvPicPr>
        <p:blipFill rotWithShape="1">
          <a:blip r:embed="rId8">
            <a:alphaModFix/>
          </a:blip>
          <a:srcRect/>
          <a:stretch/>
        </p:blipFill>
        <p:spPr>
          <a:xfrm>
            <a:off x="-17878" y="-97099"/>
            <a:ext cx="9144000" cy="41615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
        <p:cNvGrpSpPr/>
        <p:nvPr/>
      </p:nvGrpSpPr>
      <p:grpSpPr>
        <a:xfrm>
          <a:off x="0" y="0"/>
          <a:ext cx="0" cy="0"/>
          <a:chOff x="0" y="0"/>
          <a:chExt cx="0" cy="0"/>
        </a:xfrm>
      </p:grpSpPr>
      <p:sp>
        <p:nvSpPr>
          <p:cNvPr id="34" name="Google Shape;34;p29"/>
          <p:cNvSpPr/>
          <p:nvPr/>
        </p:nvSpPr>
        <p:spPr>
          <a:xfrm>
            <a:off x="0" y="6398651"/>
            <a:ext cx="12192000" cy="457200"/>
          </a:xfrm>
          <a:prstGeom prst="rect">
            <a:avLst/>
          </a:prstGeom>
          <a:solidFill>
            <a:srgbClr val="1E4E79"/>
          </a:solidFill>
          <a:ln>
            <a:noFill/>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chemeClr val="dk1"/>
              </a:buClr>
              <a:buSzPts val="1800"/>
              <a:buFont typeface="Calibri"/>
              <a:buNone/>
            </a:pPr>
            <a:endParaRPr sz="1800" b="0" i="0" u="none" strike="noStrike" cap="none" dirty="0">
              <a:solidFill>
                <a:srgbClr val="000000"/>
              </a:solidFill>
              <a:latin typeface="Helvetica Neue"/>
              <a:ea typeface="Helvetica Neue"/>
              <a:cs typeface="Helvetica Neue"/>
              <a:sym typeface="Helvetica Neue"/>
            </a:endParaRPr>
          </a:p>
        </p:txBody>
      </p:sp>
      <p:sp>
        <p:nvSpPr>
          <p:cNvPr id="35" name="Google Shape;35;p29"/>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E4E79"/>
              </a:buClr>
              <a:buSzPts val="3200"/>
              <a:buFont typeface="Arial Narrow"/>
              <a:buNone/>
              <a:defRPr sz="3200" b="0" i="0" u="none" strike="noStrike" cap="none">
                <a:solidFill>
                  <a:srgbClr val="1E4E79"/>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29"/>
          <p:cNvSpPr/>
          <p:nvPr/>
        </p:nvSpPr>
        <p:spPr>
          <a:xfrm>
            <a:off x="0" y="0"/>
            <a:ext cx="12192000" cy="91440"/>
          </a:xfrm>
          <a:prstGeom prst="rect">
            <a:avLst/>
          </a:prstGeom>
          <a:solidFill>
            <a:srgbClr val="1F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38" name="Google Shape;38;p29"/>
          <p:cNvPicPr preferRelativeResize="0"/>
          <p:nvPr/>
        </p:nvPicPr>
        <p:blipFill rotWithShape="1">
          <a:blip r:embed="rId12">
            <a:alphaModFix/>
          </a:blip>
          <a:srcRect/>
          <a:stretch/>
        </p:blipFill>
        <p:spPr>
          <a:xfrm>
            <a:off x="344806" y="6418969"/>
            <a:ext cx="411480" cy="411480"/>
          </a:xfrm>
          <a:prstGeom prst="rect">
            <a:avLst/>
          </a:prstGeom>
          <a:noFill/>
          <a:ln>
            <a:noFill/>
          </a:ln>
        </p:spPr>
      </p:pic>
      <p:sp>
        <p:nvSpPr>
          <p:cNvPr id="39" name="Google Shape;39;p29"/>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F2F2F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coastwatch.info@noaa.gov" TargetMode="Externa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g"/><Relationship Id="rId3" Type="http://schemas.openxmlformats.org/officeDocument/2006/relationships/audio" Target="../media/media15.m4a"/><Relationship Id="rId7" Type="http://schemas.openxmlformats.org/officeDocument/2006/relationships/image" Target="../media/image18.png"/><Relationship Id="rId12" Type="http://schemas.openxmlformats.org/officeDocument/2006/relationships/image" Target="../media/image23.jpg"/><Relationship Id="rId2" Type="http://schemas.microsoft.com/office/2007/relationships/media" Target="../media/media15.m4a"/><Relationship Id="rId1" Type="http://schemas.openxmlformats.org/officeDocument/2006/relationships/tags" Target="../tags/tag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notesSlide" Target="../notesSlides/notesSlide15.xml"/><Relationship Id="rId10" Type="http://schemas.openxmlformats.org/officeDocument/2006/relationships/image" Target="../media/image21.png"/><Relationship Id="rId4" Type="http://schemas.openxmlformats.org/officeDocument/2006/relationships/slideLayout" Target="../slideLayouts/slideLayout5.xml"/><Relationship Id="rId9" Type="http://schemas.openxmlformats.org/officeDocument/2006/relationships/image" Target="../media/image20.png"/><Relationship Id="rId1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27.gi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3.m4a"/><Relationship Id="rId7" Type="http://schemas.openxmlformats.org/officeDocument/2006/relationships/image" Target="../media/image30.png"/><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notesSlide" Target="../notesSlides/notesSlide22.xml"/><Relationship Id="rId5" Type="http://schemas.openxmlformats.org/officeDocument/2006/relationships/slideLayout" Target="../slideLayouts/slideLayout5.xml"/><Relationship Id="rId4" Type="http://schemas.openxmlformats.org/officeDocument/2006/relationships/audio" Target="../media/media23.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
          <p:cNvSpPr/>
          <p:nvPr/>
        </p:nvSpPr>
        <p:spPr>
          <a:xfrm>
            <a:off x="1579075" y="2408460"/>
            <a:ext cx="5888525" cy="8295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2"/>
              </a:solidFill>
              <a:latin typeface="Arial Narrow"/>
              <a:ea typeface="Arial Narrow"/>
              <a:cs typeface="Arial Narrow"/>
              <a:sym typeface="Arial Narrow"/>
            </a:endParaRPr>
          </a:p>
        </p:txBody>
      </p:sp>
      <p:sp>
        <p:nvSpPr>
          <p:cNvPr id="98" name="Google Shape;98;p1"/>
          <p:cNvSpPr txBox="1"/>
          <p:nvPr/>
        </p:nvSpPr>
        <p:spPr>
          <a:xfrm>
            <a:off x="4974167" y="2667400"/>
            <a:ext cx="5789083" cy="26776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800"/>
              <a:buFont typeface="Arial"/>
              <a:buNone/>
            </a:pPr>
            <a:endParaRPr sz="2800" b="0" i="0" u="none" strike="noStrike" cap="none" dirty="0">
              <a:solidFill>
                <a:srgbClr val="262626"/>
              </a:solidFill>
              <a:latin typeface="Arial Narrow"/>
              <a:ea typeface="Arial Narrow"/>
              <a:cs typeface="Arial Narrow"/>
              <a:sym typeface="Arial Narrow"/>
            </a:endParaRPr>
          </a:p>
        </p:txBody>
      </p:sp>
      <p:sp>
        <p:nvSpPr>
          <p:cNvPr id="99" name="Google Shape;99;p1"/>
          <p:cNvSpPr txBox="1">
            <a:spLocks noGrp="1"/>
          </p:cNvSpPr>
          <p:nvPr>
            <p:ph type="title"/>
          </p:nvPr>
        </p:nvSpPr>
        <p:spPr>
          <a:xfrm>
            <a:off x="3168251" y="1312939"/>
            <a:ext cx="7313491" cy="788734"/>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1F4E79"/>
              </a:buClr>
              <a:buSzPts val="5400"/>
              <a:buFont typeface="Arial Narrow"/>
              <a:buNone/>
            </a:pPr>
            <a:r>
              <a:rPr lang="en-US" sz="5400" dirty="0">
                <a:latin typeface="Arial Narrow" panose="020B0606020202030204" pitchFamily="34" charset="0"/>
              </a:rPr>
              <a:t>Satellite 101, Part 2</a:t>
            </a:r>
            <a:r>
              <a:rPr lang="en-US" sz="4400" dirty="0">
                <a:latin typeface="Arial Narrow" panose="020B0606020202030204" pitchFamily="34" charset="0"/>
              </a:rPr>
              <a:t/>
            </a:r>
            <a:br>
              <a:rPr lang="en-US" sz="4400" dirty="0">
                <a:latin typeface="Arial Narrow" panose="020B0606020202030204" pitchFamily="34" charset="0"/>
              </a:rPr>
            </a:br>
            <a:r>
              <a:rPr lang="en-US" sz="4400" dirty="0">
                <a:latin typeface="Arial Narrow" panose="020B0606020202030204" pitchFamily="34" charset="0"/>
              </a:rPr>
              <a:t/>
            </a:r>
            <a:br>
              <a:rPr lang="en-US" sz="4400" dirty="0">
                <a:latin typeface="Arial Narrow" panose="020B0606020202030204" pitchFamily="34" charset="0"/>
              </a:rPr>
            </a:br>
            <a:r>
              <a:rPr lang="en-US" sz="3600" dirty="0">
                <a:latin typeface="Arial Narrow" panose="020B0606020202030204" pitchFamily="34" charset="0"/>
              </a:rPr>
              <a:t>NOAA Coastwatch Satellite Course</a:t>
            </a:r>
            <a:r>
              <a:rPr lang="en-US" sz="4400" dirty="0">
                <a:latin typeface="Arial Narrow" panose="020B0606020202030204" pitchFamily="34" charset="0"/>
              </a:rPr>
              <a:t/>
            </a:r>
            <a:br>
              <a:rPr lang="en-US" sz="4400" dirty="0">
                <a:latin typeface="Arial Narrow" panose="020B0606020202030204" pitchFamily="34" charset="0"/>
              </a:rPr>
            </a:br>
            <a:endParaRPr sz="4400" dirty="0">
              <a:latin typeface="Arial Narrow" panose="020B0606020202030204" pitchFamily="34" charset="0"/>
            </a:endParaRPr>
          </a:p>
        </p:txBody>
      </p:sp>
      <p:pic>
        <p:nvPicPr>
          <p:cNvPr id="2" name="Audio 1">
            <a:hlinkClick r:id="" action="ppaction://media"/>
            <a:extLst>
              <a:ext uri="{FF2B5EF4-FFF2-40B4-BE49-F238E27FC236}">
                <a16:creationId xmlns:a16="http://schemas.microsoft.com/office/drawing/2014/main" id="{DDF256AA-5B13-BA4F-A541-EAC664E285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9" name="Rectangle 8"/>
          <p:cNvSpPr/>
          <p:nvPr/>
        </p:nvSpPr>
        <p:spPr>
          <a:xfrm>
            <a:off x="7953580" y="6296286"/>
            <a:ext cx="2467342" cy="369332"/>
          </a:xfrm>
          <a:prstGeom prst="rect">
            <a:avLst/>
          </a:prstGeom>
        </p:spPr>
        <p:txBody>
          <a:bodyPr wrap="none">
            <a:spAutoFit/>
          </a:bodyPr>
          <a:lstStyle/>
          <a:p>
            <a:r>
              <a:rPr lang="en-US" dirty="0">
                <a:hlinkClick r:id="rId6"/>
              </a:rPr>
              <a:t>coastwatch.info@noaa.gov</a:t>
            </a:r>
            <a:endParaRPr lang="en-US" dirty="0"/>
          </a:p>
        </p:txBody>
      </p:sp>
      <p:sp>
        <p:nvSpPr>
          <p:cNvPr id="10" name="Text Placeholder 4">
            <a:extLst>
              <a:ext uri="{FF2B5EF4-FFF2-40B4-BE49-F238E27FC236}">
                <a16:creationId xmlns:a16="http://schemas.microsoft.com/office/drawing/2014/main" id="{AABA175F-114F-9349-9205-5C900171E7A8}"/>
              </a:ext>
            </a:extLst>
          </p:cNvPr>
          <p:cNvSpPr>
            <a:spLocks noGrp="1"/>
          </p:cNvSpPr>
          <p:nvPr>
            <p:ph type="body" sz="quarter" idx="4294967295"/>
          </p:nvPr>
        </p:nvSpPr>
        <p:spPr>
          <a:xfrm>
            <a:off x="154517" y="6427310"/>
            <a:ext cx="7313083" cy="577850"/>
          </a:xfrm>
          <a:prstGeom prst="rect">
            <a:avLst/>
          </a:prstGeom>
        </p:spPr>
        <p:txBody>
          <a:bodyPr>
            <a:noAutofit/>
          </a:bodyPr>
          <a:lstStyle/>
          <a:p>
            <a:r>
              <a:rPr lang="en-US" dirty="0">
                <a:latin typeface="Arial Narrow" panose="020B0606020202030204" pitchFamily="34" charset="0"/>
              </a:rPr>
              <a:t>Last Updated: </a:t>
            </a:r>
            <a:fld id="{37EC2EF2-4593-4697-821A-2723A4F7C407}" type="datetime1">
              <a:rPr lang="en-US" smtClean="0">
                <a:latin typeface="Arial Narrow" panose="020B0606020202030204" pitchFamily="34" charset="0"/>
              </a:rPr>
              <a:t>10/20/2020</a:t>
            </a:fld>
            <a:endParaRPr lang="en-US" dirty="0">
              <a:latin typeface="Arial Narrow" panose="020B0606020202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8918"/>
    </mc:Choice>
    <mc:Fallback xmlns="">
      <p:transition spd="slow" advTm="2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10"/>
          <p:cNvPicPr preferRelativeResize="0"/>
          <p:nvPr/>
        </p:nvPicPr>
        <p:blipFill rotWithShape="1">
          <a:blip r:embed="rId5">
            <a:alphaModFix/>
          </a:blip>
          <a:srcRect/>
          <a:stretch/>
        </p:blipFill>
        <p:spPr>
          <a:xfrm>
            <a:off x="1524000" y="2143432"/>
            <a:ext cx="8690500" cy="4161906"/>
          </a:xfrm>
          <a:prstGeom prst="rect">
            <a:avLst/>
          </a:prstGeom>
          <a:noFill/>
          <a:ln>
            <a:noFill/>
          </a:ln>
        </p:spPr>
      </p:pic>
      <p:pic>
        <p:nvPicPr>
          <p:cNvPr id="293" name="Google Shape;293;p10"/>
          <p:cNvPicPr preferRelativeResize="0"/>
          <p:nvPr/>
        </p:nvPicPr>
        <p:blipFill rotWithShape="1">
          <a:blip r:embed="rId5">
            <a:alphaModFix/>
          </a:blip>
          <a:srcRect/>
          <a:stretch/>
        </p:blipFill>
        <p:spPr>
          <a:xfrm>
            <a:off x="1524000" y="2143433"/>
            <a:ext cx="8690500" cy="4161906"/>
          </a:xfrm>
          <a:prstGeom prst="rect">
            <a:avLst/>
          </a:prstGeom>
          <a:noFill/>
          <a:ln>
            <a:noFill/>
          </a:ln>
        </p:spPr>
      </p:pic>
      <p:sp>
        <p:nvSpPr>
          <p:cNvPr id="294" name="Google Shape;294;p10"/>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3200"/>
              <a:buFont typeface="Arial Narrow"/>
              <a:buNone/>
            </a:pPr>
            <a:r>
              <a:rPr lang="en-US" dirty="0">
                <a:latin typeface="Arial Narrow" panose="020B0606020202030204" pitchFamily="34" charset="0"/>
              </a:rPr>
              <a:t>Atmospheric windows for EMR</a:t>
            </a:r>
            <a:endParaRPr sz="3200" i="1" dirty="0">
              <a:latin typeface="Arial Narrow" panose="020B0606020202030204" pitchFamily="34" charset="0"/>
              <a:ea typeface="Calibri"/>
              <a:cs typeface="Calibri"/>
              <a:sym typeface="Calibri"/>
            </a:endParaRPr>
          </a:p>
        </p:txBody>
      </p:sp>
      <p:sp>
        <p:nvSpPr>
          <p:cNvPr id="295" name="Google Shape;295;p10"/>
          <p:cNvSpPr/>
          <p:nvPr/>
        </p:nvSpPr>
        <p:spPr>
          <a:xfrm>
            <a:off x="838201" y="1120815"/>
            <a:ext cx="9119991" cy="830956"/>
          </a:xfrm>
          <a:prstGeom prst="rect">
            <a:avLst/>
          </a:prstGeom>
          <a:noFill/>
          <a:ln>
            <a:noFill/>
          </a:ln>
        </p:spPr>
        <p:txBody>
          <a:bodyPr spcFirstLastPara="1" wrap="square" lIns="91425" tIns="45700" rIns="91425" bIns="45700" anchor="t" anchorCtr="0">
            <a:spAutoFit/>
          </a:bodyPr>
          <a:lstStyle/>
          <a:p>
            <a:pPr marL="0" marR="0" lvl="1" indent="0" algn="l" rtl="0">
              <a:spcBef>
                <a:spcPts val="0"/>
              </a:spcBef>
              <a:spcAft>
                <a:spcPts val="0"/>
              </a:spcAft>
              <a:buNone/>
            </a:pPr>
            <a:r>
              <a:rPr lang="en-US" sz="2400" b="0" i="0" u="none" strike="noStrike" cap="none" dirty="0">
                <a:solidFill>
                  <a:srgbClr val="262626"/>
                </a:solidFill>
                <a:latin typeface="Arial Narrow" panose="020B0606020202030204" pitchFamily="34" charset="0"/>
                <a:sym typeface="Arial"/>
              </a:rPr>
              <a:t>Satellites can ‘see’ the earth in the regions of high atmospheric transmittance (ie low absorption)</a:t>
            </a:r>
            <a:endParaRPr sz="2800" b="0" i="0" u="none" strike="noStrike" cap="none" dirty="0">
              <a:solidFill>
                <a:srgbClr val="262626"/>
              </a:solidFill>
              <a:latin typeface="Arial Narrow" panose="020B0606020202030204" pitchFamily="34" charset="0"/>
              <a:sym typeface="Arial"/>
            </a:endParaRPr>
          </a:p>
        </p:txBody>
      </p:sp>
      <p:sp>
        <p:nvSpPr>
          <p:cNvPr id="296" name="Google Shape;296;p10"/>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grpSp>
        <p:nvGrpSpPr>
          <p:cNvPr id="297" name="Google Shape;297;p10"/>
          <p:cNvGrpSpPr/>
          <p:nvPr/>
        </p:nvGrpSpPr>
        <p:grpSpPr>
          <a:xfrm>
            <a:off x="309155" y="3819687"/>
            <a:ext cx="9723845" cy="2492714"/>
            <a:chOff x="309155" y="3819687"/>
            <a:chExt cx="9723845" cy="2492714"/>
          </a:xfrm>
        </p:grpSpPr>
        <p:cxnSp>
          <p:nvCxnSpPr>
            <p:cNvPr id="298" name="Google Shape;298;p10"/>
            <p:cNvCxnSpPr/>
            <p:nvPr/>
          </p:nvCxnSpPr>
          <p:spPr>
            <a:xfrm>
              <a:off x="2241550" y="4169633"/>
              <a:ext cx="7791450" cy="0"/>
            </a:xfrm>
            <a:prstGeom prst="straightConnector1">
              <a:avLst/>
            </a:prstGeom>
            <a:noFill/>
            <a:ln w="34925" cap="flat" cmpd="sng">
              <a:solidFill>
                <a:schemeClr val="dk1"/>
              </a:solidFill>
              <a:prstDash val="solid"/>
              <a:miter lim="800000"/>
              <a:headEnd type="none" w="sm" len="sm"/>
              <a:tailEnd type="none" w="sm" len="sm"/>
            </a:ln>
          </p:spPr>
        </p:cxnSp>
        <p:grpSp>
          <p:nvGrpSpPr>
            <p:cNvPr id="299" name="Google Shape;299;p10"/>
            <p:cNvGrpSpPr/>
            <p:nvPr/>
          </p:nvGrpSpPr>
          <p:grpSpPr>
            <a:xfrm>
              <a:off x="309155" y="3819687"/>
              <a:ext cx="9376591" cy="2492714"/>
              <a:chOff x="309155" y="3819687"/>
              <a:chExt cx="9376591" cy="2492714"/>
            </a:xfrm>
          </p:grpSpPr>
          <p:sp>
            <p:nvSpPr>
              <p:cNvPr id="300" name="Google Shape;300;p10"/>
              <p:cNvSpPr/>
              <p:nvPr/>
            </p:nvSpPr>
            <p:spPr>
              <a:xfrm>
                <a:off x="3505200" y="4184651"/>
                <a:ext cx="596900"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01" name="Google Shape;301;p10"/>
              <p:cNvSpPr/>
              <p:nvPr/>
            </p:nvSpPr>
            <p:spPr>
              <a:xfrm>
                <a:off x="3543300" y="3819687"/>
                <a:ext cx="412750"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302" name="Google Shape;302;p10"/>
              <p:cNvGrpSpPr/>
              <p:nvPr/>
            </p:nvGrpSpPr>
            <p:grpSpPr>
              <a:xfrm>
                <a:off x="309155" y="4521902"/>
                <a:ext cx="9376591" cy="1790499"/>
                <a:chOff x="309155" y="4278827"/>
                <a:chExt cx="9376591" cy="1790499"/>
              </a:xfrm>
            </p:grpSpPr>
            <p:sp>
              <p:nvSpPr>
                <p:cNvPr id="303" name="Google Shape;303;p10"/>
                <p:cNvSpPr/>
                <p:nvPr/>
              </p:nvSpPr>
              <p:spPr>
                <a:xfrm>
                  <a:off x="3055820" y="4278827"/>
                  <a:ext cx="1366965" cy="173285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304" name="Google Shape;304;p10"/>
                <p:cNvGrpSpPr/>
                <p:nvPr/>
              </p:nvGrpSpPr>
              <p:grpSpPr>
                <a:xfrm>
                  <a:off x="309155" y="4794567"/>
                  <a:ext cx="9376591" cy="1274759"/>
                  <a:chOff x="309155" y="4794567"/>
                  <a:chExt cx="9376591" cy="1274759"/>
                </a:xfrm>
              </p:grpSpPr>
              <p:sp>
                <p:nvSpPr>
                  <p:cNvPr id="305" name="Google Shape;305;p10"/>
                  <p:cNvSpPr txBox="1"/>
                  <p:nvPr/>
                </p:nvSpPr>
                <p:spPr>
                  <a:xfrm>
                    <a:off x="4510680" y="4962946"/>
                    <a:ext cx="136768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dk1"/>
                        </a:solidFill>
                        <a:latin typeface="Arial"/>
                        <a:ea typeface="Arial"/>
                        <a:cs typeface="Arial"/>
                        <a:sym typeface="Arial"/>
                      </a:rPr>
                      <a:t>EMR Intensity</a:t>
                    </a:r>
                    <a:endParaRPr dirty="0"/>
                  </a:p>
                </p:txBody>
              </p:sp>
              <p:cxnSp>
                <p:nvCxnSpPr>
                  <p:cNvPr id="306" name="Google Shape;306;p10"/>
                  <p:cNvCxnSpPr/>
                  <p:nvPr/>
                </p:nvCxnSpPr>
                <p:spPr>
                  <a:xfrm>
                    <a:off x="3026685" y="5474703"/>
                    <a:ext cx="478515" cy="144241"/>
                  </a:xfrm>
                  <a:prstGeom prst="straightConnector1">
                    <a:avLst/>
                  </a:prstGeom>
                  <a:noFill/>
                  <a:ln w="25400" cap="flat" cmpd="sng">
                    <a:solidFill>
                      <a:srgbClr val="757070"/>
                    </a:solidFill>
                    <a:prstDash val="solid"/>
                    <a:miter lim="800000"/>
                    <a:headEnd type="none" w="sm" len="sm"/>
                    <a:tailEnd type="triangle" w="med" len="med"/>
                  </a:ln>
                </p:spPr>
              </p:cxnSp>
              <p:grpSp>
                <p:nvGrpSpPr>
                  <p:cNvPr id="307" name="Google Shape;307;p10"/>
                  <p:cNvGrpSpPr/>
                  <p:nvPr/>
                </p:nvGrpSpPr>
                <p:grpSpPr>
                  <a:xfrm>
                    <a:off x="2353512" y="4794567"/>
                    <a:ext cx="7332234" cy="1274759"/>
                    <a:chOff x="2353512" y="4794567"/>
                    <a:chExt cx="7332234" cy="1274759"/>
                  </a:xfrm>
                </p:grpSpPr>
                <p:grpSp>
                  <p:nvGrpSpPr>
                    <p:cNvPr id="308" name="Google Shape;308;p10"/>
                    <p:cNvGrpSpPr/>
                    <p:nvPr/>
                  </p:nvGrpSpPr>
                  <p:grpSpPr>
                    <a:xfrm>
                      <a:off x="3105894" y="4794568"/>
                      <a:ext cx="6579852" cy="1274758"/>
                      <a:chOff x="2973636" y="4860629"/>
                      <a:chExt cx="6579852" cy="1274758"/>
                    </a:xfrm>
                  </p:grpSpPr>
                  <p:grpSp>
                    <p:nvGrpSpPr>
                      <p:cNvPr id="309" name="Google Shape;309;p10"/>
                      <p:cNvGrpSpPr/>
                      <p:nvPr/>
                    </p:nvGrpSpPr>
                    <p:grpSpPr>
                      <a:xfrm>
                        <a:off x="2973636" y="4860629"/>
                        <a:ext cx="4012674" cy="1273511"/>
                        <a:chOff x="3091882" y="2831956"/>
                        <a:chExt cx="4012674" cy="1273511"/>
                      </a:xfrm>
                    </p:grpSpPr>
                    <p:pic>
                      <p:nvPicPr>
                        <p:cNvPr id="310" name="Google Shape;310;p10"/>
                        <p:cNvPicPr preferRelativeResize="0"/>
                        <p:nvPr/>
                      </p:nvPicPr>
                      <p:blipFill rotWithShape="1">
                        <a:blip r:embed="rId6">
                          <a:alphaModFix/>
                        </a:blip>
                        <a:srcRect t="25511" r="60663" b="13227"/>
                        <a:stretch/>
                      </p:blipFill>
                      <p:spPr>
                        <a:xfrm>
                          <a:off x="3091882" y="2831957"/>
                          <a:ext cx="2262542" cy="1272551"/>
                        </a:xfrm>
                        <a:prstGeom prst="rect">
                          <a:avLst/>
                        </a:prstGeom>
                        <a:noFill/>
                        <a:ln>
                          <a:noFill/>
                        </a:ln>
                      </p:spPr>
                    </p:pic>
                    <p:pic>
                      <p:nvPicPr>
                        <p:cNvPr id="311" name="Google Shape;311;p10"/>
                        <p:cNvPicPr preferRelativeResize="0"/>
                        <p:nvPr/>
                      </p:nvPicPr>
                      <p:blipFill rotWithShape="1">
                        <a:blip r:embed="rId6">
                          <a:alphaModFix/>
                        </a:blip>
                        <a:srcRect l="19669" t="25511" r="60662" b="13227"/>
                        <a:stretch/>
                      </p:blipFill>
                      <p:spPr>
                        <a:xfrm>
                          <a:off x="4219131" y="2831956"/>
                          <a:ext cx="886841" cy="1272551"/>
                        </a:xfrm>
                        <a:prstGeom prst="rect">
                          <a:avLst/>
                        </a:prstGeom>
                        <a:noFill/>
                        <a:ln>
                          <a:noFill/>
                        </a:ln>
                      </p:spPr>
                    </p:pic>
                    <p:pic>
                      <p:nvPicPr>
                        <p:cNvPr id="312" name="Google Shape;312;p10"/>
                        <p:cNvPicPr preferRelativeResize="0"/>
                        <p:nvPr/>
                      </p:nvPicPr>
                      <p:blipFill rotWithShape="1">
                        <a:blip r:embed="rId6">
                          <a:alphaModFix/>
                        </a:blip>
                        <a:srcRect l="37321" t="25511" r="17165" b="13227"/>
                        <a:stretch/>
                      </p:blipFill>
                      <p:spPr>
                        <a:xfrm>
                          <a:off x="4995184" y="2832916"/>
                          <a:ext cx="2109372" cy="1272551"/>
                        </a:xfrm>
                        <a:prstGeom prst="rect">
                          <a:avLst/>
                        </a:prstGeom>
                        <a:noFill/>
                        <a:ln>
                          <a:noFill/>
                        </a:ln>
                      </p:spPr>
                    </p:pic>
                  </p:grpSp>
                  <p:grpSp>
                    <p:nvGrpSpPr>
                      <p:cNvPr id="313" name="Google Shape;313;p10"/>
                      <p:cNvGrpSpPr/>
                      <p:nvPr/>
                    </p:nvGrpSpPr>
                    <p:grpSpPr>
                      <a:xfrm>
                        <a:off x="5236178" y="4860629"/>
                        <a:ext cx="4317310" cy="1274758"/>
                        <a:chOff x="5236178" y="4860629"/>
                        <a:chExt cx="4317310" cy="1274758"/>
                      </a:xfrm>
                    </p:grpSpPr>
                    <p:pic>
                      <p:nvPicPr>
                        <p:cNvPr id="314" name="Google Shape;314;p10"/>
                        <p:cNvPicPr preferRelativeResize="0"/>
                        <p:nvPr/>
                      </p:nvPicPr>
                      <p:blipFill rotWithShape="1">
                        <a:blip r:embed="rId6">
                          <a:alphaModFix/>
                        </a:blip>
                        <a:srcRect l="55932" t="25511" r="19686" b="13227"/>
                        <a:stretch/>
                      </p:blipFill>
                      <p:spPr>
                        <a:xfrm>
                          <a:off x="8423522" y="4862836"/>
                          <a:ext cx="1129966" cy="1272551"/>
                        </a:xfrm>
                        <a:prstGeom prst="rect">
                          <a:avLst/>
                        </a:prstGeom>
                        <a:noFill/>
                        <a:ln>
                          <a:noFill/>
                        </a:ln>
                      </p:spPr>
                    </p:pic>
                    <p:pic>
                      <p:nvPicPr>
                        <p:cNvPr id="315" name="Google Shape;315;p10"/>
                        <p:cNvPicPr preferRelativeResize="0"/>
                        <p:nvPr/>
                      </p:nvPicPr>
                      <p:blipFill rotWithShape="1">
                        <a:blip r:embed="rId6">
                          <a:alphaModFix/>
                        </a:blip>
                        <a:srcRect l="55932" t="25511" r="21893" b="13227"/>
                        <a:stretch/>
                      </p:blipFill>
                      <p:spPr>
                        <a:xfrm>
                          <a:off x="6641433" y="4860629"/>
                          <a:ext cx="1027707" cy="1272551"/>
                        </a:xfrm>
                        <a:prstGeom prst="rect">
                          <a:avLst/>
                        </a:prstGeom>
                        <a:noFill/>
                        <a:ln>
                          <a:noFill/>
                        </a:ln>
                      </p:spPr>
                    </p:pic>
                    <p:pic>
                      <p:nvPicPr>
                        <p:cNvPr id="316" name="Google Shape;316;p10"/>
                        <p:cNvPicPr preferRelativeResize="0"/>
                        <p:nvPr/>
                      </p:nvPicPr>
                      <p:blipFill rotWithShape="1">
                        <a:blip r:embed="rId6">
                          <a:alphaModFix/>
                        </a:blip>
                        <a:srcRect l="55932" t="25511" r="21893" b="13227"/>
                        <a:stretch/>
                      </p:blipFill>
                      <p:spPr>
                        <a:xfrm>
                          <a:off x="7519980" y="4862346"/>
                          <a:ext cx="1027707" cy="1272551"/>
                        </a:xfrm>
                        <a:prstGeom prst="rect">
                          <a:avLst/>
                        </a:prstGeom>
                        <a:noFill/>
                        <a:ln>
                          <a:noFill/>
                        </a:ln>
                      </p:spPr>
                    </p:pic>
                    <p:cxnSp>
                      <p:nvCxnSpPr>
                        <p:cNvPr id="317" name="Google Shape;317;p10"/>
                        <p:cNvCxnSpPr/>
                        <p:nvPr/>
                      </p:nvCxnSpPr>
                      <p:spPr>
                        <a:xfrm flipH="1">
                          <a:off x="5236178" y="5396766"/>
                          <a:ext cx="1953610" cy="425380"/>
                        </a:xfrm>
                        <a:prstGeom prst="straightConnector1">
                          <a:avLst/>
                        </a:prstGeom>
                        <a:noFill/>
                        <a:ln w="25400" cap="flat" cmpd="sng">
                          <a:solidFill>
                            <a:schemeClr val="dk1"/>
                          </a:solidFill>
                          <a:prstDash val="solid"/>
                          <a:miter lim="800000"/>
                          <a:headEnd type="none" w="sm" len="sm"/>
                          <a:tailEnd type="triangle" w="med" len="med"/>
                        </a:ln>
                      </p:spPr>
                    </p:cxnSp>
                  </p:grpSp>
                </p:grpSp>
                <p:pic>
                  <p:nvPicPr>
                    <p:cNvPr id="318" name="Google Shape;318;p10"/>
                    <p:cNvPicPr preferRelativeResize="0"/>
                    <p:nvPr/>
                  </p:nvPicPr>
                  <p:blipFill rotWithShape="1">
                    <a:blip r:embed="rId6">
                      <a:alphaModFix/>
                    </a:blip>
                    <a:srcRect l="38767" t="25511" r="40452" b="13227"/>
                    <a:stretch/>
                  </p:blipFill>
                  <p:spPr>
                    <a:xfrm>
                      <a:off x="2397042" y="4794568"/>
                      <a:ext cx="963059" cy="1272551"/>
                    </a:xfrm>
                    <a:prstGeom prst="rect">
                      <a:avLst/>
                    </a:prstGeom>
                    <a:noFill/>
                    <a:ln>
                      <a:noFill/>
                    </a:ln>
                  </p:spPr>
                </p:pic>
                <p:pic>
                  <p:nvPicPr>
                    <p:cNvPr id="319" name="Google Shape;319;p10"/>
                    <p:cNvPicPr preferRelativeResize="0"/>
                    <p:nvPr/>
                  </p:nvPicPr>
                  <p:blipFill rotWithShape="1">
                    <a:blip r:embed="rId6">
                      <a:alphaModFix/>
                    </a:blip>
                    <a:srcRect l="2650" t="25511" r="95639" b="13227"/>
                    <a:stretch/>
                  </p:blipFill>
                  <p:spPr>
                    <a:xfrm>
                      <a:off x="2353512" y="4794567"/>
                      <a:ext cx="79264" cy="1272551"/>
                    </a:xfrm>
                    <a:prstGeom prst="rect">
                      <a:avLst/>
                    </a:prstGeom>
                    <a:noFill/>
                    <a:ln>
                      <a:noFill/>
                    </a:ln>
                  </p:spPr>
                </p:pic>
              </p:grpSp>
              <p:sp>
                <p:nvSpPr>
                  <p:cNvPr id="320" name="Google Shape;320;p10"/>
                  <p:cNvSpPr txBox="1"/>
                  <p:nvPr/>
                </p:nvSpPr>
                <p:spPr>
                  <a:xfrm>
                    <a:off x="7293178" y="5145207"/>
                    <a:ext cx="2137124"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Arial Narrow" panose="020B0606020202030204" pitchFamily="34" charset="0"/>
                        <a:sym typeface="Arial"/>
                      </a:rPr>
                      <a:t>emitted by the earth</a:t>
                    </a:r>
                    <a:endParaRPr sz="1600" dirty="0">
                      <a:latin typeface="Arial Narrow" panose="020B0606020202030204" pitchFamily="34" charset="0"/>
                    </a:endParaRPr>
                  </a:p>
                </p:txBody>
              </p:sp>
              <p:sp>
                <p:nvSpPr>
                  <p:cNvPr id="321" name="Google Shape;321;p10"/>
                  <p:cNvSpPr txBox="1"/>
                  <p:nvPr/>
                </p:nvSpPr>
                <p:spPr>
                  <a:xfrm>
                    <a:off x="309155" y="5161428"/>
                    <a:ext cx="199926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3A3838"/>
                        </a:solidFill>
                        <a:latin typeface="Arial"/>
                        <a:ea typeface="Arial"/>
                        <a:cs typeface="Arial"/>
                        <a:sym typeface="Arial"/>
                      </a:rPr>
                      <a:t>emitted by the sun</a:t>
                    </a:r>
                    <a:endParaRPr dirty="0"/>
                  </a:p>
                </p:txBody>
              </p:sp>
              <p:sp>
                <p:nvSpPr>
                  <p:cNvPr id="322" name="Google Shape;322;p10"/>
                  <p:cNvSpPr/>
                  <p:nvPr/>
                </p:nvSpPr>
                <p:spPr>
                  <a:xfrm>
                    <a:off x="2432776" y="5670550"/>
                    <a:ext cx="345508" cy="18415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323" name="Google Shape;323;p10"/>
                  <p:cNvCxnSpPr>
                    <a:stCxn id="321" idx="3"/>
                  </p:cNvCxnSpPr>
                  <p:nvPr/>
                </p:nvCxnSpPr>
                <p:spPr>
                  <a:xfrm>
                    <a:off x="2308420" y="5330705"/>
                    <a:ext cx="1274400" cy="193200"/>
                  </a:xfrm>
                  <a:prstGeom prst="straightConnector1">
                    <a:avLst/>
                  </a:prstGeom>
                  <a:noFill/>
                  <a:ln w="25400" cap="flat" cmpd="sng">
                    <a:solidFill>
                      <a:schemeClr val="dk1"/>
                    </a:solidFill>
                    <a:prstDash val="solid"/>
                    <a:miter lim="800000"/>
                    <a:headEnd type="none" w="sm" len="sm"/>
                    <a:tailEnd type="triangle" w="med" len="med"/>
                  </a:ln>
                </p:spPr>
              </p:cxnSp>
            </p:grpSp>
          </p:grpSp>
        </p:grpSp>
      </p:grpSp>
      <p:sp>
        <p:nvSpPr>
          <p:cNvPr id="324" name="Google Shape;324;p10"/>
          <p:cNvSpPr/>
          <p:nvPr/>
        </p:nvSpPr>
        <p:spPr>
          <a:xfrm>
            <a:off x="9163799" y="4557821"/>
            <a:ext cx="1167651"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25" name="Google Shape;325;p10"/>
          <p:cNvSpPr txBox="1"/>
          <p:nvPr/>
        </p:nvSpPr>
        <p:spPr>
          <a:xfrm>
            <a:off x="210408" y="4331739"/>
            <a:ext cx="2022966" cy="338514"/>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1" dirty="0">
                <a:solidFill>
                  <a:schemeClr val="dk1"/>
                </a:solidFill>
                <a:latin typeface="Arial Narrow" panose="020B0606020202030204" pitchFamily="34" charset="0"/>
                <a:sym typeface="Arial"/>
              </a:rPr>
              <a:t>WAVELENGTH </a:t>
            </a:r>
            <a:r>
              <a:rPr lang="en-US" sz="1600" b="1" dirty="0">
                <a:solidFill>
                  <a:schemeClr val="dk1"/>
                </a:solidFill>
                <a:latin typeface="Arial Narrow" panose="020B0606020202030204" pitchFamily="34" charset="0"/>
                <a:ea typeface="Calibri"/>
                <a:cs typeface="Calibri"/>
                <a:sym typeface="Calibri"/>
              </a:rPr>
              <a:t>(μm)</a:t>
            </a:r>
            <a:endParaRPr sz="1600" dirty="0">
              <a:latin typeface="Arial Narrow" panose="020B0606020202030204" pitchFamily="34" charset="0"/>
            </a:endParaRPr>
          </a:p>
        </p:txBody>
      </p:sp>
      <p:sp>
        <p:nvSpPr>
          <p:cNvPr id="326" name="Google Shape;326;p10"/>
          <p:cNvSpPr txBox="1"/>
          <p:nvPr/>
        </p:nvSpPr>
        <p:spPr>
          <a:xfrm>
            <a:off x="1484508" y="2083302"/>
            <a:ext cx="8548491"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cap="small" dirty="0">
                <a:solidFill>
                  <a:schemeClr val="dk1"/>
                </a:solidFill>
                <a:latin typeface="Arial Narrow" panose="020B0606020202030204" pitchFamily="34" charset="0"/>
                <a:sym typeface="Arial"/>
              </a:rPr>
              <a:t>Atmospheric Transmission</a:t>
            </a:r>
            <a:endParaRPr sz="1600" dirty="0">
              <a:latin typeface="Arial Narrow" panose="020B0606020202030204" pitchFamily="34" charset="0"/>
            </a:endParaRPr>
          </a:p>
        </p:txBody>
      </p:sp>
      <p:sp>
        <p:nvSpPr>
          <p:cNvPr id="327" name="Google Shape;327;p10"/>
          <p:cNvSpPr txBox="1"/>
          <p:nvPr/>
        </p:nvSpPr>
        <p:spPr>
          <a:xfrm>
            <a:off x="2397043" y="4756208"/>
            <a:ext cx="720080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cap="small" dirty="0">
                <a:solidFill>
                  <a:schemeClr val="dk1"/>
                </a:solidFill>
                <a:latin typeface="Arial Narrow" panose="020B0606020202030204" pitchFamily="34" charset="0"/>
                <a:sym typeface="Arial"/>
              </a:rPr>
              <a:t>Emitted EMR Intensity</a:t>
            </a:r>
            <a:endParaRPr sz="1600" dirty="0">
              <a:latin typeface="Arial Narrow" panose="020B0606020202030204" pitchFamily="34" charset="0"/>
            </a:endParaRPr>
          </a:p>
        </p:txBody>
      </p:sp>
      <p:grpSp>
        <p:nvGrpSpPr>
          <p:cNvPr id="328" name="Google Shape;328;p10"/>
          <p:cNvGrpSpPr/>
          <p:nvPr/>
        </p:nvGrpSpPr>
        <p:grpSpPr>
          <a:xfrm>
            <a:off x="2168742" y="4297394"/>
            <a:ext cx="7789450" cy="400110"/>
            <a:chOff x="2168742" y="4297394"/>
            <a:chExt cx="7789450" cy="400110"/>
          </a:xfrm>
        </p:grpSpPr>
        <p:sp>
          <p:nvSpPr>
            <p:cNvPr id="329" name="Google Shape;329;p10"/>
            <p:cNvSpPr/>
            <p:nvPr/>
          </p:nvSpPr>
          <p:spPr>
            <a:xfrm>
              <a:off x="2168742" y="4297394"/>
              <a:ext cx="7789450" cy="4001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30" name="Google Shape;330;p10"/>
            <p:cNvSpPr txBox="1"/>
            <p:nvPr/>
          </p:nvSpPr>
          <p:spPr>
            <a:xfrm>
              <a:off x="6558881"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3</a:t>
              </a:r>
              <a:endParaRPr dirty="0"/>
            </a:p>
          </p:txBody>
        </p:sp>
        <p:sp>
          <p:nvSpPr>
            <p:cNvPr id="331" name="Google Shape;331;p10"/>
            <p:cNvSpPr txBox="1"/>
            <p:nvPr/>
          </p:nvSpPr>
          <p:spPr>
            <a:xfrm>
              <a:off x="3089343"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-1</a:t>
              </a:r>
              <a:endParaRPr dirty="0"/>
            </a:p>
          </p:txBody>
        </p:sp>
        <p:sp>
          <p:nvSpPr>
            <p:cNvPr id="332" name="Google Shape;332;p10"/>
            <p:cNvSpPr txBox="1"/>
            <p:nvPr/>
          </p:nvSpPr>
          <p:spPr>
            <a:xfrm>
              <a:off x="2168742"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-2</a:t>
              </a:r>
              <a:endParaRPr dirty="0"/>
            </a:p>
          </p:txBody>
        </p:sp>
        <p:sp>
          <p:nvSpPr>
            <p:cNvPr id="333" name="Google Shape;333;p10"/>
            <p:cNvSpPr txBox="1"/>
            <p:nvPr/>
          </p:nvSpPr>
          <p:spPr>
            <a:xfrm>
              <a:off x="4013366"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-0</a:t>
              </a:r>
              <a:endParaRPr dirty="0"/>
            </a:p>
          </p:txBody>
        </p:sp>
        <p:sp>
          <p:nvSpPr>
            <p:cNvPr id="334" name="Google Shape;334;p10"/>
            <p:cNvSpPr txBox="1"/>
            <p:nvPr/>
          </p:nvSpPr>
          <p:spPr>
            <a:xfrm>
              <a:off x="5728412"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2</a:t>
              </a:r>
              <a:endParaRPr dirty="0"/>
            </a:p>
          </p:txBody>
        </p:sp>
        <p:sp>
          <p:nvSpPr>
            <p:cNvPr id="335" name="Google Shape;335;p10"/>
            <p:cNvSpPr txBox="1"/>
            <p:nvPr/>
          </p:nvSpPr>
          <p:spPr>
            <a:xfrm>
              <a:off x="7426440"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4</a:t>
              </a:r>
              <a:endParaRPr dirty="0"/>
            </a:p>
          </p:txBody>
        </p:sp>
        <p:sp>
          <p:nvSpPr>
            <p:cNvPr id="336" name="Google Shape;336;p10"/>
            <p:cNvSpPr txBox="1"/>
            <p:nvPr/>
          </p:nvSpPr>
          <p:spPr>
            <a:xfrm>
              <a:off x="9281902"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6</a:t>
              </a:r>
              <a:endParaRPr dirty="0"/>
            </a:p>
          </p:txBody>
        </p:sp>
        <p:sp>
          <p:nvSpPr>
            <p:cNvPr id="337" name="Google Shape;337;p10"/>
            <p:cNvSpPr txBox="1"/>
            <p:nvPr/>
          </p:nvSpPr>
          <p:spPr>
            <a:xfrm>
              <a:off x="4851654"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1</a:t>
              </a:r>
              <a:endParaRPr dirty="0"/>
            </a:p>
          </p:txBody>
        </p:sp>
        <p:sp>
          <p:nvSpPr>
            <p:cNvPr id="338" name="Google Shape;338;p10"/>
            <p:cNvSpPr txBox="1"/>
            <p:nvPr/>
          </p:nvSpPr>
          <p:spPr>
            <a:xfrm>
              <a:off x="8327320"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5</a:t>
              </a:r>
              <a:endParaRPr dirty="0"/>
            </a:p>
          </p:txBody>
        </p:sp>
      </p:grpSp>
      <p:sp>
        <p:nvSpPr>
          <p:cNvPr id="339" name="Google Shape;339;p10"/>
          <p:cNvSpPr txBox="1"/>
          <p:nvPr/>
        </p:nvSpPr>
        <p:spPr>
          <a:xfrm>
            <a:off x="309154" y="5404503"/>
            <a:ext cx="1871389" cy="615513"/>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3A3838"/>
                </a:solidFill>
                <a:latin typeface="Arial Narrow" panose="020B0606020202030204" pitchFamily="34" charset="0"/>
                <a:sym typeface="Arial"/>
              </a:rPr>
              <a:t>Solar EMR</a:t>
            </a:r>
            <a:endParaRPr sz="1600" dirty="0">
              <a:latin typeface="Arial Narrow" panose="020B0606020202030204" pitchFamily="34" charset="0"/>
            </a:endParaRPr>
          </a:p>
          <a:p>
            <a:pPr marL="0" marR="0" lvl="0" indent="0" algn="ctr" rtl="0">
              <a:spcBef>
                <a:spcPts val="0"/>
              </a:spcBef>
              <a:spcAft>
                <a:spcPts val="0"/>
              </a:spcAft>
              <a:buNone/>
            </a:pPr>
            <a:r>
              <a:rPr lang="en-US" sz="1600" b="1" dirty="0">
                <a:solidFill>
                  <a:srgbClr val="3A3838"/>
                </a:solidFill>
                <a:latin typeface="Arial Narrow" panose="020B0606020202030204" pitchFamily="34" charset="0"/>
                <a:sym typeface="Arial"/>
              </a:rPr>
              <a:t>top of atmosphere</a:t>
            </a:r>
            <a:endParaRPr sz="1600" dirty="0">
              <a:latin typeface="Arial Narrow" panose="020B060602020203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428"/>
    </mc:Choice>
    <mc:Fallback xmlns="">
      <p:transition spd="slow" advTm="1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11"/>
          <p:cNvPicPr preferRelativeResize="0"/>
          <p:nvPr/>
        </p:nvPicPr>
        <p:blipFill rotWithShape="1">
          <a:blip r:embed="rId5">
            <a:alphaModFix/>
          </a:blip>
          <a:srcRect/>
          <a:stretch/>
        </p:blipFill>
        <p:spPr>
          <a:xfrm>
            <a:off x="1524000" y="2143433"/>
            <a:ext cx="8690500" cy="4161906"/>
          </a:xfrm>
          <a:prstGeom prst="rect">
            <a:avLst/>
          </a:prstGeom>
          <a:noFill/>
          <a:ln>
            <a:noFill/>
          </a:ln>
        </p:spPr>
      </p:pic>
      <p:sp>
        <p:nvSpPr>
          <p:cNvPr id="346" name="Google Shape;346;p11"/>
          <p:cNvSpPr txBox="1">
            <a:spLocks noGrp="1"/>
          </p:cNvSpPr>
          <p:nvPr>
            <p:ph type="title"/>
          </p:nvPr>
        </p:nvSpPr>
        <p:spPr>
          <a:xfrm>
            <a:off x="528297" y="11557"/>
            <a:ext cx="11244603"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3200"/>
              <a:buFont typeface="Arial Narrow"/>
              <a:buNone/>
            </a:pPr>
            <a:r>
              <a:rPr lang="en-US" dirty="0">
                <a:latin typeface="Arial Narrow" panose="020B0606020202030204" pitchFamily="34" charset="0"/>
              </a:rPr>
              <a:t>No atmospheric</a:t>
            </a:r>
            <a:r>
              <a:rPr lang="en-US" sz="3200" dirty="0">
                <a:latin typeface="Arial Narrow" panose="020B0606020202030204" pitchFamily="34" charset="0"/>
              </a:rPr>
              <a:t> windows occur </a:t>
            </a:r>
            <a:r>
              <a:rPr lang="en-US" dirty="0">
                <a:latin typeface="Arial Narrow" panose="020B0606020202030204" pitchFamily="34" charset="0"/>
              </a:rPr>
              <a:t>in X-Ray and shorter UV wavelengths </a:t>
            </a:r>
            <a:endParaRPr sz="3200" dirty="0">
              <a:latin typeface="Arial Narrow" panose="020B0606020202030204" pitchFamily="34" charset="0"/>
            </a:endParaRPr>
          </a:p>
        </p:txBody>
      </p:sp>
      <p:sp>
        <p:nvSpPr>
          <p:cNvPr id="347" name="Google Shape;347;p11"/>
          <p:cNvSpPr/>
          <p:nvPr/>
        </p:nvSpPr>
        <p:spPr>
          <a:xfrm>
            <a:off x="838201" y="983029"/>
            <a:ext cx="9608506" cy="892512"/>
          </a:xfrm>
          <a:prstGeom prst="rect">
            <a:avLst/>
          </a:prstGeom>
          <a:noFill/>
          <a:ln>
            <a:noFill/>
          </a:ln>
        </p:spPr>
        <p:txBody>
          <a:bodyPr spcFirstLastPara="1" wrap="square" lIns="91425" tIns="45700" rIns="91425" bIns="45700" anchor="t" anchorCtr="0">
            <a:spAutoFit/>
          </a:bodyPr>
          <a:lstStyle/>
          <a:p>
            <a:pPr marL="0" marR="0" lvl="1" indent="0" algn="l" rtl="0">
              <a:spcBef>
                <a:spcPts val="0"/>
              </a:spcBef>
              <a:spcAft>
                <a:spcPts val="0"/>
              </a:spcAft>
              <a:buNone/>
            </a:pPr>
            <a:r>
              <a:rPr lang="en-US" sz="2400" b="0" i="0" u="none" strike="noStrike" cap="none" dirty="0">
                <a:solidFill>
                  <a:srgbClr val="262626"/>
                </a:solidFill>
                <a:latin typeface="Arial Narrow" panose="020B0606020202030204" pitchFamily="34" charset="0"/>
                <a:sym typeface="Arial"/>
              </a:rPr>
              <a:t>X-Ray and shorter Ultraviolet wavelengths are almost totally attenuated. </a:t>
            </a:r>
            <a:endParaRPr sz="1600" dirty="0">
              <a:latin typeface="Arial Narrow" panose="020B0606020202030204" pitchFamily="34" charset="0"/>
            </a:endParaRPr>
          </a:p>
          <a:p>
            <a:pPr marL="0" marR="0" lvl="1" indent="0" algn="l" rtl="0">
              <a:spcBef>
                <a:spcPts val="0"/>
              </a:spcBef>
              <a:spcAft>
                <a:spcPts val="0"/>
              </a:spcAft>
              <a:buNone/>
            </a:pPr>
            <a:r>
              <a:rPr lang="en-US" sz="2400" b="0" i="0" u="none" strike="noStrike" cap="none" dirty="0">
                <a:solidFill>
                  <a:srgbClr val="262626"/>
                </a:solidFill>
                <a:latin typeface="Arial Narrow" panose="020B0606020202030204" pitchFamily="34" charset="0"/>
                <a:sym typeface="Arial"/>
              </a:rPr>
              <a:t>Therefore these EMR bands are less relevant for remote sensing.</a:t>
            </a:r>
            <a:r>
              <a:rPr lang="en-US" sz="2800" b="0" i="0" u="none" strike="noStrike" cap="none" dirty="0">
                <a:solidFill>
                  <a:srgbClr val="262626"/>
                </a:solidFill>
                <a:latin typeface="Arial Narrow" panose="020B0606020202030204" pitchFamily="34" charset="0"/>
                <a:sym typeface="Arial"/>
              </a:rPr>
              <a:t> </a:t>
            </a:r>
            <a:endParaRPr sz="1600" dirty="0">
              <a:latin typeface="Arial Narrow" panose="020B0606020202030204" pitchFamily="34" charset="0"/>
            </a:endParaRPr>
          </a:p>
        </p:txBody>
      </p:sp>
      <p:sp>
        <p:nvSpPr>
          <p:cNvPr id="348" name="Google Shape;348;p11"/>
          <p:cNvSpPr/>
          <p:nvPr/>
        </p:nvSpPr>
        <p:spPr>
          <a:xfrm>
            <a:off x="2113929" y="2497395"/>
            <a:ext cx="1101221" cy="1179871"/>
          </a:xfrm>
          <a:prstGeom prst="rect">
            <a:avLst/>
          </a:prstGeom>
          <a:solidFill>
            <a:schemeClr val="accent1">
              <a:alpha val="57647"/>
            </a:schemeClr>
          </a:soli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349" name="Google Shape;349;p11"/>
          <p:cNvCxnSpPr/>
          <p:nvPr/>
        </p:nvCxnSpPr>
        <p:spPr>
          <a:xfrm>
            <a:off x="2113929" y="2497395"/>
            <a:ext cx="1101221" cy="1179871"/>
          </a:xfrm>
          <a:prstGeom prst="straightConnector1">
            <a:avLst/>
          </a:prstGeom>
          <a:noFill/>
          <a:ln w="38100" cap="flat" cmpd="sng">
            <a:solidFill>
              <a:srgbClr val="FF0000"/>
            </a:solidFill>
            <a:prstDash val="solid"/>
            <a:miter lim="800000"/>
            <a:headEnd type="none" w="sm" len="sm"/>
            <a:tailEnd type="none" w="sm" len="sm"/>
          </a:ln>
        </p:spPr>
      </p:cxnSp>
      <p:cxnSp>
        <p:nvCxnSpPr>
          <p:cNvPr id="350" name="Google Shape;350;p11"/>
          <p:cNvCxnSpPr/>
          <p:nvPr/>
        </p:nvCxnSpPr>
        <p:spPr>
          <a:xfrm flipH="1">
            <a:off x="2113929" y="2497395"/>
            <a:ext cx="1101221" cy="1179871"/>
          </a:xfrm>
          <a:prstGeom prst="straightConnector1">
            <a:avLst/>
          </a:prstGeom>
          <a:noFill/>
          <a:ln w="38100" cap="flat" cmpd="sng">
            <a:solidFill>
              <a:srgbClr val="FF0000"/>
            </a:solidFill>
            <a:prstDash val="solid"/>
            <a:miter lim="800000"/>
            <a:headEnd type="none" w="sm" len="sm"/>
            <a:tailEnd type="none" w="sm" len="sm"/>
          </a:ln>
        </p:spPr>
      </p:cxnSp>
      <p:sp>
        <p:nvSpPr>
          <p:cNvPr id="351" name="Google Shape;351;p11"/>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grpSp>
        <p:nvGrpSpPr>
          <p:cNvPr id="352" name="Google Shape;352;p11"/>
          <p:cNvGrpSpPr/>
          <p:nvPr/>
        </p:nvGrpSpPr>
        <p:grpSpPr>
          <a:xfrm>
            <a:off x="309155" y="3819687"/>
            <a:ext cx="9723845" cy="2492714"/>
            <a:chOff x="309155" y="3819687"/>
            <a:chExt cx="9723845" cy="2492714"/>
          </a:xfrm>
        </p:grpSpPr>
        <p:cxnSp>
          <p:nvCxnSpPr>
            <p:cNvPr id="353" name="Google Shape;353;p11"/>
            <p:cNvCxnSpPr/>
            <p:nvPr/>
          </p:nvCxnSpPr>
          <p:spPr>
            <a:xfrm>
              <a:off x="2241550" y="4169633"/>
              <a:ext cx="7791450" cy="0"/>
            </a:xfrm>
            <a:prstGeom prst="straightConnector1">
              <a:avLst/>
            </a:prstGeom>
            <a:noFill/>
            <a:ln w="34925" cap="flat" cmpd="sng">
              <a:solidFill>
                <a:schemeClr val="dk1"/>
              </a:solidFill>
              <a:prstDash val="solid"/>
              <a:miter lim="800000"/>
              <a:headEnd type="none" w="sm" len="sm"/>
              <a:tailEnd type="none" w="sm" len="sm"/>
            </a:ln>
          </p:spPr>
        </p:cxnSp>
        <p:grpSp>
          <p:nvGrpSpPr>
            <p:cNvPr id="354" name="Google Shape;354;p11"/>
            <p:cNvGrpSpPr/>
            <p:nvPr/>
          </p:nvGrpSpPr>
          <p:grpSpPr>
            <a:xfrm>
              <a:off x="309155" y="3819687"/>
              <a:ext cx="9376591" cy="2492714"/>
              <a:chOff x="309155" y="3819687"/>
              <a:chExt cx="9376591" cy="2492714"/>
            </a:xfrm>
          </p:grpSpPr>
          <p:sp>
            <p:nvSpPr>
              <p:cNvPr id="355" name="Google Shape;355;p11"/>
              <p:cNvSpPr/>
              <p:nvPr/>
            </p:nvSpPr>
            <p:spPr>
              <a:xfrm>
                <a:off x="3505200" y="4184651"/>
                <a:ext cx="596900"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56" name="Google Shape;356;p11"/>
              <p:cNvSpPr/>
              <p:nvPr/>
            </p:nvSpPr>
            <p:spPr>
              <a:xfrm>
                <a:off x="3543300" y="3819687"/>
                <a:ext cx="412750"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357" name="Google Shape;357;p11"/>
              <p:cNvGrpSpPr/>
              <p:nvPr/>
            </p:nvGrpSpPr>
            <p:grpSpPr>
              <a:xfrm>
                <a:off x="309155" y="4521902"/>
                <a:ext cx="9376591" cy="1790499"/>
                <a:chOff x="309155" y="4278827"/>
                <a:chExt cx="9376591" cy="1790499"/>
              </a:xfrm>
            </p:grpSpPr>
            <p:sp>
              <p:nvSpPr>
                <p:cNvPr id="358" name="Google Shape;358;p11"/>
                <p:cNvSpPr/>
                <p:nvPr/>
              </p:nvSpPr>
              <p:spPr>
                <a:xfrm>
                  <a:off x="3055820" y="4278827"/>
                  <a:ext cx="1366965" cy="173285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359" name="Google Shape;359;p11"/>
                <p:cNvGrpSpPr/>
                <p:nvPr/>
              </p:nvGrpSpPr>
              <p:grpSpPr>
                <a:xfrm>
                  <a:off x="309155" y="4794567"/>
                  <a:ext cx="9376591" cy="1274759"/>
                  <a:chOff x="309155" y="4794567"/>
                  <a:chExt cx="9376591" cy="1274759"/>
                </a:xfrm>
              </p:grpSpPr>
              <p:sp>
                <p:nvSpPr>
                  <p:cNvPr id="360" name="Google Shape;360;p11"/>
                  <p:cNvSpPr txBox="1"/>
                  <p:nvPr/>
                </p:nvSpPr>
                <p:spPr>
                  <a:xfrm>
                    <a:off x="4510680" y="4962946"/>
                    <a:ext cx="136768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dk1"/>
                        </a:solidFill>
                        <a:latin typeface="Arial"/>
                        <a:ea typeface="Arial"/>
                        <a:cs typeface="Arial"/>
                        <a:sym typeface="Arial"/>
                      </a:rPr>
                      <a:t>EMR Intensity</a:t>
                    </a:r>
                    <a:endParaRPr dirty="0"/>
                  </a:p>
                </p:txBody>
              </p:sp>
              <p:cxnSp>
                <p:nvCxnSpPr>
                  <p:cNvPr id="361" name="Google Shape;361;p11"/>
                  <p:cNvCxnSpPr/>
                  <p:nvPr/>
                </p:nvCxnSpPr>
                <p:spPr>
                  <a:xfrm>
                    <a:off x="3026685" y="5474703"/>
                    <a:ext cx="478515" cy="144241"/>
                  </a:xfrm>
                  <a:prstGeom prst="straightConnector1">
                    <a:avLst/>
                  </a:prstGeom>
                  <a:noFill/>
                  <a:ln w="25400" cap="flat" cmpd="sng">
                    <a:solidFill>
                      <a:srgbClr val="757070"/>
                    </a:solidFill>
                    <a:prstDash val="solid"/>
                    <a:miter lim="800000"/>
                    <a:headEnd type="none" w="sm" len="sm"/>
                    <a:tailEnd type="triangle" w="med" len="med"/>
                  </a:ln>
                </p:spPr>
              </p:cxnSp>
              <p:grpSp>
                <p:nvGrpSpPr>
                  <p:cNvPr id="362" name="Google Shape;362;p11"/>
                  <p:cNvGrpSpPr/>
                  <p:nvPr/>
                </p:nvGrpSpPr>
                <p:grpSpPr>
                  <a:xfrm>
                    <a:off x="2353512" y="4794567"/>
                    <a:ext cx="7332234" cy="1274759"/>
                    <a:chOff x="2353512" y="4794567"/>
                    <a:chExt cx="7332234" cy="1274759"/>
                  </a:xfrm>
                </p:grpSpPr>
                <p:grpSp>
                  <p:nvGrpSpPr>
                    <p:cNvPr id="363" name="Google Shape;363;p11"/>
                    <p:cNvGrpSpPr/>
                    <p:nvPr/>
                  </p:nvGrpSpPr>
                  <p:grpSpPr>
                    <a:xfrm>
                      <a:off x="3105894" y="4794568"/>
                      <a:ext cx="6579852" cy="1274758"/>
                      <a:chOff x="2973636" y="4860629"/>
                      <a:chExt cx="6579852" cy="1274758"/>
                    </a:xfrm>
                  </p:grpSpPr>
                  <p:grpSp>
                    <p:nvGrpSpPr>
                      <p:cNvPr id="364" name="Google Shape;364;p11"/>
                      <p:cNvGrpSpPr/>
                      <p:nvPr/>
                    </p:nvGrpSpPr>
                    <p:grpSpPr>
                      <a:xfrm>
                        <a:off x="2973636" y="4860629"/>
                        <a:ext cx="4012674" cy="1273511"/>
                        <a:chOff x="3091882" y="2831956"/>
                        <a:chExt cx="4012674" cy="1273511"/>
                      </a:xfrm>
                    </p:grpSpPr>
                    <p:pic>
                      <p:nvPicPr>
                        <p:cNvPr id="365" name="Google Shape;365;p11"/>
                        <p:cNvPicPr preferRelativeResize="0"/>
                        <p:nvPr/>
                      </p:nvPicPr>
                      <p:blipFill rotWithShape="1">
                        <a:blip r:embed="rId6">
                          <a:alphaModFix/>
                        </a:blip>
                        <a:srcRect t="25511" r="60663" b="13227"/>
                        <a:stretch/>
                      </p:blipFill>
                      <p:spPr>
                        <a:xfrm>
                          <a:off x="3091882" y="2831957"/>
                          <a:ext cx="2262542" cy="1272551"/>
                        </a:xfrm>
                        <a:prstGeom prst="rect">
                          <a:avLst/>
                        </a:prstGeom>
                        <a:noFill/>
                        <a:ln>
                          <a:noFill/>
                        </a:ln>
                      </p:spPr>
                    </p:pic>
                    <p:pic>
                      <p:nvPicPr>
                        <p:cNvPr id="366" name="Google Shape;366;p11"/>
                        <p:cNvPicPr preferRelativeResize="0"/>
                        <p:nvPr/>
                      </p:nvPicPr>
                      <p:blipFill rotWithShape="1">
                        <a:blip r:embed="rId6">
                          <a:alphaModFix/>
                        </a:blip>
                        <a:srcRect l="19669" t="25511" r="60662" b="13227"/>
                        <a:stretch/>
                      </p:blipFill>
                      <p:spPr>
                        <a:xfrm>
                          <a:off x="4219131" y="2831956"/>
                          <a:ext cx="886841" cy="1272551"/>
                        </a:xfrm>
                        <a:prstGeom prst="rect">
                          <a:avLst/>
                        </a:prstGeom>
                        <a:noFill/>
                        <a:ln>
                          <a:noFill/>
                        </a:ln>
                      </p:spPr>
                    </p:pic>
                    <p:pic>
                      <p:nvPicPr>
                        <p:cNvPr id="367" name="Google Shape;367;p11"/>
                        <p:cNvPicPr preferRelativeResize="0"/>
                        <p:nvPr/>
                      </p:nvPicPr>
                      <p:blipFill rotWithShape="1">
                        <a:blip r:embed="rId6">
                          <a:alphaModFix/>
                        </a:blip>
                        <a:srcRect l="37321" t="25511" r="17165" b="13227"/>
                        <a:stretch/>
                      </p:blipFill>
                      <p:spPr>
                        <a:xfrm>
                          <a:off x="4995184" y="2832916"/>
                          <a:ext cx="2109372" cy="1272551"/>
                        </a:xfrm>
                        <a:prstGeom prst="rect">
                          <a:avLst/>
                        </a:prstGeom>
                        <a:noFill/>
                        <a:ln>
                          <a:noFill/>
                        </a:ln>
                      </p:spPr>
                    </p:pic>
                  </p:grpSp>
                  <p:grpSp>
                    <p:nvGrpSpPr>
                      <p:cNvPr id="368" name="Google Shape;368;p11"/>
                      <p:cNvGrpSpPr/>
                      <p:nvPr/>
                    </p:nvGrpSpPr>
                    <p:grpSpPr>
                      <a:xfrm>
                        <a:off x="5236178" y="4860629"/>
                        <a:ext cx="4317310" cy="1274758"/>
                        <a:chOff x="5236178" y="4860629"/>
                        <a:chExt cx="4317310" cy="1274758"/>
                      </a:xfrm>
                    </p:grpSpPr>
                    <p:pic>
                      <p:nvPicPr>
                        <p:cNvPr id="369" name="Google Shape;369;p11"/>
                        <p:cNvPicPr preferRelativeResize="0"/>
                        <p:nvPr/>
                      </p:nvPicPr>
                      <p:blipFill rotWithShape="1">
                        <a:blip r:embed="rId6">
                          <a:alphaModFix/>
                        </a:blip>
                        <a:srcRect l="55932" t="25511" r="19686" b="13227"/>
                        <a:stretch/>
                      </p:blipFill>
                      <p:spPr>
                        <a:xfrm>
                          <a:off x="8423522" y="4862836"/>
                          <a:ext cx="1129966" cy="1272551"/>
                        </a:xfrm>
                        <a:prstGeom prst="rect">
                          <a:avLst/>
                        </a:prstGeom>
                        <a:noFill/>
                        <a:ln>
                          <a:noFill/>
                        </a:ln>
                      </p:spPr>
                    </p:pic>
                    <p:pic>
                      <p:nvPicPr>
                        <p:cNvPr id="370" name="Google Shape;370;p11"/>
                        <p:cNvPicPr preferRelativeResize="0"/>
                        <p:nvPr/>
                      </p:nvPicPr>
                      <p:blipFill rotWithShape="1">
                        <a:blip r:embed="rId6">
                          <a:alphaModFix/>
                        </a:blip>
                        <a:srcRect l="55932" t="25511" r="21893" b="13227"/>
                        <a:stretch/>
                      </p:blipFill>
                      <p:spPr>
                        <a:xfrm>
                          <a:off x="6641433" y="4860629"/>
                          <a:ext cx="1027707" cy="1272551"/>
                        </a:xfrm>
                        <a:prstGeom prst="rect">
                          <a:avLst/>
                        </a:prstGeom>
                        <a:noFill/>
                        <a:ln>
                          <a:noFill/>
                        </a:ln>
                      </p:spPr>
                    </p:pic>
                    <p:pic>
                      <p:nvPicPr>
                        <p:cNvPr id="371" name="Google Shape;371;p11"/>
                        <p:cNvPicPr preferRelativeResize="0"/>
                        <p:nvPr/>
                      </p:nvPicPr>
                      <p:blipFill rotWithShape="1">
                        <a:blip r:embed="rId6">
                          <a:alphaModFix/>
                        </a:blip>
                        <a:srcRect l="55932" t="25511" r="21893" b="13227"/>
                        <a:stretch/>
                      </p:blipFill>
                      <p:spPr>
                        <a:xfrm>
                          <a:off x="7519980" y="4862346"/>
                          <a:ext cx="1027707" cy="1272551"/>
                        </a:xfrm>
                        <a:prstGeom prst="rect">
                          <a:avLst/>
                        </a:prstGeom>
                        <a:noFill/>
                        <a:ln>
                          <a:noFill/>
                        </a:ln>
                      </p:spPr>
                    </p:pic>
                    <p:cxnSp>
                      <p:nvCxnSpPr>
                        <p:cNvPr id="372" name="Google Shape;372;p11"/>
                        <p:cNvCxnSpPr/>
                        <p:nvPr/>
                      </p:nvCxnSpPr>
                      <p:spPr>
                        <a:xfrm flipH="1">
                          <a:off x="5236178" y="5396766"/>
                          <a:ext cx="1953610" cy="425380"/>
                        </a:xfrm>
                        <a:prstGeom prst="straightConnector1">
                          <a:avLst/>
                        </a:prstGeom>
                        <a:noFill/>
                        <a:ln w="25400" cap="flat" cmpd="sng">
                          <a:solidFill>
                            <a:schemeClr val="dk1"/>
                          </a:solidFill>
                          <a:prstDash val="solid"/>
                          <a:miter lim="800000"/>
                          <a:headEnd type="none" w="sm" len="sm"/>
                          <a:tailEnd type="triangle" w="med" len="med"/>
                        </a:ln>
                      </p:spPr>
                    </p:cxnSp>
                  </p:grpSp>
                </p:grpSp>
                <p:pic>
                  <p:nvPicPr>
                    <p:cNvPr id="373" name="Google Shape;373;p11"/>
                    <p:cNvPicPr preferRelativeResize="0"/>
                    <p:nvPr/>
                  </p:nvPicPr>
                  <p:blipFill rotWithShape="1">
                    <a:blip r:embed="rId6">
                      <a:alphaModFix/>
                    </a:blip>
                    <a:srcRect l="38767" t="25511" r="40452" b="13227"/>
                    <a:stretch/>
                  </p:blipFill>
                  <p:spPr>
                    <a:xfrm>
                      <a:off x="2397042" y="4794568"/>
                      <a:ext cx="963059" cy="1272551"/>
                    </a:xfrm>
                    <a:prstGeom prst="rect">
                      <a:avLst/>
                    </a:prstGeom>
                    <a:noFill/>
                    <a:ln>
                      <a:noFill/>
                    </a:ln>
                  </p:spPr>
                </p:pic>
                <p:pic>
                  <p:nvPicPr>
                    <p:cNvPr id="374" name="Google Shape;374;p11"/>
                    <p:cNvPicPr preferRelativeResize="0"/>
                    <p:nvPr/>
                  </p:nvPicPr>
                  <p:blipFill rotWithShape="1">
                    <a:blip r:embed="rId6">
                      <a:alphaModFix/>
                    </a:blip>
                    <a:srcRect l="2650" t="25511" r="95639" b="13227"/>
                    <a:stretch/>
                  </p:blipFill>
                  <p:spPr>
                    <a:xfrm>
                      <a:off x="2353512" y="4794567"/>
                      <a:ext cx="79264" cy="1272551"/>
                    </a:xfrm>
                    <a:prstGeom prst="rect">
                      <a:avLst/>
                    </a:prstGeom>
                    <a:noFill/>
                    <a:ln>
                      <a:noFill/>
                    </a:ln>
                  </p:spPr>
                </p:pic>
              </p:grpSp>
              <p:sp>
                <p:nvSpPr>
                  <p:cNvPr id="375" name="Google Shape;375;p11"/>
                  <p:cNvSpPr txBox="1"/>
                  <p:nvPr/>
                </p:nvSpPr>
                <p:spPr>
                  <a:xfrm>
                    <a:off x="7293178" y="5145207"/>
                    <a:ext cx="213712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Arial"/>
                        <a:ea typeface="Arial"/>
                        <a:cs typeface="Arial"/>
                        <a:sym typeface="Arial"/>
                      </a:rPr>
                      <a:t>emitted by the earth</a:t>
                    </a:r>
                    <a:endParaRPr dirty="0"/>
                  </a:p>
                </p:txBody>
              </p:sp>
              <p:sp>
                <p:nvSpPr>
                  <p:cNvPr id="376" name="Google Shape;376;p11"/>
                  <p:cNvSpPr txBox="1"/>
                  <p:nvPr/>
                </p:nvSpPr>
                <p:spPr>
                  <a:xfrm>
                    <a:off x="309155" y="5161428"/>
                    <a:ext cx="174438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rgbClr val="3A3838"/>
                        </a:solidFill>
                        <a:latin typeface="Arial"/>
                        <a:ea typeface="Arial"/>
                        <a:cs typeface="Arial"/>
                        <a:sym typeface="Arial"/>
                      </a:rPr>
                      <a:t>Solar EMR</a:t>
                    </a:r>
                    <a:endParaRPr dirty="0"/>
                  </a:p>
                  <a:p>
                    <a:pPr marL="0" marR="0" lvl="0" indent="0" algn="ctr" rtl="0">
                      <a:spcBef>
                        <a:spcPts val="0"/>
                      </a:spcBef>
                      <a:spcAft>
                        <a:spcPts val="0"/>
                      </a:spcAft>
                      <a:buNone/>
                    </a:pPr>
                    <a:r>
                      <a:rPr lang="en-US" sz="1400" b="1" dirty="0">
                        <a:solidFill>
                          <a:srgbClr val="3A3838"/>
                        </a:solidFill>
                        <a:latin typeface="Arial"/>
                        <a:ea typeface="Arial"/>
                        <a:cs typeface="Arial"/>
                        <a:sym typeface="Arial"/>
                      </a:rPr>
                      <a:t>top of atmosphere</a:t>
                    </a:r>
                    <a:endParaRPr dirty="0"/>
                  </a:p>
                </p:txBody>
              </p:sp>
              <p:sp>
                <p:nvSpPr>
                  <p:cNvPr id="377" name="Google Shape;377;p11"/>
                  <p:cNvSpPr/>
                  <p:nvPr/>
                </p:nvSpPr>
                <p:spPr>
                  <a:xfrm>
                    <a:off x="2432776" y="5670550"/>
                    <a:ext cx="345508" cy="18415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378" name="Google Shape;378;p11"/>
                  <p:cNvCxnSpPr>
                    <a:stCxn id="376" idx="3"/>
                  </p:cNvCxnSpPr>
                  <p:nvPr/>
                </p:nvCxnSpPr>
                <p:spPr>
                  <a:xfrm>
                    <a:off x="2053543" y="5438427"/>
                    <a:ext cx="1529100" cy="85500"/>
                  </a:xfrm>
                  <a:prstGeom prst="straightConnector1">
                    <a:avLst/>
                  </a:prstGeom>
                  <a:noFill/>
                  <a:ln w="25400" cap="flat" cmpd="sng">
                    <a:solidFill>
                      <a:schemeClr val="dk1"/>
                    </a:solidFill>
                    <a:prstDash val="solid"/>
                    <a:miter lim="800000"/>
                    <a:headEnd type="none" w="sm" len="sm"/>
                    <a:tailEnd type="triangle" w="med" len="med"/>
                  </a:ln>
                </p:spPr>
              </p:cxnSp>
            </p:grpSp>
          </p:grpSp>
        </p:grpSp>
      </p:grpSp>
      <p:sp>
        <p:nvSpPr>
          <p:cNvPr id="379" name="Google Shape;379;p11"/>
          <p:cNvSpPr/>
          <p:nvPr/>
        </p:nvSpPr>
        <p:spPr>
          <a:xfrm>
            <a:off x="9163799" y="4557821"/>
            <a:ext cx="1167651"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80" name="Google Shape;380;p11"/>
          <p:cNvSpPr txBox="1"/>
          <p:nvPr/>
        </p:nvSpPr>
        <p:spPr>
          <a:xfrm>
            <a:off x="1484508" y="2083302"/>
            <a:ext cx="854849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cap="small" dirty="0">
                <a:solidFill>
                  <a:schemeClr val="dk1"/>
                </a:solidFill>
                <a:latin typeface="Arial"/>
                <a:ea typeface="Arial"/>
                <a:cs typeface="Arial"/>
                <a:sym typeface="Arial"/>
              </a:rPr>
              <a:t>Atmospheric Transmission</a:t>
            </a:r>
            <a:endParaRPr dirty="0"/>
          </a:p>
        </p:txBody>
      </p:sp>
      <p:sp>
        <p:nvSpPr>
          <p:cNvPr id="381" name="Google Shape;381;p11"/>
          <p:cNvSpPr txBox="1"/>
          <p:nvPr/>
        </p:nvSpPr>
        <p:spPr>
          <a:xfrm>
            <a:off x="2397043" y="4756208"/>
            <a:ext cx="720080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cap="small" dirty="0">
                <a:solidFill>
                  <a:schemeClr val="dk1"/>
                </a:solidFill>
                <a:latin typeface="Arial"/>
                <a:ea typeface="Arial"/>
                <a:cs typeface="Arial"/>
                <a:sym typeface="Arial"/>
              </a:rPr>
              <a:t>Emitted EMR Intensity</a:t>
            </a:r>
            <a:endParaRPr dirty="0"/>
          </a:p>
        </p:txBody>
      </p:sp>
      <p:grpSp>
        <p:nvGrpSpPr>
          <p:cNvPr id="382" name="Google Shape;382;p11"/>
          <p:cNvGrpSpPr/>
          <p:nvPr/>
        </p:nvGrpSpPr>
        <p:grpSpPr>
          <a:xfrm>
            <a:off x="2168742" y="4297394"/>
            <a:ext cx="7789450" cy="400110"/>
            <a:chOff x="2168742" y="4297394"/>
            <a:chExt cx="7789450" cy="400110"/>
          </a:xfrm>
        </p:grpSpPr>
        <p:sp>
          <p:nvSpPr>
            <p:cNvPr id="383" name="Google Shape;383;p11"/>
            <p:cNvSpPr/>
            <p:nvPr/>
          </p:nvSpPr>
          <p:spPr>
            <a:xfrm>
              <a:off x="2168742" y="4297394"/>
              <a:ext cx="7789450" cy="4001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84" name="Google Shape;384;p11"/>
            <p:cNvSpPr txBox="1"/>
            <p:nvPr/>
          </p:nvSpPr>
          <p:spPr>
            <a:xfrm>
              <a:off x="6558881"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3</a:t>
              </a:r>
              <a:endParaRPr dirty="0"/>
            </a:p>
          </p:txBody>
        </p:sp>
        <p:sp>
          <p:nvSpPr>
            <p:cNvPr id="385" name="Google Shape;385;p11"/>
            <p:cNvSpPr txBox="1"/>
            <p:nvPr/>
          </p:nvSpPr>
          <p:spPr>
            <a:xfrm>
              <a:off x="3089343"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-1</a:t>
              </a:r>
              <a:endParaRPr dirty="0"/>
            </a:p>
          </p:txBody>
        </p:sp>
        <p:sp>
          <p:nvSpPr>
            <p:cNvPr id="386" name="Google Shape;386;p11"/>
            <p:cNvSpPr txBox="1"/>
            <p:nvPr/>
          </p:nvSpPr>
          <p:spPr>
            <a:xfrm>
              <a:off x="2168742"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-2</a:t>
              </a:r>
              <a:endParaRPr dirty="0"/>
            </a:p>
          </p:txBody>
        </p:sp>
        <p:sp>
          <p:nvSpPr>
            <p:cNvPr id="387" name="Google Shape;387;p11"/>
            <p:cNvSpPr txBox="1"/>
            <p:nvPr/>
          </p:nvSpPr>
          <p:spPr>
            <a:xfrm>
              <a:off x="4013366"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-0</a:t>
              </a:r>
              <a:endParaRPr dirty="0"/>
            </a:p>
          </p:txBody>
        </p:sp>
        <p:sp>
          <p:nvSpPr>
            <p:cNvPr id="388" name="Google Shape;388;p11"/>
            <p:cNvSpPr txBox="1"/>
            <p:nvPr/>
          </p:nvSpPr>
          <p:spPr>
            <a:xfrm>
              <a:off x="5728412"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2</a:t>
              </a:r>
              <a:endParaRPr dirty="0"/>
            </a:p>
          </p:txBody>
        </p:sp>
        <p:sp>
          <p:nvSpPr>
            <p:cNvPr id="389" name="Google Shape;389;p11"/>
            <p:cNvSpPr txBox="1"/>
            <p:nvPr/>
          </p:nvSpPr>
          <p:spPr>
            <a:xfrm>
              <a:off x="7426440"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4</a:t>
              </a:r>
              <a:endParaRPr dirty="0"/>
            </a:p>
          </p:txBody>
        </p:sp>
        <p:sp>
          <p:nvSpPr>
            <p:cNvPr id="390" name="Google Shape;390;p11"/>
            <p:cNvSpPr txBox="1"/>
            <p:nvPr/>
          </p:nvSpPr>
          <p:spPr>
            <a:xfrm>
              <a:off x="9281902"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6</a:t>
              </a:r>
              <a:endParaRPr dirty="0"/>
            </a:p>
          </p:txBody>
        </p:sp>
        <p:sp>
          <p:nvSpPr>
            <p:cNvPr id="391" name="Google Shape;391;p11"/>
            <p:cNvSpPr txBox="1"/>
            <p:nvPr/>
          </p:nvSpPr>
          <p:spPr>
            <a:xfrm>
              <a:off x="4851654"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1</a:t>
              </a:r>
              <a:endParaRPr dirty="0"/>
            </a:p>
          </p:txBody>
        </p:sp>
        <p:sp>
          <p:nvSpPr>
            <p:cNvPr id="392" name="Google Shape;392;p11"/>
            <p:cNvSpPr txBox="1"/>
            <p:nvPr/>
          </p:nvSpPr>
          <p:spPr>
            <a:xfrm>
              <a:off x="8327320"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5</a:t>
              </a:r>
              <a:endParaRPr dirty="0"/>
            </a:p>
          </p:txBody>
        </p:sp>
      </p:grpSp>
      <p:sp>
        <p:nvSpPr>
          <p:cNvPr id="393" name="Google Shape;393;p11"/>
          <p:cNvSpPr txBox="1"/>
          <p:nvPr/>
        </p:nvSpPr>
        <p:spPr>
          <a:xfrm>
            <a:off x="210408" y="4331739"/>
            <a:ext cx="2022966"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dirty="0">
                <a:solidFill>
                  <a:schemeClr val="dk1"/>
                </a:solidFill>
                <a:latin typeface="Arial"/>
                <a:ea typeface="Arial"/>
                <a:cs typeface="Arial"/>
                <a:sym typeface="Arial"/>
              </a:rPr>
              <a:t>WAVELENGTH </a:t>
            </a:r>
            <a:r>
              <a:rPr lang="en-US" sz="1400" b="1" dirty="0">
                <a:solidFill>
                  <a:schemeClr val="dk1"/>
                </a:solidFill>
                <a:latin typeface="Calibri"/>
                <a:ea typeface="Calibri"/>
                <a:cs typeface="Calibri"/>
                <a:sym typeface="Calibri"/>
              </a:rPr>
              <a:t>(μm)</a:t>
            </a:r>
            <a:endParaRP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42"/>
    </mc:Choice>
    <mc:Fallback xmlns="">
      <p:transition spd="slow" advTm="8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12"/>
          <p:cNvPicPr preferRelativeResize="0"/>
          <p:nvPr/>
        </p:nvPicPr>
        <p:blipFill rotWithShape="1">
          <a:blip r:embed="rId5">
            <a:alphaModFix/>
          </a:blip>
          <a:srcRect/>
          <a:stretch/>
        </p:blipFill>
        <p:spPr>
          <a:xfrm>
            <a:off x="1524000" y="2143432"/>
            <a:ext cx="8690500" cy="4161906"/>
          </a:xfrm>
          <a:prstGeom prst="rect">
            <a:avLst/>
          </a:prstGeom>
          <a:noFill/>
          <a:ln>
            <a:noFill/>
          </a:ln>
        </p:spPr>
      </p:pic>
      <p:sp>
        <p:nvSpPr>
          <p:cNvPr id="400" name="Google Shape;400;p12"/>
          <p:cNvSpPr txBox="1"/>
          <p:nvPr/>
        </p:nvSpPr>
        <p:spPr>
          <a:xfrm>
            <a:off x="8061331" y="4996933"/>
            <a:ext cx="10758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dk1"/>
                </a:solidFill>
                <a:latin typeface="Calibri"/>
                <a:ea typeface="Calibri"/>
                <a:cs typeface="Calibri"/>
                <a:sym typeface="Calibri"/>
              </a:rPr>
              <a:t>EMR Intensity</a:t>
            </a:r>
            <a:endParaRPr dirty="0"/>
          </a:p>
        </p:txBody>
      </p:sp>
      <p:sp>
        <p:nvSpPr>
          <p:cNvPr id="401" name="Google Shape;401;p12"/>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3200"/>
              <a:buFont typeface="Arial Narrow"/>
              <a:buNone/>
            </a:pPr>
            <a:r>
              <a:rPr lang="en-US" sz="3200" dirty="0">
                <a:latin typeface="Arial Narrow" panose="020B0606020202030204" pitchFamily="34" charset="0"/>
              </a:rPr>
              <a:t>Visible light passes through the atmosphere without much attenuation</a:t>
            </a:r>
            <a:endParaRPr sz="3200" i="1" dirty="0">
              <a:latin typeface="Arial Narrow" panose="020B0606020202030204" pitchFamily="34" charset="0"/>
              <a:ea typeface="Calibri"/>
              <a:cs typeface="Calibri"/>
              <a:sym typeface="Calibri"/>
            </a:endParaRPr>
          </a:p>
        </p:txBody>
      </p:sp>
      <p:sp>
        <p:nvSpPr>
          <p:cNvPr id="402" name="Google Shape;402;p12"/>
          <p:cNvSpPr/>
          <p:nvPr/>
        </p:nvSpPr>
        <p:spPr>
          <a:xfrm>
            <a:off x="838200" y="1120676"/>
            <a:ext cx="10322489" cy="461624"/>
          </a:xfrm>
          <a:prstGeom prst="rect">
            <a:avLst/>
          </a:prstGeom>
          <a:noFill/>
          <a:ln>
            <a:noFill/>
          </a:ln>
        </p:spPr>
        <p:txBody>
          <a:bodyPr spcFirstLastPara="1" wrap="square" lIns="91425" tIns="45700" rIns="91425" bIns="45700" anchor="t" anchorCtr="0">
            <a:spAutoFit/>
          </a:bodyPr>
          <a:lstStyle/>
          <a:p>
            <a:pPr marL="0" marR="0" lvl="1" indent="0" algn="l" rtl="0">
              <a:spcBef>
                <a:spcPts val="0"/>
              </a:spcBef>
              <a:spcAft>
                <a:spcPts val="0"/>
              </a:spcAft>
              <a:buNone/>
            </a:pPr>
            <a:r>
              <a:rPr lang="en-US" sz="2400" b="0" i="0" u="none" strike="noStrike" cap="none" dirty="0">
                <a:solidFill>
                  <a:srgbClr val="262626"/>
                </a:solidFill>
                <a:latin typeface="Arial Narrow" panose="020B0606020202030204" pitchFamily="34" charset="0"/>
                <a:sym typeface="Arial"/>
              </a:rPr>
              <a:t>Atmospheric transmittance is high in </a:t>
            </a:r>
            <a:r>
              <a:rPr lang="en-US" sz="2400" b="1" i="0" u="none" strike="noStrike" cap="none" dirty="0">
                <a:solidFill>
                  <a:srgbClr val="262626"/>
                </a:solidFill>
                <a:latin typeface="Arial Narrow" panose="020B0606020202030204" pitchFamily="34" charset="0"/>
                <a:sym typeface="Arial"/>
              </a:rPr>
              <a:t>visible bands</a:t>
            </a:r>
            <a:r>
              <a:rPr lang="en-US" sz="2400" b="0" i="0" u="none" strike="noStrike" cap="none" dirty="0">
                <a:solidFill>
                  <a:srgbClr val="262626"/>
                </a:solidFill>
                <a:latin typeface="Arial Narrow" panose="020B0606020202030204" pitchFamily="34" charset="0"/>
                <a:sym typeface="Arial"/>
              </a:rPr>
              <a:t>, where solar EMR emission is highest</a:t>
            </a:r>
            <a:endParaRPr sz="1600" dirty="0">
              <a:latin typeface="Arial Narrow" panose="020B0606020202030204" pitchFamily="34" charset="0"/>
            </a:endParaRPr>
          </a:p>
        </p:txBody>
      </p:sp>
      <p:sp>
        <p:nvSpPr>
          <p:cNvPr id="403" name="Google Shape;403;p12"/>
          <p:cNvSpPr/>
          <p:nvPr/>
        </p:nvSpPr>
        <p:spPr>
          <a:xfrm>
            <a:off x="3637934" y="2497395"/>
            <a:ext cx="314632" cy="1179871"/>
          </a:xfrm>
          <a:prstGeom prst="rect">
            <a:avLst/>
          </a:prstGeom>
          <a:solidFill>
            <a:schemeClr val="accent1">
              <a:alpha val="57647"/>
            </a:schemeClr>
          </a:soli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04" name="Google Shape;404;p12"/>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grpSp>
        <p:nvGrpSpPr>
          <p:cNvPr id="405" name="Google Shape;405;p12"/>
          <p:cNvGrpSpPr/>
          <p:nvPr/>
        </p:nvGrpSpPr>
        <p:grpSpPr>
          <a:xfrm>
            <a:off x="309155" y="3819687"/>
            <a:ext cx="9723845" cy="2492714"/>
            <a:chOff x="309155" y="3819687"/>
            <a:chExt cx="9723845" cy="2492714"/>
          </a:xfrm>
        </p:grpSpPr>
        <p:cxnSp>
          <p:nvCxnSpPr>
            <p:cNvPr id="406" name="Google Shape;406;p12"/>
            <p:cNvCxnSpPr/>
            <p:nvPr/>
          </p:nvCxnSpPr>
          <p:spPr>
            <a:xfrm>
              <a:off x="2241550" y="4169633"/>
              <a:ext cx="7791450" cy="0"/>
            </a:xfrm>
            <a:prstGeom prst="straightConnector1">
              <a:avLst/>
            </a:prstGeom>
            <a:noFill/>
            <a:ln w="34925" cap="flat" cmpd="sng">
              <a:solidFill>
                <a:schemeClr val="dk1"/>
              </a:solidFill>
              <a:prstDash val="solid"/>
              <a:miter lim="800000"/>
              <a:headEnd type="none" w="sm" len="sm"/>
              <a:tailEnd type="none" w="sm" len="sm"/>
            </a:ln>
          </p:spPr>
        </p:cxnSp>
        <p:grpSp>
          <p:nvGrpSpPr>
            <p:cNvPr id="407" name="Google Shape;407;p12"/>
            <p:cNvGrpSpPr/>
            <p:nvPr/>
          </p:nvGrpSpPr>
          <p:grpSpPr>
            <a:xfrm>
              <a:off x="309155" y="3819687"/>
              <a:ext cx="9376591" cy="2492714"/>
              <a:chOff x="309155" y="3819687"/>
              <a:chExt cx="9376591" cy="2492714"/>
            </a:xfrm>
          </p:grpSpPr>
          <p:sp>
            <p:nvSpPr>
              <p:cNvPr id="408" name="Google Shape;408;p12"/>
              <p:cNvSpPr/>
              <p:nvPr/>
            </p:nvSpPr>
            <p:spPr>
              <a:xfrm>
                <a:off x="3505200" y="4184651"/>
                <a:ext cx="596900"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09" name="Google Shape;409;p12"/>
              <p:cNvSpPr/>
              <p:nvPr/>
            </p:nvSpPr>
            <p:spPr>
              <a:xfrm>
                <a:off x="3543300" y="3819687"/>
                <a:ext cx="412750"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410" name="Google Shape;410;p12"/>
              <p:cNvGrpSpPr/>
              <p:nvPr/>
            </p:nvGrpSpPr>
            <p:grpSpPr>
              <a:xfrm>
                <a:off x="309155" y="4521902"/>
                <a:ext cx="9376591" cy="1790499"/>
                <a:chOff x="309155" y="4278827"/>
                <a:chExt cx="9376591" cy="1790499"/>
              </a:xfrm>
            </p:grpSpPr>
            <p:sp>
              <p:nvSpPr>
                <p:cNvPr id="411" name="Google Shape;411;p12"/>
                <p:cNvSpPr/>
                <p:nvPr/>
              </p:nvSpPr>
              <p:spPr>
                <a:xfrm>
                  <a:off x="3055820" y="4278827"/>
                  <a:ext cx="1366965" cy="173285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412" name="Google Shape;412;p12"/>
                <p:cNvGrpSpPr/>
                <p:nvPr/>
              </p:nvGrpSpPr>
              <p:grpSpPr>
                <a:xfrm>
                  <a:off x="309155" y="4794567"/>
                  <a:ext cx="9376591" cy="1274759"/>
                  <a:chOff x="309155" y="4794567"/>
                  <a:chExt cx="9376591" cy="1274759"/>
                </a:xfrm>
              </p:grpSpPr>
              <p:sp>
                <p:nvSpPr>
                  <p:cNvPr id="413" name="Google Shape;413;p12"/>
                  <p:cNvSpPr txBox="1"/>
                  <p:nvPr/>
                </p:nvSpPr>
                <p:spPr>
                  <a:xfrm>
                    <a:off x="4510680" y="4962946"/>
                    <a:ext cx="136768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dk1"/>
                        </a:solidFill>
                        <a:latin typeface="Arial"/>
                        <a:ea typeface="Arial"/>
                        <a:cs typeface="Arial"/>
                        <a:sym typeface="Arial"/>
                      </a:rPr>
                      <a:t>EMR Intensity</a:t>
                    </a:r>
                    <a:endParaRPr dirty="0"/>
                  </a:p>
                </p:txBody>
              </p:sp>
              <p:cxnSp>
                <p:nvCxnSpPr>
                  <p:cNvPr id="414" name="Google Shape;414;p12"/>
                  <p:cNvCxnSpPr/>
                  <p:nvPr/>
                </p:nvCxnSpPr>
                <p:spPr>
                  <a:xfrm>
                    <a:off x="3026685" y="5474703"/>
                    <a:ext cx="478515" cy="144241"/>
                  </a:xfrm>
                  <a:prstGeom prst="straightConnector1">
                    <a:avLst/>
                  </a:prstGeom>
                  <a:noFill/>
                  <a:ln w="25400" cap="flat" cmpd="sng">
                    <a:solidFill>
                      <a:srgbClr val="757070"/>
                    </a:solidFill>
                    <a:prstDash val="solid"/>
                    <a:miter lim="800000"/>
                    <a:headEnd type="none" w="sm" len="sm"/>
                    <a:tailEnd type="triangle" w="med" len="med"/>
                  </a:ln>
                </p:spPr>
              </p:cxnSp>
              <p:grpSp>
                <p:nvGrpSpPr>
                  <p:cNvPr id="415" name="Google Shape;415;p12"/>
                  <p:cNvGrpSpPr/>
                  <p:nvPr/>
                </p:nvGrpSpPr>
                <p:grpSpPr>
                  <a:xfrm>
                    <a:off x="2353512" y="4794567"/>
                    <a:ext cx="7332234" cy="1274759"/>
                    <a:chOff x="2353512" y="4794567"/>
                    <a:chExt cx="7332234" cy="1274759"/>
                  </a:xfrm>
                </p:grpSpPr>
                <p:grpSp>
                  <p:nvGrpSpPr>
                    <p:cNvPr id="416" name="Google Shape;416;p12"/>
                    <p:cNvGrpSpPr/>
                    <p:nvPr/>
                  </p:nvGrpSpPr>
                  <p:grpSpPr>
                    <a:xfrm>
                      <a:off x="3105894" y="4794568"/>
                      <a:ext cx="6579852" cy="1274758"/>
                      <a:chOff x="2973636" y="4860629"/>
                      <a:chExt cx="6579852" cy="1274758"/>
                    </a:xfrm>
                  </p:grpSpPr>
                  <p:grpSp>
                    <p:nvGrpSpPr>
                      <p:cNvPr id="417" name="Google Shape;417;p12"/>
                      <p:cNvGrpSpPr/>
                      <p:nvPr/>
                    </p:nvGrpSpPr>
                    <p:grpSpPr>
                      <a:xfrm>
                        <a:off x="2973636" y="4860629"/>
                        <a:ext cx="4012674" cy="1273511"/>
                        <a:chOff x="3091882" y="2831956"/>
                        <a:chExt cx="4012674" cy="1273511"/>
                      </a:xfrm>
                    </p:grpSpPr>
                    <p:pic>
                      <p:nvPicPr>
                        <p:cNvPr id="418" name="Google Shape;418;p12"/>
                        <p:cNvPicPr preferRelativeResize="0"/>
                        <p:nvPr/>
                      </p:nvPicPr>
                      <p:blipFill rotWithShape="1">
                        <a:blip r:embed="rId6">
                          <a:alphaModFix/>
                        </a:blip>
                        <a:srcRect t="25511" r="60663" b="13227"/>
                        <a:stretch/>
                      </p:blipFill>
                      <p:spPr>
                        <a:xfrm>
                          <a:off x="3091882" y="2831957"/>
                          <a:ext cx="2262542" cy="1272551"/>
                        </a:xfrm>
                        <a:prstGeom prst="rect">
                          <a:avLst/>
                        </a:prstGeom>
                        <a:noFill/>
                        <a:ln>
                          <a:noFill/>
                        </a:ln>
                      </p:spPr>
                    </p:pic>
                    <p:pic>
                      <p:nvPicPr>
                        <p:cNvPr id="419" name="Google Shape;419;p12"/>
                        <p:cNvPicPr preferRelativeResize="0"/>
                        <p:nvPr/>
                      </p:nvPicPr>
                      <p:blipFill rotWithShape="1">
                        <a:blip r:embed="rId6">
                          <a:alphaModFix/>
                        </a:blip>
                        <a:srcRect l="19669" t="25511" r="60662" b="13227"/>
                        <a:stretch/>
                      </p:blipFill>
                      <p:spPr>
                        <a:xfrm>
                          <a:off x="4219131" y="2831956"/>
                          <a:ext cx="886841" cy="1272551"/>
                        </a:xfrm>
                        <a:prstGeom prst="rect">
                          <a:avLst/>
                        </a:prstGeom>
                        <a:noFill/>
                        <a:ln>
                          <a:noFill/>
                        </a:ln>
                      </p:spPr>
                    </p:pic>
                    <p:pic>
                      <p:nvPicPr>
                        <p:cNvPr id="420" name="Google Shape;420;p12"/>
                        <p:cNvPicPr preferRelativeResize="0"/>
                        <p:nvPr/>
                      </p:nvPicPr>
                      <p:blipFill rotWithShape="1">
                        <a:blip r:embed="rId6">
                          <a:alphaModFix/>
                        </a:blip>
                        <a:srcRect l="37321" t="25511" r="17165" b="13227"/>
                        <a:stretch/>
                      </p:blipFill>
                      <p:spPr>
                        <a:xfrm>
                          <a:off x="4995184" y="2832916"/>
                          <a:ext cx="2109372" cy="1272551"/>
                        </a:xfrm>
                        <a:prstGeom prst="rect">
                          <a:avLst/>
                        </a:prstGeom>
                        <a:noFill/>
                        <a:ln>
                          <a:noFill/>
                        </a:ln>
                      </p:spPr>
                    </p:pic>
                  </p:grpSp>
                  <p:grpSp>
                    <p:nvGrpSpPr>
                      <p:cNvPr id="421" name="Google Shape;421;p12"/>
                      <p:cNvGrpSpPr/>
                      <p:nvPr/>
                    </p:nvGrpSpPr>
                    <p:grpSpPr>
                      <a:xfrm>
                        <a:off x="5236178" y="4860629"/>
                        <a:ext cx="4317310" cy="1274758"/>
                        <a:chOff x="5236178" y="4860629"/>
                        <a:chExt cx="4317310" cy="1274758"/>
                      </a:xfrm>
                    </p:grpSpPr>
                    <p:pic>
                      <p:nvPicPr>
                        <p:cNvPr id="422" name="Google Shape;422;p12"/>
                        <p:cNvPicPr preferRelativeResize="0"/>
                        <p:nvPr/>
                      </p:nvPicPr>
                      <p:blipFill rotWithShape="1">
                        <a:blip r:embed="rId6">
                          <a:alphaModFix/>
                        </a:blip>
                        <a:srcRect l="55932" t="25511" r="19686" b="13227"/>
                        <a:stretch/>
                      </p:blipFill>
                      <p:spPr>
                        <a:xfrm>
                          <a:off x="8423522" y="4862836"/>
                          <a:ext cx="1129966" cy="1272551"/>
                        </a:xfrm>
                        <a:prstGeom prst="rect">
                          <a:avLst/>
                        </a:prstGeom>
                        <a:noFill/>
                        <a:ln>
                          <a:noFill/>
                        </a:ln>
                      </p:spPr>
                    </p:pic>
                    <p:pic>
                      <p:nvPicPr>
                        <p:cNvPr id="423" name="Google Shape;423;p12"/>
                        <p:cNvPicPr preferRelativeResize="0"/>
                        <p:nvPr/>
                      </p:nvPicPr>
                      <p:blipFill rotWithShape="1">
                        <a:blip r:embed="rId6">
                          <a:alphaModFix/>
                        </a:blip>
                        <a:srcRect l="55932" t="25511" r="21893" b="13227"/>
                        <a:stretch/>
                      </p:blipFill>
                      <p:spPr>
                        <a:xfrm>
                          <a:off x="6641433" y="4860629"/>
                          <a:ext cx="1027707" cy="1272551"/>
                        </a:xfrm>
                        <a:prstGeom prst="rect">
                          <a:avLst/>
                        </a:prstGeom>
                        <a:noFill/>
                        <a:ln>
                          <a:noFill/>
                        </a:ln>
                      </p:spPr>
                    </p:pic>
                    <p:pic>
                      <p:nvPicPr>
                        <p:cNvPr id="424" name="Google Shape;424;p12"/>
                        <p:cNvPicPr preferRelativeResize="0"/>
                        <p:nvPr/>
                      </p:nvPicPr>
                      <p:blipFill rotWithShape="1">
                        <a:blip r:embed="rId6">
                          <a:alphaModFix/>
                        </a:blip>
                        <a:srcRect l="55932" t="25511" r="21893" b="13227"/>
                        <a:stretch/>
                      </p:blipFill>
                      <p:spPr>
                        <a:xfrm>
                          <a:off x="7519980" y="4862346"/>
                          <a:ext cx="1027707" cy="1272551"/>
                        </a:xfrm>
                        <a:prstGeom prst="rect">
                          <a:avLst/>
                        </a:prstGeom>
                        <a:noFill/>
                        <a:ln>
                          <a:noFill/>
                        </a:ln>
                      </p:spPr>
                    </p:pic>
                    <p:cxnSp>
                      <p:nvCxnSpPr>
                        <p:cNvPr id="425" name="Google Shape;425;p12"/>
                        <p:cNvCxnSpPr/>
                        <p:nvPr/>
                      </p:nvCxnSpPr>
                      <p:spPr>
                        <a:xfrm flipH="1">
                          <a:off x="5236178" y="5396766"/>
                          <a:ext cx="1953610" cy="425380"/>
                        </a:xfrm>
                        <a:prstGeom prst="straightConnector1">
                          <a:avLst/>
                        </a:prstGeom>
                        <a:noFill/>
                        <a:ln w="25400" cap="flat" cmpd="sng">
                          <a:solidFill>
                            <a:schemeClr val="dk1"/>
                          </a:solidFill>
                          <a:prstDash val="solid"/>
                          <a:miter lim="800000"/>
                          <a:headEnd type="none" w="sm" len="sm"/>
                          <a:tailEnd type="triangle" w="med" len="med"/>
                        </a:ln>
                      </p:spPr>
                    </p:cxnSp>
                  </p:grpSp>
                </p:grpSp>
                <p:pic>
                  <p:nvPicPr>
                    <p:cNvPr id="426" name="Google Shape;426;p12"/>
                    <p:cNvPicPr preferRelativeResize="0"/>
                    <p:nvPr/>
                  </p:nvPicPr>
                  <p:blipFill rotWithShape="1">
                    <a:blip r:embed="rId6">
                      <a:alphaModFix/>
                    </a:blip>
                    <a:srcRect l="38767" t="25511" r="40452" b="13227"/>
                    <a:stretch/>
                  </p:blipFill>
                  <p:spPr>
                    <a:xfrm>
                      <a:off x="2397042" y="4794568"/>
                      <a:ext cx="963059" cy="1272551"/>
                    </a:xfrm>
                    <a:prstGeom prst="rect">
                      <a:avLst/>
                    </a:prstGeom>
                    <a:noFill/>
                    <a:ln>
                      <a:noFill/>
                    </a:ln>
                  </p:spPr>
                </p:pic>
                <p:pic>
                  <p:nvPicPr>
                    <p:cNvPr id="427" name="Google Shape;427;p12"/>
                    <p:cNvPicPr preferRelativeResize="0"/>
                    <p:nvPr/>
                  </p:nvPicPr>
                  <p:blipFill rotWithShape="1">
                    <a:blip r:embed="rId6">
                      <a:alphaModFix/>
                    </a:blip>
                    <a:srcRect l="2650" t="25511" r="95639" b="13227"/>
                    <a:stretch/>
                  </p:blipFill>
                  <p:spPr>
                    <a:xfrm>
                      <a:off x="2353512" y="4794567"/>
                      <a:ext cx="79264" cy="1272551"/>
                    </a:xfrm>
                    <a:prstGeom prst="rect">
                      <a:avLst/>
                    </a:prstGeom>
                    <a:noFill/>
                    <a:ln>
                      <a:noFill/>
                    </a:ln>
                  </p:spPr>
                </p:pic>
              </p:grpSp>
              <p:sp>
                <p:nvSpPr>
                  <p:cNvPr id="428" name="Google Shape;428;p12"/>
                  <p:cNvSpPr txBox="1"/>
                  <p:nvPr/>
                </p:nvSpPr>
                <p:spPr>
                  <a:xfrm>
                    <a:off x="7293178" y="5145207"/>
                    <a:ext cx="213712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Arial"/>
                        <a:ea typeface="Arial"/>
                        <a:cs typeface="Arial"/>
                        <a:sym typeface="Arial"/>
                      </a:rPr>
                      <a:t>emitted by the earth</a:t>
                    </a:r>
                    <a:endParaRPr dirty="0"/>
                  </a:p>
                </p:txBody>
              </p:sp>
              <p:sp>
                <p:nvSpPr>
                  <p:cNvPr id="429" name="Google Shape;429;p12"/>
                  <p:cNvSpPr txBox="1"/>
                  <p:nvPr/>
                </p:nvSpPr>
                <p:spPr>
                  <a:xfrm>
                    <a:off x="309155" y="5161428"/>
                    <a:ext cx="199926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3A3838"/>
                        </a:solidFill>
                        <a:latin typeface="Arial"/>
                        <a:ea typeface="Arial"/>
                        <a:cs typeface="Arial"/>
                        <a:sym typeface="Arial"/>
                      </a:rPr>
                      <a:t>emitted by the sun</a:t>
                    </a:r>
                    <a:endParaRPr dirty="0"/>
                  </a:p>
                </p:txBody>
              </p:sp>
              <p:sp>
                <p:nvSpPr>
                  <p:cNvPr id="430" name="Google Shape;430;p12"/>
                  <p:cNvSpPr/>
                  <p:nvPr/>
                </p:nvSpPr>
                <p:spPr>
                  <a:xfrm>
                    <a:off x="2432776" y="5670550"/>
                    <a:ext cx="345508" cy="18415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431" name="Google Shape;431;p12"/>
                  <p:cNvCxnSpPr>
                    <a:stCxn id="429" idx="3"/>
                  </p:cNvCxnSpPr>
                  <p:nvPr/>
                </p:nvCxnSpPr>
                <p:spPr>
                  <a:xfrm>
                    <a:off x="2308420" y="5330705"/>
                    <a:ext cx="1274400" cy="193200"/>
                  </a:xfrm>
                  <a:prstGeom prst="straightConnector1">
                    <a:avLst/>
                  </a:prstGeom>
                  <a:noFill/>
                  <a:ln w="25400" cap="flat" cmpd="sng">
                    <a:solidFill>
                      <a:schemeClr val="dk1"/>
                    </a:solidFill>
                    <a:prstDash val="solid"/>
                    <a:miter lim="800000"/>
                    <a:headEnd type="none" w="sm" len="sm"/>
                    <a:tailEnd type="triangle" w="med" len="med"/>
                  </a:ln>
                </p:spPr>
              </p:cxnSp>
            </p:grpSp>
          </p:grpSp>
        </p:grpSp>
      </p:grpSp>
      <p:sp>
        <p:nvSpPr>
          <p:cNvPr id="432" name="Google Shape;432;p12"/>
          <p:cNvSpPr/>
          <p:nvPr/>
        </p:nvSpPr>
        <p:spPr>
          <a:xfrm>
            <a:off x="9163799" y="4557821"/>
            <a:ext cx="1167651"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33" name="Google Shape;433;p12"/>
          <p:cNvSpPr txBox="1"/>
          <p:nvPr/>
        </p:nvSpPr>
        <p:spPr>
          <a:xfrm>
            <a:off x="1484508" y="2083302"/>
            <a:ext cx="854849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cap="small" dirty="0">
                <a:solidFill>
                  <a:schemeClr val="dk1"/>
                </a:solidFill>
                <a:latin typeface="Arial"/>
                <a:ea typeface="Arial"/>
                <a:cs typeface="Arial"/>
                <a:sym typeface="Arial"/>
              </a:rPr>
              <a:t>Atmospheric Transmission</a:t>
            </a:r>
            <a:endParaRPr dirty="0"/>
          </a:p>
        </p:txBody>
      </p:sp>
      <p:sp>
        <p:nvSpPr>
          <p:cNvPr id="434" name="Google Shape;434;p12"/>
          <p:cNvSpPr txBox="1"/>
          <p:nvPr/>
        </p:nvSpPr>
        <p:spPr>
          <a:xfrm>
            <a:off x="2397043" y="4756208"/>
            <a:ext cx="720080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cap="small" dirty="0">
                <a:solidFill>
                  <a:schemeClr val="dk1"/>
                </a:solidFill>
                <a:latin typeface="Arial"/>
                <a:ea typeface="Arial"/>
                <a:cs typeface="Arial"/>
                <a:sym typeface="Arial"/>
              </a:rPr>
              <a:t>Emitted EMR Intensity</a:t>
            </a:r>
            <a:endParaRPr dirty="0"/>
          </a:p>
        </p:txBody>
      </p:sp>
      <p:grpSp>
        <p:nvGrpSpPr>
          <p:cNvPr id="435" name="Google Shape;435;p12"/>
          <p:cNvGrpSpPr/>
          <p:nvPr/>
        </p:nvGrpSpPr>
        <p:grpSpPr>
          <a:xfrm>
            <a:off x="2168742" y="4297394"/>
            <a:ext cx="7789450" cy="400110"/>
            <a:chOff x="2168742" y="4297394"/>
            <a:chExt cx="7789450" cy="400110"/>
          </a:xfrm>
        </p:grpSpPr>
        <p:sp>
          <p:nvSpPr>
            <p:cNvPr id="436" name="Google Shape;436;p12"/>
            <p:cNvSpPr/>
            <p:nvPr/>
          </p:nvSpPr>
          <p:spPr>
            <a:xfrm>
              <a:off x="2168742" y="4297394"/>
              <a:ext cx="7789450" cy="4001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37" name="Google Shape;437;p12"/>
            <p:cNvSpPr txBox="1"/>
            <p:nvPr/>
          </p:nvSpPr>
          <p:spPr>
            <a:xfrm>
              <a:off x="6558881"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3</a:t>
              </a:r>
              <a:endParaRPr dirty="0"/>
            </a:p>
          </p:txBody>
        </p:sp>
        <p:sp>
          <p:nvSpPr>
            <p:cNvPr id="438" name="Google Shape;438;p12"/>
            <p:cNvSpPr txBox="1"/>
            <p:nvPr/>
          </p:nvSpPr>
          <p:spPr>
            <a:xfrm>
              <a:off x="3089343"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-1</a:t>
              </a:r>
              <a:endParaRPr dirty="0"/>
            </a:p>
          </p:txBody>
        </p:sp>
        <p:sp>
          <p:nvSpPr>
            <p:cNvPr id="439" name="Google Shape;439;p12"/>
            <p:cNvSpPr txBox="1"/>
            <p:nvPr/>
          </p:nvSpPr>
          <p:spPr>
            <a:xfrm>
              <a:off x="2168742"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-2</a:t>
              </a:r>
              <a:endParaRPr dirty="0"/>
            </a:p>
          </p:txBody>
        </p:sp>
        <p:sp>
          <p:nvSpPr>
            <p:cNvPr id="440" name="Google Shape;440;p12"/>
            <p:cNvSpPr txBox="1"/>
            <p:nvPr/>
          </p:nvSpPr>
          <p:spPr>
            <a:xfrm>
              <a:off x="4013366"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-0</a:t>
              </a:r>
              <a:endParaRPr dirty="0"/>
            </a:p>
          </p:txBody>
        </p:sp>
        <p:sp>
          <p:nvSpPr>
            <p:cNvPr id="441" name="Google Shape;441;p12"/>
            <p:cNvSpPr txBox="1"/>
            <p:nvPr/>
          </p:nvSpPr>
          <p:spPr>
            <a:xfrm>
              <a:off x="5728412"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2</a:t>
              </a:r>
              <a:endParaRPr dirty="0"/>
            </a:p>
          </p:txBody>
        </p:sp>
        <p:sp>
          <p:nvSpPr>
            <p:cNvPr id="442" name="Google Shape;442;p12"/>
            <p:cNvSpPr txBox="1"/>
            <p:nvPr/>
          </p:nvSpPr>
          <p:spPr>
            <a:xfrm>
              <a:off x="7426440"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4</a:t>
              </a:r>
              <a:endParaRPr dirty="0"/>
            </a:p>
          </p:txBody>
        </p:sp>
        <p:sp>
          <p:nvSpPr>
            <p:cNvPr id="443" name="Google Shape;443;p12"/>
            <p:cNvSpPr txBox="1"/>
            <p:nvPr/>
          </p:nvSpPr>
          <p:spPr>
            <a:xfrm>
              <a:off x="9281902"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6</a:t>
              </a:r>
              <a:endParaRPr dirty="0"/>
            </a:p>
          </p:txBody>
        </p:sp>
        <p:sp>
          <p:nvSpPr>
            <p:cNvPr id="444" name="Google Shape;444;p12"/>
            <p:cNvSpPr txBox="1"/>
            <p:nvPr/>
          </p:nvSpPr>
          <p:spPr>
            <a:xfrm>
              <a:off x="4851654"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1</a:t>
              </a:r>
              <a:endParaRPr dirty="0"/>
            </a:p>
          </p:txBody>
        </p:sp>
        <p:sp>
          <p:nvSpPr>
            <p:cNvPr id="445" name="Google Shape;445;p12"/>
            <p:cNvSpPr txBox="1"/>
            <p:nvPr/>
          </p:nvSpPr>
          <p:spPr>
            <a:xfrm>
              <a:off x="8327320"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5</a:t>
              </a:r>
              <a:endParaRPr dirty="0"/>
            </a:p>
          </p:txBody>
        </p:sp>
      </p:grpSp>
      <p:sp>
        <p:nvSpPr>
          <p:cNvPr id="446" name="Google Shape;446;p12"/>
          <p:cNvSpPr txBox="1"/>
          <p:nvPr/>
        </p:nvSpPr>
        <p:spPr>
          <a:xfrm>
            <a:off x="210408" y="4331739"/>
            <a:ext cx="2022966"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dirty="0">
                <a:solidFill>
                  <a:schemeClr val="dk1"/>
                </a:solidFill>
                <a:latin typeface="Arial"/>
                <a:ea typeface="Arial"/>
                <a:cs typeface="Arial"/>
                <a:sym typeface="Arial"/>
              </a:rPr>
              <a:t>WAVELENGTH </a:t>
            </a:r>
            <a:r>
              <a:rPr lang="en-US" sz="1400" b="1" dirty="0">
                <a:solidFill>
                  <a:schemeClr val="dk1"/>
                </a:solidFill>
                <a:latin typeface="Calibri"/>
                <a:ea typeface="Calibri"/>
                <a:cs typeface="Calibri"/>
                <a:sym typeface="Calibri"/>
              </a:rPr>
              <a:t>(μm)</a:t>
            </a:r>
            <a:endParaRPr dirty="0"/>
          </a:p>
        </p:txBody>
      </p:sp>
      <p:sp>
        <p:nvSpPr>
          <p:cNvPr id="447" name="Google Shape;447;p12"/>
          <p:cNvSpPr txBox="1"/>
          <p:nvPr/>
        </p:nvSpPr>
        <p:spPr>
          <a:xfrm>
            <a:off x="309154" y="5404503"/>
            <a:ext cx="1871389" cy="55399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rgbClr val="3A3838"/>
                </a:solidFill>
                <a:latin typeface="Arial"/>
                <a:ea typeface="Arial"/>
                <a:cs typeface="Arial"/>
                <a:sym typeface="Arial"/>
              </a:rPr>
              <a:t>Solar EMR</a:t>
            </a:r>
            <a:endParaRPr dirty="0"/>
          </a:p>
          <a:p>
            <a:pPr marL="0" marR="0" lvl="0" indent="0" algn="ctr" rtl="0">
              <a:spcBef>
                <a:spcPts val="0"/>
              </a:spcBef>
              <a:spcAft>
                <a:spcPts val="0"/>
              </a:spcAft>
              <a:buNone/>
            </a:pPr>
            <a:r>
              <a:rPr lang="en-US" sz="1400" b="1" dirty="0">
                <a:solidFill>
                  <a:srgbClr val="3A3838"/>
                </a:solidFill>
                <a:latin typeface="Arial"/>
                <a:ea typeface="Arial"/>
                <a:cs typeface="Arial"/>
                <a:sym typeface="Arial"/>
              </a:rPr>
              <a:t>top of atmosphere</a:t>
            </a:r>
            <a:endParaRP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31"/>
    </mc:Choice>
    <mc:Fallback xmlns="">
      <p:transition spd="slow" advTm="7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13"/>
          <p:cNvPicPr preferRelativeResize="0"/>
          <p:nvPr/>
        </p:nvPicPr>
        <p:blipFill rotWithShape="1">
          <a:blip r:embed="rId5">
            <a:alphaModFix/>
          </a:blip>
          <a:srcRect/>
          <a:stretch/>
        </p:blipFill>
        <p:spPr>
          <a:xfrm>
            <a:off x="1524000" y="2143433"/>
            <a:ext cx="8690500" cy="4161906"/>
          </a:xfrm>
          <a:prstGeom prst="rect">
            <a:avLst/>
          </a:prstGeom>
          <a:noFill/>
          <a:ln>
            <a:noFill/>
          </a:ln>
        </p:spPr>
      </p:pic>
      <p:sp>
        <p:nvSpPr>
          <p:cNvPr id="454" name="Google Shape;454;p13"/>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3200"/>
              <a:buFont typeface="Arial Narrow"/>
              <a:buNone/>
            </a:pPr>
            <a:r>
              <a:rPr lang="en-US" sz="3200" dirty="0">
                <a:latin typeface="Arial Narrow" panose="020B0606020202030204" pitchFamily="34" charset="0"/>
              </a:rPr>
              <a:t>Infrared </a:t>
            </a:r>
            <a:r>
              <a:rPr lang="en-US" dirty="0">
                <a:latin typeface="Arial Narrow" panose="020B0606020202030204" pitchFamily="34" charset="0"/>
              </a:rPr>
              <a:t>passes through narrow atmospheric windows </a:t>
            </a:r>
            <a:endParaRPr sz="3200" i="1" dirty="0">
              <a:latin typeface="Arial Narrow" panose="020B0606020202030204" pitchFamily="34" charset="0"/>
              <a:ea typeface="Calibri"/>
              <a:cs typeface="Calibri"/>
              <a:sym typeface="Calibri"/>
            </a:endParaRPr>
          </a:p>
        </p:txBody>
      </p:sp>
      <p:sp>
        <p:nvSpPr>
          <p:cNvPr id="455" name="Google Shape;455;p13"/>
          <p:cNvSpPr/>
          <p:nvPr/>
        </p:nvSpPr>
        <p:spPr>
          <a:xfrm>
            <a:off x="838201" y="983028"/>
            <a:ext cx="9701982" cy="830956"/>
          </a:xfrm>
          <a:prstGeom prst="rect">
            <a:avLst/>
          </a:prstGeom>
          <a:noFill/>
          <a:ln>
            <a:noFill/>
          </a:ln>
        </p:spPr>
        <p:txBody>
          <a:bodyPr spcFirstLastPara="1" wrap="square" lIns="91425" tIns="45700" rIns="91425" bIns="45700" anchor="t" anchorCtr="0">
            <a:spAutoFit/>
          </a:bodyPr>
          <a:lstStyle/>
          <a:p>
            <a:pPr marL="0" marR="0" lvl="1" indent="0" algn="l" rtl="0">
              <a:spcBef>
                <a:spcPts val="0"/>
              </a:spcBef>
              <a:spcAft>
                <a:spcPts val="0"/>
              </a:spcAft>
              <a:buNone/>
            </a:pPr>
            <a:r>
              <a:rPr lang="en-US" sz="2400" b="0" i="0" u="none" strike="noStrike" cap="none" dirty="0">
                <a:solidFill>
                  <a:srgbClr val="262626"/>
                </a:solidFill>
                <a:latin typeface="Arial Narrow" panose="020B0606020202030204" pitchFamily="34" charset="0"/>
                <a:ea typeface="Calibri"/>
                <a:cs typeface="Calibri"/>
                <a:sym typeface="Calibri"/>
              </a:rPr>
              <a:t>In the infrared, high transmittance occurs in narrow bands. This includes the optical windows in the thermal </a:t>
            </a:r>
            <a:r>
              <a:rPr lang="en-US" sz="2400" b="1" i="0" u="none" strike="noStrike" cap="none" dirty="0">
                <a:solidFill>
                  <a:srgbClr val="262626"/>
                </a:solidFill>
                <a:latin typeface="Arial Narrow" panose="020B0606020202030204" pitchFamily="34" charset="0"/>
                <a:ea typeface="Calibri"/>
                <a:cs typeface="Calibri"/>
                <a:sym typeface="Calibri"/>
              </a:rPr>
              <a:t>infrared</a:t>
            </a:r>
            <a:r>
              <a:rPr lang="en-US" sz="2400" b="0" i="0" u="none" strike="noStrike" cap="none" dirty="0">
                <a:solidFill>
                  <a:srgbClr val="262626"/>
                </a:solidFill>
                <a:latin typeface="Arial Narrow" panose="020B0606020202030204" pitchFamily="34" charset="0"/>
                <a:ea typeface="Calibri"/>
                <a:cs typeface="Calibri"/>
                <a:sym typeface="Calibri"/>
              </a:rPr>
              <a:t>, where the Earth's surface emits radiation. </a:t>
            </a:r>
            <a:endParaRPr sz="1600" dirty="0">
              <a:latin typeface="Arial Narrow" panose="020B0606020202030204" pitchFamily="34" charset="0"/>
            </a:endParaRPr>
          </a:p>
        </p:txBody>
      </p:sp>
      <p:sp>
        <p:nvSpPr>
          <p:cNvPr id="456" name="Google Shape;456;p13"/>
          <p:cNvSpPr/>
          <p:nvPr/>
        </p:nvSpPr>
        <p:spPr>
          <a:xfrm>
            <a:off x="3893866" y="2497395"/>
            <a:ext cx="1233629" cy="1179871"/>
          </a:xfrm>
          <a:prstGeom prst="rect">
            <a:avLst/>
          </a:prstGeom>
          <a:solidFill>
            <a:schemeClr val="accent1">
              <a:alpha val="57647"/>
            </a:schemeClr>
          </a:soli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7" name="Google Shape;457;p13"/>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sp>
        <p:nvSpPr>
          <p:cNvPr id="458" name="Google Shape;458;p13"/>
          <p:cNvSpPr txBox="1"/>
          <p:nvPr/>
        </p:nvSpPr>
        <p:spPr>
          <a:xfrm>
            <a:off x="1484508" y="2083302"/>
            <a:ext cx="854849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cap="small" dirty="0">
                <a:solidFill>
                  <a:schemeClr val="dk1"/>
                </a:solidFill>
                <a:latin typeface="Arial"/>
                <a:ea typeface="Arial"/>
                <a:cs typeface="Arial"/>
                <a:sym typeface="Arial"/>
              </a:rPr>
              <a:t>Atmospheric Transmission</a:t>
            </a:r>
            <a:endParaRPr dirty="0"/>
          </a:p>
        </p:txBody>
      </p:sp>
      <p:sp>
        <p:nvSpPr>
          <p:cNvPr id="459" name="Google Shape;459;p13"/>
          <p:cNvSpPr/>
          <p:nvPr/>
        </p:nvSpPr>
        <p:spPr>
          <a:xfrm>
            <a:off x="9163799" y="4557821"/>
            <a:ext cx="1167651"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460" name="Google Shape;460;p13"/>
          <p:cNvGrpSpPr/>
          <p:nvPr/>
        </p:nvGrpSpPr>
        <p:grpSpPr>
          <a:xfrm>
            <a:off x="309155" y="3819687"/>
            <a:ext cx="9723845" cy="2492714"/>
            <a:chOff x="309155" y="3819687"/>
            <a:chExt cx="9723845" cy="2492714"/>
          </a:xfrm>
        </p:grpSpPr>
        <p:cxnSp>
          <p:nvCxnSpPr>
            <p:cNvPr id="461" name="Google Shape;461;p13"/>
            <p:cNvCxnSpPr/>
            <p:nvPr/>
          </p:nvCxnSpPr>
          <p:spPr>
            <a:xfrm>
              <a:off x="2241550" y="4169633"/>
              <a:ext cx="7791450" cy="0"/>
            </a:xfrm>
            <a:prstGeom prst="straightConnector1">
              <a:avLst/>
            </a:prstGeom>
            <a:noFill/>
            <a:ln w="34925" cap="flat" cmpd="sng">
              <a:solidFill>
                <a:schemeClr val="dk1"/>
              </a:solidFill>
              <a:prstDash val="solid"/>
              <a:miter lim="800000"/>
              <a:headEnd type="none" w="sm" len="sm"/>
              <a:tailEnd type="none" w="sm" len="sm"/>
            </a:ln>
          </p:spPr>
        </p:cxnSp>
        <p:grpSp>
          <p:nvGrpSpPr>
            <p:cNvPr id="462" name="Google Shape;462;p13"/>
            <p:cNvGrpSpPr/>
            <p:nvPr/>
          </p:nvGrpSpPr>
          <p:grpSpPr>
            <a:xfrm>
              <a:off x="309155" y="3819687"/>
              <a:ext cx="9376591" cy="2492714"/>
              <a:chOff x="309155" y="3819687"/>
              <a:chExt cx="9376591" cy="2492714"/>
            </a:xfrm>
          </p:grpSpPr>
          <p:sp>
            <p:nvSpPr>
              <p:cNvPr id="463" name="Google Shape;463;p13"/>
              <p:cNvSpPr/>
              <p:nvPr/>
            </p:nvSpPr>
            <p:spPr>
              <a:xfrm>
                <a:off x="3505200" y="4184651"/>
                <a:ext cx="596900"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64" name="Google Shape;464;p13"/>
              <p:cNvSpPr/>
              <p:nvPr/>
            </p:nvSpPr>
            <p:spPr>
              <a:xfrm>
                <a:off x="3543300" y="3819687"/>
                <a:ext cx="412750"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465" name="Google Shape;465;p13"/>
              <p:cNvGrpSpPr/>
              <p:nvPr/>
            </p:nvGrpSpPr>
            <p:grpSpPr>
              <a:xfrm>
                <a:off x="309155" y="4521902"/>
                <a:ext cx="9376591" cy="1790499"/>
                <a:chOff x="309155" y="4278827"/>
                <a:chExt cx="9376591" cy="1790499"/>
              </a:xfrm>
            </p:grpSpPr>
            <p:sp>
              <p:nvSpPr>
                <p:cNvPr id="466" name="Google Shape;466;p13"/>
                <p:cNvSpPr/>
                <p:nvPr/>
              </p:nvSpPr>
              <p:spPr>
                <a:xfrm>
                  <a:off x="3055820" y="4278827"/>
                  <a:ext cx="1366965" cy="173285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467" name="Google Shape;467;p13"/>
                <p:cNvGrpSpPr/>
                <p:nvPr/>
              </p:nvGrpSpPr>
              <p:grpSpPr>
                <a:xfrm>
                  <a:off x="309155" y="4794567"/>
                  <a:ext cx="9376591" cy="1274759"/>
                  <a:chOff x="309155" y="4794567"/>
                  <a:chExt cx="9376591" cy="1274759"/>
                </a:xfrm>
              </p:grpSpPr>
              <p:sp>
                <p:nvSpPr>
                  <p:cNvPr id="468" name="Google Shape;468;p13"/>
                  <p:cNvSpPr txBox="1"/>
                  <p:nvPr/>
                </p:nvSpPr>
                <p:spPr>
                  <a:xfrm>
                    <a:off x="4510680" y="4962946"/>
                    <a:ext cx="136768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dk1"/>
                        </a:solidFill>
                        <a:latin typeface="Arial"/>
                        <a:ea typeface="Arial"/>
                        <a:cs typeface="Arial"/>
                        <a:sym typeface="Arial"/>
                      </a:rPr>
                      <a:t>EMR Intensity</a:t>
                    </a:r>
                    <a:endParaRPr dirty="0"/>
                  </a:p>
                </p:txBody>
              </p:sp>
              <p:cxnSp>
                <p:nvCxnSpPr>
                  <p:cNvPr id="469" name="Google Shape;469;p13"/>
                  <p:cNvCxnSpPr/>
                  <p:nvPr/>
                </p:nvCxnSpPr>
                <p:spPr>
                  <a:xfrm>
                    <a:off x="3026685" y="5474703"/>
                    <a:ext cx="478515" cy="144241"/>
                  </a:xfrm>
                  <a:prstGeom prst="straightConnector1">
                    <a:avLst/>
                  </a:prstGeom>
                  <a:noFill/>
                  <a:ln w="25400" cap="flat" cmpd="sng">
                    <a:solidFill>
                      <a:srgbClr val="757070"/>
                    </a:solidFill>
                    <a:prstDash val="solid"/>
                    <a:miter lim="800000"/>
                    <a:headEnd type="none" w="sm" len="sm"/>
                    <a:tailEnd type="triangle" w="med" len="med"/>
                  </a:ln>
                </p:spPr>
              </p:cxnSp>
              <p:grpSp>
                <p:nvGrpSpPr>
                  <p:cNvPr id="470" name="Google Shape;470;p13"/>
                  <p:cNvGrpSpPr/>
                  <p:nvPr/>
                </p:nvGrpSpPr>
                <p:grpSpPr>
                  <a:xfrm>
                    <a:off x="2353512" y="4794567"/>
                    <a:ext cx="7332234" cy="1274759"/>
                    <a:chOff x="2353512" y="4794567"/>
                    <a:chExt cx="7332234" cy="1274759"/>
                  </a:xfrm>
                </p:grpSpPr>
                <p:grpSp>
                  <p:nvGrpSpPr>
                    <p:cNvPr id="471" name="Google Shape;471;p13"/>
                    <p:cNvGrpSpPr/>
                    <p:nvPr/>
                  </p:nvGrpSpPr>
                  <p:grpSpPr>
                    <a:xfrm>
                      <a:off x="3105894" y="4794568"/>
                      <a:ext cx="6579852" cy="1274758"/>
                      <a:chOff x="2973636" y="4860629"/>
                      <a:chExt cx="6579852" cy="1274758"/>
                    </a:xfrm>
                  </p:grpSpPr>
                  <p:grpSp>
                    <p:nvGrpSpPr>
                      <p:cNvPr id="472" name="Google Shape;472;p13"/>
                      <p:cNvGrpSpPr/>
                      <p:nvPr/>
                    </p:nvGrpSpPr>
                    <p:grpSpPr>
                      <a:xfrm>
                        <a:off x="2973636" y="4860629"/>
                        <a:ext cx="4012674" cy="1273511"/>
                        <a:chOff x="3091882" y="2831956"/>
                        <a:chExt cx="4012674" cy="1273511"/>
                      </a:xfrm>
                    </p:grpSpPr>
                    <p:pic>
                      <p:nvPicPr>
                        <p:cNvPr id="473" name="Google Shape;473;p13"/>
                        <p:cNvPicPr preferRelativeResize="0"/>
                        <p:nvPr/>
                      </p:nvPicPr>
                      <p:blipFill rotWithShape="1">
                        <a:blip r:embed="rId6">
                          <a:alphaModFix/>
                        </a:blip>
                        <a:srcRect t="25511" r="60663" b="13227"/>
                        <a:stretch/>
                      </p:blipFill>
                      <p:spPr>
                        <a:xfrm>
                          <a:off x="3091882" y="2831957"/>
                          <a:ext cx="2262542" cy="1272551"/>
                        </a:xfrm>
                        <a:prstGeom prst="rect">
                          <a:avLst/>
                        </a:prstGeom>
                        <a:noFill/>
                        <a:ln>
                          <a:noFill/>
                        </a:ln>
                      </p:spPr>
                    </p:pic>
                    <p:pic>
                      <p:nvPicPr>
                        <p:cNvPr id="474" name="Google Shape;474;p13"/>
                        <p:cNvPicPr preferRelativeResize="0"/>
                        <p:nvPr/>
                      </p:nvPicPr>
                      <p:blipFill rotWithShape="1">
                        <a:blip r:embed="rId6">
                          <a:alphaModFix/>
                        </a:blip>
                        <a:srcRect l="19669" t="25511" r="60662" b="13227"/>
                        <a:stretch/>
                      </p:blipFill>
                      <p:spPr>
                        <a:xfrm>
                          <a:off x="4219131" y="2831956"/>
                          <a:ext cx="886841" cy="1272551"/>
                        </a:xfrm>
                        <a:prstGeom prst="rect">
                          <a:avLst/>
                        </a:prstGeom>
                        <a:noFill/>
                        <a:ln>
                          <a:noFill/>
                        </a:ln>
                      </p:spPr>
                    </p:pic>
                    <p:pic>
                      <p:nvPicPr>
                        <p:cNvPr id="475" name="Google Shape;475;p13"/>
                        <p:cNvPicPr preferRelativeResize="0"/>
                        <p:nvPr/>
                      </p:nvPicPr>
                      <p:blipFill rotWithShape="1">
                        <a:blip r:embed="rId6">
                          <a:alphaModFix/>
                        </a:blip>
                        <a:srcRect l="37321" t="25511" r="17165" b="13227"/>
                        <a:stretch/>
                      </p:blipFill>
                      <p:spPr>
                        <a:xfrm>
                          <a:off x="4995184" y="2832916"/>
                          <a:ext cx="2109372" cy="1272551"/>
                        </a:xfrm>
                        <a:prstGeom prst="rect">
                          <a:avLst/>
                        </a:prstGeom>
                        <a:noFill/>
                        <a:ln>
                          <a:noFill/>
                        </a:ln>
                      </p:spPr>
                    </p:pic>
                  </p:grpSp>
                  <p:grpSp>
                    <p:nvGrpSpPr>
                      <p:cNvPr id="476" name="Google Shape;476;p13"/>
                      <p:cNvGrpSpPr/>
                      <p:nvPr/>
                    </p:nvGrpSpPr>
                    <p:grpSpPr>
                      <a:xfrm>
                        <a:off x="5236178" y="4860629"/>
                        <a:ext cx="4317310" cy="1274758"/>
                        <a:chOff x="5236178" y="4860629"/>
                        <a:chExt cx="4317310" cy="1274758"/>
                      </a:xfrm>
                    </p:grpSpPr>
                    <p:pic>
                      <p:nvPicPr>
                        <p:cNvPr id="477" name="Google Shape;477;p13"/>
                        <p:cNvPicPr preferRelativeResize="0"/>
                        <p:nvPr/>
                      </p:nvPicPr>
                      <p:blipFill rotWithShape="1">
                        <a:blip r:embed="rId6">
                          <a:alphaModFix/>
                        </a:blip>
                        <a:srcRect l="55932" t="25511" r="19686" b="13227"/>
                        <a:stretch/>
                      </p:blipFill>
                      <p:spPr>
                        <a:xfrm>
                          <a:off x="8423522" y="4862836"/>
                          <a:ext cx="1129966" cy="1272551"/>
                        </a:xfrm>
                        <a:prstGeom prst="rect">
                          <a:avLst/>
                        </a:prstGeom>
                        <a:noFill/>
                        <a:ln>
                          <a:noFill/>
                        </a:ln>
                      </p:spPr>
                    </p:pic>
                    <p:pic>
                      <p:nvPicPr>
                        <p:cNvPr id="478" name="Google Shape;478;p13"/>
                        <p:cNvPicPr preferRelativeResize="0"/>
                        <p:nvPr/>
                      </p:nvPicPr>
                      <p:blipFill rotWithShape="1">
                        <a:blip r:embed="rId6">
                          <a:alphaModFix/>
                        </a:blip>
                        <a:srcRect l="55932" t="25511" r="21893" b="13227"/>
                        <a:stretch/>
                      </p:blipFill>
                      <p:spPr>
                        <a:xfrm>
                          <a:off x="6641433" y="4860629"/>
                          <a:ext cx="1027707" cy="1272551"/>
                        </a:xfrm>
                        <a:prstGeom prst="rect">
                          <a:avLst/>
                        </a:prstGeom>
                        <a:noFill/>
                        <a:ln>
                          <a:noFill/>
                        </a:ln>
                      </p:spPr>
                    </p:pic>
                    <p:pic>
                      <p:nvPicPr>
                        <p:cNvPr id="479" name="Google Shape;479;p13"/>
                        <p:cNvPicPr preferRelativeResize="0"/>
                        <p:nvPr/>
                      </p:nvPicPr>
                      <p:blipFill rotWithShape="1">
                        <a:blip r:embed="rId6">
                          <a:alphaModFix/>
                        </a:blip>
                        <a:srcRect l="55932" t="25511" r="21893" b="13227"/>
                        <a:stretch/>
                      </p:blipFill>
                      <p:spPr>
                        <a:xfrm>
                          <a:off x="7519980" y="4862346"/>
                          <a:ext cx="1027707" cy="1272551"/>
                        </a:xfrm>
                        <a:prstGeom prst="rect">
                          <a:avLst/>
                        </a:prstGeom>
                        <a:noFill/>
                        <a:ln>
                          <a:noFill/>
                        </a:ln>
                      </p:spPr>
                    </p:pic>
                    <p:cxnSp>
                      <p:nvCxnSpPr>
                        <p:cNvPr id="480" name="Google Shape;480;p13"/>
                        <p:cNvCxnSpPr/>
                        <p:nvPr/>
                      </p:nvCxnSpPr>
                      <p:spPr>
                        <a:xfrm flipH="1">
                          <a:off x="5236178" y="5396766"/>
                          <a:ext cx="1953610" cy="425380"/>
                        </a:xfrm>
                        <a:prstGeom prst="straightConnector1">
                          <a:avLst/>
                        </a:prstGeom>
                        <a:noFill/>
                        <a:ln w="25400" cap="flat" cmpd="sng">
                          <a:solidFill>
                            <a:schemeClr val="dk1"/>
                          </a:solidFill>
                          <a:prstDash val="solid"/>
                          <a:miter lim="800000"/>
                          <a:headEnd type="none" w="sm" len="sm"/>
                          <a:tailEnd type="triangle" w="med" len="med"/>
                        </a:ln>
                      </p:spPr>
                    </p:cxnSp>
                  </p:grpSp>
                </p:grpSp>
                <p:pic>
                  <p:nvPicPr>
                    <p:cNvPr id="481" name="Google Shape;481;p13"/>
                    <p:cNvPicPr preferRelativeResize="0"/>
                    <p:nvPr/>
                  </p:nvPicPr>
                  <p:blipFill rotWithShape="1">
                    <a:blip r:embed="rId6">
                      <a:alphaModFix/>
                    </a:blip>
                    <a:srcRect l="38767" t="25511" r="40452" b="13227"/>
                    <a:stretch/>
                  </p:blipFill>
                  <p:spPr>
                    <a:xfrm>
                      <a:off x="2397042" y="4794568"/>
                      <a:ext cx="963059" cy="1272551"/>
                    </a:xfrm>
                    <a:prstGeom prst="rect">
                      <a:avLst/>
                    </a:prstGeom>
                    <a:noFill/>
                    <a:ln>
                      <a:noFill/>
                    </a:ln>
                  </p:spPr>
                </p:pic>
                <p:pic>
                  <p:nvPicPr>
                    <p:cNvPr id="482" name="Google Shape;482;p13"/>
                    <p:cNvPicPr preferRelativeResize="0"/>
                    <p:nvPr/>
                  </p:nvPicPr>
                  <p:blipFill rotWithShape="1">
                    <a:blip r:embed="rId6">
                      <a:alphaModFix/>
                    </a:blip>
                    <a:srcRect l="2650" t="25511" r="95639" b="13227"/>
                    <a:stretch/>
                  </p:blipFill>
                  <p:spPr>
                    <a:xfrm>
                      <a:off x="2353512" y="4794567"/>
                      <a:ext cx="79264" cy="1272551"/>
                    </a:xfrm>
                    <a:prstGeom prst="rect">
                      <a:avLst/>
                    </a:prstGeom>
                    <a:noFill/>
                    <a:ln>
                      <a:noFill/>
                    </a:ln>
                  </p:spPr>
                </p:pic>
              </p:grpSp>
              <p:sp>
                <p:nvSpPr>
                  <p:cNvPr id="483" name="Google Shape;483;p13"/>
                  <p:cNvSpPr txBox="1"/>
                  <p:nvPr/>
                </p:nvSpPr>
                <p:spPr>
                  <a:xfrm>
                    <a:off x="7293178" y="5145207"/>
                    <a:ext cx="213712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Arial"/>
                        <a:ea typeface="Arial"/>
                        <a:cs typeface="Arial"/>
                        <a:sym typeface="Arial"/>
                      </a:rPr>
                      <a:t>emitted by the earth</a:t>
                    </a:r>
                    <a:endParaRPr dirty="0"/>
                  </a:p>
                </p:txBody>
              </p:sp>
              <p:sp>
                <p:nvSpPr>
                  <p:cNvPr id="484" name="Google Shape;484;p13"/>
                  <p:cNvSpPr txBox="1"/>
                  <p:nvPr/>
                </p:nvSpPr>
                <p:spPr>
                  <a:xfrm>
                    <a:off x="309155" y="5161428"/>
                    <a:ext cx="199926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3A3838"/>
                        </a:solidFill>
                        <a:latin typeface="Arial"/>
                        <a:ea typeface="Arial"/>
                        <a:cs typeface="Arial"/>
                        <a:sym typeface="Arial"/>
                      </a:rPr>
                      <a:t>emitted by the sun</a:t>
                    </a:r>
                    <a:endParaRPr dirty="0"/>
                  </a:p>
                </p:txBody>
              </p:sp>
              <p:sp>
                <p:nvSpPr>
                  <p:cNvPr id="485" name="Google Shape;485;p13"/>
                  <p:cNvSpPr/>
                  <p:nvPr/>
                </p:nvSpPr>
                <p:spPr>
                  <a:xfrm>
                    <a:off x="2432776" y="5670550"/>
                    <a:ext cx="345508" cy="18415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486" name="Google Shape;486;p13"/>
                  <p:cNvCxnSpPr>
                    <a:stCxn id="484" idx="3"/>
                  </p:cNvCxnSpPr>
                  <p:nvPr/>
                </p:nvCxnSpPr>
                <p:spPr>
                  <a:xfrm>
                    <a:off x="2308420" y="5330705"/>
                    <a:ext cx="1274400" cy="193200"/>
                  </a:xfrm>
                  <a:prstGeom prst="straightConnector1">
                    <a:avLst/>
                  </a:prstGeom>
                  <a:noFill/>
                  <a:ln w="25400" cap="flat" cmpd="sng">
                    <a:solidFill>
                      <a:schemeClr val="dk1"/>
                    </a:solidFill>
                    <a:prstDash val="solid"/>
                    <a:miter lim="800000"/>
                    <a:headEnd type="none" w="sm" len="sm"/>
                    <a:tailEnd type="triangle" w="med" len="med"/>
                  </a:ln>
                </p:spPr>
              </p:cxnSp>
            </p:grpSp>
          </p:grpSp>
        </p:grpSp>
      </p:grpSp>
      <p:sp>
        <p:nvSpPr>
          <p:cNvPr id="487" name="Google Shape;487;p13"/>
          <p:cNvSpPr txBox="1"/>
          <p:nvPr/>
        </p:nvSpPr>
        <p:spPr>
          <a:xfrm>
            <a:off x="2397043" y="4756208"/>
            <a:ext cx="720080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cap="small" dirty="0">
                <a:solidFill>
                  <a:schemeClr val="dk1"/>
                </a:solidFill>
                <a:latin typeface="Arial"/>
                <a:ea typeface="Arial"/>
                <a:cs typeface="Arial"/>
                <a:sym typeface="Arial"/>
              </a:rPr>
              <a:t>Emitted EMR Intensity</a:t>
            </a:r>
            <a:endParaRPr dirty="0"/>
          </a:p>
        </p:txBody>
      </p:sp>
      <p:grpSp>
        <p:nvGrpSpPr>
          <p:cNvPr id="488" name="Google Shape;488;p13"/>
          <p:cNvGrpSpPr/>
          <p:nvPr/>
        </p:nvGrpSpPr>
        <p:grpSpPr>
          <a:xfrm>
            <a:off x="2168742" y="4297394"/>
            <a:ext cx="7789450" cy="400110"/>
            <a:chOff x="2168742" y="4297394"/>
            <a:chExt cx="7789450" cy="400110"/>
          </a:xfrm>
        </p:grpSpPr>
        <p:sp>
          <p:nvSpPr>
            <p:cNvPr id="489" name="Google Shape;489;p13"/>
            <p:cNvSpPr/>
            <p:nvPr/>
          </p:nvSpPr>
          <p:spPr>
            <a:xfrm>
              <a:off x="2168742" y="4297394"/>
              <a:ext cx="7789450" cy="4001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90" name="Google Shape;490;p13"/>
            <p:cNvSpPr txBox="1"/>
            <p:nvPr/>
          </p:nvSpPr>
          <p:spPr>
            <a:xfrm>
              <a:off x="6558881"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3</a:t>
              </a:r>
              <a:endParaRPr dirty="0"/>
            </a:p>
          </p:txBody>
        </p:sp>
        <p:sp>
          <p:nvSpPr>
            <p:cNvPr id="491" name="Google Shape;491;p13"/>
            <p:cNvSpPr txBox="1"/>
            <p:nvPr/>
          </p:nvSpPr>
          <p:spPr>
            <a:xfrm>
              <a:off x="3089343"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-1</a:t>
              </a:r>
              <a:endParaRPr dirty="0"/>
            </a:p>
          </p:txBody>
        </p:sp>
        <p:sp>
          <p:nvSpPr>
            <p:cNvPr id="492" name="Google Shape;492;p13"/>
            <p:cNvSpPr txBox="1"/>
            <p:nvPr/>
          </p:nvSpPr>
          <p:spPr>
            <a:xfrm>
              <a:off x="2168742"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-2</a:t>
              </a:r>
              <a:endParaRPr dirty="0"/>
            </a:p>
          </p:txBody>
        </p:sp>
        <p:sp>
          <p:nvSpPr>
            <p:cNvPr id="493" name="Google Shape;493;p13"/>
            <p:cNvSpPr txBox="1"/>
            <p:nvPr/>
          </p:nvSpPr>
          <p:spPr>
            <a:xfrm>
              <a:off x="4013366"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-0</a:t>
              </a:r>
              <a:endParaRPr dirty="0"/>
            </a:p>
          </p:txBody>
        </p:sp>
        <p:sp>
          <p:nvSpPr>
            <p:cNvPr id="494" name="Google Shape;494;p13"/>
            <p:cNvSpPr txBox="1"/>
            <p:nvPr/>
          </p:nvSpPr>
          <p:spPr>
            <a:xfrm>
              <a:off x="5728412"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2</a:t>
              </a:r>
              <a:endParaRPr dirty="0"/>
            </a:p>
          </p:txBody>
        </p:sp>
        <p:sp>
          <p:nvSpPr>
            <p:cNvPr id="495" name="Google Shape;495;p13"/>
            <p:cNvSpPr txBox="1"/>
            <p:nvPr/>
          </p:nvSpPr>
          <p:spPr>
            <a:xfrm>
              <a:off x="7426440"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4</a:t>
              </a:r>
              <a:endParaRPr dirty="0"/>
            </a:p>
          </p:txBody>
        </p:sp>
        <p:sp>
          <p:nvSpPr>
            <p:cNvPr id="496" name="Google Shape;496;p13"/>
            <p:cNvSpPr txBox="1"/>
            <p:nvPr/>
          </p:nvSpPr>
          <p:spPr>
            <a:xfrm>
              <a:off x="9281902"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6</a:t>
              </a:r>
              <a:endParaRPr dirty="0"/>
            </a:p>
          </p:txBody>
        </p:sp>
        <p:sp>
          <p:nvSpPr>
            <p:cNvPr id="497" name="Google Shape;497;p13"/>
            <p:cNvSpPr txBox="1"/>
            <p:nvPr/>
          </p:nvSpPr>
          <p:spPr>
            <a:xfrm>
              <a:off x="4851654"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1</a:t>
              </a:r>
              <a:endParaRPr dirty="0"/>
            </a:p>
          </p:txBody>
        </p:sp>
        <p:sp>
          <p:nvSpPr>
            <p:cNvPr id="498" name="Google Shape;498;p13"/>
            <p:cNvSpPr txBox="1"/>
            <p:nvPr/>
          </p:nvSpPr>
          <p:spPr>
            <a:xfrm>
              <a:off x="8327320"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5</a:t>
              </a:r>
              <a:endParaRPr dirty="0"/>
            </a:p>
          </p:txBody>
        </p:sp>
      </p:grpSp>
      <p:sp>
        <p:nvSpPr>
          <p:cNvPr id="499" name="Google Shape;499;p13"/>
          <p:cNvSpPr txBox="1"/>
          <p:nvPr/>
        </p:nvSpPr>
        <p:spPr>
          <a:xfrm>
            <a:off x="210408" y="4331739"/>
            <a:ext cx="2022966"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dirty="0">
                <a:solidFill>
                  <a:schemeClr val="dk1"/>
                </a:solidFill>
                <a:latin typeface="Arial"/>
                <a:ea typeface="Arial"/>
                <a:cs typeface="Arial"/>
                <a:sym typeface="Arial"/>
              </a:rPr>
              <a:t>WAVELENGTH </a:t>
            </a:r>
            <a:r>
              <a:rPr lang="en-US" sz="1400" b="1" dirty="0">
                <a:solidFill>
                  <a:schemeClr val="dk1"/>
                </a:solidFill>
                <a:latin typeface="Calibri"/>
                <a:ea typeface="Calibri"/>
                <a:cs typeface="Calibri"/>
                <a:sym typeface="Calibri"/>
              </a:rPr>
              <a:t>(μm)</a:t>
            </a:r>
            <a:endParaRPr dirty="0"/>
          </a:p>
        </p:txBody>
      </p:sp>
      <p:sp>
        <p:nvSpPr>
          <p:cNvPr id="500" name="Google Shape;500;p13"/>
          <p:cNvSpPr txBox="1"/>
          <p:nvPr/>
        </p:nvSpPr>
        <p:spPr>
          <a:xfrm>
            <a:off x="309154" y="5404503"/>
            <a:ext cx="1871389" cy="55399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rgbClr val="3A3838"/>
                </a:solidFill>
                <a:latin typeface="Arial"/>
                <a:ea typeface="Arial"/>
                <a:cs typeface="Arial"/>
                <a:sym typeface="Arial"/>
              </a:rPr>
              <a:t>Solar EMR</a:t>
            </a:r>
            <a:endParaRPr dirty="0"/>
          </a:p>
          <a:p>
            <a:pPr marL="0" marR="0" lvl="0" indent="0" algn="ctr" rtl="0">
              <a:spcBef>
                <a:spcPts val="0"/>
              </a:spcBef>
              <a:spcAft>
                <a:spcPts val="0"/>
              </a:spcAft>
              <a:buNone/>
            </a:pPr>
            <a:r>
              <a:rPr lang="en-US" sz="1400" b="1" dirty="0">
                <a:solidFill>
                  <a:srgbClr val="3A3838"/>
                </a:solidFill>
                <a:latin typeface="Arial"/>
                <a:ea typeface="Arial"/>
                <a:cs typeface="Arial"/>
                <a:sym typeface="Arial"/>
              </a:rPr>
              <a:t>top of atmosphere</a:t>
            </a:r>
            <a:endParaRP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87"/>
    </mc:Choice>
    <mc:Fallback xmlns="">
      <p:transition spd="slow" advTm="10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14"/>
          <p:cNvPicPr preferRelativeResize="0"/>
          <p:nvPr/>
        </p:nvPicPr>
        <p:blipFill rotWithShape="1">
          <a:blip r:embed="rId5">
            <a:alphaModFix/>
          </a:blip>
          <a:srcRect/>
          <a:stretch/>
        </p:blipFill>
        <p:spPr>
          <a:xfrm>
            <a:off x="1524000" y="2143433"/>
            <a:ext cx="8690500" cy="4161906"/>
          </a:xfrm>
          <a:prstGeom prst="rect">
            <a:avLst/>
          </a:prstGeom>
          <a:noFill/>
          <a:ln>
            <a:noFill/>
          </a:ln>
        </p:spPr>
      </p:pic>
      <p:sp>
        <p:nvSpPr>
          <p:cNvPr id="507" name="Google Shape;507;p14"/>
          <p:cNvSpPr txBox="1">
            <a:spLocks noGrp="1"/>
          </p:cNvSpPr>
          <p:nvPr>
            <p:ph type="title"/>
          </p:nvPr>
        </p:nvSpPr>
        <p:spPr>
          <a:xfrm>
            <a:off x="528298" y="11557"/>
            <a:ext cx="1071072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3200"/>
              <a:buFont typeface="Arial Narrow"/>
              <a:buNone/>
            </a:pPr>
            <a:r>
              <a:rPr lang="en-US" dirty="0">
                <a:latin typeface="Arial Narrow" panose="020B0606020202030204" pitchFamily="34" charset="0"/>
              </a:rPr>
              <a:t>Microwaves passes through the atmosphere without much attenuation</a:t>
            </a:r>
            <a:endParaRPr sz="3200" i="1" dirty="0">
              <a:latin typeface="Arial Narrow" panose="020B0606020202030204" pitchFamily="34" charset="0"/>
              <a:ea typeface="Calibri"/>
              <a:cs typeface="Calibri"/>
              <a:sym typeface="Calibri"/>
            </a:endParaRPr>
          </a:p>
        </p:txBody>
      </p:sp>
      <p:sp>
        <p:nvSpPr>
          <p:cNvPr id="508" name="Google Shape;508;p14"/>
          <p:cNvSpPr/>
          <p:nvPr/>
        </p:nvSpPr>
        <p:spPr>
          <a:xfrm>
            <a:off x="838201" y="983028"/>
            <a:ext cx="9376299" cy="1200288"/>
          </a:xfrm>
          <a:prstGeom prst="rect">
            <a:avLst/>
          </a:prstGeom>
          <a:noFill/>
          <a:ln>
            <a:noFill/>
          </a:ln>
        </p:spPr>
        <p:txBody>
          <a:bodyPr spcFirstLastPara="1" wrap="square" lIns="91425" tIns="45700" rIns="91425" bIns="45700" anchor="t" anchorCtr="0">
            <a:spAutoFit/>
          </a:bodyPr>
          <a:lstStyle/>
          <a:p>
            <a:pPr marL="0" marR="0" lvl="1" indent="0" algn="l" rtl="0">
              <a:spcBef>
                <a:spcPts val="0"/>
              </a:spcBef>
              <a:spcAft>
                <a:spcPts val="0"/>
              </a:spcAft>
              <a:buNone/>
            </a:pPr>
            <a:r>
              <a:rPr lang="en-US" sz="2400" b="0" i="0" u="none" strike="noStrike" cap="none" dirty="0">
                <a:solidFill>
                  <a:srgbClr val="262626"/>
                </a:solidFill>
                <a:latin typeface="Arial Narrow" panose="020B0606020202030204" pitchFamily="34" charset="0"/>
                <a:ea typeface="Calibri"/>
                <a:cs typeface="Calibri"/>
                <a:sym typeface="Calibri"/>
              </a:rPr>
              <a:t>In the </a:t>
            </a:r>
            <a:r>
              <a:rPr lang="en-US" sz="2400" b="1" i="0" u="none" strike="noStrike" cap="none" dirty="0">
                <a:solidFill>
                  <a:srgbClr val="262626"/>
                </a:solidFill>
                <a:latin typeface="Arial Narrow" panose="020B0606020202030204" pitchFamily="34" charset="0"/>
                <a:ea typeface="Calibri"/>
                <a:cs typeface="Calibri"/>
                <a:sym typeface="Calibri"/>
              </a:rPr>
              <a:t>microwave</a:t>
            </a:r>
            <a:r>
              <a:rPr lang="en-US" sz="2400" b="0" i="0" u="none" strike="noStrike" cap="none" dirty="0">
                <a:solidFill>
                  <a:srgbClr val="262626"/>
                </a:solidFill>
                <a:latin typeface="Arial Narrow" panose="020B0606020202030204" pitchFamily="34" charset="0"/>
                <a:ea typeface="Calibri"/>
                <a:cs typeface="Calibri"/>
                <a:sym typeface="Calibri"/>
              </a:rPr>
              <a:t>, atmosphere transmission is near 100%. </a:t>
            </a:r>
            <a:endParaRPr sz="2400" dirty="0">
              <a:latin typeface="Arial Narrow" panose="020B0606020202030204" pitchFamily="34" charset="0"/>
            </a:endParaRPr>
          </a:p>
          <a:p>
            <a:pPr marL="0" marR="0" lvl="1" indent="0" algn="l" rtl="0">
              <a:spcBef>
                <a:spcPts val="0"/>
              </a:spcBef>
              <a:spcAft>
                <a:spcPts val="0"/>
              </a:spcAft>
              <a:buNone/>
            </a:pPr>
            <a:r>
              <a:rPr lang="en-US" sz="2400" b="0" i="0" u="none" strike="noStrike" cap="none" dirty="0">
                <a:solidFill>
                  <a:srgbClr val="262626"/>
                </a:solidFill>
                <a:latin typeface="Arial Narrow" panose="020B0606020202030204" pitchFamily="34" charset="0"/>
                <a:ea typeface="Calibri"/>
                <a:cs typeface="Calibri"/>
                <a:sym typeface="Calibri"/>
              </a:rPr>
              <a:t>But emission in the </a:t>
            </a:r>
            <a:r>
              <a:rPr lang="en-US" sz="2400" b="1" i="0" u="none" strike="noStrike" cap="none" dirty="0">
                <a:solidFill>
                  <a:srgbClr val="262626"/>
                </a:solidFill>
                <a:latin typeface="Arial Narrow" panose="020B0606020202030204" pitchFamily="34" charset="0"/>
                <a:ea typeface="Calibri"/>
                <a:cs typeface="Calibri"/>
                <a:sym typeface="Calibri"/>
              </a:rPr>
              <a:t>microwave by </a:t>
            </a:r>
            <a:r>
              <a:rPr lang="en-US" sz="2400" b="0" i="0" u="none" strike="noStrike" cap="none" dirty="0">
                <a:solidFill>
                  <a:srgbClr val="262626"/>
                </a:solidFill>
                <a:latin typeface="Arial Narrow" panose="020B0606020202030204" pitchFamily="34" charset="0"/>
                <a:ea typeface="Calibri"/>
                <a:cs typeface="Calibri"/>
                <a:sym typeface="Calibri"/>
              </a:rPr>
              <a:t>are relatively weak, so </a:t>
            </a:r>
            <a:r>
              <a:rPr lang="en-US" sz="2400" b="0" i="0" u="none" strike="noStrike" cap="none" dirty="0">
                <a:solidFill>
                  <a:schemeClr val="dk1"/>
                </a:solidFill>
                <a:latin typeface="Arial Narrow" panose="020B0606020202030204" pitchFamily="34" charset="0"/>
                <a:ea typeface="Calibri"/>
                <a:cs typeface="Calibri"/>
                <a:sym typeface="Calibri"/>
              </a:rPr>
              <a:t>large antennas and large sensor footprints are needed to collect enough radiation for measurements</a:t>
            </a:r>
            <a:r>
              <a:rPr lang="en-US" sz="2400" b="0" i="0" u="none" strike="noStrike" cap="none" dirty="0">
                <a:solidFill>
                  <a:srgbClr val="262626"/>
                </a:solidFill>
                <a:latin typeface="Arial Narrow" panose="020B0606020202030204" pitchFamily="34" charset="0"/>
                <a:ea typeface="Calibri"/>
                <a:cs typeface="Calibri"/>
                <a:sym typeface="Calibri"/>
              </a:rPr>
              <a:t>.</a:t>
            </a:r>
            <a:endParaRPr sz="2400" dirty="0">
              <a:latin typeface="Arial Narrow" panose="020B0606020202030204" pitchFamily="34" charset="0"/>
            </a:endParaRPr>
          </a:p>
        </p:txBody>
      </p:sp>
      <p:sp>
        <p:nvSpPr>
          <p:cNvPr id="509" name="Google Shape;509;p14"/>
          <p:cNvSpPr/>
          <p:nvPr/>
        </p:nvSpPr>
        <p:spPr>
          <a:xfrm>
            <a:off x="6912085" y="2497395"/>
            <a:ext cx="2408899" cy="1179871"/>
          </a:xfrm>
          <a:prstGeom prst="rect">
            <a:avLst/>
          </a:prstGeom>
          <a:solidFill>
            <a:schemeClr val="accent1">
              <a:alpha val="57647"/>
            </a:schemeClr>
          </a:soli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10" name="Google Shape;510;p14"/>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grpSp>
        <p:nvGrpSpPr>
          <p:cNvPr id="511" name="Google Shape;511;p14"/>
          <p:cNvGrpSpPr/>
          <p:nvPr/>
        </p:nvGrpSpPr>
        <p:grpSpPr>
          <a:xfrm>
            <a:off x="309155" y="3819687"/>
            <a:ext cx="9723845" cy="2492714"/>
            <a:chOff x="309155" y="3819687"/>
            <a:chExt cx="9723845" cy="2492714"/>
          </a:xfrm>
        </p:grpSpPr>
        <p:cxnSp>
          <p:nvCxnSpPr>
            <p:cNvPr id="512" name="Google Shape;512;p14"/>
            <p:cNvCxnSpPr/>
            <p:nvPr/>
          </p:nvCxnSpPr>
          <p:spPr>
            <a:xfrm>
              <a:off x="2241550" y="4169633"/>
              <a:ext cx="7791450" cy="0"/>
            </a:xfrm>
            <a:prstGeom prst="straightConnector1">
              <a:avLst/>
            </a:prstGeom>
            <a:noFill/>
            <a:ln w="34925" cap="flat" cmpd="sng">
              <a:solidFill>
                <a:schemeClr val="dk1"/>
              </a:solidFill>
              <a:prstDash val="solid"/>
              <a:miter lim="800000"/>
              <a:headEnd type="none" w="sm" len="sm"/>
              <a:tailEnd type="none" w="sm" len="sm"/>
            </a:ln>
          </p:spPr>
        </p:cxnSp>
        <p:grpSp>
          <p:nvGrpSpPr>
            <p:cNvPr id="513" name="Google Shape;513;p14"/>
            <p:cNvGrpSpPr/>
            <p:nvPr/>
          </p:nvGrpSpPr>
          <p:grpSpPr>
            <a:xfrm>
              <a:off x="309155" y="3819687"/>
              <a:ext cx="9376591" cy="2492714"/>
              <a:chOff x="309155" y="3819687"/>
              <a:chExt cx="9376591" cy="2492714"/>
            </a:xfrm>
          </p:grpSpPr>
          <p:sp>
            <p:nvSpPr>
              <p:cNvPr id="514" name="Google Shape;514;p14"/>
              <p:cNvSpPr/>
              <p:nvPr/>
            </p:nvSpPr>
            <p:spPr>
              <a:xfrm>
                <a:off x="3505200" y="4184651"/>
                <a:ext cx="596900"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15" name="Google Shape;515;p14"/>
              <p:cNvSpPr/>
              <p:nvPr/>
            </p:nvSpPr>
            <p:spPr>
              <a:xfrm>
                <a:off x="3543300" y="3819687"/>
                <a:ext cx="412750"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516" name="Google Shape;516;p14"/>
              <p:cNvGrpSpPr/>
              <p:nvPr/>
            </p:nvGrpSpPr>
            <p:grpSpPr>
              <a:xfrm>
                <a:off x="309155" y="4521902"/>
                <a:ext cx="9376591" cy="1790499"/>
                <a:chOff x="309155" y="4278827"/>
                <a:chExt cx="9376591" cy="1790499"/>
              </a:xfrm>
            </p:grpSpPr>
            <p:sp>
              <p:nvSpPr>
                <p:cNvPr id="517" name="Google Shape;517;p14"/>
                <p:cNvSpPr/>
                <p:nvPr/>
              </p:nvSpPr>
              <p:spPr>
                <a:xfrm>
                  <a:off x="3055820" y="4278827"/>
                  <a:ext cx="1366965" cy="173285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518" name="Google Shape;518;p14"/>
                <p:cNvGrpSpPr/>
                <p:nvPr/>
              </p:nvGrpSpPr>
              <p:grpSpPr>
                <a:xfrm>
                  <a:off x="309155" y="4794567"/>
                  <a:ext cx="9376591" cy="1274759"/>
                  <a:chOff x="309155" y="4794567"/>
                  <a:chExt cx="9376591" cy="1274759"/>
                </a:xfrm>
              </p:grpSpPr>
              <p:sp>
                <p:nvSpPr>
                  <p:cNvPr id="519" name="Google Shape;519;p14"/>
                  <p:cNvSpPr txBox="1"/>
                  <p:nvPr/>
                </p:nvSpPr>
                <p:spPr>
                  <a:xfrm>
                    <a:off x="4510680" y="4962946"/>
                    <a:ext cx="136768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dk1"/>
                        </a:solidFill>
                        <a:latin typeface="Arial"/>
                        <a:ea typeface="Arial"/>
                        <a:cs typeface="Arial"/>
                        <a:sym typeface="Arial"/>
                      </a:rPr>
                      <a:t>EMR Intensity</a:t>
                    </a:r>
                    <a:endParaRPr dirty="0"/>
                  </a:p>
                </p:txBody>
              </p:sp>
              <p:cxnSp>
                <p:nvCxnSpPr>
                  <p:cNvPr id="520" name="Google Shape;520;p14"/>
                  <p:cNvCxnSpPr/>
                  <p:nvPr/>
                </p:nvCxnSpPr>
                <p:spPr>
                  <a:xfrm>
                    <a:off x="3026685" y="5474703"/>
                    <a:ext cx="478515" cy="144241"/>
                  </a:xfrm>
                  <a:prstGeom prst="straightConnector1">
                    <a:avLst/>
                  </a:prstGeom>
                  <a:noFill/>
                  <a:ln w="25400" cap="flat" cmpd="sng">
                    <a:solidFill>
                      <a:srgbClr val="757070"/>
                    </a:solidFill>
                    <a:prstDash val="solid"/>
                    <a:miter lim="800000"/>
                    <a:headEnd type="none" w="sm" len="sm"/>
                    <a:tailEnd type="triangle" w="med" len="med"/>
                  </a:ln>
                </p:spPr>
              </p:cxnSp>
              <p:grpSp>
                <p:nvGrpSpPr>
                  <p:cNvPr id="521" name="Google Shape;521;p14"/>
                  <p:cNvGrpSpPr/>
                  <p:nvPr/>
                </p:nvGrpSpPr>
                <p:grpSpPr>
                  <a:xfrm>
                    <a:off x="2353512" y="4794567"/>
                    <a:ext cx="7332234" cy="1274759"/>
                    <a:chOff x="2353512" y="4794567"/>
                    <a:chExt cx="7332234" cy="1274759"/>
                  </a:xfrm>
                </p:grpSpPr>
                <p:grpSp>
                  <p:nvGrpSpPr>
                    <p:cNvPr id="522" name="Google Shape;522;p14"/>
                    <p:cNvGrpSpPr/>
                    <p:nvPr/>
                  </p:nvGrpSpPr>
                  <p:grpSpPr>
                    <a:xfrm>
                      <a:off x="3105894" y="4794568"/>
                      <a:ext cx="6579852" cy="1274758"/>
                      <a:chOff x="2973636" y="4860629"/>
                      <a:chExt cx="6579852" cy="1274758"/>
                    </a:xfrm>
                  </p:grpSpPr>
                  <p:grpSp>
                    <p:nvGrpSpPr>
                      <p:cNvPr id="523" name="Google Shape;523;p14"/>
                      <p:cNvGrpSpPr/>
                      <p:nvPr/>
                    </p:nvGrpSpPr>
                    <p:grpSpPr>
                      <a:xfrm>
                        <a:off x="2973636" y="4860629"/>
                        <a:ext cx="4012674" cy="1273511"/>
                        <a:chOff x="3091882" y="2831956"/>
                        <a:chExt cx="4012674" cy="1273511"/>
                      </a:xfrm>
                    </p:grpSpPr>
                    <p:pic>
                      <p:nvPicPr>
                        <p:cNvPr id="524" name="Google Shape;524;p14"/>
                        <p:cNvPicPr preferRelativeResize="0"/>
                        <p:nvPr/>
                      </p:nvPicPr>
                      <p:blipFill rotWithShape="1">
                        <a:blip r:embed="rId6">
                          <a:alphaModFix/>
                        </a:blip>
                        <a:srcRect t="25511" r="60663" b="13227"/>
                        <a:stretch/>
                      </p:blipFill>
                      <p:spPr>
                        <a:xfrm>
                          <a:off x="3091882" y="2831957"/>
                          <a:ext cx="2262542" cy="1272551"/>
                        </a:xfrm>
                        <a:prstGeom prst="rect">
                          <a:avLst/>
                        </a:prstGeom>
                        <a:noFill/>
                        <a:ln>
                          <a:noFill/>
                        </a:ln>
                      </p:spPr>
                    </p:pic>
                    <p:pic>
                      <p:nvPicPr>
                        <p:cNvPr id="525" name="Google Shape;525;p14"/>
                        <p:cNvPicPr preferRelativeResize="0"/>
                        <p:nvPr/>
                      </p:nvPicPr>
                      <p:blipFill rotWithShape="1">
                        <a:blip r:embed="rId6">
                          <a:alphaModFix/>
                        </a:blip>
                        <a:srcRect l="19669" t="25511" r="60662" b="13227"/>
                        <a:stretch/>
                      </p:blipFill>
                      <p:spPr>
                        <a:xfrm>
                          <a:off x="4219131" y="2831956"/>
                          <a:ext cx="886841" cy="1272551"/>
                        </a:xfrm>
                        <a:prstGeom prst="rect">
                          <a:avLst/>
                        </a:prstGeom>
                        <a:noFill/>
                        <a:ln>
                          <a:noFill/>
                        </a:ln>
                      </p:spPr>
                    </p:pic>
                    <p:pic>
                      <p:nvPicPr>
                        <p:cNvPr id="526" name="Google Shape;526;p14"/>
                        <p:cNvPicPr preferRelativeResize="0"/>
                        <p:nvPr/>
                      </p:nvPicPr>
                      <p:blipFill rotWithShape="1">
                        <a:blip r:embed="rId6">
                          <a:alphaModFix/>
                        </a:blip>
                        <a:srcRect l="37321" t="25511" r="17165" b="13227"/>
                        <a:stretch/>
                      </p:blipFill>
                      <p:spPr>
                        <a:xfrm>
                          <a:off x="4995184" y="2832916"/>
                          <a:ext cx="2109372" cy="1272551"/>
                        </a:xfrm>
                        <a:prstGeom prst="rect">
                          <a:avLst/>
                        </a:prstGeom>
                        <a:noFill/>
                        <a:ln>
                          <a:noFill/>
                        </a:ln>
                      </p:spPr>
                    </p:pic>
                  </p:grpSp>
                  <p:grpSp>
                    <p:nvGrpSpPr>
                      <p:cNvPr id="527" name="Google Shape;527;p14"/>
                      <p:cNvGrpSpPr/>
                      <p:nvPr/>
                    </p:nvGrpSpPr>
                    <p:grpSpPr>
                      <a:xfrm>
                        <a:off x="5236178" y="4860629"/>
                        <a:ext cx="4317310" cy="1274758"/>
                        <a:chOff x="5236178" y="4860629"/>
                        <a:chExt cx="4317310" cy="1274758"/>
                      </a:xfrm>
                    </p:grpSpPr>
                    <p:pic>
                      <p:nvPicPr>
                        <p:cNvPr id="528" name="Google Shape;528;p14"/>
                        <p:cNvPicPr preferRelativeResize="0"/>
                        <p:nvPr/>
                      </p:nvPicPr>
                      <p:blipFill rotWithShape="1">
                        <a:blip r:embed="rId6">
                          <a:alphaModFix/>
                        </a:blip>
                        <a:srcRect l="55932" t="25511" r="19686" b="13227"/>
                        <a:stretch/>
                      </p:blipFill>
                      <p:spPr>
                        <a:xfrm>
                          <a:off x="8423522" y="4862836"/>
                          <a:ext cx="1129966" cy="1272551"/>
                        </a:xfrm>
                        <a:prstGeom prst="rect">
                          <a:avLst/>
                        </a:prstGeom>
                        <a:noFill/>
                        <a:ln>
                          <a:noFill/>
                        </a:ln>
                      </p:spPr>
                    </p:pic>
                    <p:pic>
                      <p:nvPicPr>
                        <p:cNvPr id="529" name="Google Shape;529;p14"/>
                        <p:cNvPicPr preferRelativeResize="0"/>
                        <p:nvPr/>
                      </p:nvPicPr>
                      <p:blipFill rotWithShape="1">
                        <a:blip r:embed="rId6">
                          <a:alphaModFix/>
                        </a:blip>
                        <a:srcRect l="55932" t="25511" r="21893" b="13227"/>
                        <a:stretch/>
                      </p:blipFill>
                      <p:spPr>
                        <a:xfrm>
                          <a:off x="6641433" y="4860629"/>
                          <a:ext cx="1027707" cy="1272551"/>
                        </a:xfrm>
                        <a:prstGeom prst="rect">
                          <a:avLst/>
                        </a:prstGeom>
                        <a:noFill/>
                        <a:ln>
                          <a:noFill/>
                        </a:ln>
                      </p:spPr>
                    </p:pic>
                    <p:pic>
                      <p:nvPicPr>
                        <p:cNvPr id="530" name="Google Shape;530;p14"/>
                        <p:cNvPicPr preferRelativeResize="0"/>
                        <p:nvPr/>
                      </p:nvPicPr>
                      <p:blipFill rotWithShape="1">
                        <a:blip r:embed="rId6">
                          <a:alphaModFix/>
                        </a:blip>
                        <a:srcRect l="55932" t="25511" r="21893" b="13227"/>
                        <a:stretch/>
                      </p:blipFill>
                      <p:spPr>
                        <a:xfrm>
                          <a:off x="7519980" y="4862346"/>
                          <a:ext cx="1027707" cy="1272551"/>
                        </a:xfrm>
                        <a:prstGeom prst="rect">
                          <a:avLst/>
                        </a:prstGeom>
                        <a:noFill/>
                        <a:ln>
                          <a:noFill/>
                        </a:ln>
                      </p:spPr>
                    </p:pic>
                    <p:cxnSp>
                      <p:nvCxnSpPr>
                        <p:cNvPr id="531" name="Google Shape;531;p14"/>
                        <p:cNvCxnSpPr/>
                        <p:nvPr/>
                      </p:nvCxnSpPr>
                      <p:spPr>
                        <a:xfrm flipH="1">
                          <a:off x="5236178" y="5396766"/>
                          <a:ext cx="1953610" cy="425380"/>
                        </a:xfrm>
                        <a:prstGeom prst="straightConnector1">
                          <a:avLst/>
                        </a:prstGeom>
                        <a:noFill/>
                        <a:ln w="25400" cap="flat" cmpd="sng">
                          <a:solidFill>
                            <a:schemeClr val="dk1"/>
                          </a:solidFill>
                          <a:prstDash val="solid"/>
                          <a:miter lim="800000"/>
                          <a:headEnd type="none" w="sm" len="sm"/>
                          <a:tailEnd type="triangle" w="med" len="med"/>
                        </a:ln>
                      </p:spPr>
                    </p:cxnSp>
                  </p:grpSp>
                </p:grpSp>
                <p:pic>
                  <p:nvPicPr>
                    <p:cNvPr id="532" name="Google Shape;532;p14"/>
                    <p:cNvPicPr preferRelativeResize="0"/>
                    <p:nvPr/>
                  </p:nvPicPr>
                  <p:blipFill rotWithShape="1">
                    <a:blip r:embed="rId6">
                      <a:alphaModFix/>
                    </a:blip>
                    <a:srcRect l="38767" t="25511" r="40452" b="13227"/>
                    <a:stretch/>
                  </p:blipFill>
                  <p:spPr>
                    <a:xfrm>
                      <a:off x="2397042" y="4794568"/>
                      <a:ext cx="963059" cy="1272551"/>
                    </a:xfrm>
                    <a:prstGeom prst="rect">
                      <a:avLst/>
                    </a:prstGeom>
                    <a:noFill/>
                    <a:ln>
                      <a:noFill/>
                    </a:ln>
                  </p:spPr>
                </p:pic>
                <p:pic>
                  <p:nvPicPr>
                    <p:cNvPr id="533" name="Google Shape;533;p14"/>
                    <p:cNvPicPr preferRelativeResize="0"/>
                    <p:nvPr/>
                  </p:nvPicPr>
                  <p:blipFill rotWithShape="1">
                    <a:blip r:embed="rId6">
                      <a:alphaModFix/>
                    </a:blip>
                    <a:srcRect l="2650" t="25511" r="95639" b="13227"/>
                    <a:stretch/>
                  </p:blipFill>
                  <p:spPr>
                    <a:xfrm>
                      <a:off x="2353512" y="4794567"/>
                      <a:ext cx="79264" cy="1272551"/>
                    </a:xfrm>
                    <a:prstGeom prst="rect">
                      <a:avLst/>
                    </a:prstGeom>
                    <a:noFill/>
                    <a:ln>
                      <a:noFill/>
                    </a:ln>
                  </p:spPr>
                </p:pic>
              </p:grpSp>
              <p:sp>
                <p:nvSpPr>
                  <p:cNvPr id="534" name="Google Shape;534;p14"/>
                  <p:cNvSpPr txBox="1"/>
                  <p:nvPr/>
                </p:nvSpPr>
                <p:spPr>
                  <a:xfrm>
                    <a:off x="7293178" y="5145207"/>
                    <a:ext cx="213712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Arial"/>
                        <a:ea typeface="Arial"/>
                        <a:cs typeface="Arial"/>
                        <a:sym typeface="Arial"/>
                      </a:rPr>
                      <a:t>emitted by the earth</a:t>
                    </a:r>
                    <a:endParaRPr dirty="0"/>
                  </a:p>
                </p:txBody>
              </p:sp>
              <p:sp>
                <p:nvSpPr>
                  <p:cNvPr id="535" name="Google Shape;535;p14"/>
                  <p:cNvSpPr txBox="1"/>
                  <p:nvPr/>
                </p:nvSpPr>
                <p:spPr>
                  <a:xfrm>
                    <a:off x="309155" y="5161428"/>
                    <a:ext cx="199926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3A3838"/>
                        </a:solidFill>
                        <a:latin typeface="Arial"/>
                        <a:ea typeface="Arial"/>
                        <a:cs typeface="Arial"/>
                        <a:sym typeface="Arial"/>
                      </a:rPr>
                      <a:t>emitted by the sun</a:t>
                    </a:r>
                    <a:endParaRPr dirty="0"/>
                  </a:p>
                </p:txBody>
              </p:sp>
              <p:sp>
                <p:nvSpPr>
                  <p:cNvPr id="536" name="Google Shape;536;p14"/>
                  <p:cNvSpPr/>
                  <p:nvPr/>
                </p:nvSpPr>
                <p:spPr>
                  <a:xfrm>
                    <a:off x="2432776" y="5670550"/>
                    <a:ext cx="345508" cy="18415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537" name="Google Shape;537;p14"/>
                  <p:cNvCxnSpPr>
                    <a:stCxn id="535" idx="3"/>
                  </p:cNvCxnSpPr>
                  <p:nvPr/>
                </p:nvCxnSpPr>
                <p:spPr>
                  <a:xfrm>
                    <a:off x="2308420" y="5330705"/>
                    <a:ext cx="1274400" cy="193200"/>
                  </a:xfrm>
                  <a:prstGeom prst="straightConnector1">
                    <a:avLst/>
                  </a:prstGeom>
                  <a:noFill/>
                  <a:ln w="25400" cap="flat" cmpd="sng">
                    <a:solidFill>
                      <a:schemeClr val="dk1"/>
                    </a:solidFill>
                    <a:prstDash val="solid"/>
                    <a:miter lim="800000"/>
                    <a:headEnd type="none" w="sm" len="sm"/>
                    <a:tailEnd type="triangle" w="med" len="med"/>
                  </a:ln>
                </p:spPr>
              </p:cxnSp>
            </p:grpSp>
          </p:grpSp>
        </p:grpSp>
      </p:grpSp>
      <p:sp>
        <p:nvSpPr>
          <p:cNvPr id="538" name="Google Shape;538;p14"/>
          <p:cNvSpPr/>
          <p:nvPr/>
        </p:nvSpPr>
        <p:spPr>
          <a:xfrm>
            <a:off x="9163799" y="4557821"/>
            <a:ext cx="1167651"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39" name="Google Shape;539;p14"/>
          <p:cNvSpPr txBox="1"/>
          <p:nvPr/>
        </p:nvSpPr>
        <p:spPr>
          <a:xfrm>
            <a:off x="1484508" y="2083302"/>
            <a:ext cx="854849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cap="small" dirty="0">
                <a:solidFill>
                  <a:schemeClr val="dk1"/>
                </a:solidFill>
                <a:latin typeface="Arial"/>
                <a:ea typeface="Arial"/>
                <a:cs typeface="Arial"/>
                <a:sym typeface="Arial"/>
              </a:rPr>
              <a:t>Atmospheric Transmission</a:t>
            </a:r>
            <a:endParaRPr dirty="0"/>
          </a:p>
        </p:txBody>
      </p:sp>
      <p:sp>
        <p:nvSpPr>
          <p:cNvPr id="540" name="Google Shape;540;p14"/>
          <p:cNvSpPr txBox="1"/>
          <p:nvPr/>
        </p:nvSpPr>
        <p:spPr>
          <a:xfrm>
            <a:off x="2397043" y="4756208"/>
            <a:ext cx="720080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cap="small" dirty="0">
                <a:solidFill>
                  <a:schemeClr val="dk1"/>
                </a:solidFill>
                <a:latin typeface="Arial"/>
                <a:ea typeface="Arial"/>
                <a:cs typeface="Arial"/>
                <a:sym typeface="Arial"/>
              </a:rPr>
              <a:t>Emitted EMR Intensity</a:t>
            </a:r>
            <a:endParaRPr dirty="0"/>
          </a:p>
        </p:txBody>
      </p:sp>
      <p:grpSp>
        <p:nvGrpSpPr>
          <p:cNvPr id="541" name="Google Shape;541;p14"/>
          <p:cNvGrpSpPr/>
          <p:nvPr/>
        </p:nvGrpSpPr>
        <p:grpSpPr>
          <a:xfrm>
            <a:off x="2168742" y="4297394"/>
            <a:ext cx="7789450" cy="400110"/>
            <a:chOff x="2168742" y="4297394"/>
            <a:chExt cx="7789450" cy="400110"/>
          </a:xfrm>
        </p:grpSpPr>
        <p:sp>
          <p:nvSpPr>
            <p:cNvPr id="542" name="Google Shape;542;p14"/>
            <p:cNvSpPr/>
            <p:nvPr/>
          </p:nvSpPr>
          <p:spPr>
            <a:xfrm>
              <a:off x="2168742" y="4297394"/>
              <a:ext cx="7789450" cy="4001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43" name="Google Shape;543;p14"/>
            <p:cNvSpPr txBox="1"/>
            <p:nvPr/>
          </p:nvSpPr>
          <p:spPr>
            <a:xfrm>
              <a:off x="6558881"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3</a:t>
              </a:r>
              <a:endParaRPr dirty="0"/>
            </a:p>
          </p:txBody>
        </p:sp>
        <p:sp>
          <p:nvSpPr>
            <p:cNvPr id="544" name="Google Shape;544;p14"/>
            <p:cNvSpPr txBox="1"/>
            <p:nvPr/>
          </p:nvSpPr>
          <p:spPr>
            <a:xfrm>
              <a:off x="3089343"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-1</a:t>
              </a:r>
              <a:endParaRPr dirty="0"/>
            </a:p>
          </p:txBody>
        </p:sp>
        <p:sp>
          <p:nvSpPr>
            <p:cNvPr id="545" name="Google Shape;545;p14"/>
            <p:cNvSpPr txBox="1"/>
            <p:nvPr/>
          </p:nvSpPr>
          <p:spPr>
            <a:xfrm>
              <a:off x="2168742"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-2</a:t>
              </a:r>
              <a:endParaRPr dirty="0"/>
            </a:p>
          </p:txBody>
        </p:sp>
        <p:sp>
          <p:nvSpPr>
            <p:cNvPr id="546" name="Google Shape;546;p14"/>
            <p:cNvSpPr txBox="1"/>
            <p:nvPr/>
          </p:nvSpPr>
          <p:spPr>
            <a:xfrm>
              <a:off x="4013366"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-0</a:t>
              </a:r>
              <a:endParaRPr dirty="0"/>
            </a:p>
          </p:txBody>
        </p:sp>
        <p:sp>
          <p:nvSpPr>
            <p:cNvPr id="547" name="Google Shape;547;p14"/>
            <p:cNvSpPr txBox="1"/>
            <p:nvPr/>
          </p:nvSpPr>
          <p:spPr>
            <a:xfrm>
              <a:off x="5728412"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2</a:t>
              </a:r>
              <a:endParaRPr dirty="0"/>
            </a:p>
          </p:txBody>
        </p:sp>
        <p:sp>
          <p:nvSpPr>
            <p:cNvPr id="548" name="Google Shape;548;p14"/>
            <p:cNvSpPr txBox="1"/>
            <p:nvPr/>
          </p:nvSpPr>
          <p:spPr>
            <a:xfrm>
              <a:off x="7426440"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4</a:t>
              </a:r>
              <a:endParaRPr dirty="0"/>
            </a:p>
          </p:txBody>
        </p:sp>
        <p:sp>
          <p:nvSpPr>
            <p:cNvPr id="549" name="Google Shape;549;p14"/>
            <p:cNvSpPr txBox="1"/>
            <p:nvPr/>
          </p:nvSpPr>
          <p:spPr>
            <a:xfrm>
              <a:off x="9281902"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6</a:t>
              </a:r>
              <a:endParaRPr dirty="0"/>
            </a:p>
          </p:txBody>
        </p:sp>
        <p:sp>
          <p:nvSpPr>
            <p:cNvPr id="550" name="Google Shape;550;p14"/>
            <p:cNvSpPr txBox="1"/>
            <p:nvPr/>
          </p:nvSpPr>
          <p:spPr>
            <a:xfrm>
              <a:off x="4851654"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1</a:t>
              </a:r>
              <a:endParaRPr dirty="0"/>
            </a:p>
          </p:txBody>
        </p:sp>
        <p:sp>
          <p:nvSpPr>
            <p:cNvPr id="551" name="Google Shape;551;p14"/>
            <p:cNvSpPr txBox="1"/>
            <p:nvPr/>
          </p:nvSpPr>
          <p:spPr>
            <a:xfrm>
              <a:off x="8327320"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a:t>
              </a:r>
              <a:r>
                <a:rPr lang="en-US" sz="2000" b="1" baseline="30000" dirty="0">
                  <a:solidFill>
                    <a:schemeClr val="dk1"/>
                  </a:solidFill>
                  <a:latin typeface="Calibri"/>
                  <a:ea typeface="Calibri"/>
                  <a:cs typeface="Calibri"/>
                  <a:sym typeface="Calibri"/>
                </a:rPr>
                <a:t>5</a:t>
              </a:r>
              <a:endParaRPr dirty="0"/>
            </a:p>
          </p:txBody>
        </p:sp>
      </p:grpSp>
      <p:sp>
        <p:nvSpPr>
          <p:cNvPr id="552" name="Google Shape;552;p14"/>
          <p:cNvSpPr txBox="1"/>
          <p:nvPr/>
        </p:nvSpPr>
        <p:spPr>
          <a:xfrm>
            <a:off x="210408" y="4331739"/>
            <a:ext cx="2022966"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dirty="0">
                <a:solidFill>
                  <a:schemeClr val="dk1"/>
                </a:solidFill>
                <a:latin typeface="Arial"/>
                <a:ea typeface="Arial"/>
                <a:cs typeface="Arial"/>
                <a:sym typeface="Arial"/>
              </a:rPr>
              <a:t>WAVELENGTH </a:t>
            </a:r>
            <a:r>
              <a:rPr lang="en-US" sz="1400" b="1" dirty="0">
                <a:solidFill>
                  <a:schemeClr val="dk1"/>
                </a:solidFill>
                <a:latin typeface="Calibri"/>
                <a:ea typeface="Calibri"/>
                <a:cs typeface="Calibri"/>
                <a:sym typeface="Calibri"/>
              </a:rPr>
              <a:t>(μm)</a:t>
            </a:r>
            <a:endParaRPr dirty="0"/>
          </a:p>
        </p:txBody>
      </p:sp>
      <p:sp>
        <p:nvSpPr>
          <p:cNvPr id="553" name="Google Shape;553;p14"/>
          <p:cNvSpPr txBox="1"/>
          <p:nvPr/>
        </p:nvSpPr>
        <p:spPr>
          <a:xfrm>
            <a:off x="309154" y="5404503"/>
            <a:ext cx="1871389" cy="55399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rgbClr val="3A3838"/>
                </a:solidFill>
                <a:latin typeface="Arial"/>
                <a:ea typeface="Arial"/>
                <a:cs typeface="Arial"/>
                <a:sym typeface="Arial"/>
              </a:rPr>
              <a:t>Solar EMR</a:t>
            </a:r>
            <a:endParaRPr dirty="0"/>
          </a:p>
          <a:p>
            <a:pPr marL="0" marR="0" lvl="0" indent="0" algn="ctr" rtl="0">
              <a:spcBef>
                <a:spcPts val="0"/>
              </a:spcBef>
              <a:spcAft>
                <a:spcPts val="0"/>
              </a:spcAft>
              <a:buNone/>
            </a:pPr>
            <a:r>
              <a:rPr lang="en-US" sz="1400" b="1" dirty="0">
                <a:solidFill>
                  <a:srgbClr val="3A3838"/>
                </a:solidFill>
                <a:latin typeface="Arial"/>
                <a:ea typeface="Arial"/>
                <a:cs typeface="Arial"/>
                <a:sym typeface="Arial"/>
              </a:rPr>
              <a:t>top of atmosphere</a:t>
            </a:r>
            <a:endParaRP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453"/>
    </mc:Choice>
    <mc:Fallback xmlns="">
      <p:transition spd="slow" advTm="10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5"/>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3200"/>
              <a:buFont typeface="Arial Narrow"/>
              <a:buNone/>
            </a:pPr>
            <a:r>
              <a:rPr lang="en-US" dirty="0">
                <a:latin typeface="Arial Narrow" panose="020B0606020202030204" pitchFamily="34" charset="0"/>
              </a:rPr>
              <a:t>EMR is also affected by the </a:t>
            </a:r>
            <a:br>
              <a:rPr lang="en-US" dirty="0">
                <a:latin typeface="Arial Narrow" panose="020B0606020202030204" pitchFamily="34" charset="0"/>
              </a:rPr>
            </a:br>
            <a:r>
              <a:rPr lang="en-US" dirty="0">
                <a:latin typeface="Arial Narrow" panose="020B0606020202030204" pitchFamily="34" charset="0"/>
              </a:rPr>
              <a:t>water properties</a:t>
            </a:r>
            <a:endParaRPr dirty="0">
              <a:latin typeface="Arial Narrow" panose="020B0606020202030204" pitchFamily="34" charset="0"/>
            </a:endParaRPr>
          </a:p>
        </p:txBody>
      </p:sp>
      <p:sp>
        <p:nvSpPr>
          <p:cNvPr id="560" name="Google Shape;560;p15"/>
          <p:cNvSpPr txBox="1">
            <a:spLocks noGrp="1"/>
          </p:cNvSpPr>
          <p:nvPr>
            <p:ph type="sldNum" idx="12"/>
          </p:nvPr>
        </p:nvSpPr>
        <p:spPr>
          <a:xfrm>
            <a:off x="11214980" y="6441410"/>
            <a:ext cx="1104014"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15</a:t>
            </a:fld>
            <a:endParaRPr sz="1200" b="0" i="0" u="none" strike="noStrike" cap="none" dirty="0">
              <a:solidFill>
                <a:srgbClr val="888888"/>
              </a:solidFill>
              <a:latin typeface="Calibri"/>
              <a:ea typeface="Calibri"/>
              <a:cs typeface="Calibri"/>
              <a:sym typeface="Calibri"/>
            </a:endParaRPr>
          </a:p>
        </p:txBody>
      </p:sp>
      <p:sp>
        <p:nvSpPr>
          <p:cNvPr id="561" name="Google Shape;561;p15"/>
          <p:cNvSpPr/>
          <p:nvPr/>
        </p:nvSpPr>
        <p:spPr>
          <a:xfrm>
            <a:off x="4913638" y="490097"/>
            <a:ext cx="6858000" cy="2928491"/>
          </a:xfrm>
          <a:prstGeom prst="rect">
            <a:avLst/>
          </a:prstGeom>
          <a:solidFill>
            <a:srgbClr val="DDEAF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800"/>
              <a:buFont typeface="Calibri"/>
              <a:buNone/>
            </a:pPr>
            <a:endParaRPr sz="4800" b="0" i="0" u="none" strike="noStrike" cap="none" dirty="0">
              <a:solidFill>
                <a:srgbClr val="000000"/>
              </a:solidFill>
              <a:latin typeface="Calibri"/>
              <a:ea typeface="Calibri"/>
              <a:cs typeface="Calibri"/>
              <a:sym typeface="Calibri"/>
            </a:endParaRPr>
          </a:p>
        </p:txBody>
      </p:sp>
      <p:sp>
        <p:nvSpPr>
          <p:cNvPr id="562" name="Google Shape;562;p15"/>
          <p:cNvSpPr/>
          <p:nvPr/>
        </p:nvSpPr>
        <p:spPr>
          <a:xfrm>
            <a:off x="4913638" y="3451454"/>
            <a:ext cx="6858000" cy="2736020"/>
          </a:xfrm>
          <a:prstGeom prst="rect">
            <a:avLst/>
          </a:prstGeom>
          <a:solidFill>
            <a:srgbClr val="9CC2E5"/>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dirty="0">
              <a:solidFill>
                <a:srgbClr val="000000"/>
              </a:solidFill>
              <a:latin typeface="Calibri"/>
              <a:ea typeface="Calibri"/>
              <a:cs typeface="Calibri"/>
              <a:sym typeface="Calibri"/>
            </a:endParaRPr>
          </a:p>
        </p:txBody>
      </p:sp>
      <p:sp>
        <p:nvSpPr>
          <p:cNvPr id="563" name="Google Shape;563;p15"/>
          <p:cNvSpPr/>
          <p:nvPr/>
        </p:nvSpPr>
        <p:spPr>
          <a:xfrm rot="-2706849" flipH="1">
            <a:off x="5743947" y="1829090"/>
            <a:ext cx="370431" cy="1877362"/>
          </a:xfrm>
          <a:prstGeom prst="downArrow">
            <a:avLst>
              <a:gd name="adj1" fmla="val 50000"/>
              <a:gd name="adj2" fmla="val 50000"/>
            </a:avLst>
          </a:prstGeom>
          <a:gradFill>
            <a:gsLst>
              <a:gs pos="0">
                <a:srgbClr val="C00000"/>
              </a:gs>
              <a:gs pos="50000">
                <a:srgbClr val="C00000">
                  <a:alpha val="60000"/>
                </a:srgbClr>
              </a:gs>
              <a:gs pos="100000">
                <a:srgbClr val="C0000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64" name="Google Shape;564;p15"/>
          <p:cNvSpPr/>
          <p:nvPr/>
        </p:nvSpPr>
        <p:spPr>
          <a:xfrm rot="-2706849" flipH="1">
            <a:off x="5896494" y="1522220"/>
            <a:ext cx="370431" cy="2235895"/>
          </a:xfrm>
          <a:prstGeom prst="downArrow">
            <a:avLst>
              <a:gd name="adj1" fmla="val 50348"/>
              <a:gd name="adj2" fmla="val 50000"/>
            </a:avLst>
          </a:prstGeom>
          <a:gradFill>
            <a:gsLst>
              <a:gs pos="0">
                <a:srgbClr val="FF0000"/>
              </a:gs>
              <a:gs pos="50000">
                <a:srgbClr val="FF0000">
                  <a:alpha val="60000"/>
                </a:srgbClr>
              </a:gs>
              <a:gs pos="100000">
                <a:srgbClr val="FF000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65" name="Google Shape;565;p15"/>
          <p:cNvSpPr/>
          <p:nvPr/>
        </p:nvSpPr>
        <p:spPr>
          <a:xfrm rot="-2706849" flipH="1">
            <a:off x="6119983" y="1380520"/>
            <a:ext cx="370431" cy="2403142"/>
          </a:xfrm>
          <a:prstGeom prst="downArrow">
            <a:avLst>
              <a:gd name="adj1" fmla="val 50000"/>
              <a:gd name="adj2" fmla="val 50000"/>
            </a:avLst>
          </a:prstGeom>
          <a:gradFill>
            <a:gsLst>
              <a:gs pos="0">
                <a:srgbClr val="FFC000"/>
              </a:gs>
              <a:gs pos="50000">
                <a:srgbClr val="FFC000">
                  <a:alpha val="60000"/>
                </a:srgbClr>
              </a:gs>
              <a:gs pos="100000">
                <a:srgbClr val="FFC00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66" name="Google Shape;566;p15"/>
          <p:cNvSpPr/>
          <p:nvPr/>
        </p:nvSpPr>
        <p:spPr>
          <a:xfrm rot="-2706849" flipH="1">
            <a:off x="6318347" y="1202947"/>
            <a:ext cx="370431" cy="2611448"/>
          </a:xfrm>
          <a:prstGeom prst="downArrow">
            <a:avLst>
              <a:gd name="adj1" fmla="val 50000"/>
              <a:gd name="adj2" fmla="val 50000"/>
            </a:avLst>
          </a:prstGeom>
          <a:gradFill>
            <a:gsLst>
              <a:gs pos="0">
                <a:srgbClr val="FFFF00"/>
              </a:gs>
              <a:gs pos="50000">
                <a:srgbClr val="FFFF00">
                  <a:alpha val="60000"/>
                </a:srgbClr>
              </a:gs>
              <a:gs pos="100000">
                <a:srgbClr val="FFFF0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67" name="Google Shape;567;p15"/>
          <p:cNvSpPr/>
          <p:nvPr/>
        </p:nvSpPr>
        <p:spPr>
          <a:xfrm rot="-2706849" flipH="1">
            <a:off x="6523686" y="1015768"/>
            <a:ext cx="370431" cy="2830876"/>
          </a:xfrm>
          <a:prstGeom prst="downArrow">
            <a:avLst>
              <a:gd name="adj1" fmla="val 50000"/>
              <a:gd name="adj2" fmla="val 50000"/>
            </a:avLst>
          </a:prstGeom>
          <a:gradFill>
            <a:gsLst>
              <a:gs pos="0">
                <a:srgbClr val="00B050"/>
              </a:gs>
              <a:gs pos="50000">
                <a:srgbClr val="00B050">
                  <a:alpha val="60000"/>
                </a:srgbClr>
              </a:gs>
              <a:gs pos="100000">
                <a:srgbClr val="00B05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68" name="Google Shape;568;p15"/>
          <p:cNvSpPr/>
          <p:nvPr/>
        </p:nvSpPr>
        <p:spPr>
          <a:xfrm rot="-2706849" flipH="1">
            <a:off x="6736191" y="871204"/>
            <a:ext cx="370431" cy="2999262"/>
          </a:xfrm>
          <a:prstGeom prst="downArrow">
            <a:avLst>
              <a:gd name="adj1" fmla="val 50000"/>
              <a:gd name="adj2" fmla="val 50000"/>
            </a:avLst>
          </a:prstGeom>
          <a:gradFill>
            <a:gsLst>
              <a:gs pos="0">
                <a:srgbClr val="0070C0"/>
              </a:gs>
              <a:gs pos="50000">
                <a:srgbClr val="0070C0">
                  <a:alpha val="60000"/>
                </a:srgbClr>
              </a:gs>
              <a:gs pos="100000">
                <a:srgbClr val="0070C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69" name="Google Shape;569;p15"/>
          <p:cNvSpPr/>
          <p:nvPr/>
        </p:nvSpPr>
        <p:spPr>
          <a:xfrm rot="-2706849" flipH="1">
            <a:off x="7016359" y="888958"/>
            <a:ext cx="370431" cy="2978420"/>
          </a:xfrm>
          <a:prstGeom prst="downArrow">
            <a:avLst>
              <a:gd name="adj1" fmla="val 50000"/>
              <a:gd name="adj2" fmla="val 50000"/>
            </a:avLst>
          </a:prstGeom>
          <a:gradFill>
            <a:gsLst>
              <a:gs pos="0">
                <a:srgbClr val="7030A0"/>
              </a:gs>
              <a:gs pos="50000">
                <a:srgbClr val="7030A0">
                  <a:alpha val="60000"/>
                </a:srgbClr>
              </a:gs>
              <a:gs pos="100000">
                <a:srgbClr val="7030A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70" name="Google Shape;570;p15"/>
          <p:cNvSpPr/>
          <p:nvPr/>
        </p:nvSpPr>
        <p:spPr>
          <a:xfrm rot="10800000" flipH="1">
            <a:off x="4882930" y="3418588"/>
            <a:ext cx="6888708" cy="55660"/>
          </a:xfrm>
          <a:custGeom>
            <a:avLst/>
            <a:gdLst/>
            <a:ahLst/>
            <a:cxnLst/>
            <a:rect l="l" t="t" r="r" b="b"/>
            <a:pathLst>
              <a:path w="9184944" h="307073" extrusionOk="0">
                <a:moveTo>
                  <a:pt x="0" y="168322"/>
                </a:moveTo>
                <a:cubicBezTo>
                  <a:pt x="176284" y="89847"/>
                  <a:pt x="352568" y="11372"/>
                  <a:pt x="545911" y="31844"/>
                </a:cubicBezTo>
                <a:cubicBezTo>
                  <a:pt x="739254" y="52316"/>
                  <a:pt x="941696" y="293427"/>
                  <a:pt x="1160060" y="291152"/>
                </a:cubicBezTo>
                <a:cubicBezTo>
                  <a:pt x="1378424" y="288877"/>
                  <a:pt x="1626359" y="25020"/>
                  <a:pt x="1856096" y="18196"/>
                </a:cubicBezTo>
                <a:cubicBezTo>
                  <a:pt x="2085833" y="11372"/>
                  <a:pt x="2315571" y="250208"/>
                  <a:pt x="2538484" y="250208"/>
                </a:cubicBezTo>
                <a:cubicBezTo>
                  <a:pt x="2761397" y="250208"/>
                  <a:pt x="2952466" y="13647"/>
                  <a:pt x="3193576" y="18196"/>
                </a:cubicBezTo>
                <a:cubicBezTo>
                  <a:pt x="3434686" y="22745"/>
                  <a:pt x="3723565" y="277504"/>
                  <a:pt x="3985147" y="277504"/>
                </a:cubicBezTo>
                <a:cubicBezTo>
                  <a:pt x="4246729" y="277504"/>
                  <a:pt x="4521959" y="13647"/>
                  <a:pt x="4763069" y="18196"/>
                </a:cubicBezTo>
                <a:cubicBezTo>
                  <a:pt x="5004179" y="22745"/>
                  <a:pt x="5208896" y="307073"/>
                  <a:pt x="5431809" y="304799"/>
                </a:cubicBezTo>
                <a:cubicBezTo>
                  <a:pt x="5654722" y="302525"/>
                  <a:pt x="5873086" y="9098"/>
                  <a:pt x="6100549" y="4549"/>
                </a:cubicBezTo>
                <a:cubicBezTo>
                  <a:pt x="6328012" y="0"/>
                  <a:pt x="6589594" y="275230"/>
                  <a:pt x="6796585" y="277504"/>
                </a:cubicBezTo>
                <a:cubicBezTo>
                  <a:pt x="7003576" y="279778"/>
                  <a:pt x="7135505" y="18196"/>
                  <a:pt x="7342496" y="18196"/>
                </a:cubicBezTo>
                <a:cubicBezTo>
                  <a:pt x="7549487" y="18196"/>
                  <a:pt x="7838365" y="277504"/>
                  <a:pt x="8038532" y="277504"/>
                </a:cubicBezTo>
                <a:cubicBezTo>
                  <a:pt x="8238699" y="277504"/>
                  <a:pt x="8352430" y="15921"/>
                  <a:pt x="8543499" y="18196"/>
                </a:cubicBezTo>
                <a:cubicBezTo>
                  <a:pt x="8734568" y="20471"/>
                  <a:pt x="8959756" y="155811"/>
                  <a:pt x="9184944" y="291152"/>
                </a:cubicBezTo>
              </a:path>
            </a:pathLst>
          </a:custGeom>
          <a:noFill/>
          <a:ln w="412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dirty="0">
              <a:solidFill>
                <a:srgbClr val="000000"/>
              </a:solidFill>
              <a:latin typeface="Calibri"/>
              <a:ea typeface="Calibri"/>
              <a:cs typeface="Calibri"/>
              <a:sym typeface="Calibri"/>
            </a:endParaRPr>
          </a:p>
        </p:txBody>
      </p:sp>
      <p:sp>
        <p:nvSpPr>
          <p:cNvPr id="571" name="Google Shape;571;p15"/>
          <p:cNvSpPr/>
          <p:nvPr/>
        </p:nvSpPr>
        <p:spPr>
          <a:xfrm flipH="1">
            <a:off x="6539722" y="3604886"/>
            <a:ext cx="370431" cy="318928"/>
          </a:xfrm>
          <a:prstGeom prst="downArrow">
            <a:avLst>
              <a:gd name="adj1" fmla="val 50000"/>
              <a:gd name="adj2" fmla="val 50000"/>
            </a:avLst>
          </a:prstGeom>
          <a:gradFill>
            <a:gsLst>
              <a:gs pos="0">
                <a:srgbClr val="FF0000"/>
              </a:gs>
              <a:gs pos="50000">
                <a:srgbClr val="FF0000">
                  <a:alpha val="60000"/>
                </a:srgbClr>
              </a:gs>
              <a:gs pos="100000">
                <a:srgbClr val="FF000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72" name="Google Shape;572;p15"/>
          <p:cNvSpPr/>
          <p:nvPr/>
        </p:nvSpPr>
        <p:spPr>
          <a:xfrm flipH="1">
            <a:off x="6855561" y="3583132"/>
            <a:ext cx="370431" cy="473573"/>
          </a:xfrm>
          <a:prstGeom prst="downArrow">
            <a:avLst>
              <a:gd name="adj1" fmla="val 50000"/>
              <a:gd name="adj2" fmla="val 50000"/>
            </a:avLst>
          </a:prstGeom>
          <a:gradFill>
            <a:gsLst>
              <a:gs pos="0">
                <a:srgbClr val="FFC000"/>
              </a:gs>
              <a:gs pos="50000">
                <a:srgbClr val="FFC000">
                  <a:alpha val="60000"/>
                </a:srgbClr>
              </a:gs>
              <a:gs pos="100000">
                <a:srgbClr val="FFC00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73" name="Google Shape;573;p15"/>
          <p:cNvSpPr/>
          <p:nvPr/>
        </p:nvSpPr>
        <p:spPr>
          <a:xfrm flipH="1">
            <a:off x="7171399" y="3581109"/>
            <a:ext cx="370431" cy="608210"/>
          </a:xfrm>
          <a:prstGeom prst="downArrow">
            <a:avLst>
              <a:gd name="adj1" fmla="val 50000"/>
              <a:gd name="adj2" fmla="val 50000"/>
            </a:avLst>
          </a:prstGeom>
          <a:gradFill>
            <a:gsLst>
              <a:gs pos="0">
                <a:srgbClr val="FFFF00"/>
              </a:gs>
              <a:gs pos="50000">
                <a:srgbClr val="FFFF00">
                  <a:alpha val="60000"/>
                </a:srgbClr>
              </a:gs>
              <a:gs pos="100000">
                <a:srgbClr val="FFFF0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74" name="Google Shape;574;p15"/>
          <p:cNvSpPr/>
          <p:nvPr/>
        </p:nvSpPr>
        <p:spPr>
          <a:xfrm flipH="1">
            <a:off x="7472034" y="3580092"/>
            <a:ext cx="370431" cy="1382239"/>
          </a:xfrm>
          <a:prstGeom prst="downArrow">
            <a:avLst>
              <a:gd name="adj1" fmla="val 50000"/>
              <a:gd name="adj2" fmla="val 50000"/>
            </a:avLst>
          </a:prstGeom>
          <a:gradFill>
            <a:gsLst>
              <a:gs pos="0">
                <a:srgbClr val="00B050"/>
              </a:gs>
              <a:gs pos="50000">
                <a:srgbClr val="00B050">
                  <a:alpha val="60000"/>
                </a:srgbClr>
              </a:gs>
              <a:gs pos="100000">
                <a:srgbClr val="00B05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75" name="Google Shape;575;p15"/>
          <p:cNvSpPr/>
          <p:nvPr/>
        </p:nvSpPr>
        <p:spPr>
          <a:xfrm flipH="1">
            <a:off x="7772670" y="3579075"/>
            <a:ext cx="370431" cy="1795490"/>
          </a:xfrm>
          <a:prstGeom prst="downArrow">
            <a:avLst>
              <a:gd name="adj1" fmla="val 50000"/>
              <a:gd name="adj2" fmla="val 50000"/>
            </a:avLst>
          </a:prstGeom>
          <a:gradFill>
            <a:gsLst>
              <a:gs pos="0">
                <a:srgbClr val="0070C0"/>
              </a:gs>
              <a:gs pos="50000">
                <a:srgbClr val="0070C0">
                  <a:alpha val="60000"/>
                </a:srgbClr>
              </a:gs>
              <a:gs pos="100000">
                <a:srgbClr val="0070C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76" name="Google Shape;576;p15"/>
          <p:cNvSpPr/>
          <p:nvPr/>
        </p:nvSpPr>
        <p:spPr>
          <a:xfrm flipH="1">
            <a:off x="8067678" y="3560326"/>
            <a:ext cx="370431" cy="831703"/>
          </a:xfrm>
          <a:prstGeom prst="downArrow">
            <a:avLst>
              <a:gd name="adj1" fmla="val 50000"/>
              <a:gd name="adj2" fmla="val 50000"/>
            </a:avLst>
          </a:prstGeom>
          <a:gradFill>
            <a:gsLst>
              <a:gs pos="0">
                <a:srgbClr val="7030A0"/>
              </a:gs>
              <a:gs pos="50000">
                <a:srgbClr val="7030A0">
                  <a:alpha val="60000"/>
                </a:srgbClr>
              </a:gs>
              <a:gs pos="100000">
                <a:srgbClr val="7030A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77" name="Google Shape;577;p15"/>
          <p:cNvSpPr/>
          <p:nvPr/>
        </p:nvSpPr>
        <p:spPr>
          <a:xfrm flipH="1">
            <a:off x="6239087" y="3603789"/>
            <a:ext cx="370431" cy="103923"/>
          </a:xfrm>
          <a:prstGeom prst="downArrow">
            <a:avLst>
              <a:gd name="adj1" fmla="val 50000"/>
              <a:gd name="adj2" fmla="val 50000"/>
            </a:avLst>
          </a:prstGeom>
          <a:gradFill>
            <a:gsLst>
              <a:gs pos="0">
                <a:srgbClr val="C00000"/>
              </a:gs>
              <a:gs pos="50000">
                <a:srgbClr val="C00000">
                  <a:alpha val="60000"/>
                </a:srgbClr>
              </a:gs>
              <a:gs pos="100000">
                <a:srgbClr val="C0000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78" name="Google Shape;578;p15"/>
          <p:cNvSpPr/>
          <p:nvPr/>
        </p:nvSpPr>
        <p:spPr>
          <a:xfrm rot="-8287423" flipH="1">
            <a:off x="8855655" y="3056221"/>
            <a:ext cx="370431" cy="414680"/>
          </a:xfrm>
          <a:prstGeom prst="downArrow">
            <a:avLst>
              <a:gd name="adj1" fmla="val 50000"/>
              <a:gd name="adj2" fmla="val 50000"/>
            </a:avLst>
          </a:prstGeom>
          <a:gradFill>
            <a:gsLst>
              <a:gs pos="0">
                <a:srgbClr val="FF0000"/>
              </a:gs>
              <a:gs pos="50000">
                <a:srgbClr val="FF0000">
                  <a:alpha val="60000"/>
                </a:srgbClr>
              </a:gs>
              <a:gs pos="100000">
                <a:srgbClr val="FF000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79" name="Google Shape;579;p15"/>
          <p:cNvSpPr/>
          <p:nvPr/>
        </p:nvSpPr>
        <p:spPr>
          <a:xfrm rot="-8287423" flipH="1">
            <a:off x="9070377" y="2879850"/>
            <a:ext cx="370431" cy="622394"/>
          </a:xfrm>
          <a:prstGeom prst="downArrow">
            <a:avLst>
              <a:gd name="adj1" fmla="val 50000"/>
              <a:gd name="adj2" fmla="val 50000"/>
            </a:avLst>
          </a:prstGeom>
          <a:gradFill>
            <a:gsLst>
              <a:gs pos="0">
                <a:srgbClr val="FFC000"/>
              </a:gs>
              <a:gs pos="50000">
                <a:srgbClr val="FFC000">
                  <a:alpha val="60000"/>
                </a:srgbClr>
              </a:gs>
              <a:gs pos="100000">
                <a:srgbClr val="FFC00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80" name="Google Shape;580;p15"/>
          <p:cNvSpPr/>
          <p:nvPr/>
        </p:nvSpPr>
        <p:spPr>
          <a:xfrm rot="-8287423" flipH="1">
            <a:off x="9291789" y="2657237"/>
            <a:ext cx="370431" cy="882144"/>
          </a:xfrm>
          <a:prstGeom prst="downArrow">
            <a:avLst>
              <a:gd name="adj1" fmla="val 50000"/>
              <a:gd name="adj2" fmla="val 50000"/>
            </a:avLst>
          </a:prstGeom>
          <a:gradFill>
            <a:gsLst>
              <a:gs pos="0">
                <a:srgbClr val="FFFF00"/>
              </a:gs>
              <a:gs pos="50000">
                <a:srgbClr val="FFFF00">
                  <a:alpha val="60000"/>
                </a:srgbClr>
              </a:gs>
              <a:gs pos="100000">
                <a:srgbClr val="FFFF0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81" name="Google Shape;581;p15"/>
          <p:cNvSpPr/>
          <p:nvPr/>
        </p:nvSpPr>
        <p:spPr>
          <a:xfrm rot="-8287423" flipH="1">
            <a:off x="9571570" y="2331649"/>
            <a:ext cx="370431" cy="1259543"/>
          </a:xfrm>
          <a:prstGeom prst="downArrow">
            <a:avLst>
              <a:gd name="adj1" fmla="val 50000"/>
              <a:gd name="adj2" fmla="val 50000"/>
            </a:avLst>
          </a:prstGeom>
          <a:gradFill>
            <a:gsLst>
              <a:gs pos="0">
                <a:srgbClr val="00B050"/>
              </a:gs>
              <a:gs pos="50000">
                <a:srgbClr val="00B050">
                  <a:alpha val="60000"/>
                </a:srgbClr>
              </a:gs>
              <a:gs pos="100000">
                <a:srgbClr val="00B05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82" name="Google Shape;582;p15"/>
          <p:cNvSpPr/>
          <p:nvPr/>
        </p:nvSpPr>
        <p:spPr>
          <a:xfrm rot="-8287423" flipH="1">
            <a:off x="9847349" y="1988683"/>
            <a:ext cx="370431" cy="1655789"/>
          </a:xfrm>
          <a:prstGeom prst="downArrow">
            <a:avLst>
              <a:gd name="adj1" fmla="val 50000"/>
              <a:gd name="adj2" fmla="val 50000"/>
            </a:avLst>
          </a:prstGeom>
          <a:gradFill>
            <a:gsLst>
              <a:gs pos="0">
                <a:srgbClr val="0070C0"/>
              </a:gs>
              <a:gs pos="50000">
                <a:srgbClr val="0070C0">
                  <a:alpha val="60000"/>
                </a:srgbClr>
              </a:gs>
              <a:gs pos="100000">
                <a:srgbClr val="0070C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sp>
        <p:nvSpPr>
          <p:cNvPr id="583" name="Google Shape;583;p15"/>
          <p:cNvSpPr/>
          <p:nvPr/>
        </p:nvSpPr>
        <p:spPr>
          <a:xfrm rot="-8287423" flipH="1">
            <a:off x="9702807" y="2741666"/>
            <a:ext cx="370431" cy="796776"/>
          </a:xfrm>
          <a:prstGeom prst="downArrow">
            <a:avLst>
              <a:gd name="adj1" fmla="val 50000"/>
              <a:gd name="adj2" fmla="val 50000"/>
            </a:avLst>
          </a:prstGeom>
          <a:gradFill>
            <a:gsLst>
              <a:gs pos="0">
                <a:srgbClr val="7030A0"/>
              </a:gs>
              <a:gs pos="50000">
                <a:srgbClr val="7030A0">
                  <a:alpha val="60000"/>
                </a:srgbClr>
              </a:gs>
              <a:gs pos="100000">
                <a:srgbClr val="7030A0">
                  <a:alpha val="29803"/>
                </a:srgbClr>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dirty="0">
              <a:solidFill>
                <a:srgbClr val="FFFFFF"/>
              </a:solidFill>
              <a:latin typeface="Calibri"/>
              <a:ea typeface="Calibri"/>
              <a:cs typeface="Calibri"/>
              <a:sym typeface="Calibri"/>
            </a:endParaRPr>
          </a:p>
        </p:txBody>
      </p:sp>
      <p:pic>
        <p:nvPicPr>
          <p:cNvPr id="584" name="Google Shape;584;p15"/>
          <p:cNvPicPr preferRelativeResize="0"/>
          <p:nvPr/>
        </p:nvPicPr>
        <p:blipFill rotWithShape="1">
          <a:blip r:embed="rId6">
            <a:alphaModFix/>
          </a:blip>
          <a:srcRect/>
          <a:stretch/>
        </p:blipFill>
        <p:spPr>
          <a:xfrm rot="2814173">
            <a:off x="5011401" y="1302599"/>
            <a:ext cx="957800" cy="594597"/>
          </a:xfrm>
          <a:prstGeom prst="rect">
            <a:avLst/>
          </a:prstGeom>
          <a:noFill/>
          <a:ln>
            <a:noFill/>
          </a:ln>
        </p:spPr>
      </p:pic>
      <p:pic>
        <p:nvPicPr>
          <p:cNvPr id="585" name="Google Shape;585;p15"/>
          <p:cNvPicPr preferRelativeResize="0"/>
          <p:nvPr/>
        </p:nvPicPr>
        <p:blipFill rotWithShape="1">
          <a:blip r:embed="rId7">
            <a:alphaModFix/>
          </a:blip>
          <a:srcRect/>
          <a:stretch/>
        </p:blipFill>
        <p:spPr>
          <a:xfrm rot="5400000">
            <a:off x="8469420" y="3594296"/>
            <a:ext cx="487823" cy="302837"/>
          </a:xfrm>
          <a:prstGeom prst="rect">
            <a:avLst/>
          </a:prstGeom>
          <a:noFill/>
          <a:ln>
            <a:noFill/>
          </a:ln>
        </p:spPr>
      </p:pic>
      <p:pic>
        <p:nvPicPr>
          <p:cNvPr id="586" name="Google Shape;586;p15"/>
          <p:cNvPicPr preferRelativeResize="0"/>
          <p:nvPr/>
        </p:nvPicPr>
        <p:blipFill rotWithShape="1">
          <a:blip r:embed="rId8">
            <a:alphaModFix/>
          </a:blip>
          <a:srcRect/>
          <a:stretch/>
        </p:blipFill>
        <p:spPr>
          <a:xfrm rot="5400000">
            <a:off x="8469420" y="4022049"/>
            <a:ext cx="487823" cy="302837"/>
          </a:xfrm>
          <a:prstGeom prst="rect">
            <a:avLst/>
          </a:prstGeom>
          <a:noFill/>
          <a:ln>
            <a:noFill/>
          </a:ln>
        </p:spPr>
      </p:pic>
      <p:pic>
        <p:nvPicPr>
          <p:cNvPr id="587" name="Google Shape;587;p15"/>
          <p:cNvPicPr preferRelativeResize="0"/>
          <p:nvPr/>
        </p:nvPicPr>
        <p:blipFill rotWithShape="1">
          <a:blip r:embed="rId9">
            <a:alphaModFix/>
          </a:blip>
          <a:srcRect/>
          <a:stretch/>
        </p:blipFill>
        <p:spPr>
          <a:xfrm rot="5400000">
            <a:off x="8469420" y="4449801"/>
            <a:ext cx="487823" cy="302837"/>
          </a:xfrm>
          <a:prstGeom prst="rect">
            <a:avLst/>
          </a:prstGeom>
          <a:noFill/>
          <a:ln>
            <a:noFill/>
          </a:ln>
        </p:spPr>
      </p:pic>
      <p:pic>
        <p:nvPicPr>
          <p:cNvPr id="588" name="Google Shape;588;p15"/>
          <p:cNvPicPr preferRelativeResize="0"/>
          <p:nvPr/>
        </p:nvPicPr>
        <p:blipFill rotWithShape="1">
          <a:blip r:embed="rId10">
            <a:alphaModFix/>
          </a:blip>
          <a:srcRect/>
          <a:stretch/>
        </p:blipFill>
        <p:spPr>
          <a:xfrm rot="5400000">
            <a:off x="8469420" y="4877554"/>
            <a:ext cx="487823" cy="302837"/>
          </a:xfrm>
          <a:prstGeom prst="rect">
            <a:avLst/>
          </a:prstGeom>
          <a:noFill/>
          <a:ln>
            <a:noFill/>
          </a:ln>
        </p:spPr>
      </p:pic>
      <p:pic>
        <p:nvPicPr>
          <p:cNvPr id="589" name="Google Shape;589;p15"/>
          <p:cNvPicPr preferRelativeResize="0"/>
          <p:nvPr/>
        </p:nvPicPr>
        <p:blipFill rotWithShape="1">
          <a:blip r:embed="rId11">
            <a:alphaModFix/>
          </a:blip>
          <a:srcRect/>
          <a:stretch/>
        </p:blipFill>
        <p:spPr>
          <a:xfrm rot="5400000">
            <a:off x="8469420" y="5305306"/>
            <a:ext cx="487823" cy="302837"/>
          </a:xfrm>
          <a:prstGeom prst="rect">
            <a:avLst/>
          </a:prstGeom>
          <a:noFill/>
          <a:ln>
            <a:noFill/>
          </a:ln>
        </p:spPr>
      </p:pic>
      <p:pic>
        <p:nvPicPr>
          <p:cNvPr id="590" name="Google Shape;590;p15"/>
          <p:cNvPicPr preferRelativeResize="0"/>
          <p:nvPr/>
        </p:nvPicPr>
        <p:blipFill rotWithShape="1">
          <a:blip r:embed="rId8">
            <a:alphaModFix/>
          </a:blip>
          <a:srcRect/>
          <a:stretch/>
        </p:blipFill>
        <p:spPr>
          <a:xfrm rot="1198309">
            <a:off x="8795343" y="3796567"/>
            <a:ext cx="487823" cy="302837"/>
          </a:xfrm>
          <a:prstGeom prst="rect">
            <a:avLst/>
          </a:prstGeom>
          <a:noFill/>
          <a:ln>
            <a:noFill/>
          </a:ln>
        </p:spPr>
      </p:pic>
      <p:pic>
        <p:nvPicPr>
          <p:cNvPr id="591" name="Google Shape;591;p15"/>
          <p:cNvPicPr preferRelativeResize="0"/>
          <p:nvPr/>
        </p:nvPicPr>
        <p:blipFill rotWithShape="1">
          <a:blip r:embed="rId9">
            <a:alphaModFix/>
          </a:blip>
          <a:srcRect/>
          <a:stretch/>
        </p:blipFill>
        <p:spPr>
          <a:xfrm rot="-1936523">
            <a:off x="9143477" y="3664116"/>
            <a:ext cx="487823" cy="302838"/>
          </a:xfrm>
          <a:prstGeom prst="rect">
            <a:avLst/>
          </a:prstGeom>
          <a:noFill/>
          <a:ln>
            <a:noFill/>
          </a:ln>
        </p:spPr>
      </p:pic>
      <p:pic>
        <p:nvPicPr>
          <p:cNvPr id="592" name="Google Shape;592;p15"/>
          <p:cNvPicPr preferRelativeResize="0"/>
          <p:nvPr/>
        </p:nvPicPr>
        <p:blipFill rotWithShape="1">
          <a:blip r:embed="rId10">
            <a:alphaModFix/>
          </a:blip>
          <a:srcRect/>
          <a:stretch/>
        </p:blipFill>
        <p:spPr>
          <a:xfrm rot="-3162715">
            <a:off x="9411806" y="3368708"/>
            <a:ext cx="487823" cy="302838"/>
          </a:xfrm>
          <a:prstGeom prst="rect">
            <a:avLst/>
          </a:prstGeom>
          <a:noFill/>
          <a:ln>
            <a:noFill/>
          </a:ln>
        </p:spPr>
      </p:pic>
      <p:pic>
        <p:nvPicPr>
          <p:cNvPr id="593" name="Google Shape;593;p15" descr="https://img.clipartfest.com/ab4b7be7478e323105e4ec893733e83d_24e72f52d392e3c8bdf767cf776511-cute-animals-trying-to-cool-off-in-sun-clipart_338-338.jpeg"/>
          <p:cNvPicPr preferRelativeResize="0"/>
          <p:nvPr/>
        </p:nvPicPr>
        <p:blipFill rotWithShape="1">
          <a:blip r:embed="rId12">
            <a:alphaModFix/>
          </a:blip>
          <a:srcRect/>
          <a:stretch/>
        </p:blipFill>
        <p:spPr>
          <a:xfrm>
            <a:off x="4923740" y="960316"/>
            <a:ext cx="1538176" cy="1538176"/>
          </a:xfrm>
          <a:prstGeom prst="rect">
            <a:avLst/>
          </a:prstGeom>
          <a:noFill/>
          <a:ln>
            <a:noFill/>
          </a:ln>
        </p:spPr>
      </p:pic>
      <p:sp>
        <p:nvSpPr>
          <p:cNvPr id="594" name="Google Shape;594;p15"/>
          <p:cNvSpPr txBox="1"/>
          <p:nvPr/>
        </p:nvSpPr>
        <p:spPr>
          <a:xfrm rot="2621673">
            <a:off x="5681314" y="2724396"/>
            <a:ext cx="699863"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Calibri"/>
              <a:buNone/>
            </a:pPr>
            <a:r>
              <a:rPr lang="en-US" sz="1350" b="1" i="0" u="none" strike="noStrike" cap="none" dirty="0">
                <a:solidFill>
                  <a:srgbClr val="000000"/>
                </a:solidFill>
                <a:latin typeface="Calibri"/>
                <a:ea typeface="Calibri"/>
                <a:cs typeface="Calibri"/>
                <a:sym typeface="Calibri"/>
              </a:rPr>
              <a:t>NIR</a:t>
            </a:r>
            <a:endParaRPr dirty="0"/>
          </a:p>
        </p:txBody>
      </p:sp>
      <p:sp>
        <p:nvSpPr>
          <p:cNvPr id="595" name="Google Shape;595;p15"/>
          <p:cNvSpPr txBox="1"/>
          <p:nvPr/>
        </p:nvSpPr>
        <p:spPr>
          <a:xfrm rot="2621673">
            <a:off x="5890753" y="2624276"/>
            <a:ext cx="699863"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Calibri"/>
              <a:buNone/>
            </a:pPr>
            <a:r>
              <a:rPr lang="en-US" sz="1350" b="1" i="0" u="none" strike="noStrike" cap="none" dirty="0">
                <a:solidFill>
                  <a:srgbClr val="000000"/>
                </a:solidFill>
                <a:latin typeface="Calibri"/>
                <a:ea typeface="Calibri"/>
                <a:cs typeface="Calibri"/>
                <a:sym typeface="Calibri"/>
              </a:rPr>
              <a:t>R</a:t>
            </a:r>
            <a:endParaRPr dirty="0"/>
          </a:p>
        </p:txBody>
      </p:sp>
      <p:sp>
        <p:nvSpPr>
          <p:cNvPr id="596" name="Google Shape;596;p15"/>
          <p:cNvSpPr txBox="1"/>
          <p:nvPr/>
        </p:nvSpPr>
        <p:spPr>
          <a:xfrm rot="2621673">
            <a:off x="6018817" y="2473919"/>
            <a:ext cx="699863"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Calibri"/>
              <a:buNone/>
            </a:pPr>
            <a:r>
              <a:rPr lang="en-US" sz="1350" b="1" i="0" u="none" strike="noStrike" cap="none" dirty="0">
                <a:solidFill>
                  <a:srgbClr val="000000"/>
                </a:solidFill>
                <a:latin typeface="Calibri"/>
                <a:ea typeface="Calibri"/>
                <a:cs typeface="Calibri"/>
                <a:sym typeface="Calibri"/>
              </a:rPr>
              <a:t>O</a:t>
            </a:r>
            <a:endParaRPr dirty="0"/>
          </a:p>
        </p:txBody>
      </p:sp>
      <p:sp>
        <p:nvSpPr>
          <p:cNvPr id="597" name="Google Shape;597;p15"/>
          <p:cNvSpPr txBox="1"/>
          <p:nvPr/>
        </p:nvSpPr>
        <p:spPr>
          <a:xfrm rot="2621673">
            <a:off x="6149323" y="2354443"/>
            <a:ext cx="699863"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Calibri"/>
              <a:buNone/>
            </a:pPr>
            <a:r>
              <a:rPr lang="en-US" sz="1350" b="1" i="0" u="none" strike="noStrike" cap="none" dirty="0">
                <a:solidFill>
                  <a:srgbClr val="000000"/>
                </a:solidFill>
                <a:latin typeface="Calibri"/>
                <a:ea typeface="Calibri"/>
                <a:cs typeface="Calibri"/>
                <a:sym typeface="Calibri"/>
              </a:rPr>
              <a:t>Y</a:t>
            </a:r>
            <a:endParaRPr dirty="0"/>
          </a:p>
        </p:txBody>
      </p:sp>
      <p:sp>
        <p:nvSpPr>
          <p:cNvPr id="598" name="Google Shape;598;p15"/>
          <p:cNvSpPr txBox="1"/>
          <p:nvPr/>
        </p:nvSpPr>
        <p:spPr>
          <a:xfrm rot="2621673">
            <a:off x="6283608" y="2210353"/>
            <a:ext cx="699863"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Calibri"/>
              <a:buNone/>
            </a:pPr>
            <a:r>
              <a:rPr lang="en-US" sz="1350" b="1" i="0" u="none" strike="noStrike" cap="none" dirty="0">
                <a:solidFill>
                  <a:srgbClr val="000000"/>
                </a:solidFill>
                <a:latin typeface="Calibri"/>
                <a:ea typeface="Calibri"/>
                <a:cs typeface="Calibri"/>
                <a:sym typeface="Calibri"/>
              </a:rPr>
              <a:t>G</a:t>
            </a:r>
            <a:endParaRPr dirty="0"/>
          </a:p>
        </p:txBody>
      </p:sp>
      <p:sp>
        <p:nvSpPr>
          <p:cNvPr id="599" name="Google Shape;599;p15"/>
          <p:cNvSpPr txBox="1"/>
          <p:nvPr/>
        </p:nvSpPr>
        <p:spPr>
          <a:xfrm rot="2621673">
            <a:off x="6413164" y="2077071"/>
            <a:ext cx="699863"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Calibri"/>
              <a:buNone/>
            </a:pPr>
            <a:r>
              <a:rPr lang="en-US" sz="1350" b="1" i="0" u="none" strike="noStrike" cap="none" dirty="0">
                <a:solidFill>
                  <a:srgbClr val="000000"/>
                </a:solidFill>
                <a:latin typeface="Calibri"/>
                <a:ea typeface="Calibri"/>
                <a:cs typeface="Calibri"/>
                <a:sym typeface="Calibri"/>
              </a:rPr>
              <a:t>B</a:t>
            </a:r>
            <a:endParaRPr dirty="0"/>
          </a:p>
        </p:txBody>
      </p:sp>
      <p:sp>
        <p:nvSpPr>
          <p:cNvPr id="600" name="Google Shape;600;p15"/>
          <p:cNvSpPr txBox="1"/>
          <p:nvPr/>
        </p:nvSpPr>
        <p:spPr>
          <a:xfrm rot="2621673">
            <a:off x="6462224" y="1848815"/>
            <a:ext cx="699863"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Calibri"/>
              <a:buNone/>
            </a:pPr>
            <a:r>
              <a:rPr lang="en-US" sz="1350" b="1" i="0" u="none" strike="noStrike" cap="none" dirty="0">
                <a:solidFill>
                  <a:srgbClr val="000000"/>
                </a:solidFill>
                <a:latin typeface="Calibri"/>
                <a:ea typeface="Calibri"/>
                <a:cs typeface="Calibri"/>
                <a:sym typeface="Calibri"/>
              </a:rPr>
              <a:t>V/UV</a:t>
            </a:r>
            <a:endParaRPr dirty="0"/>
          </a:p>
        </p:txBody>
      </p:sp>
      <p:sp>
        <p:nvSpPr>
          <p:cNvPr id="601" name="Google Shape;601;p15"/>
          <p:cNvSpPr txBox="1"/>
          <p:nvPr/>
        </p:nvSpPr>
        <p:spPr>
          <a:xfrm>
            <a:off x="8961681" y="5664819"/>
            <a:ext cx="142557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dirty="0">
                <a:solidFill>
                  <a:srgbClr val="000000"/>
                </a:solidFill>
                <a:latin typeface="Calibri"/>
                <a:ea typeface="Calibri"/>
                <a:cs typeface="Calibri"/>
                <a:sym typeface="Calibri"/>
              </a:rPr>
              <a:t>ABSORPTION</a:t>
            </a:r>
            <a:endParaRPr dirty="0"/>
          </a:p>
        </p:txBody>
      </p:sp>
      <p:sp>
        <p:nvSpPr>
          <p:cNvPr id="602" name="Google Shape;602;p15"/>
          <p:cNvSpPr txBox="1"/>
          <p:nvPr/>
        </p:nvSpPr>
        <p:spPr>
          <a:xfrm>
            <a:off x="9141532" y="3811560"/>
            <a:ext cx="177582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dirty="0">
                <a:solidFill>
                  <a:srgbClr val="000000"/>
                </a:solidFill>
                <a:latin typeface="Calibri"/>
                <a:ea typeface="Calibri"/>
                <a:cs typeface="Calibri"/>
                <a:sym typeface="Calibri"/>
              </a:rPr>
              <a:t>SCATTERING </a:t>
            </a:r>
            <a:endParaRPr dirty="0"/>
          </a:p>
        </p:txBody>
      </p:sp>
      <p:sp>
        <p:nvSpPr>
          <p:cNvPr id="603" name="Google Shape;603;p15"/>
          <p:cNvSpPr txBox="1"/>
          <p:nvPr/>
        </p:nvSpPr>
        <p:spPr>
          <a:xfrm>
            <a:off x="4960411" y="3192913"/>
            <a:ext cx="493301"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Calibri"/>
              <a:buNone/>
            </a:pPr>
            <a:r>
              <a:rPr lang="en-US" sz="1350" b="1" i="0" u="none" strike="noStrike" cap="none" dirty="0">
                <a:solidFill>
                  <a:srgbClr val="000000"/>
                </a:solidFill>
                <a:latin typeface="Calibri"/>
                <a:ea typeface="Calibri"/>
                <a:cs typeface="Calibri"/>
                <a:sym typeface="Calibri"/>
              </a:rPr>
              <a:t>AIR</a:t>
            </a:r>
            <a:endParaRPr dirty="0"/>
          </a:p>
        </p:txBody>
      </p:sp>
      <p:sp>
        <p:nvSpPr>
          <p:cNvPr id="604" name="Google Shape;604;p15"/>
          <p:cNvSpPr txBox="1"/>
          <p:nvPr/>
        </p:nvSpPr>
        <p:spPr>
          <a:xfrm>
            <a:off x="4952939" y="3498681"/>
            <a:ext cx="493301"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Calibri"/>
              <a:buNone/>
            </a:pPr>
            <a:r>
              <a:rPr lang="en-US" sz="1350" b="1" i="0" u="none" strike="noStrike" cap="none" dirty="0">
                <a:solidFill>
                  <a:srgbClr val="000000"/>
                </a:solidFill>
                <a:latin typeface="Calibri"/>
                <a:ea typeface="Calibri"/>
                <a:cs typeface="Calibri"/>
                <a:sym typeface="Calibri"/>
              </a:rPr>
              <a:t>SEA</a:t>
            </a:r>
            <a:endParaRPr dirty="0"/>
          </a:p>
        </p:txBody>
      </p:sp>
      <p:sp>
        <p:nvSpPr>
          <p:cNvPr id="605" name="Google Shape;605;p15"/>
          <p:cNvSpPr txBox="1"/>
          <p:nvPr/>
        </p:nvSpPr>
        <p:spPr>
          <a:xfrm>
            <a:off x="9461208" y="1857671"/>
            <a:ext cx="219267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dirty="0">
                <a:solidFill>
                  <a:srgbClr val="000000"/>
                </a:solidFill>
                <a:latin typeface="Calibri"/>
                <a:ea typeface="Calibri"/>
                <a:cs typeface="Calibri"/>
                <a:sym typeface="Calibri"/>
              </a:rPr>
              <a:t>Water-leaving Radiance</a:t>
            </a:r>
            <a:endParaRPr sz="1400" b="1" i="0" u="none" strike="noStrike" cap="none" baseline="-25000" dirty="0">
              <a:solidFill>
                <a:srgbClr val="000000"/>
              </a:solidFill>
              <a:latin typeface="Calibri"/>
              <a:ea typeface="Calibri"/>
              <a:cs typeface="Calibri"/>
              <a:sym typeface="Calibri"/>
            </a:endParaRPr>
          </a:p>
        </p:txBody>
      </p:sp>
      <p:sp>
        <p:nvSpPr>
          <p:cNvPr id="606" name="Google Shape;606;p15"/>
          <p:cNvSpPr txBox="1"/>
          <p:nvPr/>
        </p:nvSpPr>
        <p:spPr>
          <a:xfrm rot="2661423">
            <a:off x="6447316" y="2104938"/>
            <a:ext cx="251652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US" b="1" i="0" u="none" strike="noStrike" cap="none" dirty="0">
                <a:solidFill>
                  <a:srgbClr val="000000"/>
                </a:solidFill>
                <a:latin typeface="Calibri"/>
                <a:ea typeface="Calibri"/>
                <a:cs typeface="Calibri"/>
                <a:sym typeface="Calibri"/>
              </a:rPr>
              <a:t>Downwelling Irradiance</a:t>
            </a:r>
            <a:endParaRPr dirty="0"/>
          </a:p>
        </p:txBody>
      </p:sp>
      <p:sp>
        <p:nvSpPr>
          <p:cNvPr id="607" name="Google Shape;607;p15"/>
          <p:cNvSpPr/>
          <p:nvPr/>
        </p:nvSpPr>
        <p:spPr>
          <a:xfrm rot="-2727388">
            <a:off x="7227129" y="851992"/>
            <a:ext cx="189257" cy="2685401"/>
          </a:xfrm>
          <a:prstGeom prst="rightBrace">
            <a:avLst>
              <a:gd name="adj1" fmla="val 8333"/>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dirty="0">
              <a:solidFill>
                <a:srgbClr val="000000"/>
              </a:solidFill>
              <a:latin typeface="Calibri"/>
              <a:ea typeface="Calibri"/>
              <a:cs typeface="Calibri"/>
              <a:sym typeface="Calibri"/>
            </a:endParaRPr>
          </a:p>
        </p:txBody>
      </p:sp>
      <p:sp>
        <p:nvSpPr>
          <p:cNvPr id="608" name="Google Shape;608;p15"/>
          <p:cNvSpPr txBox="1"/>
          <p:nvPr/>
        </p:nvSpPr>
        <p:spPr>
          <a:xfrm>
            <a:off x="5091125" y="4634613"/>
            <a:ext cx="2400472" cy="1015622"/>
          </a:xfrm>
          <a:prstGeom prst="rect">
            <a:avLst/>
          </a:prstGeom>
          <a:noFill/>
          <a:ln>
            <a:noFill/>
          </a:ln>
        </p:spPr>
        <p:txBody>
          <a:bodyPr spcFirstLastPara="1" wrap="square" lIns="91425" tIns="45700" rIns="91425" bIns="45700" anchor="t" anchorCtr="0">
            <a:spAutoFit/>
          </a:bodyPr>
          <a:lstStyle/>
          <a:p>
            <a:pPr lvl="0">
              <a:buSzPts val="2000"/>
            </a:pPr>
            <a:r>
              <a:rPr lang="en-US" sz="2000" b="1" i="1" dirty="0">
                <a:latin typeface="Calibri"/>
                <a:ea typeface="Calibri"/>
                <a:cs typeface="Calibri"/>
                <a:sym typeface="Calibri"/>
              </a:rPr>
              <a:t>Possible fates of a photon entering </a:t>
            </a:r>
            <a:br>
              <a:rPr lang="en-US" sz="2000" b="1" i="1" dirty="0">
                <a:latin typeface="Calibri"/>
                <a:ea typeface="Calibri"/>
                <a:cs typeface="Calibri"/>
                <a:sym typeface="Calibri"/>
              </a:rPr>
            </a:br>
            <a:r>
              <a:rPr lang="en-US" sz="2000" b="1" i="1" dirty="0">
                <a:latin typeface="Calibri"/>
                <a:ea typeface="Calibri"/>
                <a:cs typeface="Calibri"/>
                <a:sym typeface="Calibri"/>
              </a:rPr>
              <a:t>the water</a:t>
            </a:r>
          </a:p>
        </p:txBody>
      </p:sp>
      <p:sp>
        <p:nvSpPr>
          <p:cNvPr id="609" name="Google Shape;609;p15"/>
          <p:cNvSpPr txBox="1"/>
          <p:nvPr/>
        </p:nvSpPr>
        <p:spPr>
          <a:xfrm>
            <a:off x="649643" y="1415113"/>
            <a:ext cx="4057513" cy="40626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000" dirty="0">
                <a:solidFill>
                  <a:srgbClr val="000000"/>
                </a:solidFill>
                <a:latin typeface="Arial Narrow" panose="020B0604020202020204" pitchFamily="34" charset="0"/>
                <a:ea typeface="Arial Narrow"/>
                <a:cs typeface="Arial Narrow" panose="020B0604020202020204" pitchFamily="34" charset="0"/>
                <a:sym typeface="Arial Narrow"/>
              </a:rPr>
              <a:t>EMR </a:t>
            </a:r>
            <a:r>
              <a:rPr lang="en-US" sz="2000" u="none" strike="noStrike" cap="none" dirty="0">
                <a:solidFill>
                  <a:srgbClr val="000000"/>
                </a:solidFill>
                <a:latin typeface="Arial Narrow" panose="020B0604020202020204" pitchFamily="34" charset="0"/>
                <a:ea typeface="Arial Narrow"/>
                <a:cs typeface="Arial Narrow" panose="020B0604020202020204" pitchFamily="34" charset="0"/>
                <a:sym typeface="Arial Narrow"/>
              </a:rPr>
              <a:t>emitted by the sun is </a:t>
            </a:r>
            <a:r>
              <a:rPr lang="en-US" sz="2000" dirty="0">
                <a:solidFill>
                  <a:srgbClr val="000000"/>
                </a:solidFill>
                <a:latin typeface="Arial Narrow" panose="020B0604020202020204" pitchFamily="34" charset="0"/>
                <a:ea typeface="Arial Narrow"/>
                <a:cs typeface="Arial Narrow" panose="020B0604020202020204" pitchFamily="34" charset="0"/>
                <a:sym typeface="Arial Narrow"/>
              </a:rPr>
              <a:t>transmitted </a:t>
            </a:r>
            <a:r>
              <a:rPr lang="en-US" sz="2000" u="none" strike="noStrike" cap="none" dirty="0">
                <a:solidFill>
                  <a:srgbClr val="000000"/>
                </a:solidFill>
                <a:latin typeface="Arial Narrow" panose="020B0604020202020204" pitchFamily="34" charset="0"/>
                <a:ea typeface="Arial Narrow"/>
                <a:cs typeface="Arial Narrow" panose="020B0604020202020204" pitchFamily="34" charset="0"/>
                <a:sym typeface="Arial Narrow"/>
              </a:rPr>
              <a:t>through the atmosphere to the ocean.</a:t>
            </a:r>
            <a:endParaRPr lang="en-US" sz="2000" dirty="0">
              <a:latin typeface="Arial Narrow" panose="020B0604020202020204" pitchFamily="34" charset="0"/>
              <a:cs typeface="Arial Narrow" panose="020B0604020202020204" pitchFamily="34" charset="0"/>
            </a:endParaRPr>
          </a:p>
          <a:p>
            <a:pPr marL="0" marR="0" lvl="0" indent="0" algn="l" rtl="0">
              <a:lnSpc>
                <a:spcPct val="120000"/>
              </a:lnSpc>
              <a:spcBef>
                <a:spcPts val="0"/>
              </a:spcBef>
              <a:spcAft>
                <a:spcPts val="0"/>
              </a:spcAft>
              <a:buNone/>
            </a:pPr>
            <a:endParaRPr lang="en-US" sz="2000" dirty="0">
              <a:solidFill>
                <a:srgbClr val="000000"/>
              </a:solidFill>
              <a:latin typeface="Arial Narrow" panose="020B0604020202020204" pitchFamily="34" charset="0"/>
              <a:ea typeface="Arial Narrow"/>
              <a:cs typeface="Arial Narrow" panose="020B0604020202020204" pitchFamily="34" charset="0"/>
              <a:sym typeface="Arial Narrow"/>
            </a:endParaRPr>
          </a:p>
          <a:p>
            <a:pPr marL="0" marR="0" lvl="0" indent="0" algn="l" rtl="0">
              <a:lnSpc>
                <a:spcPct val="120000"/>
              </a:lnSpc>
              <a:spcBef>
                <a:spcPts val="0"/>
              </a:spcBef>
              <a:spcAft>
                <a:spcPts val="0"/>
              </a:spcAft>
              <a:buClr>
                <a:srgbClr val="000000"/>
              </a:buClr>
              <a:buSzPts val="2000"/>
              <a:buFont typeface="Arial Narrow"/>
              <a:buNone/>
            </a:pPr>
            <a:r>
              <a:rPr lang="en-US" sz="2000" u="none" strike="noStrike" cap="none" dirty="0">
                <a:solidFill>
                  <a:srgbClr val="000000"/>
                </a:solidFill>
                <a:latin typeface="Arial Narrow" panose="020B0604020202020204" pitchFamily="34" charset="0"/>
                <a:ea typeface="Arial Narrow"/>
                <a:cs typeface="Arial Narrow" panose="020B0604020202020204" pitchFamily="34" charset="0"/>
                <a:sym typeface="Arial Narrow"/>
              </a:rPr>
              <a:t>EMR interacts with elements in the ocean, where the spectral characteristics are changed</a:t>
            </a:r>
            <a:endParaRPr lang="en-US" sz="2000" dirty="0">
              <a:latin typeface="Arial Narrow" panose="020B0604020202020204" pitchFamily="34" charset="0"/>
              <a:cs typeface="Arial Narrow" panose="020B0604020202020204" pitchFamily="34" charset="0"/>
            </a:endParaRPr>
          </a:p>
          <a:p>
            <a:pPr marL="0" marR="0" lvl="0" indent="0" algn="l" rtl="0">
              <a:lnSpc>
                <a:spcPct val="120000"/>
              </a:lnSpc>
              <a:spcBef>
                <a:spcPts val="0"/>
              </a:spcBef>
              <a:spcAft>
                <a:spcPts val="0"/>
              </a:spcAft>
              <a:buClr>
                <a:schemeClr val="dk1"/>
              </a:buClr>
              <a:buSzPts val="2000"/>
              <a:buFont typeface="Calibri"/>
              <a:buNone/>
            </a:pPr>
            <a:endParaRPr lang="en-US" sz="2000" dirty="0">
              <a:solidFill>
                <a:srgbClr val="000000"/>
              </a:solidFill>
              <a:latin typeface="Arial Narrow" panose="020B0604020202020204" pitchFamily="34" charset="0"/>
              <a:ea typeface="Arial Narrow"/>
              <a:cs typeface="Arial Narrow" panose="020B0604020202020204" pitchFamily="34" charset="0"/>
              <a:sym typeface="Arial Narrow"/>
            </a:endParaRPr>
          </a:p>
          <a:p>
            <a:pPr marL="0" marR="0" lvl="0" indent="0" algn="l" rtl="0">
              <a:lnSpc>
                <a:spcPct val="120000"/>
              </a:lnSpc>
              <a:spcBef>
                <a:spcPts val="0"/>
              </a:spcBef>
              <a:spcAft>
                <a:spcPts val="0"/>
              </a:spcAft>
              <a:buClr>
                <a:srgbClr val="000000"/>
              </a:buClr>
              <a:buSzPts val="2000"/>
              <a:buFont typeface="Arial Narrow"/>
              <a:buNone/>
            </a:pPr>
            <a:r>
              <a:rPr lang="en-US" sz="2000" dirty="0">
                <a:solidFill>
                  <a:srgbClr val="000000"/>
                </a:solidFill>
                <a:latin typeface="Arial Narrow" panose="020B0604020202020204" pitchFamily="34" charset="0"/>
                <a:ea typeface="Arial Narrow"/>
                <a:cs typeface="Arial Narrow" panose="020B0604020202020204" pitchFamily="34" charset="0"/>
                <a:sym typeface="Arial Narrow"/>
              </a:rPr>
              <a:t>EMR reflected from the ocean is transmitted through the atmosphere and reaches the sensor</a:t>
            </a:r>
            <a:endParaRPr lang="en-US" sz="2000" dirty="0">
              <a:latin typeface="Arial Narrow" panose="020B0604020202020204" pitchFamily="34" charset="0"/>
              <a:cs typeface="Arial Narrow" panose="020B0604020202020204" pitchFamily="34" charset="0"/>
            </a:endParaRPr>
          </a:p>
          <a:p>
            <a:pPr marL="0" marR="0" lvl="0" indent="0" algn="l" rtl="0">
              <a:lnSpc>
                <a:spcPct val="100000"/>
              </a:lnSpc>
              <a:spcBef>
                <a:spcPts val="0"/>
              </a:spcBef>
              <a:spcAft>
                <a:spcPts val="0"/>
              </a:spcAft>
              <a:buClr>
                <a:schemeClr val="dk1"/>
              </a:buClr>
              <a:buSzPts val="1800"/>
              <a:buFont typeface="Calibri"/>
              <a:buNone/>
            </a:pPr>
            <a:endParaRPr sz="1800" u="none" strike="noStrike" cap="none" dirty="0">
              <a:solidFill>
                <a:srgbClr val="000000"/>
              </a:solidFill>
              <a:latin typeface="Arial Narrow" panose="020B0604020202020204" pitchFamily="34" charset="0"/>
              <a:ea typeface="Arial Narrow"/>
              <a:cs typeface="Arial Narrow" panose="020B0604020202020204" pitchFamily="34" charset="0"/>
              <a:sym typeface="Arial Narrow"/>
            </a:endParaRPr>
          </a:p>
        </p:txBody>
      </p:sp>
      <p:pic>
        <p:nvPicPr>
          <p:cNvPr id="610" name="Google Shape;610;p15"/>
          <p:cNvPicPr preferRelativeResize="0"/>
          <p:nvPr/>
        </p:nvPicPr>
        <p:blipFill rotWithShape="1">
          <a:blip r:embed="rId13">
            <a:alphaModFix/>
          </a:blip>
          <a:srcRect/>
          <a:stretch/>
        </p:blipFill>
        <p:spPr>
          <a:xfrm>
            <a:off x="9167577" y="4445508"/>
            <a:ext cx="1124289" cy="1095379"/>
          </a:xfrm>
          <a:prstGeom prst="rect">
            <a:avLst/>
          </a:prstGeom>
          <a:noFill/>
          <a:ln>
            <a:noFill/>
          </a:ln>
        </p:spPr>
      </p:pic>
      <p:sp>
        <p:nvSpPr>
          <p:cNvPr id="611" name="Google Shape;611;p15"/>
          <p:cNvSpPr txBox="1"/>
          <p:nvPr/>
        </p:nvSpPr>
        <p:spPr>
          <a:xfrm>
            <a:off x="10395308" y="5151234"/>
            <a:ext cx="160112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1" u="none" strike="noStrike" cap="none" dirty="0">
                <a:solidFill>
                  <a:srgbClr val="000000"/>
                </a:solidFill>
                <a:latin typeface="Calibri"/>
                <a:ea typeface="Calibri"/>
                <a:cs typeface="Calibri"/>
                <a:sym typeface="Calibri"/>
              </a:rPr>
              <a:t>Phytoplankton</a:t>
            </a:r>
            <a:endParaRPr dirty="0"/>
          </a:p>
        </p:txBody>
      </p:sp>
      <p:sp>
        <p:nvSpPr>
          <p:cNvPr id="612" name="Google Shape;612;p15"/>
          <p:cNvSpPr txBox="1"/>
          <p:nvPr/>
        </p:nvSpPr>
        <p:spPr>
          <a:xfrm>
            <a:off x="10547573" y="4827209"/>
            <a:ext cx="160112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1" u="none" strike="noStrike" cap="none" dirty="0">
                <a:solidFill>
                  <a:srgbClr val="000000"/>
                </a:solidFill>
                <a:latin typeface="Calibri"/>
                <a:ea typeface="Calibri"/>
                <a:cs typeface="Calibri"/>
                <a:sym typeface="Calibri"/>
              </a:rPr>
              <a:t>Detritus</a:t>
            </a:r>
            <a:endParaRPr dirty="0"/>
          </a:p>
        </p:txBody>
      </p:sp>
      <p:sp>
        <p:nvSpPr>
          <p:cNvPr id="613" name="Google Shape;613;p15"/>
          <p:cNvSpPr txBox="1"/>
          <p:nvPr/>
        </p:nvSpPr>
        <p:spPr>
          <a:xfrm>
            <a:off x="10395308" y="4538527"/>
            <a:ext cx="160112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1" u="none" strike="noStrike" cap="none" dirty="0">
                <a:solidFill>
                  <a:srgbClr val="000000"/>
                </a:solidFill>
                <a:latin typeface="Calibri"/>
                <a:ea typeface="Calibri"/>
                <a:cs typeface="Calibri"/>
                <a:sym typeface="Calibri"/>
              </a:rPr>
              <a:t>Organic Matter</a:t>
            </a:r>
            <a:endParaRPr dirty="0"/>
          </a:p>
        </p:txBody>
      </p:sp>
      <p:sp>
        <p:nvSpPr>
          <p:cNvPr id="614" name="Google Shape;614;p15"/>
          <p:cNvSpPr/>
          <p:nvPr/>
        </p:nvSpPr>
        <p:spPr>
          <a:xfrm>
            <a:off x="1407818" y="5659987"/>
            <a:ext cx="3489353" cy="58473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dirty="0">
                <a:solidFill>
                  <a:schemeClr val="dk1"/>
                </a:solidFill>
                <a:latin typeface="Calibri"/>
                <a:ea typeface="Calibri"/>
                <a:cs typeface="Calibri"/>
                <a:sym typeface="Calibri"/>
              </a:rPr>
              <a:t>Image Credit: jeremy.werdell@nasa.gov</a:t>
            </a:r>
            <a:endParaRPr sz="1600" dirty="0">
              <a:solidFill>
                <a:schemeClr val="dk1"/>
              </a:solidFill>
              <a:latin typeface="Calibri"/>
              <a:ea typeface="Calibri"/>
              <a:cs typeface="Calibri"/>
              <a:sym typeface="Calibri"/>
            </a:endParaRPr>
          </a:p>
        </p:txBody>
      </p:sp>
      <p:sp>
        <p:nvSpPr>
          <p:cNvPr id="615" name="Google Shape;615;p15"/>
          <p:cNvSpPr txBox="1"/>
          <p:nvPr/>
        </p:nvSpPr>
        <p:spPr>
          <a:xfrm>
            <a:off x="10804547" y="989980"/>
            <a:ext cx="9541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000000"/>
                </a:solidFill>
                <a:latin typeface="Calibri"/>
                <a:ea typeface="Calibri"/>
                <a:cs typeface="Calibri"/>
                <a:sym typeface="Calibri"/>
              </a:rPr>
              <a:t>🛰</a:t>
            </a:r>
            <a:endParaRPr dirty="0"/>
          </a:p>
        </p:txBody>
      </p:sp>
      <p:sp>
        <p:nvSpPr>
          <p:cNvPr id="616" name="Google Shape;616;p15"/>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sp>
        <p:nvSpPr>
          <p:cNvPr id="60" name="Google Shape;601;p15">
            <a:extLst>
              <a:ext uri="{FF2B5EF4-FFF2-40B4-BE49-F238E27FC236}">
                <a16:creationId xmlns:a16="http://schemas.microsoft.com/office/drawing/2014/main" id="{276DC821-69F9-AB43-AAAD-0928B977F040}"/>
              </a:ext>
            </a:extLst>
          </p:cNvPr>
          <p:cNvSpPr txBox="1"/>
          <p:nvPr/>
        </p:nvSpPr>
        <p:spPr>
          <a:xfrm>
            <a:off x="7151408" y="5418189"/>
            <a:ext cx="142557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dirty="0">
                <a:solidFill>
                  <a:srgbClr val="000000"/>
                </a:solidFill>
                <a:latin typeface="Calibri"/>
                <a:ea typeface="Calibri"/>
                <a:cs typeface="Calibri"/>
                <a:sym typeface="Calibri"/>
              </a:rPr>
              <a:t>TRANSMISSION </a:t>
            </a:r>
            <a:endParaRPr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3881"/>
    </mc:Choice>
    <mc:Fallback xmlns="">
      <p:transition spd="slow" advTm="53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06"/>
                                        </p:tgtEl>
                                        <p:attrNameLst>
                                          <p:attrName>style.visibility</p:attrName>
                                        </p:attrNameLst>
                                      </p:cBhvr>
                                      <p:to>
                                        <p:strVal val="visible"/>
                                      </p:to>
                                    </p:set>
                                    <p:animEffect transition="in" filter="fade">
                                      <p:cBhvr>
                                        <p:cTn id="11" dur="500"/>
                                        <p:tgtEl>
                                          <p:spTgt spid="606"/>
                                        </p:tgtEl>
                                      </p:cBhvr>
                                    </p:animEffect>
                                  </p:childTnLst>
                                </p:cTn>
                              </p:par>
                              <p:par>
                                <p:cTn id="12" presetID="10" presetClass="entr" presetSubtype="0" fill="hold" nodeType="withEffect">
                                  <p:stCondLst>
                                    <p:cond delay="0"/>
                                  </p:stCondLst>
                                  <p:childTnLst>
                                    <p:set>
                                      <p:cBhvr>
                                        <p:cTn id="13" dur="1" fill="hold">
                                          <p:stCondLst>
                                            <p:cond delay="0"/>
                                          </p:stCondLst>
                                        </p:cTn>
                                        <p:tgtEl>
                                          <p:spTgt spid="607"/>
                                        </p:tgtEl>
                                        <p:attrNameLst>
                                          <p:attrName>style.visibility</p:attrName>
                                        </p:attrNameLst>
                                      </p:cBhvr>
                                      <p:to>
                                        <p:strVal val="visible"/>
                                      </p:to>
                                    </p:set>
                                    <p:animEffect transition="in" filter="fade">
                                      <p:cBhvr>
                                        <p:cTn id="14" dur="500"/>
                                        <p:tgtEl>
                                          <p:spTgt spid="60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02"/>
                                        </p:tgtEl>
                                        <p:attrNameLst>
                                          <p:attrName>style.visibility</p:attrName>
                                        </p:attrNameLst>
                                      </p:cBhvr>
                                      <p:to>
                                        <p:strVal val="visible"/>
                                      </p:to>
                                    </p:set>
                                    <p:animEffect transition="in" filter="fade">
                                      <p:cBhvr>
                                        <p:cTn id="19" dur="500"/>
                                        <p:tgtEl>
                                          <p:spTgt spid="602"/>
                                        </p:tgtEl>
                                      </p:cBhvr>
                                    </p:animEffect>
                                  </p:childTnLst>
                                </p:cTn>
                              </p:par>
                              <p:par>
                                <p:cTn id="20" presetID="10" presetClass="entr" presetSubtype="0" fill="hold" nodeType="withEffect">
                                  <p:stCondLst>
                                    <p:cond delay="0"/>
                                  </p:stCondLst>
                                  <p:childTnLst>
                                    <p:set>
                                      <p:cBhvr>
                                        <p:cTn id="21" dur="1" fill="hold">
                                          <p:stCondLst>
                                            <p:cond delay="0"/>
                                          </p:stCondLst>
                                        </p:cTn>
                                        <p:tgtEl>
                                          <p:spTgt spid="601"/>
                                        </p:tgtEl>
                                        <p:attrNameLst>
                                          <p:attrName>style.visibility</p:attrName>
                                        </p:attrNameLst>
                                      </p:cBhvr>
                                      <p:to>
                                        <p:strVal val="visible"/>
                                      </p:to>
                                    </p:set>
                                    <p:animEffect transition="in" filter="fade">
                                      <p:cBhvr>
                                        <p:cTn id="22" dur="500"/>
                                        <p:tgtEl>
                                          <p:spTgt spid="601"/>
                                        </p:tgtEl>
                                      </p:cBhvr>
                                    </p:animEffect>
                                  </p:childTnLst>
                                </p:cTn>
                              </p:par>
                              <p:par>
                                <p:cTn id="23" presetID="10" presetClass="entr" presetSubtype="0" fill="hold" nodeType="withEffect">
                                  <p:stCondLst>
                                    <p:cond delay="0"/>
                                  </p:stCondLst>
                                  <p:childTnLst>
                                    <p:set>
                                      <p:cBhvr>
                                        <p:cTn id="24" dur="1" fill="hold">
                                          <p:stCondLst>
                                            <p:cond delay="0"/>
                                          </p:stCondLst>
                                        </p:cTn>
                                        <p:tgtEl>
                                          <p:spTgt spid="571"/>
                                        </p:tgtEl>
                                        <p:attrNameLst>
                                          <p:attrName>style.visibility</p:attrName>
                                        </p:attrNameLst>
                                      </p:cBhvr>
                                      <p:to>
                                        <p:strVal val="visible"/>
                                      </p:to>
                                    </p:set>
                                    <p:animEffect transition="in" filter="fade">
                                      <p:cBhvr>
                                        <p:cTn id="25" dur="500"/>
                                        <p:tgtEl>
                                          <p:spTgt spid="571"/>
                                        </p:tgtEl>
                                      </p:cBhvr>
                                    </p:animEffect>
                                  </p:childTnLst>
                                </p:cTn>
                              </p:par>
                              <p:par>
                                <p:cTn id="26" presetID="10" presetClass="entr" presetSubtype="0" fill="hold" nodeType="withEffect">
                                  <p:stCondLst>
                                    <p:cond delay="0"/>
                                  </p:stCondLst>
                                  <p:childTnLst>
                                    <p:set>
                                      <p:cBhvr>
                                        <p:cTn id="27" dur="1" fill="hold">
                                          <p:stCondLst>
                                            <p:cond delay="0"/>
                                          </p:stCondLst>
                                        </p:cTn>
                                        <p:tgtEl>
                                          <p:spTgt spid="577"/>
                                        </p:tgtEl>
                                        <p:attrNameLst>
                                          <p:attrName>style.visibility</p:attrName>
                                        </p:attrNameLst>
                                      </p:cBhvr>
                                      <p:to>
                                        <p:strVal val="visible"/>
                                      </p:to>
                                    </p:set>
                                    <p:animEffect transition="in" filter="fade">
                                      <p:cBhvr>
                                        <p:cTn id="28" dur="500"/>
                                        <p:tgtEl>
                                          <p:spTgt spid="577"/>
                                        </p:tgtEl>
                                      </p:cBhvr>
                                    </p:animEffect>
                                  </p:childTnLst>
                                </p:cTn>
                              </p:par>
                              <p:par>
                                <p:cTn id="29" presetID="10" presetClass="entr" presetSubtype="0" fill="hold" nodeType="withEffect">
                                  <p:stCondLst>
                                    <p:cond delay="0"/>
                                  </p:stCondLst>
                                  <p:childTnLst>
                                    <p:set>
                                      <p:cBhvr>
                                        <p:cTn id="30" dur="1" fill="hold">
                                          <p:stCondLst>
                                            <p:cond delay="0"/>
                                          </p:stCondLst>
                                        </p:cTn>
                                        <p:tgtEl>
                                          <p:spTgt spid="572"/>
                                        </p:tgtEl>
                                        <p:attrNameLst>
                                          <p:attrName>style.visibility</p:attrName>
                                        </p:attrNameLst>
                                      </p:cBhvr>
                                      <p:to>
                                        <p:strVal val="visible"/>
                                      </p:to>
                                    </p:set>
                                    <p:animEffect transition="in" filter="fade">
                                      <p:cBhvr>
                                        <p:cTn id="31" dur="500"/>
                                        <p:tgtEl>
                                          <p:spTgt spid="572"/>
                                        </p:tgtEl>
                                      </p:cBhvr>
                                    </p:animEffect>
                                  </p:childTnLst>
                                </p:cTn>
                              </p:par>
                              <p:par>
                                <p:cTn id="32" presetID="10" presetClass="entr" presetSubtype="0" fill="hold" nodeType="withEffect">
                                  <p:stCondLst>
                                    <p:cond delay="0"/>
                                  </p:stCondLst>
                                  <p:childTnLst>
                                    <p:set>
                                      <p:cBhvr>
                                        <p:cTn id="33" dur="1" fill="hold">
                                          <p:stCondLst>
                                            <p:cond delay="0"/>
                                          </p:stCondLst>
                                        </p:cTn>
                                        <p:tgtEl>
                                          <p:spTgt spid="573"/>
                                        </p:tgtEl>
                                        <p:attrNameLst>
                                          <p:attrName>style.visibility</p:attrName>
                                        </p:attrNameLst>
                                      </p:cBhvr>
                                      <p:to>
                                        <p:strVal val="visible"/>
                                      </p:to>
                                    </p:set>
                                    <p:animEffect transition="in" filter="fade">
                                      <p:cBhvr>
                                        <p:cTn id="34" dur="500"/>
                                        <p:tgtEl>
                                          <p:spTgt spid="573"/>
                                        </p:tgtEl>
                                      </p:cBhvr>
                                    </p:animEffect>
                                  </p:childTnLst>
                                </p:cTn>
                              </p:par>
                              <p:par>
                                <p:cTn id="35" presetID="10" presetClass="entr" presetSubtype="0" fill="hold" nodeType="withEffect">
                                  <p:stCondLst>
                                    <p:cond delay="0"/>
                                  </p:stCondLst>
                                  <p:childTnLst>
                                    <p:set>
                                      <p:cBhvr>
                                        <p:cTn id="36" dur="1" fill="hold">
                                          <p:stCondLst>
                                            <p:cond delay="0"/>
                                          </p:stCondLst>
                                        </p:cTn>
                                        <p:tgtEl>
                                          <p:spTgt spid="574"/>
                                        </p:tgtEl>
                                        <p:attrNameLst>
                                          <p:attrName>style.visibility</p:attrName>
                                        </p:attrNameLst>
                                      </p:cBhvr>
                                      <p:to>
                                        <p:strVal val="visible"/>
                                      </p:to>
                                    </p:set>
                                    <p:animEffect transition="in" filter="fade">
                                      <p:cBhvr>
                                        <p:cTn id="37" dur="500"/>
                                        <p:tgtEl>
                                          <p:spTgt spid="574"/>
                                        </p:tgtEl>
                                      </p:cBhvr>
                                    </p:animEffect>
                                  </p:childTnLst>
                                </p:cTn>
                              </p:par>
                              <p:par>
                                <p:cTn id="38" presetID="10" presetClass="entr" presetSubtype="0" fill="hold" nodeType="withEffect">
                                  <p:stCondLst>
                                    <p:cond delay="0"/>
                                  </p:stCondLst>
                                  <p:childTnLst>
                                    <p:set>
                                      <p:cBhvr>
                                        <p:cTn id="39" dur="1" fill="hold">
                                          <p:stCondLst>
                                            <p:cond delay="0"/>
                                          </p:stCondLst>
                                        </p:cTn>
                                        <p:tgtEl>
                                          <p:spTgt spid="575"/>
                                        </p:tgtEl>
                                        <p:attrNameLst>
                                          <p:attrName>style.visibility</p:attrName>
                                        </p:attrNameLst>
                                      </p:cBhvr>
                                      <p:to>
                                        <p:strVal val="visible"/>
                                      </p:to>
                                    </p:set>
                                    <p:animEffect transition="in" filter="fade">
                                      <p:cBhvr>
                                        <p:cTn id="40" dur="500"/>
                                        <p:tgtEl>
                                          <p:spTgt spid="575"/>
                                        </p:tgtEl>
                                      </p:cBhvr>
                                    </p:animEffect>
                                  </p:childTnLst>
                                </p:cTn>
                              </p:par>
                              <p:par>
                                <p:cTn id="41" presetID="10" presetClass="entr" presetSubtype="0" fill="hold" nodeType="withEffect">
                                  <p:stCondLst>
                                    <p:cond delay="0"/>
                                  </p:stCondLst>
                                  <p:childTnLst>
                                    <p:set>
                                      <p:cBhvr>
                                        <p:cTn id="42" dur="1" fill="hold">
                                          <p:stCondLst>
                                            <p:cond delay="0"/>
                                          </p:stCondLst>
                                        </p:cTn>
                                        <p:tgtEl>
                                          <p:spTgt spid="576"/>
                                        </p:tgtEl>
                                        <p:attrNameLst>
                                          <p:attrName>style.visibility</p:attrName>
                                        </p:attrNameLst>
                                      </p:cBhvr>
                                      <p:to>
                                        <p:strVal val="visible"/>
                                      </p:to>
                                    </p:set>
                                    <p:animEffect transition="in" filter="fade">
                                      <p:cBhvr>
                                        <p:cTn id="43" dur="500"/>
                                        <p:tgtEl>
                                          <p:spTgt spid="576"/>
                                        </p:tgtEl>
                                      </p:cBhvr>
                                    </p:animEffect>
                                  </p:childTnLst>
                                </p:cTn>
                              </p:par>
                              <p:par>
                                <p:cTn id="44" presetID="10" presetClass="entr" presetSubtype="0" fill="hold" nodeType="withEffect">
                                  <p:stCondLst>
                                    <p:cond delay="0"/>
                                  </p:stCondLst>
                                  <p:childTnLst>
                                    <p:set>
                                      <p:cBhvr>
                                        <p:cTn id="45" dur="1" fill="hold">
                                          <p:stCondLst>
                                            <p:cond delay="0"/>
                                          </p:stCondLst>
                                        </p:cTn>
                                        <p:tgtEl>
                                          <p:spTgt spid="585"/>
                                        </p:tgtEl>
                                        <p:attrNameLst>
                                          <p:attrName>style.visibility</p:attrName>
                                        </p:attrNameLst>
                                      </p:cBhvr>
                                      <p:to>
                                        <p:strVal val="visible"/>
                                      </p:to>
                                    </p:set>
                                    <p:animEffect transition="in" filter="fade">
                                      <p:cBhvr>
                                        <p:cTn id="46" dur="500"/>
                                        <p:tgtEl>
                                          <p:spTgt spid="585"/>
                                        </p:tgtEl>
                                      </p:cBhvr>
                                    </p:animEffect>
                                  </p:childTnLst>
                                </p:cTn>
                              </p:par>
                              <p:par>
                                <p:cTn id="47" presetID="10" presetClass="entr" presetSubtype="0" fill="hold" nodeType="withEffect">
                                  <p:stCondLst>
                                    <p:cond delay="0"/>
                                  </p:stCondLst>
                                  <p:childTnLst>
                                    <p:set>
                                      <p:cBhvr>
                                        <p:cTn id="48" dur="1" fill="hold">
                                          <p:stCondLst>
                                            <p:cond delay="0"/>
                                          </p:stCondLst>
                                        </p:cTn>
                                        <p:tgtEl>
                                          <p:spTgt spid="586"/>
                                        </p:tgtEl>
                                        <p:attrNameLst>
                                          <p:attrName>style.visibility</p:attrName>
                                        </p:attrNameLst>
                                      </p:cBhvr>
                                      <p:to>
                                        <p:strVal val="visible"/>
                                      </p:to>
                                    </p:set>
                                    <p:animEffect transition="in" filter="fade">
                                      <p:cBhvr>
                                        <p:cTn id="49" dur="500"/>
                                        <p:tgtEl>
                                          <p:spTgt spid="586"/>
                                        </p:tgtEl>
                                      </p:cBhvr>
                                    </p:animEffect>
                                  </p:childTnLst>
                                </p:cTn>
                              </p:par>
                              <p:par>
                                <p:cTn id="50" presetID="10" presetClass="entr" presetSubtype="0" fill="hold" nodeType="withEffect">
                                  <p:stCondLst>
                                    <p:cond delay="0"/>
                                  </p:stCondLst>
                                  <p:childTnLst>
                                    <p:set>
                                      <p:cBhvr>
                                        <p:cTn id="51" dur="1" fill="hold">
                                          <p:stCondLst>
                                            <p:cond delay="0"/>
                                          </p:stCondLst>
                                        </p:cTn>
                                        <p:tgtEl>
                                          <p:spTgt spid="587"/>
                                        </p:tgtEl>
                                        <p:attrNameLst>
                                          <p:attrName>style.visibility</p:attrName>
                                        </p:attrNameLst>
                                      </p:cBhvr>
                                      <p:to>
                                        <p:strVal val="visible"/>
                                      </p:to>
                                    </p:set>
                                    <p:animEffect transition="in" filter="fade">
                                      <p:cBhvr>
                                        <p:cTn id="52" dur="500"/>
                                        <p:tgtEl>
                                          <p:spTgt spid="587"/>
                                        </p:tgtEl>
                                      </p:cBhvr>
                                    </p:animEffect>
                                  </p:childTnLst>
                                </p:cTn>
                              </p:par>
                              <p:par>
                                <p:cTn id="53" presetID="10" presetClass="entr" presetSubtype="0" fill="hold" nodeType="withEffect">
                                  <p:stCondLst>
                                    <p:cond delay="0"/>
                                  </p:stCondLst>
                                  <p:childTnLst>
                                    <p:set>
                                      <p:cBhvr>
                                        <p:cTn id="54" dur="1" fill="hold">
                                          <p:stCondLst>
                                            <p:cond delay="0"/>
                                          </p:stCondLst>
                                        </p:cTn>
                                        <p:tgtEl>
                                          <p:spTgt spid="588"/>
                                        </p:tgtEl>
                                        <p:attrNameLst>
                                          <p:attrName>style.visibility</p:attrName>
                                        </p:attrNameLst>
                                      </p:cBhvr>
                                      <p:to>
                                        <p:strVal val="visible"/>
                                      </p:to>
                                    </p:set>
                                    <p:animEffect transition="in" filter="fade">
                                      <p:cBhvr>
                                        <p:cTn id="55" dur="500"/>
                                        <p:tgtEl>
                                          <p:spTgt spid="588"/>
                                        </p:tgtEl>
                                      </p:cBhvr>
                                    </p:animEffect>
                                  </p:childTnLst>
                                </p:cTn>
                              </p:par>
                              <p:par>
                                <p:cTn id="56" presetID="10" presetClass="entr" presetSubtype="0" fill="hold" nodeType="withEffect">
                                  <p:stCondLst>
                                    <p:cond delay="0"/>
                                  </p:stCondLst>
                                  <p:childTnLst>
                                    <p:set>
                                      <p:cBhvr>
                                        <p:cTn id="57" dur="1" fill="hold">
                                          <p:stCondLst>
                                            <p:cond delay="0"/>
                                          </p:stCondLst>
                                        </p:cTn>
                                        <p:tgtEl>
                                          <p:spTgt spid="589"/>
                                        </p:tgtEl>
                                        <p:attrNameLst>
                                          <p:attrName>style.visibility</p:attrName>
                                        </p:attrNameLst>
                                      </p:cBhvr>
                                      <p:to>
                                        <p:strVal val="visible"/>
                                      </p:to>
                                    </p:set>
                                    <p:animEffect transition="in" filter="fade">
                                      <p:cBhvr>
                                        <p:cTn id="58" dur="500"/>
                                        <p:tgtEl>
                                          <p:spTgt spid="589"/>
                                        </p:tgtEl>
                                      </p:cBhvr>
                                    </p:animEffect>
                                  </p:childTnLst>
                                </p:cTn>
                              </p:par>
                              <p:par>
                                <p:cTn id="59" presetID="10" presetClass="entr" presetSubtype="0" fill="hold" nodeType="withEffect">
                                  <p:stCondLst>
                                    <p:cond delay="0"/>
                                  </p:stCondLst>
                                  <p:childTnLst>
                                    <p:set>
                                      <p:cBhvr>
                                        <p:cTn id="60" dur="1" fill="hold">
                                          <p:stCondLst>
                                            <p:cond delay="0"/>
                                          </p:stCondLst>
                                        </p:cTn>
                                        <p:tgtEl>
                                          <p:spTgt spid="590"/>
                                        </p:tgtEl>
                                        <p:attrNameLst>
                                          <p:attrName>style.visibility</p:attrName>
                                        </p:attrNameLst>
                                      </p:cBhvr>
                                      <p:to>
                                        <p:strVal val="visible"/>
                                      </p:to>
                                    </p:set>
                                    <p:animEffect transition="in" filter="fade">
                                      <p:cBhvr>
                                        <p:cTn id="61" dur="500"/>
                                        <p:tgtEl>
                                          <p:spTgt spid="590"/>
                                        </p:tgtEl>
                                      </p:cBhvr>
                                    </p:animEffect>
                                  </p:childTnLst>
                                </p:cTn>
                              </p:par>
                              <p:par>
                                <p:cTn id="62" presetID="10" presetClass="entr" presetSubtype="0" fill="hold" nodeType="withEffect">
                                  <p:stCondLst>
                                    <p:cond delay="0"/>
                                  </p:stCondLst>
                                  <p:childTnLst>
                                    <p:set>
                                      <p:cBhvr>
                                        <p:cTn id="63" dur="1" fill="hold">
                                          <p:stCondLst>
                                            <p:cond delay="0"/>
                                          </p:stCondLst>
                                        </p:cTn>
                                        <p:tgtEl>
                                          <p:spTgt spid="591"/>
                                        </p:tgtEl>
                                        <p:attrNameLst>
                                          <p:attrName>style.visibility</p:attrName>
                                        </p:attrNameLst>
                                      </p:cBhvr>
                                      <p:to>
                                        <p:strVal val="visible"/>
                                      </p:to>
                                    </p:set>
                                    <p:animEffect transition="in" filter="fade">
                                      <p:cBhvr>
                                        <p:cTn id="64" dur="500"/>
                                        <p:tgtEl>
                                          <p:spTgt spid="591"/>
                                        </p:tgtEl>
                                      </p:cBhvr>
                                    </p:animEffect>
                                  </p:childTnLst>
                                </p:cTn>
                              </p:par>
                              <p:par>
                                <p:cTn id="65" presetID="10" presetClass="entr" presetSubtype="0" fill="hold" nodeType="withEffect">
                                  <p:stCondLst>
                                    <p:cond delay="0"/>
                                  </p:stCondLst>
                                  <p:childTnLst>
                                    <p:set>
                                      <p:cBhvr>
                                        <p:cTn id="66" dur="1" fill="hold">
                                          <p:stCondLst>
                                            <p:cond delay="0"/>
                                          </p:stCondLst>
                                        </p:cTn>
                                        <p:tgtEl>
                                          <p:spTgt spid="592"/>
                                        </p:tgtEl>
                                        <p:attrNameLst>
                                          <p:attrName>style.visibility</p:attrName>
                                        </p:attrNameLst>
                                      </p:cBhvr>
                                      <p:to>
                                        <p:strVal val="visible"/>
                                      </p:to>
                                    </p:set>
                                    <p:animEffect transition="in" filter="fade">
                                      <p:cBhvr>
                                        <p:cTn id="67" dur="500"/>
                                        <p:tgtEl>
                                          <p:spTgt spid="592"/>
                                        </p:tgtEl>
                                      </p:cBhvr>
                                    </p:animEffect>
                                  </p:childTnLst>
                                </p:cTn>
                              </p:par>
                              <p:par>
                                <p:cTn id="68" presetID="10" presetClass="entr" presetSubtype="0" fill="hold" nodeType="withEffect">
                                  <p:stCondLst>
                                    <p:cond delay="0"/>
                                  </p:stCondLst>
                                  <p:childTnLst>
                                    <p:set>
                                      <p:cBhvr>
                                        <p:cTn id="69" dur="1" fill="hold">
                                          <p:stCondLst>
                                            <p:cond delay="0"/>
                                          </p:stCondLst>
                                        </p:cTn>
                                        <p:tgtEl>
                                          <p:spTgt spid="608"/>
                                        </p:tgtEl>
                                        <p:attrNameLst>
                                          <p:attrName>style.visibility</p:attrName>
                                        </p:attrNameLst>
                                      </p:cBhvr>
                                      <p:to>
                                        <p:strVal val="visible"/>
                                      </p:to>
                                    </p:set>
                                    <p:animEffect transition="in" filter="fade">
                                      <p:cBhvr>
                                        <p:cTn id="70" dur="500"/>
                                        <p:tgtEl>
                                          <p:spTgt spid="60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10"/>
                                        </p:tgtEl>
                                        <p:attrNameLst>
                                          <p:attrName>style.visibility</p:attrName>
                                        </p:attrNameLst>
                                      </p:cBhvr>
                                      <p:to>
                                        <p:strVal val="visible"/>
                                      </p:to>
                                    </p:set>
                                    <p:animEffect transition="in" filter="fade">
                                      <p:cBhvr>
                                        <p:cTn id="75" dur="500"/>
                                        <p:tgtEl>
                                          <p:spTgt spid="610"/>
                                        </p:tgtEl>
                                      </p:cBhvr>
                                    </p:animEffect>
                                  </p:childTnLst>
                                </p:cTn>
                              </p:par>
                              <p:par>
                                <p:cTn id="76" presetID="10" presetClass="entr" presetSubtype="0" fill="hold" nodeType="withEffect">
                                  <p:stCondLst>
                                    <p:cond delay="0"/>
                                  </p:stCondLst>
                                  <p:childTnLst>
                                    <p:set>
                                      <p:cBhvr>
                                        <p:cTn id="77" dur="1" fill="hold">
                                          <p:stCondLst>
                                            <p:cond delay="0"/>
                                          </p:stCondLst>
                                        </p:cTn>
                                        <p:tgtEl>
                                          <p:spTgt spid="613"/>
                                        </p:tgtEl>
                                        <p:attrNameLst>
                                          <p:attrName>style.visibility</p:attrName>
                                        </p:attrNameLst>
                                      </p:cBhvr>
                                      <p:to>
                                        <p:strVal val="visible"/>
                                      </p:to>
                                    </p:set>
                                    <p:animEffect transition="in" filter="fade">
                                      <p:cBhvr>
                                        <p:cTn id="78" dur="500"/>
                                        <p:tgtEl>
                                          <p:spTgt spid="613"/>
                                        </p:tgtEl>
                                      </p:cBhvr>
                                    </p:animEffect>
                                  </p:childTnLst>
                                </p:cTn>
                              </p:par>
                              <p:par>
                                <p:cTn id="79" presetID="10" presetClass="entr" presetSubtype="0" fill="hold" nodeType="withEffect">
                                  <p:stCondLst>
                                    <p:cond delay="0"/>
                                  </p:stCondLst>
                                  <p:childTnLst>
                                    <p:set>
                                      <p:cBhvr>
                                        <p:cTn id="80" dur="1" fill="hold">
                                          <p:stCondLst>
                                            <p:cond delay="0"/>
                                          </p:stCondLst>
                                        </p:cTn>
                                        <p:tgtEl>
                                          <p:spTgt spid="612"/>
                                        </p:tgtEl>
                                        <p:attrNameLst>
                                          <p:attrName>style.visibility</p:attrName>
                                        </p:attrNameLst>
                                      </p:cBhvr>
                                      <p:to>
                                        <p:strVal val="visible"/>
                                      </p:to>
                                    </p:set>
                                    <p:animEffect transition="in" filter="fade">
                                      <p:cBhvr>
                                        <p:cTn id="81" dur="500"/>
                                        <p:tgtEl>
                                          <p:spTgt spid="612"/>
                                        </p:tgtEl>
                                      </p:cBhvr>
                                    </p:animEffect>
                                  </p:childTnLst>
                                </p:cTn>
                              </p:par>
                              <p:par>
                                <p:cTn id="82" presetID="10" presetClass="entr" presetSubtype="0" fill="hold" nodeType="withEffect">
                                  <p:stCondLst>
                                    <p:cond delay="0"/>
                                  </p:stCondLst>
                                  <p:childTnLst>
                                    <p:set>
                                      <p:cBhvr>
                                        <p:cTn id="83" dur="1" fill="hold">
                                          <p:stCondLst>
                                            <p:cond delay="0"/>
                                          </p:stCondLst>
                                        </p:cTn>
                                        <p:tgtEl>
                                          <p:spTgt spid="611"/>
                                        </p:tgtEl>
                                        <p:attrNameLst>
                                          <p:attrName>style.visibility</p:attrName>
                                        </p:attrNameLst>
                                      </p:cBhvr>
                                      <p:to>
                                        <p:strVal val="visible"/>
                                      </p:to>
                                    </p:set>
                                    <p:animEffect transition="in" filter="fade">
                                      <p:cBhvr>
                                        <p:cTn id="84" dur="500"/>
                                        <p:tgtEl>
                                          <p:spTgt spid="61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605"/>
                                        </p:tgtEl>
                                        <p:attrNameLst>
                                          <p:attrName>style.visibility</p:attrName>
                                        </p:attrNameLst>
                                      </p:cBhvr>
                                      <p:to>
                                        <p:strVal val="visible"/>
                                      </p:to>
                                    </p:set>
                                    <p:animEffect transition="in" filter="fade">
                                      <p:cBhvr>
                                        <p:cTn id="89" dur="500"/>
                                        <p:tgtEl>
                                          <p:spTgt spid="605"/>
                                        </p:tgtEl>
                                      </p:cBhvr>
                                    </p:animEffect>
                                  </p:childTnLst>
                                </p:cTn>
                              </p:par>
                              <p:par>
                                <p:cTn id="90" presetID="10" presetClass="entr" presetSubtype="0" fill="hold" nodeType="withEffect">
                                  <p:stCondLst>
                                    <p:cond delay="0"/>
                                  </p:stCondLst>
                                  <p:childTnLst>
                                    <p:set>
                                      <p:cBhvr>
                                        <p:cTn id="91" dur="1" fill="hold">
                                          <p:stCondLst>
                                            <p:cond delay="0"/>
                                          </p:stCondLst>
                                        </p:cTn>
                                        <p:tgtEl>
                                          <p:spTgt spid="578"/>
                                        </p:tgtEl>
                                        <p:attrNameLst>
                                          <p:attrName>style.visibility</p:attrName>
                                        </p:attrNameLst>
                                      </p:cBhvr>
                                      <p:to>
                                        <p:strVal val="visible"/>
                                      </p:to>
                                    </p:set>
                                    <p:animEffect transition="in" filter="fade">
                                      <p:cBhvr>
                                        <p:cTn id="92" dur="500"/>
                                        <p:tgtEl>
                                          <p:spTgt spid="578"/>
                                        </p:tgtEl>
                                      </p:cBhvr>
                                    </p:animEffect>
                                  </p:childTnLst>
                                </p:cTn>
                              </p:par>
                              <p:par>
                                <p:cTn id="93" presetID="10" presetClass="entr" presetSubtype="0" fill="hold" nodeType="withEffect">
                                  <p:stCondLst>
                                    <p:cond delay="0"/>
                                  </p:stCondLst>
                                  <p:childTnLst>
                                    <p:set>
                                      <p:cBhvr>
                                        <p:cTn id="94" dur="1" fill="hold">
                                          <p:stCondLst>
                                            <p:cond delay="0"/>
                                          </p:stCondLst>
                                        </p:cTn>
                                        <p:tgtEl>
                                          <p:spTgt spid="579"/>
                                        </p:tgtEl>
                                        <p:attrNameLst>
                                          <p:attrName>style.visibility</p:attrName>
                                        </p:attrNameLst>
                                      </p:cBhvr>
                                      <p:to>
                                        <p:strVal val="visible"/>
                                      </p:to>
                                    </p:set>
                                    <p:animEffect transition="in" filter="fade">
                                      <p:cBhvr>
                                        <p:cTn id="95" dur="500"/>
                                        <p:tgtEl>
                                          <p:spTgt spid="579"/>
                                        </p:tgtEl>
                                      </p:cBhvr>
                                    </p:animEffect>
                                  </p:childTnLst>
                                </p:cTn>
                              </p:par>
                              <p:par>
                                <p:cTn id="96" presetID="10" presetClass="entr" presetSubtype="0" fill="hold" nodeType="withEffect">
                                  <p:stCondLst>
                                    <p:cond delay="0"/>
                                  </p:stCondLst>
                                  <p:childTnLst>
                                    <p:set>
                                      <p:cBhvr>
                                        <p:cTn id="97" dur="1" fill="hold">
                                          <p:stCondLst>
                                            <p:cond delay="0"/>
                                          </p:stCondLst>
                                        </p:cTn>
                                        <p:tgtEl>
                                          <p:spTgt spid="580"/>
                                        </p:tgtEl>
                                        <p:attrNameLst>
                                          <p:attrName>style.visibility</p:attrName>
                                        </p:attrNameLst>
                                      </p:cBhvr>
                                      <p:to>
                                        <p:strVal val="visible"/>
                                      </p:to>
                                    </p:set>
                                    <p:animEffect transition="in" filter="fade">
                                      <p:cBhvr>
                                        <p:cTn id="98" dur="500"/>
                                        <p:tgtEl>
                                          <p:spTgt spid="580"/>
                                        </p:tgtEl>
                                      </p:cBhvr>
                                    </p:animEffect>
                                  </p:childTnLst>
                                </p:cTn>
                              </p:par>
                              <p:par>
                                <p:cTn id="99" presetID="10" presetClass="entr" presetSubtype="0" fill="hold" nodeType="withEffect">
                                  <p:stCondLst>
                                    <p:cond delay="0"/>
                                  </p:stCondLst>
                                  <p:childTnLst>
                                    <p:set>
                                      <p:cBhvr>
                                        <p:cTn id="100" dur="1" fill="hold">
                                          <p:stCondLst>
                                            <p:cond delay="0"/>
                                          </p:stCondLst>
                                        </p:cTn>
                                        <p:tgtEl>
                                          <p:spTgt spid="581"/>
                                        </p:tgtEl>
                                        <p:attrNameLst>
                                          <p:attrName>style.visibility</p:attrName>
                                        </p:attrNameLst>
                                      </p:cBhvr>
                                      <p:to>
                                        <p:strVal val="visible"/>
                                      </p:to>
                                    </p:set>
                                    <p:animEffect transition="in" filter="fade">
                                      <p:cBhvr>
                                        <p:cTn id="101" dur="500"/>
                                        <p:tgtEl>
                                          <p:spTgt spid="581"/>
                                        </p:tgtEl>
                                      </p:cBhvr>
                                    </p:animEffect>
                                  </p:childTnLst>
                                </p:cTn>
                              </p:par>
                              <p:par>
                                <p:cTn id="102" presetID="10" presetClass="entr" presetSubtype="0" fill="hold" nodeType="withEffect">
                                  <p:stCondLst>
                                    <p:cond delay="0"/>
                                  </p:stCondLst>
                                  <p:childTnLst>
                                    <p:set>
                                      <p:cBhvr>
                                        <p:cTn id="103" dur="1" fill="hold">
                                          <p:stCondLst>
                                            <p:cond delay="0"/>
                                          </p:stCondLst>
                                        </p:cTn>
                                        <p:tgtEl>
                                          <p:spTgt spid="583"/>
                                        </p:tgtEl>
                                        <p:attrNameLst>
                                          <p:attrName>style.visibility</p:attrName>
                                        </p:attrNameLst>
                                      </p:cBhvr>
                                      <p:to>
                                        <p:strVal val="visible"/>
                                      </p:to>
                                    </p:set>
                                    <p:animEffect transition="in" filter="fade">
                                      <p:cBhvr>
                                        <p:cTn id="104" dur="500"/>
                                        <p:tgtEl>
                                          <p:spTgt spid="583"/>
                                        </p:tgtEl>
                                      </p:cBhvr>
                                    </p:animEffect>
                                  </p:childTnLst>
                                </p:cTn>
                              </p:par>
                              <p:par>
                                <p:cTn id="105" presetID="10" presetClass="entr" presetSubtype="0" fill="hold" nodeType="withEffect">
                                  <p:stCondLst>
                                    <p:cond delay="0"/>
                                  </p:stCondLst>
                                  <p:childTnLst>
                                    <p:set>
                                      <p:cBhvr>
                                        <p:cTn id="106" dur="1" fill="hold">
                                          <p:stCondLst>
                                            <p:cond delay="0"/>
                                          </p:stCondLst>
                                        </p:cTn>
                                        <p:tgtEl>
                                          <p:spTgt spid="582"/>
                                        </p:tgtEl>
                                        <p:attrNameLst>
                                          <p:attrName>style.visibility</p:attrName>
                                        </p:attrNameLst>
                                      </p:cBhvr>
                                      <p:to>
                                        <p:strVal val="visible"/>
                                      </p:to>
                                    </p:set>
                                    <p:animEffect transition="in" filter="fade">
                                      <p:cBhvr>
                                        <p:cTn id="107" dur="500"/>
                                        <p:tgtEl>
                                          <p:spTgt spid="582"/>
                                        </p:tgtEl>
                                      </p:cBhvr>
                                    </p:animEffect>
                                  </p:childTnLst>
                                </p:cTn>
                              </p:par>
                              <p:par>
                                <p:cTn id="108" presetID="10" presetClass="entr" presetSubtype="0"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Effect transition="in" filter="fade">
                                      <p:cBhvr>
                                        <p:cTn id="11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1"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17"/>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5C90"/>
              </a:buClr>
              <a:buSzPts val="3200"/>
              <a:buFont typeface="Arial Narrow"/>
              <a:buNone/>
            </a:pPr>
            <a:r>
              <a:rPr lang="en-US" dirty="0">
                <a:solidFill>
                  <a:srgbClr val="1E5C90"/>
                </a:solidFill>
                <a:latin typeface="Arial Narrow" panose="020B0606020202030204" pitchFamily="34" charset="0"/>
              </a:rPr>
              <a:t>Atmospheric Pathways </a:t>
            </a:r>
            <a:r>
              <a:rPr lang="en-US" dirty="0">
                <a:latin typeface="Arial Narrow" panose="020B0606020202030204" pitchFamily="34" charset="0"/>
              </a:rPr>
              <a:t>of EMT between the ocean and the satellite</a:t>
            </a:r>
            <a:endParaRPr dirty="0">
              <a:solidFill>
                <a:srgbClr val="2E75B5"/>
              </a:solidFill>
              <a:latin typeface="Arial Narrow" panose="020B0606020202030204" pitchFamily="34" charset="0"/>
            </a:endParaRPr>
          </a:p>
        </p:txBody>
      </p:sp>
      <p:sp>
        <p:nvSpPr>
          <p:cNvPr id="657" name="Google Shape;657;p17"/>
          <p:cNvSpPr txBox="1"/>
          <p:nvPr/>
        </p:nvSpPr>
        <p:spPr>
          <a:xfrm>
            <a:off x="565046" y="1315168"/>
            <a:ext cx="4966971" cy="4278003"/>
          </a:xfrm>
          <a:prstGeom prst="rect">
            <a:avLst/>
          </a:prstGeom>
          <a:noFill/>
          <a:ln>
            <a:noFill/>
          </a:ln>
        </p:spPr>
        <p:txBody>
          <a:bodyPr spcFirstLastPara="1" wrap="square" lIns="91375" tIns="45675" rIns="91375" bIns="45675" anchor="t" anchorCtr="0">
            <a:spAutoFit/>
          </a:bodyPr>
          <a:lstStyle/>
          <a:p>
            <a:pPr marL="693737" marR="0" lvl="0" indent="-693737" algn="l" rtl="0">
              <a:spcBef>
                <a:spcPts val="0"/>
              </a:spcBef>
              <a:spcAft>
                <a:spcPts val="600"/>
              </a:spcAft>
              <a:buNone/>
            </a:pPr>
            <a:r>
              <a:rPr lang="en-US" sz="1800" b="1" dirty="0">
                <a:solidFill>
                  <a:srgbClr val="0C0C0C"/>
                </a:solidFill>
                <a:latin typeface="Arial Narrow"/>
                <a:ea typeface="Arial Narrow"/>
                <a:cs typeface="Arial Narrow"/>
                <a:sym typeface="Arial Narrow"/>
              </a:rPr>
              <a:t>Emitted from the sea within the sensor’s footprint</a:t>
            </a:r>
            <a:endParaRPr sz="1800" b="1" dirty="0">
              <a:solidFill>
                <a:srgbClr val="0C0C0C"/>
              </a:solidFill>
              <a:latin typeface="Arial Narrow"/>
              <a:ea typeface="Arial Narrow"/>
              <a:cs typeface="Arial Narrow"/>
              <a:sym typeface="Arial Narrow"/>
            </a:endParaRPr>
          </a:p>
          <a:p>
            <a:pPr marL="863600" marR="0" lvl="0" indent="-682625" algn="l" rtl="0">
              <a:spcBef>
                <a:spcPts val="0"/>
              </a:spcBef>
              <a:spcAft>
                <a:spcPts val="0"/>
              </a:spcAft>
              <a:buNone/>
            </a:pPr>
            <a:r>
              <a:rPr lang="en-US" sz="1800" dirty="0">
                <a:solidFill>
                  <a:srgbClr val="00B050"/>
                </a:solidFill>
                <a:latin typeface="Arial Narrow" panose="020B0604020202020204" pitchFamily="34" charset="0"/>
                <a:ea typeface="Calibri"/>
                <a:cs typeface="Arial Narrow" panose="020B0604020202020204" pitchFamily="34" charset="0"/>
                <a:sym typeface="Calibri"/>
              </a:rPr>
              <a:t>Ray 1 </a:t>
            </a:r>
            <a:r>
              <a:rPr lang="en-US" sz="1800" dirty="0">
                <a:solidFill>
                  <a:schemeClr val="dk2"/>
                </a:solidFill>
                <a:latin typeface="Arial Narrow" panose="020B0604020202020204" pitchFamily="34" charset="0"/>
                <a:ea typeface="Calibri"/>
                <a:cs typeface="Arial Narrow" panose="020B0604020202020204" pitchFamily="34" charset="0"/>
                <a:sym typeface="Calibri"/>
              </a:rPr>
              <a:t>- the useful signal, radiation leaving the ocean and measured by the sensor</a:t>
            </a:r>
            <a:endParaRPr dirty="0">
              <a:latin typeface="Arial Narrow" panose="020B0604020202020204" pitchFamily="34" charset="0"/>
              <a:cs typeface="Arial Narrow" panose="020B0604020202020204" pitchFamily="34" charset="0"/>
            </a:endParaRPr>
          </a:p>
          <a:p>
            <a:pPr marL="863600" marR="0" lvl="0" indent="-682625" algn="l" rtl="0">
              <a:spcBef>
                <a:spcPts val="0"/>
              </a:spcBef>
              <a:spcAft>
                <a:spcPts val="0"/>
              </a:spcAft>
              <a:buNone/>
            </a:pPr>
            <a:r>
              <a:rPr lang="en-US" sz="1800" dirty="0">
                <a:solidFill>
                  <a:srgbClr val="00B050"/>
                </a:solidFill>
                <a:latin typeface="Arial Narrow" panose="020B0604020202020204" pitchFamily="34" charset="0"/>
                <a:ea typeface="Calibri"/>
                <a:cs typeface="Arial Narrow" panose="020B0604020202020204" pitchFamily="34" charset="0"/>
                <a:sym typeface="Calibri"/>
              </a:rPr>
              <a:t>Ray 2 </a:t>
            </a:r>
            <a:r>
              <a:rPr lang="en-US" sz="1800" dirty="0">
                <a:solidFill>
                  <a:schemeClr val="dk2"/>
                </a:solidFill>
                <a:latin typeface="Arial Narrow" panose="020B0604020202020204" pitchFamily="34" charset="0"/>
                <a:ea typeface="Calibri"/>
                <a:cs typeface="Arial Narrow" panose="020B0604020202020204" pitchFamily="34" charset="0"/>
                <a:sym typeface="Calibri"/>
              </a:rPr>
              <a:t>- radiation leaving the ocean that is absorbed by the atmosphere</a:t>
            </a:r>
            <a:endParaRPr dirty="0">
              <a:latin typeface="Arial Narrow" panose="020B0604020202020204" pitchFamily="34" charset="0"/>
              <a:cs typeface="Arial Narrow" panose="020B0604020202020204" pitchFamily="34" charset="0"/>
            </a:endParaRPr>
          </a:p>
          <a:p>
            <a:pPr marL="863600" marR="0" lvl="0" indent="-682625" algn="l" rtl="0">
              <a:spcBef>
                <a:spcPts val="0"/>
              </a:spcBef>
              <a:spcAft>
                <a:spcPts val="0"/>
              </a:spcAft>
              <a:buNone/>
            </a:pPr>
            <a:r>
              <a:rPr lang="en-US" sz="1800" dirty="0">
                <a:solidFill>
                  <a:srgbClr val="00B050"/>
                </a:solidFill>
                <a:latin typeface="Arial Narrow" panose="020B0604020202020204" pitchFamily="34" charset="0"/>
                <a:ea typeface="Calibri"/>
                <a:cs typeface="Arial Narrow" panose="020B0604020202020204" pitchFamily="34" charset="0"/>
                <a:sym typeface="Calibri"/>
              </a:rPr>
              <a:t>Ray 3 </a:t>
            </a:r>
            <a:r>
              <a:rPr lang="en-US" sz="1800" dirty="0">
                <a:solidFill>
                  <a:schemeClr val="dk2"/>
                </a:solidFill>
                <a:latin typeface="Arial Narrow" panose="020B0604020202020204" pitchFamily="34" charset="0"/>
                <a:ea typeface="Calibri"/>
                <a:cs typeface="Arial Narrow" panose="020B0604020202020204" pitchFamily="34" charset="0"/>
                <a:sym typeface="Calibri"/>
              </a:rPr>
              <a:t>- radiation that is scattered by the atmosphere out of the sensor field of view</a:t>
            </a:r>
            <a:endParaRPr sz="1800" dirty="0">
              <a:solidFill>
                <a:schemeClr val="dk2"/>
              </a:solidFill>
              <a:latin typeface="Arial Narrow" panose="020B0604020202020204" pitchFamily="34" charset="0"/>
              <a:ea typeface="Calibri"/>
              <a:cs typeface="Arial Narrow" panose="020B0604020202020204" pitchFamily="34" charset="0"/>
              <a:sym typeface="Calibri"/>
            </a:endParaRPr>
          </a:p>
          <a:p>
            <a:pPr marL="693737" lvl="0" indent="-693737" algn="l" rtl="0">
              <a:spcBef>
                <a:spcPts val="1200"/>
              </a:spcBef>
              <a:spcAft>
                <a:spcPts val="600"/>
              </a:spcAft>
              <a:buClr>
                <a:schemeClr val="dk1"/>
              </a:buClr>
              <a:buFont typeface="Arial"/>
              <a:buNone/>
            </a:pPr>
            <a:r>
              <a:rPr lang="en-US" sz="1800" b="1" dirty="0">
                <a:solidFill>
                  <a:srgbClr val="0C0C0C"/>
                </a:solidFill>
                <a:latin typeface="Arial Narrow"/>
                <a:ea typeface="Arial Narrow"/>
                <a:cs typeface="Arial Narrow"/>
                <a:sym typeface="Arial Narrow"/>
              </a:rPr>
              <a:t>Reaching sensor from sources outside its footprint</a:t>
            </a:r>
            <a:endParaRPr sz="1800" b="1" dirty="0">
              <a:solidFill>
                <a:srgbClr val="0C0C0C"/>
              </a:solidFill>
              <a:latin typeface="Calibri"/>
              <a:ea typeface="Calibri"/>
              <a:cs typeface="Calibri"/>
              <a:sym typeface="Calibri"/>
            </a:endParaRPr>
          </a:p>
          <a:p>
            <a:pPr marL="863600" marR="0" lvl="0" indent="-682625" algn="l" rtl="0">
              <a:spcBef>
                <a:spcPts val="0"/>
              </a:spcBef>
              <a:spcAft>
                <a:spcPts val="0"/>
              </a:spcAft>
              <a:buNone/>
            </a:pPr>
            <a:r>
              <a:rPr lang="en-US" sz="1800" dirty="0">
                <a:solidFill>
                  <a:srgbClr val="FF0000"/>
                </a:solidFill>
                <a:latin typeface="Arial Narrow" panose="020B0604020202020204" pitchFamily="34" charset="0"/>
                <a:ea typeface="Calibri"/>
                <a:cs typeface="Arial Narrow" panose="020B0604020202020204" pitchFamily="34" charset="0"/>
                <a:sym typeface="Calibri"/>
              </a:rPr>
              <a:t>Ray 4 </a:t>
            </a:r>
            <a:r>
              <a:rPr lang="en-US" sz="1800" dirty="0">
                <a:solidFill>
                  <a:schemeClr val="dk2"/>
                </a:solidFill>
                <a:latin typeface="Arial Narrow" panose="020B0604020202020204" pitchFamily="34" charset="0"/>
                <a:ea typeface="Calibri"/>
                <a:cs typeface="Arial Narrow" panose="020B0604020202020204" pitchFamily="34" charset="0"/>
                <a:sym typeface="Calibri"/>
              </a:rPr>
              <a:t>- radiation emitted by the constituents of the atmosphere</a:t>
            </a:r>
            <a:endParaRPr dirty="0">
              <a:latin typeface="Arial Narrow" panose="020B0604020202020204" pitchFamily="34" charset="0"/>
              <a:cs typeface="Arial Narrow" panose="020B0604020202020204" pitchFamily="34" charset="0"/>
            </a:endParaRPr>
          </a:p>
          <a:p>
            <a:pPr marL="863600" marR="0" lvl="0" indent="-682625" algn="l" rtl="0">
              <a:spcBef>
                <a:spcPts val="0"/>
              </a:spcBef>
              <a:spcAft>
                <a:spcPts val="0"/>
              </a:spcAft>
              <a:buNone/>
            </a:pPr>
            <a:r>
              <a:rPr lang="en-US" sz="1800" dirty="0">
                <a:solidFill>
                  <a:srgbClr val="FF0000"/>
                </a:solidFill>
                <a:latin typeface="Arial Narrow" panose="020B0604020202020204" pitchFamily="34" charset="0"/>
                <a:ea typeface="Calibri"/>
                <a:cs typeface="Arial Narrow" panose="020B0604020202020204" pitchFamily="34" charset="0"/>
                <a:sym typeface="Calibri"/>
              </a:rPr>
              <a:t>Ray 5 </a:t>
            </a:r>
            <a:r>
              <a:rPr lang="en-US" sz="1800" dirty="0">
                <a:solidFill>
                  <a:schemeClr val="dk2"/>
                </a:solidFill>
                <a:latin typeface="Arial Narrow" panose="020B0604020202020204" pitchFamily="34" charset="0"/>
                <a:ea typeface="Calibri"/>
                <a:cs typeface="Arial Narrow" panose="020B0604020202020204" pitchFamily="34" charset="0"/>
                <a:sym typeface="Calibri"/>
              </a:rPr>
              <a:t>- radiation reflected by scattering into the field of vision of the sensor</a:t>
            </a:r>
            <a:endParaRPr dirty="0">
              <a:latin typeface="Arial Narrow" panose="020B0604020202020204" pitchFamily="34" charset="0"/>
              <a:cs typeface="Arial Narrow" panose="020B0604020202020204" pitchFamily="34" charset="0"/>
            </a:endParaRPr>
          </a:p>
          <a:p>
            <a:pPr marL="863600" marR="0" lvl="0" indent="-682625" algn="l" rtl="0">
              <a:spcBef>
                <a:spcPts val="0"/>
              </a:spcBef>
              <a:spcAft>
                <a:spcPts val="0"/>
              </a:spcAft>
              <a:buNone/>
            </a:pPr>
            <a:r>
              <a:rPr lang="en-US" sz="1800" dirty="0">
                <a:solidFill>
                  <a:srgbClr val="FF0000"/>
                </a:solidFill>
                <a:latin typeface="Arial Narrow" panose="020B0604020202020204" pitchFamily="34" charset="0"/>
                <a:ea typeface="Calibri"/>
                <a:cs typeface="Arial Narrow" panose="020B0604020202020204" pitchFamily="34" charset="0"/>
                <a:sym typeface="Calibri"/>
              </a:rPr>
              <a:t>Ray 6 </a:t>
            </a:r>
            <a:r>
              <a:rPr lang="en-US" sz="1800" dirty="0">
                <a:solidFill>
                  <a:schemeClr val="dk2"/>
                </a:solidFill>
                <a:latin typeface="Arial Narrow" panose="020B0604020202020204" pitchFamily="34" charset="0"/>
                <a:ea typeface="Calibri"/>
                <a:cs typeface="Arial Narrow" panose="020B0604020202020204" pitchFamily="34" charset="0"/>
                <a:sym typeface="Calibri"/>
              </a:rPr>
              <a:t>- radiation from the ocean but from outside the field of view.</a:t>
            </a:r>
            <a:endParaRPr dirty="0">
              <a:latin typeface="Arial Narrow" panose="020B0604020202020204" pitchFamily="34" charset="0"/>
              <a:cs typeface="Arial Narrow" panose="020B0604020202020204" pitchFamily="34" charset="0"/>
            </a:endParaRPr>
          </a:p>
        </p:txBody>
      </p:sp>
      <p:sp>
        <p:nvSpPr>
          <p:cNvPr id="658" name="Google Shape;658;p17"/>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pic>
        <p:nvPicPr>
          <p:cNvPr id="660" name="Google Shape;660;p17" descr="f1a"/>
          <p:cNvPicPr preferRelativeResize="0"/>
          <p:nvPr/>
        </p:nvPicPr>
        <p:blipFill rotWithShape="1">
          <a:blip r:embed="rId5">
            <a:alphaModFix/>
          </a:blip>
          <a:srcRect l="13715" r="3429"/>
          <a:stretch/>
        </p:blipFill>
        <p:spPr>
          <a:xfrm>
            <a:off x="7059032" y="1208590"/>
            <a:ext cx="3398837" cy="4419600"/>
          </a:xfrm>
          <a:prstGeom prst="rect">
            <a:avLst/>
          </a:prstGeom>
          <a:noFill/>
          <a:ln>
            <a:noFill/>
          </a:ln>
        </p:spPr>
      </p:pic>
      <p:sp>
        <p:nvSpPr>
          <p:cNvPr id="27" name="Google Shape;628;p16">
            <a:extLst>
              <a:ext uri="{FF2B5EF4-FFF2-40B4-BE49-F238E27FC236}">
                <a16:creationId xmlns:a16="http://schemas.microsoft.com/office/drawing/2014/main" id="{AEA30463-B1A3-8642-9037-E7D2A6D7F8C8}"/>
              </a:ext>
            </a:extLst>
          </p:cNvPr>
          <p:cNvSpPr txBox="1"/>
          <p:nvPr/>
        </p:nvSpPr>
        <p:spPr>
          <a:xfrm>
            <a:off x="8836239" y="2811687"/>
            <a:ext cx="301686"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4</a:t>
            </a:r>
            <a:endParaRPr dirty="0"/>
          </a:p>
        </p:txBody>
      </p:sp>
      <p:sp>
        <p:nvSpPr>
          <p:cNvPr id="28" name="Google Shape;635;p16">
            <a:extLst>
              <a:ext uri="{FF2B5EF4-FFF2-40B4-BE49-F238E27FC236}">
                <a16:creationId xmlns:a16="http://schemas.microsoft.com/office/drawing/2014/main" id="{B4B2B176-8435-364E-B9E8-933BD0E92178}"/>
              </a:ext>
            </a:extLst>
          </p:cNvPr>
          <p:cNvSpPr txBox="1"/>
          <p:nvPr/>
        </p:nvSpPr>
        <p:spPr>
          <a:xfrm>
            <a:off x="8721924" y="4229480"/>
            <a:ext cx="301686"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2</a:t>
            </a:r>
            <a:endParaRPr dirty="0"/>
          </a:p>
        </p:txBody>
      </p:sp>
      <p:sp>
        <p:nvSpPr>
          <p:cNvPr id="30" name="Google Shape;645;p16">
            <a:extLst>
              <a:ext uri="{FF2B5EF4-FFF2-40B4-BE49-F238E27FC236}">
                <a16:creationId xmlns:a16="http://schemas.microsoft.com/office/drawing/2014/main" id="{6D9E2EFF-FEEB-8A46-A947-3C8CAE079416}"/>
              </a:ext>
            </a:extLst>
          </p:cNvPr>
          <p:cNvSpPr txBox="1"/>
          <p:nvPr/>
        </p:nvSpPr>
        <p:spPr>
          <a:xfrm>
            <a:off x="8523999" y="2998274"/>
            <a:ext cx="301686"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1</a:t>
            </a:r>
            <a:endParaRPr dirty="0"/>
          </a:p>
        </p:txBody>
      </p:sp>
      <p:sp>
        <p:nvSpPr>
          <p:cNvPr id="32" name="Google Shape;647;p16">
            <a:extLst>
              <a:ext uri="{FF2B5EF4-FFF2-40B4-BE49-F238E27FC236}">
                <a16:creationId xmlns:a16="http://schemas.microsoft.com/office/drawing/2014/main" id="{038576BF-7B17-E844-8C87-5194B2FB4317}"/>
              </a:ext>
            </a:extLst>
          </p:cNvPr>
          <p:cNvSpPr txBox="1"/>
          <p:nvPr/>
        </p:nvSpPr>
        <p:spPr>
          <a:xfrm>
            <a:off x="9153380" y="4327191"/>
            <a:ext cx="301686"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6</a:t>
            </a:r>
            <a:endParaRPr dirty="0"/>
          </a:p>
        </p:txBody>
      </p:sp>
      <p:sp>
        <p:nvSpPr>
          <p:cNvPr id="661" name="Google Shape;661;p17"/>
          <p:cNvSpPr/>
          <p:nvPr/>
        </p:nvSpPr>
        <p:spPr>
          <a:xfrm>
            <a:off x="7869382" y="5339642"/>
            <a:ext cx="1015456" cy="34697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62" name="Google Shape;662;p17"/>
          <p:cNvSpPr/>
          <p:nvPr/>
        </p:nvSpPr>
        <p:spPr>
          <a:xfrm>
            <a:off x="7869383" y="5059535"/>
            <a:ext cx="905163" cy="378691"/>
          </a:xfrm>
          <a:prstGeom prst="ellipse">
            <a:avLst/>
          </a:prstGeom>
          <a:gradFill>
            <a:gsLst>
              <a:gs pos="0">
                <a:srgbClr val="FFFFFF"/>
              </a:gs>
              <a:gs pos="47000">
                <a:srgbClr val="D0CECE">
                  <a:alpha val="69803"/>
                </a:srgbClr>
              </a:gs>
              <a:gs pos="100000">
                <a:srgbClr val="D0CECE">
                  <a:alpha val="69803"/>
                </a:srgbClr>
              </a:gs>
            </a:gsLst>
            <a:lin ang="17820001" scaled="0"/>
          </a:gradFill>
          <a:ln w="15875"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63" name="Google Shape;663;p17"/>
          <p:cNvSpPr txBox="1"/>
          <p:nvPr/>
        </p:nvSpPr>
        <p:spPr>
          <a:xfrm>
            <a:off x="5502278" y="4509473"/>
            <a:ext cx="250100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757070"/>
                </a:solidFill>
                <a:latin typeface="Calibri"/>
                <a:ea typeface="Calibri"/>
                <a:cs typeface="Calibri"/>
                <a:sym typeface="Calibri"/>
              </a:rPr>
              <a:t>What we want to measure</a:t>
            </a:r>
            <a:endParaRPr sz="1800" b="1" dirty="0">
              <a:solidFill>
                <a:srgbClr val="757070"/>
              </a:solidFill>
              <a:latin typeface="Calibri"/>
              <a:ea typeface="Calibri"/>
              <a:cs typeface="Calibri"/>
              <a:sym typeface="Calibri"/>
            </a:endParaRPr>
          </a:p>
        </p:txBody>
      </p:sp>
      <p:cxnSp>
        <p:nvCxnSpPr>
          <p:cNvPr id="664" name="Google Shape;664;p17"/>
          <p:cNvCxnSpPr/>
          <p:nvPr/>
        </p:nvCxnSpPr>
        <p:spPr>
          <a:xfrm>
            <a:off x="7407564" y="4878806"/>
            <a:ext cx="461818" cy="304157"/>
          </a:xfrm>
          <a:prstGeom prst="straightConnector1">
            <a:avLst/>
          </a:prstGeom>
          <a:noFill/>
          <a:ln w="19050" cap="flat" cmpd="sng">
            <a:solidFill>
              <a:srgbClr val="757070"/>
            </a:solidFill>
            <a:prstDash val="solid"/>
            <a:miter lim="800000"/>
            <a:headEnd type="none" w="sm" len="sm"/>
            <a:tailEnd type="triangle" w="med" len="med"/>
          </a:ln>
        </p:spPr>
      </p:cxnSp>
      <p:sp>
        <p:nvSpPr>
          <p:cNvPr id="665" name="Google Shape;665;p17"/>
          <p:cNvSpPr/>
          <p:nvPr/>
        </p:nvSpPr>
        <p:spPr>
          <a:xfrm rot="642228">
            <a:off x="8839198" y="1640379"/>
            <a:ext cx="905163" cy="378691"/>
          </a:xfrm>
          <a:prstGeom prst="ellipse">
            <a:avLst/>
          </a:prstGeom>
          <a:gradFill>
            <a:gsLst>
              <a:gs pos="0">
                <a:srgbClr val="FFFFFF"/>
              </a:gs>
              <a:gs pos="47000">
                <a:srgbClr val="D0CECE">
                  <a:alpha val="69803"/>
                </a:srgbClr>
              </a:gs>
              <a:gs pos="100000">
                <a:srgbClr val="D0CECE">
                  <a:alpha val="69803"/>
                </a:srgbClr>
              </a:gs>
            </a:gsLst>
            <a:lin ang="17820001" scaled="0"/>
          </a:gradFill>
          <a:ln w="15875"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66" name="Google Shape;666;p17"/>
          <p:cNvSpPr txBox="1"/>
          <p:nvPr/>
        </p:nvSpPr>
        <p:spPr>
          <a:xfrm>
            <a:off x="6218232" y="1977383"/>
            <a:ext cx="24721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757070"/>
                </a:solidFill>
                <a:latin typeface="Calibri"/>
                <a:ea typeface="Calibri"/>
                <a:cs typeface="Calibri"/>
                <a:sym typeface="Calibri"/>
              </a:rPr>
              <a:t>What the sensor receives</a:t>
            </a:r>
            <a:endParaRPr sz="1800" b="1" dirty="0">
              <a:solidFill>
                <a:srgbClr val="757070"/>
              </a:solidFill>
              <a:latin typeface="Calibri"/>
              <a:ea typeface="Calibri"/>
              <a:cs typeface="Calibri"/>
              <a:sym typeface="Calibri"/>
            </a:endParaRPr>
          </a:p>
        </p:txBody>
      </p:sp>
      <p:cxnSp>
        <p:nvCxnSpPr>
          <p:cNvPr id="667" name="Google Shape;667;p17"/>
          <p:cNvCxnSpPr/>
          <p:nvPr/>
        </p:nvCxnSpPr>
        <p:spPr>
          <a:xfrm rot="10800000" flipH="1">
            <a:off x="8320041" y="1865431"/>
            <a:ext cx="461818" cy="179986"/>
          </a:xfrm>
          <a:prstGeom prst="straightConnector1">
            <a:avLst/>
          </a:prstGeom>
          <a:noFill/>
          <a:ln w="19050" cap="flat" cmpd="sng">
            <a:solidFill>
              <a:srgbClr val="757070"/>
            </a:solidFill>
            <a:prstDash val="solid"/>
            <a:miter lim="800000"/>
            <a:headEnd type="none" w="sm" len="sm"/>
            <a:tailEnd type="triangle" w="med" len="med"/>
          </a:ln>
        </p:spPr>
      </p:cxnSp>
      <p:cxnSp>
        <p:nvCxnSpPr>
          <p:cNvPr id="668" name="Google Shape;668;p17"/>
          <p:cNvCxnSpPr/>
          <p:nvPr/>
        </p:nvCxnSpPr>
        <p:spPr>
          <a:xfrm rot="10800000" flipH="1">
            <a:off x="8306793" y="1703125"/>
            <a:ext cx="838917" cy="3545756"/>
          </a:xfrm>
          <a:prstGeom prst="straightConnector1">
            <a:avLst/>
          </a:prstGeom>
          <a:noFill/>
          <a:ln w="38100" cap="flat" cmpd="sng">
            <a:solidFill>
              <a:srgbClr val="00B050"/>
            </a:solidFill>
            <a:prstDash val="solid"/>
            <a:miter lim="800000"/>
            <a:headEnd type="none" w="sm" len="sm"/>
            <a:tailEnd type="triangle" w="med" len="med"/>
          </a:ln>
        </p:spPr>
      </p:cxnSp>
      <p:cxnSp>
        <p:nvCxnSpPr>
          <p:cNvPr id="669" name="Google Shape;669;p17"/>
          <p:cNvCxnSpPr/>
          <p:nvPr/>
        </p:nvCxnSpPr>
        <p:spPr>
          <a:xfrm rot="10800000" flipH="1">
            <a:off x="8467568" y="3660713"/>
            <a:ext cx="376516" cy="1588167"/>
          </a:xfrm>
          <a:prstGeom prst="straightConnector1">
            <a:avLst/>
          </a:prstGeom>
          <a:noFill/>
          <a:ln w="38100" cap="flat" cmpd="sng">
            <a:solidFill>
              <a:srgbClr val="00B050"/>
            </a:solidFill>
            <a:prstDash val="solid"/>
            <a:miter lim="800000"/>
            <a:headEnd type="none" w="sm" len="sm"/>
            <a:tailEnd type="none" w="sm" len="sm"/>
          </a:ln>
        </p:spPr>
      </p:cxnSp>
      <p:cxnSp>
        <p:nvCxnSpPr>
          <p:cNvPr id="670" name="Google Shape;670;p17"/>
          <p:cNvCxnSpPr/>
          <p:nvPr/>
        </p:nvCxnSpPr>
        <p:spPr>
          <a:xfrm rot="10800000" flipH="1">
            <a:off x="8169801" y="4013790"/>
            <a:ext cx="297767" cy="1260879"/>
          </a:xfrm>
          <a:prstGeom prst="straightConnector1">
            <a:avLst/>
          </a:prstGeom>
          <a:noFill/>
          <a:ln w="38100" cap="flat" cmpd="sng">
            <a:solidFill>
              <a:srgbClr val="00B050"/>
            </a:solidFill>
            <a:prstDash val="solid"/>
            <a:miter lim="800000"/>
            <a:headEnd type="none" w="sm" len="sm"/>
            <a:tailEnd type="none" w="sm" len="sm"/>
          </a:ln>
        </p:spPr>
      </p:cxnSp>
      <p:sp>
        <p:nvSpPr>
          <p:cNvPr id="31" name="Google Shape;646;p16">
            <a:extLst>
              <a:ext uri="{FF2B5EF4-FFF2-40B4-BE49-F238E27FC236}">
                <a16:creationId xmlns:a16="http://schemas.microsoft.com/office/drawing/2014/main" id="{4531014D-DC82-B044-A046-7E28A30A6D88}"/>
              </a:ext>
            </a:extLst>
          </p:cNvPr>
          <p:cNvSpPr txBox="1"/>
          <p:nvPr/>
        </p:nvSpPr>
        <p:spPr>
          <a:xfrm>
            <a:off x="7455240" y="3514854"/>
            <a:ext cx="301686"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3</a:t>
            </a:r>
            <a:endParaRPr dirty="0"/>
          </a:p>
        </p:txBody>
      </p:sp>
      <p:cxnSp>
        <p:nvCxnSpPr>
          <p:cNvPr id="671" name="Google Shape;671;p17"/>
          <p:cNvCxnSpPr/>
          <p:nvPr/>
        </p:nvCxnSpPr>
        <p:spPr>
          <a:xfrm rot="10800000">
            <a:off x="7330804" y="3331994"/>
            <a:ext cx="1136765" cy="702211"/>
          </a:xfrm>
          <a:prstGeom prst="straightConnector1">
            <a:avLst/>
          </a:prstGeom>
          <a:noFill/>
          <a:ln w="38100" cap="flat" cmpd="sng">
            <a:solidFill>
              <a:srgbClr val="00B050"/>
            </a:solidFill>
            <a:prstDash val="solid"/>
            <a:miter lim="800000"/>
            <a:headEnd type="none" w="sm" len="sm"/>
            <a:tailEnd type="triangle" w="med" len="med"/>
          </a:ln>
        </p:spPr>
      </p:cxnSp>
      <p:cxnSp>
        <p:nvCxnSpPr>
          <p:cNvPr id="672" name="Google Shape;672;p17"/>
          <p:cNvCxnSpPr/>
          <p:nvPr/>
        </p:nvCxnSpPr>
        <p:spPr>
          <a:xfrm rot="10800000" flipH="1">
            <a:off x="8979273" y="1714845"/>
            <a:ext cx="283667" cy="1176847"/>
          </a:xfrm>
          <a:prstGeom prst="straightConnector1">
            <a:avLst/>
          </a:prstGeom>
          <a:noFill/>
          <a:ln w="38100" cap="flat" cmpd="sng">
            <a:solidFill>
              <a:srgbClr val="FF0000"/>
            </a:solidFill>
            <a:prstDash val="solid"/>
            <a:miter lim="800000"/>
            <a:headEnd type="none" w="sm" len="sm"/>
            <a:tailEnd type="triangle" w="med" len="med"/>
          </a:ln>
        </p:spPr>
      </p:cxnSp>
      <p:cxnSp>
        <p:nvCxnSpPr>
          <p:cNvPr id="673" name="Google Shape;673;p17"/>
          <p:cNvCxnSpPr/>
          <p:nvPr/>
        </p:nvCxnSpPr>
        <p:spPr>
          <a:xfrm rot="10800000" flipH="1">
            <a:off x="8857752" y="1747668"/>
            <a:ext cx="536486" cy="2197554"/>
          </a:xfrm>
          <a:prstGeom prst="straightConnector1">
            <a:avLst/>
          </a:prstGeom>
          <a:noFill/>
          <a:ln w="38100" cap="flat" cmpd="sng">
            <a:solidFill>
              <a:srgbClr val="FF0000"/>
            </a:solidFill>
            <a:prstDash val="solid"/>
            <a:miter lim="800000"/>
            <a:headEnd type="none" w="sm" len="sm"/>
            <a:tailEnd type="triangle" w="med" len="med"/>
          </a:ln>
        </p:spPr>
      </p:cxnSp>
      <p:cxnSp>
        <p:nvCxnSpPr>
          <p:cNvPr id="674" name="Google Shape;674;p17"/>
          <p:cNvCxnSpPr/>
          <p:nvPr/>
        </p:nvCxnSpPr>
        <p:spPr>
          <a:xfrm rot="10800000" flipH="1">
            <a:off x="9208374" y="1768770"/>
            <a:ext cx="298408" cy="1209669"/>
          </a:xfrm>
          <a:prstGeom prst="straightConnector1">
            <a:avLst/>
          </a:prstGeom>
          <a:noFill/>
          <a:ln w="38100" cap="flat" cmpd="sng">
            <a:solidFill>
              <a:srgbClr val="FF0000"/>
            </a:solidFill>
            <a:prstDash val="solid"/>
            <a:miter lim="800000"/>
            <a:headEnd type="none" w="sm" len="sm"/>
            <a:tailEnd type="triangle" w="med" len="med"/>
          </a:ln>
        </p:spPr>
      </p:cxnSp>
      <p:sp>
        <p:nvSpPr>
          <p:cNvPr id="29" name="Google Shape;642;p16">
            <a:extLst>
              <a:ext uri="{FF2B5EF4-FFF2-40B4-BE49-F238E27FC236}">
                <a16:creationId xmlns:a16="http://schemas.microsoft.com/office/drawing/2014/main" id="{FF951F78-45DE-5A48-AFC8-6A5424300B92}"/>
              </a:ext>
            </a:extLst>
          </p:cNvPr>
          <p:cNvSpPr txBox="1"/>
          <p:nvPr/>
        </p:nvSpPr>
        <p:spPr>
          <a:xfrm>
            <a:off x="9756601" y="2960051"/>
            <a:ext cx="301686"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5</a:t>
            </a:r>
            <a:endParaRPr dirty="0"/>
          </a:p>
        </p:txBody>
      </p:sp>
      <p:cxnSp>
        <p:nvCxnSpPr>
          <p:cNvPr id="675" name="Google Shape;675;p17"/>
          <p:cNvCxnSpPr/>
          <p:nvPr/>
        </p:nvCxnSpPr>
        <p:spPr>
          <a:xfrm rot="10800000" flipH="1">
            <a:off x="9203076" y="2966717"/>
            <a:ext cx="985851" cy="11722"/>
          </a:xfrm>
          <a:prstGeom prst="straightConnector1">
            <a:avLst/>
          </a:prstGeom>
          <a:noFill/>
          <a:ln w="38100" cap="flat" cmpd="sng">
            <a:solidFill>
              <a:srgbClr val="FF0000"/>
            </a:solidFill>
            <a:prstDash val="solid"/>
            <a:miter lim="800000"/>
            <a:headEnd type="none" w="sm" len="sm"/>
            <a:tailEnd type="none" w="sm" len="sm"/>
          </a:ln>
        </p:spPr>
      </p:cxnSp>
      <p:cxnSp>
        <p:nvCxnSpPr>
          <p:cNvPr id="676" name="Google Shape;676;p17"/>
          <p:cNvCxnSpPr/>
          <p:nvPr/>
        </p:nvCxnSpPr>
        <p:spPr>
          <a:xfrm>
            <a:off x="8857752" y="3945223"/>
            <a:ext cx="701245" cy="1357837"/>
          </a:xfrm>
          <a:prstGeom prst="straightConnector1">
            <a:avLst/>
          </a:prstGeom>
          <a:noFill/>
          <a:ln w="38100" cap="flat" cmpd="sng">
            <a:solidFill>
              <a:srgbClr val="FF0000"/>
            </a:solidFill>
            <a:prstDash val="solid"/>
            <a:miter lim="800000"/>
            <a:headEnd type="none" w="sm" len="sm"/>
            <a:tailEnd type="none" w="sm" len="sm"/>
          </a:ln>
        </p:spPr>
      </p:cxnSp>
      <p:sp>
        <p:nvSpPr>
          <p:cNvPr id="677" name="Google Shape;677;p17"/>
          <p:cNvSpPr txBox="1"/>
          <p:nvPr/>
        </p:nvSpPr>
        <p:spPr>
          <a:xfrm>
            <a:off x="10400920" y="5075358"/>
            <a:ext cx="12349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262626"/>
                </a:solidFill>
                <a:latin typeface="Calibri"/>
                <a:ea typeface="Calibri"/>
                <a:cs typeface="Calibri"/>
                <a:sym typeface="Calibri"/>
              </a:rPr>
              <a:t>sea surface</a:t>
            </a:r>
            <a:endParaRPr dirty="0"/>
          </a:p>
        </p:txBody>
      </p:sp>
      <p:sp>
        <p:nvSpPr>
          <p:cNvPr id="678" name="Google Shape;678;p17"/>
          <p:cNvSpPr txBox="1"/>
          <p:nvPr/>
        </p:nvSpPr>
        <p:spPr>
          <a:xfrm>
            <a:off x="7502775" y="5375038"/>
            <a:ext cx="1837747"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dirty="0">
                <a:solidFill>
                  <a:srgbClr val="262626"/>
                </a:solidFill>
                <a:latin typeface="Calibri"/>
                <a:ea typeface="Calibri"/>
                <a:cs typeface="Calibri"/>
                <a:sym typeface="Calibri"/>
              </a:rPr>
              <a:t>sensor’s footprint</a:t>
            </a:r>
            <a:endParaRPr dirty="0"/>
          </a:p>
        </p:txBody>
      </p:sp>
      <p:sp>
        <p:nvSpPr>
          <p:cNvPr id="679" name="Google Shape;679;p17"/>
          <p:cNvSpPr txBox="1"/>
          <p:nvPr/>
        </p:nvSpPr>
        <p:spPr>
          <a:xfrm>
            <a:off x="8318195" y="1211658"/>
            <a:ext cx="803425"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dirty="0">
                <a:solidFill>
                  <a:srgbClr val="262626"/>
                </a:solidFill>
                <a:latin typeface="Calibri"/>
                <a:ea typeface="Calibri"/>
                <a:cs typeface="Calibri"/>
                <a:sym typeface="Calibri"/>
              </a:rPr>
              <a:t>sensor</a:t>
            </a:r>
            <a:endParaRPr dirty="0"/>
          </a:p>
        </p:txBody>
      </p:sp>
      <p:sp>
        <p:nvSpPr>
          <p:cNvPr id="680" name="Google Shape;680;p17"/>
          <p:cNvSpPr/>
          <p:nvPr/>
        </p:nvSpPr>
        <p:spPr>
          <a:xfrm>
            <a:off x="0" y="5968293"/>
            <a:ext cx="121920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cap="small" dirty="0">
                <a:solidFill>
                  <a:srgbClr val="262626"/>
                </a:solidFill>
                <a:latin typeface="Calibri"/>
                <a:ea typeface="Calibri"/>
                <a:cs typeface="Calibri"/>
                <a:sym typeface="Calibri"/>
              </a:rPr>
              <a:t>atmospheric corrections are necessary to derive accurate satellite data products.</a:t>
            </a:r>
            <a:endParaRP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390"/>
    </mc:Choice>
    <mc:Fallback xmlns="">
      <p:transition spd="slow" advTm="38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8"/>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E75B5"/>
              </a:buClr>
              <a:buSzPts val="3200"/>
              <a:buFont typeface="Arial Narrow"/>
              <a:buNone/>
            </a:pPr>
            <a:r>
              <a:rPr lang="en-US" dirty="0">
                <a:solidFill>
                  <a:schemeClr val="accent5">
                    <a:lumMod val="50000"/>
                  </a:schemeClr>
                </a:solidFill>
                <a:latin typeface="Arial Narrow" panose="020B0606020202030204" pitchFamily="34" charset="0"/>
              </a:rPr>
              <a:t>Atmospheric Correction</a:t>
            </a:r>
            <a:endParaRPr dirty="0">
              <a:solidFill>
                <a:schemeClr val="accent5">
                  <a:lumMod val="50000"/>
                </a:schemeClr>
              </a:solidFill>
              <a:latin typeface="Arial Narrow" panose="020B0606020202030204" pitchFamily="34" charset="0"/>
            </a:endParaRPr>
          </a:p>
        </p:txBody>
      </p:sp>
      <p:sp>
        <p:nvSpPr>
          <p:cNvPr id="686" name="Google Shape;686;p18"/>
          <p:cNvSpPr/>
          <p:nvPr/>
        </p:nvSpPr>
        <p:spPr>
          <a:xfrm>
            <a:off x="1182756" y="6008036"/>
            <a:ext cx="1094298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262626"/>
                </a:solidFill>
                <a:latin typeface="Calibri"/>
                <a:ea typeface="Calibri"/>
                <a:cs typeface="Calibri"/>
                <a:sym typeface="Calibri"/>
              </a:rPr>
              <a:t>Atmospheric correction is necessary to derive accurate satellite data products.</a:t>
            </a:r>
            <a:endParaRPr dirty="0"/>
          </a:p>
        </p:txBody>
      </p:sp>
      <p:sp>
        <p:nvSpPr>
          <p:cNvPr id="687" name="Google Shape;687;p18"/>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sp>
        <p:nvSpPr>
          <p:cNvPr id="688" name="Google Shape;688;p18"/>
          <p:cNvSpPr txBox="1"/>
          <p:nvPr/>
        </p:nvSpPr>
        <p:spPr>
          <a:xfrm>
            <a:off x="725215" y="1429409"/>
            <a:ext cx="9322675" cy="3185447"/>
          </a:xfrm>
          <a:prstGeom prst="rect">
            <a:avLst/>
          </a:prstGeom>
          <a:noFill/>
          <a:ln>
            <a:noFill/>
          </a:ln>
        </p:spPr>
        <p:txBody>
          <a:bodyPr spcFirstLastPara="1" wrap="square" lIns="91425" tIns="45700" rIns="91425" bIns="45700" anchor="t" anchorCtr="0">
            <a:spAutoFit/>
          </a:bodyPr>
          <a:lstStyle/>
          <a:p>
            <a:pPr marL="228455" marR="0" lvl="0" indent="-228455" algn="l" rtl="0">
              <a:spcBef>
                <a:spcPts val="0"/>
              </a:spcBef>
              <a:spcAft>
                <a:spcPts val="0"/>
              </a:spcAft>
              <a:buClr>
                <a:srgbClr val="262626"/>
              </a:buClr>
              <a:buSzPts val="1800"/>
              <a:buFont typeface="Times"/>
              <a:buChar char="•"/>
            </a:pPr>
            <a:r>
              <a:rPr lang="en-US" sz="2400" dirty="0">
                <a:solidFill>
                  <a:srgbClr val="262626"/>
                </a:solidFill>
                <a:latin typeface="Arial Narrow" panose="020B0606020202030204" pitchFamily="34" charset="0"/>
                <a:sym typeface="Arial"/>
              </a:rPr>
              <a:t>Most of the absorption/re-emission of IR in the atmosphere is caused by a few gases (O</a:t>
            </a:r>
            <a:r>
              <a:rPr lang="en-US" sz="2400" baseline="-25000" dirty="0">
                <a:solidFill>
                  <a:srgbClr val="262626"/>
                </a:solidFill>
                <a:latin typeface="Arial Narrow" panose="020B0606020202030204" pitchFamily="34" charset="0"/>
                <a:sym typeface="Arial"/>
              </a:rPr>
              <a:t>2</a:t>
            </a:r>
            <a:r>
              <a:rPr lang="en-US" sz="2400" dirty="0">
                <a:solidFill>
                  <a:srgbClr val="262626"/>
                </a:solidFill>
                <a:latin typeface="Arial Narrow" panose="020B0606020202030204" pitchFamily="34" charset="0"/>
                <a:sym typeface="Arial"/>
              </a:rPr>
              <a:t>, N</a:t>
            </a:r>
            <a:r>
              <a:rPr lang="en-US" sz="2400" baseline="-25000" dirty="0">
                <a:solidFill>
                  <a:srgbClr val="262626"/>
                </a:solidFill>
                <a:latin typeface="Arial Narrow" panose="020B0606020202030204" pitchFamily="34" charset="0"/>
                <a:sym typeface="Arial"/>
              </a:rPr>
              <a:t>2</a:t>
            </a:r>
            <a:r>
              <a:rPr lang="en-US" sz="2400" dirty="0">
                <a:solidFill>
                  <a:srgbClr val="262626"/>
                </a:solidFill>
                <a:latin typeface="Arial Narrow" panose="020B0606020202030204" pitchFamily="34" charset="0"/>
                <a:sym typeface="Arial"/>
              </a:rPr>
              <a:t> and trace gases) that are relatively well-mixed, </a:t>
            </a:r>
            <a:br>
              <a:rPr lang="en-US" sz="2400" dirty="0">
                <a:solidFill>
                  <a:srgbClr val="262626"/>
                </a:solidFill>
                <a:latin typeface="Arial Narrow" panose="020B0606020202030204" pitchFamily="34" charset="0"/>
                <a:sym typeface="Arial"/>
              </a:rPr>
            </a:br>
            <a:r>
              <a:rPr lang="en-US" sz="2400" dirty="0">
                <a:solidFill>
                  <a:srgbClr val="262626"/>
                </a:solidFill>
                <a:latin typeface="Arial Narrow" panose="020B0606020202030204" pitchFamily="34" charset="0"/>
                <a:sym typeface="Arial"/>
              </a:rPr>
              <a:t>and by water vapor, ozone and aerosols, that are not well mixed. </a:t>
            </a:r>
            <a:endParaRPr sz="2400" dirty="0">
              <a:latin typeface="Arial Narrow" panose="020B0606020202030204" pitchFamily="34" charset="0"/>
            </a:endParaRPr>
          </a:p>
          <a:p>
            <a:pPr marL="228455" marR="0" lvl="0" indent="-228455" algn="l" rtl="0">
              <a:spcBef>
                <a:spcPts val="900"/>
              </a:spcBef>
              <a:spcAft>
                <a:spcPts val="0"/>
              </a:spcAft>
              <a:buClr>
                <a:srgbClr val="262626"/>
              </a:buClr>
              <a:buSzPts val="1800"/>
              <a:buFont typeface="Times"/>
              <a:buChar char="•"/>
            </a:pPr>
            <a:r>
              <a:rPr lang="en-US" sz="2400" dirty="0">
                <a:solidFill>
                  <a:srgbClr val="262626"/>
                </a:solidFill>
                <a:latin typeface="Arial Narrow" panose="020B0606020202030204" pitchFamily="34" charset="0"/>
                <a:sym typeface="Arial"/>
              </a:rPr>
              <a:t>The well-mixed components cause a constant difference in temperature between the surface and the satellite. </a:t>
            </a:r>
            <a:endParaRPr sz="2400" dirty="0">
              <a:latin typeface="Arial Narrow" panose="020B0606020202030204" pitchFamily="34" charset="0"/>
            </a:endParaRPr>
          </a:p>
          <a:p>
            <a:pPr marL="228455" marR="0" lvl="0" indent="-228455" algn="l" rtl="0">
              <a:spcBef>
                <a:spcPts val="900"/>
              </a:spcBef>
              <a:spcAft>
                <a:spcPts val="0"/>
              </a:spcAft>
              <a:buClr>
                <a:srgbClr val="262626"/>
              </a:buClr>
              <a:buSzPts val="1800"/>
              <a:buFont typeface="Times"/>
              <a:buChar char="•"/>
            </a:pPr>
            <a:r>
              <a:rPr lang="en-US" sz="2400" dirty="0">
                <a:solidFill>
                  <a:srgbClr val="262626"/>
                </a:solidFill>
                <a:latin typeface="Arial Narrow" panose="020B0606020202030204" pitchFamily="34" charset="0"/>
                <a:sym typeface="Arial"/>
              </a:rPr>
              <a:t>The variable components must be detected and corrected for using multiple wavelengths.</a:t>
            </a:r>
            <a:endParaRPr sz="2400" b="1" dirty="0">
              <a:solidFill>
                <a:srgbClr val="262626"/>
              </a:solidFill>
              <a:latin typeface="Arial Narrow" panose="020B0606020202030204" pitchFamily="34" charset="0"/>
              <a:sym typeface="Arial"/>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84"/>
    </mc:Choice>
    <mc:Fallback xmlns="">
      <p:transition spd="slow" advTm="17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19"/>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sp>
        <p:nvSpPr>
          <p:cNvPr id="695" name="Google Shape;695;p19"/>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Autofit/>
          </a:bodyPr>
          <a:lstStyle/>
          <a:p>
            <a:pPr lvl="0"/>
            <a:r>
              <a:rPr lang="en-US" dirty="0">
                <a:latin typeface="Arial Narrow" panose="020B0606020202030204" pitchFamily="34" charset="0"/>
              </a:rPr>
              <a:t>The process of converting the EMR signal to information</a:t>
            </a:r>
            <a:endParaRPr sz="3200" i="1" dirty="0">
              <a:latin typeface="Arial Narrow" panose="020B0606020202030204" pitchFamily="34" charset="0"/>
              <a:ea typeface="Calibri"/>
              <a:cs typeface="Calibri"/>
              <a:sym typeface="Calibri"/>
            </a:endParaRPr>
          </a:p>
        </p:txBody>
      </p:sp>
      <p:pic>
        <p:nvPicPr>
          <p:cNvPr id="696" name="Google Shape;696;p19"/>
          <p:cNvPicPr preferRelativeResize="0"/>
          <p:nvPr/>
        </p:nvPicPr>
        <p:blipFill rotWithShape="1">
          <a:blip r:embed="rId5">
            <a:alphaModFix/>
          </a:blip>
          <a:srcRect/>
          <a:stretch/>
        </p:blipFill>
        <p:spPr>
          <a:xfrm>
            <a:off x="1847215" y="1250632"/>
            <a:ext cx="8477250" cy="490537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319"/>
    </mc:Choice>
    <mc:Fallback xmlns="">
      <p:transition spd="slow" advTm="18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20"/>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3200"/>
              <a:buFont typeface="Calibri"/>
              <a:buNone/>
            </a:pPr>
            <a:r>
              <a:rPr lang="en-US" dirty="0">
                <a:latin typeface="Arial Narrow" panose="020B0606020202030204" pitchFamily="34" charset="0"/>
                <a:ea typeface="Calibri"/>
                <a:cs typeface="Calibri"/>
                <a:sym typeface="Calibri"/>
              </a:rPr>
              <a:t>Types of Sensors and Products</a:t>
            </a:r>
            <a:endParaRPr i="1" dirty="0">
              <a:latin typeface="Arial Narrow" panose="020B0606020202030204" pitchFamily="34" charset="0"/>
              <a:ea typeface="Calibri"/>
              <a:cs typeface="Calibri"/>
              <a:sym typeface="Calibri"/>
            </a:endParaRPr>
          </a:p>
        </p:txBody>
      </p:sp>
      <p:pic>
        <p:nvPicPr>
          <p:cNvPr id="703" name="Google Shape;703;p20"/>
          <p:cNvPicPr preferRelativeResize="0"/>
          <p:nvPr/>
        </p:nvPicPr>
        <p:blipFill rotWithShape="1">
          <a:blip r:embed="rId5">
            <a:alphaModFix/>
          </a:blip>
          <a:srcRect/>
          <a:stretch/>
        </p:blipFill>
        <p:spPr>
          <a:xfrm>
            <a:off x="2235202" y="929615"/>
            <a:ext cx="7528791" cy="4822065"/>
          </a:xfrm>
          <a:prstGeom prst="rect">
            <a:avLst/>
          </a:prstGeom>
          <a:noFill/>
          <a:ln>
            <a:noFill/>
          </a:ln>
        </p:spPr>
      </p:pic>
      <p:sp>
        <p:nvSpPr>
          <p:cNvPr id="704" name="Google Shape;704;p20"/>
          <p:cNvSpPr txBox="1"/>
          <p:nvPr/>
        </p:nvSpPr>
        <p:spPr>
          <a:xfrm>
            <a:off x="551735" y="6012386"/>
            <a:ext cx="631781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2"/>
                </a:solidFill>
                <a:latin typeface="Calibri"/>
                <a:ea typeface="Calibri"/>
                <a:cs typeface="Calibri"/>
                <a:sym typeface="Calibri"/>
              </a:rPr>
              <a:t>From Robinson, Discovering the Ocean from Space</a:t>
            </a:r>
            <a:endParaRPr dirty="0"/>
          </a:p>
        </p:txBody>
      </p:sp>
      <p:sp>
        <p:nvSpPr>
          <p:cNvPr id="705" name="Google Shape;705;p20"/>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138"/>
    </mc:Choice>
    <mc:Fallback xmlns="">
      <p:transition spd="slow" advTm="29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p>
            <a:pPr lvl="0"/>
            <a:r>
              <a:rPr lang="en-US" dirty="0">
                <a:latin typeface="Arial Narrow" panose="020B0606020202030204" pitchFamily="34" charset="0"/>
              </a:rPr>
              <a:t>The presentation will cover the following topics</a:t>
            </a:r>
            <a:endParaRPr dirty="0">
              <a:latin typeface="Arial Narrow" panose="020B0606020202030204" pitchFamily="34" charset="0"/>
            </a:endParaRPr>
          </a:p>
        </p:txBody>
      </p:sp>
      <p:sp>
        <p:nvSpPr>
          <p:cNvPr id="107" name="Google Shape;107;p2"/>
          <p:cNvSpPr txBox="1">
            <a:spLocks noGrp="1"/>
          </p:cNvSpPr>
          <p:nvPr>
            <p:ph type="body" idx="1"/>
          </p:nvPr>
        </p:nvSpPr>
        <p:spPr>
          <a:xfrm>
            <a:off x="437150" y="1424575"/>
            <a:ext cx="5434263" cy="4351338"/>
          </a:xfrm>
          <a:prstGeom prst="rect">
            <a:avLst/>
          </a:prstGeom>
          <a:noFill/>
          <a:ln>
            <a:noFill/>
          </a:ln>
        </p:spPr>
        <p:txBody>
          <a:bodyPr spcFirstLastPara="1" wrap="square" lIns="91425" tIns="45700" rIns="91425" bIns="45700" anchor="t" anchorCtr="0">
            <a:normAutofit/>
          </a:bodyPr>
          <a:lstStyle/>
          <a:p>
            <a:pPr marL="457200" lvl="1" indent="0" algn="l" rtl="0">
              <a:lnSpc>
                <a:spcPct val="150000"/>
              </a:lnSpc>
              <a:spcBef>
                <a:spcPts val="0"/>
              </a:spcBef>
              <a:spcAft>
                <a:spcPts val="0"/>
              </a:spcAft>
              <a:buClr>
                <a:srgbClr val="262626"/>
              </a:buClr>
              <a:buSzPts val="2800"/>
              <a:buNone/>
            </a:pPr>
            <a:r>
              <a:rPr lang="en-US" sz="2800" b="1" dirty="0">
                <a:latin typeface="Arial Narrow" panose="020B0606020202030204" pitchFamily="34" charset="0"/>
                <a:ea typeface="Arial"/>
                <a:cs typeface="Arial"/>
                <a:sym typeface="Arial"/>
              </a:rPr>
              <a:t>Satellite 101, Part 2:</a:t>
            </a:r>
            <a:endParaRPr dirty="0">
              <a:latin typeface="Arial Narrow" panose="020B0606020202030204" pitchFamily="34" charset="0"/>
            </a:endParaRPr>
          </a:p>
          <a:p>
            <a:pPr marL="685800" lvl="1" indent="-228600" algn="l" rtl="0">
              <a:lnSpc>
                <a:spcPct val="150000"/>
              </a:lnSpc>
              <a:spcBef>
                <a:spcPts val="500"/>
              </a:spcBef>
              <a:spcAft>
                <a:spcPts val="0"/>
              </a:spcAft>
              <a:buClr>
                <a:srgbClr val="262626"/>
              </a:buClr>
              <a:buSzPts val="2400"/>
              <a:buChar char="•"/>
            </a:pPr>
            <a:r>
              <a:rPr lang="en-US" dirty="0">
                <a:latin typeface="Arial Narrow" panose="020B0606020202030204" pitchFamily="34" charset="0"/>
                <a:ea typeface="Arial"/>
                <a:cs typeface="Arial"/>
                <a:sym typeface="Arial"/>
              </a:rPr>
              <a:t>Electromagnetic Radiation (EMR)</a:t>
            </a:r>
            <a:endParaRPr dirty="0">
              <a:latin typeface="Arial Narrow" panose="020B0606020202030204" pitchFamily="34" charset="0"/>
              <a:ea typeface="Arial"/>
              <a:cs typeface="Arial"/>
              <a:sym typeface="Arial"/>
            </a:endParaRPr>
          </a:p>
          <a:p>
            <a:pPr marL="685800" lvl="1" indent="-228600" algn="l" rtl="0">
              <a:lnSpc>
                <a:spcPct val="150000"/>
              </a:lnSpc>
              <a:spcBef>
                <a:spcPts val="500"/>
              </a:spcBef>
              <a:spcAft>
                <a:spcPts val="0"/>
              </a:spcAft>
              <a:buClr>
                <a:srgbClr val="262626"/>
              </a:buClr>
              <a:buSzPts val="2400"/>
              <a:buChar char="•"/>
            </a:pPr>
            <a:r>
              <a:rPr lang="en-US" dirty="0">
                <a:latin typeface="Arial Narrow" panose="020B0606020202030204" pitchFamily="34" charset="0"/>
                <a:ea typeface="Arial"/>
                <a:cs typeface="Arial"/>
                <a:sym typeface="Arial"/>
              </a:rPr>
              <a:t>Atmospheric windows</a:t>
            </a:r>
            <a:endParaRPr dirty="0">
              <a:latin typeface="Arial Narrow" panose="020B0606020202030204" pitchFamily="34" charset="0"/>
            </a:endParaRPr>
          </a:p>
          <a:p>
            <a:pPr marL="685800" lvl="1" indent="-228600" algn="l" rtl="0">
              <a:lnSpc>
                <a:spcPct val="150000"/>
              </a:lnSpc>
              <a:spcBef>
                <a:spcPts val="500"/>
              </a:spcBef>
              <a:spcAft>
                <a:spcPts val="0"/>
              </a:spcAft>
              <a:buClr>
                <a:srgbClr val="262626"/>
              </a:buClr>
              <a:buSzPts val="2400"/>
              <a:buChar char="•"/>
            </a:pPr>
            <a:r>
              <a:rPr lang="en-US" dirty="0">
                <a:latin typeface="Arial Narrow" panose="020B0606020202030204" pitchFamily="34" charset="0"/>
                <a:ea typeface="Arial"/>
                <a:cs typeface="Arial"/>
                <a:sym typeface="Arial"/>
              </a:rPr>
              <a:t>Atmospheric correction </a:t>
            </a:r>
            <a:endParaRPr dirty="0">
              <a:latin typeface="Arial Narrow" panose="020B0606020202030204" pitchFamily="34" charset="0"/>
            </a:endParaRPr>
          </a:p>
          <a:p>
            <a:pPr marL="685800" lvl="1" indent="-228600" algn="l" rtl="0">
              <a:lnSpc>
                <a:spcPct val="150000"/>
              </a:lnSpc>
              <a:spcBef>
                <a:spcPts val="500"/>
              </a:spcBef>
              <a:spcAft>
                <a:spcPts val="0"/>
              </a:spcAft>
              <a:buClr>
                <a:srgbClr val="262626"/>
              </a:buClr>
              <a:buSzPts val="2400"/>
              <a:buChar char="•"/>
            </a:pPr>
            <a:r>
              <a:rPr lang="en-US" dirty="0">
                <a:latin typeface="Arial Narrow" panose="020B0606020202030204" pitchFamily="34" charset="0"/>
                <a:ea typeface="Arial"/>
                <a:cs typeface="Arial"/>
                <a:sym typeface="Arial"/>
              </a:rPr>
              <a:t>How signal collected by sensors becomes information</a:t>
            </a:r>
            <a:endParaRPr dirty="0">
              <a:latin typeface="Arial Narrow" panose="020B0606020202030204" pitchFamily="34" charset="0"/>
              <a:ea typeface="Arial"/>
              <a:cs typeface="Arial"/>
              <a:sym typeface="Arial"/>
            </a:endParaRPr>
          </a:p>
          <a:p>
            <a:pPr marL="685800" lvl="1" indent="-228600" algn="l" rtl="0">
              <a:lnSpc>
                <a:spcPct val="150000"/>
              </a:lnSpc>
              <a:spcBef>
                <a:spcPts val="500"/>
              </a:spcBef>
              <a:spcAft>
                <a:spcPts val="0"/>
              </a:spcAft>
              <a:buClr>
                <a:srgbClr val="262626"/>
              </a:buClr>
              <a:buSzPts val="2400"/>
              <a:buChar char="•"/>
            </a:pPr>
            <a:r>
              <a:rPr lang="en-US" dirty="0">
                <a:latin typeface="Arial Narrow" panose="020B0606020202030204" pitchFamily="34" charset="0"/>
                <a:ea typeface="Arial"/>
                <a:cs typeface="Arial"/>
                <a:sym typeface="Arial"/>
              </a:rPr>
              <a:t>Passive vs. active sensors</a:t>
            </a:r>
            <a:endParaRPr dirty="0">
              <a:latin typeface="Arial Narrow" panose="020B0606020202030204" pitchFamily="34" charset="0"/>
              <a:ea typeface="Arial"/>
              <a:cs typeface="Arial"/>
              <a:sym typeface="Arial"/>
            </a:endParaRPr>
          </a:p>
          <a:p>
            <a:pPr marL="685800" lvl="1" indent="-76200" algn="l" rtl="0">
              <a:lnSpc>
                <a:spcPct val="150000"/>
              </a:lnSpc>
              <a:spcBef>
                <a:spcPts val="500"/>
              </a:spcBef>
              <a:spcAft>
                <a:spcPts val="0"/>
              </a:spcAft>
              <a:buClr>
                <a:srgbClr val="262626"/>
              </a:buClr>
              <a:buSzPts val="2400"/>
              <a:buNone/>
            </a:pPr>
            <a:endParaRPr dirty="0">
              <a:latin typeface="Arial Narrow" panose="020B0606020202030204" pitchFamily="34" charset="0"/>
              <a:ea typeface="Arial"/>
              <a:cs typeface="Arial"/>
              <a:sym typeface="Arial"/>
            </a:endParaRPr>
          </a:p>
          <a:p>
            <a:pPr marL="228600" lvl="0" indent="-50800" algn="l" rtl="0">
              <a:lnSpc>
                <a:spcPct val="90000"/>
              </a:lnSpc>
              <a:spcBef>
                <a:spcPts val="1000"/>
              </a:spcBef>
              <a:spcAft>
                <a:spcPts val="0"/>
              </a:spcAft>
              <a:buClr>
                <a:srgbClr val="262626"/>
              </a:buClr>
              <a:buSzPts val="2800"/>
              <a:buNone/>
            </a:pPr>
            <a:endParaRPr dirty="0">
              <a:latin typeface="Arial Narrow" panose="020B0606020202030204" pitchFamily="34" charset="0"/>
            </a:endParaRPr>
          </a:p>
        </p:txBody>
      </p:sp>
      <p:pic>
        <p:nvPicPr>
          <p:cNvPr id="109" name="Google Shape;109;p2"/>
          <p:cNvPicPr preferRelativeResize="0"/>
          <p:nvPr/>
        </p:nvPicPr>
        <p:blipFill rotWithShape="1">
          <a:blip r:embed="rId5">
            <a:alphaModFix/>
          </a:blip>
          <a:srcRect/>
          <a:stretch/>
        </p:blipFill>
        <p:spPr>
          <a:xfrm>
            <a:off x="10166855" y="-95250"/>
            <a:ext cx="2030015" cy="1578770"/>
          </a:xfrm>
          <a:prstGeom prst="rect">
            <a:avLst/>
          </a:prstGeom>
          <a:noFill/>
          <a:ln>
            <a:noFill/>
          </a:ln>
        </p:spPr>
      </p:pic>
      <p:sp>
        <p:nvSpPr>
          <p:cNvPr id="110" name="Google Shape;110;p2"/>
          <p:cNvSpPr txBox="1">
            <a:spLocks noGrp="1"/>
          </p:cNvSpPr>
          <p:nvPr>
            <p:ph type="ftr" idx="11"/>
          </p:nvPr>
        </p:nvSpPr>
        <p:spPr>
          <a:xfrm>
            <a:off x="1200193" y="6441410"/>
            <a:ext cx="10722866" cy="33563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pic>
        <p:nvPicPr>
          <p:cNvPr id="111" name="Google Shape;111;p2"/>
          <p:cNvPicPr preferRelativeResize="0"/>
          <p:nvPr/>
        </p:nvPicPr>
        <p:blipFill rotWithShape="1">
          <a:blip r:embed="rId6">
            <a:alphaModFix/>
          </a:blip>
          <a:srcRect/>
          <a:stretch/>
        </p:blipFill>
        <p:spPr>
          <a:xfrm>
            <a:off x="6272464" y="2083599"/>
            <a:ext cx="5650596" cy="3269727"/>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911"/>
    </mc:Choice>
    <mc:Fallback xmlns="">
      <p:transition spd="slow" advTm="32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21"/>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3200"/>
              <a:buFont typeface="Calibri"/>
              <a:buNone/>
            </a:pPr>
            <a:r>
              <a:rPr lang="en-US" dirty="0">
                <a:latin typeface="Arial Narrow" panose="020B0606020202030204" pitchFamily="34" charset="0"/>
                <a:ea typeface="Calibri"/>
                <a:cs typeface="Calibri"/>
                <a:sym typeface="Calibri"/>
              </a:rPr>
              <a:t>EMR Spectrum</a:t>
            </a:r>
            <a:r>
              <a:rPr lang="en-US" sz="3200" dirty="0">
                <a:latin typeface="Arial Narrow" panose="020B0606020202030204" pitchFamily="34" charset="0"/>
                <a:ea typeface="Calibri"/>
                <a:cs typeface="Calibri"/>
                <a:sym typeface="Calibri"/>
              </a:rPr>
              <a:t> and Application</a:t>
            </a:r>
            <a:r>
              <a:rPr lang="en-US" dirty="0">
                <a:latin typeface="Arial Narrow" panose="020B0606020202030204" pitchFamily="34" charset="0"/>
                <a:ea typeface="Calibri"/>
                <a:cs typeface="Calibri"/>
                <a:sym typeface="Calibri"/>
              </a:rPr>
              <a:t>s</a:t>
            </a:r>
            <a:endParaRPr sz="3200" i="1" dirty="0">
              <a:latin typeface="Arial Narrow" panose="020B0606020202030204" pitchFamily="34" charset="0"/>
              <a:ea typeface="Calibri"/>
              <a:cs typeface="Calibri"/>
              <a:sym typeface="Calibri"/>
            </a:endParaRPr>
          </a:p>
        </p:txBody>
      </p:sp>
      <p:pic>
        <p:nvPicPr>
          <p:cNvPr id="712" name="Google Shape;712;p21"/>
          <p:cNvPicPr preferRelativeResize="0"/>
          <p:nvPr/>
        </p:nvPicPr>
        <p:blipFill rotWithShape="1">
          <a:blip r:embed="rId5">
            <a:alphaModFix/>
          </a:blip>
          <a:srcRect/>
          <a:stretch/>
        </p:blipFill>
        <p:spPr>
          <a:xfrm>
            <a:off x="2526896" y="929528"/>
            <a:ext cx="7195891" cy="5323789"/>
          </a:xfrm>
          <a:prstGeom prst="rect">
            <a:avLst/>
          </a:prstGeom>
          <a:noFill/>
          <a:ln>
            <a:noFill/>
          </a:ln>
        </p:spPr>
      </p:pic>
      <p:sp>
        <p:nvSpPr>
          <p:cNvPr id="713" name="Google Shape;713;p21"/>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862"/>
    </mc:Choice>
    <mc:Fallback xmlns="">
      <p:transition spd="slow" advTm="29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22"/>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3200"/>
              <a:buFont typeface="Arial Narrow"/>
              <a:buNone/>
            </a:pPr>
            <a:r>
              <a:rPr lang="en-US" sz="3200" dirty="0">
                <a:latin typeface="Arial Narrow" panose="020B0606020202030204" pitchFamily="34" charset="0"/>
              </a:rPr>
              <a:t>Passive vs Active Sensors</a:t>
            </a:r>
            <a:endParaRPr sz="3200" i="1" dirty="0">
              <a:latin typeface="Arial Narrow" panose="020B0606020202030204" pitchFamily="34" charset="0"/>
              <a:ea typeface="Calibri"/>
              <a:cs typeface="Calibri"/>
              <a:sym typeface="Calibri"/>
            </a:endParaRPr>
          </a:p>
        </p:txBody>
      </p:sp>
      <p:sp>
        <p:nvSpPr>
          <p:cNvPr id="720" name="Google Shape;720;p22"/>
          <p:cNvSpPr txBox="1">
            <a:spLocks noGrp="1"/>
          </p:cNvSpPr>
          <p:nvPr>
            <p:ph type="body" idx="1"/>
          </p:nvPr>
        </p:nvSpPr>
        <p:spPr>
          <a:xfrm>
            <a:off x="4495006" y="1086237"/>
            <a:ext cx="6921611" cy="219386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E5C90"/>
              </a:buClr>
              <a:buSzPts val="2000"/>
              <a:buNone/>
            </a:pPr>
            <a:r>
              <a:rPr lang="en-US" sz="2400" b="1" dirty="0">
                <a:solidFill>
                  <a:srgbClr val="1E5C90"/>
                </a:solidFill>
                <a:latin typeface="Arial Narrow" panose="020B0606020202030204" pitchFamily="34" charset="0"/>
              </a:rPr>
              <a:t>Passive Remote Sensing</a:t>
            </a:r>
            <a:endParaRPr sz="2400" b="1" dirty="0">
              <a:solidFill>
                <a:srgbClr val="1E5C90"/>
              </a:solidFill>
              <a:latin typeface="Arial Narrow" panose="020B0606020202030204" pitchFamily="34" charset="0"/>
            </a:endParaRPr>
          </a:p>
          <a:p>
            <a:pPr marL="228600" lvl="0" indent="-228600" algn="l" rtl="0">
              <a:lnSpc>
                <a:spcPct val="110000"/>
              </a:lnSpc>
              <a:spcBef>
                <a:spcPts val="1025"/>
              </a:spcBef>
              <a:spcAft>
                <a:spcPts val="0"/>
              </a:spcAft>
              <a:buClr>
                <a:srgbClr val="2D2525"/>
              </a:buClr>
              <a:buSzPts val="1800"/>
              <a:buChar char="•"/>
            </a:pPr>
            <a:r>
              <a:rPr lang="en-US" sz="2000" dirty="0">
                <a:solidFill>
                  <a:srgbClr val="2D2525"/>
                </a:solidFill>
                <a:latin typeface="Arial Narrow" panose="020B0606020202030204" pitchFamily="34" charset="0"/>
              </a:rPr>
              <a:t>Reception of EMR signals from natural source</a:t>
            </a:r>
            <a:endParaRPr sz="3200" dirty="0">
              <a:latin typeface="Arial Narrow" panose="020B0606020202030204" pitchFamily="34" charset="0"/>
            </a:endParaRPr>
          </a:p>
          <a:p>
            <a:pPr marL="228600" lvl="0" indent="-228600" algn="l" rtl="0">
              <a:lnSpc>
                <a:spcPct val="110000"/>
              </a:lnSpc>
              <a:spcBef>
                <a:spcPts val="1025"/>
              </a:spcBef>
              <a:spcAft>
                <a:spcPts val="0"/>
              </a:spcAft>
              <a:buClr>
                <a:srgbClr val="2D2525"/>
              </a:buClr>
              <a:buSzPts val="1800"/>
              <a:buChar char="•"/>
            </a:pPr>
            <a:r>
              <a:rPr lang="en-US" sz="2000" dirty="0">
                <a:solidFill>
                  <a:srgbClr val="2D2525"/>
                </a:solidFill>
                <a:latin typeface="Arial Narrow" panose="020B0606020202030204" pitchFamily="34" charset="0"/>
              </a:rPr>
              <a:t>Either EMR from the Sun that is reflected off of the earth or EMR emitted by the Earth</a:t>
            </a:r>
            <a:endParaRPr sz="3200" dirty="0">
              <a:latin typeface="Arial Narrow" panose="020B0606020202030204" pitchFamily="34" charset="0"/>
            </a:endParaRPr>
          </a:p>
        </p:txBody>
      </p:sp>
      <p:sp>
        <p:nvSpPr>
          <p:cNvPr id="721" name="Google Shape;721;p22"/>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pic>
        <p:nvPicPr>
          <p:cNvPr id="722" name="Google Shape;722;p22"/>
          <p:cNvPicPr preferRelativeResize="0"/>
          <p:nvPr/>
        </p:nvPicPr>
        <p:blipFill rotWithShape="1">
          <a:blip r:embed="rId5">
            <a:alphaModFix/>
          </a:blip>
          <a:srcRect r="51920" b="8333"/>
          <a:stretch/>
        </p:blipFill>
        <p:spPr>
          <a:xfrm>
            <a:off x="615967" y="1125504"/>
            <a:ext cx="3031958" cy="2154594"/>
          </a:xfrm>
          <a:prstGeom prst="rect">
            <a:avLst/>
          </a:prstGeom>
          <a:noFill/>
          <a:ln>
            <a:noFill/>
          </a:ln>
        </p:spPr>
      </p:pic>
      <p:pic>
        <p:nvPicPr>
          <p:cNvPr id="723" name="Google Shape;723;p22"/>
          <p:cNvPicPr preferRelativeResize="0"/>
          <p:nvPr/>
        </p:nvPicPr>
        <p:blipFill rotWithShape="1">
          <a:blip r:embed="rId6">
            <a:alphaModFix/>
          </a:blip>
          <a:srcRect l="53465" b="8333"/>
          <a:stretch/>
        </p:blipFill>
        <p:spPr>
          <a:xfrm>
            <a:off x="713344" y="3783457"/>
            <a:ext cx="2934581" cy="2154594"/>
          </a:xfrm>
          <a:prstGeom prst="rect">
            <a:avLst/>
          </a:prstGeom>
          <a:noFill/>
          <a:ln>
            <a:noFill/>
          </a:ln>
        </p:spPr>
      </p:pic>
      <p:sp>
        <p:nvSpPr>
          <p:cNvPr id="724" name="Google Shape;724;p22"/>
          <p:cNvSpPr txBox="1"/>
          <p:nvPr/>
        </p:nvSpPr>
        <p:spPr>
          <a:xfrm>
            <a:off x="4495006" y="3759813"/>
            <a:ext cx="6285289" cy="219386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E5C90"/>
              </a:buClr>
              <a:buSzPts val="2000"/>
              <a:buFont typeface="Arial"/>
              <a:buNone/>
            </a:pPr>
            <a:r>
              <a:rPr lang="en-US" sz="2400" b="1" dirty="0">
                <a:solidFill>
                  <a:srgbClr val="1E5C90"/>
                </a:solidFill>
                <a:latin typeface="Arial Narrow" panose="020B0606020202030204" pitchFamily="34" charset="0"/>
                <a:ea typeface="Helvetica Neue"/>
                <a:cs typeface="Helvetica Neue"/>
                <a:sym typeface="Helvetica Neue"/>
              </a:rPr>
              <a:t>Active Remote Sensing</a:t>
            </a:r>
            <a:r>
              <a:rPr lang="en-US" sz="2400" dirty="0">
                <a:solidFill>
                  <a:srgbClr val="1E5C90"/>
                </a:solidFill>
                <a:latin typeface="Arial Narrow" panose="020B0606020202030204" pitchFamily="34" charset="0"/>
                <a:ea typeface="Helvetica Neue"/>
                <a:cs typeface="Helvetica Neue"/>
                <a:sym typeface="Helvetica Neue"/>
              </a:rPr>
              <a:t> </a:t>
            </a:r>
            <a:endParaRPr sz="1600" dirty="0">
              <a:latin typeface="Arial Narrow" panose="020B0606020202030204" pitchFamily="34" charset="0"/>
            </a:endParaRPr>
          </a:p>
          <a:p>
            <a:pPr marL="228600" marR="0" lvl="0" indent="-228600" algn="l" rtl="0">
              <a:lnSpc>
                <a:spcPct val="110000"/>
              </a:lnSpc>
              <a:spcBef>
                <a:spcPts val="1025"/>
              </a:spcBef>
              <a:spcAft>
                <a:spcPts val="0"/>
              </a:spcAft>
              <a:buClr>
                <a:srgbClr val="2D2525"/>
              </a:buClr>
              <a:buSzPts val="1800"/>
              <a:buFont typeface="Arial"/>
              <a:buChar char="•"/>
            </a:pPr>
            <a:r>
              <a:rPr lang="en-US" sz="2000" dirty="0">
                <a:solidFill>
                  <a:srgbClr val="2D2525"/>
                </a:solidFill>
                <a:latin typeface="Arial Narrow" panose="020B0606020202030204" pitchFamily="34" charset="0"/>
                <a:ea typeface="Helvetica Neue"/>
                <a:cs typeface="Helvetica Neue"/>
                <a:sym typeface="Helvetica Neue"/>
              </a:rPr>
              <a:t>Reception of EMR signals from a pulse emitted by a satellite </a:t>
            </a:r>
            <a:endParaRPr sz="1600" dirty="0">
              <a:latin typeface="Arial Narrow" panose="020B0606020202030204" pitchFamily="34" charset="0"/>
            </a:endParaRPr>
          </a:p>
          <a:p>
            <a:pPr marL="228600" marR="0" lvl="0" indent="-228600" algn="l" rtl="0">
              <a:lnSpc>
                <a:spcPct val="110000"/>
              </a:lnSpc>
              <a:spcBef>
                <a:spcPts val="1025"/>
              </a:spcBef>
              <a:spcAft>
                <a:spcPts val="0"/>
              </a:spcAft>
              <a:buClr>
                <a:srgbClr val="2D2525"/>
              </a:buClr>
              <a:buSzPts val="1800"/>
              <a:buFont typeface="Arial"/>
              <a:buChar char="•"/>
            </a:pPr>
            <a:r>
              <a:rPr lang="en-US" sz="2000" dirty="0">
                <a:solidFill>
                  <a:srgbClr val="2D2525"/>
                </a:solidFill>
                <a:latin typeface="Arial Narrow" panose="020B0606020202030204" pitchFamily="34" charset="0"/>
                <a:ea typeface="Helvetica Neue"/>
                <a:cs typeface="Helvetica Neue"/>
                <a:sym typeface="Helvetica Neue"/>
              </a:rPr>
              <a:t>The pulse is directed to the earth and the reflected signal is captured by the satellite sensor</a:t>
            </a:r>
            <a:endParaRPr sz="2000" dirty="0">
              <a:solidFill>
                <a:srgbClr val="262626"/>
              </a:solidFill>
              <a:latin typeface="Arial Narrow" panose="020B0606020202030204" pitchFamily="34" charset="0"/>
              <a:ea typeface="Helvetica Neue"/>
              <a:cs typeface="Helvetica Neue"/>
              <a:sym typeface="Helvetica Neue"/>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788"/>
    </mc:Choice>
    <mc:Fallback xmlns="">
      <p:transition spd="slow" advTm="23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2" name="passive_active.mp4">
            <a:hlinkClick r:id="" action="ppaction://media"/>
            <a:extLst>
              <a:ext uri="{FF2B5EF4-FFF2-40B4-BE49-F238E27FC236}">
                <a16:creationId xmlns:a16="http://schemas.microsoft.com/office/drawing/2014/main" id="{EDA2A2CE-DFCD-E54A-B066-BEC9DD57C59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24000" y="584200"/>
            <a:ext cx="9144000" cy="5689600"/>
          </a:xfrm>
          <a:prstGeom prst="rect">
            <a:avLst/>
          </a:prstGeom>
        </p:spPr>
      </p:pic>
      <p:sp>
        <p:nvSpPr>
          <p:cNvPr id="732" name="Google Shape;732;p23"/>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3200"/>
              <a:buFont typeface="Arial Narrow"/>
              <a:buNone/>
            </a:pPr>
            <a:r>
              <a:rPr lang="en-US" sz="3200" dirty="0">
                <a:latin typeface="Arial Narrow" panose="020B0606020202030204" pitchFamily="34" charset="0"/>
              </a:rPr>
              <a:t>Passive vs. Active Sensors</a:t>
            </a:r>
            <a:endParaRPr sz="3200" i="1" dirty="0">
              <a:latin typeface="Arial Narrow" panose="020B0606020202030204" pitchFamily="34" charset="0"/>
              <a:ea typeface="Calibri"/>
              <a:cs typeface="Calibri"/>
              <a:sym typeface="Calibri"/>
            </a:endParaRPr>
          </a:p>
        </p:txBody>
      </p:sp>
      <p:sp>
        <p:nvSpPr>
          <p:cNvPr id="733" name="Google Shape;733;p23"/>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sp>
        <p:nvSpPr>
          <p:cNvPr id="734" name="Google Shape;734;p23"/>
          <p:cNvSpPr txBox="1"/>
          <p:nvPr/>
        </p:nvSpPr>
        <p:spPr>
          <a:xfrm>
            <a:off x="1702676" y="6022428"/>
            <a:ext cx="214558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Calibri"/>
                <a:ea typeface="Calibri"/>
                <a:cs typeface="Calibri"/>
                <a:sym typeface="Calibri"/>
              </a:rPr>
              <a:t>Image Credit: NASA ARSET </a:t>
            </a:r>
            <a:endParaRPr dirty="0"/>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62"/>
    </mc:Choice>
    <mc:Fallback xmlns="">
      <p:transition spd="slow" advTm="10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mediacall" presetSubtype="0" fill="hold" nodeType="withEffect">
                                  <p:stCondLst>
                                    <p:cond delay="0"/>
                                  </p:stCondLst>
                                  <p:childTnLst>
                                    <p:cmd type="call" cmd="playFrom(0.0)">
                                      <p:cBhvr>
                                        <p:cTn id="8" dur="9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3"/>
                </p:tgtEl>
              </p:cMediaNode>
            </p:audio>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24"/>
          <p:cNvSpPr txBox="1">
            <a:spLocks noGrp="1"/>
          </p:cNvSpPr>
          <p:nvPr>
            <p:ph type="title"/>
          </p:nvPr>
        </p:nvSpPr>
        <p:spPr>
          <a:xfrm>
            <a:off x="528298" y="11557"/>
            <a:ext cx="10515600" cy="1325563"/>
          </a:xfrm>
          <a:prstGeom prst="rect">
            <a:avLst/>
          </a:prstGeom>
          <a:noFill/>
          <a:ln>
            <a:noFill/>
          </a:ln>
          <a:effectLst>
            <a:outerShdw blurRad="63500" dist="53882" dir="2700000" algn="ctr" rotWithShape="0">
              <a:schemeClr val="lt1">
                <a:alpha val="74901"/>
              </a:schemeClr>
            </a:outerShdw>
          </a:effectLst>
        </p:spPr>
        <p:txBody>
          <a:bodyPr spcFirstLastPara="1" wrap="square" lIns="91425" tIns="45700" rIns="91425" bIns="45700" anchor="ctr" anchorCtr="0">
            <a:normAutofit/>
          </a:bodyPr>
          <a:lstStyle/>
          <a:p>
            <a:pPr>
              <a:buSzPts val="4000"/>
            </a:pPr>
            <a:r>
              <a:rPr lang="en-US" sz="4000" dirty="0">
                <a:latin typeface="Arial Narrow" panose="020B0606020202030204" pitchFamily="34" charset="0"/>
              </a:rPr>
              <a:t>Science Quality vs NRT </a:t>
            </a:r>
            <a:endParaRPr sz="5400" dirty="0">
              <a:latin typeface="Arial Narrow" panose="020B0606020202030204" pitchFamily="34" charset="0"/>
            </a:endParaRPr>
          </a:p>
        </p:txBody>
      </p:sp>
      <p:sp>
        <p:nvSpPr>
          <p:cNvPr id="741" name="Google Shape;741;p24"/>
          <p:cNvSpPr txBox="1"/>
          <p:nvPr/>
        </p:nvSpPr>
        <p:spPr>
          <a:xfrm>
            <a:off x="693683" y="1991655"/>
            <a:ext cx="10720551" cy="3656295"/>
          </a:xfrm>
          <a:prstGeom prst="rect">
            <a:avLst/>
          </a:prstGeom>
          <a:noFill/>
          <a:ln>
            <a:noFill/>
          </a:ln>
        </p:spPr>
        <p:txBody>
          <a:bodyPr spcFirstLastPara="1" wrap="square" lIns="91375" tIns="45675" rIns="91375" bIns="45675" anchor="t" anchorCtr="0">
            <a:spAutoFit/>
          </a:bodyPr>
          <a:lstStyle/>
          <a:p>
            <a:pPr marL="228600" lvl="0" indent="-228600">
              <a:lnSpc>
                <a:spcPct val="120000"/>
              </a:lnSpc>
              <a:spcBef>
                <a:spcPts val="1200"/>
              </a:spcBef>
              <a:buClr>
                <a:schemeClr val="dk2"/>
              </a:buClr>
              <a:buSzPts val="2000"/>
              <a:buFont typeface="Times"/>
              <a:buChar char="•"/>
            </a:pPr>
            <a:r>
              <a:rPr lang="en-US" sz="2400" dirty="0">
                <a:solidFill>
                  <a:schemeClr val="dk2"/>
                </a:solidFill>
                <a:latin typeface="Arial Narrow" panose="020B0606020202030204" pitchFamily="34" charset="0"/>
                <a:sym typeface="Arial"/>
              </a:rPr>
              <a:t>Science Quality data has undergone better </a:t>
            </a:r>
            <a:r>
              <a:rPr lang="en-US" sz="2400" dirty="0">
                <a:solidFill>
                  <a:schemeClr val="dk2"/>
                </a:solidFill>
                <a:latin typeface="Arial Narrow" panose="020B0606020202030204" pitchFamily="34" charset="0"/>
              </a:rPr>
              <a:t>Quality Control</a:t>
            </a:r>
            <a:r>
              <a:rPr lang="en-US" sz="2400" dirty="0">
                <a:solidFill>
                  <a:schemeClr val="dk2"/>
                </a:solidFill>
                <a:latin typeface="Arial Narrow" panose="020B0606020202030204" pitchFamily="34" charset="0"/>
                <a:sym typeface="Arial"/>
              </a:rPr>
              <a:t>, and has latency periods of several weeks to several months. These data are typically are used to look at trends over time, and for use in publications.</a:t>
            </a:r>
          </a:p>
          <a:p>
            <a:pPr marL="228600" indent="-228600">
              <a:lnSpc>
                <a:spcPct val="120000"/>
              </a:lnSpc>
              <a:spcBef>
                <a:spcPts val="1200"/>
              </a:spcBef>
              <a:buClr>
                <a:schemeClr val="dk2"/>
              </a:buClr>
              <a:buSzPts val="2000"/>
              <a:buFont typeface="Times"/>
              <a:buChar char="•"/>
            </a:pPr>
            <a:r>
              <a:rPr lang="en-US" sz="2400" dirty="0">
                <a:solidFill>
                  <a:schemeClr val="dk2"/>
                </a:solidFill>
                <a:latin typeface="Arial Narrow" panose="020B0606020202030204" pitchFamily="34" charset="0"/>
              </a:rPr>
              <a:t>Near-Real time (NRT) data, is data with the shortest latency possible, hours to days. </a:t>
            </a:r>
            <a:br>
              <a:rPr lang="en-US" sz="2400" dirty="0">
                <a:solidFill>
                  <a:schemeClr val="dk2"/>
                </a:solidFill>
                <a:latin typeface="Arial Narrow" panose="020B0606020202030204" pitchFamily="34" charset="0"/>
              </a:rPr>
            </a:br>
            <a:r>
              <a:rPr lang="en-US" sz="2400" dirty="0">
                <a:solidFill>
                  <a:schemeClr val="dk2"/>
                </a:solidFill>
                <a:latin typeface="Arial Narrow" panose="020B0606020202030204" pitchFamily="34" charset="0"/>
              </a:rPr>
              <a:t>To achieve this short latency these datasets have undergone minimal Quality Control.</a:t>
            </a:r>
            <a:endParaRPr sz="2400" u="sng" dirty="0">
              <a:solidFill>
                <a:schemeClr val="dk2"/>
              </a:solidFill>
              <a:latin typeface="Arial Narrow" panose="020B0606020202030204" pitchFamily="34" charset="0"/>
              <a:sym typeface="Arial"/>
            </a:endParaRPr>
          </a:p>
          <a:p>
            <a:pPr marL="228600" marR="0" lvl="0" indent="-228600" algn="l" rtl="0">
              <a:lnSpc>
                <a:spcPct val="120000"/>
              </a:lnSpc>
              <a:spcBef>
                <a:spcPts val="1200"/>
              </a:spcBef>
              <a:spcAft>
                <a:spcPts val="0"/>
              </a:spcAft>
              <a:buClr>
                <a:schemeClr val="dk2"/>
              </a:buClr>
              <a:buSzPts val="2000"/>
              <a:buFont typeface="Times"/>
              <a:buChar char="•"/>
            </a:pPr>
            <a:r>
              <a:rPr lang="en-US" sz="2400" dirty="0">
                <a:solidFill>
                  <a:schemeClr val="dk2"/>
                </a:solidFill>
                <a:latin typeface="Arial Narrow" panose="020B0606020202030204" pitchFamily="34" charset="0"/>
                <a:sym typeface="Arial"/>
              </a:rPr>
              <a:t>For datasets that are periodically reprocessed, the older versions should be labelled “deprecated” on data servers (i.e. ERDDAP).</a:t>
            </a:r>
            <a:endParaRPr sz="1600" dirty="0">
              <a:latin typeface="Arial Narrow" panose="020B0606020202030204" pitchFamily="34" charset="0"/>
            </a:endParaRPr>
          </a:p>
        </p:txBody>
      </p:sp>
      <p:sp>
        <p:nvSpPr>
          <p:cNvPr id="742" name="Google Shape;742;p24"/>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832"/>
    </mc:Choice>
    <mc:Fallback xmlns="">
      <p:transition spd="slow" advTm="33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26"/>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3200"/>
              <a:buFont typeface="Arial Narrow"/>
              <a:buNone/>
            </a:pPr>
            <a:r>
              <a:rPr lang="en-US" dirty="0">
                <a:latin typeface="Arial Narrow" panose="020B0606020202030204" pitchFamily="34" charset="0"/>
              </a:rPr>
              <a:t>NOAA CoastWatch Satellite Course - Narrated Presentations </a:t>
            </a:r>
            <a:endParaRPr dirty="0">
              <a:latin typeface="Arial Narrow" panose="020B0606020202030204" pitchFamily="34" charset="0"/>
            </a:endParaRPr>
          </a:p>
        </p:txBody>
      </p:sp>
      <p:sp>
        <p:nvSpPr>
          <p:cNvPr id="755" name="Google Shape;755;p26"/>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sp>
        <p:nvSpPr>
          <p:cNvPr id="756" name="Google Shape;756;p26"/>
          <p:cNvSpPr txBox="1"/>
          <p:nvPr/>
        </p:nvSpPr>
        <p:spPr>
          <a:xfrm>
            <a:off x="1030958" y="1657350"/>
            <a:ext cx="8741692" cy="526293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7F7F7F"/>
              </a:buClr>
              <a:buSzPts val="3200"/>
              <a:buFont typeface="Arial"/>
              <a:buChar char="•"/>
            </a:pPr>
            <a:r>
              <a:rPr lang="en-US" sz="3600" dirty="0">
                <a:solidFill>
                  <a:srgbClr val="7F7F7F"/>
                </a:solidFill>
                <a:latin typeface="Arial Narrow" panose="020B0606020202030204" pitchFamily="34" charset="0"/>
                <a:ea typeface="Calibri"/>
                <a:cs typeface="Calibri"/>
                <a:sym typeface="Calibri"/>
              </a:rPr>
              <a:t>Satellite 101 – Part 1 </a:t>
            </a:r>
            <a:endParaRPr sz="1600" dirty="0">
              <a:latin typeface="Arial Narrow" panose="020B0606020202030204" pitchFamily="34" charset="0"/>
            </a:endParaRPr>
          </a:p>
          <a:p>
            <a:pPr marL="285750" marR="0" lvl="0" indent="-285750" algn="l" rtl="0">
              <a:spcBef>
                <a:spcPts val="0"/>
              </a:spcBef>
              <a:spcAft>
                <a:spcPts val="0"/>
              </a:spcAft>
              <a:buClr>
                <a:schemeClr val="dk1"/>
              </a:buClr>
              <a:buSzPts val="3200"/>
              <a:buFont typeface="Arial"/>
              <a:buChar char="•"/>
            </a:pPr>
            <a:r>
              <a:rPr lang="en-US" sz="3600" b="1" dirty="0">
                <a:solidFill>
                  <a:schemeClr val="dk1"/>
                </a:solidFill>
                <a:latin typeface="Arial Narrow" panose="020B0606020202030204" pitchFamily="34" charset="0"/>
                <a:ea typeface="Calibri"/>
                <a:cs typeface="Calibri"/>
                <a:sym typeface="Calibri"/>
              </a:rPr>
              <a:t>Satellite 101 – Part 2 </a:t>
            </a:r>
            <a:endParaRPr sz="1600" dirty="0">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dirty="0">
                <a:solidFill>
                  <a:srgbClr val="7F7F7F"/>
                </a:solidFill>
                <a:latin typeface="Arial Narrow" panose="020B0606020202030204" pitchFamily="34" charset="0"/>
                <a:ea typeface="Calibri"/>
                <a:cs typeface="Calibri"/>
                <a:sym typeface="Calibri"/>
              </a:rPr>
              <a:t>Fundamentals of Ocean Color </a:t>
            </a:r>
            <a:endParaRPr sz="1600" dirty="0">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dirty="0">
                <a:solidFill>
                  <a:srgbClr val="7F7F7F"/>
                </a:solidFill>
                <a:latin typeface="Arial Narrow" panose="020B0606020202030204" pitchFamily="34" charset="0"/>
                <a:ea typeface="Calibri"/>
                <a:cs typeface="Calibri"/>
                <a:sym typeface="Calibri"/>
              </a:rPr>
              <a:t>Fundamentals of Sea-Surface Temperature</a:t>
            </a:r>
            <a:endParaRPr sz="1600" dirty="0">
              <a:latin typeface="Arial Narrow" panose="020B0606020202030204" pitchFamily="34" charset="0"/>
            </a:endParaRPr>
          </a:p>
          <a:p>
            <a:pPr marL="285750" lvl="0" indent="-285750">
              <a:buClr>
                <a:srgbClr val="7F7F7F"/>
              </a:buClr>
              <a:buSzPts val="3200"/>
              <a:buFont typeface="Arial"/>
              <a:buChar char="•"/>
            </a:pPr>
            <a:r>
              <a:rPr lang="en-US" sz="3600" dirty="0">
                <a:solidFill>
                  <a:srgbClr val="7F7F7F"/>
                </a:solidFill>
                <a:latin typeface="Arial Narrow" panose="020B0606020202030204" pitchFamily="34" charset="0"/>
                <a:ea typeface="Calibri"/>
                <a:cs typeface="Calibri"/>
                <a:sym typeface="Calibri"/>
              </a:rPr>
              <a:t>Fundamentals of Altimetry, Wind and </a:t>
            </a:r>
            <a:r>
              <a:rPr lang="en-US" sz="3600" dirty="0" smtClean="0">
                <a:solidFill>
                  <a:srgbClr val="7F7F7F"/>
                </a:solidFill>
                <a:latin typeface="Arial Narrow" panose="020B0606020202030204" pitchFamily="34" charset="0"/>
                <a:ea typeface="Calibri"/>
                <a:cs typeface="Calibri"/>
                <a:sym typeface="Calibri"/>
              </a:rPr>
              <a:t>Salinity</a:t>
            </a:r>
            <a:endParaRPr lang="en-US" sz="3600" dirty="0">
              <a:solidFill>
                <a:schemeClr val="bg1">
                  <a:lumMod val="65000"/>
                </a:schemeClr>
              </a:solidFill>
              <a:latin typeface="Arial Narrow" panose="020B0606020202030204" pitchFamily="34" charset="0"/>
              <a:ea typeface="Calibri"/>
              <a:cs typeface="Calibri"/>
              <a:sym typeface="Calibri"/>
            </a:endParaRPr>
          </a:p>
          <a:p>
            <a:pPr marL="285750" indent="-285750">
              <a:buClr>
                <a:srgbClr val="7F7F7F"/>
              </a:buClr>
              <a:buSzPts val="3200"/>
              <a:buFont typeface="Arial"/>
              <a:buChar char="•"/>
            </a:pPr>
            <a:r>
              <a:rPr lang="en-US" sz="3600" dirty="0">
                <a:solidFill>
                  <a:schemeClr val="bg1">
                    <a:lumMod val="50000"/>
                  </a:schemeClr>
                </a:solidFill>
                <a:latin typeface="Arial Narrow" panose="020B0606020202030204" pitchFamily="34" charset="0"/>
                <a:ea typeface="Calibri"/>
                <a:cs typeface="Calibri"/>
                <a:sym typeface="Calibri"/>
              </a:rPr>
              <a:t>Introduction to </a:t>
            </a:r>
            <a:r>
              <a:rPr lang="en-US" sz="3600" dirty="0" smtClean="0">
                <a:solidFill>
                  <a:schemeClr val="bg1">
                    <a:lumMod val="50000"/>
                  </a:schemeClr>
                </a:solidFill>
                <a:latin typeface="Arial Narrow" panose="020B0606020202030204" pitchFamily="34" charset="0"/>
                <a:ea typeface="Calibri"/>
                <a:cs typeface="Calibri"/>
                <a:sym typeface="Calibri"/>
              </a:rPr>
              <a:t>ERDDAP</a:t>
            </a:r>
          </a:p>
          <a:p>
            <a:pPr marL="285750" indent="-285750">
              <a:buClr>
                <a:srgbClr val="7F7F7F"/>
              </a:buClr>
              <a:buSzPts val="3200"/>
              <a:buFont typeface="Arial"/>
              <a:buChar char="•"/>
            </a:pPr>
            <a:r>
              <a:rPr lang="en-US" sz="3600" dirty="0" smtClean="0">
                <a:solidFill>
                  <a:schemeClr val="bg1">
                    <a:lumMod val="50000"/>
                  </a:schemeClr>
                </a:solidFill>
                <a:latin typeface="Arial Narrow" panose="020B0606020202030204" pitchFamily="34" charset="0"/>
                <a:ea typeface="Calibri"/>
                <a:cs typeface="Calibri"/>
                <a:sym typeface="Calibri"/>
              </a:rPr>
              <a:t>What Dataset to Choose?</a:t>
            </a:r>
            <a:endParaRPr lang="en-US" sz="3600" dirty="0">
              <a:solidFill>
                <a:schemeClr val="bg1">
                  <a:lumMod val="50000"/>
                </a:schemeClr>
              </a:solidFill>
              <a:latin typeface="Arial Narrow" panose="020B0606020202030204" pitchFamily="34" charset="0"/>
              <a:ea typeface="Calibri"/>
              <a:cs typeface="Calibri"/>
              <a:sym typeface="Calibri"/>
            </a:endParaRPr>
          </a:p>
          <a:p>
            <a:pPr marL="285750" lvl="0" indent="-285750">
              <a:buClr>
                <a:srgbClr val="7F7F7F"/>
              </a:buClr>
              <a:buSzPts val="3200"/>
              <a:buFont typeface="Arial"/>
              <a:buChar char="•"/>
            </a:pPr>
            <a:r>
              <a:rPr lang="en-US" sz="3600" dirty="0">
                <a:solidFill>
                  <a:schemeClr val="bg1">
                    <a:lumMod val="50000"/>
                  </a:schemeClr>
                </a:solidFill>
                <a:latin typeface="Arial Narrow" panose="020B0606020202030204" pitchFamily="34" charset="0"/>
                <a:ea typeface="Calibri"/>
                <a:cs typeface="Calibri"/>
                <a:sym typeface="Calibri"/>
              </a:rPr>
              <a:t>Bringing Satellite Data into ARCGIS </a:t>
            </a:r>
          </a:p>
          <a:p>
            <a:pPr marL="285750" marR="0" lvl="0" indent="-285750" algn="l" rtl="0">
              <a:spcBef>
                <a:spcPts val="0"/>
              </a:spcBef>
              <a:spcAft>
                <a:spcPts val="0"/>
              </a:spcAft>
              <a:buClr>
                <a:srgbClr val="7F7F7F"/>
              </a:buClr>
              <a:buSzPts val="3200"/>
              <a:buFont typeface="Arial"/>
              <a:buChar char="•"/>
            </a:pPr>
            <a:endParaRPr sz="1600" dirty="0">
              <a:latin typeface="Arial Narrow" panose="020B0606020202030204" pitchFamily="34" charset="0"/>
            </a:endParaRPr>
          </a:p>
          <a:p>
            <a:pPr marL="285750" marR="0" lvl="0" indent="-82550" algn="l" rtl="0">
              <a:spcBef>
                <a:spcPts val="0"/>
              </a:spcBef>
              <a:spcAft>
                <a:spcPts val="0"/>
              </a:spcAft>
              <a:buClr>
                <a:schemeClr val="dk1"/>
              </a:buClr>
              <a:buSzPts val="3200"/>
              <a:buFont typeface="Arial"/>
              <a:buNone/>
            </a:pPr>
            <a:endParaRPr sz="3200" dirty="0">
              <a:solidFill>
                <a:schemeClr val="dk1"/>
              </a:solidFill>
              <a:latin typeface="Calibri"/>
              <a:ea typeface="Calibri"/>
              <a:cs typeface="Calibri"/>
              <a:sym typeface="Calibri"/>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84"/>
    </mc:Choice>
    <mc:Fallback xmlns="">
      <p:transition spd="slow" advTm="13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cxnSp>
        <p:nvCxnSpPr>
          <p:cNvPr id="117" name="Google Shape;117;p3"/>
          <p:cNvCxnSpPr/>
          <p:nvPr/>
        </p:nvCxnSpPr>
        <p:spPr>
          <a:xfrm>
            <a:off x="930399" y="5458172"/>
            <a:ext cx="10285289" cy="0"/>
          </a:xfrm>
          <a:prstGeom prst="straightConnector1">
            <a:avLst/>
          </a:prstGeom>
          <a:noFill/>
          <a:ln w="9525" cap="flat" cmpd="sng">
            <a:solidFill>
              <a:schemeClr val="accent1"/>
            </a:solidFill>
            <a:prstDash val="solid"/>
            <a:miter lim="800000"/>
            <a:headEnd type="none" w="sm" len="sm"/>
            <a:tailEnd type="none" w="sm" len="sm"/>
          </a:ln>
        </p:spPr>
      </p:cxnSp>
      <p:sp>
        <p:nvSpPr>
          <p:cNvPr id="118" name="Google Shape;118;p3"/>
          <p:cNvSpPr txBox="1">
            <a:spLocks noGrp="1"/>
          </p:cNvSpPr>
          <p:nvPr>
            <p:ph type="title"/>
          </p:nvPr>
        </p:nvSpPr>
        <p:spPr>
          <a:xfrm>
            <a:off x="528298" y="11557"/>
            <a:ext cx="1128433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3200"/>
              <a:buFont typeface="Arial Narrow"/>
              <a:buNone/>
            </a:pPr>
            <a:r>
              <a:rPr lang="en-US" dirty="0">
                <a:latin typeface="Arial Narrow" panose="020B0606020202030204" pitchFamily="34" charset="0"/>
              </a:rPr>
              <a:t>Satellite measure electromagnetic radiation (EMR)</a:t>
            </a:r>
            <a:endParaRPr sz="3200" i="1" dirty="0">
              <a:latin typeface="Arial Narrow" panose="020B0606020202030204" pitchFamily="34" charset="0"/>
              <a:ea typeface="Calibri"/>
              <a:cs typeface="Calibri"/>
              <a:sym typeface="Calibri"/>
            </a:endParaRPr>
          </a:p>
        </p:txBody>
      </p:sp>
      <p:sp>
        <p:nvSpPr>
          <p:cNvPr id="119" name="Google Shape;119;p3"/>
          <p:cNvSpPr txBox="1"/>
          <p:nvPr/>
        </p:nvSpPr>
        <p:spPr>
          <a:xfrm>
            <a:off x="10064002" y="6041657"/>
            <a:ext cx="2127998"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dirty="0">
                <a:solidFill>
                  <a:schemeClr val="dk1"/>
                </a:solidFill>
                <a:latin typeface="Calibri"/>
                <a:ea typeface="Calibri"/>
                <a:cs typeface="Calibri"/>
                <a:sym typeface="Calibri"/>
              </a:rPr>
              <a:t>Credit: Jan Yoshioka, CI</a:t>
            </a:r>
            <a:endParaRPr sz="1400" dirty="0">
              <a:solidFill>
                <a:schemeClr val="dk1"/>
              </a:solidFill>
              <a:latin typeface="Calibri"/>
              <a:ea typeface="Calibri"/>
              <a:cs typeface="Calibri"/>
              <a:sym typeface="Calibri"/>
            </a:endParaRPr>
          </a:p>
        </p:txBody>
      </p:sp>
      <p:sp>
        <p:nvSpPr>
          <p:cNvPr id="120" name="Google Shape;120;p3"/>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cxnSp>
        <p:nvCxnSpPr>
          <p:cNvPr id="121" name="Google Shape;121;p3"/>
          <p:cNvCxnSpPr/>
          <p:nvPr/>
        </p:nvCxnSpPr>
        <p:spPr>
          <a:xfrm>
            <a:off x="1903002" y="2636094"/>
            <a:ext cx="1854611" cy="2836366"/>
          </a:xfrm>
          <a:prstGeom prst="straightConnector1">
            <a:avLst/>
          </a:prstGeom>
          <a:noFill/>
          <a:ln w="50800" cap="flat" cmpd="sng">
            <a:solidFill>
              <a:schemeClr val="accent1"/>
            </a:solidFill>
            <a:prstDash val="solid"/>
            <a:miter lim="800000"/>
            <a:headEnd type="none" w="sm" len="sm"/>
            <a:tailEnd type="triangle" w="med" len="med"/>
          </a:ln>
        </p:spPr>
      </p:cxnSp>
      <p:sp>
        <p:nvSpPr>
          <p:cNvPr id="122" name="Google Shape;122;p3"/>
          <p:cNvSpPr/>
          <p:nvPr/>
        </p:nvSpPr>
        <p:spPr>
          <a:xfrm>
            <a:off x="987539" y="1277286"/>
            <a:ext cx="1102659" cy="2153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23" name="Google Shape;123;p3"/>
          <p:cNvSpPr/>
          <p:nvPr/>
        </p:nvSpPr>
        <p:spPr>
          <a:xfrm>
            <a:off x="2520504" y="1788258"/>
            <a:ext cx="3818965" cy="10356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24" name="Google Shape;124;p3"/>
          <p:cNvPicPr preferRelativeResize="0"/>
          <p:nvPr/>
        </p:nvPicPr>
        <p:blipFill rotWithShape="1">
          <a:blip r:embed="rId5">
            <a:alphaModFix/>
          </a:blip>
          <a:srcRect t="74783" r="54320"/>
          <a:stretch/>
        </p:blipFill>
        <p:spPr>
          <a:xfrm>
            <a:off x="564639" y="4998604"/>
            <a:ext cx="3180209" cy="1223121"/>
          </a:xfrm>
          <a:prstGeom prst="rect">
            <a:avLst/>
          </a:prstGeom>
          <a:noFill/>
          <a:ln>
            <a:noFill/>
          </a:ln>
        </p:spPr>
      </p:pic>
      <p:pic>
        <p:nvPicPr>
          <p:cNvPr id="125" name="Google Shape;125;p3"/>
          <p:cNvPicPr preferRelativeResize="0"/>
          <p:nvPr/>
        </p:nvPicPr>
        <p:blipFill rotWithShape="1">
          <a:blip r:embed="rId5">
            <a:alphaModFix/>
          </a:blip>
          <a:srcRect l="82871" t="14386" r="3302" b="72572"/>
          <a:stretch/>
        </p:blipFill>
        <p:spPr>
          <a:xfrm rot="-606912">
            <a:off x="5405518" y="1778931"/>
            <a:ext cx="962527" cy="632573"/>
          </a:xfrm>
          <a:prstGeom prst="rect">
            <a:avLst/>
          </a:prstGeom>
          <a:noFill/>
          <a:ln>
            <a:noFill/>
          </a:ln>
        </p:spPr>
      </p:pic>
      <p:pic>
        <p:nvPicPr>
          <p:cNvPr id="126" name="Google Shape;126;p3"/>
          <p:cNvPicPr preferRelativeResize="0"/>
          <p:nvPr/>
        </p:nvPicPr>
        <p:blipFill rotWithShape="1">
          <a:blip r:embed="rId5">
            <a:alphaModFix/>
          </a:blip>
          <a:srcRect l="87705" t="27173" r="8151" b="15939"/>
          <a:stretch/>
        </p:blipFill>
        <p:spPr>
          <a:xfrm>
            <a:off x="8099145" y="2423752"/>
            <a:ext cx="288453" cy="3048708"/>
          </a:xfrm>
          <a:prstGeom prst="rect">
            <a:avLst/>
          </a:prstGeom>
          <a:noFill/>
          <a:ln>
            <a:noFill/>
          </a:ln>
        </p:spPr>
      </p:pic>
      <p:cxnSp>
        <p:nvCxnSpPr>
          <p:cNvPr id="127" name="Google Shape;127;p3"/>
          <p:cNvCxnSpPr/>
          <p:nvPr/>
        </p:nvCxnSpPr>
        <p:spPr>
          <a:xfrm rot="10800000" flipH="1">
            <a:off x="3784200" y="2631326"/>
            <a:ext cx="1854611" cy="2836366"/>
          </a:xfrm>
          <a:prstGeom prst="straightConnector1">
            <a:avLst/>
          </a:prstGeom>
          <a:noFill/>
          <a:ln w="50800" cap="flat" cmpd="sng">
            <a:solidFill>
              <a:schemeClr val="accent1"/>
            </a:solidFill>
            <a:prstDash val="solid"/>
            <a:miter lim="800000"/>
            <a:headEnd type="none" w="sm" len="sm"/>
            <a:tailEnd type="triangle" w="med" len="med"/>
          </a:ln>
        </p:spPr>
      </p:cxnSp>
      <p:pic>
        <p:nvPicPr>
          <p:cNvPr id="128" name="Google Shape;128;p3"/>
          <p:cNvPicPr preferRelativeResize="0"/>
          <p:nvPr/>
        </p:nvPicPr>
        <p:blipFill rotWithShape="1">
          <a:blip r:embed="rId5">
            <a:alphaModFix/>
          </a:blip>
          <a:srcRect l="82871" t="14386" r="3302" b="72572"/>
          <a:stretch/>
        </p:blipFill>
        <p:spPr>
          <a:xfrm rot="-2685893">
            <a:off x="7747819" y="1733744"/>
            <a:ext cx="962527" cy="632573"/>
          </a:xfrm>
          <a:prstGeom prst="rect">
            <a:avLst/>
          </a:prstGeom>
          <a:noFill/>
          <a:ln>
            <a:noFill/>
          </a:ln>
        </p:spPr>
      </p:pic>
      <p:sp>
        <p:nvSpPr>
          <p:cNvPr id="129" name="Google Shape;129;p3"/>
          <p:cNvSpPr/>
          <p:nvPr/>
        </p:nvSpPr>
        <p:spPr>
          <a:xfrm>
            <a:off x="9434649" y="4767090"/>
            <a:ext cx="253699" cy="2053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30" name="Google Shape;130;p3"/>
          <p:cNvSpPr/>
          <p:nvPr/>
        </p:nvSpPr>
        <p:spPr>
          <a:xfrm>
            <a:off x="7910391" y="5483574"/>
            <a:ext cx="442080" cy="83847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31" name="Google Shape;131;p3"/>
          <p:cNvSpPr txBox="1"/>
          <p:nvPr/>
        </p:nvSpPr>
        <p:spPr>
          <a:xfrm>
            <a:off x="7885433" y="5725857"/>
            <a:ext cx="930063"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dirty="0" smtClean="0">
                <a:solidFill>
                  <a:schemeClr val="dk1"/>
                </a:solidFill>
                <a:latin typeface="Arial Narrow"/>
                <a:ea typeface="Arial Narrow"/>
                <a:cs typeface="Arial Narrow"/>
                <a:sym typeface="Arial Narrow"/>
              </a:rPr>
              <a:t>EMISSION</a:t>
            </a:r>
            <a:endParaRPr dirty="0"/>
          </a:p>
        </p:txBody>
      </p:sp>
      <p:pic>
        <p:nvPicPr>
          <p:cNvPr id="132" name="Google Shape;132;p3"/>
          <p:cNvPicPr preferRelativeResize="0"/>
          <p:nvPr/>
        </p:nvPicPr>
        <p:blipFill rotWithShape="1">
          <a:blip r:embed="rId6">
            <a:alphaModFix/>
          </a:blip>
          <a:srcRect l="2897" r="80758" b="69274"/>
          <a:stretch/>
        </p:blipFill>
        <p:spPr>
          <a:xfrm>
            <a:off x="806407" y="977453"/>
            <a:ext cx="1266120" cy="1658641"/>
          </a:xfrm>
          <a:prstGeom prst="rect">
            <a:avLst/>
          </a:prstGeom>
          <a:noFill/>
          <a:ln>
            <a:noFill/>
          </a:ln>
        </p:spPr>
      </p:pic>
      <p:sp>
        <p:nvSpPr>
          <p:cNvPr id="133" name="Google Shape;133;p3"/>
          <p:cNvSpPr/>
          <p:nvPr/>
        </p:nvSpPr>
        <p:spPr>
          <a:xfrm>
            <a:off x="1534538" y="2437654"/>
            <a:ext cx="555660" cy="19367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34" name="Google Shape;134;p3"/>
          <p:cNvSpPr/>
          <p:nvPr/>
        </p:nvSpPr>
        <p:spPr>
          <a:xfrm>
            <a:off x="930399" y="977453"/>
            <a:ext cx="1159799" cy="2998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35" name="Google Shape;135;p3"/>
          <p:cNvSpPr txBox="1"/>
          <p:nvPr/>
        </p:nvSpPr>
        <p:spPr>
          <a:xfrm>
            <a:off x="2288554" y="1874837"/>
            <a:ext cx="2956963"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Solar Black Body Radiation</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Visible and IR wavelengths</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(ocean color)</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Emitted from the Sun</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Reflected from the ocean</a:t>
            </a:r>
            <a:endParaRPr dirty="0"/>
          </a:p>
        </p:txBody>
      </p:sp>
      <p:sp>
        <p:nvSpPr>
          <p:cNvPr id="136" name="Google Shape;136;p3"/>
          <p:cNvSpPr txBox="1"/>
          <p:nvPr/>
        </p:nvSpPr>
        <p:spPr>
          <a:xfrm>
            <a:off x="8453762" y="3178207"/>
            <a:ext cx="335886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Earth Black Body Radiation</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IR and microwave wavelengths</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Emitted from the Earth</a:t>
            </a:r>
            <a:endParaRPr dirty="0"/>
          </a:p>
        </p:txBody>
      </p:sp>
      <p:sp>
        <p:nvSpPr>
          <p:cNvPr id="137" name="Google Shape;137;p3"/>
          <p:cNvSpPr txBox="1"/>
          <p:nvPr/>
        </p:nvSpPr>
        <p:spPr>
          <a:xfrm>
            <a:off x="3161104" y="5733879"/>
            <a:ext cx="1122423"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dirty="0">
                <a:solidFill>
                  <a:schemeClr val="dk1"/>
                </a:solidFill>
                <a:latin typeface="Arial Narrow"/>
                <a:ea typeface="Arial Narrow"/>
                <a:cs typeface="Arial Narrow"/>
                <a:sym typeface="Arial Narrow"/>
              </a:rPr>
              <a:t>REFLECTION</a:t>
            </a:r>
            <a:endParaRP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16"/>
    </mc:Choice>
    <mc:Fallback xmlns="">
      <p:transition spd="slow" advTm="25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cxnSp>
        <p:nvCxnSpPr>
          <p:cNvPr id="143" name="Google Shape;143;p4"/>
          <p:cNvCxnSpPr/>
          <p:nvPr/>
        </p:nvCxnSpPr>
        <p:spPr>
          <a:xfrm>
            <a:off x="930399" y="5458172"/>
            <a:ext cx="10285289" cy="0"/>
          </a:xfrm>
          <a:prstGeom prst="straightConnector1">
            <a:avLst/>
          </a:prstGeom>
          <a:noFill/>
          <a:ln w="9525" cap="flat" cmpd="sng">
            <a:solidFill>
              <a:schemeClr val="accent1"/>
            </a:solidFill>
            <a:prstDash val="solid"/>
            <a:miter lim="800000"/>
            <a:headEnd type="none" w="sm" len="sm"/>
            <a:tailEnd type="none" w="sm" len="sm"/>
          </a:ln>
        </p:spPr>
      </p:cxnSp>
      <p:sp>
        <p:nvSpPr>
          <p:cNvPr id="144" name="Google Shape;144;p4"/>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3200"/>
              <a:buFont typeface="Arial Narrow"/>
              <a:buNone/>
            </a:pPr>
            <a:r>
              <a:rPr lang="en-US" dirty="0">
                <a:latin typeface="Arial Narrow" panose="020B0606020202030204" pitchFamily="34" charset="0"/>
              </a:rPr>
              <a:t>Processes</a:t>
            </a:r>
            <a:r>
              <a:rPr lang="en-US" sz="3200" dirty="0">
                <a:latin typeface="Arial Narrow" panose="020B0606020202030204" pitchFamily="34" charset="0"/>
              </a:rPr>
              <a:t> alter the EMR signal as it passes through the atmosphere</a:t>
            </a:r>
            <a:endParaRPr sz="3200" i="1" dirty="0">
              <a:latin typeface="Arial Narrow" panose="020B0606020202030204" pitchFamily="34" charset="0"/>
              <a:ea typeface="Calibri"/>
              <a:cs typeface="Calibri"/>
              <a:sym typeface="Calibri"/>
            </a:endParaRPr>
          </a:p>
        </p:txBody>
      </p:sp>
      <p:sp>
        <p:nvSpPr>
          <p:cNvPr id="145" name="Google Shape;145;p4"/>
          <p:cNvSpPr txBox="1"/>
          <p:nvPr/>
        </p:nvSpPr>
        <p:spPr>
          <a:xfrm>
            <a:off x="10064002" y="6054757"/>
            <a:ext cx="2087096"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Calibri"/>
                <a:ea typeface="Calibri"/>
                <a:cs typeface="Calibri"/>
                <a:sym typeface="Calibri"/>
              </a:rPr>
              <a:t>Credit: Jan Yoshioka, CI</a:t>
            </a:r>
            <a:endParaRPr sz="1400" dirty="0">
              <a:solidFill>
                <a:schemeClr val="dk1"/>
              </a:solidFill>
              <a:latin typeface="Calibri"/>
              <a:ea typeface="Calibri"/>
              <a:cs typeface="Calibri"/>
              <a:sym typeface="Calibri"/>
            </a:endParaRPr>
          </a:p>
        </p:txBody>
      </p:sp>
      <p:sp>
        <p:nvSpPr>
          <p:cNvPr id="146" name="Google Shape;146;p4"/>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cxnSp>
        <p:nvCxnSpPr>
          <p:cNvPr id="147" name="Google Shape;147;p4"/>
          <p:cNvCxnSpPr/>
          <p:nvPr/>
        </p:nvCxnSpPr>
        <p:spPr>
          <a:xfrm>
            <a:off x="1903002" y="2636094"/>
            <a:ext cx="1854611" cy="2836366"/>
          </a:xfrm>
          <a:prstGeom prst="straightConnector1">
            <a:avLst/>
          </a:prstGeom>
          <a:noFill/>
          <a:ln w="25400" cap="flat" cmpd="sng">
            <a:solidFill>
              <a:schemeClr val="accent1"/>
            </a:solidFill>
            <a:prstDash val="solid"/>
            <a:miter lim="800000"/>
            <a:headEnd type="none" w="sm" len="sm"/>
            <a:tailEnd type="triangle" w="med" len="med"/>
          </a:ln>
        </p:spPr>
      </p:cxnSp>
      <p:sp>
        <p:nvSpPr>
          <p:cNvPr id="148" name="Google Shape;148;p4"/>
          <p:cNvSpPr/>
          <p:nvPr/>
        </p:nvSpPr>
        <p:spPr>
          <a:xfrm>
            <a:off x="987539" y="1277286"/>
            <a:ext cx="1102659" cy="2153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9" name="Google Shape;149;p4"/>
          <p:cNvSpPr/>
          <p:nvPr/>
        </p:nvSpPr>
        <p:spPr>
          <a:xfrm>
            <a:off x="2520504" y="1788258"/>
            <a:ext cx="3818965" cy="10356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50" name="Google Shape;150;p4"/>
          <p:cNvPicPr preferRelativeResize="0"/>
          <p:nvPr/>
        </p:nvPicPr>
        <p:blipFill rotWithShape="1">
          <a:blip r:embed="rId5">
            <a:alphaModFix/>
          </a:blip>
          <a:srcRect t="74783" r="54320"/>
          <a:stretch/>
        </p:blipFill>
        <p:spPr>
          <a:xfrm>
            <a:off x="564639" y="4998604"/>
            <a:ext cx="3180209" cy="1223121"/>
          </a:xfrm>
          <a:prstGeom prst="rect">
            <a:avLst/>
          </a:prstGeom>
          <a:noFill/>
          <a:ln>
            <a:noFill/>
          </a:ln>
        </p:spPr>
      </p:pic>
      <p:pic>
        <p:nvPicPr>
          <p:cNvPr id="151" name="Google Shape;151;p4"/>
          <p:cNvPicPr preferRelativeResize="0"/>
          <p:nvPr/>
        </p:nvPicPr>
        <p:blipFill rotWithShape="1">
          <a:blip r:embed="rId5">
            <a:alphaModFix/>
          </a:blip>
          <a:srcRect l="82871" t="14386" r="3302" b="72572"/>
          <a:stretch/>
        </p:blipFill>
        <p:spPr>
          <a:xfrm rot="-606912">
            <a:off x="5405518" y="1778931"/>
            <a:ext cx="962527" cy="632573"/>
          </a:xfrm>
          <a:prstGeom prst="rect">
            <a:avLst/>
          </a:prstGeom>
          <a:noFill/>
          <a:ln>
            <a:noFill/>
          </a:ln>
        </p:spPr>
      </p:pic>
      <p:pic>
        <p:nvPicPr>
          <p:cNvPr id="152" name="Google Shape;152;p4"/>
          <p:cNvPicPr preferRelativeResize="0"/>
          <p:nvPr/>
        </p:nvPicPr>
        <p:blipFill rotWithShape="1">
          <a:blip r:embed="rId5">
            <a:alphaModFix/>
          </a:blip>
          <a:srcRect l="87705" t="27173" r="8151" b="15939"/>
          <a:stretch/>
        </p:blipFill>
        <p:spPr>
          <a:xfrm>
            <a:off x="8099145" y="2423752"/>
            <a:ext cx="288453" cy="3048708"/>
          </a:xfrm>
          <a:prstGeom prst="rect">
            <a:avLst/>
          </a:prstGeom>
          <a:noFill/>
          <a:ln>
            <a:noFill/>
          </a:ln>
        </p:spPr>
      </p:pic>
      <p:cxnSp>
        <p:nvCxnSpPr>
          <p:cNvPr id="153" name="Google Shape;153;p4"/>
          <p:cNvCxnSpPr/>
          <p:nvPr/>
        </p:nvCxnSpPr>
        <p:spPr>
          <a:xfrm rot="10800000" flipH="1">
            <a:off x="3784200" y="2631326"/>
            <a:ext cx="1854611" cy="2836366"/>
          </a:xfrm>
          <a:prstGeom prst="straightConnector1">
            <a:avLst/>
          </a:prstGeom>
          <a:noFill/>
          <a:ln w="25400" cap="flat" cmpd="sng">
            <a:solidFill>
              <a:schemeClr val="accent1"/>
            </a:solidFill>
            <a:prstDash val="solid"/>
            <a:miter lim="800000"/>
            <a:headEnd type="none" w="sm" len="sm"/>
            <a:tailEnd type="triangle" w="med" len="med"/>
          </a:ln>
        </p:spPr>
      </p:cxnSp>
      <p:pic>
        <p:nvPicPr>
          <p:cNvPr id="154" name="Google Shape;154;p4"/>
          <p:cNvPicPr preferRelativeResize="0"/>
          <p:nvPr/>
        </p:nvPicPr>
        <p:blipFill rotWithShape="1">
          <a:blip r:embed="rId5">
            <a:alphaModFix/>
          </a:blip>
          <a:srcRect l="82871" t="14386" r="3302" b="72572"/>
          <a:stretch/>
        </p:blipFill>
        <p:spPr>
          <a:xfrm rot="-2685893">
            <a:off x="7747819" y="1733744"/>
            <a:ext cx="962527" cy="632573"/>
          </a:xfrm>
          <a:prstGeom prst="rect">
            <a:avLst/>
          </a:prstGeom>
          <a:noFill/>
          <a:ln>
            <a:noFill/>
          </a:ln>
        </p:spPr>
      </p:pic>
      <p:pic>
        <p:nvPicPr>
          <p:cNvPr id="155" name="Google Shape;155;p4"/>
          <p:cNvPicPr preferRelativeResize="0"/>
          <p:nvPr/>
        </p:nvPicPr>
        <p:blipFill rotWithShape="1">
          <a:blip r:embed="rId6">
            <a:alphaModFix/>
          </a:blip>
          <a:srcRect l="32675" t="30193" r="48166" b="53173"/>
          <a:stretch/>
        </p:blipFill>
        <p:spPr>
          <a:xfrm>
            <a:off x="2351164" y="2269936"/>
            <a:ext cx="1484076" cy="897926"/>
          </a:xfrm>
          <a:prstGeom prst="rect">
            <a:avLst/>
          </a:prstGeom>
          <a:noFill/>
          <a:ln>
            <a:noFill/>
          </a:ln>
        </p:spPr>
      </p:pic>
      <p:pic>
        <p:nvPicPr>
          <p:cNvPr id="156" name="Google Shape;156;p4"/>
          <p:cNvPicPr preferRelativeResize="0"/>
          <p:nvPr/>
        </p:nvPicPr>
        <p:blipFill rotWithShape="1">
          <a:blip r:embed="rId6">
            <a:alphaModFix/>
          </a:blip>
          <a:srcRect l="17537" t="50415" r="71699" b="38293"/>
          <a:stretch/>
        </p:blipFill>
        <p:spPr>
          <a:xfrm rot="2504429">
            <a:off x="591541" y="2998474"/>
            <a:ext cx="833838" cy="609600"/>
          </a:xfrm>
          <a:prstGeom prst="rect">
            <a:avLst/>
          </a:prstGeom>
          <a:noFill/>
          <a:ln>
            <a:noFill/>
          </a:ln>
        </p:spPr>
      </p:pic>
      <p:sp>
        <p:nvSpPr>
          <p:cNvPr id="157" name="Google Shape;157;p4"/>
          <p:cNvSpPr txBox="1"/>
          <p:nvPr/>
        </p:nvSpPr>
        <p:spPr>
          <a:xfrm>
            <a:off x="3073462" y="2017300"/>
            <a:ext cx="1309974"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dirty="0">
                <a:solidFill>
                  <a:schemeClr val="dk1"/>
                </a:solidFill>
                <a:latin typeface="Arial Narrow"/>
                <a:ea typeface="Arial Narrow"/>
                <a:cs typeface="Arial Narrow"/>
                <a:sym typeface="Arial Narrow"/>
              </a:rPr>
              <a:t>ABSORPTION &amp;</a:t>
            </a:r>
            <a:endParaRPr dirty="0"/>
          </a:p>
          <a:p>
            <a:pPr marL="0" marR="0" lvl="0" indent="0" algn="ctr" rtl="0">
              <a:spcBef>
                <a:spcPts val="0"/>
              </a:spcBef>
              <a:spcAft>
                <a:spcPts val="0"/>
              </a:spcAft>
              <a:buNone/>
            </a:pPr>
            <a:r>
              <a:rPr lang="en-US" sz="1400" b="1" dirty="0">
                <a:solidFill>
                  <a:schemeClr val="dk1"/>
                </a:solidFill>
                <a:latin typeface="Arial Narrow"/>
                <a:ea typeface="Arial Narrow"/>
                <a:cs typeface="Arial Narrow"/>
                <a:sym typeface="Arial Narrow"/>
              </a:rPr>
              <a:t>SCATTERING </a:t>
            </a:r>
            <a:endParaRPr dirty="0"/>
          </a:p>
        </p:txBody>
      </p:sp>
      <p:sp>
        <p:nvSpPr>
          <p:cNvPr id="158" name="Google Shape;158;p4"/>
          <p:cNvSpPr txBox="1"/>
          <p:nvPr/>
        </p:nvSpPr>
        <p:spPr>
          <a:xfrm>
            <a:off x="2325861" y="4904898"/>
            <a:ext cx="11276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dirty="0">
                <a:solidFill>
                  <a:schemeClr val="dk1"/>
                </a:solidFill>
                <a:latin typeface="Arial Narrow"/>
                <a:ea typeface="Arial Narrow"/>
                <a:cs typeface="Arial Narrow"/>
                <a:sym typeface="Arial Narrow"/>
              </a:rPr>
              <a:t>SCATTERING</a:t>
            </a:r>
            <a:endParaRPr dirty="0"/>
          </a:p>
        </p:txBody>
      </p:sp>
      <p:cxnSp>
        <p:nvCxnSpPr>
          <p:cNvPr id="159" name="Google Shape;159;p4"/>
          <p:cNvCxnSpPr/>
          <p:nvPr/>
        </p:nvCxnSpPr>
        <p:spPr>
          <a:xfrm>
            <a:off x="1538869" y="2689412"/>
            <a:ext cx="364133" cy="2191870"/>
          </a:xfrm>
          <a:prstGeom prst="straightConnector1">
            <a:avLst/>
          </a:prstGeom>
          <a:noFill/>
          <a:ln w="25400" cap="flat" cmpd="sng">
            <a:solidFill>
              <a:schemeClr val="accent1"/>
            </a:solidFill>
            <a:prstDash val="dash"/>
            <a:miter lim="800000"/>
            <a:headEnd type="none" w="sm" len="sm"/>
            <a:tailEnd type="triangle" w="med" len="med"/>
          </a:ln>
        </p:spPr>
      </p:cxnSp>
      <p:cxnSp>
        <p:nvCxnSpPr>
          <p:cNvPr id="160" name="Google Shape;160;p4"/>
          <p:cNvCxnSpPr/>
          <p:nvPr/>
        </p:nvCxnSpPr>
        <p:spPr>
          <a:xfrm>
            <a:off x="1534538" y="2689412"/>
            <a:ext cx="210478" cy="1293799"/>
          </a:xfrm>
          <a:prstGeom prst="straightConnector1">
            <a:avLst/>
          </a:prstGeom>
          <a:noFill/>
          <a:ln w="34925" cap="flat" cmpd="sng">
            <a:solidFill>
              <a:schemeClr val="accent1"/>
            </a:solidFill>
            <a:prstDash val="solid"/>
            <a:miter lim="800000"/>
            <a:headEnd type="none" w="sm" len="sm"/>
            <a:tailEnd type="none" w="sm" len="sm"/>
          </a:ln>
        </p:spPr>
      </p:cxnSp>
      <p:sp>
        <p:nvSpPr>
          <p:cNvPr id="161" name="Google Shape;161;p4"/>
          <p:cNvSpPr txBox="1"/>
          <p:nvPr/>
        </p:nvSpPr>
        <p:spPr>
          <a:xfrm>
            <a:off x="3652947" y="3376213"/>
            <a:ext cx="116249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dirty="0">
                <a:solidFill>
                  <a:schemeClr val="dk1"/>
                </a:solidFill>
                <a:latin typeface="Arial Narrow"/>
                <a:ea typeface="Arial Narrow"/>
                <a:cs typeface="Arial Narrow"/>
                <a:sym typeface="Arial Narrow"/>
              </a:rPr>
              <a:t>ABSORPTION</a:t>
            </a:r>
            <a:endParaRPr dirty="0"/>
          </a:p>
        </p:txBody>
      </p:sp>
      <p:cxnSp>
        <p:nvCxnSpPr>
          <p:cNvPr id="162" name="Google Shape;162;p4"/>
          <p:cNvCxnSpPr/>
          <p:nvPr/>
        </p:nvCxnSpPr>
        <p:spPr>
          <a:xfrm>
            <a:off x="3762028" y="5495569"/>
            <a:ext cx="349736" cy="534872"/>
          </a:xfrm>
          <a:prstGeom prst="straightConnector1">
            <a:avLst/>
          </a:prstGeom>
          <a:noFill/>
          <a:ln w="25400" cap="flat" cmpd="sng">
            <a:solidFill>
              <a:schemeClr val="accent1"/>
            </a:solidFill>
            <a:prstDash val="dash"/>
            <a:miter lim="800000"/>
            <a:headEnd type="none" w="sm" len="sm"/>
            <a:tailEnd type="triangle" w="med" len="med"/>
          </a:ln>
        </p:spPr>
      </p:cxnSp>
      <p:cxnSp>
        <p:nvCxnSpPr>
          <p:cNvPr id="163" name="Google Shape;163;p4"/>
          <p:cNvCxnSpPr/>
          <p:nvPr/>
        </p:nvCxnSpPr>
        <p:spPr>
          <a:xfrm rot="10800000">
            <a:off x="3099816" y="5175504"/>
            <a:ext cx="657797" cy="282668"/>
          </a:xfrm>
          <a:prstGeom prst="straightConnector1">
            <a:avLst/>
          </a:prstGeom>
          <a:noFill/>
          <a:ln w="12700" cap="flat" cmpd="sng">
            <a:solidFill>
              <a:schemeClr val="accent1"/>
            </a:solidFill>
            <a:prstDash val="solid"/>
            <a:miter lim="800000"/>
            <a:headEnd type="none" w="sm" len="sm"/>
            <a:tailEnd type="triangle" w="med" len="med"/>
          </a:ln>
        </p:spPr>
      </p:cxnSp>
      <p:cxnSp>
        <p:nvCxnSpPr>
          <p:cNvPr id="164" name="Google Shape;164;p4"/>
          <p:cNvCxnSpPr/>
          <p:nvPr/>
        </p:nvCxnSpPr>
        <p:spPr>
          <a:xfrm rot="10800000">
            <a:off x="3632556" y="4828027"/>
            <a:ext cx="125057" cy="615859"/>
          </a:xfrm>
          <a:prstGeom prst="straightConnector1">
            <a:avLst/>
          </a:prstGeom>
          <a:noFill/>
          <a:ln w="12700" cap="flat" cmpd="sng">
            <a:solidFill>
              <a:schemeClr val="accent1"/>
            </a:solidFill>
            <a:prstDash val="solid"/>
            <a:miter lim="800000"/>
            <a:headEnd type="none" w="sm" len="sm"/>
            <a:tailEnd type="triangle" w="med" len="med"/>
          </a:ln>
        </p:spPr>
      </p:cxnSp>
      <p:sp>
        <p:nvSpPr>
          <p:cNvPr id="165" name="Google Shape;165;p4"/>
          <p:cNvSpPr txBox="1"/>
          <p:nvPr/>
        </p:nvSpPr>
        <p:spPr>
          <a:xfrm>
            <a:off x="459324" y="3752310"/>
            <a:ext cx="11276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dirty="0">
                <a:solidFill>
                  <a:schemeClr val="dk1"/>
                </a:solidFill>
                <a:latin typeface="Arial Narrow"/>
                <a:ea typeface="Arial Narrow"/>
                <a:cs typeface="Arial Narrow"/>
                <a:sym typeface="Arial Narrow"/>
              </a:rPr>
              <a:t>SCATTERING</a:t>
            </a:r>
            <a:endParaRPr dirty="0"/>
          </a:p>
        </p:txBody>
      </p:sp>
      <p:grpSp>
        <p:nvGrpSpPr>
          <p:cNvPr id="166" name="Google Shape;166;p4"/>
          <p:cNvGrpSpPr/>
          <p:nvPr/>
        </p:nvGrpSpPr>
        <p:grpSpPr>
          <a:xfrm rot="3055579">
            <a:off x="8416765" y="4384499"/>
            <a:ext cx="1002619" cy="1237634"/>
            <a:chOff x="8432030" y="4206251"/>
            <a:chExt cx="1002619" cy="1237634"/>
          </a:xfrm>
        </p:grpSpPr>
        <p:pic>
          <p:nvPicPr>
            <p:cNvPr id="167" name="Google Shape;167;p4"/>
            <p:cNvPicPr preferRelativeResize="0"/>
            <p:nvPr/>
          </p:nvPicPr>
          <p:blipFill rotWithShape="1">
            <a:blip r:embed="rId6">
              <a:alphaModFix/>
            </a:blip>
            <a:srcRect l="88134" t="71160" r="8284" b="15589"/>
            <a:stretch/>
          </p:blipFill>
          <p:spPr>
            <a:xfrm>
              <a:off x="8822088" y="4728626"/>
              <a:ext cx="277505" cy="715259"/>
            </a:xfrm>
            <a:prstGeom prst="rect">
              <a:avLst/>
            </a:prstGeom>
            <a:noFill/>
            <a:ln>
              <a:noFill/>
            </a:ln>
          </p:spPr>
        </p:pic>
        <p:sp>
          <p:nvSpPr>
            <p:cNvPr id="168" name="Google Shape;168;p4"/>
            <p:cNvSpPr/>
            <p:nvPr/>
          </p:nvSpPr>
          <p:spPr>
            <a:xfrm>
              <a:off x="8891359" y="4811283"/>
              <a:ext cx="223891" cy="1473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69" name="Google Shape;169;p4"/>
            <p:cNvPicPr preferRelativeResize="0"/>
            <p:nvPr/>
          </p:nvPicPr>
          <p:blipFill rotWithShape="1">
            <a:blip r:embed="rId6">
              <a:alphaModFix/>
            </a:blip>
            <a:srcRect l="17537" t="50415" r="71699" b="38293"/>
            <a:stretch/>
          </p:blipFill>
          <p:spPr>
            <a:xfrm rot="-9464395">
              <a:off x="8516420" y="4341469"/>
              <a:ext cx="833838" cy="609600"/>
            </a:xfrm>
            <a:prstGeom prst="rect">
              <a:avLst/>
            </a:prstGeom>
            <a:noFill/>
            <a:ln>
              <a:noFill/>
            </a:ln>
          </p:spPr>
        </p:pic>
      </p:grpSp>
      <p:sp>
        <p:nvSpPr>
          <p:cNvPr id="170" name="Google Shape;170;p4"/>
          <p:cNvSpPr/>
          <p:nvPr/>
        </p:nvSpPr>
        <p:spPr>
          <a:xfrm>
            <a:off x="9434649" y="4767090"/>
            <a:ext cx="253699" cy="2053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171" name="Google Shape;171;p4"/>
          <p:cNvGrpSpPr/>
          <p:nvPr/>
        </p:nvGrpSpPr>
        <p:grpSpPr>
          <a:xfrm rot="1614292">
            <a:off x="8589973" y="4113046"/>
            <a:ext cx="277505" cy="1440377"/>
            <a:chOff x="9410843" y="4003538"/>
            <a:chExt cx="277505" cy="1440377"/>
          </a:xfrm>
        </p:grpSpPr>
        <p:pic>
          <p:nvPicPr>
            <p:cNvPr id="172" name="Google Shape;172;p4"/>
            <p:cNvPicPr preferRelativeResize="0"/>
            <p:nvPr/>
          </p:nvPicPr>
          <p:blipFill rotWithShape="1">
            <a:blip r:embed="rId6">
              <a:alphaModFix/>
            </a:blip>
            <a:srcRect l="88134" t="71160" r="8284" b="15589"/>
            <a:stretch/>
          </p:blipFill>
          <p:spPr>
            <a:xfrm>
              <a:off x="9410843" y="4728656"/>
              <a:ext cx="277505" cy="715259"/>
            </a:xfrm>
            <a:prstGeom prst="rect">
              <a:avLst/>
            </a:prstGeom>
            <a:noFill/>
            <a:ln>
              <a:noFill/>
            </a:ln>
          </p:spPr>
        </p:pic>
        <p:cxnSp>
          <p:nvCxnSpPr>
            <p:cNvPr id="173" name="Google Shape;173;p4"/>
            <p:cNvCxnSpPr/>
            <p:nvPr/>
          </p:nvCxnSpPr>
          <p:spPr>
            <a:xfrm rot="10800000">
              <a:off x="9549595" y="4003538"/>
              <a:ext cx="11903" cy="968868"/>
            </a:xfrm>
            <a:prstGeom prst="straightConnector1">
              <a:avLst/>
            </a:prstGeom>
            <a:noFill/>
            <a:ln w="22225" cap="flat" cmpd="sng">
              <a:solidFill>
                <a:schemeClr val="accent1"/>
              </a:solidFill>
              <a:prstDash val="dash"/>
              <a:miter lim="800000"/>
              <a:headEnd type="none" w="sm" len="sm"/>
              <a:tailEnd type="triangle" w="med" len="med"/>
            </a:ln>
          </p:spPr>
        </p:cxnSp>
      </p:grpSp>
      <p:sp>
        <p:nvSpPr>
          <p:cNvPr id="174" name="Google Shape;174;p4"/>
          <p:cNvSpPr txBox="1"/>
          <p:nvPr/>
        </p:nvSpPr>
        <p:spPr>
          <a:xfrm>
            <a:off x="9293829" y="4553812"/>
            <a:ext cx="11276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dirty="0">
                <a:solidFill>
                  <a:schemeClr val="dk1"/>
                </a:solidFill>
                <a:latin typeface="Arial Narrow"/>
                <a:ea typeface="Arial Narrow"/>
                <a:cs typeface="Arial Narrow"/>
                <a:sym typeface="Arial Narrow"/>
              </a:rPr>
              <a:t>SCATTERING</a:t>
            </a:r>
            <a:endParaRPr dirty="0"/>
          </a:p>
        </p:txBody>
      </p:sp>
      <p:pic>
        <p:nvPicPr>
          <p:cNvPr id="175" name="Google Shape;175;p4"/>
          <p:cNvPicPr preferRelativeResize="0"/>
          <p:nvPr/>
        </p:nvPicPr>
        <p:blipFill rotWithShape="1">
          <a:blip r:embed="rId5">
            <a:alphaModFix/>
          </a:blip>
          <a:srcRect l="87705" t="27173" r="8151" b="15939"/>
          <a:stretch/>
        </p:blipFill>
        <p:spPr>
          <a:xfrm rot="976776">
            <a:off x="8376038" y="3228237"/>
            <a:ext cx="288453" cy="3048708"/>
          </a:xfrm>
          <a:prstGeom prst="rect">
            <a:avLst/>
          </a:prstGeom>
          <a:noFill/>
          <a:ln>
            <a:noFill/>
          </a:ln>
        </p:spPr>
      </p:pic>
      <p:pic>
        <p:nvPicPr>
          <p:cNvPr id="176" name="Google Shape;176;p4"/>
          <p:cNvPicPr preferRelativeResize="0"/>
          <p:nvPr/>
        </p:nvPicPr>
        <p:blipFill rotWithShape="1">
          <a:blip r:embed="rId6">
            <a:alphaModFix/>
          </a:blip>
          <a:srcRect l="26858" t="14275" r="58003" b="73515"/>
          <a:stretch/>
        </p:blipFill>
        <p:spPr>
          <a:xfrm>
            <a:off x="8515625" y="2769736"/>
            <a:ext cx="1172723" cy="659061"/>
          </a:xfrm>
          <a:prstGeom prst="rect">
            <a:avLst/>
          </a:prstGeom>
          <a:noFill/>
          <a:ln>
            <a:noFill/>
          </a:ln>
        </p:spPr>
      </p:pic>
      <p:sp>
        <p:nvSpPr>
          <p:cNvPr id="177" name="Google Shape;177;p4"/>
          <p:cNvSpPr txBox="1"/>
          <p:nvPr/>
        </p:nvSpPr>
        <p:spPr>
          <a:xfrm>
            <a:off x="8390438" y="2437654"/>
            <a:ext cx="1309974"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dirty="0">
                <a:solidFill>
                  <a:schemeClr val="dk1"/>
                </a:solidFill>
                <a:latin typeface="Arial Narrow"/>
                <a:ea typeface="Arial Narrow"/>
                <a:cs typeface="Arial Narrow"/>
                <a:sym typeface="Arial Narrow"/>
              </a:rPr>
              <a:t>ABSORPTION &amp;</a:t>
            </a:r>
            <a:endParaRPr dirty="0"/>
          </a:p>
          <a:p>
            <a:pPr marL="0" marR="0" lvl="0" indent="0" algn="ctr" rtl="0">
              <a:spcBef>
                <a:spcPts val="0"/>
              </a:spcBef>
              <a:spcAft>
                <a:spcPts val="0"/>
              </a:spcAft>
              <a:buNone/>
            </a:pPr>
            <a:r>
              <a:rPr lang="en-US" sz="1400" b="1" dirty="0">
                <a:solidFill>
                  <a:schemeClr val="dk1"/>
                </a:solidFill>
                <a:latin typeface="Arial Narrow"/>
                <a:ea typeface="Arial Narrow"/>
                <a:cs typeface="Arial Narrow"/>
                <a:sym typeface="Arial Narrow"/>
              </a:rPr>
              <a:t>SCATTERING </a:t>
            </a:r>
            <a:endParaRPr dirty="0"/>
          </a:p>
        </p:txBody>
      </p:sp>
      <p:sp>
        <p:nvSpPr>
          <p:cNvPr id="178" name="Google Shape;178;p4"/>
          <p:cNvSpPr txBox="1"/>
          <p:nvPr/>
        </p:nvSpPr>
        <p:spPr>
          <a:xfrm>
            <a:off x="8854298" y="3881388"/>
            <a:ext cx="116249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dirty="0">
                <a:solidFill>
                  <a:schemeClr val="dk1"/>
                </a:solidFill>
                <a:latin typeface="Arial Narrow"/>
                <a:ea typeface="Arial Narrow"/>
                <a:cs typeface="Arial Narrow"/>
                <a:sym typeface="Arial Narrow"/>
              </a:rPr>
              <a:t>ABSORPTION</a:t>
            </a:r>
            <a:endParaRPr dirty="0"/>
          </a:p>
        </p:txBody>
      </p:sp>
      <p:grpSp>
        <p:nvGrpSpPr>
          <p:cNvPr id="179" name="Google Shape;179;p4"/>
          <p:cNvGrpSpPr/>
          <p:nvPr/>
        </p:nvGrpSpPr>
        <p:grpSpPr>
          <a:xfrm rot="-9146705">
            <a:off x="3865577" y="3627857"/>
            <a:ext cx="368464" cy="1843746"/>
            <a:chOff x="1686938" y="2841812"/>
            <a:chExt cx="368464" cy="2191870"/>
          </a:xfrm>
        </p:grpSpPr>
        <p:cxnSp>
          <p:nvCxnSpPr>
            <p:cNvPr id="180" name="Google Shape;180;p4"/>
            <p:cNvCxnSpPr/>
            <p:nvPr/>
          </p:nvCxnSpPr>
          <p:spPr>
            <a:xfrm>
              <a:off x="1691269" y="2841812"/>
              <a:ext cx="364133" cy="2191870"/>
            </a:xfrm>
            <a:prstGeom prst="straightConnector1">
              <a:avLst/>
            </a:prstGeom>
            <a:noFill/>
            <a:ln w="25400" cap="flat" cmpd="sng">
              <a:solidFill>
                <a:schemeClr val="accent1"/>
              </a:solidFill>
              <a:prstDash val="dash"/>
              <a:miter lim="800000"/>
              <a:headEnd type="none" w="sm" len="sm"/>
              <a:tailEnd type="triangle" w="med" len="med"/>
            </a:ln>
          </p:spPr>
        </p:cxnSp>
        <p:cxnSp>
          <p:nvCxnSpPr>
            <p:cNvPr id="181" name="Google Shape;181;p4"/>
            <p:cNvCxnSpPr/>
            <p:nvPr/>
          </p:nvCxnSpPr>
          <p:spPr>
            <a:xfrm>
              <a:off x="1686938" y="2841812"/>
              <a:ext cx="210478" cy="1293799"/>
            </a:xfrm>
            <a:prstGeom prst="straightConnector1">
              <a:avLst/>
            </a:prstGeom>
            <a:noFill/>
            <a:ln w="34925" cap="flat" cmpd="sng">
              <a:solidFill>
                <a:schemeClr val="accent1"/>
              </a:solidFill>
              <a:prstDash val="solid"/>
              <a:miter lim="800000"/>
              <a:headEnd type="none" w="sm" len="sm"/>
              <a:tailEnd type="none" w="sm" len="sm"/>
            </a:ln>
          </p:spPr>
        </p:cxnSp>
      </p:grpSp>
      <p:pic>
        <p:nvPicPr>
          <p:cNvPr id="182" name="Google Shape;182;p4"/>
          <p:cNvPicPr preferRelativeResize="0"/>
          <p:nvPr/>
        </p:nvPicPr>
        <p:blipFill rotWithShape="1">
          <a:blip r:embed="rId6">
            <a:alphaModFix/>
          </a:blip>
          <a:srcRect l="17537" t="50415" r="71699" b="38293"/>
          <a:stretch/>
        </p:blipFill>
        <p:spPr>
          <a:xfrm rot="-6364137">
            <a:off x="5107445" y="3722518"/>
            <a:ext cx="833838" cy="609600"/>
          </a:xfrm>
          <a:prstGeom prst="rect">
            <a:avLst/>
          </a:prstGeom>
          <a:noFill/>
          <a:ln>
            <a:noFill/>
          </a:ln>
        </p:spPr>
      </p:pic>
      <p:cxnSp>
        <p:nvCxnSpPr>
          <p:cNvPr id="183" name="Google Shape;183;p4"/>
          <p:cNvCxnSpPr/>
          <p:nvPr/>
        </p:nvCxnSpPr>
        <p:spPr>
          <a:xfrm rot="10800000" flipH="1">
            <a:off x="3784200" y="4194855"/>
            <a:ext cx="1573249" cy="1237635"/>
          </a:xfrm>
          <a:prstGeom prst="straightConnector1">
            <a:avLst/>
          </a:prstGeom>
          <a:noFill/>
          <a:ln w="22225" cap="flat" cmpd="sng">
            <a:solidFill>
              <a:schemeClr val="accent1"/>
            </a:solidFill>
            <a:prstDash val="solid"/>
            <a:miter lim="800000"/>
            <a:headEnd type="none" w="sm" len="sm"/>
            <a:tailEnd type="none" w="sm" len="sm"/>
          </a:ln>
        </p:spPr>
      </p:cxnSp>
      <p:sp>
        <p:nvSpPr>
          <p:cNvPr id="184" name="Google Shape;184;p4"/>
          <p:cNvSpPr txBox="1"/>
          <p:nvPr/>
        </p:nvSpPr>
        <p:spPr>
          <a:xfrm>
            <a:off x="5239465" y="3501015"/>
            <a:ext cx="11276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dirty="0">
                <a:solidFill>
                  <a:schemeClr val="dk1"/>
                </a:solidFill>
                <a:latin typeface="Arial Narrow"/>
                <a:ea typeface="Arial Narrow"/>
                <a:cs typeface="Arial Narrow"/>
                <a:sym typeface="Arial Narrow"/>
              </a:rPr>
              <a:t>SCATTERING</a:t>
            </a:r>
            <a:endParaRPr dirty="0"/>
          </a:p>
        </p:txBody>
      </p:sp>
      <p:cxnSp>
        <p:nvCxnSpPr>
          <p:cNvPr id="185" name="Google Shape;185;p4"/>
          <p:cNvCxnSpPr/>
          <p:nvPr/>
        </p:nvCxnSpPr>
        <p:spPr>
          <a:xfrm flipH="1">
            <a:off x="1032308" y="2603894"/>
            <a:ext cx="177029" cy="536536"/>
          </a:xfrm>
          <a:prstGeom prst="straightConnector1">
            <a:avLst/>
          </a:prstGeom>
          <a:noFill/>
          <a:ln w="28575" cap="flat" cmpd="sng">
            <a:solidFill>
              <a:schemeClr val="accent1"/>
            </a:solidFill>
            <a:prstDash val="solid"/>
            <a:miter lim="800000"/>
            <a:headEnd type="none" w="sm" len="sm"/>
            <a:tailEnd type="none" w="sm" len="sm"/>
          </a:ln>
        </p:spPr>
      </p:cxnSp>
      <p:cxnSp>
        <p:nvCxnSpPr>
          <p:cNvPr id="186" name="Google Shape;186;p4"/>
          <p:cNvCxnSpPr/>
          <p:nvPr/>
        </p:nvCxnSpPr>
        <p:spPr>
          <a:xfrm>
            <a:off x="2054948" y="2334909"/>
            <a:ext cx="694453" cy="351272"/>
          </a:xfrm>
          <a:prstGeom prst="straightConnector1">
            <a:avLst/>
          </a:prstGeom>
          <a:noFill/>
          <a:ln w="28575" cap="flat" cmpd="sng">
            <a:solidFill>
              <a:schemeClr val="accent1"/>
            </a:solidFill>
            <a:prstDash val="solid"/>
            <a:miter lim="800000"/>
            <a:headEnd type="none" w="sm" len="sm"/>
            <a:tailEnd type="none" w="sm" len="sm"/>
          </a:ln>
        </p:spPr>
      </p:cxnSp>
      <p:sp>
        <p:nvSpPr>
          <p:cNvPr id="187" name="Google Shape;187;p4"/>
          <p:cNvSpPr/>
          <p:nvPr/>
        </p:nvSpPr>
        <p:spPr>
          <a:xfrm>
            <a:off x="7910391" y="5483574"/>
            <a:ext cx="442080" cy="83847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8" name="Google Shape;188;p4"/>
          <p:cNvSpPr txBox="1"/>
          <p:nvPr/>
        </p:nvSpPr>
        <p:spPr>
          <a:xfrm>
            <a:off x="4094377" y="5732923"/>
            <a:ext cx="116249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dirty="0">
                <a:solidFill>
                  <a:schemeClr val="dk1"/>
                </a:solidFill>
                <a:latin typeface="Arial Narrow"/>
                <a:ea typeface="Arial Narrow"/>
                <a:cs typeface="Arial Narrow"/>
                <a:sym typeface="Arial Narrow"/>
              </a:rPr>
              <a:t>ABSORPTION</a:t>
            </a:r>
            <a:endParaRPr dirty="0"/>
          </a:p>
        </p:txBody>
      </p:sp>
      <p:sp>
        <p:nvSpPr>
          <p:cNvPr id="189" name="Google Shape;189;p4"/>
          <p:cNvSpPr txBox="1"/>
          <p:nvPr/>
        </p:nvSpPr>
        <p:spPr>
          <a:xfrm>
            <a:off x="7885433" y="5725857"/>
            <a:ext cx="930063"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dirty="0" smtClean="0">
                <a:solidFill>
                  <a:schemeClr val="dk1"/>
                </a:solidFill>
                <a:latin typeface="Arial Narrow"/>
                <a:ea typeface="Arial Narrow"/>
                <a:cs typeface="Arial Narrow"/>
                <a:sym typeface="Arial Narrow"/>
              </a:rPr>
              <a:t>EMISSION</a:t>
            </a:r>
            <a:endParaRPr dirty="0"/>
          </a:p>
        </p:txBody>
      </p:sp>
      <p:pic>
        <p:nvPicPr>
          <p:cNvPr id="190" name="Google Shape;190;p4"/>
          <p:cNvPicPr preferRelativeResize="0"/>
          <p:nvPr/>
        </p:nvPicPr>
        <p:blipFill rotWithShape="1">
          <a:blip r:embed="rId6">
            <a:alphaModFix/>
          </a:blip>
          <a:srcRect l="2897" r="80758" b="69274"/>
          <a:stretch/>
        </p:blipFill>
        <p:spPr>
          <a:xfrm>
            <a:off x="806407" y="977453"/>
            <a:ext cx="1266120" cy="1658641"/>
          </a:xfrm>
          <a:prstGeom prst="rect">
            <a:avLst/>
          </a:prstGeom>
          <a:noFill/>
          <a:ln>
            <a:noFill/>
          </a:ln>
        </p:spPr>
      </p:pic>
      <p:sp>
        <p:nvSpPr>
          <p:cNvPr id="191" name="Google Shape;191;p4"/>
          <p:cNvSpPr/>
          <p:nvPr/>
        </p:nvSpPr>
        <p:spPr>
          <a:xfrm>
            <a:off x="1534538" y="2437654"/>
            <a:ext cx="555660" cy="19367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92" name="Google Shape;192;p4"/>
          <p:cNvSpPr/>
          <p:nvPr/>
        </p:nvSpPr>
        <p:spPr>
          <a:xfrm>
            <a:off x="930399" y="977453"/>
            <a:ext cx="1159799" cy="2998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686"/>
    </mc:Choice>
    <mc:Fallback xmlns="">
      <p:transition spd="slow" advTm="33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5"/>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3200"/>
              <a:buFont typeface="Arial Narrow"/>
              <a:buNone/>
            </a:pPr>
            <a:r>
              <a:rPr lang="en-US" dirty="0">
                <a:latin typeface="Arial Narrow" panose="020B0606020202030204" pitchFamily="34" charset="0"/>
              </a:rPr>
              <a:t>E</a:t>
            </a:r>
            <a:r>
              <a:rPr lang="en-US" sz="3200" dirty="0">
                <a:latin typeface="Arial Narrow" panose="020B0606020202030204" pitchFamily="34" charset="0"/>
              </a:rPr>
              <a:t>lectromagnetic </a:t>
            </a:r>
            <a:r>
              <a:rPr lang="en-US" dirty="0">
                <a:latin typeface="Arial Narrow" panose="020B0606020202030204" pitchFamily="34" charset="0"/>
              </a:rPr>
              <a:t>Radiation</a:t>
            </a:r>
            <a:r>
              <a:rPr lang="en-US" sz="3200" dirty="0">
                <a:latin typeface="Arial Narrow" panose="020B0606020202030204" pitchFamily="34" charset="0"/>
              </a:rPr>
              <a:t> (EMR)</a:t>
            </a:r>
            <a:endParaRPr dirty="0">
              <a:latin typeface="Arial Narrow" panose="020B0606020202030204" pitchFamily="34" charset="0"/>
            </a:endParaRPr>
          </a:p>
        </p:txBody>
      </p:sp>
      <p:sp>
        <p:nvSpPr>
          <p:cNvPr id="199" name="Google Shape;199;p5"/>
          <p:cNvSpPr txBox="1"/>
          <p:nvPr/>
        </p:nvSpPr>
        <p:spPr>
          <a:xfrm>
            <a:off x="1200192" y="1284827"/>
            <a:ext cx="10991807" cy="1166382"/>
          </a:xfrm>
          <a:prstGeom prst="rect">
            <a:avLst/>
          </a:prstGeom>
          <a:noFill/>
          <a:ln>
            <a:noFill/>
          </a:ln>
        </p:spPr>
        <p:txBody>
          <a:bodyPr spcFirstLastPara="1" wrap="square" lIns="91375" tIns="45675" rIns="91375" bIns="45675" anchor="t" anchorCtr="0">
            <a:spAutoFit/>
          </a:bodyPr>
          <a:lstStyle/>
          <a:p>
            <a:pPr marL="285750" marR="0" lvl="0" indent="-285750" algn="l" rtl="0">
              <a:lnSpc>
                <a:spcPct val="120000"/>
              </a:lnSpc>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Energy is emitted from the sun and the surface of the Earth</a:t>
            </a:r>
            <a:endParaRPr dirty="0"/>
          </a:p>
          <a:p>
            <a:pPr marL="285750" marR="0" lvl="0" indent="-285750" algn="l" rtl="0">
              <a:lnSpc>
                <a:spcPct val="120000"/>
              </a:lnSpc>
              <a:spcBef>
                <a:spcPts val="27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Photons travel at different wavelengths</a:t>
            </a:r>
            <a:endParaRPr sz="1800" dirty="0">
              <a:solidFill>
                <a:srgbClr val="262626"/>
              </a:solidFill>
              <a:latin typeface="Arial"/>
              <a:ea typeface="Arial"/>
              <a:cs typeface="Arial"/>
              <a:sym typeface="Arial"/>
            </a:endParaRPr>
          </a:p>
          <a:p>
            <a:pPr marL="285750" lvl="0" indent="-285750">
              <a:lnSpc>
                <a:spcPct val="120000"/>
              </a:lnSpc>
              <a:spcBef>
                <a:spcPts val="270"/>
              </a:spcBef>
              <a:buClr>
                <a:srgbClr val="262626"/>
              </a:buClr>
              <a:buSzPts val="1800"/>
              <a:buFont typeface="Arial"/>
              <a:buChar char="•"/>
            </a:pPr>
            <a:r>
              <a:rPr lang="en-US" sz="1800" dirty="0">
                <a:solidFill>
                  <a:srgbClr val="262626"/>
                </a:solidFill>
              </a:rPr>
              <a:t>Visible, infrared, and microwave wavelengths </a:t>
            </a:r>
            <a:r>
              <a:rPr lang="en-US" sz="1800" dirty="0">
                <a:solidFill>
                  <a:srgbClr val="262626"/>
                </a:solidFill>
                <a:latin typeface="Arial"/>
                <a:ea typeface="Arial"/>
                <a:cs typeface="Arial"/>
                <a:sym typeface="Arial"/>
              </a:rPr>
              <a:t>bands are most useful for remote sensing</a:t>
            </a:r>
            <a:endParaRPr dirty="0"/>
          </a:p>
        </p:txBody>
      </p:sp>
      <p:sp>
        <p:nvSpPr>
          <p:cNvPr id="200" name="Google Shape;200;p5"/>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pic>
        <p:nvPicPr>
          <p:cNvPr id="202" name="Google Shape;202;p5"/>
          <p:cNvPicPr preferRelativeResize="0"/>
          <p:nvPr/>
        </p:nvPicPr>
        <p:blipFill rotWithShape="1">
          <a:blip r:embed="rId5">
            <a:alphaModFix/>
          </a:blip>
          <a:srcRect t="47438"/>
          <a:stretch/>
        </p:blipFill>
        <p:spPr>
          <a:xfrm>
            <a:off x="970433" y="4146715"/>
            <a:ext cx="9525000" cy="2015968"/>
          </a:xfrm>
          <a:prstGeom prst="rect">
            <a:avLst/>
          </a:prstGeom>
          <a:noFill/>
          <a:ln>
            <a:noFill/>
          </a:ln>
        </p:spPr>
      </p:pic>
      <p:sp>
        <p:nvSpPr>
          <p:cNvPr id="203" name="Google Shape;203;p5"/>
          <p:cNvSpPr txBox="1"/>
          <p:nvPr/>
        </p:nvSpPr>
        <p:spPr>
          <a:xfrm>
            <a:off x="4620823" y="3574237"/>
            <a:ext cx="1242776"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dirty="0">
                <a:solidFill>
                  <a:schemeClr val="dk1"/>
                </a:solidFill>
                <a:latin typeface="Arial Narrow"/>
                <a:ea typeface="Arial Narrow"/>
                <a:cs typeface="Arial Narrow"/>
                <a:sym typeface="Arial Narrow"/>
              </a:rPr>
              <a:t>Visible Light</a:t>
            </a:r>
            <a:endParaRPr dirty="0"/>
          </a:p>
        </p:txBody>
      </p:sp>
      <p:sp>
        <p:nvSpPr>
          <p:cNvPr id="204" name="Google Shape;204;p5"/>
          <p:cNvSpPr/>
          <p:nvPr/>
        </p:nvSpPr>
        <p:spPr>
          <a:xfrm>
            <a:off x="5143444" y="3868788"/>
            <a:ext cx="138224" cy="233083"/>
          </a:xfrm>
          <a:prstGeom prst="downArrow">
            <a:avLst>
              <a:gd name="adj1" fmla="val 50000"/>
              <a:gd name="adj2" fmla="val 50000"/>
            </a:avLst>
          </a:prstGeom>
          <a:solidFill>
            <a:srgbClr val="595959"/>
          </a:solid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205" name="Google Shape;205;p5"/>
          <p:cNvGrpSpPr/>
          <p:nvPr/>
        </p:nvGrpSpPr>
        <p:grpSpPr>
          <a:xfrm>
            <a:off x="2060448" y="5178307"/>
            <a:ext cx="7844417" cy="896890"/>
            <a:chOff x="2060448" y="5178307"/>
            <a:chExt cx="7844417" cy="896890"/>
          </a:xfrm>
        </p:grpSpPr>
        <p:sp>
          <p:nvSpPr>
            <p:cNvPr id="206" name="Google Shape;206;p5"/>
            <p:cNvSpPr txBox="1"/>
            <p:nvPr/>
          </p:nvSpPr>
          <p:spPr>
            <a:xfrm>
              <a:off x="2060448" y="5178307"/>
              <a:ext cx="662361"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10</a:t>
              </a:r>
              <a:r>
                <a:rPr lang="en-US" sz="2400" b="1" baseline="30000" dirty="0">
                  <a:solidFill>
                    <a:schemeClr val="dk1"/>
                  </a:solidFill>
                  <a:latin typeface="Calibri"/>
                  <a:ea typeface="Calibri"/>
                  <a:cs typeface="Calibri"/>
                  <a:sym typeface="Calibri"/>
                </a:rPr>
                <a:t>-6</a:t>
              </a:r>
              <a:endParaRPr dirty="0"/>
            </a:p>
          </p:txBody>
        </p:sp>
        <p:sp>
          <p:nvSpPr>
            <p:cNvPr id="207" name="Google Shape;207;p5"/>
            <p:cNvSpPr txBox="1"/>
            <p:nvPr/>
          </p:nvSpPr>
          <p:spPr>
            <a:xfrm>
              <a:off x="3122180" y="5178307"/>
              <a:ext cx="662361"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10</a:t>
              </a:r>
              <a:r>
                <a:rPr lang="en-US" sz="2400" b="1" baseline="30000" dirty="0">
                  <a:solidFill>
                    <a:schemeClr val="dk1"/>
                  </a:solidFill>
                  <a:latin typeface="Calibri"/>
                  <a:ea typeface="Calibri"/>
                  <a:cs typeface="Calibri"/>
                  <a:sym typeface="Calibri"/>
                </a:rPr>
                <a:t>-4</a:t>
              </a:r>
              <a:endParaRPr dirty="0"/>
            </a:p>
          </p:txBody>
        </p:sp>
        <p:sp>
          <p:nvSpPr>
            <p:cNvPr id="208" name="Google Shape;208;p5"/>
            <p:cNvSpPr txBox="1"/>
            <p:nvPr/>
          </p:nvSpPr>
          <p:spPr>
            <a:xfrm>
              <a:off x="4183912" y="5178307"/>
              <a:ext cx="662361"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10</a:t>
              </a:r>
              <a:r>
                <a:rPr lang="en-US" sz="2400" b="1" baseline="30000" dirty="0">
                  <a:solidFill>
                    <a:schemeClr val="dk1"/>
                  </a:solidFill>
                  <a:latin typeface="Calibri"/>
                  <a:ea typeface="Calibri"/>
                  <a:cs typeface="Calibri"/>
                  <a:sym typeface="Calibri"/>
                </a:rPr>
                <a:t>-2</a:t>
              </a:r>
              <a:endParaRPr dirty="0"/>
            </a:p>
          </p:txBody>
        </p:sp>
        <p:sp>
          <p:nvSpPr>
            <p:cNvPr id="209" name="Google Shape;209;p5"/>
            <p:cNvSpPr txBox="1"/>
            <p:nvPr/>
          </p:nvSpPr>
          <p:spPr>
            <a:xfrm>
              <a:off x="5245644" y="5178307"/>
              <a:ext cx="662361"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10</a:t>
              </a:r>
              <a:r>
                <a:rPr lang="en-US" sz="2400" b="1" baseline="30000" dirty="0">
                  <a:solidFill>
                    <a:schemeClr val="dk1"/>
                  </a:solidFill>
                  <a:latin typeface="Calibri"/>
                  <a:ea typeface="Calibri"/>
                  <a:cs typeface="Calibri"/>
                  <a:sym typeface="Calibri"/>
                </a:rPr>
                <a:t>-0</a:t>
              </a:r>
              <a:endParaRPr dirty="0"/>
            </a:p>
          </p:txBody>
        </p:sp>
        <p:sp>
          <p:nvSpPr>
            <p:cNvPr id="210" name="Google Shape;210;p5"/>
            <p:cNvSpPr txBox="1"/>
            <p:nvPr/>
          </p:nvSpPr>
          <p:spPr>
            <a:xfrm>
              <a:off x="6307376" y="5178307"/>
              <a:ext cx="599844"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10</a:t>
              </a:r>
              <a:r>
                <a:rPr lang="en-US" sz="2400" b="1" baseline="30000" dirty="0">
                  <a:solidFill>
                    <a:schemeClr val="dk1"/>
                  </a:solidFill>
                  <a:latin typeface="Calibri"/>
                  <a:ea typeface="Calibri"/>
                  <a:cs typeface="Calibri"/>
                  <a:sym typeface="Calibri"/>
                </a:rPr>
                <a:t>2</a:t>
              </a:r>
              <a:endParaRPr dirty="0"/>
            </a:p>
          </p:txBody>
        </p:sp>
        <p:sp>
          <p:nvSpPr>
            <p:cNvPr id="211" name="Google Shape;211;p5"/>
            <p:cNvSpPr txBox="1"/>
            <p:nvPr/>
          </p:nvSpPr>
          <p:spPr>
            <a:xfrm>
              <a:off x="7306591" y="5178307"/>
              <a:ext cx="599844"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10</a:t>
              </a:r>
              <a:r>
                <a:rPr lang="en-US" sz="2400" b="1" baseline="30000" dirty="0">
                  <a:solidFill>
                    <a:schemeClr val="dk1"/>
                  </a:solidFill>
                  <a:latin typeface="Calibri"/>
                  <a:ea typeface="Calibri"/>
                  <a:cs typeface="Calibri"/>
                  <a:sym typeface="Calibri"/>
                </a:rPr>
                <a:t>4</a:t>
              </a:r>
              <a:endParaRPr dirty="0"/>
            </a:p>
          </p:txBody>
        </p:sp>
        <p:sp>
          <p:nvSpPr>
            <p:cNvPr id="212" name="Google Shape;212;p5"/>
            <p:cNvSpPr txBox="1"/>
            <p:nvPr/>
          </p:nvSpPr>
          <p:spPr>
            <a:xfrm>
              <a:off x="8305806" y="5178307"/>
              <a:ext cx="599844"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10</a:t>
              </a:r>
              <a:r>
                <a:rPr lang="en-US" sz="2400" b="1" baseline="30000" dirty="0">
                  <a:solidFill>
                    <a:schemeClr val="dk1"/>
                  </a:solidFill>
                  <a:latin typeface="Calibri"/>
                  <a:ea typeface="Calibri"/>
                  <a:cs typeface="Calibri"/>
                  <a:sym typeface="Calibri"/>
                </a:rPr>
                <a:t>6</a:t>
              </a:r>
              <a:endParaRPr dirty="0"/>
            </a:p>
          </p:txBody>
        </p:sp>
        <p:sp>
          <p:nvSpPr>
            <p:cNvPr id="213" name="Google Shape;213;p5"/>
            <p:cNvSpPr txBox="1"/>
            <p:nvPr/>
          </p:nvSpPr>
          <p:spPr>
            <a:xfrm>
              <a:off x="9305021" y="5178307"/>
              <a:ext cx="599844"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10</a:t>
              </a:r>
              <a:r>
                <a:rPr lang="en-US" sz="2400" b="1" baseline="30000" dirty="0">
                  <a:solidFill>
                    <a:schemeClr val="dk1"/>
                  </a:solidFill>
                  <a:latin typeface="Calibri"/>
                  <a:ea typeface="Calibri"/>
                  <a:cs typeface="Calibri"/>
                  <a:sym typeface="Calibri"/>
                </a:rPr>
                <a:t>8</a:t>
              </a:r>
              <a:endParaRPr dirty="0"/>
            </a:p>
          </p:txBody>
        </p:sp>
        <p:sp>
          <p:nvSpPr>
            <p:cNvPr id="214" name="Google Shape;214;p5"/>
            <p:cNvSpPr txBox="1"/>
            <p:nvPr/>
          </p:nvSpPr>
          <p:spPr>
            <a:xfrm>
              <a:off x="4367871" y="5675087"/>
              <a:ext cx="283645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Arial"/>
                  <a:ea typeface="Arial"/>
                  <a:cs typeface="Arial"/>
                  <a:sym typeface="Arial"/>
                </a:rPr>
                <a:t>WAVELENGTH </a:t>
              </a:r>
              <a:r>
                <a:rPr lang="en-US" sz="2000" b="1" dirty="0">
                  <a:solidFill>
                    <a:schemeClr val="dk1"/>
                  </a:solidFill>
                  <a:latin typeface="Calibri"/>
                  <a:ea typeface="Calibri"/>
                  <a:cs typeface="Calibri"/>
                  <a:sym typeface="Calibri"/>
                </a:rPr>
                <a:t>(μm)</a:t>
              </a:r>
              <a:endParaRPr dirty="0"/>
            </a:p>
          </p:txBody>
        </p:sp>
      </p:grpSp>
      <p:sp>
        <p:nvSpPr>
          <p:cNvPr id="215" name="Google Shape;215;p5"/>
          <p:cNvSpPr/>
          <p:nvPr/>
        </p:nvSpPr>
        <p:spPr>
          <a:xfrm>
            <a:off x="4846273" y="3302000"/>
            <a:ext cx="3677967" cy="2373087"/>
          </a:xfrm>
          <a:prstGeom prst="rect">
            <a:avLst/>
          </a:prstGeom>
          <a:solidFill>
            <a:srgbClr val="1E5C90">
              <a:alpha val="40000"/>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102"/>
    </mc:Choice>
    <mc:Fallback xmlns="">
      <p:transition spd="slow" advTm="27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6"/>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3200"/>
              <a:buFont typeface="Arial Narrow"/>
              <a:buNone/>
            </a:pPr>
            <a:r>
              <a:rPr lang="en-US" sz="3200" dirty="0">
                <a:latin typeface="Arial Narrow" panose="020B0606020202030204" pitchFamily="34" charset="0"/>
              </a:rPr>
              <a:t>Natural sources of EMR come from black body radiation</a:t>
            </a:r>
            <a:endParaRPr sz="3200" i="1" dirty="0">
              <a:latin typeface="Arial Narrow" panose="020B0606020202030204" pitchFamily="34" charset="0"/>
              <a:ea typeface="Calibri"/>
              <a:cs typeface="Calibri"/>
              <a:sym typeface="Calibri"/>
            </a:endParaRPr>
          </a:p>
        </p:txBody>
      </p:sp>
      <p:sp>
        <p:nvSpPr>
          <p:cNvPr id="222" name="Google Shape;222;p6"/>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sp>
        <p:nvSpPr>
          <p:cNvPr id="223" name="Google Shape;223;p6"/>
          <p:cNvSpPr txBox="1"/>
          <p:nvPr/>
        </p:nvSpPr>
        <p:spPr>
          <a:xfrm>
            <a:off x="6748734" y="1904402"/>
            <a:ext cx="5178819" cy="31700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Arial"/>
                <a:ea typeface="Arial"/>
                <a:cs typeface="Arial"/>
                <a:sym typeface="Arial"/>
              </a:rPr>
              <a:t>All “things” or “bodies” emit (EMR)</a:t>
            </a:r>
            <a:endParaRPr dirty="0"/>
          </a:p>
          <a:p>
            <a:pPr marL="0" marR="0" lvl="0" indent="0" algn="l" rtl="0">
              <a:spcBef>
                <a:spcPts val="0"/>
              </a:spcBef>
              <a:spcAft>
                <a:spcPts val="0"/>
              </a:spcAft>
              <a:buNone/>
            </a:pPr>
            <a:endParaRPr sz="2000" dirty="0">
              <a:solidFill>
                <a:schemeClr val="dk1"/>
              </a:solidFill>
              <a:latin typeface="Arial"/>
              <a:ea typeface="Arial"/>
              <a:cs typeface="Arial"/>
              <a:sym typeface="Arial"/>
            </a:endParaRPr>
          </a:p>
          <a:p>
            <a:pPr marL="0" marR="0" lvl="0" indent="0" algn="l" rtl="0">
              <a:spcBef>
                <a:spcPts val="0"/>
              </a:spcBef>
              <a:spcAft>
                <a:spcPts val="0"/>
              </a:spcAft>
              <a:buNone/>
            </a:pPr>
            <a:r>
              <a:rPr lang="en-US" sz="2000" dirty="0">
                <a:solidFill>
                  <a:schemeClr val="dk1"/>
                </a:solidFill>
                <a:latin typeface="Arial"/>
                <a:ea typeface="Arial"/>
                <a:cs typeface="Arial"/>
                <a:sym typeface="Arial"/>
              </a:rPr>
              <a:t>The spectrum of the emission depends on the temperature of the body</a:t>
            </a:r>
            <a:endParaRPr dirty="0"/>
          </a:p>
          <a:p>
            <a:pPr marL="0" marR="0" lvl="0" indent="0" algn="l" rtl="0">
              <a:spcBef>
                <a:spcPts val="0"/>
              </a:spcBef>
              <a:spcAft>
                <a:spcPts val="0"/>
              </a:spcAft>
              <a:buNone/>
            </a:pPr>
            <a:endParaRPr sz="2000" dirty="0">
              <a:solidFill>
                <a:schemeClr val="dk1"/>
              </a:solidFill>
              <a:latin typeface="Arial"/>
              <a:ea typeface="Arial"/>
              <a:cs typeface="Arial"/>
              <a:sym typeface="Arial"/>
            </a:endParaRPr>
          </a:p>
          <a:p>
            <a:pPr marL="0" marR="0" lvl="0" indent="0" algn="l" rtl="0">
              <a:spcBef>
                <a:spcPts val="0"/>
              </a:spcBef>
              <a:spcAft>
                <a:spcPts val="0"/>
              </a:spcAft>
              <a:buNone/>
            </a:pPr>
            <a:r>
              <a:rPr lang="en-US" sz="2000" dirty="0">
                <a:solidFill>
                  <a:schemeClr val="dk1"/>
                </a:solidFill>
                <a:latin typeface="Arial"/>
                <a:ea typeface="Arial"/>
                <a:cs typeface="Arial"/>
                <a:sym typeface="Arial"/>
              </a:rPr>
              <a:t>At lower temperatures:</a:t>
            </a:r>
            <a:endParaRPr dirty="0"/>
          </a:p>
          <a:p>
            <a:pPr marL="342900" marR="0" lvl="0" indent="-342900" algn="l" rtl="0">
              <a:spcBef>
                <a:spcPts val="0"/>
              </a:spcBef>
              <a:spcAft>
                <a:spcPts val="0"/>
              </a:spcAft>
              <a:buClr>
                <a:schemeClr val="dk1"/>
              </a:buClr>
              <a:buSzPts val="2000"/>
              <a:buFont typeface="Arial"/>
              <a:buChar char="•"/>
            </a:pPr>
            <a:r>
              <a:rPr lang="en-US" sz="2000" dirty="0">
                <a:solidFill>
                  <a:schemeClr val="dk1"/>
                </a:solidFill>
                <a:latin typeface="Arial"/>
                <a:ea typeface="Arial"/>
                <a:cs typeface="Arial"/>
                <a:sym typeface="Arial"/>
              </a:rPr>
              <a:t>the intensity of the emissions decreases </a:t>
            </a:r>
            <a:endParaRPr dirty="0"/>
          </a:p>
          <a:p>
            <a:pPr marL="342900" marR="0" lvl="0" indent="-342900" algn="l" rtl="0">
              <a:spcBef>
                <a:spcPts val="0"/>
              </a:spcBef>
              <a:spcAft>
                <a:spcPts val="0"/>
              </a:spcAft>
              <a:buClr>
                <a:schemeClr val="dk1"/>
              </a:buClr>
              <a:buSzPts val="2000"/>
              <a:buFont typeface="Arial"/>
              <a:buChar char="•"/>
            </a:pPr>
            <a:r>
              <a:rPr lang="en-US" sz="2000" dirty="0">
                <a:solidFill>
                  <a:schemeClr val="dk1"/>
                </a:solidFill>
                <a:latin typeface="Arial"/>
                <a:ea typeface="Arial"/>
                <a:cs typeface="Arial"/>
                <a:sym typeface="Arial"/>
              </a:rPr>
              <a:t>the peak of the emissions curve shifts to longer wavelengths</a:t>
            </a:r>
            <a:endParaRPr dirty="0"/>
          </a:p>
          <a:p>
            <a:pPr marL="0" marR="0" lvl="0" indent="0" algn="l" rtl="0">
              <a:spcBef>
                <a:spcPts val="0"/>
              </a:spcBef>
              <a:spcAft>
                <a:spcPts val="0"/>
              </a:spcAft>
              <a:buNone/>
            </a:pPr>
            <a:endParaRPr sz="2000" dirty="0">
              <a:solidFill>
                <a:schemeClr val="dk1"/>
              </a:solidFill>
              <a:latin typeface="Arial"/>
              <a:ea typeface="Arial"/>
              <a:cs typeface="Arial"/>
              <a:sym typeface="Arial"/>
            </a:endParaRPr>
          </a:p>
        </p:txBody>
      </p:sp>
      <p:pic>
        <p:nvPicPr>
          <p:cNvPr id="224" name="Google Shape;224;p6"/>
          <p:cNvPicPr preferRelativeResize="0"/>
          <p:nvPr/>
        </p:nvPicPr>
        <p:blipFill rotWithShape="1">
          <a:blip r:embed="rId5">
            <a:alphaModFix/>
          </a:blip>
          <a:srcRect r="32596"/>
          <a:stretch/>
        </p:blipFill>
        <p:spPr>
          <a:xfrm>
            <a:off x="1200193" y="1887030"/>
            <a:ext cx="4772371" cy="4360383"/>
          </a:xfrm>
          <a:prstGeom prst="rect">
            <a:avLst/>
          </a:prstGeom>
          <a:noFill/>
          <a:ln>
            <a:noFill/>
          </a:ln>
        </p:spPr>
      </p:pic>
      <p:sp>
        <p:nvSpPr>
          <p:cNvPr id="225" name="Google Shape;225;p6"/>
          <p:cNvSpPr/>
          <p:nvPr/>
        </p:nvSpPr>
        <p:spPr>
          <a:xfrm>
            <a:off x="1200193" y="1427409"/>
            <a:ext cx="48093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Arial Narrow"/>
                <a:ea typeface="Arial Narrow"/>
                <a:cs typeface="Arial Narrow"/>
                <a:sym typeface="Arial Narrow"/>
              </a:rPr>
              <a:t>Black body emissions as a function of temperature </a:t>
            </a:r>
            <a:endParaRPr dirty="0"/>
          </a:p>
        </p:txBody>
      </p:sp>
      <p:sp>
        <p:nvSpPr>
          <p:cNvPr id="226" name="Google Shape;226;p6"/>
          <p:cNvSpPr/>
          <p:nvPr/>
        </p:nvSpPr>
        <p:spPr>
          <a:xfrm rot="-5400000">
            <a:off x="-495443" y="3485444"/>
            <a:ext cx="28087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Arial Narrow"/>
                <a:ea typeface="Arial Narrow"/>
                <a:cs typeface="Arial Narrow"/>
                <a:sym typeface="Arial Narrow"/>
              </a:rPr>
              <a:t>Emissions intensity (relative)</a:t>
            </a:r>
            <a:endParaRPr sz="1800" dirty="0">
              <a:solidFill>
                <a:schemeClr val="dk1"/>
              </a:solidFill>
              <a:latin typeface="Calibri"/>
              <a:ea typeface="Calibri"/>
              <a:cs typeface="Calibri"/>
              <a:sym typeface="Calibri"/>
            </a:endParaRPr>
          </a:p>
        </p:txBody>
      </p:sp>
      <p:sp>
        <p:nvSpPr>
          <p:cNvPr id="227" name="Google Shape;227;p6"/>
          <p:cNvSpPr txBox="1"/>
          <p:nvPr/>
        </p:nvSpPr>
        <p:spPr>
          <a:xfrm>
            <a:off x="1200194" y="5709401"/>
            <a:ext cx="477237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Arial"/>
                <a:ea typeface="Arial"/>
                <a:cs typeface="Arial"/>
                <a:sym typeface="Arial"/>
              </a:rPr>
              <a:t>WAVELENGTH </a:t>
            </a:r>
            <a:r>
              <a:rPr lang="en-US" sz="1800" b="1" dirty="0">
                <a:solidFill>
                  <a:schemeClr val="dk1"/>
                </a:solidFill>
                <a:latin typeface="Calibri"/>
                <a:ea typeface="Calibri"/>
                <a:cs typeface="Calibri"/>
                <a:sym typeface="Calibri"/>
              </a:rPr>
              <a:t>(μm)</a:t>
            </a:r>
            <a:endParaRP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635"/>
    </mc:Choice>
    <mc:Fallback xmlns="">
      <p:transition spd="slow" advTm="20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7"/>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3200"/>
              <a:buFont typeface="Arial Narrow"/>
              <a:buNone/>
            </a:pPr>
            <a:r>
              <a:rPr lang="en-US" sz="3200" dirty="0">
                <a:latin typeface="Arial Narrow" panose="020B0606020202030204" pitchFamily="34" charset="0"/>
              </a:rPr>
              <a:t>Satellite sensors measure electromagnetic </a:t>
            </a:r>
            <a:r>
              <a:rPr lang="en-US" dirty="0">
                <a:latin typeface="Arial Narrow" panose="020B0606020202030204" pitchFamily="34" charset="0"/>
              </a:rPr>
              <a:t>radiation</a:t>
            </a:r>
            <a:r>
              <a:rPr lang="en-US" sz="3200" dirty="0">
                <a:latin typeface="Arial Narrow" panose="020B0606020202030204" pitchFamily="34" charset="0"/>
              </a:rPr>
              <a:t> (EMR)</a:t>
            </a:r>
            <a:endParaRPr dirty="0">
              <a:latin typeface="Arial Narrow" panose="020B0606020202030204" pitchFamily="34" charset="0"/>
            </a:endParaRPr>
          </a:p>
        </p:txBody>
      </p:sp>
      <p:sp>
        <p:nvSpPr>
          <p:cNvPr id="234" name="Google Shape;234;p7"/>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sp>
        <p:nvSpPr>
          <p:cNvPr id="235" name="Google Shape;235;p7"/>
          <p:cNvSpPr/>
          <p:nvPr/>
        </p:nvSpPr>
        <p:spPr>
          <a:xfrm>
            <a:off x="10766713" y="6268522"/>
            <a:ext cx="10567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262626"/>
                </a:solidFill>
                <a:latin typeface="Arial"/>
                <a:ea typeface="Arial"/>
                <a:cs typeface="Arial"/>
                <a:sym typeface="Arial"/>
              </a:rPr>
              <a:t>Remote </a:t>
            </a:r>
            <a:endParaRPr sz="1800" dirty="0">
              <a:solidFill>
                <a:schemeClr val="dk1"/>
              </a:solidFill>
              <a:latin typeface="Calibri"/>
              <a:ea typeface="Calibri"/>
              <a:cs typeface="Calibri"/>
              <a:sym typeface="Calibri"/>
            </a:endParaRPr>
          </a:p>
        </p:txBody>
      </p:sp>
      <p:pic>
        <p:nvPicPr>
          <p:cNvPr id="236" name="Google Shape;236;p7"/>
          <p:cNvPicPr preferRelativeResize="0"/>
          <p:nvPr/>
        </p:nvPicPr>
        <p:blipFill rotWithShape="1">
          <a:blip r:embed="rId5">
            <a:alphaModFix/>
          </a:blip>
          <a:srcRect t="45360"/>
          <a:stretch/>
        </p:blipFill>
        <p:spPr>
          <a:xfrm>
            <a:off x="954150" y="4074288"/>
            <a:ext cx="9525000" cy="2095645"/>
          </a:xfrm>
          <a:prstGeom prst="rect">
            <a:avLst/>
          </a:prstGeom>
          <a:noFill/>
          <a:ln>
            <a:noFill/>
          </a:ln>
        </p:spPr>
      </p:pic>
      <p:pic>
        <p:nvPicPr>
          <p:cNvPr id="237" name="Google Shape;237;p7"/>
          <p:cNvPicPr preferRelativeResize="0"/>
          <p:nvPr/>
        </p:nvPicPr>
        <p:blipFill rotWithShape="1">
          <a:blip r:embed="rId6">
            <a:alphaModFix/>
          </a:blip>
          <a:srcRect l="-201179" r="-213090"/>
          <a:stretch/>
        </p:blipFill>
        <p:spPr>
          <a:xfrm>
            <a:off x="1488558" y="1780768"/>
            <a:ext cx="8452883" cy="2227718"/>
          </a:xfrm>
          <a:prstGeom prst="rect">
            <a:avLst/>
          </a:prstGeom>
          <a:noFill/>
          <a:ln w="25400" cap="flat" cmpd="sng">
            <a:solidFill>
              <a:schemeClr val="dk1"/>
            </a:solidFill>
            <a:prstDash val="solid"/>
            <a:round/>
            <a:headEnd type="none" w="sm" len="sm"/>
            <a:tailEnd type="none" w="sm" len="sm"/>
          </a:ln>
        </p:spPr>
      </p:pic>
      <p:sp>
        <p:nvSpPr>
          <p:cNvPr id="238" name="Google Shape;238;p7"/>
          <p:cNvSpPr txBox="1"/>
          <p:nvPr/>
        </p:nvSpPr>
        <p:spPr>
          <a:xfrm>
            <a:off x="4445944" y="1409313"/>
            <a:ext cx="239867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cap="small" dirty="0">
                <a:solidFill>
                  <a:schemeClr val="dk1"/>
                </a:solidFill>
                <a:latin typeface="Arial"/>
                <a:ea typeface="Arial"/>
                <a:cs typeface="Arial"/>
                <a:sym typeface="Arial"/>
              </a:rPr>
              <a:t>Black Body Emissions </a:t>
            </a:r>
            <a:endParaRPr dirty="0"/>
          </a:p>
        </p:txBody>
      </p:sp>
      <p:cxnSp>
        <p:nvCxnSpPr>
          <p:cNvPr id="239" name="Google Shape;239;p7"/>
          <p:cNvCxnSpPr>
            <a:stCxn id="240" idx="3"/>
          </p:cNvCxnSpPr>
          <p:nvPr/>
        </p:nvCxnSpPr>
        <p:spPr>
          <a:xfrm>
            <a:off x="4485562" y="2902329"/>
            <a:ext cx="756300" cy="435900"/>
          </a:xfrm>
          <a:prstGeom prst="straightConnector1">
            <a:avLst/>
          </a:prstGeom>
          <a:noFill/>
          <a:ln w="38100" cap="flat" cmpd="sng">
            <a:solidFill>
              <a:schemeClr val="dk1"/>
            </a:solidFill>
            <a:prstDash val="solid"/>
            <a:miter lim="800000"/>
            <a:headEnd type="none" w="sm" len="sm"/>
            <a:tailEnd type="triangle" w="med" len="med"/>
          </a:ln>
        </p:spPr>
      </p:cxnSp>
      <p:cxnSp>
        <p:nvCxnSpPr>
          <p:cNvPr id="241" name="Google Shape;241;p7"/>
          <p:cNvCxnSpPr>
            <a:stCxn id="242" idx="1"/>
          </p:cNvCxnSpPr>
          <p:nvPr/>
        </p:nvCxnSpPr>
        <p:spPr>
          <a:xfrm flipH="1">
            <a:off x="5884800" y="2702274"/>
            <a:ext cx="820800" cy="1100400"/>
          </a:xfrm>
          <a:prstGeom prst="straightConnector1">
            <a:avLst/>
          </a:prstGeom>
          <a:noFill/>
          <a:ln w="38100" cap="flat" cmpd="sng">
            <a:solidFill>
              <a:schemeClr val="dk1"/>
            </a:solidFill>
            <a:prstDash val="solid"/>
            <a:miter lim="800000"/>
            <a:headEnd type="none" w="sm" len="sm"/>
            <a:tailEnd type="triangle" w="med" len="med"/>
          </a:ln>
        </p:spPr>
      </p:cxnSp>
      <p:grpSp>
        <p:nvGrpSpPr>
          <p:cNvPr id="243" name="Google Shape;243;p7"/>
          <p:cNvGrpSpPr/>
          <p:nvPr/>
        </p:nvGrpSpPr>
        <p:grpSpPr>
          <a:xfrm>
            <a:off x="2060448" y="5178307"/>
            <a:ext cx="7844417" cy="866516"/>
            <a:chOff x="2060448" y="5178307"/>
            <a:chExt cx="7844417" cy="866516"/>
          </a:xfrm>
        </p:grpSpPr>
        <p:sp>
          <p:nvSpPr>
            <p:cNvPr id="244" name="Google Shape;244;p7"/>
            <p:cNvSpPr txBox="1"/>
            <p:nvPr/>
          </p:nvSpPr>
          <p:spPr>
            <a:xfrm>
              <a:off x="2060448" y="5178307"/>
              <a:ext cx="662361"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10</a:t>
              </a:r>
              <a:r>
                <a:rPr lang="en-US" sz="2400" b="1" baseline="30000" dirty="0">
                  <a:solidFill>
                    <a:schemeClr val="dk1"/>
                  </a:solidFill>
                  <a:latin typeface="Calibri"/>
                  <a:ea typeface="Calibri"/>
                  <a:cs typeface="Calibri"/>
                  <a:sym typeface="Calibri"/>
                </a:rPr>
                <a:t>-6</a:t>
              </a:r>
              <a:endParaRPr dirty="0"/>
            </a:p>
          </p:txBody>
        </p:sp>
        <p:sp>
          <p:nvSpPr>
            <p:cNvPr id="245" name="Google Shape;245;p7"/>
            <p:cNvSpPr txBox="1"/>
            <p:nvPr/>
          </p:nvSpPr>
          <p:spPr>
            <a:xfrm>
              <a:off x="3122180" y="5178307"/>
              <a:ext cx="662361"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10</a:t>
              </a:r>
              <a:r>
                <a:rPr lang="en-US" sz="2400" b="1" baseline="30000" dirty="0">
                  <a:solidFill>
                    <a:schemeClr val="dk1"/>
                  </a:solidFill>
                  <a:latin typeface="Calibri"/>
                  <a:ea typeface="Calibri"/>
                  <a:cs typeface="Calibri"/>
                  <a:sym typeface="Calibri"/>
                </a:rPr>
                <a:t>-4</a:t>
              </a:r>
              <a:endParaRPr dirty="0"/>
            </a:p>
          </p:txBody>
        </p:sp>
        <p:sp>
          <p:nvSpPr>
            <p:cNvPr id="246" name="Google Shape;246;p7"/>
            <p:cNvSpPr txBox="1"/>
            <p:nvPr/>
          </p:nvSpPr>
          <p:spPr>
            <a:xfrm>
              <a:off x="4183912" y="5178307"/>
              <a:ext cx="662361"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10</a:t>
              </a:r>
              <a:r>
                <a:rPr lang="en-US" sz="2400" b="1" baseline="30000" dirty="0">
                  <a:solidFill>
                    <a:schemeClr val="dk1"/>
                  </a:solidFill>
                  <a:latin typeface="Calibri"/>
                  <a:ea typeface="Calibri"/>
                  <a:cs typeface="Calibri"/>
                  <a:sym typeface="Calibri"/>
                </a:rPr>
                <a:t>-2</a:t>
              </a:r>
              <a:endParaRPr dirty="0"/>
            </a:p>
          </p:txBody>
        </p:sp>
        <p:sp>
          <p:nvSpPr>
            <p:cNvPr id="247" name="Google Shape;247;p7"/>
            <p:cNvSpPr txBox="1"/>
            <p:nvPr/>
          </p:nvSpPr>
          <p:spPr>
            <a:xfrm>
              <a:off x="5245644" y="5178307"/>
              <a:ext cx="662361"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10</a:t>
              </a:r>
              <a:r>
                <a:rPr lang="en-US" sz="2400" b="1" baseline="30000" dirty="0">
                  <a:solidFill>
                    <a:schemeClr val="dk1"/>
                  </a:solidFill>
                  <a:latin typeface="Calibri"/>
                  <a:ea typeface="Calibri"/>
                  <a:cs typeface="Calibri"/>
                  <a:sym typeface="Calibri"/>
                </a:rPr>
                <a:t>-0</a:t>
              </a:r>
              <a:endParaRPr dirty="0"/>
            </a:p>
          </p:txBody>
        </p:sp>
        <p:sp>
          <p:nvSpPr>
            <p:cNvPr id="248" name="Google Shape;248;p7"/>
            <p:cNvSpPr txBox="1"/>
            <p:nvPr/>
          </p:nvSpPr>
          <p:spPr>
            <a:xfrm>
              <a:off x="6307376" y="5178307"/>
              <a:ext cx="599844"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10</a:t>
              </a:r>
              <a:r>
                <a:rPr lang="en-US" sz="2400" b="1" baseline="30000" dirty="0">
                  <a:solidFill>
                    <a:schemeClr val="dk1"/>
                  </a:solidFill>
                  <a:latin typeface="Calibri"/>
                  <a:ea typeface="Calibri"/>
                  <a:cs typeface="Calibri"/>
                  <a:sym typeface="Calibri"/>
                </a:rPr>
                <a:t>2</a:t>
              </a:r>
              <a:endParaRPr dirty="0"/>
            </a:p>
          </p:txBody>
        </p:sp>
        <p:sp>
          <p:nvSpPr>
            <p:cNvPr id="249" name="Google Shape;249;p7"/>
            <p:cNvSpPr txBox="1"/>
            <p:nvPr/>
          </p:nvSpPr>
          <p:spPr>
            <a:xfrm>
              <a:off x="7306591" y="5178307"/>
              <a:ext cx="599844"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10</a:t>
              </a:r>
              <a:r>
                <a:rPr lang="en-US" sz="2400" b="1" baseline="30000" dirty="0">
                  <a:solidFill>
                    <a:schemeClr val="dk1"/>
                  </a:solidFill>
                  <a:latin typeface="Calibri"/>
                  <a:ea typeface="Calibri"/>
                  <a:cs typeface="Calibri"/>
                  <a:sym typeface="Calibri"/>
                </a:rPr>
                <a:t>4</a:t>
              </a:r>
              <a:endParaRPr dirty="0"/>
            </a:p>
          </p:txBody>
        </p:sp>
        <p:sp>
          <p:nvSpPr>
            <p:cNvPr id="250" name="Google Shape;250;p7"/>
            <p:cNvSpPr txBox="1"/>
            <p:nvPr/>
          </p:nvSpPr>
          <p:spPr>
            <a:xfrm>
              <a:off x="8305806" y="5178307"/>
              <a:ext cx="599844"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10</a:t>
              </a:r>
              <a:r>
                <a:rPr lang="en-US" sz="2400" b="1" baseline="30000" dirty="0">
                  <a:solidFill>
                    <a:schemeClr val="dk1"/>
                  </a:solidFill>
                  <a:latin typeface="Calibri"/>
                  <a:ea typeface="Calibri"/>
                  <a:cs typeface="Calibri"/>
                  <a:sym typeface="Calibri"/>
                </a:rPr>
                <a:t>6</a:t>
              </a:r>
              <a:endParaRPr dirty="0"/>
            </a:p>
          </p:txBody>
        </p:sp>
        <p:sp>
          <p:nvSpPr>
            <p:cNvPr id="251" name="Google Shape;251;p7"/>
            <p:cNvSpPr txBox="1"/>
            <p:nvPr/>
          </p:nvSpPr>
          <p:spPr>
            <a:xfrm>
              <a:off x="9305021" y="5178307"/>
              <a:ext cx="599844"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10</a:t>
              </a:r>
              <a:r>
                <a:rPr lang="en-US" sz="2400" b="1" baseline="30000" dirty="0">
                  <a:solidFill>
                    <a:schemeClr val="dk1"/>
                  </a:solidFill>
                  <a:latin typeface="Calibri"/>
                  <a:ea typeface="Calibri"/>
                  <a:cs typeface="Calibri"/>
                  <a:sym typeface="Calibri"/>
                </a:rPr>
                <a:t>8</a:t>
              </a:r>
              <a:endParaRPr dirty="0"/>
            </a:p>
          </p:txBody>
        </p:sp>
        <p:sp>
          <p:nvSpPr>
            <p:cNvPr id="252" name="Google Shape;252;p7"/>
            <p:cNvSpPr txBox="1"/>
            <p:nvPr/>
          </p:nvSpPr>
          <p:spPr>
            <a:xfrm>
              <a:off x="4306911" y="5665232"/>
              <a:ext cx="2836454" cy="37959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baseline="30000" dirty="0">
                  <a:solidFill>
                    <a:schemeClr val="dk1"/>
                  </a:solidFill>
                  <a:latin typeface="Arial"/>
                  <a:ea typeface="Arial"/>
                  <a:cs typeface="Arial"/>
                  <a:sym typeface="Arial"/>
                </a:rPr>
                <a:t>WAVELENGTH </a:t>
              </a:r>
              <a:r>
                <a:rPr lang="en-US" sz="2800" b="1" baseline="30000" dirty="0">
                  <a:solidFill>
                    <a:schemeClr val="dk1"/>
                  </a:solidFill>
                  <a:latin typeface="Calibri"/>
                  <a:ea typeface="Calibri"/>
                  <a:cs typeface="Calibri"/>
                  <a:sym typeface="Calibri"/>
                </a:rPr>
                <a:t>(μm)</a:t>
              </a:r>
              <a:endParaRPr dirty="0"/>
            </a:p>
          </p:txBody>
        </p:sp>
      </p:grpSp>
      <p:sp>
        <p:nvSpPr>
          <p:cNvPr id="240" name="Google Shape;240;p7"/>
          <p:cNvSpPr txBox="1"/>
          <p:nvPr/>
        </p:nvSpPr>
        <p:spPr>
          <a:xfrm>
            <a:off x="1863242" y="1932833"/>
            <a:ext cx="2622320" cy="19389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dirty="0">
                <a:solidFill>
                  <a:schemeClr val="dk1"/>
                </a:solidFill>
                <a:latin typeface="Arial"/>
                <a:ea typeface="Arial"/>
                <a:cs typeface="Arial"/>
                <a:sym typeface="Arial"/>
              </a:rPr>
              <a:t>Sun’s emissions</a:t>
            </a:r>
            <a:endParaRPr dirty="0"/>
          </a:p>
          <a:p>
            <a:pPr marL="0" marR="0" lvl="0" indent="0" algn="r" rtl="0">
              <a:spcBef>
                <a:spcPts val="1200"/>
              </a:spcBef>
              <a:spcAft>
                <a:spcPts val="0"/>
              </a:spcAft>
              <a:buNone/>
            </a:pPr>
            <a:r>
              <a:rPr lang="en-US" sz="1600" dirty="0">
                <a:solidFill>
                  <a:schemeClr val="dk1"/>
                </a:solidFill>
                <a:latin typeface="Arial"/>
                <a:ea typeface="Arial"/>
                <a:cs typeface="Arial"/>
                <a:sym typeface="Arial"/>
              </a:rPr>
              <a:t>Temperature: 6000</a:t>
            </a:r>
            <a:r>
              <a:rPr lang="en-US" sz="1600" baseline="30000" dirty="0">
                <a:solidFill>
                  <a:schemeClr val="dk1"/>
                </a:solidFill>
                <a:latin typeface="Arial"/>
                <a:ea typeface="Arial"/>
                <a:cs typeface="Arial"/>
                <a:sym typeface="Arial"/>
              </a:rPr>
              <a:t>o</a:t>
            </a:r>
            <a:r>
              <a:rPr lang="en-US" sz="1600" dirty="0">
                <a:solidFill>
                  <a:schemeClr val="dk1"/>
                </a:solidFill>
                <a:latin typeface="Arial"/>
                <a:ea typeface="Arial"/>
                <a:cs typeface="Arial"/>
                <a:sym typeface="Arial"/>
              </a:rPr>
              <a:t> K</a:t>
            </a:r>
            <a:endParaRPr dirty="0"/>
          </a:p>
          <a:p>
            <a:pPr marL="0" marR="0" lvl="0" indent="0" algn="r" rtl="0">
              <a:spcBef>
                <a:spcPts val="1200"/>
              </a:spcBef>
              <a:spcAft>
                <a:spcPts val="0"/>
              </a:spcAft>
              <a:buNone/>
            </a:pPr>
            <a:r>
              <a:rPr lang="en-US" sz="1600" dirty="0">
                <a:solidFill>
                  <a:schemeClr val="dk1"/>
                </a:solidFill>
                <a:latin typeface="Arial"/>
                <a:ea typeface="Arial"/>
                <a:cs typeface="Arial"/>
                <a:sym typeface="Arial"/>
              </a:rPr>
              <a:t>Peak in the visible</a:t>
            </a:r>
            <a:endParaRPr dirty="0"/>
          </a:p>
          <a:p>
            <a:pPr marL="0" marR="0" lvl="0" indent="0" algn="r" rtl="0">
              <a:spcBef>
                <a:spcPts val="1200"/>
              </a:spcBef>
              <a:spcAft>
                <a:spcPts val="0"/>
              </a:spcAft>
              <a:buNone/>
            </a:pPr>
            <a:r>
              <a:rPr lang="en-US" sz="1600" dirty="0">
                <a:solidFill>
                  <a:schemeClr val="dk1"/>
                </a:solidFill>
                <a:latin typeface="Arial"/>
                <a:ea typeface="Arial"/>
                <a:cs typeface="Arial"/>
                <a:sym typeface="Arial"/>
              </a:rPr>
              <a:t>Weaker Infrared emissions</a:t>
            </a:r>
            <a:endParaRPr dirty="0"/>
          </a:p>
          <a:p>
            <a:pPr marL="0" marR="0" lvl="0" indent="0" algn="r" rtl="0">
              <a:spcBef>
                <a:spcPts val="1200"/>
              </a:spcBef>
              <a:spcAft>
                <a:spcPts val="0"/>
              </a:spcAft>
              <a:buNone/>
            </a:pPr>
            <a:endParaRPr sz="1600" dirty="0">
              <a:solidFill>
                <a:schemeClr val="dk1"/>
              </a:solidFill>
              <a:latin typeface="Arial"/>
              <a:ea typeface="Arial"/>
              <a:cs typeface="Arial"/>
              <a:sym typeface="Arial"/>
            </a:endParaRPr>
          </a:p>
        </p:txBody>
      </p:sp>
      <p:sp>
        <p:nvSpPr>
          <p:cNvPr id="242" name="Google Shape;242;p7"/>
          <p:cNvSpPr txBox="1"/>
          <p:nvPr/>
        </p:nvSpPr>
        <p:spPr>
          <a:xfrm>
            <a:off x="6705600" y="1932833"/>
            <a:ext cx="3277949" cy="15388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Earth’s emissions (increase x 10</a:t>
            </a:r>
            <a:r>
              <a:rPr lang="en-US" sz="1600" baseline="30000" dirty="0">
                <a:solidFill>
                  <a:schemeClr val="dk1"/>
                </a:solidFill>
                <a:latin typeface="Arial"/>
                <a:ea typeface="Arial"/>
                <a:cs typeface="Arial"/>
                <a:sym typeface="Arial"/>
              </a:rPr>
              <a:t>6</a:t>
            </a:r>
            <a:r>
              <a:rPr lang="en-US" sz="1600" dirty="0">
                <a:solidFill>
                  <a:schemeClr val="dk1"/>
                </a:solidFill>
                <a:latin typeface="Arial"/>
                <a:ea typeface="Arial"/>
                <a:cs typeface="Arial"/>
                <a:sym typeface="Arial"/>
              </a:rPr>
              <a:t>)</a:t>
            </a:r>
            <a:endParaRPr dirty="0"/>
          </a:p>
          <a:p>
            <a:pPr marL="0" marR="0" lvl="0" indent="0" algn="l" rtl="0">
              <a:spcBef>
                <a:spcPts val="1200"/>
              </a:spcBef>
              <a:spcAft>
                <a:spcPts val="0"/>
              </a:spcAft>
              <a:buNone/>
            </a:pPr>
            <a:r>
              <a:rPr lang="en-US" sz="1600" dirty="0">
                <a:solidFill>
                  <a:schemeClr val="dk1"/>
                </a:solidFill>
                <a:latin typeface="Arial"/>
                <a:ea typeface="Arial"/>
                <a:cs typeface="Arial"/>
                <a:sym typeface="Arial"/>
              </a:rPr>
              <a:t>Temperature: 288</a:t>
            </a:r>
            <a:r>
              <a:rPr lang="en-US" sz="1600" baseline="30000" dirty="0">
                <a:solidFill>
                  <a:schemeClr val="dk1"/>
                </a:solidFill>
                <a:latin typeface="Arial"/>
                <a:ea typeface="Arial"/>
                <a:cs typeface="Arial"/>
                <a:sym typeface="Arial"/>
              </a:rPr>
              <a:t>o</a:t>
            </a:r>
            <a:r>
              <a:rPr lang="en-US" sz="1600" dirty="0">
                <a:solidFill>
                  <a:schemeClr val="dk1"/>
                </a:solidFill>
                <a:latin typeface="Arial"/>
                <a:ea typeface="Arial"/>
                <a:cs typeface="Arial"/>
                <a:sym typeface="Arial"/>
              </a:rPr>
              <a:t> K</a:t>
            </a:r>
            <a:endParaRPr dirty="0"/>
          </a:p>
          <a:p>
            <a:pPr marL="0" marR="0" lvl="0" indent="0" algn="l" rtl="0">
              <a:spcBef>
                <a:spcPts val="1200"/>
              </a:spcBef>
              <a:spcAft>
                <a:spcPts val="0"/>
              </a:spcAft>
              <a:buNone/>
            </a:pPr>
            <a:r>
              <a:rPr lang="en-US" sz="1600" dirty="0">
                <a:solidFill>
                  <a:schemeClr val="dk1"/>
                </a:solidFill>
                <a:latin typeface="Arial"/>
                <a:ea typeface="Arial"/>
                <a:cs typeface="Arial"/>
                <a:sym typeface="Arial"/>
              </a:rPr>
              <a:t>Peak in the Infrared</a:t>
            </a:r>
            <a:endParaRPr dirty="0"/>
          </a:p>
          <a:p>
            <a:pPr marL="0" marR="0" lvl="0" indent="0" algn="l" rtl="0">
              <a:spcBef>
                <a:spcPts val="1200"/>
              </a:spcBef>
              <a:spcAft>
                <a:spcPts val="0"/>
              </a:spcAft>
              <a:buNone/>
            </a:pPr>
            <a:r>
              <a:rPr lang="en-US" sz="1600" dirty="0">
                <a:solidFill>
                  <a:schemeClr val="dk1"/>
                </a:solidFill>
                <a:latin typeface="Arial"/>
                <a:ea typeface="Arial"/>
                <a:cs typeface="Arial"/>
                <a:sym typeface="Arial"/>
              </a:rPr>
              <a:t>Weaker microwave emissions</a:t>
            </a:r>
            <a:endParaRPr dirty="0"/>
          </a:p>
        </p:txBody>
      </p:sp>
      <p:sp>
        <p:nvSpPr>
          <p:cNvPr id="253" name="Google Shape;253;p7"/>
          <p:cNvSpPr/>
          <p:nvPr/>
        </p:nvSpPr>
        <p:spPr>
          <a:xfrm rot="-5400000">
            <a:off x="-13058" y="2720907"/>
            <a:ext cx="25042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Arial Narrow"/>
                <a:ea typeface="Arial Narrow"/>
                <a:cs typeface="Arial Narrow"/>
                <a:sym typeface="Arial Narrow"/>
              </a:rPr>
              <a:t>Emissions intensity (relative)</a:t>
            </a:r>
            <a:endParaRPr sz="1600" dirty="0">
              <a:solidFill>
                <a:schemeClr val="dk1"/>
              </a:solidFill>
              <a:latin typeface="Calibri"/>
              <a:ea typeface="Calibri"/>
              <a:cs typeface="Calibri"/>
              <a:sym typeface="Calibri"/>
            </a:endParaRPr>
          </a:p>
        </p:txBody>
      </p:sp>
      <p:cxnSp>
        <p:nvCxnSpPr>
          <p:cNvPr id="254" name="Google Shape;254;p7"/>
          <p:cNvCxnSpPr/>
          <p:nvPr/>
        </p:nvCxnSpPr>
        <p:spPr>
          <a:xfrm>
            <a:off x="6435725" y="3995786"/>
            <a:ext cx="1467535" cy="23764"/>
          </a:xfrm>
          <a:prstGeom prst="straightConnector1">
            <a:avLst/>
          </a:prstGeom>
          <a:noFill/>
          <a:ln w="22225" cap="flat" cmpd="sng">
            <a:solidFill>
              <a:schemeClr val="dk1"/>
            </a:solidFill>
            <a:prstDash val="solid"/>
            <a:miter lim="800000"/>
            <a:headEnd type="none" w="sm" len="sm"/>
            <a:tailEnd type="none" w="sm" len="sm"/>
          </a:ln>
        </p:spPr>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034"/>
    </mc:Choice>
    <mc:Fallback xmlns="">
      <p:transition spd="slow" advTm="24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8"/>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3200"/>
              <a:buFont typeface="Arial Narrow"/>
              <a:buNone/>
            </a:pPr>
            <a:r>
              <a:rPr lang="en-US" sz="3200" dirty="0">
                <a:latin typeface="Arial Narrow" panose="020B0606020202030204" pitchFamily="34" charset="0"/>
              </a:rPr>
              <a:t>Emissivity is a measure how efficiently blackbody radiation is emitted</a:t>
            </a:r>
            <a:endParaRPr sz="3200" i="1" dirty="0">
              <a:latin typeface="Arial Narrow" panose="020B0606020202030204" pitchFamily="34" charset="0"/>
              <a:ea typeface="Calibri"/>
              <a:cs typeface="Calibri"/>
              <a:sym typeface="Calibri"/>
            </a:endParaRPr>
          </a:p>
        </p:txBody>
      </p:sp>
      <p:sp>
        <p:nvSpPr>
          <p:cNvPr id="261" name="Google Shape;261;p8"/>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sp>
        <p:nvSpPr>
          <p:cNvPr id="262" name="Google Shape;262;p8"/>
          <p:cNvSpPr txBox="1"/>
          <p:nvPr/>
        </p:nvSpPr>
        <p:spPr>
          <a:xfrm>
            <a:off x="528298" y="1465510"/>
            <a:ext cx="5178819" cy="46781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Arial Narrow" panose="020B0606020202030204" pitchFamily="34" charset="0"/>
                <a:ea typeface="Calibri"/>
                <a:cs typeface="Calibri"/>
                <a:sym typeface="Calibri"/>
              </a:rPr>
              <a:t>The blackbody emissions curve for Earth assumes that the Earth behaves like a perfect blackbody, meaning its completely driven by temperature. </a:t>
            </a:r>
            <a:endParaRPr sz="1600" dirty="0">
              <a:latin typeface="Arial Narrow" panose="020B0606020202030204" pitchFamily="34" charset="0"/>
            </a:endParaRPr>
          </a:p>
          <a:p>
            <a:pPr marL="0" marR="0" lvl="0" indent="0" algn="l" rtl="0">
              <a:spcBef>
                <a:spcPts val="0"/>
              </a:spcBef>
              <a:spcAft>
                <a:spcPts val="0"/>
              </a:spcAft>
              <a:buNone/>
            </a:pPr>
            <a:endParaRPr sz="2000" dirty="0">
              <a:solidFill>
                <a:schemeClr val="dk1"/>
              </a:solidFill>
              <a:latin typeface="Arial Narrow" panose="020B0606020202030204" pitchFamily="34" charset="0"/>
              <a:ea typeface="Calibri"/>
              <a:cs typeface="Calibri"/>
              <a:sym typeface="Calibri"/>
            </a:endParaRPr>
          </a:p>
          <a:p>
            <a:pPr marL="0" marR="0" lvl="0" indent="0" algn="l" rtl="0">
              <a:spcBef>
                <a:spcPts val="0"/>
              </a:spcBef>
              <a:spcAft>
                <a:spcPts val="0"/>
              </a:spcAft>
              <a:buNone/>
            </a:pPr>
            <a:r>
              <a:rPr lang="en-US" sz="2000" dirty="0">
                <a:solidFill>
                  <a:schemeClr val="dk1"/>
                </a:solidFill>
                <a:latin typeface="Arial Narrow" panose="020B0606020202030204" pitchFamily="34" charset="0"/>
                <a:ea typeface="Calibri"/>
                <a:cs typeface="Calibri"/>
                <a:sym typeface="Calibri"/>
              </a:rPr>
              <a:t>In reality, parts of the earth emit EMR at only a fraction (call emissivity or “e”) of that of a perfect blackbody:</a:t>
            </a:r>
            <a:endParaRPr sz="1600" dirty="0">
              <a:latin typeface="Arial Narrow" panose="020B0606020202030204" pitchFamily="34" charset="0"/>
            </a:endParaRPr>
          </a:p>
          <a:p>
            <a:pPr marL="285750" marR="0" lvl="0" indent="-285750" algn="l" rtl="0">
              <a:spcBef>
                <a:spcPts val="0"/>
              </a:spcBef>
              <a:spcAft>
                <a:spcPts val="0"/>
              </a:spcAft>
              <a:buClr>
                <a:schemeClr val="dk1"/>
              </a:buClr>
              <a:buSzPts val="1800"/>
              <a:buFont typeface="Arial"/>
              <a:buChar char="•"/>
            </a:pPr>
            <a:r>
              <a:rPr lang="en-US" sz="2000" dirty="0">
                <a:solidFill>
                  <a:schemeClr val="dk1"/>
                </a:solidFill>
                <a:latin typeface="Arial Narrow" panose="020B0606020202030204" pitchFamily="34" charset="0"/>
                <a:ea typeface="Calibri"/>
                <a:cs typeface="Calibri"/>
                <a:sym typeface="Calibri"/>
              </a:rPr>
              <a:t>For open water and sea ice: e = .98 in the infrared</a:t>
            </a:r>
            <a:endParaRPr sz="1600" dirty="0">
              <a:latin typeface="Arial Narrow" panose="020B0606020202030204" pitchFamily="34" charset="0"/>
            </a:endParaRPr>
          </a:p>
          <a:p>
            <a:pPr marL="285750" marR="0" lvl="0" indent="-285750" algn="l" rtl="0">
              <a:spcBef>
                <a:spcPts val="0"/>
              </a:spcBef>
              <a:spcAft>
                <a:spcPts val="0"/>
              </a:spcAft>
              <a:buClr>
                <a:schemeClr val="dk1"/>
              </a:buClr>
              <a:buSzPts val="1800"/>
              <a:buFont typeface="Arial"/>
              <a:buChar char="•"/>
            </a:pPr>
            <a:r>
              <a:rPr lang="en-US" sz="2000" dirty="0">
                <a:solidFill>
                  <a:schemeClr val="dk1"/>
                </a:solidFill>
                <a:latin typeface="Arial Narrow" panose="020B0606020202030204" pitchFamily="34" charset="0"/>
                <a:ea typeface="Calibri"/>
                <a:cs typeface="Calibri"/>
                <a:sym typeface="Calibri"/>
              </a:rPr>
              <a:t>For open water: e = .4 in the microwave</a:t>
            </a:r>
            <a:endParaRPr sz="1600" dirty="0">
              <a:latin typeface="Arial Narrow" panose="020B0606020202030204" pitchFamily="34" charset="0"/>
            </a:endParaRPr>
          </a:p>
          <a:p>
            <a:pPr marL="285750" marR="0" lvl="0" indent="-285750" algn="l" rtl="0">
              <a:spcBef>
                <a:spcPts val="0"/>
              </a:spcBef>
              <a:spcAft>
                <a:spcPts val="0"/>
              </a:spcAft>
              <a:buClr>
                <a:schemeClr val="dk1"/>
              </a:buClr>
              <a:buSzPts val="1800"/>
              <a:buFont typeface="Arial"/>
              <a:buChar char="•"/>
            </a:pPr>
            <a:r>
              <a:rPr lang="en-US" sz="2000" dirty="0">
                <a:solidFill>
                  <a:schemeClr val="dk1"/>
                </a:solidFill>
                <a:latin typeface="Arial Narrow" panose="020B0606020202030204" pitchFamily="34" charset="0"/>
                <a:ea typeface="Calibri"/>
                <a:cs typeface="Calibri"/>
                <a:sym typeface="Calibri"/>
              </a:rPr>
              <a:t>For sea ice: e = .8</a:t>
            </a:r>
            <a:endParaRPr sz="1600" dirty="0">
              <a:latin typeface="Arial Narrow" panose="020B0606020202030204" pitchFamily="34" charset="0"/>
            </a:endParaRPr>
          </a:p>
          <a:p>
            <a:pPr marL="0" marR="0" lvl="0" indent="0" algn="l" rtl="0">
              <a:spcBef>
                <a:spcPts val="0"/>
              </a:spcBef>
              <a:spcAft>
                <a:spcPts val="0"/>
              </a:spcAft>
              <a:buNone/>
            </a:pPr>
            <a:endParaRPr sz="2000" dirty="0">
              <a:solidFill>
                <a:schemeClr val="dk1"/>
              </a:solidFill>
              <a:latin typeface="Arial Narrow" panose="020B0606020202030204" pitchFamily="34" charset="0"/>
              <a:ea typeface="Calibri"/>
              <a:cs typeface="Calibri"/>
              <a:sym typeface="Calibri"/>
            </a:endParaRPr>
          </a:p>
          <a:p>
            <a:pPr marL="0" marR="0" lvl="0" indent="0" algn="l" rtl="0">
              <a:spcBef>
                <a:spcPts val="0"/>
              </a:spcBef>
              <a:spcAft>
                <a:spcPts val="0"/>
              </a:spcAft>
              <a:buNone/>
            </a:pPr>
            <a:r>
              <a:rPr lang="en-US" sz="2000" dirty="0">
                <a:solidFill>
                  <a:schemeClr val="dk1"/>
                </a:solidFill>
                <a:latin typeface="Arial Narrow" panose="020B0606020202030204" pitchFamily="34" charset="0"/>
                <a:ea typeface="Calibri"/>
                <a:cs typeface="Calibri"/>
                <a:sym typeface="Calibri"/>
              </a:rPr>
              <a:t>In addition, e changes as a of function of wind speed, temperature, and salinity, allowing the determination for these parameters.</a:t>
            </a:r>
            <a:endParaRPr sz="1600" dirty="0">
              <a:latin typeface="Arial Narrow" panose="020B0606020202030204" pitchFamily="34" charset="0"/>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nvGrpSpPr>
          <p:cNvPr id="263" name="Google Shape;263;p8"/>
          <p:cNvGrpSpPr/>
          <p:nvPr/>
        </p:nvGrpSpPr>
        <p:grpSpPr>
          <a:xfrm>
            <a:off x="6323856" y="2777475"/>
            <a:ext cx="5398143" cy="3172829"/>
            <a:chOff x="6323856" y="1545022"/>
            <a:chExt cx="5398143" cy="3172829"/>
          </a:xfrm>
        </p:grpSpPr>
        <p:pic>
          <p:nvPicPr>
            <p:cNvPr id="264" name="Google Shape;264;p8"/>
            <p:cNvPicPr preferRelativeResize="0"/>
            <p:nvPr/>
          </p:nvPicPr>
          <p:blipFill rotWithShape="1">
            <a:blip r:embed="rId5">
              <a:alphaModFix/>
            </a:blip>
            <a:srcRect r="1057" b="8609"/>
            <a:stretch/>
          </p:blipFill>
          <p:spPr>
            <a:xfrm>
              <a:off x="6359277" y="1545022"/>
              <a:ext cx="5005409" cy="2428837"/>
            </a:xfrm>
            <a:prstGeom prst="rect">
              <a:avLst/>
            </a:prstGeom>
            <a:noFill/>
            <a:ln>
              <a:noFill/>
            </a:ln>
          </p:spPr>
        </p:pic>
        <p:grpSp>
          <p:nvGrpSpPr>
            <p:cNvPr id="265" name="Google Shape;265;p8"/>
            <p:cNvGrpSpPr/>
            <p:nvPr/>
          </p:nvGrpSpPr>
          <p:grpSpPr>
            <a:xfrm>
              <a:off x="6407676" y="3948450"/>
              <a:ext cx="5314323" cy="369332"/>
              <a:chOff x="6407676" y="4209708"/>
              <a:chExt cx="5314323" cy="369332"/>
            </a:xfrm>
          </p:grpSpPr>
          <p:sp>
            <p:nvSpPr>
              <p:cNvPr id="266" name="Google Shape;266;p8"/>
              <p:cNvSpPr txBox="1"/>
              <p:nvPr/>
            </p:nvSpPr>
            <p:spPr>
              <a:xfrm>
                <a:off x="6407676" y="4209708"/>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4</a:t>
                </a:r>
                <a:endParaRPr dirty="0"/>
              </a:p>
            </p:txBody>
          </p:sp>
          <p:sp>
            <p:nvSpPr>
              <p:cNvPr id="267" name="Google Shape;267;p8"/>
              <p:cNvSpPr txBox="1"/>
              <p:nvPr/>
            </p:nvSpPr>
            <p:spPr>
              <a:xfrm>
                <a:off x="7735733" y="4209708"/>
                <a:ext cx="4187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10</a:t>
                </a:r>
                <a:endParaRPr dirty="0"/>
              </a:p>
            </p:txBody>
          </p:sp>
          <p:sp>
            <p:nvSpPr>
              <p:cNvPr id="268" name="Google Shape;268;p8"/>
              <p:cNvSpPr txBox="1"/>
              <p:nvPr/>
            </p:nvSpPr>
            <p:spPr>
              <a:xfrm>
                <a:off x="8762104" y="4209708"/>
                <a:ext cx="4187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20</a:t>
                </a:r>
                <a:endParaRPr dirty="0"/>
              </a:p>
            </p:txBody>
          </p:sp>
          <p:sp>
            <p:nvSpPr>
              <p:cNvPr id="269" name="Google Shape;269;p8"/>
              <p:cNvSpPr txBox="1"/>
              <p:nvPr/>
            </p:nvSpPr>
            <p:spPr>
              <a:xfrm>
                <a:off x="10150832" y="4209708"/>
                <a:ext cx="4187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50</a:t>
                </a:r>
                <a:endParaRPr dirty="0"/>
              </a:p>
            </p:txBody>
          </p:sp>
          <p:sp>
            <p:nvSpPr>
              <p:cNvPr id="270" name="Google Shape;270;p8"/>
              <p:cNvSpPr txBox="1"/>
              <p:nvPr/>
            </p:nvSpPr>
            <p:spPr>
              <a:xfrm>
                <a:off x="11186275" y="4209708"/>
                <a:ext cx="5357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100</a:t>
                </a:r>
                <a:endParaRPr dirty="0"/>
              </a:p>
            </p:txBody>
          </p:sp>
        </p:grpSp>
        <p:sp>
          <p:nvSpPr>
            <p:cNvPr id="271" name="Google Shape;271;p8"/>
            <p:cNvSpPr txBox="1"/>
            <p:nvPr/>
          </p:nvSpPr>
          <p:spPr>
            <a:xfrm>
              <a:off x="6323856" y="4317782"/>
              <a:ext cx="5040830"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dk1"/>
                  </a:solidFill>
                  <a:latin typeface="Arial Narrow" panose="020B0606020202030204" pitchFamily="34" charset="0"/>
                  <a:sym typeface="Arial"/>
                </a:rPr>
                <a:t>WAVELENGTH </a:t>
              </a:r>
              <a:r>
                <a:rPr lang="en-US" sz="2000" b="1" dirty="0">
                  <a:solidFill>
                    <a:schemeClr val="dk1"/>
                  </a:solidFill>
                  <a:latin typeface="Arial Narrow" panose="020B0606020202030204" pitchFamily="34" charset="0"/>
                  <a:ea typeface="Calibri"/>
                  <a:cs typeface="Calibri"/>
                  <a:sym typeface="Calibri"/>
                </a:rPr>
                <a:t>(μm)</a:t>
              </a:r>
              <a:endParaRPr sz="1600" dirty="0">
                <a:latin typeface="Arial Narrow" panose="020B0606020202030204" pitchFamily="34" charset="0"/>
              </a:endParaRPr>
            </a:p>
          </p:txBody>
        </p:sp>
      </p:grpSp>
      <p:sp>
        <p:nvSpPr>
          <p:cNvPr id="272" name="Google Shape;272;p8"/>
          <p:cNvSpPr/>
          <p:nvPr/>
        </p:nvSpPr>
        <p:spPr>
          <a:xfrm>
            <a:off x="6601775" y="2012979"/>
            <a:ext cx="4647426"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Arial Narrow" panose="020B0606020202030204" pitchFamily="34" charset="0"/>
                <a:sym typeface="Arial"/>
              </a:rPr>
              <a:t>Theoretical Earth blackbody emission curve</a:t>
            </a:r>
            <a:endParaRPr sz="1600" dirty="0">
              <a:latin typeface="Arial Narrow" panose="020B0606020202030204" pitchFamily="34" charset="0"/>
            </a:endParaRPr>
          </a:p>
          <a:p>
            <a:pPr marL="0" marR="0" lvl="0" indent="0" algn="ctr" rtl="0">
              <a:spcBef>
                <a:spcPts val="0"/>
              </a:spcBef>
              <a:spcAft>
                <a:spcPts val="0"/>
              </a:spcAft>
              <a:buNone/>
            </a:pPr>
            <a:r>
              <a:rPr lang="en-US" sz="2000" dirty="0">
                <a:solidFill>
                  <a:schemeClr val="dk1"/>
                </a:solidFill>
                <a:latin typeface="Arial Narrow" panose="020B0606020202030204" pitchFamily="34" charset="0"/>
                <a:sym typeface="Arial"/>
              </a:rPr>
              <a:t>where e = 1.0 </a:t>
            </a:r>
            <a:endParaRPr sz="1600" dirty="0">
              <a:latin typeface="Arial Narrow" panose="020B0606020202030204" pitchFamily="34" charset="0"/>
            </a:endParaRPr>
          </a:p>
        </p:txBody>
      </p:sp>
      <p:sp>
        <p:nvSpPr>
          <p:cNvPr id="273" name="Google Shape;273;p8"/>
          <p:cNvSpPr txBox="1"/>
          <p:nvPr/>
        </p:nvSpPr>
        <p:spPr>
          <a:xfrm>
            <a:off x="6114504" y="4091394"/>
            <a:ext cx="4187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10</a:t>
            </a:r>
            <a:endParaRPr dirty="0"/>
          </a:p>
        </p:txBody>
      </p:sp>
      <p:sp>
        <p:nvSpPr>
          <p:cNvPr id="274" name="Google Shape;274;p8"/>
          <p:cNvSpPr txBox="1"/>
          <p:nvPr/>
        </p:nvSpPr>
        <p:spPr>
          <a:xfrm>
            <a:off x="6114504" y="3239559"/>
            <a:ext cx="4187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20</a:t>
            </a:r>
            <a:endParaRPr dirty="0"/>
          </a:p>
        </p:txBody>
      </p:sp>
      <p:sp>
        <p:nvSpPr>
          <p:cNvPr id="275" name="Google Shape;275;p8"/>
          <p:cNvSpPr/>
          <p:nvPr/>
        </p:nvSpPr>
        <p:spPr>
          <a:xfrm rot="-5400000">
            <a:off x="5422886" y="3738837"/>
            <a:ext cx="125867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W m</a:t>
            </a:r>
            <a:r>
              <a:rPr lang="en-US" sz="1800" b="1" baseline="30000" dirty="0">
                <a:solidFill>
                  <a:schemeClr val="dk1"/>
                </a:solidFill>
                <a:latin typeface="Calibri"/>
                <a:ea typeface="Calibri"/>
                <a:cs typeface="Calibri"/>
                <a:sym typeface="Calibri"/>
              </a:rPr>
              <a:t>-2</a:t>
            </a:r>
            <a:r>
              <a:rPr lang="en-US" sz="1800" b="1" dirty="0">
                <a:solidFill>
                  <a:schemeClr val="dk1"/>
                </a:solidFill>
                <a:latin typeface="Calibri"/>
                <a:ea typeface="Calibri"/>
                <a:cs typeface="Calibri"/>
                <a:sym typeface="Calibri"/>
              </a:rPr>
              <a:t> μm</a:t>
            </a:r>
            <a:r>
              <a:rPr lang="en-US" sz="1800" b="1" baseline="30000" dirty="0">
                <a:solidFill>
                  <a:schemeClr val="dk1"/>
                </a:solidFill>
                <a:latin typeface="Calibri"/>
                <a:ea typeface="Calibri"/>
                <a:cs typeface="Calibri"/>
                <a:sym typeface="Calibri"/>
              </a:rPr>
              <a:t>-1</a:t>
            </a:r>
            <a:endParaRPr sz="1800" baseline="30000" dirty="0">
              <a:solidFill>
                <a:schemeClr val="dk1"/>
              </a:solidFill>
              <a:latin typeface="Calibri"/>
              <a:ea typeface="Calibri"/>
              <a:cs typeface="Calibri"/>
              <a:sym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054"/>
    </mc:Choice>
    <mc:Fallback xmlns="">
      <p:transition spd="slow" advTm="32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9"/>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3200"/>
              <a:buFont typeface="Arial Narrow"/>
              <a:buNone/>
            </a:pPr>
            <a:r>
              <a:rPr lang="en-US" sz="3200" dirty="0">
                <a:latin typeface="Arial Narrow" panose="020B0606020202030204" pitchFamily="34" charset="0"/>
              </a:rPr>
              <a:t>Useful wavelengths are limited by the Earth’s atmosphere</a:t>
            </a:r>
            <a:endParaRPr sz="3200" i="1" dirty="0">
              <a:latin typeface="Arial Narrow" panose="020B0606020202030204" pitchFamily="34" charset="0"/>
              <a:ea typeface="Calibri"/>
              <a:cs typeface="Calibri"/>
              <a:sym typeface="Calibri"/>
            </a:endParaRPr>
          </a:p>
        </p:txBody>
      </p:sp>
      <p:pic>
        <p:nvPicPr>
          <p:cNvPr id="282" name="Google Shape;282;p9"/>
          <p:cNvPicPr preferRelativeResize="0"/>
          <p:nvPr/>
        </p:nvPicPr>
        <p:blipFill rotWithShape="1">
          <a:blip r:embed="rId5">
            <a:alphaModFix/>
          </a:blip>
          <a:srcRect/>
          <a:stretch/>
        </p:blipFill>
        <p:spPr>
          <a:xfrm>
            <a:off x="976284" y="1019844"/>
            <a:ext cx="4576716" cy="5157119"/>
          </a:xfrm>
          <a:prstGeom prst="rect">
            <a:avLst/>
          </a:prstGeom>
          <a:noFill/>
          <a:ln>
            <a:noFill/>
          </a:ln>
        </p:spPr>
      </p:pic>
      <p:sp>
        <p:nvSpPr>
          <p:cNvPr id="283" name="Google Shape;283;p9"/>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sp>
        <p:nvSpPr>
          <p:cNvPr id="284" name="Google Shape;284;p9"/>
          <p:cNvSpPr txBox="1"/>
          <p:nvPr/>
        </p:nvSpPr>
        <p:spPr>
          <a:xfrm>
            <a:off x="6560457" y="1200605"/>
            <a:ext cx="5201483" cy="41549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262626"/>
                </a:solidFill>
                <a:latin typeface="Arial Narrow"/>
                <a:ea typeface="Arial Narrow"/>
                <a:cs typeface="Arial Narrow"/>
                <a:sym typeface="Arial Narrow"/>
              </a:rPr>
              <a:t>The atmosphere is opaque to EMR at many wavelengths, due to absorption by atmospheric gases.  </a:t>
            </a:r>
            <a:endParaRPr dirty="0"/>
          </a:p>
          <a:p>
            <a:pPr marL="0" marR="0" lvl="0" indent="0" algn="l" rtl="0">
              <a:spcBef>
                <a:spcPts val="0"/>
              </a:spcBef>
              <a:spcAft>
                <a:spcPts val="0"/>
              </a:spcAft>
              <a:buNone/>
            </a:pPr>
            <a:endParaRPr sz="2400" dirty="0">
              <a:solidFill>
                <a:srgbClr val="262626"/>
              </a:solidFill>
              <a:latin typeface="Arial Narrow"/>
              <a:ea typeface="Arial Narrow"/>
              <a:cs typeface="Arial Narrow"/>
              <a:sym typeface="Arial Narrow"/>
            </a:endParaRPr>
          </a:p>
          <a:p>
            <a:pPr marL="0" marR="0" lvl="0" indent="0" algn="l" rtl="0">
              <a:spcBef>
                <a:spcPts val="0"/>
              </a:spcBef>
              <a:spcAft>
                <a:spcPts val="0"/>
              </a:spcAft>
              <a:buNone/>
            </a:pPr>
            <a:r>
              <a:rPr lang="en-US" sz="2400" dirty="0">
                <a:solidFill>
                  <a:srgbClr val="262626"/>
                </a:solidFill>
                <a:latin typeface="Arial Narrow"/>
                <a:ea typeface="Arial Narrow"/>
                <a:cs typeface="Arial Narrow"/>
                <a:sym typeface="Arial Narrow"/>
              </a:rPr>
              <a:t>EMR is fully or partly transmitted through the atmosphere at only specific wavelengths.  </a:t>
            </a:r>
            <a:endParaRPr dirty="0"/>
          </a:p>
          <a:p>
            <a:pPr marL="0" marR="0" lvl="0" indent="0" algn="l" rtl="0">
              <a:spcBef>
                <a:spcPts val="0"/>
              </a:spcBef>
              <a:spcAft>
                <a:spcPts val="0"/>
              </a:spcAft>
              <a:buNone/>
            </a:pPr>
            <a:endParaRPr sz="2400" dirty="0">
              <a:solidFill>
                <a:srgbClr val="262626"/>
              </a:solidFill>
              <a:latin typeface="Arial Narrow"/>
              <a:ea typeface="Arial Narrow"/>
              <a:cs typeface="Arial Narrow"/>
              <a:sym typeface="Arial Narrow"/>
            </a:endParaRPr>
          </a:p>
          <a:p>
            <a:pPr marL="0" marR="0" lvl="0" indent="0" algn="l" rtl="0">
              <a:spcBef>
                <a:spcPts val="0"/>
              </a:spcBef>
              <a:spcAft>
                <a:spcPts val="0"/>
              </a:spcAft>
              <a:buNone/>
            </a:pPr>
            <a:r>
              <a:rPr lang="en-US" sz="2400" dirty="0">
                <a:solidFill>
                  <a:srgbClr val="262626"/>
                </a:solidFill>
                <a:latin typeface="Arial Narrow"/>
                <a:ea typeface="Arial Narrow"/>
                <a:cs typeface="Arial Narrow"/>
                <a:sym typeface="Arial Narrow"/>
              </a:rPr>
              <a:t>Remote sensing makes use of these “</a:t>
            </a:r>
            <a:r>
              <a:rPr lang="en-US" sz="2400" b="1" dirty="0">
                <a:solidFill>
                  <a:srgbClr val="262626"/>
                </a:solidFill>
                <a:latin typeface="Arial Narrow"/>
                <a:ea typeface="Arial Narrow"/>
                <a:cs typeface="Arial Narrow"/>
                <a:sym typeface="Arial Narrow"/>
              </a:rPr>
              <a:t>atmospheric windows</a:t>
            </a:r>
            <a:r>
              <a:rPr lang="en-US" sz="2400" dirty="0">
                <a:solidFill>
                  <a:srgbClr val="262626"/>
                </a:solidFill>
                <a:latin typeface="Arial Narrow"/>
                <a:ea typeface="Arial Narrow"/>
                <a:cs typeface="Arial Narrow"/>
                <a:sym typeface="Arial Narrow"/>
              </a:rPr>
              <a:t>”. </a:t>
            </a:r>
            <a:endParaRPr dirty="0"/>
          </a:p>
          <a:p>
            <a:pPr marL="0" marR="0" lvl="0" indent="0" algn="l" rtl="0">
              <a:spcBef>
                <a:spcPts val="0"/>
              </a:spcBef>
              <a:spcAft>
                <a:spcPts val="0"/>
              </a:spcAft>
              <a:buNone/>
            </a:pPr>
            <a:endParaRPr sz="2400" dirty="0">
              <a:solidFill>
                <a:srgbClr val="262626"/>
              </a:solidFill>
              <a:latin typeface="Arial Narrow"/>
              <a:ea typeface="Arial Narrow"/>
              <a:cs typeface="Arial Narrow"/>
              <a:sym typeface="Arial Narrow"/>
            </a:endParaRPr>
          </a:p>
          <a:p>
            <a:pPr marL="0" marR="0" lvl="0" indent="0" algn="l" rtl="0">
              <a:spcBef>
                <a:spcPts val="0"/>
              </a:spcBef>
              <a:spcAft>
                <a:spcPts val="0"/>
              </a:spcAft>
              <a:buNone/>
            </a:pPr>
            <a:endParaRPr sz="2400" dirty="0">
              <a:solidFill>
                <a:srgbClr val="262626"/>
              </a:solidFill>
              <a:latin typeface="Arial Narrow"/>
              <a:ea typeface="Arial Narrow"/>
              <a:cs typeface="Arial Narrow"/>
              <a:sym typeface="Arial Narrow"/>
            </a:endParaRPr>
          </a:p>
        </p:txBody>
      </p:sp>
      <p:sp>
        <p:nvSpPr>
          <p:cNvPr id="285" name="Google Shape;285;p9"/>
          <p:cNvSpPr txBox="1"/>
          <p:nvPr/>
        </p:nvSpPr>
        <p:spPr>
          <a:xfrm>
            <a:off x="1200193" y="6023074"/>
            <a:ext cx="435280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dirty="0">
                <a:solidFill>
                  <a:schemeClr val="dk1"/>
                </a:solidFill>
                <a:latin typeface="Arial"/>
                <a:ea typeface="Arial"/>
                <a:cs typeface="Arial"/>
                <a:sym typeface="Arial"/>
              </a:rPr>
              <a:t>WAVELENGTH </a:t>
            </a:r>
            <a:r>
              <a:rPr lang="en-US" sz="1400" b="1" dirty="0">
                <a:solidFill>
                  <a:schemeClr val="dk1"/>
                </a:solidFill>
                <a:latin typeface="Calibri"/>
                <a:ea typeface="Calibri"/>
                <a:cs typeface="Calibri"/>
                <a:sym typeface="Calibri"/>
              </a:rPr>
              <a:t>(μm)</a:t>
            </a:r>
            <a:endParaRPr dirty="0"/>
          </a:p>
        </p:txBody>
      </p:sp>
      <p:sp>
        <p:nvSpPr>
          <p:cNvPr id="286" name="Google Shape;286;p9"/>
          <p:cNvSpPr txBox="1"/>
          <p:nvPr/>
        </p:nvSpPr>
        <p:spPr>
          <a:xfrm>
            <a:off x="4318361" y="1053846"/>
            <a:ext cx="117532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Arial"/>
                <a:ea typeface="Arial"/>
                <a:cs typeface="Arial"/>
                <a:sym typeface="Arial"/>
              </a:rPr>
              <a:t>Source: NASA</a:t>
            </a:r>
            <a:endParaRP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711"/>
    </mc:Choice>
    <mc:Fallback xmlns="">
      <p:transition spd="slow" advTm="27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5|4.7|4.8|12.2"/>
</p:tagLst>
</file>

<file path=ppt/theme/theme1.xml><?xml version="1.0" encoding="utf-8"?>
<a:theme xmlns:a="http://schemas.openxmlformats.org/drawingml/2006/main" name="1_NOAA Title Option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28161</TotalTime>
  <Words>3335</Words>
  <Application>Microsoft Office PowerPoint</Application>
  <PresentationFormat>Widescreen</PresentationFormat>
  <Paragraphs>354</Paragraphs>
  <Slides>24</Slides>
  <Notes>24</Notes>
  <HiddenSlides>0</HiddenSlides>
  <MMClips>25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Helvetica Neue</vt:lpstr>
      <vt:lpstr>Arial</vt:lpstr>
      <vt:lpstr>Times</vt:lpstr>
      <vt:lpstr>Calibri</vt:lpstr>
      <vt:lpstr>Arial Narrow</vt:lpstr>
      <vt:lpstr>1_NOAA Title Options</vt:lpstr>
      <vt:lpstr>1_Custom Design</vt:lpstr>
      <vt:lpstr>Satellite 101, Part 2  NOAA Coastwatch Satellite Course </vt:lpstr>
      <vt:lpstr>The presentation will cover the following topics</vt:lpstr>
      <vt:lpstr>Satellite measure electromagnetic radiation (EMR)</vt:lpstr>
      <vt:lpstr>Processes alter the EMR signal as it passes through the atmosphere</vt:lpstr>
      <vt:lpstr>Electromagnetic Radiation (EMR)</vt:lpstr>
      <vt:lpstr>Natural sources of EMR come from black body radiation</vt:lpstr>
      <vt:lpstr>Satellite sensors measure electromagnetic radiation (EMR)</vt:lpstr>
      <vt:lpstr>Emissivity is a measure how efficiently blackbody radiation is emitted</vt:lpstr>
      <vt:lpstr>Useful wavelengths are limited by the Earth’s atmosphere</vt:lpstr>
      <vt:lpstr>Atmospheric windows for EMR</vt:lpstr>
      <vt:lpstr>No atmospheric windows occur in X-Ray and shorter UV wavelengths </vt:lpstr>
      <vt:lpstr>Visible light passes through the atmosphere without much attenuation</vt:lpstr>
      <vt:lpstr>Infrared passes through narrow atmospheric windows </vt:lpstr>
      <vt:lpstr>Microwaves passes through the atmosphere without much attenuation</vt:lpstr>
      <vt:lpstr>EMR is also affected by the  water properties</vt:lpstr>
      <vt:lpstr>Atmospheric Pathways of EMT between the ocean and the satellite</vt:lpstr>
      <vt:lpstr>Atmospheric Correction</vt:lpstr>
      <vt:lpstr>The process of converting the EMR signal to information</vt:lpstr>
      <vt:lpstr>Types of Sensors and Products</vt:lpstr>
      <vt:lpstr>EMR Spectrum and Applications</vt:lpstr>
      <vt:lpstr>Passive vs Active Sensors</vt:lpstr>
      <vt:lpstr>Passive vs. Active Sensors</vt:lpstr>
      <vt:lpstr>Science Quality vs NRT </vt:lpstr>
      <vt:lpstr>NOAA CoastWatch Satellite Course - Narrated Presentations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Satellite 101, Part 2  NOAA Coastwatch Satellite Course</dc:title>
  <dc:creator>James Durham</dc:creator>
  <cp:lastModifiedBy>Melanie Abecassis</cp:lastModifiedBy>
  <cp:revision>43</cp:revision>
  <dcterms:created xsi:type="dcterms:W3CDTF">2014-05-07T21:32:41Z</dcterms:created>
  <dcterms:modified xsi:type="dcterms:W3CDTF">2020-10-20T20:52:09Z</dcterms:modified>
</cp:coreProperties>
</file>