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0" r:id="rId2"/>
  </p:sldMasterIdLst>
  <p:notesMasterIdLst>
    <p:notesMasterId r:id="rId36"/>
  </p:notesMasterIdLst>
  <p:handoutMasterIdLst>
    <p:handoutMasterId r:id="rId37"/>
  </p:handoutMasterIdLst>
  <p:sldIdLst>
    <p:sldId id="259" r:id="rId3"/>
    <p:sldId id="533" r:id="rId4"/>
    <p:sldId id="446" r:id="rId5"/>
    <p:sldId id="487" r:id="rId6"/>
    <p:sldId id="536" r:id="rId7"/>
    <p:sldId id="489" r:id="rId8"/>
    <p:sldId id="491" r:id="rId9"/>
    <p:sldId id="492" r:id="rId10"/>
    <p:sldId id="527" r:id="rId11"/>
    <p:sldId id="537" r:id="rId12"/>
    <p:sldId id="529" r:id="rId13"/>
    <p:sldId id="528" r:id="rId14"/>
    <p:sldId id="500" r:id="rId15"/>
    <p:sldId id="501" r:id="rId16"/>
    <p:sldId id="534" r:id="rId17"/>
    <p:sldId id="535" r:id="rId18"/>
    <p:sldId id="509" r:id="rId19"/>
    <p:sldId id="510" r:id="rId20"/>
    <p:sldId id="530" r:id="rId21"/>
    <p:sldId id="539" r:id="rId22"/>
    <p:sldId id="513" r:id="rId23"/>
    <p:sldId id="540" r:id="rId24"/>
    <p:sldId id="514" r:id="rId25"/>
    <p:sldId id="532" r:id="rId26"/>
    <p:sldId id="518" r:id="rId27"/>
    <p:sldId id="519" r:id="rId28"/>
    <p:sldId id="521" r:id="rId29"/>
    <p:sldId id="520" r:id="rId30"/>
    <p:sldId id="522" r:id="rId31"/>
    <p:sldId id="523" r:id="rId32"/>
    <p:sldId id="524" r:id="rId33"/>
    <p:sldId id="541" r:id="rId34"/>
    <p:sldId id="46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5" userDrawn="1">
          <p15:clr>
            <a:srgbClr val="A4A3A4"/>
          </p15:clr>
        </p15:guide>
        <p15:guide id="2" orient="horz" pos="758" userDrawn="1">
          <p15:clr>
            <a:srgbClr val="A4A3A4"/>
          </p15:clr>
        </p15:guide>
        <p15:guide id="3" pos="381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9" clrIdx="0">
    <p:extLst>
      <p:ext uri="{19B8F6BF-5375-455C-9EA6-DF929625EA0E}">
        <p15:presenceInfo xmlns:p15="http://schemas.microsoft.com/office/powerpoint/2012/main" userId="Microsoft Office User" providerId="None"/>
      </p:ext>
    </p:extLst>
  </p:cmAuthor>
  <p:cmAuthor id="2" name="Melanie Abecassis" initials="MA" lastIdx="13" clrIdx="1">
    <p:extLst>
      <p:ext uri="{19B8F6BF-5375-455C-9EA6-DF929625EA0E}">
        <p15:presenceInfo xmlns:p15="http://schemas.microsoft.com/office/powerpoint/2012/main" userId="Melanie Abecassis" providerId="None"/>
      </p:ext>
    </p:extLst>
  </p:cmAuthor>
  <p:cmAuthor id="3" name="Dale Robinson" initials="DHR" lastIdx="5" clrIdx="2">
    <p:extLst>
      <p:ext uri="{19B8F6BF-5375-455C-9EA6-DF929625EA0E}">
        <p15:presenceInfo xmlns:p15="http://schemas.microsoft.com/office/powerpoint/2012/main" userId="Dale Robi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E72"/>
    <a:srgbClr val="FFD77F"/>
    <a:srgbClr val="E9E9E9"/>
    <a:srgbClr val="1E5C90"/>
    <a:srgbClr val="5B9BD5"/>
    <a:srgbClr val="FF2F9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73744" autoAdjust="0"/>
  </p:normalViewPr>
  <p:slideViewPr>
    <p:cSldViewPr snapToGrid="0" snapToObjects="1">
      <p:cViewPr varScale="1">
        <p:scale>
          <a:sx n="48" d="100"/>
          <a:sy n="48" d="100"/>
        </p:scale>
        <p:origin x="1508" y="24"/>
      </p:cViewPr>
      <p:guideLst>
        <p:guide orient="horz" pos="1885"/>
        <p:guide orient="horz" pos="758"/>
        <p:guide pos="3813"/>
      </p:guideLst>
    </p:cSldViewPr>
  </p:slideViewPr>
  <p:outlineViewPr>
    <p:cViewPr>
      <p:scale>
        <a:sx n="33" d="100"/>
        <a:sy n="33" d="100"/>
      </p:scale>
      <p:origin x="0" y="-2528"/>
    </p:cViewPr>
  </p:outlineViewPr>
  <p:notesTextViewPr>
    <p:cViewPr>
      <p:scale>
        <a:sx n="55" d="100"/>
        <a:sy n="55" d="100"/>
      </p:scale>
      <p:origin x="0" y="0"/>
    </p:cViewPr>
  </p:notesTextViewPr>
  <p:sorterViewPr>
    <p:cViewPr>
      <p:scale>
        <a:sx n="105" d="100"/>
        <a:sy n="105" d="100"/>
      </p:scale>
      <p:origin x="0" y="-1424"/>
    </p:cViewPr>
  </p:sorterViewPr>
  <p:notesViewPr>
    <p:cSldViewPr snapToGrid="0" snapToObjects="1">
      <p:cViewPr varScale="1">
        <p:scale>
          <a:sx n="152" d="100"/>
          <a:sy n="152" d="100"/>
        </p:scale>
        <p:origin x="5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dirty="0"/>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dirty="0"/>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2000" kern="1200">
        <a:solidFill>
          <a:schemeClr val="tx1"/>
        </a:solidFill>
        <a:latin typeface="+mn-lt"/>
        <a:ea typeface="+mn-ea"/>
        <a:cs typeface="+mn-cs"/>
      </a:defRPr>
    </a:lvl2pPr>
    <a:lvl3pPr marL="914400" algn="l" defTabSz="457200" rtl="0" eaLnBrk="1" latinLnBrk="0" hangingPunct="1">
      <a:defRPr sz="2000" kern="1200">
        <a:solidFill>
          <a:schemeClr val="tx1"/>
        </a:solidFill>
        <a:latin typeface="+mn-lt"/>
        <a:ea typeface="+mn-ea"/>
        <a:cs typeface="+mn-cs"/>
      </a:defRPr>
    </a:lvl3pPr>
    <a:lvl4pPr marL="1371600" algn="l" defTabSz="457200" rtl="0" eaLnBrk="1" latinLnBrk="0" hangingPunct="1">
      <a:defRPr sz="2000" kern="1200">
        <a:solidFill>
          <a:schemeClr val="tx1"/>
        </a:solidFill>
        <a:latin typeface="+mn-lt"/>
        <a:ea typeface="+mn-ea"/>
        <a:cs typeface="+mn-cs"/>
      </a:defRPr>
    </a:lvl4pPr>
    <a:lvl5pPr marL="1828800" algn="l" defTabSz="457200" rtl="0" eaLnBrk="1" latinLnBrk="0" hangingPunct="1">
      <a:defRPr sz="20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Sea Surface Temperature, or SST lecture, part four of an online course on oceanographic satellite data products that is produced by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My name is Cara Wilson, I’m the node manager of the West Coast Node of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The materials I will present in this video were produced from a collaboration from many members of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including Dale Robinson, Melanie </a:t>
            </a:r>
            <a:r>
              <a:rPr lang="en-US" sz="1200" kern="1200" dirty="0" err="1">
                <a:solidFill>
                  <a:schemeClr val="tx1"/>
                </a:solidFill>
                <a:effectLst/>
                <a:latin typeface="+mn-lt"/>
                <a:ea typeface="+mn-ea"/>
                <a:cs typeface="+mn-cs"/>
              </a:rPr>
              <a:t>Abecassis</a:t>
            </a:r>
            <a:r>
              <a:rPr lang="en-US" sz="1200" kern="1200" dirty="0">
                <a:solidFill>
                  <a:schemeClr val="tx1"/>
                </a:solidFill>
                <a:effectLst/>
                <a:latin typeface="+mn-lt"/>
                <a:ea typeface="+mn-ea"/>
                <a:cs typeface="+mn-cs"/>
              </a:rPr>
              <a:t>, Ron Vogel, Shelly Tomlinson, me, and the late Dave Foley. </a:t>
            </a:r>
          </a:p>
          <a:p>
            <a:endParaRPr lang="en-US" noProof="1"/>
          </a:p>
        </p:txBody>
      </p:sp>
      <p:sp>
        <p:nvSpPr>
          <p:cNvPr id="4" name="Slide Number Placeholder 3"/>
          <p:cNvSpPr>
            <a:spLocks noGrp="1"/>
          </p:cNvSpPr>
          <p:nvPr>
            <p:ph type="sldNum" sz="quarter" idx="5"/>
          </p:nvPr>
        </p:nvSpPr>
        <p:spPr/>
        <p:txBody>
          <a:bodyPr/>
          <a:lstStyle/>
          <a:p>
            <a:fld id="{BB8DCC0E-7DBF-7C4A-B104-25FE08E3BB8F}" type="slidenum">
              <a:rPr lang="en-US" noProof="1" smtClean="0"/>
              <a:pPr/>
              <a:t>1</a:t>
            </a:fld>
            <a:endParaRPr lang="en-US" noProof="1"/>
          </a:p>
        </p:txBody>
      </p:sp>
    </p:spTree>
    <p:extLst>
      <p:ext uri="{BB962C8B-B14F-4D97-AF65-F5344CB8AC3E}">
        <p14:creationId xmlns:p14="http://schemas.microsoft.com/office/powerpoint/2010/main" val="1754307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400" noProof="1"/>
              <a:t>Remember that in the infrared,</a:t>
            </a:r>
            <a:r>
              <a:rPr lang="en-US" sz="2400" baseline="0" noProof="1"/>
              <a:t> satellite sensors can “see” through the atmosphere only at specific wavelengths, or windows, which are represnted by the yellow bands on this figure.</a:t>
            </a:r>
            <a:endParaRPr lang="en-US" sz="2400" noProof="1"/>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10</a:t>
            </a:fld>
            <a:endParaRPr lang="en-US"/>
          </a:p>
        </p:txBody>
      </p:sp>
    </p:spTree>
    <p:extLst>
      <p:ext uri="{BB962C8B-B14F-4D97-AF65-F5344CB8AC3E}">
        <p14:creationId xmlns:p14="http://schemas.microsoft.com/office/powerpoint/2010/main" val="301895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400" noProof="1"/>
              <a:t>However, as we saw</a:t>
            </a:r>
            <a:r>
              <a:rPr lang="en-US" sz="2400" baseline="0" noProof="1"/>
              <a:t> in the 101 presentation, according to Plank’s law, there is a relationship between the temperature of the Earth, and its emitted radiation. For the range of temperatures on the Earth’s surface, the peak of the Planck function is around 10-12</a:t>
            </a:r>
            <a:r>
              <a:rPr lang="en-US" sz="2400" b="0" dirty="0">
                <a:solidFill>
                  <a:schemeClr val="tx2"/>
                </a:solidFill>
              </a:rPr>
              <a:t>µm,</a:t>
            </a:r>
            <a:r>
              <a:rPr lang="en-US" sz="2400" b="0" baseline="0" dirty="0">
                <a:solidFill>
                  <a:schemeClr val="tx2"/>
                </a:solidFill>
              </a:rPr>
              <a:t> which corresponds to one of the atmospheric windows in the infrared. The apparent temperature of the Earth’s surface is called its brightness temperature.</a:t>
            </a:r>
            <a:endParaRPr lang="en-US" sz="2400" b="0"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11</a:t>
            </a:fld>
            <a:endParaRPr lang="en-US"/>
          </a:p>
        </p:txBody>
      </p:sp>
    </p:spTree>
    <p:extLst>
      <p:ext uri="{BB962C8B-B14F-4D97-AF65-F5344CB8AC3E}">
        <p14:creationId xmlns:p14="http://schemas.microsoft.com/office/powerpoint/2010/main" val="390769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a:latin typeface="Arial Narrow" panose="020B0606020202030204" pitchFamily="34" charset="0"/>
              </a:rPr>
              <a:t>However, as we saw</a:t>
            </a:r>
            <a:r>
              <a:rPr lang="en-US" sz="2400" baseline="0" dirty="0">
                <a:latin typeface="Arial Narrow" panose="020B0606020202030204" pitchFamily="34" charset="0"/>
              </a:rPr>
              <a:t> in the 101 presentation, the emission from the Earth’s surface is affected by the atmosphere – it can be scattered or absorbed by atmospheric gases and aerosols. </a:t>
            </a:r>
            <a:r>
              <a:rPr lang="en-US" sz="2400" noProof="0" dirty="0">
                <a:latin typeface="Arial Narrow" panose="020B0606020202030204" pitchFamily="34" charset="0"/>
              </a:rPr>
              <a:t>Those phenomenon</a:t>
            </a:r>
            <a:r>
              <a:rPr lang="en-US" sz="2400" baseline="0" noProof="0" dirty="0">
                <a:latin typeface="Arial Narrow" panose="020B0606020202030204" pitchFamily="34" charset="0"/>
              </a:rPr>
              <a:t> end up attenuating the original signal as it makes its ways to the satellite sensors.</a:t>
            </a:r>
            <a:endParaRPr lang="en-US" sz="2400" noProof="0" dirty="0">
              <a:latin typeface="Arial Narrow" panose="020B0606020202030204" pitchFamily="34" charset="0"/>
            </a:endParaRPr>
          </a:p>
          <a:p>
            <a:pPr>
              <a:spcBef>
                <a:spcPct val="0"/>
              </a:spcBef>
            </a:pPr>
            <a:endParaRPr lang="en-US" sz="2400" dirty="0">
              <a:latin typeface="Arial Narrow" panose="020B0606020202030204" pitchFamily="34" charset="0"/>
            </a:endParaRP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12</a:t>
            </a:fld>
            <a:endParaRPr lang="en-US"/>
          </a:p>
        </p:txBody>
      </p:sp>
    </p:spTree>
    <p:extLst>
      <p:ext uri="{BB962C8B-B14F-4D97-AF65-F5344CB8AC3E}">
        <p14:creationId xmlns:p14="http://schemas.microsoft.com/office/powerpoint/2010/main" val="71442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As a consequence, the resulting Earth’s emission spectrum at an average temperature of 21ºC doesn’t quite match that of a blackbody of the same temperature, shown here by the red line. Instead, the energy emitted, which is highlighted here in light blue, is lower overall than it would be if there were no interactions with the atmosphere, and especially so at certain wavelengths.</a:t>
            </a:r>
          </a:p>
          <a:p>
            <a:pPr>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13</a:t>
            </a:fld>
            <a:endParaRPr lang="en-US"/>
          </a:p>
        </p:txBody>
      </p:sp>
    </p:spTree>
    <p:extLst>
      <p:ext uri="{BB962C8B-B14F-4D97-AF65-F5344CB8AC3E}">
        <p14:creationId xmlns:p14="http://schemas.microsoft.com/office/powerpoint/2010/main" val="1203613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This is especially true when there are clouds in the field of view of the sensor. Infrared radiation is completely attenuated by clouds. So a critical step to measure SST from space is cloud detection. What we are seeing here is a map of the average degree of cloudiness for the month of January.  Values are greater than 50% over the entire ocean, so clearly dealing with clouds is an important part of ocean remote sensing!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14</a:t>
            </a:fld>
            <a:endParaRPr lang="en-US"/>
          </a:p>
        </p:txBody>
      </p:sp>
    </p:spTree>
    <p:extLst>
      <p:ext uri="{BB962C8B-B14F-4D97-AF65-F5344CB8AC3E}">
        <p14:creationId xmlns:p14="http://schemas.microsoft.com/office/powerpoint/2010/main" val="3267502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Even in the absence of clouds, some of the EMR is absorbed by the atmosphere. It is then reemitted  at a temperature characteristic of that height in the atmosphere, which is cooler than the surface value we want to measure. So the Earth appears cooler than it would if the temperature was measured at sea level. This is called the temperature deficit and needs to be corrected.</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15</a:t>
            </a:fld>
            <a:endParaRPr lang="en-US"/>
          </a:p>
        </p:txBody>
      </p:sp>
    </p:spTree>
    <p:extLst>
      <p:ext uri="{BB962C8B-B14F-4D97-AF65-F5344CB8AC3E}">
        <p14:creationId xmlns:p14="http://schemas.microsoft.com/office/powerpoint/2010/main" val="26416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Most of the temperature deficit in the infrared is due to absorption by water vapor in the atmosphere. Other gases are well mixed and cause a homogenous temperature deficit that is easier to correct. As can be seen in this image, water vapor concentration is very variable in time and space, and requires specific corrections.</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16</a:t>
            </a:fld>
            <a:endParaRPr lang="en-US"/>
          </a:p>
        </p:txBody>
      </p:sp>
    </p:spTree>
    <p:extLst>
      <p:ext uri="{BB962C8B-B14F-4D97-AF65-F5344CB8AC3E}">
        <p14:creationId xmlns:p14="http://schemas.microsoft.com/office/powerpoint/2010/main" val="53995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To sum up, SST can be measured from space in the infrared, and to obtain accurate measurements, several steps are needed to process the raw data received from satellites. Those steps are: sensor calibration, cloud detection, atmospheric correction and SST-specific algorithms.</a:t>
            </a: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17</a:t>
            </a:fld>
            <a:endParaRPr lang="en-US"/>
          </a:p>
        </p:txBody>
      </p:sp>
    </p:spTree>
    <p:extLst>
      <p:ext uri="{BB962C8B-B14F-4D97-AF65-F5344CB8AC3E}">
        <p14:creationId xmlns:p14="http://schemas.microsoft.com/office/powerpoint/2010/main" val="52643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Satellites have been measuring SST in the infrared  since 1978. We now have multiple concurrent measurements, from geostationary and polar-orbiting platforms. This allows scientists to blend observations from multiple satellites to create SST products that are more accurate and gap-free.</a:t>
            </a: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18</a:t>
            </a:fld>
            <a:endParaRPr lang="en-US"/>
          </a:p>
        </p:txBody>
      </p:sp>
    </p:spTree>
    <p:extLst>
      <p:ext uri="{BB962C8B-B14F-4D97-AF65-F5344CB8AC3E}">
        <p14:creationId xmlns:p14="http://schemas.microsoft.com/office/powerpoint/2010/main" val="114366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000" kern="1200" dirty="0">
                <a:solidFill>
                  <a:schemeClr val="tx1"/>
                </a:solidFill>
                <a:effectLst/>
                <a:latin typeface="+mn-lt"/>
                <a:ea typeface="+mn-ea"/>
                <a:cs typeface="+mn-cs"/>
              </a:rPr>
              <a:t>Satellite measurements of SST using microwaves sensors have been in the tropics since 1999, and globally since 2002.	</a:t>
            </a:r>
            <a:r>
              <a:rPr lang="en-US" sz="2400" dirty="0">
                <a:effectLst/>
              </a:rPr>
              <a:t>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19</a:t>
            </a:fld>
            <a:endParaRPr lang="en-US"/>
          </a:p>
        </p:txBody>
      </p:sp>
    </p:spTree>
    <p:extLst>
      <p:ext uri="{BB962C8B-B14F-4D97-AF65-F5344CB8AC3E}">
        <p14:creationId xmlns:p14="http://schemas.microsoft.com/office/powerpoint/2010/main" val="34657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Measurements of SST provide fundamental information on the global climate system, including making accurate weather forecasts, studying marine ecosystems, and identifying the onset of El Niño and La Niña cycles.</a:t>
            </a:r>
          </a:p>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a:t>
            </a:fld>
            <a:endParaRPr lang="en-US" dirty="0"/>
          </a:p>
        </p:txBody>
      </p:sp>
    </p:spTree>
    <p:extLst>
      <p:ext uri="{BB962C8B-B14F-4D97-AF65-F5344CB8AC3E}">
        <p14:creationId xmlns:p14="http://schemas.microsoft.com/office/powerpoint/2010/main" val="1787041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1">
                <a:ln>
                  <a:noFill/>
                </a:ln>
                <a:solidFill>
                  <a:prstClr val="black"/>
                </a:solidFill>
                <a:effectLst/>
                <a:uLnTx/>
                <a:uFillTx/>
                <a:latin typeface="Arial Narrow"/>
                <a:ea typeface="+mn-ea"/>
                <a:cs typeface="+mn-cs"/>
              </a:rPr>
              <a:t>Remember that in the microwave wavelengths, there is almost no atmospheric absorption of EMR. However, the intensity of the Earth’s surface emissions in the microwave is much lower than in the infrared.</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20</a:t>
            </a:fld>
            <a:endParaRPr lang="en-US"/>
          </a:p>
        </p:txBody>
      </p:sp>
    </p:spTree>
    <p:extLst>
      <p:ext uri="{BB962C8B-B14F-4D97-AF65-F5344CB8AC3E}">
        <p14:creationId xmlns:p14="http://schemas.microsoft.com/office/powerpoint/2010/main" val="923491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1">
                <a:ln>
                  <a:noFill/>
                </a:ln>
                <a:solidFill>
                  <a:prstClr val="black"/>
                </a:solidFill>
                <a:effectLst/>
                <a:uLnTx/>
                <a:uFillTx/>
                <a:latin typeface="Arial Narrow"/>
                <a:ea typeface="+mn-ea"/>
                <a:cs typeface="+mn-cs"/>
              </a:rPr>
              <a:t>As a result of that low intensity, microwave instruments need to carry large antennas in order to capture enough signal from the surface.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1">
                <a:ln>
                  <a:noFill/>
                </a:ln>
                <a:solidFill>
                  <a:prstClr val="black"/>
                </a:solidFill>
                <a:effectLst/>
                <a:uLnTx/>
                <a:uFillTx/>
                <a:latin typeface="Arial Narrow"/>
                <a:ea typeface="+mn-ea"/>
                <a:cs typeface="+mn-cs"/>
              </a:rPr>
              <a:t>And in the microwave, the instruments are more limited by diffraction which spreads the EMR over a broader area and blurs the image. So the spatial resolution of microwave instruments is around 25-50km.</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21</a:t>
            </a:fld>
            <a:endParaRPr lang="en-US"/>
          </a:p>
        </p:txBody>
      </p:sp>
    </p:spTree>
    <p:extLst>
      <p:ext uri="{BB962C8B-B14F-4D97-AF65-F5344CB8AC3E}">
        <p14:creationId xmlns:p14="http://schemas.microsoft.com/office/powerpoint/2010/main" val="1899261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1">
                <a:ln>
                  <a:noFill/>
                </a:ln>
                <a:solidFill>
                  <a:prstClr val="black"/>
                </a:solidFill>
                <a:effectLst/>
                <a:uLnTx/>
                <a:uFillTx/>
                <a:latin typeface="Arial Narrow"/>
                <a:ea typeface="+mn-ea"/>
                <a:cs typeface="+mn-cs"/>
              </a:rPr>
              <a:t>Because the emissivity of land and ice in the microwaves is much higher than the emissivity of the ocean, measurements close to the coast are contaminated by the land signal. As a consequence SST from microwave instruments is not available within about 25 km of the coasts. However, a huge advantage of microwave measurements is that they are not affected by cloud cover, which makes those observations a very important complement of infrared measurements, especially in regions with persistent cloud cover.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22</a:t>
            </a:fld>
            <a:endParaRPr lang="en-US"/>
          </a:p>
        </p:txBody>
      </p:sp>
    </p:spTree>
    <p:extLst>
      <p:ext uri="{BB962C8B-B14F-4D97-AF65-F5344CB8AC3E}">
        <p14:creationId xmlns:p14="http://schemas.microsoft.com/office/powerpoint/2010/main" val="284195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1">
                <a:ln>
                  <a:noFill/>
                </a:ln>
                <a:solidFill>
                  <a:prstClr val="black"/>
                </a:solidFill>
                <a:effectLst/>
                <a:uLnTx/>
                <a:uFillTx/>
                <a:latin typeface="Arial Narrow"/>
                <a:ea typeface="+mn-ea"/>
                <a:cs typeface="+mn-cs"/>
              </a:rPr>
              <a:t>Microwave SST measurements are currently only available on polar-orbiting satellites and we now have several concurrent observations.</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23</a:t>
            </a:fld>
            <a:endParaRPr lang="en-US"/>
          </a:p>
        </p:txBody>
      </p:sp>
    </p:spTree>
    <p:extLst>
      <p:ext uri="{BB962C8B-B14F-4D97-AF65-F5344CB8AC3E}">
        <p14:creationId xmlns:p14="http://schemas.microsoft.com/office/powerpoint/2010/main" val="1861834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1">
                <a:ln>
                  <a:noFill/>
                </a:ln>
                <a:solidFill>
                  <a:prstClr val="black"/>
                </a:solidFill>
                <a:effectLst/>
                <a:uLnTx/>
                <a:uFillTx/>
                <a:latin typeface="Arial Narrow"/>
                <a:ea typeface="+mn-ea"/>
                <a:cs typeface="+mn-cs"/>
              </a:rPr>
              <a:t>Remember from the 101 presentation that there are several levels of data. In this course, we are focusing only on level 3 and 4 products.</a:t>
            </a:r>
            <a:r>
              <a:rPr lang="en-US" sz="2000" kern="1200" dirty="0">
                <a:solidFill>
                  <a:schemeClr val="tx1"/>
                </a:solidFill>
                <a:effectLst/>
                <a:latin typeface="+mn-lt"/>
                <a:ea typeface="+mn-ea"/>
                <a:cs typeface="+mn-cs"/>
              </a:rPr>
              <a:t> These are products containing geophysical variables or derived variables that are mapped onto uniform space-time grid scales.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24</a:t>
            </a:fld>
            <a:endParaRPr lang="en-US"/>
          </a:p>
        </p:txBody>
      </p:sp>
    </p:spTree>
    <p:extLst>
      <p:ext uri="{BB962C8B-B14F-4D97-AF65-F5344CB8AC3E}">
        <p14:creationId xmlns:p14="http://schemas.microsoft.com/office/powerpoint/2010/main" val="2203431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dirty="0">
                <a:solidFill>
                  <a:schemeClr val="tx1"/>
                </a:solidFill>
                <a:effectLst/>
                <a:latin typeface="+mn-lt"/>
                <a:ea typeface="+mn-ea"/>
                <a:cs typeface="+mn-cs"/>
              </a:rPr>
              <a:t>But with so many SST products available, which should you choose for your project? As with anything in life, you can’t have it all. Each product has its advantages and its drawbacks. You can find products that have the highest resolution and are based entirely on reliable satellite observations, but they can have data gaps due to cloud cover and incomplete spatial coverage between satellite swaths. You can find products that are based entirely on reliable satellite data that are almost gap-free, but they will usually be weekly or monthly composites and have a lower spatial resolution. Alternately, you can find high-resolution level 4  products that are gap-free because they combined observations from multiple satellites and include an interpellation processing step to fill in the data gaps. Typically, such products don’t tell you which pixels are derived from observations and which from interpellation.</a:t>
            </a:r>
            <a:r>
              <a:rPr lang="en-US" sz="2400" dirty="0">
                <a:effectLst/>
              </a:rPr>
              <a:t>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25</a:t>
            </a:fld>
            <a:endParaRPr lang="en-US"/>
          </a:p>
        </p:txBody>
      </p:sp>
    </p:spTree>
    <p:extLst>
      <p:ext uri="{BB962C8B-B14F-4D97-AF65-F5344CB8AC3E}">
        <p14:creationId xmlns:p14="http://schemas.microsoft.com/office/powerpoint/2010/main" val="2680453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2000" kern="1200" dirty="0">
                <a:solidFill>
                  <a:schemeClr val="tx1"/>
                </a:solidFill>
                <a:effectLst/>
                <a:latin typeface="+mn-lt"/>
                <a:ea typeface="+mn-ea"/>
                <a:cs typeface="+mn-cs"/>
              </a:rPr>
              <a:t>Here is a list of the most popular Level 4 SST products currently available, with some of their characteristics. I will go over the last two in a bit more details.</a:t>
            </a: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26</a:t>
            </a:fld>
            <a:endParaRPr lang="en-US"/>
          </a:p>
        </p:txBody>
      </p:sp>
    </p:spTree>
    <p:extLst>
      <p:ext uri="{BB962C8B-B14F-4D97-AF65-F5344CB8AC3E}">
        <p14:creationId xmlns:p14="http://schemas.microsoft.com/office/powerpoint/2010/main" val="2151958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2000" kern="1200" dirty="0">
                <a:solidFill>
                  <a:schemeClr val="tx1"/>
                </a:solidFill>
                <a:effectLst/>
                <a:latin typeface="+mn-lt"/>
                <a:ea typeface="+mn-ea"/>
                <a:cs typeface="+mn-cs"/>
              </a:rPr>
              <a:t>The daily NOAA </a:t>
            </a:r>
            <a:r>
              <a:rPr lang="en-US" sz="2000" kern="1200" dirty="0" err="1">
                <a:solidFill>
                  <a:schemeClr val="tx1"/>
                </a:solidFill>
                <a:effectLst/>
                <a:latin typeface="+mn-lt"/>
                <a:ea typeface="+mn-ea"/>
                <a:cs typeface="+mn-cs"/>
              </a:rPr>
              <a:t>GeoPolar</a:t>
            </a:r>
            <a:r>
              <a:rPr lang="en-US" sz="2000" kern="1200" dirty="0">
                <a:solidFill>
                  <a:schemeClr val="tx1"/>
                </a:solidFill>
                <a:effectLst/>
                <a:latin typeface="+mn-lt"/>
                <a:ea typeface="+mn-ea"/>
                <a:cs typeface="+mn-cs"/>
              </a:rPr>
              <a:t> blended SST is available from 2002 to the present, has a spatial resolution of 5km, and is interpellated to be gap-free. It’s available as night-time only, daytime only, or a daytime and night-time average, which allows users to look at diurnal variation if needed. The product is also available in near real-time and science quality versions. </a:t>
            </a:r>
            <a:endParaRPr lang="en-US" dirty="0"/>
          </a:p>
        </p:txBody>
      </p:sp>
      <p:sp>
        <p:nvSpPr>
          <p:cNvPr id="4" name="Slide Number Placeholder 3"/>
          <p:cNvSpPr>
            <a:spLocks noGrp="1"/>
          </p:cNvSpPr>
          <p:nvPr>
            <p:ph type="sldNum" sz="quarter" idx="10"/>
          </p:nvPr>
        </p:nvSpPr>
        <p:spPr/>
        <p:txBody>
          <a:bodyPr/>
          <a:lstStyle/>
          <a:p>
            <a:pPr>
              <a:defRPr/>
            </a:pPr>
            <a:fld id="{B8780611-3FDA-4DAD-9630-CEE8BAF746B4}" type="slidenum">
              <a:rPr lang="en-US" smtClean="0"/>
              <a:pPr>
                <a:defRPr/>
              </a:pPr>
              <a:t>27</a:t>
            </a:fld>
            <a:endParaRPr lang="en-US"/>
          </a:p>
        </p:txBody>
      </p:sp>
    </p:spTree>
    <p:extLst>
      <p:ext uri="{BB962C8B-B14F-4D97-AF65-F5344CB8AC3E}">
        <p14:creationId xmlns:p14="http://schemas.microsoft.com/office/powerpoint/2010/main" val="354558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2000" kern="1200" dirty="0">
                <a:solidFill>
                  <a:schemeClr val="tx1"/>
                </a:solidFill>
                <a:effectLst/>
                <a:latin typeface="+mn-lt"/>
                <a:ea typeface="+mn-ea"/>
                <a:cs typeface="+mn-cs"/>
              </a:rPr>
              <a:t>The daily MUR SST from NASA is a 1km product, available from 2002 to the present, and is gap-free.</a:t>
            </a:r>
            <a:r>
              <a:rPr lang="en-US" sz="2400" dirty="0">
                <a:effectLst/>
              </a:rPr>
              <a:t> </a:t>
            </a:r>
            <a:endParaRPr lang="en-US" dirty="0"/>
          </a:p>
        </p:txBody>
      </p:sp>
      <p:sp>
        <p:nvSpPr>
          <p:cNvPr id="4" name="Slide Number Placeholder 3"/>
          <p:cNvSpPr>
            <a:spLocks noGrp="1"/>
          </p:cNvSpPr>
          <p:nvPr>
            <p:ph type="sldNum" sz="quarter" idx="10"/>
          </p:nvPr>
        </p:nvSpPr>
        <p:spPr/>
        <p:txBody>
          <a:bodyPr/>
          <a:lstStyle/>
          <a:p>
            <a:pPr>
              <a:defRPr/>
            </a:pPr>
            <a:fld id="{B8780611-3FDA-4DAD-9630-CEE8BAF746B4}" type="slidenum">
              <a:rPr lang="en-US" smtClean="0"/>
              <a:pPr>
                <a:defRPr/>
              </a:pPr>
              <a:t>28</a:t>
            </a:fld>
            <a:endParaRPr lang="en-US"/>
          </a:p>
        </p:txBody>
      </p:sp>
    </p:spTree>
    <p:extLst>
      <p:ext uri="{BB962C8B-B14F-4D97-AF65-F5344CB8AC3E}">
        <p14:creationId xmlns:p14="http://schemas.microsoft.com/office/powerpoint/2010/main" val="2903323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A91A50-9A95-794E-AD48-747612D915F6}" type="slidenum">
              <a:rPr lang="en-US">
                <a:ea typeface="ＭＳ Ｐゴシック" pitchFamily="-84" charset="-128"/>
                <a:cs typeface="ＭＳ Ｐゴシック" pitchFamily="-84" charset="-128"/>
              </a:rPr>
              <a:pPr/>
              <a:t>29</a:t>
            </a:fld>
            <a:endParaRPr lang="en-US">
              <a:ea typeface="ＭＳ Ｐゴシック" pitchFamily="-84" charset="-128"/>
              <a:cs typeface="ＭＳ Ｐゴシック" pitchFamily="-84" charset="-128"/>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pPr eaLnBrk="1" hangingPunct="1"/>
            <a:r>
              <a:rPr kumimoji="0" lang="en-US" sz="2400" b="0" i="0" u="none" strike="noStrike" kern="1200" cap="none" spc="0" normalizeH="0" baseline="0" noProof="1">
                <a:ln>
                  <a:noFill/>
                </a:ln>
                <a:solidFill>
                  <a:prstClr val="black"/>
                </a:solidFill>
                <a:effectLst/>
                <a:uLnTx/>
                <a:uFillTx/>
                <a:latin typeface="Arial Narrow"/>
                <a:ea typeface="+mn-ea"/>
                <a:cs typeface="+mn-cs"/>
              </a:rPr>
              <a:t>This figure shows a few examples of level 3 and level 4 SST over the same area on the same day to get you thinking about the pros and cons of various products based on your needs. You can think of the level 3 SST as the “truth”  where there is data.These are the top 3 images.  They are  pretty accurate, high-resolution observations</a:t>
            </a:r>
            <a:r>
              <a:rPr lang="en-US" sz="2400" noProof="1">
                <a:solidFill>
                  <a:prstClr val="black"/>
                </a:solidFill>
                <a:latin typeface="Arial Narrow"/>
              </a:rPr>
              <a:t>, but quite a bit of data is missing.</a:t>
            </a:r>
            <a:r>
              <a:rPr kumimoji="0" lang="en-US" sz="2400" b="0" i="0" u="none" strike="noStrike" kern="1200" cap="none" spc="0" normalizeH="0" baseline="0" noProof="1">
                <a:ln>
                  <a:noFill/>
                </a:ln>
                <a:solidFill>
                  <a:prstClr val="black"/>
                </a:solidFill>
                <a:effectLst/>
                <a:uLnTx/>
                <a:uFillTx/>
                <a:latin typeface="Arial Narrow"/>
                <a:ea typeface="+mn-ea"/>
                <a:cs typeface="+mn-cs"/>
              </a:rPr>
              <a:t> The 3 bottom images, are level 4 products that attempt to fill in these gaps. The MUR product, shown on the left,  is very high-resolution, and where there is data, does a really good job at reproducing the observations, but where there is no data the image can become very blurred. The OSTIA product on the right is the same resolution as the geopolar blended product in the middle, but the OSTIA product  apprears more blurred. </a:t>
            </a:r>
            <a:r>
              <a:rPr lang="en-US" sz="2000" kern="1200" dirty="0">
                <a:solidFill>
                  <a:schemeClr val="tx1"/>
                </a:solidFill>
                <a:effectLst/>
                <a:latin typeface="+mn-lt"/>
                <a:ea typeface="+mn-ea"/>
                <a:cs typeface="+mn-cs"/>
              </a:rPr>
              <a:t>The </a:t>
            </a:r>
            <a:r>
              <a:rPr lang="en-US" sz="2000" kern="1200" dirty="0" err="1">
                <a:solidFill>
                  <a:schemeClr val="tx1"/>
                </a:solidFill>
                <a:effectLst/>
                <a:latin typeface="+mn-lt"/>
                <a:ea typeface="+mn-ea"/>
                <a:cs typeface="+mn-cs"/>
              </a:rPr>
              <a:t>GeoPolar</a:t>
            </a:r>
            <a:r>
              <a:rPr lang="en-US" sz="2000" kern="1200" dirty="0">
                <a:solidFill>
                  <a:schemeClr val="tx1"/>
                </a:solidFill>
                <a:effectLst/>
                <a:latin typeface="+mn-lt"/>
                <a:ea typeface="+mn-ea"/>
                <a:cs typeface="+mn-cs"/>
              </a:rPr>
              <a:t> and OSTIA products do not capture many of the fine features present in the top images. This is partially due to the lower resolution of the of these two L4 products, which are 5 km, and partially due to the interpellation process. Although it’s the same resolution as the </a:t>
            </a:r>
            <a:r>
              <a:rPr lang="en-US" sz="2000" kern="1200" dirty="0" err="1">
                <a:solidFill>
                  <a:schemeClr val="tx1"/>
                </a:solidFill>
                <a:effectLst/>
                <a:latin typeface="+mn-lt"/>
                <a:ea typeface="+mn-ea"/>
                <a:cs typeface="+mn-cs"/>
              </a:rPr>
              <a:t>GeoPolar</a:t>
            </a:r>
            <a:r>
              <a:rPr lang="en-US" sz="2000" kern="1200" dirty="0">
                <a:solidFill>
                  <a:schemeClr val="tx1"/>
                </a:solidFill>
                <a:effectLst/>
                <a:latin typeface="+mn-lt"/>
                <a:ea typeface="+mn-ea"/>
                <a:cs typeface="+mn-cs"/>
              </a:rPr>
              <a:t> Blended product, more of the feature of the SST field appear to be lost with the OSTIA product. The results shown in this example are unique to the time and place of the image we selected. Therefore, when selecting a dataset for your application it’s good practice to select a few products and compare them for several time steps and regions.</a:t>
            </a:r>
            <a:r>
              <a:rPr lang="en-US" sz="2400" dirty="0">
                <a:effectLst/>
              </a:rPr>
              <a:t> </a:t>
            </a:r>
            <a:endParaRPr lang="en-US" dirty="0">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47252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presentation, I will go over the definition of SST. I will discuss how SST is measured from space, including the use of both infrared and microwave measurements. Finally,  I will describe several of the level 4 SST products.</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3</a:t>
            </a:fld>
            <a:endParaRPr lang="en-US" dirty="0"/>
          </a:p>
        </p:txBody>
      </p:sp>
    </p:spTree>
    <p:extLst>
      <p:ext uri="{BB962C8B-B14F-4D97-AF65-F5344CB8AC3E}">
        <p14:creationId xmlns:p14="http://schemas.microsoft.com/office/powerpoint/2010/main" val="689506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A91A50-9A95-794E-AD48-747612D915F6}" type="slidenum">
              <a:rPr lang="en-US">
                <a:ea typeface="ＭＳ Ｐゴシック" pitchFamily="-84" charset="-128"/>
                <a:cs typeface="ＭＳ Ｐゴシック" pitchFamily="-84" charset="-128"/>
              </a:rPr>
              <a:pPr/>
              <a:t>30</a:t>
            </a:fld>
            <a:endParaRPr lang="en-US">
              <a:ea typeface="ＭＳ Ｐゴシック" pitchFamily="-84" charset="-128"/>
              <a:cs typeface="ＭＳ Ｐゴシック" pitchFamily="-84" charset="-128"/>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pPr eaLnBrk="1" hangingPunct="1"/>
            <a:r>
              <a:rPr lang="en-US" sz="2000" kern="1200" dirty="0">
                <a:solidFill>
                  <a:schemeClr val="tx1"/>
                </a:solidFill>
                <a:effectLst/>
                <a:latin typeface="+mn-lt"/>
                <a:ea typeface="+mn-ea"/>
                <a:cs typeface="+mn-cs"/>
              </a:rPr>
              <a:t>In this example for the Monterey Bay region, you can see that sometimes, higher resolution products like MUR can actually have a harder time at reproducing the overall patterns in SST, compared to the </a:t>
            </a:r>
            <a:r>
              <a:rPr lang="en-US" sz="2000" kern="1200" dirty="0" err="1">
                <a:solidFill>
                  <a:schemeClr val="tx1"/>
                </a:solidFill>
                <a:effectLst/>
                <a:latin typeface="+mn-lt"/>
                <a:ea typeface="+mn-ea"/>
                <a:cs typeface="+mn-cs"/>
              </a:rPr>
              <a:t>GeoPolar</a:t>
            </a:r>
            <a:r>
              <a:rPr lang="en-US" sz="2000" kern="1200" dirty="0">
                <a:solidFill>
                  <a:schemeClr val="tx1"/>
                </a:solidFill>
                <a:effectLst/>
                <a:latin typeface="+mn-lt"/>
                <a:ea typeface="+mn-ea"/>
                <a:cs typeface="+mn-cs"/>
              </a:rPr>
              <a:t> Blended or OSTIA. So be sure to look at different products for your region.</a:t>
            </a:r>
            <a:r>
              <a:rPr lang="en-US" sz="2400" dirty="0">
                <a:effectLst/>
              </a:rPr>
              <a:t> </a:t>
            </a:r>
            <a:endParaRPr lang="en-US" dirty="0">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694882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400" b="0" i="0" u="none" strike="noStrike" kern="1200" cap="none" spc="0" normalizeH="0" baseline="0" noProof="1">
                <a:ln>
                  <a:noFill/>
                </a:ln>
                <a:solidFill>
                  <a:prstClr val="black"/>
                </a:solidFill>
                <a:effectLst/>
                <a:uLnTx/>
                <a:uFillTx/>
                <a:latin typeface="Arial Narrow"/>
                <a:ea typeface="+mn-ea"/>
                <a:cs typeface="+mn-cs"/>
              </a:rPr>
              <a:t>Finally, when choosing a product, you can also compare the quality of different products using the NOAA SST Quality Monitor. You can compare them against each other or against in-situ observations from buoys and ships.</a:t>
            </a:r>
            <a:endParaRPr lang="en-US"/>
          </a:p>
        </p:txBody>
      </p:sp>
      <p:sp>
        <p:nvSpPr>
          <p:cNvPr id="4" name="Slide Number Placeholder 3"/>
          <p:cNvSpPr>
            <a:spLocks noGrp="1"/>
          </p:cNvSpPr>
          <p:nvPr>
            <p:ph type="sldNum" sz="quarter" idx="10"/>
          </p:nvPr>
        </p:nvSpPr>
        <p:spPr/>
        <p:txBody>
          <a:bodyPr/>
          <a:lstStyle/>
          <a:p>
            <a:fld id="{BB8DCC0E-7DBF-7C4A-B104-25FE08E3BB8F}" type="slidenum">
              <a:rPr lang="en-US" smtClean="0"/>
              <a:pPr/>
              <a:t>31</a:t>
            </a:fld>
            <a:endParaRPr lang="en-US"/>
          </a:p>
        </p:txBody>
      </p:sp>
    </p:spTree>
    <p:extLst>
      <p:ext uri="{BB962C8B-B14F-4D97-AF65-F5344CB8AC3E}">
        <p14:creationId xmlns:p14="http://schemas.microsoft.com/office/powerpoint/2010/main" val="1042488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a:t>So lets review some of the important aspects of satellite SST measurements.  SST measurements are made in different part of the EMR spectra, in both the infrared and also in the microwave.  Infrared measurements, which are more common, have a higher spatial resolution, but are blocked by clouds.  Microwave measurements get fuller coverage since they can see through clouds, but have reduced spatial resolution and can not be made close to land.  IR SST measurements are also made from geosynchronous satellites, which can make measurements sub-hourly, and can thus mitigate the cloud issue. There are a number of products that blend these different SST data together. Its important to compare how these different datasets perform in your region of interest to determine which one is best suited for your project.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32</a:t>
            </a:fld>
            <a:endParaRPr lang="en-US"/>
          </a:p>
        </p:txBody>
      </p:sp>
    </p:spTree>
    <p:extLst>
      <p:ext uri="{BB962C8B-B14F-4D97-AF65-F5344CB8AC3E}">
        <p14:creationId xmlns:p14="http://schemas.microsoft.com/office/powerpoint/2010/main" val="354565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This concludes this presentation on sea surface temperature.  This is one of several presentations put together as part of the </a:t>
            </a:r>
            <a:r>
              <a:rPr lang="en-US" sz="2000" kern="1200" dirty="0" err="1">
                <a:solidFill>
                  <a:schemeClr val="tx1"/>
                </a:solidFill>
                <a:effectLst/>
                <a:latin typeface="+mn-lt"/>
                <a:ea typeface="+mn-ea"/>
                <a:cs typeface="+mn-cs"/>
              </a:rPr>
              <a:t>CoastWatch</a:t>
            </a:r>
            <a:r>
              <a:rPr lang="en-US" sz="2000" kern="1200" dirty="0">
                <a:solidFill>
                  <a:schemeClr val="tx1"/>
                </a:solidFill>
                <a:effectLst/>
                <a:latin typeface="+mn-lt"/>
                <a:ea typeface="+mn-ea"/>
                <a:cs typeface="+mn-cs"/>
              </a:rPr>
              <a:t> Ocean Satellite Course</a:t>
            </a:r>
            <a:r>
              <a:rPr lang="en-US" dirty="0"/>
              <a:t>. We have additional presentations that cover how measurements are made for ocean color, and for measurements made in the microwave, i.e. altimetry, salinity and wind.  </a:t>
            </a:r>
          </a:p>
        </p:txBody>
      </p:sp>
      <p:sp>
        <p:nvSpPr>
          <p:cNvPr id="4" name="Slide Number Placeholder 3"/>
          <p:cNvSpPr>
            <a:spLocks noGrp="1"/>
          </p:cNvSpPr>
          <p:nvPr>
            <p:ph type="sldNum" sz="quarter" idx="5"/>
          </p:nvPr>
        </p:nvSpPr>
        <p:spPr/>
        <p:txBody>
          <a:bodyPr/>
          <a:lstStyle/>
          <a:p>
            <a:fld id="{BB8DCC0E-7DBF-7C4A-B104-25FE08E3BB8F}" type="slidenum">
              <a:rPr lang="en-US" smtClean="0"/>
              <a:pPr/>
              <a:t>33</a:t>
            </a:fld>
            <a:endParaRPr lang="en-US" dirty="0"/>
          </a:p>
        </p:txBody>
      </p:sp>
    </p:spTree>
    <p:extLst>
      <p:ext uri="{BB962C8B-B14F-4D97-AF65-F5344CB8AC3E}">
        <p14:creationId xmlns:p14="http://schemas.microsoft.com/office/powerpoint/2010/main" val="299544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1648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SST is a difficult parameter to define because the upper few meters of the ocean  has a complex and variable temperature structure. This complexity and variability is due to changing solar heating, ocean currents, wind-driven surface mixing, and the air-sea fluxes of heat, moisture and momentum.</a:t>
            </a:r>
            <a:r>
              <a:rPr lang="en-US" sz="2400" dirty="0">
                <a:effectLst/>
              </a:rPr>
              <a:t> Let’s take a better look at what I mean by this.  </a:t>
            </a:r>
            <a:endParaRPr lang="en-US" dirty="0"/>
          </a:p>
          <a:p>
            <a:r>
              <a:rPr lang="en-US" dirty="0"/>
              <a:t> </a:t>
            </a:r>
          </a:p>
        </p:txBody>
      </p:sp>
    </p:spTree>
    <p:extLst>
      <p:ext uri="{BB962C8B-B14F-4D97-AF65-F5344CB8AC3E}">
        <p14:creationId xmlns:p14="http://schemas.microsoft.com/office/powerpoint/2010/main" val="259320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xfrm>
            <a:off x="685800" y="4237075"/>
            <a:ext cx="5486400" cy="4114800"/>
          </a:xfrm>
          <a:noFill/>
        </p:spPr>
        <p:txBody>
          <a:bodyPr wrap="square" numCol="1" anchor="t" anchorCtr="0" compatLnSpc="1">
            <a:prstTxWarp prst="textNoShape">
              <a:avLst/>
            </a:prstTxWarp>
          </a:bodyPr>
          <a:lstStyle/>
          <a:p>
            <a:r>
              <a:rPr lang="en-US" sz="3600" kern="1200" baseline="0" dirty="0">
                <a:solidFill>
                  <a:schemeClr val="tx1"/>
                </a:solidFill>
                <a:effectLst/>
                <a:latin typeface="+mn-lt"/>
                <a:ea typeface="+mn-ea"/>
                <a:cs typeface="+mn-cs"/>
              </a:rPr>
              <a:t>So what is SST? Well we know SST means sea surface temperature, so perhaps the better question is what Surface is being referred to when we say SST?  And the answer depends on the measurement. I</a:t>
            </a:r>
            <a:r>
              <a:rPr lang="en-US" sz="3600" dirty="0"/>
              <a:t>nfrared instruments measure to a depth of about 20 micrometers, called </a:t>
            </a:r>
            <a:r>
              <a:rPr lang="en-US" sz="3600" dirty="0" err="1"/>
              <a:t>SSTskin</a:t>
            </a:r>
            <a:r>
              <a:rPr lang="en-US" sz="3600" dirty="0"/>
              <a:t>, the symbols shown in red here, while microwave radiometers measure to a depth of a few millimeters, called </a:t>
            </a:r>
            <a:r>
              <a:rPr lang="en-US" sz="3600" dirty="0" err="1"/>
              <a:t>SSTsubskin</a:t>
            </a:r>
            <a:r>
              <a:rPr lang="en-US" sz="3600" dirty="0"/>
              <a:t>, the symbols in yellow. But there is more complication going on here as well. This plot is showing</a:t>
            </a:r>
            <a:r>
              <a:rPr lang="en-US" sz="3600" kern="1200" baseline="0" dirty="0">
                <a:solidFill>
                  <a:schemeClr val="tx1"/>
                </a:solidFill>
                <a:effectLst/>
                <a:latin typeface="+mn-lt"/>
                <a:ea typeface="+mn-ea"/>
                <a:cs typeface="+mn-cs"/>
              </a:rPr>
              <a:t> two schematic SST profiles for the same location, one during the day, where temperature varies in the top few meters of the ocean, and one at night where wind has mixed the surface resulting in  a homogeneous layer where the temperature is all the same, and can be considerably lower than daytime values.  If you were out here making measurements with a CTD from a ship your surface measurement would probably be at about  1 meter, roughly the green symbols on this plot , and would measure a different value that satellite measurements would.  The foundational temperature, shown here in blue, is the temperature that is unaffected by diurnal changes. These changes can be considerable, as we will see on the next slide. </a:t>
            </a:r>
            <a:endParaRPr lang="en-US" sz="3600"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5</a:t>
            </a:fld>
            <a:endParaRPr lang="en-US" dirty="0"/>
          </a:p>
        </p:txBody>
      </p:sp>
    </p:spTree>
    <p:extLst>
      <p:ext uri="{BB962C8B-B14F-4D97-AF65-F5344CB8AC3E}">
        <p14:creationId xmlns:p14="http://schemas.microsoft.com/office/powerpoint/2010/main" val="16750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000" kern="1200" dirty="0">
                <a:solidFill>
                  <a:schemeClr val="tx1"/>
                </a:solidFill>
                <a:effectLst/>
                <a:latin typeface="+mn-lt"/>
                <a:ea typeface="+mn-ea"/>
                <a:cs typeface="+mn-cs"/>
              </a:rPr>
              <a:t>This graph shows the diurnal variation in near surface temperatures with depth. The closer to the surface, the more variability is observed. At around 1-10m depth, the water temperature is no longer affected by the diurnal cycle. The temperature at that depth is called the foundation SST and can be estimated analytically from satellite measurements</a:t>
            </a:r>
            <a:r>
              <a:rPr lang="en-US" sz="2400" baseline="0" dirty="0"/>
              <a:t>.</a:t>
            </a:r>
            <a:endParaRPr lang="en-US" sz="2400"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6</a:t>
            </a:fld>
            <a:endParaRPr lang="en-US" dirty="0"/>
          </a:p>
        </p:txBody>
      </p:sp>
    </p:spTree>
    <p:extLst>
      <p:ext uri="{BB962C8B-B14F-4D97-AF65-F5344CB8AC3E}">
        <p14:creationId xmlns:p14="http://schemas.microsoft.com/office/powerpoint/2010/main" val="185203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z="2400" dirty="0"/>
              <a:t>As </a:t>
            </a:r>
            <a:r>
              <a:rPr lang="es-ES" sz="2400" dirty="0" err="1"/>
              <a:t>I’ve</a:t>
            </a:r>
            <a:r>
              <a:rPr lang="es-ES" sz="2400" dirty="0"/>
              <a:t> </a:t>
            </a:r>
            <a:r>
              <a:rPr lang="es-ES" sz="2400" dirty="0" err="1"/>
              <a:t>previously</a:t>
            </a:r>
            <a:r>
              <a:rPr lang="es-ES" sz="2400" dirty="0"/>
              <a:t> </a:t>
            </a:r>
            <a:r>
              <a:rPr lang="es-ES" sz="2400" dirty="0" err="1"/>
              <a:t>mentioned</a:t>
            </a:r>
            <a:r>
              <a:rPr lang="es-ES" sz="2400" dirty="0"/>
              <a:t> SST can be measured in </a:t>
            </a:r>
            <a:r>
              <a:rPr lang="es-ES" sz="2400" dirty="0" err="1"/>
              <a:t>both</a:t>
            </a:r>
            <a:r>
              <a:rPr lang="es-ES" sz="2400" dirty="0"/>
              <a:t> </a:t>
            </a:r>
            <a:r>
              <a:rPr lang="es-ES" sz="2400" dirty="0" err="1"/>
              <a:t>the</a:t>
            </a:r>
            <a:r>
              <a:rPr lang="es-ES" sz="2400" dirty="0"/>
              <a:t> </a:t>
            </a:r>
            <a:r>
              <a:rPr lang="es-ES" sz="2400" dirty="0" err="1"/>
              <a:t>infrared</a:t>
            </a:r>
            <a:r>
              <a:rPr lang="es-ES" sz="2400" dirty="0"/>
              <a:t> and </a:t>
            </a:r>
            <a:r>
              <a:rPr lang="es-ES" sz="2400" dirty="0" err="1"/>
              <a:t>the</a:t>
            </a:r>
            <a:r>
              <a:rPr lang="es-ES" sz="2400" dirty="0"/>
              <a:t> </a:t>
            </a:r>
            <a:r>
              <a:rPr lang="es-ES" sz="2400" dirty="0" err="1"/>
              <a:t>microwave</a:t>
            </a:r>
            <a:r>
              <a:rPr lang="es-ES" sz="2400" dirty="0"/>
              <a:t>. </a:t>
            </a:r>
            <a:r>
              <a:rPr lang="es-ES" sz="2400" dirty="0" err="1"/>
              <a:t>Infrared</a:t>
            </a:r>
            <a:r>
              <a:rPr lang="es-ES" sz="2400" dirty="0"/>
              <a:t> </a:t>
            </a:r>
            <a:r>
              <a:rPr lang="es-ES" sz="2400" dirty="0" err="1"/>
              <a:t>measurements</a:t>
            </a:r>
            <a:r>
              <a:rPr lang="es-ES" sz="2400" dirty="0"/>
              <a:t> </a:t>
            </a:r>
            <a:r>
              <a:rPr lang="es-ES" sz="2400" dirty="0" err="1"/>
              <a:t>have</a:t>
            </a:r>
            <a:r>
              <a:rPr lang="es-ES" sz="2400" dirty="0"/>
              <a:t> a </a:t>
            </a:r>
            <a:r>
              <a:rPr lang="es-ES" sz="2400" dirty="0" err="1"/>
              <a:t>higher</a:t>
            </a:r>
            <a:r>
              <a:rPr lang="es-ES" sz="2400" dirty="0"/>
              <a:t> </a:t>
            </a:r>
            <a:r>
              <a:rPr lang="es-ES" sz="2400" dirty="0" err="1"/>
              <a:t>spatial</a:t>
            </a:r>
            <a:r>
              <a:rPr lang="es-ES" sz="2400" dirty="0"/>
              <a:t> </a:t>
            </a:r>
            <a:r>
              <a:rPr lang="es-ES" sz="2400" dirty="0" err="1"/>
              <a:t>resolution</a:t>
            </a:r>
            <a:r>
              <a:rPr lang="es-ES" sz="2400" dirty="0"/>
              <a:t>,</a:t>
            </a:r>
            <a:r>
              <a:rPr lang="es-ES" sz="2400" baseline="0" dirty="0"/>
              <a:t> </a:t>
            </a:r>
            <a:r>
              <a:rPr lang="es-ES" sz="2400" baseline="0" dirty="0" err="1"/>
              <a:t>on</a:t>
            </a:r>
            <a:r>
              <a:rPr lang="es-ES" sz="2400" baseline="0" dirty="0"/>
              <a:t> </a:t>
            </a:r>
            <a:r>
              <a:rPr lang="es-ES" sz="2400" baseline="0" dirty="0" err="1"/>
              <a:t>the</a:t>
            </a:r>
            <a:r>
              <a:rPr lang="es-ES" sz="2400" baseline="0" dirty="0"/>
              <a:t> </a:t>
            </a:r>
            <a:r>
              <a:rPr lang="es-ES" sz="2400" baseline="0" dirty="0" err="1"/>
              <a:t>order</a:t>
            </a:r>
            <a:r>
              <a:rPr lang="es-ES" sz="2400" baseline="0" dirty="0"/>
              <a:t> of 1-5 km, </a:t>
            </a:r>
            <a:r>
              <a:rPr lang="es-ES" sz="2400" baseline="0" dirty="0" err="1"/>
              <a:t>but</a:t>
            </a:r>
            <a:r>
              <a:rPr lang="es-ES" sz="2400" baseline="0" dirty="0"/>
              <a:t> can </a:t>
            </a:r>
            <a:r>
              <a:rPr lang="es-ES" sz="2400" baseline="0" dirty="0" err="1"/>
              <a:t>not</a:t>
            </a:r>
            <a:r>
              <a:rPr lang="es-ES" sz="2400" baseline="0" dirty="0"/>
              <a:t> </a:t>
            </a:r>
            <a:r>
              <a:rPr lang="es-ES" sz="2400" baseline="0" dirty="0" err="1"/>
              <a:t>make</a:t>
            </a:r>
            <a:r>
              <a:rPr lang="es-ES" sz="2400" baseline="0" dirty="0"/>
              <a:t> </a:t>
            </a:r>
            <a:r>
              <a:rPr lang="es-ES" sz="2400" baseline="0" dirty="0" err="1"/>
              <a:t>measurements</a:t>
            </a:r>
            <a:r>
              <a:rPr lang="es-ES" sz="2400" baseline="0" dirty="0"/>
              <a:t> </a:t>
            </a:r>
            <a:r>
              <a:rPr lang="es-ES" sz="2400" baseline="0" dirty="0" err="1"/>
              <a:t>through</a:t>
            </a:r>
            <a:r>
              <a:rPr lang="es-ES" sz="2400" baseline="0" dirty="0"/>
              <a:t> </a:t>
            </a:r>
            <a:r>
              <a:rPr lang="es-ES" sz="2400" baseline="0" dirty="0" err="1"/>
              <a:t>clouds.Microwave</a:t>
            </a:r>
            <a:r>
              <a:rPr lang="es-ES" sz="2400" baseline="0" dirty="0"/>
              <a:t> </a:t>
            </a:r>
            <a:r>
              <a:rPr lang="es-ES" sz="2400" baseline="0" dirty="0" err="1"/>
              <a:t>measurements</a:t>
            </a:r>
            <a:r>
              <a:rPr lang="es-ES" sz="2400" baseline="0" dirty="0"/>
              <a:t> </a:t>
            </a:r>
            <a:r>
              <a:rPr lang="es-ES" sz="2400" baseline="0" dirty="0" err="1"/>
              <a:t>have</a:t>
            </a:r>
            <a:r>
              <a:rPr lang="es-ES" sz="2400" baseline="0" dirty="0"/>
              <a:t> a </a:t>
            </a:r>
            <a:r>
              <a:rPr lang="es-ES" sz="2400" baseline="0" dirty="0" err="1"/>
              <a:t>lower</a:t>
            </a:r>
            <a:r>
              <a:rPr lang="es-ES" sz="2400" baseline="0" dirty="0"/>
              <a:t> </a:t>
            </a:r>
            <a:r>
              <a:rPr lang="es-ES" sz="2400" baseline="0" dirty="0" err="1"/>
              <a:t>spatial</a:t>
            </a:r>
            <a:r>
              <a:rPr lang="es-ES" sz="2400" baseline="0" dirty="0"/>
              <a:t> </a:t>
            </a:r>
            <a:r>
              <a:rPr lang="es-ES" sz="2400" baseline="0" dirty="0" err="1"/>
              <a:t>resolution</a:t>
            </a:r>
            <a:r>
              <a:rPr lang="es-ES" sz="2400" baseline="0" dirty="0"/>
              <a:t>, </a:t>
            </a:r>
            <a:r>
              <a:rPr lang="es-ES" sz="2400" baseline="0" dirty="0" err="1"/>
              <a:t>around</a:t>
            </a:r>
            <a:r>
              <a:rPr lang="es-ES" sz="2400" baseline="0" dirty="0"/>
              <a:t> 25 km. </a:t>
            </a:r>
            <a:r>
              <a:rPr lang="es-ES" sz="2400" baseline="0" dirty="0" err="1"/>
              <a:t>They</a:t>
            </a:r>
            <a:r>
              <a:rPr lang="es-ES" sz="2400" baseline="0" dirty="0"/>
              <a:t> are </a:t>
            </a:r>
            <a:r>
              <a:rPr lang="es-ES" sz="2400" baseline="0" dirty="0" err="1"/>
              <a:t>generally</a:t>
            </a:r>
            <a:r>
              <a:rPr lang="es-ES" sz="2400" baseline="0" dirty="0"/>
              <a:t> </a:t>
            </a:r>
            <a:r>
              <a:rPr lang="es-ES" sz="2400" baseline="0" dirty="0" err="1"/>
              <a:t>not</a:t>
            </a:r>
            <a:r>
              <a:rPr lang="es-ES" sz="2400" baseline="0" dirty="0"/>
              <a:t> </a:t>
            </a:r>
            <a:r>
              <a:rPr lang="es-ES" sz="2400" baseline="0" dirty="0" err="1"/>
              <a:t>affected</a:t>
            </a:r>
            <a:r>
              <a:rPr lang="es-ES" sz="2400" baseline="0" dirty="0"/>
              <a:t> </a:t>
            </a:r>
            <a:r>
              <a:rPr lang="es-ES" sz="2400" baseline="0" dirty="0" err="1"/>
              <a:t>by</a:t>
            </a:r>
            <a:r>
              <a:rPr lang="es-ES" sz="2400" baseline="0" dirty="0"/>
              <a:t> </a:t>
            </a:r>
            <a:r>
              <a:rPr lang="es-ES" sz="2400" baseline="0" dirty="0" err="1"/>
              <a:t>cloud</a:t>
            </a:r>
            <a:r>
              <a:rPr lang="es-ES" sz="2400" baseline="0" dirty="0"/>
              <a:t> </a:t>
            </a:r>
            <a:r>
              <a:rPr lang="es-ES" sz="2400" baseline="0" dirty="0" err="1"/>
              <a:t>cover</a:t>
            </a:r>
            <a:r>
              <a:rPr lang="es-ES" sz="2400" baseline="0" dirty="0"/>
              <a:t>, </a:t>
            </a:r>
            <a:r>
              <a:rPr lang="es-ES" sz="2400" baseline="0" dirty="0" err="1"/>
              <a:t>but</a:t>
            </a:r>
            <a:r>
              <a:rPr lang="es-ES" sz="2400" baseline="0" dirty="0"/>
              <a:t> </a:t>
            </a:r>
            <a:r>
              <a:rPr lang="es-ES" sz="2400" baseline="0" dirty="0" err="1"/>
              <a:t>measurements</a:t>
            </a:r>
            <a:r>
              <a:rPr lang="es-ES" sz="2400" baseline="0" dirty="0"/>
              <a:t> are </a:t>
            </a:r>
            <a:r>
              <a:rPr lang="es-ES" sz="2400" baseline="0" dirty="0" err="1"/>
              <a:t>not</a:t>
            </a:r>
            <a:r>
              <a:rPr lang="es-ES" sz="2400" baseline="0" dirty="0"/>
              <a:t> </a:t>
            </a:r>
            <a:r>
              <a:rPr lang="es-ES" sz="2400" baseline="0" dirty="0" err="1"/>
              <a:t>possible</a:t>
            </a:r>
            <a:r>
              <a:rPr lang="es-ES" sz="2400" baseline="0" dirty="0"/>
              <a:t> </a:t>
            </a:r>
            <a:r>
              <a:rPr lang="es-ES" sz="2400" baseline="0" dirty="0" err="1"/>
              <a:t>close</a:t>
            </a:r>
            <a:r>
              <a:rPr lang="es-ES" sz="2400" baseline="0" dirty="0"/>
              <a:t> to </a:t>
            </a:r>
            <a:r>
              <a:rPr lang="es-ES" sz="2400" baseline="0" dirty="0" err="1"/>
              <a:t>the</a:t>
            </a:r>
            <a:r>
              <a:rPr lang="es-ES" sz="2400" baseline="0" dirty="0"/>
              <a:t> </a:t>
            </a:r>
            <a:r>
              <a:rPr lang="es-ES" sz="2400" baseline="0" dirty="0" err="1"/>
              <a:t>coast</a:t>
            </a:r>
            <a:r>
              <a:rPr lang="es-ES" sz="2400" baseline="0" dirty="0"/>
              <a:t>.</a:t>
            </a:r>
            <a:endParaRPr lang="en-US" sz="2400"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7</a:t>
            </a:fld>
            <a:endParaRPr lang="en-US"/>
          </a:p>
        </p:txBody>
      </p:sp>
    </p:spTree>
    <p:extLst>
      <p:ext uri="{BB962C8B-B14F-4D97-AF65-F5344CB8AC3E}">
        <p14:creationId xmlns:p14="http://schemas.microsoft.com/office/powerpoint/2010/main" val="3165247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z="2400" dirty="0" err="1"/>
              <a:t>This</a:t>
            </a:r>
            <a:r>
              <a:rPr lang="es-ES" sz="2400" dirty="0"/>
              <a:t> </a:t>
            </a:r>
            <a:r>
              <a:rPr lang="es-ES" sz="2400" dirty="0" err="1"/>
              <a:t>table</a:t>
            </a:r>
            <a:r>
              <a:rPr lang="es-ES" sz="2400" dirty="0"/>
              <a:t> </a:t>
            </a:r>
            <a:r>
              <a:rPr lang="es-ES" sz="2400" dirty="0" err="1"/>
              <a:t>summarizes</a:t>
            </a:r>
            <a:r>
              <a:rPr lang="es-ES" sz="2400" dirty="0"/>
              <a:t> </a:t>
            </a:r>
            <a:r>
              <a:rPr lang="es-ES" sz="2400" dirty="0" err="1"/>
              <a:t>the</a:t>
            </a:r>
            <a:r>
              <a:rPr lang="es-ES" sz="2400" dirty="0"/>
              <a:t> </a:t>
            </a:r>
            <a:r>
              <a:rPr lang="es-ES" sz="2400" dirty="0" err="1"/>
              <a:t>main</a:t>
            </a:r>
            <a:r>
              <a:rPr lang="es-ES" sz="2400" dirty="0"/>
              <a:t> </a:t>
            </a:r>
            <a:r>
              <a:rPr lang="es-ES" sz="2400" dirty="0" err="1"/>
              <a:t>types</a:t>
            </a:r>
            <a:r>
              <a:rPr lang="es-ES" sz="2400" dirty="0"/>
              <a:t> of SST </a:t>
            </a:r>
            <a:r>
              <a:rPr lang="es-ES" sz="2400" dirty="0" err="1"/>
              <a:t>sensors</a:t>
            </a:r>
            <a:r>
              <a:rPr lang="es-ES" sz="2400" dirty="0"/>
              <a:t>,</a:t>
            </a:r>
            <a:r>
              <a:rPr lang="es-ES" sz="2400" baseline="0" dirty="0"/>
              <a:t> </a:t>
            </a:r>
            <a:r>
              <a:rPr lang="es-ES" sz="2400" baseline="0" dirty="0" err="1"/>
              <a:t>infrared</a:t>
            </a:r>
            <a:r>
              <a:rPr lang="es-ES" sz="2400" baseline="0" dirty="0"/>
              <a:t> vs </a:t>
            </a:r>
            <a:r>
              <a:rPr lang="es-ES" sz="2400" baseline="0" dirty="0" err="1"/>
              <a:t>microwave</a:t>
            </a:r>
            <a:r>
              <a:rPr lang="es-ES" sz="2400" baseline="0" dirty="0"/>
              <a:t>, polar-</a:t>
            </a:r>
            <a:r>
              <a:rPr lang="es-ES" sz="2400" baseline="0" dirty="0" err="1"/>
              <a:t>orbiting</a:t>
            </a:r>
            <a:r>
              <a:rPr lang="es-ES" sz="2400" baseline="0" dirty="0"/>
              <a:t> </a:t>
            </a:r>
            <a:r>
              <a:rPr lang="es-ES" sz="2400" baseline="0" dirty="0" err="1"/>
              <a:t>or</a:t>
            </a:r>
            <a:r>
              <a:rPr lang="es-ES" sz="2400" baseline="0" dirty="0"/>
              <a:t> </a:t>
            </a:r>
            <a:r>
              <a:rPr lang="es-ES" sz="2400" baseline="0" dirty="0" err="1"/>
              <a:t>geostationary</a:t>
            </a:r>
            <a:r>
              <a:rPr lang="es-ES" sz="2400" baseline="0" dirty="0"/>
              <a:t>, </a:t>
            </a:r>
            <a:r>
              <a:rPr lang="es-ES" sz="2400" baseline="0" dirty="0" err="1"/>
              <a:t>along</a:t>
            </a:r>
            <a:r>
              <a:rPr lang="es-ES" sz="2400" baseline="0" dirty="0"/>
              <a:t> </a:t>
            </a:r>
            <a:r>
              <a:rPr lang="es-ES" sz="2400" baseline="0" dirty="0" err="1"/>
              <a:t>with</a:t>
            </a:r>
            <a:r>
              <a:rPr lang="es-ES" sz="2400" baseline="0" dirty="0"/>
              <a:t> </a:t>
            </a:r>
            <a:r>
              <a:rPr lang="es-ES" sz="2400" baseline="0" dirty="0" err="1"/>
              <a:t>their</a:t>
            </a:r>
            <a:r>
              <a:rPr lang="es-ES" sz="2400" baseline="0" dirty="0"/>
              <a:t> </a:t>
            </a:r>
            <a:r>
              <a:rPr lang="es-ES" sz="2400" baseline="0" dirty="0" err="1"/>
              <a:t>typical</a:t>
            </a:r>
            <a:r>
              <a:rPr lang="es-ES" sz="2400" baseline="0" dirty="0"/>
              <a:t> </a:t>
            </a:r>
            <a:r>
              <a:rPr lang="es-ES" sz="2400" baseline="0" dirty="0" err="1"/>
              <a:t>resolutions</a:t>
            </a:r>
            <a:r>
              <a:rPr lang="es-ES" sz="2400" baseline="0" dirty="0"/>
              <a:t>, </a:t>
            </a:r>
            <a:r>
              <a:rPr lang="es-ES" sz="2400" baseline="0" dirty="0" err="1"/>
              <a:t>resampling</a:t>
            </a:r>
            <a:r>
              <a:rPr lang="es-ES" sz="2400" baseline="0" dirty="0"/>
              <a:t> </a:t>
            </a:r>
            <a:r>
              <a:rPr lang="es-ES" sz="2400" baseline="0" dirty="0" err="1"/>
              <a:t>interval</a:t>
            </a:r>
            <a:r>
              <a:rPr lang="es-ES" sz="2400" baseline="0" dirty="0"/>
              <a:t> , </a:t>
            </a:r>
            <a:r>
              <a:rPr lang="es-ES" sz="2400" baseline="0" dirty="0" err="1"/>
              <a:t>accuracy</a:t>
            </a:r>
            <a:r>
              <a:rPr lang="es-ES" sz="2400" baseline="0" dirty="0"/>
              <a:t>, and </a:t>
            </a:r>
            <a:r>
              <a:rPr lang="es-ES" sz="2400" baseline="0" dirty="0" err="1"/>
              <a:t>cloud</a:t>
            </a:r>
            <a:r>
              <a:rPr lang="es-ES" sz="2400" baseline="0" dirty="0"/>
              <a:t> </a:t>
            </a:r>
            <a:r>
              <a:rPr lang="es-ES" sz="2400" baseline="0" dirty="0" err="1"/>
              <a:t>effect</a:t>
            </a:r>
            <a:r>
              <a:rPr lang="es-ES" sz="2400" baseline="0" dirty="0"/>
              <a:t>.</a:t>
            </a:r>
            <a:endParaRPr lang="en-US" sz="2400"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8</a:t>
            </a:fld>
            <a:endParaRPr lang="en-US"/>
          </a:p>
        </p:txBody>
      </p:sp>
    </p:spTree>
    <p:extLst>
      <p:ext uri="{BB962C8B-B14F-4D97-AF65-F5344CB8AC3E}">
        <p14:creationId xmlns:p14="http://schemas.microsoft.com/office/powerpoint/2010/main" val="121227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400" dirty="0"/>
              <a:t>Let’s talk</a:t>
            </a:r>
            <a:r>
              <a:rPr lang="en-US" sz="2400" baseline="0" dirty="0"/>
              <a:t> about infrared measurements in more detail. </a:t>
            </a:r>
            <a:endParaRPr lang="en-US" sz="2400" baseline="0" noProof="1"/>
          </a:p>
          <a:p>
            <a:pPr>
              <a:spcBef>
                <a:spcPct val="0"/>
              </a:spcBef>
            </a:pPr>
            <a:r>
              <a:rPr lang="en-US" sz="2400" baseline="0" noProof="1"/>
              <a:t>SST has been measured using infrared sensors since 1978, it’s the longest running time-series of ocean satellite measurements.</a:t>
            </a:r>
            <a:endParaRPr lang="en-US" sz="2400" noProof="1"/>
          </a:p>
          <a:p>
            <a:pPr>
              <a:spcBef>
                <a:spcPct val="0"/>
              </a:spcBef>
            </a:pPr>
            <a:endParaRPr lang="en-US" sz="2400"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9</a:t>
            </a:fld>
            <a:endParaRPr lang="en-US"/>
          </a:p>
        </p:txBody>
      </p:sp>
    </p:spTree>
    <p:extLst>
      <p:ext uri="{BB962C8B-B14F-4D97-AF65-F5344CB8AC3E}">
        <p14:creationId xmlns:p14="http://schemas.microsoft.com/office/powerpoint/2010/main" val="365276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558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Narrow" panose="020B0606020202030204" pitchFamily="34" charset="0"/>
                <a:cs typeface="Arial" panose="020B0604020202020204" pitchFamily="34" charset="0"/>
              </a:defRPr>
            </a:lvl1pPr>
          </a:lstStyle>
          <a:p>
            <a:r>
              <a:rPr lang="en-US" dirty="0"/>
              <a:t>NOAA CoastWatch Satellite Course                                      http://coastwatch.noaa.gov</a:t>
            </a:r>
          </a:p>
        </p:txBody>
      </p:sp>
    </p:spTree>
    <p:extLst>
      <p:ext uri="{BB962C8B-B14F-4D97-AF65-F5344CB8AC3E}">
        <p14:creationId xmlns:p14="http://schemas.microsoft.com/office/powerpoint/2010/main" val="253449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mn-lt"/>
              </a:defRPr>
            </a:lvl1pPr>
            <a:lvl2pPr>
              <a:defRPr>
                <a:solidFill>
                  <a:schemeClr val="tx1">
                    <a:lumMod val="85000"/>
                    <a:lumOff val="15000"/>
                  </a:schemeClr>
                </a:solidFill>
                <a:latin typeface="+mn-lt"/>
              </a:defRPr>
            </a:lvl2pPr>
            <a:lvl3pPr>
              <a:defRPr>
                <a:solidFill>
                  <a:schemeClr val="tx1">
                    <a:lumMod val="85000"/>
                    <a:lumOff val="15000"/>
                  </a:schemeClr>
                </a:solidFill>
                <a:latin typeface="+mn-lt"/>
              </a:defRPr>
            </a:lvl3pPr>
            <a:lvl4pPr>
              <a:defRPr>
                <a:solidFill>
                  <a:schemeClr val="tx1">
                    <a:lumMod val="85000"/>
                    <a:lumOff val="15000"/>
                  </a:schemeClr>
                </a:solidFill>
                <a:latin typeface="+mn-lt"/>
              </a:defRPr>
            </a:lvl4pPr>
            <a:lvl5pPr>
              <a:defRPr>
                <a:solidFill>
                  <a:schemeClr val="tx1">
                    <a:lumMod val="85000"/>
                    <a:lumOff val="15000"/>
                  </a:schemeClr>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dirty="0"/>
              <a:t> </a:t>
            </a:r>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Narrow" panose="020B0606020202030204" pitchFamily="34" charset="0"/>
                <a:cs typeface="Arial" panose="020B0604020202020204" pitchFamily="34" charset="0"/>
              </a:defRPr>
            </a:lvl1pPr>
          </a:lstStyle>
          <a:p>
            <a:r>
              <a:rPr lang="en-US" dirty="0"/>
              <a:t>NOAA CoastWatch Satellite Course                                      http://coastwatch.noaa.gov</a:t>
            </a:r>
          </a:p>
        </p:txBody>
      </p:sp>
    </p:spTree>
    <p:extLst>
      <p:ext uri="{BB962C8B-B14F-4D97-AF65-F5344CB8AC3E}">
        <p14:creationId xmlns:p14="http://schemas.microsoft.com/office/powerpoint/2010/main" val="284914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Narrow" panose="020B0606020202030204" pitchFamily="34" charset="0"/>
                <a:cs typeface="Arial" panose="020B0604020202020204" pitchFamily="34" charset="0"/>
              </a:defRPr>
            </a:lvl1pPr>
          </a:lstStyle>
          <a:p>
            <a:r>
              <a:rPr lang="en-US" dirty="0"/>
              <a:t>NOAA CoastWatch Satellite Course                                      http://coastwatch.noaa.gov</a:t>
            </a:r>
          </a:p>
        </p:txBody>
      </p:sp>
    </p:spTree>
    <p:extLst>
      <p:ext uri="{BB962C8B-B14F-4D97-AF65-F5344CB8AC3E}">
        <p14:creationId xmlns:p14="http://schemas.microsoft.com/office/powerpoint/2010/main" val="5132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NOAA CoastWatch Satellite Course                                      http://coastwatch.noaa.gov</a:t>
            </a:r>
          </a:p>
        </p:txBody>
      </p:sp>
      <p:sp>
        <p:nvSpPr>
          <p:cNvPr id="6" name="Slide Number Placeholder 5"/>
          <p:cNvSpPr>
            <a:spLocks noGrp="1"/>
          </p:cNvSpPr>
          <p:nvPr>
            <p:ph type="sldNum" sz="quarter" idx="12"/>
          </p:nvPr>
        </p:nvSpPr>
        <p:spPr/>
        <p:txBody>
          <a:bodyPr/>
          <a:lstStyle/>
          <a:p>
            <a:fld id="{B7DEA255-4B50-DC4E-A8FE-F9F405AD0A43}" type="slidenum">
              <a:rPr lang="en-US" smtClean="0"/>
              <a:t>‹#›</a:t>
            </a:fld>
            <a:endParaRPr lang="en-US" dirty="0"/>
          </a:p>
        </p:txBody>
      </p:sp>
    </p:spTree>
    <p:extLst>
      <p:ext uri="{BB962C8B-B14F-4D97-AF65-F5344CB8AC3E}">
        <p14:creationId xmlns:p14="http://schemas.microsoft.com/office/powerpoint/2010/main" val="180042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2435606880"/>
      </p:ext>
    </p:extLst>
  </p:cSld>
  <p:clrMap bg1="lt1" tx1="dk1" bg2="lt2" tx2="dk2" accent1="accent1" accent2="accent2" accent3="accent3" accent4="accent4" accent5="accent5" accent6="accent6" hlink="hlink" folHlink="folHlink"/>
  <p:sldLayoutIdLst>
    <p:sldLayoutId id="2147483689" r:id="rId1"/>
  </p:sldLayoutIdLst>
  <p:hf sldNum="0"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4806" y="6418969"/>
            <a:ext cx="411480" cy="411480"/>
          </a:xfrm>
          <a:prstGeom prst="rect">
            <a:avLst/>
          </a:prstGeom>
        </p:spPr>
      </p:pic>
      <p:sp>
        <p:nvSpPr>
          <p:cNvPr id="9" name="Footer Placeholder 4">
            <a:extLst>
              <a:ext uri="{FF2B5EF4-FFF2-40B4-BE49-F238E27FC236}">
                <a16:creationId xmlns:a16="http://schemas.microsoft.com/office/drawing/2014/main" id="{D07EAAC7-B36E-EB49-8558-846117D336CC}"/>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Narrow" panose="020B0606020202030204" pitchFamily="34" charset="0"/>
                <a:cs typeface="Arial" panose="020B0604020202020204" pitchFamily="34" charset="0"/>
              </a:defRPr>
            </a:lvl1pPr>
          </a:lstStyle>
          <a:p>
            <a:r>
              <a:rPr lang="en-US" dirty="0"/>
              <a:t>NOAA CoastWatch Satellite Course                                      http://coastwatch.noaa.gov</a:t>
            </a:r>
          </a:p>
        </p:txBody>
      </p:sp>
    </p:spTree>
    <p:extLst>
      <p:ext uri="{BB962C8B-B14F-4D97-AF65-F5344CB8AC3E}">
        <p14:creationId xmlns:p14="http://schemas.microsoft.com/office/powerpoint/2010/main" val="13163495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5" r:id="rId3"/>
    <p:sldLayoutId id="2147483711" r:id="rId4"/>
  </p:sldLayoutIdLst>
  <p:hf sldNum="0" hdr="0" dt="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0.xml"/><Relationship Id="rId9" Type="http://schemas.openxmlformats.org/officeDocument/2006/relationships/image" Target="../media/image16.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4.m4a"/><Relationship Id="rId7" Type="http://schemas.openxmlformats.org/officeDocument/2006/relationships/image" Target="../media/image32.gif"/><Relationship Id="rId2" Type="http://schemas.openxmlformats.org/officeDocument/2006/relationships/video" Target="file://localhost/Users/CaraWilson/OldLaptop/Documents/Presentations/satclass2010/5_tcc_mon_mean_Animation.gif" TargetMode="External"/><Relationship Id="rId1" Type="http://schemas.microsoft.com/office/2007/relationships/media" Target="file://localhost/Users/CaraWilson/OldLaptop/Documents/Presentations/satclass2010/5_tcc_mon_mean_Animation.gif" TargetMode="Externa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notesSlide" Target="../notesSlides/notesSlide20.xml"/><Relationship Id="rId9" Type="http://schemas.openxmlformats.org/officeDocument/2006/relationships/image" Target="../media/image16.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1.png"/><Relationship Id="rId11" Type="http://schemas.openxmlformats.org/officeDocument/2006/relationships/image" Target="../media/image5.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29.xm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7.png"/><Relationship Id="rId11" Type="http://schemas.openxmlformats.org/officeDocument/2006/relationships/image" Target="../media/image5.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notesSlide" Target="../notesSlides/notesSlide30.xml"/><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star.nesdis.noaa.gov/sod/sst/squam/index.php" TargetMode="External"/><Relationship Id="rId5" Type="http://schemas.openxmlformats.org/officeDocument/2006/relationships/image" Target="../media/image5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9075" y="2408460"/>
            <a:ext cx="5888525" cy="829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7" name="Text Placeholder 2">
            <a:extLst>
              <a:ext uri="{FF2B5EF4-FFF2-40B4-BE49-F238E27FC236}">
                <a16:creationId xmlns:a16="http://schemas.microsoft.com/office/drawing/2014/main" id="{3EA2AD30-13EE-F34A-8C84-27BC587F7FCC}"/>
              </a:ext>
            </a:extLst>
          </p:cNvPr>
          <p:cNvSpPr txBox="1">
            <a:spLocks/>
          </p:cNvSpPr>
          <p:nvPr/>
        </p:nvSpPr>
        <p:spPr>
          <a:xfrm>
            <a:off x="4974167" y="2667400"/>
            <a:ext cx="5789083" cy="2677629"/>
          </a:xfrm>
          <a:prstGeom prst="rect">
            <a:avLst/>
          </a:prstGeom>
        </p:spPr>
        <p:txBody>
          <a:bodyPr/>
          <a:lstStyle>
            <a:lvl1pPr marL="0" indent="0" algn="l" defTabSz="457200" rtl="0" eaLnBrk="1" latinLnBrk="0" hangingPunct="1">
              <a:spcBef>
                <a:spcPct val="20000"/>
              </a:spcBef>
              <a:buFont typeface="Arial"/>
              <a:buNone/>
              <a:defRPr sz="2400" kern="1200">
                <a:solidFill>
                  <a:schemeClr val="tx1">
                    <a:lumMod val="85000"/>
                    <a:lumOff val="15000"/>
                  </a:schemeClr>
                </a:solidFill>
                <a:latin typeface="+mj-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19" name="Title 18">
            <a:extLst>
              <a:ext uri="{FF2B5EF4-FFF2-40B4-BE49-F238E27FC236}">
                <a16:creationId xmlns:a16="http://schemas.microsoft.com/office/drawing/2014/main" id="{DD403447-E110-5E4A-BA3C-1D398969284E}"/>
              </a:ext>
            </a:extLst>
          </p:cNvPr>
          <p:cNvSpPr>
            <a:spLocks noGrp="1"/>
          </p:cNvSpPr>
          <p:nvPr>
            <p:ph type="title"/>
          </p:nvPr>
        </p:nvSpPr>
        <p:spPr>
          <a:xfrm>
            <a:off x="3168251" y="1312939"/>
            <a:ext cx="7313491" cy="788734"/>
          </a:xfrm>
        </p:spPr>
        <p:txBody>
          <a:bodyPr/>
          <a:lstStyle/>
          <a:p>
            <a:pPr algn="ctr"/>
            <a:r>
              <a:rPr lang="en-US" sz="5400" noProof="0" dirty="0">
                <a:latin typeface="Arial Narrow" panose="020B0606020202030204" pitchFamily="34" charset="0"/>
              </a:rPr>
              <a:t>Sea Surface Temperature</a:t>
            </a:r>
            <a:br>
              <a:rPr lang="en-US" sz="5400" noProof="0" dirty="0">
                <a:latin typeface="Arial Narrow" panose="020B0606020202030204" pitchFamily="34" charset="0"/>
              </a:rPr>
            </a:br>
            <a:r>
              <a:rPr lang="en-US" sz="4400" noProof="0" dirty="0">
                <a:latin typeface="Arial Narrow" panose="020B0606020202030204" pitchFamily="34" charset="0"/>
              </a:rPr>
              <a:t/>
            </a:r>
            <a:br>
              <a:rPr lang="en-US" sz="4400" noProof="0" dirty="0">
                <a:latin typeface="Arial Narrow" panose="020B0606020202030204" pitchFamily="34" charset="0"/>
              </a:rPr>
            </a:br>
            <a:r>
              <a:rPr lang="en-US" sz="3600" noProof="0" dirty="0">
                <a:latin typeface="Arial Narrow" panose="020B0606020202030204" pitchFamily="34" charset="0"/>
              </a:rPr>
              <a:t>NOAA CoastWatch Satellite Course</a:t>
            </a:r>
            <a:r>
              <a:rPr lang="en-US" sz="4400" noProof="0" dirty="0">
                <a:latin typeface="Arial Narrow" panose="020B0606020202030204" pitchFamily="34" charset="0"/>
              </a:rPr>
              <a:t/>
            </a:r>
            <a:br>
              <a:rPr lang="en-US" sz="4400" noProof="0" dirty="0">
                <a:latin typeface="Arial Narrow" panose="020B0606020202030204" pitchFamily="34" charset="0"/>
              </a:rPr>
            </a:br>
            <a:endParaRPr lang="en-US" sz="4400" noProof="0" dirty="0">
              <a:latin typeface="Arial Narrow" panose="020B0606020202030204" pitchFamily="34" charset="0"/>
            </a:endParaRPr>
          </a:p>
        </p:txBody>
      </p:sp>
      <p:sp>
        <p:nvSpPr>
          <p:cNvPr id="21"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362343"/>
            <a:ext cx="7313083" cy="577850"/>
          </a:xfrm>
        </p:spPr>
        <p:txBody>
          <a:bodyPr>
            <a:noAutofit/>
          </a:bodyPr>
          <a:lstStyle/>
          <a:p>
            <a:r>
              <a:rPr lang="en-US" noProof="0" dirty="0">
                <a:latin typeface="Arial Narrow" panose="020B0606020202030204" pitchFamily="34" charset="0"/>
              </a:rPr>
              <a:t>Last Updated: </a:t>
            </a:r>
            <a:r>
              <a:rPr lang="en-US" dirty="0">
                <a:latin typeface="Arial Narrow" panose="020B0606020202030204" pitchFamily="34" charset="0"/>
              </a:rPr>
              <a:t>8/25/2020</a:t>
            </a:r>
            <a:endParaRPr lang="en-US" noProof="0" dirty="0">
              <a:latin typeface="Arial Narrow" panose="020B0606020202030204" pitchFamily="34" charset="0"/>
            </a:endParaRPr>
          </a:p>
          <a:p>
            <a:endParaRPr lang="en-US" noProof="0" dirty="0">
              <a:latin typeface="Arial Narrow" panose="020B0606020202030204" pitchFamily="34" charset="0"/>
            </a:endParaRPr>
          </a:p>
        </p:txBody>
      </p:sp>
      <p:pic>
        <p:nvPicPr>
          <p:cNvPr id="4" name="Audio 3">
            <a:hlinkClick r:id="" action="ppaction://media"/>
            <a:extLst>
              <a:ext uri="{FF2B5EF4-FFF2-40B4-BE49-F238E27FC236}">
                <a16:creationId xmlns:a16="http://schemas.microsoft.com/office/drawing/2014/main" id="{9B51FF7B-830D-954C-968F-99B2C4FFB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1033141"/>
      </p:ext>
    </p:extLst>
  </p:cSld>
  <p:clrMapOvr>
    <a:masterClrMapping/>
  </p:clrMapOvr>
  <mc:AlternateContent xmlns:mc="http://schemas.openxmlformats.org/markup-compatibility/2006" xmlns:p14="http://schemas.microsoft.com/office/powerpoint/2010/main">
    <mc:Choice Requires="p14">
      <p:transition spd="slow" p14:dur="2000" advTm="29600"/>
    </mc:Choice>
    <mc:Fallback xmlns="">
      <p:transition spd="slow" advTm="2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18" name="Google Shape;453;p13">
            <a:extLst>
              <a:ext uri="{FF2B5EF4-FFF2-40B4-BE49-F238E27FC236}">
                <a16:creationId xmlns:a16="http://schemas.microsoft.com/office/drawing/2014/main" id="{5DC2982A-5FF0-A44D-A61E-594DBC744420}"/>
              </a:ext>
            </a:extLst>
          </p:cNvPr>
          <p:cNvPicPr preferRelativeResize="0"/>
          <p:nvPr/>
        </p:nvPicPr>
        <p:blipFill rotWithShape="1">
          <a:blip r:embed="rId5">
            <a:alphaModFix/>
          </a:blip>
          <a:srcRect/>
          <a:stretch/>
        </p:blipFill>
        <p:spPr>
          <a:xfrm>
            <a:off x="1524000" y="2143433"/>
            <a:ext cx="8690500" cy="4161906"/>
          </a:xfrm>
          <a:prstGeom prst="rect">
            <a:avLst/>
          </a:prstGeom>
          <a:noFill/>
          <a:ln>
            <a:noFill/>
          </a:ln>
        </p:spPr>
      </p:pic>
      <p:sp>
        <p:nvSpPr>
          <p:cNvPr id="19" name="Google Shape;454;p13">
            <a:extLst>
              <a:ext uri="{FF2B5EF4-FFF2-40B4-BE49-F238E27FC236}">
                <a16:creationId xmlns:a16="http://schemas.microsoft.com/office/drawing/2014/main" id="{238D23F8-0B09-0545-B1EA-7E4D19ED8175}"/>
              </a:ext>
            </a:extLst>
          </p:cNvPr>
          <p:cNvSpPr txBox="1">
            <a:spLocks noGrp="1"/>
          </p:cNvSpPr>
          <p:nvPr>
            <p:ph type="title"/>
          </p:nvPr>
        </p:nvSpPr>
        <p:spPr>
          <a:xfrm>
            <a:off x="528298" y="11557"/>
            <a:ext cx="10515600" cy="1325563"/>
          </a:xfrm>
          <a:prstGeom prst="rect">
            <a:avLst/>
          </a:prstGeom>
          <a:noFill/>
          <a:ln>
            <a:noFill/>
          </a:ln>
        </p:spPr>
        <p:txBody>
          <a:bodyPr spcFirstLastPara="1" wrap="square" lIns="91425" tIns="45700" rIns="91425" bIns="45700" anchor="ctr" anchorCtr="0">
            <a:noAutofit/>
          </a:bodyPr>
          <a:lstStyle/>
          <a:p>
            <a:pPr lvl="0">
              <a:spcBef>
                <a:spcPts val="0"/>
              </a:spcBef>
              <a:buClr>
                <a:srgbClr val="1E4E79"/>
              </a:buClr>
              <a:buSzPts val="3200"/>
            </a:pPr>
            <a:r>
              <a:rPr lang="en-US"/>
              <a:t>Reminder: Infrared passes through narrow atmospheric windows </a:t>
            </a:r>
            <a:endParaRPr sz="3200" i="1">
              <a:latin typeface="Calibri"/>
              <a:ea typeface="Calibri"/>
              <a:cs typeface="Calibri"/>
              <a:sym typeface="Calibri"/>
            </a:endParaRPr>
          </a:p>
        </p:txBody>
      </p:sp>
      <p:sp>
        <p:nvSpPr>
          <p:cNvPr id="20" name="Google Shape;455;p13">
            <a:extLst>
              <a:ext uri="{FF2B5EF4-FFF2-40B4-BE49-F238E27FC236}">
                <a16:creationId xmlns:a16="http://schemas.microsoft.com/office/drawing/2014/main" id="{61F746D6-B939-484C-983D-84CD825E40AC}"/>
              </a:ext>
            </a:extLst>
          </p:cNvPr>
          <p:cNvSpPr/>
          <p:nvPr/>
        </p:nvSpPr>
        <p:spPr>
          <a:xfrm>
            <a:off x="838201" y="983028"/>
            <a:ext cx="9701982" cy="830956"/>
          </a:xfrm>
          <a:prstGeom prst="rect">
            <a:avLst/>
          </a:prstGeom>
          <a:noFill/>
          <a:ln>
            <a:noFill/>
          </a:ln>
        </p:spPr>
        <p:txBody>
          <a:bodyPr spcFirstLastPara="1" wrap="square" lIns="91425" tIns="45700" rIns="91425" bIns="45700" anchor="t" anchorCtr="0">
            <a:spAutoFit/>
          </a:bodyPr>
          <a:lstStyle/>
          <a:p>
            <a:pPr marL="0" lvl="1"/>
            <a:r>
              <a:rPr lang="en-US" sz="2400">
                <a:solidFill>
                  <a:srgbClr val="262626"/>
                </a:solidFill>
                <a:latin typeface="Calibri"/>
                <a:ea typeface="Calibri"/>
                <a:cs typeface="Calibri"/>
                <a:sym typeface="Calibri"/>
              </a:rPr>
              <a:t>H</a:t>
            </a:r>
            <a:r>
              <a:rPr lang="en-US" sz="2400" b="0" i="0" u="none" strike="noStrike" cap="none">
                <a:solidFill>
                  <a:srgbClr val="262626"/>
                </a:solidFill>
                <a:latin typeface="Calibri"/>
                <a:ea typeface="Calibri"/>
                <a:cs typeface="Calibri"/>
                <a:sym typeface="Calibri"/>
              </a:rPr>
              <a:t>igh transmittance occurs in narrow bands in the infrared. </a:t>
            </a:r>
          </a:p>
          <a:p>
            <a:pPr marL="0" lvl="1"/>
            <a:r>
              <a:rPr lang="en-US" sz="2400" b="0" i="0" u="none" strike="noStrike" cap="none">
                <a:solidFill>
                  <a:srgbClr val="262626"/>
                </a:solidFill>
                <a:latin typeface="Calibri"/>
                <a:ea typeface="Calibri"/>
                <a:cs typeface="Calibri"/>
                <a:sym typeface="Calibri"/>
              </a:rPr>
              <a:t>These “optical windows” overlap the </a:t>
            </a:r>
            <a:r>
              <a:rPr lang="en-US" sz="2400">
                <a:solidFill>
                  <a:srgbClr val="262626"/>
                </a:solidFill>
                <a:latin typeface="Calibri"/>
                <a:ea typeface="Calibri"/>
                <a:cs typeface="Calibri"/>
                <a:sym typeface="Calibri"/>
              </a:rPr>
              <a:t>infrared emissions of the </a:t>
            </a:r>
            <a:r>
              <a:rPr lang="en-US" sz="2400" i="0" u="none" strike="noStrike" cap="none">
                <a:solidFill>
                  <a:srgbClr val="262626"/>
                </a:solidFill>
                <a:latin typeface="Calibri"/>
                <a:ea typeface="Calibri"/>
                <a:cs typeface="Calibri"/>
                <a:sym typeface="Calibri"/>
              </a:rPr>
              <a:t>Earth. </a:t>
            </a:r>
            <a:endParaRPr sz="2400"/>
          </a:p>
        </p:txBody>
      </p:sp>
      <p:sp>
        <p:nvSpPr>
          <p:cNvPr id="21" name="Google Shape;456;p13">
            <a:extLst>
              <a:ext uri="{FF2B5EF4-FFF2-40B4-BE49-F238E27FC236}">
                <a16:creationId xmlns:a16="http://schemas.microsoft.com/office/drawing/2014/main" id="{B1721A28-4A56-3B42-891A-28357BAB54E7}"/>
              </a:ext>
            </a:extLst>
          </p:cNvPr>
          <p:cNvSpPr/>
          <p:nvPr/>
        </p:nvSpPr>
        <p:spPr>
          <a:xfrm>
            <a:off x="3893866" y="2497395"/>
            <a:ext cx="1233629" cy="1179871"/>
          </a:xfrm>
          <a:prstGeom prst="rect">
            <a:avLst/>
          </a:prstGeom>
          <a:solidFill>
            <a:schemeClr val="accent1">
              <a:alpha val="57647"/>
            </a:schemeClr>
          </a:soli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458;p13">
            <a:extLst>
              <a:ext uri="{FF2B5EF4-FFF2-40B4-BE49-F238E27FC236}">
                <a16:creationId xmlns:a16="http://schemas.microsoft.com/office/drawing/2014/main" id="{9474A063-0FB1-3843-ABE7-E7693200A527}"/>
              </a:ext>
            </a:extLst>
          </p:cNvPr>
          <p:cNvSpPr txBox="1"/>
          <p:nvPr/>
        </p:nvSpPr>
        <p:spPr>
          <a:xfrm>
            <a:off x="1484508" y="2083302"/>
            <a:ext cx="854849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a:solidFill>
                  <a:schemeClr val="dk1"/>
                </a:solidFill>
                <a:latin typeface="Arial"/>
                <a:ea typeface="Arial"/>
                <a:cs typeface="Arial"/>
                <a:sym typeface="Arial"/>
              </a:rPr>
              <a:t>Atmospheric Transmission</a:t>
            </a:r>
            <a:endParaRPr/>
          </a:p>
        </p:txBody>
      </p:sp>
      <p:sp>
        <p:nvSpPr>
          <p:cNvPr id="23" name="Google Shape;459;p13">
            <a:extLst>
              <a:ext uri="{FF2B5EF4-FFF2-40B4-BE49-F238E27FC236}">
                <a16:creationId xmlns:a16="http://schemas.microsoft.com/office/drawing/2014/main" id="{9E677FE0-9FB7-FA41-9595-B2F8FF44EDA0}"/>
              </a:ext>
            </a:extLst>
          </p:cNvPr>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 name="Google Shape;460;p13">
            <a:extLst>
              <a:ext uri="{FF2B5EF4-FFF2-40B4-BE49-F238E27FC236}">
                <a16:creationId xmlns:a16="http://schemas.microsoft.com/office/drawing/2014/main" id="{1D68FFE5-917C-9444-AC5B-C84591B7EA03}"/>
              </a:ext>
            </a:extLst>
          </p:cNvPr>
          <p:cNvGrpSpPr/>
          <p:nvPr/>
        </p:nvGrpSpPr>
        <p:grpSpPr>
          <a:xfrm>
            <a:off x="2162038" y="3819687"/>
            <a:ext cx="7791450" cy="2492714"/>
            <a:chOff x="2241550" y="3819687"/>
            <a:chExt cx="7791450" cy="2492714"/>
          </a:xfrm>
        </p:grpSpPr>
        <p:cxnSp>
          <p:nvCxnSpPr>
            <p:cNvPr id="25" name="Google Shape;461;p13">
              <a:extLst>
                <a:ext uri="{FF2B5EF4-FFF2-40B4-BE49-F238E27FC236}">
                  <a16:creationId xmlns:a16="http://schemas.microsoft.com/office/drawing/2014/main" id="{315F6D6B-366C-5940-9C29-36B3C0EFC0DF}"/>
                </a:ext>
              </a:extLst>
            </p:cNvPr>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26" name="Google Shape;462;p13">
              <a:extLst>
                <a:ext uri="{FF2B5EF4-FFF2-40B4-BE49-F238E27FC236}">
                  <a16:creationId xmlns:a16="http://schemas.microsoft.com/office/drawing/2014/main" id="{710EE890-77F1-994E-8E3E-7538CB325600}"/>
                </a:ext>
              </a:extLst>
            </p:cNvPr>
            <p:cNvGrpSpPr/>
            <p:nvPr/>
          </p:nvGrpSpPr>
          <p:grpSpPr>
            <a:xfrm>
              <a:off x="2353512" y="3819687"/>
              <a:ext cx="7332234" cy="2492714"/>
              <a:chOff x="2353512" y="3819687"/>
              <a:chExt cx="7332234" cy="2492714"/>
            </a:xfrm>
          </p:grpSpPr>
          <p:sp>
            <p:nvSpPr>
              <p:cNvPr id="27" name="Google Shape;463;p13">
                <a:extLst>
                  <a:ext uri="{FF2B5EF4-FFF2-40B4-BE49-F238E27FC236}">
                    <a16:creationId xmlns:a16="http://schemas.microsoft.com/office/drawing/2014/main" id="{73003FC7-BD8B-1C4D-AF4B-9F55C0A0D56E}"/>
                  </a:ext>
                </a:extLst>
              </p:cNvPr>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464;p13">
                <a:extLst>
                  <a:ext uri="{FF2B5EF4-FFF2-40B4-BE49-F238E27FC236}">
                    <a16:creationId xmlns:a16="http://schemas.microsoft.com/office/drawing/2014/main" id="{C1D30E13-8CBA-474D-9FEE-C2125B0B190F}"/>
                  </a:ext>
                </a:extLst>
              </p:cNvPr>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 name="Google Shape;465;p13">
                <a:extLst>
                  <a:ext uri="{FF2B5EF4-FFF2-40B4-BE49-F238E27FC236}">
                    <a16:creationId xmlns:a16="http://schemas.microsoft.com/office/drawing/2014/main" id="{5C8DC543-9098-414A-98CA-929ADA054CD2}"/>
                  </a:ext>
                </a:extLst>
              </p:cNvPr>
              <p:cNvGrpSpPr/>
              <p:nvPr/>
            </p:nvGrpSpPr>
            <p:grpSpPr>
              <a:xfrm>
                <a:off x="2353512" y="4521902"/>
                <a:ext cx="7332234" cy="1790499"/>
                <a:chOff x="2353512" y="4278827"/>
                <a:chExt cx="7332234" cy="1790499"/>
              </a:xfrm>
            </p:grpSpPr>
            <p:sp>
              <p:nvSpPr>
                <p:cNvPr id="30" name="Google Shape;466;p13">
                  <a:extLst>
                    <a:ext uri="{FF2B5EF4-FFF2-40B4-BE49-F238E27FC236}">
                      <a16:creationId xmlns:a16="http://schemas.microsoft.com/office/drawing/2014/main" id="{8E18A903-3D28-8D46-BAFE-ACBC818614E9}"/>
                    </a:ext>
                  </a:extLst>
                </p:cNvPr>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 name="Google Shape;467;p13">
                  <a:extLst>
                    <a:ext uri="{FF2B5EF4-FFF2-40B4-BE49-F238E27FC236}">
                      <a16:creationId xmlns:a16="http://schemas.microsoft.com/office/drawing/2014/main" id="{DD63C2C4-3FEB-A442-BD4E-01ADF0A18FE4}"/>
                    </a:ext>
                  </a:extLst>
                </p:cNvPr>
                <p:cNvGrpSpPr/>
                <p:nvPr/>
              </p:nvGrpSpPr>
              <p:grpSpPr>
                <a:xfrm>
                  <a:off x="2353512" y="4794567"/>
                  <a:ext cx="7332234" cy="1274759"/>
                  <a:chOff x="2353512" y="4794567"/>
                  <a:chExt cx="7332234" cy="1274759"/>
                </a:xfrm>
              </p:grpSpPr>
              <p:sp>
                <p:nvSpPr>
                  <p:cNvPr id="32" name="Google Shape;468;p13">
                    <a:extLst>
                      <a:ext uri="{FF2B5EF4-FFF2-40B4-BE49-F238E27FC236}">
                        <a16:creationId xmlns:a16="http://schemas.microsoft.com/office/drawing/2014/main" id="{C3F16C85-030F-EB4C-BB04-1DBDE0F76CCA}"/>
                      </a:ext>
                    </a:extLst>
                  </p:cNvPr>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EMR Intensity</a:t>
                    </a:r>
                    <a:endParaRPr/>
                  </a:p>
                </p:txBody>
              </p:sp>
              <p:cxnSp>
                <p:nvCxnSpPr>
                  <p:cNvPr id="33" name="Google Shape;469;p13">
                    <a:extLst>
                      <a:ext uri="{FF2B5EF4-FFF2-40B4-BE49-F238E27FC236}">
                        <a16:creationId xmlns:a16="http://schemas.microsoft.com/office/drawing/2014/main" id="{153D3EF6-BFF7-5C49-BE9D-4ADCCCB46C21}"/>
                      </a:ext>
                    </a:extLst>
                  </p:cNvPr>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34" name="Google Shape;470;p13">
                    <a:extLst>
                      <a:ext uri="{FF2B5EF4-FFF2-40B4-BE49-F238E27FC236}">
                        <a16:creationId xmlns:a16="http://schemas.microsoft.com/office/drawing/2014/main" id="{F46CCAE4-FF1A-F241-A018-4143EE3D6A79}"/>
                      </a:ext>
                    </a:extLst>
                  </p:cNvPr>
                  <p:cNvGrpSpPr/>
                  <p:nvPr/>
                </p:nvGrpSpPr>
                <p:grpSpPr>
                  <a:xfrm>
                    <a:off x="2353512" y="4794567"/>
                    <a:ext cx="7332234" cy="1274759"/>
                    <a:chOff x="2353512" y="4794567"/>
                    <a:chExt cx="7332234" cy="1274759"/>
                  </a:xfrm>
                </p:grpSpPr>
                <p:grpSp>
                  <p:nvGrpSpPr>
                    <p:cNvPr id="39" name="Google Shape;471;p13">
                      <a:extLst>
                        <a:ext uri="{FF2B5EF4-FFF2-40B4-BE49-F238E27FC236}">
                          <a16:creationId xmlns:a16="http://schemas.microsoft.com/office/drawing/2014/main" id="{566F102D-FAA3-8240-A51A-0090909A7026}"/>
                        </a:ext>
                      </a:extLst>
                    </p:cNvPr>
                    <p:cNvGrpSpPr/>
                    <p:nvPr/>
                  </p:nvGrpSpPr>
                  <p:grpSpPr>
                    <a:xfrm>
                      <a:off x="3105894" y="4794568"/>
                      <a:ext cx="6579852" cy="1274758"/>
                      <a:chOff x="2973636" y="4860629"/>
                      <a:chExt cx="6579852" cy="1274758"/>
                    </a:xfrm>
                  </p:grpSpPr>
                  <p:grpSp>
                    <p:nvGrpSpPr>
                      <p:cNvPr id="42" name="Google Shape;472;p13">
                        <a:extLst>
                          <a:ext uri="{FF2B5EF4-FFF2-40B4-BE49-F238E27FC236}">
                            <a16:creationId xmlns:a16="http://schemas.microsoft.com/office/drawing/2014/main" id="{EE7CCCE1-EB33-9B47-B7B3-0AB9BB8A82D2}"/>
                          </a:ext>
                        </a:extLst>
                      </p:cNvPr>
                      <p:cNvGrpSpPr/>
                      <p:nvPr/>
                    </p:nvGrpSpPr>
                    <p:grpSpPr>
                      <a:xfrm>
                        <a:off x="2973636" y="4860629"/>
                        <a:ext cx="4012674" cy="1273511"/>
                        <a:chOff x="3091882" y="2831956"/>
                        <a:chExt cx="4012674" cy="1273511"/>
                      </a:xfrm>
                    </p:grpSpPr>
                    <p:pic>
                      <p:nvPicPr>
                        <p:cNvPr id="48" name="Google Shape;473;p13">
                          <a:extLst>
                            <a:ext uri="{FF2B5EF4-FFF2-40B4-BE49-F238E27FC236}">
                              <a16:creationId xmlns:a16="http://schemas.microsoft.com/office/drawing/2014/main" id="{0AFD3C18-CB49-F644-B9AA-8048A25B390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091882" y="2831957"/>
                          <a:ext cx="2262542" cy="1272551"/>
                        </a:xfrm>
                        <a:prstGeom prst="rect">
                          <a:avLst/>
                        </a:prstGeom>
                        <a:noFill/>
                        <a:ln>
                          <a:noFill/>
                        </a:ln>
                      </p:spPr>
                    </p:pic>
                    <p:pic>
                      <p:nvPicPr>
                        <p:cNvPr id="49" name="Google Shape;474;p13">
                          <a:extLst>
                            <a:ext uri="{FF2B5EF4-FFF2-40B4-BE49-F238E27FC236}">
                              <a16:creationId xmlns:a16="http://schemas.microsoft.com/office/drawing/2014/main" id="{6691FD89-A2DA-374F-9EFD-A8A0F44DD30A}"/>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219131" y="2831956"/>
                          <a:ext cx="886841" cy="1272551"/>
                        </a:xfrm>
                        <a:prstGeom prst="rect">
                          <a:avLst/>
                        </a:prstGeom>
                        <a:noFill/>
                        <a:ln>
                          <a:noFill/>
                        </a:ln>
                      </p:spPr>
                    </p:pic>
                    <p:pic>
                      <p:nvPicPr>
                        <p:cNvPr id="50" name="Google Shape;475;p13">
                          <a:extLst>
                            <a:ext uri="{FF2B5EF4-FFF2-40B4-BE49-F238E27FC236}">
                              <a16:creationId xmlns:a16="http://schemas.microsoft.com/office/drawing/2014/main" id="{A086DC90-8195-4C48-AE13-E06CC2D1E482}"/>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995184" y="2832916"/>
                          <a:ext cx="2109372" cy="1272551"/>
                        </a:xfrm>
                        <a:prstGeom prst="rect">
                          <a:avLst/>
                        </a:prstGeom>
                        <a:noFill/>
                        <a:ln>
                          <a:noFill/>
                        </a:ln>
                      </p:spPr>
                    </p:pic>
                  </p:grpSp>
                  <p:grpSp>
                    <p:nvGrpSpPr>
                      <p:cNvPr id="43" name="Google Shape;476;p13">
                        <a:extLst>
                          <a:ext uri="{FF2B5EF4-FFF2-40B4-BE49-F238E27FC236}">
                            <a16:creationId xmlns:a16="http://schemas.microsoft.com/office/drawing/2014/main" id="{A016FA81-3BB5-8E46-A02E-C11DB554EF68}"/>
                          </a:ext>
                        </a:extLst>
                      </p:cNvPr>
                      <p:cNvGrpSpPr/>
                      <p:nvPr/>
                    </p:nvGrpSpPr>
                    <p:grpSpPr>
                      <a:xfrm>
                        <a:off x="6641433" y="4860629"/>
                        <a:ext cx="2912055" cy="1274758"/>
                        <a:chOff x="6641433" y="4860629"/>
                        <a:chExt cx="2912055" cy="1274758"/>
                      </a:xfrm>
                    </p:grpSpPr>
                    <p:pic>
                      <p:nvPicPr>
                        <p:cNvPr id="44" name="Google Shape;477;p13">
                          <a:extLst>
                            <a:ext uri="{FF2B5EF4-FFF2-40B4-BE49-F238E27FC236}">
                              <a16:creationId xmlns:a16="http://schemas.microsoft.com/office/drawing/2014/main" id="{D6C5B204-2B92-F944-8094-B30DDEFB0114}"/>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423522" y="4862836"/>
                          <a:ext cx="1129966" cy="1272551"/>
                        </a:xfrm>
                        <a:prstGeom prst="rect">
                          <a:avLst/>
                        </a:prstGeom>
                        <a:noFill/>
                        <a:ln>
                          <a:noFill/>
                        </a:ln>
                      </p:spPr>
                    </p:pic>
                    <p:pic>
                      <p:nvPicPr>
                        <p:cNvPr id="45" name="Google Shape;478;p13">
                          <a:extLst>
                            <a:ext uri="{FF2B5EF4-FFF2-40B4-BE49-F238E27FC236}">
                              <a16:creationId xmlns:a16="http://schemas.microsoft.com/office/drawing/2014/main" id="{4F393249-335C-F649-93D4-C8987488B710}"/>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641433" y="4860629"/>
                          <a:ext cx="1027707" cy="1272551"/>
                        </a:xfrm>
                        <a:prstGeom prst="rect">
                          <a:avLst/>
                        </a:prstGeom>
                        <a:noFill/>
                        <a:ln>
                          <a:noFill/>
                        </a:ln>
                      </p:spPr>
                    </p:pic>
                    <p:pic>
                      <p:nvPicPr>
                        <p:cNvPr id="46" name="Google Shape;479;p13">
                          <a:extLst>
                            <a:ext uri="{FF2B5EF4-FFF2-40B4-BE49-F238E27FC236}">
                              <a16:creationId xmlns:a16="http://schemas.microsoft.com/office/drawing/2014/main" id="{1608B0D1-0A04-E941-8417-61DF82671724}"/>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519980" y="4862346"/>
                          <a:ext cx="1027707" cy="1272551"/>
                        </a:xfrm>
                        <a:prstGeom prst="rect">
                          <a:avLst/>
                        </a:prstGeom>
                        <a:noFill/>
                        <a:ln>
                          <a:noFill/>
                        </a:ln>
                      </p:spPr>
                    </p:pic>
                  </p:grpSp>
                </p:grpSp>
                <p:pic>
                  <p:nvPicPr>
                    <p:cNvPr id="40" name="Google Shape;481;p13">
                      <a:extLst>
                        <a:ext uri="{FF2B5EF4-FFF2-40B4-BE49-F238E27FC236}">
                          <a16:creationId xmlns:a16="http://schemas.microsoft.com/office/drawing/2014/main" id="{6C113F41-DADC-7D46-B47E-A8414FE2F30C}"/>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397042" y="4794568"/>
                      <a:ext cx="963059" cy="1272551"/>
                    </a:xfrm>
                    <a:prstGeom prst="rect">
                      <a:avLst/>
                    </a:prstGeom>
                    <a:noFill/>
                    <a:ln>
                      <a:noFill/>
                    </a:ln>
                  </p:spPr>
                </p:pic>
                <p:pic>
                  <p:nvPicPr>
                    <p:cNvPr id="41" name="Google Shape;482;p13">
                      <a:extLst>
                        <a:ext uri="{FF2B5EF4-FFF2-40B4-BE49-F238E27FC236}">
                          <a16:creationId xmlns:a16="http://schemas.microsoft.com/office/drawing/2014/main" id="{EC0CC070-84E6-454D-965F-A48190E5E922}"/>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353512" y="4794567"/>
                      <a:ext cx="79264" cy="1272551"/>
                    </a:xfrm>
                    <a:prstGeom prst="rect">
                      <a:avLst/>
                    </a:prstGeom>
                    <a:noFill/>
                    <a:ln>
                      <a:noFill/>
                    </a:ln>
                  </p:spPr>
                </p:pic>
              </p:grpSp>
              <p:sp>
                <p:nvSpPr>
                  <p:cNvPr id="37" name="Google Shape;485;p13">
                    <a:extLst>
                      <a:ext uri="{FF2B5EF4-FFF2-40B4-BE49-F238E27FC236}">
                        <a16:creationId xmlns:a16="http://schemas.microsoft.com/office/drawing/2014/main" id="{76CA00D8-CE59-E548-B2AD-4F0FA28276D7}"/>
                      </a:ext>
                    </a:extLst>
                  </p:cNvPr>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grpSp>
      <p:sp>
        <p:nvSpPr>
          <p:cNvPr id="51" name="Google Shape;487;p13">
            <a:extLst>
              <a:ext uri="{FF2B5EF4-FFF2-40B4-BE49-F238E27FC236}">
                <a16:creationId xmlns:a16="http://schemas.microsoft.com/office/drawing/2014/main" id="{A23080F5-3135-5249-81B9-0D8DE2F3645A}"/>
              </a:ext>
            </a:extLst>
          </p:cNvPr>
          <p:cNvSpPr txBox="1"/>
          <p:nvPr/>
        </p:nvSpPr>
        <p:spPr>
          <a:xfrm>
            <a:off x="2317531" y="4756208"/>
            <a:ext cx="7200808" cy="369332"/>
          </a:xfrm>
          <a:prstGeom prst="rect">
            <a:avLst/>
          </a:prstGeom>
          <a:noFill/>
          <a:ln>
            <a:noFill/>
          </a:ln>
        </p:spPr>
        <p:txBody>
          <a:bodyPr spcFirstLastPara="1" wrap="square" lIns="91425" tIns="45700" rIns="91425" bIns="45700" anchor="t" anchorCtr="0">
            <a:spAutoFit/>
          </a:bodyPr>
          <a:lstStyle/>
          <a:p>
            <a:pPr lvl="0" algn="ctr"/>
            <a:r>
              <a:rPr lang="en-US" b="1" cap="small">
                <a:solidFill>
                  <a:schemeClr val="dk1"/>
                </a:solidFill>
                <a:latin typeface="Arial"/>
                <a:ea typeface="Arial"/>
                <a:cs typeface="Arial"/>
                <a:sym typeface="Arial"/>
              </a:rPr>
              <a:t>Infrared EMR Emitted by the Earth</a:t>
            </a:r>
            <a:endParaRPr/>
          </a:p>
        </p:txBody>
      </p:sp>
      <p:grpSp>
        <p:nvGrpSpPr>
          <p:cNvPr id="52" name="Google Shape;488;p13">
            <a:extLst>
              <a:ext uri="{FF2B5EF4-FFF2-40B4-BE49-F238E27FC236}">
                <a16:creationId xmlns:a16="http://schemas.microsoft.com/office/drawing/2014/main" id="{5F98BE95-2514-F445-9EBF-0CEF50E8DA44}"/>
              </a:ext>
            </a:extLst>
          </p:cNvPr>
          <p:cNvGrpSpPr/>
          <p:nvPr/>
        </p:nvGrpSpPr>
        <p:grpSpPr>
          <a:xfrm>
            <a:off x="2168742" y="4297394"/>
            <a:ext cx="7789450" cy="400110"/>
            <a:chOff x="2168742" y="4297394"/>
            <a:chExt cx="7789450" cy="400110"/>
          </a:xfrm>
        </p:grpSpPr>
        <p:sp>
          <p:nvSpPr>
            <p:cNvPr id="53" name="Google Shape;489;p13">
              <a:extLst>
                <a:ext uri="{FF2B5EF4-FFF2-40B4-BE49-F238E27FC236}">
                  <a16:creationId xmlns:a16="http://schemas.microsoft.com/office/drawing/2014/main" id="{F26525D0-3672-1544-ACA9-CF73E2D41389}"/>
                </a:ext>
              </a:extLst>
            </p:cNvPr>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490;p13">
              <a:extLst>
                <a:ext uri="{FF2B5EF4-FFF2-40B4-BE49-F238E27FC236}">
                  <a16:creationId xmlns:a16="http://schemas.microsoft.com/office/drawing/2014/main" id="{8C50CC2D-3782-094B-9ED5-8029E7F935A2}"/>
                </a:ext>
              </a:extLst>
            </p:cNvPr>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3</a:t>
              </a:r>
              <a:endParaRPr/>
            </a:p>
          </p:txBody>
        </p:sp>
        <p:sp>
          <p:nvSpPr>
            <p:cNvPr id="55" name="Google Shape;491;p13">
              <a:extLst>
                <a:ext uri="{FF2B5EF4-FFF2-40B4-BE49-F238E27FC236}">
                  <a16:creationId xmlns:a16="http://schemas.microsoft.com/office/drawing/2014/main" id="{129B6311-CA29-544E-A337-8AA7428D907E}"/>
                </a:ext>
              </a:extLst>
            </p:cNvPr>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-1</a:t>
              </a:r>
              <a:endParaRPr/>
            </a:p>
          </p:txBody>
        </p:sp>
        <p:sp>
          <p:nvSpPr>
            <p:cNvPr id="56" name="Google Shape;492;p13">
              <a:extLst>
                <a:ext uri="{FF2B5EF4-FFF2-40B4-BE49-F238E27FC236}">
                  <a16:creationId xmlns:a16="http://schemas.microsoft.com/office/drawing/2014/main" id="{43D6085A-037E-AA4D-8DEE-669C626E4A5F}"/>
                </a:ext>
              </a:extLst>
            </p:cNvPr>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-2</a:t>
              </a:r>
              <a:endParaRPr/>
            </a:p>
          </p:txBody>
        </p:sp>
        <p:sp>
          <p:nvSpPr>
            <p:cNvPr id="57" name="Google Shape;493;p13">
              <a:extLst>
                <a:ext uri="{FF2B5EF4-FFF2-40B4-BE49-F238E27FC236}">
                  <a16:creationId xmlns:a16="http://schemas.microsoft.com/office/drawing/2014/main" id="{1E942906-27BD-E54C-818C-D48C3505A046}"/>
                </a:ext>
              </a:extLst>
            </p:cNvPr>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-0</a:t>
              </a:r>
              <a:endParaRPr/>
            </a:p>
          </p:txBody>
        </p:sp>
        <p:sp>
          <p:nvSpPr>
            <p:cNvPr id="58" name="Google Shape;494;p13">
              <a:extLst>
                <a:ext uri="{FF2B5EF4-FFF2-40B4-BE49-F238E27FC236}">
                  <a16:creationId xmlns:a16="http://schemas.microsoft.com/office/drawing/2014/main" id="{4D1EF03F-07AF-4B41-B1B3-4FF549DB9C5C}"/>
                </a:ext>
              </a:extLst>
            </p:cNvPr>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2</a:t>
              </a:r>
              <a:endParaRPr/>
            </a:p>
          </p:txBody>
        </p:sp>
        <p:sp>
          <p:nvSpPr>
            <p:cNvPr id="59" name="Google Shape;495;p13">
              <a:extLst>
                <a:ext uri="{FF2B5EF4-FFF2-40B4-BE49-F238E27FC236}">
                  <a16:creationId xmlns:a16="http://schemas.microsoft.com/office/drawing/2014/main" id="{A0E5ADEB-BCFC-AB48-9140-09ADD822B511}"/>
                </a:ext>
              </a:extLst>
            </p:cNvPr>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4</a:t>
              </a:r>
              <a:endParaRPr/>
            </a:p>
          </p:txBody>
        </p:sp>
        <p:sp>
          <p:nvSpPr>
            <p:cNvPr id="60" name="Google Shape;496;p13">
              <a:extLst>
                <a:ext uri="{FF2B5EF4-FFF2-40B4-BE49-F238E27FC236}">
                  <a16:creationId xmlns:a16="http://schemas.microsoft.com/office/drawing/2014/main" id="{72FBE41B-BC8F-2748-9E71-F899A4302C39}"/>
                </a:ext>
              </a:extLst>
            </p:cNvPr>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6</a:t>
              </a:r>
              <a:endParaRPr/>
            </a:p>
          </p:txBody>
        </p:sp>
        <p:sp>
          <p:nvSpPr>
            <p:cNvPr id="61" name="Google Shape;497;p13">
              <a:extLst>
                <a:ext uri="{FF2B5EF4-FFF2-40B4-BE49-F238E27FC236}">
                  <a16:creationId xmlns:a16="http://schemas.microsoft.com/office/drawing/2014/main" id="{ADAD236B-1057-734E-B270-FCDAF50CB11B}"/>
                </a:ext>
              </a:extLst>
            </p:cNvPr>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1</a:t>
              </a:r>
              <a:endParaRPr/>
            </a:p>
          </p:txBody>
        </p:sp>
        <p:sp>
          <p:nvSpPr>
            <p:cNvPr id="62" name="Google Shape;498;p13">
              <a:extLst>
                <a:ext uri="{FF2B5EF4-FFF2-40B4-BE49-F238E27FC236}">
                  <a16:creationId xmlns:a16="http://schemas.microsoft.com/office/drawing/2014/main" id="{58BB7C00-3CD5-E345-9D70-F3C61B725EC4}"/>
                </a:ext>
              </a:extLst>
            </p:cNvPr>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5</a:t>
              </a:r>
              <a:endParaRPr/>
            </a:p>
          </p:txBody>
        </p:sp>
      </p:grpSp>
      <p:sp>
        <p:nvSpPr>
          <p:cNvPr id="63" name="Google Shape;499;p13">
            <a:extLst>
              <a:ext uri="{FF2B5EF4-FFF2-40B4-BE49-F238E27FC236}">
                <a16:creationId xmlns:a16="http://schemas.microsoft.com/office/drawing/2014/main" id="{8AD50DF6-4ABB-A846-BB69-05EF061A9CF0}"/>
              </a:ext>
            </a:extLst>
          </p:cNvPr>
          <p:cNvSpPr txBox="1"/>
          <p:nvPr/>
        </p:nvSpPr>
        <p:spPr>
          <a:xfrm>
            <a:off x="210408" y="4331739"/>
            <a:ext cx="202296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chemeClr val="dk1"/>
                </a:solidFill>
                <a:latin typeface="Arial"/>
                <a:ea typeface="Arial"/>
                <a:cs typeface="Arial"/>
                <a:sym typeface="Arial"/>
              </a:rPr>
              <a:t>WAVELENGTH </a:t>
            </a:r>
            <a:r>
              <a:rPr lang="en-US" sz="1400" b="1">
                <a:solidFill>
                  <a:schemeClr val="dk1"/>
                </a:solidFill>
                <a:latin typeface="Calibri"/>
                <a:ea typeface="Calibri"/>
                <a:cs typeface="Calibri"/>
                <a:sym typeface="Calibri"/>
              </a:rPr>
              <a:t>(μm)</a:t>
            </a:r>
            <a:endParaRPr/>
          </a:p>
        </p:txBody>
      </p:sp>
      <p:pic>
        <p:nvPicPr>
          <p:cNvPr id="65" name="Google Shape;264;p8">
            <a:extLst>
              <a:ext uri="{FF2B5EF4-FFF2-40B4-BE49-F238E27FC236}">
                <a16:creationId xmlns:a16="http://schemas.microsoft.com/office/drawing/2014/main" id="{9FB3A64A-E06F-274E-9B80-1BE9E703B7AE}"/>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r="1057" b="8609"/>
          <a:stretch/>
        </p:blipFill>
        <p:spPr>
          <a:xfrm>
            <a:off x="4256566" y="5125540"/>
            <a:ext cx="2310359" cy="1003807"/>
          </a:xfrm>
          <a:prstGeom prst="rect">
            <a:avLst/>
          </a:prstGeom>
          <a:noFill/>
          <a:ln>
            <a:noFill/>
          </a:ln>
        </p:spPr>
      </p:pic>
      <p:sp>
        <p:nvSpPr>
          <p:cNvPr id="5" name="Rectangle 4">
            <a:extLst>
              <a:ext uri="{FF2B5EF4-FFF2-40B4-BE49-F238E27FC236}">
                <a16:creationId xmlns:a16="http://schemas.microsoft.com/office/drawing/2014/main" id="{39641D72-DDE7-654B-A61B-01F8E796B308}"/>
              </a:ext>
            </a:extLst>
          </p:cNvPr>
          <p:cNvSpPr/>
          <p:nvPr/>
        </p:nvSpPr>
        <p:spPr>
          <a:xfrm>
            <a:off x="2483488" y="5223609"/>
            <a:ext cx="1766506" cy="874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5AEDD07-62AF-6A47-829F-92C4E3E620DD}"/>
              </a:ext>
            </a:extLst>
          </p:cNvPr>
          <p:cNvSpPr/>
          <p:nvPr/>
        </p:nvSpPr>
        <p:spPr>
          <a:xfrm>
            <a:off x="4973782" y="2497395"/>
            <a:ext cx="170338" cy="1179871"/>
          </a:xfrm>
          <a:prstGeom prst="rect">
            <a:avLst/>
          </a:prstGeom>
          <a:solidFill>
            <a:srgbClr val="FFFF00">
              <a:alpha val="58000"/>
            </a:srgb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A9671360-E9E9-6948-8BD3-5E3C0FB5E360}"/>
              </a:ext>
            </a:extLst>
          </p:cNvPr>
          <p:cNvSpPr/>
          <p:nvPr/>
        </p:nvSpPr>
        <p:spPr>
          <a:xfrm>
            <a:off x="4426800" y="2497395"/>
            <a:ext cx="170338" cy="1179871"/>
          </a:xfrm>
          <a:prstGeom prst="rect">
            <a:avLst/>
          </a:prstGeom>
          <a:solidFill>
            <a:srgbClr val="FFFF00">
              <a:alpha val="58000"/>
            </a:srgb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Audio 2">
            <a:hlinkClick r:id="" action="ppaction://media"/>
            <a:extLst>
              <a:ext uri="{FF2B5EF4-FFF2-40B4-BE49-F238E27FC236}">
                <a16:creationId xmlns:a16="http://schemas.microsoft.com/office/drawing/2014/main" id="{6F5A898C-119F-D644-A38C-33994F12FC0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9849888"/>
      </p:ext>
    </p:extLst>
  </p:cSld>
  <p:clrMapOvr>
    <a:masterClrMapping/>
  </p:clrMapOvr>
  <mc:AlternateContent xmlns:mc="http://schemas.openxmlformats.org/markup-compatibility/2006" xmlns:p14="http://schemas.microsoft.com/office/powerpoint/2010/main">
    <mc:Choice Requires="p14">
      <p:transition spd="slow" p14:dur="2000" advTm="13707"/>
    </mc:Choice>
    <mc:Fallback xmlns="">
      <p:transition spd="slow" advTm="1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44012" y="322008"/>
            <a:ext cx="8077200" cy="596326"/>
          </a:xfrm>
        </p:spPr>
        <p:txBody>
          <a:bodyPr>
            <a:noAutofit/>
          </a:bodyPr>
          <a:lstStyle/>
          <a:p>
            <a:pPr>
              <a:defRPr/>
            </a:pPr>
            <a:r>
              <a:rPr lang="en-US" sz="3200">
                <a:cs typeface="Arial" charset="0"/>
              </a:rPr>
              <a:t>Reminder: Black bodies</a:t>
            </a:r>
            <a:endParaRPr lang="en-US" sz="3200" i="1">
              <a:latin typeface="+mn-lt"/>
              <a:cs typeface="Arial" charset="0"/>
            </a:endParaRPr>
          </a:p>
        </p:txBody>
      </p:sp>
      <p:sp>
        <p:nvSpPr>
          <p:cNvPr id="2" name="TextBox 1"/>
          <p:cNvSpPr txBox="1"/>
          <p:nvPr/>
        </p:nvSpPr>
        <p:spPr>
          <a:xfrm>
            <a:off x="644013" y="1116361"/>
            <a:ext cx="4391395" cy="461665"/>
          </a:xfrm>
          <a:prstGeom prst="rect">
            <a:avLst/>
          </a:prstGeom>
          <a:noFill/>
        </p:spPr>
        <p:txBody>
          <a:bodyPr wrap="none" rtlCol="0">
            <a:spAutoFit/>
          </a:bodyPr>
          <a:lstStyle/>
          <a:p>
            <a:r>
              <a:rPr lang="en-US" sz="2400" b="1" noProof="1">
                <a:solidFill>
                  <a:schemeClr val="tx2"/>
                </a:solidFill>
              </a:rPr>
              <a:t>Plank’s law for a blackbody emitter</a:t>
            </a:r>
            <a:endParaRPr lang="en-US" sz="2000" b="1" noProof="1">
              <a:solidFill>
                <a:schemeClr val="tx2"/>
              </a:solidFill>
            </a:endParaRPr>
          </a:p>
        </p:txBody>
      </p:sp>
      <p:sp>
        <p:nvSpPr>
          <p:cNvPr id="5" name="TextBox 4"/>
          <p:cNvSpPr txBox="1"/>
          <p:nvPr/>
        </p:nvSpPr>
        <p:spPr>
          <a:xfrm>
            <a:off x="6723530" y="884685"/>
            <a:ext cx="5341470" cy="5227841"/>
          </a:xfrm>
          <a:prstGeom prst="rect">
            <a:avLst/>
          </a:prstGeom>
          <a:noFill/>
        </p:spPr>
        <p:txBody>
          <a:bodyPr wrap="square" rtlCol="0">
            <a:spAutoFit/>
          </a:bodyPr>
          <a:lstStyle/>
          <a:p>
            <a:pPr>
              <a:lnSpc>
                <a:spcPct val="120000"/>
              </a:lnSpc>
            </a:pPr>
            <a:r>
              <a:rPr lang="en-US" sz="2000"/>
              <a:t>The spectrum and intensity of radiation emitted an object depends on its temperature.</a:t>
            </a:r>
          </a:p>
          <a:p>
            <a:pPr>
              <a:lnSpc>
                <a:spcPct val="120000"/>
              </a:lnSpc>
            </a:pPr>
            <a:endParaRPr lang="en-US" sz="2000"/>
          </a:p>
          <a:p>
            <a:pPr>
              <a:lnSpc>
                <a:spcPct val="120000"/>
              </a:lnSpc>
            </a:pPr>
            <a:r>
              <a:rPr lang="en-US" sz="2000"/>
              <a:t>If the earth's surface is regarded as a blackbody emitter, its apparent temperature (known as the </a:t>
            </a:r>
            <a:r>
              <a:rPr lang="en-US" sz="2000" b="1"/>
              <a:t>brightness temperature</a:t>
            </a:r>
            <a:r>
              <a:rPr lang="en-US" sz="2000"/>
              <a:t>) and its emitted radiation are related by Planck's law. </a:t>
            </a:r>
          </a:p>
          <a:p>
            <a:pPr>
              <a:lnSpc>
                <a:spcPct val="120000"/>
              </a:lnSpc>
            </a:pPr>
            <a:endParaRPr lang="en-US" sz="2000"/>
          </a:p>
          <a:p>
            <a:pPr>
              <a:lnSpc>
                <a:spcPct val="120000"/>
              </a:lnSpc>
            </a:pPr>
            <a:r>
              <a:rPr lang="en-US" sz="2000" b="1"/>
              <a:t>The atmospheric window at 10-12 </a:t>
            </a:r>
            <a:r>
              <a:rPr lang="en-US" sz="2000"/>
              <a:t>µ</a:t>
            </a:r>
            <a:r>
              <a:rPr lang="en-US" sz="2000" b="1"/>
              <a:t>m and higher Blackbody emissions overlap: </a:t>
            </a:r>
          </a:p>
          <a:p>
            <a:pPr marL="342900" indent="-342900">
              <a:lnSpc>
                <a:spcPct val="120000"/>
              </a:lnSpc>
              <a:buFont typeface="Arial" panose="020B0604020202020204" pitchFamily="34" charset="0"/>
              <a:buChar char="•"/>
            </a:pPr>
            <a:r>
              <a:rPr lang="en-US" sz="2000"/>
              <a:t>The peaks of the Planck function for temperatures typical of the sea surface are close to the infrared atmospheric window.</a:t>
            </a:r>
          </a:p>
          <a:p>
            <a:pPr marL="342900" indent="-342900">
              <a:lnSpc>
                <a:spcPct val="120000"/>
              </a:lnSpc>
              <a:buFont typeface="Arial" panose="020B0604020202020204" pitchFamily="34" charset="0"/>
              <a:buChar char="•"/>
            </a:pPr>
            <a:r>
              <a:rPr lang="en-US" sz="2000"/>
              <a:t>This is, therefore, well suited to SST measurement.</a:t>
            </a:r>
          </a:p>
        </p:txBody>
      </p:sp>
      <p:sp>
        <p:nvSpPr>
          <p:cNvPr id="13" name="Text Box 6"/>
          <p:cNvSpPr txBox="1">
            <a:spLocks noChangeArrowheads="1"/>
          </p:cNvSpPr>
          <p:nvPr/>
        </p:nvSpPr>
        <p:spPr bwMode="auto">
          <a:xfrm>
            <a:off x="10426775" y="6075478"/>
            <a:ext cx="176522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s-ES" sz="1600">
                <a:solidFill>
                  <a:srgbClr val="000000"/>
                </a:solidFill>
              </a:rPr>
              <a:t>Robinson 2004</a:t>
            </a:r>
            <a:endParaRPr lang="en-US" sz="1600">
              <a:solidFill>
                <a:srgbClr val="000000"/>
              </a:solidFill>
            </a:endParaRPr>
          </a:p>
        </p:txBody>
      </p:sp>
      <p:grpSp>
        <p:nvGrpSpPr>
          <p:cNvPr id="4" name="Group 3"/>
          <p:cNvGrpSpPr/>
          <p:nvPr/>
        </p:nvGrpSpPr>
        <p:grpSpPr>
          <a:xfrm>
            <a:off x="547221" y="1611325"/>
            <a:ext cx="5799494" cy="4376832"/>
            <a:chOff x="2120387" y="795243"/>
            <a:chExt cx="5799494" cy="4376832"/>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20387" y="1685925"/>
              <a:ext cx="5276850" cy="3486150"/>
            </a:xfrm>
            <a:prstGeom prst="rect">
              <a:avLst/>
            </a:prstGeom>
          </p:spPr>
        </p:pic>
        <p:grpSp>
          <p:nvGrpSpPr>
            <p:cNvPr id="7" name="Group 6"/>
            <p:cNvGrpSpPr/>
            <p:nvPr/>
          </p:nvGrpSpPr>
          <p:grpSpPr>
            <a:xfrm>
              <a:off x="3566491" y="795243"/>
              <a:ext cx="4353390" cy="3711829"/>
              <a:chOff x="4884014" y="795243"/>
              <a:chExt cx="4353390" cy="3711829"/>
            </a:xfrm>
          </p:grpSpPr>
          <p:sp>
            <p:nvSpPr>
              <p:cNvPr id="8" name="Rectangle 7"/>
              <p:cNvSpPr/>
              <p:nvPr/>
            </p:nvSpPr>
            <p:spPr>
              <a:xfrm>
                <a:off x="4884014" y="1796336"/>
                <a:ext cx="272648" cy="2710736"/>
              </a:xfrm>
              <a:prstGeom prst="rect">
                <a:avLst/>
              </a:prstGeom>
              <a:solidFill>
                <a:srgbClr val="FFFF00">
                  <a:alpha val="60000"/>
                </a:srgbClr>
              </a:solidFill>
              <a:ln w="15875">
                <a:solidFill>
                  <a:schemeClr val="accent1">
                    <a:alpha val="66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421373" y="1780103"/>
                <a:ext cx="507867" cy="2710736"/>
              </a:xfrm>
              <a:prstGeom prst="rect">
                <a:avLst/>
              </a:prstGeom>
              <a:solidFill>
                <a:srgbClr val="FFFF00">
                  <a:alpha val="60000"/>
                </a:srgbClr>
              </a:solidFill>
              <a:ln w="15875">
                <a:solidFill>
                  <a:schemeClr val="accent1">
                    <a:alpha val="66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5062567" y="1164575"/>
                <a:ext cx="2157938" cy="566833"/>
              </a:xfrm>
              <a:prstGeom prst="straightConnector1">
                <a:avLst/>
              </a:prstGeom>
              <a:ln w="19050">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750689" y="1164575"/>
                <a:ext cx="462008" cy="566833"/>
              </a:xfrm>
              <a:prstGeom prst="straightConnector1">
                <a:avLst/>
              </a:prstGeom>
              <a:ln w="19050">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20505" y="795243"/>
                <a:ext cx="2016899" cy="369332"/>
              </a:xfrm>
              <a:prstGeom prst="rect">
                <a:avLst/>
              </a:prstGeom>
              <a:noFill/>
            </p:spPr>
            <p:txBody>
              <a:bodyPr wrap="none" rtlCol="0">
                <a:spAutoFit/>
              </a:bodyPr>
              <a:lstStyle/>
              <a:p>
                <a:r>
                  <a:rPr lang="en-US" noProof="1">
                    <a:solidFill>
                      <a:schemeClr val="tx2"/>
                    </a:solidFill>
                  </a:rPr>
                  <a:t>Atmospheric windows</a:t>
                </a:r>
              </a:p>
            </p:txBody>
          </p:sp>
        </p:grpSp>
      </p:grpSp>
      <p:sp>
        <p:nvSpPr>
          <p:cNvPr id="14"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6" name="Audio 5">
            <a:hlinkClick r:id="" action="ppaction://media"/>
            <a:extLst>
              <a:ext uri="{FF2B5EF4-FFF2-40B4-BE49-F238E27FC236}">
                <a16:creationId xmlns:a16="http://schemas.microsoft.com/office/drawing/2014/main" id="{211ACF35-7208-7949-8455-9AE60ED2D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5880117"/>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64002" y="6067837"/>
            <a:ext cx="1758751" cy="307777"/>
          </a:xfrm>
          <a:prstGeom prst="rect">
            <a:avLst/>
          </a:prstGeom>
          <a:noFill/>
        </p:spPr>
        <p:txBody>
          <a:bodyPr wrap="none" rtlCol="0">
            <a:spAutoFit/>
          </a:bodyPr>
          <a:lstStyle/>
          <a:p>
            <a:r>
              <a:rPr lang="es-ES" sz="1400" err="1"/>
              <a:t>Credit</a:t>
            </a:r>
            <a:r>
              <a:rPr lang="es-ES" sz="1400"/>
              <a:t>: </a:t>
            </a:r>
            <a:r>
              <a:rPr lang="es-ES" sz="1400" err="1"/>
              <a:t>Jan</a:t>
            </a:r>
            <a:r>
              <a:rPr lang="es-ES" sz="1400"/>
              <a:t> </a:t>
            </a:r>
            <a:r>
              <a:rPr lang="es-ES" sz="1400" err="1"/>
              <a:t>Yoshioka</a:t>
            </a:r>
            <a:r>
              <a:rPr lang="es-ES" sz="1400"/>
              <a:t>, CI</a:t>
            </a:r>
            <a:endParaRPr lang="en-US" sz="1400"/>
          </a:p>
        </p:txBody>
      </p:sp>
      <p:sp>
        <p:nvSpPr>
          <p:cNvPr id="5" name="Footer Placeholder 4">
            <a:extLst>
              <a:ext uri="{FF2B5EF4-FFF2-40B4-BE49-F238E27FC236}">
                <a16:creationId xmlns:a16="http://schemas.microsoft.com/office/drawing/2014/main" id="{B8DCCC92-F0FD-E549-B31C-763F4A47769B}"/>
              </a:ext>
            </a:extLst>
          </p:cNvPr>
          <p:cNvSpPr>
            <a:spLocks noGrp="1"/>
          </p:cNvSpPr>
          <p:nvPr>
            <p:ph type="ftr" sz="quarter" idx="3"/>
          </p:nvPr>
        </p:nvSpPr>
        <p:spPr/>
        <p:txBody>
          <a:bodyPr/>
          <a:lstStyle/>
          <a:p>
            <a:r>
              <a:rPr lang="en-US"/>
              <a:t>NOAA </a:t>
            </a:r>
            <a:r>
              <a:rPr lang="en-US" err="1"/>
              <a:t>CoastWatch</a:t>
            </a:r>
            <a:r>
              <a:rPr lang="en-US"/>
              <a:t> Satellite Course                                      http://coastwatch.noaa.gov</a:t>
            </a:r>
          </a:p>
        </p:txBody>
      </p:sp>
      <p:grpSp>
        <p:nvGrpSpPr>
          <p:cNvPr id="4" name="Group 3"/>
          <p:cNvGrpSpPr/>
          <p:nvPr/>
        </p:nvGrpSpPr>
        <p:grpSpPr>
          <a:xfrm>
            <a:off x="161867" y="1616431"/>
            <a:ext cx="7749537" cy="3850574"/>
            <a:chOff x="459324" y="977453"/>
            <a:chExt cx="10756364" cy="5344600"/>
          </a:xfrm>
        </p:grpSpPr>
        <p:cxnSp>
          <p:nvCxnSpPr>
            <p:cNvPr id="6" name="Straight Connector 5">
              <a:extLst>
                <a:ext uri="{FF2B5EF4-FFF2-40B4-BE49-F238E27FC236}">
                  <a16:creationId xmlns:a16="http://schemas.microsoft.com/office/drawing/2014/main" id="{FD62EBD0-BABC-1C4E-B220-27BB4848BEDE}"/>
                </a:ext>
              </a:extLst>
            </p:cNvPr>
            <p:cNvCxnSpPr/>
            <p:nvPr/>
          </p:nvCxnSpPr>
          <p:spPr>
            <a:xfrm>
              <a:off x="930399" y="5458172"/>
              <a:ext cx="10285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40A0279-3995-3045-B580-801C499AD3B8}"/>
                </a:ext>
              </a:extLst>
            </p:cNvPr>
            <p:cNvCxnSpPr>
              <a:cxnSpLocks/>
            </p:cNvCxnSpPr>
            <p:nvPr/>
          </p:nvCxnSpPr>
          <p:spPr>
            <a:xfrm>
              <a:off x="1903002" y="2636094"/>
              <a:ext cx="1854611" cy="28363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7B13886-88E8-0546-96EC-4C13C342B111}"/>
                </a:ext>
              </a:extLst>
            </p:cNvPr>
            <p:cNvSpPr/>
            <p:nvPr/>
          </p:nvSpPr>
          <p:spPr>
            <a:xfrm>
              <a:off x="987539" y="1277286"/>
              <a:ext cx="1102659" cy="21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C8E5CC-7090-E24B-9625-473E27D167BA}"/>
                </a:ext>
              </a:extLst>
            </p:cNvPr>
            <p:cNvSpPr/>
            <p:nvPr/>
          </p:nvSpPr>
          <p:spPr>
            <a:xfrm>
              <a:off x="2520504" y="1788258"/>
              <a:ext cx="3818965" cy="1035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2D1B1B6-EDD8-C44B-862C-0EBB6AA4B5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4639" y="4998604"/>
              <a:ext cx="3180209" cy="1223121"/>
            </a:xfrm>
            <a:prstGeom prst="rect">
              <a:avLst/>
            </a:prstGeom>
          </p:spPr>
        </p:pic>
        <p:pic>
          <p:nvPicPr>
            <p:cNvPr id="27" name="Picture 26">
              <a:extLst>
                <a:ext uri="{FF2B5EF4-FFF2-40B4-BE49-F238E27FC236}">
                  <a16:creationId xmlns:a16="http://schemas.microsoft.com/office/drawing/2014/main" id="{B9612641-3952-CC45-989A-27987BE8F8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20993088">
              <a:off x="5405518" y="1778931"/>
              <a:ext cx="962527" cy="632573"/>
            </a:xfrm>
            <a:prstGeom prst="rect">
              <a:avLst/>
            </a:prstGeom>
          </p:spPr>
        </p:pic>
        <p:pic>
          <p:nvPicPr>
            <p:cNvPr id="17" name="Picture 16">
              <a:extLst>
                <a:ext uri="{FF2B5EF4-FFF2-40B4-BE49-F238E27FC236}">
                  <a16:creationId xmlns:a16="http://schemas.microsoft.com/office/drawing/2014/main" id="{F9B0105A-BA47-CB42-A714-C7E0552B01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99145" y="2423752"/>
              <a:ext cx="288453" cy="3048708"/>
            </a:xfrm>
            <a:prstGeom prst="rect">
              <a:avLst/>
            </a:prstGeom>
          </p:spPr>
        </p:pic>
        <p:cxnSp>
          <p:nvCxnSpPr>
            <p:cNvPr id="18" name="Straight Arrow Connector 17">
              <a:extLst>
                <a:ext uri="{FF2B5EF4-FFF2-40B4-BE49-F238E27FC236}">
                  <a16:creationId xmlns:a16="http://schemas.microsoft.com/office/drawing/2014/main" id="{510C6CE3-444A-A841-B542-545217206835}"/>
                </a:ext>
              </a:extLst>
            </p:cNvPr>
            <p:cNvCxnSpPr>
              <a:cxnSpLocks/>
            </p:cNvCxnSpPr>
            <p:nvPr/>
          </p:nvCxnSpPr>
          <p:spPr>
            <a:xfrm flipV="1">
              <a:off x="3784200" y="2631326"/>
              <a:ext cx="1854611" cy="28363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D5B1A58-1A94-5244-B120-0CFF0D3E65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8914107">
              <a:off x="7747819" y="1733744"/>
              <a:ext cx="962527" cy="632573"/>
            </a:xfrm>
            <a:prstGeom prst="rect">
              <a:avLst/>
            </a:prstGeom>
          </p:spPr>
        </p:pic>
        <p:pic>
          <p:nvPicPr>
            <p:cNvPr id="23" name="Picture 22">
              <a:extLst>
                <a:ext uri="{FF2B5EF4-FFF2-40B4-BE49-F238E27FC236}">
                  <a16:creationId xmlns:a16="http://schemas.microsoft.com/office/drawing/2014/main" id="{B30808EC-964B-0945-896C-CAB6E077BE0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351164" y="2269936"/>
              <a:ext cx="1484076" cy="897926"/>
            </a:xfrm>
            <a:prstGeom prst="rect">
              <a:avLst/>
            </a:prstGeom>
          </p:spPr>
        </p:pic>
        <p:pic>
          <p:nvPicPr>
            <p:cNvPr id="24" name="Picture 23">
              <a:extLst>
                <a:ext uri="{FF2B5EF4-FFF2-40B4-BE49-F238E27FC236}">
                  <a16:creationId xmlns:a16="http://schemas.microsoft.com/office/drawing/2014/main" id="{D914DC60-0CFA-B845-9E1D-C4C4BBE9046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504429">
              <a:off x="591541" y="2998474"/>
              <a:ext cx="833838" cy="609600"/>
            </a:xfrm>
            <a:prstGeom prst="rect">
              <a:avLst/>
            </a:prstGeom>
          </p:spPr>
        </p:pic>
        <p:sp>
          <p:nvSpPr>
            <p:cNvPr id="7" name="TextBox 6">
              <a:extLst>
                <a:ext uri="{FF2B5EF4-FFF2-40B4-BE49-F238E27FC236}">
                  <a16:creationId xmlns:a16="http://schemas.microsoft.com/office/drawing/2014/main" id="{5D458944-C70D-6D4D-A99F-9B3605BA57ED}"/>
                </a:ext>
              </a:extLst>
            </p:cNvPr>
            <p:cNvSpPr txBox="1"/>
            <p:nvPr/>
          </p:nvSpPr>
          <p:spPr>
            <a:xfrm>
              <a:off x="3073463" y="1894967"/>
              <a:ext cx="1309974" cy="523219"/>
            </a:xfrm>
            <a:prstGeom prst="rect">
              <a:avLst/>
            </a:prstGeom>
            <a:solidFill>
              <a:schemeClr val="bg1"/>
            </a:solidFill>
          </p:spPr>
          <p:txBody>
            <a:bodyPr wrap="none" rtlCol="0">
              <a:spAutoFit/>
            </a:bodyPr>
            <a:lstStyle/>
            <a:p>
              <a:pPr algn="ctr"/>
              <a:r>
                <a:rPr lang="en-US" sz="1400" b="1">
                  <a:latin typeface="Arial Narrow" panose="020B0604020202020204" pitchFamily="34" charset="0"/>
                  <a:cs typeface="Arial Narrow" panose="020B0604020202020204" pitchFamily="34" charset="0"/>
                </a:rPr>
                <a:t>ABSORPTION &amp;</a:t>
              </a:r>
            </a:p>
            <a:p>
              <a:pPr algn="ctr"/>
              <a:r>
                <a:rPr lang="en-US" sz="1400" b="1">
                  <a:latin typeface="Arial Narrow" panose="020B0604020202020204" pitchFamily="34" charset="0"/>
                  <a:cs typeface="Arial Narrow" panose="020B0604020202020204" pitchFamily="34" charset="0"/>
                </a:rPr>
                <a:t>SCATTERING </a:t>
              </a:r>
            </a:p>
          </p:txBody>
        </p:sp>
        <p:sp>
          <p:nvSpPr>
            <p:cNvPr id="25" name="TextBox 24">
              <a:extLst>
                <a:ext uri="{FF2B5EF4-FFF2-40B4-BE49-F238E27FC236}">
                  <a16:creationId xmlns:a16="http://schemas.microsoft.com/office/drawing/2014/main" id="{8B91B0ED-92FB-3F4D-A00B-591F4646FFCE}"/>
                </a:ext>
              </a:extLst>
            </p:cNvPr>
            <p:cNvSpPr txBox="1"/>
            <p:nvPr/>
          </p:nvSpPr>
          <p:spPr>
            <a:xfrm>
              <a:off x="2325861" y="4904898"/>
              <a:ext cx="1127681"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SCATTERING</a:t>
              </a:r>
            </a:p>
          </p:txBody>
        </p:sp>
        <p:cxnSp>
          <p:nvCxnSpPr>
            <p:cNvPr id="11" name="Straight Arrow Connector 10">
              <a:extLst>
                <a:ext uri="{FF2B5EF4-FFF2-40B4-BE49-F238E27FC236}">
                  <a16:creationId xmlns:a16="http://schemas.microsoft.com/office/drawing/2014/main" id="{B54FF72B-9D9A-B743-9002-C7118488DE63}"/>
                </a:ext>
              </a:extLst>
            </p:cNvPr>
            <p:cNvCxnSpPr>
              <a:cxnSpLocks/>
            </p:cNvCxnSpPr>
            <p:nvPr/>
          </p:nvCxnSpPr>
          <p:spPr>
            <a:xfrm>
              <a:off x="1538869" y="2689412"/>
              <a:ext cx="364133" cy="2191870"/>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006F-D7C9-6A44-B8C0-5462B1B843D9}"/>
                </a:ext>
              </a:extLst>
            </p:cNvPr>
            <p:cNvCxnSpPr>
              <a:cxnSpLocks/>
            </p:cNvCxnSpPr>
            <p:nvPr/>
          </p:nvCxnSpPr>
          <p:spPr>
            <a:xfrm>
              <a:off x="1534538" y="2689412"/>
              <a:ext cx="210478" cy="1293799"/>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85D8AAB-AE34-764A-A9E2-4002683F15C8}"/>
                </a:ext>
              </a:extLst>
            </p:cNvPr>
            <p:cNvSpPr txBox="1"/>
            <p:nvPr/>
          </p:nvSpPr>
          <p:spPr>
            <a:xfrm>
              <a:off x="3652947" y="3376213"/>
              <a:ext cx="1162498"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ABSORPTION</a:t>
              </a:r>
            </a:p>
          </p:txBody>
        </p:sp>
        <p:cxnSp>
          <p:nvCxnSpPr>
            <p:cNvPr id="33" name="Straight Arrow Connector 32">
              <a:extLst>
                <a:ext uri="{FF2B5EF4-FFF2-40B4-BE49-F238E27FC236}">
                  <a16:creationId xmlns:a16="http://schemas.microsoft.com/office/drawing/2014/main" id="{1A9B5293-D1B0-324C-BCF5-987A6F879074}"/>
                </a:ext>
              </a:extLst>
            </p:cNvPr>
            <p:cNvCxnSpPr>
              <a:cxnSpLocks/>
            </p:cNvCxnSpPr>
            <p:nvPr/>
          </p:nvCxnSpPr>
          <p:spPr>
            <a:xfrm>
              <a:off x="3762028" y="5495569"/>
              <a:ext cx="349736" cy="534872"/>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1458801-9C40-A049-923E-138271751DF2}"/>
                </a:ext>
              </a:extLst>
            </p:cNvPr>
            <p:cNvCxnSpPr/>
            <p:nvPr/>
          </p:nvCxnSpPr>
          <p:spPr>
            <a:xfrm flipH="1" flipV="1">
              <a:off x="3099816" y="5175504"/>
              <a:ext cx="657797" cy="28266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B5F6A1C-CD2B-8543-A141-AC6D9046C284}"/>
                </a:ext>
              </a:extLst>
            </p:cNvPr>
            <p:cNvCxnSpPr>
              <a:cxnSpLocks/>
            </p:cNvCxnSpPr>
            <p:nvPr/>
          </p:nvCxnSpPr>
          <p:spPr>
            <a:xfrm flipH="1" flipV="1">
              <a:off x="3632556" y="4828027"/>
              <a:ext cx="125057" cy="6158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55E125-D267-D14F-BD94-FBDFE2D1CD67}"/>
                </a:ext>
              </a:extLst>
            </p:cNvPr>
            <p:cNvSpPr txBox="1"/>
            <p:nvPr/>
          </p:nvSpPr>
          <p:spPr>
            <a:xfrm>
              <a:off x="459324" y="3752310"/>
              <a:ext cx="1127681"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SCATTERING</a:t>
              </a:r>
            </a:p>
          </p:txBody>
        </p:sp>
        <p:grpSp>
          <p:nvGrpSpPr>
            <p:cNvPr id="48" name="Group 47">
              <a:extLst>
                <a:ext uri="{FF2B5EF4-FFF2-40B4-BE49-F238E27FC236}">
                  <a16:creationId xmlns:a16="http://schemas.microsoft.com/office/drawing/2014/main" id="{F9987EA1-56BF-214F-9799-FE895F2FA99A}"/>
                </a:ext>
              </a:extLst>
            </p:cNvPr>
            <p:cNvGrpSpPr/>
            <p:nvPr/>
          </p:nvGrpSpPr>
          <p:grpSpPr>
            <a:xfrm rot="3055579">
              <a:off x="8448668" y="4494723"/>
              <a:ext cx="833838" cy="1102416"/>
              <a:chOff x="8516420" y="4341469"/>
              <a:chExt cx="833838" cy="1102416"/>
            </a:xfrm>
          </p:grpSpPr>
          <p:pic>
            <p:nvPicPr>
              <p:cNvPr id="20" name="Picture 19">
                <a:extLst>
                  <a:ext uri="{FF2B5EF4-FFF2-40B4-BE49-F238E27FC236}">
                    <a16:creationId xmlns:a16="http://schemas.microsoft.com/office/drawing/2014/main" id="{ADD0279C-594C-A146-A888-0A78161DAE1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822088" y="4728626"/>
                <a:ext cx="277505" cy="715259"/>
              </a:xfrm>
              <a:prstGeom prst="rect">
                <a:avLst/>
              </a:prstGeom>
            </p:spPr>
          </p:pic>
          <p:sp>
            <p:nvSpPr>
              <p:cNvPr id="40" name="Rectangle 39">
                <a:extLst>
                  <a:ext uri="{FF2B5EF4-FFF2-40B4-BE49-F238E27FC236}">
                    <a16:creationId xmlns:a16="http://schemas.microsoft.com/office/drawing/2014/main" id="{E41683A4-FF2A-C241-BE63-6144C5DB3742}"/>
                  </a:ext>
                </a:extLst>
              </p:cNvPr>
              <p:cNvSpPr/>
              <p:nvPr/>
            </p:nvSpPr>
            <p:spPr>
              <a:xfrm>
                <a:off x="8891359" y="4811283"/>
                <a:ext cx="223891" cy="147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3789E72-1BF2-2C49-91FA-EB2248358CD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2135605">
                <a:off x="8516420" y="4341469"/>
                <a:ext cx="833838" cy="609600"/>
              </a:xfrm>
              <a:prstGeom prst="rect">
                <a:avLst/>
              </a:prstGeom>
            </p:spPr>
          </p:pic>
        </p:grpSp>
        <p:sp>
          <p:nvSpPr>
            <p:cNvPr id="43" name="Rectangle 42">
              <a:extLst>
                <a:ext uri="{FF2B5EF4-FFF2-40B4-BE49-F238E27FC236}">
                  <a16:creationId xmlns:a16="http://schemas.microsoft.com/office/drawing/2014/main" id="{A750FA3D-7AB0-9242-BB18-072FC6E9DB85}"/>
                </a:ext>
              </a:extLst>
            </p:cNvPr>
            <p:cNvSpPr/>
            <p:nvPr/>
          </p:nvSpPr>
          <p:spPr>
            <a:xfrm>
              <a:off x="9434649" y="4767090"/>
              <a:ext cx="253699" cy="205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8CB6B9E-30DD-B94C-921D-8E0F805F2B8F}"/>
                </a:ext>
              </a:extLst>
            </p:cNvPr>
            <p:cNvGrpSpPr/>
            <p:nvPr/>
          </p:nvGrpSpPr>
          <p:grpSpPr>
            <a:xfrm rot="1614292">
              <a:off x="8589973" y="4113046"/>
              <a:ext cx="277505" cy="1440377"/>
              <a:chOff x="9410843" y="4003538"/>
              <a:chExt cx="277505" cy="1440377"/>
            </a:xfrm>
          </p:grpSpPr>
          <p:pic>
            <p:nvPicPr>
              <p:cNvPr id="44" name="Picture 43">
                <a:extLst>
                  <a:ext uri="{FF2B5EF4-FFF2-40B4-BE49-F238E27FC236}">
                    <a16:creationId xmlns:a16="http://schemas.microsoft.com/office/drawing/2014/main" id="{8AB2E20A-4702-3949-B610-EC710562811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410843" y="4728656"/>
                <a:ext cx="277505" cy="715259"/>
              </a:xfrm>
              <a:prstGeom prst="rect">
                <a:avLst/>
              </a:prstGeom>
            </p:spPr>
          </p:pic>
          <p:cxnSp>
            <p:nvCxnSpPr>
              <p:cNvPr id="46" name="Straight Arrow Connector 45">
                <a:extLst>
                  <a:ext uri="{FF2B5EF4-FFF2-40B4-BE49-F238E27FC236}">
                    <a16:creationId xmlns:a16="http://schemas.microsoft.com/office/drawing/2014/main" id="{E00435FF-46D8-1146-B1D7-FEC72CCC7193}"/>
                  </a:ext>
                </a:extLst>
              </p:cNvPr>
              <p:cNvCxnSpPr>
                <a:cxnSpLocks/>
              </p:cNvCxnSpPr>
              <p:nvPr/>
            </p:nvCxnSpPr>
            <p:spPr>
              <a:xfrm flipH="1" flipV="1">
                <a:off x="9549595" y="4003538"/>
                <a:ext cx="11903" cy="968868"/>
              </a:xfrm>
              <a:prstGeom prst="straightConnector1">
                <a:avLst/>
              </a:prstGeom>
              <a:ln w="22225">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BD1F1843-4B38-DD47-8D4B-7682A7900808}"/>
                </a:ext>
              </a:extLst>
            </p:cNvPr>
            <p:cNvSpPr txBox="1"/>
            <p:nvPr/>
          </p:nvSpPr>
          <p:spPr>
            <a:xfrm>
              <a:off x="9293829" y="4553812"/>
              <a:ext cx="1127681"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SCATTERING</a:t>
              </a:r>
            </a:p>
          </p:txBody>
        </p:sp>
        <p:pic>
          <p:nvPicPr>
            <p:cNvPr id="51" name="Picture 50">
              <a:extLst>
                <a:ext uri="{FF2B5EF4-FFF2-40B4-BE49-F238E27FC236}">
                  <a16:creationId xmlns:a16="http://schemas.microsoft.com/office/drawing/2014/main" id="{2BBA10F7-A72F-C14A-917F-B20FC69DEE1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976776">
              <a:off x="8376038" y="3228237"/>
              <a:ext cx="288453" cy="3048708"/>
            </a:xfrm>
            <a:prstGeom prst="rect">
              <a:avLst/>
            </a:prstGeom>
          </p:spPr>
        </p:pic>
        <p:pic>
          <p:nvPicPr>
            <p:cNvPr id="52" name="Picture 51">
              <a:extLst>
                <a:ext uri="{FF2B5EF4-FFF2-40B4-BE49-F238E27FC236}">
                  <a16:creationId xmlns:a16="http://schemas.microsoft.com/office/drawing/2014/main" id="{4B352B86-71A2-7247-9B66-DA8FF5CC8F5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515625" y="2769736"/>
              <a:ext cx="1172723" cy="659061"/>
            </a:xfrm>
            <a:prstGeom prst="rect">
              <a:avLst/>
            </a:prstGeom>
          </p:spPr>
        </p:pic>
        <p:sp>
          <p:nvSpPr>
            <p:cNvPr id="53" name="TextBox 52">
              <a:extLst>
                <a:ext uri="{FF2B5EF4-FFF2-40B4-BE49-F238E27FC236}">
                  <a16:creationId xmlns:a16="http://schemas.microsoft.com/office/drawing/2014/main" id="{DD36547E-2B3D-054F-9B3C-0A63F263B352}"/>
                </a:ext>
              </a:extLst>
            </p:cNvPr>
            <p:cNvSpPr txBox="1"/>
            <p:nvPr/>
          </p:nvSpPr>
          <p:spPr>
            <a:xfrm>
              <a:off x="8451605" y="2269446"/>
              <a:ext cx="1309974" cy="523219"/>
            </a:xfrm>
            <a:prstGeom prst="rect">
              <a:avLst/>
            </a:prstGeom>
            <a:solidFill>
              <a:schemeClr val="bg1"/>
            </a:solidFill>
          </p:spPr>
          <p:txBody>
            <a:bodyPr wrap="none" rtlCol="0">
              <a:spAutoFit/>
            </a:bodyPr>
            <a:lstStyle/>
            <a:p>
              <a:pPr algn="ctr"/>
              <a:r>
                <a:rPr lang="en-US" sz="1400" b="1">
                  <a:latin typeface="Arial Narrow" panose="020B0604020202020204" pitchFamily="34" charset="0"/>
                  <a:cs typeface="Arial Narrow" panose="020B0604020202020204" pitchFamily="34" charset="0"/>
                </a:rPr>
                <a:t>ABSORPTION &amp;</a:t>
              </a:r>
            </a:p>
            <a:p>
              <a:pPr algn="ctr"/>
              <a:r>
                <a:rPr lang="en-US" sz="1400" b="1">
                  <a:latin typeface="Arial Narrow" panose="020B0604020202020204" pitchFamily="34" charset="0"/>
                  <a:cs typeface="Arial Narrow" panose="020B0604020202020204" pitchFamily="34" charset="0"/>
                </a:rPr>
                <a:t>SCATTERING </a:t>
              </a:r>
            </a:p>
          </p:txBody>
        </p:sp>
        <p:sp>
          <p:nvSpPr>
            <p:cNvPr id="55" name="TextBox 54">
              <a:extLst>
                <a:ext uri="{FF2B5EF4-FFF2-40B4-BE49-F238E27FC236}">
                  <a16:creationId xmlns:a16="http://schemas.microsoft.com/office/drawing/2014/main" id="{5F6E2B8E-C95D-0D4C-BBF6-FE0AF79B347B}"/>
                </a:ext>
              </a:extLst>
            </p:cNvPr>
            <p:cNvSpPr txBox="1"/>
            <p:nvPr/>
          </p:nvSpPr>
          <p:spPr>
            <a:xfrm>
              <a:off x="8854298" y="3881388"/>
              <a:ext cx="1162498"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ABSORPTION</a:t>
              </a:r>
            </a:p>
          </p:txBody>
        </p:sp>
        <p:grpSp>
          <p:nvGrpSpPr>
            <p:cNvPr id="54" name="Group 53">
              <a:extLst>
                <a:ext uri="{FF2B5EF4-FFF2-40B4-BE49-F238E27FC236}">
                  <a16:creationId xmlns:a16="http://schemas.microsoft.com/office/drawing/2014/main" id="{16D8C49B-1778-DA46-B15B-8D6CF5F73DD1}"/>
                </a:ext>
              </a:extLst>
            </p:cNvPr>
            <p:cNvGrpSpPr/>
            <p:nvPr/>
          </p:nvGrpSpPr>
          <p:grpSpPr>
            <a:xfrm rot="12453295">
              <a:off x="3865577" y="3627857"/>
              <a:ext cx="368464" cy="1843746"/>
              <a:chOff x="1686938" y="2841812"/>
              <a:chExt cx="368464" cy="2191870"/>
            </a:xfrm>
          </p:grpSpPr>
          <p:cxnSp>
            <p:nvCxnSpPr>
              <p:cNvPr id="56" name="Straight Arrow Connector 55">
                <a:extLst>
                  <a:ext uri="{FF2B5EF4-FFF2-40B4-BE49-F238E27FC236}">
                    <a16:creationId xmlns:a16="http://schemas.microsoft.com/office/drawing/2014/main" id="{38819411-5858-6946-9298-62546212EF09}"/>
                  </a:ext>
                </a:extLst>
              </p:cNvPr>
              <p:cNvCxnSpPr/>
              <p:nvPr/>
            </p:nvCxnSpPr>
            <p:spPr>
              <a:xfrm>
                <a:off x="1691269" y="2841812"/>
                <a:ext cx="364133" cy="2191870"/>
              </a:xfrm>
              <a:prstGeom prst="straightConnector1">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A6A055-6440-1E4D-AE1B-D084DC6BDDEA}"/>
                  </a:ext>
                </a:extLst>
              </p:cNvPr>
              <p:cNvCxnSpPr>
                <a:cxnSpLocks/>
              </p:cNvCxnSpPr>
              <p:nvPr/>
            </p:nvCxnSpPr>
            <p:spPr>
              <a:xfrm>
                <a:off x="1686938" y="2841812"/>
                <a:ext cx="210478" cy="1293799"/>
              </a:xfrm>
              <a:prstGeom prst="line">
                <a:avLst/>
              </a:prstGeom>
              <a:ln w="34925"/>
            </p:spPr>
            <p:style>
              <a:lnRef idx="1">
                <a:schemeClr val="accent1"/>
              </a:lnRef>
              <a:fillRef idx="0">
                <a:schemeClr val="accent1"/>
              </a:fillRef>
              <a:effectRef idx="0">
                <a:schemeClr val="accent1"/>
              </a:effectRef>
              <a:fontRef idx="minor">
                <a:schemeClr val="tx1"/>
              </a:fontRef>
            </p:style>
          </p:cxnSp>
        </p:grpSp>
        <p:pic>
          <p:nvPicPr>
            <p:cNvPr id="59" name="Picture 58">
              <a:extLst>
                <a:ext uri="{FF2B5EF4-FFF2-40B4-BE49-F238E27FC236}">
                  <a16:creationId xmlns:a16="http://schemas.microsoft.com/office/drawing/2014/main" id="{4F8D5742-4286-974B-A486-8CFD0E5B617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5235863">
              <a:off x="5107445" y="3722518"/>
              <a:ext cx="833838" cy="609600"/>
            </a:xfrm>
            <a:prstGeom prst="rect">
              <a:avLst/>
            </a:prstGeom>
          </p:spPr>
        </p:pic>
        <p:cxnSp>
          <p:nvCxnSpPr>
            <p:cNvPr id="60" name="Straight Connector 59">
              <a:extLst>
                <a:ext uri="{FF2B5EF4-FFF2-40B4-BE49-F238E27FC236}">
                  <a16:creationId xmlns:a16="http://schemas.microsoft.com/office/drawing/2014/main" id="{451E91A0-1174-9444-9C1E-3138E8BEABAC}"/>
                </a:ext>
              </a:extLst>
            </p:cNvPr>
            <p:cNvCxnSpPr/>
            <p:nvPr/>
          </p:nvCxnSpPr>
          <p:spPr>
            <a:xfrm flipV="1">
              <a:off x="3784200" y="4194855"/>
              <a:ext cx="1573249" cy="123763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E2DCF3E6-2282-224D-8D97-2E62ECF9640D}"/>
                </a:ext>
              </a:extLst>
            </p:cNvPr>
            <p:cNvSpPr txBox="1"/>
            <p:nvPr/>
          </p:nvSpPr>
          <p:spPr>
            <a:xfrm>
              <a:off x="5239465" y="3501015"/>
              <a:ext cx="1127681"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SCATTERING</a:t>
              </a:r>
            </a:p>
          </p:txBody>
        </p:sp>
        <p:cxnSp>
          <p:nvCxnSpPr>
            <p:cNvPr id="63" name="Straight Connector 62">
              <a:extLst>
                <a:ext uri="{FF2B5EF4-FFF2-40B4-BE49-F238E27FC236}">
                  <a16:creationId xmlns:a16="http://schemas.microsoft.com/office/drawing/2014/main" id="{1F4B5EDD-DC0E-2C43-9633-23085886E3C1}"/>
                </a:ext>
              </a:extLst>
            </p:cNvPr>
            <p:cNvCxnSpPr/>
            <p:nvPr/>
          </p:nvCxnSpPr>
          <p:spPr>
            <a:xfrm flipH="1">
              <a:off x="1032308" y="2603894"/>
              <a:ext cx="177029" cy="5365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B13FF6-DE9D-0047-9126-AB91CDB53F43}"/>
                </a:ext>
              </a:extLst>
            </p:cNvPr>
            <p:cNvCxnSpPr>
              <a:cxnSpLocks/>
            </p:cNvCxnSpPr>
            <p:nvPr/>
          </p:nvCxnSpPr>
          <p:spPr>
            <a:xfrm>
              <a:off x="2054948" y="2334909"/>
              <a:ext cx="694453" cy="3512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1A2DE91-7720-E74B-97E9-98CC74263B72}"/>
                </a:ext>
              </a:extLst>
            </p:cNvPr>
            <p:cNvSpPr/>
            <p:nvPr/>
          </p:nvSpPr>
          <p:spPr>
            <a:xfrm>
              <a:off x="7910391" y="5483574"/>
              <a:ext cx="442080" cy="838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A784F198-D796-674A-9015-2E3D1669B595}"/>
                </a:ext>
              </a:extLst>
            </p:cNvPr>
            <p:cNvSpPr txBox="1"/>
            <p:nvPr/>
          </p:nvSpPr>
          <p:spPr>
            <a:xfrm>
              <a:off x="4094377" y="5732923"/>
              <a:ext cx="1162498"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ABSORPTION</a:t>
              </a:r>
            </a:p>
          </p:txBody>
        </p:sp>
        <p:sp>
          <p:nvSpPr>
            <p:cNvPr id="72" name="TextBox 71">
              <a:extLst>
                <a:ext uri="{FF2B5EF4-FFF2-40B4-BE49-F238E27FC236}">
                  <a16:creationId xmlns:a16="http://schemas.microsoft.com/office/drawing/2014/main" id="{7C0AB2BD-F0C3-BD47-B292-C02F4ECC2EC1}"/>
                </a:ext>
              </a:extLst>
            </p:cNvPr>
            <p:cNvSpPr txBox="1"/>
            <p:nvPr/>
          </p:nvSpPr>
          <p:spPr>
            <a:xfrm>
              <a:off x="7898257" y="5725857"/>
              <a:ext cx="904415" cy="307777"/>
            </a:xfrm>
            <a:prstGeom prst="rect">
              <a:avLst/>
            </a:prstGeom>
            <a:noFill/>
          </p:spPr>
          <p:txBody>
            <a:bodyPr wrap="none" rtlCol="0">
              <a:spAutoFit/>
            </a:bodyPr>
            <a:lstStyle/>
            <a:p>
              <a:pPr algn="ctr"/>
              <a:r>
                <a:rPr lang="en-US" sz="1400" b="1">
                  <a:latin typeface="Arial Narrow" panose="020B0604020202020204" pitchFamily="34" charset="0"/>
                  <a:cs typeface="Arial Narrow" panose="020B0604020202020204" pitchFamily="34" charset="0"/>
                </a:rPr>
                <a:t>EMISSION</a:t>
              </a:r>
            </a:p>
          </p:txBody>
        </p:sp>
        <p:pic>
          <p:nvPicPr>
            <p:cNvPr id="58" name="Picture 57">
              <a:extLst>
                <a:ext uri="{FF2B5EF4-FFF2-40B4-BE49-F238E27FC236}">
                  <a16:creationId xmlns:a16="http://schemas.microsoft.com/office/drawing/2014/main" id="{A928D913-F968-4743-801B-3A751F64DF07}"/>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06407" y="977453"/>
              <a:ext cx="1266120" cy="1658641"/>
            </a:xfrm>
            <a:prstGeom prst="rect">
              <a:avLst/>
            </a:prstGeom>
          </p:spPr>
        </p:pic>
        <p:sp>
          <p:nvSpPr>
            <p:cNvPr id="2" name="Rectangle 1">
              <a:extLst>
                <a:ext uri="{FF2B5EF4-FFF2-40B4-BE49-F238E27FC236}">
                  <a16:creationId xmlns:a16="http://schemas.microsoft.com/office/drawing/2014/main" id="{8A78CAF4-1C7F-2B45-B6FF-DD51842B1448}"/>
                </a:ext>
              </a:extLst>
            </p:cNvPr>
            <p:cNvSpPr/>
            <p:nvPr/>
          </p:nvSpPr>
          <p:spPr>
            <a:xfrm>
              <a:off x="1534538" y="2437654"/>
              <a:ext cx="555660" cy="193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3428798-F936-5847-9F62-7CB4F3C43970}"/>
                </a:ext>
              </a:extLst>
            </p:cNvPr>
            <p:cNvSpPr/>
            <p:nvPr/>
          </p:nvSpPr>
          <p:spPr>
            <a:xfrm>
              <a:off x="930399" y="977453"/>
              <a:ext cx="1159799" cy="29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4" name="Title 1"/>
          <p:cNvSpPr>
            <a:spLocks noGrp="1"/>
          </p:cNvSpPr>
          <p:nvPr>
            <p:ph type="title"/>
          </p:nvPr>
        </p:nvSpPr>
        <p:spPr/>
        <p:txBody>
          <a:bodyPr>
            <a:noAutofit/>
          </a:bodyPr>
          <a:lstStyle/>
          <a:p>
            <a:pPr>
              <a:defRPr/>
            </a:pPr>
            <a:r>
              <a:rPr lang="en-US">
                <a:latin typeface="Arial Narrow" panose="020B0606020202030204" pitchFamily="34" charset="0"/>
                <a:cs typeface="Arial" charset="0"/>
              </a:rPr>
              <a:t>Reminder: The atmosphere </a:t>
            </a:r>
            <a:r>
              <a:rPr lang="en-US" sz="3200" noProof="0">
                <a:latin typeface="Arial Narrow" panose="020B0606020202030204" pitchFamily="34" charset="0"/>
                <a:cs typeface="Arial" charset="0"/>
              </a:rPr>
              <a:t>alters the EMR signal</a:t>
            </a:r>
            <a:endParaRPr lang="en-US" sz="3200" i="1" noProof="0">
              <a:latin typeface="Arial Narrow" panose="020B0606020202030204" pitchFamily="34" charset="0"/>
              <a:cs typeface="Arial" charset="0"/>
            </a:endParaRPr>
          </a:p>
        </p:txBody>
      </p:sp>
      <p:sp>
        <p:nvSpPr>
          <p:cNvPr id="8" name="Rectangle 7"/>
          <p:cNvSpPr/>
          <p:nvPr/>
        </p:nvSpPr>
        <p:spPr>
          <a:xfrm>
            <a:off x="7982953" y="2500029"/>
            <a:ext cx="4014046" cy="1165191"/>
          </a:xfrm>
          <a:prstGeom prst="rect">
            <a:avLst/>
          </a:prstGeom>
        </p:spPr>
        <p:txBody>
          <a:bodyPr wrap="square">
            <a:spAutoFit/>
          </a:bodyPr>
          <a:lstStyle/>
          <a:p>
            <a:pPr>
              <a:lnSpc>
                <a:spcPct val="120000"/>
              </a:lnSpc>
            </a:pPr>
            <a:r>
              <a:rPr lang="en-US" sz="2000"/>
              <a:t>Absorption and scattering by components of the atmosphere  attenuate the signal reaching the sensor. </a:t>
            </a:r>
          </a:p>
        </p:txBody>
      </p:sp>
      <p:pic>
        <p:nvPicPr>
          <p:cNvPr id="9" name="Audio 8">
            <a:hlinkClick r:id="" action="ppaction://media"/>
            <a:extLst>
              <a:ext uri="{FF2B5EF4-FFF2-40B4-BE49-F238E27FC236}">
                <a16:creationId xmlns:a16="http://schemas.microsoft.com/office/drawing/2014/main" id="{92B97A85-0B7A-5E4C-A234-B2C44240D55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57758360"/>
      </p:ext>
    </p:extLst>
  </p:cSld>
  <p:clrMapOvr>
    <a:masterClrMapping/>
  </p:clrMapOvr>
  <mc:AlternateContent xmlns:mc="http://schemas.openxmlformats.org/markup-compatibility/2006" xmlns:p14="http://schemas.microsoft.com/office/powerpoint/2010/main">
    <mc:Choice Requires="p14">
      <p:transition spd="slow" p14:dur="2000" advTm="15788"/>
    </mc:Choice>
    <mc:Fallback xmlns="">
      <p:transition spd="slow" advTm="1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86696" y="322008"/>
            <a:ext cx="10401797" cy="596326"/>
          </a:xfrm>
        </p:spPr>
        <p:txBody>
          <a:bodyPr>
            <a:noAutofit/>
          </a:bodyPr>
          <a:lstStyle/>
          <a:p>
            <a:pPr>
              <a:defRPr/>
            </a:pPr>
            <a:r>
              <a:rPr lang="en-US">
                <a:cs typeface="Arial" charset="0"/>
              </a:rPr>
              <a:t>The influence of the atmosphere on </a:t>
            </a:r>
            <a:r>
              <a:rPr lang="en-US" err="1">
                <a:cs typeface="Arial" charset="0"/>
              </a:rPr>
              <a:t>EMR</a:t>
            </a:r>
            <a:r>
              <a:rPr lang="en-US">
                <a:cs typeface="Arial" charset="0"/>
              </a:rPr>
              <a:t> attenuation </a:t>
            </a:r>
            <a:endParaRPr lang="en-US" sz="3200" i="1">
              <a:latin typeface="+mn-lt"/>
              <a:cs typeface="Arial" charset="0"/>
            </a:endParaRPr>
          </a:p>
        </p:txBody>
      </p:sp>
      <p:grpSp>
        <p:nvGrpSpPr>
          <p:cNvPr id="16" name="Group 15"/>
          <p:cNvGrpSpPr/>
          <p:nvPr/>
        </p:nvGrpSpPr>
        <p:grpSpPr>
          <a:xfrm>
            <a:off x="615168" y="1392446"/>
            <a:ext cx="5053973" cy="4473168"/>
            <a:chOff x="114300" y="1375537"/>
            <a:chExt cx="4629152" cy="4097167"/>
          </a:xfrm>
        </p:grpSpPr>
        <p:grpSp>
          <p:nvGrpSpPr>
            <p:cNvPr id="14" name="Group 13"/>
            <p:cNvGrpSpPr/>
            <p:nvPr/>
          </p:nvGrpSpPr>
          <p:grpSpPr>
            <a:xfrm>
              <a:off x="114300" y="1375537"/>
              <a:ext cx="4629152" cy="4097167"/>
              <a:chOff x="1357314" y="1004062"/>
              <a:chExt cx="5972176" cy="5285850"/>
            </a:xfrm>
          </p:grpSpPr>
          <p:pic>
            <p:nvPicPr>
              <p:cNvPr id="2" name="Picture 1"/>
              <p:cNvPicPr>
                <a:picLocks noChangeAspect="1"/>
              </p:cNvPicPr>
              <p:nvPr/>
            </p:nvPicPr>
            <p:blipFill>
              <a:blip r:embed="rId5"/>
              <a:stretch>
                <a:fillRect/>
              </a:stretch>
            </p:blipFill>
            <p:spPr>
              <a:xfrm>
                <a:off x="1357314" y="1004062"/>
                <a:ext cx="5782164" cy="4710809"/>
              </a:xfrm>
              <a:prstGeom prst="rect">
                <a:avLst/>
              </a:prstGeom>
            </p:spPr>
          </p:pic>
          <p:pic>
            <p:nvPicPr>
              <p:cNvPr id="5" name="Picture 4"/>
              <p:cNvPicPr>
                <a:picLocks noChangeAspect="1"/>
              </p:cNvPicPr>
              <p:nvPr/>
            </p:nvPicPr>
            <p:blipFill>
              <a:blip r:embed="rId6"/>
              <a:stretch>
                <a:fillRect/>
              </a:stretch>
            </p:blipFill>
            <p:spPr>
              <a:xfrm>
                <a:off x="1947466" y="5714871"/>
                <a:ext cx="5382024" cy="575041"/>
              </a:xfrm>
              <a:prstGeom prst="rect">
                <a:avLst/>
              </a:prstGeom>
            </p:spPr>
          </p:pic>
        </p:grpSp>
        <p:sp>
          <p:nvSpPr>
            <p:cNvPr id="9" name="TextBox 8"/>
            <p:cNvSpPr txBox="1"/>
            <p:nvPr/>
          </p:nvSpPr>
          <p:spPr>
            <a:xfrm>
              <a:off x="3767641" y="1754607"/>
              <a:ext cx="550891" cy="338287"/>
            </a:xfrm>
            <a:prstGeom prst="rect">
              <a:avLst/>
            </a:prstGeom>
            <a:noFill/>
          </p:spPr>
          <p:txBody>
            <a:bodyPr wrap="none" rtlCol="0">
              <a:spAutoFit/>
            </a:bodyPr>
            <a:lstStyle/>
            <a:p>
              <a:r>
                <a:rPr lang="es-ES"/>
                <a:t>21ºC</a:t>
              </a:r>
              <a:endParaRPr lang="en-US"/>
            </a:p>
          </p:txBody>
        </p:sp>
      </p:grpSp>
      <p:sp>
        <p:nvSpPr>
          <p:cNvPr id="17" name="TextBox 16"/>
          <p:cNvSpPr txBox="1"/>
          <p:nvPr/>
        </p:nvSpPr>
        <p:spPr>
          <a:xfrm>
            <a:off x="11215866" y="5985748"/>
            <a:ext cx="700833" cy="369332"/>
          </a:xfrm>
          <a:prstGeom prst="rect">
            <a:avLst/>
          </a:prstGeom>
          <a:noFill/>
        </p:spPr>
        <p:txBody>
          <a:bodyPr wrap="none" rtlCol="0">
            <a:spAutoFit/>
          </a:bodyPr>
          <a:lstStyle/>
          <a:p>
            <a:r>
              <a:rPr lang="es-ES"/>
              <a:t>NASA</a:t>
            </a:r>
            <a:endParaRPr lang="en-US"/>
          </a:p>
        </p:txBody>
      </p:sp>
      <p:sp>
        <p:nvSpPr>
          <p:cNvPr id="18" name="TextBox 17"/>
          <p:cNvSpPr txBox="1"/>
          <p:nvPr/>
        </p:nvSpPr>
        <p:spPr>
          <a:xfrm>
            <a:off x="6672820" y="1880271"/>
            <a:ext cx="4893462" cy="1903855"/>
          </a:xfrm>
          <a:prstGeom prst="rect">
            <a:avLst/>
          </a:prstGeom>
          <a:noFill/>
        </p:spPr>
        <p:txBody>
          <a:bodyPr wrap="square" rtlCol="0">
            <a:spAutoFit/>
          </a:bodyPr>
          <a:lstStyle/>
          <a:p>
            <a:pPr>
              <a:lnSpc>
                <a:spcPct val="120000"/>
              </a:lnSpc>
            </a:pPr>
            <a:r>
              <a:rPr lang="en-US" sz="2000" noProof="1"/>
              <a:t>As a result, the blackbody emission from the Earth are altered when viewed through the atmosphere.</a:t>
            </a:r>
          </a:p>
          <a:p>
            <a:pPr>
              <a:lnSpc>
                <a:spcPct val="120000"/>
              </a:lnSpc>
            </a:pPr>
            <a:r>
              <a:rPr lang="es-ES" sz="2000"/>
              <a:t>	</a:t>
            </a:r>
          </a:p>
          <a:p>
            <a:pPr marL="238125" indent="-238125">
              <a:lnSpc>
                <a:spcPct val="120000"/>
              </a:lnSpc>
            </a:pPr>
            <a:r>
              <a:rPr lang="es-ES" sz="2000"/>
              <a:t>-</a:t>
            </a:r>
            <a:r>
              <a:rPr lang="en-US" sz="2000"/>
              <a:t>&gt; correction for the attenuation </a:t>
            </a:r>
            <a:br>
              <a:rPr lang="en-US" sz="2000"/>
            </a:br>
            <a:r>
              <a:rPr lang="en-US" sz="2000"/>
              <a:t>by the atmosphere is needed</a:t>
            </a:r>
          </a:p>
        </p:txBody>
      </p:sp>
      <p:sp>
        <p:nvSpPr>
          <p:cNvPr id="10"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4" name="Audio 3">
            <a:hlinkClick r:id="" action="ppaction://media"/>
            <a:extLst>
              <a:ext uri="{FF2B5EF4-FFF2-40B4-BE49-F238E27FC236}">
                <a16:creationId xmlns:a16="http://schemas.microsoft.com/office/drawing/2014/main" id="{E5ADE14F-9287-7449-9E73-E07F001DB6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13083587"/>
      </p:ext>
    </p:extLst>
  </p:cSld>
  <p:clrMapOvr>
    <a:masterClrMapping/>
  </p:clrMapOvr>
  <mc:AlternateContent xmlns:mc="http://schemas.openxmlformats.org/markup-compatibility/2006" xmlns:p14="http://schemas.microsoft.com/office/powerpoint/2010/main">
    <mc:Choice Requires="p14">
      <p:transition spd="slow" p14:dur="2000" advTm="24094"/>
    </mc:Choice>
    <mc:Fallback xmlns="">
      <p:transition spd="slow" advTm="24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47365" y="180687"/>
            <a:ext cx="10800373" cy="596326"/>
          </a:xfrm>
        </p:spPr>
        <p:txBody>
          <a:bodyPr>
            <a:noAutofit/>
          </a:bodyPr>
          <a:lstStyle/>
          <a:p>
            <a:pPr>
              <a:defRPr/>
            </a:pPr>
            <a:r>
              <a:rPr lang="en-US">
                <a:cs typeface="Arial" charset="0"/>
              </a:rPr>
              <a:t>Clouds attenuate the infrared signal</a:t>
            </a:r>
            <a:endParaRPr lang="en-US" sz="2400" i="1">
              <a:latin typeface="+mn-lt"/>
              <a:cs typeface="Arial" charset="0"/>
            </a:endParaRPr>
          </a:p>
        </p:txBody>
      </p:sp>
      <p:sp>
        <p:nvSpPr>
          <p:cNvPr id="2" name="Rectangle 1"/>
          <p:cNvSpPr/>
          <p:nvPr/>
        </p:nvSpPr>
        <p:spPr>
          <a:xfrm>
            <a:off x="171141" y="874761"/>
            <a:ext cx="11539078" cy="1138773"/>
          </a:xfrm>
          <a:prstGeom prst="rect">
            <a:avLst/>
          </a:prstGeom>
        </p:spPr>
        <p:txBody>
          <a:bodyPr wrap="square">
            <a:spAutoFit/>
          </a:bodyPr>
          <a:lstStyle/>
          <a:p>
            <a:pPr algn="ctr"/>
            <a:r>
              <a:rPr lang="en-US" sz="2400"/>
              <a:t>Clouds can block the infrared signal from reaching the satellite radiometers. </a:t>
            </a:r>
          </a:p>
          <a:p>
            <a:pPr marL="342900" indent="-342900" algn="ctr">
              <a:buFont typeface="Arial" panose="020B0604020202020204" pitchFamily="34" charset="0"/>
              <a:buChar char="•"/>
            </a:pPr>
            <a:endParaRPr lang="en-US" sz="2400">
              <a:solidFill>
                <a:schemeClr val="tx2"/>
              </a:solidFill>
            </a:endParaRPr>
          </a:p>
          <a:p>
            <a:pPr algn="ctr"/>
            <a:endParaRPr lang="en-US" sz="2000">
              <a:solidFill>
                <a:schemeClr val="tx2"/>
              </a:solidFill>
            </a:endParaRPr>
          </a:p>
        </p:txBody>
      </p:sp>
      <p:sp>
        <p:nvSpPr>
          <p:cNvPr id="5" name="Text Box 6"/>
          <p:cNvSpPr txBox="1">
            <a:spLocks noChangeArrowheads="1"/>
          </p:cNvSpPr>
          <p:nvPr/>
        </p:nvSpPr>
        <p:spPr bwMode="auto">
          <a:xfrm>
            <a:off x="10442498" y="6011911"/>
            <a:ext cx="156480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err="1">
                <a:solidFill>
                  <a:srgbClr val="000000"/>
                </a:solidFill>
              </a:rPr>
              <a:t>Minnett</a:t>
            </a:r>
            <a:r>
              <a:rPr lang="en-US" sz="1600">
                <a:solidFill>
                  <a:srgbClr val="000000"/>
                </a:solidFill>
              </a:rPr>
              <a:t> 2001</a:t>
            </a:r>
          </a:p>
        </p:txBody>
      </p:sp>
      <p:sp>
        <p:nvSpPr>
          <p:cNvPr id="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7" name="5_tcc_mon_mean_Animation.gif" descr="/Volumes/MA CLE/satclass2010/5_tcc_mon_mean_Animation.gif">
            <a:hlinkClick r:id="" action="ppaction://media"/>
          </p:cNvPr>
          <p:cNvPicPr/>
          <p:nvPr>
            <a:videoFile r:link="rId2"/>
            <p:extLst>
              <p:ext uri="{DAA4B4D4-6D71-4841-9C94-3DE7FCFB9230}">
                <p14:media xmlns:p14="http://schemas.microsoft.com/office/powerpoint/2010/main" r:link="rId1"/>
              </p:ext>
            </p:extLst>
          </p:nvPr>
        </p:nvPicPr>
        <p:blipFill>
          <a:blip r:embed="rId7"/>
          <a:srcRect t="2400"/>
          <a:stretch>
            <a:fillRect/>
          </a:stretch>
        </p:blipFill>
        <p:spPr bwMode="auto">
          <a:xfrm>
            <a:off x="2318228" y="1764841"/>
            <a:ext cx="6697887" cy="4083128"/>
          </a:xfrm>
          <a:prstGeom prst="rect">
            <a:avLst/>
          </a:prstGeom>
          <a:noFill/>
          <a:ln w="9525">
            <a:noFill/>
            <a:miter lim="800000"/>
            <a:headEnd/>
            <a:tailEnd/>
          </a:ln>
        </p:spPr>
      </p:pic>
      <p:pic>
        <p:nvPicPr>
          <p:cNvPr id="4" name="Audio 3">
            <a:hlinkClick r:id="" action="ppaction://media"/>
            <a:extLst>
              <a:ext uri="{FF2B5EF4-FFF2-40B4-BE49-F238E27FC236}">
                <a16:creationId xmlns:a16="http://schemas.microsoft.com/office/drawing/2014/main" id="{24EC257D-54B6-7441-A6E6-20B154392B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25849339"/>
      </p:ext>
    </p:extLst>
  </p:cSld>
  <p:clrMapOvr>
    <a:masterClrMapping/>
  </p:clrMapOvr>
  <mc:AlternateContent xmlns:mc="http://schemas.openxmlformats.org/markup-compatibility/2006" xmlns:p14="http://schemas.microsoft.com/office/powerpoint/2010/main">
    <mc:Choice Requires="p14">
      <p:transition spd="slow" p14:dur="2000" advTm="24532"/>
    </mc:Choice>
    <mc:Fallback xmlns="">
      <p:transition spd="slow" advTm="2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p:cTn id="15" fill="hold" display="0">
                  <p:stCondLst>
                    <p:cond delay="indefinite"/>
                  </p:stCondLst>
                  <p:endCondLst>
                    <p:cond evt="onNext" delay="0">
                      <p:tgtEl>
                        <p:sldTgt/>
                      </p:tgtEl>
                    </p:cond>
                    <p:cond evt="onPrev" delay="0">
                      <p:tgtEl>
                        <p:sldTgt/>
                      </p:tgtEl>
                    </p:cond>
                  </p:endCondLst>
                </p:cTn>
                <p:tgtEl>
                  <p:spTgt spid="7"/>
                </p:tgtEl>
              </p:cMediaNode>
            </p:video>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11390" y="82367"/>
            <a:ext cx="10864793" cy="596326"/>
          </a:xfrm>
        </p:spPr>
        <p:txBody>
          <a:bodyPr>
            <a:noAutofit/>
          </a:bodyPr>
          <a:lstStyle/>
          <a:p>
            <a:pPr>
              <a:defRPr/>
            </a:pPr>
            <a:r>
              <a:rPr lang="en-US">
                <a:cs typeface="Arial" charset="0"/>
              </a:rPr>
              <a:t>Addition influence of the atmosphere in the infrared signal </a:t>
            </a:r>
            <a:endParaRPr lang="en-US" sz="2400" i="1">
              <a:latin typeface="+mn-lt"/>
              <a:cs typeface="Arial" charset="0"/>
            </a:endParaRPr>
          </a:p>
        </p:txBody>
      </p:sp>
      <p:sp>
        <p:nvSpPr>
          <p:cNvPr id="2" name="Rectangle 1"/>
          <p:cNvSpPr/>
          <p:nvPr/>
        </p:nvSpPr>
        <p:spPr>
          <a:xfrm>
            <a:off x="1085010" y="565896"/>
            <a:ext cx="9764222" cy="4812279"/>
          </a:xfrm>
          <a:prstGeom prst="rect">
            <a:avLst/>
          </a:prstGeom>
        </p:spPr>
        <p:txBody>
          <a:bodyPr wrap="square">
            <a:spAutoFit/>
          </a:bodyPr>
          <a:lstStyle/>
          <a:p>
            <a:pPr marL="342900" indent="-342900">
              <a:buFont typeface="Arial" panose="020B0604020202020204" pitchFamily="34" charset="0"/>
              <a:buChar char="•"/>
            </a:pPr>
            <a:endParaRPr lang="en-US" sz="2000" dirty="0">
              <a:solidFill>
                <a:schemeClr val="tx2"/>
              </a:solidFill>
            </a:endParaRPr>
          </a:p>
          <a:p>
            <a:pPr marL="342900" indent="-342900">
              <a:buFont typeface="Arial" panose="020B0604020202020204" pitchFamily="34" charset="0"/>
              <a:buChar char="•"/>
            </a:pPr>
            <a:endParaRPr lang="en-US" sz="2000" dirty="0">
              <a:solidFill>
                <a:schemeClr val="tx2"/>
              </a:solidFill>
            </a:endParaRPr>
          </a:p>
          <a:p>
            <a:pPr>
              <a:spcAft>
                <a:spcPts val="600"/>
              </a:spcAft>
            </a:pPr>
            <a:r>
              <a:rPr lang="en-US" sz="2400" b="1" dirty="0"/>
              <a:t>Temperature Deficit </a:t>
            </a:r>
          </a:p>
          <a:p>
            <a:pPr>
              <a:lnSpc>
                <a:spcPct val="120000"/>
              </a:lnSpc>
            </a:pPr>
            <a:r>
              <a:rPr lang="en-US" sz="2000" dirty="0"/>
              <a:t>Brightness temperatures measured by a spacecraft radiometer through the clear atmosphere </a:t>
            </a:r>
            <a:br>
              <a:rPr lang="en-US" sz="2000" dirty="0"/>
            </a:br>
            <a:r>
              <a:rPr lang="en-US" sz="2000" dirty="0"/>
              <a:t>are </a:t>
            </a:r>
            <a:r>
              <a:rPr lang="en-US" sz="2000" b="1" dirty="0"/>
              <a:t>cooler</a:t>
            </a:r>
            <a:r>
              <a:rPr lang="en-US" sz="2000" dirty="0"/>
              <a:t> than would be measured by a similar device just above the sea surface.</a:t>
            </a:r>
          </a:p>
          <a:p>
            <a:pPr>
              <a:lnSpc>
                <a:spcPct val="120000"/>
              </a:lnSpc>
            </a:pPr>
            <a:endParaRPr lang="en-US" sz="2000" dirty="0"/>
          </a:p>
          <a:p>
            <a:pPr marL="342900" indent="-342900">
              <a:lnSpc>
                <a:spcPct val="120000"/>
              </a:lnSpc>
              <a:buFont typeface="Arial" panose="020B0604020202020204" pitchFamily="34" charset="0"/>
              <a:buChar char="•"/>
            </a:pPr>
            <a:r>
              <a:rPr lang="en-US" sz="2000" b="1" dirty="0"/>
              <a:t>Even with </a:t>
            </a:r>
            <a:r>
              <a:rPr lang="en-US" sz="2000" dirty="0"/>
              <a:t>clear skies a significant fraction of the sea surface emission is absorbed </a:t>
            </a:r>
            <a:br>
              <a:rPr lang="en-US" sz="2000" dirty="0"/>
            </a:br>
            <a:r>
              <a:rPr lang="en-US" sz="2000" dirty="0"/>
              <a:t>as the signal travels through the atmosphere. </a:t>
            </a:r>
          </a:p>
          <a:p>
            <a:pPr marL="342900" indent="-342900">
              <a:lnSpc>
                <a:spcPct val="120000"/>
              </a:lnSpc>
              <a:buFont typeface="Arial" panose="020B0604020202020204" pitchFamily="34" charset="0"/>
              <a:buChar char="•"/>
            </a:pPr>
            <a:endParaRPr lang="en-US" sz="2000" dirty="0"/>
          </a:p>
          <a:p>
            <a:pPr marL="342900" indent="-342900">
              <a:lnSpc>
                <a:spcPct val="120000"/>
              </a:lnSpc>
              <a:buFont typeface="Arial" panose="020B0604020202020204" pitchFamily="34" charset="0"/>
              <a:buChar char="•"/>
            </a:pPr>
            <a:r>
              <a:rPr lang="en-US" sz="2000" dirty="0"/>
              <a:t>The absorbed energy is re-emitted, but at a cooler temperature </a:t>
            </a:r>
            <a:br>
              <a:rPr lang="en-US" sz="2000" dirty="0"/>
            </a:br>
            <a:r>
              <a:rPr lang="en-US" sz="2000" dirty="0"/>
              <a:t>that is characteristic of the height in the atmosphere. </a:t>
            </a:r>
          </a:p>
          <a:p>
            <a:pPr marL="342900" indent="-342900">
              <a:lnSpc>
                <a:spcPct val="120000"/>
              </a:lnSpc>
              <a:buFont typeface="Arial" panose="020B0604020202020204" pitchFamily="34" charset="0"/>
              <a:buChar char="•"/>
            </a:pPr>
            <a:endParaRPr lang="en-US" sz="2000" dirty="0"/>
          </a:p>
          <a:p>
            <a:pPr marL="342900" indent="-342900">
              <a:lnSpc>
                <a:spcPct val="120000"/>
              </a:lnSpc>
              <a:buFont typeface="Arial" panose="020B0604020202020204" pitchFamily="34" charset="0"/>
              <a:buChar char="•"/>
            </a:pPr>
            <a:r>
              <a:rPr lang="en-US" sz="2000" dirty="0"/>
              <a:t>The resulting </a:t>
            </a:r>
            <a:r>
              <a:rPr lang="en-US" sz="2000" b="1" dirty="0"/>
              <a:t>temperature deficit </a:t>
            </a:r>
            <a:r>
              <a:rPr lang="en-US" sz="2000" dirty="0"/>
              <a:t>must be corrected for to get accurate SST measurements.</a:t>
            </a:r>
          </a:p>
        </p:txBody>
      </p:sp>
      <p:sp>
        <p:nvSpPr>
          <p:cNvPr id="5" name="Text Box 6"/>
          <p:cNvSpPr txBox="1">
            <a:spLocks noChangeArrowheads="1"/>
          </p:cNvSpPr>
          <p:nvPr/>
        </p:nvSpPr>
        <p:spPr bwMode="auto">
          <a:xfrm>
            <a:off x="10452332" y="6011911"/>
            <a:ext cx="156480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err="1">
                <a:solidFill>
                  <a:srgbClr val="000000"/>
                </a:solidFill>
              </a:rPr>
              <a:t>Minnett</a:t>
            </a:r>
            <a:r>
              <a:rPr lang="en-US" sz="1600">
                <a:solidFill>
                  <a:srgbClr val="000000"/>
                </a:solidFill>
              </a:rPr>
              <a:t> 2001</a:t>
            </a:r>
          </a:p>
        </p:txBody>
      </p:sp>
      <p:sp>
        <p:nvSpPr>
          <p:cNvPr id="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3" name="Audio 2">
            <a:hlinkClick r:id="" action="ppaction://media"/>
            <a:extLst>
              <a:ext uri="{FF2B5EF4-FFF2-40B4-BE49-F238E27FC236}">
                <a16:creationId xmlns:a16="http://schemas.microsoft.com/office/drawing/2014/main" id="{A5216E70-1F90-0C48-98D3-1794DB6D4E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6299064"/>
      </p:ext>
    </p:extLst>
  </p:cSld>
  <p:clrMapOvr>
    <a:masterClrMapping/>
  </p:clrMapOvr>
  <mc:AlternateContent xmlns:mc="http://schemas.openxmlformats.org/markup-compatibility/2006" xmlns:p14="http://schemas.microsoft.com/office/powerpoint/2010/main">
    <mc:Choice Requires="p14">
      <p:transition spd="slow" p14:dur="2000" advTm="22326"/>
    </mc:Choice>
    <mc:Fallback xmlns="">
      <p:transition spd="slow" advTm="2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7145" y="1005338"/>
            <a:ext cx="7714879" cy="3904402"/>
          </a:xfrm>
          <a:prstGeom prst="rect">
            <a:avLst/>
          </a:prstGeom>
        </p:spPr>
        <p:txBody>
          <a:bodyPr wrap="square">
            <a:spAutoFit/>
          </a:bodyPr>
          <a:lstStyle/>
          <a:p>
            <a:pPr marL="342900" indent="-342900">
              <a:lnSpc>
                <a:spcPct val="120000"/>
              </a:lnSpc>
              <a:buFont typeface="Arial" panose="020B0604020202020204" pitchFamily="34" charset="0"/>
              <a:buChar char="•"/>
            </a:pPr>
            <a:endParaRPr lang="en-US" sz="2000">
              <a:solidFill>
                <a:schemeClr val="tx2"/>
              </a:solidFill>
            </a:endParaRPr>
          </a:p>
          <a:p>
            <a:pPr>
              <a:lnSpc>
                <a:spcPct val="120000"/>
              </a:lnSpc>
            </a:pPr>
            <a:r>
              <a:rPr lang="en-US" sz="2000"/>
              <a:t>In the infrared, atmosphere </a:t>
            </a:r>
            <a:r>
              <a:rPr lang="en-US" sz="2000" b="1"/>
              <a:t>water vapor </a:t>
            </a:r>
            <a:r>
              <a:rPr lang="en-US" sz="2000"/>
              <a:t>is responsible </a:t>
            </a:r>
            <a:br>
              <a:rPr lang="en-US" sz="2000"/>
            </a:br>
            <a:r>
              <a:rPr lang="en-US" sz="2000"/>
              <a:t>for most of the temperature deficit.</a:t>
            </a:r>
          </a:p>
          <a:p>
            <a:pPr marL="342900" indent="-342900">
              <a:lnSpc>
                <a:spcPct val="120000"/>
              </a:lnSpc>
              <a:spcBef>
                <a:spcPts val="600"/>
              </a:spcBef>
              <a:buFont typeface="Arial" panose="020B0604020202020204" pitchFamily="34" charset="0"/>
              <a:buChar char="•"/>
            </a:pPr>
            <a:r>
              <a:rPr lang="en-US" sz="2000"/>
              <a:t>Water vapor concentration is variable in </a:t>
            </a:r>
            <a:br>
              <a:rPr lang="en-US" sz="2000"/>
            </a:br>
            <a:r>
              <a:rPr lang="en-US" sz="2000"/>
              <a:t>both space and time. </a:t>
            </a:r>
          </a:p>
          <a:p>
            <a:pPr>
              <a:lnSpc>
                <a:spcPct val="120000"/>
              </a:lnSpc>
            </a:pPr>
            <a:endParaRPr lang="en-US" sz="2000"/>
          </a:p>
          <a:p>
            <a:pPr>
              <a:lnSpc>
                <a:spcPct val="120000"/>
              </a:lnSpc>
            </a:pPr>
            <a:r>
              <a:rPr lang="en-US" sz="2000"/>
              <a:t>Other gases are </a:t>
            </a:r>
            <a:r>
              <a:rPr lang="en-US" sz="2000" b="1"/>
              <a:t>well mixed </a:t>
            </a:r>
            <a:r>
              <a:rPr lang="en-US" sz="2000"/>
              <a:t>throughout the atmosphere. </a:t>
            </a:r>
          </a:p>
          <a:p>
            <a:pPr marL="342900" indent="-342900">
              <a:lnSpc>
                <a:spcPct val="120000"/>
              </a:lnSpc>
              <a:spcBef>
                <a:spcPts val="600"/>
              </a:spcBef>
              <a:buFont typeface="Arial" panose="020B0604020202020204" pitchFamily="34" charset="0"/>
              <a:buChar char="•"/>
            </a:pPr>
            <a:r>
              <a:rPr lang="en-US" sz="2000"/>
              <a:t>Their contribute to the temperature deficit a relatively </a:t>
            </a:r>
            <a:br>
              <a:rPr lang="en-US" sz="2000"/>
            </a:br>
            <a:r>
              <a:rPr lang="en-US" sz="2000"/>
              <a:t>and is simple to correct. </a:t>
            </a:r>
          </a:p>
          <a:p>
            <a:pPr marL="342900" indent="-342900">
              <a:lnSpc>
                <a:spcPct val="120000"/>
              </a:lnSpc>
              <a:buFont typeface="Arial" panose="020B0604020202020204" pitchFamily="34" charset="0"/>
              <a:buChar char="•"/>
            </a:pPr>
            <a:endParaRPr lang="en-US" sz="2000">
              <a:solidFill>
                <a:schemeClr val="tx2"/>
              </a:solidFill>
            </a:endParaRPr>
          </a:p>
        </p:txBody>
      </p:sp>
      <p:sp>
        <p:nvSpPr>
          <p:cNvPr id="10" name="Text Box 6"/>
          <p:cNvSpPr txBox="1">
            <a:spLocks noChangeArrowheads="1"/>
          </p:cNvSpPr>
          <p:nvPr/>
        </p:nvSpPr>
        <p:spPr bwMode="auto">
          <a:xfrm>
            <a:off x="9115144" y="6011911"/>
            <a:ext cx="156480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err="1">
                <a:solidFill>
                  <a:srgbClr val="000000"/>
                </a:solidFill>
              </a:rPr>
              <a:t>Minnett</a:t>
            </a:r>
            <a:r>
              <a:rPr lang="en-US" sz="1600">
                <a:solidFill>
                  <a:srgbClr val="000000"/>
                </a:solidFill>
              </a:rPr>
              <a:t> 2001</a:t>
            </a:r>
          </a:p>
        </p:txBody>
      </p:sp>
      <p:sp>
        <p:nvSpPr>
          <p:cNvPr id="1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sp>
        <p:nvSpPr>
          <p:cNvPr id="17" name="Title 1">
            <a:extLst>
              <a:ext uri="{FF2B5EF4-FFF2-40B4-BE49-F238E27FC236}">
                <a16:creationId xmlns:a16="http://schemas.microsoft.com/office/drawing/2014/main" id="{E9397E92-A301-404D-A7CD-20FF01048EED}"/>
              </a:ext>
            </a:extLst>
          </p:cNvPr>
          <p:cNvSpPr>
            <a:spLocks noGrp="1"/>
          </p:cNvSpPr>
          <p:nvPr>
            <p:ph type="title"/>
          </p:nvPr>
        </p:nvSpPr>
        <p:spPr>
          <a:xfrm>
            <a:off x="211390" y="82367"/>
            <a:ext cx="10864793" cy="596326"/>
          </a:xfrm>
        </p:spPr>
        <p:txBody>
          <a:bodyPr>
            <a:noAutofit/>
          </a:bodyPr>
          <a:lstStyle/>
          <a:p>
            <a:pPr>
              <a:defRPr/>
            </a:pPr>
            <a:r>
              <a:rPr lang="en-US">
                <a:solidFill>
                  <a:schemeClr val="tx2"/>
                </a:solidFill>
              </a:rPr>
              <a:t>Water vapor complicates </a:t>
            </a:r>
            <a:r>
              <a:rPr lang="en-US"/>
              <a:t>temperature deficit corrections</a:t>
            </a:r>
            <a:endParaRPr lang="en-US" sz="2400" i="1">
              <a:latin typeface="+mn-lt"/>
              <a:cs typeface="Arial" charset="0"/>
            </a:endParaRPr>
          </a:p>
        </p:txBody>
      </p:sp>
      <p:grpSp>
        <p:nvGrpSpPr>
          <p:cNvPr id="5" name="Group 4">
            <a:extLst>
              <a:ext uri="{FF2B5EF4-FFF2-40B4-BE49-F238E27FC236}">
                <a16:creationId xmlns:a16="http://schemas.microsoft.com/office/drawing/2014/main" id="{2D30E19B-3EC1-D143-9476-790CD5A34F22}"/>
              </a:ext>
            </a:extLst>
          </p:cNvPr>
          <p:cNvGrpSpPr/>
          <p:nvPr/>
        </p:nvGrpSpPr>
        <p:grpSpPr>
          <a:xfrm>
            <a:off x="6577724" y="2314954"/>
            <a:ext cx="5222271" cy="3421154"/>
            <a:chOff x="6577724" y="2314954"/>
            <a:chExt cx="5222271" cy="3421154"/>
          </a:xfrm>
        </p:grpSpPr>
        <p:grpSp>
          <p:nvGrpSpPr>
            <p:cNvPr id="4" name="Group 3">
              <a:extLst>
                <a:ext uri="{FF2B5EF4-FFF2-40B4-BE49-F238E27FC236}">
                  <a16:creationId xmlns:a16="http://schemas.microsoft.com/office/drawing/2014/main" id="{2E7524E7-56BB-3645-871C-D3E72562AD9E}"/>
                </a:ext>
              </a:extLst>
            </p:cNvPr>
            <p:cNvGrpSpPr/>
            <p:nvPr/>
          </p:nvGrpSpPr>
          <p:grpSpPr>
            <a:xfrm>
              <a:off x="6653614" y="2314954"/>
              <a:ext cx="5146381" cy="3421154"/>
              <a:chOff x="3072214" y="2766685"/>
              <a:chExt cx="5146381" cy="3421154"/>
            </a:xfrm>
          </p:grpSpPr>
          <p:pic>
            <p:nvPicPr>
              <p:cNvPr id="8" name="Picture 1053" descr="vapor_2005_240_06"/>
              <p:cNvPicPr>
                <a:picLocks noChangeAspect="1" noChangeArrowheads="1"/>
              </p:cNvPicPr>
              <p:nvPr/>
            </p:nvPicPr>
            <p:blipFill>
              <a:blip r:embed="rId5"/>
              <a:srcRect/>
              <a:stretch>
                <a:fillRect/>
              </a:stretch>
            </p:blipFill>
            <p:spPr bwMode="auto">
              <a:xfrm>
                <a:off x="3072214" y="3093330"/>
                <a:ext cx="5146381" cy="3087829"/>
              </a:xfrm>
              <a:prstGeom prst="rect">
                <a:avLst/>
              </a:prstGeom>
              <a:noFill/>
              <a:ln w="28575">
                <a:solidFill>
                  <a:schemeClr val="accent5">
                    <a:lumMod val="50000"/>
                  </a:schemeClr>
                </a:solidFill>
                <a:miter lim="800000"/>
                <a:headEnd/>
                <a:tailEnd/>
              </a:ln>
            </p:spPr>
          </p:pic>
          <p:sp>
            <p:nvSpPr>
              <p:cNvPr id="2" name="TextBox 1"/>
              <p:cNvSpPr txBox="1"/>
              <p:nvPr/>
            </p:nvSpPr>
            <p:spPr>
              <a:xfrm>
                <a:off x="3072214" y="2766685"/>
                <a:ext cx="1281248" cy="369332"/>
              </a:xfrm>
              <a:prstGeom prst="rect">
                <a:avLst/>
              </a:prstGeom>
              <a:noFill/>
            </p:spPr>
            <p:txBody>
              <a:bodyPr wrap="none" rtlCol="0">
                <a:spAutoFit/>
              </a:bodyPr>
              <a:lstStyle/>
              <a:p>
                <a:r>
                  <a:rPr lang="en-US"/>
                  <a:t>Water Vapor </a:t>
                </a:r>
              </a:p>
            </p:txBody>
          </p:sp>
          <p:sp>
            <p:nvSpPr>
              <p:cNvPr id="11" name="Text Box 1055"/>
              <p:cNvSpPr txBox="1">
                <a:spLocks noChangeArrowheads="1"/>
              </p:cNvSpPr>
              <p:nvPr/>
            </p:nvSpPr>
            <p:spPr bwMode="auto">
              <a:xfrm>
                <a:off x="3214739" y="5818564"/>
                <a:ext cx="1556713" cy="369275"/>
              </a:xfrm>
              <a:prstGeom prst="rect">
                <a:avLst/>
              </a:prstGeom>
              <a:noFill/>
              <a:ln w="9525">
                <a:noFill/>
                <a:miter lim="800000"/>
                <a:headEnd/>
                <a:tailEnd/>
              </a:ln>
              <a:effectLst/>
            </p:spPr>
            <p:txBody>
              <a:bodyPr wrap="none" lIns="91379" tIns="45692" rIns="91379" bIns="45692">
                <a:spAutoFit/>
              </a:bodyPr>
              <a:lstStyle/>
              <a:p>
                <a:pPr>
                  <a:defRPr/>
                </a:pPr>
                <a:r>
                  <a:rPr lang="en-US">
                    <a:solidFill>
                      <a:srgbClr val="FFF8F2"/>
                    </a:solidFill>
                    <a:effectLst>
                      <a:outerShdw blurRad="38100" dist="38100" dir="2700000" algn="tl">
                        <a:srgbClr val="000000"/>
                      </a:outerShdw>
                    </a:effectLst>
                    <a:latin typeface="Arial" charset="0"/>
                  </a:rPr>
                  <a:t>Aug 28, 2005</a:t>
                </a:r>
              </a:p>
            </p:txBody>
          </p:sp>
          <p:sp>
            <p:nvSpPr>
              <p:cNvPr id="13" name="Rectangle 1057"/>
              <p:cNvSpPr>
                <a:spLocks noChangeArrowheads="1"/>
              </p:cNvSpPr>
              <p:nvPr/>
            </p:nvSpPr>
            <p:spPr bwMode="auto">
              <a:xfrm>
                <a:off x="5858133" y="3604823"/>
                <a:ext cx="916026" cy="369320"/>
              </a:xfrm>
              <a:prstGeom prst="rect">
                <a:avLst/>
              </a:prstGeom>
              <a:noFill/>
              <a:ln w="9525">
                <a:noFill/>
                <a:miter lim="800000"/>
                <a:headEnd/>
                <a:tailEnd/>
              </a:ln>
            </p:spPr>
            <p:txBody>
              <a:bodyPr wrap="square" lIns="91379" tIns="45692" rIns="91379" bIns="45692">
                <a:prstTxWarp prst="textNoShape">
                  <a:avLst/>
                </a:prstTxWarp>
                <a:spAutoFit/>
              </a:bodyPr>
              <a:lstStyle/>
              <a:p>
                <a:r>
                  <a:rPr lang="en-US">
                    <a:solidFill>
                      <a:srgbClr val="FFF8F2"/>
                    </a:solidFill>
                    <a:latin typeface="Arial" charset="0"/>
                  </a:rPr>
                  <a:t>Katrina</a:t>
                </a:r>
              </a:p>
            </p:txBody>
          </p:sp>
        </p:grpSp>
        <p:sp>
          <p:nvSpPr>
            <p:cNvPr id="14" name="Line 1058"/>
            <p:cNvSpPr>
              <a:spLocks noChangeShapeType="1"/>
            </p:cNvSpPr>
            <p:nvPr/>
          </p:nvSpPr>
          <p:spPr bwMode="auto">
            <a:xfrm>
              <a:off x="9929813" y="3421203"/>
              <a:ext cx="75871" cy="304800"/>
            </a:xfrm>
            <a:prstGeom prst="line">
              <a:avLst/>
            </a:prstGeom>
            <a:noFill/>
            <a:ln w="12700">
              <a:solidFill>
                <a:srgbClr val="FFF8F2"/>
              </a:solidFill>
              <a:round/>
              <a:headEnd/>
              <a:tailEnd type="triangle" w="med" len="med"/>
            </a:ln>
            <a:effectLst/>
          </p:spPr>
          <p:txBody>
            <a:bodyPr wrap="none" lIns="91379" tIns="45692" rIns="91379" bIns="45692" anchor="ctr"/>
            <a:lstStyle/>
            <a:p>
              <a:pPr>
                <a:defRPr/>
              </a:pPr>
              <a:endParaRPr lang="en-US"/>
            </a:p>
          </p:txBody>
        </p:sp>
        <p:sp>
          <p:nvSpPr>
            <p:cNvPr id="20" name="Line 1059">
              <a:extLst>
                <a:ext uri="{FF2B5EF4-FFF2-40B4-BE49-F238E27FC236}">
                  <a16:creationId xmlns:a16="http://schemas.microsoft.com/office/drawing/2014/main" id="{667133F1-E83D-764D-8D09-4E06A2936DF9}"/>
                </a:ext>
              </a:extLst>
            </p:cNvPr>
            <p:cNvSpPr>
              <a:spLocks noChangeShapeType="1"/>
            </p:cNvSpPr>
            <p:nvPr/>
          </p:nvSpPr>
          <p:spPr bwMode="auto">
            <a:xfrm>
              <a:off x="7748169" y="3401973"/>
              <a:ext cx="493855" cy="577639"/>
            </a:xfrm>
            <a:prstGeom prst="line">
              <a:avLst/>
            </a:prstGeom>
            <a:noFill/>
            <a:ln w="12700">
              <a:solidFill>
                <a:srgbClr val="FFF8F2"/>
              </a:solidFill>
              <a:round/>
              <a:headEnd/>
              <a:tailEnd type="triangle" w="med" len="med"/>
            </a:ln>
            <a:effectLst/>
          </p:spPr>
          <p:txBody>
            <a:bodyPr wrap="none" lIns="91379" tIns="45692" rIns="91379" bIns="45692" anchor="ctr"/>
            <a:lstStyle/>
            <a:p>
              <a:pPr>
                <a:defRPr/>
              </a:pPr>
              <a:endParaRPr lang="en-US"/>
            </a:p>
          </p:txBody>
        </p:sp>
        <p:sp>
          <p:nvSpPr>
            <p:cNvPr id="21" name="Rectangle 1056">
              <a:extLst>
                <a:ext uri="{FF2B5EF4-FFF2-40B4-BE49-F238E27FC236}">
                  <a16:creationId xmlns:a16="http://schemas.microsoft.com/office/drawing/2014/main" id="{46F14239-4C06-2843-8D47-C8EE7D6C9943}"/>
                </a:ext>
              </a:extLst>
            </p:cNvPr>
            <p:cNvSpPr>
              <a:spLocks noChangeArrowheads="1"/>
            </p:cNvSpPr>
            <p:nvPr/>
          </p:nvSpPr>
          <p:spPr bwMode="auto">
            <a:xfrm>
              <a:off x="6577724" y="3010931"/>
              <a:ext cx="1680489" cy="371530"/>
            </a:xfrm>
            <a:prstGeom prst="rect">
              <a:avLst/>
            </a:prstGeom>
            <a:noFill/>
            <a:ln w="9525">
              <a:noFill/>
              <a:miter lim="800000"/>
              <a:headEnd/>
              <a:tailEnd/>
            </a:ln>
          </p:spPr>
          <p:txBody>
            <a:bodyPr wrap="square" lIns="91379" tIns="45692" rIns="91379" bIns="45692">
              <a:prstTxWarp prst="textNoShape">
                <a:avLst/>
              </a:prstTxWarp>
              <a:spAutoFit/>
            </a:bodyPr>
            <a:lstStyle/>
            <a:p>
              <a:r>
                <a:rPr lang="en-US">
                  <a:solidFill>
                    <a:srgbClr val="FFF8F2"/>
                  </a:solidFill>
                  <a:latin typeface="Arial" charset="0"/>
                </a:rPr>
                <a:t>Typhoon </a:t>
              </a:r>
              <a:r>
                <a:rPr lang="en-US" err="1">
                  <a:solidFill>
                    <a:srgbClr val="FFF8F2"/>
                  </a:solidFill>
                  <a:latin typeface="Arial" charset="0"/>
                </a:rPr>
                <a:t>Talim</a:t>
              </a:r>
              <a:endParaRPr lang="en-US">
                <a:solidFill>
                  <a:srgbClr val="FFF8F2"/>
                </a:solidFill>
                <a:latin typeface="Arial" charset="0"/>
              </a:endParaRPr>
            </a:p>
          </p:txBody>
        </p:sp>
      </p:grpSp>
      <p:pic>
        <p:nvPicPr>
          <p:cNvPr id="7" name="Audio 6">
            <a:hlinkClick r:id="" action="ppaction://media"/>
            <a:extLst>
              <a:ext uri="{FF2B5EF4-FFF2-40B4-BE49-F238E27FC236}">
                <a16:creationId xmlns:a16="http://schemas.microsoft.com/office/drawing/2014/main" id="{122F2986-A25F-104E-82C9-2873B6D7BB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92369116"/>
      </p:ext>
    </p:extLst>
  </p:cSld>
  <p:clrMapOvr>
    <a:masterClrMapping/>
  </p:clrMapOvr>
  <mc:AlternateContent xmlns:mc="http://schemas.openxmlformats.org/markup-compatibility/2006" xmlns:p14="http://schemas.microsoft.com/office/powerpoint/2010/main">
    <mc:Choice Requires="p14">
      <p:transition spd="slow" p14:dur="2000" advTm="20089"/>
    </mc:Choice>
    <mc:Fallback xmlns="">
      <p:transition spd="slow" advTm="2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2133600" y="1160206"/>
            <a:ext cx="8378952" cy="5011994"/>
          </a:xfrm>
        </p:spPr>
        <p:txBody>
          <a:bodyPr>
            <a:normAutofit/>
          </a:bodyPr>
          <a:lstStyle/>
          <a:p>
            <a:pPr marL="0" indent="0">
              <a:lnSpc>
                <a:spcPct val="90000"/>
              </a:lnSpc>
              <a:buClr>
                <a:srgbClr val="000099"/>
              </a:buClr>
              <a:buNone/>
            </a:pPr>
            <a:endParaRPr lang="en-US" sz="1500" b="1">
              <a:solidFill>
                <a:srgbClr val="002060"/>
              </a:solidFill>
              <a:latin typeface="Arial" pitchFamily="34" charset="0"/>
              <a:cs typeface="Arial" pitchFamily="34" charset="0"/>
            </a:endParaRPr>
          </a:p>
          <a:p>
            <a:pPr marL="0" indent="0">
              <a:lnSpc>
                <a:spcPct val="120000"/>
              </a:lnSpc>
              <a:buClr>
                <a:srgbClr val="000099"/>
              </a:buClr>
              <a:buNone/>
            </a:pPr>
            <a:endParaRPr lang="en-US" sz="1500">
              <a:solidFill>
                <a:srgbClr val="002060"/>
              </a:solidFill>
              <a:latin typeface="Arial" pitchFamily="34" charset="0"/>
              <a:cs typeface="Arial" pitchFamily="34" charset="0"/>
            </a:endParaRPr>
          </a:p>
          <a:p>
            <a:pPr marL="0" indent="0">
              <a:lnSpc>
                <a:spcPct val="120000"/>
              </a:lnSpc>
              <a:buClr>
                <a:srgbClr val="000099"/>
              </a:buClr>
              <a:buNone/>
            </a:pPr>
            <a:r>
              <a:rPr lang="en-US" sz="1500">
                <a:solidFill>
                  <a:srgbClr val="002060"/>
                </a:solidFill>
                <a:latin typeface="Arial" pitchFamily="34" charset="0"/>
                <a:cs typeface="Arial" pitchFamily="34" charset="0"/>
              </a:rPr>
              <a:t>	</a:t>
            </a:r>
            <a:endParaRPr lang="en-US" sz="1500" b="1">
              <a:solidFill>
                <a:srgbClr val="002060"/>
              </a:solidFill>
              <a:latin typeface="Arial" panose="020B0604020202020204" pitchFamily="34" charset="0"/>
              <a:cs typeface="Arial" panose="020B0604020202020204" pitchFamily="34" charset="0"/>
            </a:endParaRPr>
          </a:p>
        </p:txBody>
      </p:sp>
      <p:sp>
        <p:nvSpPr>
          <p:cNvPr id="3074" name="Title 1"/>
          <p:cNvSpPr>
            <a:spLocks noGrp="1"/>
          </p:cNvSpPr>
          <p:nvPr>
            <p:ph type="title"/>
          </p:nvPr>
        </p:nvSpPr>
        <p:spPr>
          <a:xfrm>
            <a:off x="266700" y="138606"/>
            <a:ext cx="8077200" cy="596326"/>
          </a:xfrm>
        </p:spPr>
        <p:txBody>
          <a:bodyPr>
            <a:noAutofit/>
          </a:bodyPr>
          <a:lstStyle/>
          <a:p>
            <a:pPr>
              <a:defRPr/>
            </a:pPr>
            <a:r>
              <a:rPr lang="en-US" sz="3200">
                <a:cs typeface="Arial" charset="0"/>
              </a:rPr>
              <a:t>Measurements of SST in the infrared - summary</a:t>
            </a:r>
            <a:endParaRPr lang="en-US" i="1">
              <a:latin typeface="+mn-lt"/>
              <a:cs typeface="Arial" charset="0"/>
            </a:endParaRPr>
          </a:p>
        </p:txBody>
      </p:sp>
      <p:sp>
        <p:nvSpPr>
          <p:cNvPr id="8" name="Text Box 6"/>
          <p:cNvSpPr txBox="1">
            <a:spLocks noChangeArrowheads="1"/>
          </p:cNvSpPr>
          <p:nvPr/>
        </p:nvSpPr>
        <p:spPr bwMode="auto">
          <a:xfrm>
            <a:off x="8910552" y="6003455"/>
            <a:ext cx="3189299"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s-ES" sz="1600" err="1">
                <a:solidFill>
                  <a:srgbClr val="000000"/>
                </a:solidFill>
              </a:rPr>
              <a:t>adapted</a:t>
            </a:r>
            <a:r>
              <a:rPr lang="es-ES" sz="1600">
                <a:solidFill>
                  <a:srgbClr val="000000"/>
                </a:solidFill>
              </a:rPr>
              <a:t> </a:t>
            </a:r>
            <a:r>
              <a:rPr lang="es-ES" sz="1600" err="1">
                <a:solidFill>
                  <a:srgbClr val="000000"/>
                </a:solidFill>
              </a:rPr>
              <a:t>from</a:t>
            </a:r>
            <a:r>
              <a:rPr lang="es-ES" sz="1600">
                <a:solidFill>
                  <a:srgbClr val="000000"/>
                </a:solidFill>
              </a:rPr>
              <a:t> Robinson 2004</a:t>
            </a:r>
            <a:endParaRPr lang="en-US" sz="1600">
              <a:solidFill>
                <a:srgbClr val="000000"/>
              </a:solidFill>
            </a:endParaRPr>
          </a:p>
        </p:txBody>
      </p:sp>
      <p:sp>
        <p:nvSpPr>
          <p:cNvPr id="9"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57375" y="1075465"/>
            <a:ext cx="8477250" cy="4905375"/>
          </a:xfrm>
          <a:prstGeom prst="rect">
            <a:avLst/>
          </a:prstGeom>
        </p:spPr>
      </p:pic>
      <p:pic>
        <p:nvPicPr>
          <p:cNvPr id="2" name="Audio 1">
            <a:hlinkClick r:id="" action="ppaction://media"/>
            <a:extLst>
              <a:ext uri="{FF2B5EF4-FFF2-40B4-BE49-F238E27FC236}">
                <a16:creationId xmlns:a16="http://schemas.microsoft.com/office/drawing/2014/main" id="{81BE03E1-B39F-C24D-864F-EFC3B19284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32218179"/>
      </p:ext>
    </p:extLst>
  </p:cSld>
  <p:clrMapOvr>
    <a:masterClrMapping/>
  </p:clrMapOvr>
  <mc:AlternateContent xmlns:mc="http://schemas.openxmlformats.org/markup-compatibility/2006" xmlns:p14="http://schemas.microsoft.com/office/powerpoint/2010/main">
    <mc:Choice Requires="p14">
      <p:transition spd="slow" p14:dur="2000" advTm="16019"/>
    </mc:Choice>
    <mc:Fallback xmlns="">
      <p:transition spd="slow" advTm="1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66497460"/>
              </p:ext>
            </p:extLst>
          </p:nvPr>
        </p:nvGraphicFramePr>
        <p:xfrm>
          <a:off x="2113834" y="2269629"/>
          <a:ext cx="8252136" cy="2297905"/>
        </p:xfrm>
        <a:graphic>
          <a:graphicData uri="http://schemas.openxmlformats.org/drawingml/2006/table">
            <a:tbl>
              <a:tblPr>
                <a:tableStyleId>{69CF1AB2-1976-4502-BF36-3FF5EA218861}</a:tableStyleId>
              </a:tblPr>
              <a:tblGrid>
                <a:gridCol w="1254870">
                  <a:extLst>
                    <a:ext uri="{9D8B030D-6E8A-4147-A177-3AD203B41FA5}">
                      <a16:colId xmlns:a16="http://schemas.microsoft.com/office/drawing/2014/main" val="2641734206"/>
                    </a:ext>
                  </a:extLst>
                </a:gridCol>
                <a:gridCol w="3205376">
                  <a:extLst>
                    <a:ext uri="{9D8B030D-6E8A-4147-A177-3AD203B41FA5}">
                      <a16:colId xmlns:a16="http://schemas.microsoft.com/office/drawing/2014/main" val="2019512779"/>
                    </a:ext>
                  </a:extLst>
                </a:gridCol>
                <a:gridCol w="1895945">
                  <a:extLst>
                    <a:ext uri="{9D8B030D-6E8A-4147-A177-3AD203B41FA5}">
                      <a16:colId xmlns:a16="http://schemas.microsoft.com/office/drawing/2014/main" val="980132682"/>
                    </a:ext>
                  </a:extLst>
                </a:gridCol>
                <a:gridCol w="1895945">
                  <a:extLst>
                    <a:ext uri="{9D8B030D-6E8A-4147-A177-3AD203B41FA5}">
                      <a16:colId xmlns:a16="http://schemas.microsoft.com/office/drawing/2014/main" val="2047926708"/>
                    </a:ext>
                  </a:extLst>
                </a:gridCol>
              </a:tblGrid>
              <a:tr h="335756">
                <a:tc>
                  <a:txBody>
                    <a:bodyPr/>
                    <a:lstStyle/>
                    <a:p>
                      <a:pPr algn="l" fontAlgn="b"/>
                      <a:r>
                        <a:rPr lang="en-US" sz="2000" b="1" u="none" strike="noStrike">
                          <a:effectLst/>
                        </a:rPr>
                        <a:t>Instrument</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l" fontAlgn="b"/>
                      <a:r>
                        <a:rPr lang="en-US" sz="2000" b="1" u="none" strike="noStrike">
                          <a:effectLst/>
                        </a:rPr>
                        <a:t>Satellite(s)</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l" fontAlgn="b"/>
                      <a:r>
                        <a:rPr lang="es-ES" sz="2000" b="1" i="0" u="none" strike="noStrike" err="1">
                          <a:solidFill>
                            <a:srgbClr val="000000"/>
                          </a:solidFill>
                          <a:effectLst/>
                          <a:latin typeface="+mn-lt"/>
                        </a:rPr>
                        <a:t>Orbit</a:t>
                      </a:r>
                      <a:endParaRPr lang="en-US" sz="2000" b="1" i="0" u="none" strike="noStrike">
                        <a:solidFill>
                          <a:srgbClr val="000000"/>
                        </a:solidFill>
                        <a:effectLst/>
                        <a:latin typeface="+mn-lt"/>
                      </a:endParaRPr>
                    </a:p>
                  </a:txBody>
                  <a:tcPr marL="9525" marR="9525" marT="9525" marB="0" anchor="b">
                    <a:solidFill>
                      <a:schemeClr val="bg1">
                        <a:lumMod val="85000"/>
                      </a:schemeClr>
                    </a:solidFill>
                  </a:tcPr>
                </a:tc>
                <a:tc>
                  <a:txBody>
                    <a:bodyPr/>
                    <a:lstStyle/>
                    <a:p>
                      <a:pPr algn="l" fontAlgn="b"/>
                      <a:r>
                        <a:rPr lang="en-US" sz="2000" b="1" u="none" strike="noStrike">
                          <a:effectLst/>
                        </a:rPr>
                        <a:t>Period of operation</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3609279566"/>
                  </a:ext>
                </a:extLst>
              </a:tr>
              <a:tr h="335756">
                <a:tc>
                  <a:txBody>
                    <a:bodyPr/>
                    <a:lstStyle/>
                    <a:p>
                      <a:pPr algn="l" fontAlgn="b"/>
                      <a:r>
                        <a:rPr lang="en-US" sz="2000" u="none" strike="noStrike" err="1">
                          <a:effectLst/>
                        </a:rPr>
                        <a:t>AVHRR</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pt-BR" sz="2000" u="none" strike="noStrike">
                          <a:effectLst/>
                        </a:rPr>
                        <a:t>TIROS-N, NOAA 6-19, </a:t>
                      </a:r>
                      <a:r>
                        <a:rPr lang="pt-BR" sz="2000" u="none" strike="noStrike" err="1">
                          <a:effectLst/>
                        </a:rPr>
                        <a:t>MetOp</a:t>
                      </a:r>
                      <a:r>
                        <a:rPr lang="pt-BR" sz="2000" u="none" strike="noStrike">
                          <a:effectLst/>
                        </a:rPr>
                        <a:t> A/</a:t>
                      </a:r>
                      <a:r>
                        <a:rPr lang="pt-BR" sz="2000" u="none" strike="noStrike" err="1">
                          <a:effectLst/>
                        </a:rPr>
                        <a:t>B</a:t>
                      </a:r>
                      <a:endParaRPr lang="pt-BR"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S" sz="2000" b="0" i="0" u="none" strike="noStrike">
                          <a:solidFill>
                            <a:srgbClr val="000000"/>
                          </a:solidFill>
                          <a:effectLst/>
                          <a:latin typeface="+mn-lt"/>
                        </a:rPr>
                        <a:t>Polar</a:t>
                      </a:r>
                      <a:endParaRPr lang="en-US" sz="2000" b="0" i="0" u="none" strike="noStrike">
                        <a:solidFill>
                          <a:srgbClr val="000000"/>
                        </a:solidFill>
                        <a:effectLst/>
                        <a:latin typeface="+mn-lt"/>
                      </a:endParaRPr>
                    </a:p>
                  </a:txBody>
                  <a:tcPr marL="9525" marR="9525" marT="9525" marB="0" anchor="b">
                    <a:solidFill>
                      <a:schemeClr val="bg1"/>
                    </a:solidFill>
                  </a:tcPr>
                </a:tc>
                <a:tc>
                  <a:txBody>
                    <a:bodyPr/>
                    <a:lstStyle/>
                    <a:p>
                      <a:pPr algn="l" fontAlgn="b"/>
                      <a:r>
                        <a:rPr lang="en-US" sz="2000" u="none" strike="noStrike">
                          <a:effectLst/>
                        </a:rPr>
                        <a:t>1978-present</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189419662"/>
                  </a:ext>
                </a:extLst>
              </a:tr>
              <a:tr h="335756">
                <a:tc>
                  <a:txBody>
                    <a:bodyPr/>
                    <a:lstStyle/>
                    <a:p>
                      <a:pPr algn="l" fontAlgn="b"/>
                      <a:r>
                        <a:rPr lang="en-US" sz="2000" u="none" strike="noStrike">
                          <a:effectLst/>
                        </a:rPr>
                        <a:t>MODIS</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US" sz="2000" u="none" strike="noStrike">
                          <a:effectLst/>
                        </a:rPr>
                        <a:t>Aqua, Terra</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s-ES" sz="2000" b="0" i="0" u="none" strike="noStrike">
                          <a:solidFill>
                            <a:srgbClr val="000000"/>
                          </a:solidFill>
                          <a:effectLst/>
                          <a:latin typeface="+mn-lt"/>
                        </a:rPr>
                        <a:t>Polar</a:t>
                      </a:r>
                      <a:endParaRPr lang="en-US" sz="2000" b="0" i="0" u="none" strike="noStrike">
                        <a:solidFill>
                          <a:srgbClr val="000000"/>
                        </a:solidFill>
                        <a:effectLst/>
                        <a:latin typeface="+mn-lt"/>
                      </a:endParaRPr>
                    </a:p>
                  </a:txBody>
                  <a:tcPr marL="9525" marR="9525" marT="9525" marB="0" anchor="b">
                    <a:solidFill>
                      <a:schemeClr val="bg1">
                        <a:lumMod val="95000"/>
                      </a:schemeClr>
                    </a:solidFill>
                  </a:tcPr>
                </a:tc>
                <a:tc>
                  <a:txBody>
                    <a:bodyPr/>
                    <a:lstStyle/>
                    <a:p>
                      <a:pPr algn="l" fontAlgn="b"/>
                      <a:r>
                        <a:rPr lang="en-US" sz="2000" u="none" strike="noStrike">
                          <a:effectLst/>
                        </a:rPr>
                        <a:t>1999-present</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689553928"/>
                  </a:ext>
                </a:extLst>
              </a:tr>
              <a:tr h="335756">
                <a:tc>
                  <a:txBody>
                    <a:bodyPr/>
                    <a:lstStyle/>
                    <a:p>
                      <a:pPr algn="l" fontAlgn="b"/>
                      <a:r>
                        <a:rPr lang="en-US" sz="2000" u="none" strike="noStrike" err="1">
                          <a:effectLst/>
                        </a:rPr>
                        <a:t>VIIRS</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000" u="none" strike="noStrike">
                          <a:effectLst/>
                        </a:rPr>
                        <a:t>SNPP, NOAA-20</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S" sz="2000" b="0" i="0" u="none" strike="noStrike">
                          <a:solidFill>
                            <a:srgbClr val="000000"/>
                          </a:solidFill>
                          <a:effectLst/>
                          <a:latin typeface="+mn-lt"/>
                        </a:rPr>
                        <a:t>Polar</a:t>
                      </a:r>
                      <a:endParaRPr lang="en-US" sz="2000" b="0" i="0" u="none" strike="noStrike">
                        <a:solidFill>
                          <a:srgbClr val="000000"/>
                        </a:solidFill>
                        <a:effectLst/>
                        <a:latin typeface="+mn-lt"/>
                      </a:endParaRPr>
                    </a:p>
                  </a:txBody>
                  <a:tcPr marL="9525" marR="9525" marT="9525" marB="0" anchor="b">
                    <a:solidFill>
                      <a:schemeClr val="bg1"/>
                    </a:solidFill>
                  </a:tcPr>
                </a:tc>
                <a:tc>
                  <a:txBody>
                    <a:bodyPr/>
                    <a:lstStyle/>
                    <a:p>
                      <a:pPr algn="l" fontAlgn="b"/>
                      <a:r>
                        <a:rPr lang="en-US" sz="2000" u="none" strike="noStrike">
                          <a:effectLst/>
                        </a:rPr>
                        <a:t>2011-present</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164314117"/>
                  </a:ext>
                </a:extLst>
              </a:tr>
              <a:tr h="335756">
                <a:tc>
                  <a:txBody>
                    <a:bodyPr/>
                    <a:lstStyle/>
                    <a:p>
                      <a:pPr algn="l" fontAlgn="b"/>
                      <a:r>
                        <a:rPr lang="en-US" sz="2000" u="none" strike="noStrike">
                          <a:effectLst/>
                        </a:rPr>
                        <a:t>Imager</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US" sz="2000" u="none" strike="noStrike">
                          <a:effectLst/>
                        </a:rPr>
                        <a:t>GOES 8-15</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s-ES" sz="2000" b="0" i="0" u="none" strike="noStrike" err="1">
                          <a:solidFill>
                            <a:srgbClr val="000000"/>
                          </a:solidFill>
                          <a:effectLst/>
                          <a:latin typeface="+mn-lt"/>
                        </a:rPr>
                        <a:t>Geostationary</a:t>
                      </a:r>
                      <a:endParaRPr lang="en-US" sz="2000" b="0" i="0" u="none" strike="noStrike">
                        <a:solidFill>
                          <a:srgbClr val="000000"/>
                        </a:solidFill>
                        <a:effectLst/>
                        <a:latin typeface="+mn-lt"/>
                      </a:endParaRPr>
                    </a:p>
                  </a:txBody>
                  <a:tcPr marL="9525" marR="9525" marT="9525" marB="0" anchor="b">
                    <a:solidFill>
                      <a:schemeClr val="bg1">
                        <a:lumMod val="95000"/>
                      </a:schemeClr>
                    </a:solidFill>
                  </a:tcPr>
                </a:tc>
                <a:tc>
                  <a:txBody>
                    <a:bodyPr/>
                    <a:lstStyle/>
                    <a:p>
                      <a:pPr algn="l" fontAlgn="b"/>
                      <a:r>
                        <a:rPr lang="en-US" sz="2000" u="none" strike="noStrike">
                          <a:effectLst/>
                        </a:rPr>
                        <a:t>1994-present</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074564398"/>
                  </a:ext>
                </a:extLst>
              </a:tr>
              <a:tr h="335756">
                <a:tc>
                  <a:txBody>
                    <a:bodyPr/>
                    <a:lstStyle/>
                    <a:p>
                      <a:pPr algn="l" fontAlgn="b"/>
                      <a:r>
                        <a:rPr lang="en-US" sz="2000" u="none" strike="noStrike">
                          <a:effectLst/>
                        </a:rPr>
                        <a:t>ABI</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US" sz="2000" u="none" strike="noStrike">
                          <a:effectLst/>
                        </a:rPr>
                        <a:t>GOES 16-17</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S" sz="2000" b="0" i="0" u="none" strike="noStrike" err="1">
                          <a:solidFill>
                            <a:srgbClr val="000000"/>
                          </a:solidFill>
                          <a:effectLst/>
                          <a:latin typeface="+mn-lt"/>
                        </a:rPr>
                        <a:t>Geostationary</a:t>
                      </a:r>
                      <a:endParaRPr lang="en-US" sz="2000" b="0" i="0" u="none" strike="noStrike">
                        <a:solidFill>
                          <a:srgbClr val="000000"/>
                        </a:solidFill>
                        <a:effectLst/>
                        <a:latin typeface="+mn-lt"/>
                      </a:endParaRPr>
                    </a:p>
                  </a:txBody>
                  <a:tcPr marL="9525" marR="9525" marT="9525" marB="0" anchor="b">
                    <a:solidFill>
                      <a:schemeClr val="bg1"/>
                    </a:solidFill>
                  </a:tcPr>
                </a:tc>
                <a:tc>
                  <a:txBody>
                    <a:bodyPr/>
                    <a:lstStyle/>
                    <a:p>
                      <a:pPr algn="l" fontAlgn="b"/>
                      <a:r>
                        <a:rPr lang="en-US" sz="2000" u="none" strike="noStrike">
                          <a:effectLst/>
                        </a:rPr>
                        <a:t>2016-present</a:t>
                      </a:r>
                      <a:endParaRPr lang="en-US" sz="20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912896254"/>
                  </a:ext>
                </a:extLst>
              </a:tr>
            </a:tbl>
          </a:graphicData>
        </a:graphic>
      </p:graphicFrame>
      <p:sp>
        <p:nvSpPr>
          <p:cNvPr id="2" name="TextBox 1"/>
          <p:cNvSpPr txBox="1"/>
          <p:nvPr/>
        </p:nvSpPr>
        <p:spPr>
          <a:xfrm>
            <a:off x="2113834" y="4923605"/>
            <a:ext cx="6231642" cy="830997"/>
          </a:xfrm>
          <a:prstGeom prst="rect">
            <a:avLst/>
          </a:prstGeom>
          <a:noFill/>
        </p:spPr>
        <p:txBody>
          <a:bodyPr wrap="none" rtlCol="0">
            <a:spAutoFit/>
          </a:bodyPr>
          <a:lstStyle/>
          <a:p>
            <a:r>
              <a:rPr lang="en-US" sz="2400" noProof="1"/>
              <a:t>Many concurrent observations from different sensors, </a:t>
            </a:r>
          </a:p>
          <a:p>
            <a:r>
              <a:rPr lang="en-US" sz="2400" noProof="1"/>
              <a:t>which can be combined into blended products.</a:t>
            </a:r>
          </a:p>
        </p:txBody>
      </p:sp>
      <p:sp>
        <p:nvSpPr>
          <p:cNvPr id="5"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sp>
        <p:nvSpPr>
          <p:cNvPr id="6" name="Title 1">
            <a:extLst>
              <a:ext uri="{FF2B5EF4-FFF2-40B4-BE49-F238E27FC236}">
                <a16:creationId xmlns:a16="http://schemas.microsoft.com/office/drawing/2014/main" id="{06F32759-35AA-B645-9D29-F2794710EB31}"/>
              </a:ext>
            </a:extLst>
          </p:cNvPr>
          <p:cNvSpPr txBox="1">
            <a:spLocks/>
          </p:cNvSpPr>
          <p:nvPr/>
        </p:nvSpPr>
        <p:spPr>
          <a:xfrm>
            <a:off x="211390" y="82367"/>
            <a:ext cx="10864793" cy="596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a:defRPr/>
            </a:pPr>
            <a:r>
              <a:rPr lang="en-US" dirty="0">
                <a:cs typeface="Arial" charset="0"/>
              </a:rPr>
              <a:t>Instruments measuring SST using </a:t>
            </a:r>
            <a:r>
              <a:rPr lang="en-US" dirty="0">
                <a:solidFill>
                  <a:schemeClr val="tx2"/>
                </a:solidFill>
              </a:rPr>
              <a:t>infrared sensors</a:t>
            </a:r>
            <a:endParaRPr lang="en-US" sz="2400" i="1" dirty="0">
              <a:latin typeface="+mn-lt"/>
              <a:cs typeface="Arial" charset="0"/>
            </a:endParaRPr>
          </a:p>
        </p:txBody>
      </p:sp>
      <p:pic>
        <p:nvPicPr>
          <p:cNvPr id="4" name="Audio 3">
            <a:hlinkClick r:id="" action="ppaction://media"/>
            <a:extLst>
              <a:ext uri="{FF2B5EF4-FFF2-40B4-BE49-F238E27FC236}">
                <a16:creationId xmlns:a16="http://schemas.microsoft.com/office/drawing/2014/main" id="{7BFC0FD6-8524-A644-A37A-9449A35B2B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4280437"/>
      </p:ext>
    </p:extLst>
  </p:cSld>
  <p:clrMapOvr>
    <a:masterClrMapping/>
  </p:clrMapOvr>
  <mc:AlternateContent xmlns:mc="http://schemas.openxmlformats.org/markup-compatibility/2006" xmlns:p14="http://schemas.microsoft.com/office/powerpoint/2010/main">
    <mc:Choice Requires="p14">
      <p:transition spd="slow" p14:dur="2000" advTm="17796"/>
    </mc:Choice>
    <mc:Fallback xmlns="">
      <p:transition spd="slow" advTm="1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089354" y="2957053"/>
            <a:ext cx="8077200" cy="596326"/>
          </a:xfrm>
        </p:spPr>
        <p:txBody>
          <a:bodyPr>
            <a:noAutofit/>
          </a:bodyPr>
          <a:lstStyle/>
          <a:p>
            <a:pPr algn="ctr">
              <a:defRPr/>
            </a:pPr>
            <a:r>
              <a:rPr lang="en-US" sz="4800" b="1">
                <a:cs typeface="Arial" charset="0"/>
              </a:rPr>
              <a:t>Measurements of SST </a:t>
            </a:r>
            <a:br>
              <a:rPr lang="en-US" sz="4800" b="1">
                <a:cs typeface="Arial" charset="0"/>
              </a:rPr>
            </a:br>
            <a:r>
              <a:rPr lang="en-US" sz="4800" b="1">
                <a:cs typeface="Arial" charset="0"/>
              </a:rPr>
              <a:t>in the microwaves</a:t>
            </a:r>
            <a:endParaRPr lang="en-US" sz="4800" b="1" i="1">
              <a:latin typeface="+mn-lt"/>
              <a:cs typeface="Arial" charset="0"/>
            </a:endParaRPr>
          </a:p>
        </p:txBody>
      </p:sp>
      <p:sp>
        <p:nvSpPr>
          <p:cNvPr id="3"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sp>
        <p:nvSpPr>
          <p:cNvPr id="2" name="Rectangle 1"/>
          <p:cNvSpPr/>
          <p:nvPr/>
        </p:nvSpPr>
        <p:spPr>
          <a:xfrm>
            <a:off x="1390935" y="5291894"/>
            <a:ext cx="10532124" cy="461665"/>
          </a:xfrm>
          <a:prstGeom prst="rect">
            <a:avLst/>
          </a:prstGeom>
        </p:spPr>
        <p:txBody>
          <a:bodyPr wrap="square">
            <a:spAutoFit/>
          </a:bodyPr>
          <a:lstStyle/>
          <a:p>
            <a:r>
              <a:rPr lang="en-US" sz="2400" noProof="1"/>
              <a:t>Measured accurately in the tropics since 1999 (TRMM) and globally since 2002 (AMSR-E)</a:t>
            </a:r>
            <a:endParaRPr lang="en-US" sz="2400"/>
          </a:p>
        </p:txBody>
      </p:sp>
      <p:pic>
        <p:nvPicPr>
          <p:cNvPr id="4" name="Audio 3">
            <a:hlinkClick r:id="" action="ppaction://media"/>
            <a:extLst>
              <a:ext uri="{FF2B5EF4-FFF2-40B4-BE49-F238E27FC236}">
                <a16:creationId xmlns:a16="http://schemas.microsoft.com/office/drawing/2014/main" id="{78E52244-48A4-C943-B053-5C01011629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380049"/>
      </p:ext>
    </p:extLst>
  </p:cSld>
  <p:clrMapOvr>
    <a:masterClrMapping/>
  </p:clrMapOvr>
  <mc:AlternateContent xmlns:mc="http://schemas.openxmlformats.org/markup-compatibility/2006" xmlns:p14="http://schemas.microsoft.com/office/powerpoint/2010/main">
    <mc:Choice Requires="p14">
      <p:transition spd="slow" p14:dur="2000" advTm="9328"/>
    </mc:Choice>
    <mc:Fallback xmlns="">
      <p:transition spd="slow" advTm="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en-US" dirty="0"/>
              <a:t>NOAA CoastWatch Satellite Course                                      http://coastwatch.noaa.gov</a:t>
            </a: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0452" y="120502"/>
            <a:ext cx="9260959" cy="6222206"/>
          </a:xfrm>
          <a:prstGeom prst="rect">
            <a:avLst/>
          </a:prstGeom>
        </p:spPr>
      </p:pic>
      <p:sp>
        <p:nvSpPr>
          <p:cNvPr id="4" name="TextBox 3"/>
          <p:cNvSpPr txBox="1"/>
          <p:nvPr/>
        </p:nvSpPr>
        <p:spPr>
          <a:xfrm>
            <a:off x="4189230" y="265814"/>
            <a:ext cx="3877152" cy="369332"/>
          </a:xfrm>
          <a:prstGeom prst="rect">
            <a:avLst/>
          </a:prstGeom>
          <a:noFill/>
        </p:spPr>
        <p:txBody>
          <a:bodyPr wrap="none" rtlCol="0">
            <a:spAutoFit/>
          </a:bodyPr>
          <a:lstStyle/>
          <a:p>
            <a:r>
              <a:rPr lang="en-US" dirty="0"/>
              <a:t>NOAA GeoPolar Blended SST – 02/25/2019</a:t>
            </a:r>
          </a:p>
        </p:txBody>
      </p:sp>
      <p:pic>
        <p:nvPicPr>
          <p:cNvPr id="2" name="Audio 1">
            <a:hlinkClick r:id="" action="ppaction://media"/>
            <a:extLst>
              <a:ext uri="{FF2B5EF4-FFF2-40B4-BE49-F238E27FC236}">
                <a16:creationId xmlns:a16="http://schemas.microsoft.com/office/drawing/2014/main" id="{A1AC1882-6BA4-F842-8DC6-3CB2D850B4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249795"/>
      </p:ext>
    </p:extLst>
  </p:cSld>
  <p:clrMapOvr>
    <a:masterClrMapping/>
  </p:clrMapOvr>
  <mc:AlternateContent xmlns:mc="http://schemas.openxmlformats.org/markup-compatibility/2006" xmlns:p14="http://schemas.microsoft.com/office/powerpoint/2010/main">
    <mc:Choice Requires="p14">
      <p:transition spd="slow" p14:dur="2000" advTm="12317"/>
    </mc:Choice>
    <mc:Fallback xmlns="">
      <p:transition spd="slow" advTm="1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13723" y="303640"/>
            <a:ext cx="8077200" cy="596326"/>
          </a:xfrm>
        </p:spPr>
        <p:txBody>
          <a:bodyPr>
            <a:noAutofit/>
          </a:bodyPr>
          <a:lstStyle/>
          <a:p>
            <a:pPr>
              <a:defRPr/>
            </a:pPr>
            <a:r>
              <a:rPr lang="en-US" sz="3200">
                <a:cs typeface="Arial" charset="0"/>
              </a:rPr>
              <a:t>Reminder: Atmospheric windows</a:t>
            </a:r>
            <a:endParaRPr lang="en-US" sz="3200" i="1">
              <a:latin typeface="+mn-lt"/>
              <a:cs typeface="Arial" charset="0"/>
            </a:endParaRPr>
          </a:p>
        </p:txBody>
      </p:sp>
      <p:sp>
        <p:nvSpPr>
          <p:cNvPr id="2" name="Rectangle 1"/>
          <p:cNvSpPr/>
          <p:nvPr/>
        </p:nvSpPr>
        <p:spPr>
          <a:xfrm>
            <a:off x="356839" y="983028"/>
            <a:ext cx="10183343" cy="830997"/>
          </a:xfrm>
          <a:prstGeom prst="rect">
            <a:avLst/>
          </a:prstGeom>
        </p:spPr>
        <p:txBody>
          <a:bodyPr wrap="square">
            <a:spAutoFit/>
          </a:bodyPr>
          <a:lstStyle/>
          <a:p>
            <a:pPr lvl="1"/>
            <a:r>
              <a:rPr lang="en-US" sz="2400" dirty="0"/>
              <a:t>In the </a:t>
            </a:r>
            <a:r>
              <a:rPr lang="en-US" sz="2400" b="1" dirty="0"/>
              <a:t>microwave</a:t>
            </a:r>
            <a:r>
              <a:rPr lang="en-US" sz="2400" dirty="0"/>
              <a:t>, the atmosphere is almost 100% transparent but the sun and earth's radiation are weak (need large antennas to collect enough radiation)</a:t>
            </a:r>
          </a:p>
        </p:txBody>
      </p:sp>
      <p:sp>
        <p:nvSpPr>
          <p:cNvPr id="9"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10" name="Google Shape;453;p13">
            <a:extLst>
              <a:ext uri="{FF2B5EF4-FFF2-40B4-BE49-F238E27FC236}">
                <a16:creationId xmlns:a16="http://schemas.microsoft.com/office/drawing/2014/main" id="{FF1BF86E-ED7C-7948-95CF-C651AA08EA67}"/>
              </a:ext>
            </a:extLst>
          </p:cNvPr>
          <p:cNvPicPr preferRelativeResize="0"/>
          <p:nvPr/>
        </p:nvPicPr>
        <p:blipFill rotWithShape="1">
          <a:blip r:embed="rId5">
            <a:alphaModFix/>
          </a:blip>
          <a:srcRect/>
          <a:stretch/>
        </p:blipFill>
        <p:spPr>
          <a:xfrm>
            <a:off x="1524000" y="2143433"/>
            <a:ext cx="8690500" cy="4161906"/>
          </a:xfrm>
          <a:prstGeom prst="rect">
            <a:avLst/>
          </a:prstGeom>
          <a:noFill/>
          <a:ln>
            <a:noFill/>
          </a:ln>
        </p:spPr>
      </p:pic>
      <p:sp>
        <p:nvSpPr>
          <p:cNvPr id="16" name="Google Shape;458;p13">
            <a:extLst>
              <a:ext uri="{FF2B5EF4-FFF2-40B4-BE49-F238E27FC236}">
                <a16:creationId xmlns:a16="http://schemas.microsoft.com/office/drawing/2014/main" id="{4870CA2D-CD35-5F44-AC3C-ED7E2188F87C}"/>
              </a:ext>
            </a:extLst>
          </p:cNvPr>
          <p:cNvSpPr txBox="1"/>
          <p:nvPr/>
        </p:nvSpPr>
        <p:spPr>
          <a:xfrm>
            <a:off x="1484508" y="2083302"/>
            <a:ext cx="854849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cap="small">
                <a:solidFill>
                  <a:schemeClr val="dk1"/>
                </a:solidFill>
                <a:latin typeface="Arial"/>
                <a:ea typeface="Arial"/>
                <a:cs typeface="Arial"/>
                <a:sym typeface="Arial"/>
              </a:rPr>
              <a:t>Atmospheric Transmission</a:t>
            </a:r>
            <a:endParaRPr/>
          </a:p>
        </p:txBody>
      </p:sp>
      <p:sp>
        <p:nvSpPr>
          <p:cNvPr id="17" name="Google Shape;459;p13">
            <a:extLst>
              <a:ext uri="{FF2B5EF4-FFF2-40B4-BE49-F238E27FC236}">
                <a16:creationId xmlns:a16="http://schemas.microsoft.com/office/drawing/2014/main" id="{77D9D184-2499-7E46-910C-BF2F40AC32E4}"/>
              </a:ext>
            </a:extLst>
          </p:cNvPr>
          <p:cNvSpPr/>
          <p:nvPr/>
        </p:nvSpPr>
        <p:spPr>
          <a:xfrm>
            <a:off x="9163799" y="4557821"/>
            <a:ext cx="1167651"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 name="Google Shape;460;p13">
            <a:extLst>
              <a:ext uri="{FF2B5EF4-FFF2-40B4-BE49-F238E27FC236}">
                <a16:creationId xmlns:a16="http://schemas.microsoft.com/office/drawing/2014/main" id="{921AD54F-00D0-0346-BBED-C668D32B1C03}"/>
              </a:ext>
            </a:extLst>
          </p:cNvPr>
          <p:cNvGrpSpPr/>
          <p:nvPr/>
        </p:nvGrpSpPr>
        <p:grpSpPr>
          <a:xfrm>
            <a:off x="2162038" y="3819687"/>
            <a:ext cx="7791450" cy="2492714"/>
            <a:chOff x="2241550" y="3819687"/>
            <a:chExt cx="7791450" cy="2492714"/>
          </a:xfrm>
        </p:grpSpPr>
        <p:cxnSp>
          <p:nvCxnSpPr>
            <p:cNvPr id="19" name="Google Shape;461;p13">
              <a:extLst>
                <a:ext uri="{FF2B5EF4-FFF2-40B4-BE49-F238E27FC236}">
                  <a16:creationId xmlns:a16="http://schemas.microsoft.com/office/drawing/2014/main" id="{37A5CF43-6BC8-FF40-8FBA-17AE32D5A35C}"/>
                </a:ext>
              </a:extLst>
            </p:cNvPr>
            <p:cNvCxnSpPr/>
            <p:nvPr/>
          </p:nvCxnSpPr>
          <p:spPr>
            <a:xfrm>
              <a:off x="2241550" y="4169633"/>
              <a:ext cx="7791450" cy="0"/>
            </a:xfrm>
            <a:prstGeom prst="straightConnector1">
              <a:avLst/>
            </a:prstGeom>
            <a:noFill/>
            <a:ln w="34925" cap="flat" cmpd="sng">
              <a:solidFill>
                <a:schemeClr val="dk1"/>
              </a:solidFill>
              <a:prstDash val="solid"/>
              <a:miter lim="800000"/>
              <a:headEnd type="none" w="sm" len="sm"/>
              <a:tailEnd type="none" w="sm" len="sm"/>
            </a:ln>
          </p:spPr>
        </p:cxnSp>
        <p:grpSp>
          <p:nvGrpSpPr>
            <p:cNvPr id="20" name="Google Shape;462;p13">
              <a:extLst>
                <a:ext uri="{FF2B5EF4-FFF2-40B4-BE49-F238E27FC236}">
                  <a16:creationId xmlns:a16="http://schemas.microsoft.com/office/drawing/2014/main" id="{BF052433-BDFB-9B4D-A33A-B639069F4F10}"/>
                </a:ext>
              </a:extLst>
            </p:cNvPr>
            <p:cNvGrpSpPr/>
            <p:nvPr/>
          </p:nvGrpSpPr>
          <p:grpSpPr>
            <a:xfrm>
              <a:off x="2353512" y="3819687"/>
              <a:ext cx="7332234" cy="2492714"/>
              <a:chOff x="2353512" y="3819687"/>
              <a:chExt cx="7332234" cy="2492714"/>
            </a:xfrm>
          </p:grpSpPr>
          <p:sp>
            <p:nvSpPr>
              <p:cNvPr id="21" name="Google Shape;463;p13">
                <a:extLst>
                  <a:ext uri="{FF2B5EF4-FFF2-40B4-BE49-F238E27FC236}">
                    <a16:creationId xmlns:a16="http://schemas.microsoft.com/office/drawing/2014/main" id="{5099233A-D75D-2240-8604-D5F54FEFA315}"/>
                  </a:ext>
                </a:extLst>
              </p:cNvPr>
              <p:cNvSpPr/>
              <p:nvPr/>
            </p:nvSpPr>
            <p:spPr>
              <a:xfrm>
                <a:off x="3505200" y="4184651"/>
                <a:ext cx="59690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464;p13">
                <a:extLst>
                  <a:ext uri="{FF2B5EF4-FFF2-40B4-BE49-F238E27FC236}">
                    <a16:creationId xmlns:a16="http://schemas.microsoft.com/office/drawing/2014/main" id="{A7039635-4FC1-CC41-9C3F-C411DB661681}"/>
                  </a:ext>
                </a:extLst>
              </p:cNvPr>
              <p:cNvSpPr/>
              <p:nvPr/>
            </p:nvSpPr>
            <p:spPr>
              <a:xfrm>
                <a:off x="3543300" y="3819687"/>
                <a:ext cx="412750" cy="3372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 name="Google Shape;465;p13">
                <a:extLst>
                  <a:ext uri="{FF2B5EF4-FFF2-40B4-BE49-F238E27FC236}">
                    <a16:creationId xmlns:a16="http://schemas.microsoft.com/office/drawing/2014/main" id="{DE0C20E7-0D55-7244-98C5-A6063A6D1CFC}"/>
                  </a:ext>
                </a:extLst>
              </p:cNvPr>
              <p:cNvGrpSpPr/>
              <p:nvPr/>
            </p:nvGrpSpPr>
            <p:grpSpPr>
              <a:xfrm>
                <a:off x="2353512" y="4521902"/>
                <a:ext cx="7332234" cy="1790499"/>
                <a:chOff x="2353512" y="4278827"/>
                <a:chExt cx="7332234" cy="1790499"/>
              </a:xfrm>
            </p:grpSpPr>
            <p:sp>
              <p:nvSpPr>
                <p:cNvPr id="24" name="Google Shape;466;p13">
                  <a:extLst>
                    <a:ext uri="{FF2B5EF4-FFF2-40B4-BE49-F238E27FC236}">
                      <a16:creationId xmlns:a16="http://schemas.microsoft.com/office/drawing/2014/main" id="{C8BD19C8-9A49-504F-B055-45D59AF616F5}"/>
                    </a:ext>
                  </a:extLst>
                </p:cNvPr>
                <p:cNvSpPr/>
                <p:nvPr/>
              </p:nvSpPr>
              <p:spPr>
                <a:xfrm>
                  <a:off x="3055820" y="4278827"/>
                  <a:ext cx="1366965" cy="173285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 name="Google Shape;467;p13">
                  <a:extLst>
                    <a:ext uri="{FF2B5EF4-FFF2-40B4-BE49-F238E27FC236}">
                      <a16:creationId xmlns:a16="http://schemas.microsoft.com/office/drawing/2014/main" id="{2D841F8E-A782-0F41-A4F8-1ABFC2592D66}"/>
                    </a:ext>
                  </a:extLst>
                </p:cNvPr>
                <p:cNvGrpSpPr/>
                <p:nvPr/>
              </p:nvGrpSpPr>
              <p:grpSpPr>
                <a:xfrm>
                  <a:off x="2353512" y="4794567"/>
                  <a:ext cx="7332234" cy="1274759"/>
                  <a:chOff x="2353512" y="4794567"/>
                  <a:chExt cx="7332234" cy="1274759"/>
                </a:xfrm>
              </p:grpSpPr>
              <p:sp>
                <p:nvSpPr>
                  <p:cNvPr id="26" name="Google Shape;468;p13">
                    <a:extLst>
                      <a:ext uri="{FF2B5EF4-FFF2-40B4-BE49-F238E27FC236}">
                        <a16:creationId xmlns:a16="http://schemas.microsoft.com/office/drawing/2014/main" id="{F781D130-577A-BF41-B1B0-68D6A4725730}"/>
                      </a:ext>
                    </a:extLst>
                  </p:cNvPr>
                  <p:cNvSpPr txBox="1"/>
                  <p:nvPr/>
                </p:nvSpPr>
                <p:spPr>
                  <a:xfrm>
                    <a:off x="4510680" y="4962946"/>
                    <a:ext cx="1367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EMR Intensity</a:t>
                    </a:r>
                    <a:endParaRPr/>
                  </a:p>
                </p:txBody>
              </p:sp>
              <p:cxnSp>
                <p:nvCxnSpPr>
                  <p:cNvPr id="27" name="Google Shape;469;p13">
                    <a:extLst>
                      <a:ext uri="{FF2B5EF4-FFF2-40B4-BE49-F238E27FC236}">
                        <a16:creationId xmlns:a16="http://schemas.microsoft.com/office/drawing/2014/main" id="{5D459230-9DDA-504B-83F9-38AF65C5748A}"/>
                      </a:ext>
                    </a:extLst>
                  </p:cNvPr>
                  <p:cNvCxnSpPr/>
                  <p:nvPr/>
                </p:nvCxnSpPr>
                <p:spPr>
                  <a:xfrm>
                    <a:off x="3026685" y="5474703"/>
                    <a:ext cx="478515" cy="144241"/>
                  </a:xfrm>
                  <a:prstGeom prst="straightConnector1">
                    <a:avLst/>
                  </a:prstGeom>
                  <a:noFill/>
                  <a:ln w="25400" cap="flat" cmpd="sng">
                    <a:solidFill>
                      <a:srgbClr val="757070"/>
                    </a:solidFill>
                    <a:prstDash val="solid"/>
                    <a:miter lim="800000"/>
                    <a:headEnd type="none" w="sm" len="sm"/>
                    <a:tailEnd type="triangle" w="med" len="med"/>
                  </a:ln>
                </p:spPr>
              </p:cxnSp>
              <p:grpSp>
                <p:nvGrpSpPr>
                  <p:cNvPr id="28" name="Google Shape;470;p13">
                    <a:extLst>
                      <a:ext uri="{FF2B5EF4-FFF2-40B4-BE49-F238E27FC236}">
                        <a16:creationId xmlns:a16="http://schemas.microsoft.com/office/drawing/2014/main" id="{49A64D87-47E1-5948-99FD-E0FCA57DA6EE}"/>
                      </a:ext>
                    </a:extLst>
                  </p:cNvPr>
                  <p:cNvGrpSpPr/>
                  <p:nvPr/>
                </p:nvGrpSpPr>
                <p:grpSpPr>
                  <a:xfrm>
                    <a:off x="2353512" y="4794567"/>
                    <a:ext cx="7332234" cy="1274759"/>
                    <a:chOff x="2353512" y="4794567"/>
                    <a:chExt cx="7332234" cy="1274759"/>
                  </a:xfrm>
                </p:grpSpPr>
                <p:grpSp>
                  <p:nvGrpSpPr>
                    <p:cNvPr id="30" name="Google Shape;471;p13">
                      <a:extLst>
                        <a:ext uri="{FF2B5EF4-FFF2-40B4-BE49-F238E27FC236}">
                          <a16:creationId xmlns:a16="http://schemas.microsoft.com/office/drawing/2014/main" id="{7B36F1FE-089D-3441-BD03-8BFA9EDB305F}"/>
                        </a:ext>
                      </a:extLst>
                    </p:cNvPr>
                    <p:cNvGrpSpPr/>
                    <p:nvPr/>
                  </p:nvGrpSpPr>
                  <p:grpSpPr>
                    <a:xfrm>
                      <a:off x="3105894" y="4794568"/>
                      <a:ext cx="6579852" cy="1274758"/>
                      <a:chOff x="2973636" y="4860629"/>
                      <a:chExt cx="6579852" cy="1274758"/>
                    </a:xfrm>
                  </p:grpSpPr>
                  <p:grpSp>
                    <p:nvGrpSpPr>
                      <p:cNvPr id="33" name="Google Shape;472;p13">
                        <a:extLst>
                          <a:ext uri="{FF2B5EF4-FFF2-40B4-BE49-F238E27FC236}">
                            <a16:creationId xmlns:a16="http://schemas.microsoft.com/office/drawing/2014/main" id="{06436481-6411-A84F-959A-15E938FBBDF0}"/>
                          </a:ext>
                        </a:extLst>
                      </p:cNvPr>
                      <p:cNvGrpSpPr/>
                      <p:nvPr/>
                    </p:nvGrpSpPr>
                    <p:grpSpPr>
                      <a:xfrm>
                        <a:off x="2973636" y="4860629"/>
                        <a:ext cx="4012674" cy="1273511"/>
                        <a:chOff x="3091882" y="2831956"/>
                        <a:chExt cx="4012674" cy="1273511"/>
                      </a:xfrm>
                    </p:grpSpPr>
                    <p:pic>
                      <p:nvPicPr>
                        <p:cNvPr id="38" name="Google Shape;473;p13">
                          <a:extLst>
                            <a:ext uri="{FF2B5EF4-FFF2-40B4-BE49-F238E27FC236}">
                              <a16:creationId xmlns:a16="http://schemas.microsoft.com/office/drawing/2014/main" id="{D7F6388D-9416-1546-AE93-57BAB07F8785}"/>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091882" y="2831957"/>
                          <a:ext cx="2262542" cy="1272551"/>
                        </a:xfrm>
                        <a:prstGeom prst="rect">
                          <a:avLst/>
                        </a:prstGeom>
                        <a:noFill/>
                        <a:ln>
                          <a:noFill/>
                        </a:ln>
                      </p:spPr>
                    </p:pic>
                    <p:pic>
                      <p:nvPicPr>
                        <p:cNvPr id="39" name="Google Shape;474;p13">
                          <a:extLst>
                            <a:ext uri="{FF2B5EF4-FFF2-40B4-BE49-F238E27FC236}">
                              <a16:creationId xmlns:a16="http://schemas.microsoft.com/office/drawing/2014/main" id="{31EB7214-C115-4147-AD7E-B9D87D0658E6}"/>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219131" y="2831956"/>
                          <a:ext cx="886841" cy="1272551"/>
                        </a:xfrm>
                        <a:prstGeom prst="rect">
                          <a:avLst/>
                        </a:prstGeom>
                        <a:noFill/>
                        <a:ln>
                          <a:noFill/>
                        </a:ln>
                      </p:spPr>
                    </p:pic>
                    <p:pic>
                      <p:nvPicPr>
                        <p:cNvPr id="40" name="Google Shape;475;p13">
                          <a:extLst>
                            <a:ext uri="{FF2B5EF4-FFF2-40B4-BE49-F238E27FC236}">
                              <a16:creationId xmlns:a16="http://schemas.microsoft.com/office/drawing/2014/main" id="{677B2E32-6B36-4040-8B67-971C2D1D766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995184" y="2832916"/>
                          <a:ext cx="2109372" cy="1272551"/>
                        </a:xfrm>
                        <a:prstGeom prst="rect">
                          <a:avLst/>
                        </a:prstGeom>
                        <a:noFill/>
                        <a:ln>
                          <a:noFill/>
                        </a:ln>
                      </p:spPr>
                    </p:pic>
                  </p:grpSp>
                  <p:grpSp>
                    <p:nvGrpSpPr>
                      <p:cNvPr id="34" name="Google Shape;476;p13">
                        <a:extLst>
                          <a:ext uri="{FF2B5EF4-FFF2-40B4-BE49-F238E27FC236}">
                            <a16:creationId xmlns:a16="http://schemas.microsoft.com/office/drawing/2014/main" id="{8D60ACA3-A1F3-EC44-9FF1-6EC7171CBF0E}"/>
                          </a:ext>
                        </a:extLst>
                      </p:cNvPr>
                      <p:cNvGrpSpPr/>
                      <p:nvPr/>
                    </p:nvGrpSpPr>
                    <p:grpSpPr>
                      <a:xfrm>
                        <a:off x="6641433" y="4860629"/>
                        <a:ext cx="2912055" cy="1274758"/>
                        <a:chOff x="6641433" y="4860629"/>
                        <a:chExt cx="2912055" cy="1274758"/>
                      </a:xfrm>
                    </p:grpSpPr>
                    <p:pic>
                      <p:nvPicPr>
                        <p:cNvPr id="35" name="Google Shape;477;p13">
                          <a:extLst>
                            <a:ext uri="{FF2B5EF4-FFF2-40B4-BE49-F238E27FC236}">
                              <a16:creationId xmlns:a16="http://schemas.microsoft.com/office/drawing/2014/main" id="{BC4CEF5E-B7E4-6447-B612-FB7075A7A5CB}"/>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423522" y="4862836"/>
                          <a:ext cx="1129966" cy="1272551"/>
                        </a:xfrm>
                        <a:prstGeom prst="rect">
                          <a:avLst/>
                        </a:prstGeom>
                        <a:noFill/>
                        <a:ln>
                          <a:noFill/>
                        </a:ln>
                      </p:spPr>
                    </p:pic>
                    <p:pic>
                      <p:nvPicPr>
                        <p:cNvPr id="36" name="Google Shape;478;p13">
                          <a:extLst>
                            <a:ext uri="{FF2B5EF4-FFF2-40B4-BE49-F238E27FC236}">
                              <a16:creationId xmlns:a16="http://schemas.microsoft.com/office/drawing/2014/main" id="{20D574DF-3055-5D4D-882A-6036ED12B2A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641433" y="4860629"/>
                          <a:ext cx="1027707" cy="1272551"/>
                        </a:xfrm>
                        <a:prstGeom prst="rect">
                          <a:avLst/>
                        </a:prstGeom>
                        <a:noFill/>
                        <a:ln>
                          <a:noFill/>
                        </a:ln>
                      </p:spPr>
                    </p:pic>
                    <p:pic>
                      <p:nvPicPr>
                        <p:cNvPr id="37" name="Google Shape;479;p13">
                          <a:extLst>
                            <a:ext uri="{FF2B5EF4-FFF2-40B4-BE49-F238E27FC236}">
                              <a16:creationId xmlns:a16="http://schemas.microsoft.com/office/drawing/2014/main" id="{9DDA7960-0F00-6546-8AD8-D8F085B809D4}"/>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519980" y="4862346"/>
                          <a:ext cx="1027707" cy="1272551"/>
                        </a:xfrm>
                        <a:prstGeom prst="rect">
                          <a:avLst/>
                        </a:prstGeom>
                        <a:noFill/>
                        <a:ln>
                          <a:noFill/>
                        </a:ln>
                      </p:spPr>
                    </p:pic>
                  </p:grpSp>
                </p:grpSp>
                <p:pic>
                  <p:nvPicPr>
                    <p:cNvPr id="31" name="Google Shape;481;p13">
                      <a:extLst>
                        <a:ext uri="{FF2B5EF4-FFF2-40B4-BE49-F238E27FC236}">
                          <a16:creationId xmlns:a16="http://schemas.microsoft.com/office/drawing/2014/main" id="{38D82889-B6DE-4E42-9E13-BCE892CE23A9}"/>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397042" y="4794568"/>
                      <a:ext cx="963059" cy="1272551"/>
                    </a:xfrm>
                    <a:prstGeom prst="rect">
                      <a:avLst/>
                    </a:prstGeom>
                    <a:noFill/>
                    <a:ln>
                      <a:noFill/>
                    </a:ln>
                  </p:spPr>
                </p:pic>
                <p:pic>
                  <p:nvPicPr>
                    <p:cNvPr id="32" name="Google Shape;482;p13">
                      <a:extLst>
                        <a:ext uri="{FF2B5EF4-FFF2-40B4-BE49-F238E27FC236}">
                          <a16:creationId xmlns:a16="http://schemas.microsoft.com/office/drawing/2014/main" id="{E7E66AF6-D186-884E-A01E-D9016B3CC1CA}"/>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2353512" y="4794567"/>
                      <a:ext cx="79264" cy="1272551"/>
                    </a:xfrm>
                    <a:prstGeom prst="rect">
                      <a:avLst/>
                    </a:prstGeom>
                    <a:noFill/>
                    <a:ln>
                      <a:noFill/>
                    </a:ln>
                  </p:spPr>
                </p:pic>
              </p:grpSp>
              <p:sp>
                <p:nvSpPr>
                  <p:cNvPr id="29" name="Google Shape;485;p13">
                    <a:extLst>
                      <a:ext uri="{FF2B5EF4-FFF2-40B4-BE49-F238E27FC236}">
                        <a16:creationId xmlns:a16="http://schemas.microsoft.com/office/drawing/2014/main" id="{4B62245E-064A-A54B-92C1-14A0783C636E}"/>
                      </a:ext>
                    </a:extLst>
                  </p:cNvPr>
                  <p:cNvSpPr/>
                  <p:nvPr/>
                </p:nvSpPr>
                <p:spPr>
                  <a:xfrm>
                    <a:off x="2432776" y="5670550"/>
                    <a:ext cx="345508" cy="184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grpSp>
      <p:sp>
        <p:nvSpPr>
          <p:cNvPr id="41" name="Google Shape;487;p13">
            <a:extLst>
              <a:ext uri="{FF2B5EF4-FFF2-40B4-BE49-F238E27FC236}">
                <a16:creationId xmlns:a16="http://schemas.microsoft.com/office/drawing/2014/main" id="{5A3D4FB4-37E6-064F-AB26-53BAF2076C33}"/>
              </a:ext>
            </a:extLst>
          </p:cNvPr>
          <p:cNvSpPr txBox="1"/>
          <p:nvPr/>
        </p:nvSpPr>
        <p:spPr>
          <a:xfrm>
            <a:off x="2317531" y="4756208"/>
            <a:ext cx="7200808" cy="369332"/>
          </a:xfrm>
          <a:prstGeom prst="rect">
            <a:avLst/>
          </a:prstGeom>
          <a:noFill/>
          <a:ln>
            <a:noFill/>
          </a:ln>
        </p:spPr>
        <p:txBody>
          <a:bodyPr spcFirstLastPara="1" wrap="square" lIns="91425" tIns="45700" rIns="91425" bIns="45700" anchor="t" anchorCtr="0">
            <a:spAutoFit/>
          </a:bodyPr>
          <a:lstStyle/>
          <a:p>
            <a:pPr lvl="0" algn="ctr"/>
            <a:r>
              <a:rPr lang="en-US" b="1" cap="small">
                <a:solidFill>
                  <a:schemeClr val="dk1"/>
                </a:solidFill>
                <a:latin typeface="Arial"/>
                <a:ea typeface="Arial"/>
                <a:cs typeface="Arial"/>
                <a:sym typeface="Arial"/>
              </a:rPr>
              <a:t>EMR Emitted by the Earth</a:t>
            </a:r>
            <a:endParaRPr/>
          </a:p>
        </p:txBody>
      </p:sp>
      <p:grpSp>
        <p:nvGrpSpPr>
          <p:cNvPr id="42" name="Google Shape;488;p13">
            <a:extLst>
              <a:ext uri="{FF2B5EF4-FFF2-40B4-BE49-F238E27FC236}">
                <a16:creationId xmlns:a16="http://schemas.microsoft.com/office/drawing/2014/main" id="{4BCFE566-772E-F54B-A4ED-55F3FA8FE2DF}"/>
              </a:ext>
            </a:extLst>
          </p:cNvPr>
          <p:cNvGrpSpPr/>
          <p:nvPr/>
        </p:nvGrpSpPr>
        <p:grpSpPr>
          <a:xfrm>
            <a:off x="2168742" y="4297394"/>
            <a:ext cx="7789450" cy="400110"/>
            <a:chOff x="2168742" y="4297394"/>
            <a:chExt cx="7789450" cy="400110"/>
          </a:xfrm>
        </p:grpSpPr>
        <p:sp>
          <p:nvSpPr>
            <p:cNvPr id="43" name="Google Shape;489;p13">
              <a:extLst>
                <a:ext uri="{FF2B5EF4-FFF2-40B4-BE49-F238E27FC236}">
                  <a16:creationId xmlns:a16="http://schemas.microsoft.com/office/drawing/2014/main" id="{D5E15A20-0FE1-5D4D-9DA3-DCAF5DFCB6D5}"/>
                </a:ext>
              </a:extLst>
            </p:cNvPr>
            <p:cNvSpPr/>
            <p:nvPr/>
          </p:nvSpPr>
          <p:spPr>
            <a:xfrm>
              <a:off x="2168742" y="4297394"/>
              <a:ext cx="7789450" cy="4001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90;p13">
              <a:extLst>
                <a:ext uri="{FF2B5EF4-FFF2-40B4-BE49-F238E27FC236}">
                  <a16:creationId xmlns:a16="http://schemas.microsoft.com/office/drawing/2014/main" id="{AA675805-6088-6140-915F-A4A1B17B6428}"/>
                </a:ext>
              </a:extLst>
            </p:cNvPr>
            <p:cNvSpPr txBox="1"/>
            <p:nvPr/>
          </p:nvSpPr>
          <p:spPr>
            <a:xfrm>
              <a:off x="6558881"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3</a:t>
              </a:r>
              <a:endParaRPr/>
            </a:p>
          </p:txBody>
        </p:sp>
        <p:sp>
          <p:nvSpPr>
            <p:cNvPr id="45" name="Google Shape;491;p13">
              <a:extLst>
                <a:ext uri="{FF2B5EF4-FFF2-40B4-BE49-F238E27FC236}">
                  <a16:creationId xmlns:a16="http://schemas.microsoft.com/office/drawing/2014/main" id="{CC319B03-4449-C141-B339-E24B2A704EC1}"/>
                </a:ext>
              </a:extLst>
            </p:cNvPr>
            <p:cNvSpPr txBox="1"/>
            <p:nvPr/>
          </p:nvSpPr>
          <p:spPr>
            <a:xfrm>
              <a:off x="3089343"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-1</a:t>
              </a:r>
              <a:endParaRPr/>
            </a:p>
          </p:txBody>
        </p:sp>
        <p:sp>
          <p:nvSpPr>
            <p:cNvPr id="46" name="Google Shape;492;p13">
              <a:extLst>
                <a:ext uri="{FF2B5EF4-FFF2-40B4-BE49-F238E27FC236}">
                  <a16:creationId xmlns:a16="http://schemas.microsoft.com/office/drawing/2014/main" id="{3815C86E-F343-8844-AD5B-63BC73D30E69}"/>
                </a:ext>
              </a:extLst>
            </p:cNvPr>
            <p:cNvSpPr txBox="1"/>
            <p:nvPr/>
          </p:nvSpPr>
          <p:spPr>
            <a:xfrm>
              <a:off x="2168742"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-2</a:t>
              </a:r>
              <a:endParaRPr/>
            </a:p>
          </p:txBody>
        </p:sp>
        <p:sp>
          <p:nvSpPr>
            <p:cNvPr id="47" name="Google Shape;493;p13">
              <a:extLst>
                <a:ext uri="{FF2B5EF4-FFF2-40B4-BE49-F238E27FC236}">
                  <a16:creationId xmlns:a16="http://schemas.microsoft.com/office/drawing/2014/main" id="{DCA31113-8F6C-6044-AACC-54F1C8DFA992}"/>
                </a:ext>
              </a:extLst>
            </p:cNvPr>
            <p:cNvSpPr txBox="1"/>
            <p:nvPr/>
          </p:nvSpPr>
          <p:spPr>
            <a:xfrm>
              <a:off x="4013366" y="4297394"/>
              <a:ext cx="58381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-0</a:t>
              </a:r>
              <a:endParaRPr/>
            </a:p>
          </p:txBody>
        </p:sp>
        <p:sp>
          <p:nvSpPr>
            <p:cNvPr id="48" name="Google Shape;494;p13">
              <a:extLst>
                <a:ext uri="{FF2B5EF4-FFF2-40B4-BE49-F238E27FC236}">
                  <a16:creationId xmlns:a16="http://schemas.microsoft.com/office/drawing/2014/main" id="{E00AAE21-7871-4247-8188-D7172C88C0F2}"/>
                </a:ext>
              </a:extLst>
            </p:cNvPr>
            <p:cNvSpPr txBox="1"/>
            <p:nvPr/>
          </p:nvSpPr>
          <p:spPr>
            <a:xfrm>
              <a:off x="572841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2</a:t>
              </a:r>
              <a:endParaRPr/>
            </a:p>
          </p:txBody>
        </p:sp>
        <p:sp>
          <p:nvSpPr>
            <p:cNvPr id="49" name="Google Shape;495;p13">
              <a:extLst>
                <a:ext uri="{FF2B5EF4-FFF2-40B4-BE49-F238E27FC236}">
                  <a16:creationId xmlns:a16="http://schemas.microsoft.com/office/drawing/2014/main" id="{5425517A-D71D-5544-A38E-EE3BADFFF8C8}"/>
                </a:ext>
              </a:extLst>
            </p:cNvPr>
            <p:cNvSpPr txBox="1"/>
            <p:nvPr/>
          </p:nvSpPr>
          <p:spPr>
            <a:xfrm>
              <a:off x="742644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4</a:t>
              </a:r>
              <a:endParaRPr/>
            </a:p>
          </p:txBody>
        </p:sp>
        <p:sp>
          <p:nvSpPr>
            <p:cNvPr id="50" name="Google Shape;496;p13">
              <a:extLst>
                <a:ext uri="{FF2B5EF4-FFF2-40B4-BE49-F238E27FC236}">
                  <a16:creationId xmlns:a16="http://schemas.microsoft.com/office/drawing/2014/main" id="{B956B666-EC23-EA42-8E45-E9D5ABDB3673}"/>
                </a:ext>
              </a:extLst>
            </p:cNvPr>
            <p:cNvSpPr txBox="1"/>
            <p:nvPr/>
          </p:nvSpPr>
          <p:spPr>
            <a:xfrm>
              <a:off x="9281902"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6</a:t>
              </a:r>
              <a:endParaRPr/>
            </a:p>
          </p:txBody>
        </p:sp>
        <p:sp>
          <p:nvSpPr>
            <p:cNvPr id="51" name="Google Shape;497;p13">
              <a:extLst>
                <a:ext uri="{FF2B5EF4-FFF2-40B4-BE49-F238E27FC236}">
                  <a16:creationId xmlns:a16="http://schemas.microsoft.com/office/drawing/2014/main" id="{8A05A68D-468D-344C-A969-9B5B3FEE8D52}"/>
                </a:ext>
              </a:extLst>
            </p:cNvPr>
            <p:cNvSpPr txBox="1"/>
            <p:nvPr/>
          </p:nvSpPr>
          <p:spPr>
            <a:xfrm>
              <a:off x="4851654"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1</a:t>
              </a:r>
              <a:endParaRPr/>
            </a:p>
          </p:txBody>
        </p:sp>
        <p:sp>
          <p:nvSpPr>
            <p:cNvPr id="52" name="Google Shape;498;p13">
              <a:extLst>
                <a:ext uri="{FF2B5EF4-FFF2-40B4-BE49-F238E27FC236}">
                  <a16:creationId xmlns:a16="http://schemas.microsoft.com/office/drawing/2014/main" id="{FE9066FC-008D-3D4C-BED3-148CAAA363F0}"/>
                </a:ext>
              </a:extLst>
            </p:cNvPr>
            <p:cNvSpPr txBox="1"/>
            <p:nvPr/>
          </p:nvSpPr>
          <p:spPr>
            <a:xfrm>
              <a:off x="8327320" y="4297394"/>
              <a:ext cx="530915"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10</a:t>
              </a:r>
              <a:r>
                <a:rPr lang="en-US" sz="2000" b="1" baseline="30000">
                  <a:solidFill>
                    <a:schemeClr val="dk1"/>
                  </a:solidFill>
                  <a:latin typeface="Calibri"/>
                  <a:ea typeface="Calibri"/>
                  <a:cs typeface="Calibri"/>
                  <a:sym typeface="Calibri"/>
                </a:rPr>
                <a:t>5</a:t>
              </a:r>
              <a:endParaRPr/>
            </a:p>
          </p:txBody>
        </p:sp>
      </p:grpSp>
      <p:sp>
        <p:nvSpPr>
          <p:cNvPr id="53" name="Google Shape;499;p13">
            <a:extLst>
              <a:ext uri="{FF2B5EF4-FFF2-40B4-BE49-F238E27FC236}">
                <a16:creationId xmlns:a16="http://schemas.microsoft.com/office/drawing/2014/main" id="{7CF18C34-2B5E-A647-836C-225E8D256130}"/>
              </a:ext>
            </a:extLst>
          </p:cNvPr>
          <p:cNvSpPr txBox="1"/>
          <p:nvPr/>
        </p:nvSpPr>
        <p:spPr>
          <a:xfrm>
            <a:off x="210408" y="4331739"/>
            <a:ext cx="202296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chemeClr val="dk1"/>
                </a:solidFill>
                <a:latin typeface="Arial"/>
                <a:ea typeface="Arial"/>
                <a:cs typeface="Arial"/>
                <a:sym typeface="Arial"/>
              </a:rPr>
              <a:t>WAVELENGTH </a:t>
            </a:r>
            <a:r>
              <a:rPr lang="en-US" sz="1400" b="1">
                <a:solidFill>
                  <a:schemeClr val="dk1"/>
                </a:solidFill>
                <a:latin typeface="Calibri"/>
                <a:ea typeface="Calibri"/>
                <a:cs typeface="Calibri"/>
                <a:sym typeface="Calibri"/>
              </a:rPr>
              <a:t>(μm)</a:t>
            </a:r>
            <a:endParaRPr/>
          </a:p>
        </p:txBody>
      </p:sp>
      <p:grpSp>
        <p:nvGrpSpPr>
          <p:cNvPr id="56" name="Group 55">
            <a:extLst>
              <a:ext uri="{FF2B5EF4-FFF2-40B4-BE49-F238E27FC236}">
                <a16:creationId xmlns:a16="http://schemas.microsoft.com/office/drawing/2014/main" id="{87FC878D-95B1-5A40-8C46-9A7584637B9D}"/>
              </a:ext>
            </a:extLst>
          </p:cNvPr>
          <p:cNvGrpSpPr/>
          <p:nvPr/>
        </p:nvGrpSpPr>
        <p:grpSpPr>
          <a:xfrm>
            <a:off x="6788768" y="5133172"/>
            <a:ext cx="2023424" cy="1003807"/>
            <a:chOff x="3445850" y="3964055"/>
            <a:chExt cx="1666282" cy="2268524"/>
          </a:xfrm>
        </p:grpSpPr>
        <p:pic>
          <p:nvPicPr>
            <p:cNvPr id="57" name="Picture 56">
              <a:extLst>
                <a:ext uri="{FF2B5EF4-FFF2-40B4-BE49-F238E27FC236}">
                  <a16:creationId xmlns:a16="http://schemas.microsoft.com/office/drawing/2014/main" id="{74111C06-E412-3849-A259-44E3478838B8}"/>
                </a:ext>
              </a:extLst>
            </p:cNvPr>
            <p:cNvPicPr>
              <a:picLocks noChangeAspect="1"/>
            </p:cNvPicPr>
            <p:nvPr/>
          </p:nvPicPr>
          <p:blipFill rotWithShape="1">
            <a:blip r:embed="rId13" cstate="print">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a:stretch/>
          </p:blipFill>
          <p:spPr>
            <a:xfrm>
              <a:off x="3445850" y="3964055"/>
              <a:ext cx="1666282" cy="2268524"/>
            </a:xfrm>
            <a:prstGeom prst="rect">
              <a:avLst/>
            </a:prstGeom>
          </p:spPr>
        </p:pic>
        <p:sp>
          <p:nvSpPr>
            <p:cNvPr id="59" name="TextBox 58">
              <a:extLst>
                <a:ext uri="{FF2B5EF4-FFF2-40B4-BE49-F238E27FC236}">
                  <a16:creationId xmlns:a16="http://schemas.microsoft.com/office/drawing/2014/main" id="{AF3B457D-9FB3-B44C-9A01-BCE16CF949B4}"/>
                </a:ext>
              </a:extLst>
            </p:cNvPr>
            <p:cNvSpPr txBox="1"/>
            <p:nvPr/>
          </p:nvSpPr>
          <p:spPr>
            <a:xfrm>
              <a:off x="3559560" y="4293276"/>
              <a:ext cx="736478" cy="695552"/>
            </a:xfrm>
            <a:prstGeom prst="rect">
              <a:avLst/>
            </a:prstGeom>
            <a:noFill/>
          </p:spPr>
          <p:txBody>
            <a:bodyPr wrap="square" rtlCol="0">
              <a:spAutoFit/>
            </a:bodyPr>
            <a:lstStyle/>
            <a:p>
              <a:pPr algn="r"/>
              <a:r>
                <a:rPr lang="en-US" sz="1400" b="1">
                  <a:latin typeface="Arial" panose="020B0604020202020204" pitchFamily="34" charset="0"/>
                  <a:cs typeface="Arial" panose="020B0604020202020204" pitchFamily="34" charset="0"/>
                </a:rPr>
                <a:t>X 10</a:t>
              </a:r>
              <a:r>
                <a:rPr lang="en-US" sz="1400" b="1" baseline="30000">
                  <a:latin typeface="Arial" panose="020B0604020202020204" pitchFamily="34" charset="0"/>
                  <a:cs typeface="Arial" panose="020B0604020202020204" pitchFamily="34" charset="0"/>
                </a:rPr>
                <a:t>6</a:t>
              </a:r>
            </a:p>
          </p:txBody>
        </p:sp>
      </p:grpSp>
      <p:sp>
        <p:nvSpPr>
          <p:cNvPr id="63" name="Rectangle 62">
            <a:extLst>
              <a:ext uri="{FF2B5EF4-FFF2-40B4-BE49-F238E27FC236}">
                <a16:creationId xmlns:a16="http://schemas.microsoft.com/office/drawing/2014/main" id="{EEE61AD4-E248-A945-836C-F9E0EF287F92}"/>
              </a:ext>
            </a:extLst>
          </p:cNvPr>
          <p:cNvSpPr/>
          <p:nvPr/>
        </p:nvSpPr>
        <p:spPr>
          <a:xfrm>
            <a:off x="6912085" y="2497395"/>
            <a:ext cx="2408899" cy="1179871"/>
          </a:xfrm>
          <a:prstGeom prst="rect">
            <a:avLst/>
          </a:prstGeom>
          <a:solidFill>
            <a:schemeClr val="accent1">
              <a:alpha val="58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4" name="Google Shape;264;p8">
            <a:extLst>
              <a:ext uri="{FF2B5EF4-FFF2-40B4-BE49-F238E27FC236}">
                <a16:creationId xmlns:a16="http://schemas.microsoft.com/office/drawing/2014/main" id="{8B38FF82-17E9-4540-848C-CE8D41D1958A}"/>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r="1057" b="8609"/>
          <a:stretch/>
        </p:blipFill>
        <p:spPr>
          <a:xfrm>
            <a:off x="4256566" y="5184244"/>
            <a:ext cx="2310359" cy="945103"/>
          </a:xfrm>
          <a:prstGeom prst="rect">
            <a:avLst/>
          </a:prstGeom>
          <a:noFill/>
          <a:ln>
            <a:noFill/>
          </a:ln>
        </p:spPr>
      </p:pic>
      <p:sp>
        <p:nvSpPr>
          <p:cNvPr id="65" name="Rectangle 64">
            <a:extLst>
              <a:ext uri="{FF2B5EF4-FFF2-40B4-BE49-F238E27FC236}">
                <a16:creationId xmlns:a16="http://schemas.microsoft.com/office/drawing/2014/main" id="{8A7179B8-E4B3-D041-A342-2FE53F8E6450}"/>
              </a:ext>
            </a:extLst>
          </p:cNvPr>
          <p:cNvSpPr/>
          <p:nvPr/>
        </p:nvSpPr>
        <p:spPr>
          <a:xfrm>
            <a:off x="2483488" y="5223609"/>
            <a:ext cx="1766506" cy="874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FB93DC-8A6C-0F4D-8746-329C598835E3}"/>
              </a:ext>
            </a:extLst>
          </p:cNvPr>
          <p:cNvSpPr txBox="1"/>
          <p:nvPr/>
        </p:nvSpPr>
        <p:spPr>
          <a:xfrm>
            <a:off x="3724138" y="5406976"/>
            <a:ext cx="838691" cy="369332"/>
          </a:xfrm>
          <a:prstGeom prst="rect">
            <a:avLst/>
          </a:prstGeom>
          <a:noFill/>
        </p:spPr>
        <p:txBody>
          <a:bodyPr wrap="none" rtlCol="0">
            <a:spAutoFit/>
          </a:bodyPr>
          <a:lstStyle/>
          <a:p>
            <a:r>
              <a:rPr lang="en-US"/>
              <a:t>Infrared</a:t>
            </a:r>
          </a:p>
        </p:txBody>
      </p:sp>
      <p:sp>
        <p:nvSpPr>
          <p:cNvPr id="66" name="TextBox 65">
            <a:extLst>
              <a:ext uri="{FF2B5EF4-FFF2-40B4-BE49-F238E27FC236}">
                <a16:creationId xmlns:a16="http://schemas.microsoft.com/office/drawing/2014/main" id="{94948931-1725-6345-962F-F55939541E10}"/>
              </a:ext>
            </a:extLst>
          </p:cNvPr>
          <p:cNvSpPr txBox="1"/>
          <p:nvPr/>
        </p:nvSpPr>
        <p:spPr>
          <a:xfrm>
            <a:off x="7625467" y="5432738"/>
            <a:ext cx="1088760" cy="369332"/>
          </a:xfrm>
          <a:prstGeom prst="rect">
            <a:avLst/>
          </a:prstGeom>
          <a:noFill/>
        </p:spPr>
        <p:txBody>
          <a:bodyPr wrap="none" rtlCol="0">
            <a:spAutoFit/>
          </a:bodyPr>
          <a:lstStyle/>
          <a:p>
            <a:r>
              <a:rPr lang="en-US"/>
              <a:t>Microwave</a:t>
            </a:r>
          </a:p>
        </p:txBody>
      </p:sp>
      <p:pic>
        <p:nvPicPr>
          <p:cNvPr id="3" name="Audio 2">
            <a:hlinkClick r:id="" action="ppaction://media"/>
            <a:extLst>
              <a:ext uri="{FF2B5EF4-FFF2-40B4-BE49-F238E27FC236}">
                <a16:creationId xmlns:a16="http://schemas.microsoft.com/office/drawing/2014/main" id="{6E83BCB7-34B4-3747-83C7-B55E94F216F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20802381"/>
      </p:ext>
    </p:extLst>
  </p:cSld>
  <p:clrMapOvr>
    <a:masterClrMapping/>
  </p:clrMapOvr>
  <mc:AlternateContent xmlns:mc="http://schemas.openxmlformats.org/markup-compatibility/2006" xmlns:p14="http://schemas.microsoft.com/office/powerpoint/2010/main">
    <mc:Choice Requires="p14">
      <p:transition spd="slow" p14:dur="2000" advTm="12008"/>
    </mc:Choice>
    <mc:Fallback xmlns="">
      <p:transition spd="slow" advTm="1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2133600" y="1160206"/>
            <a:ext cx="8378952" cy="5011994"/>
          </a:xfrm>
        </p:spPr>
        <p:txBody>
          <a:bodyPr>
            <a:normAutofit/>
          </a:bodyPr>
          <a:lstStyle/>
          <a:p>
            <a:pPr marL="0" indent="0">
              <a:lnSpc>
                <a:spcPct val="90000"/>
              </a:lnSpc>
              <a:buClr>
                <a:srgbClr val="000099"/>
              </a:buClr>
              <a:buNone/>
            </a:pPr>
            <a:endParaRPr lang="en-US" sz="1500" b="1">
              <a:solidFill>
                <a:srgbClr val="002060"/>
              </a:solidFill>
              <a:latin typeface="Arial" pitchFamily="34" charset="0"/>
              <a:cs typeface="Arial" pitchFamily="34" charset="0"/>
            </a:endParaRPr>
          </a:p>
          <a:p>
            <a:pPr marL="0" indent="0">
              <a:lnSpc>
                <a:spcPct val="120000"/>
              </a:lnSpc>
              <a:buClr>
                <a:srgbClr val="000099"/>
              </a:buClr>
              <a:buNone/>
            </a:pPr>
            <a:endParaRPr lang="en-US" sz="1500">
              <a:solidFill>
                <a:srgbClr val="002060"/>
              </a:solidFill>
              <a:latin typeface="Arial" pitchFamily="34" charset="0"/>
              <a:cs typeface="Arial" pitchFamily="34" charset="0"/>
            </a:endParaRPr>
          </a:p>
          <a:p>
            <a:pPr marL="0" indent="0">
              <a:lnSpc>
                <a:spcPct val="120000"/>
              </a:lnSpc>
              <a:buClr>
                <a:srgbClr val="000099"/>
              </a:buClr>
              <a:buNone/>
            </a:pPr>
            <a:r>
              <a:rPr lang="en-US" sz="1500">
                <a:solidFill>
                  <a:srgbClr val="002060"/>
                </a:solidFill>
                <a:latin typeface="Arial" pitchFamily="34" charset="0"/>
                <a:cs typeface="Arial" pitchFamily="34" charset="0"/>
              </a:rPr>
              <a:t>	</a:t>
            </a:r>
            <a:endParaRPr lang="en-US" sz="1500" b="1">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403123" y="1160206"/>
            <a:ext cx="11503742" cy="4241161"/>
          </a:xfrm>
          <a:prstGeom prst="rect">
            <a:avLst/>
          </a:prstGeom>
        </p:spPr>
        <p:txBody>
          <a:bodyPr wrap="square">
            <a:spAutoFit/>
          </a:bodyPr>
          <a:lstStyle/>
          <a:p>
            <a:pPr>
              <a:lnSpc>
                <a:spcPct val="120000"/>
              </a:lnSpc>
            </a:pPr>
            <a:r>
              <a:rPr lang="en-US" sz="2400" b="1" dirty="0">
                <a:solidFill>
                  <a:schemeClr val="tx2"/>
                </a:solidFill>
                <a:latin typeface="Arial Narrow" panose="020B0606020202030204" pitchFamily="34" charset="0"/>
              </a:rPr>
              <a:t>Low Intensity Signal: </a:t>
            </a:r>
          </a:p>
          <a:p>
            <a:pPr lvl="1">
              <a:lnSpc>
                <a:spcPct val="120000"/>
              </a:lnSpc>
            </a:pPr>
            <a:r>
              <a:rPr lang="en-US" sz="2000" dirty="0">
                <a:latin typeface="Arial Narrow" panose="020B0606020202030204" pitchFamily="34" charset="0"/>
              </a:rPr>
              <a:t>The intensity of microwave radiation at the top of the atmosphere is low</a:t>
            </a:r>
          </a:p>
          <a:p>
            <a:pPr lvl="1">
              <a:lnSpc>
                <a:spcPct val="120000"/>
              </a:lnSpc>
            </a:pPr>
            <a:r>
              <a:rPr lang="en-US" sz="2000" dirty="0">
                <a:latin typeface="Arial Narrow" panose="020B0606020202030204" pitchFamily="34" charset="0"/>
              </a:rPr>
              <a:t>This can be partially compensated for with larger (~m) antennae for microwave instruments. </a:t>
            </a:r>
          </a:p>
          <a:p>
            <a:endParaRPr lang="en-US" sz="2400" dirty="0">
              <a:solidFill>
                <a:schemeClr val="tx2"/>
              </a:solidFill>
              <a:latin typeface="Arial Narrow" panose="020B0606020202030204" pitchFamily="34" charset="0"/>
            </a:endParaRPr>
          </a:p>
          <a:p>
            <a:pPr marL="342900" indent="-342900">
              <a:buFont typeface="Arial" panose="020B0604020202020204" pitchFamily="34" charset="0"/>
              <a:buChar char="•"/>
            </a:pPr>
            <a:endParaRPr lang="en-US" sz="2400" dirty="0">
              <a:solidFill>
                <a:schemeClr val="tx2"/>
              </a:solidFill>
              <a:latin typeface="Arial Narrow" panose="020B0606020202030204" pitchFamily="34" charset="0"/>
            </a:endParaRPr>
          </a:p>
          <a:p>
            <a:pPr>
              <a:lnSpc>
                <a:spcPct val="120000"/>
              </a:lnSpc>
            </a:pPr>
            <a:r>
              <a:rPr lang="en-US" sz="2400" b="1" dirty="0">
                <a:solidFill>
                  <a:schemeClr val="tx2"/>
                </a:solidFill>
                <a:latin typeface="Arial Narrow" panose="020B0606020202030204" pitchFamily="34" charset="0"/>
              </a:rPr>
              <a:t>Diffraction Limits Spatial Resolution:</a:t>
            </a:r>
            <a:r>
              <a:rPr lang="en-US" sz="2400" dirty="0">
                <a:solidFill>
                  <a:schemeClr val="tx2"/>
                </a:solidFill>
                <a:latin typeface="Arial Narrow" panose="020B0606020202030204" pitchFamily="34" charset="0"/>
              </a:rPr>
              <a:t> </a:t>
            </a:r>
          </a:p>
          <a:p>
            <a:pPr lvl="1">
              <a:lnSpc>
                <a:spcPct val="120000"/>
              </a:lnSpc>
            </a:pPr>
            <a:r>
              <a:rPr lang="en-US" sz="2000" dirty="0">
                <a:latin typeface="Arial Narrow" panose="020B0606020202030204" pitchFamily="34" charset="0"/>
              </a:rPr>
              <a:t>The longer wavelengths give rise to diffraction effects that limit the spatial resolution</a:t>
            </a:r>
          </a:p>
          <a:p>
            <a:pPr lvl="1">
              <a:lnSpc>
                <a:spcPct val="120000"/>
              </a:lnSpc>
            </a:pPr>
            <a:r>
              <a:rPr lang="en-US" sz="2000" dirty="0">
                <a:latin typeface="Arial Narrow" panose="020B0606020202030204" pitchFamily="34" charset="0"/>
              </a:rPr>
              <a:t>Typically resolution ranges from to 25-50 km </a:t>
            </a:r>
          </a:p>
          <a:p>
            <a:pPr lvl="1">
              <a:lnSpc>
                <a:spcPct val="120000"/>
              </a:lnSpc>
            </a:pPr>
            <a:r>
              <a:rPr lang="en-US" sz="2000" dirty="0">
                <a:latin typeface="Arial Narrow" panose="020B0606020202030204" pitchFamily="34" charset="0"/>
              </a:rPr>
              <a:t>The precision with which thermal ocean fronts can be located is limited with microwave imagery.</a:t>
            </a:r>
          </a:p>
          <a:p>
            <a:pPr marL="342900" indent="-342900">
              <a:buFont typeface="Arial" panose="020B0604020202020204" pitchFamily="34" charset="0"/>
              <a:buChar char="•"/>
            </a:pPr>
            <a:endParaRPr lang="en-US" sz="2400" dirty="0">
              <a:solidFill>
                <a:schemeClr val="tx2"/>
              </a:solidFill>
              <a:latin typeface="Arial Narrow" panose="020B0606020202030204" pitchFamily="34" charset="0"/>
            </a:endParaRPr>
          </a:p>
          <a:p>
            <a:pPr marL="342900" indent="-342900">
              <a:buFont typeface="Arial" panose="020B0604020202020204" pitchFamily="34" charset="0"/>
              <a:buChar char="•"/>
            </a:pPr>
            <a:endParaRPr lang="en-US" sz="2000" dirty="0">
              <a:solidFill>
                <a:schemeClr val="tx2"/>
              </a:solidFill>
              <a:latin typeface="Arial Narrow" panose="020B0606020202030204" pitchFamily="34" charset="0"/>
            </a:endParaRPr>
          </a:p>
        </p:txBody>
      </p:sp>
      <p:sp>
        <p:nvSpPr>
          <p:cNvPr id="7" name="Text Box 6"/>
          <p:cNvSpPr txBox="1">
            <a:spLocks noChangeArrowheads="1"/>
          </p:cNvSpPr>
          <p:nvPr/>
        </p:nvSpPr>
        <p:spPr bwMode="auto">
          <a:xfrm>
            <a:off x="10321265" y="6070903"/>
            <a:ext cx="191218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a:solidFill>
                  <a:srgbClr val="000000"/>
                </a:solidFill>
              </a:rPr>
              <a:t>Pearson et al, 2018</a:t>
            </a:r>
          </a:p>
        </p:txBody>
      </p:sp>
      <p:sp>
        <p:nvSpPr>
          <p:cNvPr id="5"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sp>
        <p:nvSpPr>
          <p:cNvPr id="6" name="Title 1">
            <a:extLst>
              <a:ext uri="{FF2B5EF4-FFF2-40B4-BE49-F238E27FC236}">
                <a16:creationId xmlns:a16="http://schemas.microsoft.com/office/drawing/2014/main" id="{F826E66D-9645-0E4F-A485-97465F4E69F9}"/>
              </a:ext>
            </a:extLst>
          </p:cNvPr>
          <p:cNvSpPr>
            <a:spLocks noGrp="1"/>
          </p:cNvSpPr>
          <p:nvPr>
            <p:ph type="title"/>
          </p:nvPr>
        </p:nvSpPr>
        <p:spPr>
          <a:xfrm>
            <a:off x="213723" y="303640"/>
            <a:ext cx="8077200" cy="596326"/>
          </a:xfrm>
        </p:spPr>
        <p:txBody>
          <a:bodyPr>
            <a:noAutofit/>
          </a:bodyPr>
          <a:lstStyle/>
          <a:p>
            <a:pPr>
              <a:defRPr/>
            </a:pPr>
            <a:r>
              <a:rPr lang="en-US" sz="3200">
                <a:cs typeface="Arial" charset="0"/>
              </a:rPr>
              <a:t>Characteristics of microwave sensors</a:t>
            </a:r>
            <a:endParaRPr lang="en-US" sz="3200" i="1">
              <a:latin typeface="+mn-lt"/>
              <a:cs typeface="Arial" charset="0"/>
            </a:endParaRPr>
          </a:p>
        </p:txBody>
      </p:sp>
      <p:pic>
        <p:nvPicPr>
          <p:cNvPr id="4" name="Audio 3">
            <a:hlinkClick r:id="" action="ppaction://media"/>
            <a:extLst>
              <a:ext uri="{FF2B5EF4-FFF2-40B4-BE49-F238E27FC236}">
                <a16:creationId xmlns:a16="http://schemas.microsoft.com/office/drawing/2014/main" id="{19D72BFC-C102-7F4B-B617-8492444FAC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64736020"/>
      </p:ext>
    </p:extLst>
  </p:cSld>
  <p:clrMapOvr>
    <a:masterClrMapping/>
  </p:clrMapOvr>
  <mc:AlternateContent xmlns:mc="http://schemas.openxmlformats.org/markup-compatibility/2006" xmlns:p14="http://schemas.microsoft.com/office/powerpoint/2010/main">
    <mc:Choice Requires="p14">
      <p:transition spd="slow" p14:dur="2000" advTm="21331"/>
    </mc:Choice>
    <mc:Fallback xmlns="">
      <p:transition spd="slow" advTm="2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2133600" y="1160206"/>
            <a:ext cx="8378952" cy="5011994"/>
          </a:xfrm>
        </p:spPr>
        <p:txBody>
          <a:bodyPr>
            <a:normAutofit/>
          </a:bodyPr>
          <a:lstStyle/>
          <a:p>
            <a:pPr marL="0" indent="0">
              <a:lnSpc>
                <a:spcPct val="90000"/>
              </a:lnSpc>
              <a:buClr>
                <a:srgbClr val="000099"/>
              </a:buClr>
              <a:buNone/>
            </a:pPr>
            <a:endParaRPr lang="en-US" sz="1500" b="1">
              <a:solidFill>
                <a:srgbClr val="002060"/>
              </a:solidFill>
              <a:latin typeface="Arial" pitchFamily="34" charset="0"/>
              <a:cs typeface="Arial" pitchFamily="34" charset="0"/>
            </a:endParaRPr>
          </a:p>
          <a:p>
            <a:pPr marL="0" indent="0">
              <a:lnSpc>
                <a:spcPct val="120000"/>
              </a:lnSpc>
              <a:buClr>
                <a:srgbClr val="000099"/>
              </a:buClr>
              <a:buNone/>
            </a:pPr>
            <a:endParaRPr lang="en-US" sz="1500">
              <a:solidFill>
                <a:srgbClr val="002060"/>
              </a:solidFill>
              <a:latin typeface="Arial" pitchFamily="34" charset="0"/>
              <a:cs typeface="Arial" pitchFamily="34" charset="0"/>
            </a:endParaRPr>
          </a:p>
          <a:p>
            <a:pPr marL="0" indent="0">
              <a:lnSpc>
                <a:spcPct val="120000"/>
              </a:lnSpc>
              <a:buClr>
                <a:srgbClr val="000099"/>
              </a:buClr>
              <a:buNone/>
            </a:pPr>
            <a:r>
              <a:rPr lang="en-US" sz="1500">
                <a:solidFill>
                  <a:srgbClr val="002060"/>
                </a:solidFill>
                <a:latin typeface="Arial" pitchFamily="34" charset="0"/>
                <a:cs typeface="Arial" pitchFamily="34" charset="0"/>
              </a:rPr>
              <a:t>	</a:t>
            </a:r>
            <a:endParaRPr lang="en-US" sz="1500" b="1">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373626" y="923005"/>
            <a:ext cx="11346426" cy="4610493"/>
          </a:xfrm>
          <a:prstGeom prst="rect">
            <a:avLst/>
          </a:prstGeom>
        </p:spPr>
        <p:txBody>
          <a:bodyPr wrap="square">
            <a:spAutoFit/>
          </a:bodyPr>
          <a:lstStyle/>
          <a:p>
            <a:pPr marL="342900" indent="-342900">
              <a:buFont typeface="Arial" panose="020B0604020202020204" pitchFamily="34" charset="0"/>
              <a:buChar char="•"/>
            </a:pPr>
            <a:endParaRPr lang="en-US" sz="2400" dirty="0">
              <a:solidFill>
                <a:schemeClr val="tx2"/>
              </a:solidFill>
              <a:latin typeface="Arial Narrow" panose="020B0606020202030204" pitchFamily="34" charset="0"/>
            </a:endParaRPr>
          </a:p>
          <a:p>
            <a:pPr>
              <a:lnSpc>
                <a:spcPct val="120000"/>
              </a:lnSpc>
            </a:pPr>
            <a:r>
              <a:rPr lang="en-US" sz="2400" b="1" dirty="0">
                <a:solidFill>
                  <a:schemeClr val="tx2"/>
                </a:solidFill>
                <a:latin typeface="Arial Narrow" panose="020B0606020202030204" pitchFamily="34" charset="0"/>
              </a:rPr>
              <a:t>The Coast Contaminates Ocean Signal </a:t>
            </a:r>
          </a:p>
          <a:p>
            <a:pPr marL="800100" lvl="1" indent="-342900">
              <a:lnSpc>
                <a:spcPct val="120000"/>
              </a:lnSpc>
              <a:buFont typeface="Arial" panose="020B0604020202020204" pitchFamily="34" charset="0"/>
              <a:buChar char="•"/>
            </a:pPr>
            <a:r>
              <a:rPr lang="en-US" sz="2000" dirty="0">
                <a:latin typeface="Arial Narrow" panose="020B0606020202030204" pitchFamily="34" charset="0"/>
              </a:rPr>
              <a:t>The microwave emissivity of land and ice is significantly higher than the ocean. </a:t>
            </a:r>
          </a:p>
          <a:p>
            <a:pPr marL="800100" lvl="1" indent="-342900">
              <a:lnSpc>
                <a:spcPct val="120000"/>
              </a:lnSpc>
              <a:buFont typeface="Arial" panose="020B0604020202020204" pitchFamily="34" charset="0"/>
              <a:buChar char="•"/>
            </a:pPr>
            <a:r>
              <a:rPr lang="en-US" sz="2000" dirty="0">
                <a:latin typeface="Arial Narrow" panose="020B0606020202030204" pitchFamily="34" charset="0"/>
              </a:rPr>
              <a:t>This leads to contamination of the ocean microwave signal close to the coasts and ice edges</a:t>
            </a:r>
          </a:p>
          <a:p>
            <a:pPr marL="800100" lvl="1" indent="-342900">
              <a:lnSpc>
                <a:spcPct val="120000"/>
              </a:lnSpc>
              <a:buFont typeface="Arial" panose="020B0604020202020204" pitchFamily="34" charset="0"/>
              <a:buChar char="•"/>
            </a:pPr>
            <a:r>
              <a:rPr lang="en-US" sz="2000" dirty="0">
                <a:latin typeface="Arial Narrow" panose="020B0606020202030204" pitchFamily="34" charset="0"/>
              </a:rPr>
              <a:t>Accurate SST measurements are not possible in these areas. </a:t>
            </a:r>
          </a:p>
          <a:p>
            <a:pPr marL="342900" indent="-342900">
              <a:buFont typeface="Arial" panose="020B0604020202020204" pitchFamily="34" charset="0"/>
              <a:buChar char="•"/>
            </a:pPr>
            <a:endParaRPr lang="es-ES" sz="2400" dirty="0">
              <a:solidFill>
                <a:schemeClr val="tx2"/>
              </a:solidFill>
              <a:latin typeface="Arial Narrow" panose="020B0606020202030204" pitchFamily="34" charset="0"/>
            </a:endParaRPr>
          </a:p>
          <a:p>
            <a:endParaRPr lang="es-ES" sz="2400" dirty="0">
              <a:solidFill>
                <a:schemeClr val="tx2"/>
              </a:solidFill>
              <a:latin typeface="Arial Narrow" panose="020B0606020202030204" pitchFamily="34" charset="0"/>
            </a:endParaRPr>
          </a:p>
          <a:p>
            <a:pPr>
              <a:lnSpc>
                <a:spcPct val="120000"/>
              </a:lnSpc>
            </a:pPr>
            <a:r>
              <a:rPr lang="en-US" sz="2400" b="1" dirty="0">
                <a:solidFill>
                  <a:schemeClr val="tx2"/>
                </a:solidFill>
                <a:latin typeface="Arial Narrow" panose="020B0606020202030204" pitchFamily="34" charset="0"/>
              </a:rPr>
              <a:t>Sees Through Clouds </a:t>
            </a:r>
          </a:p>
          <a:p>
            <a:pPr marL="800100" lvl="1" indent="-342900">
              <a:lnSpc>
                <a:spcPct val="120000"/>
              </a:lnSpc>
              <a:buFont typeface="Arial" panose="020B0604020202020204" pitchFamily="34" charset="0"/>
              <a:buChar char="•"/>
            </a:pPr>
            <a:r>
              <a:rPr lang="en-US" sz="2000" dirty="0">
                <a:latin typeface="Arial Narrow" panose="020B0606020202030204" pitchFamily="34" charset="0"/>
              </a:rPr>
              <a:t>An advantage of microwave measurements is that </a:t>
            </a:r>
            <a:r>
              <a:rPr lang="en-US" sz="2000" b="1" dirty="0">
                <a:latin typeface="Arial Narrow" panose="020B0606020202030204" pitchFamily="34" charset="0"/>
              </a:rPr>
              <a:t>microwaves can penetrate non-precipitating clouds</a:t>
            </a:r>
            <a:r>
              <a:rPr lang="en-US" sz="2000" dirty="0">
                <a:latin typeface="Arial Narrow" panose="020B0606020202030204" pitchFamily="34" charset="0"/>
              </a:rPr>
              <a:t>. </a:t>
            </a:r>
          </a:p>
          <a:p>
            <a:pPr marL="800100" lvl="1" indent="-342900">
              <a:lnSpc>
                <a:spcPct val="120000"/>
              </a:lnSpc>
              <a:buFont typeface="Arial" panose="020B0604020202020204" pitchFamily="34" charset="0"/>
              <a:buChar char="•"/>
            </a:pPr>
            <a:r>
              <a:rPr lang="en-US" sz="2000" dirty="0">
                <a:latin typeface="Arial Narrow" panose="020B0606020202030204" pitchFamily="34" charset="0"/>
              </a:rPr>
              <a:t>Therefore, SST can be measured in cloudy conditions with microwave sensors (not with infrared sensors). </a:t>
            </a:r>
          </a:p>
          <a:p>
            <a:pPr marL="800100" lvl="1" indent="-342900">
              <a:lnSpc>
                <a:spcPct val="120000"/>
              </a:lnSpc>
              <a:buFont typeface="Arial" panose="020B0604020202020204" pitchFamily="34" charset="0"/>
              <a:buChar char="•"/>
            </a:pPr>
            <a:r>
              <a:rPr lang="en-US" sz="2000" dirty="0">
                <a:latin typeface="Arial Narrow" panose="020B0606020202030204" pitchFamily="34" charset="0"/>
              </a:rPr>
              <a:t>This is useful in persistently cloudy regions such as winter high-latitudes.</a:t>
            </a:r>
          </a:p>
          <a:p>
            <a:pPr marL="342900" indent="-342900">
              <a:buFont typeface="Arial" panose="020B0604020202020204" pitchFamily="34" charset="0"/>
              <a:buChar char="•"/>
            </a:pPr>
            <a:endParaRPr lang="en-US" sz="2000" dirty="0">
              <a:solidFill>
                <a:schemeClr val="tx2"/>
              </a:solidFill>
              <a:latin typeface="Arial Narrow" panose="020B0606020202030204" pitchFamily="34" charset="0"/>
            </a:endParaRPr>
          </a:p>
        </p:txBody>
      </p:sp>
      <p:sp>
        <p:nvSpPr>
          <p:cNvPr id="7" name="Text Box 6"/>
          <p:cNvSpPr txBox="1">
            <a:spLocks noChangeArrowheads="1"/>
          </p:cNvSpPr>
          <p:nvPr/>
        </p:nvSpPr>
        <p:spPr bwMode="auto">
          <a:xfrm>
            <a:off x="10321265" y="6070903"/>
            <a:ext cx="191218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a:solidFill>
                  <a:srgbClr val="000000"/>
                </a:solidFill>
              </a:rPr>
              <a:t>Pearson et al, 2018</a:t>
            </a:r>
          </a:p>
        </p:txBody>
      </p:sp>
      <p:sp>
        <p:nvSpPr>
          <p:cNvPr id="5"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sp>
        <p:nvSpPr>
          <p:cNvPr id="6" name="Title 1">
            <a:extLst>
              <a:ext uri="{FF2B5EF4-FFF2-40B4-BE49-F238E27FC236}">
                <a16:creationId xmlns:a16="http://schemas.microsoft.com/office/drawing/2014/main" id="{3846C917-C478-EC4F-B2D9-59CEDF3E06B2}"/>
              </a:ext>
            </a:extLst>
          </p:cNvPr>
          <p:cNvSpPr>
            <a:spLocks noGrp="1"/>
          </p:cNvSpPr>
          <p:nvPr>
            <p:ph type="title"/>
          </p:nvPr>
        </p:nvSpPr>
        <p:spPr>
          <a:xfrm>
            <a:off x="213723" y="303640"/>
            <a:ext cx="8077200" cy="596326"/>
          </a:xfrm>
        </p:spPr>
        <p:txBody>
          <a:bodyPr>
            <a:noAutofit/>
          </a:bodyPr>
          <a:lstStyle/>
          <a:p>
            <a:pPr>
              <a:defRPr/>
            </a:pPr>
            <a:r>
              <a:rPr lang="en-US" sz="3200">
                <a:cs typeface="Arial" charset="0"/>
              </a:rPr>
              <a:t>Characteristics of microwave sensors (continued)</a:t>
            </a:r>
            <a:endParaRPr lang="en-US" sz="3200" i="1">
              <a:latin typeface="+mn-lt"/>
              <a:cs typeface="Arial" charset="0"/>
            </a:endParaRPr>
          </a:p>
        </p:txBody>
      </p:sp>
      <p:pic>
        <p:nvPicPr>
          <p:cNvPr id="4" name="Audio 3">
            <a:hlinkClick r:id="" action="ppaction://media"/>
            <a:extLst>
              <a:ext uri="{FF2B5EF4-FFF2-40B4-BE49-F238E27FC236}">
                <a16:creationId xmlns:a16="http://schemas.microsoft.com/office/drawing/2014/main" id="{BB36E0BF-B014-2443-A4EC-65D4B6359F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3346742"/>
      </p:ext>
    </p:extLst>
  </p:cSld>
  <p:clrMapOvr>
    <a:masterClrMapping/>
  </p:clrMapOvr>
  <mc:AlternateContent xmlns:mc="http://schemas.openxmlformats.org/markup-compatibility/2006" xmlns:p14="http://schemas.microsoft.com/office/powerpoint/2010/main">
    <mc:Choice Requires="p14">
      <p:transition spd="slow" p14:dur="2000" advTm="27103"/>
    </mc:Choice>
    <mc:Fallback xmlns="">
      <p:transition spd="slow" advTm="27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2133600" y="1160206"/>
            <a:ext cx="8378952" cy="5011994"/>
          </a:xfrm>
        </p:spPr>
        <p:txBody>
          <a:bodyPr>
            <a:normAutofit/>
          </a:bodyPr>
          <a:lstStyle/>
          <a:p>
            <a:pPr marL="0" indent="0">
              <a:lnSpc>
                <a:spcPct val="90000"/>
              </a:lnSpc>
              <a:buClr>
                <a:srgbClr val="000099"/>
              </a:buClr>
              <a:buNone/>
            </a:pPr>
            <a:endParaRPr lang="en-US" sz="1500" b="1">
              <a:solidFill>
                <a:srgbClr val="002060"/>
              </a:solidFill>
              <a:latin typeface="Arial" pitchFamily="34" charset="0"/>
              <a:cs typeface="Arial" pitchFamily="34" charset="0"/>
            </a:endParaRPr>
          </a:p>
          <a:p>
            <a:pPr marL="0" indent="0">
              <a:lnSpc>
                <a:spcPct val="120000"/>
              </a:lnSpc>
              <a:buClr>
                <a:srgbClr val="000099"/>
              </a:buClr>
              <a:buNone/>
            </a:pPr>
            <a:endParaRPr lang="en-US" sz="1500">
              <a:solidFill>
                <a:srgbClr val="002060"/>
              </a:solidFill>
              <a:latin typeface="Arial" pitchFamily="34" charset="0"/>
              <a:cs typeface="Arial" pitchFamily="34" charset="0"/>
            </a:endParaRPr>
          </a:p>
          <a:p>
            <a:pPr marL="0" indent="0">
              <a:lnSpc>
                <a:spcPct val="120000"/>
              </a:lnSpc>
              <a:buClr>
                <a:srgbClr val="000099"/>
              </a:buClr>
              <a:buNone/>
            </a:pPr>
            <a:r>
              <a:rPr lang="en-US" sz="1500">
                <a:solidFill>
                  <a:srgbClr val="002060"/>
                </a:solidFill>
                <a:latin typeface="Arial" pitchFamily="34" charset="0"/>
                <a:cs typeface="Arial" pitchFamily="34" charset="0"/>
              </a:rPr>
              <a:t>	</a:t>
            </a:r>
            <a:endParaRPr lang="en-US" sz="1500" b="1">
              <a:solidFill>
                <a:srgbClr val="002060"/>
              </a:solidFill>
              <a:latin typeface="Arial" panose="020B0604020202020204" pitchFamily="34" charset="0"/>
              <a:cs typeface="Arial" panose="020B0604020202020204" pitchFamily="34" charset="0"/>
            </a:endParaRPr>
          </a:p>
        </p:txBody>
      </p:sp>
      <p:sp>
        <p:nvSpPr>
          <p:cNvPr id="3074" name="Title 1"/>
          <p:cNvSpPr>
            <a:spLocks noGrp="1"/>
          </p:cNvSpPr>
          <p:nvPr>
            <p:ph type="title"/>
          </p:nvPr>
        </p:nvSpPr>
        <p:spPr>
          <a:xfrm>
            <a:off x="293183" y="368804"/>
            <a:ext cx="10794877" cy="596326"/>
          </a:xfrm>
        </p:spPr>
        <p:txBody>
          <a:bodyPr>
            <a:noAutofit/>
          </a:bodyPr>
          <a:lstStyle/>
          <a:p>
            <a:pPr>
              <a:defRPr/>
            </a:pPr>
            <a:r>
              <a:rPr lang="en-US">
                <a:cs typeface="Arial" charset="0"/>
              </a:rPr>
              <a:t>Instruments measuring SST using microwave sensors</a:t>
            </a:r>
            <a:endParaRPr lang="en-US" i="1">
              <a:latin typeface="+mn-lt"/>
              <a:cs typeface="Arial" charset="0"/>
            </a:endParaRPr>
          </a:p>
        </p:txBody>
      </p:sp>
      <p:pic>
        <p:nvPicPr>
          <p:cNvPr id="3" name="Picture 2"/>
          <p:cNvPicPr>
            <a:picLocks noChangeAspect="1"/>
          </p:cNvPicPr>
          <p:nvPr/>
        </p:nvPicPr>
        <p:blipFill>
          <a:blip r:embed="rId5"/>
          <a:stretch>
            <a:fillRect/>
          </a:stretch>
        </p:blipFill>
        <p:spPr>
          <a:xfrm>
            <a:off x="2313710" y="1878677"/>
            <a:ext cx="7135049" cy="2523651"/>
          </a:xfrm>
          <a:prstGeom prst="rect">
            <a:avLst/>
          </a:prstGeom>
        </p:spPr>
      </p:pic>
      <p:sp>
        <p:nvSpPr>
          <p:cNvPr id="2" name="TextBox 1"/>
          <p:cNvSpPr txBox="1"/>
          <p:nvPr/>
        </p:nvSpPr>
        <p:spPr>
          <a:xfrm>
            <a:off x="2313709" y="4653121"/>
            <a:ext cx="4772460" cy="461665"/>
          </a:xfrm>
          <a:prstGeom prst="rect">
            <a:avLst/>
          </a:prstGeom>
          <a:noFill/>
        </p:spPr>
        <p:txBody>
          <a:bodyPr wrap="none" rtlCol="0">
            <a:spAutoFit/>
          </a:bodyPr>
          <a:lstStyle/>
          <a:p>
            <a:r>
              <a:rPr lang="en-US" sz="2400" noProof="1"/>
              <a:t>Currently only on polar-orbiting satellites.</a:t>
            </a:r>
          </a:p>
        </p:txBody>
      </p:sp>
      <p:sp>
        <p:nvSpPr>
          <p:cNvPr id="8" name="Text Box 6"/>
          <p:cNvSpPr txBox="1">
            <a:spLocks noChangeArrowheads="1"/>
          </p:cNvSpPr>
          <p:nvPr/>
        </p:nvSpPr>
        <p:spPr bwMode="auto">
          <a:xfrm>
            <a:off x="10321265" y="6070903"/>
            <a:ext cx="191218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a:solidFill>
                  <a:srgbClr val="000000"/>
                </a:solidFill>
              </a:rPr>
              <a:t>Pearson et al, 2018</a:t>
            </a:r>
          </a:p>
        </p:txBody>
      </p:sp>
      <p:sp>
        <p:nvSpPr>
          <p:cNvPr id="9"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5" name="Audio 4">
            <a:hlinkClick r:id="" action="ppaction://media"/>
            <a:extLst>
              <a:ext uri="{FF2B5EF4-FFF2-40B4-BE49-F238E27FC236}">
                <a16:creationId xmlns:a16="http://schemas.microsoft.com/office/drawing/2014/main" id="{4A51DB85-DAA5-9946-B2B1-C25B98592B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44879242"/>
      </p:ext>
    </p:extLst>
  </p:cSld>
  <p:clrMapOvr>
    <a:masterClrMapping/>
  </p:clrMapOvr>
  <mc:AlternateContent xmlns:mc="http://schemas.openxmlformats.org/markup-compatibility/2006" xmlns:p14="http://schemas.microsoft.com/office/powerpoint/2010/main">
    <mc:Choice Requires="p14">
      <p:transition spd="slow" p14:dur="2000" advTm="11402"/>
    </mc:Choice>
    <mc:Fallback xmlns="">
      <p:transition spd="slow" advTm="1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a:latin typeface="+mn-lt"/>
                <a:cs typeface="Arial" charset="0"/>
              </a:rPr>
              <a:t>Reminder: Levels of Data</a:t>
            </a:r>
            <a:endParaRPr lang="en-US" i="1">
              <a:latin typeface="+mn-lt"/>
              <a:cs typeface="Arial" charset="0"/>
            </a:endParaRPr>
          </a:p>
        </p:txBody>
      </p:sp>
      <p:sp>
        <p:nvSpPr>
          <p:cNvPr id="4" name="Content Placeholder 3"/>
          <p:cNvSpPr>
            <a:spLocks noGrp="1"/>
          </p:cNvSpPr>
          <p:nvPr>
            <p:ph idx="1"/>
          </p:nvPr>
        </p:nvSpPr>
        <p:spPr>
          <a:xfrm>
            <a:off x="838200" y="1228725"/>
            <a:ext cx="10515600" cy="4351338"/>
          </a:xfrm>
        </p:spPr>
        <p:txBody>
          <a:bodyPr>
            <a:normAutofit/>
          </a:bodyPr>
          <a:lstStyle/>
          <a:p>
            <a:pPr marL="279400" indent="-279400">
              <a:tabLst>
                <a:tab pos="393700" algn="l"/>
                <a:tab pos="800100" algn="l"/>
              </a:tabLst>
            </a:pPr>
            <a:r>
              <a:rPr lang="en-US" sz="2400">
                <a:latin typeface="+mn-lt"/>
              </a:rPr>
              <a:t>Level 0: Raw data received from satellite, in standard binary form</a:t>
            </a:r>
          </a:p>
          <a:p>
            <a:pPr marL="279400" indent="-279400">
              <a:tabLst>
                <a:tab pos="1257300" algn="l"/>
              </a:tabLst>
            </a:pPr>
            <a:r>
              <a:rPr lang="en-US" sz="2400">
                <a:latin typeface="+mn-lt"/>
              </a:rPr>
              <a:t>Level 1: Unprocessed data in sensor’s geographic coordinates, containing calibration   	information</a:t>
            </a:r>
          </a:p>
          <a:p>
            <a:pPr>
              <a:tabLst>
                <a:tab pos="165100" algn="l"/>
                <a:tab pos="1257300" algn="l"/>
              </a:tabLst>
            </a:pPr>
            <a:r>
              <a:rPr lang="en-US" sz="2400">
                <a:latin typeface="+mn-lt"/>
              </a:rPr>
              <a:t>Level 2: Derived geophysical variables atmospherically corrected and geolocated, but 	presented in sensor’s geographic coordinates (granules). </a:t>
            </a:r>
            <a:br>
              <a:rPr lang="en-US" sz="2400">
                <a:latin typeface="+mn-lt"/>
              </a:rPr>
            </a:br>
            <a:r>
              <a:rPr lang="en-US" sz="2400">
                <a:latin typeface="+mn-lt"/>
              </a:rPr>
              <a:t>	Also sometimes referred to as “along-track” data.</a:t>
            </a:r>
          </a:p>
          <a:p>
            <a:pPr>
              <a:tabLst>
                <a:tab pos="165100" algn="l"/>
                <a:tab pos="1257300" algn="l"/>
              </a:tabLst>
            </a:pPr>
            <a:r>
              <a:rPr lang="en-US" sz="2400" b="1">
                <a:latin typeface="+mn-lt"/>
              </a:rPr>
              <a:t>Level 3: Derived geophysical variables mapped on uniform space-time grid scales. 	Spatial and temporal composites.</a:t>
            </a:r>
          </a:p>
          <a:p>
            <a:pPr>
              <a:tabLst>
                <a:tab pos="165100" algn="l"/>
                <a:tab pos="1257300" algn="l"/>
              </a:tabLst>
            </a:pPr>
            <a:r>
              <a:rPr lang="en-US" sz="2400" b="1">
                <a:latin typeface="+mn-lt"/>
              </a:rPr>
              <a:t>Level 4: Model output or results from analyses of lower-level data </a:t>
            </a:r>
            <a:br>
              <a:rPr lang="en-US" sz="2400" b="1">
                <a:latin typeface="+mn-lt"/>
              </a:rPr>
            </a:br>
            <a:r>
              <a:rPr lang="en-US" sz="2400" b="1">
                <a:latin typeface="+mn-lt"/>
              </a:rPr>
              <a:t>	e.g., variables derived from multiple measurements, like cloud-free product</a:t>
            </a:r>
          </a:p>
          <a:p>
            <a:pPr marL="0" indent="0">
              <a:buNone/>
            </a:pPr>
            <a:endParaRPr lang="en-US" sz="2800"/>
          </a:p>
        </p:txBody>
      </p:sp>
      <p:sp>
        <p:nvSpPr>
          <p:cNvPr id="2" name="TextBox 1">
            <a:extLst>
              <a:ext uri="{FF2B5EF4-FFF2-40B4-BE49-F238E27FC236}">
                <a16:creationId xmlns:a16="http://schemas.microsoft.com/office/drawing/2014/main" id="{43C2E64B-0AEA-DC4F-AFA7-F0CBFAFB4BE7}"/>
              </a:ext>
            </a:extLst>
          </p:cNvPr>
          <p:cNvSpPr txBox="1"/>
          <p:nvPr/>
        </p:nvSpPr>
        <p:spPr>
          <a:xfrm>
            <a:off x="2603500" y="5727700"/>
            <a:ext cx="6548588" cy="461665"/>
          </a:xfrm>
          <a:prstGeom prst="rect">
            <a:avLst/>
          </a:prstGeom>
          <a:noFill/>
        </p:spPr>
        <p:txBody>
          <a:bodyPr wrap="none" rtlCol="0">
            <a:spAutoFit/>
          </a:bodyPr>
          <a:lstStyle/>
          <a:p>
            <a:r>
              <a:rPr lang="en-US" sz="2400"/>
              <a:t>This course focuses primarily on level 3 and level 4 data </a:t>
            </a:r>
          </a:p>
        </p:txBody>
      </p:sp>
      <p:sp>
        <p:nvSpPr>
          <p:cNvPr id="3"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p:txBody>
          <a:bodyPr/>
          <a:lstStyle/>
          <a:p>
            <a:r>
              <a:rPr lang="en-US"/>
              <a:t>NOAA </a:t>
            </a:r>
            <a:r>
              <a:rPr lang="en-US" err="1"/>
              <a:t>CoastWatch</a:t>
            </a:r>
            <a:r>
              <a:rPr lang="en-US"/>
              <a:t> Satellite Course                                      http://coastwatch.noaa.gov</a:t>
            </a:r>
          </a:p>
        </p:txBody>
      </p:sp>
      <p:pic>
        <p:nvPicPr>
          <p:cNvPr id="5" name="Audio 4">
            <a:hlinkClick r:id="" action="ppaction://media"/>
            <a:extLst>
              <a:ext uri="{FF2B5EF4-FFF2-40B4-BE49-F238E27FC236}">
                <a16:creationId xmlns:a16="http://schemas.microsoft.com/office/drawing/2014/main" id="{93D919CD-E799-7340-AD1F-DCBE88066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7318838"/>
      </p:ext>
    </p:extLst>
  </p:cSld>
  <p:clrMapOvr>
    <a:masterClrMapping/>
  </p:clrMapOvr>
  <mc:AlternateContent xmlns:mc="http://schemas.openxmlformats.org/markup-compatibility/2006" xmlns:p14="http://schemas.microsoft.com/office/powerpoint/2010/main">
    <mc:Choice Requires="p14">
      <p:transition spd="slow" p14:dur="2000" advTm="16688"/>
    </mc:Choice>
    <mc:Fallback xmlns="">
      <p:transition spd="slow" advTm="1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14317" y="857813"/>
            <a:ext cx="11023175" cy="57769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2" defTabSz="914400" fontAlgn="base">
              <a:lnSpc>
                <a:spcPct val="120000"/>
              </a:lnSpc>
              <a:spcBef>
                <a:spcPct val="0"/>
              </a:spcBef>
              <a:spcAft>
                <a:spcPct val="0"/>
              </a:spcAft>
              <a:defRPr/>
            </a:pPr>
            <a:r>
              <a:rPr lang="en-US" sz="2000" b="1" kern="0">
                <a:solidFill>
                  <a:schemeClr val="tx2"/>
                </a:solidFill>
                <a:ea typeface="+mj-ea"/>
                <a:cs typeface="Times New Roman"/>
              </a:rPr>
              <a:t>User’s wish list:</a:t>
            </a:r>
          </a:p>
          <a:p>
            <a:pPr marL="342900" lvl="2" indent="-342900" defTabSz="914400" fontAlgn="base">
              <a:lnSpc>
                <a:spcPct val="120000"/>
              </a:lnSpc>
              <a:spcBef>
                <a:spcPct val="0"/>
              </a:spcBef>
              <a:spcAft>
                <a:spcPct val="0"/>
              </a:spcAft>
              <a:buFont typeface="Arial" panose="020B0604020202020204" pitchFamily="34" charset="0"/>
              <a:buChar char="•"/>
              <a:defRPr/>
            </a:pPr>
            <a:r>
              <a:rPr lang="en-US" sz="2000" kern="0">
                <a:solidFill>
                  <a:srgbClr val="00B050"/>
                </a:solidFill>
                <a:ea typeface="+mj-ea"/>
                <a:cs typeface="Times New Roman"/>
              </a:rPr>
              <a:t>High-resolution</a:t>
            </a:r>
          </a:p>
          <a:p>
            <a:pPr marL="342900" lvl="2" indent="-342900" defTabSz="914400" fontAlgn="base">
              <a:lnSpc>
                <a:spcPct val="120000"/>
              </a:lnSpc>
              <a:spcBef>
                <a:spcPct val="0"/>
              </a:spcBef>
              <a:spcAft>
                <a:spcPct val="0"/>
              </a:spcAft>
              <a:buFont typeface="Arial" panose="020B0604020202020204" pitchFamily="34" charset="0"/>
              <a:buChar char="•"/>
              <a:defRPr/>
            </a:pPr>
            <a:r>
              <a:rPr lang="en-US" sz="2000" kern="0">
                <a:solidFill>
                  <a:srgbClr val="0070C0"/>
                </a:solidFill>
                <a:ea typeface="+mj-ea"/>
                <a:cs typeface="Times New Roman"/>
              </a:rPr>
              <a:t>Satellite data only</a:t>
            </a:r>
          </a:p>
          <a:p>
            <a:pPr marL="342900" lvl="2" indent="-342900" defTabSz="914400" fontAlgn="base">
              <a:lnSpc>
                <a:spcPct val="120000"/>
              </a:lnSpc>
              <a:spcBef>
                <a:spcPct val="0"/>
              </a:spcBef>
              <a:spcAft>
                <a:spcPct val="0"/>
              </a:spcAft>
              <a:buFont typeface="Arial" panose="020B0604020202020204" pitchFamily="34" charset="0"/>
              <a:buChar char="•"/>
              <a:defRPr/>
            </a:pPr>
            <a:r>
              <a:rPr lang="en-US" sz="2000" kern="0">
                <a:solidFill>
                  <a:srgbClr val="FFC000"/>
                </a:solidFill>
                <a:cs typeface="Times New Roman"/>
              </a:rPr>
              <a:t>Gap-free</a:t>
            </a:r>
          </a:p>
          <a:p>
            <a:pPr defTabSz="914400" fontAlgn="base">
              <a:lnSpc>
                <a:spcPct val="120000"/>
              </a:lnSpc>
              <a:spcBef>
                <a:spcPts val="1200"/>
              </a:spcBef>
              <a:spcAft>
                <a:spcPct val="0"/>
              </a:spcAft>
              <a:defRPr/>
            </a:pPr>
            <a:r>
              <a:rPr lang="en-US" sz="2000" b="1" kern="0">
                <a:solidFill>
                  <a:schemeClr val="tx2"/>
                </a:solidFill>
                <a:ea typeface="+mj-ea"/>
                <a:cs typeface="Times New Roman"/>
              </a:rPr>
              <a:t>Can it be done? Sure: pick any 2 from your wish list</a:t>
            </a:r>
          </a:p>
          <a:p>
            <a:pPr marL="342900" indent="-342900" defTabSz="914400" fontAlgn="base">
              <a:lnSpc>
                <a:spcPct val="120000"/>
              </a:lnSpc>
              <a:spcBef>
                <a:spcPts val="600"/>
              </a:spcBef>
              <a:spcAft>
                <a:spcPct val="0"/>
              </a:spcAft>
              <a:buFont typeface="Arial"/>
              <a:buChar char="•"/>
              <a:defRPr/>
            </a:pPr>
            <a:r>
              <a:rPr lang="en-US" sz="2000" b="1" kern="0">
                <a:solidFill>
                  <a:srgbClr val="00B050"/>
                </a:solidFill>
                <a:ea typeface="+mj-ea"/>
                <a:cs typeface="Times New Roman"/>
              </a:rPr>
              <a:t>High-res</a:t>
            </a:r>
            <a:r>
              <a:rPr lang="en-US" sz="2000" b="1" kern="0">
                <a:solidFill>
                  <a:schemeClr val="tx2"/>
                </a:solidFill>
                <a:ea typeface="+mj-ea"/>
                <a:cs typeface="Times New Roman"/>
              </a:rPr>
              <a:t>, </a:t>
            </a:r>
            <a:r>
              <a:rPr lang="en-US" sz="2000" b="1" kern="0">
                <a:solidFill>
                  <a:srgbClr val="0070C0"/>
                </a:solidFill>
                <a:ea typeface="+mj-ea"/>
                <a:cs typeface="Times New Roman"/>
              </a:rPr>
              <a:t>satellite data only,</a:t>
            </a:r>
            <a:r>
              <a:rPr lang="en-US" sz="2000" b="1" kern="0">
                <a:solidFill>
                  <a:schemeClr val="tx2"/>
                </a:solidFill>
                <a:ea typeface="+mj-ea"/>
                <a:cs typeface="Times New Roman"/>
              </a:rPr>
              <a:t> </a:t>
            </a:r>
            <a:r>
              <a:rPr lang="en-US" sz="2000" b="1" strike="sngStrike" kern="0">
                <a:solidFill>
                  <a:schemeClr val="bg1">
                    <a:lumMod val="50000"/>
                  </a:schemeClr>
                </a:solidFill>
                <a:ea typeface="+mj-ea"/>
                <a:cs typeface="Times New Roman"/>
              </a:rPr>
              <a:t>gap-free</a:t>
            </a:r>
            <a:r>
              <a:rPr lang="en-US" sz="2000" b="1" kern="0">
                <a:solidFill>
                  <a:schemeClr val="bg1">
                    <a:lumMod val="50000"/>
                  </a:schemeClr>
                </a:solidFill>
                <a:ea typeface="+mj-ea"/>
                <a:cs typeface="Times New Roman"/>
              </a:rPr>
              <a:t> </a:t>
            </a:r>
            <a:r>
              <a:rPr lang="en-US" sz="2000" kern="0">
                <a:solidFill>
                  <a:schemeClr val="tx2"/>
                </a:solidFill>
                <a:ea typeface="+mj-ea"/>
                <a:cs typeface="Times New Roman"/>
              </a:rPr>
              <a:t>-&gt; </a:t>
            </a:r>
          </a:p>
          <a:p>
            <a:pPr marL="800100" lvl="1" indent="-342900" defTabSz="914400" fontAlgn="base">
              <a:lnSpc>
                <a:spcPct val="120000"/>
              </a:lnSpc>
              <a:spcBef>
                <a:spcPct val="0"/>
              </a:spcBef>
              <a:spcAft>
                <a:spcPct val="0"/>
              </a:spcAft>
              <a:buFont typeface="Wingdings" pitchFamily="2" charset="2"/>
              <a:buChar char="§"/>
              <a:defRPr/>
            </a:pPr>
            <a:r>
              <a:rPr lang="en-US" sz="2000" kern="0">
                <a:solidFill>
                  <a:schemeClr val="tx2"/>
                </a:solidFill>
                <a:ea typeface="+mj-ea"/>
                <a:cs typeface="Times New Roman"/>
              </a:rPr>
              <a:t>L3 products, combining multiple sensors</a:t>
            </a:r>
          </a:p>
          <a:p>
            <a:pPr marL="342900" indent="-342900" defTabSz="914400" fontAlgn="base">
              <a:lnSpc>
                <a:spcPct val="120000"/>
              </a:lnSpc>
              <a:spcBef>
                <a:spcPts val="600"/>
              </a:spcBef>
              <a:spcAft>
                <a:spcPct val="0"/>
              </a:spcAft>
              <a:buFont typeface="Arial"/>
              <a:buChar char="•"/>
              <a:defRPr/>
            </a:pPr>
            <a:r>
              <a:rPr lang="en-US" sz="2000" b="1" kern="0">
                <a:solidFill>
                  <a:srgbClr val="0070C0"/>
                </a:solidFill>
                <a:ea typeface="+mj-ea"/>
                <a:cs typeface="Times New Roman"/>
              </a:rPr>
              <a:t>Satellite data only</a:t>
            </a:r>
            <a:r>
              <a:rPr lang="en-US" sz="2000" b="1" kern="0">
                <a:solidFill>
                  <a:schemeClr val="tx2"/>
                </a:solidFill>
                <a:ea typeface="+mj-ea"/>
                <a:cs typeface="Times New Roman"/>
              </a:rPr>
              <a:t>, </a:t>
            </a:r>
            <a:r>
              <a:rPr lang="en-US" sz="2000" b="1" kern="0">
                <a:solidFill>
                  <a:srgbClr val="FFC000"/>
                </a:solidFill>
                <a:ea typeface="+mj-ea"/>
                <a:cs typeface="Times New Roman"/>
              </a:rPr>
              <a:t>gap-free</a:t>
            </a:r>
            <a:r>
              <a:rPr lang="en-US" sz="2000" b="1" kern="0">
                <a:solidFill>
                  <a:schemeClr val="tx2"/>
                </a:solidFill>
                <a:ea typeface="+mj-ea"/>
                <a:cs typeface="Times New Roman"/>
              </a:rPr>
              <a:t>, </a:t>
            </a:r>
            <a:r>
              <a:rPr lang="en-US" sz="2000" b="1" strike="sngStrike" kern="0">
                <a:solidFill>
                  <a:schemeClr val="bg1">
                    <a:lumMod val="50000"/>
                  </a:schemeClr>
                </a:solidFill>
                <a:ea typeface="+mj-ea"/>
                <a:cs typeface="Times New Roman"/>
              </a:rPr>
              <a:t>High-res</a:t>
            </a:r>
            <a:r>
              <a:rPr lang="en-US" sz="2000" b="1" kern="0">
                <a:solidFill>
                  <a:schemeClr val="tx2"/>
                </a:solidFill>
                <a:ea typeface="+mj-ea"/>
                <a:cs typeface="Times New Roman"/>
              </a:rPr>
              <a:t> </a:t>
            </a:r>
            <a:r>
              <a:rPr lang="en-US" sz="2000" kern="0">
                <a:solidFill>
                  <a:schemeClr val="tx2"/>
                </a:solidFill>
                <a:ea typeface="+mj-ea"/>
                <a:cs typeface="Times New Roman"/>
              </a:rPr>
              <a:t>-&gt;</a:t>
            </a:r>
          </a:p>
          <a:p>
            <a:pPr marL="800100" lvl="1" indent="-342900" defTabSz="914400" fontAlgn="base">
              <a:lnSpc>
                <a:spcPct val="120000"/>
              </a:lnSpc>
              <a:spcBef>
                <a:spcPct val="0"/>
              </a:spcBef>
              <a:spcAft>
                <a:spcPct val="0"/>
              </a:spcAft>
              <a:buFont typeface="Wingdings" pitchFamily="2" charset="2"/>
              <a:buChar char="§"/>
              <a:defRPr/>
            </a:pPr>
            <a:r>
              <a:rPr lang="en-US" sz="2000" kern="0">
                <a:solidFill>
                  <a:schemeClr val="tx2"/>
                </a:solidFill>
                <a:ea typeface="+mj-ea"/>
                <a:cs typeface="Times New Roman"/>
              </a:rPr>
              <a:t> L3 weekly or monthly composites at a spatial resolution lower than the sensor’s </a:t>
            </a:r>
          </a:p>
          <a:p>
            <a:pPr marL="342900" indent="-342900" defTabSz="914400" fontAlgn="base">
              <a:lnSpc>
                <a:spcPct val="120000"/>
              </a:lnSpc>
              <a:spcBef>
                <a:spcPts val="600"/>
              </a:spcBef>
              <a:spcAft>
                <a:spcPct val="0"/>
              </a:spcAft>
              <a:buFont typeface="Arial"/>
              <a:buChar char="•"/>
              <a:defRPr/>
            </a:pPr>
            <a:r>
              <a:rPr lang="en-US" sz="2000" b="1" kern="0">
                <a:solidFill>
                  <a:srgbClr val="00B050"/>
                </a:solidFill>
                <a:ea typeface="+mj-ea"/>
                <a:cs typeface="Times New Roman"/>
              </a:rPr>
              <a:t>High-res</a:t>
            </a:r>
            <a:r>
              <a:rPr lang="en-US" sz="2000" b="1" kern="0">
                <a:solidFill>
                  <a:schemeClr val="tx2"/>
                </a:solidFill>
                <a:ea typeface="+mj-ea"/>
                <a:cs typeface="Times New Roman"/>
              </a:rPr>
              <a:t>, </a:t>
            </a:r>
            <a:r>
              <a:rPr lang="en-US" sz="2000" b="1" kern="0">
                <a:solidFill>
                  <a:srgbClr val="FFC000"/>
                </a:solidFill>
                <a:ea typeface="+mj-ea"/>
                <a:cs typeface="Times New Roman"/>
              </a:rPr>
              <a:t>gap-free</a:t>
            </a:r>
            <a:r>
              <a:rPr lang="en-US" sz="2000" b="1" kern="0">
                <a:solidFill>
                  <a:schemeClr val="tx2"/>
                </a:solidFill>
                <a:ea typeface="+mj-ea"/>
                <a:cs typeface="Times New Roman"/>
              </a:rPr>
              <a:t>,</a:t>
            </a:r>
            <a:r>
              <a:rPr lang="en-US" sz="2000" b="1" strike="sngStrike" kern="0">
                <a:solidFill>
                  <a:schemeClr val="bg1">
                    <a:lumMod val="50000"/>
                  </a:schemeClr>
                </a:solidFill>
                <a:ea typeface="+mj-ea"/>
                <a:cs typeface="Times New Roman"/>
              </a:rPr>
              <a:t> satellite data only</a:t>
            </a:r>
            <a:r>
              <a:rPr lang="en-US" sz="2000" b="1" kern="0">
                <a:solidFill>
                  <a:schemeClr val="tx2"/>
                </a:solidFill>
                <a:ea typeface="+mj-ea"/>
                <a:cs typeface="Times New Roman"/>
              </a:rPr>
              <a:t> </a:t>
            </a:r>
            <a:r>
              <a:rPr lang="en-US" sz="2000" kern="0">
                <a:solidFill>
                  <a:schemeClr val="tx2"/>
                </a:solidFill>
                <a:ea typeface="+mj-ea"/>
                <a:cs typeface="Times New Roman"/>
              </a:rPr>
              <a:t>-&gt;</a:t>
            </a:r>
          </a:p>
          <a:p>
            <a:pPr marL="800100" lvl="1" indent="-342900" defTabSz="914400" fontAlgn="base">
              <a:lnSpc>
                <a:spcPct val="120000"/>
              </a:lnSpc>
              <a:spcBef>
                <a:spcPct val="0"/>
              </a:spcBef>
              <a:spcAft>
                <a:spcPct val="0"/>
              </a:spcAft>
              <a:buFont typeface="Wingdings" pitchFamily="2" charset="2"/>
              <a:buChar char="§"/>
              <a:defRPr/>
            </a:pPr>
            <a:r>
              <a:rPr lang="en-US" sz="2000" kern="0">
                <a:solidFill>
                  <a:schemeClr val="tx2"/>
                </a:solidFill>
                <a:ea typeface="+mj-ea"/>
                <a:cs typeface="Times New Roman"/>
              </a:rPr>
              <a:t>L4 </a:t>
            </a:r>
          </a:p>
          <a:p>
            <a:pPr marL="800100" lvl="1" indent="-342900" defTabSz="914400" fontAlgn="base">
              <a:lnSpc>
                <a:spcPct val="120000"/>
              </a:lnSpc>
              <a:spcBef>
                <a:spcPct val="0"/>
              </a:spcBef>
              <a:spcAft>
                <a:spcPct val="0"/>
              </a:spcAft>
              <a:buFont typeface="Wingdings" pitchFamily="2" charset="2"/>
              <a:buChar char="§"/>
              <a:defRPr/>
            </a:pPr>
            <a:r>
              <a:rPr lang="en-US" sz="2000" kern="0">
                <a:solidFill>
                  <a:schemeClr val="tx2"/>
                </a:solidFill>
                <a:cs typeface="Times New Roman"/>
              </a:rPr>
              <a:t>Not guaranteed to be satellite data only, i.e. because interpolation is done to fill in the gaps, users do not know which pixels come from observations and which pixels are interpolated</a:t>
            </a:r>
          </a:p>
          <a:p>
            <a:pPr marL="342900" indent="-342900" defTabSz="914400" fontAlgn="base">
              <a:spcBef>
                <a:spcPct val="0"/>
              </a:spcBef>
              <a:spcAft>
                <a:spcPct val="0"/>
              </a:spcAft>
              <a:buFont typeface="Arial"/>
              <a:buChar char="•"/>
              <a:defRPr/>
            </a:pPr>
            <a:endParaRPr lang="es-ES" sz="2000" kern="0">
              <a:solidFill>
                <a:schemeClr val="tx2"/>
              </a:solidFill>
              <a:ea typeface="+mj-ea"/>
              <a:cs typeface="Times New Roman"/>
            </a:endParaRPr>
          </a:p>
          <a:p>
            <a:pPr marL="342900" indent="-342900" defTabSz="914400" fontAlgn="base">
              <a:spcBef>
                <a:spcPct val="0"/>
              </a:spcBef>
              <a:spcAft>
                <a:spcPct val="0"/>
              </a:spcAft>
              <a:buFont typeface="Arial"/>
              <a:buChar char="•"/>
              <a:defRPr/>
            </a:pPr>
            <a:endParaRPr lang="es-ES" sz="2000" kern="0">
              <a:solidFill>
                <a:schemeClr val="tx2"/>
              </a:solidFill>
              <a:ea typeface="+mj-ea"/>
              <a:cs typeface="Times New Roman"/>
            </a:endParaRPr>
          </a:p>
        </p:txBody>
      </p:sp>
      <p:pic>
        <p:nvPicPr>
          <p:cNvPr id="6" name="Picture 5"/>
          <p:cNvPicPr>
            <a:picLocks noChangeAspect="1"/>
          </p:cNvPicPr>
          <p:nvPr/>
        </p:nvPicPr>
        <p:blipFill>
          <a:blip r:embed="rId5"/>
          <a:stretch>
            <a:fillRect/>
          </a:stretch>
        </p:blipFill>
        <p:spPr>
          <a:xfrm>
            <a:off x="7677809" y="551867"/>
            <a:ext cx="3768218" cy="2573827"/>
          </a:xfrm>
          <a:prstGeom prst="rect">
            <a:avLst/>
          </a:prstGeom>
        </p:spPr>
      </p:pic>
      <p:sp>
        <p:nvSpPr>
          <p:cNvPr id="9" name="Rectangle 2"/>
          <p:cNvSpPr txBox="1">
            <a:spLocks noChangeArrowheads="1"/>
          </p:cNvSpPr>
          <p:nvPr/>
        </p:nvSpPr>
        <p:spPr bwMode="auto">
          <a:xfrm>
            <a:off x="154829" y="111832"/>
            <a:ext cx="8229600" cy="722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200" kern="0">
                <a:solidFill>
                  <a:srgbClr val="1E5C90"/>
                </a:solidFill>
                <a:latin typeface="+mj-lt"/>
                <a:ea typeface="+mj-ea"/>
                <a:cs typeface="+mj-cs"/>
              </a:rPr>
              <a:t>Which data set should be used? </a:t>
            </a:r>
          </a:p>
        </p:txBody>
      </p:sp>
      <p:sp>
        <p:nvSpPr>
          <p:cNvPr id="10" name="TextBox 9"/>
          <p:cNvSpPr txBox="1"/>
          <p:nvPr/>
        </p:nvSpPr>
        <p:spPr>
          <a:xfrm>
            <a:off x="10093665" y="6067435"/>
            <a:ext cx="2066591" cy="338554"/>
          </a:xfrm>
          <a:prstGeom prst="rect">
            <a:avLst/>
          </a:prstGeom>
          <a:noFill/>
        </p:spPr>
        <p:txBody>
          <a:bodyPr wrap="none" rtlCol="0">
            <a:spAutoFit/>
          </a:bodyPr>
          <a:lstStyle/>
          <a:p>
            <a:pPr algn="r"/>
            <a:r>
              <a:rPr lang="en-US" sz="1600" noProof="1"/>
              <a:t>Slide from Irina Gladkova</a:t>
            </a:r>
          </a:p>
        </p:txBody>
      </p:sp>
      <p:sp>
        <p:nvSpPr>
          <p:cNvPr id="11"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a:xfrm>
            <a:off x="1200193" y="6441410"/>
            <a:ext cx="9369343" cy="365125"/>
          </a:xfrm>
          <a:prstGeom prst="rect">
            <a:avLst/>
          </a:prstGeom>
        </p:spPr>
        <p:txBody>
          <a:bodyPr/>
          <a:lstStyle/>
          <a:p>
            <a:r>
              <a:rPr lang="en-US">
                <a:solidFill>
                  <a:schemeClr val="bg1"/>
                </a:solidFill>
              </a:rPr>
              <a:t>NOAA </a:t>
            </a:r>
            <a:r>
              <a:rPr lang="en-US" err="1">
                <a:solidFill>
                  <a:schemeClr val="bg1"/>
                </a:solidFill>
              </a:rPr>
              <a:t>CoastWatch</a:t>
            </a:r>
            <a:r>
              <a:rPr lang="en-US">
                <a:solidFill>
                  <a:schemeClr val="bg1"/>
                </a:solidFill>
              </a:rPr>
              <a:t> Satellite Course                                      http://coastwatch.noaa.gov</a:t>
            </a:r>
          </a:p>
        </p:txBody>
      </p:sp>
      <p:pic>
        <p:nvPicPr>
          <p:cNvPr id="2" name="Audio 1">
            <a:hlinkClick r:id="" action="ppaction://media"/>
            <a:extLst>
              <a:ext uri="{FF2B5EF4-FFF2-40B4-BE49-F238E27FC236}">
                <a16:creationId xmlns:a16="http://schemas.microsoft.com/office/drawing/2014/main" id="{C21BA84B-685F-7346-AF1E-74419BEEA8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39762413"/>
      </p:ext>
    </p:extLst>
  </p:cSld>
  <p:clrMapOvr>
    <a:masterClrMapping/>
  </p:clrMapOvr>
  <mc:AlternateContent xmlns:mc="http://schemas.openxmlformats.org/markup-compatibility/2006" xmlns:p14="http://schemas.microsoft.com/office/powerpoint/2010/main">
    <mc:Choice Requires="p14">
      <p:transition spd="slow" p14:dur="2000" advTm="44516"/>
    </mc:Choice>
    <mc:Fallback xmlns="">
      <p:transition spd="slow" advTm="4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2133600" y="1160206"/>
            <a:ext cx="8378952" cy="5011994"/>
          </a:xfrm>
        </p:spPr>
        <p:txBody>
          <a:bodyPr>
            <a:normAutofit/>
          </a:bodyPr>
          <a:lstStyle/>
          <a:p>
            <a:pPr marL="0" indent="0">
              <a:lnSpc>
                <a:spcPct val="90000"/>
              </a:lnSpc>
              <a:buClr>
                <a:srgbClr val="000099"/>
              </a:buClr>
              <a:buNone/>
            </a:pPr>
            <a:endParaRPr lang="en-US" sz="1500" b="1">
              <a:solidFill>
                <a:srgbClr val="002060"/>
              </a:solidFill>
              <a:latin typeface="Arial" pitchFamily="34" charset="0"/>
              <a:cs typeface="Arial" pitchFamily="34" charset="0"/>
            </a:endParaRPr>
          </a:p>
          <a:p>
            <a:pPr marL="0" indent="0">
              <a:lnSpc>
                <a:spcPct val="120000"/>
              </a:lnSpc>
              <a:buClr>
                <a:srgbClr val="000099"/>
              </a:buClr>
              <a:buNone/>
            </a:pPr>
            <a:endParaRPr lang="en-US" sz="1500">
              <a:solidFill>
                <a:srgbClr val="002060"/>
              </a:solidFill>
              <a:latin typeface="Arial" pitchFamily="34" charset="0"/>
              <a:cs typeface="Arial" pitchFamily="34" charset="0"/>
            </a:endParaRPr>
          </a:p>
          <a:p>
            <a:pPr marL="0" indent="0">
              <a:lnSpc>
                <a:spcPct val="120000"/>
              </a:lnSpc>
              <a:buClr>
                <a:srgbClr val="000099"/>
              </a:buClr>
              <a:buNone/>
            </a:pPr>
            <a:r>
              <a:rPr lang="en-US" sz="1500">
                <a:solidFill>
                  <a:srgbClr val="002060"/>
                </a:solidFill>
                <a:latin typeface="Arial" pitchFamily="34" charset="0"/>
                <a:cs typeface="Arial" pitchFamily="34" charset="0"/>
              </a:rPr>
              <a:t>	</a:t>
            </a:r>
            <a:endParaRPr lang="en-US" sz="1500" b="1">
              <a:solidFill>
                <a:srgbClr val="002060"/>
              </a:solidFill>
              <a:latin typeface="Arial" panose="020B0604020202020204" pitchFamily="34" charset="0"/>
              <a:cs typeface="Arial" panose="020B0604020202020204" pitchFamily="34" charset="0"/>
            </a:endParaRPr>
          </a:p>
        </p:txBody>
      </p:sp>
      <p:sp>
        <p:nvSpPr>
          <p:cNvPr id="3074" name="Title 1"/>
          <p:cNvSpPr>
            <a:spLocks noGrp="1"/>
          </p:cNvSpPr>
          <p:nvPr>
            <p:ph type="title"/>
          </p:nvPr>
        </p:nvSpPr>
        <p:spPr>
          <a:xfrm>
            <a:off x="442331" y="359396"/>
            <a:ext cx="8077200" cy="596326"/>
          </a:xfrm>
        </p:spPr>
        <p:txBody>
          <a:bodyPr>
            <a:noAutofit/>
          </a:bodyPr>
          <a:lstStyle/>
          <a:p>
            <a:pPr>
              <a:defRPr/>
            </a:pPr>
            <a:r>
              <a:rPr lang="en-US">
                <a:latin typeface="+mn-lt"/>
                <a:cs typeface="Arial" charset="0"/>
              </a:rPr>
              <a:t>Characteristics of some popular SST L4 products</a:t>
            </a:r>
            <a:endParaRPr lang="en-US" i="1">
              <a:latin typeface="+mn-lt"/>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25712442"/>
              </p:ext>
            </p:extLst>
          </p:nvPr>
        </p:nvGraphicFramePr>
        <p:xfrm>
          <a:off x="602167" y="1429786"/>
          <a:ext cx="10526750" cy="3624350"/>
        </p:xfrm>
        <a:graphic>
          <a:graphicData uri="http://schemas.openxmlformats.org/drawingml/2006/table">
            <a:tbl>
              <a:tblPr>
                <a:tableStyleId>{69CF1AB2-1976-4502-BF36-3FF5EA218861}</a:tableStyleId>
              </a:tblPr>
              <a:tblGrid>
                <a:gridCol w="3666976">
                  <a:extLst>
                    <a:ext uri="{9D8B030D-6E8A-4147-A177-3AD203B41FA5}">
                      <a16:colId xmlns:a16="http://schemas.microsoft.com/office/drawing/2014/main" val="3445067502"/>
                    </a:ext>
                  </a:extLst>
                </a:gridCol>
                <a:gridCol w="1143552">
                  <a:extLst>
                    <a:ext uri="{9D8B030D-6E8A-4147-A177-3AD203B41FA5}">
                      <a16:colId xmlns:a16="http://schemas.microsoft.com/office/drawing/2014/main" val="3586803306"/>
                    </a:ext>
                  </a:extLst>
                </a:gridCol>
                <a:gridCol w="1336063">
                  <a:extLst>
                    <a:ext uri="{9D8B030D-6E8A-4147-A177-3AD203B41FA5}">
                      <a16:colId xmlns:a16="http://schemas.microsoft.com/office/drawing/2014/main" val="3152459169"/>
                    </a:ext>
                  </a:extLst>
                </a:gridCol>
                <a:gridCol w="1135154">
                  <a:extLst>
                    <a:ext uri="{9D8B030D-6E8A-4147-A177-3AD203B41FA5}">
                      <a16:colId xmlns:a16="http://schemas.microsoft.com/office/drawing/2014/main" val="3862033875"/>
                    </a:ext>
                  </a:extLst>
                </a:gridCol>
                <a:gridCol w="1182029">
                  <a:extLst>
                    <a:ext uri="{9D8B030D-6E8A-4147-A177-3AD203B41FA5}">
                      <a16:colId xmlns:a16="http://schemas.microsoft.com/office/drawing/2014/main" val="836662581"/>
                    </a:ext>
                  </a:extLst>
                </a:gridCol>
                <a:gridCol w="1165201">
                  <a:extLst>
                    <a:ext uri="{9D8B030D-6E8A-4147-A177-3AD203B41FA5}">
                      <a16:colId xmlns:a16="http://schemas.microsoft.com/office/drawing/2014/main" val="3004920222"/>
                    </a:ext>
                  </a:extLst>
                </a:gridCol>
                <a:gridCol w="897775">
                  <a:extLst>
                    <a:ext uri="{9D8B030D-6E8A-4147-A177-3AD203B41FA5}">
                      <a16:colId xmlns:a16="http://schemas.microsoft.com/office/drawing/2014/main" val="1533144971"/>
                    </a:ext>
                  </a:extLst>
                </a:gridCol>
              </a:tblGrid>
              <a:tr h="724870">
                <a:tc>
                  <a:txBody>
                    <a:bodyPr/>
                    <a:lstStyle/>
                    <a:p>
                      <a:pPr algn="ctr" fontAlgn="b"/>
                      <a:r>
                        <a:rPr lang="en-US" sz="2000" b="1" u="none" strike="noStrike" dirty="0">
                          <a:effectLst/>
                        </a:rPr>
                        <a:t>Name</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tc>
                  <a:txBody>
                    <a:bodyPr/>
                    <a:lstStyle/>
                    <a:p>
                      <a:pPr marL="0" indent="63500" algn="ctr" fontAlgn="b">
                        <a:tabLst/>
                      </a:pPr>
                      <a:r>
                        <a:rPr lang="en-US" sz="2000" b="1" u="none" strike="noStrike" dirty="0">
                          <a:effectLst/>
                        </a:rPr>
                        <a:t>aka</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tc>
                  <a:txBody>
                    <a:bodyPr/>
                    <a:lstStyle/>
                    <a:p>
                      <a:pPr algn="ctr" fontAlgn="b"/>
                      <a:r>
                        <a:rPr lang="en-US" sz="2000" b="1" u="none" strike="noStrike" dirty="0">
                          <a:effectLst/>
                        </a:rPr>
                        <a:t> Institution</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tc>
                  <a:txBody>
                    <a:bodyPr/>
                    <a:lstStyle/>
                    <a:p>
                      <a:pPr algn="ctr" fontAlgn="b"/>
                      <a:r>
                        <a:rPr lang="en-US" sz="2000" b="1" u="none" strike="noStrike" dirty="0">
                          <a:effectLst/>
                        </a:rPr>
                        <a:t>spatial resolution</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tc>
                  <a:txBody>
                    <a:bodyPr/>
                    <a:lstStyle/>
                    <a:p>
                      <a:pPr algn="ctr" fontAlgn="b"/>
                      <a:r>
                        <a:rPr lang="en-US" sz="2000" b="1" u="none" strike="noStrike" dirty="0">
                          <a:effectLst/>
                        </a:rPr>
                        <a:t>temporal resolution</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tc>
                  <a:txBody>
                    <a:bodyPr/>
                    <a:lstStyle/>
                    <a:p>
                      <a:pPr algn="ctr" fontAlgn="b"/>
                      <a:r>
                        <a:rPr lang="en-US" sz="2000" b="1" u="none" strike="noStrike" dirty="0">
                          <a:effectLst/>
                        </a:rPr>
                        <a:t>time coverage</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tc>
                  <a:txBody>
                    <a:bodyPr/>
                    <a:lstStyle/>
                    <a:p>
                      <a:pPr algn="ctr" fontAlgn="b"/>
                      <a:r>
                        <a:rPr lang="en-US" sz="2000" b="1" u="none" strike="noStrike" dirty="0">
                          <a:effectLst/>
                        </a:rPr>
                        <a:t>cloud-free</a:t>
                      </a:r>
                      <a:endParaRPr lang="en-US" sz="2000" b="1" i="0" u="none" strike="noStrike" dirty="0">
                        <a:solidFill>
                          <a:srgbClr val="000000"/>
                        </a:solidFill>
                        <a:effectLst/>
                        <a:latin typeface="Calibri" panose="020F0502020204030204" pitchFamily="34" charset="0"/>
                      </a:endParaRPr>
                    </a:p>
                  </a:txBody>
                  <a:tcPr marL="7419" marR="7419" marT="7419" marB="0" anchor="b">
                    <a:solidFill>
                      <a:schemeClr val="bg1">
                        <a:lumMod val="85000"/>
                      </a:schemeClr>
                    </a:solidFill>
                  </a:tcPr>
                </a:tc>
                <a:extLst>
                  <a:ext uri="{0D108BD9-81ED-4DB2-BD59-A6C34878D82A}">
                    <a16:rowId xmlns:a16="http://schemas.microsoft.com/office/drawing/2014/main" val="2641959159"/>
                  </a:ext>
                </a:extLst>
              </a:tr>
              <a:tr h="724870">
                <a:tc>
                  <a:txBody>
                    <a:bodyPr/>
                    <a:lstStyle/>
                    <a:p>
                      <a:pPr marL="119063" indent="0" algn="l" fontAlgn="b">
                        <a:tabLst/>
                      </a:pPr>
                      <a:r>
                        <a:rPr lang="en-US" sz="2000" u="none" strike="noStrike" dirty="0">
                          <a:effectLst/>
                        </a:rPr>
                        <a:t>Operational Sea Surface Temperature    and Sea Ice Analysis</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marL="0" indent="63500" algn="l" fontAlgn="b">
                        <a:tabLst/>
                      </a:pPr>
                      <a:r>
                        <a:rPr lang="en-US" sz="2000" u="none" strike="noStrike" dirty="0">
                          <a:effectLst/>
                        </a:rPr>
                        <a:t>OSTIA</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l" fontAlgn="b"/>
                      <a:r>
                        <a:rPr lang="en-US" sz="2000" u="none" strike="noStrike" dirty="0">
                          <a:effectLst/>
                        </a:rPr>
                        <a:t> Met Office</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0.05º</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daily</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2006-present</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yes</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extLst>
                  <a:ext uri="{0D108BD9-81ED-4DB2-BD59-A6C34878D82A}">
                    <a16:rowId xmlns:a16="http://schemas.microsoft.com/office/drawing/2014/main" val="3003445000"/>
                  </a:ext>
                </a:extLst>
              </a:tr>
              <a:tr h="724870">
                <a:tc>
                  <a:txBody>
                    <a:bodyPr/>
                    <a:lstStyle/>
                    <a:p>
                      <a:pPr marL="119063" indent="0" algn="l" fontAlgn="b">
                        <a:tabLst/>
                      </a:pPr>
                      <a:r>
                        <a:rPr lang="en-US" sz="2000" u="none" strike="noStrike" dirty="0">
                          <a:effectLst/>
                        </a:rPr>
                        <a:t>AVHRR Pathfinder </a:t>
                      </a:r>
                      <a:br>
                        <a:rPr lang="en-US" sz="2000" u="none" strike="noStrike" dirty="0">
                          <a:effectLst/>
                        </a:rPr>
                      </a:br>
                      <a:r>
                        <a:rPr lang="en-US" sz="2000" u="none" strike="noStrike" dirty="0">
                          <a:effectLst/>
                        </a:rPr>
                        <a:t>Sea Surface Temperature</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marL="0" indent="63500" algn="l" fontAlgn="b">
                        <a:tabLst/>
                      </a:pPr>
                      <a:r>
                        <a:rPr lang="en-US" sz="2000" u="none" strike="noStrike" dirty="0">
                          <a:effectLst/>
                        </a:rPr>
                        <a:t>Pathfinder</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l" fontAlgn="b"/>
                      <a:r>
                        <a:rPr lang="en-US" sz="2000" u="none" strike="noStrike" dirty="0">
                          <a:effectLst/>
                        </a:rPr>
                        <a:t> NOAA/NASA</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4km</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daily</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1981-june 2018</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no</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extLst>
                  <a:ext uri="{0D108BD9-81ED-4DB2-BD59-A6C34878D82A}">
                    <a16:rowId xmlns:a16="http://schemas.microsoft.com/office/drawing/2014/main" val="1628291057"/>
                  </a:ext>
                </a:extLst>
              </a:tr>
              <a:tr h="724870">
                <a:tc>
                  <a:txBody>
                    <a:bodyPr/>
                    <a:lstStyle/>
                    <a:p>
                      <a:pPr marL="119063" indent="0" algn="l" fontAlgn="b">
                        <a:tabLst/>
                      </a:pPr>
                      <a:r>
                        <a:rPr lang="it-IT" sz="2000" u="none" strike="noStrike" dirty="0">
                          <a:effectLst/>
                        </a:rPr>
                        <a:t>Multi-scale Ultra-high </a:t>
                      </a:r>
                      <a:r>
                        <a:rPr lang="it-IT" sz="2000" u="none" strike="noStrike" dirty="0" err="1">
                          <a:effectLst/>
                        </a:rPr>
                        <a:t>Resolution</a:t>
                      </a:r>
                      <a:r>
                        <a:rPr lang="it-IT" sz="2000" u="none" strike="noStrike" dirty="0">
                          <a:effectLst/>
                        </a:rPr>
                        <a:t> </a:t>
                      </a:r>
                      <a:br>
                        <a:rPr lang="it-IT" sz="2000" u="none" strike="noStrike" dirty="0">
                          <a:effectLst/>
                        </a:rPr>
                      </a:br>
                      <a:r>
                        <a:rPr lang="it-IT" sz="2000" u="none" strike="noStrike" dirty="0">
                          <a:effectLst/>
                        </a:rPr>
                        <a:t>Sea Surface Temperature </a:t>
                      </a:r>
                      <a:endParaRPr lang="it-IT" sz="2000" b="0" i="0" u="none" strike="noStrike" dirty="0">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marL="0" indent="63500" algn="l" fontAlgn="b">
                        <a:tabLst/>
                      </a:pPr>
                      <a:r>
                        <a:rPr lang="en-US" sz="2000" u="none" strike="noStrike" dirty="0">
                          <a:effectLst/>
                        </a:rPr>
                        <a:t>JPL MUR</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l" fontAlgn="b"/>
                      <a:r>
                        <a:rPr lang="en-US" sz="2000" u="none" strike="noStrike" dirty="0">
                          <a:effectLst/>
                        </a:rPr>
                        <a:t> NASA</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1km</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daily</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2002-present</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tc>
                  <a:txBody>
                    <a:bodyPr/>
                    <a:lstStyle/>
                    <a:p>
                      <a:pPr algn="ctr" fontAlgn="b"/>
                      <a:r>
                        <a:rPr lang="en-US" sz="2000" u="none" strike="noStrike">
                          <a:effectLst/>
                        </a:rPr>
                        <a:t>yes</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solidFill>
                  </a:tcPr>
                </a:tc>
                <a:extLst>
                  <a:ext uri="{0D108BD9-81ED-4DB2-BD59-A6C34878D82A}">
                    <a16:rowId xmlns:a16="http://schemas.microsoft.com/office/drawing/2014/main" val="92639165"/>
                  </a:ext>
                </a:extLst>
              </a:tr>
              <a:tr h="724870">
                <a:tc>
                  <a:txBody>
                    <a:bodyPr/>
                    <a:lstStyle/>
                    <a:p>
                      <a:pPr marL="119063" indent="0" algn="l" fontAlgn="b">
                        <a:tabLst/>
                      </a:pPr>
                      <a:r>
                        <a:rPr lang="en-US" sz="2000" u="none" strike="noStrike" dirty="0">
                          <a:effectLst/>
                        </a:rPr>
                        <a:t>NOAA Geo-polar blended </a:t>
                      </a:r>
                      <a:br>
                        <a:rPr lang="en-US" sz="2000" u="none" strike="noStrike" dirty="0">
                          <a:effectLst/>
                        </a:rPr>
                      </a:br>
                      <a:r>
                        <a:rPr lang="en-US" sz="2000" u="none" strike="noStrike" dirty="0">
                          <a:effectLst/>
                        </a:rPr>
                        <a:t>Sea Surface Temperature</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marL="63500" indent="0" algn="l" fontAlgn="b">
                        <a:tabLst/>
                      </a:pPr>
                      <a:r>
                        <a:rPr lang="en-US" sz="2000" u="none" strike="noStrike" dirty="0">
                          <a:effectLst/>
                        </a:rPr>
                        <a:t>GOES-POES</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l" fontAlgn="b"/>
                      <a:r>
                        <a:rPr lang="en-US" sz="2000" u="none" strike="noStrike" dirty="0">
                          <a:effectLst/>
                        </a:rPr>
                        <a:t> NOAA</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5km</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daily</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a:effectLst/>
                        </a:rPr>
                        <a:t>2002-present</a:t>
                      </a:r>
                      <a:endParaRPr lang="en-US" sz="2000" b="0" i="0" u="none" strike="noStrike">
                        <a:solidFill>
                          <a:srgbClr val="000000"/>
                        </a:solidFill>
                        <a:effectLst/>
                        <a:latin typeface="Calibri" panose="020F0502020204030204" pitchFamily="34" charset="0"/>
                      </a:endParaRPr>
                    </a:p>
                  </a:txBody>
                  <a:tcPr marL="7419" marR="7419" marT="7419" marB="0" anchor="ctr">
                    <a:solidFill>
                      <a:schemeClr val="bg1">
                        <a:lumMod val="95000"/>
                      </a:schemeClr>
                    </a:solidFill>
                  </a:tcPr>
                </a:tc>
                <a:tc>
                  <a:txBody>
                    <a:bodyPr/>
                    <a:lstStyle/>
                    <a:p>
                      <a:pPr algn="ctr" fontAlgn="b"/>
                      <a:r>
                        <a:rPr lang="en-US" sz="2000" u="none" strike="noStrike" dirty="0">
                          <a:effectLst/>
                        </a:rPr>
                        <a:t>yes</a:t>
                      </a:r>
                      <a:endParaRPr lang="en-US" sz="2000" b="0" i="0" u="none" strike="noStrike" dirty="0">
                        <a:solidFill>
                          <a:srgbClr val="000000"/>
                        </a:solidFill>
                        <a:effectLst/>
                        <a:latin typeface="Calibri" panose="020F0502020204030204" pitchFamily="34" charset="0"/>
                      </a:endParaRPr>
                    </a:p>
                  </a:txBody>
                  <a:tcPr marL="7419" marR="7419" marT="7419" marB="0" anchor="ctr">
                    <a:solidFill>
                      <a:schemeClr val="bg1">
                        <a:lumMod val="95000"/>
                      </a:schemeClr>
                    </a:solidFill>
                  </a:tcPr>
                </a:tc>
                <a:extLst>
                  <a:ext uri="{0D108BD9-81ED-4DB2-BD59-A6C34878D82A}">
                    <a16:rowId xmlns:a16="http://schemas.microsoft.com/office/drawing/2014/main" val="2674429656"/>
                  </a:ext>
                </a:extLst>
              </a:tr>
            </a:tbl>
          </a:graphicData>
        </a:graphic>
      </p:graphicFrame>
      <p:sp>
        <p:nvSpPr>
          <p:cNvPr id="6"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a:xfrm>
            <a:off x="1200193" y="6441410"/>
            <a:ext cx="9369343" cy="365125"/>
          </a:xfrm>
        </p:spPr>
        <p:txBody>
          <a:bodyPr/>
          <a:lstStyle/>
          <a:p>
            <a:r>
              <a:rPr lang="en-US"/>
              <a:t>NOAA </a:t>
            </a:r>
            <a:r>
              <a:rPr lang="en-US" err="1"/>
              <a:t>CoastWatch</a:t>
            </a:r>
            <a:r>
              <a:rPr lang="en-US"/>
              <a:t> Satellite Course                                      http://coastwatch.noaa.gov</a:t>
            </a:r>
          </a:p>
        </p:txBody>
      </p:sp>
      <p:pic>
        <p:nvPicPr>
          <p:cNvPr id="2" name="Audio 1">
            <a:hlinkClick r:id="" action="ppaction://media"/>
            <a:extLst>
              <a:ext uri="{FF2B5EF4-FFF2-40B4-BE49-F238E27FC236}">
                <a16:creationId xmlns:a16="http://schemas.microsoft.com/office/drawing/2014/main" id="{DC01556A-C1D7-054C-ACD8-41F94DFB5A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905783"/>
      </p:ext>
    </p:extLst>
  </p:cSld>
  <p:clrMapOvr>
    <a:masterClrMapping/>
  </p:clrMapOvr>
  <mc:AlternateContent xmlns:mc="http://schemas.openxmlformats.org/markup-compatibility/2006" xmlns:p14="http://schemas.microsoft.com/office/powerpoint/2010/main">
    <mc:Choice Requires="p14">
      <p:transition spd="slow" p14:dur="2000" advTm="9693"/>
    </mc:Choice>
    <mc:Fallback xmlns="">
      <p:transition spd="slow" advTm="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85" y="0"/>
            <a:ext cx="9144000" cy="908210"/>
          </a:xfrm>
        </p:spPr>
        <p:txBody>
          <a:bodyPr>
            <a:normAutofit/>
          </a:bodyPr>
          <a:lstStyle/>
          <a:p>
            <a:r>
              <a:rPr lang="en-US" sz="3200">
                <a:latin typeface="+mn-lt"/>
                <a:cs typeface="Arial" panose="020B0604020202020204" pitchFamily="34" charset="0"/>
              </a:rPr>
              <a:t>NOAA Geo-Polar Blended SST</a:t>
            </a:r>
            <a:endParaRPr lang="en-US" b="1">
              <a:latin typeface="+mn-lt"/>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6318" y="1405604"/>
            <a:ext cx="6798392" cy="3262814"/>
          </a:xfrm>
          <a:prstGeom prst="rect">
            <a:avLst/>
          </a:prstGeom>
        </p:spPr>
      </p:pic>
      <p:sp>
        <p:nvSpPr>
          <p:cNvPr id="3" name="Content Placeholder 2"/>
          <p:cNvSpPr>
            <a:spLocks noGrp="1"/>
          </p:cNvSpPr>
          <p:nvPr>
            <p:ph idx="1"/>
          </p:nvPr>
        </p:nvSpPr>
        <p:spPr>
          <a:xfrm>
            <a:off x="246885" y="894645"/>
            <a:ext cx="4670803" cy="5263595"/>
          </a:xfrm>
        </p:spPr>
        <p:txBody>
          <a:bodyPr>
            <a:noAutofit/>
          </a:bodyPr>
          <a:lstStyle/>
          <a:p>
            <a:pPr>
              <a:lnSpc>
                <a:spcPct val="110000"/>
              </a:lnSpc>
            </a:pPr>
            <a:r>
              <a:rPr lang="en-US" sz="2000">
                <a:cs typeface="Arial" panose="020B0604020202020204" pitchFamily="34" charset="0"/>
              </a:rPr>
              <a:t>Created by NOAA Satellite Service, Satellite Applications &amp; Research</a:t>
            </a:r>
          </a:p>
          <a:p>
            <a:pPr>
              <a:lnSpc>
                <a:spcPct val="110000"/>
              </a:lnSpc>
            </a:pPr>
            <a:r>
              <a:rPr lang="en-US" sz="2000">
                <a:cs typeface="Arial" panose="020B0604020202020204" pitchFamily="34" charset="0"/>
              </a:rPr>
              <a:t>2002 – present</a:t>
            </a:r>
          </a:p>
          <a:p>
            <a:pPr>
              <a:lnSpc>
                <a:spcPct val="110000"/>
              </a:lnSpc>
            </a:pPr>
            <a:r>
              <a:rPr lang="en-US" sz="2000">
                <a:cs typeface="Arial" panose="020B0604020202020204" pitchFamily="34" charset="0"/>
              </a:rPr>
              <a:t>Data from infrared polar &amp; geostationary satellites, blended together</a:t>
            </a:r>
          </a:p>
          <a:p>
            <a:pPr lvl="1">
              <a:lnSpc>
                <a:spcPct val="110000"/>
              </a:lnSpc>
            </a:pPr>
            <a:r>
              <a:rPr lang="en-US" sz="2000">
                <a:cs typeface="Arial" panose="020B0604020202020204" pitchFamily="34" charset="0"/>
              </a:rPr>
              <a:t>Optimal interpolation assimilation balances detail preservation &amp; noise reduction</a:t>
            </a:r>
          </a:p>
          <a:p>
            <a:pPr lvl="1">
              <a:lnSpc>
                <a:spcPct val="110000"/>
              </a:lnSpc>
            </a:pPr>
            <a:r>
              <a:rPr lang="en-US" sz="2000">
                <a:cs typeface="Arial" panose="020B0604020202020204" pitchFamily="34" charset="0"/>
              </a:rPr>
              <a:t>Near rear real-time data available on a daily basis (1 day delay)</a:t>
            </a:r>
          </a:p>
          <a:p>
            <a:pPr>
              <a:lnSpc>
                <a:spcPct val="110000"/>
              </a:lnSpc>
            </a:pPr>
            <a:r>
              <a:rPr lang="en-US" sz="2000">
                <a:cs typeface="Arial" panose="020B0604020202020204" pitchFamily="34" charset="0"/>
              </a:rPr>
              <a:t>5 km spatial resolution</a:t>
            </a:r>
          </a:p>
          <a:p>
            <a:pPr>
              <a:lnSpc>
                <a:spcPct val="110000"/>
              </a:lnSpc>
            </a:pPr>
            <a:r>
              <a:rPr lang="en-US" sz="2000">
                <a:cs typeface="Arial" panose="020B0604020202020204" pitchFamily="34" charset="0"/>
              </a:rPr>
              <a:t>Estimate of nighttime SST - must consider diurnal effect</a:t>
            </a:r>
          </a:p>
        </p:txBody>
      </p:sp>
      <p:sp>
        <p:nvSpPr>
          <p:cNvPr id="8"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a:xfrm>
            <a:off x="1200193" y="6441410"/>
            <a:ext cx="9369343" cy="365125"/>
          </a:xfrm>
        </p:spPr>
        <p:txBody>
          <a:bodyPr/>
          <a:lstStyle/>
          <a:p>
            <a:r>
              <a:rPr lang="en-US"/>
              <a:t>NOAA </a:t>
            </a:r>
            <a:r>
              <a:rPr lang="en-US" err="1"/>
              <a:t>CoastWatch</a:t>
            </a:r>
            <a:r>
              <a:rPr lang="en-US"/>
              <a:t> Satellite Course                                      http://coastwatch.noaa.gov</a:t>
            </a:r>
          </a:p>
        </p:txBody>
      </p:sp>
      <p:pic>
        <p:nvPicPr>
          <p:cNvPr id="4" name="Audio 3">
            <a:hlinkClick r:id="" action="ppaction://media"/>
            <a:extLst>
              <a:ext uri="{FF2B5EF4-FFF2-40B4-BE49-F238E27FC236}">
                <a16:creationId xmlns:a16="http://schemas.microsoft.com/office/drawing/2014/main" id="{49A0F772-A4B7-A147-B498-B027C863E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8349267"/>
      </p:ext>
    </p:extLst>
  </p:cSld>
  <p:clrMapOvr>
    <a:masterClrMapping/>
  </p:clrMapOvr>
  <mc:AlternateContent xmlns:mc="http://schemas.openxmlformats.org/markup-compatibility/2006" xmlns:p14="http://schemas.microsoft.com/office/powerpoint/2010/main">
    <mc:Choice Requires="p14">
      <p:transition spd="slow" p14:dur="2000" advTm="23272"/>
    </mc:Choice>
    <mc:Fallback xmlns="">
      <p:transition spd="slow" advTm="23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55" y="49238"/>
            <a:ext cx="9144000" cy="908210"/>
          </a:xfrm>
        </p:spPr>
        <p:txBody>
          <a:bodyPr>
            <a:normAutofit/>
          </a:bodyPr>
          <a:lstStyle/>
          <a:p>
            <a:r>
              <a:rPr lang="en-US" sz="3200">
                <a:latin typeface="+mn-lt"/>
                <a:cs typeface="Arial" panose="020B0604020202020204" pitchFamily="34" charset="0"/>
              </a:rPr>
              <a:t>Multiscale Ultra-high Resolution (MUR) SST</a:t>
            </a:r>
            <a:endParaRPr lang="en-US" b="1">
              <a:latin typeface="+mn-lt"/>
              <a:cs typeface="Arial" panose="020B0604020202020204" pitchFamily="34" charset="0"/>
            </a:endParaRPr>
          </a:p>
        </p:txBody>
      </p:sp>
      <p:sp>
        <p:nvSpPr>
          <p:cNvPr id="3" name="Content Placeholder 2"/>
          <p:cNvSpPr>
            <a:spLocks noGrp="1"/>
          </p:cNvSpPr>
          <p:nvPr>
            <p:ph idx="1"/>
          </p:nvPr>
        </p:nvSpPr>
        <p:spPr>
          <a:xfrm>
            <a:off x="255054" y="898244"/>
            <a:ext cx="5899115" cy="4501175"/>
          </a:xfrm>
        </p:spPr>
        <p:txBody>
          <a:bodyPr>
            <a:noAutofit/>
          </a:bodyPr>
          <a:lstStyle/>
          <a:p>
            <a:r>
              <a:rPr lang="en-US" sz="2000">
                <a:cs typeface="Arial" panose="020B0604020202020204" pitchFamily="34" charset="0"/>
              </a:rPr>
              <a:t>Created by NASA Jet Propulsion Laboratory</a:t>
            </a:r>
          </a:p>
          <a:p>
            <a:r>
              <a:rPr lang="en-US" sz="2000">
                <a:cs typeface="Arial" panose="020B0604020202020204" pitchFamily="34" charset="0"/>
              </a:rPr>
              <a:t>June 1, 2002 – present</a:t>
            </a:r>
          </a:p>
          <a:p>
            <a:r>
              <a:rPr lang="en-US" sz="2000">
                <a:cs typeface="Arial" panose="020B0604020202020204" pitchFamily="34" charset="0"/>
              </a:rPr>
              <a:t>Daily, global, cloud-free</a:t>
            </a:r>
          </a:p>
          <a:p>
            <a:pPr lvl="1">
              <a:lnSpc>
                <a:spcPct val="110000"/>
              </a:lnSpc>
            </a:pPr>
            <a:r>
              <a:rPr lang="en-US" sz="2000">
                <a:cs typeface="Arial" panose="020B0604020202020204" pitchFamily="34" charset="0"/>
              </a:rPr>
              <a:t>Data from polar-orbiting infrared and microwave sensors blended together</a:t>
            </a:r>
          </a:p>
          <a:p>
            <a:pPr lvl="1">
              <a:lnSpc>
                <a:spcPct val="110000"/>
              </a:lnSpc>
            </a:pPr>
            <a:r>
              <a:rPr lang="en-US" sz="2000">
                <a:cs typeface="Arial" panose="020B0604020202020204" pitchFamily="34" charset="0"/>
              </a:rPr>
              <a:t>Data assimilated with global in-situ SST data to account for differences in the source data sets (in situ data from NOAA’s </a:t>
            </a:r>
            <a:r>
              <a:rPr lang="en-US" sz="2000" err="1">
                <a:cs typeface="Arial" panose="020B0604020202020204" pitchFamily="34" charset="0"/>
              </a:rPr>
              <a:t>iQuam</a:t>
            </a:r>
            <a:r>
              <a:rPr lang="en-US" sz="2000">
                <a:cs typeface="Arial" panose="020B0604020202020204" pitchFamily="34" charset="0"/>
              </a:rPr>
              <a:t> database)</a:t>
            </a:r>
          </a:p>
          <a:p>
            <a:pPr lvl="1">
              <a:lnSpc>
                <a:spcPct val="110000"/>
              </a:lnSpc>
            </a:pPr>
            <a:r>
              <a:rPr lang="en-US" sz="2000">
                <a:cs typeface="Arial" panose="020B0604020202020204" pitchFamily="34" charset="0"/>
              </a:rPr>
              <a:t>New data available on a daily basis (NRT &amp; science quality)</a:t>
            </a:r>
          </a:p>
          <a:p>
            <a:r>
              <a:rPr lang="en-US" sz="2000">
                <a:cs typeface="Arial" panose="020B0604020202020204" pitchFamily="34" charset="0"/>
              </a:rPr>
              <a:t>1 km spatial resolution</a:t>
            </a:r>
          </a:p>
          <a:p>
            <a:pPr>
              <a:lnSpc>
                <a:spcPct val="110000"/>
              </a:lnSpc>
            </a:pPr>
            <a:r>
              <a:rPr lang="en-US" sz="2000">
                <a:cs typeface="Arial" panose="020B0604020202020204" pitchFamily="34" charset="0"/>
              </a:rPr>
              <a:t>Estimate of nighttime foundation SST -must consider diurnal effect</a:t>
            </a:r>
          </a:p>
        </p:txBody>
      </p:sp>
      <p:pic>
        <p:nvPicPr>
          <p:cNvPr id="4" name="Picture 3" descr="podaac-mur_sst_20150730.PNG"/>
          <p:cNvPicPr>
            <a:picLocks noChangeAspect="1"/>
          </p:cNvPicPr>
          <p:nvPr/>
        </p:nvPicPr>
        <p:blipFill>
          <a:blip r:embed="rId5" cstate="print"/>
          <a:stretch>
            <a:fillRect/>
          </a:stretch>
        </p:blipFill>
        <p:spPr>
          <a:xfrm>
            <a:off x="6825987" y="1098300"/>
            <a:ext cx="4921136" cy="4523061"/>
          </a:xfrm>
          <a:prstGeom prst="rect">
            <a:avLst/>
          </a:prstGeom>
        </p:spPr>
      </p:pic>
      <p:sp>
        <p:nvSpPr>
          <p:cNvPr id="5" name="TextBox 4"/>
          <p:cNvSpPr txBox="1"/>
          <p:nvPr/>
        </p:nvSpPr>
        <p:spPr>
          <a:xfrm>
            <a:off x="8478481" y="698189"/>
            <a:ext cx="1479892" cy="400110"/>
          </a:xfrm>
          <a:prstGeom prst="rect">
            <a:avLst/>
          </a:prstGeom>
          <a:noFill/>
        </p:spPr>
        <p:txBody>
          <a:bodyPr wrap="none" rtlCol="0">
            <a:spAutoFit/>
          </a:bodyPr>
          <a:lstStyle/>
          <a:p>
            <a:r>
              <a:rPr lang="en-US" sz="2000" b="1"/>
              <a:t>July 30, 2015</a:t>
            </a:r>
          </a:p>
        </p:txBody>
      </p:sp>
      <p:sp>
        <p:nvSpPr>
          <p:cNvPr id="8"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a:xfrm>
            <a:off x="1200193" y="6441410"/>
            <a:ext cx="9369343" cy="365125"/>
          </a:xfrm>
        </p:spPr>
        <p:txBody>
          <a:bodyPr/>
          <a:lstStyle/>
          <a:p>
            <a:r>
              <a:rPr lang="en-US"/>
              <a:t>NOAA </a:t>
            </a:r>
            <a:r>
              <a:rPr lang="en-US" err="1"/>
              <a:t>CoastWatch</a:t>
            </a:r>
            <a:r>
              <a:rPr lang="en-US"/>
              <a:t> Satellite Course                                      http://coastwatch.noaa.gov</a:t>
            </a:r>
          </a:p>
        </p:txBody>
      </p:sp>
      <p:pic>
        <p:nvPicPr>
          <p:cNvPr id="6" name="Audio 5">
            <a:hlinkClick r:id="" action="ppaction://media"/>
            <a:extLst>
              <a:ext uri="{FF2B5EF4-FFF2-40B4-BE49-F238E27FC236}">
                <a16:creationId xmlns:a16="http://schemas.microsoft.com/office/drawing/2014/main" id="{9D4F647D-BFF7-C74C-AB91-61321CC8CA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2626440"/>
      </p:ext>
    </p:extLst>
  </p:cSld>
  <p:clrMapOvr>
    <a:masterClrMapping/>
  </p:clrMapOvr>
  <mc:AlternateContent xmlns:mc="http://schemas.openxmlformats.org/markup-compatibility/2006" xmlns:p14="http://schemas.microsoft.com/office/powerpoint/2010/main">
    <mc:Choice Requires="p14">
      <p:transition spd="slow" p14:dur="2000" advTm="8192"/>
    </mc:Choice>
    <mc:Fallback xmlns="">
      <p:transition spd="slow" advTm="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20180607090000-JPL-L4_GHRSST-SSTfnd-MUR-GLOB-v02.0-fv04.1_day_AL_rend_sea_surface_temperatur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25939" y="3629659"/>
            <a:ext cx="3701147" cy="2584003"/>
          </a:xfrm>
          <a:prstGeom prst="rect">
            <a:avLst/>
          </a:prstGeom>
        </p:spPr>
      </p:pic>
      <p:pic>
        <p:nvPicPr>
          <p:cNvPr id="8" name="Picture 7" descr="20180607000000-OSPO-L4_GHRSST-SSTfnd-Geo_Polar_Blended-GLOB-v02.0-fv01.0_day_AL_rend_sea_surface_temperatur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5916" y="3629659"/>
            <a:ext cx="3701147" cy="2584003"/>
          </a:xfrm>
          <a:prstGeom prst="rect">
            <a:avLst/>
          </a:prstGeom>
        </p:spPr>
      </p:pic>
      <p:sp>
        <p:nvSpPr>
          <p:cNvPr id="31" name="Rectangle 2"/>
          <p:cNvSpPr txBox="1">
            <a:spLocks noChangeArrowheads="1"/>
          </p:cNvSpPr>
          <p:nvPr/>
        </p:nvSpPr>
        <p:spPr bwMode="auto">
          <a:xfrm>
            <a:off x="482600" y="1185195"/>
            <a:ext cx="3305939" cy="2114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kern="0">
                <a:solidFill>
                  <a:srgbClr val="1E5C90"/>
                </a:solidFill>
                <a:latin typeface="+mj-lt"/>
                <a:ea typeface="+mj-ea"/>
                <a:cs typeface="+mj-cs"/>
              </a:rPr>
              <a:t>Example: </a:t>
            </a:r>
            <a:br>
              <a:rPr lang="en-US" sz="2000" b="1" kern="0">
                <a:solidFill>
                  <a:srgbClr val="1E5C90"/>
                </a:solidFill>
                <a:latin typeface="+mj-lt"/>
                <a:ea typeface="+mj-ea"/>
                <a:cs typeface="+mj-cs"/>
              </a:rPr>
            </a:br>
            <a:r>
              <a:rPr lang="en-US" sz="2000" b="1" kern="0">
                <a:solidFill>
                  <a:srgbClr val="1E5C90"/>
                </a:solidFill>
                <a:latin typeface="+mj-lt"/>
                <a:ea typeface="+mj-ea"/>
                <a:cs typeface="+mj-cs"/>
              </a:rPr>
              <a:t>Aleutian Island </a:t>
            </a:r>
          </a:p>
          <a:p>
            <a:pPr defTabSz="914400" fontAlgn="base">
              <a:spcBef>
                <a:spcPct val="0"/>
              </a:spcBef>
              <a:spcAft>
                <a:spcPct val="0"/>
              </a:spcAft>
              <a:defRPr/>
            </a:pPr>
            <a:r>
              <a:rPr lang="en-US" sz="2000" b="1" kern="0">
                <a:solidFill>
                  <a:srgbClr val="1E5C90"/>
                </a:solidFill>
                <a:latin typeface="+mj-lt"/>
                <a:ea typeface="+mj-ea"/>
                <a:cs typeface="+mj-cs"/>
              </a:rPr>
              <a:t>June 7, 2018 </a:t>
            </a:r>
          </a:p>
        </p:txBody>
      </p:sp>
      <p:pic>
        <p:nvPicPr>
          <p:cNvPr id="4" name="Picture 3" descr="20180607122000-STAR-L2P_GHRSST-SSTsubskin-VIIRS_N20-ACSPO_V2.60-v02.0-fv01.0_night_AL_rend_sea_surface_temperature_masked.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25939" y="939799"/>
            <a:ext cx="3701147" cy="2584003"/>
          </a:xfrm>
          <a:prstGeom prst="rect">
            <a:avLst/>
          </a:prstGeom>
        </p:spPr>
      </p:pic>
      <p:pic>
        <p:nvPicPr>
          <p:cNvPr id="3" name="Picture 2" descr="20180607130000-STAR-L2P_GHRSST-SSTsubskin-MODIS_A-ACSPO_V2.51B08-v02.0-fv01.0_night_AL_rend_sea_surface_temperature_masked.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31061" y="939799"/>
            <a:ext cx="3706004" cy="2584003"/>
          </a:xfrm>
          <a:prstGeom prst="rect">
            <a:avLst/>
          </a:prstGeom>
        </p:spPr>
      </p:pic>
      <p:pic>
        <p:nvPicPr>
          <p:cNvPr id="5" name="Picture 4" descr="20180607131000-STAR-L2P_GHRSST-SSTsubskin-VIIRS_NPP-ACSPO_V2.60-v02.0-fv01.0_night_AL_rend_sea_surface_temperature_masked.png"/>
          <p:cNvPicPr>
            <a:picLocks noChangeAspect="1"/>
          </p:cNvPicPr>
          <p:nvPr/>
        </p:nvPicPr>
        <p:blipFill rotWithShape="1">
          <a:blip r:embed="rId9" cstate="print">
            <a:extLst>
              <a:ext uri="{28A0092B-C50C-407E-A947-70E740481C1C}">
                <a14:useLocalDpi xmlns:a14="http://schemas.microsoft.com/office/drawing/2010/main"/>
              </a:ext>
            </a:extLst>
          </a:blip>
          <a:srcRect l="1" r="17596"/>
          <a:stretch/>
        </p:blipFill>
        <p:spPr>
          <a:xfrm>
            <a:off x="8948487" y="939799"/>
            <a:ext cx="3049837" cy="2584003"/>
          </a:xfrm>
          <a:prstGeom prst="rect">
            <a:avLst/>
          </a:prstGeom>
        </p:spPr>
      </p:pic>
      <p:pic>
        <p:nvPicPr>
          <p:cNvPr id="6" name="Picture 5" descr="20180607120000-UKMO-L4_GHRSST-SSTfnd-OSTIA-GLOB-v02.0-fv02.0_day_AL_rend_sea_surface_temperature.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948487" y="3629659"/>
            <a:ext cx="3049837" cy="2584003"/>
          </a:xfrm>
          <a:prstGeom prst="rect">
            <a:avLst/>
          </a:prstGeom>
        </p:spPr>
      </p:pic>
      <p:sp>
        <p:nvSpPr>
          <p:cNvPr id="19" name="Rectangle 18"/>
          <p:cNvSpPr/>
          <p:nvPr/>
        </p:nvSpPr>
        <p:spPr>
          <a:xfrm>
            <a:off x="5349340" y="2618409"/>
            <a:ext cx="670376" cy="646331"/>
          </a:xfrm>
          <a:prstGeom prst="rect">
            <a:avLst/>
          </a:prstGeom>
        </p:spPr>
        <p:txBody>
          <a:bodyPr wrap="none">
            <a:spAutoFit/>
          </a:bodyPr>
          <a:lstStyle/>
          <a:p>
            <a:r>
              <a:rPr lang="en-US" b="1" kern="0">
                <a:solidFill>
                  <a:schemeClr val="bg1"/>
                </a:solidFill>
              </a:rPr>
              <a:t>N-20</a:t>
            </a:r>
          </a:p>
          <a:p>
            <a:r>
              <a:rPr lang="en-US" b="1" kern="0">
                <a:solidFill>
                  <a:schemeClr val="bg1"/>
                </a:solidFill>
              </a:rPr>
              <a:t>12:20</a:t>
            </a:r>
            <a:endParaRPr lang="en-US"/>
          </a:p>
        </p:txBody>
      </p:sp>
      <p:sp>
        <p:nvSpPr>
          <p:cNvPr id="21" name="Rectangle 20"/>
          <p:cNvSpPr/>
          <p:nvPr/>
        </p:nvSpPr>
        <p:spPr>
          <a:xfrm>
            <a:off x="8087460" y="2618409"/>
            <a:ext cx="670376" cy="646331"/>
          </a:xfrm>
          <a:prstGeom prst="rect">
            <a:avLst/>
          </a:prstGeom>
        </p:spPr>
        <p:txBody>
          <a:bodyPr wrap="none">
            <a:spAutoFit/>
          </a:bodyPr>
          <a:lstStyle/>
          <a:p>
            <a:r>
              <a:rPr lang="en-US" b="1" kern="0">
                <a:solidFill>
                  <a:schemeClr val="bg1"/>
                </a:solidFill>
              </a:rPr>
              <a:t>Aqua</a:t>
            </a:r>
          </a:p>
          <a:p>
            <a:r>
              <a:rPr lang="en-US" b="1" kern="0">
                <a:solidFill>
                  <a:schemeClr val="bg1"/>
                </a:solidFill>
              </a:rPr>
              <a:t>13:00</a:t>
            </a:r>
            <a:endParaRPr lang="en-US"/>
          </a:p>
        </p:txBody>
      </p:sp>
      <p:sp>
        <p:nvSpPr>
          <p:cNvPr id="22" name="Rectangle 21"/>
          <p:cNvSpPr/>
          <p:nvPr/>
        </p:nvSpPr>
        <p:spPr>
          <a:xfrm>
            <a:off x="10718141" y="2686711"/>
            <a:ext cx="716324" cy="646331"/>
          </a:xfrm>
          <a:prstGeom prst="rect">
            <a:avLst/>
          </a:prstGeom>
        </p:spPr>
        <p:txBody>
          <a:bodyPr wrap="none">
            <a:spAutoFit/>
          </a:bodyPr>
          <a:lstStyle/>
          <a:p>
            <a:r>
              <a:rPr lang="en-US" b="1" kern="0">
                <a:solidFill>
                  <a:schemeClr val="bg1"/>
                </a:solidFill>
              </a:rPr>
              <a:t>SNPP</a:t>
            </a:r>
          </a:p>
          <a:p>
            <a:r>
              <a:rPr lang="en-US" b="1" kern="0">
                <a:solidFill>
                  <a:schemeClr val="bg1"/>
                </a:solidFill>
              </a:rPr>
              <a:t>13:10</a:t>
            </a:r>
            <a:endParaRPr lang="en-US"/>
          </a:p>
        </p:txBody>
      </p:sp>
      <p:sp>
        <p:nvSpPr>
          <p:cNvPr id="23" name="Rectangle 22"/>
          <p:cNvSpPr/>
          <p:nvPr/>
        </p:nvSpPr>
        <p:spPr>
          <a:xfrm>
            <a:off x="10403206" y="5556910"/>
            <a:ext cx="1080515" cy="369332"/>
          </a:xfrm>
          <a:prstGeom prst="rect">
            <a:avLst/>
          </a:prstGeom>
        </p:spPr>
        <p:txBody>
          <a:bodyPr wrap="square">
            <a:spAutoFit/>
          </a:bodyPr>
          <a:lstStyle/>
          <a:p>
            <a:r>
              <a:rPr lang="en-US" b="1" kern="0">
                <a:solidFill>
                  <a:schemeClr val="bg1"/>
                </a:solidFill>
              </a:rPr>
              <a:t>L4 OSTIA</a:t>
            </a:r>
          </a:p>
        </p:txBody>
      </p:sp>
      <p:sp>
        <p:nvSpPr>
          <p:cNvPr id="24" name="Rectangle 23"/>
          <p:cNvSpPr/>
          <p:nvPr/>
        </p:nvSpPr>
        <p:spPr>
          <a:xfrm>
            <a:off x="7427086" y="5464577"/>
            <a:ext cx="1415931" cy="646331"/>
          </a:xfrm>
          <a:prstGeom prst="rect">
            <a:avLst/>
          </a:prstGeom>
        </p:spPr>
        <p:txBody>
          <a:bodyPr wrap="square">
            <a:spAutoFit/>
          </a:bodyPr>
          <a:lstStyle/>
          <a:p>
            <a:r>
              <a:rPr lang="en-US" b="1" kern="0">
                <a:solidFill>
                  <a:schemeClr val="bg1"/>
                </a:solidFill>
              </a:rPr>
              <a:t>L4 Geo-Polar blended</a:t>
            </a:r>
          </a:p>
        </p:txBody>
      </p:sp>
      <p:sp>
        <p:nvSpPr>
          <p:cNvPr id="25" name="Rectangle 24"/>
          <p:cNvSpPr/>
          <p:nvPr/>
        </p:nvSpPr>
        <p:spPr>
          <a:xfrm>
            <a:off x="5328050" y="5566514"/>
            <a:ext cx="1080515" cy="369332"/>
          </a:xfrm>
          <a:prstGeom prst="rect">
            <a:avLst/>
          </a:prstGeom>
        </p:spPr>
        <p:txBody>
          <a:bodyPr wrap="square">
            <a:spAutoFit/>
          </a:bodyPr>
          <a:lstStyle/>
          <a:p>
            <a:r>
              <a:rPr lang="en-US" b="1" kern="0">
                <a:solidFill>
                  <a:schemeClr val="bg1"/>
                </a:solidFill>
              </a:rPr>
              <a:t>L4 MUR</a:t>
            </a:r>
          </a:p>
        </p:txBody>
      </p:sp>
      <p:sp>
        <p:nvSpPr>
          <p:cNvPr id="20" name="TextBox 19"/>
          <p:cNvSpPr txBox="1"/>
          <p:nvPr/>
        </p:nvSpPr>
        <p:spPr>
          <a:xfrm>
            <a:off x="175871" y="5875109"/>
            <a:ext cx="2066591" cy="338554"/>
          </a:xfrm>
          <a:prstGeom prst="rect">
            <a:avLst/>
          </a:prstGeom>
          <a:noFill/>
        </p:spPr>
        <p:txBody>
          <a:bodyPr wrap="none" rtlCol="0">
            <a:spAutoFit/>
          </a:bodyPr>
          <a:lstStyle/>
          <a:p>
            <a:pPr algn="r"/>
            <a:r>
              <a:rPr lang="es-ES" sz="1600" err="1">
                <a:solidFill>
                  <a:schemeClr val="tx2"/>
                </a:solidFill>
              </a:rPr>
              <a:t>Slide</a:t>
            </a:r>
            <a:r>
              <a:rPr lang="es-ES" sz="1600">
                <a:solidFill>
                  <a:schemeClr val="tx2"/>
                </a:solidFill>
              </a:rPr>
              <a:t> </a:t>
            </a:r>
            <a:r>
              <a:rPr lang="es-ES" sz="1600" err="1">
                <a:solidFill>
                  <a:schemeClr val="tx2"/>
                </a:solidFill>
              </a:rPr>
              <a:t>from</a:t>
            </a:r>
            <a:r>
              <a:rPr lang="es-ES" sz="1600">
                <a:solidFill>
                  <a:schemeClr val="tx2"/>
                </a:solidFill>
              </a:rPr>
              <a:t> Irina </a:t>
            </a:r>
            <a:r>
              <a:rPr lang="es-ES" sz="1600" err="1">
                <a:solidFill>
                  <a:schemeClr val="tx2"/>
                </a:solidFill>
              </a:rPr>
              <a:t>Gladkova</a:t>
            </a:r>
            <a:endParaRPr lang="en-US" sz="1600">
              <a:solidFill>
                <a:schemeClr val="tx2"/>
              </a:solidFill>
            </a:endParaRPr>
          </a:p>
        </p:txBody>
      </p:sp>
      <p:sp>
        <p:nvSpPr>
          <p:cNvPr id="16" name="Footer Placeholder 2">
            <a:extLst>
              <a:ext uri="{FF2B5EF4-FFF2-40B4-BE49-F238E27FC236}">
                <a16:creationId xmlns:a16="http://schemas.microsoft.com/office/drawing/2014/main" id="{D5ADFD8E-36FC-E841-BF57-2A3C3B36C30F}"/>
              </a:ext>
            </a:extLst>
          </p:cNvPr>
          <p:cNvSpPr>
            <a:spLocks noGrp="1"/>
          </p:cNvSpPr>
          <p:nvPr>
            <p:ph type="ftr" sz="quarter" idx="4294967295"/>
          </p:nvPr>
        </p:nvSpPr>
        <p:spPr>
          <a:xfrm>
            <a:off x="1200193" y="6441410"/>
            <a:ext cx="9369343" cy="365125"/>
          </a:xfrm>
          <a:prstGeom prst="rect">
            <a:avLst/>
          </a:prstGeom>
        </p:spPr>
        <p:txBody>
          <a:bodyPr/>
          <a:lstStyle/>
          <a:p>
            <a:r>
              <a:rPr lang="en-US">
                <a:solidFill>
                  <a:schemeClr val="bg1"/>
                </a:solidFill>
              </a:rPr>
              <a:t>NOAA </a:t>
            </a:r>
            <a:r>
              <a:rPr lang="en-US" err="1">
                <a:solidFill>
                  <a:schemeClr val="bg1"/>
                </a:solidFill>
              </a:rPr>
              <a:t>CoastWatch</a:t>
            </a:r>
            <a:r>
              <a:rPr lang="en-US">
                <a:solidFill>
                  <a:schemeClr val="bg1"/>
                </a:solidFill>
              </a:rPr>
              <a:t> Satellite Course                                      http://coastwatch.noaa.gov</a:t>
            </a:r>
          </a:p>
        </p:txBody>
      </p:sp>
      <p:sp>
        <p:nvSpPr>
          <p:cNvPr id="17" name="Title 1">
            <a:extLst>
              <a:ext uri="{FF2B5EF4-FFF2-40B4-BE49-F238E27FC236}">
                <a16:creationId xmlns:a16="http://schemas.microsoft.com/office/drawing/2014/main" id="{ED3EEB1C-99CA-9643-8961-7CC577C3398B}"/>
              </a:ext>
            </a:extLst>
          </p:cNvPr>
          <p:cNvSpPr txBox="1">
            <a:spLocks/>
          </p:cNvSpPr>
          <p:nvPr/>
        </p:nvSpPr>
        <p:spPr>
          <a:xfrm>
            <a:off x="142555" y="49238"/>
            <a:ext cx="9144000" cy="908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a:latin typeface="+mn-lt"/>
                <a:cs typeface="Arial" panose="020B0604020202020204" pitchFamily="34" charset="0"/>
              </a:rPr>
              <a:t>Is gap-free more important than satellite-based?</a:t>
            </a:r>
          </a:p>
        </p:txBody>
      </p:sp>
      <p:pic>
        <p:nvPicPr>
          <p:cNvPr id="9" name="Audio 8">
            <a:hlinkClick r:id="" action="ppaction://media"/>
            <a:extLst>
              <a:ext uri="{FF2B5EF4-FFF2-40B4-BE49-F238E27FC236}">
                <a16:creationId xmlns:a16="http://schemas.microsoft.com/office/drawing/2014/main" id="{C7B3001F-FC06-B047-82F7-0F2997359A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5278794"/>
      </p:ext>
    </p:extLst>
  </p:cSld>
  <p:clrMapOvr>
    <a:masterClrMapping/>
  </p:clrMapOvr>
  <mc:AlternateContent xmlns:mc="http://schemas.openxmlformats.org/markup-compatibility/2006" xmlns:p14="http://schemas.microsoft.com/office/powerpoint/2010/main">
    <mc:Choice Requires="p14">
      <p:transition spd="slow" p14:dur="2000" advTm="78122"/>
    </mc:Choice>
    <mc:Fallback xmlns="">
      <p:transition spd="slow" advTm="7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EF53-3F5F-1041-89A2-84F02A856C16}"/>
              </a:ext>
            </a:extLst>
          </p:cNvPr>
          <p:cNvSpPr>
            <a:spLocks noGrp="1"/>
          </p:cNvSpPr>
          <p:nvPr>
            <p:ph type="title"/>
          </p:nvPr>
        </p:nvSpPr>
        <p:spPr/>
        <p:txBody>
          <a:bodyPr/>
          <a:lstStyle/>
          <a:p>
            <a:r>
              <a:rPr lang="en-US" noProof="0" dirty="0">
                <a:latin typeface="Arial Narrow" panose="020B0606020202030204" pitchFamily="34" charset="0"/>
              </a:rPr>
              <a:t>Topics covered in this presentation</a:t>
            </a:r>
          </a:p>
        </p:txBody>
      </p:sp>
      <p:sp>
        <p:nvSpPr>
          <p:cNvPr id="5" name="Content Placeholder 4">
            <a:extLst>
              <a:ext uri="{FF2B5EF4-FFF2-40B4-BE49-F238E27FC236}">
                <a16:creationId xmlns:a16="http://schemas.microsoft.com/office/drawing/2014/main" id="{038B1A0D-8FEC-7742-9E29-DC482A01F2FF}"/>
              </a:ext>
            </a:extLst>
          </p:cNvPr>
          <p:cNvSpPr>
            <a:spLocks noGrp="1"/>
          </p:cNvSpPr>
          <p:nvPr>
            <p:ph idx="1"/>
          </p:nvPr>
        </p:nvSpPr>
        <p:spPr>
          <a:xfrm>
            <a:off x="838200" y="1337120"/>
            <a:ext cx="10515600" cy="4351338"/>
          </a:xfrm>
        </p:spPr>
        <p:txBody>
          <a:bodyPr>
            <a:normAutofit/>
          </a:bodyPr>
          <a:lstStyle/>
          <a:p>
            <a:pPr lvl="1">
              <a:lnSpc>
                <a:spcPct val="150000"/>
              </a:lnSpc>
            </a:pPr>
            <a:r>
              <a:rPr lang="en-US" dirty="0">
                <a:latin typeface="Arial Narrow" panose="020B0606020202030204" pitchFamily="34" charset="0"/>
                <a:cs typeface="Arial" panose="020B0604020202020204" pitchFamily="34" charset="0"/>
              </a:rPr>
              <a:t>What is SST?</a:t>
            </a:r>
          </a:p>
          <a:p>
            <a:pPr lvl="1">
              <a:lnSpc>
                <a:spcPct val="150000"/>
              </a:lnSpc>
            </a:pPr>
            <a:r>
              <a:rPr lang="en-US" dirty="0">
                <a:latin typeface="Arial Narrow" panose="020B0606020202030204" pitchFamily="34" charset="0"/>
                <a:cs typeface="Arial" panose="020B0604020202020204" pitchFamily="34" charset="0"/>
              </a:rPr>
              <a:t>Which SST is measured from space?</a:t>
            </a:r>
          </a:p>
          <a:p>
            <a:pPr lvl="1">
              <a:lnSpc>
                <a:spcPct val="150000"/>
              </a:lnSpc>
            </a:pPr>
            <a:r>
              <a:rPr lang="en-US" dirty="0">
                <a:latin typeface="Arial Narrow" panose="020B0606020202030204" pitchFamily="34" charset="0"/>
                <a:cs typeface="Arial" panose="020B0604020202020204" pitchFamily="34" charset="0"/>
              </a:rPr>
              <a:t>Infrared vs microwave measurements</a:t>
            </a:r>
          </a:p>
          <a:p>
            <a:pPr lvl="1">
              <a:lnSpc>
                <a:spcPct val="150000"/>
              </a:lnSpc>
            </a:pPr>
            <a:r>
              <a:rPr lang="en-US" dirty="0">
                <a:latin typeface="Arial Narrow" panose="020B0606020202030204" pitchFamily="34" charset="0"/>
                <a:cs typeface="Arial" panose="020B0604020202020204" pitchFamily="34" charset="0"/>
              </a:rPr>
              <a:t>Measurements in the infrared</a:t>
            </a:r>
          </a:p>
          <a:p>
            <a:pPr lvl="1">
              <a:lnSpc>
                <a:spcPct val="150000"/>
              </a:lnSpc>
            </a:pPr>
            <a:r>
              <a:rPr lang="en-US" dirty="0">
                <a:latin typeface="Arial Narrow" panose="020B0606020202030204" pitchFamily="34" charset="0"/>
                <a:cs typeface="Arial" panose="020B0604020202020204" pitchFamily="34" charset="0"/>
              </a:rPr>
              <a:t>Measurements in the microwaves</a:t>
            </a:r>
          </a:p>
          <a:p>
            <a:pPr lvl="1">
              <a:lnSpc>
                <a:spcPct val="150000"/>
              </a:lnSpc>
            </a:pPr>
            <a:r>
              <a:rPr lang="en-US" dirty="0">
                <a:latin typeface="Arial Narrow" panose="020B0606020202030204" pitchFamily="34" charset="0"/>
                <a:cs typeface="Arial" panose="020B0604020202020204" pitchFamily="34" charset="0"/>
              </a:rPr>
              <a:t>L4 Products </a:t>
            </a:r>
          </a:p>
          <a:p>
            <a:pPr lvl="1">
              <a:lnSpc>
                <a:spcPct val="150000"/>
              </a:lnSpc>
            </a:pPr>
            <a:r>
              <a:rPr lang="en-US" dirty="0">
                <a:latin typeface="Arial Narrow" panose="020B0606020202030204" pitchFamily="34" charset="0"/>
                <a:cs typeface="Arial" panose="020B0604020202020204" pitchFamily="34" charset="0"/>
              </a:rPr>
              <a:t>A word of caution on L4 products</a:t>
            </a:r>
          </a:p>
          <a:p>
            <a:pPr lvl="1">
              <a:lnSpc>
                <a:spcPct val="150000"/>
              </a:lnSpc>
            </a:pPr>
            <a:endParaRPr lang="en-US" noProof="0" dirty="0">
              <a:latin typeface="Arial Narrow" panose="020B0606020202030204" pitchFamily="34" charset="0"/>
              <a:cs typeface="Arial" panose="020B0604020202020204" pitchFamily="34" charset="0"/>
            </a:endParaRPr>
          </a:p>
          <a:p>
            <a:endParaRPr lang="en-US" noProof="0"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2396E7B1-F131-9640-8131-290B020B13F8}"/>
              </a:ext>
            </a:extLst>
          </p:cNvPr>
          <p:cNvSpPr txBox="1">
            <a:spLocks/>
          </p:cNvSpPr>
          <p:nvPr/>
        </p:nvSpPr>
        <p:spPr>
          <a:xfrm>
            <a:off x="838200" y="24257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s-ES" dirty="0"/>
          </a:p>
        </p:txBody>
      </p:sp>
      <p:sp>
        <p:nvSpPr>
          <p:cNvPr id="10"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CoastWatch Satellite Course                                      http://coastwatch.noaa.gov</a:t>
            </a:r>
          </a:p>
        </p:txBody>
      </p:sp>
      <p:pic>
        <p:nvPicPr>
          <p:cNvPr id="3" name="Audio 2">
            <a:hlinkClick r:id="" action="ppaction://media"/>
            <a:extLst>
              <a:ext uri="{FF2B5EF4-FFF2-40B4-BE49-F238E27FC236}">
                <a16:creationId xmlns:a16="http://schemas.microsoft.com/office/drawing/2014/main" id="{2D170239-F019-A14D-BF90-6B634C780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0052540"/>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180612090000-JPL-L4_GHRSST-SSTfnd-MUR-GLOB-v02.0-fv04.1_day_MB_rend_sea_surface_temperatur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81925" y="3611003"/>
            <a:ext cx="3750585" cy="2649816"/>
          </a:xfrm>
          <a:prstGeom prst="rect">
            <a:avLst/>
          </a:prstGeom>
        </p:spPr>
      </p:pic>
      <p:pic>
        <p:nvPicPr>
          <p:cNvPr id="12" name="Picture 11" descr="20180612000000-OSPO-L4_GHRSST-SSTfnd-Geo_Polar_Blended-GLOB-v02.0-fv01.0_day_MB_rend_sea_surface_temperatur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46384" y="3611003"/>
            <a:ext cx="3750585" cy="2649816"/>
          </a:xfrm>
          <a:prstGeom prst="rect">
            <a:avLst/>
          </a:prstGeom>
        </p:spPr>
      </p:pic>
      <p:pic>
        <p:nvPicPr>
          <p:cNvPr id="11" name="Picture 10" descr="20180612120000-UKMO-L4_GHRSST-SSTfnd-OSTIA-GLOB-v02.0-fv02.0_day_MB_rend_sea_surface_temperatur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78014" y="3616451"/>
            <a:ext cx="3085814" cy="2649815"/>
          </a:xfrm>
          <a:prstGeom prst="rect">
            <a:avLst/>
          </a:prstGeom>
        </p:spPr>
      </p:pic>
      <p:pic>
        <p:nvPicPr>
          <p:cNvPr id="2" name="Picture 1" descr="20180612091000-STAR-L2P_GHRSST-SSTsubskin-VIIRS_N20-ACSPO_V2.60-v02.0-fv01.0_night_MB_rend_sea_surface_temperature.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72780" y="952500"/>
            <a:ext cx="3750585" cy="2649816"/>
          </a:xfrm>
          <a:prstGeom prst="rect">
            <a:avLst/>
          </a:prstGeom>
        </p:spPr>
      </p:pic>
      <p:pic>
        <p:nvPicPr>
          <p:cNvPr id="7" name="Picture 6" descr="20180612100000-STAR-L2P_GHRSST-SSTsubskin-VIIRS_NPP-ACSPO_V2.60-v02.0-fv01.0_night_MB_rend_sea_surface_temperature.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28096" y="952500"/>
            <a:ext cx="3750585" cy="2649816"/>
          </a:xfrm>
          <a:prstGeom prst="rect">
            <a:avLst/>
          </a:prstGeom>
        </p:spPr>
      </p:pic>
      <p:pic>
        <p:nvPicPr>
          <p:cNvPr id="10" name="Picture 9" descr="20180612100500-STAR-L2P_GHRSST-SSTsubskin-MODIS_A-ACSPO_V2.51B08-v02.0-fv01.0_night_MB_stitch_rend_sea_surface_temperature.png"/>
          <p:cNvPicPr>
            <a:picLocks noChangeAspect="1"/>
          </p:cNvPicPr>
          <p:nvPr/>
        </p:nvPicPr>
        <p:blipFill rotWithShape="1">
          <a:blip r:embed="rId10" cstate="print">
            <a:extLst>
              <a:ext uri="{28A0092B-C50C-407E-A947-70E740481C1C}">
                <a14:useLocalDpi xmlns:a14="http://schemas.microsoft.com/office/drawing/2010/main"/>
              </a:ext>
            </a:extLst>
          </a:blip>
          <a:srcRect r="17832"/>
          <a:stretch/>
        </p:blipFill>
        <p:spPr>
          <a:xfrm>
            <a:off x="8375284" y="952499"/>
            <a:ext cx="3085814" cy="2649815"/>
          </a:xfrm>
          <a:prstGeom prst="rect">
            <a:avLst/>
          </a:prstGeom>
        </p:spPr>
      </p:pic>
      <p:sp>
        <p:nvSpPr>
          <p:cNvPr id="31" name="Rectangle 2"/>
          <p:cNvSpPr txBox="1">
            <a:spLocks noChangeArrowheads="1"/>
          </p:cNvSpPr>
          <p:nvPr/>
        </p:nvSpPr>
        <p:spPr bwMode="auto">
          <a:xfrm>
            <a:off x="171832" y="1132592"/>
            <a:ext cx="2482468" cy="16925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kern="0">
                <a:solidFill>
                  <a:srgbClr val="1E5C90"/>
                </a:solidFill>
                <a:latin typeface="+mj-lt"/>
                <a:ea typeface="+mj-ea"/>
                <a:cs typeface="+mj-cs"/>
              </a:rPr>
              <a:t>Example: </a:t>
            </a:r>
            <a:br>
              <a:rPr lang="en-US" sz="2000" b="1" kern="0">
                <a:solidFill>
                  <a:srgbClr val="1E5C90"/>
                </a:solidFill>
                <a:latin typeface="+mj-lt"/>
                <a:ea typeface="+mj-ea"/>
                <a:cs typeface="+mj-cs"/>
              </a:rPr>
            </a:br>
            <a:r>
              <a:rPr lang="en-US" sz="2000" b="1" kern="0">
                <a:solidFill>
                  <a:srgbClr val="1E5C90"/>
                </a:solidFill>
                <a:latin typeface="+mj-lt"/>
                <a:ea typeface="+mj-ea"/>
                <a:cs typeface="+mj-cs"/>
              </a:rPr>
              <a:t>Monterey Bay</a:t>
            </a:r>
            <a:br>
              <a:rPr lang="en-US" sz="2000" b="1" kern="0">
                <a:solidFill>
                  <a:srgbClr val="1E5C90"/>
                </a:solidFill>
                <a:latin typeface="+mj-lt"/>
                <a:ea typeface="+mj-ea"/>
                <a:cs typeface="+mj-cs"/>
              </a:rPr>
            </a:br>
            <a:r>
              <a:rPr lang="en-US" sz="2000" b="1" kern="0">
                <a:solidFill>
                  <a:srgbClr val="1E5C90"/>
                </a:solidFill>
                <a:latin typeface="+mj-lt"/>
                <a:ea typeface="+mj-ea"/>
                <a:cs typeface="+mj-cs"/>
              </a:rPr>
              <a:t>June 12, 2018 </a:t>
            </a:r>
          </a:p>
        </p:txBody>
      </p:sp>
      <p:sp>
        <p:nvSpPr>
          <p:cNvPr id="19" name="Rectangle 18"/>
          <p:cNvSpPr/>
          <p:nvPr/>
        </p:nvSpPr>
        <p:spPr>
          <a:xfrm>
            <a:off x="5034727" y="2298538"/>
            <a:ext cx="1036035" cy="646331"/>
          </a:xfrm>
          <a:prstGeom prst="rect">
            <a:avLst/>
          </a:prstGeom>
        </p:spPr>
        <p:txBody>
          <a:bodyPr wrap="square">
            <a:spAutoFit/>
          </a:bodyPr>
          <a:lstStyle/>
          <a:p>
            <a:r>
              <a:rPr lang="en-US" b="1" kern="0">
                <a:solidFill>
                  <a:schemeClr val="bg1"/>
                </a:solidFill>
              </a:rPr>
              <a:t>N-20</a:t>
            </a:r>
          </a:p>
          <a:p>
            <a:r>
              <a:rPr lang="en-US" b="1" kern="0">
                <a:solidFill>
                  <a:schemeClr val="bg1"/>
                </a:solidFill>
              </a:rPr>
              <a:t>09:10</a:t>
            </a:r>
            <a:endParaRPr lang="en-US"/>
          </a:p>
        </p:txBody>
      </p:sp>
      <p:sp>
        <p:nvSpPr>
          <p:cNvPr id="21" name="Rectangle 20"/>
          <p:cNvSpPr/>
          <p:nvPr/>
        </p:nvSpPr>
        <p:spPr>
          <a:xfrm>
            <a:off x="7688851" y="2298538"/>
            <a:ext cx="1107047" cy="646331"/>
          </a:xfrm>
          <a:prstGeom prst="rect">
            <a:avLst/>
          </a:prstGeom>
        </p:spPr>
        <p:txBody>
          <a:bodyPr wrap="square">
            <a:spAutoFit/>
          </a:bodyPr>
          <a:lstStyle/>
          <a:p>
            <a:r>
              <a:rPr lang="en-US" b="1" kern="0">
                <a:solidFill>
                  <a:schemeClr val="bg1"/>
                </a:solidFill>
              </a:rPr>
              <a:t>SNPP</a:t>
            </a:r>
          </a:p>
          <a:p>
            <a:r>
              <a:rPr lang="en-US" b="1" kern="0">
                <a:solidFill>
                  <a:schemeClr val="bg1"/>
                </a:solidFill>
              </a:rPr>
              <a:t>10:00</a:t>
            </a:r>
            <a:endParaRPr lang="en-US"/>
          </a:p>
        </p:txBody>
      </p:sp>
      <p:sp>
        <p:nvSpPr>
          <p:cNvPr id="22" name="Rectangle 21"/>
          <p:cNvSpPr/>
          <p:nvPr/>
        </p:nvSpPr>
        <p:spPr>
          <a:xfrm>
            <a:off x="10314628" y="2227140"/>
            <a:ext cx="1036035" cy="646331"/>
          </a:xfrm>
          <a:prstGeom prst="rect">
            <a:avLst/>
          </a:prstGeom>
        </p:spPr>
        <p:txBody>
          <a:bodyPr wrap="square">
            <a:spAutoFit/>
          </a:bodyPr>
          <a:lstStyle/>
          <a:p>
            <a:r>
              <a:rPr lang="en-US" b="1" kern="0">
                <a:solidFill>
                  <a:schemeClr val="bg1"/>
                </a:solidFill>
              </a:rPr>
              <a:t>Aqua</a:t>
            </a:r>
          </a:p>
          <a:p>
            <a:r>
              <a:rPr lang="en-US" b="1" kern="0">
                <a:solidFill>
                  <a:schemeClr val="bg1"/>
                </a:solidFill>
              </a:rPr>
              <a:t>10:05</a:t>
            </a:r>
            <a:endParaRPr lang="en-US"/>
          </a:p>
        </p:txBody>
      </p:sp>
      <p:sp>
        <p:nvSpPr>
          <p:cNvPr id="23" name="Rectangle 22"/>
          <p:cNvSpPr/>
          <p:nvPr/>
        </p:nvSpPr>
        <p:spPr>
          <a:xfrm>
            <a:off x="9364723" y="4878342"/>
            <a:ext cx="1669886" cy="646331"/>
          </a:xfrm>
          <a:prstGeom prst="rect">
            <a:avLst/>
          </a:prstGeom>
        </p:spPr>
        <p:txBody>
          <a:bodyPr wrap="square">
            <a:spAutoFit/>
          </a:bodyPr>
          <a:lstStyle/>
          <a:p>
            <a:pPr algn="r"/>
            <a:r>
              <a:rPr lang="en-US" b="1" kern="0">
                <a:solidFill>
                  <a:schemeClr val="bg1"/>
                </a:solidFill>
              </a:rPr>
              <a:t>L4 OSTIA</a:t>
            </a:r>
            <a:br>
              <a:rPr lang="en-US" b="1" kern="0">
                <a:solidFill>
                  <a:schemeClr val="bg1"/>
                </a:solidFill>
              </a:rPr>
            </a:br>
            <a:r>
              <a:rPr lang="en-US" b="1" kern="0">
                <a:solidFill>
                  <a:schemeClr val="bg1"/>
                </a:solidFill>
              </a:rPr>
              <a:t>    5km</a:t>
            </a:r>
          </a:p>
        </p:txBody>
      </p:sp>
      <p:sp>
        <p:nvSpPr>
          <p:cNvPr id="24" name="Rectangle 23"/>
          <p:cNvSpPr/>
          <p:nvPr/>
        </p:nvSpPr>
        <p:spPr>
          <a:xfrm>
            <a:off x="6493165" y="4601344"/>
            <a:ext cx="1847737" cy="1200329"/>
          </a:xfrm>
          <a:prstGeom prst="rect">
            <a:avLst/>
          </a:prstGeom>
        </p:spPr>
        <p:txBody>
          <a:bodyPr wrap="square">
            <a:spAutoFit/>
          </a:bodyPr>
          <a:lstStyle/>
          <a:p>
            <a:pPr algn="r"/>
            <a:r>
              <a:rPr lang="es-ES" b="1" kern="0">
                <a:solidFill>
                  <a:schemeClr val="bg1"/>
                </a:solidFill>
              </a:rPr>
              <a:t>   L4</a:t>
            </a:r>
            <a:endParaRPr lang="en-US" b="1" kern="0">
              <a:solidFill>
                <a:schemeClr val="bg1"/>
              </a:solidFill>
            </a:endParaRPr>
          </a:p>
          <a:p>
            <a:pPr algn="r"/>
            <a:r>
              <a:rPr lang="en-US" b="1" kern="0">
                <a:solidFill>
                  <a:schemeClr val="bg1"/>
                </a:solidFill>
              </a:rPr>
              <a:t>Geo-Polar</a:t>
            </a:r>
          </a:p>
          <a:p>
            <a:pPr algn="r"/>
            <a:r>
              <a:rPr lang="en-US" b="1" kern="0">
                <a:solidFill>
                  <a:schemeClr val="bg1"/>
                </a:solidFill>
              </a:rPr>
              <a:t>  blended</a:t>
            </a:r>
            <a:br>
              <a:rPr lang="en-US" b="1" kern="0">
                <a:solidFill>
                  <a:schemeClr val="bg1"/>
                </a:solidFill>
              </a:rPr>
            </a:br>
            <a:r>
              <a:rPr lang="en-US" b="1" kern="0">
                <a:solidFill>
                  <a:schemeClr val="bg1"/>
                </a:solidFill>
              </a:rPr>
              <a:t>     5km</a:t>
            </a:r>
          </a:p>
        </p:txBody>
      </p:sp>
      <p:sp>
        <p:nvSpPr>
          <p:cNvPr id="25" name="Rectangle 24"/>
          <p:cNvSpPr/>
          <p:nvPr/>
        </p:nvSpPr>
        <p:spPr>
          <a:xfrm>
            <a:off x="4005934" y="4878344"/>
            <a:ext cx="1669886" cy="646331"/>
          </a:xfrm>
          <a:prstGeom prst="rect">
            <a:avLst/>
          </a:prstGeom>
        </p:spPr>
        <p:txBody>
          <a:bodyPr wrap="square">
            <a:spAutoFit/>
          </a:bodyPr>
          <a:lstStyle/>
          <a:p>
            <a:pPr algn="r"/>
            <a:r>
              <a:rPr lang="en-US" b="1" kern="0">
                <a:solidFill>
                  <a:schemeClr val="bg1"/>
                </a:solidFill>
              </a:rPr>
              <a:t>L4 MUR</a:t>
            </a:r>
            <a:br>
              <a:rPr lang="en-US" b="1" kern="0">
                <a:solidFill>
                  <a:schemeClr val="bg1"/>
                </a:solidFill>
              </a:rPr>
            </a:br>
            <a:r>
              <a:rPr lang="en-US" b="1" kern="0">
                <a:solidFill>
                  <a:schemeClr val="bg1"/>
                </a:solidFill>
              </a:rPr>
              <a:t>   1km</a:t>
            </a:r>
          </a:p>
        </p:txBody>
      </p:sp>
      <p:sp>
        <p:nvSpPr>
          <p:cNvPr id="18" name="TextBox 17"/>
          <p:cNvSpPr txBox="1"/>
          <p:nvPr/>
        </p:nvSpPr>
        <p:spPr>
          <a:xfrm>
            <a:off x="10516" y="5920770"/>
            <a:ext cx="2066591" cy="338554"/>
          </a:xfrm>
          <a:prstGeom prst="rect">
            <a:avLst/>
          </a:prstGeom>
          <a:noFill/>
        </p:spPr>
        <p:txBody>
          <a:bodyPr wrap="none" rtlCol="0">
            <a:spAutoFit/>
          </a:bodyPr>
          <a:lstStyle/>
          <a:p>
            <a:pPr algn="r"/>
            <a:r>
              <a:rPr lang="es-ES" sz="1600" err="1">
                <a:solidFill>
                  <a:schemeClr val="tx2"/>
                </a:solidFill>
              </a:rPr>
              <a:t>Slide</a:t>
            </a:r>
            <a:r>
              <a:rPr lang="es-ES" sz="1600">
                <a:solidFill>
                  <a:schemeClr val="tx2"/>
                </a:solidFill>
              </a:rPr>
              <a:t> </a:t>
            </a:r>
            <a:r>
              <a:rPr lang="es-ES" sz="1600" err="1">
                <a:solidFill>
                  <a:schemeClr val="tx2"/>
                </a:solidFill>
              </a:rPr>
              <a:t>from</a:t>
            </a:r>
            <a:r>
              <a:rPr lang="es-ES" sz="1600">
                <a:solidFill>
                  <a:schemeClr val="tx2"/>
                </a:solidFill>
              </a:rPr>
              <a:t> Irina </a:t>
            </a:r>
            <a:r>
              <a:rPr lang="es-ES" sz="1600" err="1">
                <a:solidFill>
                  <a:schemeClr val="tx2"/>
                </a:solidFill>
              </a:rPr>
              <a:t>Gladkova</a:t>
            </a:r>
            <a:endParaRPr lang="en-US" sz="1600">
              <a:solidFill>
                <a:schemeClr val="tx2"/>
              </a:solidFill>
            </a:endParaRPr>
          </a:p>
        </p:txBody>
      </p:sp>
      <p:sp>
        <p:nvSpPr>
          <p:cNvPr id="16" name="Footer Placeholder 2">
            <a:extLst>
              <a:ext uri="{FF2B5EF4-FFF2-40B4-BE49-F238E27FC236}">
                <a16:creationId xmlns:a16="http://schemas.microsoft.com/office/drawing/2014/main" id="{D5ADFD8E-36FC-E841-BF57-2A3C3B36C30F}"/>
              </a:ext>
            </a:extLst>
          </p:cNvPr>
          <p:cNvSpPr>
            <a:spLocks noGrp="1"/>
          </p:cNvSpPr>
          <p:nvPr>
            <p:ph type="ftr" sz="quarter" idx="4294967295"/>
          </p:nvPr>
        </p:nvSpPr>
        <p:spPr>
          <a:xfrm>
            <a:off x="1200193" y="6441410"/>
            <a:ext cx="9369343" cy="365125"/>
          </a:xfrm>
          <a:prstGeom prst="rect">
            <a:avLst/>
          </a:prstGeom>
        </p:spPr>
        <p:txBody>
          <a:bodyPr/>
          <a:lstStyle/>
          <a:p>
            <a:r>
              <a:rPr lang="en-US">
                <a:solidFill>
                  <a:schemeClr val="bg1"/>
                </a:solidFill>
              </a:rPr>
              <a:t>NOAA </a:t>
            </a:r>
            <a:r>
              <a:rPr lang="en-US" err="1">
                <a:solidFill>
                  <a:schemeClr val="bg1"/>
                </a:solidFill>
              </a:rPr>
              <a:t>CoastWatch</a:t>
            </a:r>
            <a:r>
              <a:rPr lang="en-US">
                <a:solidFill>
                  <a:schemeClr val="bg1"/>
                </a:solidFill>
              </a:rPr>
              <a:t> Satellite Course                                      http://coastwatch.noaa.gov</a:t>
            </a:r>
          </a:p>
        </p:txBody>
      </p:sp>
      <p:sp>
        <p:nvSpPr>
          <p:cNvPr id="17" name="Title 1">
            <a:extLst>
              <a:ext uri="{FF2B5EF4-FFF2-40B4-BE49-F238E27FC236}">
                <a16:creationId xmlns:a16="http://schemas.microsoft.com/office/drawing/2014/main" id="{8147783E-2577-A442-AA16-C4C2C2BD5164}"/>
              </a:ext>
            </a:extLst>
          </p:cNvPr>
          <p:cNvSpPr txBox="1">
            <a:spLocks/>
          </p:cNvSpPr>
          <p:nvPr/>
        </p:nvSpPr>
        <p:spPr>
          <a:xfrm>
            <a:off x="142555" y="49238"/>
            <a:ext cx="9144000" cy="908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a:latin typeface="+mn-lt"/>
                <a:cs typeface="Arial" panose="020B0604020202020204" pitchFamily="34" charset="0"/>
              </a:rPr>
              <a:t>The high resolution is not always the best choice</a:t>
            </a:r>
          </a:p>
        </p:txBody>
      </p:sp>
      <p:pic>
        <p:nvPicPr>
          <p:cNvPr id="3" name="Audio 2">
            <a:hlinkClick r:id="" action="ppaction://media"/>
            <a:extLst>
              <a:ext uri="{FF2B5EF4-FFF2-40B4-BE49-F238E27FC236}">
                <a16:creationId xmlns:a16="http://schemas.microsoft.com/office/drawing/2014/main" id="{DD753FCE-0BFC-A944-BD0B-49EBD27ED0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2966238"/>
      </p:ext>
    </p:extLst>
  </p:cSld>
  <p:clrMapOvr>
    <a:masterClrMapping/>
  </p:clrMapOvr>
  <mc:AlternateContent xmlns:mc="http://schemas.openxmlformats.org/markup-compatibility/2006" xmlns:p14="http://schemas.microsoft.com/office/powerpoint/2010/main">
    <mc:Choice Requires="p14">
      <p:transition spd="slow" p14:dur="2000" advTm="16729"/>
    </mc:Choice>
    <mc:Fallback xmlns="">
      <p:transition spd="slow" advTm="1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b="7051"/>
          <a:stretch/>
        </p:blipFill>
        <p:spPr>
          <a:xfrm>
            <a:off x="579862" y="1574921"/>
            <a:ext cx="8060487" cy="4462976"/>
          </a:xfrm>
          <a:prstGeom prst="rect">
            <a:avLst/>
          </a:prstGeom>
        </p:spPr>
      </p:pic>
      <p:sp>
        <p:nvSpPr>
          <p:cNvPr id="10" name="Rectangle 2"/>
          <p:cNvSpPr txBox="1">
            <a:spLocks noChangeArrowheads="1"/>
          </p:cNvSpPr>
          <p:nvPr/>
        </p:nvSpPr>
        <p:spPr bwMode="auto">
          <a:xfrm>
            <a:off x="118947" y="209930"/>
            <a:ext cx="9470727" cy="722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200" kern="0">
                <a:solidFill>
                  <a:srgbClr val="1E5C90"/>
                </a:solidFill>
                <a:latin typeface="+mj-lt"/>
                <a:ea typeface="+mj-ea"/>
                <a:cs typeface="+mj-cs"/>
              </a:rPr>
              <a:t>SST Quality Monitor in available from NOAA SQUAM*</a:t>
            </a:r>
          </a:p>
        </p:txBody>
      </p:sp>
      <p:sp>
        <p:nvSpPr>
          <p:cNvPr id="3" name="Rectangle 2"/>
          <p:cNvSpPr/>
          <p:nvPr/>
        </p:nvSpPr>
        <p:spPr>
          <a:xfrm>
            <a:off x="6464826" y="5722852"/>
            <a:ext cx="5727174" cy="615553"/>
          </a:xfrm>
          <a:prstGeom prst="rect">
            <a:avLst/>
          </a:prstGeom>
        </p:spPr>
        <p:txBody>
          <a:bodyPr wrap="square">
            <a:spAutoFit/>
          </a:bodyPr>
          <a:lstStyle/>
          <a:p>
            <a:pPr algn="r"/>
            <a:r>
              <a:rPr lang="en-US" b="1"/>
              <a:t>*SQUAM  - </a:t>
            </a:r>
            <a:r>
              <a:rPr lang="en-US"/>
              <a:t>SST Quality Monitor </a:t>
            </a:r>
            <a:endParaRPr lang="en-US" sz="1600">
              <a:hlinkClick r:id="rId6"/>
            </a:endParaRPr>
          </a:p>
          <a:p>
            <a:pPr algn="r"/>
            <a:r>
              <a:rPr lang="en-US" sz="1600">
                <a:hlinkClick r:id="rId6"/>
              </a:rPr>
              <a:t>https://www.star.nesdis.noaa.gov/sod/sst/squam/index.php</a:t>
            </a:r>
            <a:endParaRPr lang="en-US" sz="1600"/>
          </a:p>
        </p:txBody>
      </p:sp>
      <p:sp>
        <p:nvSpPr>
          <p:cNvPr id="5" name="TextBox 4"/>
          <p:cNvSpPr txBox="1"/>
          <p:nvPr/>
        </p:nvSpPr>
        <p:spPr>
          <a:xfrm>
            <a:off x="223202" y="966559"/>
            <a:ext cx="10292626" cy="461665"/>
          </a:xfrm>
          <a:prstGeom prst="rect">
            <a:avLst/>
          </a:prstGeom>
          <a:noFill/>
        </p:spPr>
        <p:txBody>
          <a:bodyPr wrap="none" rtlCol="0">
            <a:spAutoFit/>
          </a:bodyPr>
          <a:lstStyle/>
          <a:p>
            <a:r>
              <a:rPr lang="en-US" sz="2400" noProof="1">
                <a:solidFill>
                  <a:schemeClr val="tx2"/>
                </a:solidFill>
              </a:rPr>
              <a:t>NOAA developed a tool to compare different products with each other and with in-situ data</a:t>
            </a:r>
          </a:p>
        </p:txBody>
      </p:sp>
      <p:sp>
        <p:nvSpPr>
          <p:cNvPr id="6"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a:xfrm>
            <a:off x="1200193" y="6441410"/>
            <a:ext cx="9369343" cy="365125"/>
          </a:xfrm>
        </p:spPr>
        <p:txBody>
          <a:bodyPr/>
          <a:lstStyle/>
          <a:p>
            <a:r>
              <a:rPr lang="en-US"/>
              <a:t>NOAA </a:t>
            </a:r>
            <a:r>
              <a:rPr lang="en-US" err="1"/>
              <a:t>CoastWatch</a:t>
            </a:r>
            <a:r>
              <a:rPr lang="en-US"/>
              <a:t> Satellite Course                                      http://coastwatch.noaa.gov</a:t>
            </a:r>
          </a:p>
        </p:txBody>
      </p:sp>
      <p:pic>
        <p:nvPicPr>
          <p:cNvPr id="2" name="Audio 1">
            <a:hlinkClick r:id="" action="ppaction://media"/>
            <a:extLst>
              <a:ext uri="{FF2B5EF4-FFF2-40B4-BE49-F238E27FC236}">
                <a16:creationId xmlns:a16="http://schemas.microsoft.com/office/drawing/2014/main" id="{8EEE587B-08E0-9949-98C1-7DBBC66919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1655566"/>
      </p:ext>
    </p:extLst>
  </p:cSld>
  <p:clrMapOvr>
    <a:masterClrMapping/>
  </p:clrMapOvr>
  <mc:AlternateContent xmlns:mc="http://schemas.openxmlformats.org/markup-compatibility/2006" xmlns:p14="http://schemas.microsoft.com/office/powerpoint/2010/main">
    <mc:Choice Requires="p14">
      <p:transition spd="slow" p14:dur="2000" advTm="12869"/>
    </mc:Choice>
    <mc:Fallback xmlns="">
      <p:transition spd="slow" advTm="1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16012" y="119941"/>
            <a:ext cx="9903860" cy="596326"/>
          </a:xfrm>
        </p:spPr>
        <p:txBody>
          <a:bodyPr>
            <a:noAutofit/>
          </a:bodyPr>
          <a:lstStyle/>
          <a:p>
            <a:pPr>
              <a:defRPr/>
            </a:pPr>
            <a:r>
              <a:rPr lang="en-US">
                <a:cs typeface="Arial" charset="0"/>
              </a:rPr>
              <a:t>Review important concepts for satellite SST measurements</a:t>
            </a:r>
            <a:endParaRPr lang="en-US" sz="3200" i="1">
              <a:latin typeface="+mn-lt"/>
              <a:cs typeface="Arial" charset="0"/>
            </a:endParaRPr>
          </a:p>
        </p:txBody>
      </p:sp>
      <p:sp>
        <p:nvSpPr>
          <p:cNvPr id="2" name="Rectangle 1"/>
          <p:cNvSpPr>
            <a:spLocks noChangeArrowheads="1"/>
          </p:cNvSpPr>
          <p:nvPr/>
        </p:nvSpPr>
        <p:spPr bwMode="auto">
          <a:xfrm>
            <a:off x="950143" y="1045592"/>
            <a:ext cx="5367130" cy="448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20000"/>
              </a:lnSpc>
              <a:spcBef>
                <a:spcPct val="0"/>
              </a:spcBef>
              <a:spcAft>
                <a:spcPct val="0"/>
              </a:spcAft>
            </a:pPr>
            <a:r>
              <a:rPr lang="en-US" altLang="en-US" sz="2000" b="1" dirty="0"/>
              <a:t>Infrared instruments:</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SST</a:t>
            </a:r>
            <a:r>
              <a:rPr lang="en-US" altLang="en-US" sz="2000" baseline="-25000" dirty="0"/>
              <a:t>skin</a:t>
            </a:r>
            <a:r>
              <a:rPr lang="en-US" altLang="en-US" sz="2000" dirty="0"/>
              <a:t> – the top ~ 20 um</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High spatial resolution</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Measurements blocked by clouds</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Sensors in both polar and geo orbit </a:t>
            </a:r>
          </a:p>
          <a:p>
            <a:pPr defTabSz="914400" eaLnBrk="0" fontAlgn="base" hangingPunct="0">
              <a:lnSpc>
                <a:spcPct val="120000"/>
              </a:lnSpc>
              <a:spcBef>
                <a:spcPct val="0"/>
              </a:spcBef>
              <a:spcAft>
                <a:spcPct val="0"/>
              </a:spcAft>
              <a:buFontTx/>
              <a:buChar char="•"/>
            </a:pPr>
            <a:endParaRPr lang="en-US" altLang="en-US" sz="2000" dirty="0"/>
          </a:p>
          <a:p>
            <a:pPr defTabSz="914400" eaLnBrk="0" fontAlgn="base" hangingPunct="0">
              <a:lnSpc>
                <a:spcPct val="120000"/>
              </a:lnSpc>
              <a:spcBef>
                <a:spcPct val="0"/>
              </a:spcBef>
              <a:spcAft>
                <a:spcPct val="0"/>
              </a:spcAft>
            </a:pPr>
            <a:r>
              <a:rPr lang="en-US" altLang="en-US" sz="2000" b="1" dirty="0"/>
              <a:t>Microwave instruments:</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SST</a:t>
            </a:r>
            <a:r>
              <a:rPr lang="en-US" altLang="en-US" sz="2000" baseline="-25000" dirty="0"/>
              <a:t>subskin</a:t>
            </a:r>
            <a:r>
              <a:rPr lang="en-US" altLang="en-US" sz="2000" dirty="0"/>
              <a:t> top ~ several mm</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Reduced spatial resolution</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Sees through clouds (fuller coverage)</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No measurements close to land (50-100km)</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dirty="0"/>
              <a:t>Sensors only in polar orbit</a:t>
            </a:r>
          </a:p>
        </p:txBody>
      </p:sp>
      <p:sp>
        <p:nvSpPr>
          <p:cNvPr id="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sp>
        <p:nvSpPr>
          <p:cNvPr id="7" name="Rectangle 6">
            <a:extLst>
              <a:ext uri="{FF2B5EF4-FFF2-40B4-BE49-F238E27FC236}">
                <a16:creationId xmlns:a16="http://schemas.microsoft.com/office/drawing/2014/main" id="{D8ABC70F-BDBA-BA40-8D4E-ADB823FF9E7C}"/>
              </a:ext>
            </a:extLst>
          </p:cNvPr>
          <p:cNvSpPr>
            <a:spLocks noChangeArrowheads="1"/>
          </p:cNvSpPr>
          <p:nvPr/>
        </p:nvSpPr>
        <p:spPr bwMode="auto">
          <a:xfrm>
            <a:off x="6555929" y="1005437"/>
            <a:ext cx="5367130" cy="330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20000"/>
              </a:lnSpc>
              <a:spcBef>
                <a:spcPct val="0"/>
              </a:spcBef>
              <a:spcAft>
                <a:spcPct val="0"/>
              </a:spcAft>
            </a:pPr>
            <a:r>
              <a:rPr lang="en-US" altLang="en-US" sz="2000" b="1"/>
              <a:t>Blended Products: </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a:t>Data from multiple satellites and/or multiple passes </a:t>
            </a:r>
            <a:br>
              <a:rPr lang="en-US" altLang="en-US" sz="2000"/>
            </a:br>
            <a:r>
              <a:rPr lang="en-US" altLang="en-US" sz="2000"/>
              <a:t>of the same satellite are combined</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ltLang="en-US" sz="2000"/>
              <a:t>Often data-gaps are filled by interpellation</a:t>
            </a:r>
          </a:p>
          <a:p>
            <a:pPr marL="342900" indent="-342900" defTabSz="914400" eaLnBrk="0" fontAlgn="base" hangingPunct="0">
              <a:lnSpc>
                <a:spcPct val="120000"/>
              </a:lnSpc>
              <a:spcBef>
                <a:spcPct val="0"/>
              </a:spcBef>
              <a:spcAft>
                <a:spcPct val="0"/>
              </a:spcAft>
              <a:buFont typeface="Arial" panose="020B0604020202020204" pitchFamily="34" charset="0"/>
              <a:buChar char="•"/>
            </a:pPr>
            <a:endParaRPr lang="en-US" altLang="en-US" sz="2000"/>
          </a:p>
          <a:p>
            <a:pPr defTabSz="914400" eaLnBrk="0" fontAlgn="base" hangingPunct="0">
              <a:lnSpc>
                <a:spcPct val="120000"/>
              </a:lnSpc>
              <a:spcBef>
                <a:spcPct val="0"/>
              </a:spcBef>
              <a:spcAft>
                <a:spcPct val="0"/>
              </a:spcAft>
            </a:pPr>
            <a:r>
              <a:rPr lang="en-US" altLang="en-US" sz="2000" b="1"/>
              <a:t>Products Selection </a:t>
            </a:r>
            <a:endParaRPr lang="en-US" altLang="en-US" sz="2000"/>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t>There are many SST products to choose from</a:t>
            </a:r>
          </a:p>
          <a:p>
            <a:pPr marL="342900" indent="-342900" defTabSz="914400" eaLnBrk="0" fontAlgn="base" hangingPunct="0">
              <a:lnSpc>
                <a:spcPct val="120000"/>
              </a:lnSpc>
              <a:spcBef>
                <a:spcPct val="0"/>
              </a:spcBef>
              <a:spcAft>
                <a:spcPct val="0"/>
              </a:spcAft>
              <a:buFont typeface="Arial" panose="020B0604020202020204" pitchFamily="34" charset="0"/>
              <a:buChar char="•"/>
            </a:pPr>
            <a:r>
              <a:rPr lang="en-US"/>
              <a:t>Before picking a product, select a few and compare them for several time steps and regions.</a:t>
            </a:r>
            <a:r>
              <a:rPr lang="en-US" sz="2000"/>
              <a:t> </a:t>
            </a:r>
            <a:endParaRPr lang="en-US" altLang="en-US" sz="2000"/>
          </a:p>
        </p:txBody>
      </p:sp>
      <p:pic>
        <p:nvPicPr>
          <p:cNvPr id="4" name="Audio 3">
            <a:hlinkClick r:id="" action="ppaction://media"/>
            <a:extLst>
              <a:ext uri="{FF2B5EF4-FFF2-40B4-BE49-F238E27FC236}">
                <a16:creationId xmlns:a16="http://schemas.microsoft.com/office/drawing/2014/main" id="{DC902775-CC01-1749-8D4D-D8250BEB3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9908944"/>
      </p:ext>
    </p:extLst>
  </p:cSld>
  <p:clrMapOvr>
    <a:masterClrMapping/>
  </p:clrMapOvr>
  <mc:AlternateContent xmlns:mc="http://schemas.openxmlformats.org/markup-compatibility/2006" xmlns:p14="http://schemas.microsoft.com/office/powerpoint/2010/main">
    <mc:Choice Requires="p14">
      <p:transition spd="slow" p14:dur="2000" advTm="41960"/>
    </mc:Choice>
    <mc:Fallback xmlns="">
      <p:transition spd="slow" advTm="4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7F1D-BF33-0B40-9156-C42C59222D88}"/>
              </a:ext>
            </a:extLst>
          </p:cNvPr>
          <p:cNvSpPr>
            <a:spLocks noGrp="1"/>
          </p:cNvSpPr>
          <p:nvPr>
            <p:ph type="title"/>
          </p:nvPr>
        </p:nvSpPr>
        <p:spPr/>
        <p:txBody>
          <a:bodyPr/>
          <a:lstStyle/>
          <a:p>
            <a:pPr algn="ctr"/>
            <a:r>
              <a:rPr lang="en-US" noProof="0" dirty="0">
                <a:latin typeface="Arial Narrow" panose="020B0606020202030204" pitchFamily="34" charset="0"/>
              </a:rPr>
              <a:t>NOAA CoastWatch Satellite Course - Narrated Presentations </a:t>
            </a:r>
          </a:p>
        </p:txBody>
      </p:sp>
      <p:sp>
        <p:nvSpPr>
          <p:cNvPr id="5" name="Footer Placeholder 4">
            <a:extLst>
              <a:ext uri="{FF2B5EF4-FFF2-40B4-BE49-F238E27FC236}">
                <a16:creationId xmlns:a16="http://schemas.microsoft.com/office/drawing/2014/main" id="{167B265D-30A3-DF48-BBDE-3344ECF9319F}"/>
              </a:ext>
            </a:extLst>
          </p:cNvPr>
          <p:cNvSpPr>
            <a:spLocks noGrp="1"/>
          </p:cNvSpPr>
          <p:nvPr>
            <p:ph type="ftr" sz="quarter" idx="3"/>
          </p:nvPr>
        </p:nvSpPr>
        <p:spPr/>
        <p:txBody>
          <a:bodyPr/>
          <a:lstStyle/>
          <a:p>
            <a:r>
              <a:rPr lang="en-US" dirty="0"/>
              <a:t>NOAA CoastWatch Satellite Course                                      http://coastwatch.noaa.gov</a:t>
            </a:r>
          </a:p>
        </p:txBody>
      </p:sp>
      <p:sp>
        <p:nvSpPr>
          <p:cNvPr id="6" name="TextBox 5">
            <a:extLst>
              <a:ext uri="{FF2B5EF4-FFF2-40B4-BE49-F238E27FC236}">
                <a16:creationId xmlns:a16="http://schemas.microsoft.com/office/drawing/2014/main" id="{C1DC3536-3D1A-F945-885C-082292009752}"/>
              </a:ext>
            </a:extLst>
          </p:cNvPr>
          <p:cNvSpPr txBox="1"/>
          <p:nvPr/>
        </p:nvSpPr>
        <p:spPr>
          <a:xfrm>
            <a:off x="1030958" y="1657350"/>
            <a:ext cx="874169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1">
                    <a:lumMod val="50000"/>
                    <a:lumOff val="50000"/>
                  </a:schemeClr>
                </a:solidFill>
              </a:rPr>
              <a:t>Satellite 101 – Part 1 </a:t>
            </a:r>
          </a:p>
          <a:p>
            <a:pPr marL="285750" indent="-285750">
              <a:buFont typeface="Arial" panose="020B0604020202020204" pitchFamily="34" charset="0"/>
              <a:buChar char="•"/>
            </a:pPr>
            <a:r>
              <a:rPr lang="en-US" sz="3200" dirty="0">
                <a:solidFill>
                  <a:schemeClr val="tx1">
                    <a:lumMod val="50000"/>
                    <a:lumOff val="50000"/>
                  </a:schemeClr>
                </a:solidFill>
              </a:rPr>
              <a:t>Satellite 101 – Part 2 </a:t>
            </a:r>
          </a:p>
          <a:p>
            <a:pPr marL="285750" indent="-285750">
              <a:buFont typeface="Arial" panose="020B0604020202020204" pitchFamily="34" charset="0"/>
              <a:buChar char="•"/>
            </a:pPr>
            <a:r>
              <a:rPr lang="en-US" sz="3200" dirty="0">
                <a:solidFill>
                  <a:schemeClr val="tx1">
                    <a:lumMod val="50000"/>
                    <a:lumOff val="50000"/>
                  </a:schemeClr>
                </a:solidFill>
              </a:rPr>
              <a:t>Fundamentals of Ocean Color </a:t>
            </a:r>
          </a:p>
          <a:p>
            <a:pPr marL="285750" indent="-285750">
              <a:buFont typeface="Arial" panose="020B0604020202020204" pitchFamily="34" charset="0"/>
              <a:buChar char="•"/>
            </a:pPr>
            <a:r>
              <a:rPr lang="en-US" sz="3200" b="1" dirty="0"/>
              <a:t>Fundamentals of Sea-Surface Temperature</a:t>
            </a:r>
          </a:p>
          <a:p>
            <a:pPr marL="285750" indent="-285750">
              <a:buFont typeface="Arial" panose="020B0604020202020204" pitchFamily="34" charset="0"/>
              <a:buChar char="•"/>
            </a:pPr>
            <a:r>
              <a:rPr lang="en-US" sz="3200" dirty="0">
                <a:solidFill>
                  <a:schemeClr val="tx1">
                    <a:lumMod val="50000"/>
                    <a:lumOff val="50000"/>
                  </a:schemeClr>
                </a:solidFill>
              </a:rPr>
              <a:t>Fundamentals of Altimetry, Wind and Salinity</a:t>
            </a:r>
          </a:p>
          <a:p>
            <a:pPr marL="285750" indent="-285750">
              <a:buClr>
                <a:srgbClr val="7F7F7F"/>
              </a:buClr>
              <a:buSzPts val="3200"/>
              <a:buFont typeface="Arial"/>
              <a:buChar char="•"/>
            </a:pPr>
            <a:r>
              <a:rPr lang="en-US" sz="3200" dirty="0">
                <a:solidFill>
                  <a:schemeClr val="bg1">
                    <a:lumMod val="65000"/>
                  </a:schemeClr>
                </a:solidFill>
                <a:ea typeface="Calibri"/>
                <a:cs typeface="Calibri"/>
                <a:sym typeface="Calibri"/>
              </a:rPr>
              <a:t>Introduction to </a:t>
            </a:r>
            <a:r>
              <a:rPr lang="en-US" sz="3200" dirty="0" smtClean="0">
                <a:solidFill>
                  <a:schemeClr val="bg1">
                    <a:lumMod val="65000"/>
                  </a:schemeClr>
                </a:solidFill>
                <a:ea typeface="Calibri"/>
                <a:cs typeface="Calibri"/>
                <a:sym typeface="Calibri"/>
              </a:rPr>
              <a:t>ERDDAP</a:t>
            </a:r>
          </a:p>
          <a:p>
            <a:pPr marL="285750" indent="-285750">
              <a:buClr>
                <a:srgbClr val="7F7F7F"/>
              </a:buClr>
              <a:buSzPts val="3200"/>
              <a:buFont typeface="Arial"/>
              <a:buChar char="•"/>
            </a:pPr>
            <a:r>
              <a:rPr lang="en-US" sz="3200" dirty="0" smtClean="0">
                <a:solidFill>
                  <a:schemeClr val="bg1">
                    <a:lumMod val="65000"/>
                  </a:schemeClr>
                </a:solidFill>
                <a:ea typeface="Calibri"/>
                <a:cs typeface="Calibri"/>
                <a:sym typeface="Calibri"/>
              </a:rPr>
              <a:t>What Dataset to Choose?</a:t>
            </a:r>
            <a:endParaRPr lang="en-US" sz="3200" dirty="0">
              <a:solidFill>
                <a:schemeClr val="bg1">
                  <a:lumMod val="65000"/>
                </a:schemeClr>
              </a:solidFill>
              <a:ea typeface="Calibri"/>
              <a:cs typeface="Calibri"/>
              <a:sym typeface="Calibri"/>
            </a:endParaRPr>
          </a:p>
          <a:p>
            <a:pPr marL="285750" lvl="0" indent="-285750">
              <a:buClr>
                <a:srgbClr val="7F7F7F"/>
              </a:buClr>
              <a:buSzPts val="3200"/>
              <a:buFont typeface="Arial"/>
              <a:buChar char="•"/>
            </a:pPr>
            <a:r>
              <a:rPr lang="en-US" sz="3200" dirty="0">
                <a:solidFill>
                  <a:schemeClr val="bg1">
                    <a:lumMod val="65000"/>
                  </a:schemeClr>
                </a:solidFill>
                <a:ea typeface="Calibri"/>
                <a:cs typeface="Calibri"/>
                <a:sym typeface="Calibri"/>
              </a:rPr>
              <a:t>Bringing Satellite Data into ARCGIS </a:t>
            </a:r>
            <a:endParaRPr lang="en-US" sz="3200" dirty="0">
              <a:solidFill>
                <a:schemeClr val="tx1">
                  <a:lumMod val="50000"/>
                  <a:lumOff val="50000"/>
                </a:schemeClr>
              </a:solidFill>
            </a:endParaRPr>
          </a:p>
          <a:p>
            <a:pPr marL="285750" indent="-285750">
              <a:buFont typeface="Arial" panose="020B0604020202020204" pitchFamily="34" charset="0"/>
              <a:buChar char="•"/>
            </a:pPr>
            <a:endParaRPr lang="en-US" sz="3200" dirty="0"/>
          </a:p>
        </p:txBody>
      </p:sp>
      <p:pic>
        <p:nvPicPr>
          <p:cNvPr id="4" name="Audio 3">
            <a:hlinkClick r:id="" action="ppaction://media"/>
            <a:extLst>
              <a:ext uri="{FF2B5EF4-FFF2-40B4-BE49-F238E27FC236}">
                <a16:creationId xmlns:a16="http://schemas.microsoft.com/office/drawing/2014/main" id="{F58FC489-C4BB-BA4D-B624-8F27B33AA3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89378989"/>
      </p:ext>
    </p:extLst>
  </p:cSld>
  <p:clrMapOvr>
    <a:masterClrMapping/>
  </p:clrMapOvr>
  <mc:AlternateContent xmlns:mc="http://schemas.openxmlformats.org/markup-compatibility/2006" xmlns:p14="http://schemas.microsoft.com/office/powerpoint/2010/main">
    <mc:Choice Requires="p14">
      <p:transition spd="slow" p14:dur="2000" advTm="25009"/>
    </mc:Choice>
    <mc:Fallback xmlns="">
      <p:transition spd="slow" advTm="2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19269" y="985846"/>
            <a:ext cx="8637816" cy="4914897"/>
          </a:xfrm>
          <a:prstGeom prst="rect">
            <a:avLst/>
          </a:prstGeom>
          <a:noFill/>
          <a:ln w="9525">
            <a:noFill/>
            <a:miter lim="800000"/>
            <a:headEnd/>
            <a:tailEnd/>
          </a:ln>
        </p:spPr>
      </p:pic>
      <p:sp>
        <p:nvSpPr>
          <p:cNvPr id="11" name="Text Box 6"/>
          <p:cNvSpPr txBox="1">
            <a:spLocks noChangeArrowheads="1"/>
          </p:cNvSpPr>
          <p:nvPr/>
        </p:nvSpPr>
        <p:spPr bwMode="auto">
          <a:xfrm>
            <a:off x="8910552" y="6003455"/>
            <a:ext cx="1765225" cy="338498"/>
          </a:xfrm>
          <a:prstGeom prst="rect">
            <a:avLst/>
          </a:prstGeom>
          <a:noFill/>
          <a:ln w="9525">
            <a:noFill/>
            <a:miter lim="800000"/>
            <a:headEnd/>
            <a:tailEnd/>
          </a:ln>
        </p:spPr>
        <p:txBody>
          <a:bodyPr wrap="square" lIns="91379" tIns="45692" rIns="91379" bIns="45692">
            <a:prstTxWarp prst="textNoShape">
              <a:avLst/>
            </a:prstTxWarp>
            <a:spAutoFit/>
          </a:bodyPr>
          <a:lstStyle/>
          <a:p>
            <a:pPr algn="r">
              <a:spcBef>
                <a:spcPct val="50000"/>
              </a:spcBef>
            </a:pPr>
            <a:r>
              <a:rPr lang="en-US" sz="1600" dirty="0">
                <a:solidFill>
                  <a:srgbClr val="000000"/>
                </a:solidFill>
              </a:rPr>
              <a:t>Martin 2010</a:t>
            </a:r>
          </a:p>
        </p:txBody>
      </p:sp>
      <p:sp>
        <p:nvSpPr>
          <p:cNvPr id="5" name="Freeform 4"/>
          <p:cNvSpPr/>
          <p:nvPr/>
        </p:nvSpPr>
        <p:spPr>
          <a:xfrm>
            <a:off x="5967031" y="1720645"/>
            <a:ext cx="1036720" cy="3854245"/>
          </a:xfrm>
          <a:custGeom>
            <a:avLst/>
            <a:gdLst>
              <a:gd name="connsiteX0" fmla="*/ 20814 w 1036720"/>
              <a:gd name="connsiteY0" fmla="*/ 0 h 3854245"/>
              <a:gd name="connsiteX1" fmla="*/ 20814 w 1036720"/>
              <a:gd name="connsiteY1" fmla="*/ 1012723 h 3854245"/>
              <a:gd name="connsiteX2" fmla="*/ 237124 w 1036720"/>
              <a:gd name="connsiteY2" fmla="*/ 1710813 h 3854245"/>
              <a:gd name="connsiteX3" fmla="*/ 709072 w 1036720"/>
              <a:gd name="connsiteY3" fmla="*/ 2281084 h 3854245"/>
              <a:gd name="connsiteX4" fmla="*/ 954879 w 1036720"/>
              <a:gd name="connsiteY4" fmla="*/ 2733368 h 3854245"/>
              <a:gd name="connsiteX5" fmla="*/ 1033537 w 1036720"/>
              <a:gd name="connsiteY5" fmla="*/ 3283974 h 3854245"/>
              <a:gd name="connsiteX6" fmla="*/ 1013872 w 1036720"/>
              <a:gd name="connsiteY6" fmla="*/ 3854245 h 385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720" h="3854245">
                <a:moveTo>
                  <a:pt x="20814" y="0"/>
                </a:moveTo>
                <a:cubicBezTo>
                  <a:pt x="2788" y="363794"/>
                  <a:pt x="-15238" y="727588"/>
                  <a:pt x="20814" y="1012723"/>
                </a:cubicBezTo>
                <a:cubicBezTo>
                  <a:pt x="56866" y="1297858"/>
                  <a:pt x="122414" y="1499420"/>
                  <a:pt x="237124" y="1710813"/>
                </a:cubicBezTo>
                <a:cubicBezTo>
                  <a:pt x="351834" y="1922207"/>
                  <a:pt x="589446" y="2110658"/>
                  <a:pt x="709072" y="2281084"/>
                </a:cubicBezTo>
                <a:cubicBezTo>
                  <a:pt x="828698" y="2451510"/>
                  <a:pt x="900802" y="2566220"/>
                  <a:pt x="954879" y="2733368"/>
                </a:cubicBezTo>
                <a:cubicBezTo>
                  <a:pt x="1008956" y="2900516"/>
                  <a:pt x="1023705" y="3097161"/>
                  <a:pt x="1033537" y="3283974"/>
                </a:cubicBezTo>
                <a:cubicBezTo>
                  <a:pt x="1043369" y="3470787"/>
                  <a:pt x="1028620" y="3662516"/>
                  <a:pt x="1013872" y="3854245"/>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CoastWatch Satellite Course                                      http://coastwatch.noaa.gov</a:t>
            </a:r>
          </a:p>
        </p:txBody>
      </p:sp>
      <p:sp>
        <p:nvSpPr>
          <p:cNvPr id="12" name="Title 1">
            <a:extLst>
              <a:ext uri="{FF2B5EF4-FFF2-40B4-BE49-F238E27FC236}">
                <a16:creationId xmlns:a16="http://schemas.microsoft.com/office/drawing/2014/main" id="{944D26AF-79C3-4745-A833-0915BE0DBBD6}"/>
              </a:ext>
            </a:extLst>
          </p:cNvPr>
          <p:cNvSpPr txBox="1">
            <a:spLocks/>
          </p:cNvSpPr>
          <p:nvPr/>
        </p:nvSpPr>
        <p:spPr>
          <a:xfrm>
            <a:off x="368411" y="272341"/>
            <a:ext cx="9482519" cy="596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a:defRPr/>
            </a:pPr>
            <a:r>
              <a:rPr lang="en-US" dirty="0">
                <a:cs typeface="Arial" charset="0"/>
              </a:rPr>
              <a:t>Defining SST is complicated by ocean surface processes</a:t>
            </a:r>
            <a:endParaRPr lang="en-US" i="1" dirty="0">
              <a:latin typeface="+mn-lt"/>
              <a:cs typeface="Arial" charset="0"/>
            </a:endParaRPr>
          </a:p>
        </p:txBody>
      </p:sp>
      <p:pic>
        <p:nvPicPr>
          <p:cNvPr id="3" name="Audio 2">
            <a:hlinkClick r:id="" action="ppaction://media"/>
            <a:extLst>
              <a:ext uri="{FF2B5EF4-FFF2-40B4-BE49-F238E27FC236}">
                <a16:creationId xmlns:a16="http://schemas.microsoft.com/office/drawing/2014/main" id="{6FB935EC-608B-B04A-AF1C-4D7532DE38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31708158"/>
      </p:ext>
    </p:extLst>
  </p:cSld>
  <p:clrMapOvr>
    <a:masterClrMapping/>
  </p:clrMapOvr>
  <mc:AlternateContent xmlns:mc="http://schemas.openxmlformats.org/markup-compatibility/2006" xmlns:p14="http://schemas.microsoft.com/office/powerpoint/2010/main">
    <mc:Choice Requires="p14">
      <p:transition spd="slow" p14:dur="2000" advTm="21677"/>
    </mc:Choice>
    <mc:Fallback xmlns="">
      <p:transition spd="slow" advTm="21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16012" y="119941"/>
            <a:ext cx="8077200" cy="596326"/>
          </a:xfrm>
        </p:spPr>
        <p:txBody>
          <a:bodyPr>
            <a:noAutofit/>
          </a:bodyPr>
          <a:lstStyle/>
          <a:p>
            <a:pPr>
              <a:defRPr/>
            </a:pPr>
            <a:r>
              <a:rPr lang="en-US" dirty="0">
                <a:cs typeface="Arial" charset="0"/>
              </a:rPr>
              <a:t>What is SST?</a:t>
            </a:r>
            <a:endParaRPr lang="en-US" sz="3200" i="1" dirty="0">
              <a:latin typeface="+mn-lt"/>
              <a:cs typeface="Arial" charset="0"/>
            </a:endParaRPr>
          </a:p>
        </p:txBody>
      </p:sp>
      <p:sp>
        <p:nvSpPr>
          <p:cNvPr id="14" name="Text Box 6"/>
          <p:cNvSpPr txBox="1">
            <a:spLocks noChangeArrowheads="1"/>
          </p:cNvSpPr>
          <p:nvPr/>
        </p:nvSpPr>
        <p:spPr bwMode="auto">
          <a:xfrm>
            <a:off x="9282873" y="6011911"/>
            <a:ext cx="1397076" cy="338498"/>
          </a:xfrm>
          <a:prstGeom prst="rect">
            <a:avLst/>
          </a:prstGeom>
          <a:noFill/>
          <a:ln w="9525">
            <a:noFill/>
            <a:miter lim="800000"/>
            <a:headEnd/>
            <a:tailEnd/>
          </a:ln>
        </p:spPr>
        <p:txBody>
          <a:bodyPr wrap="square" lIns="91379" tIns="45692" rIns="91379" bIns="45692">
            <a:prstTxWarp prst="textNoShape">
              <a:avLst/>
            </a:prstTxWarp>
            <a:spAutoFit/>
          </a:bodyPr>
          <a:lstStyle/>
          <a:p>
            <a:pPr algn="l">
              <a:spcBef>
                <a:spcPct val="50000"/>
              </a:spcBef>
            </a:pPr>
            <a:r>
              <a:rPr lang="en-US" sz="1600" dirty="0">
                <a:solidFill>
                  <a:srgbClr val="000000"/>
                </a:solidFill>
              </a:rPr>
              <a:t>www.ghrsst.org</a:t>
            </a:r>
          </a:p>
        </p:txBody>
      </p:sp>
      <p:sp>
        <p:nvSpPr>
          <p:cNvPr id="2" name="Rectangle 1"/>
          <p:cNvSpPr>
            <a:spLocks noChangeArrowheads="1"/>
          </p:cNvSpPr>
          <p:nvPr/>
        </p:nvSpPr>
        <p:spPr bwMode="auto">
          <a:xfrm>
            <a:off x="544169" y="1159038"/>
            <a:ext cx="5018431" cy="411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20000"/>
              </a:lnSpc>
              <a:spcBef>
                <a:spcPct val="0"/>
              </a:spcBef>
              <a:spcAft>
                <a:spcPct val="0"/>
              </a:spcAft>
            </a:pPr>
            <a:r>
              <a:rPr lang="en-US" altLang="en-US" sz="2000" b="1" dirty="0"/>
              <a:t>SST is Sea Surface Temperature </a:t>
            </a:r>
          </a:p>
          <a:p>
            <a:pPr defTabSz="914400" eaLnBrk="0" fontAlgn="base" hangingPunct="0">
              <a:lnSpc>
                <a:spcPct val="120000"/>
              </a:lnSpc>
              <a:spcBef>
                <a:spcPct val="0"/>
              </a:spcBef>
              <a:spcAft>
                <a:spcPct val="0"/>
              </a:spcAft>
            </a:pPr>
            <a:endParaRPr lang="en-US" altLang="en-US" sz="2000" b="1" dirty="0"/>
          </a:p>
          <a:p>
            <a:pPr defTabSz="914400" eaLnBrk="0" fontAlgn="base" hangingPunct="0">
              <a:lnSpc>
                <a:spcPct val="120000"/>
              </a:lnSpc>
              <a:spcBef>
                <a:spcPct val="0"/>
              </a:spcBef>
              <a:spcAft>
                <a:spcPct val="0"/>
              </a:spcAft>
            </a:pPr>
            <a:r>
              <a:rPr lang="en-US" altLang="en-US" sz="2000" dirty="0"/>
              <a:t>So more precisely the question is what </a:t>
            </a:r>
            <a:r>
              <a:rPr lang="en-US" altLang="en-US" sz="2000" b="1" i="1" dirty="0"/>
              <a:t>surface</a:t>
            </a:r>
            <a:r>
              <a:rPr lang="en-US" altLang="en-US" sz="2000" b="1" dirty="0"/>
              <a:t> </a:t>
            </a:r>
            <a:r>
              <a:rPr lang="en-US" altLang="en-US" sz="2000" dirty="0"/>
              <a:t>(or depth)</a:t>
            </a:r>
            <a:r>
              <a:rPr lang="en-US" altLang="en-US" sz="2000" b="1" dirty="0"/>
              <a:t> </a:t>
            </a:r>
            <a:r>
              <a:rPr lang="en-US" altLang="en-US" sz="2000" dirty="0"/>
              <a:t>is being measured?  The answer depends on the how the measurement is being made. </a:t>
            </a:r>
          </a:p>
          <a:p>
            <a:pPr defTabSz="914400" eaLnBrk="0" fontAlgn="base" hangingPunct="0">
              <a:lnSpc>
                <a:spcPct val="120000"/>
              </a:lnSpc>
              <a:spcBef>
                <a:spcPct val="0"/>
              </a:spcBef>
              <a:spcAft>
                <a:spcPct val="0"/>
              </a:spcAft>
            </a:pPr>
            <a:endParaRPr lang="en-US" altLang="en-US" sz="2000" dirty="0"/>
          </a:p>
          <a:p>
            <a:pPr defTabSz="914400" eaLnBrk="0" fontAlgn="base" hangingPunct="0">
              <a:lnSpc>
                <a:spcPct val="120000"/>
              </a:lnSpc>
              <a:spcBef>
                <a:spcPct val="0"/>
              </a:spcBef>
              <a:spcAft>
                <a:spcPct val="0"/>
              </a:spcAft>
            </a:pPr>
            <a:r>
              <a:rPr lang="en-US" altLang="en-US" sz="2000" dirty="0"/>
              <a:t>Infrared sensors measure the sea temperature at    ~ 20 micrometers.  </a:t>
            </a:r>
          </a:p>
          <a:p>
            <a:pPr defTabSz="914400" eaLnBrk="0" fontAlgn="base" hangingPunct="0">
              <a:lnSpc>
                <a:spcPct val="120000"/>
              </a:lnSpc>
              <a:spcBef>
                <a:spcPct val="0"/>
              </a:spcBef>
              <a:spcAft>
                <a:spcPct val="0"/>
              </a:spcAft>
            </a:pPr>
            <a:endParaRPr lang="en-US" altLang="en-US" sz="2000" dirty="0"/>
          </a:p>
          <a:p>
            <a:pPr defTabSz="914400" eaLnBrk="0" fontAlgn="base" hangingPunct="0">
              <a:lnSpc>
                <a:spcPct val="120000"/>
              </a:lnSpc>
              <a:spcBef>
                <a:spcPct val="0"/>
              </a:spcBef>
              <a:spcAft>
                <a:spcPct val="0"/>
              </a:spcAft>
            </a:pPr>
            <a:r>
              <a:rPr lang="en-US" altLang="en-US" sz="2000" dirty="0"/>
              <a:t>Microwave sensors measure the sea temperature at ~ 2 millimeters.  </a:t>
            </a: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3233" y="1030498"/>
            <a:ext cx="5419725" cy="4248150"/>
          </a:xfrm>
          <a:prstGeom prst="rect">
            <a:avLst/>
          </a:prstGeom>
        </p:spPr>
      </p:pic>
      <p:sp>
        <p:nvSpPr>
          <p:cNvPr id="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CoastWatch Satellite Course                                      http://coastwatch.noaa.gov</a:t>
            </a:r>
          </a:p>
        </p:txBody>
      </p:sp>
      <p:pic>
        <p:nvPicPr>
          <p:cNvPr id="3" name="Audio 2">
            <a:hlinkClick r:id="" action="ppaction://media"/>
            <a:extLst>
              <a:ext uri="{FF2B5EF4-FFF2-40B4-BE49-F238E27FC236}">
                <a16:creationId xmlns:a16="http://schemas.microsoft.com/office/drawing/2014/main" id="{DE96B4C2-57A6-DD4E-8D8A-58756AE847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4" name="TextBox 3">
            <a:extLst>
              <a:ext uri="{FF2B5EF4-FFF2-40B4-BE49-F238E27FC236}">
                <a16:creationId xmlns:a16="http://schemas.microsoft.com/office/drawing/2014/main" id="{3A2CDFB1-4E5F-C14C-95D4-FC82A92F6BF3}"/>
              </a:ext>
            </a:extLst>
          </p:cNvPr>
          <p:cNvSpPr txBox="1"/>
          <p:nvPr/>
        </p:nvSpPr>
        <p:spPr>
          <a:xfrm>
            <a:off x="8092035" y="1747880"/>
            <a:ext cx="1832553" cy="338554"/>
          </a:xfrm>
          <a:prstGeom prst="rect">
            <a:avLst/>
          </a:prstGeom>
          <a:noFill/>
        </p:spPr>
        <p:txBody>
          <a:bodyPr wrap="none" rtlCol="0">
            <a:spAutoFit/>
          </a:bodyPr>
          <a:lstStyle/>
          <a:p>
            <a:r>
              <a:rPr lang="en-US" sz="1600" dirty="0">
                <a:solidFill>
                  <a:srgbClr val="C00000"/>
                </a:solidFill>
              </a:rPr>
              <a:t>Infrared Measurement</a:t>
            </a:r>
          </a:p>
        </p:txBody>
      </p:sp>
      <p:sp>
        <p:nvSpPr>
          <p:cNvPr id="9" name="TextBox 8">
            <a:extLst>
              <a:ext uri="{FF2B5EF4-FFF2-40B4-BE49-F238E27FC236}">
                <a16:creationId xmlns:a16="http://schemas.microsoft.com/office/drawing/2014/main" id="{9004709B-DAD1-C149-AF7B-7466CDE85E84}"/>
              </a:ext>
            </a:extLst>
          </p:cNvPr>
          <p:cNvSpPr txBox="1"/>
          <p:nvPr/>
        </p:nvSpPr>
        <p:spPr>
          <a:xfrm>
            <a:off x="8106871" y="2029752"/>
            <a:ext cx="2105063" cy="338554"/>
          </a:xfrm>
          <a:prstGeom prst="rect">
            <a:avLst/>
          </a:prstGeom>
          <a:noFill/>
        </p:spPr>
        <p:txBody>
          <a:bodyPr wrap="none" rtlCol="0">
            <a:spAutoFit/>
          </a:bodyPr>
          <a:lstStyle/>
          <a:p>
            <a:r>
              <a:rPr lang="en-US" sz="1600" dirty="0">
                <a:solidFill>
                  <a:srgbClr val="E1BE72"/>
                </a:solidFill>
              </a:rPr>
              <a:t>Microwave Measurement</a:t>
            </a:r>
          </a:p>
        </p:txBody>
      </p:sp>
    </p:spTree>
    <p:extLst>
      <p:ext uri="{BB962C8B-B14F-4D97-AF65-F5344CB8AC3E}">
        <p14:creationId xmlns:p14="http://schemas.microsoft.com/office/powerpoint/2010/main" val="3662403493"/>
      </p:ext>
    </p:extLst>
  </p:cSld>
  <p:clrMapOvr>
    <a:masterClrMapping/>
  </p:clrMapOvr>
  <mc:AlternateContent xmlns:mc="http://schemas.openxmlformats.org/markup-compatibility/2006" xmlns:p14="http://schemas.microsoft.com/office/powerpoint/2010/main">
    <mc:Choice Requires="p14">
      <p:transition spd="slow" p14:dur="2000" advTm="66151"/>
    </mc:Choice>
    <mc:Fallback xmlns="">
      <p:transition spd="slow" advTm="6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2282" y="96383"/>
            <a:ext cx="9652222" cy="596326"/>
          </a:xfrm>
        </p:spPr>
        <p:txBody>
          <a:bodyPr>
            <a:noAutofit/>
          </a:bodyPr>
          <a:lstStyle/>
          <a:p>
            <a:pPr>
              <a:defRPr/>
            </a:pPr>
            <a:r>
              <a:rPr lang="en-US" sz="3200" dirty="0">
                <a:latin typeface="+mn-lt"/>
                <a:cs typeface="Arial" charset="0"/>
              </a:rPr>
              <a:t>Foundation SST is not influenced by diurnal solar heating</a:t>
            </a:r>
            <a:endParaRPr lang="en-US" sz="3200" i="1" dirty="0">
              <a:latin typeface="+mn-lt"/>
              <a:cs typeface="Arial" charset="0"/>
            </a:endParaRPr>
          </a:p>
        </p:txBody>
      </p:sp>
      <p:sp>
        <p:nvSpPr>
          <p:cNvPr id="15" name="Text Box 6"/>
          <p:cNvSpPr txBox="1">
            <a:spLocks noChangeArrowheads="1"/>
          </p:cNvSpPr>
          <p:nvPr/>
        </p:nvSpPr>
        <p:spPr bwMode="auto">
          <a:xfrm>
            <a:off x="9282873" y="6011911"/>
            <a:ext cx="1397076" cy="338498"/>
          </a:xfrm>
          <a:prstGeom prst="rect">
            <a:avLst/>
          </a:prstGeom>
          <a:noFill/>
          <a:ln w="9525">
            <a:noFill/>
            <a:miter lim="800000"/>
            <a:headEnd/>
            <a:tailEnd/>
          </a:ln>
        </p:spPr>
        <p:txBody>
          <a:bodyPr wrap="square" lIns="91379" tIns="45692" rIns="91379" bIns="45692">
            <a:prstTxWarp prst="textNoShape">
              <a:avLst/>
            </a:prstTxWarp>
            <a:spAutoFit/>
          </a:bodyPr>
          <a:lstStyle/>
          <a:p>
            <a:pPr algn="l">
              <a:spcBef>
                <a:spcPct val="50000"/>
              </a:spcBef>
            </a:pPr>
            <a:r>
              <a:rPr lang="en-US" sz="1600" dirty="0">
                <a:solidFill>
                  <a:srgbClr val="000000"/>
                </a:solidFill>
              </a:rPr>
              <a:t>www.ghrsst.org</a:t>
            </a:r>
          </a:p>
        </p:txBody>
      </p:sp>
      <p:pic>
        <p:nvPicPr>
          <p:cNvPr id="9" name="Picture 8"/>
          <p:cNvPicPr>
            <a:picLocks noChangeAspect="1"/>
          </p:cNvPicPr>
          <p:nvPr/>
        </p:nvPicPr>
        <p:blipFill>
          <a:blip r:embed="rId5"/>
          <a:stretch>
            <a:fillRect/>
          </a:stretch>
        </p:blipFill>
        <p:spPr>
          <a:xfrm>
            <a:off x="5953395" y="1995202"/>
            <a:ext cx="5794061" cy="3689304"/>
          </a:xfrm>
          <a:prstGeom prst="rect">
            <a:avLst/>
          </a:prstGeom>
        </p:spPr>
      </p:pic>
      <p:sp>
        <p:nvSpPr>
          <p:cNvPr id="2" name="Rectangle 1"/>
          <p:cNvSpPr/>
          <p:nvPr/>
        </p:nvSpPr>
        <p:spPr>
          <a:xfrm>
            <a:off x="1018392" y="1315588"/>
            <a:ext cx="4318337" cy="3765903"/>
          </a:xfrm>
          <a:prstGeom prst="rect">
            <a:avLst/>
          </a:prstGeom>
        </p:spPr>
        <p:txBody>
          <a:bodyPr wrap="square">
            <a:spAutoFit/>
          </a:bodyPr>
          <a:lstStyle/>
          <a:p>
            <a:pPr>
              <a:lnSpc>
                <a:spcPct val="120000"/>
              </a:lnSpc>
              <a:spcBef>
                <a:spcPts val="600"/>
              </a:spcBef>
            </a:pPr>
            <a:r>
              <a:rPr lang="en-US" sz="2000" dirty="0"/>
              <a:t>Solar heating near the sea surface causes diurnal changes in SST</a:t>
            </a:r>
            <a:r>
              <a:rPr lang="en-US" sz="2000" baseline="-25000" dirty="0"/>
              <a:t>skin</a:t>
            </a:r>
            <a:r>
              <a:rPr lang="en-US" sz="2000" dirty="0"/>
              <a:t> and SST</a:t>
            </a:r>
            <a:r>
              <a:rPr lang="en-US" sz="2000" baseline="-25000" dirty="0"/>
              <a:t>subskin</a:t>
            </a:r>
            <a:r>
              <a:rPr lang="en-US" sz="2000" dirty="0"/>
              <a:t> </a:t>
            </a:r>
          </a:p>
          <a:p>
            <a:pPr>
              <a:lnSpc>
                <a:spcPct val="120000"/>
              </a:lnSpc>
              <a:spcBef>
                <a:spcPts val="1800"/>
              </a:spcBef>
            </a:pPr>
            <a:r>
              <a:rPr lang="en-US" sz="2000" dirty="0"/>
              <a:t>The </a:t>
            </a:r>
            <a:r>
              <a:rPr lang="en-US" sz="2000" b="1" dirty="0"/>
              <a:t>foundation SST</a:t>
            </a:r>
            <a:r>
              <a:rPr lang="en-US" sz="2000" dirty="0"/>
              <a:t> (SST</a:t>
            </a:r>
            <a:r>
              <a:rPr lang="en-US" sz="2000" baseline="-25000" dirty="0"/>
              <a:t>fnd</a:t>
            </a:r>
            <a:r>
              <a:rPr lang="en-US" sz="2000" dirty="0"/>
              <a:t>) is the free of diurnal temperature variability. </a:t>
            </a:r>
          </a:p>
          <a:p>
            <a:pPr marL="285750" indent="-285750">
              <a:lnSpc>
                <a:spcPct val="120000"/>
              </a:lnSpc>
              <a:spcBef>
                <a:spcPts val="600"/>
              </a:spcBef>
              <a:buFont typeface="Arial" panose="020B0604020202020204" pitchFamily="34" charset="0"/>
              <a:buChar char="•"/>
            </a:pPr>
            <a:r>
              <a:rPr lang="en-US" sz="2000" dirty="0"/>
              <a:t>SST</a:t>
            </a:r>
            <a:r>
              <a:rPr lang="en-US" sz="2000" baseline="-25000" dirty="0"/>
              <a:t>fnd</a:t>
            </a:r>
            <a:r>
              <a:rPr lang="en-US" sz="2000" dirty="0"/>
              <a:t> can only be measured with in-situ instruments </a:t>
            </a:r>
          </a:p>
          <a:p>
            <a:pPr marL="285750" indent="-285750">
              <a:lnSpc>
                <a:spcPct val="120000"/>
              </a:lnSpc>
              <a:spcBef>
                <a:spcPts val="600"/>
              </a:spcBef>
              <a:buFont typeface="Arial" panose="020B0604020202020204" pitchFamily="34" charset="0"/>
              <a:buChar char="•"/>
            </a:pPr>
            <a:r>
              <a:rPr lang="en-US" sz="2000" dirty="0"/>
              <a:t>Analysis procedures must be used to estimate the SST</a:t>
            </a:r>
            <a:r>
              <a:rPr lang="en-US" sz="2000" baseline="-25000" dirty="0"/>
              <a:t>fnd</a:t>
            </a:r>
            <a:r>
              <a:rPr lang="en-US" sz="2000" dirty="0"/>
              <a:t> from satellite retrievals of SST</a:t>
            </a:r>
            <a:r>
              <a:rPr lang="en-US" sz="2000" baseline="-25000" dirty="0"/>
              <a:t>skin</a:t>
            </a:r>
            <a:r>
              <a:rPr lang="en-US" sz="2000" dirty="0"/>
              <a:t> and SST</a:t>
            </a:r>
            <a:r>
              <a:rPr lang="en-US" sz="2000" baseline="-25000" dirty="0"/>
              <a:t>subskin</a:t>
            </a:r>
            <a:r>
              <a:rPr lang="en-US" sz="2000" dirty="0"/>
              <a:t>.</a:t>
            </a:r>
          </a:p>
        </p:txBody>
      </p:sp>
      <p:sp>
        <p:nvSpPr>
          <p:cNvPr id="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CoastWatch Satellite Course                                      http://coastwatch.noaa.gov</a:t>
            </a:r>
          </a:p>
        </p:txBody>
      </p:sp>
      <p:pic>
        <p:nvPicPr>
          <p:cNvPr id="3" name="Audio 2">
            <a:hlinkClick r:id="" action="ppaction://media"/>
            <a:extLst>
              <a:ext uri="{FF2B5EF4-FFF2-40B4-BE49-F238E27FC236}">
                <a16:creationId xmlns:a16="http://schemas.microsoft.com/office/drawing/2014/main" id="{A4AEAD46-91A4-3C49-8FA7-4248656BA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0951027"/>
      </p:ext>
    </p:extLst>
  </p:cSld>
  <p:clrMapOvr>
    <a:masterClrMapping/>
  </p:clrMapOvr>
  <mc:AlternateContent xmlns:mc="http://schemas.openxmlformats.org/markup-compatibility/2006" xmlns:p14="http://schemas.microsoft.com/office/powerpoint/2010/main">
    <mc:Choice Requires="p14">
      <p:transition spd="slow" p14:dur="2000" advTm="22585"/>
    </mc:Choice>
    <mc:Fallback xmlns="">
      <p:transition spd="slow" advTm="2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535856" y="322008"/>
            <a:ext cx="9058981" cy="596326"/>
          </a:xfrm>
        </p:spPr>
        <p:txBody>
          <a:bodyPr>
            <a:noAutofit/>
          </a:bodyPr>
          <a:lstStyle/>
          <a:p>
            <a:pPr>
              <a:defRPr/>
            </a:pPr>
            <a:r>
              <a:rPr lang="en-US" sz="3200" dirty="0">
                <a:latin typeface="+mn-lt"/>
                <a:cs typeface="Arial" charset="0"/>
              </a:rPr>
              <a:t>SST can be measured with infrared and microwave sensors</a:t>
            </a:r>
            <a:endParaRPr lang="en-US" sz="3200" i="1" dirty="0">
              <a:latin typeface="+mn-lt"/>
              <a:cs typeface="Arial" charset="0"/>
            </a:endParaRPr>
          </a:p>
        </p:txBody>
      </p:sp>
      <p:pic>
        <p:nvPicPr>
          <p:cNvPr id="3" name="Picture 2"/>
          <p:cNvPicPr>
            <a:picLocks noChangeAspect="1"/>
          </p:cNvPicPr>
          <p:nvPr/>
        </p:nvPicPr>
        <p:blipFill>
          <a:blip r:embed="rId5"/>
          <a:stretch>
            <a:fillRect/>
          </a:stretch>
        </p:blipFill>
        <p:spPr>
          <a:xfrm>
            <a:off x="1359058" y="1563369"/>
            <a:ext cx="4552661" cy="3181721"/>
          </a:xfrm>
          <a:prstGeom prst="rect">
            <a:avLst/>
          </a:prstGeom>
        </p:spPr>
      </p:pic>
      <p:pic>
        <p:nvPicPr>
          <p:cNvPr id="4" name="Picture 3"/>
          <p:cNvPicPr>
            <a:picLocks noChangeAspect="1"/>
          </p:cNvPicPr>
          <p:nvPr/>
        </p:nvPicPr>
        <p:blipFill>
          <a:blip r:embed="rId6"/>
          <a:stretch>
            <a:fillRect/>
          </a:stretch>
        </p:blipFill>
        <p:spPr>
          <a:xfrm>
            <a:off x="6220370" y="1596707"/>
            <a:ext cx="4556757" cy="3167433"/>
          </a:xfrm>
          <a:prstGeom prst="rect">
            <a:avLst/>
          </a:prstGeom>
        </p:spPr>
      </p:pic>
      <p:sp>
        <p:nvSpPr>
          <p:cNvPr id="5" name="TextBox 4"/>
          <p:cNvSpPr txBox="1"/>
          <p:nvPr/>
        </p:nvSpPr>
        <p:spPr>
          <a:xfrm flipH="1">
            <a:off x="2124894" y="1147381"/>
            <a:ext cx="3329138" cy="400110"/>
          </a:xfrm>
          <a:prstGeom prst="rect">
            <a:avLst/>
          </a:prstGeom>
          <a:noFill/>
        </p:spPr>
        <p:txBody>
          <a:bodyPr wrap="square" rtlCol="0">
            <a:spAutoFit/>
          </a:bodyPr>
          <a:lstStyle/>
          <a:p>
            <a:pPr algn="ctr"/>
            <a:r>
              <a:rPr lang="en-US" sz="2000" dirty="0">
                <a:solidFill>
                  <a:schemeClr val="tx2"/>
                </a:solidFill>
              </a:rPr>
              <a:t>3-day Aqua MODIS (Infrared)</a:t>
            </a:r>
          </a:p>
        </p:txBody>
      </p:sp>
      <p:sp>
        <p:nvSpPr>
          <p:cNvPr id="9" name="TextBox 8"/>
          <p:cNvSpPr txBox="1"/>
          <p:nvPr/>
        </p:nvSpPr>
        <p:spPr>
          <a:xfrm flipH="1">
            <a:off x="6748757" y="1121093"/>
            <a:ext cx="3325827" cy="400110"/>
          </a:xfrm>
          <a:prstGeom prst="rect">
            <a:avLst/>
          </a:prstGeom>
          <a:noFill/>
        </p:spPr>
        <p:txBody>
          <a:bodyPr wrap="square" rtlCol="0">
            <a:spAutoFit/>
          </a:bodyPr>
          <a:lstStyle/>
          <a:p>
            <a:pPr algn="ctr"/>
            <a:r>
              <a:rPr lang="es-ES" sz="2000" dirty="0">
                <a:solidFill>
                  <a:schemeClr val="tx2"/>
                </a:solidFill>
              </a:rPr>
              <a:t>3-day </a:t>
            </a:r>
            <a:r>
              <a:rPr lang="es-ES" sz="2000" dirty="0" err="1">
                <a:solidFill>
                  <a:schemeClr val="tx2"/>
                </a:solidFill>
              </a:rPr>
              <a:t>Aqua</a:t>
            </a:r>
            <a:r>
              <a:rPr lang="es-ES" sz="2000" dirty="0">
                <a:solidFill>
                  <a:schemeClr val="tx2"/>
                </a:solidFill>
              </a:rPr>
              <a:t> AMSR-E (</a:t>
            </a:r>
            <a:r>
              <a:rPr lang="es-ES" sz="2000" dirty="0" err="1">
                <a:solidFill>
                  <a:schemeClr val="tx2"/>
                </a:solidFill>
              </a:rPr>
              <a:t>Microwave</a:t>
            </a:r>
            <a:r>
              <a:rPr lang="es-ES" sz="2000" dirty="0">
                <a:solidFill>
                  <a:schemeClr val="tx2"/>
                </a:solidFill>
              </a:rPr>
              <a:t>)</a:t>
            </a:r>
            <a:endParaRPr lang="en-US" sz="2000" dirty="0">
              <a:solidFill>
                <a:schemeClr val="tx2"/>
              </a:solidFill>
            </a:endParaRPr>
          </a:p>
        </p:txBody>
      </p:sp>
      <p:sp>
        <p:nvSpPr>
          <p:cNvPr id="7" name="TextBox 6"/>
          <p:cNvSpPr txBox="1"/>
          <p:nvPr/>
        </p:nvSpPr>
        <p:spPr>
          <a:xfrm>
            <a:off x="1364862" y="4885364"/>
            <a:ext cx="2709396" cy="795859"/>
          </a:xfrm>
          <a:prstGeom prst="rect">
            <a:avLst/>
          </a:prstGeom>
          <a:noFill/>
        </p:spPr>
        <p:txBody>
          <a:bodyPr wrap="none" rtlCol="0">
            <a:spAutoFit/>
          </a:bodyPr>
          <a:lstStyle/>
          <a:p>
            <a:pPr>
              <a:lnSpc>
                <a:spcPct val="120000"/>
              </a:lnSpc>
            </a:pPr>
            <a:r>
              <a:rPr lang="en-US" sz="2000" dirty="0"/>
              <a:t>0.025º (~2.5 km) resolution</a:t>
            </a:r>
          </a:p>
          <a:p>
            <a:pPr>
              <a:lnSpc>
                <a:spcPct val="120000"/>
              </a:lnSpc>
            </a:pPr>
            <a:r>
              <a:rPr lang="en-US" sz="2000" dirty="0"/>
              <a:t>No data under clouds</a:t>
            </a:r>
          </a:p>
        </p:txBody>
      </p:sp>
      <p:sp>
        <p:nvSpPr>
          <p:cNvPr id="11" name="TextBox 10"/>
          <p:cNvSpPr txBox="1"/>
          <p:nvPr/>
        </p:nvSpPr>
        <p:spPr>
          <a:xfrm>
            <a:off x="6344451" y="4828727"/>
            <a:ext cx="2919389" cy="1165191"/>
          </a:xfrm>
          <a:prstGeom prst="rect">
            <a:avLst/>
          </a:prstGeom>
          <a:noFill/>
        </p:spPr>
        <p:txBody>
          <a:bodyPr wrap="none" rtlCol="0">
            <a:spAutoFit/>
          </a:bodyPr>
          <a:lstStyle/>
          <a:p>
            <a:pPr>
              <a:lnSpc>
                <a:spcPct val="120000"/>
              </a:lnSpc>
            </a:pPr>
            <a:r>
              <a:rPr lang="en-US" sz="2000" dirty="0"/>
              <a:t>0.25º (~25 km) resolution</a:t>
            </a:r>
          </a:p>
          <a:p>
            <a:pPr>
              <a:lnSpc>
                <a:spcPct val="120000"/>
              </a:lnSpc>
            </a:pPr>
            <a:r>
              <a:rPr lang="en-US" sz="2000" dirty="0"/>
              <a:t>Can see through most clouds</a:t>
            </a:r>
          </a:p>
          <a:p>
            <a:pPr>
              <a:lnSpc>
                <a:spcPct val="120000"/>
              </a:lnSpc>
            </a:pPr>
            <a:r>
              <a:rPr lang="en-US" sz="2000" dirty="0"/>
              <a:t>No data close to the coast</a:t>
            </a:r>
          </a:p>
        </p:txBody>
      </p:sp>
      <p:sp>
        <p:nvSpPr>
          <p:cNvPr id="10"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CoastWatch Satellite Course                                      http://coastwatch.noaa.gov</a:t>
            </a:r>
          </a:p>
        </p:txBody>
      </p:sp>
      <p:pic>
        <p:nvPicPr>
          <p:cNvPr id="6" name="Audio 5">
            <a:hlinkClick r:id="" action="ppaction://media"/>
            <a:extLst>
              <a:ext uri="{FF2B5EF4-FFF2-40B4-BE49-F238E27FC236}">
                <a16:creationId xmlns:a16="http://schemas.microsoft.com/office/drawing/2014/main" id="{CD97E630-F98C-B147-BFBA-17F602096C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7179863"/>
      </p:ext>
    </p:extLst>
  </p:cSld>
  <p:clrMapOvr>
    <a:masterClrMapping/>
  </p:clrMapOvr>
  <mc:AlternateContent xmlns:mc="http://schemas.openxmlformats.org/markup-compatibility/2006" xmlns:p14="http://schemas.microsoft.com/office/powerpoint/2010/main">
    <mc:Choice Requires="p14">
      <p:transition spd="slow" p14:dur="2000" advTm="24921"/>
    </mc:Choice>
    <mc:Fallback xmlns="">
      <p:transition spd="slow" advTm="2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72095" y="316002"/>
            <a:ext cx="8077200" cy="596326"/>
          </a:xfrm>
        </p:spPr>
        <p:txBody>
          <a:bodyPr>
            <a:noAutofit/>
          </a:bodyPr>
          <a:lstStyle/>
          <a:p>
            <a:pPr>
              <a:defRPr/>
            </a:pPr>
            <a:r>
              <a:rPr lang="en-US" sz="3200">
                <a:latin typeface="+mn-lt"/>
                <a:cs typeface="Arial" charset="0"/>
              </a:rPr>
              <a:t>Characteristics of SST measurements</a:t>
            </a:r>
            <a:endParaRPr lang="en-US" sz="3200" i="1">
              <a:latin typeface="+mn-lt"/>
              <a:cs typeface="Arial" charset="0"/>
            </a:endParaRPr>
          </a:p>
        </p:txBody>
      </p:sp>
      <p:sp>
        <p:nvSpPr>
          <p:cNvPr id="14" name="Text Box 6"/>
          <p:cNvSpPr txBox="1">
            <a:spLocks noChangeArrowheads="1"/>
          </p:cNvSpPr>
          <p:nvPr/>
        </p:nvSpPr>
        <p:spPr bwMode="auto">
          <a:xfrm>
            <a:off x="9115144" y="6011911"/>
            <a:ext cx="2728513" cy="338498"/>
          </a:xfrm>
          <a:prstGeom prst="rect">
            <a:avLst/>
          </a:prstGeom>
          <a:noFill/>
          <a:ln w="9525">
            <a:noFill/>
            <a:miter lim="800000"/>
            <a:headEnd/>
            <a:tailEnd/>
          </a:ln>
        </p:spPr>
        <p:txBody>
          <a:bodyPr wrap="square" lIns="91379" tIns="45692" rIns="91379" bIns="45692">
            <a:prstTxWarp prst="textNoShape">
              <a:avLst/>
            </a:prstTxWarp>
            <a:spAutoFit/>
          </a:bodyPr>
          <a:lstStyle/>
          <a:p>
            <a:pPr algn="l">
              <a:spcBef>
                <a:spcPct val="50000"/>
              </a:spcBef>
            </a:pPr>
            <a:r>
              <a:rPr lang="en-US" sz="1600">
                <a:solidFill>
                  <a:srgbClr val="000000"/>
                </a:solidFill>
              </a:rPr>
              <a:t>Adapted from Donlon et al, 2007</a:t>
            </a:r>
          </a:p>
        </p:txBody>
      </p:sp>
      <p:sp>
        <p:nvSpPr>
          <p:cNvPr id="5"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graphicFrame>
        <p:nvGraphicFramePr>
          <p:cNvPr id="7" name="Table 6">
            <a:extLst>
              <a:ext uri="{FF2B5EF4-FFF2-40B4-BE49-F238E27FC236}">
                <a16:creationId xmlns:a16="http://schemas.microsoft.com/office/drawing/2014/main" id="{69E2F8C0-E957-0542-9258-AD5F47D62FA4}"/>
              </a:ext>
            </a:extLst>
          </p:cNvPr>
          <p:cNvGraphicFramePr>
            <a:graphicFrameLocks noGrp="1"/>
          </p:cNvGraphicFramePr>
          <p:nvPr>
            <p:extLst>
              <p:ext uri="{D42A27DB-BD31-4B8C-83A1-F6EECF244321}">
                <p14:modId xmlns:p14="http://schemas.microsoft.com/office/powerpoint/2010/main" val="3981591111"/>
              </p:ext>
            </p:extLst>
          </p:nvPr>
        </p:nvGraphicFramePr>
        <p:xfrm>
          <a:off x="794717" y="1767234"/>
          <a:ext cx="10481602" cy="2316480"/>
        </p:xfrm>
        <a:graphic>
          <a:graphicData uri="http://schemas.openxmlformats.org/drawingml/2006/table">
            <a:tbl>
              <a:tblPr firstRow="1" bandRow="1">
                <a:tableStyleId>{C083E6E3-FA7D-4D7B-A595-EF9225AFEA82}</a:tableStyleId>
              </a:tblPr>
              <a:tblGrid>
                <a:gridCol w="1425969">
                  <a:extLst>
                    <a:ext uri="{9D8B030D-6E8A-4147-A177-3AD203B41FA5}">
                      <a16:colId xmlns:a16="http://schemas.microsoft.com/office/drawing/2014/main" val="1187653876"/>
                    </a:ext>
                  </a:extLst>
                </a:gridCol>
                <a:gridCol w="1267865">
                  <a:extLst>
                    <a:ext uri="{9D8B030D-6E8A-4147-A177-3AD203B41FA5}">
                      <a16:colId xmlns:a16="http://schemas.microsoft.com/office/drawing/2014/main" val="1533199102"/>
                    </a:ext>
                  </a:extLst>
                </a:gridCol>
                <a:gridCol w="1152605">
                  <a:extLst>
                    <a:ext uri="{9D8B030D-6E8A-4147-A177-3AD203B41FA5}">
                      <a16:colId xmlns:a16="http://schemas.microsoft.com/office/drawing/2014/main" val="1917342602"/>
                    </a:ext>
                  </a:extLst>
                </a:gridCol>
                <a:gridCol w="1329338">
                  <a:extLst>
                    <a:ext uri="{9D8B030D-6E8A-4147-A177-3AD203B41FA5}">
                      <a16:colId xmlns:a16="http://schemas.microsoft.com/office/drawing/2014/main" val="794196579"/>
                    </a:ext>
                  </a:extLst>
                </a:gridCol>
                <a:gridCol w="1459967">
                  <a:extLst>
                    <a:ext uri="{9D8B030D-6E8A-4147-A177-3AD203B41FA5}">
                      <a16:colId xmlns:a16="http://schemas.microsoft.com/office/drawing/2014/main" val="3235792932"/>
                    </a:ext>
                  </a:extLst>
                </a:gridCol>
                <a:gridCol w="1221761">
                  <a:extLst>
                    <a:ext uri="{9D8B030D-6E8A-4147-A177-3AD203B41FA5}">
                      <a16:colId xmlns:a16="http://schemas.microsoft.com/office/drawing/2014/main" val="3999162314"/>
                    </a:ext>
                  </a:extLst>
                </a:gridCol>
                <a:gridCol w="1252497">
                  <a:extLst>
                    <a:ext uri="{9D8B030D-6E8A-4147-A177-3AD203B41FA5}">
                      <a16:colId xmlns:a16="http://schemas.microsoft.com/office/drawing/2014/main" val="2119635232"/>
                    </a:ext>
                  </a:extLst>
                </a:gridCol>
                <a:gridCol w="1371600">
                  <a:extLst>
                    <a:ext uri="{9D8B030D-6E8A-4147-A177-3AD203B41FA5}">
                      <a16:colId xmlns:a16="http://schemas.microsoft.com/office/drawing/2014/main" val="4256955496"/>
                    </a:ext>
                  </a:extLst>
                </a:gridCol>
              </a:tblGrid>
              <a:tr h="370840">
                <a:tc>
                  <a:txBody>
                    <a:bodyPr/>
                    <a:lstStyle/>
                    <a:p>
                      <a:pPr algn="ctr"/>
                      <a:r>
                        <a:rPr lang="en-US"/>
                        <a:t>Orbit</a:t>
                      </a:r>
                    </a:p>
                  </a:txBody>
                  <a:tcPr>
                    <a:solidFill>
                      <a:srgbClr val="E9E9E9"/>
                    </a:solidFill>
                  </a:tcPr>
                </a:tc>
                <a:tc>
                  <a:txBody>
                    <a:bodyPr/>
                    <a:lstStyle/>
                    <a:p>
                      <a:pPr algn="ctr"/>
                      <a:r>
                        <a:rPr lang="en-US"/>
                        <a:t>Wavelength</a:t>
                      </a:r>
                    </a:p>
                    <a:p>
                      <a:pPr algn="ctr"/>
                      <a:r>
                        <a:rPr lang="en-US"/>
                        <a:t>Band</a:t>
                      </a:r>
                    </a:p>
                  </a:txBody>
                  <a:tcPr>
                    <a:solidFill>
                      <a:srgbClr val="E9E9E9"/>
                    </a:solidFill>
                  </a:tcPr>
                </a:tc>
                <a:tc>
                  <a:txBody>
                    <a:bodyPr/>
                    <a:lstStyle/>
                    <a:p>
                      <a:pPr algn="ctr"/>
                      <a:r>
                        <a:rPr lang="en-US"/>
                        <a:t>Coverage</a:t>
                      </a:r>
                    </a:p>
                  </a:txBody>
                  <a:tcPr>
                    <a:solidFill>
                      <a:srgbClr val="E9E9E9"/>
                    </a:solidFill>
                  </a:tcPr>
                </a:tc>
                <a:tc>
                  <a:txBody>
                    <a:bodyPr/>
                    <a:lstStyle/>
                    <a:p>
                      <a:pPr algn="ctr"/>
                      <a:r>
                        <a:rPr lang="en-US"/>
                        <a:t>Spatial</a:t>
                      </a:r>
                      <a:br>
                        <a:rPr lang="en-US"/>
                      </a:br>
                      <a:r>
                        <a:rPr lang="en-US"/>
                        <a:t>Resolution</a:t>
                      </a:r>
                    </a:p>
                  </a:txBody>
                  <a:tcPr>
                    <a:solidFill>
                      <a:srgbClr val="E9E9E9"/>
                    </a:solidFill>
                  </a:tcPr>
                </a:tc>
                <a:tc>
                  <a:txBody>
                    <a:bodyPr/>
                    <a:lstStyle/>
                    <a:p>
                      <a:pPr algn="ctr"/>
                      <a:r>
                        <a:rPr lang="en-US"/>
                        <a:t>Temporal</a:t>
                      </a:r>
                      <a:br>
                        <a:rPr lang="en-US"/>
                      </a:br>
                      <a:r>
                        <a:rPr lang="en-US"/>
                        <a:t>Resolution</a:t>
                      </a:r>
                    </a:p>
                  </a:txBody>
                  <a:tcPr>
                    <a:solidFill>
                      <a:srgbClr val="E9E9E9"/>
                    </a:solidFill>
                  </a:tcPr>
                </a:tc>
                <a:tc>
                  <a:txBody>
                    <a:bodyPr/>
                    <a:lstStyle/>
                    <a:p>
                      <a:pPr algn="ctr"/>
                      <a:r>
                        <a:rPr lang="en-US"/>
                        <a:t>Accuracy</a:t>
                      </a:r>
                      <a:br>
                        <a:rPr lang="en-US"/>
                      </a:br>
                      <a:r>
                        <a:rPr lang="en-US"/>
                        <a:t>(</a:t>
                      </a:r>
                      <a:r>
                        <a:rPr lang="en-US" baseline="30000"/>
                        <a:t>0</a:t>
                      </a:r>
                      <a:r>
                        <a:rPr lang="en-US"/>
                        <a:t> K)</a:t>
                      </a:r>
                    </a:p>
                  </a:txBody>
                  <a:tcPr>
                    <a:solidFill>
                      <a:srgbClr val="E9E9E9"/>
                    </a:solidFill>
                  </a:tcPr>
                </a:tc>
                <a:tc>
                  <a:txBody>
                    <a:bodyPr/>
                    <a:lstStyle/>
                    <a:p>
                      <a:pPr algn="ctr"/>
                      <a:r>
                        <a:rPr lang="en-US"/>
                        <a:t>Penetration</a:t>
                      </a:r>
                      <a:br>
                        <a:rPr lang="en-US"/>
                      </a:br>
                      <a:r>
                        <a:rPr lang="en-US"/>
                        <a:t>Depth</a:t>
                      </a:r>
                    </a:p>
                  </a:txBody>
                  <a:tcPr>
                    <a:solidFill>
                      <a:srgbClr val="E9E9E9"/>
                    </a:solidFill>
                  </a:tcPr>
                </a:tc>
                <a:tc>
                  <a:txBody>
                    <a:bodyPr/>
                    <a:lstStyle/>
                    <a:p>
                      <a:pPr algn="ctr"/>
                      <a:r>
                        <a:rPr lang="en-US"/>
                        <a:t>Cloud</a:t>
                      </a:r>
                      <a:br>
                        <a:rPr lang="en-US"/>
                      </a:br>
                      <a:r>
                        <a:rPr lang="en-US"/>
                        <a:t>Effect</a:t>
                      </a:r>
                    </a:p>
                  </a:txBody>
                  <a:tcPr>
                    <a:solidFill>
                      <a:srgbClr val="E9E9E9"/>
                    </a:solidFill>
                  </a:tcPr>
                </a:tc>
                <a:extLst>
                  <a:ext uri="{0D108BD9-81ED-4DB2-BD59-A6C34878D82A}">
                    <a16:rowId xmlns:a16="http://schemas.microsoft.com/office/drawing/2014/main" val="1190279607"/>
                  </a:ext>
                </a:extLst>
              </a:tr>
              <a:tr h="548640">
                <a:tc>
                  <a:txBody>
                    <a:bodyPr/>
                    <a:lstStyle/>
                    <a:p>
                      <a:pPr algn="ctr"/>
                      <a:r>
                        <a:rPr lang="en-US"/>
                        <a:t>Polar</a:t>
                      </a:r>
                    </a:p>
                  </a:txBody>
                  <a:tcPr anchor="ctr">
                    <a:solidFill>
                      <a:schemeClr val="bg1">
                        <a:alpha val="20000"/>
                      </a:schemeClr>
                    </a:solidFill>
                  </a:tcPr>
                </a:tc>
                <a:tc>
                  <a:txBody>
                    <a:bodyPr/>
                    <a:lstStyle/>
                    <a:p>
                      <a:pPr algn="ctr"/>
                      <a:r>
                        <a:rPr lang="en-US"/>
                        <a:t>Infrared</a:t>
                      </a:r>
                    </a:p>
                  </a:txBody>
                  <a:tcPr anchor="ctr">
                    <a:solidFill>
                      <a:schemeClr val="bg1">
                        <a:alpha val="20000"/>
                      </a:schemeClr>
                    </a:solidFill>
                  </a:tcPr>
                </a:tc>
                <a:tc>
                  <a:txBody>
                    <a:bodyPr/>
                    <a:lstStyle/>
                    <a:p>
                      <a:pPr algn="ctr"/>
                      <a:r>
                        <a:rPr lang="en-US"/>
                        <a:t>Global</a:t>
                      </a:r>
                    </a:p>
                  </a:txBody>
                  <a:tcPr anchor="ctr">
                    <a:solidFill>
                      <a:schemeClr val="bg1">
                        <a:alpha val="20000"/>
                      </a:schemeClr>
                    </a:solidFill>
                  </a:tcPr>
                </a:tc>
                <a:tc>
                  <a:txBody>
                    <a:bodyPr/>
                    <a:lstStyle/>
                    <a:p>
                      <a:pPr algn="ctr"/>
                      <a:r>
                        <a:rPr lang="en-US"/>
                        <a:t>1 - 4 km</a:t>
                      </a:r>
                    </a:p>
                  </a:txBody>
                  <a:tcPr anchor="ctr">
                    <a:solidFill>
                      <a:schemeClr val="bg1">
                        <a:alpha val="20000"/>
                      </a:schemeClr>
                    </a:solidFill>
                  </a:tcPr>
                </a:tc>
                <a:tc>
                  <a:txBody>
                    <a:bodyPr/>
                    <a:lstStyle/>
                    <a:p>
                      <a:pPr algn="ctr"/>
                      <a:r>
                        <a:rPr lang="en-US"/>
                        <a:t>12 </a:t>
                      </a:r>
                      <a:r>
                        <a:rPr lang="en-US" err="1"/>
                        <a:t>hrs</a:t>
                      </a:r>
                      <a:r>
                        <a:rPr lang="en-US"/>
                        <a:t> - 3 days</a:t>
                      </a:r>
                    </a:p>
                  </a:txBody>
                  <a:tcPr anchor="ctr">
                    <a:solidFill>
                      <a:schemeClr val="bg1">
                        <a:alpha val="20000"/>
                      </a:schemeClr>
                    </a:solidFill>
                  </a:tcPr>
                </a:tc>
                <a:tc>
                  <a:txBody>
                    <a:bodyPr/>
                    <a:lstStyle/>
                    <a:p>
                      <a:pPr algn="ctr"/>
                      <a:r>
                        <a:rPr lang="en-US"/>
                        <a:t>0.4-0.6</a:t>
                      </a:r>
                    </a:p>
                  </a:txBody>
                  <a:tcPr anchor="ctr">
                    <a:solidFill>
                      <a:schemeClr val="bg1">
                        <a:alpha val="20000"/>
                      </a:schemeClr>
                    </a:solidFill>
                  </a:tcPr>
                </a:tc>
                <a:tc>
                  <a:txBody>
                    <a:bodyPr/>
                    <a:lstStyle/>
                    <a:p>
                      <a:pPr algn="ctr"/>
                      <a:r>
                        <a:rPr lang="en-US"/>
                        <a:t>~ 20 um</a:t>
                      </a:r>
                    </a:p>
                  </a:txBody>
                  <a:tcPr anchor="ctr">
                    <a:solidFill>
                      <a:schemeClr val="bg1">
                        <a:alpha val="20000"/>
                      </a:schemeClr>
                    </a:solidFill>
                  </a:tcPr>
                </a:tc>
                <a:tc>
                  <a:txBody>
                    <a:bodyPr/>
                    <a:lstStyle/>
                    <a:p>
                      <a:pPr algn="ctr"/>
                      <a:r>
                        <a:rPr lang="en-US"/>
                        <a:t>Blocked</a:t>
                      </a:r>
                    </a:p>
                  </a:txBody>
                  <a:tcPr anchor="ctr">
                    <a:solidFill>
                      <a:schemeClr val="bg1">
                        <a:alpha val="20000"/>
                      </a:schemeClr>
                    </a:solidFill>
                  </a:tcPr>
                </a:tc>
                <a:extLst>
                  <a:ext uri="{0D108BD9-81ED-4DB2-BD59-A6C34878D82A}">
                    <a16:rowId xmlns:a16="http://schemas.microsoft.com/office/drawing/2014/main" val="1466955543"/>
                  </a:ext>
                </a:extLst>
              </a:tr>
              <a:tr h="548640">
                <a:tc>
                  <a:txBody>
                    <a:bodyPr/>
                    <a:lstStyle/>
                    <a:p>
                      <a:pPr algn="ctr"/>
                      <a:r>
                        <a:rPr lang="en-US"/>
                        <a:t>Geostationary</a:t>
                      </a:r>
                    </a:p>
                  </a:txBody>
                  <a:tcPr anchor="ctr">
                    <a:solidFill>
                      <a:schemeClr val="bg1">
                        <a:lumMod val="95000"/>
                      </a:schemeClr>
                    </a:solidFill>
                  </a:tcPr>
                </a:tc>
                <a:tc>
                  <a:txBody>
                    <a:bodyPr/>
                    <a:lstStyle/>
                    <a:p>
                      <a:pPr algn="ctr"/>
                      <a:r>
                        <a:rPr lang="en-US"/>
                        <a:t>Infrared</a:t>
                      </a:r>
                    </a:p>
                  </a:txBody>
                  <a:tcPr anchor="ctr">
                    <a:solidFill>
                      <a:schemeClr val="bg1">
                        <a:lumMod val="95000"/>
                      </a:schemeClr>
                    </a:solidFill>
                  </a:tcPr>
                </a:tc>
                <a:tc>
                  <a:txBody>
                    <a:bodyPr/>
                    <a:lstStyle/>
                    <a:p>
                      <a:pPr algn="ctr"/>
                      <a:r>
                        <a:rPr lang="en-US"/>
                        <a:t>Global</a:t>
                      </a:r>
                    </a:p>
                  </a:txBody>
                  <a:tcPr anchor="ctr">
                    <a:solidFill>
                      <a:schemeClr val="bg1">
                        <a:lumMod val="95000"/>
                      </a:schemeClr>
                    </a:solidFill>
                  </a:tcPr>
                </a:tc>
                <a:tc>
                  <a:txBody>
                    <a:bodyPr/>
                    <a:lstStyle/>
                    <a:p>
                      <a:pPr algn="ctr"/>
                      <a:r>
                        <a:rPr lang="en-US"/>
                        <a:t>2 - 4 km</a:t>
                      </a:r>
                    </a:p>
                  </a:txBody>
                  <a:tcPr anchor="ctr">
                    <a:solidFill>
                      <a:schemeClr val="bg1">
                        <a:lumMod val="95000"/>
                      </a:schemeClr>
                    </a:solidFill>
                  </a:tcPr>
                </a:tc>
                <a:tc>
                  <a:txBody>
                    <a:bodyPr/>
                    <a:lstStyle/>
                    <a:p>
                      <a:pPr algn="ctr"/>
                      <a:r>
                        <a:rPr lang="en-US"/>
                        <a:t>30 minutes</a:t>
                      </a:r>
                    </a:p>
                  </a:txBody>
                  <a:tcPr anchor="ctr">
                    <a:solidFill>
                      <a:schemeClr val="bg1">
                        <a:lumMod val="95000"/>
                      </a:schemeClr>
                    </a:solidFill>
                  </a:tcPr>
                </a:tc>
                <a:tc>
                  <a:txBody>
                    <a:bodyPr/>
                    <a:lstStyle/>
                    <a:p>
                      <a:pPr algn="ctr"/>
                      <a:r>
                        <a:rPr lang="en-US"/>
                        <a:t>0.4-0.6</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 20 um</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Blocked</a:t>
                      </a:r>
                    </a:p>
                  </a:txBody>
                  <a:tcPr anchor="ctr">
                    <a:solidFill>
                      <a:schemeClr val="bg1">
                        <a:lumMod val="95000"/>
                      </a:schemeClr>
                    </a:solidFill>
                  </a:tcPr>
                </a:tc>
                <a:extLst>
                  <a:ext uri="{0D108BD9-81ED-4DB2-BD59-A6C34878D82A}">
                    <a16:rowId xmlns:a16="http://schemas.microsoft.com/office/drawing/2014/main" val="4254388336"/>
                  </a:ext>
                </a:extLst>
              </a:tr>
              <a:tr h="548640">
                <a:tc>
                  <a:txBody>
                    <a:bodyPr/>
                    <a:lstStyle/>
                    <a:p>
                      <a:pPr algn="ctr"/>
                      <a:r>
                        <a:rPr lang="en-US"/>
                        <a:t>Polar</a:t>
                      </a:r>
                    </a:p>
                  </a:txBody>
                  <a:tcPr anchor="ctr">
                    <a:solidFill>
                      <a:schemeClr val="bg1">
                        <a:alpha val="20000"/>
                      </a:schemeClr>
                    </a:solidFill>
                  </a:tcPr>
                </a:tc>
                <a:tc>
                  <a:txBody>
                    <a:bodyPr/>
                    <a:lstStyle/>
                    <a:p>
                      <a:pPr algn="ctr"/>
                      <a:r>
                        <a:rPr lang="en-US"/>
                        <a:t>Microwave</a:t>
                      </a:r>
                    </a:p>
                  </a:txBody>
                  <a:tcPr anchor="ctr">
                    <a:solidFill>
                      <a:schemeClr val="bg1">
                        <a:alpha val="20000"/>
                      </a:schemeClr>
                    </a:solidFill>
                  </a:tcPr>
                </a:tc>
                <a:tc>
                  <a:txBody>
                    <a:bodyPr/>
                    <a:lstStyle/>
                    <a:p>
                      <a:pPr algn="ctr"/>
                      <a:r>
                        <a:rPr lang="en-US"/>
                        <a:t>Regional</a:t>
                      </a:r>
                    </a:p>
                  </a:txBody>
                  <a:tcPr anchor="ctr">
                    <a:solidFill>
                      <a:schemeClr val="bg1">
                        <a:alpha val="20000"/>
                      </a:schemeClr>
                    </a:solidFill>
                  </a:tcPr>
                </a:tc>
                <a:tc>
                  <a:txBody>
                    <a:bodyPr/>
                    <a:lstStyle/>
                    <a:p>
                      <a:pPr algn="ctr"/>
                      <a:r>
                        <a:rPr lang="en-US"/>
                        <a:t>25 - 50 km</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1 - 3 days</a:t>
                      </a:r>
                    </a:p>
                  </a:txBody>
                  <a:tcPr anchor="ctr">
                    <a:solidFill>
                      <a:schemeClr val="bg1">
                        <a:alpha val="20000"/>
                      </a:schemeClr>
                    </a:solidFill>
                  </a:tcPr>
                </a:tc>
                <a:tc>
                  <a:txBody>
                    <a:bodyPr/>
                    <a:lstStyle/>
                    <a:p>
                      <a:pPr algn="ctr"/>
                      <a:r>
                        <a:rPr lang="en-US"/>
                        <a:t>0.4-1.0</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2 mm</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Not Blocked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except heavy rain</a:t>
                      </a:r>
                    </a:p>
                  </a:txBody>
                  <a:tcPr anchor="ctr">
                    <a:solidFill>
                      <a:schemeClr val="bg1">
                        <a:alpha val="20000"/>
                      </a:schemeClr>
                    </a:solidFill>
                  </a:tcPr>
                </a:tc>
                <a:extLst>
                  <a:ext uri="{0D108BD9-81ED-4DB2-BD59-A6C34878D82A}">
                    <a16:rowId xmlns:a16="http://schemas.microsoft.com/office/drawing/2014/main" val="3088047503"/>
                  </a:ext>
                </a:extLst>
              </a:tr>
            </a:tbl>
          </a:graphicData>
        </a:graphic>
      </p:graphicFrame>
      <p:pic>
        <p:nvPicPr>
          <p:cNvPr id="3" name="Audio 2">
            <a:hlinkClick r:id="" action="ppaction://media"/>
            <a:extLst>
              <a:ext uri="{FF2B5EF4-FFF2-40B4-BE49-F238E27FC236}">
                <a16:creationId xmlns:a16="http://schemas.microsoft.com/office/drawing/2014/main" id="{35E607F8-B646-3747-BDD4-BE8668677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0306043"/>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257797" y="2957053"/>
            <a:ext cx="8077200" cy="596326"/>
          </a:xfrm>
        </p:spPr>
        <p:txBody>
          <a:bodyPr>
            <a:noAutofit/>
          </a:bodyPr>
          <a:lstStyle/>
          <a:p>
            <a:pPr algn="ctr">
              <a:defRPr/>
            </a:pPr>
            <a:r>
              <a:rPr lang="en-US" sz="4800" b="1">
                <a:cs typeface="Arial" charset="0"/>
              </a:rPr>
              <a:t>Measurements of SST </a:t>
            </a:r>
            <a:br>
              <a:rPr lang="en-US" sz="4800" b="1">
                <a:cs typeface="Arial" charset="0"/>
              </a:rPr>
            </a:br>
            <a:r>
              <a:rPr lang="en-US" sz="4800" b="1">
                <a:cs typeface="Arial" charset="0"/>
              </a:rPr>
              <a:t>in the infrared</a:t>
            </a:r>
            <a:endParaRPr lang="en-US" sz="4800" b="1" i="1">
              <a:latin typeface="+mn-lt"/>
              <a:cs typeface="Arial" charset="0"/>
            </a:endParaRPr>
          </a:p>
        </p:txBody>
      </p:sp>
      <p:sp>
        <p:nvSpPr>
          <p:cNvPr id="2" name="Rectangle 1"/>
          <p:cNvSpPr/>
          <p:nvPr/>
        </p:nvSpPr>
        <p:spPr>
          <a:xfrm>
            <a:off x="2735743" y="5023400"/>
            <a:ext cx="8026556" cy="936538"/>
          </a:xfrm>
          <a:prstGeom prst="rect">
            <a:avLst/>
          </a:prstGeom>
        </p:spPr>
        <p:txBody>
          <a:bodyPr wrap="none">
            <a:spAutoFit/>
          </a:bodyPr>
          <a:lstStyle/>
          <a:p>
            <a:pPr>
              <a:lnSpc>
                <a:spcPct val="120000"/>
              </a:lnSpc>
              <a:buClr>
                <a:srgbClr val="000099"/>
              </a:buClr>
            </a:pPr>
            <a:r>
              <a:rPr lang="en-US" sz="2400" dirty="0">
                <a:cs typeface="Arial" pitchFamily="34" charset="0"/>
              </a:rPr>
              <a:t>SST has been measured accurately in the infrared since 1978</a:t>
            </a:r>
          </a:p>
          <a:p>
            <a:pPr>
              <a:lnSpc>
                <a:spcPct val="120000"/>
              </a:lnSpc>
              <a:buClr>
                <a:srgbClr val="000099"/>
              </a:buClr>
            </a:pPr>
            <a:r>
              <a:rPr lang="en-US" sz="2400" dirty="0">
                <a:cs typeface="Arial" pitchFamily="34" charset="0"/>
              </a:rPr>
              <a:t>Measurements are made in both polar orbit and geosynchronous orbit</a:t>
            </a:r>
          </a:p>
        </p:txBody>
      </p:sp>
      <p:sp>
        <p:nvSpPr>
          <p:cNvPr id="4"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a:t>NOAA </a:t>
            </a:r>
            <a:r>
              <a:rPr lang="en-US" err="1"/>
              <a:t>CoastWatch</a:t>
            </a:r>
            <a:r>
              <a:rPr lang="en-US"/>
              <a:t> Satellite Course                                      http://coastwatch.noaa.gov</a:t>
            </a:r>
          </a:p>
        </p:txBody>
      </p:sp>
      <p:pic>
        <p:nvPicPr>
          <p:cNvPr id="3" name="Audio 2">
            <a:hlinkClick r:id="" action="ppaction://media"/>
            <a:extLst>
              <a:ext uri="{FF2B5EF4-FFF2-40B4-BE49-F238E27FC236}">
                <a16:creationId xmlns:a16="http://schemas.microsoft.com/office/drawing/2014/main" id="{026D280D-8FB5-2C4D-A4E5-0D13BD8A5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3588694"/>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
</p:tagLst>
</file>

<file path=ppt/tags/tag2.xml><?xml version="1.0" encoding="utf-8"?>
<p:tagLst xmlns:a="http://schemas.openxmlformats.org/drawingml/2006/main" xmlns:r="http://schemas.openxmlformats.org/officeDocument/2006/relationships" xmlns:p="http://schemas.openxmlformats.org/presentationml/2006/main">
  <p:tag name="TIMING" val="|5.8|6.6"/>
</p:tagLst>
</file>

<file path=ppt/tags/tag3.xml><?xml version="1.0" encoding="utf-8"?>
<p:tagLst xmlns:a="http://schemas.openxmlformats.org/drawingml/2006/main" xmlns:r="http://schemas.openxmlformats.org/officeDocument/2006/relationships" xmlns:p="http://schemas.openxmlformats.org/presentationml/2006/main">
  <p:tag name="TIMING" val="|31.4|28.2"/>
</p:tagLst>
</file>

<file path=ppt/theme/theme1.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123683</TotalTime>
  <Words>4469</Words>
  <Application>Microsoft Office PowerPoint</Application>
  <PresentationFormat>Widescreen</PresentationFormat>
  <Paragraphs>478</Paragraphs>
  <Slides>33</Slides>
  <Notes>33</Notes>
  <HiddenSlides>0</HiddenSlides>
  <MMClips>34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ＭＳ Ｐゴシック</vt:lpstr>
      <vt:lpstr>Arial</vt:lpstr>
      <vt:lpstr>Arial Narrow</vt:lpstr>
      <vt:lpstr>Arial Narrow Bold</vt:lpstr>
      <vt:lpstr>Calibri</vt:lpstr>
      <vt:lpstr>Helvetica</vt:lpstr>
      <vt:lpstr>Times New Roman</vt:lpstr>
      <vt:lpstr>Wingdings</vt:lpstr>
      <vt:lpstr>1_NOAA Title Options</vt:lpstr>
      <vt:lpstr>1_Custom Design</vt:lpstr>
      <vt:lpstr>Sea Surface Temperature  NOAA CoastWatch Satellite Course </vt:lpstr>
      <vt:lpstr>PowerPoint Presentation</vt:lpstr>
      <vt:lpstr>Topics covered in this presentation</vt:lpstr>
      <vt:lpstr>PowerPoint Presentation</vt:lpstr>
      <vt:lpstr>What is SST?</vt:lpstr>
      <vt:lpstr>Foundation SST is not influenced by diurnal solar heating</vt:lpstr>
      <vt:lpstr>SST can be measured with infrared and microwave sensors</vt:lpstr>
      <vt:lpstr>Characteristics of SST measurements</vt:lpstr>
      <vt:lpstr>Measurements of SST  in the infrared</vt:lpstr>
      <vt:lpstr>Reminder: Infrared passes through narrow atmospheric windows </vt:lpstr>
      <vt:lpstr>Reminder: Black bodies</vt:lpstr>
      <vt:lpstr>Reminder: The atmosphere alters the EMR signal</vt:lpstr>
      <vt:lpstr>The influence of the atmosphere on EMR attenuation </vt:lpstr>
      <vt:lpstr>Clouds attenuate the infrared signal</vt:lpstr>
      <vt:lpstr>Addition influence of the atmosphere in the infrared signal </vt:lpstr>
      <vt:lpstr>Water vapor complicates temperature deficit corrections</vt:lpstr>
      <vt:lpstr>Measurements of SST in the infrared - summary</vt:lpstr>
      <vt:lpstr>PowerPoint Presentation</vt:lpstr>
      <vt:lpstr>Measurements of SST  in the microwaves</vt:lpstr>
      <vt:lpstr>Reminder: Atmospheric windows</vt:lpstr>
      <vt:lpstr>Characteristics of microwave sensors</vt:lpstr>
      <vt:lpstr>Characteristics of microwave sensors (continued)</vt:lpstr>
      <vt:lpstr>Instruments measuring SST using microwave sensors</vt:lpstr>
      <vt:lpstr>Reminder: Levels of Data</vt:lpstr>
      <vt:lpstr>PowerPoint Presentation</vt:lpstr>
      <vt:lpstr>Characteristics of some popular SST L4 products</vt:lpstr>
      <vt:lpstr>NOAA Geo-Polar Blended SST</vt:lpstr>
      <vt:lpstr>Multiscale Ultra-high Resolution (MUR) SST</vt:lpstr>
      <vt:lpstr>PowerPoint Presentation</vt:lpstr>
      <vt:lpstr>PowerPoint Presentation</vt:lpstr>
      <vt:lpstr>PowerPoint Presentation</vt:lpstr>
      <vt:lpstr>Review important concepts for satellite SST measurements</vt:lpstr>
      <vt:lpstr>NOAA CoastWatch Satellite Course - Narrated Presentations </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Melanie Abecassis</cp:lastModifiedBy>
  <cp:revision>722</cp:revision>
  <cp:lastPrinted>2019-02-25T19:13:39Z</cp:lastPrinted>
  <dcterms:created xsi:type="dcterms:W3CDTF">2014-05-07T21:32:41Z</dcterms:created>
  <dcterms:modified xsi:type="dcterms:W3CDTF">2020-10-20T20:54:52Z</dcterms:modified>
</cp:coreProperties>
</file>