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662" r:id="rId2"/>
  </p:sldMasterIdLst>
  <p:notesMasterIdLst>
    <p:notesMasterId r:id="rId35"/>
  </p:notesMasterIdLst>
  <p:handoutMasterIdLst>
    <p:handoutMasterId r:id="rId36"/>
  </p:handoutMasterIdLst>
  <p:sldIdLst>
    <p:sldId id="562" r:id="rId3"/>
    <p:sldId id="523" r:id="rId4"/>
    <p:sldId id="620" r:id="rId5"/>
    <p:sldId id="618" r:id="rId6"/>
    <p:sldId id="619" r:id="rId7"/>
    <p:sldId id="587" r:id="rId8"/>
    <p:sldId id="609" r:id="rId9"/>
    <p:sldId id="613" r:id="rId10"/>
    <p:sldId id="608" r:id="rId11"/>
    <p:sldId id="603" r:id="rId12"/>
    <p:sldId id="611" r:id="rId13"/>
    <p:sldId id="526" r:id="rId14"/>
    <p:sldId id="607" r:id="rId15"/>
    <p:sldId id="527" r:id="rId16"/>
    <p:sldId id="506" r:id="rId17"/>
    <p:sldId id="513" r:id="rId18"/>
    <p:sldId id="545" r:id="rId19"/>
    <p:sldId id="508" r:id="rId20"/>
    <p:sldId id="542" r:id="rId21"/>
    <p:sldId id="544" r:id="rId22"/>
    <p:sldId id="543" r:id="rId23"/>
    <p:sldId id="534" r:id="rId24"/>
    <p:sldId id="538" r:id="rId25"/>
    <p:sldId id="536" r:id="rId26"/>
    <p:sldId id="537" r:id="rId27"/>
    <p:sldId id="540" r:id="rId28"/>
    <p:sldId id="559" r:id="rId29"/>
    <p:sldId id="593" r:id="rId30"/>
    <p:sldId id="596" r:id="rId31"/>
    <p:sldId id="595" r:id="rId32"/>
    <p:sldId id="522" r:id="rId33"/>
    <p:sldId id="62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0" userDrawn="1">
          <p15:clr>
            <a:srgbClr val="A4A3A4"/>
          </p15:clr>
        </p15:guide>
        <p15:guide id="2" orient="horz" pos="1872" userDrawn="1">
          <p15:clr>
            <a:srgbClr val="A4A3A4"/>
          </p15:clr>
        </p15:guide>
        <p15:guide id="3" pos="39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Abecassis" initials="MA" lastIdx="7" clrIdx="0">
    <p:extLst>
      <p:ext uri="{19B8F6BF-5375-455C-9EA6-DF929625EA0E}">
        <p15:presenceInfo xmlns:p15="http://schemas.microsoft.com/office/powerpoint/2012/main" userId="Melanie Abecassis" providerId="None"/>
      </p:ext>
    </p:extLst>
  </p:cmAuthor>
  <p:cmAuthor id="2" name="Dale Robinson" initials="DHR" lastIdx="4" clrIdx="1">
    <p:extLst>
      <p:ext uri="{19B8F6BF-5375-455C-9EA6-DF929625EA0E}">
        <p15:presenceInfo xmlns:p15="http://schemas.microsoft.com/office/powerpoint/2012/main" userId="Dale Robi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17A0"/>
    <a:srgbClr val="80167C"/>
    <a:srgbClr val="FF00EB"/>
    <a:srgbClr val="EDB1AC"/>
    <a:srgbClr val="EDB3AC"/>
    <a:srgbClr val="FD2702"/>
    <a:srgbClr val="FF5F4A"/>
    <a:srgbClr val="FBB343"/>
    <a:srgbClr val="94E43E"/>
    <a:srgbClr val="7AC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9" autoAdjust="0"/>
    <p:restoredTop sz="84027" autoAdjust="0"/>
  </p:normalViewPr>
  <p:slideViewPr>
    <p:cSldViewPr snapToGrid="0" snapToObjects="1">
      <p:cViewPr varScale="1">
        <p:scale>
          <a:sx n="54" d="100"/>
          <a:sy n="54" d="100"/>
        </p:scale>
        <p:origin x="1232" y="56"/>
      </p:cViewPr>
      <p:guideLst>
        <p:guide orient="horz" pos="3960"/>
        <p:guide orient="horz" pos="1872"/>
        <p:guide pos="3912"/>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110" d="100"/>
        <a:sy n="110" d="100"/>
      </p:scale>
      <p:origin x="0" y="0"/>
    </p:cViewPr>
  </p:sorterViewPr>
  <p:notesViewPr>
    <p:cSldViewPr snapToGrid="0" snapToObjects="1" showGuides="1">
      <p:cViewPr varScale="1">
        <p:scale>
          <a:sx n="61" d="100"/>
          <a:sy n="61" d="100"/>
        </p:scale>
        <p:origin x="207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dirty="0"/>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dirty="0"/>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online course on oceanographic satellite data products, produced by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In this module we will discuss the measurement of sea surface salinity, surface winds, and sea surface height using satellite remote sensing techniques. The information presented here builds on the concepts discussed in the Satellite 101 Part 1 and Part 2 modules of the online course. You might want to review those modules first before viewing this module.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Cara Wilson, I’m the node manager of the West Coast Node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The materials I will be presenting in this video were produced from a collaboration from many members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including Dale Robinson, Melanie </a:t>
            </a:r>
            <a:r>
              <a:rPr lang="en-US" sz="1200" kern="1200" dirty="0" err="1">
                <a:solidFill>
                  <a:schemeClr val="tx1"/>
                </a:solidFill>
                <a:effectLst/>
                <a:latin typeface="+mn-lt"/>
                <a:ea typeface="+mn-ea"/>
                <a:cs typeface="+mn-cs"/>
              </a:rPr>
              <a:t>Abecassis</a:t>
            </a:r>
            <a:r>
              <a:rPr lang="en-US" sz="1200" kern="1200" dirty="0">
                <a:solidFill>
                  <a:schemeClr val="tx1"/>
                </a:solidFill>
                <a:effectLst/>
                <a:latin typeface="+mn-lt"/>
                <a:ea typeface="+mn-ea"/>
                <a:cs typeface="+mn-cs"/>
              </a:rPr>
              <a:t>, Ron Vogel, Shelly Tomlinson, me and the late Dave Foley.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dirty="0"/>
          </a:p>
        </p:txBody>
      </p:sp>
    </p:spTree>
    <p:extLst>
      <p:ext uri="{BB962C8B-B14F-4D97-AF65-F5344CB8AC3E}">
        <p14:creationId xmlns:p14="http://schemas.microsoft.com/office/powerpoint/2010/main" val="332712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saw in the SST lesson, a drawback of passive microwave sensors is their low spatial resolution. Spatial resolution in the infrared can be in the sub-kilometer range. However, the intensity of ocean blackbody emissions in the microwave is a small fraction of that measured in the infrared. Therefore, to collect enough energy to make a measurement, microwave sensors must have larger antennas and collect energy from a larger footprint on the sea surface.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technical limits to antenna size that make antennas bigger than about 1m impractical. Consequently, microwave sensors have a larger footprint, which translate to lower spatial resolution.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graph on the lower left shows the decreasing black body emission intensity in the microwave range with decreasing frequency. Above are the footprint sizes required in the frequency bands on the </a:t>
            </a:r>
            <a:r>
              <a:rPr lang="en-US" sz="1200" kern="1200" dirty="0" err="1">
                <a:solidFill>
                  <a:schemeClr val="tx1"/>
                </a:solidFill>
                <a:effectLst/>
                <a:latin typeface="+mn-lt"/>
                <a:ea typeface="+mn-ea"/>
                <a:cs typeface="+mn-cs"/>
              </a:rPr>
              <a:t>WindSat</a:t>
            </a:r>
            <a:r>
              <a:rPr lang="en-US" sz="1200" kern="1200" dirty="0">
                <a:solidFill>
                  <a:schemeClr val="tx1"/>
                </a:solidFill>
                <a:effectLst/>
                <a:latin typeface="+mn-lt"/>
                <a:ea typeface="+mn-ea"/>
                <a:cs typeface="+mn-cs"/>
              </a:rPr>
              <a:t> radiometer.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the spatial resolution of passive microwave sensors ranges from 25 to 100 km.</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10</a:t>
            </a:fld>
            <a:endParaRPr lang="en-US" dirty="0"/>
          </a:p>
        </p:txBody>
      </p:sp>
    </p:spTree>
    <p:extLst>
      <p:ext uri="{BB962C8B-B14F-4D97-AF65-F5344CB8AC3E}">
        <p14:creationId xmlns:p14="http://schemas.microsoft.com/office/powerpoint/2010/main" val="274816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second drawback to passive microwave sensors is that measurements cannot be made close to the coast. Land has a much higher emissivity than sea water, so it emits a strong microwave signal. When the sensor’s footprint includes land and sea, like in the top left image, the signal is contaminated with radiation from the land. Even when the footprint is 100% over the sea but near land, radiation from land can be scattered into the sensor’s field of view.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image to the right shows 6 GHz data from the coast of Japan. The halo around the island represents the bad data values that are a blend of the land and sea microwave signal.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for passive microwave satellite products, measurements within about 50 km of land are masked out to remove the bad data.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11</a:t>
            </a:fld>
            <a:endParaRPr lang="en-US" dirty="0"/>
          </a:p>
        </p:txBody>
      </p:sp>
    </p:spTree>
    <p:extLst>
      <p:ext uri="{BB962C8B-B14F-4D97-AF65-F5344CB8AC3E}">
        <p14:creationId xmlns:p14="http://schemas.microsoft.com/office/powerpoint/2010/main" val="83866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Sea Surface Salinity is measured with passive sensors. The salinity sensors measure the blackbody radiation emitted by the sea at 1.4 GHZ, which decreases with increasing salinity, as seen on the the plot to the right. </a:t>
            </a:r>
            <a:r>
              <a:rPr lang="en-US" sz="1200" b="0" i="0" u="none" strike="noStrike" kern="1200" dirty="0">
                <a:solidFill>
                  <a:schemeClr val="tx1"/>
                </a:solidFill>
                <a:effectLst/>
                <a:latin typeface="+mn-lt"/>
                <a:ea typeface="+mn-ea"/>
                <a:cs typeface="+mn-cs"/>
              </a:rPr>
              <a:t>This relationship between emission and salinity is used to determine salinity with satellite passive sensors.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12</a:t>
            </a:fld>
            <a:endParaRPr lang="en-US" dirty="0"/>
          </a:p>
        </p:txBody>
      </p:sp>
    </p:spTree>
    <p:extLst>
      <p:ext uri="{BB962C8B-B14F-4D97-AF65-F5344CB8AC3E}">
        <p14:creationId xmlns:p14="http://schemas.microsoft.com/office/powerpoint/2010/main" val="4077286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Salinity is a relatively new satellite measurement. Three missions have flown since 2010, and currently two sensors are still collecting data. Because data are collected at 1.4 GHz, where the signal from the Earth is weaker, the spatial resolution is relatively low: ranging from 25 km to 100 km, depending on the satellite mission. Complete global coverage takes 3-8 days. The accuracy of the measurement is 0.15 - 0.25 units on the practical salinity scale. It is important to remember that satellites can measure the salinity only in the top few centimeters of the sea.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13</a:t>
            </a:fld>
            <a:endParaRPr lang="en-US" dirty="0"/>
          </a:p>
        </p:txBody>
      </p:sp>
    </p:spTree>
    <p:extLst>
      <p:ext uri="{BB962C8B-B14F-4D97-AF65-F5344CB8AC3E}">
        <p14:creationId xmlns:p14="http://schemas.microsoft.com/office/powerpoint/2010/main" val="181635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Uses of salinity measurements include studies of global circulation patterns, defining animal habitats, and tracking surface salinity events. The salinity map on this slide, made from the SMOS data, shows the distribution of a lower salinity water plume resulting from strong fresh water outflow from the Amazon River.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14</a:t>
            </a:fld>
            <a:endParaRPr lang="en-US" dirty="0"/>
          </a:p>
        </p:txBody>
      </p:sp>
    </p:spTree>
    <p:extLst>
      <p:ext uri="{BB962C8B-B14F-4D97-AF65-F5344CB8AC3E}">
        <p14:creationId xmlns:p14="http://schemas.microsoft.com/office/powerpoint/2010/main" val="181569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Wind speed can be measured with radiometers, which are passive sensors. The radiometers measure surface roughness that is produced by wind blowing across the sea surface. As shown on the left, surface roughness increases as winds increase. The microwave signal intensity from the sea increases as surface roughness increases, as shown by the plot on the right. Measurements of surface roughness with radiometers are used as a proxy for wind speed.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Narrow" panose="020B0604020202020204" pitchFamily="34" charset="0"/>
              <a:cs typeface="Arial Narrow" panose="020B0604020202020204" pitchFamily="34" charset="0"/>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15</a:t>
            </a:fld>
            <a:endParaRPr lang="en-US" dirty="0"/>
          </a:p>
        </p:txBody>
      </p:sp>
    </p:spTree>
    <p:extLst>
      <p:ext uri="{BB962C8B-B14F-4D97-AF65-F5344CB8AC3E}">
        <p14:creationId xmlns:p14="http://schemas.microsoft.com/office/powerpoint/2010/main" val="1960748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both wind speed and wind direction we need to make measurements with </a:t>
            </a:r>
            <a:r>
              <a:rPr lang="en-US" sz="1200" kern="1200" dirty="0" err="1">
                <a:solidFill>
                  <a:schemeClr val="tx1"/>
                </a:solidFill>
                <a:effectLst/>
                <a:latin typeface="+mn-lt"/>
                <a:ea typeface="+mn-ea"/>
                <a:cs typeface="+mn-cs"/>
              </a:rPr>
              <a:t>scatterometers</a:t>
            </a:r>
            <a:r>
              <a:rPr lang="en-US" sz="1200" kern="1200" dirty="0">
                <a:solidFill>
                  <a:schemeClr val="tx1"/>
                </a:solidFill>
                <a:effectLst/>
                <a:latin typeface="+mn-lt"/>
                <a:ea typeface="+mn-ea"/>
                <a:cs typeface="+mn-cs"/>
              </a:rPr>
              <a:t>, which are active sensors. </a:t>
            </a:r>
          </a:p>
          <a:p>
            <a:r>
              <a:rPr lang="en-US" sz="1200" kern="1200" dirty="0">
                <a:solidFill>
                  <a:schemeClr val="tx1"/>
                </a:solidFill>
                <a:effectLst/>
                <a:latin typeface="+mn-lt"/>
                <a:ea typeface="+mn-ea"/>
                <a:cs typeface="+mn-cs"/>
              </a:rPr>
              <a:t>Wind speed and direction are measured with </a:t>
            </a:r>
            <a:r>
              <a:rPr lang="en-US" sz="1200" kern="1200" dirty="0" err="1">
                <a:solidFill>
                  <a:schemeClr val="tx1"/>
                </a:solidFill>
                <a:effectLst/>
                <a:latin typeface="+mn-lt"/>
                <a:ea typeface="+mn-ea"/>
                <a:cs typeface="+mn-cs"/>
              </a:rPr>
              <a:t>Scatterometers</a:t>
            </a:r>
            <a:r>
              <a:rPr lang="en-US" sz="1200" kern="1200" dirty="0">
                <a:solidFill>
                  <a:schemeClr val="tx1"/>
                </a:solidFill>
                <a:effectLst/>
                <a:latin typeface="+mn-lt"/>
                <a:ea typeface="+mn-ea"/>
                <a:cs typeface="+mn-cs"/>
              </a:rPr>
              <a:t>, which are active sensors. </a:t>
            </a:r>
          </a:p>
          <a:p>
            <a:pPr lvl="0"/>
            <a:r>
              <a:rPr lang="en-US" sz="1200" kern="1200" dirty="0" err="1">
                <a:solidFill>
                  <a:schemeClr val="tx1"/>
                </a:solidFill>
                <a:effectLst/>
                <a:latin typeface="+mn-lt"/>
                <a:ea typeface="+mn-ea"/>
                <a:cs typeface="+mn-cs"/>
              </a:rPr>
              <a:t>Scatterometers</a:t>
            </a:r>
            <a:r>
              <a:rPr lang="en-US" sz="1200" kern="1200" dirty="0">
                <a:solidFill>
                  <a:schemeClr val="tx1"/>
                </a:solidFill>
                <a:effectLst/>
                <a:latin typeface="+mn-lt"/>
                <a:ea typeface="+mn-ea"/>
                <a:cs typeface="+mn-cs"/>
              </a:rPr>
              <a:t> send pulses of microwave radiation to the sea surface. </a:t>
            </a:r>
          </a:p>
          <a:p>
            <a:pPr lvl="0"/>
            <a:r>
              <a:rPr lang="en-US" sz="1200" kern="1200" dirty="0">
                <a:solidFill>
                  <a:schemeClr val="tx1"/>
                </a:solidFill>
                <a:effectLst/>
                <a:latin typeface="+mn-lt"/>
                <a:ea typeface="+mn-ea"/>
                <a:cs typeface="+mn-cs"/>
              </a:rPr>
              <a:t>If the water is flat, the pulse is reflected like a mirror, which is called specular reflection, and most of the reflected signal doesn't return to the sensor</a:t>
            </a:r>
          </a:p>
          <a:p>
            <a:pPr lvl="0"/>
            <a:r>
              <a:rPr lang="en-US" sz="1200" kern="1200" dirty="0">
                <a:solidFill>
                  <a:schemeClr val="tx1"/>
                </a:solidFill>
                <a:effectLst/>
                <a:latin typeface="+mn-lt"/>
                <a:ea typeface="+mn-ea"/>
                <a:cs typeface="+mn-cs"/>
              </a:rPr>
              <a:t>With more wind, ripples on the sea surface increase. The ripples increase the amount of the pulse that is backscattered as a signal to the sensor.</a:t>
            </a:r>
          </a:p>
          <a:p>
            <a:r>
              <a:rPr lang="en-US" sz="1200" kern="1200" dirty="0">
                <a:solidFill>
                  <a:schemeClr val="tx1"/>
                </a:solidFill>
                <a:effectLst/>
                <a:latin typeface="+mn-lt"/>
                <a:ea typeface="+mn-ea"/>
                <a:cs typeface="+mn-cs"/>
              </a:rPr>
              <a:t>You may have experienced something similar with visible light at a placid lake. When the wind is still, the light hitting the lake is reflected like a mirror to your eye, and you can clearly see the landscape in the foreground. As the wind increases, ripples on the lake surface scatter light in many directions away from your eye, making the reflected landscape in the foreground harder to see. </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16</a:t>
            </a:fld>
            <a:endParaRPr lang="en-US" dirty="0"/>
          </a:p>
        </p:txBody>
      </p:sp>
    </p:spTree>
    <p:extLst>
      <p:ext uri="{BB962C8B-B14F-4D97-AF65-F5344CB8AC3E}">
        <p14:creationId xmlns:p14="http://schemas.microsoft.com/office/powerpoint/2010/main" val="359354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for any single wind speed, the amount of the signal that is returned to the sensor via scattering is sensitive to the wind direction relative to the direction of the pulse sent by the instrument. </a:t>
            </a:r>
          </a:p>
          <a:p>
            <a:pPr lvl="0"/>
            <a:r>
              <a:rPr lang="en-US" sz="1200" kern="1200" dirty="0">
                <a:solidFill>
                  <a:schemeClr val="tx1"/>
                </a:solidFill>
                <a:effectLst/>
                <a:latin typeface="+mn-lt"/>
                <a:ea typeface="+mn-ea"/>
                <a:cs typeface="+mn-cs"/>
              </a:rPr>
              <a:t>The maximum return occurs when the pulse is in the upwind direction</a:t>
            </a:r>
          </a:p>
          <a:p>
            <a:pPr lvl="0"/>
            <a:r>
              <a:rPr lang="en-US" sz="1200" kern="1200" dirty="0">
                <a:solidFill>
                  <a:schemeClr val="tx1"/>
                </a:solidFill>
                <a:effectLst/>
                <a:latin typeface="+mn-lt"/>
                <a:ea typeface="+mn-ea"/>
                <a:cs typeface="+mn-cs"/>
              </a:rPr>
              <a:t>The return is reduced when the pulse is in the downwind direction, and </a:t>
            </a:r>
          </a:p>
          <a:p>
            <a:pPr lvl="0"/>
            <a:r>
              <a:rPr lang="en-US" sz="1200" kern="1200" dirty="0">
                <a:solidFill>
                  <a:schemeClr val="tx1"/>
                </a:solidFill>
                <a:effectLst/>
                <a:latin typeface="+mn-lt"/>
                <a:ea typeface="+mn-ea"/>
                <a:cs typeface="+mn-cs"/>
              </a:rPr>
              <a:t>Minimal returns occur when the pulse is at 90 degrees to wind direction or at crosswinds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17</a:t>
            </a:fld>
            <a:endParaRPr lang="en-US" dirty="0"/>
          </a:p>
        </p:txBody>
      </p:sp>
    </p:spTree>
    <p:extLst>
      <p:ext uri="{BB962C8B-B14F-4D97-AF65-F5344CB8AC3E}">
        <p14:creationId xmlns:p14="http://schemas.microsoft.com/office/powerpoint/2010/main" val="36366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obtain both wind speed and direction, </a:t>
            </a:r>
            <a:r>
              <a:rPr lang="en-US" sz="1200" kern="1200" dirty="0" err="1">
                <a:solidFill>
                  <a:schemeClr val="tx1"/>
                </a:solidFill>
                <a:effectLst/>
                <a:latin typeface="+mn-lt"/>
                <a:ea typeface="+mn-ea"/>
                <a:cs typeface="+mn-cs"/>
              </a:rPr>
              <a:t>scatterometers</a:t>
            </a:r>
            <a:r>
              <a:rPr lang="en-US" sz="1200" kern="1200" dirty="0">
                <a:solidFill>
                  <a:schemeClr val="tx1"/>
                </a:solidFill>
                <a:effectLst/>
                <a:latin typeface="+mn-lt"/>
                <a:ea typeface="+mn-ea"/>
                <a:cs typeface="+mn-cs"/>
              </a:rPr>
              <a:t> are built to put out pulses in many directions. The instruments measure the scattered signal from each pulse direction. </a:t>
            </a:r>
          </a:p>
          <a:p>
            <a:r>
              <a:rPr lang="en-US" sz="1200" kern="1200" dirty="0">
                <a:solidFill>
                  <a:schemeClr val="tx1"/>
                </a:solidFill>
                <a:effectLst/>
                <a:latin typeface="+mn-lt"/>
                <a:ea typeface="+mn-ea"/>
                <a:cs typeface="+mn-cs"/>
              </a:rPr>
              <a:t>On the figure on the right, the line represents the function of relative backscatter at different angles to the wind. The blue circles are the measured backscatter from the </a:t>
            </a:r>
            <a:r>
              <a:rPr lang="en-US" sz="1200" kern="1200" dirty="0" err="1">
                <a:solidFill>
                  <a:schemeClr val="tx1"/>
                </a:solidFill>
                <a:effectLst/>
                <a:latin typeface="+mn-lt"/>
                <a:ea typeface="+mn-ea"/>
                <a:cs typeface="+mn-cs"/>
              </a:rPr>
              <a:t>scatterometer’s</a:t>
            </a:r>
            <a:r>
              <a:rPr lang="en-US" sz="1200" kern="1200" dirty="0">
                <a:solidFill>
                  <a:schemeClr val="tx1"/>
                </a:solidFill>
                <a:effectLst/>
                <a:latin typeface="+mn-lt"/>
                <a:ea typeface="+mn-ea"/>
                <a:cs typeface="+mn-cs"/>
              </a:rPr>
              <a:t> pulses. These multiple measurements are used to calculate the wind speed and direction that best fits the function.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18</a:t>
            </a:fld>
            <a:endParaRPr lang="en-US" dirty="0"/>
          </a:p>
        </p:txBody>
      </p:sp>
    </p:spTree>
    <p:extLst>
      <p:ext uri="{BB962C8B-B14F-4D97-AF65-F5344CB8AC3E}">
        <p14:creationId xmlns:p14="http://schemas.microsoft.com/office/powerpoint/2010/main" val="1376315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Passive measurements of wind speed with radiometers date back to 1987. At present, there are multiple sensors that are orbiting the Earth. With so many instruments flying at the same time, complete global coverage can be obtained as quickly as every 6 hours.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Active measurements of wind speed began in 1999, with </a:t>
            </a:r>
            <a:r>
              <a:rPr lang="en-US" sz="1200" kern="1200" dirty="0" err="1">
                <a:solidFill>
                  <a:schemeClr val="tx1"/>
                </a:solidFill>
                <a:effectLst/>
                <a:latin typeface="+mn-lt"/>
                <a:ea typeface="+mn-ea"/>
                <a:cs typeface="+mn-cs"/>
              </a:rPr>
              <a:t>QuickScat</a:t>
            </a:r>
            <a:r>
              <a:rPr lang="en-US" sz="1200" kern="1200" dirty="0">
                <a:solidFill>
                  <a:schemeClr val="tx1"/>
                </a:solidFill>
                <a:effectLst/>
                <a:latin typeface="+mn-lt"/>
                <a:ea typeface="+mn-ea"/>
                <a:cs typeface="+mn-cs"/>
              </a:rPr>
              <a:t>, and continue with ASCAT sensors on METOP satellites. Depending on the mission, these instruments can give complete global coverage in 1 to 3 days.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19</a:t>
            </a:fld>
            <a:endParaRPr lang="en-US" dirty="0"/>
          </a:p>
        </p:txBody>
      </p:sp>
    </p:spTree>
    <p:extLst>
      <p:ext uri="{BB962C8B-B14F-4D97-AF65-F5344CB8AC3E}">
        <p14:creationId xmlns:p14="http://schemas.microsoft.com/office/powerpoint/2010/main" val="6984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Salinity, winds, and sea surface height are all measured with instruments that use the microwave portion of the electromagnetic spectrum. So first I will review the characteristics of measuring microwaves from satellites.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also cover the two basic types of satellite microwave sensors: Passive and Active sensors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I will cover how sea surface salinity, surface wind, and sea surface height measurements are made and the products derived from the measurement.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dirty="0"/>
          </a:p>
        </p:txBody>
      </p:sp>
    </p:spTree>
    <p:extLst>
      <p:ext uri="{BB962C8B-B14F-4D97-AF65-F5344CB8AC3E}">
        <p14:creationId xmlns:p14="http://schemas.microsoft.com/office/powerpoint/2010/main" val="410574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Here is an example of tracking events with wind data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 the left is a true-color image of Hurricane Jose from 2017</a:t>
            </a:r>
          </a:p>
          <a:p>
            <a:pPr lvl="0"/>
            <a:r>
              <a:rPr lang="en-US" sz="1200" kern="1200" dirty="0">
                <a:solidFill>
                  <a:schemeClr val="tx1"/>
                </a:solidFill>
                <a:effectLst/>
                <a:latin typeface="+mn-lt"/>
                <a:ea typeface="+mn-ea"/>
                <a:cs typeface="+mn-cs"/>
              </a:rPr>
              <a:t>On the right are maps from ASCAT wind data</a:t>
            </a:r>
          </a:p>
          <a:p>
            <a:pPr lvl="0"/>
            <a:r>
              <a:rPr lang="en-US" sz="1200" kern="1200" dirty="0">
                <a:solidFill>
                  <a:schemeClr val="tx1"/>
                </a:solidFill>
                <a:effectLst/>
                <a:latin typeface="+mn-lt"/>
                <a:ea typeface="+mn-ea"/>
                <a:cs typeface="+mn-cs"/>
              </a:rPr>
              <a:t>The reddish map shows just wind speed, with black as the fastest speeds. Strong winds are visible toward the center, with the eye of the storm in the middle</a:t>
            </a:r>
          </a:p>
          <a:p>
            <a:pPr lvl="0"/>
            <a:r>
              <a:rPr lang="en-US" sz="1200" kern="1200" dirty="0">
                <a:solidFill>
                  <a:schemeClr val="tx1"/>
                </a:solidFill>
                <a:effectLst/>
                <a:latin typeface="+mn-lt"/>
                <a:ea typeface="+mn-ea"/>
                <a:cs typeface="+mn-cs"/>
              </a:rPr>
              <a:t>On the right, wind direction and speed are shown with vector arrows. You can see the counterclockwise movement of the storm.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20</a:t>
            </a:fld>
            <a:endParaRPr lang="en-US" dirty="0"/>
          </a:p>
        </p:txBody>
      </p:sp>
    </p:spTree>
    <p:extLst>
      <p:ext uri="{BB962C8B-B14F-4D97-AF65-F5344CB8AC3E}">
        <p14:creationId xmlns:p14="http://schemas.microsoft.com/office/powerpoint/2010/main" val="1413897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Once you know wind speed and direction you can calculate other derived products. </a:t>
            </a:r>
            <a:r>
              <a:rPr lang="en-US" sz="1200" kern="1200" dirty="0">
                <a:solidFill>
                  <a:schemeClr val="tx1"/>
                </a:solidFill>
                <a:effectLst/>
                <a:latin typeface="+mn-lt"/>
                <a:ea typeface="+mn-ea"/>
                <a:cs typeface="+mn-cs"/>
              </a:rPr>
              <a:t>One of those products is Ekman upwelling. </a:t>
            </a:r>
          </a:p>
          <a:p>
            <a:endParaRPr lang="en-US" sz="1200"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As illustrated on the left, when winds blow parallel to the coast on the western sides of continents, the forces from the wind and those due to the earth's rotation push surface water offshore. The displaced water is replaced with cold, nutrient rich water from depth, which helps to drive increased productivity.</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On the right, the satellite wind vector product shows wind blowing parallel to the shore along Oregon and California. The map of the Ekman Upwelling satellite product shows regions of upwelling in yellow and red. You can see a strong upwelling signal along the coast, quite often just south of a cape.</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21</a:t>
            </a:fld>
            <a:endParaRPr lang="en-US" dirty="0"/>
          </a:p>
        </p:txBody>
      </p:sp>
    </p:spTree>
    <p:extLst>
      <p:ext uri="{BB962C8B-B14F-4D97-AF65-F5344CB8AC3E}">
        <p14:creationId xmlns:p14="http://schemas.microsoft.com/office/powerpoint/2010/main" val="2562588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ocean is not flat, it's bumpy. These differences are measured as sea surface height. The globe on the left shows areas of low SSH in blue, high in red, and exaggerated relief shows the bumpiness.</a:t>
            </a:r>
          </a:p>
          <a:p>
            <a:r>
              <a:rPr lang="en-US" sz="1200" kern="1200" dirty="0">
                <a:solidFill>
                  <a:schemeClr val="tx1"/>
                </a:solidFill>
                <a:effectLst/>
                <a:latin typeface="+mn-lt"/>
                <a:ea typeface="+mn-ea"/>
                <a:cs typeface="+mn-cs"/>
              </a:rPr>
              <a:t>The figure on the right shows a transect of sea surface height across the Central Pacific where the height difference is 32 cm. World-wide the difference in sea surface height can be up to 200 meters. </a:t>
            </a:r>
            <a:r>
              <a:rPr lang="en-US" sz="1200" b="0" i="0" u="none" strike="noStrike" kern="1200" dirty="0">
                <a:solidFill>
                  <a:schemeClr val="tx1"/>
                </a:solidFill>
                <a:effectLst/>
                <a:latin typeface="+mn-lt"/>
                <a:ea typeface="+mn-ea"/>
                <a:cs typeface="+mn-cs"/>
              </a:rPr>
              <a:t>Most of this difference is constant, though, and is due to the Earth's gravity and ocean circulation. For most oceanographic purposes we are interested in the anomalies which illustrate phenomena such as El Nino events.  </a:t>
            </a:r>
            <a:endParaRPr lang="en-US" b="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22</a:t>
            </a:fld>
            <a:endParaRPr lang="en-US" dirty="0"/>
          </a:p>
        </p:txBody>
      </p:sp>
    </p:spTree>
    <p:extLst>
      <p:ext uri="{BB962C8B-B14F-4D97-AF65-F5344CB8AC3E}">
        <p14:creationId xmlns:p14="http://schemas.microsoft.com/office/powerpoint/2010/main" val="1797322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Sea surface height is measured with altimeters, which are active microwave sensors.</a:t>
            </a:r>
          </a:p>
          <a:p>
            <a:r>
              <a:rPr lang="en-US" sz="1200" kern="1200" dirty="0">
                <a:solidFill>
                  <a:schemeClr val="tx1"/>
                </a:solidFill>
                <a:effectLst/>
                <a:latin typeface="+mn-lt"/>
                <a:ea typeface="+mn-ea"/>
                <a:cs typeface="+mn-cs"/>
              </a:rPr>
              <a:t>Altimetry works much like police radar</a:t>
            </a:r>
          </a:p>
          <a:p>
            <a:pPr lvl="0"/>
            <a:r>
              <a:rPr lang="en-US" sz="1200" kern="1200" dirty="0">
                <a:solidFill>
                  <a:schemeClr val="tx1"/>
                </a:solidFill>
                <a:effectLst/>
                <a:latin typeface="+mn-lt"/>
                <a:ea typeface="+mn-ea"/>
                <a:cs typeface="+mn-cs"/>
              </a:rPr>
              <a:t>The sensor sends a pulse that bounces off the surface and returns to the sensor</a:t>
            </a:r>
          </a:p>
          <a:p>
            <a:pPr lvl="0"/>
            <a:r>
              <a:rPr lang="en-US" sz="1200" kern="1200" dirty="0">
                <a:solidFill>
                  <a:schemeClr val="tx1"/>
                </a:solidFill>
                <a:effectLst/>
                <a:latin typeface="+mn-lt"/>
                <a:ea typeface="+mn-ea"/>
                <a:cs typeface="+mn-cs"/>
              </a:rPr>
              <a:t>The time the pulse takes to return to the altimeter and the speed of light are used to calculate range, which is the distance from the altimeter to the sea surface. </a:t>
            </a:r>
          </a:p>
          <a:p>
            <a:r>
              <a:rPr lang="en-US" sz="1200" kern="1200" dirty="0">
                <a:solidFill>
                  <a:schemeClr val="tx1"/>
                </a:solidFill>
                <a:effectLst/>
                <a:latin typeface="+mn-lt"/>
                <a:ea typeface="+mn-ea"/>
                <a:cs typeface="+mn-cs"/>
              </a:rPr>
              <a:t>Because of atmospheric conditions, the speed of light varies through the atmosphere. A microwave radiometer aboard the satellite is used to correct for changes in the speed of light.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23</a:t>
            </a:fld>
            <a:endParaRPr lang="en-US" dirty="0"/>
          </a:p>
        </p:txBody>
      </p:sp>
    </p:spTree>
    <p:extLst>
      <p:ext uri="{BB962C8B-B14F-4D97-AF65-F5344CB8AC3E}">
        <p14:creationId xmlns:p14="http://schemas.microsoft.com/office/powerpoint/2010/main" val="2037018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exact position of the altimeter is measured in 4 dimensions, by GPS satellites and ground stations.</a:t>
            </a:r>
          </a:p>
          <a:p>
            <a:pPr lvl="0"/>
            <a:r>
              <a:rPr lang="en-US" sz="1200" kern="1200" dirty="0">
                <a:solidFill>
                  <a:schemeClr val="tx1"/>
                </a:solidFill>
                <a:effectLst/>
                <a:latin typeface="+mn-lt"/>
                <a:ea typeface="+mn-ea"/>
                <a:cs typeface="+mn-cs"/>
              </a:rPr>
              <a:t>Altitude is measured relative to a known reference, the reference ellipsoid. </a:t>
            </a:r>
          </a:p>
          <a:p>
            <a:pPr lvl="0"/>
            <a:r>
              <a:rPr lang="en-US" sz="1200" kern="1200" dirty="0">
                <a:solidFill>
                  <a:schemeClr val="tx1"/>
                </a:solidFill>
                <a:effectLst/>
                <a:latin typeface="+mn-lt"/>
                <a:ea typeface="+mn-ea"/>
                <a:cs typeface="+mn-cs"/>
              </a:rPr>
              <a:t>Latitude, longitude, and time are also recorded.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24</a:t>
            </a:fld>
            <a:endParaRPr lang="en-US" dirty="0"/>
          </a:p>
        </p:txBody>
      </p:sp>
    </p:spTree>
    <p:extLst>
      <p:ext uri="{BB962C8B-B14F-4D97-AF65-F5344CB8AC3E}">
        <p14:creationId xmlns:p14="http://schemas.microsoft.com/office/powerpoint/2010/main" val="2085238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Putting it all together we get:</a:t>
            </a:r>
          </a:p>
          <a:p>
            <a:pPr lvl="0"/>
            <a:r>
              <a:rPr lang="en-US" sz="1200" kern="1200" dirty="0">
                <a:solidFill>
                  <a:schemeClr val="tx1"/>
                </a:solidFill>
                <a:effectLst/>
                <a:latin typeface="+mn-lt"/>
                <a:ea typeface="+mn-ea"/>
                <a:cs typeface="+mn-cs"/>
              </a:rPr>
              <a:t>Range from altimeter</a:t>
            </a:r>
          </a:p>
          <a:p>
            <a:pPr lvl="0"/>
            <a:r>
              <a:rPr lang="en-US" sz="1200" kern="1200" dirty="0">
                <a:solidFill>
                  <a:schemeClr val="tx1"/>
                </a:solidFill>
                <a:effectLst/>
                <a:latin typeface="+mn-lt"/>
                <a:ea typeface="+mn-ea"/>
                <a:cs typeface="+mn-cs"/>
              </a:rPr>
              <a:t>Satellite altitude from GPS and ground stations</a:t>
            </a:r>
          </a:p>
          <a:p>
            <a:pPr lvl="0"/>
            <a:r>
              <a:rPr lang="en-US" sz="1200" kern="1200" dirty="0">
                <a:solidFill>
                  <a:schemeClr val="tx1"/>
                </a:solidFill>
                <a:effectLst/>
                <a:latin typeface="+mn-lt"/>
                <a:ea typeface="+mn-ea"/>
                <a:cs typeface="+mn-cs"/>
              </a:rPr>
              <a:t>Subtract range from the altitude to get sea surface height</a:t>
            </a:r>
          </a:p>
          <a:p>
            <a:pPr lvl="0"/>
            <a:r>
              <a:rPr lang="en-US" sz="1200" kern="1200" dirty="0">
                <a:solidFill>
                  <a:schemeClr val="tx1"/>
                </a:solidFill>
                <a:effectLst/>
                <a:latin typeface="+mn-lt"/>
                <a:ea typeface="+mn-ea"/>
                <a:cs typeface="+mn-cs"/>
              </a:rPr>
              <a:t>And locate the sea surface height measurement in space and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map on the right shows sea surface height for the Gulf of Mexico. Blue are lower values and red are higher values.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25</a:t>
            </a:fld>
            <a:endParaRPr lang="en-US" dirty="0"/>
          </a:p>
        </p:txBody>
      </p:sp>
    </p:spTree>
    <p:extLst>
      <p:ext uri="{BB962C8B-B14F-4D97-AF65-F5344CB8AC3E}">
        <p14:creationId xmlns:p14="http://schemas.microsoft.com/office/powerpoint/2010/main" val="2537819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useful products can be derived from sea surface height.  </a:t>
            </a:r>
          </a:p>
          <a:p>
            <a:r>
              <a:rPr lang="en-US" sz="1200" kern="1200" dirty="0">
                <a:solidFill>
                  <a:schemeClr val="tx1"/>
                </a:solidFill>
                <a:effectLst/>
                <a:latin typeface="+mn-lt"/>
                <a:ea typeface="+mn-ea"/>
                <a:cs typeface="+mn-cs"/>
              </a:rPr>
              <a:t>One example is sea level anomaly, which is a measure of how different a sea surface height value is from a typical value.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determine, sea level anomaly, a long-term mean of SSH measurement is created to get a climatology of typical sea surface height values</a:t>
            </a:r>
          </a:p>
          <a:p>
            <a:pPr lvl="0"/>
            <a:r>
              <a:rPr lang="en-US" sz="1200" kern="1200" dirty="0">
                <a:solidFill>
                  <a:schemeClr val="tx1"/>
                </a:solidFill>
                <a:effectLst/>
                <a:latin typeface="+mn-lt"/>
                <a:ea typeface="+mn-ea"/>
                <a:cs typeface="+mn-cs"/>
              </a:rPr>
              <a:t>At present that climatology is from 1993-2012 (19 years)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climatological values of sea surface height are then subtracted from the measured values</a:t>
            </a:r>
          </a:p>
          <a:p>
            <a:pPr lvl="0"/>
            <a:r>
              <a:rPr lang="en-US" sz="1200" kern="1200" dirty="0">
                <a:solidFill>
                  <a:schemeClr val="tx1"/>
                </a:solidFill>
                <a:effectLst/>
                <a:latin typeface="+mn-lt"/>
                <a:ea typeface="+mn-ea"/>
                <a:cs typeface="+mn-cs"/>
              </a:rPr>
              <a:t>When SSH is greater than normal, the anomaly is positive</a:t>
            </a:r>
          </a:p>
          <a:p>
            <a:pPr lvl="0"/>
            <a:r>
              <a:rPr lang="en-US" sz="1200" kern="1200" dirty="0">
                <a:solidFill>
                  <a:schemeClr val="tx1"/>
                </a:solidFill>
                <a:effectLst/>
                <a:latin typeface="+mn-lt"/>
                <a:ea typeface="+mn-ea"/>
                <a:cs typeface="+mn-cs"/>
              </a:rPr>
              <a:t>When SSH is less than normal, the anomaly is negative</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26</a:t>
            </a:fld>
            <a:endParaRPr lang="en-US" dirty="0"/>
          </a:p>
        </p:txBody>
      </p:sp>
    </p:spTree>
    <p:extLst>
      <p:ext uri="{BB962C8B-B14F-4D97-AF65-F5344CB8AC3E}">
        <p14:creationId xmlns:p14="http://schemas.microsoft.com/office/powerpoint/2010/main" val="1139340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SLA helps detect ocean phenomena from subtle changes in SSH. </a:t>
            </a:r>
          </a:p>
          <a:p>
            <a:r>
              <a:rPr lang="en-US" sz="1200" kern="1200" dirty="0">
                <a:solidFill>
                  <a:schemeClr val="tx1"/>
                </a:solidFill>
                <a:effectLst/>
                <a:latin typeface="+mn-lt"/>
                <a:ea typeface="+mn-ea"/>
                <a:cs typeface="+mn-cs"/>
              </a:rPr>
              <a:t>An event like El Nino can cause changes in SSH that measure in the tens of centimeters. Total SSH has a range of plus or minus 100 meters, so the El Nino signal may be hard to detect from SSH measurement.  </a:t>
            </a:r>
          </a:p>
          <a:p>
            <a:pPr lvl="0"/>
            <a:r>
              <a:rPr lang="en-US" sz="1200" kern="1200" dirty="0">
                <a:solidFill>
                  <a:schemeClr val="tx1"/>
                </a:solidFill>
                <a:effectLst/>
                <a:latin typeface="+mn-lt"/>
                <a:ea typeface="+mn-ea"/>
                <a:cs typeface="+mn-cs"/>
              </a:rPr>
              <a:t>The map at the top shows the SSH during the 1997-1998 El Niño. It would take a trained eye to detect the El Niño signature from SSH.</a:t>
            </a:r>
          </a:p>
          <a:p>
            <a:pPr lvl="0"/>
            <a:r>
              <a:rPr lang="en-US" sz="1200" kern="1200" dirty="0">
                <a:solidFill>
                  <a:schemeClr val="tx1"/>
                </a:solidFill>
                <a:effectLst/>
                <a:latin typeface="+mn-lt"/>
                <a:ea typeface="+mn-ea"/>
                <a:cs typeface="+mn-cs"/>
              </a:rPr>
              <a:t>The map at the bottom shows the SLA. The unusually high SSH signature near the Peruvian coast can be easily detected in the SLA map.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27</a:t>
            </a:fld>
            <a:endParaRPr lang="en-US" dirty="0"/>
          </a:p>
        </p:txBody>
      </p:sp>
    </p:spTree>
    <p:extLst>
      <p:ext uri="{BB962C8B-B14F-4D97-AF65-F5344CB8AC3E}">
        <p14:creationId xmlns:p14="http://schemas.microsoft.com/office/powerpoint/2010/main" val="1346515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Geostrophic currents are important products that are derived from SSH information. These are currents that are driven by a gradient of high to low sea level.</a:t>
            </a:r>
          </a:p>
          <a:p>
            <a:r>
              <a:rPr lang="en-US" sz="1200" kern="1200" dirty="0">
                <a:solidFill>
                  <a:schemeClr val="tx1"/>
                </a:solidFill>
                <a:effectLst/>
                <a:latin typeface="+mn-lt"/>
                <a:ea typeface="+mn-ea"/>
                <a:cs typeface="+mn-cs"/>
              </a:rPr>
              <a:t>Geostrophic currents can be used to identify features like large scale circulation and larger eddies.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left is a map of geostrophic currents generated by the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Gulf of Mexico Node, which shows eddies formed in the Gulf of Mexico.</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28</a:t>
            </a:fld>
            <a:endParaRPr lang="en-US" dirty="0"/>
          </a:p>
        </p:txBody>
      </p:sp>
    </p:spTree>
    <p:extLst>
      <p:ext uri="{BB962C8B-B14F-4D97-AF65-F5344CB8AC3E}">
        <p14:creationId xmlns:p14="http://schemas.microsoft.com/office/powerpoint/2010/main" val="1992136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Operational altimetry missions date back to the early 1990’s</a:t>
            </a:r>
          </a:p>
          <a:p>
            <a:r>
              <a:rPr lang="en-US" sz="1200" kern="1200" dirty="0">
                <a:solidFill>
                  <a:schemeClr val="tx1"/>
                </a:solidFill>
                <a:effectLst/>
                <a:latin typeface="+mn-lt"/>
                <a:ea typeface="+mn-ea"/>
                <a:cs typeface="+mn-cs"/>
              </a:rPr>
              <a:t>The missions have overlapped over that time period, which has a couple of benefits.</a:t>
            </a:r>
          </a:p>
          <a:p>
            <a:pPr lvl="0"/>
            <a:r>
              <a:rPr lang="en-US" sz="1200" kern="1200" dirty="0">
                <a:solidFill>
                  <a:schemeClr val="tx1"/>
                </a:solidFill>
                <a:effectLst/>
                <a:latin typeface="+mn-lt"/>
                <a:ea typeface="+mn-ea"/>
                <a:cs typeface="+mn-cs"/>
              </a:rPr>
              <a:t>First, the mission data can be blended together to create a long timeseries.</a:t>
            </a:r>
          </a:p>
          <a:p>
            <a:pPr lvl="0"/>
            <a:r>
              <a:rPr lang="en-US" sz="1200" kern="1200" dirty="0">
                <a:solidFill>
                  <a:schemeClr val="tx1"/>
                </a:solidFill>
                <a:effectLst/>
                <a:latin typeface="+mn-lt"/>
                <a:ea typeface="+mn-ea"/>
                <a:cs typeface="+mn-cs"/>
              </a:rPr>
              <a:t>Second, blending data from the large number of sensors flying at the same time gives better spatial coverage than a single sensor.</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29</a:t>
            </a:fld>
            <a:endParaRPr lang="en-US" dirty="0"/>
          </a:p>
        </p:txBody>
      </p:sp>
    </p:spTree>
    <p:extLst>
      <p:ext uri="{BB962C8B-B14F-4D97-AF65-F5344CB8AC3E}">
        <p14:creationId xmlns:p14="http://schemas.microsoft.com/office/powerpoint/2010/main" val="276123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left, the EMR spectrum is pictured showing the range of wavelengths from ultraviolet to the microwave. Microwaves are at longer wavelengths than the rest of this spectrum. </a:t>
            </a:r>
          </a:p>
          <a:p>
            <a:r>
              <a:rPr lang="en-US" sz="1200" kern="1200" dirty="0">
                <a:solidFill>
                  <a:schemeClr val="tx1"/>
                </a:solidFill>
                <a:effectLst/>
                <a:latin typeface="+mn-lt"/>
                <a:ea typeface="+mn-ea"/>
                <a:cs typeface="+mn-cs"/>
              </a:rPr>
              <a:t>However,  microwaves are typically measured in frequency rather than wavelength.  The microwave range is approximately 300 GHz to 0.3 GHz.</a:t>
            </a:r>
          </a:p>
          <a:p>
            <a:r>
              <a:rPr lang="en-US" sz="1200" kern="1200" dirty="0">
                <a:solidFill>
                  <a:schemeClr val="tx1"/>
                </a:solidFill>
                <a:effectLst/>
                <a:latin typeface="+mn-lt"/>
                <a:ea typeface="+mn-ea"/>
                <a:cs typeface="+mn-cs"/>
              </a:rPr>
              <a:t>Sometimes parts of this range are referred to as lettered bands, such as the K-band and the X-band.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3</a:t>
            </a:fld>
            <a:endParaRPr lang="en-US" dirty="0"/>
          </a:p>
        </p:txBody>
      </p:sp>
    </p:spTree>
    <p:extLst>
      <p:ext uri="{BB962C8B-B14F-4D97-AF65-F5344CB8AC3E}">
        <p14:creationId xmlns:p14="http://schemas.microsoft.com/office/powerpoint/2010/main" val="1605351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image on the left tracks the rise in mean sea level, from 1993 -2018. The data for this 25-year timeseries are a compilation of four altimetry sensors.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image on the right shows the coverage for all altimeters flying on a single day in 2018. By blending these data into a single product, far better spatial coverage is achieved than with any single sensor.</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30</a:t>
            </a:fld>
            <a:endParaRPr lang="en-US" dirty="0"/>
          </a:p>
        </p:txBody>
      </p:sp>
    </p:spTree>
    <p:extLst>
      <p:ext uri="{BB962C8B-B14F-4D97-AF65-F5344CB8AC3E}">
        <p14:creationId xmlns:p14="http://schemas.microsoft.com/office/powerpoint/2010/main" val="18237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all of the parameters I discussed, salinity, winds and sea-surface height, are all measurements made in the microwave port of the EMR spectrum.  Because they are microwave measurements they can be made day or night and in nearly all-weather conditions. However the spatial resolution is lower than for measurements made in the visible and the IR, and passive measurements can not be made close to land.    </a:t>
            </a:r>
          </a:p>
        </p:txBody>
      </p:sp>
      <p:sp>
        <p:nvSpPr>
          <p:cNvPr id="4" name="Slide Number Placeholder 3"/>
          <p:cNvSpPr>
            <a:spLocks noGrp="1"/>
          </p:cNvSpPr>
          <p:nvPr>
            <p:ph type="sldNum" sz="quarter" idx="5"/>
          </p:nvPr>
        </p:nvSpPr>
        <p:spPr/>
        <p:txBody>
          <a:bodyPr/>
          <a:lstStyle/>
          <a:p>
            <a:fld id="{BB8DCC0E-7DBF-7C4A-B104-25FE08E3BB8F}" type="slidenum">
              <a:rPr lang="en-US" smtClean="0"/>
              <a:pPr/>
              <a:t>31</a:t>
            </a:fld>
            <a:endParaRPr lang="en-US" dirty="0"/>
          </a:p>
        </p:txBody>
      </p:sp>
    </p:spTree>
    <p:extLst>
      <p:ext uri="{BB962C8B-B14F-4D97-AF65-F5344CB8AC3E}">
        <p14:creationId xmlns:p14="http://schemas.microsoft.com/office/powerpoint/2010/main" val="405010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concludes this presentation on sea surface salinity, surface winds, and sea surface height.  This is one of several presentations put together as part of the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Ocean Satellite Course</a:t>
            </a:r>
            <a:r>
              <a:rPr lang="en-US" dirty="0"/>
              <a:t>. We have additional presentations that cover how measurements are made for ocean color and sea-surface temperature.</a:t>
            </a:r>
          </a:p>
        </p:txBody>
      </p:sp>
      <p:sp>
        <p:nvSpPr>
          <p:cNvPr id="4" name="Slide Number Placeholder 3"/>
          <p:cNvSpPr>
            <a:spLocks noGrp="1"/>
          </p:cNvSpPr>
          <p:nvPr>
            <p:ph type="sldNum" sz="quarter" idx="5"/>
          </p:nvPr>
        </p:nvSpPr>
        <p:spPr/>
        <p:txBody>
          <a:bodyPr/>
          <a:lstStyle/>
          <a:p>
            <a:fld id="{BB8DCC0E-7DBF-7C4A-B104-25FE08E3BB8F}" type="slidenum">
              <a:rPr lang="en-US" smtClean="0"/>
              <a:pPr/>
              <a:t>32</a:t>
            </a:fld>
            <a:endParaRPr lang="en-US" dirty="0"/>
          </a:p>
        </p:txBody>
      </p:sp>
    </p:spTree>
    <p:extLst>
      <p:ext uri="{BB962C8B-B14F-4D97-AF65-F5344CB8AC3E}">
        <p14:creationId xmlns:p14="http://schemas.microsoft.com/office/powerpoint/2010/main" val="393280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discussed in Satellites 101 Part 2 module of this course, satellites primarily use the visible, infrared, and microwave wavelengths to view the Earth. This is because other wavelengths are strongly absorbed by the Earth’s atmosphere.  </a:t>
            </a:r>
          </a:p>
          <a:p>
            <a:r>
              <a:rPr lang="en-US" sz="1200" kern="1200" dirty="0">
                <a:solidFill>
                  <a:schemeClr val="tx1"/>
                </a:solidFill>
                <a:effectLst/>
                <a:latin typeface="+mn-lt"/>
                <a:ea typeface="+mn-ea"/>
                <a:cs typeface="+mn-cs"/>
              </a:rPr>
              <a:t>On the plot, I have overlain the opacity of the atmosphere on the EMR spectrum, you can see the “atmospheric windows” in the visible, infrared, and microwave bands where EMR can pass through the atmosphere. Notice that most of the microwave range falls within a very transparent atmospheric window.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4</a:t>
            </a:fld>
            <a:endParaRPr lang="en-US" dirty="0"/>
          </a:p>
        </p:txBody>
      </p:sp>
    </p:spTree>
    <p:extLst>
      <p:ext uri="{BB962C8B-B14F-4D97-AF65-F5344CB8AC3E}">
        <p14:creationId xmlns:p14="http://schemas.microsoft.com/office/powerpoint/2010/main" val="202781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advantage of using microwaves for remote sensing, is that they can see through clouds. If I overlay the attenuation of EMR by clouds, the visible and infrared frequencies are blocked. However, the microwave range frequencies are unaffected, making the microwave range useful for remote sensing in almost any weather condition, except during heavy rain.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5</a:t>
            </a:fld>
            <a:endParaRPr lang="en-US" dirty="0"/>
          </a:p>
        </p:txBody>
      </p:sp>
    </p:spTree>
    <p:extLst>
      <p:ext uri="{BB962C8B-B14F-4D97-AF65-F5344CB8AC3E}">
        <p14:creationId xmlns:p14="http://schemas.microsoft.com/office/powerpoint/2010/main" val="13947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Passive sensors, shown on the left,  detect microwaves from radiation that is naturally emitted by the Earth. </a:t>
            </a:r>
          </a:p>
          <a:p>
            <a:r>
              <a:rPr lang="en-US" sz="1200"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Active sensors, shown on the right,  generate microwave pulses that are sent to the sea. The pulses interact with the sea surface and part of the pulse energy is reflected back into the atmosphere. The sensors measure the reflected signal that returns to the satellite.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let’s take a closer look at how passive sensors work and what they measure.</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6</a:t>
            </a:fld>
            <a:endParaRPr lang="en-US" dirty="0"/>
          </a:p>
        </p:txBody>
      </p:sp>
    </p:spTree>
    <p:extLst>
      <p:ext uri="{BB962C8B-B14F-4D97-AF65-F5344CB8AC3E}">
        <p14:creationId xmlns:p14="http://schemas.microsoft.com/office/powerpoint/2010/main" val="128138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Passive </a:t>
            </a:r>
            <a:r>
              <a:rPr lang="en-US" sz="1200" kern="1200" dirty="0" err="1">
                <a:solidFill>
                  <a:schemeClr val="tx1"/>
                </a:solidFill>
                <a:effectLst/>
                <a:latin typeface="+mn-lt"/>
                <a:ea typeface="+mn-ea"/>
                <a:cs typeface="+mn-cs"/>
              </a:rPr>
              <a:t>microvave</a:t>
            </a:r>
            <a:r>
              <a:rPr lang="en-US" sz="1200" kern="1200" dirty="0">
                <a:solidFill>
                  <a:schemeClr val="tx1"/>
                </a:solidFill>
                <a:effectLst/>
                <a:latin typeface="+mn-lt"/>
                <a:ea typeface="+mn-ea"/>
                <a:cs typeface="+mn-cs"/>
              </a:rPr>
              <a:t> radiometers measure</a:t>
            </a:r>
            <a:r>
              <a:rPr lang="en-US" sz="1200" kern="1200" baseline="0" dirty="0">
                <a:solidFill>
                  <a:schemeClr val="tx1"/>
                </a:solidFill>
                <a:effectLst/>
                <a:latin typeface="+mn-lt"/>
                <a:ea typeface="+mn-ea"/>
                <a:cs typeface="+mn-cs"/>
              </a:rPr>
              <a:t> the blackbody radiation emitted by the ocean.  This </a:t>
            </a:r>
            <a:r>
              <a:rPr lang="en-US" sz="1200" kern="1200" dirty="0">
                <a:solidFill>
                  <a:schemeClr val="tx1"/>
                </a:solidFill>
                <a:effectLst/>
                <a:latin typeface="+mn-lt"/>
                <a:ea typeface="+mn-ea"/>
                <a:cs typeface="+mn-cs"/>
              </a:rPr>
              <a:t>radiation is emitted at intensities and frequencies defined by temperature. At the temperatures found on the Earth, most of the emissions are in the infrared range, as shown in the figure on the left. The inset plot on the right shows a close up of the microwave part of the emission. There are two important features to note about the microwave plot.</a:t>
            </a:r>
          </a:p>
          <a:p>
            <a:pPr lvl="0"/>
            <a:r>
              <a:rPr lang="en-US" sz="1200" kern="1200" dirty="0">
                <a:solidFill>
                  <a:schemeClr val="tx1"/>
                </a:solidFill>
                <a:effectLst/>
                <a:latin typeface="+mn-lt"/>
                <a:ea typeface="+mn-ea"/>
                <a:cs typeface="+mn-cs"/>
              </a:rPr>
              <a:t>First, the intensity of the emissions is very low compared to the intensity in the infrared.</a:t>
            </a:r>
          </a:p>
          <a:p>
            <a:pPr lvl="0"/>
            <a:r>
              <a:rPr lang="en-US" sz="1200" kern="1200" dirty="0">
                <a:solidFill>
                  <a:schemeClr val="tx1"/>
                </a:solidFill>
                <a:effectLst/>
                <a:latin typeface="+mn-lt"/>
                <a:ea typeface="+mn-ea"/>
                <a:cs typeface="+mn-cs"/>
              </a:rPr>
              <a:t>Second, the intensity of the emissions decreases as frequency decreases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7</a:t>
            </a:fld>
            <a:endParaRPr lang="en-US" dirty="0"/>
          </a:p>
        </p:txBody>
      </p:sp>
    </p:spTree>
    <p:extLst>
      <p:ext uri="{BB962C8B-B14F-4D97-AF65-F5344CB8AC3E}">
        <p14:creationId xmlns:p14="http://schemas.microsoft.com/office/powerpoint/2010/main" val="356180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blackbody objects are theoretical, and do not exist in nature. For the real objects that do exist, the efficiency at which blackbody radiation is released is less than for a blackbody at the same temperature.  Emissivity is a measure of how efficient an object is at emitting radiation compared to a blackbody, where a value of 1 is 100% as efficient as a blackbody. All materials have unique emissivity spectra, where values are less than one and emissivity varies with frequency.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at a frequency of 37 GHz, sea water has an emissivity of ~0.45 and land has an emissivity of ~0.95. So, it is easy to distinguish between these 2 surfaces based on the strength of the microwave signal at 37 GHz. On the left is an image of the Earth taken a 37 GHz where the division between land and sea is easy to determine.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Similarly, physical properties like salinity and surface roughness change the emissivity. For example, the strength of the microwave signal where salinity is 30 parts per thousand will be different than where the salinity is 36 parts per thousand. This difference in signal can be used to determine surface salinity values.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B8DCC0E-7DBF-7C4A-B104-25FE08E3BB8F}" type="slidenum">
              <a:rPr lang="en-US" smtClean="0"/>
              <a:pPr/>
              <a:t>8</a:t>
            </a:fld>
            <a:endParaRPr lang="en-US" dirty="0"/>
          </a:p>
        </p:txBody>
      </p:sp>
    </p:spTree>
    <p:extLst>
      <p:ext uri="{BB962C8B-B14F-4D97-AF65-F5344CB8AC3E}">
        <p14:creationId xmlns:p14="http://schemas.microsoft.com/office/powerpoint/2010/main" val="267627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plot shows at which frequencies we will see a maximum change in the microwave signal due to change in a physical property.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maximum change for salinity is near 1.4 GHz</a:t>
            </a:r>
          </a:p>
          <a:p>
            <a:r>
              <a:rPr lang="en-US" sz="1200" kern="1200" dirty="0">
                <a:solidFill>
                  <a:schemeClr val="tx1"/>
                </a:solidFill>
                <a:effectLst/>
                <a:latin typeface="+mn-lt"/>
                <a:ea typeface="+mn-ea"/>
                <a:cs typeface="+mn-cs"/>
              </a:rPr>
              <a:t>Wind speed shows maximum change at frequencies greater than 10Ghz.</a:t>
            </a:r>
          </a:p>
          <a:p>
            <a:r>
              <a:rPr lang="en-US" sz="1200" kern="1200" dirty="0">
                <a:solidFill>
                  <a:schemeClr val="tx1"/>
                </a:solidFill>
                <a:effectLst/>
                <a:latin typeface="+mn-lt"/>
                <a:ea typeface="+mn-ea"/>
                <a:cs typeface="+mn-cs"/>
              </a:rPr>
              <a:t>SST shows a peak near 7GHz</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maxima for liquid water and water vapor are also shown. Based on these characteristics, the frequencies used to measure the parameters are chosen. Some typical frequencies used for each parameter are presented on the right.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reality, the signal measured at each frequency will have contributions from many parameters. Those contaminating contributions are corrected for by collecting measurements at many frequencies and subtracting  the unwanted signal during the signal processing.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9</a:t>
            </a:fld>
            <a:endParaRPr lang="en-US" dirty="0"/>
          </a:p>
        </p:txBody>
      </p:sp>
    </p:spTree>
    <p:extLst>
      <p:ext uri="{BB962C8B-B14F-4D97-AF65-F5344CB8AC3E}">
        <p14:creationId xmlns:p14="http://schemas.microsoft.com/office/powerpoint/2010/main" val="144900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dirty="0"/>
              <a:t> </a:t>
            </a:r>
          </a:p>
        </p:txBody>
      </p:sp>
    </p:spTree>
    <p:extLst>
      <p:ext uri="{BB962C8B-B14F-4D97-AF65-F5344CB8AC3E}">
        <p14:creationId xmlns:p14="http://schemas.microsoft.com/office/powerpoint/2010/main" val="22608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Arial" panose="020B0604020202020204" pitchFamily="34" charset="0"/>
                <a:cs typeface="Arial" panose="020B0604020202020204" pitchFamily="34" charset="0"/>
              </a:defRPr>
            </a:lvl1pPr>
            <a:lvl2pPr>
              <a:defRPr sz="18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Arial" panose="020B0604020202020204" pitchFamily="34" charset="0"/>
                <a:cs typeface="Arial" panose="020B0604020202020204" pitchFamily="34" charset="0"/>
              </a:defRPr>
            </a:lvl1pPr>
            <a:lvl2pPr>
              <a:defRPr sz="1800">
                <a:solidFill>
                  <a:schemeClr val="tx1">
                    <a:lumMod val="85000"/>
                    <a:lumOff val="15000"/>
                  </a:schemeClr>
                </a:solidFill>
                <a:latin typeface="Arial" panose="020B0604020202020204" pitchFamily="34" charset="0"/>
                <a:cs typeface="Arial" panose="020B0604020202020204" pitchFamily="34" charset="0"/>
              </a:defRPr>
            </a:lvl2pPr>
            <a:lvl3pPr>
              <a:defRPr sz="1600">
                <a:solidFill>
                  <a:schemeClr val="tx1">
                    <a:lumMod val="85000"/>
                    <a:lumOff val="15000"/>
                  </a:schemeClr>
                </a:solidFill>
                <a:latin typeface="Arial" panose="020B0604020202020204" pitchFamily="34" charset="0"/>
                <a:cs typeface="Arial" panose="020B0604020202020204" pitchFamily="34" charset="0"/>
              </a:defRPr>
            </a:lvl3pPr>
            <a:lvl4pPr>
              <a:defRPr sz="1600">
                <a:solidFill>
                  <a:schemeClr val="tx1">
                    <a:lumMod val="85000"/>
                    <a:lumOff val="15000"/>
                  </a:schemeClr>
                </a:solidFill>
                <a:latin typeface="Arial" panose="020B0604020202020204" pitchFamily="34" charset="0"/>
                <a:cs typeface="Arial" panose="020B0604020202020204" pitchFamily="34" charset="0"/>
              </a:defRPr>
            </a:lvl4pPr>
            <a:lvl5pPr>
              <a:defRPr sz="16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8" name="Footer Placeholder 9">
            <a:extLst>
              <a:ext uri="{FF2B5EF4-FFF2-40B4-BE49-F238E27FC236}">
                <a16:creationId xmlns:a16="http://schemas.microsoft.com/office/drawing/2014/main" id="{685C3295-CA51-C446-9DB8-581ACDFB795B}"/>
              </a:ext>
            </a:extLst>
          </p:cNvPr>
          <p:cNvSpPr txBox="1">
            <a:spLocks/>
          </p:cNvSpPr>
          <p:nvPr userDrawn="1"/>
        </p:nvSpPr>
        <p:spPr>
          <a:xfrm>
            <a:off x="1200193" y="6441410"/>
            <a:ext cx="10722866" cy="335633"/>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endParaRPr kumimoji="0" lang="en-US" sz="1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Arial" panose="020B0604020202020204" pitchFamily="34" charset="0"/>
                <a:cs typeface="Arial" panose="020B0604020202020204" pitchFamily="34" charset="0"/>
              </a:defRPr>
            </a:lvl2pPr>
            <a:lvl3pPr>
              <a:defRPr sz="2400">
                <a:solidFill>
                  <a:schemeClr val="tx1">
                    <a:lumMod val="85000"/>
                    <a:lumOff val="15000"/>
                  </a:schemeClr>
                </a:solidFill>
                <a:latin typeface="Arial" panose="020B0604020202020204" pitchFamily="34" charset="0"/>
                <a:cs typeface="Arial" panose="020B0604020202020204" pitchFamily="34" charset="0"/>
              </a:defRPr>
            </a:lvl3pPr>
            <a:lvl4pPr>
              <a:defRPr sz="2000">
                <a:solidFill>
                  <a:schemeClr val="tx1">
                    <a:lumMod val="85000"/>
                    <a:lumOff val="15000"/>
                  </a:schemeClr>
                </a:solidFill>
                <a:latin typeface="Arial" panose="020B0604020202020204" pitchFamily="34" charset="0"/>
                <a:cs typeface="Arial" panose="020B0604020202020204" pitchFamily="34" charset="0"/>
              </a:defRPr>
            </a:lvl4pPr>
            <a:lvl5pPr>
              <a:defRPr sz="2000">
                <a:solidFill>
                  <a:schemeClr val="tx1">
                    <a:lumMod val="85000"/>
                    <a:lumOff val="1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344806" y="6418969"/>
            <a:ext cx="411480" cy="411480"/>
          </a:xfrm>
          <a:prstGeom prst="rect">
            <a:avLst/>
          </a:prstGeom>
        </p:spPr>
      </p:pic>
      <p:sp>
        <p:nvSpPr>
          <p:cNvPr id="11" name="Footer Placeholder 9">
            <a:extLst>
              <a:ext uri="{FF2B5EF4-FFF2-40B4-BE49-F238E27FC236}">
                <a16:creationId xmlns:a16="http://schemas.microsoft.com/office/drawing/2014/main" id="{685C3295-CA51-C446-9DB8-581ACDFB795B}"/>
              </a:ext>
            </a:extLst>
          </p:cNvPr>
          <p:cNvSpPr txBox="1">
            <a:spLocks/>
          </p:cNvSpPr>
          <p:nvPr userDrawn="1"/>
        </p:nvSpPr>
        <p:spPr>
          <a:xfrm>
            <a:off x="1200193" y="6441410"/>
            <a:ext cx="10722866" cy="335633"/>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endParaRPr kumimoji="0" lang="en-US" sz="1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hdr="0" ftr="0" dt="0"/>
  <p:txStyles>
    <p:titleStyle>
      <a:lvl1pPr algn="l" defTabSz="914400" rtl="0" eaLnBrk="1" latinLnBrk="0" hangingPunct="1">
        <a:lnSpc>
          <a:spcPct val="90000"/>
        </a:lnSpc>
        <a:spcBef>
          <a:spcPct val="0"/>
        </a:spcBef>
        <a:buNone/>
        <a:defRPr sz="3200" kern="1200">
          <a:solidFill>
            <a:schemeClr val="accent5">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4.xml"/><Relationship Id="rId7" Type="http://schemas.openxmlformats.org/officeDocument/2006/relationships/image" Target="../media/image17.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emf"/><Relationship Id="rId11" Type="http://schemas.openxmlformats.org/officeDocument/2006/relationships/image" Target="../media/image6.png"/><Relationship Id="rId5" Type="http://schemas.openxmlformats.org/officeDocument/2006/relationships/image" Target="../media/image15.tiff"/><Relationship Id="rId10" Type="http://schemas.openxmlformats.org/officeDocument/2006/relationships/image" Target="../media/image20.emf"/><Relationship Id="rId4" Type="http://schemas.openxmlformats.org/officeDocument/2006/relationships/notesSlide" Target="../notesSlides/notesSlide10.xml"/><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gif"/><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g"/><Relationship Id="rId5" Type="http://schemas.openxmlformats.org/officeDocument/2006/relationships/image" Target="../media/image24.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tiff"/><Relationship Id="rId5" Type="http://schemas.openxmlformats.org/officeDocument/2006/relationships/image" Target="../media/image27.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0.tif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tiff"/><Relationship Id="rId5" Type="http://schemas.openxmlformats.org/officeDocument/2006/relationships/image" Target="../media/image2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2.tif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tiff"/><Relationship Id="rId5" Type="http://schemas.openxmlformats.org/officeDocument/2006/relationships/image" Target="../media/image31.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coastwatch.pfeg.noaa.gov/projects/erddap/vectors.html" TargetMode="External"/><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40.tif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slideLayout" Target="../slideLayouts/slideLayout4.xml"/><Relationship Id="rId7" Type="http://schemas.openxmlformats.org/officeDocument/2006/relationships/image" Target="../media/image44.tif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45.tif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46.tif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8.emf"/><Relationship Id="rId5" Type="http://schemas.openxmlformats.org/officeDocument/2006/relationships/image" Target="../media/image47.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aoml.noaa.gov/phod/dhos/altimetry.php" TargetMode="External"/><Relationship Id="rId5" Type="http://schemas.openxmlformats.org/officeDocument/2006/relationships/image" Target="../media/image51.tif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9.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9.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tiff"/><Relationship Id="rId5" Type="http://schemas.openxmlformats.org/officeDocument/2006/relationships/image" Target="../media/image11.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4.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2717597" y="1105837"/>
            <a:ext cx="8075482" cy="2436302"/>
          </a:xfrm>
        </p:spPr>
        <p:txBody>
          <a:bodyPr/>
          <a:lstStyle/>
          <a:p>
            <a:pPr algn="ctr">
              <a:lnSpc>
                <a:spcPct val="120000"/>
              </a:lnSpc>
            </a:pPr>
            <a:r>
              <a:rPr lang="en-US" sz="5400" dirty="0">
                <a:solidFill>
                  <a:srgbClr val="5B9BD5">
                    <a:lumMod val="50000"/>
                  </a:srgbClr>
                </a:solidFill>
                <a:latin typeface="+mj-lt"/>
                <a:ea typeface="Helvetica" charset="0"/>
                <a:cs typeface="Helvetica" charset="0"/>
              </a:rPr>
              <a:t>Salinity, Wind, Altimetry</a:t>
            </a:r>
            <a:br>
              <a:rPr lang="en-US" sz="5400" dirty="0">
                <a:solidFill>
                  <a:srgbClr val="5B9BD5">
                    <a:lumMod val="50000"/>
                  </a:srgbClr>
                </a:solidFill>
                <a:latin typeface="+mj-lt"/>
                <a:ea typeface="Helvetica" charset="0"/>
                <a:cs typeface="Helvetica" charset="0"/>
              </a:rPr>
            </a:br>
            <a:r>
              <a:rPr lang="en-US" sz="2400" dirty="0">
                <a:solidFill>
                  <a:srgbClr val="5B9BD5">
                    <a:lumMod val="50000"/>
                  </a:srgbClr>
                </a:solidFill>
                <a:latin typeface="+mj-lt"/>
                <a:ea typeface="Helvetica" charset="0"/>
                <a:cs typeface="Helvetica" charset="0"/>
              </a:rPr>
              <a:t/>
            </a:r>
            <a:br>
              <a:rPr lang="en-US" sz="2400" dirty="0">
                <a:solidFill>
                  <a:srgbClr val="5B9BD5">
                    <a:lumMod val="50000"/>
                  </a:srgbClr>
                </a:solidFill>
                <a:latin typeface="+mj-lt"/>
                <a:ea typeface="Helvetica" charset="0"/>
                <a:cs typeface="Helvetica" charset="0"/>
              </a:rPr>
            </a:br>
            <a:r>
              <a:rPr lang="en-US" sz="3600" dirty="0">
                <a:latin typeface="+mj-lt"/>
              </a:rPr>
              <a:t>NOAA CoastWatch Satellite Course</a:t>
            </a:r>
            <a:r>
              <a:rPr lang="en-US" sz="3600" dirty="0">
                <a:solidFill>
                  <a:srgbClr val="5B9BD5">
                    <a:lumMod val="50000"/>
                  </a:srgbClr>
                </a:solidFill>
                <a:latin typeface="+mj-lt"/>
                <a:ea typeface="Helvetica" charset="0"/>
                <a:cs typeface="Helvetica" charset="0"/>
              </a:rPr>
              <a:t/>
            </a:r>
            <a:br>
              <a:rPr lang="en-US" sz="3600" dirty="0">
                <a:solidFill>
                  <a:srgbClr val="5B9BD5">
                    <a:lumMod val="50000"/>
                  </a:srgbClr>
                </a:solidFill>
                <a:latin typeface="+mj-lt"/>
                <a:ea typeface="Helvetica" charset="0"/>
                <a:cs typeface="Helvetica" charset="0"/>
              </a:rPr>
            </a:br>
            <a:endParaRPr lang="en-US" dirty="0">
              <a:latin typeface="+mj-lt"/>
            </a:endParaRPr>
          </a:p>
        </p:txBody>
      </p:sp>
      <p:sp>
        <p:nvSpPr>
          <p:cNvPr id="8" name="Rectangle 7">
            <a:extLst>
              <a:ext uri="{FF2B5EF4-FFF2-40B4-BE49-F238E27FC236}">
                <a16:creationId xmlns:a16="http://schemas.microsoft.com/office/drawing/2014/main" id="{BB4F5B97-A4E9-254E-9DCD-560500D055DA}"/>
              </a:ext>
            </a:extLst>
          </p:cNvPr>
          <p:cNvSpPr/>
          <p:nvPr/>
        </p:nvSpPr>
        <p:spPr>
          <a:xfrm>
            <a:off x="497785" y="2206486"/>
            <a:ext cx="1649895" cy="1087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sp>
        <p:nvSpPr>
          <p:cNvPr id="10"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t>Last Updated: </a:t>
            </a:r>
            <a:fld id="{37EC2EF2-4593-4697-821A-2723A4F7C407}" type="datetime1">
              <a:rPr lang="en-US" smtClean="0"/>
              <a:t>10/20/2020</a:t>
            </a:fld>
            <a:endParaRPr lang="en-US" dirty="0"/>
          </a:p>
        </p:txBody>
      </p:sp>
      <p:sp>
        <p:nvSpPr>
          <p:cNvPr id="11" name="Rectangle 10"/>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pic>
        <p:nvPicPr>
          <p:cNvPr id="4" name="Audio 3">
            <a:hlinkClick r:id="" action="ppaction://media"/>
            <a:extLst>
              <a:ext uri="{FF2B5EF4-FFF2-40B4-BE49-F238E27FC236}">
                <a16:creationId xmlns:a16="http://schemas.microsoft.com/office/drawing/2014/main" id="{2698C12E-1508-FD4A-BA1C-EC09618F57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872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2FB1-D46F-EB4F-978D-B4C60CB03F4C}"/>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A drawback to passive microwave sensors is low spatial resolution</a:t>
            </a:r>
          </a:p>
        </p:txBody>
      </p:sp>
      <p:sp>
        <p:nvSpPr>
          <p:cNvPr id="3" name="Slide Number Placeholder 2">
            <a:extLst>
              <a:ext uri="{FF2B5EF4-FFF2-40B4-BE49-F238E27FC236}">
                <a16:creationId xmlns:a16="http://schemas.microsoft.com/office/drawing/2014/main" id="{51732DD7-E709-9C4F-8F2E-F7ED3D3ADC4E}"/>
              </a:ext>
            </a:extLst>
          </p:cNvPr>
          <p:cNvSpPr>
            <a:spLocks noGrp="1"/>
          </p:cNvSpPr>
          <p:nvPr>
            <p:ph type="sldNum" sz="quarter" idx="12"/>
          </p:nvPr>
        </p:nvSpPr>
        <p:spPr/>
        <p:txBody>
          <a:bodyPr/>
          <a:lstStyle/>
          <a:p>
            <a:fld id="{4F6F23CF-7BCB-1C46-9584-7002207BC3BE}" type="slidenum">
              <a:rPr lang="en-US" smtClean="0"/>
              <a:pPr/>
              <a:t>10</a:t>
            </a:fld>
            <a:endParaRPr lang="en-US" dirty="0"/>
          </a:p>
        </p:txBody>
      </p:sp>
      <p:sp>
        <p:nvSpPr>
          <p:cNvPr id="44" name="Rectangle 43">
            <a:extLst>
              <a:ext uri="{FF2B5EF4-FFF2-40B4-BE49-F238E27FC236}">
                <a16:creationId xmlns:a16="http://schemas.microsoft.com/office/drawing/2014/main" id="{5A6A28C6-D65B-6742-AAE8-76D151692DD6}"/>
              </a:ext>
            </a:extLst>
          </p:cNvPr>
          <p:cNvSpPr/>
          <p:nvPr/>
        </p:nvSpPr>
        <p:spPr>
          <a:xfrm>
            <a:off x="931263" y="3731203"/>
            <a:ext cx="6889236" cy="93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Narrow" panose="020B0604020202020204" pitchFamily="34" charset="0"/>
              <a:cs typeface="Arial Narrow" panose="020B0604020202020204" pitchFamily="34" charset="0"/>
            </a:endParaRPr>
          </a:p>
        </p:txBody>
      </p:sp>
      <p:sp>
        <p:nvSpPr>
          <p:cNvPr id="90" name="TextBox 89">
            <a:extLst>
              <a:ext uri="{FF2B5EF4-FFF2-40B4-BE49-F238E27FC236}">
                <a16:creationId xmlns:a16="http://schemas.microsoft.com/office/drawing/2014/main" id="{166F010C-0E0F-AC4F-AEC0-DD6ACA39C49A}"/>
              </a:ext>
            </a:extLst>
          </p:cNvPr>
          <p:cNvSpPr txBox="1"/>
          <p:nvPr/>
        </p:nvSpPr>
        <p:spPr>
          <a:xfrm>
            <a:off x="848883" y="1619109"/>
            <a:ext cx="5812360" cy="369332"/>
          </a:xfrm>
          <a:prstGeom prst="rect">
            <a:avLst/>
          </a:prstGeom>
          <a:noFill/>
        </p:spPr>
        <p:txBody>
          <a:bodyPr wrap="none" rtlCol="0">
            <a:spAutoFit/>
          </a:bodyPr>
          <a:lstStyle/>
          <a:p>
            <a:r>
              <a:rPr lang="en-US" b="1" dirty="0"/>
              <a:t>Footprint (spatial resolution) for WindSat channels </a:t>
            </a:r>
          </a:p>
        </p:txBody>
      </p:sp>
      <p:pic>
        <p:nvPicPr>
          <p:cNvPr id="73" name="Picture 72">
            <a:extLst>
              <a:ext uri="{FF2B5EF4-FFF2-40B4-BE49-F238E27FC236}">
                <a16:creationId xmlns:a16="http://schemas.microsoft.com/office/drawing/2014/main" id="{946935AB-F73E-AF4A-8910-FED5033EED2F}"/>
              </a:ext>
            </a:extLst>
          </p:cNvPr>
          <p:cNvPicPr>
            <a:picLocks noChangeAspect="1"/>
          </p:cNvPicPr>
          <p:nvPr/>
        </p:nvPicPr>
        <p:blipFill>
          <a:blip r:embed="rId5"/>
          <a:stretch>
            <a:fillRect/>
          </a:stretch>
        </p:blipFill>
        <p:spPr>
          <a:xfrm>
            <a:off x="869246" y="3668077"/>
            <a:ext cx="6914408" cy="1828800"/>
          </a:xfrm>
          <a:prstGeom prst="rect">
            <a:avLst/>
          </a:prstGeom>
        </p:spPr>
      </p:pic>
      <p:cxnSp>
        <p:nvCxnSpPr>
          <p:cNvPr id="75" name="Straight Connector 74">
            <a:extLst>
              <a:ext uri="{FF2B5EF4-FFF2-40B4-BE49-F238E27FC236}">
                <a16:creationId xmlns:a16="http://schemas.microsoft.com/office/drawing/2014/main" id="{AC5C6E8C-8AA9-0D48-8886-4A849A6F4AFD}"/>
              </a:ext>
            </a:extLst>
          </p:cNvPr>
          <p:cNvCxnSpPr/>
          <p:nvPr/>
        </p:nvCxnSpPr>
        <p:spPr>
          <a:xfrm>
            <a:off x="938324"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920F4B7-B8C6-0E45-B900-3030F93EAF68}"/>
              </a:ext>
            </a:extLst>
          </p:cNvPr>
          <p:cNvCxnSpPr/>
          <p:nvPr/>
        </p:nvCxnSpPr>
        <p:spPr>
          <a:xfrm>
            <a:off x="1905226"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4EDC190-324F-DF4E-B756-00334D8B405C}"/>
              </a:ext>
            </a:extLst>
          </p:cNvPr>
          <p:cNvCxnSpPr/>
          <p:nvPr/>
        </p:nvCxnSpPr>
        <p:spPr>
          <a:xfrm>
            <a:off x="2872128"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98F4DB-52D2-A849-B9AC-DF5ECFFE769D}"/>
              </a:ext>
            </a:extLst>
          </p:cNvPr>
          <p:cNvCxnSpPr/>
          <p:nvPr/>
        </p:nvCxnSpPr>
        <p:spPr>
          <a:xfrm>
            <a:off x="4805932"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BA757C9-D113-C645-9FA6-E4DA1A88CA32}"/>
              </a:ext>
            </a:extLst>
          </p:cNvPr>
          <p:cNvCxnSpPr/>
          <p:nvPr/>
        </p:nvCxnSpPr>
        <p:spPr>
          <a:xfrm>
            <a:off x="5772834"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4AE668-ACA4-7944-82A6-93973A1EAF18}"/>
              </a:ext>
            </a:extLst>
          </p:cNvPr>
          <p:cNvCxnSpPr/>
          <p:nvPr/>
        </p:nvCxnSpPr>
        <p:spPr>
          <a:xfrm>
            <a:off x="6739736"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A17CF3D-595E-7D43-95C9-F0458E634E3A}"/>
              </a:ext>
            </a:extLst>
          </p:cNvPr>
          <p:cNvCxnSpPr>
            <a:cxnSpLocks/>
          </p:cNvCxnSpPr>
          <p:nvPr/>
        </p:nvCxnSpPr>
        <p:spPr>
          <a:xfrm>
            <a:off x="7706641" y="5438935"/>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B89A77E-AA25-4248-8DC5-C1475F80FFE5}"/>
              </a:ext>
            </a:extLst>
          </p:cNvPr>
          <p:cNvSpPr/>
          <p:nvPr/>
        </p:nvSpPr>
        <p:spPr>
          <a:xfrm>
            <a:off x="3242224" y="5789252"/>
            <a:ext cx="1273105" cy="307777"/>
          </a:xfrm>
          <a:prstGeom prst="rect">
            <a:avLst/>
          </a:prstGeom>
        </p:spPr>
        <p:txBody>
          <a:bodyPr wrap="none">
            <a:spAutoFit/>
          </a:bodyPr>
          <a:lstStyle/>
          <a:p>
            <a:r>
              <a:rPr lang="en-US" sz="1400" dirty="0">
                <a:solidFill>
                  <a:prstClr val="black"/>
                </a:solidFill>
                <a:latin typeface="Arial Narrow" panose="020B0604020202020204" pitchFamily="34" charset="0"/>
                <a:cs typeface="Arial Narrow" panose="020B0604020202020204" pitchFamily="34" charset="0"/>
              </a:rPr>
              <a:t>Frequency(GHz)</a:t>
            </a:r>
            <a:endParaRPr lang="en-US" sz="1400" dirty="0">
              <a:latin typeface="Arial Narrow" panose="020B0604020202020204" pitchFamily="34" charset="0"/>
              <a:cs typeface="Arial Narrow" panose="020B0604020202020204" pitchFamily="34" charset="0"/>
            </a:endParaRPr>
          </a:p>
        </p:txBody>
      </p:sp>
      <p:cxnSp>
        <p:nvCxnSpPr>
          <p:cNvPr id="45" name="Straight Connector 44">
            <a:extLst>
              <a:ext uri="{FF2B5EF4-FFF2-40B4-BE49-F238E27FC236}">
                <a16:creationId xmlns:a16="http://schemas.microsoft.com/office/drawing/2014/main" id="{AEA7E4D5-8695-594E-84F2-D66B9142824D}"/>
              </a:ext>
            </a:extLst>
          </p:cNvPr>
          <p:cNvCxnSpPr>
            <a:cxnSpLocks/>
          </p:cNvCxnSpPr>
          <p:nvPr/>
        </p:nvCxnSpPr>
        <p:spPr>
          <a:xfrm flipH="1">
            <a:off x="934372" y="3590480"/>
            <a:ext cx="585672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D673538-90BA-1048-B486-EC58684C8083}"/>
              </a:ext>
            </a:extLst>
          </p:cNvPr>
          <p:cNvSpPr txBox="1"/>
          <p:nvPr/>
        </p:nvSpPr>
        <p:spPr>
          <a:xfrm rot="16200000">
            <a:off x="-325749" y="4503053"/>
            <a:ext cx="12538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μm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p:txBody>
      </p:sp>
      <p:sp>
        <p:nvSpPr>
          <p:cNvPr id="91" name="TextBox 90">
            <a:extLst>
              <a:ext uri="{FF2B5EF4-FFF2-40B4-BE49-F238E27FC236}">
                <a16:creationId xmlns:a16="http://schemas.microsoft.com/office/drawing/2014/main" id="{0953ACE7-2726-0243-8C1A-031CED4BB8BC}"/>
              </a:ext>
            </a:extLst>
          </p:cNvPr>
          <p:cNvSpPr txBox="1"/>
          <p:nvPr/>
        </p:nvSpPr>
        <p:spPr>
          <a:xfrm>
            <a:off x="3458367" y="4561506"/>
            <a:ext cx="2082621" cy="369332"/>
          </a:xfrm>
          <a:prstGeom prst="rect">
            <a:avLst/>
          </a:prstGeom>
          <a:noFill/>
        </p:spPr>
        <p:txBody>
          <a:bodyPr wrap="none" rtlCol="0">
            <a:spAutoFit/>
          </a:bodyPr>
          <a:lstStyle/>
          <a:p>
            <a:r>
              <a:rPr lang="en-US" dirty="0"/>
              <a:t>Radiation Intensity</a:t>
            </a:r>
          </a:p>
        </p:txBody>
      </p:sp>
      <p:sp>
        <p:nvSpPr>
          <p:cNvPr id="92" name="TextBox 91">
            <a:extLst>
              <a:ext uri="{FF2B5EF4-FFF2-40B4-BE49-F238E27FC236}">
                <a16:creationId xmlns:a16="http://schemas.microsoft.com/office/drawing/2014/main" id="{D3C6078A-0C39-CB48-B374-454D6E67332E}"/>
              </a:ext>
            </a:extLst>
          </p:cNvPr>
          <p:cNvSpPr txBox="1"/>
          <p:nvPr/>
        </p:nvSpPr>
        <p:spPr>
          <a:xfrm>
            <a:off x="361528" y="3820155"/>
            <a:ext cx="533447"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-9</a:t>
            </a:r>
          </a:p>
        </p:txBody>
      </p:sp>
      <p:sp>
        <p:nvSpPr>
          <p:cNvPr id="93" name="TextBox 92">
            <a:extLst>
              <a:ext uri="{FF2B5EF4-FFF2-40B4-BE49-F238E27FC236}">
                <a16:creationId xmlns:a16="http://schemas.microsoft.com/office/drawing/2014/main" id="{40BFA724-84D2-A94B-A755-9ABF6620E136}"/>
              </a:ext>
            </a:extLst>
          </p:cNvPr>
          <p:cNvSpPr txBox="1"/>
          <p:nvPr/>
        </p:nvSpPr>
        <p:spPr>
          <a:xfrm>
            <a:off x="145356" y="4313191"/>
            <a:ext cx="749620"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-10</a:t>
            </a:r>
          </a:p>
        </p:txBody>
      </p:sp>
      <p:sp>
        <p:nvSpPr>
          <p:cNvPr id="94" name="TextBox 93">
            <a:extLst>
              <a:ext uri="{FF2B5EF4-FFF2-40B4-BE49-F238E27FC236}">
                <a16:creationId xmlns:a16="http://schemas.microsoft.com/office/drawing/2014/main" id="{3E6425E5-6A26-3C46-AB67-9686F5F48BDA}"/>
              </a:ext>
            </a:extLst>
          </p:cNvPr>
          <p:cNvSpPr txBox="1"/>
          <p:nvPr/>
        </p:nvSpPr>
        <p:spPr>
          <a:xfrm>
            <a:off x="299718" y="4806227"/>
            <a:ext cx="595257"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-11</a:t>
            </a:r>
          </a:p>
        </p:txBody>
      </p:sp>
      <p:sp>
        <p:nvSpPr>
          <p:cNvPr id="95" name="TextBox 94">
            <a:extLst>
              <a:ext uri="{FF2B5EF4-FFF2-40B4-BE49-F238E27FC236}">
                <a16:creationId xmlns:a16="http://schemas.microsoft.com/office/drawing/2014/main" id="{7C9CE773-551C-B542-991B-B360D3C50B70}"/>
              </a:ext>
            </a:extLst>
          </p:cNvPr>
          <p:cNvSpPr txBox="1"/>
          <p:nvPr/>
        </p:nvSpPr>
        <p:spPr>
          <a:xfrm>
            <a:off x="299718" y="5299264"/>
            <a:ext cx="595257"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-12</a:t>
            </a:r>
          </a:p>
        </p:txBody>
      </p:sp>
      <p:sp>
        <p:nvSpPr>
          <p:cNvPr id="99" name="Rectangle 98">
            <a:extLst>
              <a:ext uri="{FF2B5EF4-FFF2-40B4-BE49-F238E27FC236}">
                <a16:creationId xmlns:a16="http://schemas.microsoft.com/office/drawing/2014/main" id="{46AEDC74-B543-5948-97B0-269E24A5D7E7}"/>
              </a:ext>
            </a:extLst>
          </p:cNvPr>
          <p:cNvSpPr/>
          <p:nvPr/>
        </p:nvSpPr>
        <p:spPr>
          <a:xfrm>
            <a:off x="6896100" y="3185599"/>
            <a:ext cx="907392" cy="286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CA9788CB-C3EB-974E-97CC-CFEDA43D0D45}"/>
              </a:ext>
            </a:extLst>
          </p:cNvPr>
          <p:cNvSpPr/>
          <p:nvPr/>
        </p:nvSpPr>
        <p:spPr>
          <a:xfrm>
            <a:off x="7588429" y="2791802"/>
            <a:ext cx="4408019" cy="2516779"/>
          </a:xfrm>
          <a:prstGeom prst="rect">
            <a:avLst/>
          </a:prstGeom>
        </p:spPr>
        <p:txBody>
          <a:bodyPr wrap="square">
            <a:spAutoFit/>
          </a:bodyPr>
          <a:lstStyle/>
          <a:p>
            <a:pPr>
              <a:lnSpc>
                <a:spcPct val="120000"/>
              </a:lnSpc>
              <a:spcBef>
                <a:spcPts val="1200"/>
              </a:spcBef>
            </a:pPr>
            <a:r>
              <a:rPr lang="en-US" dirty="0">
                <a:latin typeface="Arial Narrow" panose="020B0604020202020204" pitchFamily="34" charset="0"/>
                <a:cs typeface="Arial Narrow" panose="020B0604020202020204" pitchFamily="34" charset="0"/>
              </a:rPr>
              <a:t>Microwave blackbody radiation by the sea is very low compared to infrared  </a:t>
            </a:r>
          </a:p>
          <a:p>
            <a:pPr>
              <a:lnSpc>
                <a:spcPct val="120000"/>
              </a:lnSpc>
              <a:spcBef>
                <a:spcPts val="1200"/>
              </a:spcBef>
            </a:pPr>
            <a:r>
              <a:rPr lang="en-US" dirty="0">
                <a:latin typeface="Arial Narrow" panose="020B0604020202020204" pitchFamily="34" charset="0"/>
                <a:cs typeface="Arial Narrow" panose="020B0604020202020204" pitchFamily="34" charset="0"/>
              </a:rPr>
              <a:t>To collect enough energy for measurements, microwave sensors require:</a:t>
            </a:r>
          </a:p>
          <a:p>
            <a:pPr marL="285750" indent="-285750">
              <a:lnSpc>
                <a:spcPct val="120000"/>
              </a:lnSpc>
              <a:spcBef>
                <a:spcPts val="1200"/>
              </a:spcBef>
              <a:buFont typeface="Arial" panose="020B0604020202020204" pitchFamily="34" charset="0"/>
              <a:buChar char="•"/>
            </a:pPr>
            <a:r>
              <a:rPr lang="en-US" dirty="0">
                <a:latin typeface="Arial Narrow" panose="020B0604020202020204" pitchFamily="34" charset="0"/>
                <a:cs typeface="Arial Narrow" panose="020B0604020202020204" pitchFamily="34" charset="0"/>
              </a:rPr>
              <a:t>Larger antennas and/or larger footprints </a:t>
            </a:r>
          </a:p>
          <a:p>
            <a:pPr marL="285750" indent="-285750">
              <a:lnSpc>
                <a:spcPct val="120000"/>
              </a:lnSpc>
              <a:spcBef>
                <a:spcPts val="1200"/>
              </a:spcBef>
              <a:buFont typeface="Arial" panose="020B0604020202020204" pitchFamily="34" charset="0"/>
              <a:buChar char="•"/>
            </a:pPr>
            <a:r>
              <a:rPr lang="en-US" dirty="0">
                <a:latin typeface="Arial Narrow" panose="020B0604020202020204" pitchFamily="34" charset="0"/>
                <a:cs typeface="Arial Narrow" panose="020B0604020202020204" pitchFamily="34" charset="0"/>
              </a:rPr>
              <a:t>Microwave spatial resolution: ~5km - 100 km</a:t>
            </a:r>
          </a:p>
        </p:txBody>
      </p:sp>
      <p:sp>
        <p:nvSpPr>
          <p:cNvPr id="102" name="TextBox 101">
            <a:extLst>
              <a:ext uri="{FF2B5EF4-FFF2-40B4-BE49-F238E27FC236}">
                <a16:creationId xmlns:a16="http://schemas.microsoft.com/office/drawing/2014/main" id="{12FF2222-B296-BA48-AABF-B7CDC9A2BD91}"/>
              </a:ext>
            </a:extLst>
          </p:cNvPr>
          <p:cNvSpPr txBox="1"/>
          <p:nvPr/>
        </p:nvSpPr>
        <p:spPr>
          <a:xfrm>
            <a:off x="702767"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40</a:t>
            </a:r>
          </a:p>
        </p:txBody>
      </p:sp>
      <p:sp>
        <p:nvSpPr>
          <p:cNvPr id="103" name="TextBox 102">
            <a:extLst>
              <a:ext uri="{FF2B5EF4-FFF2-40B4-BE49-F238E27FC236}">
                <a16:creationId xmlns:a16="http://schemas.microsoft.com/office/drawing/2014/main" id="{7D34722D-9767-024D-BF37-E3F24D9FBC4F}"/>
              </a:ext>
            </a:extLst>
          </p:cNvPr>
          <p:cNvSpPr txBox="1"/>
          <p:nvPr/>
        </p:nvSpPr>
        <p:spPr>
          <a:xfrm>
            <a:off x="2635695"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15</a:t>
            </a:r>
          </a:p>
        </p:txBody>
      </p:sp>
      <p:sp>
        <p:nvSpPr>
          <p:cNvPr id="104" name="TextBox 103">
            <a:extLst>
              <a:ext uri="{FF2B5EF4-FFF2-40B4-BE49-F238E27FC236}">
                <a16:creationId xmlns:a16="http://schemas.microsoft.com/office/drawing/2014/main" id="{32A1CA78-1FB3-8D41-8CBA-194A97C693C9}"/>
              </a:ext>
            </a:extLst>
          </p:cNvPr>
          <p:cNvSpPr txBox="1"/>
          <p:nvPr/>
        </p:nvSpPr>
        <p:spPr>
          <a:xfrm>
            <a:off x="3602159"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10</a:t>
            </a:r>
          </a:p>
        </p:txBody>
      </p:sp>
      <p:sp>
        <p:nvSpPr>
          <p:cNvPr id="105" name="TextBox 104">
            <a:extLst>
              <a:ext uri="{FF2B5EF4-FFF2-40B4-BE49-F238E27FC236}">
                <a16:creationId xmlns:a16="http://schemas.microsoft.com/office/drawing/2014/main" id="{91BA84AD-7089-024D-B7D7-C2CF79895656}"/>
              </a:ext>
            </a:extLst>
          </p:cNvPr>
          <p:cNvSpPr txBox="1"/>
          <p:nvPr/>
        </p:nvSpPr>
        <p:spPr>
          <a:xfrm>
            <a:off x="6501551"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5</a:t>
            </a:r>
          </a:p>
        </p:txBody>
      </p:sp>
      <p:sp>
        <p:nvSpPr>
          <p:cNvPr id="106" name="TextBox 105">
            <a:extLst>
              <a:ext uri="{FF2B5EF4-FFF2-40B4-BE49-F238E27FC236}">
                <a16:creationId xmlns:a16="http://schemas.microsoft.com/office/drawing/2014/main" id="{E182EA2C-C9D5-714F-988E-602EDA962AE6}"/>
              </a:ext>
            </a:extLst>
          </p:cNvPr>
          <p:cNvSpPr txBox="1"/>
          <p:nvPr/>
        </p:nvSpPr>
        <p:spPr>
          <a:xfrm>
            <a:off x="5535087"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6</a:t>
            </a:r>
          </a:p>
        </p:txBody>
      </p:sp>
      <p:sp>
        <p:nvSpPr>
          <p:cNvPr id="107" name="TextBox 106">
            <a:extLst>
              <a:ext uri="{FF2B5EF4-FFF2-40B4-BE49-F238E27FC236}">
                <a16:creationId xmlns:a16="http://schemas.microsoft.com/office/drawing/2014/main" id="{87B9EB04-2106-A447-AD0F-1251C79E8ED8}"/>
              </a:ext>
            </a:extLst>
          </p:cNvPr>
          <p:cNvSpPr txBox="1"/>
          <p:nvPr/>
        </p:nvSpPr>
        <p:spPr>
          <a:xfrm>
            <a:off x="4568623"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7.5</a:t>
            </a:r>
          </a:p>
        </p:txBody>
      </p:sp>
      <p:grpSp>
        <p:nvGrpSpPr>
          <p:cNvPr id="124" name="Group 123">
            <a:extLst>
              <a:ext uri="{FF2B5EF4-FFF2-40B4-BE49-F238E27FC236}">
                <a16:creationId xmlns:a16="http://schemas.microsoft.com/office/drawing/2014/main" id="{E3B54EA8-811D-5A45-8730-44381D2474EA}"/>
              </a:ext>
            </a:extLst>
          </p:cNvPr>
          <p:cNvGrpSpPr/>
          <p:nvPr/>
        </p:nvGrpSpPr>
        <p:grpSpPr>
          <a:xfrm>
            <a:off x="1934310" y="2672347"/>
            <a:ext cx="931665" cy="1189972"/>
            <a:chOff x="1906878" y="2672347"/>
            <a:chExt cx="931665" cy="1189972"/>
          </a:xfrm>
        </p:grpSpPr>
        <p:pic>
          <p:nvPicPr>
            <p:cNvPr id="30" name="Picture 29">
              <a:extLst>
                <a:ext uri="{FF2B5EF4-FFF2-40B4-BE49-F238E27FC236}">
                  <a16:creationId xmlns:a16="http://schemas.microsoft.com/office/drawing/2014/main" id="{51444529-6C78-2B41-A16E-1AFAEE476DE4}"/>
                </a:ext>
              </a:extLst>
            </p:cNvPr>
            <p:cNvPicPr>
              <a:picLocks noChangeAspect="1"/>
            </p:cNvPicPr>
            <p:nvPr/>
          </p:nvPicPr>
          <p:blipFill>
            <a:blip r:embed="rId6">
              <a:duotone>
                <a:schemeClr val="accent6">
                  <a:shade val="45000"/>
                  <a:satMod val="135000"/>
                </a:schemeClr>
                <a:prstClr val="white"/>
              </a:duotone>
            </a:blip>
            <a:stretch>
              <a:fillRect/>
            </a:stretch>
          </p:blipFill>
          <p:spPr>
            <a:xfrm>
              <a:off x="2090171" y="2944874"/>
              <a:ext cx="350395" cy="581035"/>
            </a:xfrm>
            <a:prstGeom prst="rect">
              <a:avLst/>
            </a:prstGeom>
          </p:spPr>
        </p:pic>
        <p:sp>
          <p:nvSpPr>
            <p:cNvPr id="9" name="TextBox 8">
              <a:extLst>
                <a:ext uri="{FF2B5EF4-FFF2-40B4-BE49-F238E27FC236}">
                  <a16:creationId xmlns:a16="http://schemas.microsoft.com/office/drawing/2014/main" id="{FEDC48C9-1F23-5546-BCDC-DCF8103C29CC}"/>
                </a:ext>
              </a:extLst>
            </p:cNvPr>
            <p:cNvSpPr txBox="1"/>
            <p:nvPr/>
          </p:nvSpPr>
          <p:spPr>
            <a:xfrm>
              <a:off x="1906878" y="2672347"/>
              <a:ext cx="931665"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16 X 27 km</a:t>
              </a:r>
            </a:p>
          </p:txBody>
        </p:sp>
        <p:sp>
          <p:nvSpPr>
            <p:cNvPr id="22" name="TextBox 21">
              <a:extLst>
                <a:ext uri="{FF2B5EF4-FFF2-40B4-BE49-F238E27FC236}">
                  <a16:creationId xmlns:a16="http://schemas.microsoft.com/office/drawing/2014/main" id="{924DFF2D-B245-3C40-9ACF-FEBEA9E2472F}"/>
                </a:ext>
              </a:extLst>
            </p:cNvPr>
            <p:cNvSpPr txBox="1"/>
            <p:nvPr/>
          </p:nvSpPr>
          <p:spPr>
            <a:xfrm>
              <a:off x="2057729" y="3554542"/>
              <a:ext cx="348172"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19</a:t>
              </a:r>
            </a:p>
          </p:txBody>
        </p:sp>
      </p:grpSp>
      <p:grpSp>
        <p:nvGrpSpPr>
          <p:cNvPr id="122" name="Group 121">
            <a:extLst>
              <a:ext uri="{FF2B5EF4-FFF2-40B4-BE49-F238E27FC236}">
                <a16:creationId xmlns:a16="http://schemas.microsoft.com/office/drawing/2014/main" id="{76E7245C-E4AA-9540-887A-B38DD99DAE5E}"/>
              </a:ext>
            </a:extLst>
          </p:cNvPr>
          <p:cNvGrpSpPr/>
          <p:nvPr/>
        </p:nvGrpSpPr>
        <p:grpSpPr>
          <a:xfrm>
            <a:off x="3380704" y="2393540"/>
            <a:ext cx="1157913" cy="1476750"/>
            <a:chOff x="2795488" y="2393540"/>
            <a:chExt cx="1157913" cy="1476750"/>
          </a:xfrm>
        </p:grpSpPr>
        <p:pic>
          <p:nvPicPr>
            <p:cNvPr id="29" name="Picture 28">
              <a:extLst>
                <a:ext uri="{FF2B5EF4-FFF2-40B4-BE49-F238E27FC236}">
                  <a16:creationId xmlns:a16="http://schemas.microsoft.com/office/drawing/2014/main" id="{2AEDD8ED-8D38-AD4D-8B3F-27436D0EDC0D}"/>
                </a:ext>
              </a:extLst>
            </p:cNvPr>
            <p:cNvPicPr>
              <a:picLocks noChangeAspect="1"/>
            </p:cNvPicPr>
            <p:nvPr/>
          </p:nvPicPr>
          <p:blipFill>
            <a:blip r:embed="rId7">
              <a:duotone>
                <a:schemeClr val="accent6">
                  <a:shade val="45000"/>
                  <a:satMod val="135000"/>
                </a:schemeClr>
                <a:prstClr val="white"/>
              </a:duotone>
            </a:blip>
            <a:stretch>
              <a:fillRect/>
            </a:stretch>
          </p:blipFill>
          <p:spPr>
            <a:xfrm>
              <a:off x="3034924" y="2674315"/>
              <a:ext cx="572165" cy="851594"/>
            </a:xfrm>
            <a:prstGeom prst="rect">
              <a:avLst/>
            </a:prstGeom>
          </p:spPr>
        </p:pic>
        <p:sp>
          <p:nvSpPr>
            <p:cNvPr id="7" name="TextBox 6">
              <a:extLst>
                <a:ext uri="{FF2B5EF4-FFF2-40B4-BE49-F238E27FC236}">
                  <a16:creationId xmlns:a16="http://schemas.microsoft.com/office/drawing/2014/main" id="{ABD1F19A-2DBA-9E4F-9B3A-3528182940AD}"/>
                </a:ext>
              </a:extLst>
            </p:cNvPr>
            <p:cNvSpPr txBox="1"/>
            <p:nvPr/>
          </p:nvSpPr>
          <p:spPr>
            <a:xfrm>
              <a:off x="2795488" y="2393540"/>
              <a:ext cx="1157913" cy="307777"/>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25 X 38 km</a:t>
              </a:r>
            </a:p>
          </p:txBody>
        </p:sp>
        <p:sp>
          <p:nvSpPr>
            <p:cNvPr id="21" name="TextBox 20">
              <a:extLst>
                <a:ext uri="{FF2B5EF4-FFF2-40B4-BE49-F238E27FC236}">
                  <a16:creationId xmlns:a16="http://schemas.microsoft.com/office/drawing/2014/main" id="{5F46BD7A-4760-D949-95EF-3E5DD4ACE545}"/>
                </a:ext>
              </a:extLst>
            </p:cNvPr>
            <p:cNvSpPr txBox="1"/>
            <p:nvPr/>
          </p:nvSpPr>
          <p:spPr>
            <a:xfrm>
              <a:off x="3136744" y="3562513"/>
              <a:ext cx="348172"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10</a:t>
              </a:r>
            </a:p>
          </p:txBody>
        </p:sp>
      </p:grpSp>
      <p:grpSp>
        <p:nvGrpSpPr>
          <p:cNvPr id="121" name="Group 120">
            <a:extLst>
              <a:ext uri="{FF2B5EF4-FFF2-40B4-BE49-F238E27FC236}">
                <a16:creationId xmlns:a16="http://schemas.microsoft.com/office/drawing/2014/main" id="{05A2CE2A-3F10-704D-A3DB-39DB3E890970}"/>
              </a:ext>
            </a:extLst>
          </p:cNvPr>
          <p:cNvGrpSpPr/>
          <p:nvPr/>
        </p:nvGrpSpPr>
        <p:grpSpPr>
          <a:xfrm>
            <a:off x="4754043" y="1953886"/>
            <a:ext cx="980395" cy="1901434"/>
            <a:chOff x="4296843" y="1953886"/>
            <a:chExt cx="980395" cy="1901434"/>
          </a:xfrm>
        </p:grpSpPr>
        <p:pic>
          <p:nvPicPr>
            <p:cNvPr id="28" name="Picture 27">
              <a:extLst>
                <a:ext uri="{FF2B5EF4-FFF2-40B4-BE49-F238E27FC236}">
                  <a16:creationId xmlns:a16="http://schemas.microsoft.com/office/drawing/2014/main" id="{861CAD46-5FF6-994F-BB8B-70266BE0CFC7}"/>
                </a:ext>
              </a:extLst>
            </p:cNvPr>
            <p:cNvPicPr>
              <a:picLocks noChangeAspect="1"/>
            </p:cNvPicPr>
            <p:nvPr/>
          </p:nvPicPr>
          <p:blipFill>
            <a:blip r:embed="rId8">
              <a:duotone>
                <a:schemeClr val="accent2">
                  <a:shade val="45000"/>
                  <a:satMod val="135000"/>
                </a:schemeClr>
                <a:prstClr val="white"/>
              </a:duotone>
            </a:blip>
            <a:stretch>
              <a:fillRect/>
            </a:stretch>
          </p:blipFill>
          <p:spPr>
            <a:xfrm>
              <a:off x="4319758" y="2226342"/>
              <a:ext cx="869335" cy="1299567"/>
            </a:xfrm>
            <a:prstGeom prst="rect">
              <a:avLst/>
            </a:prstGeom>
          </p:spPr>
        </p:pic>
        <p:sp>
          <p:nvSpPr>
            <p:cNvPr id="19" name="TextBox 18">
              <a:extLst>
                <a:ext uri="{FF2B5EF4-FFF2-40B4-BE49-F238E27FC236}">
                  <a16:creationId xmlns:a16="http://schemas.microsoft.com/office/drawing/2014/main" id="{9AA077B9-8349-094F-80DB-59F226D11F93}"/>
                </a:ext>
              </a:extLst>
            </p:cNvPr>
            <p:cNvSpPr txBox="1"/>
            <p:nvPr/>
          </p:nvSpPr>
          <p:spPr>
            <a:xfrm>
              <a:off x="4296843" y="1953886"/>
              <a:ext cx="980395" cy="307777"/>
            </a:xfrm>
            <a:prstGeom prst="rect">
              <a:avLst/>
            </a:prstGeom>
            <a:noFill/>
          </p:spPr>
          <p:txBody>
            <a:bodyPr wrap="square" rtlCol="0">
              <a:spAutoFit/>
            </a:bodyPr>
            <a:lstStyle/>
            <a:p>
              <a:pPr algn="ctr"/>
              <a:r>
                <a:rPr lang="en-US" sz="1400" dirty="0">
                  <a:latin typeface="Arial Narrow" panose="020B0604020202020204" pitchFamily="34" charset="0"/>
                  <a:cs typeface="Arial Narrow" panose="020B0604020202020204" pitchFamily="34" charset="0"/>
                </a:rPr>
                <a:t>40 X 60 km</a:t>
              </a:r>
            </a:p>
          </p:txBody>
        </p:sp>
        <p:sp>
          <p:nvSpPr>
            <p:cNvPr id="20" name="TextBox 19">
              <a:extLst>
                <a:ext uri="{FF2B5EF4-FFF2-40B4-BE49-F238E27FC236}">
                  <a16:creationId xmlns:a16="http://schemas.microsoft.com/office/drawing/2014/main" id="{B2D60BB0-4B3D-374A-9D5A-22B2383D82C0}"/>
                </a:ext>
              </a:extLst>
            </p:cNvPr>
            <p:cNvSpPr txBox="1"/>
            <p:nvPr/>
          </p:nvSpPr>
          <p:spPr>
            <a:xfrm>
              <a:off x="4550076" y="3547543"/>
              <a:ext cx="389850"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6.8</a:t>
              </a:r>
            </a:p>
          </p:txBody>
        </p:sp>
      </p:grpSp>
      <p:grpSp>
        <p:nvGrpSpPr>
          <p:cNvPr id="123" name="Group 122">
            <a:extLst>
              <a:ext uri="{FF2B5EF4-FFF2-40B4-BE49-F238E27FC236}">
                <a16:creationId xmlns:a16="http://schemas.microsoft.com/office/drawing/2014/main" id="{DD50512C-770C-F843-95FC-A8BDFBB63E5E}"/>
              </a:ext>
            </a:extLst>
          </p:cNvPr>
          <p:cNvGrpSpPr/>
          <p:nvPr/>
        </p:nvGrpSpPr>
        <p:grpSpPr>
          <a:xfrm>
            <a:off x="1552557" y="2390579"/>
            <a:ext cx="931665" cy="1507939"/>
            <a:chOff x="921621" y="2390579"/>
            <a:chExt cx="931665" cy="1507939"/>
          </a:xfrm>
        </p:grpSpPr>
        <p:pic>
          <p:nvPicPr>
            <p:cNvPr id="31" name="Picture 30">
              <a:extLst>
                <a:ext uri="{FF2B5EF4-FFF2-40B4-BE49-F238E27FC236}">
                  <a16:creationId xmlns:a16="http://schemas.microsoft.com/office/drawing/2014/main" id="{492047B2-68F1-EA4A-9987-73DFFF592C94}"/>
                </a:ext>
              </a:extLst>
            </p:cNvPr>
            <p:cNvPicPr>
              <a:picLocks noChangeAspect="1"/>
            </p:cNvPicPr>
            <p:nvPr/>
          </p:nvPicPr>
          <p:blipFill>
            <a:blip r:embed="rId9">
              <a:grayscl/>
            </a:blip>
            <a:stretch>
              <a:fillRect/>
            </a:stretch>
          </p:blipFill>
          <p:spPr>
            <a:xfrm>
              <a:off x="1204265" y="3082371"/>
              <a:ext cx="257252" cy="443538"/>
            </a:xfrm>
            <a:prstGeom prst="rect">
              <a:avLst/>
            </a:prstGeom>
          </p:spPr>
        </p:pic>
        <p:sp>
          <p:nvSpPr>
            <p:cNvPr id="10" name="TextBox 9">
              <a:extLst>
                <a:ext uri="{FF2B5EF4-FFF2-40B4-BE49-F238E27FC236}">
                  <a16:creationId xmlns:a16="http://schemas.microsoft.com/office/drawing/2014/main" id="{CDFF417B-F5A7-7449-8428-A9CDA048A316}"/>
                </a:ext>
              </a:extLst>
            </p:cNvPr>
            <p:cNvSpPr txBox="1"/>
            <p:nvPr/>
          </p:nvSpPr>
          <p:spPr>
            <a:xfrm>
              <a:off x="921621" y="2390579"/>
              <a:ext cx="931665"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12 X 20 km</a:t>
              </a:r>
            </a:p>
          </p:txBody>
        </p:sp>
        <p:sp>
          <p:nvSpPr>
            <p:cNvPr id="23" name="TextBox 22">
              <a:extLst>
                <a:ext uri="{FF2B5EF4-FFF2-40B4-BE49-F238E27FC236}">
                  <a16:creationId xmlns:a16="http://schemas.microsoft.com/office/drawing/2014/main" id="{4269A35D-B3B8-4E43-AC52-1E03C1C8C7D8}"/>
                </a:ext>
              </a:extLst>
            </p:cNvPr>
            <p:cNvSpPr txBox="1"/>
            <p:nvPr/>
          </p:nvSpPr>
          <p:spPr>
            <a:xfrm>
              <a:off x="1168114" y="3559963"/>
              <a:ext cx="348172" cy="338555"/>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24</a:t>
              </a:r>
            </a:p>
          </p:txBody>
        </p:sp>
        <p:cxnSp>
          <p:nvCxnSpPr>
            <p:cNvPr id="111" name="Straight Arrow Connector 110">
              <a:extLst>
                <a:ext uri="{FF2B5EF4-FFF2-40B4-BE49-F238E27FC236}">
                  <a16:creationId xmlns:a16="http://schemas.microsoft.com/office/drawing/2014/main" id="{39304E3A-7F13-5948-B4CD-6265FC83D420}"/>
                </a:ext>
              </a:extLst>
            </p:cNvPr>
            <p:cNvCxnSpPr>
              <a:cxnSpLocks/>
            </p:cNvCxnSpPr>
            <p:nvPr/>
          </p:nvCxnSpPr>
          <p:spPr>
            <a:xfrm>
              <a:off x="1332296" y="2634656"/>
              <a:ext cx="0" cy="685800"/>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E8D8F459-545B-AB4F-A32F-A7B995F5F06C}"/>
              </a:ext>
            </a:extLst>
          </p:cNvPr>
          <p:cNvGrpSpPr/>
          <p:nvPr/>
        </p:nvGrpSpPr>
        <p:grpSpPr>
          <a:xfrm>
            <a:off x="637528" y="2668274"/>
            <a:ext cx="768159" cy="1165217"/>
            <a:chOff x="527800" y="2668274"/>
            <a:chExt cx="768159" cy="1165217"/>
          </a:xfrm>
        </p:grpSpPr>
        <p:pic>
          <p:nvPicPr>
            <p:cNvPr id="32" name="Picture 31">
              <a:extLst>
                <a:ext uri="{FF2B5EF4-FFF2-40B4-BE49-F238E27FC236}">
                  <a16:creationId xmlns:a16="http://schemas.microsoft.com/office/drawing/2014/main" id="{5F106BFE-7843-C840-BA5C-AED6A028E1D6}"/>
                </a:ext>
              </a:extLst>
            </p:cNvPr>
            <p:cNvPicPr>
              <a:picLocks noChangeAspect="1"/>
            </p:cNvPicPr>
            <p:nvPr/>
          </p:nvPicPr>
          <p:blipFill>
            <a:blip r:embed="rId10"/>
            <a:stretch>
              <a:fillRect/>
            </a:stretch>
          </p:blipFill>
          <p:spPr>
            <a:xfrm>
              <a:off x="806044" y="3250915"/>
              <a:ext cx="190722" cy="274994"/>
            </a:xfrm>
            <a:prstGeom prst="rect">
              <a:avLst/>
            </a:prstGeom>
          </p:spPr>
        </p:pic>
        <p:sp>
          <p:nvSpPr>
            <p:cNvPr id="11" name="TextBox 10">
              <a:extLst>
                <a:ext uri="{FF2B5EF4-FFF2-40B4-BE49-F238E27FC236}">
                  <a16:creationId xmlns:a16="http://schemas.microsoft.com/office/drawing/2014/main" id="{E4903FA0-7C95-0248-A08E-8E2475F38236}"/>
                </a:ext>
              </a:extLst>
            </p:cNvPr>
            <p:cNvSpPr txBox="1"/>
            <p:nvPr/>
          </p:nvSpPr>
          <p:spPr>
            <a:xfrm>
              <a:off x="527800" y="2668274"/>
              <a:ext cx="768159" cy="307777"/>
            </a:xfrm>
            <a:prstGeom prst="rect">
              <a:avLst/>
            </a:prstGeom>
            <a:noFill/>
          </p:spPr>
          <p:txBody>
            <a:bodyPr wrap="none" rtlCol="0">
              <a:spAutoFit/>
            </a:bodyPr>
            <a:lstStyle/>
            <a:p>
              <a:pPr algn="ctr"/>
              <a:r>
                <a:rPr lang="en-US" sz="1400" dirty="0">
                  <a:latin typeface="Arial Narrow" panose="020B0604020202020204" pitchFamily="34" charset="0"/>
                  <a:cs typeface="Arial Narrow" panose="020B0604020202020204" pitchFamily="34" charset="0"/>
                </a:rPr>
                <a:t>3 X 8 km</a:t>
              </a:r>
            </a:p>
          </p:txBody>
        </p:sp>
        <p:sp>
          <p:nvSpPr>
            <p:cNvPr id="24" name="TextBox 23">
              <a:extLst>
                <a:ext uri="{FF2B5EF4-FFF2-40B4-BE49-F238E27FC236}">
                  <a16:creationId xmlns:a16="http://schemas.microsoft.com/office/drawing/2014/main" id="{5924530F-AB9B-C446-B0B5-9BAF40C098EC}"/>
                </a:ext>
              </a:extLst>
            </p:cNvPr>
            <p:cNvSpPr txBox="1"/>
            <p:nvPr/>
          </p:nvSpPr>
          <p:spPr>
            <a:xfrm>
              <a:off x="728717" y="3541103"/>
              <a:ext cx="335348" cy="292388"/>
            </a:xfrm>
            <a:prstGeom prst="rect">
              <a:avLst/>
            </a:prstGeom>
            <a:noFill/>
          </p:spPr>
          <p:txBody>
            <a:bodyPr wrap="none" rtlCol="0">
              <a:spAutoFit/>
            </a:bodyPr>
            <a:lstStyle/>
            <a:p>
              <a:r>
                <a:rPr lang="en-US" sz="1300" dirty="0">
                  <a:latin typeface="Arial Narrow" panose="020B0604020202020204" pitchFamily="34" charset="0"/>
                  <a:cs typeface="Arial Narrow" panose="020B0604020202020204" pitchFamily="34" charset="0"/>
                </a:rPr>
                <a:t>37</a:t>
              </a:r>
            </a:p>
          </p:txBody>
        </p:sp>
        <p:cxnSp>
          <p:nvCxnSpPr>
            <p:cNvPr id="115" name="Straight Arrow Connector 114">
              <a:extLst>
                <a:ext uri="{FF2B5EF4-FFF2-40B4-BE49-F238E27FC236}">
                  <a16:creationId xmlns:a16="http://schemas.microsoft.com/office/drawing/2014/main" id="{BE6D05D0-7612-A847-AE13-389136B5AB8C}"/>
                </a:ext>
              </a:extLst>
            </p:cNvPr>
            <p:cNvCxnSpPr>
              <a:cxnSpLocks/>
            </p:cNvCxnSpPr>
            <p:nvPr/>
          </p:nvCxnSpPr>
          <p:spPr>
            <a:xfrm>
              <a:off x="901405" y="2913736"/>
              <a:ext cx="0" cy="502920"/>
            </a:xfrm>
            <a:prstGeom prst="straightConnector1">
              <a:avLst/>
            </a:prstGeom>
            <a:ln w="317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6" name="Straight Connector 115">
            <a:extLst>
              <a:ext uri="{FF2B5EF4-FFF2-40B4-BE49-F238E27FC236}">
                <a16:creationId xmlns:a16="http://schemas.microsoft.com/office/drawing/2014/main" id="{3D4C9970-75D3-FE46-B495-4CEE6481EF10}"/>
              </a:ext>
            </a:extLst>
          </p:cNvPr>
          <p:cNvCxnSpPr/>
          <p:nvPr/>
        </p:nvCxnSpPr>
        <p:spPr>
          <a:xfrm>
            <a:off x="3839030" y="5428968"/>
            <a:ext cx="0" cy="1322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D803783C-3D21-244A-9011-F8B4FA96E340}"/>
              </a:ext>
            </a:extLst>
          </p:cNvPr>
          <p:cNvSpPr txBox="1"/>
          <p:nvPr/>
        </p:nvSpPr>
        <p:spPr>
          <a:xfrm>
            <a:off x="1669231" y="5528478"/>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30</a:t>
            </a:r>
          </a:p>
        </p:txBody>
      </p:sp>
      <p:sp>
        <p:nvSpPr>
          <p:cNvPr id="126" name="Rectangle 125">
            <a:extLst>
              <a:ext uri="{FF2B5EF4-FFF2-40B4-BE49-F238E27FC236}">
                <a16:creationId xmlns:a16="http://schemas.microsoft.com/office/drawing/2014/main" id="{1D5A9B77-EF2A-4C48-919A-F03595FE9F94}"/>
              </a:ext>
            </a:extLst>
          </p:cNvPr>
          <p:cNvSpPr/>
          <p:nvPr/>
        </p:nvSpPr>
        <p:spPr>
          <a:xfrm>
            <a:off x="3129563" y="3777227"/>
            <a:ext cx="1273105" cy="307777"/>
          </a:xfrm>
          <a:prstGeom prst="rect">
            <a:avLst/>
          </a:prstGeom>
        </p:spPr>
        <p:txBody>
          <a:bodyPr wrap="none">
            <a:spAutoFit/>
          </a:bodyPr>
          <a:lstStyle/>
          <a:p>
            <a:r>
              <a:rPr lang="en-US" sz="1400" dirty="0">
                <a:solidFill>
                  <a:prstClr val="black"/>
                </a:solidFill>
                <a:latin typeface="Arial Narrow" panose="020B0604020202020204" pitchFamily="34" charset="0"/>
                <a:cs typeface="Arial Narrow" panose="020B0604020202020204" pitchFamily="34" charset="0"/>
              </a:rPr>
              <a:t>Frequency(GHz)</a:t>
            </a:r>
            <a:endParaRPr lang="en-US" sz="1400" dirty="0">
              <a:latin typeface="Arial Narrow" panose="020B0604020202020204" pitchFamily="34" charset="0"/>
              <a:cs typeface="Arial Narrow"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3761898"/>
      </p:ext>
    </p:extLst>
  </p:cSld>
  <p:clrMapOvr>
    <a:masterClrMapping/>
  </p:clrMapOvr>
  <mc:AlternateContent xmlns:mc="http://schemas.openxmlformats.org/markup-compatibility/2006" xmlns:p14="http://schemas.microsoft.com/office/powerpoint/2010/main">
    <mc:Choice Requires="p14">
      <p:transition spd="slow" p14:dur="2000" advTm="58474"/>
    </mc:Choice>
    <mc:Fallback xmlns="">
      <p:transition spd="slow" advTm="5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4DE8-922B-8C40-A4D2-00E2DA7C45C2}"/>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Passive microwave measurements cannot be made close to the coast</a:t>
            </a:r>
          </a:p>
        </p:txBody>
      </p:sp>
      <p:sp>
        <p:nvSpPr>
          <p:cNvPr id="3" name="Slide Number Placeholder 2">
            <a:extLst>
              <a:ext uri="{FF2B5EF4-FFF2-40B4-BE49-F238E27FC236}">
                <a16:creationId xmlns:a16="http://schemas.microsoft.com/office/drawing/2014/main" id="{6AF76EE1-C9E5-2046-8406-09C6A12E6223}"/>
              </a:ext>
            </a:extLst>
          </p:cNvPr>
          <p:cNvSpPr>
            <a:spLocks noGrp="1"/>
          </p:cNvSpPr>
          <p:nvPr>
            <p:ph type="sldNum" sz="quarter" idx="12"/>
          </p:nvPr>
        </p:nvSpPr>
        <p:spPr/>
        <p:txBody>
          <a:bodyPr/>
          <a:lstStyle/>
          <a:p>
            <a:fld id="{4F6F23CF-7BCB-1C46-9584-7002207BC3BE}" type="slidenum">
              <a:rPr lang="en-US" smtClean="0"/>
              <a:pPr/>
              <a:t>11</a:t>
            </a:fld>
            <a:endParaRPr lang="en-US" dirty="0"/>
          </a:p>
        </p:txBody>
      </p:sp>
      <p:grpSp>
        <p:nvGrpSpPr>
          <p:cNvPr id="49" name="Group 48">
            <a:extLst>
              <a:ext uri="{FF2B5EF4-FFF2-40B4-BE49-F238E27FC236}">
                <a16:creationId xmlns:a16="http://schemas.microsoft.com/office/drawing/2014/main" id="{F2A013FF-5ACA-DF45-842C-23898DE1B2C4}"/>
              </a:ext>
            </a:extLst>
          </p:cNvPr>
          <p:cNvGrpSpPr/>
          <p:nvPr/>
        </p:nvGrpSpPr>
        <p:grpSpPr>
          <a:xfrm>
            <a:off x="837629" y="1197295"/>
            <a:ext cx="3036077" cy="2676118"/>
            <a:chOff x="1817224" y="2086274"/>
            <a:chExt cx="4159496" cy="3666344"/>
          </a:xfrm>
        </p:grpSpPr>
        <p:pic>
          <p:nvPicPr>
            <p:cNvPr id="10" name="Picture 9">
              <a:extLst>
                <a:ext uri="{FF2B5EF4-FFF2-40B4-BE49-F238E27FC236}">
                  <a16:creationId xmlns:a16="http://schemas.microsoft.com/office/drawing/2014/main" id="{74014750-4177-6844-89D1-1792F3585BA1}"/>
                </a:ext>
              </a:extLst>
            </p:cNvPr>
            <p:cNvPicPr>
              <a:picLocks noChangeAspect="1"/>
            </p:cNvPicPr>
            <p:nvPr/>
          </p:nvPicPr>
          <p:blipFill rotWithShape="1">
            <a:blip r:embed="rId5"/>
            <a:srcRect b="5726"/>
            <a:stretch/>
          </p:blipFill>
          <p:spPr>
            <a:xfrm flipH="1">
              <a:off x="2051288" y="3443469"/>
              <a:ext cx="3925432" cy="2309149"/>
            </a:xfrm>
            <a:prstGeom prst="rect">
              <a:avLst/>
            </a:prstGeom>
          </p:spPr>
        </p:pic>
        <p:pic>
          <p:nvPicPr>
            <p:cNvPr id="6" name="Picture 5">
              <a:extLst>
                <a:ext uri="{FF2B5EF4-FFF2-40B4-BE49-F238E27FC236}">
                  <a16:creationId xmlns:a16="http://schemas.microsoft.com/office/drawing/2014/main" id="{CF8DE519-BBE1-7F4B-91A4-0A82195401DE}"/>
                </a:ext>
              </a:extLst>
            </p:cNvPr>
            <p:cNvPicPr>
              <a:picLocks noChangeAspect="1"/>
            </p:cNvPicPr>
            <p:nvPr/>
          </p:nvPicPr>
          <p:blipFill rotWithShape="1">
            <a:blip r:embed="rId5"/>
            <a:srcRect l="922" r="18973" b="5156"/>
            <a:stretch/>
          </p:blipFill>
          <p:spPr>
            <a:xfrm flipH="1">
              <a:off x="1817224" y="3449256"/>
              <a:ext cx="3144519" cy="2303362"/>
            </a:xfrm>
            <a:prstGeom prst="rect">
              <a:avLst/>
            </a:prstGeom>
          </p:spPr>
        </p:pic>
        <p:pic>
          <p:nvPicPr>
            <p:cNvPr id="8" name="Picture 7" descr="satCartoon_mod.gif">
              <a:extLst>
                <a:ext uri="{FF2B5EF4-FFF2-40B4-BE49-F238E27FC236}">
                  <a16:creationId xmlns:a16="http://schemas.microsoft.com/office/drawing/2014/main" id="{FAB6A5C0-8348-314E-8B00-C47F9E4D4810}"/>
                </a:ext>
              </a:extLst>
            </p:cNvPr>
            <p:cNvPicPr>
              <a:picLocks noChangeAspect="1"/>
            </p:cNvPicPr>
            <p:nvPr/>
          </p:nvPicPr>
          <p:blipFill>
            <a:blip r:embed="rId6" cstate="hqprint">
              <a:alphaModFix amt="73000"/>
              <a:biLevel thresh="75000"/>
              <a:extLst>
                <a:ext uri="{28A0092B-C50C-407E-A947-70E740481C1C}">
                  <a14:useLocalDpi xmlns:a14="http://schemas.microsoft.com/office/drawing/2010/main"/>
                </a:ext>
              </a:extLst>
            </a:blip>
            <a:stretch>
              <a:fillRect/>
            </a:stretch>
          </p:blipFill>
          <p:spPr>
            <a:xfrm flipH="1">
              <a:off x="4871137" y="2086274"/>
              <a:ext cx="914961" cy="863114"/>
            </a:xfrm>
            <a:prstGeom prst="rect">
              <a:avLst/>
            </a:prstGeom>
            <a:noFill/>
          </p:spPr>
        </p:pic>
        <p:sp>
          <p:nvSpPr>
            <p:cNvPr id="9" name="Oval 8">
              <a:extLst>
                <a:ext uri="{FF2B5EF4-FFF2-40B4-BE49-F238E27FC236}">
                  <a16:creationId xmlns:a16="http://schemas.microsoft.com/office/drawing/2014/main" id="{D3867D65-BC1D-B24D-9464-14CE38BA2D66}"/>
                </a:ext>
              </a:extLst>
            </p:cNvPr>
            <p:cNvSpPr/>
            <p:nvPr/>
          </p:nvSpPr>
          <p:spPr>
            <a:xfrm>
              <a:off x="2830010" y="4988689"/>
              <a:ext cx="1545220" cy="271148"/>
            </a:xfrm>
            <a:prstGeom prst="ellipse">
              <a:avLst/>
            </a:prstGeom>
            <a:solidFill>
              <a:schemeClr val="accent1">
                <a:alpha val="28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96971C9-E9D9-3C4A-A914-93F673F7563D}"/>
                </a:ext>
              </a:extLst>
            </p:cNvPr>
            <p:cNvCxnSpPr>
              <a:endCxn id="9" idx="2"/>
            </p:cNvCxnSpPr>
            <p:nvPr/>
          </p:nvCxnSpPr>
          <p:spPr>
            <a:xfrm flipH="1">
              <a:off x="2830010" y="2754775"/>
              <a:ext cx="2245489" cy="23694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A4BD8F-D2BC-C44C-8405-820E48D5E292}"/>
                </a:ext>
              </a:extLst>
            </p:cNvPr>
            <p:cNvCxnSpPr>
              <a:cxnSpLocks/>
              <a:endCxn id="9" idx="6"/>
            </p:cNvCxnSpPr>
            <p:nvPr/>
          </p:nvCxnSpPr>
          <p:spPr>
            <a:xfrm flipH="1">
              <a:off x="4375230" y="2754775"/>
              <a:ext cx="700270" cy="23694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Right Arrow 43">
              <a:extLst>
                <a:ext uri="{FF2B5EF4-FFF2-40B4-BE49-F238E27FC236}">
                  <a16:creationId xmlns:a16="http://schemas.microsoft.com/office/drawing/2014/main" id="{E5F50718-F26C-BE49-AFCD-078597DC44E0}"/>
                </a:ext>
              </a:extLst>
            </p:cNvPr>
            <p:cNvSpPr/>
            <p:nvPr/>
          </p:nvSpPr>
          <p:spPr>
            <a:xfrm rot="18571574">
              <a:off x="2744048" y="4032591"/>
              <a:ext cx="2505626" cy="285309"/>
            </a:xfrm>
            <a:prstGeom prst="rightArrow">
              <a:avLst>
                <a:gd name="adj1" fmla="val 50000"/>
                <a:gd name="adj2" fmla="val 113985"/>
              </a:avLst>
            </a:prstGeom>
            <a:solidFill>
              <a:srgbClr val="FD27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cap="small" dirty="0">
                <a:solidFill>
                  <a:schemeClr val="bg1"/>
                </a:solidFill>
                <a:latin typeface="Arial Narrow" panose="020B0604020202020204" pitchFamily="34" charset="0"/>
                <a:cs typeface="Arial Narrow" panose="020B0604020202020204" pitchFamily="34" charset="0"/>
              </a:endParaRPr>
            </a:p>
          </p:txBody>
        </p:sp>
        <p:sp>
          <p:nvSpPr>
            <p:cNvPr id="45" name="Right Arrow 44">
              <a:extLst>
                <a:ext uri="{FF2B5EF4-FFF2-40B4-BE49-F238E27FC236}">
                  <a16:creationId xmlns:a16="http://schemas.microsoft.com/office/drawing/2014/main" id="{D8DCDADF-6BD8-DB4E-ADDA-228FD677407D}"/>
                </a:ext>
              </a:extLst>
            </p:cNvPr>
            <p:cNvSpPr/>
            <p:nvPr/>
          </p:nvSpPr>
          <p:spPr>
            <a:xfrm rot="17398177">
              <a:off x="3522582" y="4182312"/>
              <a:ext cx="1956816" cy="75418"/>
            </a:xfrm>
            <a:prstGeom prst="rightArrow">
              <a:avLst>
                <a:gd name="adj1" fmla="val 50000"/>
                <a:gd name="adj2" fmla="val 1139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54" name="Group 53">
            <a:extLst>
              <a:ext uri="{FF2B5EF4-FFF2-40B4-BE49-F238E27FC236}">
                <a16:creationId xmlns:a16="http://schemas.microsoft.com/office/drawing/2014/main" id="{C45BFFE0-1148-7C43-88F6-F1C95759BFD8}"/>
              </a:ext>
            </a:extLst>
          </p:cNvPr>
          <p:cNvGrpSpPr/>
          <p:nvPr/>
        </p:nvGrpSpPr>
        <p:grpSpPr>
          <a:xfrm>
            <a:off x="804291" y="3253627"/>
            <a:ext cx="3800928" cy="2676118"/>
            <a:chOff x="692706" y="3348842"/>
            <a:chExt cx="4189483" cy="2949688"/>
          </a:xfrm>
        </p:grpSpPr>
        <p:grpSp>
          <p:nvGrpSpPr>
            <p:cNvPr id="50" name="Group 49">
              <a:extLst>
                <a:ext uri="{FF2B5EF4-FFF2-40B4-BE49-F238E27FC236}">
                  <a16:creationId xmlns:a16="http://schemas.microsoft.com/office/drawing/2014/main" id="{B4CBBA37-7BA1-D841-9ED7-9803CB35D8A0}"/>
                </a:ext>
              </a:extLst>
            </p:cNvPr>
            <p:cNvGrpSpPr/>
            <p:nvPr/>
          </p:nvGrpSpPr>
          <p:grpSpPr>
            <a:xfrm>
              <a:off x="692706" y="3348842"/>
              <a:ext cx="4189483" cy="2949688"/>
              <a:chOff x="6755442" y="2140290"/>
              <a:chExt cx="5207359" cy="3666344"/>
            </a:xfrm>
          </p:grpSpPr>
          <p:pic>
            <p:nvPicPr>
              <p:cNvPr id="16" name="Picture 15">
                <a:extLst>
                  <a:ext uri="{FF2B5EF4-FFF2-40B4-BE49-F238E27FC236}">
                    <a16:creationId xmlns:a16="http://schemas.microsoft.com/office/drawing/2014/main" id="{F53E74A5-8A5B-7D44-85EC-3E27D91A7AFB}"/>
                  </a:ext>
                </a:extLst>
              </p:cNvPr>
              <p:cNvPicPr>
                <a:picLocks noChangeAspect="1"/>
              </p:cNvPicPr>
              <p:nvPr/>
            </p:nvPicPr>
            <p:blipFill rotWithShape="1">
              <a:blip r:embed="rId5"/>
              <a:srcRect b="5726"/>
              <a:stretch/>
            </p:blipFill>
            <p:spPr>
              <a:xfrm flipH="1">
                <a:off x="6989506" y="3497485"/>
                <a:ext cx="3925432" cy="2309149"/>
              </a:xfrm>
              <a:prstGeom prst="rect">
                <a:avLst/>
              </a:prstGeom>
            </p:spPr>
          </p:pic>
          <p:pic>
            <p:nvPicPr>
              <p:cNvPr id="17" name="Picture 16">
                <a:extLst>
                  <a:ext uri="{FF2B5EF4-FFF2-40B4-BE49-F238E27FC236}">
                    <a16:creationId xmlns:a16="http://schemas.microsoft.com/office/drawing/2014/main" id="{F13510A2-5E1B-5F41-8E63-A85B6F3554B3}"/>
                  </a:ext>
                </a:extLst>
              </p:cNvPr>
              <p:cNvPicPr>
                <a:picLocks noChangeAspect="1"/>
              </p:cNvPicPr>
              <p:nvPr/>
            </p:nvPicPr>
            <p:blipFill rotWithShape="1">
              <a:blip r:embed="rId5"/>
              <a:srcRect l="922" r="18973" b="5156"/>
              <a:stretch/>
            </p:blipFill>
            <p:spPr>
              <a:xfrm flipH="1">
                <a:off x="6755442" y="3503272"/>
                <a:ext cx="3144519" cy="2303362"/>
              </a:xfrm>
              <a:prstGeom prst="rect">
                <a:avLst/>
              </a:prstGeom>
            </p:spPr>
          </p:pic>
          <p:pic>
            <p:nvPicPr>
              <p:cNvPr id="18" name="Picture 17" descr="satCartoon_mod.gif">
                <a:extLst>
                  <a:ext uri="{FF2B5EF4-FFF2-40B4-BE49-F238E27FC236}">
                    <a16:creationId xmlns:a16="http://schemas.microsoft.com/office/drawing/2014/main" id="{CEC3A5A8-5E4A-7C47-8B37-341CFBE21AEE}"/>
                  </a:ext>
                </a:extLst>
              </p:cNvPr>
              <p:cNvPicPr>
                <a:picLocks noChangeAspect="1"/>
              </p:cNvPicPr>
              <p:nvPr/>
            </p:nvPicPr>
            <p:blipFill>
              <a:blip r:embed="rId6" cstate="hqprint">
                <a:alphaModFix amt="73000"/>
                <a:biLevel thresh="75000"/>
                <a:extLst>
                  <a:ext uri="{28A0092B-C50C-407E-A947-70E740481C1C}">
                    <a14:useLocalDpi xmlns:a14="http://schemas.microsoft.com/office/drawing/2010/main"/>
                  </a:ext>
                </a:extLst>
              </a:blip>
              <a:stretch>
                <a:fillRect/>
              </a:stretch>
            </p:blipFill>
            <p:spPr>
              <a:xfrm flipH="1">
                <a:off x="11047840" y="2140290"/>
                <a:ext cx="914961" cy="863114"/>
              </a:xfrm>
              <a:prstGeom prst="rect">
                <a:avLst/>
              </a:prstGeom>
              <a:noFill/>
            </p:spPr>
          </p:pic>
          <p:sp>
            <p:nvSpPr>
              <p:cNvPr id="19" name="Oval 18">
                <a:extLst>
                  <a:ext uri="{FF2B5EF4-FFF2-40B4-BE49-F238E27FC236}">
                    <a16:creationId xmlns:a16="http://schemas.microsoft.com/office/drawing/2014/main" id="{5A21CB2B-96ED-6049-BC0E-93E6EC4D3AFF}"/>
                  </a:ext>
                </a:extLst>
              </p:cNvPr>
              <p:cNvSpPr/>
              <p:nvPr/>
            </p:nvSpPr>
            <p:spPr>
              <a:xfrm>
                <a:off x="9006713" y="5042705"/>
                <a:ext cx="1545220" cy="271148"/>
              </a:xfrm>
              <a:prstGeom prst="ellipse">
                <a:avLst/>
              </a:prstGeom>
              <a:solidFill>
                <a:schemeClr val="accent1">
                  <a:alpha val="28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4871E3AF-E7F8-8043-9019-3E5485B4AD11}"/>
                  </a:ext>
                </a:extLst>
              </p:cNvPr>
              <p:cNvCxnSpPr>
                <a:endCxn id="19" idx="2"/>
              </p:cNvCxnSpPr>
              <p:nvPr/>
            </p:nvCxnSpPr>
            <p:spPr>
              <a:xfrm flipH="1">
                <a:off x="9006713" y="2808791"/>
                <a:ext cx="2245489" cy="23694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2AC129-5E9E-F244-B6CE-4EA00DE2160B}"/>
                  </a:ext>
                </a:extLst>
              </p:cNvPr>
              <p:cNvCxnSpPr>
                <a:cxnSpLocks/>
                <a:endCxn id="19" idx="6"/>
              </p:cNvCxnSpPr>
              <p:nvPr/>
            </p:nvCxnSpPr>
            <p:spPr>
              <a:xfrm flipH="1">
                <a:off x="10551933" y="2808791"/>
                <a:ext cx="700270" cy="23694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DC966147-C977-714E-A6A4-8149299B983E}"/>
                  </a:ext>
                </a:extLst>
              </p:cNvPr>
              <p:cNvGrpSpPr/>
              <p:nvPr/>
            </p:nvGrpSpPr>
            <p:grpSpPr>
              <a:xfrm>
                <a:off x="9907933" y="3404648"/>
                <a:ext cx="787871" cy="804449"/>
                <a:chOff x="1966737" y="4732301"/>
                <a:chExt cx="787871" cy="804449"/>
              </a:xfrm>
            </p:grpSpPr>
            <p:cxnSp>
              <p:nvCxnSpPr>
                <p:cNvPr id="39" name="Straight Arrow Connector 38">
                  <a:extLst>
                    <a:ext uri="{FF2B5EF4-FFF2-40B4-BE49-F238E27FC236}">
                      <a16:creationId xmlns:a16="http://schemas.microsoft.com/office/drawing/2014/main" id="{F37364E5-9480-FA41-9138-7D572FB31722}"/>
                    </a:ext>
                  </a:extLst>
                </p:cNvPr>
                <p:cNvCxnSpPr/>
                <p:nvPr/>
              </p:nvCxnSpPr>
              <p:spPr>
                <a:xfrm flipV="1">
                  <a:off x="2198239" y="4732301"/>
                  <a:ext cx="0" cy="804449"/>
                </a:xfrm>
                <a:prstGeom prst="straightConnector1">
                  <a:avLst/>
                </a:prstGeom>
                <a:ln>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162CF50-D78A-7148-A910-D8FD279581BD}"/>
                    </a:ext>
                  </a:extLst>
                </p:cNvPr>
                <p:cNvCxnSpPr/>
                <p:nvPr/>
              </p:nvCxnSpPr>
              <p:spPr>
                <a:xfrm flipH="1" flipV="1">
                  <a:off x="1966737" y="4885839"/>
                  <a:ext cx="231502" cy="650911"/>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BF61477-1639-7041-AD06-E0FAAD77259F}"/>
                    </a:ext>
                  </a:extLst>
                </p:cNvPr>
                <p:cNvCxnSpPr/>
                <p:nvPr/>
              </p:nvCxnSpPr>
              <p:spPr>
                <a:xfrm flipV="1">
                  <a:off x="2222005" y="4732302"/>
                  <a:ext cx="305398" cy="804447"/>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748A71F-A191-724B-B179-FEE7295B2B1F}"/>
                    </a:ext>
                  </a:extLst>
                </p:cNvPr>
                <p:cNvCxnSpPr>
                  <a:cxnSpLocks/>
                </p:cNvCxnSpPr>
                <p:nvPr/>
              </p:nvCxnSpPr>
              <p:spPr>
                <a:xfrm flipV="1">
                  <a:off x="2219416" y="5236081"/>
                  <a:ext cx="535192" cy="292455"/>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6" name="Right Arrow 45">
                <a:extLst>
                  <a:ext uri="{FF2B5EF4-FFF2-40B4-BE49-F238E27FC236}">
                    <a16:creationId xmlns:a16="http://schemas.microsoft.com/office/drawing/2014/main" id="{6C8587D4-EAB3-7248-A220-FC4AAA105092}"/>
                  </a:ext>
                </a:extLst>
              </p:cNvPr>
              <p:cNvSpPr/>
              <p:nvPr/>
            </p:nvSpPr>
            <p:spPr>
              <a:xfrm rot="20220530">
                <a:off x="7825727" y="4516335"/>
                <a:ext cx="2505626" cy="285309"/>
              </a:xfrm>
              <a:prstGeom prst="rightArrow">
                <a:avLst>
                  <a:gd name="adj1" fmla="val 50000"/>
                  <a:gd name="adj2" fmla="val 113985"/>
                </a:avLst>
              </a:prstGeom>
              <a:solidFill>
                <a:srgbClr val="FD27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cap="small" dirty="0">
                  <a:solidFill>
                    <a:schemeClr val="bg1"/>
                  </a:solidFill>
                </a:endParaRPr>
              </a:p>
            </p:txBody>
          </p:sp>
          <p:sp>
            <p:nvSpPr>
              <p:cNvPr id="47" name="Right Arrow 46">
                <a:extLst>
                  <a:ext uri="{FF2B5EF4-FFF2-40B4-BE49-F238E27FC236}">
                    <a16:creationId xmlns:a16="http://schemas.microsoft.com/office/drawing/2014/main" id="{95F0F52B-6A67-004E-8BE5-684529E2A2B8}"/>
                  </a:ext>
                </a:extLst>
              </p:cNvPr>
              <p:cNvSpPr/>
              <p:nvPr/>
            </p:nvSpPr>
            <p:spPr>
              <a:xfrm rot="17398177">
                <a:off x="9686709" y="4240517"/>
                <a:ext cx="1956816" cy="75418"/>
              </a:xfrm>
              <a:prstGeom prst="rightArrow">
                <a:avLst>
                  <a:gd name="adj1" fmla="val 50000"/>
                  <a:gd name="adj2" fmla="val 1139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51" name="Right Arrow 50">
              <a:extLst>
                <a:ext uri="{FF2B5EF4-FFF2-40B4-BE49-F238E27FC236}">
                  <a16:creationId xmlns:a16="http://schemas.microsoft.com/office/drawing/2014/main" id="{CE2544AD-9CB2-DF46-8CF1-DF4D61B19CB2}"/>
                </a:ext>
              </a:extLst>
            </p:cNvPr>
            <p:cNvSpPr/>
            <p:nvPr/>
          </p:nvSpPr>
          <p:spPr>
            <a:xfrm rot="18525821">
              <a:off x="3300373" y="4613568"/>
              <a:ext cx="868680" cy="71992"/>
            </a:xfrm>
            <a:prstGeom prst="rightArrow">
              <a:avLst>
                <a:gd name="adj1" fmla="val 50000"/>
                <a:gd name="adj2" fmla="val 113985"/>
              </a:avLst>
            </a:prstGeom>
            <a:solidFill>
              <a:srgbClr val="FD27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cap="small" dirty="0">
                <a:solidFill>
                  <a:schemeClr val="bg1"/>
                </a:solidFill>
              </a:endParaRPr>
            </a:p>
          </p:txBody>
        </p:sp>
      </p:grpSp>
      <p:grpSp>
        <p:nvGrpSpPr>
          <p:cNvPr id="61" name="Group 60">
            <a:extLst>
              <a:ext uri="{FF2B5EF4-FFF2-40B4-BE49-F238E27FC236}">
                <a16:creationId xmlns:a16="http://schemas.microsoft.com/office/drawing/2014/main" id="{00FB1540-31B7-2449-8849-D47BC275F513}"/>
              </a:ext>
            </a:extLst>
          </p:cNvPr>
          <p:cNvGrpSpPr/>
          <p:nvPr/>
        </p:nvGrpSpPr>
        <p:grpSpPr>
          <a:xfrm>
            <a:off x="4742757" y="2722065"/>
            <a:ext cx="2665179" cy="2560677"/>
            <a:chOff x="7925622" y="3618645"/>
            <a:chExt cx="2665179" cy="2560677"/>
          </a:xfrm>
        </p:grpSpPr>
        <p:sp>
          <p:nvSpPr>
            <p:cNvPr id="60" name="Rounded Rectangle 59">
              <a:extLst>
                <a:ext uri="{FF2B5EF4-FFF2-40B4-BE49-F238E27FC236}">
                  <a16:creationId xmlns:a16="http://schemas.microsoft.com/office/drawing/2014/main" id="{58E3D13E-5E8F-244B-844B-6DC23E6347A8}"/>
                </a:ext>
              </a:extLst>
            </p:cNvPr>
            <p:cNvSpPr/>
            <p:nvPr/>
          </p:nvSpPr>
          <p:spPr>
            <a:xfrm>
              <a:off x="7925622" y="3618645"/>
              <a:ext cx="2665179" cy="2560677"/>
            </a:xfrm>
            <a:prstGeom prst="roundRect">
              <a:avLst>
                <a:gd name="adj" fmla="val 5150"/>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F7C0CBFD-5EC1-DB41-881E-D73C9D929B06}"/>
                </a:ext>
              </a:extLst>
            </p:cNvPr>
            <p:cNvPicPr>
              <a:picLocks noChangeAspect="1"/>
            </p:cNvPicPr>
            <p:nvPr/>
          </p:nvPicPr>
          <p:blipFill>
            <a:blip r:embed="rId7"/>
            <a:stretch>
              <a:fillRect/>
            </a:stretch>
          </p:blipFill>
          <p:spPr>
            <a:xfrm>
              <a:off x="8176195" y="3824232"/>
              <a:ext cx="2185735" cy="2218212"/>
            </a:xfrm>
            <a:prstGeom prst="rect">
              <a:avLst/>
            </a:prstGeom>
          </p:spPr>
        </p:pic>
      </p:grpSp>
      <p:sp>
        <p:nvSpPr>
          <p:cNvPr id="55" name="TextBox 54">
            <a:extLst>
              <a:ext uri="{FF2B5EF4-FFF2-40B4-BE49-F238E27FC236}">
                <a16:creationId xmlns:a16="http://schemas.microsoft.com/office/drawing/2014/main" id="{0E2A6C17-DFBA-684C-AF54-64BEDDB6857C}"/>
              </a:ext>
            </a:extLst>
          </p:cNvPr>
          <p:cNvSpPr txBox="1"/>
          <p:nvPr/>
        </p:nvSpPr>
        <p:spPr>
          <a:xfrm>
            <a:off x="719258" y="1291402"/>
            <a:ext cx="2052165" cy="830997"/>
          </a:xfrm>
          <a:prstGeom prst="rect">
            <a:avLst/>
          </a:prstGeom>
          <a:noFill/>
        </p:spPr>
        <p:txBody>
          <a:bodyPr wrap="none" rtlCol="0">
            <a:spAutoFit/>
          </a:bodyPr>
          <a:lstStyle/>
          <a:p>
            <a:r>
              <a:rPr lang="en-US" sz="1600" b="1" dirty="0">
                <a:latin typeface="Arial Narrow" panose="020B0604020202020204" pitchFamily="34" charset="0"/>
                <a:cs typeface="Arial Narrow" panose="020B0604020202020204" pitchFamily="34" charset="0"/>
              </a:rPr>
              <a:t>Emissivity</a:t>
            </a:r>
          </a:p>
          <a:p>
            <a:r>
              <a:rPr lang="en-US" sz="1600" dirty="0">
                <a:latin typeface="Arial Narrow" panose="020B0604020202020204" pitchFamily="34" charset="0"/>
                <a:cs typeface="Arial Narrow" panose="020B0604020202020204" pitchFamily="34" charset="0"/>
              </a:rPr>
              <a:t>  Land 	~ 0.95</a:t>
            </a:r>
          </a:p>
          <a:p>
            <a:r>
              <a:rPr lang="en-US" sz="1600" dirty="0">
                <a:latin typeface="Arial Narrow" panose="020B0604020202020204" pitchFamily="34" charset="0"/>
                <a:cs typeface="Arial Narrow" panose="020B0604020202020204" pitchFamily="34" charset="0"/>
              </a:rPr>
              <a:t>  Sea water 	~ 0.30 - 0.50</a:t>
            </a:r>
          </a:p>
        </p:txBody>
      </p:sp>
      <p:sp>
        <p:nvSpPr>
          <p:cNvPr id="56" name="TextBox 55">
            <a:extLst>
              <a:ext uri="{FF2B5EF4-FFF2-40B4-BE49-F238E27FC236}">
                <a16:creationId xmlns:a16="http://schemas.microsoft.com/office/drawing/2014/main" id="{280ABA02-ECA5-9A47-AF4A-F24D9BC2FE5E}"/>
              </a:ext>
            </a:extLst>
          </p:cNvPr>
          <p:cNvSpPr txBox="1"/>
          <p:nvPr/>
        </p:nvSpPr>
        <p:spPr>
          <a:xfrm rot="17547584">
            <a:off x="1810007" y="2635998"/>
            <a:ext cx="802977" cy="276999"/>
          </a:xfrm>
          <a:prstGeom prst="rect">
            <a:avLst/>
          </a:prstGeom>
          <a:noFill/>
          <a:ln>
            <a:noFill/>
          </a:ln>
        </p:spPr>
        <p:txBody>
          <a:bodyPr wrap="none" rtlCol="0">
            <a:spAutoFit/>
          </a:bodyPr>
          <a:lstStyle/>
          <a:p>
            <a:r>
              <a:rPr lang="en-US" sz="1200" b="1" cap="small" dirty="0">
                <a:ln w="0"/>
                <a:solidFill>
                  <a:schemeClr val="bg1"/>
                </a:solidFill>
                <a:effectLst>
                  <a:outerShdw blurRad="38100" dist="19050" dir="2700000" algn="tl" rotWithShape="0">
                    <a:schemeClr val="dk1">
                      <a:alpha val="40000"/>
                    </a:schemeClr>
                  </a:outerShdw>
                </a:effectLst>
                <a:latin typeface="Arial Narrow" panose="020B0604020202020204" pitchFamily="34" charset="0"/>
                <a:cs typeface="Arial Narrow" panose="020B0604020202020204" pitchFamily="34" charset="0"/>
              </a:rPr>
              <a:t>sea signal</a:t>
            </a:r>
          </a:p>
        </p:txBody>
      </p:sp>
      <p:sp>
        <p:nvSpPr>
          <p:cNvPr id="57" name="TextBox 56">
            <a:extLst>
              <a:ext uri="{FF2B5EF4-FFF2-40B4-BE49-F238E27FC236}">
                <a16:creationId xmlns:a16="http://schemas.microsoft.com/office/drawing/2014/main" id="{C77DF1FB-52EC-0E48-AAEE-7642EFE6AD6D}"/>
              </a:ext>
            </a:extLst>
          </p:cNvPr>
          <p:cNvSpPr txBox="1"/>
          <p:nvPr/>
        </p:nvSpPr>
        <p:spPr>
          <a:xfrm rot="17547584">
            <a:off x="2636868" y="5061036"/>
            <a:ext cx="802977" cy="276999"/>
          </a:xfrm>
          <a:prstGeom prst="rect">
            <a:avLst/>
          </a:prstGeom>
          <a:noFill/>
          <a:ln>
            <a:noFill/>
          </a:ln>
        </p:spPr>
        <p:txBody>
          <a:bodyPr wrap="none" rtlCol="0">
            <a:spAutoFit/>
          </a:bodyPr>
          <a:lstStyle/>
          <a:p>
            <a:r>
              <a:rPr lang="en-US" sz="1200" b="1" cap="small" dirty="0">
                <a:ln w="0"/>
                <a:solidFill>
                  <a:schemeClr val="bg1"/>
                </a:solidFill>
                <a:effectLst>
                  <a:outerShdw blurRad="38100" dist="19050" dir="2700000" algn="tl" rotWithShape="0">
                    <a:schemeClr val="dk1">
                      <a:alpha val="40000"/>
                    </a:schemeClr>
                  </a:outerShdw>
                </a:effectLst>
                <a:latin typeface="Arial Narrow" panose="020B0604020202020204" pitchFamily="34" charset="0"/>
                <a:cs typeface="Arial Narrow" panose="020B0604020202020204" pitchFamily="34" charset="0"/>
              </a:rPr>
              <a:t>sea signal</a:t>
            </a:r>
          </a:p>
        </p:txBody>
      </p:sp>
      <p:sp>
        <p:nvSpPr>
          <p:cNvPr id="58" name="TextBox 57">
            <a:extLst>
              <a:ext uri="{FF2B5EF4-FFF2-40B4-BE49-F238E27FC236}">
                <a16:creationId xmlns:a16="http://schemas.microsoft.com/office/drawing/2014/main" id="{85627CF3-0831-FC49-BC2E-ACD2304B1DA4}"/>
              </a:ext>
            </a:extLst>
          </p:cNvPr>
          <p:cNvSpPr txBox="1"/>
          <p:nvPr/>
        </p:nvSpPr>
        <p:spPr>
          <a:xfrm rot="18522794">
            <a:off x="1522862" y="2698267"/>
            <a:ext cx="877163" cy="276999"/>
          </a:xfrm>
          <a:prstGeom prst="rect">
            <a:avLst/>
          </a:prstGeom>
          <a:noFill/>
          <a:ln>
            <a:noFill/>
          </a:ln>
        </p:spPr>
        <p:txBody>
          <a:bodyPr wrap="none" rtlCol="0">
            <a:spAutoFit/>
          </a:bodyPr>
          <a:lstStyle/>
          <a:p>
            <a:r>
              <a:rPr lang="en-US" sz="1200" b="1" cap="small" dirty="0">
                <a:ln w="0"/>
                <a:solidFill>
                  <a:schemeClr val="bg1"/>
                </a:solidFill>
                <a:effectLst>
                  <a:outerShdw blurRad="38100" dist="19050" dir="2700000" algn="tl" rotWithShape="0">
                    <a:schemeClr val="dk1">
                      <a:alpha val="40000"/>
                    </a:schemeClr>
                  </a:outerShdw>
                </a:effectLst>
                <a:latin typeface="Arial Narrow" panose="020B0604020202020204" pitchFamily="34" charset="0"/>
                <a:cs typeface="Arial Narrow" panose="020B0604020202020204" pitchFamily="34" charset="0"/>
              </a:rPr>
              <a:t>land signal</a:t>
            </a:r>
          </a:p>
        </p:txBody>
      </p:sp>
      <p:sp>
        <p:nvSpPr>
          <p:cNvPr id="59" name="TextBox 58">
            <a:extLst>
              <a:ext uri="{FF2B5EF4-FFF2-40B4-BE49-F238E27FC236}">
                <a16:creationId xmlns:a16="http://schemas.microsoft.com/office/drawing/2014/main" id="{3FF5F3C5-B333-DA42-825C-7969E766E2BB}"/>
              </a:ext>
            </a:extLst>
          </p:cNvPr>
          <p:cNvSpPr txBox="1"/>
          <p:nvPr/>
        </p:nvSpPr>
        <p:spPr>
          <a:xfrm rot="20214439">
            <a:off x="1435331" y="5061442"/>
            <a:ext cx="877163" cy="276999"/>
          </a:xfrm>
          <a:prstGeom prst="rect">
            <a:avLst/>
          </a:prstGeom>
          <a:noFill/>
          <a:ln>
            <a:noFill/>
          </a:ln>
        </p:spPr>
        <p:txBody>
          <a:bodyPr wrap="none" rtlCol="0">
            <a:spAutoFit/>
          </a:bodyPr>
          <a:lstStyle/>
          <a:p>
            <a:r>
              <a:rPr lang="en-US" sz="1200" b="1" cap="small" dirty="0">
                <a:ln w="0"/>
                <a:solidFill>
                  <a:schemeClr val="bg1"/>
                </a:solidFill>
                <a:effectLst>
                  <a:outerShdw blurRad="38100" dist="19050" dir="2700000" algn="tl" rotWithShape="0">
                    <a:schemeClr val="dk1">
                      <a:alpha val="40000"/>
                    </a:schemeClr>
                  </a:outerShdw>
                </a:effectLst>
                <a:latin typeface="Arial Narrow" panose="020B0604020202020204" pitchFamily="34" charset="0"/>
                <a:cs typeface="Arial Narrow" panose="020B0604020202020204" pitchFamily="34" charset="0"/>
              </a:rPr>
              <a:t>land signal</a:t>
            </a:r>
          </a:p>
        </p:txBody>
      </p:sp>
      <p:sp>
        <p:nvSpPr>
          <p:cNvPr id="62" name="Rectangle 61">
            <a:extLst>
              <a:ext uri="{FF2B5EF4-FFF2-40B4-BE49-F238E27FC236}">
                <a16:creationId xmlns:a16="http://schemas.microsoft.com/office/drawing/2014/main" id="{9DED10CA-C3B8-D349-8ADD-CF4842AF47F9}"/>
              </a:ext>
            </a:extLst>
          </p:cNvPr>
          <p:cNvSpPr/>
          <p:nvPr/>
        </p:nvSpPr>
        <p:spPr>
          <a:xfrm>
            <a:off x="5115234" y="2109122"/>
            <a:ext cx="1869423" cy="646331"/>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Coastline of Japan</a:t>
            </a:r>
          </a:p>
          <a:p>
            <a:pPr algn="ctr"/>
            <a:r>
              <a:rPr lang="en-US" b="1" dirty="0">
                <a:latin typeface="Arial Narrow" panose="020B0604020202020204" pitchFamily="34" charset="0"/>
                <a:cs typeface="Arial Narrow" panose="020B0604020202020204" pitchFamily="34" charset="0"/>
              </a:rPr>
              <a:t>6 GHz channel</a:t>
            </a:r>
            <a:endParaRPr lang="en-US" dirty="0"/>
          </a:p>
        </p:txBody>
      </p:sp>
      <p:sp>
        <p:nvSpPr>
          <p:cNvPr id="63" name="Rectangle 62">
            <a:extLst>
              <a:ext uri="{FF2B5EF4-FFF2-40B4-BE49-F238E27FC236}">
                <a16:creationId xmlns:a16="http://schemas.microsoft.com/office/drawing/2014/main" id="{7CB46FB0-3756-7C47-8E5B-1866C378A532}"/>
              </a:ext>
            </a:extLst>
          </p:cNvPr>
          <p:cNvSpPr/>
          <p:nvPr/>
        </p:nvSpPr>
        <p:spPr>
          <a:xfrm>
            <a:off x="7778299" y="2903954"/>
            <a:ext cx="4207754" cy="1722716"/>
          </a:xfrm>
          <a:prstGeom prst="rect">
            <a:avLst/>
          </a:prstGeom>
        </p:spPr>
        <p:txBody>
          <a:bodyPr wrap="square">
            <a:spAutoFit/>
          </a:bodyPr>
          <a:lstStyle/>
          <a:p>
            <a:pPr>
              <a:lnSpc>
                <a:spcPct val="120000"/>
              </a:lnSpc>
            </a:pPr>
            <a:r>
              <a:rPr lang="en-US" dirty="0">
                <a:latin typeface="Arial Narrow" panose="020B0604020202020204" pitchFamily="34" charset="0"/>
                <a:cs typeface="Arial Narrow" panose="020B0604020202020204" pitchFamily="34" charset="0"/>
              </a:rPr>
              <a:t>Near the coast, the strong microwave emissions from land contaminate the signal from the sea.</a:t>
            </a:r>
          </a:p>
          <a:p>
            <a:pPr>
              <a:lnSpc>
                <a:spcPct val="120000"/>
              </a:lnSpc>
            </a:pPr>
            <a:endParaRPr lang="en-US" dirty="0">
              <a:latin typeface="Arial Narrow" panose="020B0604020202020204" pitchFamily="34" charset="0"/>
              <a:cs typeface="Arial Narrow" panose="020B0604020202020204" pitchFamily="34" charset="0"/>
            </a:endParaRPr>
          </a:p>
          <a:p>
            <a:pPr>
              <a:lnSpc>
                <a:spcPct val="120000"/>
              </a:lnSpc>
            </a:pPr>
            <a:r>
              <a:rPr lang="en-US" dirty="0">
                <a:latin typeface="Arial Narrow" panose="020B0604020202020204" pitchFamily="34" charset="0"/>
                <a:cs typeface="Arial Narrow" panose="020B0604020202020204" pitchFamily="34" charset="0"/>
              </a:rPr>
              <a:t>Data within ~50 km of the coast are removed from satellite products to eliminate bad values.</a:t>
            </a:r>
          </a:p>
        </p:txBody>
      </p:sp>
      <p:sp>
        <p:nvSpPr>
          <p:cNvPr id="5" name="TextBox 4">
            <a:extLst>
              <a:ext uri="{FF2B5EF4-FFF2-40B4-BE49-F238E27FC236}">
                <a16:creationId xmlns:a16="http://schemas.microsoft.com/office/drawing/2014/main" id="{C2A371D9-4AF4-E44A-B8AD-5EC67059816B}"/>
              </a:ext>
            </a:extLst>
          </p:cNvPr>
          <p:cNvSpPr txBox="1"/>
          <p:nvPr/>
        </p:nvSpPr>
        <p:spPr>
          <a:xfrm>
            <a:off x="4993330" y="3368396"/>
            <a:ext cx="551754" cy="276999"/>
          </a:xfrm>
          <a:prstGeom prst="rect">
            <a:avLst/>
          </a:prstGeom>
          <a:noFill/>
        </p:spPr>
        <p:txBody>
          <a:bodyPr wrap="none" rtlCol="0">
            <a:spAutoFit/>
          </a:bodyPr>
          <a:lstStyle/>
          <a:p>
            <a:r>
              <a:rPr lang="en-US" sz="1200" b="1" dirty="0">
                <a:solidFill>
                  <a:schemeClr val="bg1"/>
                </a:solidFill>
              </a:rPr>
              <a:t>40</a:t>
            </a:r>
            <a:r>
              <a:rPr lang="en-US" sz="1200" b="1" baseline="30000" dirty="0">
                <a:solidFill>
                  <a:schemeClr val="bg1"/>
                </a:solidFill>
              </a:rPr>
              <a:t>o </a:t>
            </a:r>
            <a:r>
              <a:rPr lang="en-US" sz="1200" b="1" dirty="0">
                <a:solidFill>
                  <a:schemeClr val="bg1"/>
                </a:solidFill>
              </a:rPr>
              <a:t>N</a:t>
            </a:r>
          </a:p>
        </p:txBody>
      </p:sp>
      <p:sp>
        <p:nvSpPr>
          <p:cNvPr id="48" name="TextBox 47">
            <a:extLst>
              <a:ext uri="{FF2B5EF4-FFF2-40B4-BE49-F238E27FC236}">
                <a16:creationId xmlns:a16="http://schemas.microsoft.com/office/drawing/2014/main" id="{53D19D9B-1424-544C-B63A-4BC6CFCA0C7D}"/>
              </a:ext>
            </a:extLst>
          </p:cNvPr>
          <p:cNvSpPr txBox="1"/>
          <p:nvPr/>
        </p:nvSpPr>
        <p:spPr>
          <a:xfrm>
            <a:off x="6075346" y="4817330"/>
            <a:ext cx="641522" cy="276999"/>
          </a:xfrm>
          <a:prstGeom prst="rect">
            <a:avLst/>
          </a:prstGeom>
          <a:noFill/>
        </p:spPr>
        <p:txBody>
          <a:bodyPr wrap="none" rtlCol="0">
            <a:spAutoFit/>
          </a:bodyPr>
          <a:lstStyle/>
          <a:p>
            <a:r>
              <a:rPr lang="en-US" sz="1200" b="1" dirty="0">
                <a:solidFill>
                  <a:schemeClr val="bg1"/>
                </a:solidFill>
              </a:rPr>
              <a:t>140</a:t>
            </a:r>
            <a:r>
              <a:rPr lang="en-US" sz="1200" b="1" baseline="30000" dirty="0">
                <a:solidFill>
                  <a:schemeClr val="bg1"/>
                </a:solidFill>
              </a:rPr>
              <a:t>o </a:t>
            </a:r>
            <a:r>
              <a:rPr lang="en-US" sz="1200" b="1" dirty="0">
                <a:solidFill>
                  <a:schemeClr val="bg1"/>
                </a:solidFill>
              </a:rPr>
              <a:t>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5567859"/>
      </p:ext>
    </p:extLst>
  </p:cSld>
  <p:clrMapOvr>
    <a:masterClrMapping/>
  </p:clrMapOvr>
  <mc:AlternateContent xmlns:mc="http://schemas.openxmlformats.org/markup-compatibility/2006" xmlns:p14="http://schemas.microsoft.com/office/powerpoint/2010/main">
    <mc:Choice Requires="p14">
      <p:transition spd="slow" p14:dur="2000" advTm="46371"/>
    </mc:Choice>
    <mc:Fallback xmlns="">
      <p:transition spd="slow" advTm="4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9155A3-9775-814F-843D-9E6C1DF90C23}"/>
              </a:ext>
            </a:extLst>
          </p:cNvPr>
          <p:cNvSpPr/>
          <p:nvPr/>
        </p:nvSpPr>
        <p:spPr>
          <a:xfrm>
            <a:off x="9247469" y="2752631"/>
            <a:ext cx="863040" cy="2040327"/>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B16F9F-0D8D-1D4B-9F9D-7F49279654A3}"/>
              </a:ext>
            </a:extLst>
          </p:cNvPr>
          <p:cNvPicPr>
            <a:picLocks noChangeAspect="1"/>
          </p:cNvPicPr>
          <p:nvPr/>
        </p:nvPicPr>
        <p:blipFill>
          <a:blip r:embed="rId5"/>
          <a:stretch>
            <a:fillRect/>
          </a:stretch>
        </p:blipFill>
        <p:spPr>
          <a:xfrm>
            <a:off x="7271316" y="2499233"/>
            <a:ext cx="3391873" cy="2398712"/>
          </a:xfrm>
          <a:prstGeom prst="rect">
            <a:avLst/>
          </a:prstGeom>
        </p:spPr>
      </p:pic>
      <p:sp>
        <p:nvSpPr>
          <p:cNvPr id="2" name="Title 1">
            <a:extLst>
              <a:ext uri="{FF2B5EF4-FFF2-40B4-BE49-F238E27FC236}">
                <a16:creationId xmlns:a16="http://schemas.microsoft.com/office/drawing/2014/main" id="{D97D5088-862F-7345-A0AD-2FFED3D0650C}"/>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Sea Surface Salinity is measured with passive sensors </a:t>
            </a:r>
          </a:p>
        </p:txBody>
      </p:sp>
      <p:sp>
        <p:nvSpPr>
          <p:cNvPr id="3" name="Slide Number Placeholder 2">
            <a:extLst>
              <a:ext uri="{FF2B5EF4-FFF2-40B4-BE49-F238E27FC236}">
                <a16:creationId xmlns:a16="http://schemas.microsoft.com/office/drawing/2014/main" id="{FF7C708D-A772-434C-B2FF-2755CEFF44C9}"/>
              </a:ext>
            </a:extLst>
          </p:cNvPr>
          <p:cNvSpPr>
            <a:spLocks noGrp="1"/>
          </p:cNvSpPr>
          <p:nvPr>
            <p:ph type="sldNum" sz="quarter" idx="12"/>
          </p:nvPr>
        </p:nvSpPr>
        <p:spPr/>
        <p:txBody>
          <a:bodyPr/>
          <a:lstStyle/>
          <a:p>
            <a:fld id="{4F6F23CF-7BCB-1C46-9584-7002207BC3BE}" type="slidenum">
              <a:rPr lang="en-US" smtClean="0"/>
              <a:pPr/>
              <a:t>12</a:t>
            </a:fld>
            <a:endParaRPr lang="en-US" dirty="0"/>
          </a:p>
        </p:txBody>
      </p:sp>
      <p:cxnSp>
        <p:nvCxnSpPr>
          <p:cNvPr id="7" name="Straight Connector 6">
            <a:extLst>
              <a:ext uri="{FF2B5EF4-FFF2-40B4-BE49-F238E27FC236}">
                <a16:creationId xmlns:a16="http://schemas.microsoft.com/office/drawing/2014/main" id="{11E9F7B7-81C5-B34B-A036-A8334EA8F244}"/>
              </a:ext>
            </a:extLst>
          </p:cNvPr>
          <p:cNvCxnSpPr/>
          <p:nvPr/>
        </p:nvCxnSpPr>
        <p:spPr>
          <a:xfrm>
            <a:off x="634001" y="924560"/>
            <a:ext cx="9956800"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SSS_amazon.jpg">
            <a:extLst>
              <a:ext uri="{FF2B5EF4-FFF2-40B4-BE49-F238E27FC236}">
                <a16:creationId xmlns:a16="http://schemas.microsoft.com/office/drawing/2014/main" id="{DFC3A731-3F28-3945-B5A0-57BF7749B806}"/>
              </a:ext>
            </a:extLst>
          </p:cNvPr>
          <p:cNvPicPr>
            <a:picLocks noChangeAspect="1"/>
          </p:cNvPicPr>
          <p:nvPr/>
        </p:nvPicPr>
        <p:blipFill rotWithShape="1">
          <a:blip r:embed="rId6">
            <a:extLst>
              <a:ext uri="{28A0092B-C50C-407E-A947-70E740481C1C}">
                <a14:useLocalDpi xmlns:a14="http://schemas.microsoft.com/office/drawing/2010/main"/>
              </a:ext>
            </a:extLst>
          </a:blip>
          <a:srcRect l="10397" r="8156"/>
          <a:stretch/>
        </p:blipFill>
        <p:spPr>
          <a:xfrm>
            <a:off x="1077618" y="1755620"/>
            <a:ext cx="4270465" cy="2857720"/>
          </a:xfrm>
          <a:prstGeom prst="rect">
            <a:avLst/>
          </a:prstGeom>
        </p:spPr>
      </p:pic>
      <p:sp>
        <p:nvSpPr>
          <p:cNvPr id="54" name="TextBox 53">
            <a:extLst>
              <a:ext uri="{FF2B5EF4-FFF2-40B4-BE49-F238E27FC236}">
                <a16:creationId xmlns:a16="http://schemas.microsoft.com/office/drawing/2014/main" id="{9FAB7197-EA88-0F47-994F-BD1977C658E6}"/>
              </a:ext>
            </a:extLst>
          </p:cNvPr>
          <p:cNvSpPr txBox="1"/>
          <p:nvPr/>
        </p:nvSpPr>
        <p:spPr>
          <a:xfrm>
            <a:off x="7067919" y="5723750"/>
            <a:ext cx="3693640"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Radiometers measure salinity at 1.4 GHz </a:t>
            </a:r>
          </a:p>
        </p:txBody>
      </p:sp>
      <p:sp>
        <p:nvSpPr>
          <p:cNvPr id="59" name="Text Box 1">
            <a:extLst>
              <a:ext uri="{FF2B5EF4-FFF2-40B4-BE49-F238E27FC236}">
                <a16:creationId xmlns:a16="http://schemas.microsoft.com/office/drawing/2014/main" id="{76F47FB8-7419-5E4D-B609-0B990FE5CCBC}"/>
              </a:ext>
            </a:extLst>
          </p:cNvPr>
          <p:cNvSpPr txBox="1">
            <a:spLocks noChangeArrowheads="1"/>
          </p:cNvSpPr>
          <p:nvPr/>
        </p:nvSpPr>
        <p:spPr bwMode="auto">
          <a:xfrm>
            <a:off x="6758848" y="1254537"/>
            <a:ext cx="4206519" cy="1196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8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2000" dirty="0">
                <a:solidFill>
                  <a:schemeClr val="accent1">
                    <a:lumMod val="50000"/>
                  </a:schemeClr>
                </a:solidFill>
                <a:latin typeface="Arial Narrow" panose="020B0604020202020204" pitchFamily="34" charset="0"/>
                <a:cs typeface="Arial Narrow" panose="020B0604020202020204" pitchFamily="34" charset="0"/>
              </a:rPr>
              <a:t>Salinity changes the brightness of</a:t>
            </a:r>
            <a:br>
              <a:rPr lang="en-US" sz="2000" dirty="0">
                <a:solidFill>
                  <a:schemeClr val="accent1">
                    <a:lumMod val="50000"/>
                  </a:schemeClr>
                </a:solidFill>
                <a:latin typeface="Arial Narrow" panose="020B0604020202020204" pitchFamily="34" charset="0"/>
                <a:cs typeface="Arial Narrow" panose="020B0604020202020204" pitchFamily="34" charset="0"/>
              </a:rPr>
            </a:br>
            <a:r>
              <a:rPr lang="en-US" sz="2000" dirty="0">
                <a:solidFill>
                  <a:schemeClr val="accent1">
                    <a:lumMod val="50000"/>
                  </a:schemeClr>
                </a:solidFill>
                <a:latin typeface="Arial Narrow" panose="020B0604020202020204" pitchFamily="34" charset="0"/>
                <a:cs typeface="Arial Narrow" panose="020B0604020202020204" pitchFamily="34" charset="0"/>
              </a:rPr>
              <a:t>the microwave signal emitted by the ocean</a:t>
            </a:r>
          </a:p>
          <a:p>
            <a:pPr algn="ctr"/>
            <a:endParaRPr lang="en-US" sz="2000" b="1" cap="small" dirty="0">
              <a:solidFill>
                <a:schemeClr val="accent5">
                  <a:lumMod val="50000"/>
                </a:schemeClr>
              </a:solidFill>
              <a:latin typeface="Arial Narrow" panose="020B0604020202020204" pitchFamily="34" charset="0"/>
              <a:cs typeface="Arial Narrow" panose="020B0604020202020204" pitchFamily="34" charset="0"/>
            </a:endParaRPr>
          </a:p>
        </p:txBody>
      </p:sp>
      <p:cxnSp>
        <p:nvCxnSpPr>
          <p:cNvPr id="56" name="Straight Connector 55">
            <a:extLst>
              <a:ext uri="{FF2B5EF4-FFF2-40B4-BE49-F238E27FC236}">
                <a16:creationId xmlns:a16="http://schemas.microsoft.com/office/drawing/2014/main" id="{5E2DC03F-336E-6746-BF7D-CE3068089AC0}"/>
              </a:ext>
            </a:extLst>
          </p:cNvPr>
          <p:cNvCxnSpPr>
            <a:cxnSpLocks/>
          </p:cNvCxnSpPr>
          <p:nvPr/>
        </p:nvCxnSpPr>
        <p:spPr>
          <a:xfrm flipV="1">
            <a:off x="9247469" y="2749345"/>
            <a:ext cx="0" cy="2047659"/>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6761697-49A3-A647-B070-1889BB5C8850}"/>
              </a:ext>
            </a:extLst>
          </p:cNvPr>
          <p:cNvSpPr txBox="1"/>
          <p:nvPr/>
        </p:nvSpPr>
        <p:spPr>
          <a:xfrm>
            <a:off x="7155396" y="4824290"/>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20</a:t>
            </a:r>
          </a:p>
        </p:txBody>
      </p:sp>
      <p:sp>
        <p:nvSpPr>
          <p:cNvPr id="44" name="TextBox 43">
            <a:extLst>
              <a:ext uri="{FF2B5EF4-FFF2-40B4-BE49-F238E27FC236}">
                <a16:creationId xmlns:a16="http://schemas.microsoft.com/office/drawing/2014/main" id="{A948AC50-D53B-2C41-AAA3-C8EDDC026D3B}"/>
              </a:ext>
            </a:extLst>
          </p:cNvPr>
          <p:cNvSpPr txBox="1"/>
          <p:nvPr/>
        </p:nvSpPr>
        <p:spPr>
          <a:xfrm rot="16200000">
            <a:off x="6179399" y="3659091"/>
            <a:ext cx="1617622" cy="313932"/>
          </a:xfrm>
          <a:prstGeom prst="rect">
            <a:avLst/>
          </a:prstGeom>
          <a:noFill/>
        </p:spPr>
        <p:txBody>
          <a:bodyPr wrap="none" rtlCol="0">
            <a:spAutoFit/>
          </a:bodyPr>
          <a:lstStyle/>
          <a:p>
            <a:pPr algn="ctr">
              <a:lnSpc>
                <a:spcPct val="90000"/>
              </a:lnSpc>
            </a:pPr>
            <a:r>
              <a:rPr lang="en-US" sz="1600" cap="small" dirty="0">
                <a:latin typeface="Arial Narrow" panose="020B0604020202020204" pitchFamily="34" charset="0"/>
                <a:cs typeface="Arial Narrow" panose="020B0604020202020204" pitchFamily="34" charset="0"/>
              </a:rPr>
              <a:t>△</a:t>
            </a:r>
            <a:r>
              <a:rPr lang="en-US" sz="1400" cap="small" dirty="0">
                <a:latin typeface="Arial Narrow" panose="020B0604020202020204" pitchFamily="34" charset="0"/>
                <a:cs typeface="Arial Narrow" panose="020B0604020202020204" pitchFamily="34" charset="0"/>
              </a:rPr>
              <a:t> Microwave Signal</a:t>
            </a:r>
          </a:p>
        </p:txBody>
      </p:sp>
      <p:sp>
        <p:nvSpPr>
          <p:cNvPr id="45" name="TextBox 44">
            <a:extLst>
              <a:ext uri="{FF2B5EF4-FFF2-40B4-BE49-F238E27FC236}">
                <a16:creationId xmlns:a16="http://schemas.microsoft.com/office/drawing/2014/main" id="{7AE4241D-9B44-C447-8E54-86F9682FC34D}"/>
              </a:ext>
            </a:extLst>
          </p:cNvPr>
          <p:cNvSpPr txBox="1"/>
          <p:nvPr/>
        </p:nvSpPr>
        <p:spPr>
          <a:xfrm>
            <a:off x="7357239" y="5133455"/>
            <a:ext cx="3305950" cy="307777"/>
          </a:xfrm>
          <a:prstGeom prst="rect">
            <a:avLst/>
          </a:prstGeom>
          <a:noFill/>
        </p:spPr>
        <p:txBody>
          <a:bodyPr wrap="square" rtlCol="0">
            <a:spAutoFit/>
          </a:bodyPr>
          <a:lstStyle/>
          <a:p>
            <a:pPr algn="ctr"/>
            <a:r>
              <a:rPr lang="en-US" sz="1400" cap="small" dirty="0">
                <a:latin typeface="Arial" panose="020B0604020202020204" pitchFamily="34" charset="0"/>
                <a:cs typeface="Arial" panose="020B0604020202020204" pitchFamily="34" charset="0"/>
              </a:rPr>
              <a:t>Salinity (psu)</a:t>
            </a:r>
          </a:p>
        </p:txBody>
      </p:sp>
      <p:sp>
        <p:nvSpPr>
          <p:cNvPr id="46" name="TextBox 45">
            <a:extLst>
              <a:ext uri="{FF2B5EF4-FFF2-40B4-BE49-F238E27FC236}">
                <a16:creationId xmlns:a16="http://schemas.microsoft.com/office/drawing/2014/main" id="{D984C43A-2CFE-2546-B1F3-E618EB180B6C}"/>
              </a:ext>
            </a:extLst>
          </p:cNvPr>
          <p:cNvSpPr txBox="1"/>
          <p:nvPr/>
        </p:nvSpPr>
        <p:spPr>
          <a:xfrm>
            <a:off x="6992709" y="4385976"/>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0</a:t>
            </a:r>
          </a:p>
        </p:txBody>
      </p:sp>
      <p:sp>
        <p:nvSpPr>
          <p:cNvPr id="51" name="TextBox 50">
            <a:extLst>
              <a:ext uri="{FF2B5EF4-FFF2-40B4-BE49-F238E27FC236}">
                <a16:creationId xmlns:a16="http://schemas.microsoft.com/office/drawing/2014/main" id="{C1E33148-B167-D64A-9A51-2026EC9C1E17}"/>
              </a:ext>
            </a:extLst>
          </p:cNvPr>
          <p:cNvSpPr txBox="1"/>
          <p:nvPr/>
        </p:nvSpPr>
        <p:spPr>
          <a:xfrm>
            <a:off x="10471470" y="4858844"/>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40</a:t>
            </a:r>
          </a:p>
        </p:txBody>
      </p:sp>
      <p:sp>
        <p:nvSpPr>
          <p:cNvPr id="52" name="TextBox 51">
            <a:extLst>
              <a:ext uri="{FF2B5EF4-FFF2-40B4-BE49-F238E27FC236}">
                <a16:creationId xmlns:a16="http://schemas.microsoft.com/office/drawing/2014/main" id="{665720CC-0217-5F46-95B0-490C60B7132E}"/>
              </a:ext>
            </a:extLst>
          </p:cNvPr>
          <p:cNvSpPr txBox="1"/>
          <p:nvPr/>
        </p:nvSpPr>
        <p:spPr>
          <a:xfrm>
            <a:off x="8829306" y="4851447"/>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30</a:t>
            </a:r>
          </a:p>
        </p:txBody>
      </p:sp>
      <p:sp>
        <p:nvSpPr>
          <p:cNvPr id="69" name="TextBox 68">
            <a:extLst>
              <a:ext uri="{FF2B5EF4-FFF2-40B4-BE49-F238E27FC236}">
                <a16:creationId xmlns:a16="http://schemas.microsoft.com/office/drawing/2014/main" id="{E29768BC-348C-D64C-9850-022A5ED85A60}"/>
              </a:ext>
            </a:extLst>
          </p:cNvPr>
          <p:cNvSpPr txBox="1"/>
          <p:nvPr/>
        </p:nvSpPr>
        <p:spPr>
          <a:xfrm>
            <a:off x="8020464" y="4883997"/>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25</a:t>
            </a:r>
          </a:p>
        </p:txBody>
      </p:sp>
      <p:sp>
        <p:nvSpPr>
          <p:cNvPr id="70" name="TextBox 69">
            <a:extLst>
              <a:ext uri="{FF2B5EF4-FFF2-40B4-BE49-F238E27FC236}">
                <a16:creationId xmlns:a16="http://schemas.microsoft.com/office/drawing/2014/main" id="{AE848837-753A-BD49-9FEC-E77C7604BF40}"/>
              </a:ext>
            </a:extLst>
          </p:cNvPr>
          <p:cNvSpPr txBox="1"/>
          <p:nvPr/>
        </p:nvSpPr>
        <p:spPr>
          <a:xfrm>
            <a:off x="9669196" y="4874696"/>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35</a:t>
            </a:r>
          </a:p>
        </p:txBody>
      </p:sp>
      <p:sp>
        <p:nvSpPr>
          <p:cNvPr id="71" name="TextBox 70">
            <a:extLst>
              <a:ext uri="{FF2B5EF4-FFF2-40B4-BE49-F238E27FC236}">
                <a16:creationId xmlns:a16="http://schemas.microsoft.com/office/drawing/2014/main" id="{1CA74094-04F9-5F41-AAF9-D3D811374C9C}"/>
              </a:ext>
            </a:extLst>
          </p:cNvPr>
          <p:cNvSpPr txBox="1"/>
          <p:nvPr/>
        </p:nvSpPr>
        <p:spPr>
          <a:xfrm>
            <a:off x="7003150" y="3846179"/>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a:t>
            </a:r>
          </a:p>
        </p:txBody>
      </p:sp>
      <p:sp>
        <p:nvSpPr>
          <p:cNvPr id="72" name="TextBox 71">
            <a:extLst>
              <a:ext uri="{FF2B5EF4-FFF2-40B4-BE49-F238E27FC236}">
                <a16:creationId xmlns:a16="http://schemas.microsoft.com/office/drawing/2014/main" id="{53F9C58C-1DE4-4746-B668-C98B595C57AE}"/>
              </a:ext>
            </a:extLst>
          </p:cNvPr>
          <p:cNvSpPr txBox="1"/>
          <p:nvPr/>
        </p:nvSpPr>
        <p:spPr>
          <a:xfrm>
            <a:off x="7013370" y="3302892"/>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4</a:t>
            </a:r>
          </a:p>
        </p:txBody>
      </p:sp>
      <p:sp>
        <p:nvSpPr>
          <p:cNvPr id="73" name="TextBox 72">
            <a:extLst>
              <a:ext uri="{FF2B5EF4-FFF2-40B4-BE49-F238E27FC236}">
                <a16:creationId xmlns:a16="http://schemas.microsoft.com/office/drawing/2014/main" id="{8CDD01EE-9E81-0447-9614-EA4DE8660659}"/>
              </a:ext>
            </a:extLst>
          </p:cNvPr>
          <p:cNvSpPr txBox="1"/>
          <p:nvPr/>
        </p:nvSpPr>
        <p:spPr>
          <a:xfrm>
            <a:off x="7017830" y="2749345"/>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6</a:t>
            </a:r>
          </a:p>
        </p:txBody>
      </p:sp>
      <p:cxnSp>
        <p:nvCxnSpPr>
          <p:cNvPr id="74" name="Straight Connector 73">
            <a:extLst>
              <a:ext uri="{FF2B5EF4-FFF2-40B4-BE49-F238E27FC236}">
                <a16:creationId xmlns:a16="http://schemas.microsoft.com/office/drawing/2014/main" id="{43B4C862-FE47-A245-97F3-FF8A3F67B268}"/>
              </a:ext>
            </a:extLst>
          </p:cNvPr>
          <p:cNvCxnSpPr>
            <a:cxnSpLocks/>
          </p:cNvCxnSpPr>
          <p:nvPr/>
        </p:nvCxnSpPr>
        <p:spPr>
          <a:xfrm flipV="1">
            <a:off x="10110509" y="2749345"/>
            <a:ext cx="0" cy="2043613"/>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EA0943D-FC24-534E-B67B-18954863C28E}"/>
              </a:ext>
            </a:extLst>
          </p:cNvPr>
          <p:cNvSpPr/>
          <p:nvPr/>
        </p:nvSpPr>
        <p:spPr>
          <a:xfrm>
            <a:off x="9326923" y="2872430"/>
            <a:ext cx="725711" cy="646331"/>
          </a:xfrm>
          <a:prstGeom prst="rect">
            <a:avLst/>
          </a:prstGeom>
        </p:spPr>
        <p:txBody>
          <a:bodyPr wrap="none">
            <a:spAutoFit/>
          </a:bodyPr>
          <a:lstStyle/>
          <a:p>
            <a:r>
              <a:rPr lang="en-US" dirty="0">
                <a:latin typeface="Arial Narrow" panose="020B0604020202020204" pitchFamily="34" charset="0"/>
                <a:cs typeface="Arial Narrow" panose="020B0604020202020204" pitchFamily="34" charset="0"/>
              </a:rPr>
              <a:t>ocean</a:t>
            </a:r>
          </a:p>
          <a:p>
            <a:r>
              <a:rPr lang="en-US" dirty="0"/>
              <a:t>water</a:t>
            </a:r>
          </a:p>
        </p:txBody>
      </p:sp>
      <p:pic>
        <p:nvPicPr>
          <p:cNvPr id="6" name="Audio 5">
            <a:hlinkClick r:id="" action="ppaction://media"/>
            <a:extLst>
              <a:ext uri="{FF2B5EF4-FFF2-40B4-BE49-F238E27FC236}">
                <a16:creationId xmlns:a16="http://schemas.microsoft.com/office/drawing/2014/main" id="{DC31811C-73B5-DE4C-A9CB-FEFACAE034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2253812"/>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AE9DC-4D43-C74F-BD9C-4795951FFD4E}"/>
              </a:ext>
            </a:extLst>
          </p:cNvPr>
          <p:cNvSpPr>
            <a:spLocks noGrp="1"/>
          </p:cNvSpPr>
          <p:nvPr>
            <p:ph type="title"/>
          </p:nvPr>
        </p:nvSpPr>
        <p:spPr/>
        <p:txBody>
          <a:bodyPr/>
          <a:lstStyle/>
          <a:p>
            <a:r>
              <a:rPr lang="en-US" dirty="0"/>
              <a:t>Satellite salinity is a relatively new measurement</a:t>
            </a:r>
          </a:p>
        </p:txBody>
      </p:sp>
      <p:sp>
        <p:nvSpPr>
          <p:cNvPr id="3" name="Slide Number Placeholder 2">
            <a:extLst>
              <a:ext uri="{FF2B5EF4-FFF2-40B4-BE49-F238E27FC236}">
                <a16:creationId xmlns:a16="http://schemas.microsoft.com/office/drawing/2014/main" id="{223B9C5A-BEF8-2E42-A68A-1E73AD84A0E6}"/>
              </a:ext>
            </a:extLst>
          </p:cNvPr>
          <p:cNvSpPr>
            <a:spLocks noGrp="1"/>
          </p:cNvSpPr>
          <p:nvPr>
            <p:ph type="sldNum" sz="quarter" idx="12"/>
          </p:nvPr>
        </p:nvSpPr>
        <p:spPr/>
        <p:txBody>
          <a:bodyPr/>
          <a:lstStyle/>
          <a:p>
            <a:fld id="{4F6F23CF-7BCB-1C46-9584-7002207BC3BE}" type="slidenum">
              <a:rPr lang="en-US" smtClean="0"/>
              <a:pPr/>
              <a:t>13</a:t>
            </a:fld>
            <a:endParaRPr lang="en-US" dirty="0"/>
          </a:p>
        </p:txBody>
      </p:sp>
      <p:grpSp>
        <p:nvGrpSpPr>
          <p:cNvPr id="5" name="Group 4">
            <a:extLst>
              <a:ext uri="{FF2B5EF4-FFF2-40B4-BE49-F238E27FC236}">
                <a16:creationId xmlns:a16="http://schemas.microsoft.com/office/drawing/2014/main" id="{6702661A-F3AB-394A-B0BA-2B3684CB8635}"/>
              </a:ext>
            </a:extLst>
          </p:cNvPr>
          <p:cNvGrpSpPr/>
          <p:nvPr/>
        </p:nvGrpSpPr>
        <p:grpSpPr>
          <a:xfrm>
            <a:off x="1399080" y="1663699"/>
            <a:ext cx="3498146" cy="3358806"/>
            <a:chOff x="2249980" y="2158999"/>
            <a:chExt cx="3498146" cy="3358806"/>
          </a:xfrm>
        </p:grpSpPr>
        <p:grpSp>
          <p:nvGrpSpPr>
            <p:cNvPr id="6" name="Group 5">
              <a:extLst>
                <a:ext uri="{FF2B5EF4-FFF2-40B4-BE49-F238E27FC236}">
                  <a16:creationId xmlns:a16="http://schemas.microsoft.com/office/drawing/2014/main" id="{62F57360-8BB9-B74D-B708-FC8698EDDB0D}"/>
                </a:ext>
              </a:extLst>
            </p:cNvPr>
            <p:cNvGrpSpPr/>
            <p:nvPr/>
          </p:nvGrpSpPr>
          <p:grpSpPr>
            <a:xfrm>
              <a:off x="2536197" y="4909946"/>
              <a:ext cx="3211929" cy="607859"/>
              <a:chOff x="2697278" y="1148614"/>
              <a:chExt cx="3211929" cy="607859"/>
            </a:xfrm>
          </p:grpSpPr>
          <p:sp>
            <p:nvSpPr>
              <p:cNvPr id="51" name="TextBox 50">
                <a:extLst>
                  <a:ext uri="{FF2B5EF4-FFF2-40B4-BE49-F238E27FC236}">
                    <a16:creationId xmlns:a16="http://schemas.microsoft.com/office/drawing/2014/main" id="{F10E97F0-AE6B-D048-BFEE-147007F0FD77}"/>
                  </a:ext>
                </a:extLst>
              </p:cNvPr>
              <p:cNvSpPr txBox="1"/>
              <p:nvPr/>
            </p:nvSpPr>
            <p:spPr>
              <a:xfrm rot="18713845">
                <a:off x="2578014"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2010</a:t>
                </a:r>
              </a:p>
            </p:txBody>
          </p:sp>
          <p:sp>
            <p:nvSpPr>
              <p:cNvPr id="52" name="TextBox 51">
                <a:extLst>
                  <a:ext uri="{FF2B5EF4-FFF2-40B4-BE49-F238E27FC236}">
                    <a16:creationId xmlns:a16="http://schemas.microsoft.com/office/drawing/2014/main" id="{A69024D6-6F45-F74E-996D-FEC1B884EEFA}"/>
                  </a:ext>
                </a:extLst>
              </p:cNvPr>
              <p:cNvSpPr txBox="1"/>
              <p:nvPr/>
            </p:nvSpPr>
            <p:spPr>
              <a:xfrm rot="18713845">
                <a:off x="3999312"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2015</a:t>
                </a:r>
              </a:p>
            </p:txBody>
          </p:sp>
          <p:sp>
            <p:nvSpPr>
              <p:cNvPr id="53" name="TextBox 52">
                <a:extLst>
                  <a:ext uri="{FF2B5EF4-FFF2-40B4-BE49-F238E27FC236}">
                    <a16:creationId xmlns:a16="http://schemas.microsoft.com/office/drawing/2014/main" id="{3DFA0F7A-D6FC-724F-9C3E-756FAABDFE15}"/>
                  </a:ext>
                </a:extLst>
              </p:cNvPr>
              <p:cNvSpPr txBox="1"/>
              <p:nvPr/>
            </p:nvSpPr>
            <p:spPr>
              <a:xfrm rot="18713845">
                <a:off x="5420611"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2020</a:t>
                </a:r>
              </a:p>
            </p:txBody>
          </p:sp>
        </p:grpSp>
        <p:grpSp>
          <p:nvGrpSpPr>
            <p:cNvPr id="7" name="Group 6">
              <a:extLst>
                <a:ext uri="{FF2B5EF4-FFF2-40B4-BE49-F238E27FC236}">
                  <a16:creationId xmlns:a16="http://schemas.microsoft.com/office/drawing/2014/main" id="{A0F447F5-544F-C240-9D98-3F417E3258F1}"/>
                </a:ext>
              </a:extLst>
            </p:cNvPr>
            <p:cNvGrpSpPr/>
            <p:nvPr/>
          </p:nvGrpSpPr>
          <p:grpSpPr>
            <a:xfrm>
              <a:off x="2249980" y="2158999"/>
              <a:ext cx="3408078" cy="2796447"/>
              <a:chOff x="2794312" y="2592992"/>
              <a:chExt cx="3951677" cy="3308610"/>
            </a:xfrm>
          </p:grpSpPr>
          <p:cxnSp>
            <p:nvCxnSpPr>
              <p:cNvPr id="30" name="Straight Connector 29">
                <a:extLst>
                  <a:ext uri="{FF2B5EF4-FFF2-40B4-BE49-F238E27FC236}">
                    <a16:creationId xmlns:a16="http://schemas.microsoft.com/office/drawing/2014/main" id="{7F25CD53-41C9-664A-899C-E992D61B83BD}"/>
                  </a:ext>
                </a:extLst>
              </p:cNvPr>
              <p:cNvCxnSpPr>
                <a:cxnSpLocks/>
              </p:cNvCxnSpPr>
              <p:nvPr/>
            </p:nvCxnSpPr>
            <p:spPr>
              <a:xfrm>
                <a:off x="2794312" y="2592992"/>
                <a:ext cx="0" cy="330287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2AB808B-EE0D-C44D-A1C5-44C90C6BC20A}"/>
                  </a:ext>
                </a:extLst>
              </p:cNvPr>
              <p:cNvGrpSpPr/>
              <p:nvPr/>
            </p:nvGrpSpPr>
            <p:grpSpPr>
              <a:xfrm>
                <a:off x="2794312" y="5764442"/>
                <a:ext cx="3951677" cy="137160"/>
                <a:chOff x="2185313" y="5486400"/>
                <a:chExt cx="3951677" cy="137160"/>
              </a:xfrm>
            </p:grpSpPr>
            <p:cxnSp>
              <p:nvCxnSpPr>
                <p:cNvPr id="32" name="Straight Connector 31">
                  <a:extLst>
                    <a:ext uri="{FF2B5EF4-FFF2-40B4-BE49-F238E27FC236}">
                      <a16:creationId xmlns:a16="http://schemas.microsoft.com/office/drawing/2014/main" id="{92CB9E81-1A16-9648-846A-C0F2B2E445E9}"/>
                    </a:ext>
                  </a:extLst>
                </p:cNvPr>
                <p:cNvCxnSpPr>
                  <a:cxnSpLocks/>
                </p:cNvCxnSpPr>
                <p:nvPr/>
              </p:nvCxnSpPr>
              <p:spPr>
                <a:xfrm>
                  <a:off x="2185313" y="5617821"/>
                  <a:ext cx="394878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1C4F1F-B3FD-A54B-A852-3B1F2AFD6AC7}"/>
                    </a:ext>
                  </a:extLst>
                </p:cNvPr>
                <p:cNvCxnSpPr>
                  <a:cxnSpLocks/>
                </p:cNvCxnSpPr>
                <p:nvPr/>
              </p:nvCxnSpPr>
              <p:spPr>
                <a:xfrm>
                  <a:off x="251944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A9F223-4BDC-F941-85EC-F859F85890DB}"/>
                    </a:ext>
                  </a:extLst>
                </p:cNvPr>
                <p:cNvCxnSpPr>
                  <a:cxnSpLocks/>
                </p:cNvCxnSpPr>
                <p:nvPr/>
              </p:nvCxnSpPr>
              <p:spPr>
                <a:xfrm>
                  <a:off x="219057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81C84D-B514-EB4D-ABC7-104873071899}"/>
                    </a:ext>
                  </a:extLst>
                </p:cNvPr>
                <p:cNvCxnSpPr>
                  <a:cxnSpLocks/>
                </p:cNvCxnSpPr>
                <p:nvPr/>
              </p:nvCxnSpPr>
              <p:spPr>
                <a:xfrm>
                  <a:off x="2848313"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A9A220-C7A2-BA4B-8C6E-084EAAB353CA}"/>
                    </a:ext>
                  </a:extLst>
                </p:cNvPr>
                <p:cNvCxnSpPr>
                  <a:cxnSpLocks/>
                </p:cNvCxnSpPr>
                <p:nvPr/>
              </p:nvCxnSpPr>
              <p:spPr>
                <a:xfrm>
                  <a:off x="317718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D7CB466-FB9F-9A4B-B289-6E536EAEE1E6}"/>
                    </a:ext>
                  </a:extLst>
                </p:cNvPr>
                <p:cNvCxnSpPr>
                  <a:cxnSpLocks/>
                </p:cNvCxnSpPr>
                <p:nvPr/>
              </p:nvCxnSpPr>
              <p:spPr>
                <a:xfrm>
                  <a:off x="3506047"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7AA6471-619C-5446-AF05-8F552E4A106C}"/>
                    </a:ext>
                  </a:extLst>
                </p:cNvPr>
                <p:cNvCxnSpPr>
                  <a:cxnSpLocks/>
                </p:cNvCxnSpPr>
                <p:nvPr/>
              </p:nvCxnSpPr>
              <p:spPr>
                <a:xfrm>
                  <a:off x="3834914"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DD8B46-9121-0146-BC14-FB1D02B91F42}"/>
                    </a:ext>
                  </a:extLst>
                </p:cNvPr>
                <p:cNvCxnSpPr>
                  <a:cxnSpLocks/>
                </p:cNvCxnSpPr>
                <p:nvPr/>
              </p:nvCxnSpPr>
              <p:spPr>
                <a:xfrm>
                  <a:off x="4163781"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375879-F436-194E-8731-737687D7F2EF}"/>
                    </a:ext>
                  </a:extLst>
                </p:cNvPr>
                <p:cNvCxnSpPr>
                  <a:cxnSpLocks/>
                </p:cNvCxnSpPr>
                <p:nvPr/>
              </p:nvCxnSpPr>
              <p:spPr>
                <a:xfrm>
                  <a:off x="4492648"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F6B11A-45C1-1643-91F3-A763793BE8F4}"/>
                    </a:ext>
                  </a:extLst>
                </p:cNvPr>
                <p:cNvCxnSpPr>
                  <a:cxnSpLocks/>
                </p:cNvCxnSpPr>
                <p:nvPr/>
              </p:nvCxnSpPr>
              <p:spPr>
                <a:xfrm>
                  <a:off x="4821515"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6FBDA7-347E-C642-9B8A-445F1B3BB4E2}"/>
                    </a:ext>
                  </a:extLst>
                </p:cNvPr>
                <p:cNvCxnSpPr>
                  <a:cxnSpLocks/>
                </p:cNvCxnSpPr>
                <p:nvPr/>
              </p:nvCxnSpPr>
              <p:spPr>
                <a:xfrm>
                  <a:off x="5150382"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3986FC-1D91-D543-B5D3-235B47ECE1C6}"/>
                    </a:ext>
                  </a:extLst>
                </p:cNvPr>
                <p:cNvCxnSpPr>
                  <a:cxnSpLocks/>
                </p:cNvCxnSpPr>
                <p:nvPr/>
              </p:nvCxnSpPr>
              <p:spPr>
                <a:xfrm>
                  <a:off x="547924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007416-960C-BB48-AC95-E2370CDB73F8}"/>
                    </a:ext>
                  </a:extLst>
                </p:cNvPr>
                <p:cNvCxnSpPr>
                  <a:cxnSpLocks/>
                </p:cNvCxnSpPr>
                <p:nvPr/>
              </p:nvCxnSpPr>
              <p:spPr>
                <a:xfrm>
                  <a:off x="580811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664D480-3E17-6A42-91C3-966AA5A8DF9C}"/>
                    </a:ext>
                  </a:extLst>
                </p:cNvPr>
                <p:cNvCxnSpPr>
                  <a:cxnSpLocks/>
                </p:cNvCxnSpPr>
                <p:nvPr/>
              </p:nvCxnSpPr>
              <p:spPr>
                <a:xfrm>
                  <a:off x="613699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C14ABCEB-5547-D643-88BC-695920A324F0}"/>
                </a:ext>
              </a:extLst>
            </p:cNvPr>
            <p:cNvSpPr/>
            <p:nvPr/>
          </p:nvSpPr>
          <p:spPr>
            <a:xfrm>
              <a:off x="3389032" y="2568189"/>
              <a:ext cx="850882" cy="32004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Narrow" panose="020B0604020202020204" pitchFamily="34" charset="0"/>
                  <a:cs typeface="Arial Narrow" panose="020B0604020202020204" pitchFamily="34" charset="0"/>
                </a:rPr>
                <a:t>Aquarius</a:t>
              </a:r>
            </a:p>
          </p:txBody>
        </p:sp>
        <p:sp>
          <p:nvSpPr>
            <p:cNvPr id="15" name="Right Arrow 14">
              <a:extLst>
                <a:ext uri="{FF2B5EF4-FFF2-40B4-BE49-F238E27FC236}">
                  <a16:creationId xmlns:a16="http://schemas.microsoft.com/office/drawing/2014/main" id="{A8AB3D79-27E8-634B-A074-24FC3ACB3EB4}"/>
                </a:ext>
              </a:extLst>
            </p:cNvPr>
            <p:cNvSpPr/>
            <p:nvPr/>
          </p:nvSpPr>
          <p:spPr>
            <a:xfrm>
              <a:off x="2821777" y="3254043"/>
              <a:ext cx="2870011" cy="54864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SMOS</a:t>
              </a:r>
              <a:r>
                <a:rPr lang="en-US" sz="1600" baseline="30000" dirty="0">
                  <a:solidFill>
                    <a:prstClr val="black"/>
                  </a:solidFill>
                  <a:latin typeface="Arial Narrow" panose="020B0604020202020204" pitchFamily="34" charset="0"/>
                  <a:cs typeface="Arial Narrow" panose="020B0604020202020204" pitchFamily="34" charset="0"/>
                </a:rPr>
                <a:t>1</a:t>
              </a:r>
              <a:endParaRPr lang="en-US" sz="1600" dirty="0">
                <a:solidFill>
                  <a:schemeClr val="tx1"/>
                </a:solidFill>
                <a:latin typeface="Arial" panose="020B0604020202020204" pitchFamily="34" charset="0"/>
                <a:cs typeface="Arial" panose="020B0604020202020204" pitchFamily="34" charset="0"/>
              </a:endParaRPr>
            </a:p>
          </p:txBody>
        </p:sp>
        <p:sp>
          <p:nvSpPr>
            <p:cNvPr id="16" name="Right Arrow 15">
              <a:extLst>
                <a:ext uri="{FF2B5EF4-FFF2-40B4-BE49-F238E27FC236}">
                  <a16:creationId xmlns:a16="http://schemas.microsoft.com/office/drawing/2014/main" id="{B72873CF-CFFA-1845-9B51-02F9DAC2DDF5}"/>
                </a:ext>
              </a:extLst>
            </p:cNvPr>
            <p:cNvSpPr/>
            <p:nvPr/>
          </p:nvSpPr>
          <p:spPr>
            <a:xfrm>
              <a:off x="4239914" y="4073578"/>
              <a:ext cx="1428227" cy="54864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SMAP</a:t>
              </a:r>
              <a:r>
                <a:rPr lang="en-US" sz="1600" baseline="30000" dirty="0">
                  <a:solidFill>
                    <a:prstClr val="black"/>
                  </a:solidFill>
                </a:rPr>
                <a:t>2</a:t>
              </a:r>
              <a:endParaRPr lang="en-US" sz="1600" dirty="0">
                <a:solidFill>
                  <a:schemeClr val="tx1"/>
                </a:solidFill>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676E4958-6396-8B46-A1E9-5C7A8C556033}"/>
              </a:ext>
            </a:extLst>
          </p:cNvPr>
          <p:cNvSpPr txBox="1"/>
          <p:nvPr/>
        </p:nvSpPr>
        <p:spPr>
          <a:xfrm>
            <a:off x="6134100" y="2639477"/>
            <a:ext cx="5257941" cy="2212850"/>
          </a:xfrm>
          <a:prstGeom prst="rect">
            <a:avLst/>
          </a:prstGeom>
          <a:noFill/>
        </p:spPr>
        <p:txBody>
          <a:bodyPr wrap="square" rtlCol="0">
            <a:spAutoFit/>
          </a:bodyPr>
          <a:lstStyle/>
          <a:p>
            <a:pPr marL="283464" lvl="1" indent="0">
              <a:lnSpc>
                <a:spcPct val="120000"/>
              </a:lnSpc>
              <a:spcBef>
                <a:spcPts val="600"/>
              </a:spcBef>
            </a:pPr>
            <a:r>
              <a:rPr lang="en-US" sz="2000" dirty="0">
                <a:latin typeface="+mj-lt"/>
                <a:cs typeface="Arial" panose="020B0604020202020204" pitchFamily="34" charset="0"/>
              </a:rPr>
              <a:t>Temporal coverage: 	2010 - Present</a:t>
            </a:r>
          </a:p>
          <a:p>
            <a:pPr marL="283464" lvl="1" indent="0">
              <a:lnSpc>
                <a:spcPct val="120000"/>
              </a:lnSpc>
              <a:spcBef>
                <a:spcPts val="600"/>
              </a:spcBef>
            </a:pPr>
            <a:r>
              <a:rPr lang="en-US" sz="2000" dirty="0">
                <a:latin typeface="+mj-lt"/>
                <a:cs typeface="Arial" panose="020B0604020202020204" pitchFamily="34" charset="0"/>
              </a:rPr>
              <a:t>Spatial resolution: 	0.25 </a:t>
            </a:r>
            <a:r>
              <a:rPr lang="mr-IN" sz="2000" dirty="0">
                <a:latin typeface="+mj-lt"/>
              </a:rPr>
              <a:t>–</a:t>
            </a:r>
            <a:r>
              <a:rPr lang="en-US" sz="2000" dirty="0">
                <a:latin typeface="+mj-lt"/>
                <a:cs typeface="Arial" panose="020B0604020202020204" pitchFamily="34" charset="0"/>
              </a:rPr>
              <a:t> 1 degree </a:t>
            </a:r>
          </a:p>
          <a:p>
            <a:pPr marL="283464" lvl="1" indent="0">
              <a:lnSpc>
                <a:spcPct val="120000"/>
              </a:lnSpc>
              <a:spcBef>
                <a:spcPts val="600"/>
              </a:spcBef>
            </a:pPr>
            <a:r>
              <a:rPr lang="en-US" sz="2000" dirty="0">
                <a:latin typeface="+mj-lt"/>
                <a:cs typeface="Arial" panose="020B0604020202020204" pitchFamily="34" charset="0"/>
              </a:rPr>
              <a:t>Global coverage: 		3 </a:t>
            </a:r>
            <a:r>
              <a:rPr lang="mr-IN" sz="2000" dirty="0">
                <a:latin typeface="+mj-lt"/>
              </a:rPr>
              <a:t>–</a:t>
            </a:r>
            <a:r>
              <a:rPr lang="en-US" sz="2000" dirty="0">
                <a:latin typeface="+mj-lt"/>
                <a:cs typeface="Arial" panose="020B0604020202020204" pitchFamily="34" charset="0"/>
              </a:rPr>
              <a:t> 8 days</a:t>
            </a:r>
          </a:p>
          <a:p>
            <a:pPr marL="283464" lvl="1" indent="0">
              <a:lnSpc>
                <a:spcPct val="120000"/>
              </a:lnSpc>
              <a:spcBef>
                <a:spcPts val="600"/>
              </a:spcBef>
            </a:pPr>
            <a:r>
              <a:rPr lang="en-US" sz="2000" dirty="0">
                <a:latin typeface="+mj-lt"/>
                <a:cs typeface="Arial" panose="020B0604020202020204" pitchFamily="34" charset="0"/>
              </a:rPr>
              <a:t>Accuracy: 			0.15-0.25 PSS</a:t>
            </a:r>
          </a:p>
          <a:p>
            <a:pPr marL="283464" lvl="1">
              <a:lnSpc>
                <a:spcPct val="120000"/>
              </a:lnSpc>
              <a:spcBef>
                <a:spcPts val="600"/>
              </a:spcBef>
            </a:pPr>
            <a:r>
              <a:rPr lang="en-US" sz="2000" dirty="0"/>
              <a:t>Depth: 				1–2 cm</a:t>
            </a:r>
            <a:r>
              <a:rPr lang="en-US" sz="2000" dirty="0">
                <a:latin typeface="+mj-lt"/>
                <a:cs typeface="Arial" panose="020B0604020202020204" pitchFamily="34" charset="0"/>
              </a:rPr>
              <a:t> </a:t>
            </a:r>
            <a:endParaRPr lang="en-US" sz="2000" b="1" dirty="0">
              <a:latin typeface="+mj-lt"/>
              <a:cs typeface="Arial" panose="020B0604020202020204" pitchFamily="34" charset="0"/>
            </a:endParaRPr>
          </a:p>
        </p:txBody>
      </p:sp>
      <p:sp>
        <p:nvSpPr>
          <p:cNvPr id="58" name="Rectangle 57">
            <a:extLst>
              <a:ext uri="{FF2B5EF4-FFF2-40B4-BE49-F238E27FC236}">
                <a16:creationId xmlns:a16="http://schemas.microsoft.com/office/drawing/2014/main" id="{8FF3C81F-D414-5643-B22D-EFA24A08B3C7}"/>
              </a:ext>
            </a:extLst>
          </p:cNvPr>
          <p:cNvSpPr/>
          <p:nvPr/>
        </p:nvSpPr>
        <p:spPr>
          <a:xfrm>
            <a:off x="1445631" y="5716001"/>
            <a:ext cx="3284874" cy="584775"/>
          </a:xfrm>
          <a:prstGeom prst="rect">
            <a:avLst/>
          </a:prstGeom>
        </p:spPr>
        <p:txBody>
          <a:bodyPr wrap="none">
            <a:spAutoFit/>
          </a:bodyPr>
          <a:lstStyle/>
          <a:p>
            <a:r>
              <a:rPr lang="en-US" sz="1600" baseline="30000" dirty="0">
                <a:latin typeface="Arial Narrow" panose="020B0604020202020204" pitchFamily="34" charset="0"/>
                <a:cs typeface="Arial Narrow" panose="020B0604020202020204" pitchFamily="34" charset="0"/>
              </a:rPr>
              <a:t>1</a:t>
            </a:r>
            <a:r>
              <a:rPr lang="en-US" sz="1600" dirty="0">
                <a:latin typeface="Arial Narrow" panose="020B0604020202020204" pitchFamily="34" charset="0"/>
                <a:cs typeface="Arial Narrow" panose="020B0604020202020204" pitchFamily="34" charset="0"/>
              </a:rPr>
              <a:t>Soil Moisture and Ocean Salinity mission</a:t>
            </a:r>
          </a:p>
          <a:p>
            <a:r>
              <a:rPr lang="en-US" sz="1600" baseline="30000" dirty="0">
                <a:latin typeface="Arial Narrow" panose="020B0604020202020204" pitchFamily="34" charset="0"/>
                <a:cs typeface="Arial Narrow" panose="020B0604020202020204" pitchFamily="34" charset="0"/>
              </a:rPr>
              <a:t>2</a:t>
            </a:r>
            <a:r>
              <a:rPr lang="en-US" sz="1600" dirty="0">
                <a:latin typeface="Arial Narrow" panose="020B0604020202020204" pitchFamily="34" charset="0"/>
                <a:cs typeface="Arial Narrow" panose="020B0604020202020204" pitchFamily="34" charset="0"/>
              </a:rPr>
              <a:t>Soil Moisture Active Passive mission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1008860"/>
      </p:ext>
    </p:extLst>
  </p:cSld>
  <p:clrMapOvr>
    <a:masterClrMapping/>
  </p:clrMapOvr>
  <mc:AlternateContent xmlns:mc="http://schemas.openxmlformats.org/markup-compatibility/2006" xmlns:p14="http://schemas.microsoft.com/office/powerpoint/2010/main">
    <mc:Choice Requires="p14">
      <p:transition spd="slow" p14:dur="2000" advTm="36547"/>
    </mc:Choice>
    <mc:Fallback xmlns="">
      <p:transition spd="slow" advTm="3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5088-862F-7345-A0AD-2FFED3D0650C}"/>
              </a:ext>
            </a:extLst>
          </p:cNvPr>
          <p:cNvSpPr>
            <a:spLocks noGrp="1"/>
          </p:cNvSpPr>
          <p:nvPr>
            <p:ph type="title"/>
          </p:nvPr>
        </p:nvSpPr>
        <p:spPr/>
        <p:txBody>
          <a:bodyPr/>
          <a:lstStyle/>
          <a:p>
            <a:r>
              <a:rPr lang="en-US" dirty="0"/>
              <a:t>Uses for satellite salinity</a:t>
            </a:r>
          </a:p>
        </p:txBody>
      </p:sp>
      <p:sp>
        <p:nvSpPr>
          <p:cNvPr id="3" name="Slide Number Placeholder 2">
            <a:extLst>
              <a:ext uri="{FF2B5EF4-FFF2-40B4-BE49-F238E27FC236}">
                <a16:creationId xmlns:a16="http://schemas.microsoft.com/office/drawing/2014/main" id="{FF7C708D-A772-434C-B2FF-2755CEFF44C9}"/>
              </a:ext>
            </a:extLst>
          </p:cNvPr>
          <p:cNvSpPr>
            <a:spLocks noGrp="1"/>
          </p:cNvSpPr>
          <p:nvPr>
            <p:ph type="sldNum" sz="quarter" idx="12"/>
          </p:nvPr>
        </p:nvSpPr>
        <p:spPr/>
        <p:txBody>
          <a:bodyPr/>
          <a:lstStyle/>
          <a:p>
            <a:fld id="{4F6F23CF-7BCB-1C46-9584-7002207BC3BE}" type="slidenum">
              <a:rPr lang="en-US" smtClean="0"/>
              <a:pPr/>
              <a:t>14</a:t>
            </a:fld>
            <a:endParaRPr lang="en-US" dirty="0"/>
          </a:p>
        </p:txBody>
      </p:sp>
      <p:sp>
        <p:nvSpPr>
          <p:cNvPr id="8" name="TextBox 7">
            <a:extLst>
              <a:ext uri="{FF2B5EF4-FFF2-40B4-BE49-F238E27FC236}">
                <a16:creationId xmlns:a16="http://schemas.microsoft.com/office/drawing/2014/main" id="{FC537E66-075B-C54D-9F67-270918692961}"/>
              </a:ext>
            </a:extLst>
          </p:cNvPr>
          <p:cNvSpPr txBox="1"/>
          <p:nvPr/>
        </p:nvSpPr>
        <p:spPr>
          <a:xfrm>
            <a:off x="6134100" y="2639477"/>
            <a:ext cx="5257941" cy="1320233"/>
          </a:xfrm>
          <a:prstGeom prst="rect">
            <a:avLst/>
          </a:prstGeom>
          <a:noFill/>
        </p:spPr>
        <p:txBody>
          <a:bodyPr wrap="square" rtlCol="0">
            <a:spAutoFit/>
          </a:bodyPr>
          <a:lstStyle/>
          <a:p>
            <a:pPr marL="283464" lvl="1" indent="0">
              <a:lnSpc>
                <a:spcPct val="120000"/>
              </a:lnSpc>
              <a:spcBef>
                <a:spcPts val="600"/>
              </a:spcBef>
            </a:pPr>
            <a:r>
              <a:rPr lang="en-US" sz="2000" dirty="0"/>
              <a:t>Global thermohaline circulation </a:t>
            </a:r>
          </a:p>
          <a:p>
            <a:pPr marL="283464" lvl="1" indent="0">
              <a:lnSpc>
                <a:spcPct val="120000"/>
              </a:lnSpc>
              <a:spcBef>
                <a:spcPts val="600"/>
              </a:spcBef>
            </a:pPr>
            <a:r>
              <a:rPr lang="en-US" sz="2000" dirty="0">
                <a:latin typeface="+mj-lt"/>
                <a:cs typeface="Arial" panose="020B0604020202020204" pitchFamily="34" charset="0"/>
              </a:rPr>
              <a:t>Dynamic ecosystem modeling 	</a:t>
            </a:r>
          </a:p>
          <a:p>
            <a:pPr marL="283464" lvl="1" indent="0">
              <a:lnSpc>
                <a:spcPct val="120000"/>
              </a:lnSpc>
              <a:spcBef>
                <a:spcPts val="600"/>
              </a:spcBef>
            </a:pPr>
            <a:r>
              <a:rPr lang="en-US" sz="2000" dirty="0">
                <a:latin typeface="+mj-lt"/>
                <a:cs typeface="Arial" panose="020B0604020202020204" pitchFamily="34" charset="0"/>
              </a:rPr>
              <a:t>Tracking surface salinity events</a:t>
            </a:r>
          </a:p>
        </p:txBody>
      </p:sp>
      <p:pic>
        <p:nvPicPr>
          <p:cNvPr id="11" name="Picture 10">
            <a:extLst>
              <a:ext uri="{FF2B5EF4-FFF2-40B4-BE49-F238E27FC236}">
                <a16:creationId xmlns:a16="http://schemas.microsoft.com/office/drawing/2014/main" id="{61C0D59D-2B58-3D4A-AEF0-825775529866}"/>
              </a:ext>
            </a:extLst>
          </p:cNvPr>
          <p:cNvPicPr>
            <a:picLocks noChangeAspect="1"/>
          </p:cNvPicPr>
          <p:nvPr/>
        </p:nvPicPr>
        <p:blipFill rotWithShape="1">
          <a:blip r:embed="rId5"/>
          <a:srcRect l="12566" t="30924" r="6170" b="18462"/>
          <a:stretch/>
        </p:blipFill>
        <p:spPr>
          <a:xfrm>
            <a:off x="528298" y="1664106"/>
            <a:ext cx="4559017" cy="3155029"/>
          </a:xfrm>
          <a:prstGeom prst="rect">
            <a:avLst/>
          </a:prstGeom>
          <a:ln w="25400">
            <a:solidFill>
              <a:schemeClr val="tx1">
                <a:lumMod val="65000"/>
                <a:lumOff val="35000"/>
              </a:schemeClr>
            </a:solidFill>
          </a:ln>
        </p:spPr>
      </p:pic>
      <p:sp>
        <p:nvSpPr>
          <p:cNvPr id="5" name="TextBox 4">
            <a:extLst>
              <a:ext uri="{FF2B5EF4-FFF2-40B4-BE49-F238E27FC236}">
                <a16:creationId xmlns:a16="http://schemas.microsoft.com/office/drawing/2014/main" id="{223B61E7-F89E-7E4F-9946-CACC8653FFFE}"/>
              </a:ext>
            </a:extLst>
          </p:cNvPr>
          <p:cNvSpPr txBox="1"/>
          <p:nvPr/>
        </p:nvSpPr>
        <p:spPr>
          <a:xfrm>
            <a:off x="528298" y="4831228"/>
            <a:ext cx="3211135" cy="369332"/>
          </a:xfrm>
          <a:prstGeom prst="rect">
            <a:avLst/>
          </a:prstGeom>
          <a:noFill/>
        </p:spPr>
        <p:txBody>
          <a:bodyPr wrap="none" rtlCol="0">
            <a:spAutoFit/>
          </a:bodyPr>
          <a:lstStyle/>
          <a:p>
            <a:r>
              <a:rPr lang="en-US" dirty="0"/>
              <a:t>SMOS data – 0.25</a:t>
            </a:r>
            <a:r>
              <a:rPr lang="en-US" baseline="30000" dirty="0"/>
              <a:t>o </a:t>
            </a:r>
            <a:r>
              <a:rPr lang="en-US" dirty="0"/>
              <a:t>resolution</a:t>
            </a:r>
          </a:p>
        </p:txBody>
      </p:sp>
      <p:pic>
        <p:nvPicPr>
          <p:cNvPr id="9" name="Picture 8">
            <a:extLst>
              <a:ext uri="{FF2B5EF4-FFF2-40B4-BE49-F238E27FC236}">
                <a16:creationId xmlns:a16="http://schemas.microsoft.com/office/drawing/2014/main" id="{DC4C8356-C3D8-2F41-8B80-E34A74FDD211}"/>
              </a:ext>
            </a:extLst>
          </p:cNvPr>
          <p:cNvPicPr>
            <a:picLocks noChangeAspect="1"/>
          </p:cNvPicPr>
          <p:nvPr/>
        </p:nvPicPr>
        <p:blipFill rotWithShape="1">
          <a:blip r:embed="rId5"/>
          <a:srcRect l="5132" t="86263" r="2801" b="7262"/>
          <a:stretch/>
        </p:blipFill>
        <p:spPr>
          <a:xfrm>
            <a:off x="514851" y="5242520"/>
            <a:ext cx="4559018" cy="403653"/>
          </a:xfrm>
          <a:prstGeom prst="rect">
            <a:avLst/>
          </a:prstGeom>
          <a:ln w="25400">
            <a:solidFill>
              <a:schemeClr val="tx1">
                <a:lumMod val="65000"/>
                <a:lumOff val="35000"/>
              </a:schemeClr>
            </a:solidFill>
          </a:ln>
        </p:spPr>
      </p:pic>
      <p:sp>
        <p:nvSpPr>
          <p:cNvPr id="6" name="Rectangle 5">
            <a:extLst>
              <a:ext uri="{FF2B5EF4-FFF2-40B4-BE49-F238E27FC236}">
                <a16:creationId xmlns:a16="http://schemas.microsoft.com/office/drawing/2014/main" id="{8B2A398A-FD1F-F84C-ABAF-D80317EC9114}"/>
              </a:ext>
            </a:extLst>
          </p:cNvPr>
          <p:cNvSpPr/>
          <p:nvPr/>
        </p:nvSpPr>
        <p:spPr>
          <a:xfrm>
            <a:off x="514851" y="5646173"/>
            <a:ext cx="4572464" cy="338554"/>
          </a:xfrm>
          <a:prstGeom prst="rect">
            <a:avLst/>
          </a:prstGeom>
        </p:spPr>
        <p:txBody>
          <a:bodyPr wrap="square">
            <a:spAutoFit/>
          </a:bodyPr>
          <a:lstStyle/>
          <a:p>
            <a:pPr algn="ctr"/>
            <a:r>
              <a:rPr lang="en-US" sz="1600" dirty="0"/>
              <a:t>Practical Salinity Scale</a:t>
            </a:r>
          </a:p>
        </p:txBody>
      </p:sp>
      <p:pic>
        <p:nvPicPr>
          <p:cNvPr id="10" name="Audio 9">
            <a:hlinkClick r:id="" action="ppaction://media"/>
            <a:extLst>
              <a:ext uri="{FF2B5EF4-FFF2-40B4-BE49-F238E27FC236}">
                <a16:creationId xmlns:a16="http://schemas.microsoft.com/office/drawing/2014/main" id="{EFD9A82D-FAE2-8C4E-B048-9467978493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3479546"/>
      </p:ext>
    </p:extLst>
  </p:cSld>
  <p:clrMapOvr>
    <a:masterClrMapping/>
  </p:clrMapOvr>
  <mc:AlternateContent xmlns:mc="http://schemas.openxmlformats.org/markup-compatibility/2006" xmlns:p14="http://schemas.microsoft.com/office/powerpoint/2010/main">
    <mc:Choice Requires="p14">
      <p:transition spd="slow" p14:dur="2000" advTm="20875"/>
    </mc:Choice>
    <mc:Fallback xmlns="">
      <p:transition spd="slow" advTm="2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8146B4-91DD-3044-9A85-92E30D48EB96}"/>
              </a:ext>
            </a:extLst>
          </p:cNvPr>
          <p:cNvPicPr>
            <a:picLocks noChangeAspect="1"/>
          </p:cNvPicPr>
          <p:nvPr/>
        </p:nvPicPr>
        <p:blipFill>
          <a:blip r:embed="rId5"/>
          <a:stretch>
            <a:fillRect/>
          </a:stretch>
        </p:blipFill>
        <p:spPr>
          <a:xfrm>
            <a:off x="7343059" y="2793563"/>
            <a:ext cx="2906518" cy="2058129"/>
          </a:xfrm>
          <a:prstGeom prst="rect">
            <a:avLst/>
          </a:prstGeom>
        </p:spPr>
      </p:pic>
      <p:sp>
        <p:nvSpPr>
          <p:cNvPr id="2" name="Title 1">
            <a:extLst>
              <a:ext uri="{FF2B5EF4-FFF2-40B4-BE49-F238E27FC236}">
                <a16:creationId xmlns:a16="http://schemas.microsoft.com/office/drawing/2014/main" id="{4CE96847-EC5B-DE4F-BC43-C49C613953BD}"/>
              </a:ext>
            </a:extLst>
          </p:cNvPr>
          <p:cNvSpPr>
            <a:spLocks noGrp="1"/>
          </p:cNvSpPr>
          <p:nvPr>
            <p:ph type="title"/>
          </p:nvPr>
        </p:nvSpPr>
        <p:spPr>
          <a:xfrm>
            <a:off x="528298" y="45423"/>
            <a:ext cx="11204432" cy="1325563"/>
          </a:xfrm>
        </p:spPr>
        <p:txBody>
          <a:bodyPr>
            <a:noAutofit/>
          </a:bodyPr>
          <a:lstStyle/>
          <a:p>
            <a:pPr>
              <a:lnSpc>
                <a:spcPct val="110000"/>
              </a:lnSpc>
              <a:spcBef>
                <a:spcPts val="600"/>
              </a:spcBef>
            </a:pPr>
            <a:r>
              <a:rPr lang="en-US" dirty="0">
                <a:latin typeface="Arial Narrow" panose="020B0604020202020204" pitchFamily="34" charset="0"/>
                <a:cs typeface="Arial Narrow" panose="020B0604020202020204" pitchFamily="34" charset="0"/>
              </a:rPr>
              <a:t>Wind speed (not direction*) is measured with passive radiometer sensors</a:t>
            </a:r>
          </a:p>
        </p:txBody>
      </p:sp>
      <p:sp>
        <p:nvSpPr>
          <p:cNvPr id="3" name="Slide Number Placeholder 2">
            <a:extLst>
              <a:ext uri="{FF2B5EF4-FFF2-40B4-BE49-F238E27FC236}">
                <a16:creationId xmlns:a16="http://schemas.microsoft.com/office/drawing/2014/main" id="{D2752345-0D8B-A94F-B67D-4AB4525986A1}"/>
              </a:ext>
            </a:extLst>
          </p:cNvPr>
          <p:cNvSpPr>
            <a:spLocks noGrp="1"/>
          </p:cNvSpPr>
          <p:nvPr>
            <p:ph type="sldNum" sz="quarter" idx="12"/>
          </p:nvPr>
        </p:nvSpPr>
        <p:spPr/>
        <p:txBody>
          <a:bodyPr/>
          <a:lstStyle/>
          <a:p>
            <a:fld id="{4F6F23CF-7BCB-1C46-9584-7002207BC3BE}" type="slidenum">
              <a:rPr lang="en-US" smtClean="0"/>
              <a:pPr/>
              <a:t>15</a:t>
            </a:fld>
            <a:endParaRPr lang="en-US" dirty="0"/>
          </a:p>
        </p:txBody>
      </p:sp>
      <p:sp>
        <p:nvSpPr>
          <p:cNvPr id="130" name="TextBox 129">
            <a:extLst>
              <a:ext uri="{FF2B5EF4-FFF2-40B4-BE49-F238E27FC236}">
                <a16:creationId xmlns:a16="http://schemas.microsoft.com/office/drawing/2014/main" id="{1D5DC7D8-EB46-7648-8233-0596FA1D3A3F}"/>
              </a:ext>
            </a:extLst>
          </p:cNvPr>
          <p:cNvSpPr txBox="1"/>
          <p:nvPr/>
        </p:nvSpPr>
        <p:spPr>
          <a:xfrm>
            <a:off x="7115584" y="6434328"/>
            <a:ext cx="398592" cy="266227"/>
          </a:xfrm>
          <a:prstGeom prst="rect">
            <a:avLst/>
          </a:prstGeom>
          <a:noFill/>
        </p:spPr>
        <p:txBody>
          <a:bodyPr wrap="none" rtlCol="0">
            <a:spAutoFit/>
          </a:bodyPr>
          <a:lstStyle/>
          <a:p>
            <a:r>
              <a:rPr lang="en-US" sz="1200" dirty="0">
                <a:solidFill>
                  <a:srgbClr val="800000"/>
                </a:solidFill>
              </a:rPr>
              <a:t>6.6</a:t>
            </a:r>
          </a:p>
        </p:txBody>
      </p:sp>
      <p:sp>
        <p:nvSpPr>
          <p:cNvPr id="60" name="Text Box 1">
            <a:extLst>
              <a:ext uri="{FF2B5EF4-FFF2-40B4-BE49-F238E27FC236}">
                <a16:creationId xmlns:a16="http://schemas.microsoft.com/office/drawing/2014/main" id="{EC45BCB4-C853-3548-9BE0-06ACE6C52B70}"/>
              </a:ext>
            </a:extLst>
          </p:cNvPr>
          <p:cNvSpPr txBox="1">
            <a:spLocks noChangeArrowheads="1"/>
          </p:cNvSpPr>
          <p:nvPr/>
        </p:nvSpPr>
        <p:spPr bwMode="auto">
          <a:xfrm>
            <a:off x="6716081" y="1837904"/>
            <a:ext cx="4206519" cy="1196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8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dirty="0">
                <a:solidFill>
                  <a:schemeClr val="accent1">
                    <a:lumMod val="50000"/>
                  </a:schemeClr>
                </a:solidFill>
                <a:latin typeface="Arial Narrow" panose="020B0604020202020204" pitchFamily="34" charset="0"/>
                <a:cs typeface="Arial Narrow" panose="020B0604020202020204" pitchFamily="34" charset="0"/>
              </a:rPr>
              <a:t>Sea surface roughness changes the brightness of the microwave signal emitted by the ocean</a:t>
            </a:r>
          </a:p>
          <a:p>
            <a:pPr algn="ctr"/>
            <a:endParaRPr lang="en-US" sz="2000" b="1" cap="small" dirty="0">
              <a:solidFill>
                <a:schemeClr val="accent5">
                  <a:lumMod val="50000"/>
                </a:schemeClr>
              </a:solidFill>
              <a:latin typeface="Arial Narrow" panose="020B0604020202020204" pitchFamily="34" charset="0"/>
              <a:cs typeface="Arial Narrow" panose="020B0604020202020204" pitchFamily="34" charset="0"/>
            </a:endParaRPr>
          </a:p>
        </p:txBody>
      </p:sp>
      <p:sp>
        <p:nvSpPr>
          <p:cNvPr id="159" name="TextBox 158">
            <a:extLst>
              <a:ext uri="{FF2B5EF4-FFF2-40B4-BE49-F238E27FC236}">
                <a16:creationId xmlns:a16="http://schemas.microsoft.com/office/drawing/2014/main" id="{2329D4EB-9FC7-3347-85BE-7ACFD04E7268}"/>
              </a:ext>
            </a:extLst>
          </p:cNvPr>
          <p:cNvSpPr txBox="1"/>
          <p:nvPr/>
        </p:nvSpPr>
        <p:spPr>
          <a:xfrm>
            <a:off x="7764992" y="4808248"/>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10</a:t>
            </a:r>
          </a:p>
        </p:txBody>
      </p:sp>
      <p:sp>
        <p:nvSpPr>
          <p:cNvPr id="161" name="TextBox 160">
            <a:extLst>
              <a:ext uri="{FF2B5EF4-FFF2-40B4-BE49-F238E27FC236}">
                <a16:creationId xmlns:a16="http://schemas.microsoft.com/office/drawing/2014/main" id="{B3A6E2E2-55EC-A743-871B-15BE29C9F06A}"/>
              </a:ext>
            </a:extLst>
          </p:cNvPr>
          <p:cNvSpPr txBox="1"/>
          <p:nvPr/>
        </p:nvSpPr>
        <p:spPr>
          <a:xfrm>
            <a:off x="8339062" y="4809508"/>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20</a:t>
            </a:r>
          </a:p>
        </p:txBody>
      </p:sp>
      <p:sp>
        <p:nvSpPr>
          <p:cNvPr id="162" name="TextBox 161">
            <a:extLst>
              <a:ext uri="{FF2B5EF4-FFF2-40B4-BE49-F238E27FC236}">
                <a16:creationId xmlns:a16="http://schemas.microsoft.com/office/drawing/2014/main" id="{98B50BC9-3AEB-6341-83AD-163BB71E1C0C}"/>
              </a:ext>
            </a:extLst>
          </p:cNvPr>
          <p:cNvSpPr txBox="1"/>
          <p:nvPr/>
        </p:nvSpPr>
        <p:spPr>
          <a:xfrm>
            <a:off x="8916202" y="4798742"/>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30</a:t>
            </a:r>
          </a:p>
        </p:txBody>
      </p:sp>
      <p:sp>
        <p:nvSpPr>
          <p:cNvPr id="165" name="TextBox 164">
            <a:extLst>
              <a:ext uri="{FF2B5EF4-FFF2-40B4-BE49-F238E27FC236}">
                <a16:creationId xmlns:a16="http://schemas.microsoft.com/office/drawing/2014/main" id="{21D582B4-E4F9-A641-9545-A17652D4EB7D}"/>
              </a:ext>
            </a:extLst>
          </p:cNvPr>
          <p:cNvSpPr txBox="1"/>
          <p:nvPr/>
        </p:nvSpPr>
        <p:spPr>
          <a:xfrm rot="16200000">
            <a:off x="6179401" y="3706595"/>
            <a:ext cx="1617623" cy="313932"/>
          </a:xfrm>
          <a:prstGeom prst="rect">
            <a:avLst/>
          </a:prstGeom>
          <a:noFill/>
        </p:spPr>
        <p:txBody>
          <a:bodyPr wrap="none" rtlCol="0">
            <a:spAutoFit/>
          </a:bodyPr>
          <a:lstStyle/>
          <a:p>
            <a:pPr algn="ctr">
              <a:lnSpc>
                <a:spcPct val="90000"/>
              </a:lnSpc>
            </a:pPr>
            <a:r>
              <a:rPr lang="en-US" sz="1600" cap="small" dirty="0">
                <a:latin typeface="Arial Narrow" panose="020B0604020202020204" pitchFamily="34" charset="0"/>
                <a:cs typeface="Arial Narrow" panose="020B0604020202020204" pitchFamily="34" charset="0"/>
              </a:rPr>
              <a:t>△</a:t>
            </a:r>
            <a:r>
              <a:rPr lang="en-US" sz="1400" cap="small" dirty="0">
                <a:latin typeface="Arial Narrow" panose="020B0604020202020204" pitchFamily="34" charset="0"/>
                <a:cs typeface="Arial Narrow" panose="020B0604020202020204" pitchFamily="34" charset="0"/>
              </a:rPr>
              <a:t> Microwave Signal</a:t>
            </a:r>
          </a:p>
        </p:txBody>
      </p:sp>
      <p:sp>
        <p:nvSpPr>
          <p:cNvPr id="224" name="TextBox 223">
            <a:extLst>
              <a:ext uri="{FF2B5EF4-FFF2-40B4-BE49-F238E27FC236}">
                <a16:creationId xmlns:a16="http://schemas.microsoft.com/office/drawing/2014/main" id="{70508B53-1896-DB47-8CEE-02901BAD96ED}"/>
              </a:ext>
            </a:extLst>
          </p:cNvPr>
          <p:cNvSpPr txBox="1"/>
          <p:nvPr/>
        </p:nvSpPr>
        <p:spPr>
          <a:xfrm>
            <a:off x="7411544" y="5008804"/>
            <a:ext cx="2829986" cy="523220"/>
          </a:xfrm>
          <a:prstGeom prst="rect">
            <a:avLst/>
          </a:prstGeom>
          <a:noFill/>
        </p:spPr>
        <p:txBody>
          <a:bodyPr wrap="square" rtlCol="0">
            <a:spAutoFit/>
          </a:bodyPr>
          <a:lstStyle/>
          <a:p>
            <a:pPr algn="ctr"/>
            <a:r>
              <a:rPr lang="en-US" sz="1400" cap="small" dirty="0">
                <a:latin typeface="Arial" panose="020B0604020202020204" pitchFamily="34" charset="0"/>
                <a:cs typeface="Arial" panose="020B0604020202020204" pitchFamily="34" charset="0"/>
              </a:rPr>
              <a:t>Surface roughness converted to Wind Speed (m s</a:t>
            </a:r>
            <a:r>
              <a:rPr lang="en-US" sz="1400" cap="small" baseline="30000" dirty="0">
                <a:latin typeface="Arial" panose="020B0604020202020204" pitchFamily="34" charset="0"/>
                <a:cs typeface="Arial" panose="020B0604020202020204" pitchFamily="34" charset="0"/>
              </a:rPr>
              <a:t>-1</a:t>
            </a:r>
            <a:r>
              <a:rPr lang="en-US" sz="1400" cap="small" dirty="0">
                <a:latin typeface="Arial" panose="020B0604020202020204" pitchFamily="34" charset="0"/>
                <a:cs typeface="Arial" panose="020B0604020202020204" pitchFamily="34" charset="0"/>
              </a:rPr>
              <a:t>)</a:t>
            </a:r>
          </a:p>
        </p:txBody>
      </p:sp>
      <p:grpSp>
        <p:nvGrpSpPr>
          <p:cNvPr id="234" name="Group 233">
            <a:extLst>
              <a:ext uri="{FF2B5EF4-FFF2-40B4-BE49-F238E27FC236}">
                <a16:creationId xmlns:a16="http://schemas.microsoft.com/office/drawing/2014/main" id="{980E56E4-64FB-024B-86A5-2998C438B777}"/>
              </a:ext>
            </a:extLst>
          </p:cNvPr>
          <p:cNvGrpSpPr/>
          <p:nvPr/>
        </p:nvGrpSpPr>
        <p:grpSpPr>
          <a:xfrm>
            <a:off x="1030355" y="1806937"/>
            <a:ext cx="4527965" cy="3920082"/>
            <a:chOff x="6899910" y="2351945"/>
            <a:chExt cx="4527965" cy="3920082"/>
          </a:xfrm>
        </p:grpSpPr>
        <p:grpSp>
          <p:nvGrpSpPr>
            <p:cNvPr id="220" name="Group 219">
              <a:extLst>
                <a:ext uri="{FF2B5EF4-FFF2-40B4-BE49-F238E27FC236}">
                  <a16:creationId xmlns:a16="http://schemas.microsoft.com/office/drawing/2014/main" id="{EAEE2909-D557-1F4E-A3C1-6AB837F10D4F}"/>
                </a:ext>
              </a:extLst>
            </p:cNvPr>
            <p:cNvGrpSpPr/>
            <p:nvPr/>
          </p:nvGrpSpPr>
          <p:grpSpPr>
            <a:xfrm>
              <a:off x="6899910" y="2351945"/>
              <a:ext cx="2723758" cy="1872465"/>
              <a:chOff x="6899910" y="2351945"/>
              <a:chExt cx="2723758" cy="1872465"/>
            </a:xfrm>
          </p:grpSpPr>
          <p:grpSp>
            <p:nvGrpSpPr>
              <p:cNvPr id="164" name="Group 163">
                <a:extLst>
                  <a:ext uri="{FF2B5EF4-FFF2-40B4-BE49-F238E27FC236}">
                    <a16:creationId xmlns:a16="http://schemas.microsoft.com/office/drawing/2014/main" id="{EE0566B1-1651-F649-B87B-8FB527A85F9E}"/>
                  </a:ext>
                </a:extLst>
              </p:cNvPr>
              <p:cNvGrpSpPr/>
              <p:nvPr/>
            </p:nvGrpSpPr>
            <p:grpSpPr>
              <a:xfrm>
                <a:off x="6899910" y="2351945"/>
                <a:ext cx="2723758" cy="1872465"/>
                <a:chOff x="1295330" y="2533209"/>
                <a:chExt cx="2723758" cy="1872465"/>
              </a:xfrm>
            </p:grpSpPr>
            <p:pic>
              <p:nvPicPr>
                <p:cNvPr id="7" name="Picture 6">
                  <a:extLst>
                    <a:ext uri="{FF2B5EF4-FFF2-40B4-BE49-F238E27FC236}">
                      <a16:creationId xmlns:a16="http://schemas.microsoft.com/office/drawing/2014/main" id="{77E3A766-3B26-9F4F-8C67-33D6572A5FB9}"/>
                    </a:ext>
                  </a:extLst>
                </p:cNvPr>
                <p:cNvPicPr>
                  <a:picLocks noChangeAspect="1"/>
                </p:cNvPicPr>
                <p:nvPr/>
              </p:nvPicPr>
              <p:blipFill>
                <a:blip r:embed="rId6"/>
                <a:stretch>
                  <a:fillRect/>
                </a:stretch>
              </p:blipFill>
              <p:spPr>
                <a:xfrm rot="16200000">
                  <a:off x="1318000" y="2510539"/>
                  <a:ext cx="899250" cy="944590"/>
                </a:xfrm>
                <a:prstGeom prst="rect">
                  <a:avLst/>
                </a:prstGeom>
              </p:spPr>
            </p:pic>
            <p:grpSp>
              <p:nvGrpSpPr>
                <p:cNvPr id="12" name="Group 11">
                  <a:extLst>
                    <a:ext uri="{FF2B5EF4-FFF2-40B4-BE49-F238E27FC236}">
                      <a16:creationId xmlns:a16="http://schemas.microsoft.com/office/drawing/2014/main" id="{5AC6E0D9-AAF3-524E-8A97-760FA183860A}"/>
                    </a:ext>
                  </a:extLst>
                </p:cNvPr>
                <p:cNvGrpSpPr/>
                <p:nvPr/>
              </p:nvGrpSpPr>
              <p:grpSpPr>
                <a:xfrm rot="540000">
                  <a:off x="2253838" y="4165693"/>
                  <a:ext cx="1765250" cy="239981"/>
                  <a:chOff x="4269111" y="3496283"/>
                  <a:chExt cx="1787282" cy="243001"/>
                </a:xfrm>
              </p:grpSpPr>
              <p:grpSp>
                <p:nvGrpSpPr>
                  <p:cNvPr id="36" name="Group 35">
                    <a:extLst>
                      <a:ext uri="{FF2B5EF4-FFF2-40B4-BE49-F238E27FC236}">
                        <a16:creationId xmlns:a16="http://schemas.microsoft.com/office/drawing/2014/main" id="{6CDCBF6C-01BC-7943-8102-93F006EC68FE}"/>
                      </a:ext>
                    </a:extLst>
                  </p:cNvPr>
                  <p:cNvGrpSpPr/>
                  <p:nvPr/>
                </p:nvGrpSpPr>
                <p:grpSpPr>
                  <a:xfrm rot="20880000">
                    <a:off x="4269111" y="3671421"/>
                    <a:ext cx="618114" cy="67863"/>
                    <a:chOff x="3225442" y="2880045"/>
                    <a:chExt cx="4995795" cy="397525"/>
                  </a:xfrm>
                </p:grpSpPr>
                <p:sp>
                  <p:nvSpPr>
                    <p:cNvPr id="45" name="Freeform 44">
                      <a:extLst>
                        <a:ext uri="{FF2B5EF4-FFF2-40B4-BE49-F238E27FC236}">
                          <a16:creationId xmlns:a16="http://schemas.microsoft.com/office/drawing/2014/main" id="{75C7EF79-9990-F54B-AFF5-D7C7A7F5C529}"/>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6" name="Freeform 45">
                      <a:extLst>
                        <a:ext uri="{FF2B5EF4-FFF2-40B4-BE49-F238E27FC236}">
                          <a16:creationId xmlns:a16="http://schemas.microsoft.com/office/drawing/2014/main" id="{1768199A-94B5-4142-9560-1D1108FF2434}"/>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 name="Freeform 46">
                      <a:extLst>
                        <a:ext uri="{FF2B5EF4-FFF2-40B4-BE49-F238E27FC236}">
                          <a16:creationId xmlns:a16="http://schemas.microsoft.com/office/drawing/2014/main" id="{BCDC98B2-A96C-E343-B0D9-A7A9ABD1383A}"/>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D4EEFB11-99FC-E447-BB86-2EFFC1079D82}"/>
                      </a:ext>
                    </a:extLst>
                  </p:cNvPr>
                  <p:cNvGrpSpPr/>
                  <p:nvPr/>
                </p:nvGrpSpPr>
                <p:grpSpPr>
                  <a:xfrm rot="20880000">
                    <a:off x="4850279" y="3580642"/>
                    <a:ext cx="618114" cy="67863"/>
                    <a:chOff x="3225442" y="2880045"/>
                    <a:chExt cx="4995795" cy="397525"/>
                  </a:xfrm>
                </p:grpSpPr>
                <p:sp>
                  <p:nvSpPr>
                    <p:cNvPr id="42" name="Freeform 41">
                      <a:extLst>
                        <a:ext uri="{FF2B5EF4-FFF2-40B4-BE49-F238E27FC236}">
                          <a16:creationId xmlns:a16="http://schemas.microsoft.com/office/drawing/2014/main" id="{0CAAE719-D7BC-3847-98FA-5CC6D558379A}"/>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3" name="Freeform 42">
                      <a:extLst>
                        <a:ext uri="{FF2B5EF4-FFF2-40B4-BE49-F238E27FC236}">
                          <a16:creationId xmlns:a16="http://schemas.microsoft.com/office/drawing/2014/main" id="{92BBE622-159A-1A43-892E-4E6500BB8D56}"/>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 name="Freeform 43">
                      <a:extLst>
                        <a:ext uri="{FF2B5EF4-FFF2-40B4-BE49-F238E27FC236}">
                          <a16:creationId xmlns:a16="http://schemas.microsoft.com/office/drawing/2014/main" id="{5E8D7F3A-60F9-BE48-AA89-5F28728AF84A}"/>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10F23BB9-C73B-BC4F-A73A-22DFD767C12C}"/>
                      </a:ext>
                    </a:extLst>
                  </p:cNvPr>
                  <p:cNvGrpSpPr/>
                  <p:nvPr/>
                </p:nvGrpSpPr>
                <p:grpSpPr>
                  <a:xfrm rot="20880000">
                    <a:off x="5438279" y="3496283"/>
                    <a:ext cx="618114" cy="67863"/>
                    <a:chOff x="3225442" y="2880045"/>
                    <a:chExt cx="4995795" cy="397525"/>
                  </a:xfrm>
                </p:grpSpPr>
                <p:sp>
                  <p:nvSpPr>
                    <p:cNvPr id="39" name="Freeform 38">
                      <a:extLst>
                        <a:ext uri="{FF2B5EF4-FFF2-40B4-BE49-F238E27FC236}">
                          <a16:creationId xmlns:a16="http://schemas.microsoft.com/office/drawing/2014/main" id="{47B1AB36-2785-594E-8D63-256AE3B42F3F}"/>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0" name="Freeform 39">
                      <a:extLst>
                        <a:ext uri="{FF2B5EF4-FFF2-40B4-BE49-F238E27FC236}">
                          <a16:creationId xmlns:a16="http://schemas.microsoft.com/office/drawing/2014/main" id="{8B9EECA8-1AC0-A74A-979C-E53FF9830441}"/>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1" name="Freeform 40">
                      <a:extLst>
                        <a:ext uri="{FF2B5EF4-FFF2-40B4-BE49-F238E27FC236}">
                          <a16:creationId xmlns:a16="http://schemas.microsoft.com/office/drawing/2014/main" id="{70D60B98-66B8-3F40-BC23-858E0B3DE64D}"/>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cxnSp>
              <p:nvCxnSpPr>
                <p:cNvPr id="13" name="Straight Arrow Connector 12">
                  <a:extLst>
                    <a:ext uri="{FF2B5EF4-FFF2-40B4-BE49-F238E27FC236}">
                      <a16:creationId xmlns:a16="http://schemas.microsoft.com/office/drawing/2014/main" id="{CEE5BB89-A750-E149-A7B9-BA5B918F7B46}"/>
                    </a:ext>
                  </a:extLst>
                </p:cNvPr>
                <p:cNvCxnSpPr>
                  <a:cxnSpLocks/>
                </p:cNvCxnSpPr>
                <p:nvPr/>
              </p:nvCxnSpPr>
              <p:spPr>
                <a:xfrm flipH="1" flipV="1">
                  <a:off x="2082399" y="3286978"/>
                  <a:ext cx="910341" cy="862608"/>
                </a:xfrm>
                <a:prstGeom prst="straightConnector1">
                  <a:avLst/>
                </a:prstGeom>
                <a:ln w="28575" cmpd="sng">
                  <a:solidFill>
                    <a:schemeClr val="accent6">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6" name="TextBox 215">
                <a:extLst>
                  <a:ext uri="{FF2B5EF4-FFF2-40B4-BE49-F238E27FC236}">
                    <a16:creationId xmlns:a16="http://schemas.microsoft.com/office/drawing/2014/main" id="{2BFA11C2-10C9-C042-A1B3-090B07655CB3}"/>
                  </a:ext>
                </a:extLst>
              </p:cNvPr>
              <p:cNvSpPr txBox="1"/>
              <p:nvPr/>
            </p:nvSpPr>
            <p:spPr>
              <a:xfrm rot="2646534">
                <a:off x="7538382" y="3325338"/>
                <a:ext cx="1676741" cy="369332"/>
              </a:xfrm>
              <a:prstGeom prst="rect">
                <a:avLst/>
              </a:prstGeom>
              <a:noFill/>
            </p:spPr>
            <p:txBody>
              <a:bodyPr wrap="square" rtlCol="0">
                <a:spAutoFit/>
              </a:bodyPr>
              <a:lstStyle/>
              <a:p>
                <a:r>
                  <a:rPr lang="en-US" dirty="0">
                    <a:solidFill>
                      <a:schemeClr val="accent6">
                        <a:lumMod val="50000"/>
                      </a:schemeClr>
                    </a:solidFill>
                  </a:rPr>
                  <a:t>signal change</a:t>
                </a:r>
              </a:p>
            </p:txBody>
          </p:sp>
        </p:grpSp>
        <p:grpSp>
          <p:nvGrpSpPr>
            <p:cNvPr id="215" name="Group 214">
              <a:extLst>
                <a:ext uri="{FF2B5EF4-FFF2-40B4-BE49-F238E27FC236}">
                  <a16:creationId xmlns:a16="http://schemas.microsoft.com/office/drawing/2014/main" id="{055813FA-AB17-234E-A7A9-641EA517302F}"/>
                </a:ext>
              </a:extLst>
            </p:cNvPr>
            <p:cNvGrpSpPr/>
            <p:nvPr/>
          </p:nvGrpSpPr>
          <p:grpSpPr>
            <a:xfrm>
              <a:off x="7120876" y="4313637"/>
              <a:ext cx="2696207" cy="1743753"/>
              <a:chOff x="4892742" y="3130568"/>
              <a:chExt cx="2696207" cy="1743753"/>
            </a:xfrm>
          </p:grpSpPr>
          <p:grpSp>
            <p:nvGrpSpPr>
              <p:cNvPr id="214" name="Group 213">
                <a:extLst>
                  <a:ext uri="{FF2B5EF4-FFF2-40B4-BE49-F238E27FC236}">
                    <a16:creationId xmlns:a16="http://schemas.microsoft.com/office/drawing/2014/main" id="{9E1DBAC1-254E-B149-A878-8B5A423658A5}"/>
                  </a:ext>
                </a:extLst>
              </p:cNvPr>
              <p:cNvGrpSpPr/>
              <p:nvPr/>
            </p:nvGrpSpPr>
            <p:grpSpPr>
              <a:xfrm>
                <a:off x="4892742" y="3130568"/>
                <a:ext cx="2696207" cy="1743753"/>
                <a:chOff x="4892742" y="3130568"/>
                <a:chExt cx="2696207" cy="1743753"/>
              </a:xfrm>
            </p:grpSpPr>
            <p:pic>
              <p:nvPicPr>
                <p:cNvPr id="168" name="Picture 167">
                  <a:extLst>
                    <a:ext uri="{FF2B5EF4-FFF2-40B4-BE49-F238E27FC236}">
                      <a16:creationId xmlns:a16="http://schemas.microsoft.com/office/drawing/2014/main" id="{693BB570-5C38-1B41-A2F5-64114A21FEEB}"/>
                    </a:ext>
                  </a:extLst>
                </p:cNvPr>
                <p:cNvPicPr>
                  <a:picLocks noChangeAspect="1"/>
                </p:cNvPicPr>
                <p:nvPr/>
              </p:nvPicPr>
              <p:blipFill>
                <a:blip r:embed="rId6"/>
                <a:stretch>
                  <a:fillRect/>
                </a:stretch>
              </p:blipFill>
              <p:spPr>
                <a:xfrm rot="16200000">
                  <a:off x="4915412" y="3107898"/>
                  <a:ext cx="899250" cy="944590"/>
                </a:xfrm>
                <a:prstGeom prst="rect">
                  <a:avLst/>
                </a:prstGeom>
              </p:spPr>
            </p:pic>
            <p:grpSp>
              <p:nvGrpSpPr>
                <p:cNvPr id="169" name="Group 168">
                  <a:extLst>
                    <a:ext uri="{FF2B5EF4-FFF2-40B4-BE49-F238E27FC236}">
                      <a16:creationId xmlns:a16="http://schemas.microsoft.com/office/drawing/2014/main" id="{B09F4C8F-84DB-3541-B911-04F4612E04C3}"/>
                    </a:ext>
                  </a:extLst>
                </p:cNvPr>
                <p:cNvGrpSpPr/>
                <p:nvPr/>
              </p:nvGrpSpPr>
              <p:grpSpPr>
                <a:xfrm>
                  <a:off x="5851292" y="4660025"/>
                  <a:ext cx="1737657" cy="214296"/>
                  <a:chOff x="7080300" y="3137297"/>
                  <a:chExt cx="1759345" cy="216993"/>
                </a:xfrm>
              </p:grpSpPr>
              <p:grpSp>
                <p:nvGrpSpPr>
                  <p:cNvPr id="170" name="Group 169">
                    <a:extLst>
                      <a:ext uri="{FF2B5EF4-FFF2-40B4-BE49-F238E27FC236}">
                        <a16:creationId xmlns:a16="http://schemas.microsoft.com/office/drawing/2014/main" id="{CFB61D36-0E06-BD4D-81D0-7FF2EEF55C82}"/>
                      </a:ext>
                    </a:extLst>
                  </p:cNvPr>
                  <p:cNvGrpSpPr/>
                  <p:nvPr/>
                </p:nvGrpSpPr>
                <p:grpSpPr>
                  <a:xfrm rot="20880000">
                    <a:off x="7080300" y="3137356"/>
                    <a:ext cx="590177" cy="199292"/>
                    <a:chOff x="3225442" y="2880045"/>
                    <a:chExt cx="4995795" cy="397525"/>
                  </a:xfrm>
                </p:grpSpPr>
                <p:sp>
                  <p:nvSpPr>
                    <p:cNvPr id="179" name="Freeform 178">
                      <a:extLst>
                        <a:ext uri="{FF2B5EF4-FFF2-40B4-BE49-F238E27FC236}">
                          <a16:creationId xmlns:a16="http://schemas.microsoft.com/office/drawing/2014/main" id="{12FCA321-DF08-4843-AEF2-05A3B7CFC73E}"/>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0" name="Freeform 179">
                      <a:extLst>
                        <a:ext uri="{FF2B5EF4-FFF2-40B4-BE49-F238E27FC236}">
                          <a16:creationId xmlns:a16="http://schemas.microsoft.com/office/drawing/2014/main" id="{6FB8C16F-69DD-5647-B577-B0F0FA580792}"/>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1" name="Freeform 180">
                      <a:extLst>
                        <a:ext uri="{FF2B5EF4-FFF2-40B4-BE49-F238E27FC236}">
                          <a16:creationId xmlns:a16="http://schemas.microsoft.com/office/drawing/2014/main" id="{79B98B7F-654E-0A46-9244-0B8AB60FCED8}"/>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D62E7F97-9E2C-0B4E-A1D1-E0BE4A91C49E}"/>
                      </a:ext>
                    </a:extLst>
                  </p:cNvPr>
                  <p:cNvGrpSpPr/>
                  <p:nvPr/>
                </p:nvGrpSpPr>
                <p:grpSpPr>
                  <a:xfrm rot="20880000">
                    <a:off x="7661468" y="3137297"/>
                    <a:ext cx="590177" cy="199292"/>
                    <a:chOff x="3225442" y="2880045"/>
                    <a:chExt cx="4995795" cy="397525"/>
                  </a:xfrm>
                </p:grpSpPr>
                <p:sp>
                  <p:nvSpPr>
                    <p:cNvPr id="176" name="Freeform 175">
                      <a:extLst>
                        <a:ext uri="{FF2B5EF4-FFF2-40B4-BE49-F238E27FC236}">
                          <a16:creationId xmlns:a16="http://schemas.microsoft.com/office/drawing/2014/main" id="{ECB8E4AB-5B08-BD4D-89F7-E0A46B818CE2}"/>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7" name="Freeform 176">
                      <a:extLst>
                        <a:ext uri="{FF2B5EF4-FFF2-40B4-BE49-F238E27FC236}">
                          <a16:creationId xmlns:a16="http://schemas.microsoft.com/office/drawing/2014/main" id="{3F0DE065-3D7A-994D-BC6B-F6016BD521E4}"/>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8" name="Freeform 177">
                      <a:extLst>
                        <a:ext uri="{FF2B5EF4-FFF2-40B4-BE49-F238E27FC236}">
                          <a16:creationId xmlns:a16="http://schemas.microsoft.com/office/drawing/2014/main" id="{9D75CAF6-22C7-1D44-BC7A-30D135E6D142}"/>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20777628-399C-EC41-86B2-3D8C5757525C}"/>
                      </a:ext>
                    </a:extLst>
                  </p:cNvPr>
                  <p:cNvGrpSpPr/>
                  <p:nvPr/>
                </p:nvGrpSpPr>
                <p:grpSpPr>
                  <a:xfrm rot="20880000">
                    <a:off x="8249468" y="3154998"/>
                    <a:ext cx="590177" cy="199292"/>
                    <a:chOff x="3225442" y="2880045"/>
                    <a:chExt cx="4995795" cy="397525"/>
                  </a:xfrm>
                </p:grpSpPr>
                <p:sp>
                  <p:nvSpPr>
                    <p:cNvPr id="173" name="Freeform 172">
                      <a:extLst>
                        <a:ext uri="{FF2B5EF4-FFF2-40B4-BE49-F238E27FC236}">
                          <a16:creationId xmlns:a16="http://schemas.microsoft.com/office/drawing/2014/main" id="{66DC6320-1437-2E4C-A4DF-F65FBC2B68E0}"/>
                        </a:ext>
                      </a:extLst>
                    </p:cNvPr>
                    <p:cNvSpPr/>
                    <p:nvPr/>
                  </p:nvSpPr>
                  <p:spPr>
                    <a:xfrm>
                      <a:off x="6474933" y="3061734"/>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4" name="Freeform 173">
                      <a:extLst>
                        <a:ext uri="{FF2B5EF4-FFF2-40B4-BE49-F238E27FC236}">
                          <a16:creationId xmlns:a16="http://schemas.microsoft.com/office/drawing/2014/main" id="{43C7B4D9-8753-4844-8916-6DDB49EC2364}"/>
                        </a:ext>
                      </a:extLst>
                    </p:cNvPr>
                    <p:cNvSpPr/>
                    <p:nvPr/>
                  </p:nvSpPr>
                  <p:spPr>
                    <a:xfrm>
                      <a:off x="4850156" y="2970263"/>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5" name="Freeform 174">
                      <a:extLst>
                        <a:ext uri="{FF2B5EF4-FFF2-40B4-BE49-F238E27FC236}">
                          <a16:creationId xmlns:a16="http://schemas.microsoft.com/office/drawing/2014/main" id="{0C32FFE9-82B8-A340-91A7-B7C7FD63FF6F}"/>
                        </a:ext>
                      </a:extLst>
                    </p:cNvPr>
                    <p:cNvSpPr/>
                    <p:nvPr/>
                  </p:nvSpPr>
                  <p:spPr>
                    <a:xfrm>
                      <a:off x="3225442" y="2880045"/>
                      <a:ext cx="1746304" cy="215836"/>
                    </a:xfrm>
                    <a:custGeom>
                      <a:avLst/>
                      <a:gdLst>
                        <a:gd name="connsiteX0" fmla="*/ 0 w 1746304"/>
                        <a:gd name="connsiteY0" fmla="*/ 34147 h 215836"/>
                        <a:gd name="connsiteX1" fmla="*/ 646359 w 1746304"/>
                        <a:gd name="connsiteY1" fmla="*/ 215591 h 215836"/>
                        <a:gd name="connsiteX2" fmla="*/ 1190662 w 1746304"/>
                        <a:gd name="connsiteY2" fmla="*/ 126 h 215836"/>
                        <a:gd name="connsiteX3" fmla="*/ 1746304 w 1746304"/>
                        <a:gd name="connsiteY3" fmla="*/ 181570 h 215836"/>
                      </a:gdLst>
                      <a:ahLst/>
                      <a:cxnLst>
                        <a:cxn ang="0">
                          <a:pos x="connsiteX0" y="connsiteY0"/>
                        </a:cxn>
                        <a:cxn ang="0">
                          <a:pos x="connsiteX1" y="connsiteY1"/>
                        </a:cxn>
                        <a:cxn ang="0">
                          <a:pos x="connsiteX2" y="connsiteY2"/>
                        </a:cxn>
                        <a:cxn ang="0">
                          <a:pos x="connsiteX3" y="connsiteY3"/>
                        </a:cxn>
                      </a:cxnLst>
                      <a:rect l="l" t="t" r="r" b="b"/>
                      <a:pathLst>
                        <a:path w="1746304" h="215836">
                          <a:moveTo>
                            <a:pt x="0" y="34147"/>
                          </a:moveTo>
                          <a:cubicBezTo>
                            <a:pt x="223957" y="127704"/>
                            <a:pt x="447915" y="221261"/>
                            <a:pt x="646359" y="215591"/>
                          </a:cubicBezTo>
                          <a:cubicBezTo>
                            <a:pt x="844803" y="209921"/>
                            <a:pt x="1007338" y="5796"/>
                            <a:pt x="1190662" y="126"/>
                          </a:cubicBezTo>
                          <a:cubicBezTo>
                            <a:pt x="1373986" y="-5544"/>
                            <a:pt x="1746304" y="181570"/>
                            <a:pt x="1746304" y="18157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cxnSp>
              <p:nvCxnSpPr>
                <p:cNvPr id="209" name="Straight Arrow Connector 208">
                  <a:extLst>
                    <a:ext uri="{FF2B5EF4-FFF2-40B4-BE49-F238E27FC236}">
                      <a16:creationId xmlns:a16="http://schemas.microsoft.com/office/drawing/2014/main" id="{2B8E8FB4-E089-6445-B604-DE75877DB5C8}"/>
                    </a:ext>
                  </a:extLst>
                </p:cNvPr>
                <p:cNvCxnSpPr>
                  <a:cxnSpLocks/>
                </p:cNvCxnSpPr>
                <p:nvPr/>
              </p:nvCxnSpPr>
              <p:spPr>
                <a:xfrm flipH="1" flipV="1">
                  <a:off x="5680470" y="3865451"/>
                  <a:ext cx="822929" cy="779779"/>
                </a:xfrm>
                <a:prstGeom prst="straightConnector1">
                  <a:avLst/>
                </a:prstGeom>
                <a:ln w="50800" cmpd="sng">
                  <a:solidFill>
                    <a:schemeClr val="accent6">
                      <a:lumMod val="50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213" name="Straight Connector 212">
                <a:extLst>
                  <a:ext uri="{FF2B5EF4-FFF2-40B4-BE49-F238E27FC236}">
                    <a16:creationId xmlns:a16="http://schemas.microsoft.com/office/drawing/2014/main" id="{08C18FAE-DBAA-0141-A09C-F2C22890747B}"/>
                  </a:ext>
                </a:extLst>
              </p:cNvPr>
              <p:cNvCxnSpPr>
                <a:cxnSpLocks/>
              </p:cNvCxnSpPr>
              <p:nvPr/>
            </p:nvCxnSpPr>
            <p:spPr>
              <a:xfrm flipH="1" flipV="1">
                <a:off x="5821595" y="3995203"/>
                <a:ext cx="681804" cy="669077"/>
              </a:xfrm>
              <a:prstGeom prst="line">
                <a:avLst/>
              </a:prstGeom>
              <a:ln w="1206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9" name="Rectangle 228">
              <a:extLst>
                <a:ext uri="{FF2B5EF4-FFF2-40B4-BE49-F238E27FC236}">
                  <a16:creationId xmlns:a16="http://schemas.microsoft.com/office/drawing/2014/main" id="{D0F43291-70DB-6547-BABA-73AD4B2616EE}"/>
                </a:ext>
              </a:extLst>
            </p:cNvPr>
            <p:cNvSpPr/>
            <p:nvPr/>
          </p:nvSpPr>
          <p:spPr>
            <a:xfrm>
              <a:off x="9830157" y="3528178"/>
              <a:ext cx="1479892" cy="394147"/>
            </a:xfrm>
            <a:prstGeom prst="rect">
              <a:avLst/>
            </a:prstGeom>
          </p:spPr>
          <p:txBody>
            <a:bodyPr wrap="none">
              <a:spAutoFit/>
            </a:bodyPr>
            <a:lstStyle/>
            <a:p>
              <a:pPr>
                <a:lnSpc>
                  <a:spcPct val="120000"/>
                </a:lnSpc>
              </a:pPr>
              <a:r>
                <a:rPr lang="en-US" b="1" dirty="0">
                  <a:latin typeface="Arial" panose="020B0604020202020204" pitchFamily="34" charset="0"/>
                  <a:cs typeface="Arial" panose="020B0604020202020204" pitchFamily="34" charset="0"/>
                </a:rPr>
                <a:t>lighter wind</a:t>
              </a:r>
            </a:p>
          </p:txBody>
        </p:sp>
        <p:sp>
          <p:nvSpPr>
            <p:cNvPr id="230" name="TextBox 229">
              <a:extLst>
                <a:ext uri="{FF2B5EF4-FFF2-40B4-BE49-F238E27FC236}">
                  <a16:creationId xmlns:a16="http://schemas.microsoft.com/office/drawing/2014/main" id="{8013FE7D-B0DD-D048-8990-C880D7C0368B}"/>
                </a:ext>
              </a:extLst>
            </p:cNvPr>
            <p:cNvSpPr txBox="1"/>
            <p:nvPr/>
          </p:nvSpPr>
          <p:spPr>
            <a:xfrm rot="2777905">
              <a:off x="7785162" y="5248991"/>
              <a:ext cx="1676741" cy="369332"/>
            </a:xfrm>
            <a:prstGeom prst="rect">
              <a:avLst/>
            </a:prstGeom>
            <a:noFill/>
          </p:spPr>
          <p:txBody>
            <a:bodyPr wrap="square" rtlCol="0">
              <a:spAutoFit/>
            </a:bodyPr>
            <a:lstStyle/>
            <a:p>
              <a:r>
                <a:rPr lang="en-US" dirty="0">
                  <a:solidFill>
                    <a:schemeClr val="accent6">
                      <a:lumMod val="50000"/>
                    </a:schemeClr>
                  </a:solidFill>
                </a:rPr>
                <a:t>signal change</a:t>
              </a:r>
            </a:p>
          </p:txBody>
        </p:sp>
        <p:sp>
          <p:nvSpPr>
            <p:cNvPr id="231" name="Rectangle 230">
              <a:extLst>
                <a:ext uri="{FF2B5EF4-FFF2-40B4-BE49-F238E27FC236}">
                  <a16:creationId xmlns:a16="http://schemas.microsoft.com/office/drawing/2014/main" id="{F3902CBE-7821-8846-8192-E3A139BCD597}"/>
                </a:ext>
              </a:extLst>
            </p:cNvPr>
            <p:cNvSpPr/>
            <p:nvPr/>
          </p:nvSpPr>
          <p:spPr>
            <a:xfrm>
              <a:off x="9717150" y="5326246"/>
              <a:ext cx="1710725" cy="394147"/>
            </a:xfrm>
            <a:prstGeom prst="rect">
              <a:avLst/>
            </a:prstGeom>
          </p:spPr>
          <p:txBody>
            <a:bodyPr wrap="none">
              <a:spAutoFit/>
            </a:bodyPr>
            <a:lstStyle/>
            <a:p>
              <a:pPr>
                <a:lnSpc>
                  <a:spcPct val="120000"/>
                </a:lnSpc>
              </a:pPr>
              <a:r>
                <a:rPr lang="en-US" b="1" dirty="0">
                  <a:latin typeface="Arial" panose="020B0604020202020204" pitchFamily="34" charset="0"/>
                  <a:cs typeface="Arial" panose="020B0604020202020204" pitchFamily="34" charset="0"/>
                </a:rPr>
                <a:t>stronger wind</a:t>
              </a:r>
            </a:p>
          </p:txBody>
        </p:sp>
        <p:sp>
          <p:nvSpPr>
            <p:cNvPr id="232" name="Left Arrow 231">
              <a:extLst>
                <a:ext uri="{FF2B5EF4-FFF2-40B4-BE49-F238E27FC236}">
                  <a16:creationId xmlns:a16="http://schemas.microsoft.com/office/drawing/2014/main" id="{130C264A-06F4-9648-8156-459BBFB7CECB}"/>
                </a:ext>
              </a:extLst>
            </p:cNvPr>
            <p:cNvSpPr/>
            <p:nvPr/>
          </p:nvSpPr>
          <p:spPr>
            <a:xfrm>
              <a:off x="9913947" y="3881148"/>
              <a:ext cx="1286373" cy="188252"/>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Left Arrow 232">
              <a:extLst>
                <a:ext uri="{FF2B5EF4-FFF2-40B4-BE49-F238E27FC236}">
                  <a16:creationId xmlns:a16="http://schemas.microsoft.com/office/drawing/2014/main" id="{F0E94A37-1A5A-3A48-BBE7-7E83D0DF399B}"/>
                </a:ext>
              </a:extLst>
            </p:cNvPr>
            <p:cNvSpPr/>
            <p:nvPr/>
          </p:nvSpPr>
          <p:spPr>
            <a:xfrm>
              <a:off x="9913946" y="5651989"/>
              <a:ext cx="1286373" cy="188252"/>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026E5DEC-E35A-F743-886A-763A1903016D}"/>
              </a:ext>
            </a:extLst>
          </p:cNvPr>
          <p:cNvSpPr/>
          <p:nvPr/>
        </p:nvSpPr>
        <p:spPr>
          <a:xfrm>
            <a:off x="1" y="1100175"/>
            <a:ext cx="12192000" cy="400110"/>
          </a:xfrm>
          <a:prstGeom prst="rect">
            <a:avLst/>
          </a:prstGeom>
        </p:spPr>
        <p:txBody>
          <a:bodyPr wrap="square">
            <a:spAutoFit/>
          </a:bodyPr>
          <a:lstStyle/>
          <a:p>
            <a:pPr algn="ctr"/>
            <a:r>
              <a:rPr lang="en-US" sz="2000" b="1" cap="small" dirty="0">
                <a:solidFill>
                  <a:schemeClr val="accent1">
                    <a:lumMod val="50000"/>
                  </a:schemeClr>
                </a:solidFill>
                <a:latin typeface="Arial Narrow" panose="020B0604020202020204" pitchFamily="34" charset="0"/>
                <a:cs typeface="Arial Narrow" panose="020B0604020202020204" pitchFamily="34" charset="0"/>
              </a:rPr>
              <a:t>radiometers measure sea surface roughness and use it as a </a:t>
            </a:r>
            <a:r>
              <a:rPr lang="en-US" sz="2000" b="1" cap="small">
                <a:solidFill>
                  <a:schemeClr val="accent1">
                    <a:lumMod val="50000"/>
                  </a:schemeClr>
                </a:solidFill>
                <a:latin typeface="Arial Narrow" panose="020B0604020202020204" pitchFamily="34" charset="0"/>
                <a:cs typeface="Arial Narrow" panose="020B0604020202020204" pitchFamily="34" charset="0"/>
              </a:rPr>
              <a:t>proxy for </a:t>
            </a:r>
            <a:r>
              <a:rPr lang="en-US" sz="2000" b="1" cap="small" dirty="0">
                <a:solidFill>
                  <a:schemeClr val="accent1">
                    <a:lumMod val="50000"/>
                  </a:schemeClr>
                </a:solidFill>
                <a:latin typeface="Arial Narrow" panose="020B0604020202020204" pitchFamily="34" charset="0"/>
                <a:cs typeface="Arial Narrow" panose="020B0604020202020204" pitchFamily="34" charset="0"/>
              </a:rPr>
              <a:t>wind speed</a:t>
            </a:r>
            <a:endParaRPr lang="en-US" sz="2000" b="1" cap="small" dirty="0">
              <a:solidFill>
                <a:schemeClr val="accent1">
                  <a:lumMod val="50000"/>
                </a:schemeClr>
              </a:solidFill>
            </a:endParaRPr>
          </a:p>
        </p:txBody>
      </p:sp>
      <p:sp>
        <p:nvSpPr>
          <p:cNvPr id="15" name="TextBox 14">
            <a:extLst>
              <a:ext uri="{FF2B5EF4-FFF2-40B4-BE49-F238E27FC236}">
                <a16:creationId xmlns:a16="http://schemas.microsoft.com/office/drawing/2014/main" id="{822D9668-5B07-E143-9CE8-ADAE683041CB}"/>
              </a:ext>
            </a:extLst>
          </p:cNvPr>
          <p:cNvSpPr txBox="1"/>
          <p:nvPr/>
        </p:nvSpPr>
        <p:spPr>
          <a:xfrm>
            <a:off x="6888156" y="5506797"/>
            <a:ext cx="4413388"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Radiometers measure roughness at ca. 10.7 GHz </a:t>
            </a:r>
          </a:p>
        </p:txBody>
      </p:sp>
      <p:sp>
        <p:nvSpPr>
          <p:cNvPr id="85" name="TextBox 84">
            <a:extLst>
              <a:ext uri="{FF2B5EF4-FFF2-40B4-BE49-F238E27FC236}">
                <a16:creationId xmlns:a16="http://schemas.microsoft.com/office/drawing/2014/main" id="{C6C6BF8B-7749-4F4A-A24E-16AC907FD7E2}"/>
              </a:ext>
            </a:extLst>
          </p:cNvPr>
          <p:cNvSpPr txBox="1"/>
          <p:nvPr/>
        </p:nvSpPr>
        <p:spPr>
          <a:xfrm>
            <a:off x="9490453" y="4805612"/>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40</a:t>
            </a:r>
          </a:p>
        </p:txBody>
      </p:sp>
      <p:sp>
        <p:nvSpPr>
          <p:cNvPr id="86" name="TextBox 85">
            <a:extLst>
              <a:ext uri="{FF2B5EF4-FFF2-40B4-BE49-F238E27FC236}">
                <a16:creationId xmlns:a16="http://schemas.microsoft.com/office/drawing/2014/main" id="{A3511521-A5C9-D646-A0B5-AB155024DBE0}"/>
              </a:ext>
            </a:extLst>
          </p:cNvPr>
          <p:cNvSpPr txBox="1"/>
          <p:nvPr/>
        </p:nvSpPr>
        <p:spPr>
          <a:xfrm>
            <a:off x="7259596" y="4794709"/>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0</a:t>
            </a:r>
          </a:p>
        </p:txBody>
      </p:sp>
      <p:sp>
        <p:nvSpPr>
          <p:cNvPr id="87" name="TextBox 86">
            <a:extLst>
              <a:ext uri="{FF2B5EF4-FFF2-40B4-BE49-F238E27FC236}">
                <a16:creationId xmlns:a16="http://schemas.microsoft.com/office/drawing/2014/main" id="{A24D5737-588B-004D-AA44-75AE94C4695B}"/>
              </a:ext>
            </a:extLst>
          </p:cNvPr>
          <p:cNvSpPr txBox="1"/>
          <p:nvPr/>
        </p:nvSpPr>
        <p:spPr>
          <a:xfrm>
            <a:off x="7020319" y="4012124"/>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20</a:t>
            </a:r>
          </a:p>
        </p:txBody>
      </p:sp>
      <p:sp>
        <p:nvSpPr>
          <p:cNvPr id="88" name="TextBox 87">
            <a:extLst>
              <a:ext uri="{FF2B5EF4-FFF2-40B4-BE49-F238E27FC236}">
                <a16:creationId xmlns:a16="http://schemas.microsoft.com/office/drawing/2014/main" id="{BD565753-92CB-1A4E-9168-F9F2929A89CB}"/>
              </a:ext>
            </a:extLst>
          </p:cNvPr>
          <p:cNvSpPr txBox="1"/>
          <p:nvPr/>
        </p:nvSpPr>
        <p:spPr>
          <a:xfrm>
            <a:off x="7023307" y="3403883"/>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40</a:t>
            </a:r>
          </a:p>
        </p:txBody>
      </p:sp>
      <p:sp>
        <p:nvSpPr>
          <p:cNvPr id="89" name="TextBox 88">
            <a:extLst>
              <a:ext uri="{FF2B5EF4-FFF2-40B4-BE49-F238E27FC236}">
                <a16:creationId xmlns:a16="http://schemas.microsoft.com/office/drawing/2014/main" id="{7331CF38-9558-7141-ABCC-19C8C5E2C646}"/>
              </a:ext>
            </a:extLst>
          </p:cNvPr>
          <p:cNvSpPr txBox="1"/>
          <p:nvPr/>
        </p:nvSpPr>
        <p:spPr>
          <a:xfrm>
            <a:off x="7025483" y="2806082"/>
            <a:ext cx="383438"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20</a:t>
            </a:r>
          </a:p>
        </p:txBody>
      </p:sp>
      <p:sp>
        <p:nvSpPr>
          <p:cNvPr id="90" name="TextBox 89">
            <a:extLst>
              <a:ext uri="{FF2B5EF4-FFF2-40B4-BE49-F238E27FC236}">
                <a16:creationId xmlns:a16="http://schemas.microsoft.com/office/drawing/2014/main" id="{B2DE03CC-ADA5-C949-AAEE-F97C829CDB6A}"/>
              </a:ext>
            </a:extLst>
          </p:cNvPr>
          <p:cNvSpPr txBox="1"/>
          <p:nvPr/>
        </p:nvSpPr>
        <p:spPr>
          <a:xfrm>
            <a:off x="7127492" y="4609925"/>
            <a:ext cx="284052" cy="307777"/>
          </a:xfrm>
          <a:prstGeom prst="rect">
            <a:avLst/>
          </a:prstGeom>
          <a:noFill/>
        </p:spPr>
        <p:txBody>
          <a:bodyPr wrap="none" rtlCol="0">
            <a:spAutoFit/>
          </a:bodyPr>
          <a:lstStyle/>
          <a:p>
            <a:r>
              <a:rPr lang="en-US" sz="1400" b="1" dirty="0">
                <a:solidFill>
                  <a:schemeClr val="tx1">
                    <a:lumMod val="85000"/>
                    <a:lumOff val="15000"/>
                  </a:schemeClr>
                </a:solidFill>
                <a:latin typeface="Arial" panose="020B0604020202020204" pitchFamily="34" charset="0"/>
                <a:cs typeface="Arial" panose="020B0604020202020204" pitchFamily="34" charset="0"/>
              </a:rPr>
              <a:t>0</a:t>
            </a:r>
          </a:p>
        </p:txBody>
      </p:sp>
      <p:sp>
        <p:nvSpPr>
          <p:cNvPr id="6" name="TextBox 5">
            <a:extLst>
              <a:ext uri="{FF2B5EF4-FFF2-40B4-BE49-F238E27FC236}">
                <a16:creationId xmlns:a16="http://schemas.microsoft.com/office/drawing/2014/main" id="{8942B901-9731-3343-873F-EAA7B9600C99}"/>
              </a:ext>
            </a:extLst>
          </p:cNvPr>
          <p:cNvSpPr txBox="1"/>
          <p:nvPr/>
        </p:nvSpPr>
        <p:spPr>
          <a:xfrm>
            <a:off x="692807" y="6057281"/>
            <a:ext cx="5508239" cy="307777"/>
          </a:xfrm>
          <a:prstGeom prst="rect">
            <a:avLst/>
          </a:prstGeom>
          <a:noFill/>
        </p:spPr>
        <p:txBody>
          <a:bodyPr wrap="none" rtlCol="0">
            <a:spAutoFit/>
          </a:bodyPr>
          <a:lstStyle/>
          <a:p>
            <a:r>
              <a:rPr lang="en-US" sz="1400" dirty="0"/>
              <a:t>*WindSat radiometer can measure wind direction using polarization</a:t>
            </a:r>
          </a:p>
        </p:txBody>
      </p:sp>
      <p:cxnSp>
        <p:nvCxnSpPr>
          <p:cNvPr id="64" name="Straight Connector 63">
            <a:extLst>
              <a:ext uri="{FF2B5EF4-FFF2-40B4-BE49-F238E27FC236}">
                <a16:creationId xmlns:a16="http://schemas.microsoft.com/office/drawing/2014/main" id="{7C79B09C-840B-6249-B1C4-E88937170AAC}"/>
              </a:ext>
            </a:extLst>
          </p:cNvPr>
          <p:cNvCxnSpPr>
            <a:cxnSpLocks/>
          </p:cNvCxnSpPr>
          <p:nvPr/>
        </p:nvCxnSpPr>
        <p:spPr>
          <a:xfrm>
            <a:off x="634001" y="972060"/>
            <a:ext cx="10920690"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780782"/>
      </p:ext>
    </p:extLst>
  </p:cSld>
  <p:clrMapOvr>
    <a:masterClrMapping/>
  </p:clrMapOvr>
  <mc:AlternateContent xmlns:mc="http://schemas.openxmlformats.org/markup-compatibility/2006" xmlns:p14="http://schemas.microsoft.com/office/powerpoint/2010/main">
    <mc:Choice Requires="p14">
      <p:transition spd="slow" p14:dur="2000" advTm="29142"/>
    </mc:Choice>
    <mc:Fallback xmlns="">
      <p:transition spd="slow" advTm="2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96847-EC5B-DE4F-BC43-C49C613953BD}"/>
              </a:ext>
            </a:extLst>
          </p:cNvPr>
          <p:cNvSpPr>
            <a:spLocks noGrp="1"/>
          </p:cNvSpPr>
          <p:nvPr>
            <p:ph type="title"/>
          </p:nvPr>
        </p:nvSpPr>
        <p:spPr>
          <a:xfrm>
            <a:off x="528298" y="45423"/>
            <a:ext cx="11777700" cy="1325563"/>
          </a:xfrm>
        </p:spPr>
        <p:txBody>
          <a:bodyPr>
            <a:normAutofit/>
          </a:bodyPr>
          <a:lstStyle/>
          <a:p>
            <a:pPr>
              <a:lnSpc>
                <a:spcPct val="110000"/>
              </a:lnSpc>
            </a:pPr>
            <a:r>
              <a:rPr lang="en-US" sz="3000" dirty="0">
                <a:latin typeface="Arial Narrow" panose="020B0604020202020204" pitchFamily="34" charset="0"/>
                <a:cs typeface="Arial Narrow" panose="020B0604020202020204" pitchFamily="34" charset="0"/>
              </a:rPr>
              <a:t>Wind speed and direction are measured with active scatterometer sensors</a:t>
            </a:r>
          </a:p>
        </p:txBody>
      </p:sp>
      <p:sp>
        <p:nvSpPr>
          <p:cNvPr id="3" name="Slide Number Placeholder 2">
            <a:extLst>
              <a:ext uri="{FF2B5EF4-FFF2-40B4-BE49-F238E27FC236}">
                <a16:creationId xmlns:a16="http://schemas.microsoft.com/office/drawing/2014/main" id="{D2752345-0D8B-A94F-B67D-4AB4525986A1}"/>
              </a:ext>
            </a:extLst>
          </p:cNvPr>
          <p:cNvSpPr>
            <a:spLocks noGrp="1"/>
          </p:cNvSpPr>
          <p:nvPr>
            <p:ph type="sldNum" sz="quarter" idx="12"/>
          </p:nvPr>
        </p:nvSpPr>
        <p:spPr/>
        <p:txBody>
          <a:bodyPr/>
          <a:lstStyle/>
          <a:p>
            <a:fld id="{4F6F23CF-7BCB-1C46-9584-7002207BC3BE}" type="slidenum">
              <a:rPr lang="en-US" smtClean="0"/>
              <a:pPr/>
              <a:t>16</a:t>
            </a:fld>
            <a:endParaRPr lang="en-US" dirty="0"/>
          </a:p>
        </p:txBody>
      </p:sp>
      <p:sp>
        <p:nvSpPr>
          <p:cNvPr id="60" name="Text Box 1">
            <a:extLst>
              <a:ext uri="{FF2B5EF4-FFF2-40B4-BE49-F238E27FC236}">
                <a16:creationId xmlns:a16="http://schemas.microsoft.com/office/drawing/2014/main" id="{EC45BCB4-C853-3548-9BE0-06ACE6C52B70}"/>
              </a:ext>
            </a:extLst>
          </p:cNvPr>
          <p:cNvSpPr txBox="1">
            <a:spLocks noChangeArrowheads="1"/>
          </p:cNvSpPr>
          <p:nvPr/>
        </p:nvSpPr>
        <p:spPr bwMode="auto">
          <a:xfrm>
            <a:off x="7089551" y="1887485"/>
            <a:ext cx="4637227" cy="3569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8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2000" dirty="0">
                <a:solidFill>
                  <a:schemeClr val="tx1"/>
                </a:solidFill>
                <a:latin typeface="Arial" panose="020B0604020202020204" pitchFamily="34" charset="0"/>
                <a:cs typeface="Arial" panose="020B0604020202020204" pitchFamily="34" charset="0"/>
              </a:rPr>
              <a:t>Scatterometers send a microwave pulse to the sea surface</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The strength of the signal backscattered to the sensor is measured</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Higher wind speed increases backscatter by increasing ripples (capillary waves)</a:t>
            </a:r>
          </a:p>
          <a:p>
            <a:pPr algn="ctr"/>
            <a:endParaRPr lang="en-US" sz="2000" dirty="0">
              <a:solidFill>
                <a:schemeClr val="tx1"/>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3F323E7D-F0D1-734A-9F7F-49E5DF384B61}"/>
              </a:ext>
            </a:extLst>
          </p:cNvPr>
          <p:cNvGrpSpPr/>
          <p:nvPr/>
        </p:nvGrpSpPr>
        <p:grpSpPr>
          <a:xfrm>
            <a:off x="270944" y="3940060"/>
            <a:ext cx="5922299" cy="1895938"/>
            <a:chOff x="6902163" y="2204421"/>
            <a:chExt cx="5922299" cy="1895938"/>
          </a:xfrm>
        </p:grpSpPr>
        <p:pic>
          <p:nvPicPr>
            <p:cNvPr id="63" name="Picture 62">
              <a:extLst>
                <a:ext uri="{FF2B5EF4-FFF2-40B4-BE49-F238E27FC236}">
                  <a16:creationId xmlns:a16="http://schemas.microsoft.com/office/drawing/2014/main" id="{FB22E491-7117-404B-94CE-F41211BD533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99309" y="2387181"/>
              <a:ext cx="2625153" cy="1713178"/>
            </a:xfrm>
            <a:prstGeom prst="rect">
              <a:avLst/>
            </a:prstGeom>
          </p:spPr>
        </p:pic>
        <p:grpSp>
          <p:nvGrpSpPr>
            <p:cNvPr id="76" name="Group 75">
              <a:extLst>
                <a:ext uri="{FF2B5EF4-FFF2-40B4-BE49-F238E27FC236}">
                  <a16:creationId xmlns:a16="http://schemas.microsoft.com/office/drawing/2014/main" id="{B603BC24-21F8-A748-B449-E05BCF8CF172}"/>
                </a:ext>
              </a:extLst>
            </p:cNvPr>
            <p:cNvGrpSpPr/>
            <p:nvPr/>
          </p:nvGrpSpPr>
          <p:grpSpPr>
            <a:xfrm>
              <a:off x="6902163" y="2204421"/>
              <a:ext cx="2858694" cy="1708594"/>
              <a:chOff x="4921006" y="2977098"/>
              <a:chExt cx="2858694" cy="1708594"/>
            </a:xfrm>
          </p:grpSpPr>
          <p:pic>
            <p:nvPicPr>
              <p:cNvPr id="6" name="Picture 5">
                <a:extLst>
                  <a:ext uri="{FF2B5EF4-FFF2-40B4-BE49-F238E27FC236}">
                    <a16:creationId xmlns:a16="http://schemas.microsoft.com/office/drawing/2014/main" id="{5800ECC0-62C6-3A45-B96A-6B1C64552628}"/>
                  </a:ext>
                </a:extLst>
              </p:cNvPr>
              <p:cNvPicPr>
                <a:picLocks noChangeAspect="1"/>
              </p:cNvPicPr>
              <p:nvPr/>
            </p:nvPicPr>
            <p:blipFill>
              <a:blip r:embed="rId6"/>
              <a:stretch>
                <a:fillRect/>
              </a:stretch>
            </p:blipFill>
            <p:spPr>
              <a:xfrm rot="16200000">
                <a:off x="4943676" y="2954428"/>
                <a:ext cx="899250" cy="944590"/>
              </a:xfrm>
              <a:prstGeom prst="rect">
                <a:avLst/>
              </a:prstGeom>
            </p:spPr>
          </p:pic>
          <p:grpSp>
            <p:nvGrpSpPr>
              <p:cNvPr id="21" name="Group 20">
                <a:extLst>
                  <a:ext uri="{FF2B5EF4-FFF2-40B4-BE49-F238E27FC236}">
                    <a16:creationId xmlns:a16="http://schemas.microsoft.com/office/drawing/2014/main" id="{7E4313D3-ED53-314E-98C1-1E6FE99D66EF}"/>
                  </a:ext>
                </a:extLst>
              </p:cNvPr>
              <p:cNvGrpSpPr/>
              <p:nvPr/>
            </p:nvGrpSpPr>
            <p:grpSpPr>
              <a:xfrm>
                <a:off x="5682610" y="3585096"/>
                <a:ext cx="1889514" cy="991462"/>
                <a:chOff x="1160945" y="5558781"/>
                <a:chExt cx="1452155" cy="761972"/>
              </a:xfrm>
            </p:grpSpPr>
            <p:cxnSp>
              <p:nvCxnSpPr>
                <p:cNvPr id="29" name="Straight Arrow Connector 28">
                  <a:extLst>
                    <a:ext uri="{FF2B5EF4-FFF2-40B4-BE49-F238E27FC236}">
                      <a16:creationId xmlns:a16="http://schemas.microsoft.com/office/drawing/2014/main" id="{8B75F54A-6588-4B48-8AD2-80806ABD54FB}"/>
                    </a:ext>
                  </a:extLst>
                </p:cNvPr>
                <p:cNvCxnSpPr>
                  <a:cxnSpLocks/>
                </p:cNvCxnSpPr>
                <p:nvPr/>
              </p:nvCxnSpPr>
              <p:spPr>
                <a:xfrm flipH="1" flipV="1">
                  <a:off x="1160945" y="5558781"/>
                  <a:ext cx="895873" cy="761972"/>
                </a:xfrm>
                <a:prstGeom prst="straightConnector1">
                  <a:avLst/>
                </a:prstGeom>
                <a:ln w="44450"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BEF382F-45AB-9E43-AC7C-74462DE8AD11}"/>
                    </a:ext>
                  </a:extLst>
                </p:cNvPr>
                <p:cNvCxnSpPr/>
                <p:nvPr/>
              </p:nvCxnSpPr>
              <p:spPr>
                <a:xfrm rot="5400000" flipH="1" flipV="1">
                  <a:off x="2044629" y="5886932"/>
                  <a:ext cx="462147" cy="401236"/>
                </a:xfrm>
                <a:prstGeom prst="straightConnector1">
                  <a:avLst/>
                </a:prstGeom>
                <a:ln w="28575" cmpd="sng">
                  <a:solidFill>
                    <a:srgbClr val="FF0000"/>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95D79D8-38A6-BF47-B62D-BCFA0A69CE12}"/>
                    </a:ext>
                  </a:extLst>
                </p:cNvPr>
                <p:cNvCxnSpPr/>
                <p:nvPr/>
              </p:nvCxnSpPr>
              <p:spPr>
                <a:xfrm flipV="1">
                  <a:off x="2056818" y="5700378"/>
                  <a:ext cx="0" cy="618246"/>
                </a:xfrm>
                <a:prstGeom prst="straightConnector1">
                  <a:avLst/>
                </a:prstGeom>
                <a:ln>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B24BD09-1BA7-D54A-BEEA-751B71F22A9A}"/>
                    </a:ext>
                  </a:extLst>
                </p:cNvPr>
                <p:cNvCxnSpPr/>
                <p:nvPr/>
              </p:nvCxnSpPr>
              <p:spPr>
                <a:xfrm flipH="1" flipV="1">
                  <a:off x="1878901" y="5818377"/>
                  <a:ext cx="177917" cy="500247"/>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E5B07F2-EDA1-0E4F-9F8F-A66F9DF9E9EC}"/>
                    </a:ext>
                  </a:extLst>
                </p:cNvPr>
                <p:cNvCxnSpPr/>
                <p:nvPr/>
              </p:nvCxnSpPr>
              <p:spPr>
                <a:xfrm flipV="1">
                  <a:off x="2075083" y="5700379"/>
                  <a:ext cx="234709" cy="618245"/>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748E34A-89D5-BB41-A80E-10B764FF4C5C}"/>
                    </a:ext>
                  </a:extLst>
                </p:cNvPr>
                <p:cNvCxnSpPr/>
                <p:nvPr/>
              </p:nvCxnSpPr>
              <p:spPr>
                <a:xfrm flipV="1">
                  <a:off x="2073093" y="6025393"/>
                  <a:ext cx="540007" cy="286918"/>
                </a:xfrm>
                <a:prstGeom prst="straightConnector1">
                  <a:avLst/>
                </a:prstGeom>
                <a:ln>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D2A3BA34-8A1A-534F-BC3A-297BEE07D7B7}"/>
                  </a:ext>
                </a:extLst>
              </p:cNvPr>
              <p:cNvCxnSpPr>
                <a:cxnSpLocks/>
              </p:cNvCxnSpPr>
              <p:nvPr/>
            </p:nvCxnSpPr>
            <p:spPr>
              <a:xfrm>
                <a:off x="5660309" y="3716610"/>
                <a:ext cx="1070247" cy="896487"/>
              </a:xfrm>
              <a:prstGeom prst="straightConnector1">
                <a:avLst/>
              </a:prstGeom>
              <a:ln w="47625"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70" name="Group 69">
                <a:extLst>
                  <a:ext uri="{FF2B5EF4-FFF2-40B4-BE49-F238E27FC236}">
                    <a16:creationId xmlns:a16="http://schemas.microsoft.com/office/drawing/2014/main" id="{FB1C5189-7BCB-6741-A449-013037EE9B33}"/>
                  </a:ext>
                </a:extLst>
              </p:cNvPr>
              <p:cNvGrpSpPr/>
              <p:nvPr/>
            </p:nvGrpSpPr>
            <p:grpSpPr>
              <a:xfrm>
                <a:off x="5841240" y="4591375"/>
                <a:ext cx="1938460" cy="94317"/>
                <a:chOff x="5905667" y="4604814"/>
                <a:chExt cx="1938460" cy="94317"/>
              </a:xfrm>
            </p:grpSpPr>
            <p:grpSp>
              <p:nvGrpSpPr>
                <p:cNvPr id="66" name="Group 65">
                  <a:extLst>
                    <a:ext uri="{FF2B5EF4-FFF2-40B4-BE49-F238E27FC236}">
                      <a16:creationId xmlns:a16="http://schemas.microsoft.com/office/drawing/2014/main" id="{CA6E8F7C-AE4A-0F4E-8D98-66777B0745A7}"/>
                    </a:ext>
                  </a:extLst>
                </p:cNvPr>
                <p:cNvGrpSpPr/>
                <p:nvPr/>
              </p:nvGrpSpPr>
              <p:grpSpPr>
                <a:xfrm>
                  <a:off x="5906129" y="4630830"/>
                  <a:ext cx="1937998" cy="68301"/>
                  <a:chOff x="9105900" y="2908796"/>
                  <a:chExt cx="1937998" cy="68301"/>
                </a:xfrm>
              </p:grpSpPr>
              <p:cxnSp>
                <p:nvCxnSpPr>
                  <p:cNvPr id="64" name="Straight Connector 63">
                    <a:extLst>
                      <a:ext uri="{FF2B5EF4-FFF2-40B4-BE49-F238E27FC236}">
                        <a16:creationId xmlns:a16="http://schemas.microsoft.com/office/drawing/2014/main" id="{9FDB5C0E-F721-E24D-9CC6-B9618185162C}"/>
                      </a:ext>
                    </a:extLst>
                  </p:cNvPr>
                  <p:cNvCxnSpPr/>
                  <p:nvPr/>
                </p:nvCxnSpPr>
                <p:spPr>
                  <a:xfrm>
                    <a:off x="9105900" y="2977097"/>
                    <a:ext cx="193799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E7D630C-179E-0844-9985-ABB6D25C3FF4}"/>
                      </a:ext>
                    </a:extLst>
                  </p:cNvPr>
                  <p:cNvCxnSpPr>
                    <a:cxnSpLocks/>
                  </p:cNvCxnSpPr>
                  <p:nvPr/>
                </p:nvCxnSpPr>
                <p:spPr>
                  <a:xfrm>
                    <a:off x="9109152" y="2908796"/>
                    <a:ext cx="1934746" cy="0"/>
                  </a:xfrm>
                  <a:prstGeom prst="line">
                    <a:avLst/>
                  </a:prstGeom>
                  <a:ln w="60325">
                    <a:prstDash val="sysDot"/>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021D8CB-EFBF-034D-8A8A-18E58C1D245F}"/>
                    </a:ext>
                  </a:extLst>
                </p:cNvPr>
                <p:cNvCxnSpPr>
                  <a:cxnSpLocks/>
                </p:cNvCxnSpPr>
                <p:nvPr/>
              </p:nvCxnSpPr>
              <p:spPr>
                <a:xfrm>
                  <a:off x="5905667" y="4604814"/>
                  <a:ext cx="1934746" cy="0"/>
                </a:xfrm>
                <a:prstGeom prst="line">
                  <a:avLst/>
                </a:prstGeom>
                <a:ln w="60325">
                  <a:prstDash val="sysDot"/>
                </a:ln>
              </p:spPr>
              <p:style>
                <a:lnRef idx="1">
                  <a:schemeClr val="accent1"/>
                </a:lnRef>
                <a:fillRef idx="0">
                  <a:schemeClr val="accent1"/>
                </a:fillRef>
                <a:effectRef idx="0">
                  <a:schemeClr val="accent1"/>
                </a:effectRef>
                <a:fontRef idx="minor">
                  <a:schemeClr val="tx1"/>
                </a:fontRef>
              </p:style>
            </p:cxnSp>
          </p:grpSp>
        </p:grpSp>
      </p:grpSp>
      <p:sp>
        <p:nvSpPr>
          <p:cNvPr id="80" name="Rectangle 79">
            <a:extLst>
              <a:ext uri="{FF2B5EF4-FFF2-40B4-BE49-F238E27FC236}">
                <a16:creationId xmlns:a16="http://schemas.microsoft.com/office/drawing/2014/main" id="{8AD940DE-9A6C-7F48-AE1C-B0E069D4E545}"/>
              </a:ext>
            </a:extLst>
          </p:cNvPr>
          <p:cNvSpPr/>
          <p:nvPr/>
        </p:nvSpPr>
        <p:spPr>
          <a:xfrm>
            <a:off x="1438893" y="3945539"/>
            <a:ext cx="1710725" cy="394147"/>
          </a:xfrm>
          <a:prstGeom prst="rect">
            <a:avLst/>
          </a:prstGeom>
        </p:spPr>
        <p:txBody>
          <a:bodyPr wrap="none">
            <a:spAutoFit/>
          </a:bodyPr>
          <a:lstStyle/>
          <a:p>
            <a:pPr>
              <a:lnSpc>
                <a:spcPct val="120000"/>
              </a:lnSpc>
            </a:pPr>
            <a:r>
              <a:rPr lang="en-US" b="1" dirty="0">
                <a:latin typeface="Arial" panose="020B0604020202020204" pitchFamily="34" charset="0"/>
                <a:cs typeface="Arial" panose="020B0604020202020204" pitchFamily="34" charset="0"/>
              </a:rPr>
              <a:t>stronger wind</a:t>
            </a:r>
          </a:p>
        </p:txBody>
      </p:sp>
      <p:grpSp>
        <p:nvGrpSpPr>
          <p:cNvPr id="5" name="Group 4">
            <a:extLst>
              <a:ext uri="{FF2B5EF4-FFF2-40B4-BE49-F238E27FC236}">
                <a16:creationId xmlns:a16="http://schemas.microsoft.com/office/drawing/2014/main" id="{DE7CE30D-2C7B-B647-9B28-D41DCC823AA3}"/>
              </a:ext>
            </a:extLst>
          </p:cNvPr>
          <p:cNvGrpSpPr/>
          <p:nvPr/>
        </p:nvGrpSpPr>
        <p:grpSpPr>
          <a:xfrm>
            <a:off x="270945" y="1495081"/>
            <a:ext cx="5828887" cy="1913504"/>
            <a:chOff x="1149840" y="1833943"/>
            <a:chExt cx="5828887" cy="1913504"/>
          </a:xfrm>
        </p:grpSpPr>
        <p:grpSp>
          <p:nvGrpSpPr>
            <p:cNvPr id="77" name="Group 76">
              <a:extLst>
                <a:ext uri="{FF2B5EF4-FFF2-40B4-BE49-F238E27FC236}">
                  <a16:creationId xmlns:a16="http://schemas.microsoft.com/office/drawing/2014/main" id="{C4F711B7-B5FF-A94A-B307-091ABB8DD526}"/>
                </a:ext>
              </a:extLst>
            </p:cNvPr>
            <p:cNvGrpSpPr/>
            <p:nvPr/>
          </p:nvGrpSpPr>
          <p:grpSpPr>
            <a:xfrm>
              <a:off x="1149840" y="1833943"/>
              <a:ext cx="5828887" cy="1913504"/>
              <a:chOff x="1149840" y="1833943"/>
              <a:chExt cx="5828887" cy="1913504"/>
            </a:xfrm>
          </p:grpSpPr>
          <p:grpSp>
            <p:nvGrpSpPr>
              <p:cNvPr id="75" name="Group 74">
                <a:extLst>
                  <a:ext uri="{FF2B5EF4-FFF2-40B4-BE49-F238E27FC236}">
                    <a16:creationId xmlns:a16="http://schemas.microsoft.com/office/drawing/2014/main" id="{7382B059-7E98-2741-94F8-CDC16ACC66C5}"/>
                  </a:ext>
                </a:extLst>
              </p:cNvPr>
              <p:cNvGrpSpPr/>
              <p:nvPr/>
            </p:nvGrpSpPr>
            <p:grpSpPr>
              <a:xfrm>
                <a:off x="1149840" y="1833943"/>
                <a:ext cx="2776237" cy="1777561"/>
                <a:chOff x="1106274" y="2468411"/>
                <a:chExt cx="2776237" cy="1777561"/>
              </a:xfrm>
            </p:grpSpPr>
            <p:pic>
              <p:nvPicPr>
                <p:cNvPr id="8" name="Picture 7">
                  <a:extLst>
                    <a:ext uri="{FF2B5EF4-FFF2-40B4-BE49-F238E27FC236}">
                      <a16:creationId xmlns:a16="http://schemas.microsoft.com/office/drawing/2014/main" id="{6E939C5D-51BE-1C41-86D4-41CA61B65DB9}"/>
                    </a:ext>
                  </a:extLst>
                </p:cNvPr>
                <p:cNvPicPr>
                  <a:picLocks noChangeAspect="1"/>
                </p:cNvPicPr>
                <p:nvPr/>
              </p:nvPicPr>
              <p:blipFill>
                <a:blip r:embed="rId6"/>
                <a:stretch>
                  <a:fillRect/>
                </a:stretch>
              </p:blipFill>
              <p:spPr>
                <a:xfrm rot="16200000">
                  <a:off x="1128944" y="2445741"/>
                  <a:ext cx="899250" cy="944590"/>
                </a:xfrm>
                <a:prstGeom prst="rect">
                  <a:avLst/>
                </a:prstGeom>
              </p:spPr>
            </p:pic>
            <p:cxnSp>
              <p:nvCxnSpPr>
                <p:cNvPr id="23" name="Straight Connector 22">
                  <a:extLst>
                    <a:ext uri="{FF2B5EF4-FFF2-40B4-BE49-F238E27FC236}">
                      <a16:creationId xmlns:a16="http://schemas.microsoft.com/office/drawing/2014/main" id="{51C9F791-5A80-784E-AA4A-3D7F96D46228}"/>
                    </a:ext>
                  </a:extLst>
                </p:cNvPr>
                <p:cNvCxnSpPr/>
                <p:nvPr/>
              </p:nvCxnSpPr>
              <p:spPr>
                <a:xfrm>
                  <a:off x="2101745" y="4245972"/>
                  <a:ext cx="1780766" cy="0"/>
                </a:xfrm>
                <a:prstGeom prst="line">
                  <a:avLst/>
                </a:prstGeom>
                <a:ln w="76200">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A74989C-2AFB-5545-91DA-98FDF5DF8B23}"/>
                    </a:ext>
                  </a:extLst>
                </p:cNvPr>
                <p:cNvCxnSpPr>
                  <a:cxnSpLocks/>
                </p:cNvCxnSpPr>
                <p:nvPr/>
              </p:nvCxnSpPr>
              <p:spPr>
                <a:xfrm>
                  <a:off x="1871040" y="3194130"/>
                  <a:ext cx="1096954" cy="998112"/>
                </a:xfrm>
                <a:prstGeom prst="straightConnector1">
                  <a:avLst/>
                </a:prstGeom>
                <a:ln w="47625"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4A77A31-4031-C548-AEE0-0543F8E49DB3}"/>
                    </a:ext>
                  </a:extLst>
                </p:cNvPr>
                <p:cNvCxnSpPr/>
                <p:nvPr/>
              </p:nvCxnSpPr>
              <p:spPr>
                <a:xfrm rot="16200000">
                  <a:off x="2964652" y="3562700"/>
                  <a:ext cx="654260" cy="604824"/>
                </a:xfrm>
                <a:prstGeom prst="straightConnector1">
                  <a:avLst/>
                </a:prstGeom>
                <a:ln w="47625"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pic>
            <p:nvPicPr>
              <p:cNvPr id="74" name="Picture 73">
                <a:extLst>
                  <a:ext uri="{FF2B5EF4-FFF2-40B4-BE49-F238E27FC236}">
                    <a16:creationId xmlns:a16="http://schemas.microsoft.com/office/drawing/2014/main" id="{DD729ABA-FA2A-1440-981E-BA3F92D4D161}"/>
                  </a:ext>
                </a:extLst>
              </p:cNvPr>
              <p:cNvPicPr>
                <a:picLocks noChangeAspect="1"/>
              </p:cNvPicPr>
              <p:nvPr/>
            </p:nvPicPr>
            <p:blipFill rotWithShape="1">
              <a:blip r:embed="rId7"/>
              <a:srcRect t="22784" r="37365" b="14233"/>
              <a:stretch/>
            </p:blipFill>
            <p:spPr>
              <a:xfrm>
                <a:off x="4434411" y="2064815"/>
                <a:ext cx="2544316" cy="1682632"/>
              </a:xfrm>
              <a:prstGeom prst="rect">
                <a:avLst/>
              </a:prstGeom>
            </p:spPr>
          </p:pic>
        </p:grpSp>
        <p:sp>
          <p:nvSpPr>
            <p:cNvPr id="79" name="Rectangle 78">
              <a:extLst>
                <a:ext uri="{FF2B5EF4-FFF2-40B4-BE49-F238E27FC236}">
                  <a16:creationId xmlns:a16="http://schemas.microsoft.com/office/drawing/2014/main" id="{86E1671F-1256-354C-B74A-7A48AC480413}"/>
                </a:ext>
              </a:extLst>
            </p:cNvPr>
            <p:cNvSpPr/>
            <p:nvPr/>
          </p:nvSpPr>
          <p:spPr>
            <a:xfrm>
              <a:off x="2631911" y="2064815"/>
              <a:ext cx="1056700" cy="394147"/>
            </a:xfrm>
            <a:prstGeom prst="rect">
              <a:avLst/>
            </a:prstGeom>
          </p:spPr>
          <p:txBody>
            <a:bodyPr wrap="none">
              <a:spAutoFit/>
            </a:bodyPr>
            <a:lstStyle/>
            <a:p>
              <a:pPr>
                <a:lnSpc>
                  <a:spcPct val="120000"/>
                </a:lnSpc>
              </a:pPr>
              <a:r>
                <a:rPr lang="en-US" b="1" dirty="0">
                  <a:latin typeface="Arial" panose="020B0604020202020204" pitchFamily="34" charset="0"/>
                  <a:cs typeface="Arial" panose="020B0604020202020204" pitchFamily="34" charset="0"/>
                </a:rPr>
                <a:t>no wind</a:t>
              </a:r>
            </a:p>
          </p:txBody>
        </p:sp>
        <p:sp>
          <p:nvSpPr>
            <p:cNvPr id="81" name="Left Arrow 80">
              <a:extLst>
                <a:ext uri="{FF2B5EF4-FFF2-40B4-BE49-F238E27FC236}">
                  <a16:creationId xmlns:a16="http://schemas.microsoft.com/office/drawing/2014/main" id="{265180D2-1707-A04B-B1DC-A6018D30D853}"/>
                </a:ext>
              </a:extLst>
            </p:cNvPr>
            <p:cNvSpPr/>
            <p:nvPr/>
          </p:nvSpPr>
          <p:spPr>
            <a:xfrm>
              <a:off x="2497043" y="2417785"/>
              <a:ext cx="1286373" cy="188252"/>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Left Arrow 81">
            <a:extLst>
              <a:ext uri="{FF2B5EF4-FFF2-40B4-BE49-F238E27FC236}">
                <a16:creationId xmlns:a16="http://schemas.microsoft.com/office/drawing/2014/main" id="{15E90DC9-4CE2-6A43-921B-D9E959C54AB5}"/>
              </a:ext>
            </a:extLst>
          </p:cNvPr>
          <p:cNvSpPr/>
          <p:nvPr/>
        </p:nvSpPr>
        <p:spPr>
          <a:xfrm>
            <a:off x="1635689" y="4271282"/>
            <a:ext cx="1286373" cy="188252"/>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E2995BC6-E399-ED4E-9BEC-6DC2D94508C9}"/>
              </a:ext>
            </a:extLst>
          </p:cNvPr>
          <p:cNvCxnSpPr>
            <a:cxnSpLocks/>
          </p:cNvCxnSpPr>
          <p:nvPr/>
        </p:nvCxnSpPr>
        <p:spPr>
          <a:xfrm>
            <a:off x="634001" y="972060"/>
            <a:ext cx="10920690"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3981099"/>
      </p:ext>
    </p:extLst>
  </p:cSld>
  <p:clrMapOvr>
    <a:masterClrMapping/>
  </p:clrMapOvr>
  <mc:AlternateContent xmlns:mc="http://schemas.openxmlformats.org/markup-compatibility/2006" xmlns:p14="http://schemas.microsoft.com/office/powerpoint/2010/main">
    <mc:Choice Requires="p14">
      <p:transition spd="slow" p14:dur="2000" advTm="47059"/>
    </mc:Choice>
    <mc:Fallback xmlns="">
      <p:transition spd="slow" advTm="4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7B3B-ADC7-5749-9051-29ADA3E5E4B9}"/>
              </a:ext>
            </a:extLst>
          </p:cNvPr>
          <p:cNvSpPr>
            <a:spLocks noGrp="1"/>
          </p:cNvSpPr>
          <p:nvPr>
            <p:ph type="title"/>
          </p:nvPr>
        </p:nvSpPr>
        <p:spPr/>
        <p:txBody>
          <a:bodyPr/>
          <a:lstStyle/>
          <a:p>
            <a:r>
              <a:rPr lang="en-US" dirty="0"/>
              <a:t>Signal backscatter is also dependent on wind direction</a:t>
            </a:r>
          </a:p>
        </p:txBody>
      </p:sp>
      <p:sp>
        <p:nvSpPr>
          <p:cNvPr id="3" name="Slide Number Placeholder 2">
            <a:extLst>
              <a:ext uri="{FF2B5EF4-FFF2-40B4-BE49-F238E27FC236}">
                <a16:creationId xmlns:a16="http://schemas.microsoft.com/office/drawing/2014/main" id="{4E374D91-011B-6948-A8B8-73736477E0D3}"/>
              </a:ext>
            </a:extLst>
          </p:cNvPr>
          <p:cNvSpPr>
            <a:spLocks noGrp="1"/>
          </p:cNvSpPr>
          <p:nvPr>
            <p:ph type="sldNum" sz="quarter" idx="12"/>
          </p:nvPr>
        </p:nvSpPr>
        <p:spPr/>
        <p:txBody>
          <a:bodyPr/>
          <a:lstStyle/>
          <a:p>
            <a:fld id="{4F6F23CF-7BCB-1C46-9584-7002207BC3BE}" type="slidenum">
              <a:rPr lang="en-US" smtClean="0"/>
              <a:pPr/>
              <a:t>17</a:t>
            </a:fld>
            <a:endParaRPr lang="en-US" dirty="0"/>
          </a:p>
        </p:txBody>
      </p:sp>
      <p:pic>
        <p:nvPicPr>
          <p:cNvPr id="33" name="Picture 32">
            <a:extLst>
              <a:ext uri="{FF2B5EF4-FFF2-40B4-BE49-F238E27FC236}">
                <a16:creationId xmlns:a16="http://schemas.microsoft.com/office/drawing/2014/main" id="{4EF3357E-E4FE-6648-A1D8-067F5B08E3C8}"/>
              </a:ext>
            </a:extLst>
          </p:cNvPr>
          <p:cNvPicPr>
            <a:picLocks noChangeAspect="1"/>
          </p:cNvPicPr>
          <p:nvPr/>
        </p:nvPicPr>
        <p:blipFill rotWithShape="1">
          <a:blip r:embed="rId5"/>
          <a:srcRect t="37430" b="34692"/>
          <a:stretch/>
        </p:blipFill>
        <p:spPr>
          <a:xfrm>
            <a:off x="2500192" y="4481812"/>
            <a:ext cx="5437955" cy="1409607"/>
          </a:xfrm>
          <a:prstGeom prst="rect">
            <a:avLst/>
          </a:prstGeom>
        </p:spPr>
      </p:pic>
      <p:sp>
        <p:nvSpPr>
          <p:cNvPr id="37" name="Rectangle 36">
            <a:extLst>
              <a:ext uri="{FF2B5EF4-FFF2-40B4-BE49-F238E27FC236}">
                <a16:creationId xmlns:a16="http://schemas.microsoft.com/office/drawing/2014/main" id="{46604AFC-A2D2-E849-8C6B-A7C2CA3AB968}"/>
              </a:ext>
            </a:extLst>
          </p:cNvPr>
          <p:cNvSpPr/>
          <p:nvPr/>
        </p:nvSpPr>
        <p:spPr>
          <a:xfrm>
            <a:off x="141288" y="2122925"/>
            <a:ext cx="2082621" cy="923330"/>
          </a:xfrm>
          <a:prstGeom prst="rect">
            <a:avLst/>
          </a:prstGeom>
        </p:spPr>
        <p:txBody>
          <a:bodyPr wrap="none">
            <a:spAutoFit/>
          </a:bodyPr>
          <a:lstStyle/>
          <a:p>
            <a:pPr algn="r"/>
            <a:r>
              <a:rPr lang="en-US" b="1" dirty="0">
                <a:solidFill>
                  <a:schemeClr val="tx1">
                    <a:lumMod val="85000"/>
                    <a:lumOff val="15000"/>
                  </a:schemeClr>
                </a:solidFill>
                <a:latin typeface="Arial" panose="020B0604020202020204" pitchFamily="34" charset="0"/>
                <a:cs typeface="Arial" panose="020B0604020202020204" pitchFamily="34" charset="0"/>
              </a:rPr>
              <a:t>reduced with the </a:t>
            </a:r>
            <a:br>
              <a:rPr lang="en-US" b="1" dirty="0">
                <a:solidFill>
                  <a:schemeClr val="tx1">
                    <a:lumMod val="85000"/>
                    <a:lumOff val="15000"/>
                  </a:schemeClr>
                </a:solidFill>
                <a:latin typeface="Arial" panose="020B0604020202020204" pitchFamily="34" charset="0"/>
                <a:cs typeface="Arial" panose="020B0604020202020204" pitchFamily="34" charset="0"/>
              </a:rPr>
            </a:br>
            <a:r>
              <a:rPr lang="en-US" b="1" dirty="0">
                <a:solidFill>
                  <a:schemeClr val="tx1">
                    <a:lumMod val="85000"/>
                    <a:lumOff val="15000"/>
                  </a:schemeClr>
                </a:solidFill>
                <a:latin typeface="Arial" panose="020B0604020202020204" pitchFamily="34" charset="0"/>
                <a:cs typeface="Arial" panose="020B0604020202020204" pitchFamily="34" charset="0"/>
              </a:rPr>
              <a:t>pulse pointed </a:t>
            </a:r>
          </a:p>
          <a:p>
            <a:pPr algn="r"/>
            <a:r>
              <a:rPr lang="en-US" b="1" dirty="0">
                <a:solidFill>
                  <a:schemeClr val="tx1">
                    <a:lumMod val="85000"/>
                    <a:lumOff val="15000"/>
                  </a:schemeClr>
                </a:solidFill>
                <a:latin typeface="Arial" panose="020B0604020202020204" pitchFamily="34" charset="0"/>
                <a:cs typeface="Arial" panose="020B0604020202020204" pitchFamily="34" charset="0"/>
              </a:rPr>
              <a:t>downwind </a:t>
            </a:r>
            <a:endParaRPr lang="en-US" b="1" dirty="0"/>
          </a:p>
        </p:txBody>
      </p:sp>
      <p:grpSp>
        <p:nvGrpSpPr>
          <p:cNvPr id="56" name="Group 55">
            <a:extLst>
              <a:ext uri="{FF2B5EF4-FFF2-40B4-BE49-F238E27FC236}">
                <a16:creationId xmlns:a16="http://schemas.microsoft.com/office/drawing/2014/main" id="{B36D2E8A-AA44-BC46-B0BD-2958C9C81841}"/>
              </a:ext>
            </a:extLst>
          </p:cNvPr>
          <p:cNvGrpSpPr/>
          <p:nvPr/>
        </p:nvGrpSpPr>
        <p:grpSpPr>
          <a:xfrm>
            <a:off x="6865390" y="1942796"/>
            <a:ext cx="2961615" cy="2772874"/>
            <a:chOff x="7736538" y="1974572"/>
            <a:chExt cx="2961615" cy="2772874"/>
          </a:xfrm>
        </p:grpSpPr>
        <p:grpSp>
          <p:nvGrpSpPr>
            <p:cNvPr id="45" name="Group 44">
              <a:extLst>
                <a:ext uri="{FF2B5EF4-FFF2-40B4-BE49-F238E27FC236}">
                  <a16:creationId xmlns:a16="http://schemas.microsoft.com/office/drawing/2014/main" id="{B940A7B1-BAED-6D4B-84F7-25465D8D0C38}"/>
                </a:ext>
              </a:extLst>
            </p:cNvPr>
            <p:cNvGrpSpPr/>
            <p:nvPr/>
          </p:nvGrpSpPr>
          <p:grpSpPr>
            <a:xfrm flipH="1">
              <a:off x="7736538" y="1974572"/>
              <a:ext cx="2961615" cy="2590359"/>
              <a:chOff x="1791623" y="2131635"/>
              <a:chExt cx="2961615" cy="2590359"/>
            </a:xfrm>
          </p:grpSpPr>
          <p:pic>
            <p:nvPicPr>
              <p:cNvPr id="46" name="Picture 45">
                <a:extLst>
                  <a:ext uri="{FF2B5EF4-FFF2-40B4-BE49-F238E27FC236}">
                    <a16:creationId xmlns:a16="http://schemas.microsoft.com/office/drawing/2014/main" id="{48237BD1-7201-4D45-84C0-50714F77020C}"/>
                  </a:ext>
                </a:extLst>
              </p:cNvPr>
              <p:cNvPicPr>
                <a:picLocks noChangeAspect="1"/>
              </p:cNvPicPr>
              <p:nvPr/>
            </p:nvPicPr>
            <p:blipFill>
              <a:blip r:embed="rId6"/>
              <a:stretch>
                <a:fillRect/>
              </a:stretch>
            </p:blipFill>
            <p:spPr>
              <a:xfrm rot="16200000">
                <a:off x="1814293" y="2108965"/>
                <a:ext cx="899250" cy="944590"/>
              </a:xfrm>
              <a:prstGeom prst="rect">
                <a:avLst/>
              </a:prstGeom>
            </p:spPr>
          </p:pic>
          <p:cxnSp>
            <p:nvCxnSpPr>
              <p:cNvPr id="47" name="Straight Arrow Connector 46">
                <a:extLst>
                  <a:ext uri="{FF2B5EF4-FFF2-40B4-BE49-F238E27FC236}">
                    <a16:creationId xmlns:a16="http://schemas.microsoft.com/office/drawing/2014/main" id="{6DA3E92A-2660-5747-A587-E6BCC652C94D}"/>
                  </a:ext>
                </a:extLst>
              </p:cNvPr>
              <p:cNvCxnSpPr>
                <a:cxnSpLocks/>
              </p:cNvCxnSpPr>
              <p:nvPr/>
            </p:nvCxnSpPr>
            <p:spPr>
              <a:xfrm>
                <a:off x="2668683" y="2825270"/>
                <a:ext cx="2084555" cy="1896724"/>
              </a:xfrm>
              <a:prstGeom prst="straightConnector1">
                <a:avLst/>
              </a:prstGeom>
              <a:ln w="190500" cmpd="sng">
                <a:solidFill>
                  <a:srgbClr val="FF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43D52C55-3B92-0840-A14D-1042428B85CC}"/>
                </a:ext>
              </a:extLst>
            </p:cNvPr>
            <p:cNvCxnSpPr>
              <a:cxnSpLocks/>
            </p:cNvCxnSpPr>
            <p:nvPr/>
          </p:nvCxnSpPr>
          <p:spPr>
            <a:xfrm flipV="1">
              <a:off x="8053867" y="2850722"/>
              <a:ext cx="2084555" cy="1896724"/>
            </a:xfrm>
            <a:prstGeom prst="straightConnector1">
              <a:avLst/>
            </a:prstGeom>
            <a:ln w="190500" cmpd="sng">
              <a:solidFill>
                <a:srgbClr val="00206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60" name="Picture 59">
            <a:extLst>
              <a:ext uri="{FF2B5EF4-FFF2-40B4-BE49-F238E27FC236}">
                <a16:creationId xmlns:a16="http://schemas.microsoft.com/office/drawing/2014/main" id="{1DF53078-5939-7846-9BD3-DC446F55F04F}"/>
              </a:ext>
            </a:extLst>
          </p:cNvPr>
          <p:cNvPicPr>
            <a:picLocks noChangeAspect="1"/>
          </p:cNvPicPr>
          <p:nvPr/>
        </p:nvPicPr>
        <p:blipFill>
          <a:blip r:embed="rId6"/>
          <a:stretch>
            <a:fillRect/>
          </a:stretch>
        </p:blipFill>
        <p:spPr>
          <a:xfrm rot="16200000">
            <a:off x="2290027" y="1909787"/>
            <a:ext cx="899250" cy="944590"/>
          </a:xfrm>
          <a:prstGeom prst="rect">
            <a:avLst/>
          </a:prstGeom>
        </p:spPr>
      </p:pic>
      <p:cxnSp>
        <p:nvCxnSpPr>
          <p:cNvPr id="61" name="Straight Arrow Connector 60">
            <a:extLst>
              <a:ext uri="{FF2B5EF4-FFF2-40B4-BE49-F238E27FC236}">
                <a16:creationId xmlns:a16="http://schemas.microsoft.com/office/drawing/2014/main" id="{92806E3D-0A51-5842-949D-7644A4E111F5}"/>
              </a:ext>
            </a:extLst>
          </p:cNvPr>
          <p:cNvCxnSpPr>
            <a:cxnSpLocks/>
          </p:cNvCxnSpPr>
          <p:nvPr/>
        </p:nvCxnSpPr>
        <p:spPr>
          <a:xfrm>
            <a:off x="3144416" y="2626092"/>
            <a:ext cx="2084832" cy="1896724"/>
          </a:xfrm>
          <a:prstGeom prst="straightConnector1">
            <a:avLst/>
          </a:prstGeom>
          <a:ln w="190500" cmpd="sng">
            <a:solidFill>
              <a:srgbClr val="FF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795BC9E-C4E4-4E42-8770-A68B9760CD3D}"/>
              </a:ext>
            </a:extLst>
          </p:cNvPr>
          <p:cNvCxnSpPr>
            <a:cxnSpLocks/>
          </p:cNvCxnSpPr>
          <p:nvPr/>
        </p:nvCxnSpPr>
        <p:spPr>
          <a:xfrm flipH="1" flipV="1">
            <a:off x="2827088" y="2808607"/>
            <a:ext cx="2084555" cy="1896724"/>
          </a:xfrm>
          <a:prstGeom prst="straightConnector1">
            <a:avLst/>
          </a:prstGeom>
          <a:ln w="127000" cmpd="sng">
            <a:solidFill>
              <a:srgbClr val="00206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65" name="Picture 64">
            <a:extLst>
              <a:ext uri="{FF2B5EF4-FFF2-40B4-BE49-F238E27FC236}">
                <a16:creationId xmlns:a16="http://schemas.microsoft.com/office/drawing/2014/main" id="{1E35FE66-34F0-D241-9DF2-249CC8048BA8}"/>
              </a:ext>
            </a:extLst>
          </p:cNvPr>
          <p:cNvPicPr>
            <a:picLocks noChangeAspect="1"/>
          </p:cNvPicPr>
          <p:nvPr/>
        </p:nvPicPr>
        <p:blipFill>
          <a:blip r:embed="rId6"/>
          <a:stretch>
            <a:fillRect/>
          </a:stretch>
        </p:blipFill>
        <p:spPr>
          <a:xfrm rot="19632573">
            <a:off x="5525258" y="2239720"/>
            <a:ext cx="932751" cy="979780"/>
          </a:xfrm>
          <a:prstGeom prst="rect">
            <a:avLst/>
          </a:prstGeom>
        </p:spPr>
      </p:pic>
      <p:sp>
        <p:nvSpPr>
          <p:cNvPr id="38" name="Rectangle 37">
            <a:extLst>
              <a:ext uri="{FF2B5EF4-FFF2-40B4-BE49-F238E27FC236}">
                <a16:creationId xmlns:a16="http://schemas.microsoft.com/office/drawing/2014/main" id="{F1E0F54F-756A-9441-9C52-DA27A38509BD}"/>
              </a:ext>
            </a:extLst>
          </p:cNvPr>
          <p:cNvSpPr/>
          <p:nvPr/>
        </p:nvSpPr>
        <p:spPr>
          <a:xfrm>
            <a:off x="4509908" y="1721582"/>
            <a:ext cx="2659702" cy="646331"/>
          </a:xfrm>
          <a:prstGeom prst="rect">
            <a:avLst/>
          </a:prstGeom>
        </p:spPr>
        <p:txBody>
          <a:bodyPr wrap="none">
            <a:spAutoFi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minimal with the pulse</a:t>
            </a:r>
            <a:br>
              <a:rPr lang="en-US" b="1" dirty="0">
                <a:solidFill>
                  <a:schemeClr val="tx1">
                    <a:lumMod val="85000"/>
                    <a:lumOff val="15000"/>
                  </a:schemeClr>
                </a:solidFill>
                <a:latin typeface="Arial" panose="020B0604020202020204" pitchFamily="34" charset="0"/>
                <a:cs typeface="Arial" panose="020B0604020202020204" pitchFamily="34" charset="0"/>
              </a:rPr>
            </a:br>
            <a:r>
              <a:rPr lang="en-US" b="1" dirty="0">
                <a:solidFill>
                  <a:schemeClr val="tx1">
                    <a:lumMod val="85000"/>
                    <a:lumOff val="15000"/>
                  </a:schemeClr>
                </a:solidFill>
                <a:latin typeface="Arial" panose="020B0604020202020204" pitchFamily="34" charset="0"/>
                <a:cs typeface="Arial" panose="020B0604020202020204" pitchFamily="34" charset="0"/>
              </a:rPr>
              <a:t>pointed crosswind</a:t>
            </a:r>
            <a:endParaRPr lang="en-US" b="1" dirty="0"/>
          </a:p>
        </p:txBody>
      </p:sp>
      <p:sp>
        <p:nvSpPr>
          <p:cNvPr id="23" name="Text Box 1">
            <a:extLst>
              <a:ext uri="{FF2B5EF4-FFF2-40B4-BE49-F238E27FC236}">
                <a16:creationId xmlns:a16="http://schemas.microsoft.com/office/drawing/2014/main" id="{CF351FAF-DBB0-1441-8DFE-2530AED7DD73}"/>
              </a:ext>
            </a:extLst>
          </p:cNvPr>
          <p:cNvSpPr txBox="1">
            <a:spLocks noChangeArrowheads="1"/>
          </p:cNvSpPr>
          <p:nvPr/>
        </p:nvSpPr>
        <p:spPr bwMode="auto">
          <a:xfrm>
            <a:off x="-17736" y="961275"/>
            <a:ext cx="12209736" cy="5440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8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2000" b="1" cap="small" dirty="0">
                <a:solidFill>
                  <a:schemeClr val="accent5">
                    <a:lumMod val="50000"/>
                  </a:schemeClr>
                </a:solidFill>
                <a:latin typeface="Arial Narrow" panose="020B0604020202020204" pitchFamily="34" charset="0"/>
                <a:cs typeface="Arial Narrow" panose="020B0604020202020204" pitchFamily="34" charset="0"/>
              </a:rPr>
              <a:t>for a single wind speed, backscatter is sensitive to the pulse direction relative to the wind direction</a:t>
            </a:r>
          </a:p>
        </p:txBody>
      </p:sp>
      <p:cxnSp>
        <p:nvCxnSpPr>
          <p:cNvPr id="24" name="Straight Arrow Connector 23">
            <a:extLst>
              <a:ext uri="{FF2B5EF4-FFF2-40B4-BE49-F238E27FC236}">
                <a16:creationId xmlns:a16="http://schemas.microsoft.com/office/drawing/2014/main" id="{434EAF8C-A91D-C745-9C66-A56618551A9C}"/>
              </a:ext>
            </a:extLst>
          </p:cNvPr>
          <p:cNvCxnSpPr>
            <a:cxnSpLocks/>
          </p:cNvCxnSpPr>
          <p:nvPr/>
        </p:nvCxnSpPr>
        <p:spPr>
          <a:xfrm flipV="1">
            <a:off x="5492972" y="3094481"/>
            <a:ext cx="262122" cy="982239"/>
          </a:xfrm>
          <a:prstGeom prst="straightConnector1">
            <a:avLst/>
          </a:prstGeom>
          <a:ln w="190500" cmpd="sng">
            <a:solidFill>
              <a:srgbClr val="FF0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2648E35-8338-BB4C-9021-E895DD49CBC6}"/>
              </a:ext>
            </a:extLst>
          </p:cNvPr>
          <p:cNvCxnSpPr>
            <a:cxnSpLocks/>
          </p:cNvCxnSpPr>
          <p:nvPr/>
        </p:nvCxnSpPr>
        <p:spPr>
          <a:xfrm flipH="1">
            <a:off x="5733928" y="3198546"/>
            <a:ext cx="277916" cy="982165"/>
          </a:xfrm>
          <a:prstGeom prst="straightConnector1">
            <a:avLst/>
          </a:prstGeom>
          <a:ln w="63500" cmpd="sng">
            <a:solidFill>
              <a:srgbClr val="00206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B31D8C4D-DD7F-DB40-A08F-DD832DCB6018}"/>
              </a:ext>
            </a:extLst>
          </p:cNvPr>
          <p:cNvSpPr/>
          <p:nvPr/>
        </p:nvSpPr>
        <p:spPr>
          <a:xfrm>
            <a:off x="9703383" y="1951054"/>
            <a:ext cx="2093679" cy="923330"/>
          </a:xfrm>
          <a:prstGeom prst="rect">
            <a:avLst/>
          </a:prstGeom>
        </p:spPr>
        <p:txBody>
          <a:bodyPr wrap="square">
            <a:spAutoFit/>
          </a:bodyPr>
          <a:lstStyle/>
          <a:p>
            <a:pPr algn="r"/>
            <a:r>
              <a:rPr lang="en-US" b="1" dirty="0">
                <a:solidFill>
                  <a:schemeClr val="tx1">
                    <a:lumMod val="85000"/>
                    <a:lumOff val="15000"/>
                  </a:schemeClr>
                </a:solidFill>
                <a:latin typeface="Arial" panose="020B0604020202020204" pitchFamily="34" charset="0"/>
                <a:cs typeface="Arial" panose="020B0604020202020204" pitchFamily="34" charset="0"/>
              </a:rPr>
              <a:t>maximal with the pulse pointed upwind </a:t>
            </a:r>
            <a:endParaRPr lang="en-US" b="1" dirty="0"/>
          </a:p>
        </p:txBody>
      </p:sp>
      <p:pic>
        <p:nvPicPr>
          <p:cNvPr id="32" name="Picture 31">
            <a:extLst>
              <a:ext uri="{FF2B5EF4-FFF2-40B4-BE49-F238E27FC236}">
                <a16:creationId xmlns:a16="http://schemas.microsoft.com/office/drawing/2014/main" id="{6AB5EB54-DD71-6049-9F01-7420033C5237}"/>
              </a:ext>
            </a:extLst>
          </p:cNvPr>
          <p:cNvPicPr>
            <a:picLocks noChangeAspect="1"/>
          </p:cNvPicPr>
          <p:nvPr/>
        </p:nvPicPr>
        <p:blipFill>
          <a:blip r:embed="rId7"/>
          <a:stretch>
            <a:fillRect/>
          </a:stretch>
        </p:blipFill>
        <p:spPr>
          <a:xfrm rot="20844825">
            <a:off x="172537" y="3563712"/>
            <a:ext cx="2878618" cy="207260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9339640"/>
      </p:ext>
    </p:extLst>
  </p:cSld>
  <p:clrMapOvr>
    <a:masterClrMapping/>
  </p:clrMapOvr>
  <mc:AlternateContent xmlns:mc="http://schemas.openxmlformats.org/markup-compatibility/2006" xmlns:p14="http://schemas.microsoft.com/office/powerpoint/2010/main">
    <mc:Choice Requires="p14">
      <p:transition spd="slow" p14:dur="2000" advTm="26440"/>
    </mc:Choice>
    <mc:Fallback xmlns="">
      <p:transition spd="slow" advTm="2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4FB6-0736-6E4C-AB9D-9E4643662CAB}"/>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Scatterometers measure backscatter at several pulse directions</a:t>
            </a:r>
          </a:p>
        </p:txBody>
      </p:sp>
      <p:sp>
        <p:nvSpPr>
          <p:cNvPr id="3" name="Slide Number Placeholder 2">
            <a:extLst>
              <a:ext uri="{FF2B5EF4-FFF2-40B4-BE49-F238E27FC236}">
                <a16:creationId xmlns:a16="http://schemas.microsoft.com/office/drawing/2014/main" id="{B4B67EDD-2A6E-934C-8CC1-2311C8680455}"/>
              </a:ext>
            </a:extLst>
          </p:cNvPr>
          <p:cNvSpPr>
            <a:spLocks noGrp="1"/>
          </p:cNvSpPr>
          <p:nvPr>
            <p:ph type="sldNum" sz="quarter" idx="12"/>
          </p:nvPr>
        </p:nvSpPr>
        <p:spPr/>
        <p:txBody>
          <a:bodyPr/>
          <a:lstStyle/>
          <a:p>
            <a:fld id="{4F6F23CF-7BCB-1C46-9584-7002207BC3BE}" type="slidenum">
              <a:rPr lang="en-US" smtClean="0"/>
              <a:pPr/>
              <a:t>18</a:t>
            </a:fld>
            <a:endParaRPr lang="en-US" dirty="0"/>
          </a:p>
        </p:txBody>
      </p:sp>
      <p:sp>
        <p:nvSpPr>
          <p:cNvPr id="17" name="TextBox 16">
            <a:extLst>
              <a:ext uri="{FF2B5EF4-FFF2-40B4-BE49-F238E27FC236}">
                <a16:creationId xmlns:a16="http://schemas.microsoft.com/office/drawing/2014/main" id="{DDBF668C-9A75-7E4E-A608-4A2A2219C6E8}"/>
              </a:ext>
            </a:extLst>
          </p:cNvPr>
          <p:cNvSpPr txBox="1"/>
          <p:nvPr/>
        </p:nvSpPr>
        <p:spPr>
          <a:xfrm>
            <a:off x="0" y="1168746"/>
            <a:ext cx="12191999" cy="425950"/>
          </a:xfrm>
          <a:prstGeom prst="rect">
            <a:avLst/>
          </a:prstGeom>
          <a:noFill/>
        </p:spPr>
        <p:txBody>
          <a:bodyPr wrap="square" rtlCol="0">
            <a:spAutoFit/>
          </a:bodyPr>
          <a:lstStyle/>
          <a:p>
            <a:pPr algn="ctr">
              <a:lnSpc>
                <a:spcPct val="120000"/>
              </a:lnSpc>
              <a:spcBef>
                <a:spcPts val="1089"/>
              </a:spcBef>
            </a:pPr>
            <a:r>
              <a:rPr lang="en-US" sz="2000" b="1" cap="small" dirty="0">
                <a:solidFill>
                  <a:srgbClr val="1F4E79"/>
                </a:solidFill>
                <a:latin typeface="Arial Narrow" panose="020B0604020202020204" pitchFamily="34" charset="0"/>
                <a:cs typeface="Arial Narrow" panose="020B0604020202020204" pitchFamily="34" charset="0"/>
              </a:rPr>
              <a:t>solve for the wind speed and direction that best fits all of the measurements</a:t>
            </a:r>
          </a:p>
        </p:txBody>
      </p:sp>
      <p:grpSp>
        <p:nvGrpSpPr>
          <p:cNvPr id="98" name="Group 97">
            <a:extLst>
              <a:ext uri="{FF2B5EF4-FFF2-40B4-BE49-F238E27FC236}">
                <a16:creationId xmlns:a16="http://schemas.microsoft.com/office/drawing/2014/main" id="{8AF70753-04EA-3E45-94E3-0E7EF7B337AF}"/>
              </a:ext>
            </a:extLst>
          </p:cNvPr>
          <p:cNvGrpSpPr/>
          <p:nvPr/>
        </p:nvGrpSpPr>
        <p:grpSpPr>
          <a:xfrm>
            <a:off x="1381724" y="2110504"/>
            <a:ext cx="3193112" cy="3299945"/>
            <a:chOff x="1372701" y="1569972"/>
            <a:chExt cx="3543176" cy="3661721"/>
          </a:xfrm>
        </p:grpSpPr>
        <p:grpSp>
          <p:nvGrpSpPr>
            <p:cNvPr id="97" name="Group 96">
              <a:extLst>
                <a:ext uri="{FF2B5EF4-FFF2-40B4-BE49-F238E27FC236}">
                  <a16:creationId xmlns:a16="http://schemas.microsoft.com/office/drawing/2014/main" id="{BE8F0900-C1E9-8146-868A-D3FA4D4CD334}"/>
                </a:ext>
              </a:extLst>
            </p:cNvPr>
            <p:cNvGrpSpPr/>
            <p:nvPr/>
          </p:nvGrpSpPr>
          <p:grpSpPr>
            <a:xfrm>
              <a:off x="1372701" y="1569972"/>
              <a:ext cx="3543176" cy="3661721"/>
              <a:chOff x="1638530" y="2140480"/>
              <a:chExt cx="3543176" cy="3661721"/>
            </a:xfrm>
          </p:grpSpPr>
          <p:grpSp>
            <p:nvGrpSpPr>
              <p:cNvPr id="66" name="Group 65">
                <a:extLst>
                  <a:ext uri="{FF2B5EF4-FFF2-40B4-BE49-F238E27FC236}">
                    <a16:creationId xmlns:a16="http://schemas.microsoft.com/office/drawing/2014/main" id="{699225F5-0748-DD4C-AAE7-C4D518916AA0}"/>
                  </a:ext>
                </a:extLst>
              </p:cNvPr>
              <p:cNvGrpSpPr/>
              <p:nvPr/>
            </p:nvGrpSpPr>
            <p:grpSpPr>
              <a:xfrm>
                <a:off x="1638530" y="2140480"/>
                <a:ext cx="3543176" cy="3661721"/>
                <a:chOff x="1638530" y="2140480"/>
                <a:chExt cx="3543176" cy="3661721"/>
              </a:xfrm>
            </p:grpSpPr>
            <p:grpSp>
              <p:nvGrpSpPr>
                <p:cNvPr id="50" name="Group 49">
                  <a:extLst>
                    <a:ext uri="{FF2B5EF4-FFF2-40B4-BE49-F238E27FC236}">
                      <a16:creationId xmlns:a16="http://schemas.microsoft.com/office/drawing/2014/main" id="{E96700F6-C3F6-BC41-B78B-27745228D4A0}"/>
                    </a:ext>
                  </a:extLst>
                </p:cNvPr>
                <p:cNvGrpSpPr/>
                <p:nvPr/>
              </p:nvGrpSpPr>
              <p:grpSpPr>
                <a:xfrm>
                  <a:off x="1638530" y="2140480"/>
                  <a:ext cx="3543176" cy="3661721"/>
                  <a:chOff x="2112663" y="2158348"/>
                  <a:chExt cx="3543176" cy="3661721"/>
                </a:xfrm>
              </p:grpSpPr>
              <p:pic>
                <p:nvPicPr>
                  <p:cNvPr id="26" name="Picture 25">
                    <a:extLst>
                      <a:ext uri="{FF2B5EF4-FFF2-40B4-BE49-F238E27FC236}">
                        <a16:creationId xmlns:a16="http://schemas.microsoft.com/office/drawing/2014/main" id="{9B58ACE6-61DC-7B46-B2C5-3B8233C087CF}"/>
                      </a:ext>
                    </a:extLst>
                  </p:cNvPr>
                  <p:cNvPicPr>
                    <a:picLocks noChangeAspect="1"/>
                  </p:cNvPicPr>
                  <p:nvPr/>
                </p:nvPicPr>
                <p:blipFill>
                  <a:blip r:embed="rId5"/>
                  <a:stretch>
                    <a:fillRect/>
                  </a:stretch>
                </p:blipFill>
                <p:spPr>
                  <a:xfrm>
                    <a:off x="2112663" y="2158348"/>
                    <a:ext cx="3543176" cy="3661721"/>
                  </a:xfrm>
                  <a:prstGeom prst="rect">
                    <a:avLst/>
                  </a:prstGeom>
                </p:spPr>
              </p:pic>
              <p:sp>
                <p:nvSpPr>
                  <p:cNvPr id="45" name="Freeform 44">
                    <a:extLst>
                      <a:ext uri="{FF2B5EF4-FFF2-40B4-BE49-F238E27FC236}">
                        <a16:creationId xmlns:a16="http://schemas.microsoft.com/office/drawing/2014/main" id="{FFD8FFDA-BC54-DC4D-B47A-77162BA1C139}"/>
                      </a:ext>
                    </a:extLst>
                  </p:cNvPr>
                  <p:cNvSpPr/>
                  <p:nvPr/>
                </p:nvSpPr>
                <p:spPr>
                  <a:xfrm>
                    <a:off x="3627322" y="4765780"/>
                    <a:ext cx="654008" cy="1041568"/>
                  </a:xfrm>
                  <a:custGeom>
                    <a:avLst/>
                    <a:gdLst>
                      <a:gd name="connsiteX0" fmla="*/ 0 w 654008"/>
                      <a:gd name="connsiteY0" fmla="*/ 0 h 1041568"/>
                      <a:gd name="connsiteX1" fmla="*/ 654008 w 654008"/>
                      <a:gd name="connsiteY1" fmla="*/ 968901 h 1041568"/>
                      <a:gd name="connsiteX2" fmla="*/ 599507 w 654008"/>
                      <a:gd name="connsiteY2" fmla="*/ 1041568 h 1041568"/>
                      <a:gd name="connsiteX3" fmla="*/ 484450 w 654008"/>
                      <a:gd name="connsiteY3" fmla="*/ 1035513 h 1041568"/>
                      <a:gd name="connsiteX4" fmla="*/ 0 w 654008"/>
                      <a:gd name="connsiteY4" fmla="*/ 0 h 104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08" h="1041568">
                        <a:moveTo>
                          <a:pt x="0" y="0"/>
                        </a:moveTo>
                        <a:lnTo>
                          <a:pt x="654008" y="968901"/>
                        </a:lnTo>
                        <a:lnTo>
                          <a:pt x="599507" y="1041568"/>
                        </a:lnTo>
                        <a:lnTo>
                          <a:pt x="484450" y="1035513"/>
                        </a:lnTo>
                        <a:lnTo>
                          <a:pt x="0" y="0"/>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a:extLst>
                      <a:ext uri="{FF2B5EF4-FFF2-40B4-BE49-F238E27FC236}">
                        <a16:creationId xmlns:a16="http://schemas.microsoft.com/office/drawing/2014/main" id="{D1B54612-6A01-CF47-AB90-36BE67B71E08}"/>
                      </a:ext>
                    </a:extLst>
                  </p:cNvPr>
                  <p:cNvSpPr/>
                  <p:nvPr/>
                </p:nvSpPr>
                <p:spPr>
                  <a:xfrm>
                    <a:off x="2634199" y="4469054"/>
                    <a:ext cx="1925690" cy="545007"/>
                  </a:xfrm>
                  <a:custGeom>
                    <a:avLst/>
                    <a:gdLst>
                      <a:gd name="connsiteX0" fmla="*/ 1925690 w 1925690"/>
                      <a:gd name="connsiteY0" fmla="*/ 363338 h 545007"/>
                      <a:gd name="connsiteX1" fmla="*/ 0 w 1925690"/>
                      <a:gd name="connsiteY1" fmla="*/ 133224 h 545007"/>
                      <a:gd name="connsiteX2" fmla="*/ 96890 w 1925690"/>
                      <a:gd name="connsiteY2" fmla="*/ 0 h 545007"/>
                      <a:gd name="connsiteX3" fmla="*/ 1877245 w 1925690"/>
                      <a:gd name="connsiteY3" fmla="*/ 545007 h 545007"/>
                      <a:gd name="connsiteX4" fmla="*/ 1925690 w 1925690"/>
                      <a:gd name="connsiteY4" fmla="*/ 363338 h 54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690" h="545007">
                        <a:moveTo>
                          <a:pt x="1925690" y="363338"/>
                        </a:moveTo>
                        <a:lnTo>
                          <a:pt x="0" y="133224"/>
                        </a:lnTo>
                        <a:lnTo>
                          <a:pt x="96890" y="0"/>
                        </a:lnTo>
                        <a:lnTo>
                          <a:pt x="1877245" y="545007"/>
                        </a:lnTo>
                        <a:lnTo>
                          <a:pt x="1925690" y="363338"/>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802798CA-F326-BD47-AEB5-B4BF0759928A}"/>
                      </a:ext>
                    </a:extLst>
                  </p:cNvPr>
                  <p:cNvSpPr/>
                  <p:nvPr/>
                </p:nvSpPr>
                <p:spPr>
                  <a:xfrm>
                    <a:off x="3603099" y="4275274"/>
                    <a:ext cx="1162681" cy="460228"/>
                  </a:xfrm>
                  <a:custGeom>
                    <a:avLst/>
                    <a:gdLst>
                      <a:gd name="connsiteX0" fmla="*/ 0 w 1162681"/>
                      <a:gd name="connsiteY0" fmla="*/ 460228 h 460228"/>
                      <a:gd name="connsiteX1" fmla="*/ 1162681 w 1162681"/>
                      <a:gd name="connsiteY1" fmla="*/ 0 h 460228"/>
                      <a:gd name="connsiteX2" fmla="*/ 1108180 w 1162681"/>
                      <a:gd name="connsiteY2" fmla="*/ 169558 h 460228"/>
                      <a:gd name="connsiteX3" fmla="*/ 0 w 1162681"/>
                      <a:gd name="connsiteY3" fmla="*/ 460228 h 460228"/>
                    </a:gdLst>
                    <a:ahLst/>
                    <a:cxnLst>
                      <a:cxn ang="0">
                        <a:pos x="connsiteX0" y="connsiteY0"/>
                      </a:cxn>
                      <a:cxn ang="0">
                        <a:pos x="connsiteX1" y="connsiteY1"/>
                      </a:cxn>
                      <a:cxn ang="0">
                        <a:pos x="connsiteX2" y="connsiteY2"/>
                      </a:cxn>
                      <a:cxn ang="0">
                        <a:pos x="connsiteX3" y="connsiteY3"/>
                      </a:cxn>
                    </a:cxnLst>
                    <a:rect l="l" t="t" r="r" b="b"/>
                    <a:pathLst>
                      <a:path w="1162681" h="460228">
                        <a:moveTo>
                          <a:pt x="0" y="460228"/>
                        </a:moveTo>
                        <a:lnTo>
                          <a:pt x="1162681" y="0"/>
                        </a:lnTo>
                        <a:lnTo>
                          <a:pt x="1108180" y="169558"/>
                        </a:lnTo>
                        <a:lnTo>
                          <a:pt x="0" y="460228"/>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92A0F44-77F2-CD4E-958C-E0CCD7648E0E}"/>
                      </a:ext>
                    </a:extLst>
                  </p:cNvPr>
                  <p:cNvSpPr txBox="1"/>
                  <p:nvPr/>
                </p:nvSpPr>
                <p:spPr>
                  <a:xfrm>
                    <a:off x="4395896" y="3878088"/>
                    <a:ext cx="412292" cy="222240"/>
                  </a:xfrm>
                  <a:prstGeom prst="rect">
                    <a:avLst/>
                  </a:prstGeom>
                  <a:noFill/>
                </p:spPr>
                <p:txBody>
                  <a:bodyPr wrap="none" rtlCol="0">
                    <a:spAutoFit/>
                  </a:bodyPr>
                  <a:lstStyle/>
                  <a:p>
                    <a:pPr algn="r">
                      <a:lnSpc>
                        <a:spcPts val="1040"/>
                      </a:lnSpc>
                    </a:pPr>
                    <a:r>
                      <a:rPr lang="en-US" sz="998" b="1" dirty="0">
                        <a:solidFill>
                          <a:schemeClr val="bg1"/>
                        </a:solidFill>
                        <a:latin typeface="Arial Black" panose="020B0604020202020204" pitchFamily="34" charset="0"/>
                        <a:cs typeface="Arial Black" panose="020B0604020202020204" pitchFamily="34" charset="0"/>
                      </a:rPr>
                      <a:t>45</a:t>
                    </a:r>
                    <a:r>
                      <a:rPr lang="en-US" sz="998" b="1" baseline="30000" dirty="0">
                        <a:solidFill>
                          <a:schemeClr val="bg1"/>
                        </a:solidFill>
                        <a:latin typeface="Arial Black" panose="020B0604020202020204" pitchFamily="34" charset="0"/>
                        <a:cs typeface="Arial Black" panose="020B0604020202020204" pitchFamily="34" charset="0"/>
                      </a:rPr>
                      <a:t>o</a:t>
                    </a:r>
                  </a:p>
                </p:txBody>
              </p:sp>
              <p:sp>
                <p:nvSpPr>
                  <p:cNvPr id="28" name="TextBox 27">
                    <a:extLst>
                      <a:ext uri="{FF2B5EF4-FFF2-40B4-BE49-F238E27FC236}">
                        <a16:creationId xmlns:a16="http://schemas.microsoft.com/office/drawing/2014/main" id="{64308DD6-C3F3-6540-AB4B-03BEBCE45749}"/>
                      </a:ext>
                    </a:extLst>
                  </p:cNvPr>
                  <p:cNvSpPr txBox="1"/>
                  <p:nvPr/>
                </p:nvSpPr>
                <p:spPr>
                  <a:xfrm>
                    <a:off x="4395896" y="4502181"/>
                    <a:ext cx="412292" cy="222240"/>
                  </a:xfrm>
                  <a:prstGeom prst="rect">
                    <a:avLst/>
                  </a:prstGeom>
                  <a:noFill/>
                </p:spPr>
                <p:txBody>
                  <a:bodyPr wrap="none" rtlCol="0">
                    <a:spAutoFit/>
                  </a:bodyPr>
                  <a:lstStyle/>
                  <a:p>
                    <a:pPr algn="r">
                      <a:lnSpc>
                        <a:spcPts val="1040"/>
                      </a:lnSpc>
                    </a:pPr>
                    <a:r>
                      <a:rPr lang="en-US" sz="998" b="1" dirty="0">
                        <a:solidFill>
                          <a:schemeClr val="bg1"/>
                        </a:solidFill>
                        <a:latin typeface="Arial Black" panose="020B0604020202020204" pitchFamily="34" charset="0"/>
                        <a:cs typeface="Arial Black" panose="020B0604020202020204" pitchFamily="34" charset="0"/>
                      </a:rPr>
                      <a:t>90</a:t>
                    </a:r>
                    <a:r>
                      <a:rPr lang="en-US" sz="998" b="1" baseline="30000" dirty="0">
                        <a:solidFill>
                          <a:schemeClr val="bg1"/>
                        </a:solidFill>
                        <a:latin typeface="Arial Black" panose="020B0604020202020204" pitchFamily="34" charset="0"/>
                        <a:cs typeface="Arial Black" panose="020B0604020202020204" pitchFamily="34" charset="0"/>
                      </a:rPr>
                      <a:t>o</a:t>
                    </a:r>
                  </a:p>
                </p:txBody>
              </p:sp>
              <p:sp>
                <p:nvSpPr>
                  <p:cNvPr id="29" name="TextBox 28">
                    <a:extLst>
                      <a:ext uri="{FF2B5EF4-FFF2-40B4-BE49-F238E27FC236}">
                        <a16:creationId xmlns:a16="http://schemas.microsoft.com/office/drawing/2014/main" id="{7AACC9D1-2981-794A-BE23-9E02BEEE8623}"/>
                      </a:ext>
                    </a:extLst>
                  </p:cNvPr>
                  <p:cNvSpPr txBox="1"/>
                  <p:nvPr/>
                </p:nvSpPr>
                <p:spPr>
                  <a:xfrm>
                    <a:off x="4016520" y="5050005"/>
                    <a:ext cx="497252" cy="222240"/>
                  </a:xfrm>
                  <a:prstGeom prst="rect">
                    <a:avLst/>
                  </a:prstGeom>
                  <a:noFill/>
                </p:spPr>
                <p:txBody>
                  <a:bodyPr wrap="none" rtlCol="0">
                    <a:spAutoFit/>
                  </a:bodyPr>
                  <a:lstStyle/>
                  <a:p>
                    <a:pPr algn="r">
                      <a:lnSpc>
                        <a:spcPts val="1040"/>
                      </a:lnSpc>
                    </a:pPr>
                    <a:r>
                      <a:rPr lang="en-US" sz="998" b="1" dirty="0">
                        <a:solidFill>
                          <a:schemeClr val="bg1"/>
                        </a:solidFill>
                        <a:latin typeface="Arial Black" panose="020B0604020202020204" pitchFamily="34" charset="0"/>
                        <a:cs typeface="Arial Black" panose="020B0604020202020204" pitchFamily="34" charset="0"/>
                      </a:rPr>
                      <a:t>135</a:t>
                    </a:r>
                    <a:r>
                      <a:rPr lang="en-US" sz="998" b="1" baseline="30000" dirty="0">
                        <a:solidFill>
                          <a:schemeClr val="bg1"/>
                        </a:solidFill>
                        <a:latin typeface="Arial Black" panose="020B0604020202020204" pitchFamily="34" charset="0"/>
                        <a:cs typeface="Arial Black" panose="020B0604020202020204" pitchFamily="34" charset="0"/>
                      </a:rPr>
                      <a:t>o</a:t>
                    </a:r>
                  </a:p>
                </p:txBody>
              </p:sp>
              <p:cxnSp>
                <p:nvCxnSpPr>
                  <p:cNvPr id="40" name="Straight Arrow Connector 39">
                    <a:extLst>
                      <a:ext uri="{FF2B5EF4-FFF2-40B4-BE49-F238E27FC236}">
                        <a16:creationId xmlns:a16="http://schemas.microsoft.com/office/drawing/2014/main" id="{4C829883-550F-3D43-911E-136C0152AEE1}"/>
                      </a:ext>
                    </a:extLst>
                  </p:cNvPr>
                  <p:cNvCxnSpPr>
                    <a:cxnSpLocks/>
                  </p:cNvCxnSpPr>
                  <p:nvPr/>
                </p:nvCxnSpPr>
                <p:spPr>
                  <a:xfrm flipV="1">
                    <a:off x="3158067" y="3647299"/>
                    <a:ext cx="1176869" cy="1783164"/>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B18AA578-69BB-E849-90E7-EF1C9A67E408}"/>
                      </a:ext>
                    </a:extLst>
                  </p:cNvPr>
                  <p:cNvSpPr/>
                  <p:nvPr/>
                </p:nvSpPr>
                <p:spPr>
                  <a:xfrm>
                    <a:off x="3118649" y="3960381"/>
                    <a:ext cx="454173" cy="744843"/>
                  </a:xfrm>
                  <a:custGeom>
                    <a:avLst/>
                    <a:gdLst>
                      <a:gd name="connsiteX0" fmla="*/ 121113 w 454173"/>
                      <a:gd name="connsiteY0" fmla="*/ 0 h 744843"/>
                      <a:gd name="connsiteX1" fmla="*/ 0 w 454173"/>
                      <a:gd name="connsiteY1" fmla="*/ 127169 h 744843"/>
                      <a:gd name="connsiteX2" fmla="*/ 454173 w 454173"/>
                      <a:gd name="connsiteY2" fmla="*/ 744843 h 744843"/>
                      <a:gd name="connsiteX3" fmla="*/ 121113 w 454173"/>
                      <a:gd name="connsiteY3" fmla="*/ 0 h 744843"/>
                    </a:gdLst>
                    <a:ahLst/>
                    <a:cxnLst>
                      <a:cxn ang="0">
                        <a:pos x="connsiteX0" y="connsiteY0"/>
                      </a:cxn>
                      <a:cxn ang="0">
                        <a:pos x="connsiteX1" y="connsiteY1"/>
                      </a:cxn>
                      <a:cxn ang="0">
                        <a:pos x="connsiteX2" y="connsiteY2"/>
                      </a:cxn>
                      <a:cxn ang="0">
                        <a:pos x="connsiteX3" y="connsiteY3"/>
                      </a:cxn>
                    </a:cxnLst>
                    <a:rect l="l" t="t" r="r" b="b"/>
                    <a:pathLst>
                      <a:path w="454173" h="744843">
                        <a:moveTo>
                          <a:pt x="121113" y="0"/>
                        </a:moveTo>
                        <a:lnTo>
                          <a:pt x="0" y="127169"/>
                        </a:lnTo>
                        <a:lnTo>
                          <a:pt x="454173" y="744843"/>
                        </a:lnTo>
                        <a:lnTo>
                          <a:pt x="121113" y="0"/>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a:extLst>
                      <a:ext uri="{FF2B5EF4-FFF2-40B4-BE49-F238E27FC236}">
                        <a16:creationId xmlns:a16="http://schemas.microsoft.com/office/drawing/2014/main" id="{322A6C22-28F3-E146-9B36-DF6909E0C65E}"/>
                      </a:ext>
                    </a:extLst>
                  </p:cNvPr>
                  <p:cNvSpPr/>
                  <p:nvPr/>
                </p:nvSpPr>
                <p:spPr>
                  <a:xfrm>
                    <a:off x="2137637" y="4723391"/>
                    <a:ext cx="1453351" cy="563173"/>
                  </a:xfrm>
                  <a:custGeom>
                    <a:avLst/>
                    <a:gdLst>
                      <a:gd name="connsiteX0" fmla="*/ 1453351 w 1453351"/>
                      <a:gd name="connsiteY0" fmla="*/ 0 h 563173"/>
                      <a:gd name="connsiteX1" fmla="*/ 72668 w 1453351"/>
                      <a:gd name="connsiteY1" fmla="*/ 387560 h 563173"/>
                      <a:gd name="connsiteX2" fmla="*/ 0 w 1453351"/>
                      <a:gd name="connsiteY2" fmla="*/ 484450 h 563173"/>
                      <a:gd name="connsiteX3" fmla="*/ 6056 w 1453351"/>
                      <a:gd name="connsiteY3" fmla="*/ 563173 h 563173"/>
                      <a:gd name="connsiteX4" fmla="*/ 1453351 w 1453351"/>
                      <a:gd name="connsiteY4" fmla="*/ 0 h 56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351" h="563173">
                        <a:moveTo>
                          <a:pt x="1453351" y="0"/>
                        </a:moveTo>
                        <a:lnTo>
                          <a:pt x="72668" y="387560"/>
                        </a:lnTo>
                        <a:lnTo>
                          <a:pt x="0" y="484450"/>
                        </a:lnTo>
                        <a:lnTo>
                          <a:pt x="6056" y="563173"/>
                        </a:lnTo>
                        <a:lnTo>
                          <a:pt x="1453351" y="0"/>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Up Arrow 48">
                    <a:extLst>
                      <a:ext uri="{FF2B5EF4-FFF2-40B4-BE49-F238E27FC236}">
                        <a16:creationId xmlns:a16="http://schemas.microsoft.com/office/drawing/2014/main" id="{B898339F-E812-CA4D-B7BA-8D37635F89F1}"/>
                      </a:ext>
                    </a:extLst>
                  </p:cNvPr>
                  <p:cNvSpPr/>
                  <p:nvPr/>
                </p:nvSpPr>
                <p:spPr>
                  <a:xfrm rot="2424494">
                    <a:off x="3914492" y="2279898"/>
                    <a:ext cx="403833" cy="387947"/>
                  </a:xfrm>
                  <a:prstGeom prst="upArrow">
                    <a:avLst>
                      <a:gd name="adj1" fmla="val 50000"/>
                      <a:gd name="adj2" fmla="val 6135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Up Arrow 51">
                  <a:extLst>
                    <a:ext uri="{FF2B5EF4-FFF2-40B4-BE49-F238E27FC236}">
                      <a16:creationId xmlns:a16="http://schemas.microsoft.com/office/drawing/2014/main" id="{820640FD-7428-EA45-AE5D-3D9984EE2997}"/>
                    </a:ext>
                  </a:extLst>
                </p:cNvPr>
                <p:cNvSpPr/>
                <p:nvPr/>
              </p:nvSpPr>
              <p:spPr>
                <a:xfrm rot="2006420">
                  <a:off x="3062952" y="3370418"/>
                  <a:ext cx="418237" cy="2230636"/>
                </a:xfrm>
                <a:prstGeom prst="upArrow">
                  <a:avLst>
                    <a:gd name="adj1" fmla="val 50000"/>
                    <a:gd name="adj2" fmla="val 7874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D5285520-4847-C84A-A0D7-C6E126C893F0}"/>
                    </a:ext>
                  </a:extLst>
                </p:cNvPr>
                <p:cNvGrpSpPr/>
                <p:nvPr/>
              </p:nvGrpSpPr>
              <p:grpSpPr>
                <a:xfrm>
                  <a:off x="2309840" y="3674383"/>
                  <a:ext cx="1870625" cy="1869152"/>
                  <a:chOff x="2309840" y="3653758"/>
                  <a:chExt cx="1870625" cy="1869152"/>
                </a:xfrm>
              </p:grpSpPr>
              <p:grpSp>
                <p:nvGrpSpPr>
                  <p:cNvPr id="61" name="Group 60">
                    <a:extLst>
                      <a:ext uri="{FF2B5EF4-FFF2-40B4-BE49-F238E27FC236}">
                        <a16:creationId xmlns:a16="http://schemas.microsoft.com/office/drawing/2014/main" id="{60E6FED6-5215-3D40-940C-5651FA9F28CA}"/>
                      </a:ext>
                    </a:extLst>
                  </p:cNvPr>
                  <p:cNvGrpSpPr/>
                  <p:nvPr/>
                </p:nvGrpSpPr>
                <p:grpSpPr>
                  <a:xfrm>
                    <a:off x="2309840" y="3653759"/>
                    <a:ext cx="1869151" cy="1869151"/>
                    <a:chOff x="2309840" y="3653759"/>
                    <a:chExt cx="1869151" cy="1869151"/>
                  </a:xfrm>
                </p:grpSpPr>
                <p:sp>
                  <p:nvSpPr>
                    <p:cNvPr id="58" name="Arc 57">
                      <a:extLst>
                        <a:ext uri="{FF2B5EF4-FFF2-40B4-BE49-F238E27FC236}">
                          <a16:creationId xmlns:a16="http://schemas.microsoft.com/office/drawing/2014/main" id="{60709FF4-D5F3-4B43-A953-64D9AD06DAA8}"/>
                        </a:ext>
                      </a:extLst>
                    </p:cNvPr>
                    <p:cNvSpPr/>
                    <p:nvPr/>
                  </p:nvSpPr>
                  <p:spPr>
                    <a:xfrm rot="1980000">
                      <a:off x="2563111" y="4011495"/>
                      <a:ext cx="1242471" cy="1242471"/>
                    </a:xfrm>
                    <a:prstGeom prst="arc">
                      <a:avLst>
                        <a:gd name="adj1" fmla="val 16200000"/>
                        <a:gd name="adj2" fmla="val 2040370"/>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Arc 58">
                      <a:extLst>
                        <a:ext uri="{FF2B5EF4-FFF2-40B4-BE49-F238E27FC236}">
                          <a16:creationId xmlns:a16="http://schemas.microsoft.com/office/drawing/2014/main" id="{C9851774-99A0-434A-B0FC-17A09C8798A9}"/>
                        </a:ext>
                      </a:extLst>
                    </p:cNvPr>
                    <p:cNvSpPr/>
                    <p:nvPr/>
                  </p:nvSpPr>
                  <p:spPr>
                    <a:xfrm rot="1980000">
                      <a:off x="2319881" y="3814333"/>
                      <a:ext cx="1676877" cy="1676877"/>
                    </a:xfrm>
                    <a:prstGeom prst="arc">
                      <a:avLst>
                        <a:gd name="adj1" fmla="val 16200000"/>
                        <a:gd name="adj2" fmla="val 20456165"/>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Arc 59">
                      <a:extLst>
                        <a:ext uri="{FF2B5EF4-FFF2-40B4-BE49-F238E27FC236}">
                          <a16:creationId xmlns:a16="http://schemas.microsoft.com/office/drawing/2014/main" id="{D3885BCB-AA9A-B748-8C48-807C471A5951}"/>
                        </a:ext>
                      </a:extLst>
                    </p:cNvPr>
                    <p:cNvSpPr/>
                    <p:nvPr/>
                  </p:nvSpPr>
                  <p:spPr>
                    <a:xfrm rot="1980000">
                      <a:off x="2309840" y="3653759"/>
                      <a:ext cx="1869151" cy="1869151"/>
                    </a:xfrm>
                    <a:prstGeom prst="arc">
                      <a:avLst>
                        <a:gd name="adj1" fmla="val 16200000"/>
                        <a:gd name="adj2" fmla="val 18744748"/>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33327392-227F-8946-8CAA-4DFF7F53C82C}"/>
                      </a:ext>
                    </a:extLst>
                  </p:cNvPr>
                  <p:cNvGrpSpPr/>
                  <p:nvPr/>
                </p:nvGrpSpPr>
                <p:grpSpPr>
                  <a:xfrm>
                    <a:off x="2311314" y="3653758"/>
                    <a:ext cx="1869151" cy="1869151"/>
                    <a:chOff x="2668490" y="3806159"/>
                    <a:chExt cx="1869151" cy="1869151"/>
                  </a:xfrm>
                </p:grpSpPr>
                <p:sp>
                  <p:nvSpPr>
                    <p:cNvPr id="54" name="Arc 53">
                      <a:extLst>
                        <a:ext uri="{FF2B5EF4-FFF2-40B4-BE49-F238E27FC236}">
                          <a16:creationId xmlns:a16="http://schemas.microsoft.com/office/drawing/2014/main" id="{BD544E21-8D86-9A42-9309-60123F08AB41}"/>
                        </a:ext>
                      </a:extLst>
                    </p:cNvPr>
                    <p:cNvSpPr/>
                    <p:nvPr/>
                  </p:nvSpPr>
                  <p:spPr>
                    <a:xfrm rot="1980000">
                      <a:off x="2921761" y="4163895"/>
                      <a:ext cx="1242471" cy="1242471"/>
                    </a:xfrm>
                    <a:prstGeom prst="arc">
                      <a:avLst>
                        <a:gd name="adj1" fmla="val 16200000"/>
                        <a:gd name="adj2" fmla="val 2040370"/>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Arc 54">
                      <a:extLst>
                        <a:ext uri="{FF2B5EF4-FFF2-40B4-BE49-F238E27FC236}">
                          <a16:creationId xmlns:a16="http://schemas.microsoft.com/office/drawing/2014/main" id="{14143794-590A-AF44-8FB7-0658445AF33C}"/>
                        </a:ext>
                      </a:extLst>
                    </p:cNvPr>
                    <p:cNvSpPr/>
                    <p:nvPr/>
                  </p:nvSpPr>
                  <p:spPr>
                    <a:xfrm rot="1980000">
                      <a:off x="2678531" y="3966733"/>
                      <a:ext cx="1676877" cy="1676877"/>
                    </a:xfrm>
                    <a:prstGeom prst="arc">
                      <a:avLst>
                        <a:gd name="adj1" fmla="val 16200000"/>
                        <a:gd name="adj2" fmla="val 20456165"/>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Arc 55">
                      <a:extLst>
                        <a:ext uri="{FF2B5EF4-FFF2-40B4-BE49-F238E27FC236}">
                          <a16:creationId xmlns:a16="http://schemas.microsoft.com/office/drawing/2014/main" id="{FB526B86-D906-2A45-8729-BABE4FC0D70B}"/>
                        </a:ext>
                      </a:extLst>
                    </p:cNvPr>
                    <p:cNvSpPr/>
                    <p:nvPr/>
                  </p:nvSpPr>
                  <p:spPr>
                    <a:xfrm rot="1980000">
                      <a:off x="2668490" y="3806159"/>
                      <a:ext cx="1869151" cy="1869151"/>
                    </a:xfrm>
                    <a:prstGeom prst="arc">
                      <a:avLst>
                        <a:gd name="adj1" fmla="val 16200000"/>
                        <a:gd name="adj2" fmla="val 18744748"/>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64" name="Straight Connector 63">
                  <a:extLst>
                    <a:ext uri="{FF2B5EF4-FFF2-40B4-BE49-F238E27FC236}">
                      <a16:creationId xmlns:a16="http://schemas.microsoft.com/office/drawing/2014/main" id="{BBB23A1C-7F12-394E-9635-FFEBDE7E7678}"/>
                    </a:ext>
                  </a:extLst>
                </p:cNvPr>
                <p:cNvCxnSpPr>
                  <a:cxnSpLocks/>
                </p:cNvCxnSpPr>
                <p:nvPr/>
              </p:nvCxnSpPr>
              <p:spPr>
                <a:xfrm flipH="1">
                  <a:off x="3399544" y="3753468"/>
                  <a:ext cx="374179" cy="540841"/>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B027DF5-8009-1C4B-8861-AF0022F2CD54}"/>
                    </a:ext>
                  </a:extLst>
                </p:cNvPr>
                <p:cNvSpPr txBox="1"/>
                <p:nvPr/>
              </p:nvSpPr>
              <p:spPr>
                <a:xfrm rot="18273218">
                  <a:off x="2444562" y="4502575"/>
                  <a:ext cx="138211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satellite track</a:t>
                  </a:r>
                </a:p>
              </p:txBody>
            </p:sp>
          </p:grpSp>
          <p:cxnSp>
            <p:nvCxnSpPr>
              <p:cNvPr id="69" name="Straight Arrow Connector 68">
                <a:extLst>
                  <a:ext uri="{FF2B5EF4-FFF2-40B4-BE49-F238E27FC236}">
                    <a16:creationId xmlns:a16="http://schemas.microsoft.com/office/drawing/2014/main" id="{59A4D049-46D1-AB4A-AB23-17035532B323}"/>
                  </a:ext>
                </a:extLst>
              </p:cNvPr>
              <p:cNvCxnSpPr>
                <a:cxnSpLocks/>
              </p:cNvCxnSpPr>
              <p:nvPr/>
            </p:nvCxnSpPr>
            <p:spPr>
              <a:xfrm flipV="1">
                <a:off x="3926886" y="2695964"/>
                <a:ext cx="1023350" cy="740278"/>
              </a:xfrm>
              <a:prstGeom prst="straightConnector1">
                <a:avLst/>
              </a:prstGeom>
              <a:ln w="5715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5C25B161-8377-ED43-9323-0F6111459578}"/>
                </a:ext>
              </a:extLst>
            </p:cNvPr>
            <p:cNvSpPr/>
            <p:nvPr/>
          </p:nvSpPr>
          <p:spPr>
            <a:xfrm rot="19395575">
              <a:off x="3672210" y="2496441"/>
              <a:ext cx="1236236" cy="369332"/>
            </a:xfrm>
            <a:prstGeom prst="rect">
              <a:avLst/>
            </a:prstGeom>
          </p:spPr>
          <p:txBody>
            <a:bodyPr wrap="none">
              <a:spAutoFit/>
            </a:bodyPr>
            <a:lstStyle/>
            <a:p>
              <a:r>
                <a:rPr lang="en-US" b="1" dirty="0">
                  <a:solidFill>
                    <a:schemeClr val="bg1">
                      <a:lumMod val="95000"/>
                    </a:schemeClr>
                  </a:solidFill>
                </a:rPr>
                <a:t>Wind +15</a:t>
              </a:r>
              <a:r>
                <a:rPr lang="en-US" b="1" baseline="30000" dirty="0">
                  <a:solidFill>
                    <a:schemeClr val="bg1">
                      <a:lumMod val="95000"/>
                    </a:schemeClr>
                  </a:solidFill>
                </a:rPr>
                <a:t>o</a:t>
              </a:r>
              <a:r>
                <a:rPr lang="en-US" b="1" dirty="0">
                  <a:solidFill>
                    <a:schemeClr val="bg1">
                      <a:lumMod val="95000"/>
                    </a:schemeClr>
                  </a:solidFill>
                </a:rPr>
                <a:t> </a:t>
              </a:r>
            </a:p>
          </p:txBody>
        </p:sp>
      </p:grpSp>
      <p:grpSp>
        <p:nvGrpSpPr>
          <p:cNvPr id="5" name="Group 4">
            <a:extLst>
              <a:ext uri="{FF2B5EF4-FFF2-40B4-BE49-F238E27FC236}">
                <a16:creationId xmlns:a16="http://schemas.microsoft.com/office/drawing/2014/main" id="{99E919E3-945B-374E-A1C1-C5B671C4ABC1}"/>
              </a:ext>
            </a:extLst>
          </p:cNvPr>
          <p:cNvGrpSpPr/>
          <p:nvPr/>
        </p:nvGrpSpPr>
        <p:grpSpPr>
          <a:xfrm>
            <a:off x="6332812" y="2199375"/>
            <a:ext cx="4299978" cy="3602889"/>
            <a:chOff x="5967052" y="2309103"/>
            <a:chExt cx="4299978" cy="3602889"/>
          </a:xfrm>
        </p:grpSpPr>
        <p:sp>
          <p:nvSpPr>
            <p:cNvPr id="63" name="Rounded Rectangle 62">
              <a:extLst>
                <a:ext uri="{FF2B5EF4-FFF2-40B4-BE49-F238E27FC236}">
                  <a16:creationId xmlns:a16="http://schemas.microsoft.com/office/drawing/2014/main" id="{88D207DA-AFC2-DC48-B78F-4E6CF3B41716}"/>
                </a:ext>
              </a:extLst>
            </p:cNvPr>
            <p:cNvSpPr/>
            <p:nvPr/>
          </p:nvSpPr>
          <p:spPr>
            <a:xfrm>
              <a:off x="5967052" y="2751884"/>
              <a:ext cx="4299978" cy="3160107"/>
            </a:xfrm>
            <a:prstGeom prst="roundRect">
              <a:avLst>
                <a:gd name="adj" fmla="val 5150"/>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E81DFD27-93A3-8C42-BE69-9F705348D42C}"/>
                </a:ext>
              </a:extLst>
            </p:cNvPr>
            <p:cNvGrpSpPr/>
            <p:nvPr/>
          </p:nvGrpSpPr>
          <p:grpSpPr>
            <a:xfrm>
              <a:off x="5990737" y="2871561"/>
              <a:ext cx="4148275" cy="3040431"/>
              <a:chOff x="1637558" y="2309013"/>
              <a:chExt cx="4148275" cy="3040431"/>
            </a:xfrm>
          </p:grpSpPr>
          <p:grpSp>
            <p:nvGrpSpPr>
              <p:cNvPr id="74" name="Group 73">
                <a:extLst>
                  <a:ext uri="{FF2B5EF4-FFF2-40B4-BE49-F238E27FC236}">
                    <a16:creationId xmlns:a16="http://schemas.microsoft.com/office/drawing/2014/main" id="{01D6B518-27A4-3E46-B881-AB30A06B6649}"/>
                  </a:ext>
                </a:extLst>
              </p:cNvPr>
              <p:cNvGrpSpPr/>
              <p:nvPr/>
            </p:nvGrpSpPr>
            <p:grpSpPr>
              <a:xfrm>
                <a:off x="1637558" y="2309013"/>
                <a:ext cx="4148275" cy="3040431"/>
                <a:chOff x="-301302" y="2366360"/>
                <a:chExt cx="4573189" cy="3351864"/>
              </a:xfrm>
            </p:grpSpPr>
            <p:pic>
              <p:nvPicPr>
                <p:cNvPr id="81" name="Picture 80" descr="scatter graph.tiff">
                  <a:extLst>
                    <a:ext uri="{FF2B5EF4-FFF2-40B4-BE49-F238E27FC236}">
                      <a16:creationId xmlns:a16="http://schemas.microsoft.com/office/drawing/2014/main" id="{10213DBA-C8AD-7246-880A-D3DE7D797F75}"/>
                    </a:ext>
                  </a:extLst>
                </p:cNvPr>
                <p:cNvPicPr>
                  <a:picLocks noChangeAspect="1"/>
                </p:cNvPicPr>
                <p:nvPr/>
              </p:nvPicPr>
              <p:blipFill rotWithShape="1">
                <a:blip r:embed="rId6">
                  <a:extLst>
                    <a:ext uri="{28A0092B-C50C-407E-A947-70E740481C1C}">
                      <a14:useLocalDpi xmlns:a14="http://schemas.microsoft.com/office/drawing/2010/main"/>
                    </a:ext>
                  </a:extLst>
                </a:blip>
                <a:srcRect l="17387" r="4307" b="9419"/>
                <a:stretch/>
              </p:blipFill>
              <p:spPr>
                <a:xfrm>
                  <a:off x="220102" y="2366360"/>
                  <a:ext cx="3851304" cy="2966893"/>
                </a:xfrm>
                <a:prstGeom prst="rect">
                  <a:avLst/>
                </a:prstGeom>
              </p:spPr>
            </p:pic>
            <p:sp>
              <p:nvSpPr>
                <p:cNvPr id="82" name="TextBox 81">
                  <a:extLst>
                    <a:ext uri="{FF2B5EF4-FFF2-40B4-BE49-F238E27FC236}">
                      <a16:creationId xmlns:a16="http://schemas.microsoft.com/office/drawing/2014/main" id="{6ED7FCB2-2B8D-F641-8A15-FF55B401CAD9}"/>
                    </a:ext>
                  </a:extLst>
                </p:cNvPr>
                <p:cNvSpPr txBox="1"/>
                <p:nvPr/>
              </p:nvSpPr>
              <p:spPr>
                <a:xfrm>
                  <a:off x="423288" y="5400976"/>
                  <a:ext cx="3391609" cy="317248"/>
                </a:xfrm>
                <a:prstGeom prst="rect">
                  <a:avLst/>
                </a:prstGeom>
                <a:noFill/>
              </p:spPr>
              <p:txBody>
                <a:bodyPr wrap="none" rtlCol="0">
                  <a:spAutoFit/>
                </a:bodyPr>
                <a:lstStyle/>
                <a:p>
                  <a:r>
                    <a:rPr lang="en-US" sz="1270" dirty="0">
                      <a:latin typeface="Arial" panose="020B0604020202020204" pitchFamily="34" charset="0"/>
                      <a:cs typeface="Arial" panose="020B0604020202020204" pitchFamily="34" charset="0"/>
                    </a:rPr>
                    <a:t>Pulse direction (</a:t>
                  </a:r>
                  <a:r>
                    <a:rPr lang="en-US" sz="1270" baseline="30000" dirty="0">
                      <a:latin typeface="Arial" panose="020B0604020202020204" pitchFamily="34" charset="0"/>
                      <a:cs typeface="Arial" panose="020B0604020202020204" pitchFamily="34" charset="0"/>
                    </a:rPr>
                    <a:t>o</a:t>
                  </a:r>
                  <a:r>
                    <a:rPr lang="en-US" sz="1270" dirty="0">
                      <a:latin typeface="Arial" panose="020B0604020202020204" pitchFamily="34" charset="0"/>
                      <a:cs typeface="Arial" panose="020B0604020202020204" pitchFamily="34" charset="0"/>
                    </a:rPr>
                    <a:t> from upwind direction)</a:t>
                  </a:r>
                </a:p>
              </p:txBody>
            </p:sp>
            <p:sp>
              <p:nvSpPr>
                <p:cNvPr id="83" name="TextBox 82">
                  <a:extLst>
                    <a:ext uri="{FF2B5EF4-FFF2-40B4-BE49-F238E27FC236}">
                      <a16:creationId xmlns:a16="http://schemas.microsoft.com/office/drawing/2014/main" id="{BAF9764C-FFB3-6044-A52E-AD3CE875E0D4}"/>
                    </a:ext>
                  </a:extLst>
                </p:cNvPr>
                <p:cNvSpPr txBox="1"/>
                <p:nvPr/>
              </p:nvSpPr>
              <p:spPr>
                <a:xfrm>
                  <a:off x="1727022" y="2708954"/>
                  <a:ext cx="776154" cy="317248"/>
                </a:xfrm>
                <a:prstGeom prst="rect">
                  <a:avLst/>
                </a:prstGeom>
                <a:solidFill>
                  <a:schemeClr val="bg1"/>
                </a:solidFill>
              </p:spPr>
              <p:txBody>
                <a:bodyPr wrap="none" rtlCol="0">
                  <a:spAutoFit/>
                </a:bodyPr>
                <a:lstStyle/>
                <a:p>
                  <a:r>
                    <a:rPr lang="en-US" sz="1270" dirty="0">
                      <a:latin typeface="Arial" panose="020B0604020202020204" pitchFamily="34" charset="0"/>
                      <a:cs typeface="Arial" panose="020B0604020202020204" pitchFamily="34" charset="0"/>
                    </a:rPr>
                    <a:t>upwind</a:t>
                  </a:r>
                </a:p>
              </p:txBody>
            </p:sp>
            <p:sp>
              <p:nvSpPr>
                <p:cNvPr id="84" name="TextBox 83">
                  <a:extLst>
                    <a:ext uri="{FF2B5EF4-FFF2-40B4-BE49-F238E27FC236}">
                      <a16:creationId xmlns:a16="http://schemas.microsoft.com/office/drawing/2014/main" id="{68C63CC1-B95A-4A4C-8D80-E648BF2C9EAA}"/>
                    </a:ext>
                  </a:extLst>
                </p:cNvPr>
                <p:cNvSpPr txBox="1"/>
                <p:nvPr/>
              </p:nvSpPr>
              <p:spPr>
                <a:xfrm>
                  <a:off x="2852561" y="3572454"/>
                  <a:ext cx="1419326" cy="317248"/>
                </a:xfrm>
                <a:prstGeom prst="rect">
                  <a:avLst/>
                </a:prstGeom>
                <a:solidFill>
                  <a:schemeClr val="bg1"/>
                </a:solidFill>
              </p:spPr>
              <p:txBody>
                <a:bodyPr wrap="square" rtlCol="0">
                  <a:spAutoFit/>
                </a:bodyPr>
                <a:lstStyle/>
                <a:p>
                  <a:pPr algn="r"/>
                  <a:r>
                    <a:rPr lang="en-US" sz="1270" dirty="0">
                      <a:latin typeface="Arial" panose="020B0604020202020204" pitchFamily="34" charset="0"/>
                      <a:cs typeface="Arial" panose="020B0604020202020204" pitchFamily="34" charset="0"/>
                    </a:rPr>
                    <a:t>downwind</a:t>
                  </a:r>
                </a:p>
              </p:txBody>
            </p:sp>
            <p:sp>
              <p:nvSpPr>
                <p:cNvPr id="85" name="TextBox 84">
                  <a:extLst>
                    <a:ext uri="{FF2B5EF4-FFF2-40B4-BE49-F238E27FC236}">
                      <a16:creationId xmlns:a16="http://schemas.microsoft.com/office/drawing/2014/main" id="{7F1F1000-F769-EE4E-81D3-7B7AE5A0A7AC}"/>
                    </a:ext>
                  </a:extLst>
                </p:cNvPr>
                <p:cNvSpPr txBox="1"/>
                <p:nvPr/>
              </p:nvSpPr>
              <p:spPr>
                <a:xfrm>
                  <a:off x="2726021" y="4588334"/>
                  <a:ext cx="1005890" cy="317248"/>
                </a:xfrm>
                <a:prstGeom prst="rect">
                  <a:avLst/>
                </a:prstGeom>
                <a:solidFill>
                  <a:schemeClr val="bg1"/>
                </a:solidFill>
              </p:spPr>
              <p:txBody>
                <a:bodyPr wrap="none" rtlCol="0">
                  <a:spAutoFit/>
                </a:bodyPr>
                <a:lstStyle/>
                <a:p>
                  <a:r>
                    <a:rPr lang="en-US" sz="1270" dirty="0">
                      <a:latin typeface="Arial" panose="020B0604020202020204" pitchFamily="34" charset="0"/>
                      <a:cs typeface="Arial" panose="020B0604020202020204" pitchFamily="34" charset="0"/>
                    </a:rPr>
                    <a:t>crosswind</a:t>
                  </a:r>
                </a:p>
              </p:txBody>
            </p:sp>
            <p:sp>
              <p:nvSpPr>
                <p:cNvPr id="86" name="TextBox 85">
                  <a:extLst>
                    <a:ext uri="{FF2B5EF4-FFF2-40B4-BE49-F238E27FC236}">
                      <a16:creationId xmlns:a16="http://schemas.microsoft.com/office/drawing/2014/main" id="{CF7A5260-904A-2643-AB51-0901396AAB77}"/>
                    </a:ext>
                  </a:extLst>
                </p:cNvPr>
                <p:cNvSpPr txBox="1"/>
                <p:nvPr/>
              </p:nvSpPr>
              <p:spPr>
                <a:xfrm>
                  <a:off x="426794" y="3589405"/>
                  <a:ext cx="998928" cy="317248"/>
                </a:xfrm>
                <a:prstGeom prst="rect">
                  <a:avLst/>
                </a:prstGeom>
                <a:solidFill>
                  <a:schemeClr val="bg1"/>
                </a:solidFill>
              </p:spPr>
              <p:txBody>
                <a:bodyPr wrap="square" rtlCol="0">
                  <a:spAutoFit/>
                </a:bodyPr>
                <a:lstStyle/>
                <a:p>
                  <a:r>
                    <a:rPr lang="en-US" sz="1270" dirty="0">
                      <a:solidFill>
                        <a:schemeClr val="bg1"/>
                      </a:solidFill>
                      <a:latin typeface="Arial" panose="020B0604020202020204" pitchFamily="34" charset="0"/>
                      <a:cs typeface="Arial" panose="020B0604020202020204" pitchFamily="34" charset="0"/>
                    </a:rPr>
                    <a:t>downwind</a:t>
                  </a:r>
                </a:p>
              </p:txBody>
            </p:sp>
            <p:sp>
              <p:nvSpPr>
                <p:cNvPr id="87" name="TextBox 86">
                  <a:extLst>
                    <a:ext uri="{FF2B5EF4-FFF2-40B4-BE49-F238E27FC236}">
                      <a16:creationId xmlns:a16="http://schemas.microsoft.com/office/drawing/2014/main" id="{3C13C096-98D7-D940-8D45-39BC5616C508}"/>
                    </a:ext>
                  </a:extLst>
                </p:cNvPr>
                <p:cNvSpPr txBox="1"/>
                <p:nvPr/>
              </p:nvSpPr>
              <p:spPr>
                <a:xfrm>
                  <a:off x="609584" y="4622217"/>
                  <a:ext cx="1005890" cy="317248"/>
                </a:xfrm>
                <a:prstGeom prst="rect">
                  <a:avLst/>
                </a:prstGeom>
                <a:solidFill>
                  <a:schemeClr val="bg1"/>
                </a:solidFill>
              </p:spPr>
              <p:txBody>
                <a:bodyPr wrap="none" rtlCol="0">
                  <a:spAutoFit/>
                </a:bodyPr>
                <a:lstStyle/>
                <a:p>
                  <a:r>
                    <a:rPr lang="en-US" sz="1270" dirty="0">
                      <a:latin typeface="Arial" panose="020B0604020202020204" pitchFamily="34" charset="0"/>
                      <a:cs typeface="Arial" panose="020B0604020202020204" pitchFamily="34" charset="0"/>
                    </a:rPr>
                    <a:t>crosswind</a:t>
                  </a:r>
                </a:p>
              </p:txBody>
            </p:sp>
            <p:sp>
              <p:nvSpPr>
                <p:cNvPr id="88" name="TextBox 87">
                  <a:extLst>
                    <a:ext uri="{FF2B5EF4-FFF2-40B4-BE49-F238E27FC236}">
                      <a16:creationId xmlns:a16="http://schemas.microsoft.com/office/drawing/2014/main" id="{0741F6BD-CB12-9F4F-8C08-43160D63B736}"/>
                    </a:ext>
                  </a:extLst>
                </p:cNvPr>
                <p:cNvSpPr txBox="1"/>
                <p:nvPr/>
              </p:nvSpPr>
              <p:spPr>
                <a:xfrm>
                  <a:off x="118536" y="5079320"/>
                  <a:ext cx="565858"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-180</a:t>
                  </a:r>
                </a:p>
              </p:txBody>
            </p:sp>
            <p:sp>
              <p:nvSpPr>
                <p:cNvPr id="89" name="TextBox 88">
                  <a:extLst>
                    <a:ext uri="{FF2B5EF4-FFF2-40B4-BE49-F238E27FC236}">
                      <a16:creationId xmlns:a16="http://schemas.microsoft.com/office/drawing/2014/main" id="{A0C12A4E-8C86-CA46-A3AF-9F801E438B14}"/>
                    </a:ext>
                  </a:extLst>
                </p:cNvPr>
                <p:cNvSpPr txBox="1"/>
                <p:nvPr/>
              </p:nvSpPr>
              <p:spPr>
                <a:xfrm>
                  <a:off x="3640318" y="5079320"/>
                  <a:ext cx="505773"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180</a:t>
                  </a:r>
                </a:p>
              </p:txBody>
            </p:sp>
            <p:sp>
              <p:nvSpPr>
                <p:cNvPr id="90" name="TextBox 89">
                  <a:extLst>
                    <a:ext uri="{FF2B5EF4-FFF2-40B4-BE49-F238E27FC236}">
                      <a16:creationId xmlns:a16="http://schemas.microsoft.com/office/drawing/2014/main" id="{324424EC-0891-494E-8D12-CDBC1B5129D5}"/>
                    </a:ext>
                  </a:extLst>
                </p:cNvPr>
                <p:cNvSpPr txBox="1"/>
                <p:nvPr/>
              </p:nvSpPr>
              <p:spPr>
                <a:xfrm>
                  <a:off x="1354571" y="5079320"/>
                  <a:ext cx="465127"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-60</a:t>
                  </a:r>
                </a:p>
              </p:txBody>
            </p:sp>
            <p:sp>
              <p:nvSpPr>
                <p:cNvPr id="91" name="TextBox 90">
                  <a:extLst>
                    <a:ext uri="{FF2B5EF4-FFF2-40B4-BE49-F238E27FC236}">
                      <a16:creationId xmlns:a16="http://schemas.microsoft.com/office/drawing/2014/main" id="{3BA0C1B8-3862-2843-B09A-BEE4E48F6CA9}"/>
                    </a:ext>
                  </a:extLst>
                </p:cNvPr>
                <p:cNvSpPr txBox="1"/>
                <p:nvPr/>
              </p:nvSpPr>
              <p:spPr>
                <a:xfrm>
                  <a:off x="711184" y="5079320"/>
                  <a:ext cx="565858"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-120</a:t>
                  </a:r>
                </a:p>
              </p:txBody>
            </p:sp>
            <p:sp>
              <p:nvSpPr>
                <p:cNvPr id="92" name="TextBox 91">
                  <a:extLst>
                    <a:ext uri="{FF2B5EF4-FFF2-40B4-BE49-F238E27FC236}">
                      <a16:creationId xmlns:a16="http://schemas.microsoft.com/office/drawing/2014/main" id="{DF7D9B31-D951-EF47-9352-7945DE57FB4A}"/>
                    </a:ext>
                  </a:extLst>
                </p:cNvPr>
                <p:cNvSpPr txBox="1"/>
                <p:nvPr/>
              </p:nvSpPr>
              <p:spPr>
                <a:xfrm>
                  <a:off x="2539809" y="5079320"/>
                  <a:ext cx="405042"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60</a:t>
                  </a:r>
                </a:p>
              </p:txBody>
            </p:sp>
            <p:sp>
              <p:nvSpPr>
                <p:cNvPr id="93" name="TextBox 92">
                  <a:extLst>
                    <a:ext uri="{FF2B5EF4-FFF2-40B4-BE49-F238E27FC236}">
                      <a16:creationId xmlns:a16="http://schemas.microsoft.com/office/drawing/2014/main" id="{153E8EFD-E996-FE44-9568-817DF7681150}"/>
                    </a:ext>
                  </a:extLst>
                </p:cNvPr>
                <p:cNvSpPr txBox="1"/>
                <p:nvPr/>
              </p:nvSpPr>
              <p:spPr>
                <a:xfrm>
                  <a:off x="1998019" y="5079320"/>
                  <a:ext cx="304313"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0</a:t>
                  </a:r>
                </a:p>
              </p:txBody>
            </p:sp>
            <p:sp>
              <p:nvSpPr>
                <p:cNvPr id="94" name="TextBox 93">
                  <a:extLst>
                    <a:ext uri="{FF2B5EF4-FFF2-40B4-BE49-F238E27FC236}">
                      <a16:creationId xmlns:a16="http://schemas.microsoft.com/office/drawing/2014/main" id="{275C001B-FB3C-8E44-B3E9-E17D4CD48536}"/>
                    </a:ext>
                  </a:extLst>
                </p:cNvPr>
                <p:cNvSpPr txBox="1"/>
                <p:nvPr/>
              </p:nvSpPr>
              <p:spPr>
                <a:xfrm>
                  <a:off x="3013851" y="5079320"/>
                  <a:ext cx="505773" cy="317248"/>
                </a:xfrm>
                <a:prstGeom prst="rect">
                  <a:avLst/>
                </a:prstGeom>
                <a:solidFill>
                  <a:srgbClr val="FFFFFF"/>
                </a:solidFill>
              </p:spPr>
              <p:txBody>
                <a:bodyPr wrap="none" rtlCol="0">
                  <a:spAutoFit/>
                </a:bodyPr>
                <a:lstStyle/>
                <a:p>
                  <a:r>
                    <a:rPr lang="en-US" sz="1270" dirty="0">
                      <a:latin typeface="Arial" panose="020B0604020202020204" pitchFamily="34" charset="0"/>
                      <a:cs typeface="Arial" panose="020B0604020202020204" pitchFamily="34" charset="0"/>
                    </a:rPr>
                    <a:t>120</a:t>
                  </a:r>
                </a:p>
              </p:txBody>
            </p:sp>
            <p:sp>
              <p:nvSpPr>
                <p:cNvPr id="95" name="TextBox 94">
                  <a:extLst>
                    <a:ext uri="{FF2B5EF4-FFF2-40B4-BE49-F238E27FC236}">
                      <a16:creationId xmlns:a16="http://schemas.microsoft.com/office/drawing/2014/main" id="{F2F9B813-B26A-D640-8D68-CE94969BC585}"/>
                    </a:ext>
                  </a:extLst>
                </p:cNvPr>
                <p:cNvSpPr txBox="1"/>
                <p:nvPr/>
              </p:nvSpPr>
              <p:spPr>
                <a:xfrm rot="16200000">
                  <a:off x="-1362223" y="3776659"/>
                  <a:ext cx="2439089" cy="317248"/>
                </a:xfrm>
                <a:prstGeom prst="rect">
                  <a:avLst/>
                </a:prstGeom>
                <a:noFill/>
              </p:spPr>
              <p:txBody>
                <a:bodyPr wrap="none" rtlCol="0">
                  <a:spAutoFit/>
                </a:bodyPr>
                <a:lstStyle/>
                <a:p>
                  <a:r>
                    <a:rPr lang="en-US" sz="1270" dirty="0">
                      <a:latin typeface="Arial" panose="020B0604020202020204" pitchFamily="34" charset="0"/>
                      <a:cs typeface="Arial" panose="020B0604020202020204" pitchFamily="34" charset="0"/>
                    </a:rPr>
                    <a:t>Backscatter power (relative)</a:t>
                  </a:r>
                </a:p>
              </p:txBody>
            </p:sp>
          </p:grpSp>
          <p:sp>
            <p:nvSpPr>
              <p:cNvPr id="75" name="Oval 74">
                <a:extLst>
                  <a:ext uri="{FF2B5EF4-FFF2-40B4-BE49-F238E27FC236}">
                    <a16:creationId xmlns:a16="http://schemas.microsoft.com/office/drawing/2014/main" id="{C162E164-7526-BA4F-9749-2D3729A22E6F}"/>
                  </a:ext>
                </a:extLst>
              </p:cNvPr>
              <p:cNvSpPr/>
              <p:nvPr/>
            </p:nvSpPr>
            <p:spPr>
              <a:xfrm>
                <a:off x="3943131" y="288506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1BBD71CD-13F0-1A42-A6C0-D7BD6FEC1B7D}"/>
                  </a:ext>
                </a:extLst>
              </p:cNvPr>
              <p:cNvSpPr/>
              <p:nvPr/>
            </p:nvSpPr>
            <p:spPr>
              <a:xfrm>
                <a:off x="4271307" y="32104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C9FA9A84-0E9B-C442-BB7B-5036168A2943}"/>
                  </a:ext>
                </a:extLst>
              </p:cNvPr>
              <p:cNvSpPr/>
              <p:nvPr/>
            </p:nvSpPr>
            <p:spPr>
              <a:xfrm>
                <a:off x="4839816" y="426438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9214B4C1-4799-6F45-A7A8-467BEA1FA882}"/>
                  </a:ext>
                </a:extLst>
              </p:cNvPr>
              <p:cNvSpPr/>
              <p:nvPr/>
            </p:nvSpPr>
            <p:spPr>
              <a:xfrm>
                <a:off x="3185467" y="361986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B0951FBA-91B6-854C-9EE4-A237FB853479}"/>
                  </a:ext>
                </a:extLst>
              </p:cNvPr>
              <p:cNvSpPr/>
              <p:nvPr/>
            </p:nvSpPr>
            <p:spPr>
              <a:xfrm>
                <a:off x="2870758" y="426438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F5DCA32-1DF6-174E-9529-E36245D71EBB}"/>
                  </a:ext>
                </a:extLst>
              </p:cNvPr>
              <p:cNvSpPr/>
              <p:nvPr/>
            </p:nvSpPr>
            <p:spPr>
              <a:xfrm>
                <a:off x="2407662" y="375314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9" name="Rectangle 98">
              <a:extLst>
                <a:ext uri="{FF2B5EF4-FFF2-40B4-BE49-F238E27FC236}">
                  <a16:creationId xmlns:a16="http://schemas.microsoft.com/office/drawing/2014/main" id="{BB09F24F-C4EA-A840-9C9A-AA6AFEC9AB6E}"/>
                </a:ext>
              </a:extLst>
            </p:cNvPr>
            <p:cNvSpPr/>
            <p:nvPr/>
          </p:nvSpPr>
          <p:spPr>
            <a:xfrm>
              <a:off x="6118860" y="2309103"/>
              <a:ext cx="3945311" cy="400110"/>
            </a:xfrm>
            <a:prstGeom prst="rect">
              <a:avLst/>
            </a:prstGeom>
          </p:spPr>
          <p:txBody>
            <a:bodyPr wrap="none">
              <a:spAutoFit/>
            </a:bodyPr>
            <a:lstStyle/>
            <a:p>
              <a:pPr indent="-42474">
                <a:spcBef>
                  <a:spcPts val="1089"/>
                </a:spcBef>
              </a:pPr>
              <a:r>
                <a:rPr lang="en-US" sz="2000" dirty="0">
                  <a:solidFill>
                    <a:schemeClr val="tx1">
                      <a:lumMod val="85000"/>
                      <a:lumOff val="15000"/>
                    </a:schemeClr>
                  </a:solidFill>
                  <a:latin typeface="Arial Narrow" panose="020B0604020202020204" pitchFamily="34" charset="0"/>
                  <a:cs typeface="Arial Narrow" panose="020B0604020202020204" pitchFamily="34" charset="0"/>
                </a:rPr>
                <a:t>backscatter values at 15</a:t>
              </a:r>
              <a:r>
                <a:rPr lang="en-US" sz="2000" baseline="30000" dirty="0">
                  <a:solidFill>
                    <a:schemeClr val="tx1">
                      <a:lumMod val="85000"/>
                      <a:lumOff val="15000"/>
                    </a:schemeClr>
                  </a:solidFill>
                  <a:latin typeface="Arial Narrow" panose="020B0604020202020204" pitchFamily="34" charset="0"/>
                  <a:cs typeface="Arial Narrow" panose="020B0604020202020204" pitchFamily="34" charset="0"/>
                </a:rPr>
                <a:t>o</a:t>
              </a:r>
              <a:r>
                <a:rPr lang="en-US" sz="2000" dirty="0">
                  <a:solidFill>
                    <a:schemeClr val="tx1">
                      <a:lumMod val="85000"/>
                      <a:lumOff val="15000"/>
                    </a:schemeClr>
                  </a:solidFill>
                  <a:latin typeface="Arial Narrow" panose="020B0604020202020204" pitchFamily="34" charset="0"/>
                  <a:cs typeface="Arial Narrow" panose="020B0604020202020204" pitchFamily="34" charset="0"/>
                </a:rPr>
                <a:t> pulse direction</a:t>
              </a: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8852740"/>
      </p:ext>
    </p:extLst>
  </p:cSld>
  <p:clrMapOvr>
    <a:masterClrMapping/>
  </p:clrMapOvr>
  <mc:AlternateContent xmlns:mc="http://schemas.openxmlformats.org/markup-compatibility/2006" xmlns:p14="http://schemas.microsoft.com/office/powerpoint/2010/main">
    <mc:Choice Requires="p14">
      <p:transition spd="slow" p14:dur="2000" advTm="25992"/>
    </mc:Choice>
    <mc:Fallback xmlns="">
      <p:transition spd="slow" advTm="2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E2D4-5770-4A47-8FFC-540F658B22EE}"/>
              </a:ext>
            </a:extLst>
          </p:cNvPr>
          <p:cNvSpPr>
            <a:spLocks noGrp="1"/>
          </p:cNvSpPr>
          <p:nvPr>
            <p:ph type="title"/>
          </p:nvPr>
        </p:nvSpPr>
        <p:spPr>
          <a:xfrm>
            <a:off x="528298" y="11557"/>
            <a:ext cx="10515600" cy="1325563"/>
          </a:xfrm>
        </p:spPr>
        <p:txBody>
          <a:bodyPr/>
          <a:lstStyle/>
          <a:p>
            <a:r>
              <a:rPr lang="en-US" dirty="0"/>
              <a:t>Wind measurements date back to the late-1980s</a:t>
            </a:r>
          </a:p>
        </p:txBody>
      </p:sp>
      <p:sp>
        <p:nvSpPr>
          <p:cNvPr id="3" name="Slide Number Placeholder 2">
            <a:extLst>
              <a:ext uri="{FF2B5EF4-FFF2-40B4-BE49-F238E27FC236}">
                <a16:creationId xmlns:a16="http://schemas.microsoft.com/office/drawing/2014/main" id="{CBA75569-3F14-9D4D-B6AC-06FE19A63B7E}"/>
              </a:ext>
            </a:extLst>
          </p:cNvPr>
          <p:cNvSpPr>
            <a:spLocks noGrp="1"/>
          </p:cNvSpPr>
          <p:nvPr>
            <p:ph type="sldNum" sz="quarter" idx="12"/>
          </p:nvPr>
        </p:nvSpPr>
        <p:spPr/>
        <p:txBody>
          <a:bodyPr/>
          <a:lstStyle/>
          <a:p>
            <a:fld id="{4F6F23CF-7BCB-1C46-9584-7002207BC3BE}" type="slidenum">
              <a:rPr lang="en-US" smtClean="0"/>
              <a:pPr/>
              <a:t>19</a:t>
            </a:fld>
            <a:endParaRPr lang="en-US" dirty="0"/>
          </a:p>
        </p:txBody>
      </p:sp>
      <p:sp>
        <p:nvSpPr>
          <p:cNvPr id="10" name="TextBox 9">
            <a:extLst>
              <a:ext uri="{FF2B5EF4-FFF2-40B4-BE49-F238E27FC236}">
                <a16:creationId xmlns:a16="http://schemas.microsoft.com/office/drawing/2014/main" id="{2FF9F09B-ADBC-8845-860D-3B62A04EE02B}"/>
              </a:ext>
            </a:extLst>
          </p:cNvPr>
          <p:cNvSpPr txBox="1"/>
          <p:nvPr/>
        </p:nvSpPr>
        <p:spPr>
          <a:xfrm>
            <a:off x="6760912" y="4045474"/>
            <a:ext cx="5529645" cy="1523494"/>
          </a:xfrm>
          <a:prstGeom prst="rect">
            <a:avLst/>
          </a:prstGeom>
          <a:noFill/>
        </p:spPr>
        <p:txBody>
          <a:bodyPr wrap="square" rtlCol="0">
            <a:spAutoFit/>
          </a:bodyPr>
          <a:lstStyle/>
          <a:p>
            <a:pPr marL="0" lvl="1">
              <a:lnSpc>
                <a:spcPct val="120000"/>
              </a:lnSpc>
              <a:spcBef>
                <a:spcPts val="600"/>
              </a:spcBef>
            </a:pPr>
            <a:r>
              <a:rPr lang="en-US" sz="2000" b="1" dirty="0">
                <a:solidFill>
                  <a:srgbClr val="C00000"/>
                </a:solidFill>
                <a:latin typeface="Arial" panose="020B0604020202020204" pitchFamily="34" charset="0"/>
                <a:cs typeface="Arial" panose="020B0604020202020204" pitchFamily="34" charset="0"/>
              </a:rPr>
              <a:t>Active sensors (wind speed &amp; direction)</a:t>
            </a:r>
          </a:p>
          <a:p>
            <a:pPr marL="228600" lvl="1">
              <a:spcBef>
                <a:spcPts val="600"/>
              </a:spcBef>
            </a:pPr>
            <a:r>
              <a:rPr lang="en-US" dirty="0">
                <a:latin typeface="Arial" panose="020B0604020202020204" pitchFamily="34" charset="0"/>
                <a:cs typeface="Arial" panose="020B0604020202020204" pitchFamily="34" charset="0"/>
              </a:rPr>
              <a:t>Time span: 		1999 - Present</a:t>
            </a:r>
          </a:p>
          <a:p>
            <a:pPr marL="228600" lvl="1">
              <a:spcBef>
                <a:spcPts val="600"/>
              </a:spcBef>
            </a:pPr>
            <a:r>
              <a:rPr lang="en-US" dirty="0">
                <a:latin typeface="Arial" panose="020B0604020202020204" pitchFamily="34" charset="0"/>
                <a:cs typeface="Arial" panose="020B0604020202020204" pitchFamily="34" charset="0"/>
              </a:rPr>
              <a:t>Global coverage: 	ca. 1 - 3 days </a:t>
            </a:r>
          </a:p>
          <a:p>
            <a:pPr marL="228600" lvl="1">
              <a:spcBef>
                <a:spcPts val="600"/>
              </a:spcBef>
            </a:pPr>
            <a:r>
              <a:rPr lang="en-US" dirty="0">
                <a:latin typeface="Arial" panose="020B0604020202020204" pitchFamily="34" charset="0"/>
                <a:cs typeface="Arial" panose="020B0604020202020204" pitchFamily="34" charset="0"/>
              </a:rPr>
              <a:t>Spatial resolution: 	0.25</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 1</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(25-100 km) </a:t>
            </a:r>
          </a:p>
        </p:txBody>
      </p:sp>
      <p:sp>
        <p:nvSpPr>
          <p:cNvPr id="15" name="TextBox 14">
            <a:extLst>
              <a:ext uri="{FF2B5EF4-FFF2-40B4-BE49-F238E27FC236}">
                <a16:creationId xmlns:a16="http://schemas.microsoft.com/office/drawing/2014/main" id="{FA16782E-BBA4-EA45-9FC5-C7772EB5EF47}"/>
              </a:ext>
            </a:extLst>
          </p:cNvPr>
          <p:cNvSpPr txBox="1"/>
          <p:nvPr/>
        </p:nvSpPr>
        <p:spPr>
          <a:xfrm>
            <a:off x="6645884" y="1987720"/>
            <a:ext cx="5336288" cy="1877437"/>
          </a:xfrm>
          <a:prstGeom prst="rect">
            <a:avLst/>
          </a:prstGeom>
          <a:noFill/>
        </p:spPr>
        <p:txBody>
          <a:bodyPr wrap="square" rtlCol="0">
            <a:spAutoFit/>
          </a:bodyPr>
          <a:lstStyle/>
          <a:p>
            <a:pPr marL="0" lvl="1">
              <a:lnSpc>
                <a:spcPct val="120000"/>
              </a:lnSpc>
              <a:spcBef>
                <a:spcPts val="600"/>
              </a:spcBef>
            </a:pPr>
            <a:r>
              <a:rPr lang="en-US" sz="2000" b="1" dirty="0">
                <a:solidFill>
                  <a:schemeClr val="accent1"/>
                </a:solidFill>
                <a:latin typeface="Arial" panose="020B0604020202020204" pitchFamily="34" charset="0"/>
                <a:cs typeface="Arial" panose="020B0604020202020204" pitchFamily="34" charset="0"/>
              </a:rPr>
              <a:t>Passive sensors (wind speed only)</a:t>
            </a:r>
          </a:p>
          <a:p>
            <a:pPr marL="228600" lvl="1">
              <a:spcBef>
                <a:spcPts val="600"/>
              </a:spcBef>
            </a:pPr>
            <a:r>
              <a:rPr lang="en-US" dirty="0">
                <a:latin typeface="Arial" panose="020B0604020202020204" pitchFamily="34" charset="0"/>
                <a:cs typeface="Arial" panose="020B0604020202020204" pitchFamily="34" charset="0"/>
              </a:rPr>
              <a:t>Time span: 		1987 - Present</a:t>
            </a:r>
          </a:p>
          <a:p>
            <a:pPr marL="228600" lvl="1">
              <a:spcBef>
                <a:spcPts val="600"/>
              </a:spcBef>
            </a:pPr>
            <a:r>
              <a:rPr lang="en-US" dirty="0">
                <a:latin typeface="Arial" panose="020B0604020202020204" pitchFamily="34" charset="0"/>
                <a:cs typeface="Arial" panose="020B0604020202020204" pitchFamily="34" charset="0"/>
              </a:rPr>
              <a:t>Global coverage: 	ca. 6 hours - 3 days</a:t>
            </a:r>
          </a:p>
          <a:p>
            <a:pPr marL="228600" lvl="1">
              <a:spcBef>
                <a:spcPts val="600"/>
              </a:spcBef>
            </a:pPr>
            <a:r>
              <a:rPr lang="en-US" dirty="0">
                <a:latin typeface="Arial" panose="020B0604020202020204" pitchFamily="34" charset="0"/>
                <a:cs typeface="Arial" panose="020B0604020202020204" pitchFamily="34" charset="0"/>
              </a:rPr>
              <a:t>Spatial resolution: 	1/8</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 1</a:t>
            </a:r>
            <a:r>
              <a:rPr lang="en-US" baseline="30000" dirty="0">
                <a:latin typeface="Arial" panose="020B0604020202020204" pitchFamily="34" charset="0"/>
                <a:cs typeface="Arial" panose="020B0604020202020204" pitchFamily="34" charset="0"/>
              </a:rPr>
              <a:t>o </a:t>
            </a:r>
            <a:r>
              <a:rPr lang="en-US" dirty="0">
                <a:latin typeface="Arial" panose="020B0604020202020204" pitchFamily="34" charset="0"/>
                <a:cs typeface="Arial" panose="020B0604020202020204" pitchFamily="34" charset="0"/>
              </a:rPr>
              <a:t>(12</a:t>
            </a:r>
            <a:r>
              <a:rPr lang="mr-IN" dirty="0">
                <a:latin typeface="Arial" panose="020B0604020202020204" pitchFamily="34" charset="0"/>
              </a:rPr>
              <a:t>–</a:t>
            </a:r>
            <a:r>
              <a:rPr lang="en-US" dirty="0">
                <a:latin typeface="Arial" panose="020B0604020202020204" pitchFamily="34" charset="0"/>
                <a:cs typeface="Arial" panose="020B0604020202020204" pitchFamily="34" charset="0"/>
              </a:rPr>
              <a:t>100km)</a:t>
            </a:r>
          </a:p>
          <a:p>
            <a:pPr marL="228600" lvl="1">
              <a:spcBef>
                <a:spcPts val="600"/>
              </a:spcBef>
            </a:pPr>
            <a:r>
              <a:rPr lang="en-US" dirty="0">
                <a:latin typeface="Arial" panose="020B0604020202020204" pitchFamily="34" charset="0"/>
                <a:cs typeface="Arial" panose="020B0604020202020204" pitchFamily="34" charset="0"/>
              </a:rPr>
              <a:t> </a:t>
            </a:r>
          </a:p>
        </p:txBody>
      </p:sp>
      <p:cxnSp>
        <p:nvCxnSpPr>
          <p:cNvPr id="9" name="Straight Connector 8">
            <a:extLst>
              <a:ext uri="{FF2B5EF4-FFF2-40B4-BE49-F238E27FC236}">
                <a16:creationId xmlns:a16="http://schemas.microsoft.com/office/drawing/2014/main" id="{8C77FC1E-616A-1A47-B9EB-5BF6579F6B20}"/>
              </a:ext>
            </a:extLst>
          </p:cNvPr>
          <p:cNvCxnSpPr>
            <a:cxnSpLocks/>
          </p:cNvCxnSpPr>
          <p:nvPr/>
        </p:nvCxnSpPr>
        <p:spPr>
          <a:xfrm>
            <a:off x="801099" y="1337120"/>
            <a:ext cx="0" cy="475777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72F8118B-314B-384A-9AD4-F5A485D1F215}"/>
              </a:ext>
            </a:extLst>
          </p:cNvPr>
          <p:cNvGrpSpPr/>
          <p:nvPr/>
        </p:nvGrpSpPr>
        <p:grpSpPr>
          <a:xfrm>
            <a:off x="801099" y="5963472"/>
            <a:ext cx="5623530" cy="445854"/>
            <a:chOff x="801099" y="5486400"/>
            <a:chExt cx="5623530" cy="445854"/>
          </a:xfrm>
        </p:grpSpPr>
        <p:sp>
          <p:nvSpPr>
            <p:cNvPr id="16" name="TextBox 15">
              <a:extLst>
                <a:ext uri="{FF2B5EF4-FFF2-40B4-BE49-F238E27FC236}">
                  <a16:creationId xmlns:a16="http://schemas.microsoft.com/office/drawing/2014/main" id="{A7465AF7-F452-7143-B0CD-D521002D301F}"/>
                </a:ext>
              </a:extLst>
            </p:cNvPr>
            <p:cNvSpPr txBox="1"/>
            <p:nvPr/>
          </p:nvSpPr>
          <p:spPr>
            <a:xfrm>
              <a:off x="855493" y="5579201"/>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1990</a:t>
              </a:r>
            </a:p>
          </p:txBody>
        </p:sp>
        <p:sp>
          <p:nvSpPr>
            <p:cNvPr id="17" name="TextBox 16">
              <a:extLst>
                <a:ext uri="{FF2B5EF4-FFF2-40B4-BE49-F238E27FC236}">
                  <a16:creationId xmlns:a16="http://schemas.microsoft.com/office/drawing/2014/main" id="{31585487-278E-EF43-9B2A-E2CDA61D5139}"/>
                </a:ext>
              </a:extLst>
            </p:cNvPr>
            <p:cNvSpPr txBox="1"/>
            <p:nvPr/>
          </p:nvSpPr>
          <p:spPr>
            <a:xfrm>
              <a:off x="2514770" y="5593700"/>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2000</a:t>
              </a:r>
            </a:p>
          </p:txBody>
        </p:sp>
        <p:sp>
          <p:nvSpPr>
            <p:cNvPr id="18" name="TextBox 17">
              <a:extLst>
                <a:ext uri="{FF2B5EF4-FFF2-40B4-BE49-F238E27FC236}">
                  <a16:creationId xmlns:a16="http://schemas.microsoft.com/office/drawing/2014/main" id="{FED1FC6A-8A90-DA44-A59D-E680F4A9E44B}"/>
                </a:ext>
              </a:extLst>
            </p:cNvPr>
            <p:cNvSpPr txBox="1"/>
            <p:nvPr/>
          </p:nvSpPr>
          <p:spPr>
            <a:xfrm>
              <a:off x="4150358" y="5579201"/>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2010</a:t>
              </a:r>
            </a:p>
          </p:txBody>
        </p:sp>
        <p:cxnSp>
          <p:nvCxnSpPr>
            <p:cNvPr id="20" name="Straight Connector 19">
              <a:extLst>
                <a:ext uri="{FF2B5EF4-FFF2-40B4-BE49-F238E27FC236}">
                  <a16:creationId xmlns:a16="http://schemas.microsoft.com/office/drawing/2014/main" id="{0E6EE4D9-7847-AD40-BFB8-EC3C355E3C72}"/>
                </a:ext>
              </a:extLst>
            </p:cNvPr>
            <p:cNvCxnSpPr/>
            <p:nvPr/>
          </p:nvCxnSpPr>
          <p:spPr>
            <a:xfrm>
              <a:off x="801099" y="5617821"/>
              <a:ext cx="53330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F3B652-0983-9F40-A99E-0DA406E4F22B}"/>
                </a:ext>
              </a:extLst>
            </p:cNvPr>
            <p:cNvCxnSpPr>
              <a:cxnSpLocks/>
            </p:cNvCxnSpPr>
            <p:nvPr/>
          </p:nvCxnSpPr>
          <p:spPr>
            <a:xfrm>
              <a:off x="875111"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4669B0-4BEC-3D42-844D-F78BBF59DD03}"/>
                </a:ext>
              </a:extLst>
            </p:cNvPr>
            <p:cNvCxnSpPr>
              <a:cxnSpLocks/>
            </p:cNvCxnSpPr>
            <p:nvPr/>
          </p:nvCxnSpPr>
          <p:spPr>
            <a:xfrm>
              <a:off x="1203978"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F2A7CE-ACA5-B145-B2C4-44ED9E9A5121}"/>
                </a:ext>
              </a:extLst>
            </p:cNvPr>
            <p:cNvCxnSpPr>
              <a:cxnSpLocks/>
            </p:cNvCxnSpPr>
            <p:nvPr/>
          </p:nvCxnSpPr>
          <p:spPr>
            <a:xfrm>
              <a:off x="1532845"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297E38-4474-F940-9A4D-C4F5B4878E7F}"/>
                </a:ext>
              </a:extLst>
            </p:cNvPr>
            <p:cNvCxnSpPr>
              <a:cxnSpLocks/>
            </p:cNvCxnSpPr>
            <p:nvPr/>
          </p:nvCxnSpPr>
          <p:spPr>
            <a:xfrm>
              <a:off x="1861712"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49930B-46A7-D94B-B908-F30F1E0BD6C3}"/>
                </a:ext>
              </a:extLst>
            </p:cNvPr>
            <p:cNvCxnSpPr>
              <a:cxnSpLocks/>
            </p:cNvCxnSpPr>
            <p:nvPr/>
          </p:nvCxnSpPr>
          <p:spPr>
            <a:xfrm>
              <a:off x="251944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6CFF37B-B382-CC45-9433-039D46DD9433}"/>
                </a:ext>
              </a:extLst>
            </p:cNvPr>
            <p:cNvCxnSpPr>
              <a:cxnSpLocks/>
            </p:cNvCxnSpPr>
            <p:nvPr/>
          </p:nvCxnSpPr>
          <p:spPr>
            <a:xfrm>
              <a:off x="219057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EFB349C-55A6-6341-A804-8431136CC51E}"/>
                </a:ext>
              </a:extLst>
            </p:cNvPr>
            <p:cNvCxnSpPr>
              <a:cxnSpLocks/>
            </p:cNvCxnSpPr>
            <p:nvPr/>
          </p:nvCxnSpPr>
          <p:spPr>
            <a:xfrm>
              <a:off x="2848313"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40F740-F903-9D49-8C97-4347C90D962D}"/>
                </a:ext>
              </a:extLst>
            </p:cNvPr>
            <p:cNvCxnSpPr>
              <a:cxnSpLocks/>
            </p:cNvCxnSpPr>
            <p:nvPr/>
          </p:nvCxnSpPr>
          <p:spPr>
            <a:xfrm>
              <a:off x="317718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D29F68-A8E9-3943-8A88-25E2ADF793F0}"/>
                </a:ext>
              </a:extLst>
            </p:cNvPr>
            <p:cNvCxnSpPr>
              <a:cxnSpLocks/>
            </p:cNvCxnSpPr>
            <p:nvPr/>
          </p:nvCxnSpPr>
          <p:spPr>
            <a:xfrm>
              <a:off x="3506047"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E71E6E-9186-3A4F-B474-DEA861E843EE}"/>
                </a:ext>
              </a:extLst>
            </p:cNvPr>
            <p:cNvCxnSpPr>
              <a:cxnSpLocks/>
            </p:cNvCxnSpPr>
            <p:nvPr/>
          </p:nvCxnSpPr>
          <p:spPr>
            <a:xfrm>
              <a:off x="3834914"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D464A7-71CD-7747-99CA-309F02390A05}"/>
                </a:ext>
              </a:extLst>
            </p:cNvPr>
            <p:cNvCxnSpPr>
              <a:cxnSpLocks/>
            </p:cNvCxnSpPr>
            <p:nvPr/>
          </p:nvCxnSpPr>
          <p:spPr>
            <a:xfrm>
              <a:off x="4163781"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3CB63D-9FBF-F744-9CED-7F0FC160A567}"/>
                </a:ext>
              </a:extLst>
            </p:cNvPr>
            <p:cNvCxnSpPr>
              <a:cxnSpLocks/>
            </p:cNvCxnSpPr>
            <p:nvPr/>
          </p:nvCxnSpPr>
          <p:spPr>
            <a:xfrm>
              <a:off x="4492648"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38D953-C1FA-8745-9AAE-25F2BAD58837}"/>
                </a:ext>
              </a:extLst>
            </p:cNvPr>
            <p:cNvCxnSpPr>
              <a:cxnSpLocks/>
            </p:cNvCxnSpPr>
            <p:nvPr/>
          </p:nvCxnSpPr>
          <p:spPr>
            <a:xfrm>
              <a:off x="4821515"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92D1B1-3300-AE44-A116-F9F613F9E62C}"/>
                </a:ext>
              </a:extLst>
            </p:cNvPr>
            <p:cNvCxnSpPr>
              <a:cxnSpLocks/>
            </p:cNvCxnSpPr>
            <p:nvPr/>
          </p:nvCxnSpPr>
          <p:spPr>
            <a:xfrm>
              <a:off x="5150382"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051184-590E-6148-A89E-3D3D85241DC1}"/>
                </a:ext>
              </a:extLst>
            </p:cNvPr>
            <p:cNvCxnSpPr>
              <a:cxnSpLocks/>
            </p:cNvCxnSpPr>
            <p:nvPr/>
          </p:nvCxnSpPr>
          <p:spPr>
            <a:xfrm>
              <a:off x="547924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B1067B-2236-8C41-B902-1F2FADA03DFC}"/>
                </a:ext>
              </a:extLst>
            </p:cNvPr>
            <p:cNvCxnSpPr>
              <a:cxnSpLocks/>
            </p:cNvCxnSpPr>
            <p:nvPr/>
          </p:nvCxnSpPr>
          <p:spPr>
            <a:xfrm>
              <a:off x="580811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8F1948-DF94-1C4B-A42F-D265B9478BA0}"/>
                </a:ext>
              </a:extLst>
            </p:cNvPr>
            <p:cNvCxnSpPr>
              <a:cxnSpLocks/>
            </p:cNvCxnSpPr>
            <p:nvPr/>
          </p:nvCxnSpPr>
          <p:spPr>
            <a:xfrm>
              <a:off x="613699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A6C087D-6C71-7D48-A30A-9BFF1D1A9D38}"/>
                </a:ext>
              </a:extLst>
            </p:cNvPr>
            <p:cNvSpPr txBox="1"/>
            <p:nvPr/>
          </p:nvSpPr>
          <p:spPr>
            <a:xfrm>
              <a:off x="5784710" y="5579201"/>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2020</a:t>
              </a:r>
            </a:p>
          </p:txBody>
        </p:sp>
      </p:grpSp>
      <p:sp>
        <p:nvSpPr>
          <p:cNvPr id="42" name="Rectangle 41">
            <a:extLst>
              <a:ext uri="{FF2B5EF4-FFF2-40B4-BE49-F238E27FC236}">
                <a16:creationId xmlns:a16="http://schemas.microsoft.com/office/drawing/2014/main" id="{86D20595-FC33-064E-8B5B-B770B88924C3}"/>
              </a:ext>
            </a:extLst>
          </p:cNvPr>
          <p:cNvSpPr/>
          <p:nvPr/>
        </p:nvSpPr>
        <p:spPr>
          <a:xfrm>
            <a:off x="827992" y="1408070"/>
            <a:ext cx="694944"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CE1167-7AF3-1245-A527-4607BDF09578}"/>
              </a:ext>
            </a:extLst>
          </p:cNvPr>
          <p:cNvSpPr/>
          <p:nvPr/>
        </p:nvSpPr>
        <p:spPr>
          <a:xfrm>
            <a:off x="1221458" y="1629192"/>
            <a:ext cx="1360957"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6547B98-362B-1343-A12A-09F465106ECC}"/>
              </a:ext>
            </a:extLst>
          </p:cNvPr>
          <p:cNvSpPr/>
          <p:nvPr/>
        </p:nvSpPr>
        <p:spPr>
          <a:xfrm>
            <a:off x="1567564" y="1837605"/>
            <a:ext cx="1408176"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0C373A8-8FA8-404D-8E80-E4FC2143770F}"/>
              </a:ext>
            </a:extLst>
          </p:cNvPr>
          <p:cNvSpPr/>
          <p:nvPr/>
        </p:nvSpPr>
        <p:spPr>
          <a:xfrm>
            <a:off x="2070848" y="2063615"/>
            <a:ext cx="242180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EF54C66-09BA-F94F-B56B-59D233BB4C15}"/>
              </a:ext>
            </a:extLst>
          </p:cNvPr>
          <p:cNvSpPr/>
          <p:nvPr/>
        </p:nvSpPr>
        <p:spPr>
          <a:xfrm>
            <a:off x="2450600" y="2284737"/>
            <a:ext cx="1699757"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202A202-2923-9546-B684-0D198669CD34}"/>
              </a:ext>
            </a:extLst>
          </p:cNvPr>
          <p:cNvSpPr/>
          <p:nvPr/>
        </p:nvSpPr>
        <p:spPr>
          <a:xfrm>
            <a:off x="2514770" y="2525737"/>
            <a:ext cx="2635612"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6101CD3E-FCBD-DB40-9928-28E381868246}"/>
              </a:ext>
            </a:extLst>
          </p:cNvPr>
          <p:cNvSpPr/>
          <p:nvPr/>
        </p:nvSpPr>
        <p:spPr>
          <a:xfrm>
            <a:off x="2834729" y="2761849"/>
            <a:ext cx="1118706"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B09F0147-48D3-BA4E-8080-52DD79F8E038}"/>
              </a:ext>
            </a:extLst>
          </p:cNvPr>
          <p:cNvSpPr/>
          <p:nvPr/>
        </p:nvSpPr>
        <p:spPr>
          <a:xfrm>
            <a:off x="3177179" y="2993067"/>
            <a:ext cx="1644335"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B2D3172-C43E-3048-B859-2B09B7D9601F}"/>
              </a:ext>
            </a:extLst>
          </p:cNvPr>
          <p:cNvSpPr/>
          <p:nvPr/>
        </p:nvSpPr>
        <p:spPr>
          <a:xfrm>
            <a:off x="2808557" y="5073723"/>
            <a:ext cx="1661761" cy="137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CD33F1B0-C5D2-5A45-B95F-EF770006B1B2}"/>
              </a:ext>
            </a:extLst>
          </p:cNvPr>
          <p:cNvGrpSpPr/>
          <p:nvPr/>
        </p:nvGrpSpPr>
        <p:grpSpPr>
          <a:xfrm>
            <a:off x="3467599" y="3441712"/>
            <a:ext cx="2528819" cy="140209"/>
            <a:chOff x="3467599" y="3395113"/>
            <a:chExt cx="2528819" cy="140209"/>
          </a:xfrm>
        </p:grpSpPr>
        <p:sp>
          <p:nvSpPr>
            <p:cNvPr id="51" name="Rectangle 50">
              <a:extLst>
                <a:ext uri="{FF2B5EF4-FFF2-40B4-BE49-F238E27FC236}">
                  <a16:creationId xmlns:a16="http://schemas.microsoft.com/office/drawing/2014/main" id="{81C4FE07-B28F-6D4B-8F5B-03C39E402DB9}"/>
                </a:ext>
              </a:extLst>
            </p:cNvPr>
            <p:cNvSpPr/>
            <p:nvPr/>
          </p:nvSpPr>
          <p:spPr>
            <a:xfrm>
              <a:off x="3467599" y="3398162"/>
              <a:ext cx="2336251"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1B3604FE-FC0A-C647-857F-1D62A8AE940E}"/>
                </a:ext>
              </a:extLst>
            </p:cNvPr>
            <p:cNvSpPr/>
            <p:nvPr/>
          </p:nvSpPr>
          <p:spPr>
            <a:xfrm rot="5400000">
              <a:off x="5830653" y="3366509"/>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B35C3183-01F3-3C4A-AC37-7045F4A3ECC4}"/>
              </a:ext>
            </a:extLst>
          </p:cNvPr>
          <p:cNvGrpSpPr/>
          <p:nvPr/>
        </p:nvGrpSpPr>
        <p:grpSpPr>
          <a:xfrm>
            <a:off x="3984095" y="3677329"/>
            <a:ext cx="2012322" cy="143510"/>
            <a:chOff x="3984095" y="3630730"/>
            <a:chExt cx="2012322" cy="143510"/>
          </a:xfrm>
        </p:grpSpPr>
        <p:sp>
          <p:nvSpPr>
            <p:cNvPr id="52" name="Rectangle 51">
              <a:extLst>
                <a:ext uri="{FF2B5EF4-FFF2-40B4-BE49-F238E27FC236}">
                  <a16:creationId xmlns:a16="http://schemas.microsoft.com/office/drawing/2014/main" id="{027E7592-44F2-2449-B908-E05D1DA02738}"/>
                </a:ext>
              </a:extLst>
            </p:cNvPr>
            <p:cNvSpPr/>
            <p:nvPr/>
          </p:nvSpPr>
          <p:spPr>
            <a:xfrm>
              <a:off x="3984095" y="3637080"/>
              <a:ext cx="1819756"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09A71691-D41B-D24A-A9C7-8831BF12070B}"/>
                </a:ext>
              </a:extLst>
            </p:cNvPr>
            <p:cNvSpPr/>
            <p:nvPr/>
          </p:nvSpPr>
          <p:spPr>
            <a:xfrm rot="5400000">
              <a:off x="5830652" y="3602126"/>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81E721D3-B3CD-2C43-83BC-54B7A7E868D3}"/>
              </a:ext>
            </a:extLst>
          </p:cNvPr>
          <p:cNvGrpSpPr/>
          <p:nvPr/>
        </p:nvGrpSpPr>
        <p:grpSpPr>
          <a:xfrm>
            <a:off x="4470318" y="3912635"/>
            <a:ext cx="1526098" cy="140209"/>
            <a:chOff x="4470318" y="3858541"/>
            <a:chExt cx="1526098" cy="140209"/>
          </a:xfrm>
        </p:grpSpPr>
        <p:sp>
          <p:nvSpPr>
            <p:cNvPr id="55" name="Rectangle 54">
              <a:extLst>
                <a:ext uri="{FF2B5EF4-FFF2-40B4-BE49-F238E27FC236}">
                  <a16:creationId xmlns:a16="http://schemas.microsoft.com/office/drawing/2014/main" id="{60D4BFCB-97C7-9746-9DF9-8C8D6374E745}"/>
                </a:ext>
              </a:extLst>
            </p:cNvPr>
            <p:cNvSpPr/>
            <p:nvPr/>
          </p:nvSpPr>
          <p:spPr>
            <a:xfrm>
              <a:off x="4470318" y="3861590"/>
              <a:ext cx="1333532"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D4793DA3-3B08-2442-B79D-97ABE3BAA49F}"/>
                </a:ext>
              </a:extLst>
            </p:cNvPr>
            <p:cNvSpPr/>
            <p:nvPr/>
          </p:nvSpPr>
          <p:spPr>
            <a:xfrm rot="5400000">
              <a:off x="5830651" y="3829937"/>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61FD3D0-9547-5943-81B1-9434818F27E6}"/>
              </a:ext>
            </a:extLst>
          </p:cNvPr>
          <p:cNvGrpSpPr/>
          <p:nvPr/>
        </p:nvGrpSpPr>
        <p:grpSpPr>
          <a:xfrm>
            <a:off x="4833991" y="4304811"/>
            <a:ext cx="1159123" cy="140209"/>
            <a:chOff x="4833991" y="4376717"/>
            <a:chExt cx="1159123" cy="140209"/>
          </a:xfrm>
        </p:grpSpPr>
        <p:sp>
          <p:nvSpPr>
            <p:cNvPr id="56" name="Rectangle 55">
              <a:extLst>
                <a:ext uri="{FF2B5EF4-FFF2-40B4-BE49-F238E27FC236}">
                  <a16:creationId xmlns:a16="http://schemas.microsoft.com/office/drawing/2014/main" id="{23C74222-10AB-1D42-BF4A-BAEBD6B3BF1C}"/>
                </a:ext>
              </a:extLst>
            </p:cNvPr>
            <p:cNvSpPr/>
            <p:nvPr/>
          </p:nvSpPr>
          <p:spPr>
            <a:xfrm>
              <a:off x="4833991" y="4379766"/>
              <a:ext cx="9698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3D85AF81-C5F2-5C4C-A813-E6BFCCF0CDAF}"/>
                </a:ext>
              </a:extLst>
            </p:cNvPr>
            <p:cNvSpPr/>
            <p:nvPr/>
          </p:nvSpPr>
          <p:spPr>
            <a:xfrm rot="5400000">
              <a:off x="5827349" y="4348113"/>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B7C34485-0724-9B4E-BC65-8A3B55293C4F}"/>
              </a:ext>
            </a:extLst>
          </p:cNvPr>
          <p:cNvGrpSpPr/>
          <p:nvPr/>
        </p:nvGrpSpPr>
        <p:grpSpPr>
          <a:xfrm>
            <a:off x="3792821" y="5265279"/>
            <a:ext cx="2205398" cy="140461"/>
            <a:chOff x="3792821" y="5160712"/>
            <a:chExt cx="2205398" cy="140461"/>
          </a:xfrm>
        </p:grpSpPr>
        <p:sp>
          <p:nvSpPr>
            <p:cNvPr id="59" name="Rectangle 58">
              <a:extLst>
                <a:ext uri="{FF2B5EF4-FFF2-40B4-BE49-F238E27FC236}">
                  <a16:creationId xmlns:a16="http://schemas.microsoft.com/office/drawing/2014/main" id="{C5381809-99E0-8347-B07F-1F5CA5090A31}"/>
                </a:ext>
              </a:extLst>
            </p:cNvPr>
            <p:cNvSpPr/>
            <p:nvPr/>
          </p:nvSpPr>
          <p:spPr>
            <a:xfrm>
              <a:off x="3792821" y="5164013"/>
              <a:ext cx="2011030" cy="137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C9BD9577-288E-DA49-9102-CC85878C3E83}"/>
                </a:ext>
              </a:extLst>
            </p:cNvPr>
            <p:cNvSpPr/>
            <p:nvPr/>
          </p:nvSpPr>
          <p:spPr>
            <a:xfrm rot="5400000">
              <a:off x="5832454" y="5132108"/>
              <a:ext cx="137161" cy="1943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8C11D065-4177-5349-B685-E04663C1858D}"/>
              </a:ext>
            </a:extLst>
          </p:cNvPr>
          <p:cNvGrpSpPr/>
          <p:nvPr/>
        </p:nvGrpSpPr>
        <p:grpSpPr>
          <a:xfrm>
            <a:off x="4999765" y="5481140"/>
            <a:ext cx="997622" cy="140461"/>
            <a:chOff x="4999765" y="5436533"/>
            <a:chExt cx="997622" cy="140461"/>
          </a:xfrm>
        </p:grpSpPr>
        <p:sp>
          <p:nvSpPr>
            <p:cNvPr id="60" name="Rectangle 59">
              <a:extLst>
                <a:ext uri="{FF2B5EF4-FFF2-40B4-BE49-F238E27FC236}">
                  <a16:creationId xmlns:a16="http://schemas.microsoft.com/office/drawing/2014/main" id="{FCC0C44F-680F-FA48-BFCF-633192EC93BE}"/>
                </a:ext>
              </a:extLst>
            </p:cNvPr>
            <p:cNvSpPr/>
            <p:nvPr/>
          </p:nvSpPr>
          <p:spPr>
            <a:xfrm>
              <a:off x="4999765" y="5439834"/>
              <a:ext cx="804086" cy="137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7B98CB7A-6291-254B-90BF-70A9B2E3102F}"/>
                </a:ext>
              </a:extLst>
            </p:cNvPr>
            <p:cNvSpPr/>
            <p:nvPr/>
          </p:nvSpPr>
          <p:spPr>
            <a:xfrm rot="5400000">
              <a:off x="5831622" y="5407929"/>
              <a:ext cx="137161" cy="1943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Triangle 67">
            <a:extLst>
              <a:ext uri="{FF2B5EF4-FFF2-40B4-BE49-F238E27FC236}">
                <a16:creationId xmlns:a16="http://schemas.microsoft.com/office/drawing/2014/main" id="{43C00A46-8A41-E744-8F4E-F9D9358809D4}"/>
              </a:ext>
            </a:extLst>
          </p:cNvPr>
          <p:cNvSpPr/>
          <p:nvPr/>
        </p:nvSpPr>
        <p:spPr>
          <a:xfrm rot="5400000">
            <a:off x="5836759" y="5701302"/>
            <a:ext cx="147506" cy="17375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5399D5A5-6657-224B-B259-FE18B5465669}"/>
              </a:ext>
            </a:extLst>
          </p:cNvPr>
          <p:cNvSpPr txBox="1"/>
          <p:nvPr/>
        </p:nvSpPr>
        <p:spPr>
          <a:xfrm>
            <a:off x="1513002" y="1278612"/>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F08</a:t>
            </a:r>
          </a:p>
        </p:txBody>
      </p:sp>
      <p:sp>
        <p:nvSpPr>
          <p:cNvPr id="80" name="TextBox 79">
            <a:extLst>
              <a:ext uri="{FF2B5EF4-FFF2-40B4-BE49-F238E27FC236}">
                <a16:creationId xmlns:a16="http://schemas.microsoft.com/office/drawing/2014/main" id="{ED399823-8C1A-5F45-A697-4F93AE03BECF}"/>
              </a:ext>
            </a:extLst>
          </p:cNvPr>
          <p:cNvSpPr txBox="1"/>
          <p:nvPr/>
        </p:nvSpPr>
        <p:spPr>
          <a:xfrm>
            <a:off x="2514770" y="1510307"/>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F10</a:t>
            </a:r>
          </a:p>
        </p:txBody>
      </p:sp>
      <p:sp>
        <p:nvSpPr>
          <p:cNvPr id="81" name="TextBox 80">
            <a:extLst>
              <a:ext uri="{FF2B5EF4-FFF2-40B4-BE49-F238E27FC236}">
                <a16:creationId xmlns:a16="http://schemas.microsoft.com/office/drawing/2014/main" id="{13A9F841-DFFD-534B-81F5-EC3E7A607687}"/>
              </a:ext>
            </a:extLst>
          </p:cNvPr>
          <p:cNvSpPr txBox="1"/>
          <p:nvPr/>
        </p:nvSpPr>
        <p:spPr>
          <a:xfrm>
            <a:off x="4428996" y="1948027"/>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F13</a:t>
            </a:r>
          </a:p>
        </p:txBody>
      </p:sp>
      <p:sp>
        <p:nvSpPr>
          <p:cNvPr id="82" name="TextBox 81">
            <a:extLst>
              <a:ext uri="{FF2B5EF4-FFF2-40B4-BE49-F238E27FC236}">
                <a16:creationId xmlns:a16="http://schemas.microsoft.com/office/drawing/2014/main" id="{52CBC578-DCCF-6D45-8159-BBE6A37821EA}"/>
              </a:ext>
            </a:extLst>
          </p:cNvPr>
          <p:cNvSpPr txBox="1"/>
          <p:nvPr/>
        </p:nvSpPr>
        <p:spPr>
          <a:xfrm>
            <a:off x="4164463" y="2179276"/>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F14</a:t>
            </a:r>
          </a:p>
        </p:txBody>
      </p:sp>
      <p:sp>
        <p:nvSpPr>
          <p:cNvPr id="83" name="TextBox 82">
            <a:extLst>
              <a:ext uri="{FF2B5EF4-FFF2-40B4-BE49-F238E27FC236}">
                <a16:creationId xmlns:a16="http://schemas.microsoft.com/office/drawing/2014/main" id="{F5370A5D-19EF-E648-B375-E491F88DE883}"/>
              </a:ext>
            </a:extLst>
          </p:cNvPr>
          <p:cNvSpPr txBox="1"/>
          <p:nvPr/>
        </p:nvSpPr>
        <p:spPr>
          <a:xfrm>
            <a:off x="3030508" y="1697656"/>
            <a:ext cx="108151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F11</a:t>
            </a:r>
          </a:p>
        </p:txBody>
      </p:sp>
      <p:sp>
        <p:nvSpPr>
          <p:cNvPr id="84" name="TextBox 83">
            <a:extLst>
              <a:ext uri="{FF2B5EF4-FFF2-40B4-BE49-F238E27FC236}">
                <a16:creationId xmlns:a16="http://schemas.microsoft.com/office/drawing/2014/main" id="{F7E52D02-C3FC-C14F-84F9-4F6EF22A0CE7}"/>
              </a:ext>
            </a:extLst>
          </p:cNvPr>
          <p:cNvSpPr txBox="1"/>
          <p:nvPr/>
        </p:nvSpPr>
        <p:spPr>
          <a:xfrm>
            <a:off x="5175937" y="2411212"/>
            <a:ext cx="53893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TMI</a:t>
            </a:r>
          </a:p>
        </p:txBody>
      </p:sp>
      <p:sp>
        <p:nvSpPr>
          <p:cNvPr id="85" name="TextBox 84">
            <a:extLst>
              <a:ext uri="{FF2B5EF4-FFF2-40B4-BE49-F238E27FC236}">
                <a16:creationId xmlns:a16="http://schemas.microsoft.com/office/drawing/2014/main" id="{6534A013-A060-8E41-9F57-B9596AEB488D}"/>
              </a:ext>
            </a:extLst>
          </p:cNvPr>
          <p:cNvSpPr txBox="1"/>
          <p:nvPr/>
        </p:nvSpPr>
        <p:spPr>
          <a:xfrm>
            <a:off x="3953435" y="2663237"/>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F15</a:t>
            </a:r>
          </a:p>
        </p:txBody>
      </p:sp>
      <p:sp>
        <p:nvSpPr>
          <p:cNvPr id="86" name="TextBox 85">
            <a:extLst>
              <a:ext uri="{FF2B5EF4-FFF2-40B4-BE49-F238E27FC236}">
                <a16:creationId xmlns:a16="http://schemas.microsoft.com/office/drawing/2014/main" id="{73943359-4355-304E-B2EB-290271926DDB}"/>
              </a:ext>
            </a:extLst>
          </p:cNvPr>
          <p:cNvSpPr txBox="1"/>
          <p:nvPr/>
        </p:nvSpPr>
        <p:spPr>
          <a:xfrm>
            <a:off x="4843445" y="2897362"/>
            <a:ext cx="91242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AMSRE</a:t>
            </a:r>
          </a:p>
        </p:txBody>
      </p:sp>
      <p:sp>
        <p:nvSpPr>
          <p:cNvPr id="87" name="TextBox 86">
            <a:extLst>
              <a:ext uri="{FF2B5EF4-FFF2-40B4-BE49-F238E27FC236}">
                <a16:creationId xmlns:a16="http://schemas.microsoft.com/office/drawing/2014/main" id="{FE49C18E-77A5-3544-802B-356790C6F372}"/>
              </a:ext>
            </a:extLst>
          </p:cNvPr>
          <p:cNvSpPr txBox="1"/>
          <p:nvPr/>
        </p:nvSpPr>
        <p:spPr>
          <a:xfrm>
            <a:off x="2296192" y="3094420"/>
            <a:ext cx="11135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WINDSAT</a:t>
            </a:r>
          </a:p>
        </p:txBody>
      </p:sp>
      <p:sp>
        <p:nvSpPr>
          <p:cNvPr id="88" name="TextBox 87">
            <a:extLst>
              <a:ext uri="{FF2B5EF4-FFF2-40B4-BE49-F238E27FC236}">
                <a16:creationId xmlns:a16="http://schemas.microsoft.com/office/drawing/2014/main" id="{F3A4EA36-34A5-A847-A841-09DBCA8597C9}"/>
              </a:ext>
            </a:extLst>
          </p:cNvPr>
          <p:cNvSpPr txBox="1"/>
          <p:nvPr/>
        </p:nvSpPr>
        <p:spPr>
          <a:xfrm>
            <a:off x="3808177" y="4219256"/>
            <a:ext cx="102624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AMSER2</a:t>
            </a:r>
          </a:p>
        </p:txBody>
      </p:sp>
      <p:sp>
        <p:nvSpPr>
          <p:cNvPr id="89" name="TextBox 88">
            <a:extLst>
              <a:ext uri="{FF2B5EF4-FFF2-40B4-BE49-F238E27FC236}">
                <a16:creationId xmlns:a16="http://schemas.microsoft.com/office/drawing/2014/main" id="{1A096F98-B45E-D745-B6A2-3BB484DFA74B}"/>
              </a:ext>
            </a:extLst>
          </p:cNvPr>
          <p:cNvSpPr txBox="1"/>
          <p:nvPr/>
        </p:nvSpPr>
        <p:spPr>
          <a:xfrm>
            <a:off x="2364365" y="3328531"/>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F16</a:t>
            </a:r>
          </a:p>
        </p:txBody>
      </p:sp>
      <p:sp>
        <p:nvSpPr>
          <p:cNvPr id="90" name="TextBox 89">
            <a:extLst>
              <a:ext uri="{FF2B5EF4-FFF2-40B4-BE49-F238E27FC236}">
                <a16:creationId xmlns:a16="http://schemas.microsoft.com/office/drawing/2014/main" id="{B99CB4EA-73A8-6148-8C80-25928EC6A0B5}"/>
              </a:ext>
            </a:extLst>
          </p:cNvPr>
          <p:cNvSpPr txBox="1"/>
          <p:nvPr/>
        </p:nvSpPr>
        <p:spPr>
          <a:xfrm>
            <a:off x="3394082" y="3813509"/>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F18</a:t>
            </a:r>
          </a:p>
        </p:txBody>
      </p:sp>
      <p:sp>
        <p:nvSpPr>
          <p:cNvPr id="91" name="TextBox 90">
            <a:extLst>
              <a:ext uri="{FF2B5EF4-FFF2-40B4-BE49-F238E27FC236}">
                <a16:creationId xmlns:a16="http://schemas.microsoft.com/office/drawing/2014/main" id="{84F0C848-922A-5E4E-A028-C8BEC5AC55E0}"/>
              </a:ext>
            </a:extLst>
          </p:cNvPr>
          <p:cNvSpPr txBox="1"/>
          <p:nvPr/>
        </p:nvSpPr>
        <p:spPr>
          <a:xfrm>
            <a:off x="2894044" y="3587698"/>
            <a:ext cx="10967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SSMI F17</a:t>
            </a:r>
          </a:p>
        </p:txBody>
      </p:sp>
      <p:grpSp>
        <p:nvGrpSpPr>
          <p:cNvPr id="93" name="Group 92">
            <a:extLst>
              <a:ext uri="{FF2B5EF4-FFF2-40B4-BE49-F238E27FC236}">
                <a16:creationId xmlns:a16="http://schemas.microsoft.com/office/drawing/2014/main" id="{28176DAF-FF34-4346-A992-3AAEB8A1A171}"/>
              </a:ext>
            </a:extLst>
          </p:cNvPr>
          <p:cNvGrpSpPr/>
          <p:nvPr/>
        </p:nvGrpSpPr>
        <p:grpSpPr>
          <a:xfrm>
            <a:off x="5175936" y="4508848"/>
            <a:ext cx="820367" cy="139991"/>
            <a:chOff x="5175936" y="4648354"/>
            <a:chExt cx="820367" cy="139991"/>
          </a:xfrm>
        </p:grpSpPr>
        <p:sp>
          <p:nvSpPr>
            <p:cNvPr id="54" name="Rectangle 53">
              <a:extLst>
                <a:ext uri="{FF2B5EF4-FFF2-40B4-BE49-F238E27FC236}">
                  <a16:creationId xmlns:a16="http://schemas.microsoft.com/office/drawing/2014/main" id="{36CAACA8-6E75-D948-B7F4-04E48799AA5B}"/>
                </a:ext>
              </a:extLst>
            </p:cNvPr>
            <p:cNvSpPr/>
            <p:nvPr/>
          </p:nvSpPr>
          <p:spPr>
            <a:xfrm>
              <a:off x="5175936" y="4651185"/>
              <a:ext cx="627081"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847A091B-F425-914C-9E47-111A77424E53}"/>
                </a:ext>
              </a:extLst>
            </p:cNvPr>
            <p:cNvSpPr/>
            <p:nvPr/>
          </p:nvSpPr>
          <p:spPr>
            <a:xfrm rot="5400000">
              <a:off x="5830538" y="4619750"/>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D602B4DD-31D8-0D4F-9464-127816DAA66E}"/>
              </a:ext>
            </a:extLst>
          </p:cNvPr>
          <p:cNvSpPr txBox="1"/>
          <p:nvPr/>
        </p:nvSpPr>
        <p:spPr>
          <a:xfrm>
            <a:off x="4522985" y="4420296"/>
            <a:ext cx="57419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GMI</a:t>
            </a:r>
          </a:p>
        </p:txBody>
      </p:sp>
      <p:sp>
        <p:nvSpPr>
          <p:cNvPr id="95" name="TextBox 94">
            <a:extLst>
              <a:ext uri="{FF2B5EF4-FFF2-40B4-BE49-F238E27FC236}">
                <a16:creationId xmlns:a16="http://schemas.microsoft.com/office/drawing/2014/main" id="{3B55E92A-FA58-7A4A-BD07-7810E726DD7A}"/>
              </a:ext>
            </a:extLst>
          </p:cNvPr>
          <p:cNvSpPr txBox="1"/>
          <p:nvPr/>
        </p:nvSpPr>
        <p:spPr>
          <a:xfrm>
            <a:off x="1689340" y="4904446"/>
            <a:ext cx="111921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QuickScat</a:t>
            </a:r>
          </a:p>
        </p:txBody>
      </p:sp>
      <p:sp>
        <p:nvSpPr>
          <p:cNvPr id="96" name="TextBox 95">
            <a:extLst>
              <a:ext uri="{FF2B5EF4-FFF2-40B4-BE49-F238E27FC236}">
                <a16:creationId xmlns:a16="http://schemas.microsoft.com/office/drawing/2014/main" id="{0E91176D-64C9-B949-B318-EB820BE14400}"/>
              </a:ext>
            </a:extLst>
          </p:cNvPr>
          <p:cNvSpPr txBox="1"/>
          <p:nvPr/>
        </p:nvSpPr>
        <p:spPr>
          <a:xfrm>
            <a:off x="1913627" y="5167703"/>
            <a:ext cx="183550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ASCAT METOP-A</a:t>
            </a:r>
          </a:p>
        </p:txBody>
      </p:sp>
      <p:sp>
        <p:nvSpPr>
          <p:cNvPr id="99" name="TextBox 98">
            <a:extLst>
              <a:ext uri="{FF2B5EF4-FFF2-40B4-BE49-F238E27FC236}">
                <a16:creationId xmlns:a16="http://schemas.microsoft.com/office/drawing/2014/main" id="{E10B41B8-1D25-5D4E-B186-74B1702BBBCF}"/>
              </a:ext>
            </a:extLst>
          </p:cNvPr>
          <p:cNvSpPr txBox="1"/>
          <p:nvPr/>
        </p:nvSpPr>
        <p:spPr>
          <a:xfrm>
            <a:off x="3180026" y="5399691"/>
            <a:ext cx="183550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ASCAT METOP-B</a:t>
            </a:r>
          </a:p>
        </p:txBody>
      </p:sp>
      <p:sp>
        <p:nvSpPr>
          <p:cNvPr id="100" name="TextBox 99">
            <a:extLst>
              <a:ext uri="{FF2B5EF4-FFF2-40B4-BE49-F238E27FC236}">
                <a16:creationId xmlns:a16="http://schemas.microsoft.com/office/drawing/2014/main" id="{1EBB35D7-7CF0-0C4D-BED6-B52C69B5DC04}"/>
              </a:ext>
            </a:extLst>
          </p:cNvPr>
          <p:cNvSpPr txBox="1"/>
          <p:nvPr/>
        </p:nvSpPr>
        <p:spPr>
          <a:xfrm>
            <a:off x="4021076" y="5626284"/>
            <a:ext cx="184672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ASCAT METOP-C</a:t>
            </a:r>
          </a:p>
        </p:txBody>
      </p:sp>
      <p:grpSp>
        <p:nvGrpSpPr>
          <p:cNvPr id="102" name="Group 101">
            <a:extLst>
              <a:ext uri="{FF2B5EF4-FFF2-40B4-BE49-F238E27FC236}">
                <a16:creationId xmlns:a16="http://schemas.microsoft.com/office/drawing/2014/main" id="{244EC365-B5BA-B542-9BE5-C14A2A2FD8D5}"/>
              </a:ext>
            </a:extLst>
          </p:cNvPr>
          <p:cNvGrpSpPr/>
          <p:nvPr/>
        </p:nvGrpSpPr>
        <p:grpSpPr>
          <a:xfrm>
            <a:off x="3341593" y="3219006"/>
            <a:ext cx="2651937" cy="142119"/>
            <a:chOff x="3341593" y="3219006"/>
            <a:chExt cx="2651937" cy="142119"/>
          </a:xfrm>
        </p:grpSpPr>
        <p:sp>
          <p:nvSpPr>
            <p:cNvPr id="50" name="Rectangle 49">
              <a:extLst>
                <a:ext uri="{FF2B5EF4-FFF2-40B4-BE49-F238E27FC236}">
                  <a16:creationId xmlns:a16="http://schemas.microsoft.com/office/drawing/2014/main" id="{954BEF76-97B3-EF4D-B50C-A238D0FB6CB1}"/>
                </a:ext>
              </a:extLst>
            </p:cNvPr>
            <p:cNvSpPr/>
            <p:nvPr/>
          </p:nvSpPr>
          <p:spPr>
            <a:xfrm>
              <a:off x="3341593" y="3223965"/>
              <a:ext cx="2461423"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A5B724C3-CCDD-A040-A89E-5D3FCD0ADAE9}"/>
                </a:ext>
              </a:extLst>
            </p:cNvPr>
            <p:cNvSpPr/>
            <p:nvPr/>
          </p:nvSpPr>
          <p:spPr>
            <a:xfrm rot="5400000">
              <a:off x="5827765" y="3190402"/>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DDB4ECB7-CF16-6540-A935-14156426F3F1}"/>
              </a:ext>
            </a:extLst>
          </p:cNvPr>
          <p:cNvGrpSpPr/>
          <p:nvPr/>
        </p:nvGrpSpPr>
        <p:grpSpPr>
          <a:xfrm>
            <a:off x="4522985" y="4114457"/>
            <a:ext cx="1449522" cy="140209"/>
            <a:chOff x="4546893" y="4376717"/>
            <a:chExt cx="1449522" cy="140209"/>
          </a:xfrm>
        </p:grpSpPr>
        <p:sp>
          <p:nvSpPr>
            <p:cNvPr id="104" name="Rectangle 103">
              <a:extLst>
                <a:ext uri="{FF2B5EF4-FFF2-40B4-BE49-F238E27FC236}">
                  <a16:creationId xmlns:a16="http://schemas.microsoft.com/office/drawing/2014/main" id="{6140EE2D-2C57-D744-AB47-8B43F00F5AF6}"/>
                </a:ext>
              </a:extLst>
            </p:cNvPr>
            <p:cNvSpPr/>
            <p:nvPr/>
          </p:nvSpPr>
          <p:spPr>
            <a:xfrm>
              <a:off x="4546893" y="4379766"/>
              <a:ext cx="1256958"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riangle 104">
              <a:extLst>
                <a:ext uri="{FF2B5EF4-FFF2-40B4-BE49-F238E27FC236}">
                  <a16:creationId xmlns:a16="http://schemas.microsoft.com/office/drawing/2014/main" id="{90F075AD-A4EF-284B-80B4-84B267417057}"/>
                </a:ext>
              </a:extLst>
            </p:cNvPr>
            <p:cNvSpPr/>
            <p:nvPr/>
          </p:nvSpPr>
          <p:spPr>
            <a:xfrm rot="5400000">
              <a:off x="5830650" y="4348113"/>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1D413CC3-305E-1F40-ADDF-0DDB35CFBAB7}"/>
              </a:ext>
            </a:extLst>
          </p:cNvPr>
          <p:cNvGrpSpPr/>
          <p:nvPr/>
        </p:nvGrpSpPr>
        <p:grpSpPr>
          <a:xfrm>
            <a:off x="5184796" y="4714408"/>
            <a:ext cx="820367" cy="139991"/>
            <a:chOff x="5175936" y="4648354"/>
            <a:chExt cx="820367" cy="139991"/>
          </a:xfrm>
        </p:grpSpPr>
        <p:sp>
          <p:nvSpPr>
            <p:cNvPr id="107" name="Rectangle 106">
              <a:extLst>
                <a:ext uri="{FF2B5EF4-FFF2-40B4-BE49-F238E27FC236}">
                  <a16:creationId xmlns:a16="http://schemas.microsoft.com/office/drawing/2014/main" id="{67D4C791-18BF-3042-BB94-2CF756A01364}"/>
                </a:ext>
              </a:extLst>
            </p:cNvPr>
            <p:cNvSpPr/>
            <p:nvPr/>
          </p:nvSpPr>
          <p:spPr>
            <a:xfrm>
              <a:off x="5175936" y="4651185"/>
              <a:ext cx="627081"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04748839-D037-404E-AE93-8B8709CE7FE0}"/>
                </a:ext>
              </a:extLst>
            </p:cNvPr>
            <p:cNvSpPr/>
            <p:nvPr/>
          </p:nvSpPr>
          <p:spPr>
            <a:xfrm rot="5400000">
              <a:off x="5830538" y="4619750"/>
              <a:ext cx="137161" cy="19436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9" name="TextBox 108">
            <a:extLst>
              <a:ext uri="{FF2B5EF4-FFF2-40B4-BE49-F238E27FC236}">
                <a16:creationId xmlns:a16="http://schemas.microsoft.com/office/drawing/2014/main" id="{611A6236-D09C-9F49-B889-BCB42657806F}"/>
              </a:ext>
            </a:extLst>
          </p:cNvPr>
          <p:cNvSpPr txBox="1"/>
          <p:nvPr/>
        </p:nvSpPr>
        <p:spPr>
          <a:xfrm>
            <a:off x="4356412" y="4615224"/>
            <a:ext cx="76495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SMAP</a:t>
            </a:r>
          </a:p>
        </p:txBody>
      </p:sp>
      <p:sp>
        <p:nvSpPr>
          <p:cNvPr id="110" name="TextBox 109">
            <a:extLst>
              <a:ext uri="{FF2B5EF4-FFF2-40B4-BE49-F238E27FC236}">
                <a16:creationId xmlns:a16="http://schemas.microsoft.com/office/drawing/2014/main" id="{A2133310-D85B-BC45-B635-E5661674124B}"/>
              </a:ext>
            </a:extLst>
          </p:cNvPr>
          <p:cNvSpPr txBox="1"/>
          <p:nvPr/>
        </p:nvSpPr>
        <p:spPr>
          <a:xfrm>
            <a:off x="3737867" y="4008437"/>
            <a:ext cx="78899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SMOS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8798222"/>
      </p:ext>
    </p:extLst>
  </p:cSld>
  <p:clrMapOvr>
    <a:masterClrMapping/>
  </p:clrMapOvr>
  <mc:AlternateContent xmlns:mc="http://schemas.openxmlformats.org/markup-compatibility/2006" xmlns:p14="http://schemas.microsoft.com/office/powerpoint/2010/main">
    <mc:Choice Requires="p14">
      <p:transition spd="slow" p14:dur="2000" advTm="28350"/>
    </mc:Choice>
    <mc:Fallback xmlns="">
      <p:transition spd="slow" advTm="2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B64-2252-2148-96E4-8F3933092899}"/>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The presentation will cover the following topics</a:t>
            </a:r>
          </a:p>
        </p:txBody>
      </p:sp>
      <p:sp>
        <p:nvSpPr>
          <p:cNvPr id="3" name="Slide Number Placeholder 2">
            <a:extLst>
              <a:ext uri="{FF2B5EF4-FFF2-40B4-BE49-F238E27FC236}">
                <a16:creationId xmlns:a16="http://schemas.microsoft.com/office/drawing/2014/main" id="{6EB9BF30-09B9-754D-8030-22DD1B6605F2}"/>
              </a:ext>
            </a:extLst>
          </p:cNvPr>
          <p:cNvSpPr>
            <a:spLocks noGrp="1"/>
          </p:cNvSpPr>
          <p:nvPr>
            <p:ph type="sldNum" sz="quarter" idx="12"/>
          </p:nvPr>
        </p:nvSpPr>
        <p:spPr/>
        <p:txBody>
          <a:bodyPr/>
          <a:lstStyle/>
          <a:p>
            <a:fld id="{4F6F23CF-7BCB-1C46-9584-7002207BC3BE}" type="slidenum">
              <a:rPr lang="en-US" smtClean="0"/>
              <a:pPr/>
              <a:t>2</a:t>
            </a:fld>
            <a:endParaRPr lang="en-US" dirty="0"/>
          </a:p>
        </p:txBody>
      </p:sp>
      <p:sp>
        <p:nvSpPr>
          <p:cNvPr id="5" name="Rectangle 4">
            <a:extLst>
              <a:ext uri="{FF2B5EF4-FFF2-40B4-BE49-F238E27FC236}">
                <a16:creationId xmlns:a16="http://schemas.microsoft.com/office/drawing/2014/main" id="{4A05B386-06E7-344A-97AC-B6846107C6AD}"/>
              </a:ext>
            </a:extLst>
          </p:cNvPr>
          <p:cNvSpPr/>
          <p:nvPr/>
        </p:nvSpPr>
        <p:spPr>
          <a:xfrm>
            <a:off x="1429115" y="1801321"/>
            <a:ext cx="7564573" cy="1551130"/>
          </a:xfrm>
          <a:prstGeom prst="rect">
            <a:avLst/>
          </a:prstGeom>
        </p:spPr>
        <p:txBody>
          <a:bodyPr wrap="square">
            <a:spAutoFit/>
          </a:bodyPr>
          <a:lstStyle/>
          <a:p>
            <a:pPr>
              <a:lnSpc>
                <a:spcPct val="120000"/>
              </a:lnSpc>
              <a:spcBef>
                <a:spcPts val="1200"/>
              </a:spcBef>
            </a:pPr>
            <a:r>
              <a:rPr lang="en-US" sz="2000" b="1" cap="small" dirty="0">
                <a:solidFill>
                  <a:schemeClr val="tx1">
                    <a:lumMod val="85000"/>
                    <a:lumOff val="15000"/>
                  </a:schemeClr>
                </a:solidFill>
                <a:latin typeface="Arial" panose="020B0604020202020204" pitchFamily="34" charset="0"/>
                <a:cs typeface="Arial" panose="020B0604020202020204" pitchFamily="34" charset="0"/>
              </a:rPr>
              <a:t>Microwave transmission in the atmosphere</a:t>
            </a:r>
          </a:p>
          <a:p>
            <a:pPr>
              <a:lnSpc>
                <a:spcPct val="120000"/>
              </a:lnSpc>
              <a:spcBef>
                <a:spcPts val="1200"/>
              </a:spcBef>
            </a:pPr>
            <a:r>
              <a:rPr lang="en-US" sz="2000" b="1" cap="small" dirty="0">
                <a:solidFill>
                  <a:schemeClr val="tx1">
                    <a:lumMod val="85000"/>
                    <a:lumOff val="15000"/>
                  </a:schemeClr>
                </a:solidFill>
                <a:latin typeface="Arial" panose="020B0604020202020204" pitchFamily="34" charset="0"/>
                <a:cs typeface="Arial" panose="020B0604020202020204" pitchFamily="34" charset="0"/>
              </a:rPr>
              <a:t>Passive and active satellite sensors </a:t>
            </a:r>
          </a:p>
          <a:p>
            <a:pPr>
              <a:lnSpc>
                <a:spcPct val="120000"/>
              </a:lnSpc>
              <a:spcBef>
                <a:spcPts val="1800"/>
              </a:spcBef>
            </a:pPr>
            <a:r>
              <a:rPr lang="en-US" sz="2000" b="1" cap="small" dirty="0">
                <a:solidFill>
                  <a:schemeClr val="tx1">
                    <a:lumMod val="85000"/>
                    <a:lumOff val="15000"/>
                  </a:schemeClr>
                </a:solidFill>
                <a:latin typeface="Arial" panose="020B0604020202020204" pitchFamily="34" charset="0"/>
                <a:cs typeface="Arial" panose="020B0604020202020204" pitchFamily="34" charset="0"/>
              </a:rPr>
              <a:t>SSS, Wind, and SSH measurements and products</a:t>
            </a:r>
          </a:p>
        </p:txBody>
      </p:sp>
      <p:pic>
        <p:nvPicPr>
          <p:cNvPr id="6" name="Picture 5">
            <a:extLst>
              <a:ext uri="{FF2B5EF4-FFF2-40B4-BE49-F238E27FC236}">
                <a16:creationId xmlns:a16="http://schemas.microsoft.com/office/drawing/2014/main" id="{EE129C68-45DF-AA46-B3A0-3F674688F44B}"/>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8855180" y="3164091"/>
            <a:ext cx="3128682" cy="312868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1420378"/>
      </p:ext>
    </p:extLst>
  </p:cSld>
  <p:clrMapOvr>
    <a:masterClrMapping/>
  </p:clrMapOvr>
  <mc:AlternateContent xmlns:mc="http://schemas.openxmlformats.org/markup-compatibility/2006" xmlns:p14="http://schemas.microsoft.com/office/powerpoint/2010/main">
    <mc:Choice Requires="p14">
      <p:transition spd="slow" p14:dur="2000" advTm="27716"/>
    </mc:Choice>
    <mc:Fallback xmlns="">
      <p:transition spd="slow" advTm="2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6BD-A707-FB41-97A9-815998C89CE0}"/>
              </a:ext>
            </a:extLst>
          </p:cNvPr>
          <p:cNvSpPr>
            <a:spLocks noGrp="1"/>
          </p:cNvSpPr>
          <p:nvPr>
            <p:ph type="title"/>
          </p:nvPr>
        </p:nvSpPr>
        <p:spPr/>
        <p:txBody>
          <a:bodyPr/>
          <a:lstStyle/>
          <a:p>
            <a:r>
              <a:rPr lang="en-US" spc="-30" dirty="0">
                <a:latin typeface="Arial Narrow" panose="020B0604020202020204" pitchFamily="34" charset="0"/>
                <a:cs typeface="Arial Narrow" panose="020B0604020202020204" pitchFamily="34" charset="0"/>
              </a:rPr>
              <a:t>Ocean features can be tracked with wind data</a:t>
            </a:r>
            <a:endParaRPr lang="en-US" dirty="0">
              <a:latin typeface="Arial Narrow" panose="020B0604020202020204" pitchFamily="34" charset="0"/>
              <a:cs typeface="Arial Narrow" panose="020B0604020202020204" pitchFamily="34" charset="0"/>
            </a:endParaRPr>
          </a:p>
        </p:txBody>
      </p:sp>
      <p:sp>
        <p:nvSpPr>
          <p:cNvPr id="3" name="Slide Number Placeholder 2">
            <a:extLst>
              <a:ext uri="{FF2B5EF4-FFF2-40B4-BE49-F238E27FC236}">
                <a16:creationId xmlns:a16="http://schemas.microsoft.com/office/drawing/2014/main" id="{5BC4C133-4174-8D46-89FB-AB6ABBE83248}"/>
              </a:ext>
            </a:extLst>
          </p:cNvPr>
          <p:cNvSpPr>
            <a:spLocks noGrp="1"/>
          </p:cNvSpPr>
          <p:nvPr>
            <p:ph type="sldNum" sz="quarter" idx="12"/>
          </p:nvPr>
        </p:nvSpPr>
        <p:spPr/>
        <p:txBody>
          <a:bodyPr/>
          <a:lstStyle/>
          <a:p>
            <a:fld id="{4F6F23CF-7BCB-1C46-9584-7002207BC3BE}" type="slidenum">
              <a:rPr lang="en-US" smtClean="0"/>
              <a:pPr/>
              <a:t>20</a:t>
            </a:fld>
            <a:endParaRPr lang="en-US" dirty="0"/>
          </a:p>
        </p:txBody>
      </p:sp>
      <p:pic>
        <p:nvPicPr>
          <p:cNvPr id="13" name="Picture 12">
            <a:extLst>
              <a:ext uri="{FF2B5EF4-FFF2-40B4-BE49-F238E27FC236}">
                <a16:creationId xmlns:a16="http://schemas.microsoft.com/office/drawing/2014/main" id="{06DBDE81-4EEA-1349-9105-73BE1CF24C51}"/>
              </a:ext>
            </a:extLst>
          </p:cNvPr>
          <p:cNvPicPr>
            <a:picLocks noChangeAspect="1"/>
          </p:cNvPicPr>
          <p:nvPr/>
        </p:nvPicPr>
        <p:blipFill>
          <a:blip r:embed="rId5"/>
          <a:stretch>
            <a:fillRect/>
          </a:stretch>
        </p:blipFill>
        <p:spPr>
          <a:xfrm>
            <a:off x="1050937" y="2005415"/>
            <a:ext cx="2616200" cy="3414141"/>
          </a:xfrm>
          <a:prstGeom prst="rect">
            <a:avLst/>
          </a:prstGeom>
          <a:ln w="25400">
            <a:solidFill>
              <a:schemeClr val="accent1"/>
            </a:solidFill>
          </a:ln>
        </p:spPr>
      </p:pic>
      <p:grpSp>
        <p:nvGrpSpPr>
          <p:cNvPr id="7" name="Group 6">
            <a:extLst>
              <a:ext uri="{FF2B5EF4-FFF2-40B4-BE49-F238E27FC236}">
                <a16:creationId xmlns:a16="http://schemas.microsoft.com/office/drawing/2014/main" id="{AD32EB6E-DAB7-3548-B825-3624F105D100}"/>
              </a:ext>
            </a:extLst>
          </p:cNvPr>
          <p:cNvGrpSpPr/>
          <p:nvPr/>
        </p:nvGrpSpPr>
        <p:grpSpPr>
          <a:xfrm>
            <a:off x="5317490" y="1698581"/>
            <a:ext cx="6436501" cy="4013302"/>
            <a:chOff x="5317490" y="2099631"/>
            <a:chExt cx="6436501" cy="4013302"/>
          </a:xfrm>
        </p:grpSpPr>
        <p:sp>
          <p:nvSpPr>
            <p:cNvPr id="21" name="Rectangle 20">
              <a:extLst>
                <a:ext uri="{FF2B5EF4-FFF2-40B4-BE49-F238E27FC236}">
                  <a16:creationId xmlns:a16="http://schemas.microsoft.com/office/drawing/2014/main" id="{66120B5B-7BA1-B94A-BB80-872B4FA30354}"/>
                </a:ext>
              </a:extLst>
            </p:cNvPr>
            <p:cNvSpPr/>
            <p:nvPr/>
          </p:nvSpPr>
          <p:spPr>
            <a:xfrm>
              <a:off x="5317490" y="2200872"/>
              <a:ext cx="3019338" cy="646331"/>
            </a:xfrm>
            <a:prstGeom prst="rect">
              <a:avLst/>
            </a:prstGeom>
          </p:spPr>
          <p:txBody>
            <a:bodyPr wrap="square">
              <a:spAutoFit/>
            </a:bodyPr>
            <a:lstStyle/>
            <a:p>
              <a:pPr algn="ctr">
                <a:spcBef>
                  <a:spcPts val="900"/>
                </a:spcBef>
              </a:pPr>
              <a:r>
                <a:rPr lang="en-US" b="1" dirty="0"/>
                <a:t>Wind Speed</a:t>
              </a:r>
              <a:br>
                <a:rPr lang="en-US" b="1" dirty="0"/>
              </a:br>
              <a:r>
                <a:rPr lang="en-US" dirty="0"/>
                <a:t>(black is high winds)</a:t>
              </a:r>
            </a:p>
          </p:txBody>
        </p:sp>
        <p:sp>
          <p:nvSpPr>
            <p:cNvPr id="14" name="Rectangle 13">
              <a:extLst>
                <a:ext uri="{FF2B5EF4-FFF2-40B4-BE49-F238E27FC236}">
                  <a16:creationId xmlns:a16="http://schemas.microsoft.com/office/drawing/2014/main" id="{4BCFA674-9040-394A-B6FA-025BCD90B3F4}"/>
                </a:ext>
              </a:extLst>
            </p:cNvPr>
            <p:cNvSpPr/>
            <p:nvPr/>
          </p:nvSpPr>
          <p:spPr>
            <a:xfrm>
              <a:off x="8711860" y="2137059"/>
              <a:ext cx="2980468" cy="646331"/>
            </a:xfrm>
            <a:prstGeom prst="rect">
              <a:avLst/>
            </a:prstGeom>
          </p:spPr>
          <p:txBody>
            <a:bodyPr wrap="square">
              <a:spAutoFit/>
            </a:bodyPr>
            <a:lstStyle/>
            <a:p>
              <a:pPr algn="ctr">
                <a:spcBef>
                  <a:spcPts val="900"/>
                </a:spcBef>
              </a:pPr>
              <a:r>
                <a:rPr lang="en-US" b="1" dirty="0"/>
                <a:t>Wind Vectors</a:t>
              </a:r>
              <a:br>
                <a:rPr lang="en-US" b="1" dirty="0"/>
              </a:br>
              <a:r>
                <a:rPr lang="en-US" dirty="0"/>
                <a:t>(direction and speed)</a:t>
              </a:r>
            </a:p>
          </p:txBody>
        </p:sp>
        <p:pic>
          <p:nvPicPr>
            <p:cNvPr id="8" name="Picture 7">
              <a:extLst>
                <a:ext uri="{FF2B5EF4-FFF2-40B4-BE49-F238E27FC236}">
                  <a16:creationId xmlns:a16="http://schemas.microsoft.com/office/drawing/2014/main" id="{82D5E376-3576-1144-A794-CB757BAD27CD}"/>
                </a:ext>
              </a:extLst>
            </p:cNvPr>
            <p:cNvPicPr>
              <a:picLocks noChangeAspect="1"/>
            </p:cNvPicPr>
            <p:nvPr/>
          </p:nvPicPr>
          <p:blipFill>
            <a:blip r:embed="rId6"/>
            <a:stretch>
              <a:fillRect/>
            </a:stretch>
          </p:blipFill>
          <p:spPr>
            <a:xfrm>
              <a:off x="8963729" y="2778379"/>
              <a:ext cx="2515599" cy="3074621"/>
            </a:xfrm>
            <a:prstGeom prst="rect">
              <a:avLst/>
            </a:prstGeom>
          </p:spPr>
        </p:pic>
        <p:pic>
          <p:nvPicPr>
            <p:cNvPr id="11" name="Picture 10">
              <a:extLst>
                <a:ext uri="{FF2B5EF4-FFF2-40B4-BE49-F238E27FC236}">
                  <a16:creationId xmlns:a16="http://schemas.microsoft.com/office/drawing/2014/main" id="{680A6B22-A8A3-6642-B045-A75E2A74922D}"/>
                </a:ext>
              </a:extLst>
            </p:cNvPr>
            <p:cNvPicPr>
              <a:picLocks noChangeAspect="1"/>
            </p:cNvPicPr>
            <p:nvPr/>
          </p:nvPicPr>
          <p:blipFill>
            <a:blip r:embed="rId7"/>
            <a:stretch>
              <a:fillRect/>
            </a:stretch>
          </p:blipFill>
          <p:spPr>
            <a:xfrm>
              <a:off x="5630333" y="2778379"/>
              <a:ext cx="2515599" cy="3074621"/>
            </a:xfrm>
            <a:prstGeom prst="rect">
              <a:avLst/>
            </a:prstGeom>
          </p:spPr>
        </p:pic>
        <p:sp>
          <p:nvSpPr>
            <p:cNvPr id="17" name="Rounded Rectangle 16">
              <a:extLst>
                <a:ext uri="{FF2B5EF4-FFF2-40B4-BE49-F238E27FC236}">
                  <a16:creationId xmlns:a16="http://schemas.microsoft.com/office/drawing/2014/main" id="{49F325D7-A5D2-4345-B158-3505C105331D}"/>
                </a:ext>
              </a:extLst>
            </p:cNvPr>
            <p:cNvSpPr/>
            <p:nvPr/>
          </p:nvSpPr>
          <p:spPr>
            <a:xfrm>
              <a:off x="5353191" y="2099631"/>
              <a:ext cx="6400800" cy="4013302"/>
            </a:xfrm>
            <a:prstGeom prst="roundRect">
              <a:avLst>
                <a:gd name="adj" fmla="val 58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573087DE-0B44-E44E-989C-364D489B7400}"/>
              </a:ext>
            </a:extLst>
          </p:cNvPr>
          <p:cNvSpPr txBox="1"/>
          <p:nvPr/>
        </p:nvSpPr>
        <p:spPr>
          <a:xfrm>
            <a:off x="5299323" y="5974661"/>
            <a:ext cx="6339137" cy="338554"/>
          </a:xfrm>
          <a:prstGeom prst="rect">
            <a:avLst/>
          </a:prstGeom>
          <a:noFill/>
        </p:spPr>
        <p:txBody>
          <a:bodyPr wrap="square" rtlCol="0">
            <a:spAutoFit/>
          </a:bodyPr>
          <a:lstStyle/>
          <a:p>
            <a:pPr algn="ctr"/>
            <a:r>
              <a:rPr lang="en-US" sz="1600" dirty="0">
                <a:latin typeface="Arial Narrow" panose="020B0604020202020204" pitchFamily="34" charset="0"/>
                <a:cs typeface="Arial Narrow" panose="020B0604020202020204" pitchFamily="34" charset="0"/>
                <a:hlinkClick r:id="rId8"/>
              </a:rPr>
              <a:t>https://coastwatch.pfeg.noaa.gov/projects/erddap/vectors.html</a:t>
            </a:r>
            <a:endParaRPr lang="en-US" sz="1600" dirty="0">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0BBA92C1-61CB-6449-8968-79A5C28B1412}"/>
              </a:ext>
            </a:extLst>
          </p:cNvPr>
          <p:cNvSpPr txBox="1"/>
          <p:nvPr/>
        </p:nvSpPr>
        <p:spPr>
          <a:xfrm>
            <a:off x="5205196" y="5690903"/>
            <a:ext cx="6667224" cy="338554"/>
          </a:xfrm>
          <a:prstGeom prst="rect">
            <a:avLst/>
          </a:prstGeom>
          <a:noFill/>
        </p:spPr>
        <p:txBody>
          <a:bodyPr wrap="square" rtlCol="0">
            <a:spAutoFit/>
          </a:bodyPr>
          <a:lstStyle/>
          <a:p>
            <a:pPr algn="ctr"/>
            <a:r>
              <a:rPr lang="en-US" sz="1600" dirty="0">
                <a:latin typeface="Arial Narrow" panose="020B0604020202020204" pitchFamily="34" charset="0"/>
                <a:cs typeface="Arial Narrow" panose="020B0604020202020204" pitchFamily="34" charset="0"/>
              </a:rPr>
              <a:t>You can make these maps. Follow the instructions in Chapter 6 of the ERDDAP tutorial.</a:t>
            </a:r>
          </a:p>
        </p:txBody>
      </p:sp>
      <p:sp>
        <p:nvSpPr>
          <p:cNvPr id="6" name="TextBox 5">
            <a:extLst>
              <a:ext uri="{FF2B5EF4-FFF2-40B4-BE49-F238E27FC236}">
                <a16:creationId xmlns:a16="http://schemas.microsoft.com/office/drawing/2014/main" id="{87418119-6523-514A-AD8B-879D37CAD34F}"/>
              </a:ext>
            </a:extLst>
          </p:cNvPr>
          <p:cNvSpPr txBox="1"/>
          <p:nvPr/>
        </p:nvSpPr>
        <p:spPr>
          <a:xfrm>
            <a:off x="1205416" y="5467682"/>
            <a:ext cx="2217274" cy="369332"/>
          </a:xfrm>
          <a:prstGeom prst="rect">
            <a:avLst/>
          </a:prstGeom>
          <a:noFill/>
        </p:spPr>
        <p:txBody>
          <a:bodyPr wrap="none" rtlCol="0">
            <a:spAutoFit/>
          </a:bodyPr>
          <a:lstStyle/>
          <a:p>
            <a:pPr algn="ctr"/>
            <a:r>
              <a:rPr lang="en-US" dirty="0">
                <a:latin typeface="Arial Narrow" panose="020B0604020202020204" pitchFamily="34" charset="0"/>
                <a:cs typeface="Arial Narrow" panose="020B0604020202020204" pitchFamily="34" charset="0"/>
              </a:rPr>
              <a:t>MODIS true color image</a:t>
            </a:r>
          </a:p>
        </p:txBody>
      </p:sp>
      <p:sp>
        <p:nvSpPr>
          <p:cNvPr id="9" name="Rectangle 8">
            <a:extLst>
              <a:ext uri="{FF2B5EF4-FFF2-40B4-BE49-F238E27FC236}">
                <a16:creationId xmlns:a16="http://schemas.microsoft.com/office/drawing/2014/main" id="{9458EC7B-AF68-CE40-8D1D-ED740FB9028D}"/>
              </a:ext>
            </a:extLst>
          </p:cNvPr>
          <p:cNvSpPr/>
          <p:nvPr/>
        </p:nvSpPr>
        <p:spPr>
          <a:xfrm>
            <a:off x="0" y="983561"/>
            <a:ext cx="12192000" cy="369332"/>
          </a:xfrm>
          <a:prstGeom prst="rect">
            <a:avLst/>
          </a:prstGeom>
        </p:spPr>
        <p:txBody>
          <a:bodyPr wrap="square">
            <a:spAutoFit/>
          </a:bodyPr>
          <a:lstStyle/>
          <a:p>
            <a:pPr algn="ctr"/>
            <a:r>
              <a:rPr lang="en-US" b="1" cap="small" dirty="0">
                <a:solidFill>
                  <a:schemeClr val="accent5">
                    <a:lumMod val="50000"/>
                  </a:schemeClr>
                </a:solidFill>
                <a:latin typeface="Arial" panose="020B0604020202020204" pitchFamily="34" charset="0"/>
                <a:cs typeface="Arial" panose="020B0604020202020204" pitchFamily="34" charset="0"/>
              </a:rPr>
              <a:t>Hurricane Jose September 5, 2017</a:t>
            </a:r>
          </a:p>
        </p:txBody>
      </p:sp>
      <p:pic>
        <p:nvPicPr>
          <p:cNvPr id="15" name="Audio 14">
            <a:hlinkClick r:id="" action="ppaction://media"/>
            <a:extLst>
              <a:ext uri="{FF2B5EF4-FFF2-40B4-BE49-F238E27FC236}">
                <a16:creationId xmlns:a16="http://schemas.microsoft.com/office/drawing/2014/main" id="{59A7BDAA-A251-7F42-B61C-41134CFF62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0292571"/>
      </p:ext>
    </p:extLst>
  </p:cSld>
  <p:clrMapOvr>
    <a:masterClrMapping/>
  </p:clrMapOvr>
  <mc:AlternateContent xmlns:mc="http://schemas.openxmlformats.org/markup-compatibility/2006" xmlns:p14="http://schemas.microsoft.com/office/powerpoint/2010/main">
    <mc:Choice Requires="p14">
      <p:transition spd="slow" p14:dur="2000" advTm="29208"/>
    </mc:Choice>
    <mc:Fallback xmlns="">
      <p:transition spd="slow" advTm="2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6BD-A707-FB41-97A9-815998C89CE0}"/>
              </a:ext>
            </a:extLst>
          </p:cNvPr>
          <p:cNvSpPr>
            <a:spLocks noGrp="1"/>
          </p:cNvSpPr>
          <p:nvPr>
            <p:ph type="title"/>
          </p:nvPr>
        </p:nvSpPr>
        <p:spPr/>
        <p:txBody>
          <a:bodyPr/>
          <a:lstStyle/>
          <a:p>
            <a:r>
              <a:rPr lang="en-US" spc="-30" dirty="0">
                <a:latin typeface="Arial Narrow" panose="020B0604020202020204" pitchFamily="34" charset="0"/>
                <a:cs typeface="Arial Narrow" panose="020B0604020202020204" pitchFamily="34" charset="0"/>
              </a:rPr>
              <a:t>Coastal upwelling can be derived from wind speed and direction</a:t>
            </a:r>
            <a:endParaRPr lang="en-US" dirty="0">
              <a:latin typeface="Arial Narrow" panose="020B0604020202020204" pitchFamily="34" charset="0"/>
              <a:cs typeface="Arial Narrow" panose="020B0604020202020204" pitchFamily="34" charset="0"/>
            </a:endParaRPr>
          </a:p>
        </p:txBody>
      </p:sp>
      <p:sp>
        <p:nvSpPr>
          <p:cNvPr id="3" name="Slide Number Placeholder 2">
            <a:extLst>
              <a:ext uri="{FF2B5EF4-FFF2-40B4-BE49-F238E27FC236}">
                <a16:creationId xmlns:a16="http://schemas.microsoft.com/office/drawing/2014/main" id="{5BC4C133-4174-8D46-89FB-AB6ABBE83248}"/>
              </a:ext>
            </a:extLst>
          </p:cNvPr>
          <p:cNvSpPr>
            <a:spLocks noGrp="1"/>
          </p:cNvSpPr>
          <p:nvPr>
            <p:ph type="sldNum" sz="quarter" idx="12"/>
          </p:nvPr>
        </p:nvSpPr>
        <p:spPr/>
        <p:txBody>
          <a:bodyPr/>
          <a:lstStyle/>
          <a:p>
            <a:fld id="{4F6F23CF-7BCB-1C46-9584-7002207BC3BE}" type="slidenum">
              <a:rPr lang="en-US" smtClean="0"/>
              <a:pPr/>
              <a:t>21</a:t>
            </a:fld>
            <a:endParaRPr lang="en-US" dirty="0"/>
          </a:p>
        </p:txBody>
      </p:sp>
      <p:grpSp>
        <p:nvGrpSpPr>
          <p:cNvPr id="11" name="Group 10">
            <a:extLst>
              <a:ext uri="{FF2B5EF4-FFF2-40B4-BE49-F238E27FC236}">
                <a16:creationId xmlns:a16="http://schemas.microsoft.com/office/drawing/2014/main" id="{8A550800-FE69-3643-A9BB-18E408801DF6}"/>
              </a:ext>
            </a:extLst>
          </p:cNvPr>
          <p:cNvGrpSpPr/>
          <p:nvPr/>
        </p:nvGrpSpPr>
        <p:grpSpPr>
          <a:xfrm>
            <a:off x="5353191" y="2099631"/>
            <a:ext cx="6400800" cy="4013302"/>
            <a:chOff x="5096934" y="2082698"/>
            <a:chExt cx="6400800" cy="4013302"/>
          </a:xfrm>
        </p:grpSpPr>
        <p:sp>
          <p:nvSpPr>
            <p:cNvPr id="10" name="Rounded Rectangle 9">
              <a:extLst>
                <a:ext uri="{FF2B5EF4-FFF2-40B4-BE49-F238E27FC236}">
                  <a16:creationId xmlns:a16="http://schemas.microsoft.com/office/drawing/2014/main" id="{A3644E1A-DF6A-3F44-8E7E-F0CC2FF12772}"/>
                </a:ext>
              </a:extLst>
            </p:cNvPr>
            <p:cNvSpPr/>
            <p:nvPr/>
          </p:nvSpPr>
          <p:spPr>
            <a:xfrm>
              <a:off x="5096934" y="2082698"/>
              <a:ext cx="6400800" cy="4013302"/>
            </a:xfrm>
            <a:prstGeom prst="roundRect">
              <a:avLst>
                <a:gd name="adj" fmla="val 58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6120B5B-7BA1-B94A-BB80-872B4FA30354}"/>
                </a:ext>
              </a:extLst>
            </p:cNvPr>
            <p:cNvSpPr/>
            <p:nvPr/>
          </p:nvSpPr>
          <p:spPr>
            <a:xfrm>
              <a:off x="8604801" y="2117502"/>
              <a:ext cx="2597183" cy="646331"/>
            </a:xfrm>
            <a:prstGeom prst="rect">
              <a:avLst/>
            </a:prstGeom>
          </p:spPr>
          <p:txBody>
            <a:bodyPr wrap="square">
              <a:spAutoFit/>
            </a:bodyPr>
            <a:lstStyle/>
            <a:p>
              <a:pPr algn="ctr">
                <a:spcBef>
                  <a:spcPts val="900"/>
                </a:spcBef>
              </a:pPr>
              <a:r>
                <a:rPr lang="en-US" b="1" dirty="0"/>
                <a:t>Ekman Upwelling</a:t>
              </a:r>
              <a:br>
                <a:rPr lang="en-US" b="1" dirty="0"/>
              </a:br>
              <a:r>
                <a:rPr lang="en-US" dirty="0"/>
                <a:t>(red is up)</a:t>
              </a:r>
            </a:p>
          </p:txBody>
        </p:sp>
        <p:pic>
          <p:nvPicPr>
            <p:cNvPr id="9" name="Picture 8">
              <a:extLst>
                <a:ext uri="{FF2B5EF4-FFF2-40B4-BE49-F238E27FC236}">
                  <a16:creationId xmlns:a16="http://schemas.microsoft.com/office/drawing/2014/main" id="{B5E1A6CC-D0AA-5945-AC72-9AF8135DF616}"/>
                </a:ext>
              </a:extLst>
            </p:cNvPr>
            <p:cNvPicPr>
              <a:picLocks noChangeAspect="1"/>
            </p:cNvPicPr>
            <p:nvPr/>
          </p:nvPicPr>
          <p:blipFill rotWithShape="1">
            <a:blip r:embed="rId5"/>
            <a:srcRect r="15751" b="10714"/>
            <a:stretch/>
          </p:blipFill>
          <p:spPr>
            <a:xfrm>
              <a:off x="5382354" y="2704770"/>
              <a:ext cx="2678774" cy="3217028"/>
            </a:xfrm>
            <a:prstGeom prst="rect">
              <a:avLst/>
            </a:prstGeom>
          </p:spPr>
        </p:pic>
        <p:pic>
          <p:nvPicPr>
            <p:cNvPr id="7" name="Picture 6">
              <a:extLst>
                <a:ext uri="{FF2B5EF4-FFF2-40B4-BE49-F238E27FC236}">
                  <a16:creationId xmlns:a16="http://schemas.microsoft.com/office/drawing/2014/main" id="{DD35006E-7A68-734E-BEBA-61587A7EF3C7}"/>
                </a:ext>
              </a:extLst>
            </p:cNvPr>
            <p:cNvPicPr>
              <a:picLocks noChangeAspect="1"/>
            </p:cNvPicPr>
            <p:nvPr/>
          </p:nvPicPr>
          <p:blipFill rotWithShape="1">
            <a:blip r:embed="rId6"/>
            <a:srcRect l="2709" r="17774" b="14480"/>
            <a:stretch/>
          </p:blipFill>
          <p:spPr>
            <a:xfrm>
              <a:off x="8515652" y="2709087"/>
              <a:ext cx="2660618" cy="3206894"/>
            </a:xfrm>
            <a:prstGeom prst="rect">
              <a:avLst/>
            </a:prstGeom>
          </p:spPr>
        </p:pic>
        <p:sp>
          <p:nvSpPr>
            <p:cNvPr id="14" name="Rectangle 13">
              <a:extLst>
                <a:ext uri="{FF2B5EF4-FFF2-40B4-BE49-F238E27FC236}">
                  <a16:creationId xmlns:a16="http://schemas.microsoft.com/office/drawing/2014/main" id="{4BCFA674-9040-394A-B6FA-025BCD90B3F4}"/>
                </a:ext>
              </a:extLst>
            </p:cNvPr>
            <p:cNvSpPr/>
            <p:nvPr/>
          </p:nvSpPr>
          <p:spPr>
            <a:xfrm>
              <a:off x="5494771" y="2082698"/>
              <a:ext cx="2526414" cy="646331"/>
            </a:xfrm>
            <a:prstGeom prst="rect">
              <a:avLst/>
            </a:prstGeom>
          </p:spPr>
          <p:txBody>
            <a:bodyPr wrap="square">
              <a:spAutoFit/>
            </a:bodyPr>
            <a:lstStyle/>
            <a:p>
              <a:pPr algn="ctr">
                <a:spcBef>
                  <a:spcPts val="900"/>
                </a:spcBef>
              </a:pPr>
              <a:r>
                <a:rPr lang="en-US" b="1" dirty="0"/>
                <a:t>Wind Vectors</a:t>
              </a:r>
              <a:br>
                <a:rPr lang="en-US" b="1" dirty="0"/>
              </a:br>
              <a:r>
                <a:rPr lang="en-US" dirty="0"/>
                <a:t>(direction and speed)</a:t>
              </a:r>
            </a:p>
          </p:txBody>
        </p:sp>
      </p:grpSp>
      <p:sp>
        <p:nvSpPr>
          <p:cNvPr id="12" name="Rectangle 11">
            <a:extLst>
              <a:ext uri="{FF2B5EF4-FFF2-40B4-BE49-F238E27FC236}">
                <a16:creationId xmlns:a16="http://schemas.microsoft.com/office/drawing/2014/main" id="{30DAD923-1980-3F4B-87D4-D6CAB15AED22}"/>
              </a:ext>
            </a:extLst>
          </p:cNvPr>
          <p:cNvSpPr/>
          <p:nvPr/>
        </p:nvSpPr>
        <p:spPr>
          <a:xfrm>
            <a:off x="805528" y="1377818"/>
            <a:ext cx="1892121" cy="369332"/>
          </a:xfrm>
          <a:prstGeom prst="rect">
            <a:avLst/>
          </a:prstGeom>
        </p:spPr>
        <p:txBody>
          <a:bodyPr wrap="none">
            <a:spAutoFit/>
          </a:bodyPr>
          <a:lstStyle/>
          <a:p>
            <a:r>
              <a:rPr lang="en-US" b="1" dirty="0"/>
              <a:t>Coastal Upwelling</a:t>
            </a:r>
            <a:endParaRPr lang="en-US" dirty="0"/>
          </a:p>
        </p:txBody>
      </p:sp>
      <p:pic>
        <p:nvPicPr>
          <p:cNvPr id="8" name="Picture 7">
            <a:extLst>
              <a:ext uri="{FF2B5EF4-FFF2-40B4-BE49-F238E27FC236}">
                <a16:creationId xmlns:a16="http://schemas.microsoft.com/office/drawing/2014/main" id="{1F6266B3-77DC-8143-BAB0-40D2366CB83A}"/>
              </a:ext>
            </a:extLst>
          </p:cNvPr>
          <p:cNvPicPr>
            <a:picLocks noChangeAspect="1"/>
          </p:cNvPicPr>
          <p:nvPr/>
        </p:nvPicPr>
        <p:blipFill>
          <a:blip r:embed="rId7"/>
          <a:stretch>
            <a:fillRect/>
          </a:stretch>
        </p:blipFill>
        <p:spPr>
          <a:xfrm>
            <a:off x="659299" y="1960762"/>
            <a:ext cx="4076700" cy="2298700"/>
          </a:xfrm>
          <a:prstGeom prst="rect">
            <a:avLst/>
          </a:prstGeom>
        </p:spPr>
      </p:pic>
      <p:pic>
        <p:nvPicPr>
          <p:cNvPr id="6" name="Audio 5">
            <a:hlinkClick r:id="" action="ppaction://media"/>
            <a:extLst>
              <a:ext uri="{FF2B5EF4-FFF2-40B4-BE49-F238E27FC236}">
                <a16:creationId xmlns:a16="http://schemas.microsoft.com/office/drawing/2014/main" id="{FA7583BA-9206-A941-A5E9-23CAB5B1F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11688489"/>
      </p:ext>
    </p:extLst>
  </p:cSld>
  <p:clrMapOvr>
    <a:masterClrMapping/>
  </p:clrMapOvr>
  <mc:AlternateContent xmlns:mc="http://schemas.openxmlformats.org/markup-compatibility/2006" xmlns:p14="http://schemas.microsoft.com/office/powerpoint/2010/main">
    <mc:Choice Requires="p14">
      <p:transition spd="slow" p14:dur="2000" advTm="42814"/>
    </mc:Choice>
    <mc:Fallback xmlns="">
      <p:transition spd="slow" advTm="4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9D2C-C2A0-BF49-9778-24791F2E3901}"/>
              </a:ext>
            </a:extLst>
          </p:cNvPr>
          <p:cNvSpPr>
            <a:spLocks noGrp="1"/>
          </p:cNvSpPr>
          <p:nvPr>
            <p:ph type="title"/>
          </p:nvPr>
        </p:nvSpPr>
        <p:spPr>
          <a:xfrm>
            <a:off x="528297" y="11557"/>
            <a:ext cx="10936871" cy="1325563"/>
          </a:xfrm>
        </p:spPr>
        <p:txBody>
          <a:bodyPr/>
          <a:lstStyle/>
          <a:p>
            <a:r>
              <a:rPr lang="en-US" dirty="0">
                <a:solidFill>
                  <a:srgbClr val="002060"/>
                </a:solidFill>
                <a:latin typeface="Arial Narrow" panose="020B0604020202020204" pitchFamily="34" charset="0"/>
                <a:cs typeface="Arial Narrow" panose="020B0604020202020204" pitchFamily="34" charset="0"/>
              </a:rPr>
              <a:t>Sea surface height (SSH): the ocean surface is not flat </a:t>
            </a:r>
          </a:p>
        </p:txBody>
      </p:sp>
      <p:sp>
        <p:nvSpPr>
          <p:cNvPr id="3" name="Slide Number Placeholder 2">
            <a:extLst>
              <a:ext uri="{FF2B5EF4-FFF2-40B4-BE49-F238E27FC236}">
                <a16:creationId xmlns:a16="http://schemas.microsoft.com/office/drawing/2014/main" id="{AA04CE93-5683-BB4E-9345-89AB91EBFFC8}"/>
              </a:ext>
            </a:extLst>
          </p:cNvPr>
          <p:cNvSpPr>
            <a:spLocks noGrp="1"/>
          </p:cNvSpPr>
          <p:nvPr>
            <p:ph type="sldNum" sz="quarter" idx="12"/>
          </p:nvPr>
        </p:nvSpPr>
        <p:spPr/>
        <p:txBody>
          <a:bodyPr/>
          <a:lstStyle/>
          <a:p>
            <a:fld id="{4F6F23CF-7BCB-1C46-9584-7002207BC3BE}" type="slidenum">
              <a:rPr lang="en-US" smtClean="0"/>
              <a:pPr/>
              <a:t>22</a:t>
            </a:fld>
            <a:endParaRPr lang="en-US" dirty="0"/>
          </a:p>
        </p:txBody>
      </p:sp>
      <p:grpSp>
        <p:nvGrpSpPr>
          <p:cNvPr id="8" name="Group 7">
            <a:extLst>
              <a:ext uri="{FF2B5EF4-FFF2-40B4-BE49-F238E27FC236}">
                <a16:creationId xmlns:a16="http://schemas.microsoft.com/office/drawing/2014/main" id="{C12BA6FC-6EFF-CC4D-B53E-C1E22BF7C7D3}"/>
              </a:ext>
            </a:extLst>
          </p:cNvPr>
          <p:cNvGrpSpPr/>
          <p:nvPr/>
        </p:nvGrpSpPr>
        <p:grpSpPr>
          <a:xfrm>
            <a:off x="1788352" y="2073765"/>
            <a:ext cx="2600960" cy="3015817"/>
            <a:chOff x="7949384" y="2611728"/>
            <a:chExt cx="2600960" cy="3015817"/>
          </a:xfrm>
        </p:grpSpPr>
        <p:pic>
          <p:nvPicPr>
            <p:cNvPr id="6" name="Picture 5">
              <a:extLst>
                <a:ext uri="{FF2B5EF4-FFF2-40B4-BE49-F238E27FC236}">
                  <a16:creationId xmlns:a16="http://schemas.microsoft.com/office/drawing/2014/main" id="{370BCE2E-FECA-AD40-B9C1-665E6F4DFF41}"/>
                </a:ext>
              </a:extLst>
            </p:cNvPr>
            <p:cNvPicPr>
              <a:picLocks noChangeAspect="1"/>
            </p:cNvPicPr>
            <p:nvPr/>
          </p:nvPicPr>
          <p:blipFill>
            <a:blip r:embed="rId5"/>
            <a:stretch>
              <a:fillRect/>
            </a:stretch>
          </p:blipFill>
          <p:spPr>
            <a:xfrm>
              <a:off x="7949384" y="2611728"/>
              <a:ext cx="2600960" cy="2600960"/>
            </a:xfrm>
            <a:prstGeom prst="rect">
              <a:avLst/>
            </a:prstGeom>
          </p:spPr>
        </p:pic>
        <p:sp>
          <p:nvSpPr>
            <p:cNvPr id="18" name="Rectangle 17">
              <a:extLst>
                <a:ext uri="{FF2B5EF4-FFF2-40B4-BE49-F238E27FC236}">
                  <a16:creationId xmlns:a16="http://schemas.microsoft.com/office/drawing/2014/main" id="{0F62A9C8-62D9-6D41-B9BF-25734AB5F572}"/>
                </a:ext>
              </a:extLst>
            </p:cNvPr>
            <p:cNvSpPr/>
            <p:nvPr/>
          </p:nvSpPr>
          <p:spPr>
            <a:xfrm>
              <a:off x="8502076" y="5258213"/>
              <a:ext cx="1620958" cy="369332"/>
            </a:xfrm>
            <a:prstGeom prst="rect">
              <a:avLst/>
            </a:prstGeom>
          </p:spPr>
          <p:txBody>
            <a:bodyPr wrap="none">
              <a:spAutoFit/>
            </a:bodyPr>
            <a:lstStyle/>
            <a:p>
              <a:pPr algn="ctr"/>
              <a:r>
                <a:rPr lang="en-US" b="1" dirty="0">
                  <a:solidFill>
                    <a:prstClr val="black"/>
                  </a:solidFill>
                  <a:latin typeface="Arial" panose="020B0604020202020204" pitchFamily="34" charset="0"/>
                  <a:cs typeface="Arial" panose="020B0604020202020204" pitchFamily="34" charset="0"/>
                </a:rPr>
                <a:t>Bumpy Earth</a:t>
              </a:r>
              <a:endParaRPr lang="en-US" dirty="0">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A1B84B95-F7C4-AE46-861B-5BEFBE7254E2}"/>
              </a:ext>
            </a:extLst>
          </p:cNvPr>
          <p:cNvSpPr/>
          <p:nvPr/>
        </p:nvSpPr>
        <p:spPr>
          <a:xfrm>
            <a:off x="1555119" y="1461917"/>
            <a:ext cx="9234161" cy="400110"/>
          </a:xfrm>
          <a:prstGeom prst="rect">
            <a:avLst/>
          </a:prstGeom>
        </p:spPr>
        <p:txBody>
          <a:bodyPr wrap="square">
            <a:spAutoFit/>
          </a:bodyPr>
          <a:lstStyle/>
          <a:p>
            <a:pPr>
              <a:spcBef>
                <a:spcPts val="600"/>
              </a:spcBef>
            </a:pPr>
            <a:r>
              <a:rPr lang="en-US" sz="2000" b="1" cap="small" dirty="0">
                <a:solidFill>
                  <a:srgbClr val="002060"/>
                </a:solidFill>
                <a:latin typeface="Arial" panose="020B0604020202020204" pitchFamily="34" charset="0"/>
                <a:cs typeface="Arial" panose="020B0604020202020204" pitchFamily="34" charset="0"/>
              </a:rPr>
              <a:t>the ocean’s bumpiness (</a:t>
            </a:r>
            <a:r>
              <a:rPr lang="en-US" sz="2000" b="1" dirty="0">
                <a:solidFill>
                  <a:srgbClr val="002060"/>
                </a:solidFill>
                <a:latin typeface="Arial" panose="020B0604020202020204" pitchFamily="34" charset="0"/>
                <a:cs typeface="Arial" panose="020B0604020202020204" pitchFamily="34" charset="0"/>
              </a:rPr>
              <a:t>SSH</a:t>
            </a:r>
            <a:r>
              <a:rPr lang="en-US" sz="2000" b="1" cap="small" dirty="0">
                <a:solidFill>
                  <a:srgbClr val="002060"/>
                </a:solidFill>
                <a:latin typeface="Arial" panose="020B0604020202020204" pitchFamily="34" charset="0"/>
                <a:cs typeface="Arial" panose="020B0604020202020204" pitchFamily="34" charset="0"/>
              </a:rPr>
              <a:t>) is measured with altimetry </a:t>
            </a:r>
            <a:r>
              <a:rPr lang="en-US" sz="2000" b="1" dirty="0">
                <a:solidFill>
                  <a:srgbClr val="002060"/>
                </a:solidFill>
                <a:latin typeface="Arial" panose="020B0604020202020204" pitchFamily="34" charset="0"/>
                <a:cs typeface="Arial" panose="020B0604020202020204" pitchFamily="34" charset="0"/>
              </a:rPr>
              <a:t>(active sensors)</a:t>
            </a:r>
          </a:p>
        </p:txBody>
      </p:sp>
      <p:pic>
        <p:nvPicPr>
          <p:cNvPr id="13" name="Picture 3">
            <a:extLst>
              <a:ext uri="{FF2B5EF4-FFF2-40B4-BE49-F238E27FC236}">
                <a16:creationId xmlns:a16="http://schemas.microsoft.com/office/drawing/2014/main" id="{5CB9E708-9A3C-8A41-919D-C34E6CC5D8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82" r="56842" b="14775"/>
          <a:stretch/>
        </p:blipFill>
        <p:spPr bwMode="auto">
          <a:xfrm>
            <a:off x="5303501" y="2213237"/>
            <a:ext cx="2544290" cy="23220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 name="Picture 3">
            <a:extLst>
              <a:ext uri="{FF2B5EF4-FFF2-40B4-BE49-F238E27FC236}">
                <a16:creationId xmlns:a16="http://schemas.microsoft.com/office/drawing/2014/main" id="{45DF123F-07FA-7445-9AF3-981CD4DAD1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527"/>
          <a:stretch/>
        </p:blipFill>
        <p:spPr bwMode="auto">
          <a:xfrm>
            <a:off x="7847791" y="2791437"/>
            <a:ext cx="3906200" cy="323537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a:extLst>
              <a:ext uri="{FF2B5EF4-FFF2-40B4-BE49-F238E27FC236}">
                <a16:creationId xmlns:a16="http://schemas.microsoft.com/office/drawing/2014/main" id="{46D6618B-9846-9649-B081-81E8B99C0B6C}"/>
              </a:ext>
            </a:extLst>
          </p:cNvPr>
          <p:cNvCxnSpPr/>
          <p:nvPr/>
        </p:nvCxnSpPr>
        <p:spPr>
          <a:xfrm>
            <a:off x="634001" y="924560"/>
            <a:ext cx="9956800"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8C27E99-D992-844E-97C2-A3074E9DE3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5720285"/>
      </p:ext>
    </p:extLst>
  </p:cSld>
  <p:clrMapOvr>
    <a:masterClrMapping/>
  </p:clrMapOvr>
  <mc:AlternateContent xmlns:mc="http://schemas.openxmlformats.org/markup-compatibility/2006" xmlns:p14="http://schemas.microsoft.com/office/powerpoint/2010/main">
    <mc:Choice Requires="p14">
      <p:transition spd="slow" p14:dur="2000" advTm="39165"/>
    </mc:Choice>
    <mc:Fallback xmlns="">
      <p:transition spd="slow" advTm="3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8D612-2E82-AC43-AD7D-BA5D3D13E565}"/>
              </a:ext>
            </a:extLst>
          </p:cNvPr>
          <p:cNvPicPr>
            <a:picLocks noChangeAspect="1"/>
          </p:cNvPicPr>
          <p:nvPr/>
        </p:nvPicPr>
        <p:blipFill>
          <a:blip r:embed="rId5"/>
          <a:stretch>
            <a:fillRect/>
          </a:stretch>
        </p:blipFill>
        <p:spPr>
          <a:xfrm>
            <a:off x="798533" y="1348301"/>
            <a:ext cx="4724400" cy="4914900"/>
          </a:xfrm>
          <a:prstGeom prst="rect">
            <a:avLst/>
          </a:prstGeom>
        </p:spPr>
      </p:pic>
      <p:sp>
        <p:nvSpPr>
          <p:cNvPr id="2" name="Title 1">
            <a:extLst>
              <a:ext uri="{FF2B5EF4-FFF2-40B4-BE49-F238E27FC236}">
                <a16:creationId xmlns:a16="http://schemas.microsoft.com/office/drawing/2014/main" id="{7DAFDE66-8155-F243-90E0-91EFAFC22F5F}"/>
              </a:ext>
            </a:extLst>
          </p:cNvPr>
          <p:cNvSpPr>
            <a:spLocks noGrp="1"/>
          </p:cNvSpPr>
          <p:nvPr>
            <p:ph type="title"/>
          </p:nvPr>
        </p:nvSpPr>
        <p:spPr/>
        <p:txBody>
          <a:bodyPr>
            <a:normAutofit/>
          </a:bodyPr>
          <a:lstStyle/>
          <a:p>
            <a:r>
              <a:rPr lang="en-US" dirty="0">
                <a:latin typeface="Arial Narrow" panose="020B0604020202020204" pitchFamily="34" charset="0"/>
                <a:cs typeface="Arial Narrow" panose="020B0604020202020204" pitchFamily="34" charset="0"/>
              </a:rPr>
              <a:t>Sea surface height measurements are made with satellite altimeters</a:t>
            </a:r>
          </a:p>
        </p:txBody>
      </p:sp>
      <p:sp>
        <p:nvSpPr>
          <p:cNvPr id="3" name="Slide Number Placeholder 2">
            <a:extLst>
              <a:ext uri="{FF2B5EF4-FFF2-40B4-BE49-F238E27FC236}">
                <a16:creationId xmlns:a16="http://schemas.microsoft.com/office/drawing/2014/main" id="{435E6DA2-085B-2344-86C0-168036E02994}"/>
              </a:ext>
            </a:extLst>
          </p:cNvPr>
          <p:cNvSpPr>
            <a:spLocks noGrp="1"/>
          </p:cNvSpPr>
          <p:nvPr>
            <p:ph type="sldNum" sz="quarter" idx="12"/>
          </p:nvPr>
        </p:nvSpPr>
        <p:spPr/>
        <p:txBody>
          <a:bodyPr/>
          <a:lstStyle/>
          <a:p>
            <a:fld id="{4F6F23CF-7BCB-1C46-9584-7002207BC3BE}" type="slidenum">
              <a:rPr lang="en-US" smtClean="0"/>
              <a:pPr/>
              <a:t>23</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9542CA3-E027-C642-8C18-60E29B9A4E9D}"/>
                  </a:ext>
                </a:extLst>
              </p:cNvPr>
              <p:cNvSpPr txBox="1"/>
              <p:nvPr/>
            </p:nvSpPr>
            <p:spPr>
              <a:xfrm>
                <a:off x="6341737" y="1539096"/>
                <a:ext cx="5406466" cy="3976025"/>
              </a:xfrm>
              <a:prstGeom prst="rect">
                <a:avLst/>
              </a:prstGeom>
              <a:noFill/>
            </p:spPr>
            <p:txBody>
              <a:bodyPr wrap="square" rtlCol="0">
                <a:spAutoFit/>
              </a:bodyPr>
              <a:lstStyle/>
              <a:p>
                <a:pPr marL="14288">
                  <a:lnSpc>
                    <a:spcPct val="120000"/>
                  </a:lnSpc>
                  <a:spcBef>
                    <a:spcPts val="1200"/>
                  </a:spcBef>
                </a:pPr>
                <a:r>
                  <a:rPr lang="en-US" b="1" dirty="0">
                    <a:latin typeface="Arial" panose="020B0604020202020204" pitchFamily="34" charset="0"/>
                    <a:cs typeface="Arial" panose="020B0604020202020204" pitchFamily="34" charset="0"/>
                  </a:rPr>
                  <a:t>Altimeters measure the distance from altimeter to sea surface </a:t>
                </a:r>
                <a:r>
                  <a:rPr lang="en-US"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Range</a:t>
                </a:r>
                <a:r>
                  <a:rPr lang="en-US" dirty="0">
                    <a:latin typeface="Arial" panose="020B0604020202020204" pitchFamily="34" charset="0"/>
                    <a:cs typeface="Arial" panose="020B0604020202020204" pitchFamily="34" charset="0"/>
                  </a:rPr>
                  <a:t>)</a:t>
                </a:r>
              </a:p>
              <a:p>
                <a:pPr marL="300038" indent="-285750">
                  <a:lnSpc>
                    <a:spcPct val="120000"/>
                  </a:lnSpc>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Signal pulses sent by the altimeter are reflected off the sea surface and returned to the altimeter.</a:t>
                </a:r>
              </a:p>
              <a:p>
                <a:pPr marL="300038" indent="-285750">
                  <a:lnSpc>
                    <a:spcPct val="120000"/>
                  </a:lnSpc>
                  <a:spcBef>
                    <a:spcPts val="1200"/>
                  </a:spcBef>
                  <a:buFont typeface="Arial" panose="020B0604020202020204" pitchFamily="34" charset="0"/>
                  <a:buChar char="•"/>
                </a:pPr>
                <a:r>
                  <a:rPr lang="en-US" b="1" dirty="0">
                    <a:solidFill>
                      <a:srgbClr val="FF0000"/>
                    </a:solidFill>
                    <a:latin typeface="Arial" panose="020B0604020202020204" pitchFamily="34" charset="0"/>
                    <a:cs typeface="Arial" panose="020B0604020202020204" pitchFamily="34" charset="0"/>
                  </a:rPr>
                  <a:t>Range</a:t>
                </a:r>
                <a:r>
                  <a:rPr lang="en-US" dirty="0">
                    <a:latin typeface="Arial" panose="020B0604020202020204" pitchFamily="34" charset="0"/>
                    <a:cs typeface="Arial" panose="020B0604020202020204" pitchFamily="34" charset="0"/>
                  </a:rPr>
                  <a:t> is calculated from the return time. </a:t>
                </a:r>
                <a:endParaRPr lang="en-US" b="1" dirty="0">
                  <a:solidFill>
                    <a:schemeClr val="accent2">
                      <a:lumMod val="50000"/>
                    </a:schemeClr>
                  </a:solidFill>
                  <a:latin typeface="Arial" panose="020B0604020202020204" pitchFamily="34" charset="0"/>
                  <a:cs typeface="Arial" panose="020B0604020202020204" pitchFamily="34" charset="0"/>
                </a:endParaRPr>
              </a:p>
              <a:p>
                <a:pPr marL="471488" lvl="1">
                  <a:spcBef>
                    <a:spcPts val="600"/>
                  </a:spcBef>
                </a:pPr>
                <a:r>
                  <a:rPr lang="en-US" sz="1600" b="1" dirty="0">
                    <a:solidFill>
                      <a:srgbClr val="FF0000"/>
                    </a:solidFill>
                    <a:cs typeface="Arial Narrow" panose="020B0604020202020204" pitchFamily="34" charset="0"/>
                  </a:rPr>
                  <a:t>	</a:t>
                </a:r>
                <a14:m>
                  <m:oMath xmlns:m="http://schemas.openxmlformats.org/officeDocument/2006/math">
                    <m:borderBox>
                      <m:borderBoxPr>
                        <m:ctrlPr>
                          <a:rPr lang="en-US" sz="1600" b="1" i="1" smtClean="0">
                            <a:solidFill>
                              <a:srgbClr val="FF0000"/>
                            </a:solidFill>
                            <a:latin typeface="Cambria Math" panose="02040503050406030204" pitchFamily="18" charset="0"/>
                            <a:cs typeface="Arial Narrow" panose="020B0604020202020204" pitchFamily="34" charset="0"/>
                          </a:rPr>
                        </m:ctrlPr>
                      </m:borderBoxPr>
                      <m:e>
                        <m:sSup>
                          <m:sSupPr>
                            <m:ctrlPr>
                              <a:rPr lang="en-US" sz="1600" b="1" i="1" smtClean="0">
                                <a:solidFill>
                                  <a:srgbClr val="FF0000"/>
                                </a:solidFill>
                                <a:latin typeface="Cambria Math" panose="02040503050406030204" pitchFamily="18" charset="0"/>
                                <a:cs typeface="Arial Narrow" panose="020B0604020202020204" pitchFamily="34" charset="0"/>
                              </a:rPr>
                            </m:ctrlPr>
                          </m:sSupPr>
                          <m:e>
                            <m:r>
                              <a:rPr lang="en-US" sz="1600" b="1" i="1" smtClean="0">
                                <a:solidFill>
                                  <a:srgbClr val="FF0000"/>
                                </a:solidFill>
                                <a:latin typeface="Cambria Math" panose="02040503050406030204" pitchFamily="18" charset="0"/>
                                <a:cs typeface="Arial Narrow" panose="020B0604020202020204" pitchFamily="34" charset="0"/>
                              </a:rPr>
                              <m:t>𝑹𝒂𝒏𝒈𝒆</m:t>
                            </m:r>
                          </m:e>
                          <m:sup/>
                        </m:sSup>
                        <m:r>
                          <a:rPr lang="en-US" sz="1600" b="1" i="1" smtClean="0">
                            <a:solidFill>
                              <a:srgbClr val="FF0000"/>
                            </a:solidFill>
                            <a:latin typeface="Cambria Math" panose="02040503050406030204" pitchFamily="18" charset="0"/>
                            <a:cs typeface="Arial Narrow" panose="020B0604020202020204" pitchFamily="34" charset="0"/>
                          </a:rPr>
                          <m:t>= </m:t>
                        </m:r>
                        <m:f>
                          <m:fPr>
                            <m:ctrlPr>
                              <a:rPr lang="en-US" sz="1600" b="1" i="1" smtClean="0">
                                <a:solidFill>
                                  <a:schemeClr val="accent6">
                                    <a:lumMod val="50000"/>
                                  </a:schemeClr>
                                </a:solidFill>
                                <a:latin typeface="Cambria Math" panose="02040503050406030204" pitchFamily="18" charset="0"/>
                                <a:cs typeface="Arial Narrow" panose="020B0604020202020204" pitchFamily="34" charset="0"/>
                              </a:rPr>
                            </m:ctrlPr>
                          </m:fPr>
                          <m:num>
                            <m:r>
                              <a:rPr lang="en-US" sz="1600" b="1" i="1" smtClean="0">
                                <a:solidFill>
                                  <a:schemeClr val="accent6">
                                    <a:lumMod val="50000"/>
                                  </a:schemeClr>
                                </a:solidFill>
                                <a:latin typeface="Cambria Math" panose="02040503050406030204" pitchFamily="18" charset="0"/>
                                <a:cs typeface="Arial Narrow" panose="020B0604020202020204" pitchFamily="34" charset="0"/>
                              </a:rPr>
                              <m:t>𝒓𝒆𝒕𝒖𝒓𝒏</m:t>
                            </m:r>
                            <m:r>
                              <a:rPr lang="en-US" sz="1600" b="1" i="1" smtClean="0">
                                <a:solidFill>
                                  <a:schemeClr val="accent6">
                                    <a:lumMod val="50000"/>
                                  </a:schemeClr>
                                </a:solidFill>
                                <a:latin typeface="Cambria Math" panose="02040503050406030204" pitchFamily="18" charset="0"/>
                                <a:cs typeface="Arial Narrow" panose="020B0604020202020204" pitchFamily="34" charset="0"/>
                              </a:rPr>
                              <m:t> </m:t>
                            </m:r>
                            <m:r>
                              <a:rPr lang="en-US" sz="1600" b="1" i="1" smtClean="0">
                                <a:solidFill>
                                  <a:schemeClr val="accent6">
                                    <a:lumMod val="50000"/>
                                  </a:schemeClr>
                                </a:solidFill>
                                <a:latin typeface="Cambria Math" panose="02040503050406030204" pitchFamily="18" charset="0"/>
                                <a:cs typeface="Arial Narrow" panose="020B0604020202020204" pitchFamily="34" charset="0"/>
                              </a:rPr>
                              <m:t>𝒕𝒊𝒎𝒆</m:t>
                            </m:r>
                          </m:num>
                          <m:den>
                            <m:r>
                              <a:rPr lang="en-US" sz="1600" b="1" i="1">
                                <a:solidFill>
                                  <a:schemeClr val="accent6">
                                    <a:lumMod val="50000"/>
                                  </a:schemeClr>
                                </a:solidFill>
                                <a:latin typeface="Cambria Math" panose="02040503050406030204" pitchFamily="18" charset="0"/>
                                <a:cs typeface="Arial Narrow" panose="020B0604020202020204" pitchFamily="34" charset="0"/>
                              </a:rPr>
                              <m:t>𝟐</m:t>
                            </m:r>
                          </m:den>
                        </m:f>
                        <m:r>
                          <a:rPr lang="en-US" sz="1600" b="1" i="1" smtClean="0">
                            <a:solidFill>
                              <a:srgbClr val="FF0000"/>
                            </a:solidFill>
                            <a:latin typeface="Cambria Math" panose="02040503050406030204" pitchFamily="18" charset="0"/>
                            <a:cs typeface="Arial Narrow" panose="020B0604020202020204" pitchFamily="34" charset="0"/>
                          </a:rPr>
                          <m:t>+</m:t>
                        </m:r>
                        <m:sSup>
                          <m:sSupPr>
                            <m:ctrlPr>
                              <a:rPr lang="en-US" sz="1600" b="1" i="1" smtClean="0">
                                <a:solidFill>
                                  <a:schemeClr val="accent1">
                                    <a:lumMod val="75000"/>
                                  </a:schemeClr>
                                </a:solidFill>
                                <a:latin typeface="Cambria Math" panose="02040503050406030204" pitchFamily="18" charset="0"/>
                                <a:cs typeface="Arial Narrow" panose="020B0604020202020204" pitchFamily="34" charset="0"/>
                              </a:rPr>
                            </m:ctrlPr>
                          </m:sSupPr>
                          <m:e>
                            <m:r>
                              <a:rPr lang="en-US" sz="1600" b="1" i="1" smtClean="0">
                                <a:solidFill>
                                  <a:schemeClr val="accent1">
                                    <a:lumMod val="75000"/>
                                  </a:schemeClr>
                                </a:solidFill>
                                <a:latin typeface="Cambria Math" panose="02040503050406030204" pitchFamily="18" charset="0"/>
                                <a:cs typeface="Arial Narrow" panose="020B0604020202020204" pitchFamily="34" charset="0"/>
                              </a:rPr>
                              <m:t>𝒔𝒑𝒆𝒆𝒅</m:t>
                            </m:r>
                            <m:r>
                              <a:rPr lang="en-US" sz="1600" b="1" i="1" smtClean="0">
                                <a:solidFill>
                                  <a:schemeClr val="accent1">
                                    <a:lumMod val="75000"/>
                                  </a:schemeClr>
                                </a:solidFill>
                                <a:latin typeface="Cambria Math" panose="02040503050406030204" pitchFamily="18" charset="0"/>
                                <a:cs typeface="Arial Narrow" panose="020B0604020202020204" pitchFamily="34" charset="0"/>
                              </a:rPr>
                              <m:t> </m:t>
                            </m:r>
                            <m:r>
                              <a:rPr lang="en-US" sz="1600" b="1" i="1" smtClean="0">
                                <a:solidFill>
                                  <a:schemeClr val="accent1">
                                    <a:lumMod val="75000"/>
                                  </a:schemeClr>
                                </a:solidFill>
                                <a:latin typeface="Cambria Math" panose="02040503050406030204" pitchFamily="18" charset="0"/>
                                <a:cs typeface="Arial Narrow" panose="020B0604020202020204" pitchFamily="34" charset="0"/>
                              </a:rPr>
                              <m:t>𝒐𝒇</m:t>
                            </m:r>
                            <m:r>
                              <a:rPr lang="en-US" sz="1600" b="1" i="1" smtClean="0">
                                <a:solidFill>
                                  <a:schemeClr val="accent1">
                                    <a:lumMod val="75000"/>
                                  </a:schemeClr>
                                </a:solidFill>
                                <a:latin typeface="Cambria Math" panose="02040503050406030204" pitchFamily="18" charset="0"/>
                                <a:cs typeface="Arial Narrow" panose="020B0604020202020204" pitchFamily="34" charset="0"/>
                              </a:rPr>
                              <m:t> </m:t>
                            </m:r>
                            <m:r>
                              <a:rPr lang="en-US" sz="1600" b="1" i="1" smtClean="0">
                                <a:solidFill>
                                  <a:schemeClr val="accent1">
                                    <a:lumMod val="75000"/>
                                  </a:schemeClr>
                                </a:solidFill>
                                <a:latin typeface="Cambria Math" panose="02040503050406030204" pitchFamily="18" charset="0"/>
                                <a:cs typeface="Arial Narrow" panose="020B0604020202020204" pitchFamily="34" charset="0"/>
                              </a:rPr>
                              <m:t>𝒍𝒊𝒈𝒉𝒕</m:t>
                            </m:r>
                          </m:e>
                          <m:sup/>
                        </m:sSup>
                      </m:e>
                    </m:borderBox>
                  </m:oMath>
                </a14:m>
                <a:r>
                  <a:rPr lang="en-US" sz="1600" b="1" dirty="0">
                    <a:solidFill>
                      <a:srgbClr val="FF0000"/>
                    </a:solidFill>
                    <a:latin typeface="Arial Narrow" panose="020B0604020202020204" pitchFamily="34" charset="0"/>
                    <a:cs typeface="Arial Narrow" panose="020B0604020202020204" pitchFamily="34" charset="0"/>
                  </a:rPr>
                  <a:t> </a:t>
                </a:r>
                <a:endParaRPr lang="en-US" sz="1600" b="1" dirty="0">
                  <a:solidFill>
                    <a:schemeClr val="accent6">
                      <a:lumMod val="50000"/>
                    </a:schemeClr>
                  </a:solidFill>
                  <a:latin typeface="Arial Narrow" panose="020B0604020202020204" pitchFamily="34" charset="0"/>
                  <a:cs typeface="Arial Narrow" panose="020B0604020202020204" pitchFamily="34" charset="0"/>
                </a:endParaRPr>
              </a:p>
              <a:p>
                <a:pPr marL="295275">
                  <a:spcBef>
                    <a:spcPts val="600"/>
                  </a:spcBef>
                </a:pPr>
                <a:endParaRPr lang="en-US" dirty="0">
                  <a:solidFill>
                    <a:schemeClr val="accent6">
                      <a:lumMod val="50000"/>
                    </a:schemeClr>
                  </a:solidFill>
                  <a:latin typeface="Arial Narrow" panose="020B0604020202020204" pitchFamily="34" charset="0"/>
                  <a:cs typeface="Arial Narrow" panose="020B0604020202020204" pitchFamily="34" charset="0"/>
                </a:endParaRPr>
              </a:p>
              <a:p>
                <a:r>
                  <a:rPr lang="en-US" sz="2000" b="1" dirty="0">
                    <a:latin typeface="Arial Narrow" panose="020B0604020202020204" pitchFamily="34" charset="0"/>
                    <a:cs typeface="Arial Narrow" panose="020B0604020202020204" pitchFamily="34" charset="0"/>
                  </a:rPr>
                  <a:t>Atmospheric correction </a:t>
                </a:r>
              </a:p>
              <a:p>
                <a:pPr lvl="1" indent="-317500">
                  <a:lnSpc>
                    <a:spcPct val="12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 microwave radiometer corrects for </a:t>
                </a:r>
                <a:br>
                  <a:rPr lang="en-US" dirty="0">
                    <a:latin typeface="Arial" panose="020B0604020202020204" pitchFamily="34" charset="0"/>
                    <a:cs typeface="Arial" panose="020B0604020202020204" pitchFamily="34" charset="0"/>
                  </a:rPr>
                </a:br>
                <a:r>
                  <a:rPr lang="en-US" b="1" dirty="0">
                    <a:solidFill>
                      <a:srgbClr val="1E5C90"/>
                    </a:solidFill>
                    <a:latin typeface="Arial Narrow" panose="020B0604020202020204" pitchFamily="34" charset="0"/>
                    <a:cs typeface="Arial Narrow" panose="020B0604020202020204" pitchFamily="34" charset="0"/>
                  </a:rPr>
                  <a:t>Speed of Light </a:t>
                </a:r>
                <a:r>
                  <a:rPr lang="en-US" dirty="0">
                    <a:latin typeface="Arial" panose="020B0604020202020204" pitchFamily="34" charset="0"/>
                    <a:cs typeface="Arial" panose="020B0604020202020204" pitchFamily="34" charset="0"/>
                  </a:rPr>
                  <a:t>changes in the atmosphere.</a:t>
                </a:r>
              </a:p>
            </p:txBody>
          </p:sp>
        </mc:Choice>
        <mc:Fallback xmlns="">
          <p:sp>
            <p:nvSpPr>
              <p:cNvPr id="6" name="TextBox 5">
                <a:extLst>
                  <a:ext uri="{FF2B5EF4-FFF2-40B4-BE49-F238E27FC236}">
                    <a16:creationId xmlns:a16="http://schemas.microsoft.com/office/drawing/2014/main" id="{29542CA3-E027-C642-8C18-60E29B9A4E9D}"/>
                  </a:ext>
                </a:extLst>
              </p:cNvPr>
              <p:cNvSpPr txBox="1">
                <a:spLocks noRot="1" noChangeAspect="1" noMove="1" noResize="1" noEditPoints="1" noAdjustHandles="1" noChangeArrowheads="1" noChangeShapeType="1" noTextEdit="1"/>
              </p:cNvSpPr>
              <p:nvPr/>
            </p:nvSpPr>
            <p:spPr>
              <a:xfrm>
                <a:off x="6341737" y="1539096"/>
                <a:ext cx="5406466" cy="3976025"/>
              </a:xfrm>
              <a:prstGeom prst="rect">
                <a:avLst/>
              </a:prstGeom>
              <a:blipFill>
                <a:blip r:embed="rId6"/>
                <a:stretch>
                  <a:fillRect l="-937" b="-1592"/>
                </a:stretch>
              </a:blipFill>
            </p:spPr>
            <p:txBody>
              <a:bodyPr/>
              <a:lstStyle/>
              <a:p>
                <a:r>
                  <a:rPr lang="en-US">
                    <a:noFill/>
                  </a:rPr>
                  <a:t> </a:t>
                </a:r>
              </a:p>
            </p:txBody>
          </p:sp>
        </mc:Fallback>
      </mc:AlternateContent>
      <p:sp>
        <p:nvSpPr>
          <p:cNvPr id="8" name="Arc 7">
            <a:extLst>
              <a:ext uri="{FF2B5EF4-FFF2-40B4-BE49-F238E27FC236}">
                <a16:creationId xmlns:a16="http://schemas.microsoft.com/office/drawing/2014/main" id="{2BE3EF81-0D9F-B447-A6C4-61D0D3F7B957}"/>
              </a:ext>
            </a:extLst>
          </p:cNvPr>
          <p:cNvSpPr/>
          <p:nvPr/>
        </p:nvSpPr>
        <p:spPr>
          <a:xfrm rot="18900000">
            <a:off x="-3005713" y="5520593"/>
            <a:ext cx="12760798" cy="13138058"/>
          </a:xfrm>
          <a:prstGeom prst="arc">
            <a:avLst>
              <a:gd name="adj1" fmla="val 17502505"/>
              <a:gd name="adj2" fmla="val 20057090"/>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5CCCCF4B-AA1C-D64F-ABAB-1639B3AF0E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48874" y="3162784"/>
            <a:ext cx="632326" cy="632326"/>
          </a:xfrm>
          <a:prstGeom prst="rect">
            <a:avLst/>
          </a:prstGeom>
        </p:spPr>
      </p:pic>
      <p:sp>
        <p:nvSpPr>
          <p:cNvPr id="10" name="TextBox 9">
            <a:extLst>
              <a:ext uri="{FF2B5EF4-FFF2-40B4-BE49-F238E27FC236}">
                <a16:creationId xmlns:a16="http://schemas.microsoft.com/office/drawing/2014/main" id="{A3C6F26A-CDF0-664B-B91D-E2AFF2084E76}"/>
              </a:ext>
            </a:extLst>
          </p:cNvPr>
          <p:cNvSpPr txBox="1"/>
          <p:nvPr/>
        </p:nvSpPr>
        <p:spPr>
          <a:xfrm rot="3340829">
            <a:off x="2939126" y="3196519"/>
            <a:ext cx="2186817"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Microwave radiometer</a:t>
            </a:r>
          </a:p>
        </p:txBody>
      </p:sp>
      <p:cxnSp>
        <p:nvCxnSpPr>
          <p:cNvPr id="11" name="Straight Arrow Connector 10">
            <a:extLst>
              <a:ext uri="{FF2B5EF4-FFF2-40B4-BE49-F238E27FC236}">
                <a16:creationId xmlns:a16="http://schemas.microsoft.com/office/drawing/2014/main" id="{53002887-38AF-9D4C-9D66-2D29F4FCAD04}"/>
              </a:ext>
            </a:extLst>
          </p:cNvPr>
          <p:cNvCxnSpPr>
            <a:cxnSpLocks/>
          </p:cNvCxnSpPr>
          <p:nvPr/>
        </p:nvCxnSpPr>
        <p:spPr>
          <a:xfrm>
            <a:off x="2400655" y="2157664"/>
            <a:ext cx="0" cy="1884946"/>
          </a:xfrm>
          <a:prstGeom prst="straightConnector1">
            <a:avLst/>
          </a:prstGeom>
          <a:ln w="76200">
            <a:solidFill>
              <a:srgbClr val="FF0000"/>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DCD775E-41F4-2A45-B723-8999707B10BE}"/>
              </a:ext>
            </a:extLst>
          </p:cNvPr>
          <p:cNvSpPr txBox="1"/>
          <p:nvPr/>
        </p:nvSpPr>
        <p:spPr>
          <a:xfrm rot="16200000">
            <a:off x="1799953" y="2933477"/>
            <a:ext cx="827471" cy="400110"/>
          </a:xfrm>
          <a:prstGeom prst="rect">
            <a:avLst/>
          </a:prstGeom>
          <a:noFill/>
        </p:spPr>
        <p:txBody>
          <a:bodyPr wrap="none" rtlCol="0">
            <a:spAutoFit/>
          </a:bodyPr>
          <a:lstStyle/>
          <a:p>
            <a:r>
              <a:rPr lang="en-US" sz="2000" b="1" dirty="0">
                <a:solidFill>
                  <a:srgbClr val="FF0000"/>
                </a:solidFill>
                <a:latin typeface="Arial Narrow" panose="020B0604020202020204" pitchFamily="34" charset="0"/>
                <a:cs typeface="Arial Narrow" panose="020B0604020202020204" pitchFamily="34" charset="0"/>
              </a:rPr>
              <a:t>Range</a:t>
            </a:r>
          </a:p>
        </p:txBody>
      </p:sp>
      <p:cxnSp>
        <p:nvCxnSpPr>
          <p:cNvPr id="13" name="Straight Arrow Connector 12">
            <a:extLst>
              <a:ext uri="{FF2B5EF4-FFF2-40B4-BE49-F238E27FC236}">
                <a16:creationId xmlns:a16="http://schemas.microsoft.com/office/drawing/2014/main" id="{97F3ABAB-657D-CF40-BE5F-62551D8BC704}"/>
              </a:ext>
            </a:extLst>
          </p:cNvPr>
          <p:cNvCxnSpPr/>
          <p:nvPr/>
        </p:nvCxnSpPr>
        <p:spPr>
          <a:xfrm>
            <a:off x="2967789" y="2213810"/>
            <a:ext cx="0" cy="1828800"/>
          </a:xfrm>
          <a:prstGeom prst="straightConnector1">
            <a:avLst/>
          </a:prstGeom>
          <a:ln w="44450">
            <a:solidFill>
              <a:srgbClr val="C0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64CB467-940B-B044-AD78-D87B97164F7B}"/>
              </a:ext>
            </a:extLst>
          </p:cNvPr>
          <p:cNvCxnSpPr>
            <a:cxnSpLocks/>
          </p:cNvCxnSpPr>
          <p:nvPr/>
        </p:nvCxnSpPr>
        <p:spPr>
          <a:xfrm flipV="1">
            <a:off x="2847475" y="2157664"/>
            <a:ext cx="0" cy="1828800"/>
          </a:xfrm>
          <a:prstGeom prst="straightConnector1">
            <a:avLst/>
          </a:prstGeom>
          <a:ln w="44450">
            <a:solidFill>
              <a:srgbClr val="C0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5EF7CA7-A5F1-6747-93B0-7BFBD68C7691}"/>
              </a:ext>
            </a:extLst>
          </p:cNvPr>
          <p:cNvSpPr txBox="1"/>
          <p:nvPr/>
        </p:nvSpPr>
        <p:spPr>
          <a:xfrm rot="16200000">
            <a:off x="2168448" y="2931381"/>
            <a:ext cx="1037463" cy="400110"/>
          </a:xfrm>
          <a:prstGeom prst="rect">
            <a:avLst/>
          </a:prstGeom>
          <a:noFill/>
        </p:spPr>
        <p:txBody>
          <a:bodyPr wrap="none" rtlCol="0">
            <a:spAutoFit/>
          </a:bodyPr>
          <a:lstStyle/>
          <a:p>
            <a:r>
              <a:rPr lang="en-US" sz="2000" dirty="0">
                <a:solidFill>
                  <a:srgbClr val="C00000"/>
                </a:solidFill>
                <a:latin typeface="Arial Narrow" panose="020B0604020202020204" pitchFamily="34" charset="0"/>
                <a:cs typeface="Arial Narrow" panose="020B0604020202020204" pitchFamily="34" charset="0"/>
              </a:rPr>
              <a:t>reflection</a:t>
            </a:r>
          </a:p>
        </p:txBody>
      </p:sp>
      <p:pic>
        <p:nvPicPr>
          <p:cNvPr id="16" name="Picture 15">
            <a:extLst>
              <a:ext uri="{FF2B5EF4-FFF2-40B4-BE49-F238E27FC236}">
                <a16:creationId xmlns:a16="http://schemas.microsoft.com/office/drawing/2014/main" id="{4A139053-37BB-AD44-80DC-3BC2CD2CF9D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342786" y="2794988"/>
            <a:ext cx="1012245" cy="502776"/>
          </a:xfrm>
          <a:prstGeom prst="rect">
            <a:avLst/>
          </a:prstGeom>
        </p:spPr>
      </p:pic>
      <p:sp>
        <p:nvSpPr>
          <p:cNvPr id="17" name="TextBox 16">
            <a:extLst>
              <a:ext uri="{FF2B5EF4-FFF2-40B4-BE49-F238E27FC236}">
                <a16:creationId xmlns:a16="http://schemas.microsoft.com/office/drawing/2014/main" id="{F43CC04B-5CED-444E-9983-B95328FD66A2}"/>
              </a:ext>
            </a:extLst>
          </p:cNvPr>
          <p:cNvSpPr txBox="1"/>
          <p:nvPr/>
        </p:nvSpPr>
        <p:spPr>
          <a:xfrm rot="200886">
            <a:off x="2439156" y="5779824"/>
            <a:ext cx="1944763" cy="324917"/>
          </a:xfrm>
          <a:prstGeom prst="rect">
            <a:avLst/>
          </a:prstGeom>
          <a:noFill/>
        </p:spPr>
        <p:txBody>
          <a:bodyPr wrap="none" rtlCol="0">
            <a:prstTxWarp prst="textArchUp">
              <a:avLst/>
            </a:prstTxWarp>
            <a:spAutoFit/>
          </a:bodyPr>
          <a:lstStyle/>
          <a:p>
            <a:r>
              <a:rPr lang="en-US" b="1" dirty="0"/>
              <a:t>Reference </a:t>
            </a:r>
            <a:r>
              <a:rPr lang="en-US" b="1" dirty="0">
                <a:latin typeface="Arial Narrow" panose="020B0604020202020204" pitchFamily="34" charset="0"/>
                <a:cs typeface="Arial Narrow" panose="020B0604020202020204" pitchFamily="34" charset="0"/>
              </a:rPr>
              <a:t>Ellipsoid</a:t>
            </a:r>
          </a:p>
        </p:txBody>
      </p:sp>
      <p:sp>
        <p:nvSpPr>
          <p:cNvPr id="18" name="TextBox 17">
            <a:extLst>
              <a:ext uri="{FF2B5EF4-FFF2-40B4-BE49-F238E27FC236}">
                <a16:creationId xmlns:a16="http://schemas.microsoft.com/office/drawing/2014/main" id="{E583CEDB-F308-1E4F-9C2C-172592326514}"/>
              </a:ext>
            </a:extLst>
          </p:cNvPr>
          <p:cNvSpPr txBox="1"/>
          <p:nvPr/>
        </p:nvSpPr>
        <p:spPr>
          <a:xfrm rot="1362519">
            <a:off x="3696577" y="5188342"/>
            <a:ext cx="1290738"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Ocean Floor</a:t>
            </a:r>
          </a:p>
        </p:txBody>
      </p:sp>
      <p:sp>
        <p:nvSpPr>
          <p:cNvPr id="20" name="TextBox 19">
            <a:extLst>
              <a:ext uri="{FF2B5EF4-FFF2-40B4-BE49-F238E27FC236}">
                <a16:creationId xmlns:a16="http://schemas.microsoft.com/office/drawing/2014/main" id="{CC24F380-B7E3-3F47-A47C-13DB7F161150}"/>
              </a:ext>
            </a:extLst>
          </p:cNvPr>
          <p:cNvSpPr txBox="1"/>
          <p:nvPr/>
        </p:nvSpPr>
        <p:spPr>
          <a:xfrm rot="2311751">
            <a:off x="4369369" y="4640297"/>
            <a:ext cx="1271502"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Sea Surface</a:t>
            </a:r>
          </a:p>
        </p:txBody>
      </p:sp>
      <p:sp>
        <p:nvSpPr>
          <p:cNvPr id="21" name="TextBox 20">
            <a:extLst>
              <a:ext uri="{FF2B5EF4-FFF2-40B4-BE49-F238E27FC236}">
                <a16:creationId xmlns:a16="http://schemas.microsoft.com/office/drawing/2014/main" id="{BC2DB824-40AF-D84D-8226-9EBE24DF9D98}"/>
              </a:ext>
            </a:extLst>
          </p:cNvPr>
          <p:cNvSpPr txBox="1"/>
          <p:nvPr/>
        </p:nvSpPr>
        <p:spPr>
          <a:xfrm rot="16200000">
            <a:off x="2742236" y="2989210"/>
            <a:ext cx="688009" cy="400110"/>
          </a:xfrm>
          <a:prstGeom prst="rect">
            <a:avLst/>
          </a:prstGeom>
          <a:noFill/>
        </p:spPr>
        <p:txBody>
          <a:bodyPr wrap="none" rtlCol="0">
            <a:spAutoFit/>
          </a:bodyPr>
          <a:lstStyle/>
          <a:p>
            <a:r>
              <a:rPr lang="en-US" sz="2000" dirty="0">
                <a:solidFill>
                  <a:srgbClr val="C00000"/>
                </a:solidFill>
                <a:latin typeface="Arial Narrow" panose="020B0604020202020204" pitchFamily="34" charset="0"/>
                <a:cs typeface="Arial Narrow" panose="020B0604020202020204" pitchFamily="34" charset="0"/>
              </a:rPr>
              <a:t>pulse</a:t>
            </a: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566826"/>
      </p:ext>
    </p:extLst>
  </p:cSld>
  <p:clrMapOvr>
    <a:masterClrMapping/>
  </p:clrMapOvr>
  <mc:AlternateContent xmlns:mc="http://schemas.openxmlformats.org/markup-compatibility/2006" xmlns:p14="http://schemas.microsoft.com/office/powerpoint/2010/main">
    <mc:Choice Requires="p14">
      <p:transition spd="slow" p14:dur="2000" advTm="29763"/>
    </mc:Choice>
    <mc:Fallback xmlns="">
      <p:transition spd="slow" advTm="2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959A3D0-7214-EA49-AA14-4ABCEB7FD608}"/>
              </a:ext>
            </a:extLst>
          </p:cNvPr>
          <p:cNvPicPr>
            <a:picLocks noChangeAspect="1"/>
          </p:cNvPicPr>
          <p:nvPr/>
        </p:nvPicPr>
        <p:blipFill>
          <a:blip r:embed="rId5"/>
          <a:stretch>
            <a:fillRect/>
          </a:stretch>
        </p:blipFill>
        <p:spPr>
          <a:xfrm>
            <a:off x="799017" y="1314672"/>
            <a:ext cx="4724400" cy="4914900"/>
          </a:xfrm>
          <a:prstGeom prst="rect">
            <a:avLst/>
          </a:prstGeom>
        </p:spPr>
      </p:pic>
      <p:sp>
        <p:nvSpPr>
          <p:cNvPr id="2" name="Title 1">
            <a:extLst>
              <a:ext uri="{FF2B5EF4-FFF2-40B4-BE49-F238E27FC236}">
                <a16:creationId xmlns:a16="http://schemas.microsoft.com/office/drawing/2014/main" id="{B01EEEEB-4D74-DE49-97E8-1F12ADB83599}"/>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The altimeter position is determined in four dimensions</a:t>
            </a:r>
          </a:p>
        </p:txBody>
      </p:sp>
      <p:sp>
        <p:nvSpPr>
          <p:cNvPr id="3" name="Slide Number Placeholder 2">
            <a:extLst>
              <a:ext uri="{FF2B5EF4-FFF2-40B4-BE49-F238E27FC236}">
                <a16:creationId xmlns:a16="http://schemas.microsoft.com/office/drawing/2014/main" id="{3C13F4F6-0E25-4A4C-8C1E-E02607AF7FBD}"/>
              </a:ext>
            </a:extLst>
          </p:cNvPr>
          <p:cNvSpPr>
            <a:spLocks noGrp="1"/>
          </p:cNvSpPr>
          <p:nvPr>
            <p:ph type="sldNum" sz="quarter" idx="12"/>
          </p:nvPr>
        </p:nvSpPr>
        <p:spPr/>
        <p:txBody>
          <a:bodyPr/>
          <a:lstStyle/>
          <a:p>
            <a:fld id="{4F6F23CF-7BCB-1C46-9584-7002207BC3BE}" type="slidenum">
              <a:rPr lang="en-US" smtClean="0"/>
              <a:pPr/>
              <a:t>24</a:t>
            </a:fld>
            <a:endParaRPr lang="en-US" dirty="0"/>
          </a:p>
        </p:txBody>
      </p:sp>
      <p:sp>
        <p:nvSpPr>
          <p:cNvPr id="5" name="TextBox 4">
            <a:extLst>
              <a:ext uri="{FF2B5EF4-FFF2-40B4-BE49-F238E27FC236}">
                <a16:creationId xmlns:a16="http://schemas.microsoft.com/office/drawing/2014/main" id="{02D9403A-5DE4-D847-A633-B3DA8BAC5963}"/>
              </a:ext>
            </a:extLst>
          </p:cNvPr>
          <p:cNvSpPr txBox="1"/>
          <p:nvPr/>
        </p:nvSpPr>
        <p:spPr>
          <a:xfrm>
            <a:off x="6355503" y="2213810"/>
            <a:ext cx="5342094" cy="1569660"/>
          </a:xfrm>
          <a:prstGeom prst="rect">
            <a:avLst/>
          </a:prstGeom>
          <a:noFill/>
        </p:spPr>
        <p:txBody>
          <a:bodyPr wrap="square" rtlCol="0">
            <a:spAutoFit/>
          </a:bodyPr>
          <a:lstStyle/>
          <a:p>
            <a:pPr marL="15875">
              <a:spcBef>
                <a:spcPts val="600"/>
              </a:spcBef>
            </a:pPr>
            <a:r>
              <a:rPr lang="en-US" sz="2000" b="1" dirty="0">
                <a:latin typeface="Arial" panose="020B0604020202020204" pitchFamily="34" charset="0"/>
                <a:cs typeface="Arial" panose="020B0604020202020204" pitchFamily="34" charset="0"/>
              </a:rPr>
              <a:t>GPS satellites and ground stations determine the altimeter’s position</a:t>
            </a:r>
          </a:p>
          <a:p>
            <a:pPr marL="758825"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Altitude above the reference</a:t>
            </a:r>
          </a:p>
          <a:p>
            <a:pPr marL="758825" lvl="1"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Latitude, longitude, time</a:t>
            </a:r>
          </a:p>
        </p:txBody>
      </p:sp>
      <p:sp>
        <p:nvSpPr>
          <p:cNvPr id="7" name="Arc 6">
            <a:extLst>
              <a:ext uri="{FF2B5EF4-FFF2-40B4-BE49-F238E27FC236}">
                <a16:creationId xmlns:a16="http://schemas.microsoft.com/office/drawing/2014/main" id="{F149451A-4881-B148-BE9D-8969C5550FB8}"/>
              </a:ext>
            </a:extLst>
          </p:cNvPr>
          <p:cNvSpPr/>
          <p:nvPr/>
        </p:nvSpPr>
        <p:spPr>
          <a:xfrm rot="18900000">
            <a:off x="-3005713" y="5520593"/>
            <a:ext cx="12760798" cy="13138058"/>
          </a:xfrm>
          <a:prstGeom prst="arc">
            <a:avLst>
              <a:gd name="adj1" fmla="val 17502505"/>
              <a:gd name="adj2" fmla="val 20057090"/>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E29766F0-566C-BE4A-905F-B29D102962E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48874" y="3162784"/>
            <a:ext cx="632326" cy="632326"/>
          </a:xfrm>
          <a:prstGeom prst="rect">
            <a:avLst/>
          </a:prstGeom>
        </p:spPr>
      </p:pic>
      <p:cxnSp>
        <p:nvCxnSpPr>
          <p:cNvPr id="9" name="Straight Connector 8">
            <a:extLst>
              <a:ext uri="{FF2B5EF4-FFF2-40B4-BE49-F238E27FC236}">
                <a16:creationId xmlns:a16="http://schemas.microsoft.com/office/drawing/2014/main" id="{39DE6DB0-B432-8345-B144-FD638B72674B}"/>
              </a:ext>
            </a:extLst>
          </p:cNvPr>
          <p:cNvCxnSpPr>
            <a:cxnSpLocks/>
          </p:cNvCxnSpPr>
          <p:nvPr/>
        </p:nvCxnSpPr>
        <p:spPr>
          <a:xfrm flipH="1" flipV="1">
            <a:off x="3302860" y="2002238"/>
            <a:ext cx="1012466" cy="123343"/>
          </a:xfrm>
          <a:prstGeom prst="line">
            <a:avLst/>
          </a:prstGeom>
          <a:ln w="41275">
            <a:solidFill>
              <a:srgbClr val="7030A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83DCF82-52E4-F548-A664-80E81ABDE2F1}"/>
              </a:ext>
            </a:extLst>
          </p:cNvPr>
          <p:cNvCxnSpPr>
            <a:cxnSpLocks/>
          </p:cNvCxnSpPr>
          <p:nvPr/>
        </p:nvCxnSpPr>
        <p:spPr>
          <a:xfrm flipH="1">
            <a:off x="1908106" y="2125580"/>
            <a:ext cx="857562" cy="1049345"/>
          </a:xfrm>
          <a:prstGeom prst="line">
            <a:avLst/>
          </a:prstGeom>
          <a:ln w="41275">
            <a:solidFill>
              <a:srgbClr val="7030A0"/>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2C88645-45CD-E84D-AAC8-A9771EEFD3A0}"/>
              </a:ext>
            </a:extLst>
          </p:cNvPr>
          <p:cNvSpPr txBox="1"/>
          <p:nvPr/>
        </p:nvSpPr>
        <p:spPr>
          <a:xfrm>
            <a:off x="769865" y="2865318"/>
            <a:ext cx="1037446" cy="646331"/>
          </a:xfrm>
          <a:prstGeom prst="rect">
            <a:avLst/>
          </a:prstGeom>
          <a:noFill/>
        </p:spPr>
        <p:txBody>
          <a:bodyPr wrap="square" rtlCol="0">
            <a:spAutoFit/>
          </a:bodyPr>
          <a:lstStyle/>
          <a:p>
            <a:r>
              <a:rPr lang="en-US" b="1" dirty="0">
                <a:solidFill>
                  <a:srgbClr val="7030A0"/>
                </a:solidFill>
                <a:latin typeface="Arial Narrow" panose="020B0604020202020204" pitchFamily="34" charset="0"/>
                <a:cs typeface="Arial Narrow" panose="020B0604020202020204" pitchFamily="34" charset="0"/>
              </a:rPr>
              <a:t>Ground</a:t>
            </a:r>
          </a:p>
          <a:p>
            <a:r>
              <a:rPr lang="en-US" b="1" dirty="0">
                <a:solidFill>
                  <a:srgbClr val="7030A0"/>
                </a:solidFill>
                <a:latin typeface="Arial Narrow" panose="020B0604020202020204" pitchFamily="34" charset="0"/>
                <a:cs typeface="Arial Narrow" panose="020B0604020202020204" pitchFamily="34" charset="0"/>
              </a:rPr>
              <a:t>Station</a:t>
            </a:r>
          </a:p>
        </p:txBody>
      </p:sp>
      <p:sp>
        <p:nvSpPr>
          <p:cNvPr id="12" name="TextBox 11">
            <a:extLst>
              <a:ext uri="{FF2B5EF4-FFF2-40B4-BE49-F238E27FC236}">
                <a16:creationId xmlns:a16="http://schemas.microsoft.com/office/drawing/2014/main" id="{9A317DD4-50DE-9A43-AB09-BD12BDCC06AF}"/>
              </a:ext>
            </a:extLst>
          </p:cNvPr>
          <p:cNvSpPr txBox="1"/>
          <p:nvPr/>
        </p:nvSpPr>
        <p:spPr>
          <a:xfrm>
            <a:off x="4056294" y="1430909"/>
            <a:ext cx="1606570" cy="369332"/>
          </a:xfrm>
          <a:prstGeom prst="rect">
            <a:avLst/>
          </a:prstGeom>
          <a:noFill/>
        </p:spPr>
        <p:txBody>
          <a:bodyPr wrap="square" rtlCol="0">
            <a:spAutoFit/>
          </a:bodyPr>
          <a:lstStyle/>
          <a:p>
            <a:r>
              <a:rPr lang="en-US" b="1" dirty="0">
                <a:solidFill>
                  <a:srgbClr val="7030A0"/>
                </a:solidFill>
                <a:latin typeface="Arial Narrow" panose="020B0604020202020204" pitchFamily="34" charset="0"/>
                <a:cs typeface="Arial Narrow" panose="020B0604020202020204" pitchFamily="34" charset="0"/>
              </a:rPr>
              <a:t>GPS Satellite</a:t>
            </a:r>
          </a:p>
        </p:txBody>
      </p:sp>
      <p:sp>
        <p:nvSpPr>
          <p:cNvPr id="13" name="Rectangle 12">
            <a:extLst>
              <a:ext uri="{FF2B5EF4-FFF2-40B4-BE49-F238E27FC236}">
                <a16:creationId xmlns:a16="http://schemas.microsoft.com/office/drawing/2014/main" id="{52D07BA1-7491-C248-94C1-272523C2184B}"/>
              </a:ext>
            </a:extLst>
          </p:cNvPr>
          <p:cNvSpPr/>
          <p:nvPr/>
        </p:nvSpPr>
        <p:spPr>
          <a:xfrm rot="505265">
            <a:off x="4003361" y="3941379"/>
            <a:ext cx="520177"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D38289-5665-4E48-9A72-A4BDC3704AAD}"/>
              </a:ext>
            </a:extLst>
          </p:cNvPr>
          <p:cNvSpPr/>
          <p:nvPr/>
        </p:nvSpPr>
        <p:spPr>
          <a:xfrm rot="3701638">
            <a:off x="2756004" y="2306384"/>
            <a:ext cx="520177"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9C0426-D360-8740-A4C4-7D94C323C9D5}"/>
              </a:ext>
            </a:extLst>
          </p:cNvPr>
          <p:cNvSpPr/>
          <p:nvPr/>
        </p:nvSpPr>
        <p:spPr>
          <a:xfrm rot="3303847">
            <a:off x="2600317" y="3036074"/>
            <a:ext cx="1923882"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3F3E65D9-F685-904D-A8E0-7C52E51185BB}"/>
              </a:ext>
            </a:extLst>
          </p:cNvPr>
          <p:cNvCxnSpPr>
            <a:cxnSpLocks/>
          </p:cNvCxnSpPr>
          <p:nvPr/>
        </p:nvCxnSpPr>
        <p:spPr>
          <a:xfrm>
            <a:off x="2961975" y="2213810"/>
            <a:ext cx="0" cy="3336270"/>
          </a:xfrm>
          <a:prstGeom prst="straightConnector1">
            <a:avLst/>
          </a:prstGeom>
          <a:ln w="76200">
            <a:solidFill>
              <a:srgbClr val="7030A0"/>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C2BB531-97BB-994D-86CF-F8FE6F31C985}"/>
              </a:ext>
            </a:extLst>
          </p:cNvPr>
          <p:cNvSpPr txBox="1"/>
          <p:nvPr/>
        </p:nvSpPr>
        <p:spPr>
          <a:xfrm rot="16200000">
            <a:off x="1840557" y="3214127"/>
            <a:ext cx="1823320" cy="400110"/>
          </a:xfrm>
          <a:prstGeom prst="rect">
            <a:avLst/>
          </a:prstGeom>
          <a:noFill/>
        </p:spPr>
        <p:txBody>
          <a:bodyPr wrap="none" rtlCol="0">
            <a:spAutoFit/>
          </a:bodyPr>
          <a:lstStyle/>
          <a:p>
            <a:r>
              <a:rPr lang="en-US" sz="2000" b="1" dirty="0">
                <a:solidFill>
                  <a:srgbClr val="7030A0"/>
                </a:solidFill>
                <a:latin typeface="Arial Narrow" panose="020B0604020202020204" pitchFamily="34" charset="0"/>
                <a:cs typeface="Arial Narrow" panose="020B0604020202020204" pitchFamily="34" charset="0"/>
              </a:rPr>
              <a:t>Satellite Altitude</a:t>
            </a:r>
          </a:p>
        </p:txBody>
      </p:sp>
      <p:pic>
        <p:nvPicPr>
          <p:cNvPr id="18" name="Picture 17">
            <a:extLst>
              <a:ext uri="{FF2B5EF4-FFF2-40B4-BE49-F238E27FC236}">
                <a16:creationId xmlns:a16="http://schemas.microsoft.com/office/drawing/2014/main" id="{EAD7018E-3D54-D04F-B644-F770129763F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42786" y="2794988"/>
            <a:ext cx="1012245" cy="502776"/>
          </a:xfrm>
          <a:prstGeom prst="rect">
            <a:avLst/>
          </a:prstGeom>
        </p:spPr>
      </p:pic>
      <p:sp>
        <p:nvSpPr>
          <p:cNvPr id="23" name="TextBox 22">
            <a:extLst>
              <a:ext uri="{FF2B5EF4-FFF2-40B4-BE49-F238E27FC236}">
                <a16:creationId xmlns:a16="http://schemas.microsoft.com/office/drawing/2014/main" id="{6B598620-35A5-2D4C-8CC9-0BB5FA5995DA}"/>
              </a:ext>
            </a:extLst>
          </p:cNvPr>
          <p:cNvSpPr txBox="1"/>
          <p:nvPr/>
        </p:nvSpPr>
        <p:spPr>
          <a:xfrm rot="200886">
            <a:off x="2439156" y="5779824"/>
            <a:ext cx="1944763" cy="324917"/>
          </a:xfrm>
          <a:prstGeom prst="rect">
            <a:avLst/>
          </a:prstGeom>
          <a:noFill/>
        </p:spPr>
        <p:txBody>
          <a:bodyPr wrap="none" rtlCol="0">
            <a:prstTxWarp prst="textArchUp">
              <a:avLst/>
            </a:prstTxWarp>
            <a:spAutoFit/>
          </a:bodyPr>
          <a:lstStyle/>
          <a:p>
            <a:r>
              <a:rPr lang="en-US" b="1" dirty="0"/>
              <a:t>Reference </a:t>
            </a:r>
            <a:r>
              <a:rPr lang="en-US" b="1" dirty="0">
                <a:latin typeface="Arial Narrow" panose="020B0604020202020204" pitchFamily="34" charset="0"/>
                <a:cs typeface="Arial Narrow" panose="020B0604020202020204" pitchFamily="34" charset="0"/>
              </a:rPr>
              <a:t>Ellipsoid</a:t>
            </a:r>
          </a:p>
        </p:txBody>
      </p:sp>
      <p:sp>
        <p:nvSpPr>
          <p:cNvPr id="25" name="TextBox 24">
            <a:extLst>
              <a:ext uri="{FF2B5EF4-FFF2-40B4-BE49-F238E27FC236}">
                <a16:creationId xmlns:a16="http://schemas.microsoft.com/office/drawing/2014/main" id="{4980D4A2-FE85-064A-90AD-EB7C52CD6A8D}"/>
              </a:ext>
            </a:extLst>
          </p:cNvPr>
          <p:cNvSpPr txBox="1"/>
          <p:nvPr/>
        </p:nvSpPr>
        <p:spPr>
          <a:xfrm rot="1362519">
            <a:off x="3696577" y="5188342"/>
            <a:ext cx="1290738"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Ocean Floor</a:t>
            </a:r>
          </a:p>
        </p:txBody>
      </p:sp>
      <p:sp>
        <p:nvSpPr>
          <p:cNvPr id="26" name="TextBox 25">
            <a:extLst>
              <a:ext uri="{FF2B5EF4-FFF2-40B4-BE49-F238E27FC236}">
                <a16:creationId xmlns:a16="http://schemas.microsoft.com/office/drawing/2014/main" id="{CD51D166-7523-2F45-9E8C-C74C1C2F944E}"/>
              </a:ext>
            </a:extLst>
          </p:cNvPr>
          <p:cNvSpPr txBox="1"/>
          <p:nvPr/>
        </p:nvSpPr>
        <p:spPr>
          <a:xfrm rot="2311751">
            <a:off x="4369369" y="4640297"/>
            <a:ext cx="1271502"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Sea Surface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8395464"/>
      </p:ext>
    </p:extLst>
  </p:cSld>
  <p:clrMapOvr>
    <a:masterClrMapping/>
  </p:clrMapOvr>
  <mc:AlternateContent xmlns:mc="http://schemas.openxmlformats.org/markup-compatibility/2006" xmlns:p14="http://schemas.microsoft.com/office/powerpoint/2010/main">
    <mc:Choice Requires="p14">
      <p:transition spd="slow" p14:dur="2000" advTm="16522"/>
    </mc:Choice>
    <mc:Fallback xmlns="">
      <p:transition spd="slow" advTm="1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31A014A-38A6-0D43-894A-41A4254F6237}"/>
              </a:ext>
            </a:extLst>
          </p:cNvPr>
          <p:cNvPicPr>
            <a:picLocks noChangeAspect="1"/>
          </p:cNvPicPr>
          <p:nvPr/>
        </p:nvPicPr>
        <p:blipFill>
          <a:blip r:embed="rId5"/>
          <a:stretch>
            <a:fillRect/>
          </a:stretch>
        </p:blipFill>
        <p:spPr>
          <a:xfrm>
            <a:off x="780045" y="1319378"/>
            <a:ext cx="4724400" cy="4914900"/>
          </a:xfrm>
          <a:prstGeom prst="rect">
            <a:avLst/>
          </a:prstGeom>
        </p:spPr>
      </p:pic>
      <p:sp>
        <p:nvSpPr>
          <p:cNvPr id="2" name="Title 1">
            <a:extLst>
              <a:ext uri="{FF2B5EF4-FFF2-40B4-BE49-F238E27FC236}">
                <a16:creationId xmlns:a16="http://schemas.microsoft.com/office/drawing/2014/main" id="{D0E3FAF0-B258-5941-BD29-1C8B44BAE038}"/>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Put it all together to determine SSH and other parameters</a:t>
            </a:r>
          </a:p>
        </p:txBody>
      </p:sp>
      <p:sp>
        <p:nvSpPr>
          <p:cNvPr id="3" name="Slide Number Placeholder 2">
            <a:extLst>
              <a:ext uri="{FF2B5EF4-FFF2-40B4-BE49-F238E27FC236}">
                <a16:creationId xmlns:a16="http://schemas.microsoft.com/office/drawing/2014/main" id="{E7767C5A-6AF2-294E-8FB5-E93B07800860}"/>
              </a:ext>
            </a:extLst>
          </p:cNvPr>
          <p:cNvSpPr>
            <a:spLocks noGrp="1"/>
          </p:cNvSpPr>
          <p:nvPr>
            <p:ph type="sldNum" sz="quarter" idx="12"/>
          </p:nvPr>
        </p:nvSpPr>
        <p:spPr/>
        <p:txBody>
          <a:bodyPr/>
          <a:lstStyle/>
          <a:p>
            <a:fld id="{4F6F23CF-7BCB-1C46-9584-7002207BC3BE}" type="slidenum">
              <a:rPr lang="en-US" smtClean="0"/>
              <a:pPr/>
              <a:t>25</a:t>
            </a:fld>
            <a:endParaRPr lang="en-US" dirty="0"/>
          </a:p>
        </p:txBody>
      </p:sp>
      <p:sp>
        <p:nvSpPr>
          <p:cNvPr id="7" name="Arc 6">
            <a:extLst>
              <a:ext uri="{FF2B5EF4-FFF2-40B4-BE49-F238E27FC236}">
                <a16:creationId xmlns:a16="http://schemas.microsoft.com/office/drawing/2014/main" id="{9630657F-47D9-ED44-9D2E-C856184B9BAE}"/>
              </a:ext>
            </a:extLst>
          </p:cNvPr>
          <p:cNvSpPr/>
          <p:nvPr/>
        </p:nvSpPr>
        <p:spPr>
          <a:xfrm rot="18900000">
            <a:off x="-3005713" y="5520593"/>
            <a:ext cx="12760798" cy="13138058"/>
          </a:xfrm>
          <a:prstGeom prst="arc">
            <a:avLst>
              <a:gd name="adj1" fmla="val 17502505"/>
              <a:gd name="adj2" fmla="val 20057090"/>
            </a:avLst>
          </a:prstGeom>
          <a:ln w="31750">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F84B0507-D5AA-D04D-A09E-40A4A20B74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48874" y="3162784"/>
            <a:ext cx="632326" cy="632326"/>
          </a:xfrm>
          <a:prstGeom prst="rect">
            <a:avLst/>
          </a:prstGeom>
        </p:spPr>
      </p:pic>
      <p:sp>
        <p:nvSpPr>
          <p:cNvPr id="11" name="Rectangle 10">
            <a:extLst>
              <a:ext uri="{FF2B5EF4-FFF2-40B4-BE49-F238E27FC236}">
                <a16:creationId xmlns:a16="http://schemas.microsoft.com/office/drawing/2014/main" id="{56AE71CB-0F98-C94F-B1D3-AE18464E3A36}"/>
              </a:ext>
            </a:extLst>
          </p:cNvPr>
          <p:cNvSpPr/>
          <p:nvPr/>
        </p:nvSpPr>
        <p:spPr>
          <a:xfrm rot="505265">
            <a:off x="4003361" y="3941379"/>
            <a:ext cx="520177"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AAAF86-D94C-0E48-979F-9E6FB2A9FB7C}"/>
              </a:ext>
            </a:extLst>
          </p:cNvPr>
          <p:cNvSpPr/>
          <p:nvPr/>
        </p:nvSpPr>
        <p:spPr>
          <a:xfrm rot="3701638">
            <a:off x="2756004" y="2306384"/>
            <a:ext cx="520177"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D59535-4901-3142-8D32-059C86D473DE}"/>
              </a:ext>
            </a:extLst>
          </p:cNvPr>
          <p:cNvSpPr/>
          <p:nvPr/>
        </p:nvSpPr>
        <p:spPr>
          <a:xfrm rot="3303847">
            <a:off x="2600317" y="3036074"/>
            <a:ext cx="1923882" cy="346584"/>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A351AE85-3F01-3742-A549-53665F7F0FD3}"/>
              </a:ext>
            </a:extLst>
          </p:cNvPr>
          <p:cNvCxnSpPr/>
          <p:nvPr/>
        </p:nvCxnSpPr>
        <p:spPr>
          <a:xfrm>
            <a:off x="3001219" y="2186916"/>
            <a:ext cx="0" cy="1828800"/>
          </a:xfrm>
          <a:prstGeom prst="straightConnector1">
            <a:avLst/>
          </a:prstGeom>
          <a:ln w="76200">
            <a:solidFill>
              <a:srgbClr val="FF0000"/>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B0A5EA2-21F1-7C4A-8605-90A1B9EEB2F9}"/>
              </a:ext>
            </a:extLst>
          </p:cNvPr>
          <p:cNvSpPr txBox="1"/>
          <p:nvPr/>
        </p:nvSpPr>
        <p:spPr>
          <a:xfrm rot="16200000">
            <a:off x="2732613" y="2823029"/>
            <a:ext cx="827471" cy="400110"/>
          </a:xfrm>
          <a:prstGeom prst="rect">
            <a:avLst/>
          </a:prstGeom>
          <a:noFill/>
        </p:spPr>
        <p:txBody>
          <a:bodyPr wrap="none" rtlCol="0">
            <a:spAutoFit/>
          </a:bodyPr>
          <a:lstStyle/>
          <a:p>
            <a:r>
              <a:rPr lang="en-US" sz="2000" b="1" dirty="0">
                <a:solidFill>
                  <a:srgbClr val="FF0000"/>
                </a:solidFill>
                <a:latin typeface="Arial Narrow" panose="020B0604020202020204" pitchFamily="34" charset="0"/>
                <a:cs typeface="Arial Narrow" panose="020B0604020202020204" pitchFamily="34" charset="0"/>
              </a:rPr>
              <a:t>Range</a:t>
            </a:r>
          </a:p>
        </p:txBody>
      </p:sp>
      <p:cxnSp>
        <p:nvCxnSpPr>
          <p:cNvPr id="16" name="Straight Arrow Connector 15">
            <a:extLst>
              <a:ext uri="{FF2B5EF4-FFF2-40B4-BE49-F238E27FC236}">
                <a16:creationId xmlns:a16="http://schemas.microsoft.com/office/drawing/2014/main" id="{129112E9-F6D0-774E-8EDC-7751A51B4B58}"/>
              </a:ext>
            </a:extLst>
          </p:cNvPr>
          <p:cNvCxnSpPr>
            <a:cxnSpLocks/>
          </p:cNvCxnSpPr>
          <p:nvPr/>
        </p:nvCxnSpPr>
        <p:spPr>
          <a:xfrm>
            <a:off x="2806191" y="2213810"/>
            <a:ext cx="0" cy="3336270"/>
          </a:xfrm>
          <a:prstGeom prst="straightConnector1">
            <a:avLst/>
          </a:prstGeom>
          <a:ln w="76200">
            <a:solidFill>
              <a:srgbClr val="7030A0"/>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DF21697-0965-2C45-AF17-4B1C1EA762D8}"/>
              </a:ext>
            </a:extLst>
          </p:cNvPr>
          <p:cNvSpPr txBox="1"/>
          <p:nvPr/>
        </p:nvSpPr>
        <p:spPr>
          <a:xfrm rot="16200000">
            <a:off x="1684774" y="3328427"/>
            <a:ext cx="1823320" cy="400110"/>
          </a:xfrm>
          <a:prstGeom prst="rect">
            <a:avLst/>
          </a:prstGeom>
          <a:noFill/>
        </p:spPr>
        <p:txBody>
          <a:bodyPr wrap="none" rtlCol="0">
            <a:spAutoFit/>
          </a:bodyPr>
          <a:lstStyle/>
          <a:p>
            <a:r>
              <a:rPr lang="en-US" sz="2000" b="1" dirty="0">
                <a:solidFill>
                  <a:srgbClr val="7030A0"/>
                </a:solidFill>
                <a:latin typeface="Arial Narrow" panose="020B0604020202020204" pitchFamily="34" charset="0"/>
                <a:cs typeface="Arial Narrow" panose="020B0604020202020204" pitchFamily="34" charset="0"/>
              </a:rPr>
              <a:t>Satellite Altitude</a:t>
            </a:r>
          </a:p>
        </p:txBody>
      </p:sp>
      <p:sp>
        <p:nvSpPr>
          <p:cNvPr id="19" name="Right Brace 18">
            <a:extLst>
              <a:ext uri="{FF2B5EF4-FFF2-40B4-BE49-F238E27FC236}">
                <a16:creationId xmlns:a16="http://schemas.microsoft.com/office/drawing/2014/main" id="{059C87EF-8FA6-6F4D-8870-86E25479278C}"/>
              </a:ext>
            </a:extLst>
          </p:cNvPr>
          <p:cNvSpPr/>
          <p:nvPr/>
        </p:nvSpPr>
        <p:spPr>
          <a:xfrm>
            <a:off x="3099691" y="4041633"/>
            <a:ext cx="632654" cy="1581894"/>
          </a:xfrm>
          <a:prstGeom prst="rightBrace">
            <a:avLst>
              <a:gd name="adj1" fmla="val 13605"/>
              <a:gd name="adj2" fmla="val 50463"/>
            </a:avLst>
          </a:prstGeom>
          <a:noFill/>
          <a:ln w="412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w="19050">
                <a:solidFill>
                  <a:schemeClr val="tx1"/>
                </a:solidFill>
              </a:ln>
              <a:solidFill>
                <a:schemeClr val="bg1"/>
              </a:solidFill>
            </a:endParaRPr>
          </a:p>
        </p:txBody>
      </p:sp>
      <p:sp>
        <p:nvSpPr>
          <p:cNvPr id="20" name="TextBox 19">
            <a:extLst>
              <a:ext uri="{FF2B5EF4-FFF2-40B4-BE49-F238E27FC236}">
                <a16:creationId xmlns:a16="http://schemas.microsoft.com/office/drawing/2014/main" id="{D5C51E57-3E30-9B42-A79A-798C0554BA26}"/>
              </a:ext>
            </a:extLst>
          </p:cNvPr>
          <p:cNvSpPr txBox="1"/>
          <p:nvPr/>
        </p:nvSpPr>
        <p:spPr>
          <a:xfrm>
            <a:off x="6139779" y="1678454"/>
            <a:ext cx="5062205" cy="400110"/>
          </a:xfrm>
          <a:prstGeom prst="rect">
            <a:avLst/>
          </a:prstGeom>
          <a:noFill/>
        </p:spPr>
        <p:txBody>
          <a:bodyPr wrap="square" rtlCol="0">
            <a:spAutoFit/>
          </a:bodyPr>
          <a:lstStyle/>
          <a:p>
            <a:pPr lvl="0"/>
            <a:r>
              <a:rPr lang="en-US" sz="2000" b="1" dirty="0">
                <a:solidFill>
                  <a:prstClr val="black"/>
                </a:solidFill>
                <a:latin typeface="Arial Narrow" panose="020B0604020202020204" pitchFamily="34" charset="0"/>
                <a:cs typeface="Arial Narrow" panose="020B0604020202020204" pitchFamily="34" charset="0"/>
              </a:rPr>
              <a:t>Sea Surface Height  </a:t>
            </a:r>
            <a:r>
              <a:rPr lang="en-US" sz="2000" b="1" dirty="0">
                <a:latin typeface="Arial Narrow" panose="020B0604020202020204" pitchFamily="34" charset="0"/>
                <a:cs typeface="Arial Narrow" panose="020B0604020202020204" pitchFamily="34" charset="0"/>
              </a:rPr>
              <a:t>= </a:t>
            </a:r>
            <a:r>
              <a:rPr lang="en-US" sz="2000" b="1" dirty="0">
                <a:solidFill>
                  <a:srgbClr val="7030A0"/>
                </a:solidFill>
                <a:latin typeface="Arial Narrow" panose="020B0604020202020204" pitchFamily="34" charset="0"/>
                <a:cs typeface="Arial Narrow" panose="020B0604020202020204" pitchFamily="34" charset="0"/>
              </a:rPr>
              <a:t>Satellite Altitude </a:t>
            </a:r>
            <a:r>
              <a:rPr lang="en-US" sz="2000" b="1" dirty="0">
                <a:latin typeface="Arial Narrow" panose="020B0604020202020204" pitchFamily="34" charset="0"/>
                <a:cs typeface="Arial Narrow" panose="020B0604020202020204" pitchFamily="34" charset="0"/>
              </a:rPr>
              <a:t>– </a:t>
            </a:r>
            <a:r>
              <a:rPr lang="en-US" sz="2000" b="1" dirty="0">
                <a:solidFill>
                  <a:srgbClr val="FF0000"/>
                </a:solidFill>
                <a:latin typeface="Arial Narrow" panose="020B0604020202020204" pitchFamily="34" charset="0"/>
                <a:cs typeface="Arial Narrow" panose="020B0604020202020204" pitchFamily="34" charset="0"/>
              </a:rPr>
              <a:t>Range</a:t>
            </a:r>
          </a:p>
        </p:txBody>
      </p:sp>
      <p:cxnSp>
        <p:nvCxnSpPr>
          <p:cNvPr id="21" name="Straight Connector 20">
            <a:extLst>
              <a:ext uri="{FF2B5EF4-FFF2-40B4-BE49-F238E27FC236}">
                <a16:creationId xmlns:a16="http://schemas.microsoft.com/office/drawing/2014/main" id="{13B0923D-38AC-104B-AA41-49B736B2952D}"/>
              </a:ext>
            </a:extLst>
          </p:cNvPr>
          <p:cNvCxnSpPr>
            <a:cxnSpLocks/>
            <a:stCxn id="19" idx="1"/>
            <a:endCxn id="20" idx="1"/>
          </p:cNvCxnSpPr>
          <p:nvPr/>
        </p:nvCxnSpPr>
        <p:spPr>
          <a:xfrm flipV="1">
            <a:off x="3732345" y="1878509"/>
            <a:ext cx="2407434" cy="296139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C7343C4-A851-C24B-9E94-27D39FAD85A2}"/>
              </a:ext>
            </a:extLst>
          </p:cNvPr>
          <p:cNvCxnSpPr>
            <a:cxnSpLocks/>
          </p:cNvCxnSpPr>
          <p:nvPr/>
        </p:nvCxnSpPr>
        <p:spPr>
          <a:xfrm flipH="1" flipV="1">
            <a:off x="3302860" y="2002238"/>
            <a:ext cx="1012466" cy="123343"/>
          </a:xfrm>
          <a:prstGeom prst="line">
            <a:avLst/>
          </a:prstGeom>
          <a:ln w="41275">
            <a:solidFill>
              <a:srgbClr val="7030A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C4A82209-CE16-C84E-8E4B-12368605B291}"/>
              </a:ext>
            </a:extLst>
          </p:cNvPr>
          <p:cNvGrpSpPr/>
          <p:nvPr/>
        </p:nvGrpSpPr>
        <p:grpSpPr>
          <a:xfrm>
            <a:off x="6867891" y="2767282"/>
            <a:ext cx="4299978" cy="3393971"/>
            <a:chOff x="6867891" y="2767282"/>
            <a:chExt cx="4299978" cy="3393971"/>
          </a:xfrm>
        </p:grpSpPr>
        <p:sp>
          <p:nvSpPr>
            <p:cNvPr id="35" name="Rounded Rectangle 34">
              <a:extLst>
                <a:ext uri="{FF2B5EF4-FFF2-40B4-BE49-F238E27FC236}">
                  <a16:creationId xmlns:a16="http://schemas.microsoft.com/office/drawing/2014/main" id="{6C295D80-375B-6D49-9F88-B5009360184D}"/>
                </a:ext>
              </a:extLst>
            </p:cNvPr>
            <p:cNvSpPr/>
            <p:nvPr/>
          </p:nvSpPr>
          <p:spPr>
            <a:xfrm>
              <a:off x="6867891" y="2790837"/>
              <a:ext cx="4299978" cy="3370416"/>
            </a:xfrm>
            <a:prstGeom prst="roundRect">
              <a:avLst>
                <a:gd name="adj" fmla="val 5150"/>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244C0645-69E8-8A4C-B873-A767423520C6}"/>
                </a:ext>
              </a:extLst>
            </p:cNvPr>
            <p:cNvPicPr>
              <a:picLocks noChangeAspect="1"/>
            </p:cNvPicPr>
            <p:nvPr/>
          </p:nvPicPr>
          <p:blipFill>
            <a:blip r:embed="rId7"/>
            <a:stretch>
              <a:fillRect/>
            </a:stretch>
          </p:blipFill>
          <p:spPr>
            <a:xfrm>
              <a:off x="7207487" y="3133048"/>
              <a:ext cx="3493775" cy="2998824"/>
            </a:xfrm>
            <a:prstGeom prst="rect">
              <a:avLst/>
            </a:prstGeom>
          </p:spPr>
        </p:pic>
        <p:sp>
          <p:nvSpPr>
            <p:cNvPr id="6" name="Rectangle 5">
              <a:extLst>
                <a:ext uri="{FF2B5EF4-FFF2-40B4-BE49-F238E27FC236}">
                  <a16:creationId xmlns:a16="http://schemas.microsoft.com/office/drawing/2014/main" id="{7077587E-560A-6840-B56F-7E1D470D7C5C}"/>
                </a:ext>
              </a:extLst>
            </p:cNvPr>
            <p:cNvSpPr/>
            <p:nvPr/>
          </p:nvSpPr>
          <p:spPr>
            <a:xfrm>
              <a:off x="7430406" y="2767282"/>
              <a:ext cx="3148619" cy="369332"/>
            </a:xfrm>
            <a:prstGeom prst="rect">
              <a:avLst/>
            </a:prstGeom>
          </p:spPr>
          <p:txBody>
            <a:bodyPr wrap="none">
              <a:spAutoFit/>
            </a:bodyPr>
            <a:lstStyle/>
            <a:p>
              <a:r>
                <a:rPr lang="en-US" dirty="0">
                  <a:solidFill>
                    <a:prstClr val="black"/>
                  </a:solidFill>
                  <a:latin typeface="Arial Narrow" panose="020B0604020202020204" pitchFamily="34" charset="0"/>
                  <a:cs typeface="Arial Narrow" panose="020B0604020202020204" pitchFamily="34" charset="0"/>
                </a:rPr>
                <a:t>Gulf of Mexico Sea Surface Height </a:t>
              </a:r>
              <a:endParaRPr lang="en-US" dirty="0"/>
            </a:p>
          </p:txBody>
        </p:sp>
      </p:grpSp>
      <p:sp>
        <p:nvSpPr>
          <p:cNvPr id="29" name="TextBox 28">
            <a:extLst>
              <a:ext uri="{FF2B5EF4-FFF2-40B4-BE49-F238E27FC236}">
                <a16:creationId xmlns:a16="http://schemas.microsoft.com/office/drawing/2014/main" id="{050FAF44-6FB5-8141-9183-EF07AB2521BD}"/>
              </a:ext>
            </a:extLst>
          </p:cNvPr>
          <p:cNvSpPr txBox="1"/>
          <p:nvPr/>
        </p:nvSpPr>
        <p:spPr>
          <a:xfrm rot="200886">
            <a:off x="2439156" y="5779824"/>
            <a:ext cx="1944763" cy="324917"/>
          </a:xfrm>
          <a:prstGeom prst="rect">
            <a:avLst/>
          </a:prstGeom>
          <a:noFill/>
        </p:spPr>
        <p:txBody>
          <a:bodyPr wrap="none" rtlCol="0">
            <a:prstTxWarp prst="textArchUp">
              <a:avLst/>
            </a:prstTxWarp>
            <a:spAutoFit/>
          </a:bodyPr>
          <a:lstStyle/>
          <a:p>
            <a:r>
              <a:rPr lang="en-US" b="1" dirty="0"/>
              <a:t>Reference </a:t>
            </a:r>
            <a:r>
              <a:rPr lang="en-US" b="1" dirty="0">
                <a:latin typeface="Arial Narrow" panose="020B0604020202020204" pitchFamily="34" charset="0"/>
                <a:cs typeface="Arial Narrow" panose="020B0604020202020204" pitchFamily="34" charset="0"/>
              </a:rPr>
              <a:t>Ellipsoid</a:t>
            </a:r>
          </a:p>
        </p:txBody>
      </p:sp>
      <p:sp>
        <p:nvSpPr>
          <p:cNvPr id="30" name="TextBox 29">
            <a:extLst>
              <a:ext uri="{FF2B5EF4-FFF2-40B4-BE49-F238E27FC236}">
                <a16:creationId xmlns:a16="http://schemas.microsoft.com/office/drawing/2014/main" id="{257F6056-795B-AB49-9004-502D7B10947A}"/>
              </a:ext>
            </a:extLst>
          </p:cNvPr>
          <p:cNvSpPr txBox="1"/>
          <p:nvPr/>
        </p:nvSpPr>
        <p:spPr>
          <a:xfrm rot="1362519">
            <a:off x="3696577" y="5188342"/>
            <a:ext cx="1290738"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Ocean Floor</a:t>
            </a:r>
          </a:p>
        </p:txBody>
      </p:sp>
      <p:sp>
        <p:nvSpPr>
          <p:cNvPr id="31" name="TextBox 30">
            <a:extLst>
              <a:ext uri="{FF2B5EF4-FFF2-40B4-BE49-F238E27FC236}">
                <a16:creationId xmlns:a16="http://schemas.microsoft.com/office/drawing/2014/main" id="{61234AEB-E0B7-EF46-AC02-F07ED13D14D6}"/>
              </a:ext>
            </a:extLst>
          </p:cNvPr>
          <p:cNvSpPr txBox="1"/>
          <p:nvPr/>
        </p:nvSpPr>
        <p:spPr>
          <a:xfrm rot="2311751">
            <a:off x="4369369" y="4640297"/>
            <a:ext cx="1271502"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Sea Surface</a:t>
            </a:r>
          </a:p>
        </p:txBody>
      </p:sp>
      <p:sp>
        <p:nvSpPr>
          <p:cNvPr id="32" name="TextBox 31">
            <a:extLst>
              <a:ext uri="{FF2B5EF4-FFF2-40B4-BE49-F238E27FC236}">
                <a16:creationId xmlns:a16="http://schemas.microsoft.com/office/drawing/2014/main" id="{487F994C-8D45-5441-AFDB-F5FD8E259A6F}"/>
              </a:ext>
            </a:extLst>
          </p:cNvPr>
          <p:cNvSpPr txBox="1"/>
          <p:nvPr/>
        </p:nvSpPr>
        <p:spPr>
          <a:xfrm>
            <a:off x="769865" y="2865318"/>
            <a:ext cx="1037446" cy="646331"/>
          </a:xfrm>
          <a:prstGeom prst="rect">
            <a:avLst/>
          </a:prstGeom>
          <a:noFill/>
        </p:spPr>
        <p:txBody>
          <a:bodyPr wrap="square" rtlCol="0">
            <a:spAutoFit/>
          </a:bodyPr>
          <a:lstStyle/>
          <a:p>
            <a:r>
              <a:rPr lang="en-US" b="1" dirty="0">
                <a:solidFill>
                  <a:srgbClr val="7030A0"/>
                </a:solidFill>
                <a:latin typeface="Arial Narrow" panose="020B0604020202020204" pitchFamily="34" charset="0"/>
                <a:cs typeface="Arial Narrow" panose="020B0604020202020204" pitchFamily="34" charset="0"/>
              </a:rPr>
              <a:t>Ground</a:t>
            </a:r>
          </a:p>
          <a:p>
            <a:r>
              <a:rPr lang="en-US" b="1" dirty="0">
                <a:solidFill>
                  <a:srgbClr val="7030A0"/>
                </a:solidFill>
                <a:latin typeface="Arial Narrow" panose="020B0604020202020204" pitchFamily="34" charset="0"/>
                <a:cs typeface="Arial Narrow" panose="020B0604020202020204" pitchFamily="34" charset="0"/>
              </a:rPr>
              <a:t>Station</a:t>
            </a:r>
          </a:p>
        </p:txBody>
      </p:sp>
      <p:sp>
        <p:nvSpPr>
          <p:cNvPr id="33" name="TextBox 32">
            <a:extLst>
              <a:ext uri="{FF2B5EF4-FFF2-40B4-BE49-F238E27FC236}">
                <a16:creationId xmlns:a16="http://schemas.microsoft.com/office/drawing/2014/main" id="{E7CD5519-F778-7F4C-8ECC-BA1EE203FDD6}"/>
              </a:ext>
            </a:extLst>
          </p:cNvPr>
          <p:cNvSpPr txBox="1"/>
          <p:nvPr/>
        </p:nvSpPr>
        <p:spPr>
          <a:xfrm>
            <a:off x="4056294" y="1430909"/>
            <a:ext cx="1606570" cy="369332"/>
          </a:xfrm>
          <a:prstGeom prst="rect">
            <a:avLst/>
          </a:prstGeom>
          <a:noFill/>
        </p:spPr>
        <p:txBody>
          <a:bodyPr wrap="square" rtlCol="0">
            <a:spAutoFit/>
          </a:bodyPr>
          <a:lstStyle/>
          <a:p>
            <a:r>
              <a:rPr lang="en-US" b="1" dirty="0">
                <a:solidFill>
                  <a:srgbClr val="7030A0"/>
                </a:solidFill>
                <a:latin typeface="Arial Narrow" panose="020B0604020202020204" pitchFamily="34" charset="0"/>
                <a:cs typeface="Arial Narrow" panose="020B0604020202020204" pitchFamily="34" charset="0"/>
              </a:rPr>
              <a:t>GPS Satellite</a:t>
            </a:r>
          </a:p>
        </p:txBody>
      </p:sp>
      <p:cxnSp>
        <p:nvCxnSpPr>
          <p:cNvPr id="34" name="Straight Connector 33">
            <a:extLst>
              <a:ext uri="{FF2B5EF4-FFF2-40B4-BE49-F238E27FC236}">
                <a16:creationId xmlns:a16="http://schemas.microsoft.com/office/drawing/2014/main" id="{EE6ED4A5-54C5-304A-A5EA-4DD0E2B3A14E}"/>
              </a:ext>
            </a:extLst>
          </p:cNvPr>
          <p:cNvCxnSpPr>
            <a:cxnSpLocks/>
          </p:cNvCxnSpPr>
          <p:nvPr/>
        </p:nvCxnSpPr>
        <p:spPr>
          <a:xfrm flipH="1">
            <a:off x="1908106" y="2125580"/>
            <a:ext cx="857562" cy="1049345"/>
          </a:xfrm>
          <a:prstGeom prst="line">
            <a:avLst/>
          </a:prstGeom>
          <a:ln w="41275">
            <a:solidFill>
              <a:srgbClr val="7030A0"/>
            </a:solidFill>
            <a:prstDash val="sysDot"/>
          </a:ln>
          <a:effectLst/>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6500184"/>
      </p:ext>
    </p:extLst>
  </p:cSld>
  <p:clrMapOvr>
    <a:masterClrMapping/>
  </p:clrMapOvr>
  <mc:AlternateContent xmlns:mc="http://schemas.openxmlformats.org/markup-compatibility/2006" xmlns:p14="http://schemas.microsoft.com/office/powerpoint/2010/main">
    <mc:Choice Requires="p14">
      <p:transition spd="slow" p14:dur="2000" advTm="23161"/>
    </mc:Choice>
    <mc:Fallback xmlns="">
      <p:transition spd="slow" advTm="2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F30D-E99B-DE4E-8A41-BB95CB6E623B}"/>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Sea Level Anomaly (SLA) is a derived product of SSH</a:t>
            </a:r>
          </a:p>
        </p:txBody>
      </p:sp>
      <p:sp>
        <p:nvSpPr>
          <p:cNvPr id="3" name="Slide Number Placeholder 2">
            <a:extLst>
              <a:ext uri="{FF2B5EF4-FFF2-40B4-BE49-F238E27FC236}">
                <a16:creationId xmlns:a16="http://schemas.microsoft.com/office/drawing/2014/main" id="{673FD995-ED28-7849-895A-CDCA729C9BE7}"/>
              </a:ext>
            </a:extLst>
          </p:cNvPr>
          <p:cNvSpPr>
            <a:spLocks noGrp="1"/>
          </p:cNvSpPr>
          <p:nvPr>
            <p:ph type="sldNum" sz="quarter" idx="12"/>
          </p:nvPr>
        </p:nvSpPr>
        <p:spPr/>
        <p:txBody>
          <a:bodyPr/>
          <a:lstStyle/>
          <a:p>
            <a:fld id="{4F6F23CF-7BCB-1C46-9584-7002207BC3BE}" type="slidenum">
              <a:rPr lang="en-US" smtClean="0"/>
              <a:pPr/>
              <a:t>26</a:t>
            </a:fld>
            <a:endParaRPr lang="en-US" dirty="0"/>
          </a:p>
        </p:txBody>
      </p:sp>
      <p:grpSp>
        <p:nvGrpSpPr>
          <p:cNvPr id="55" name="Group 54">
            <a:extLst>
              <a:ext uri="{FF2B5EF4-FFF2-40B4-BE49-F238E27FC236}">
                <a16:creationId xmlns:a16="http://schemas.microsoft.com/office/drawing/2014/main" id="{9CA91663-948B-C440-85B7-FA8610C47452}"/>
              </a:ext>
            </a:extLst>
          </p:cNvPr>
          <p:cNvGrpSpPr/>
          <p:nvPr/>
        </p:nvGrpSpPr>
        <p:grpSpPr>
          <a:xfrm>
            <a:off x="1969563" y="2441343"/>
            <a:ext cx="7108298" cy="2907558"/>
            <a:chOff x="725380" y="1512536"/>
            <a:chExt cx="7108298" cy="2907558"/>
          </a:xfrm>
        </p:grpSpPr>
        <p:sp>
          <p:nvSpPr>
            <p:cNvPr id="32" name="TextBox 31">
              <a:extLst>
                <a:ext uri="{FF2B5EF4-FFF2-40B4-BE49-F238E27FC236}">
                  <a16:creationId xmlns:a16="http://schemas.microsoft.com/office/drawing/2014/main" id="{F2338689-79A9-F74F-9870-CD575B380F3C}"/>
                </a:ext>
              </a:extLst>
            </p:cNvPr>
            <p:cNvSpPr txBox="1"/>
            <p:nvPr/>
          </p:nvSpPr>
          <p:spPr>
            <a:xfrm>
              <a:off x="2770864" y="1512536"/>
              <a:ext cx="4738092" cy="677108"/>
            </a:xfrm>
            <a:prstGeom prst="rect">
              <a:avLst/>
            </a:prstGeom>
            <a:noFill/>
          </p:spPr>
          <p:txBody>
            <a:bodyPr wrap="square" rtlCol="0">
              <a:spAutoFit/>
            </a:bodyPr>
            <a:lstStyle/>
            <a:p>
              <a:r>
                <a:rPr lang="en-US" sz="2000" b="1" dirty="0"/>
                <a:t>Long-term sea level mean </a:t>
              </a:r>
            </a:p>
            <a:p>
              <a:r>
                <a:rPr lang="en-US" dirty="0"/>
                <a:t>currently the 1993-2012 mean</a:t>
              </a:r>
            </a:p>
          </p:txBody>
        </p:sp>
        <p:grpSp>
          <p:nvGrpSpPr>
            <p:cNvPr id="54" name="Group 53">
              <a:extLst>
                <a:ext uri="{FF2B5EF4-FFF2-40B4-BE49-F238E27FC236}">
                  <a16:creationId xmlns:a16="http://schemas.microsoft.com/office/drawing/2014/main" id="{B150367A-0A41-FB4F-9F32-052A30086B55}"/>
                </a:ext>
              </a:extLst>
            </p:cNvPr>
            <p:cNvGrpSpPr/>
            <p:nvPr/>
          </p:nvGrpSpPr>
          <p:grpSpPr>
            <a:xfrm>
              <a:off x="725380" y="1780441"/>
              <a:ext cx="7108298" cy="2639653"/>
              <a:chOff x="725380" y="1780441"/>
              <a:chExt cx="7108298" cy="2639653"/>
            </a:xfrm>
          </p:grpSpPr>
          <p:grpSp>
            <p:nvGrpSpPr>
              <p:cNvPr id="37" name="Group 36">
                <a:extLst>
                  <a:ext uri="{FF2B5EF4-FFF2-40B4-BE49-F238E27FC236}">
                    <a16:creationId xmlns:a16="http://schemas.microsoft.com/office/drawing/2014/main" id="{B39AF7D3-3744-B748-8635-C24333DB580A}"/>
                  </a:ext>
                </a:extLst>
              </p:cNvPr>
              <p:cNvGrpSpPr/>
              <p:nvPr/>
            </p:nvGrpSpPr>
            <p:grpSpPr>
              <a:xfrm>
                <a:off x="725380" y="1780441"/>
                <a:ext cx="7108298" cy="2639653"/>
                <a:chOff x="830311" y="1162949"/>
                <a:chExt cx="7108298" cy="2639653"/>
              </a:xfrm>
            </p:grpSpPr>
            <p:pic>
              <p:nvPicPr>
                <p:cNvPr id="36" name="Picture 35">
                  <a:extLst>
                    <a:ext uri="{FF2B5EF4-FFF2-40B4-BE49-F238E27FC236}">
                      <a16:creationId xmlns:a16="http://schemas.microsoft.com/office/drawing/2014/main" id="{08C34DFF-9D8E-174B-AE70-F722D79BDB12}"/>
                    </a:ext>
                  </a:extLst>
                </p:cNvPr>
                <p:cNvPicPr>
                  <a:picLocks noChangeAspect="1"/>
                </p:cNvPicPr>
                <p:nvPr/>
              </p:nvPicPr>
              <p:blipFill rotWithShape="1">
                <a:blip r:embed="rId5"/>
                <a:srcRect b="54083"/>
                <a:stretch/>
              </p:blipFill>
              <p:spPr>
                <a:xfrm>
                  <a:off x="963090" y="1994834"/>
                  <a:ext cx="4876800" cy="1807768"/>
                </a:xfrm>
                <a:prstGeom prst="rect">
                  <a:avLst/>
                </a:prstGeom>
              </p:spPr>
            </p:pic>
            <p:grpSp>
              <p:nvGrpSpPr>
                <p:cNvPr id="31" name="Group 30">
                  <a:extLst>
                    <a:ext uri="{FF2B5EF4-FFF2-40B4-BE49-F238E27FC236}">
                      <a16:creationId xmlns:a16="http://schemas.microsoft.com/office/drawing/2014/main" id="{0BFC2D04-EFF3-4A4F-B79F-3B9EE4B898A5}"/>
                    </a:ext>
                  </a:extLst>
                </p:cNvPr>
                <p:cNvGrpSpPr/>
                <p:nvPr/>
              </p:nvGrpSpPr>
              <p:grpSpPr>
                <a:xfrm>
                  <a:off x="830311" y="1162949"/>
                  <a:ext cx="7108298" cy="2639652"/>
                  <a:chOff x="342920" y="978499"/>
                  <a:chExt cx="7709373" cy="2862861"/>
                </a:xfrm>
              </p:grpSpPr>
              <p:pic>
                <p:nvPicPr>
                  <p:cNvPr id="9" name="Picture 8">
                    <a:extLst>
                      <a:ext uri="{FF2B5EF4-FFF2-40B4-BE49-F238E27FC236}">
                        <a16:creationId xmlns:a16="http://schemas.microsoft.com/office/drawing/2014/main" id="{37945FBF-F37D-474A-9EFB-5C5CCCEFE91F}"/>
                      </a:ext>
                    </a:extLst>
                  </p:cNvPr>
                  <p:cNvPicPr>
                    <a:picLocks noChangeAspect="1"/>
                  </p:cNvPicPr>
                  <p:nvPr/>
                </p:nvPicPr>
                <p:blipFill>
                  <a:blip r:embed="rId6"/>
                  <a:stretch>
                    <a:fillRect/>
                  </a:stretch>
                </p:blipFill>
                <p:spPr>
                  <a:xfrm>
                    <a:off x="491067" y="2279043"/>
                    <a:ext cx="5292411" cy="759324"/>
                  </a:xfrm>
                  <a:prstGeom prst="rect">
                    <a:avLst/>
                  </a:prstGeom>
                </p:spPr>
              </p:pic>
              <p:sp>
                <p:nvSpPr>
                  <p:cNvPr id="12" name="Rectangle 11">
                    <a:extLst>
                      <a:ext uri="{FF2B5EF4-FFF2-40B4-BE49-F238E27FC236}">
                        <a16:creationId xmlns:a16="http://schemas.microsoft.com/office/drawing/2014/main" id="{D141F400-A3A0-1047-B24F-A5899AB75872}"/>
                      </a:ext>
                    </a:extLst>
                  </p:cNvPr>
                  <p:cNvSpPr/>
                  <p:nvPr/>
                </p:nvSpPr>
                <p:spPr>
                  <a:xfrm rot="20261905">
                    <a:off x="342920" y="2148969"/>
                    <a:ext cx="668773" cy="369332"/>
                  </a:xfrm>
                  <a:prstGeom prst="rect">
                    <a:avLst/>
                  </a:prstGeom>
                </p:spPr>
                <p:txBody>
                  <a:bodyPr wrap="none">
                    <a:spAutoFit/>
                  </a:bodyPr>
                  <a:lstStyle/>
                  <a:p>
                    <a:pPr lvl="0"/>
                    <a:r>
                      <a:rPr lang="en-US" b="1" dirty="0">
                        <a:solidFill>
                          <a:prstClr val="black"/>
                        </a:solidFill>
                      </a:rPr>
                      <a:t>Mean</a:t>
                    </a:r>
                    <a:endParaRPr lang="en-US" dirty="0"/>
                  </a:p>
                </p:txBody>
              </p:sp>
              <p:cxnSp>
                <p:nvCxnSpPr>
                  <p:cNvPr id="13" name="Straight Arrow Connector 12">
                    <a:extLst>
                      <a:ext uri="{FF2B5EF4-FFF2-40B4-BE49-F238E27FC236}">
                        <a16:creationId xmlns:a16="http://schemas.microsoft.com/office/drawing/2014/main" id="{C01EF508-97CA-A14B-A79F-849AE7F3CC8C}"/>
                      </a:ext>
                    </a:extLst>
                  </p:cNvPr>
                  <p:cNvCxnSpPr>
                    <a:cxnSpLocks/>
                  </p:cNvCxnSpPr>
                  <p:nvPr/>
                </p:nvCxnSpPr>
                <p:spPr>
                  <a:xfrm>
                    <a:off x="2618386" y="2053525"/>
                    <a:ext cx="0" cy="836751"/>
                  </a:xfrm>
                  <a:prstGeom prst="straightConnector1">
                    <a:avLst/>
                  </a:prstGeom>
                  <a:ln w="635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DCC2A44-3AF9-934A-B28D-FF703D96E789}"/>
                      </a:ext>
                    </a:extLst>
                  </p:cNvPr>
                  <p:cNvCxnSpPr>
                    <a:cxnSpLocks/>
                  </p:cNvCxnSpPr>
                  <p:nvPr/>
                </p:nvCxnSpPr>
                <p:spPr>
                  <a:xfrm>
                    <a:off x="5335554" y="2537941"/>
                    <a:ext cx="0" cy="1303419"/>
                  </a:xfrm>
                  <a:prstGeom prst="straightConnector1">
                    <a:avLst/>
                  </a:prstGeom>
                  <a:ln w="635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3E568D7-3D4F-1443-9875-86BEB5A11F66}"/>
                      </a:ext>
                    </a:extLst>
                  </p:cNvPr>
                  <p:cNvSpPr/>
                  <p:nvPr/>
                </p:nvSpPr>
                <p:spPr>
                  <a:xfrm>
                    <a:off x="365298" y="978499"/>
                    <a:ext cx="2196071" cy="734364"/>
                  </a:xfrm>
                  <a:prstGeom prst="rect">
                    <a:avLst/>
                  </a:prstGeom>
                </p:spPr>
                <p:txBody>
                  <a:bodyPr wrap="none">
                    <a:spAutoFit/>
                  </a:bodyPr>
                  <a:lstStyle/>
                  <a:p>
                    <a:pPr lvl="0"/>
                    <a:r>
                      <a:rPr lang="en-US" sz="2000" b="1" dirty="0">
                        <a:solidFill>
                          <a:srgbClr val="FF0000"/>
                        </a:solidFill>
                      </a:rPr>
                      <a:t>Positive</a:t>
                    </a:r>
                  </a:p>
                  <a:p>
                    <a:pPr lvl="0"/>
                    <a:r>
                      <a:rPr lang="en-US" b="1" dirty="0">
                        <a:solidFill>
                          <a:srgbClr val="FF0000"/>
                        </a:solidFill>
                      </a:rPr>
                      <a:t>Sea Level Anomaly </a:t>
                    </a:r>
                    <a:endParaRPr lang="en-US" dirty="0">
                      <a:solidFill>
                        <a:srgbClr val="FF0000"/>
                      </a:solidFill>
                    </a:endParaRPr>
                  </a:p>
                </p:txBody>
              </p:sp>
              <p:sp>
                <p:nvSpPr>
                  <p:cNvPr id="24" name="Rectangle 23">
                    <a:extLst>
                      <a:ext uri="{FF2B5EF4-FFF2-40B4-BE49-F238E27FC236}">
                        <a16:creationId xmlns:a16="http://schemas.microsoft.com/office/drawing/2014/main" id="{C64ED7C9-6628-E34C-BB69-93AD3D316CE1}"/>
                      </a:ext>
                    </a:extLst>
                  </p:cNvPr>
                  <p:cNvSpPr/>
                  <p:nvPr/>
                </p:nvSpPr>
                <p:spPr>
                  <a:xfrm>
                    <a:off x="5856223" y="2873654"/>
                    <a:ext cx="2196070" cy="734364"/>
                  </a:xfrm>
                  <a:prstGeom prst="rect">
                    <a:avLst/>
                  </a:prstGeom>
                </p:spPr>
                <p:txBody>
                  <a:bodyPr wrap="none">
                    <a:spAutoFit/>
                  </a:bodyPr>
                  <a:lstStyle/>
                  <a:p>
                    <a:pPr lvl="0"/>
                    <a:r>
                      <a:rPr lang="en-US" sz="2000" b="1" dirty="0">
                        <a:solidFill>
                          <a:srgbClr val="FF0000"/>
                        </a:solidFill>
                      </a:rPr>
                      <a:t>Negative</a:t>
                    </a:r>
                  </a:p>
                  <a:p>
                    <a:pPr lvl="0"/>
                    <a:r>
                      <a:rPr lang="en-US" b="1" dirty="0">
                        <a:solidFill>
                          <a:srgbClr val="FF0000"/>
                        </a:solidFill>
                      </a:rPr>
                      <a:t>Sea Level Anomaly </a:t>
                    </a:r>
                    <a:endParaRPr lang="en-US" dirty="0">
                      <a:solidFill>
                        <a:srgbClr val="FF0000"/>
                      </a:solidFill>
                    </a:endParaRPr>
                  </a:p>
                </p:txBody>
              </p:sp>
              <p:sp>
                <p:nvSpPr>
                  <p:cNvPr id="25" name="Rectangle 24">
                    <a:extLst>
                      <a:ext uri="{FF2B5EF4-FFF2-40B4-BE49-F238E27FC236}">
                        <a16:creationId xmlns:a16="http://schemas.microsoft.com/office/drawing/2014/main" id="{FDF0B8C5-A4EA-C246-86F7-DD849FEB5F17}"/>
                      </a:ext>
                    </a:extLst>
                  </p:cNvPr>
                  <p:cNvSpPr/>
                  <p:nvPr/>
                </p:nvSpPr>
                <p:spPr>
                  <a:xfrm>
                    <a:off x="5518525" y="2537941"/>
                    <a:ext cx="428619" cy="671425"/>
                  </a:xfrm>
                  <a:prstGeom prst="rect">
                    <a:avLst/>
                  </a:prstGeom>
                  <a:solidFill>
                    <a:schemeClr val="bg1"/>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AAEF7702-66B0-044E-9895-6AAD91CF0A83}"/>
                      </a:ext>
                    </a:extLst>
                  </p:cNvPr>
                  <p:cNvCxnSpPr>
                    <a:cxnSpLocks/>
                    <a:stCxn id="15" idx="2"/>
                  </p:cNvCxnSpPr>
                  <p:nvPr/>
                </p:nvCxnSpPr>
                <p:spPr>
                  <a:xfrm>
                    <a:off x="1463333" y="1712863"/>
                    <a:ext cx="1170718" cy="764314"/>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2A7DEA6-68E4-2247-8810-76C072853100}"/>
                      </a:ext>
                    </a:extLst>
                  </p:cNvPr>
                  <p:cNvCxnSpPr>
                    <a:cxnSpLocks/>
                  </p:cNvCxnSpPr>
                  <p:nvPr/>
                </p:nvCxnSpPr>
                <p:spPr>
                  <a:xfrm flipH="1">
                    <a:off x="5328719" y="3209367"/>
                    <a:ext cx="588764" cy="0"/>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2907D7A6-AAD5-8F4C-BAB9-A7D5DF1646F4}"/>
                      </a:ext>
                    </a:extLst>
                  </p:cNvPr>
                  <p:cNvSpPr/>
                  <p:nvPr/>
                </p:nvSpPr>
                <p:spPr>
                  <a:xfrm rot="21415257">
                    <a:off x="976601" y="1981529"/>
                    <a:ext cx="522900" cy="369332"/>
                  </a:xfrm>
                  <a:prstGeom prst="rect">
                    <a:avLst/>
                  </a:prstGeom>
                </p:spPr>
                <p:txBody>
                  <a:bodyPr wrap="none">
                    <a:spAutoFit/>
                  </a:bodyPr>
                  <a:lstStyle/>
                  <a:p>
                    <a:pPr lvl="0"/>
                    <a:r>
                      <a:rPr lang="en-US" b="1" dirty="0">
                        <a:solidFill>
                          <a:prstClr val="black"/>
                        </a:solidFill>
                      </a:rPr>
                      <a:t>Sea</a:t>
                    </a:r>
                    <a:endParaRPr lang="en-US" dirty="0"/>
                  </a:p>
                </p:txBody>
              </p:sp>
              <p:sp>
                <p:nvSpPr>
                  <p:cNvPr id="29" name="Rectangle 28">
                    <a:extLst>
                      <a:ext uri="{FF2B5EF4-FFF2-40B4-BE49-F238E27FC236}">
                        <a16:creationId xmlns:a16="http://schemas.microsoft.com/office/drawing/2014/main" id="{AB1574D7-24E0-FF44-BD49-8C1D0088299F}"/>
                      </a:ext>
                    </a:extLst>
                  </p:cNvPr>
                  <p:cNvSpPr/>
                  <p:nvPr/>
                </p:nvSpPr>
                <p:spPr>
                  <a:xfrm rot="20699064">
                    <a:off x="473817" y="2666712"/>
                    <a:ext cx="1394110" cy="700985"/>
                  </a:xfrm>
                  <a:prstGeom prst="rect">
                    <a:avLst/>
                  </a:prstGeom>
                </p:spPr>
                <p:txBody>
                  <a:bodyPr wrap="none">
                    <a:spAutoFit/>
                  </a:bodyPr>
                  <a:lstStyle/>
                  <a:p>
                    <a:pPr lvl="0" algn="ctr"/>
                    <a:r>
                      <a:rPr lang="en-US" b="1" dirty="0">
                        <a:solidFill>
                          <a:prstClr val="black"/>
                        </a:solidFill>
                      </a:rPr>
                      <a:t>Sea Surface</a:t>
                    </a:r>
                  </a:p>
                  <a:p>
                    <a:pPr lvl="0" algn="ctr"/>
                    <a:r>
                      <a:rPr lang="en-US" b="1" dirty="0">
                        <a:solidFill>
                          <a:prstClr val="black"/>
                        </a:solidFill>
                      </a:rPr>
                      <a:t>Height </a:t>
                    </a:r>
                    <a:endParaRPr lang="en-US" dirty="0"/>
                  </a:p>
                </p:txBody>
              </p:sp>
              <p:sp>
                <p:nvSpPr>
                  <p:cNvPr id="30" name="Rectangle 29">
                    <a:extLst>
                      <a:ext uri="{FF2B5EF4-FFF2-40B4-BE49-F238E27FC236}">
                        <a16:creationId xmlns:a16="http://schemas.microsoft.com/office/drawing/2014/main" id="{D69BBFEA-3B6C-024B-A101-D438913A9CE2}"/>
                      </a:ext>
                    </a:extLst>
                  </p:cNvPr>
                  <p:cNvSpPr/>
                  <p:nvPr/>
                </p:nvSpPr>
                <p:spPr>
                  <a:xfrm rot="1853079">
                    <a:off x="1423369" y="2144116"/>
                    <a:ext cx="789581" cy="400563"/>
                  </a:xfrm>
                  <a:prstGeom prst="rect">
                    <a:avLst/>
                  </a:prstGeom>
                </p:spPr>
                <p:txBody>
                  <a:bodyPr wrap="none">
                    <a:spAutoFit/>
                  </a:bodyPr>
                  <a:lstStyle/>
                  <a:p>
                    <a:pPr lvl="0"/>
                    <a:r>
                      <a:rPr lang="en-US" b="1" dirty="0">
                        <a:solidFill>
                          <a:prstClr val="black"/>
                        </a:solidFill>
                      </a:rPr>
                      <a:t>Level </a:t>
                    </a:r>
                    <a:endParaRPr lang="en-US" dirty="0"/>
                  </a:p>
                </p:txBody>
              </p:sp>
            </p:grpSp>
          </p:grpSp>
          <p:cxnSp>
            <p:nvCxnSpPr>
              <p:cNvPr id="33" name="Straight Connector 32">
                <a:extLst>
                  <a:ext uri="{FF2B5EF4-FFF2-40B4-BE49-F238E27FC236}">
                    <a16:creationId xmlns:a16="http://schemas.microsoft.com/office/drawing/2014/main" id="{DCDA78AF-6DBB-5D47-914E-EC88DAB28A4A}"/>
                  </a:ext>
                </a:extLst>
              </p:cNvPr>
              <p:cNvCxnSpPr>
                <a:cxnSpLocks/>
              </p:cNvCxnSpPr>
              <p:nvPr/>
            </p:nvCxnSpPr>
            <p:spPr>
              <a:xfrm>
                <a:off x="4272197" y="2160541"/>
                <a:ext cx="149901" cy="85623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5A647470-2D71-DA4D-8C90-305C8BDC45B9}"/>
                  </a:ext>
                </a:extLst>
              </p:cNvPr>
              <p:cNvSpPr/>
              <p:nvPr/>
            </p:nvSpPr>
            <p:spPr>
              <a:xfrm rot="1718812">
                <a:off x="3792073" y="3419594"/>
                <a:ext cx="1285416" cy="646331"/>
              </a:xfrm>
              <a:prstGeom prst="rect">
                <a:avLst/>
              </a:prstGeom>
            </p:spPr>
            <p:txBody>
              <a:bodyPr wrap="none">
                <a:spAutoFit/>
              </a:bodyPr>
              <a:lstStyle/>
              <a:p>
                <a:pPr lvl="0" algn="ctr"/>
                <a:r>
                  <a:rPr lang="en-US" b="1" dirty="0">
                    <a:solidFill>
                      <a:prstClr val="black"/>
                    </a:solidFill>
                  </a:rPr>
                  <a:t>Sea Surface</a:t>
                </a:r>
              </a:p>
              <a:p>
                <a:pPr lvl="0" algn="ctr"/>
                <a:r>
                  <a:rPr lang="en-US" b="1" dirty="0">
                    <a:solidFill>
                      <a:prstClr val="black"/>
                    </a:solidFill>
                  </a:rPr>
                  <a:t>Height </a:t>
                </a:r>
                <a:endParaRPr lang="en-US" dirty="0"/>
              </a:p>
            </p:txBody>
          </p:sp>
        </p:grpSp>
      </p:grpSp>
      <p:sp>
        <p:nvSpPr>
          <p:cNvPr id="51" name="Rectangle 50">
            <a:extLst>
              <a:ext uri="{FF2B5EF4-FFF2-40B4-BE49-F238E27FC236}">
                <a16:creationId xmlns:a16="http://schemas.microsoft.com/office/drawing/2014/main" id="{5231688B-3D2C-7243-88A7-6EA61512D1FB}"/>
              </a:ext>
            </a:extLst>
          </p:cNvPr>
          <p:cNvSpPr/>
          <p:nvPr/>
        </p:nvSpPr>
        <p:spPr>
          <a:xfrm>
            <a:off x="919588" y="1245929"/>
            <a:ext cx="10282395" cy="400110"/>
          </a:xfrm>
          <a:prstGeom prst="rect">
            <a:avLst/>
          </a:prstGeom>
        </p:spPr>
        <p:txBody>
          <a:bodyPr wrap="square">
            <a:spAutoFit/>
          </a:bodyPr>
          <a:lstStyle/>
          <a:p>
            <a:r>
              <a:rPr lang="en-US" sz="2000" b="1" cap="small" dirty="0">
                <a:solidFill>
                  <a:schemeClr val="accent5">
                    <a:lumMod val="50000"/>
                  </a:schemeClr>
                </a:solidFill>
                <a:latin typeface="Arial" panose="020B0604020202020204" pitchFamily="34" charset="0"/>
                <a:cs typeface="Arial" panose="020B0604020202020204" pitchFamily="34" charset="0"/>
              </a:rPr>
              <a:t>derived from subtracting the long-term mean sea level from measured SSH</a:t>
            </a:r>
            <a:endParaRPr lang="en-US" sz="2000" b="1" cap="small" dirty="0">
              <a:solidFill>
                <a:schemeClr val="accent5">
                  <a:lumMod val="5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0646814"/>
      </p:ext>
    </p:extLst>
  </p:cSld>
  <p:clrMapOvr>
    <a:masterClrMapping/>
  </p:clrMapOvr>
  <mc:AlternateContent xmlns:mc="http://schemas.openxmlformats.org/markup-compatibility/2006" xmlns:p14="http://schemas.microsoft.com/office/powerpoint/2010/main">
    <mc:Choice Requires="p14">
      <p:transition spd="slow" p14:dur="2000" advTm="37025"/>
    </mc:Choice>
    <mc:Fallback xmlns="">
      <p:transition spd="slow" advTm="3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58B4-A601-3A47-A9AA-2DFC82731A49}"/>
              </a:ext>
            </a:extLst>
          </p:cNvPr>
          <p:cNvSpPr>
            <a:spLocks noGrp="1"/>
          </p:cNvSpPr>
          <p:nvPr>
            <p:ph type="title"/>
          </p:nvPr>
        </p:nvSpPr>
        <p:spPr/>
        <p:txBody>
          <a:bodyPr>
            <a:normAutofit/>
          </a:bodyPr>
          <a:lstStyle/>
          <a:p>
            <a:r>
              <a:rPr lang="en-US" dirty="0">
                <a:latin typeface="Arial Narrow" panose="020B0604020202020204" pitchFamily="34" charset="0"/>
                <a:cs typeface="Arial Narrow" panose="020B0604020202020204" pitchFamily="34" charset="0"/>
              </a:rPr>
              <a:t>SLA helps detect ocean phenomena from subtle changes in SSH</a:t>
            </a:r>
          </a:p>
        </p:txBody>
      </p:sp>
      <p:sp>
        <p:nvSpPr>
          <p:cNvPr id="3" name="Slide Number Placeholder 2">
            <a:extLst>
              <a:ext uri="{FF2B5EF4-FFF2-40B4-BE49-F238E27FC236}">
                <a16:creationId xmlns:a16="http://schemas.microsoft.com/office/drawing/2014/main" id="{98A73570-4A6C-B448-832C-81DF44CBECA6}"/>
              </a:ext>
            </a:extLst>
          </p:cNvPr>
          <p:cNvSpPr>
            <a:spLocks noGrp="1"/>
          </p:cNvSpPr>
          <p:nvPr>
            <p:ph type="sldNum" sz="quarter" idx="12"/>
          </p:nvPr>
        </p:nvSpPr>
        <p:spPr/>
        <p:txBody>
          <a:bodyPr/>
          <a:lstStyle/>
          <a:p>
            <a:fld id="{4F6F23CF-7BCB-1C46-9584-7002207BC3BE}" type="slidenum">
              <a:rPr lang="en-US" smtClean="0"/>
              <a:pPr/>
              <a:t>27</a:t>
            </a:fld>
            <a:endParaRPr lang="en-US" dirty="0"/>
          </a:p>
        </p:txBody>
      </p:sp>
      <p:sp>
        <p:nvSpPr>
          <p:cNvPr id="6" name="TextBox 5">
            <a:extLst>
              <a:ext uri="{FF2B5EF4-FFF2-40B4-BE49-F238E27FC236}">
                <a16:creationId xmlns:a16="http://schemas.microsoft.com/office/drawing/2014/main" id="{54826DF1-E365-0247-815F-2E7B7382F820}"/>
              </a:ext>
            </a:extLst>
          </p:cNvPr>
          <p:cNvSpPr txBox="1"/>
          <p:nvPr/>
        </p:nvSpPr>
        <p:spPr>
          <a:xfrm>
            <a:off x="5906129" y="2144838"/>
            <a:ext cx="5834767" cy="3259547"/>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During an El Niño, a shift in wind causes warm water to accumulate off the coast of Peru.</a:t>
            </a:r>
          </a:p>
          <a:p>
            <a:pPr marL="285750" indent="-285750">
              <a:lnSpc>
                <a:spcPct val="120000"/>
              </a:lnSpc>
              <a:spcBef>
                <a:spcPts val="60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120000"/>
              </a:lnSpc>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The warming water expands, increasing SSH beyond what is typically observed.</a:t>
            </a:r>
          </a:p>
          <a:p>
            <a:pPr marL="285750" indent="-285750">
              <a:lnSpc>
                <a:spcPct val="120000"/>
              </a:lnSpc>
              <a:spcBef>
                <a:spcPts val="120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nSpc>
                <a:spcPct val="120000"/>
              </a:lnSpc>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The SSH anomaly helps to visualize the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non-typical SSH values.</a:t>
            </a:r>
          </a:p>
        </p:txBody>
      </p:sp>
      <p:pic>
        <p:nvPicPr>
          <p:cNvPr id="7" name="Picture 6">
            <a:extLst>
              <a:ext uri="{FF2B5EF4-FFF2-40B4-BE49-F238E27FC236}">
                <a16:creationId xmlns:a16="http://schemas.microsoft.com/office/drawing/2014/main" id="{AA072274-3F51-1E44-8F4A-AA64202EA3CF}"/>
              </a:ext>
            </a:extLst>
          </p:cNvPr>
          <p:cNvPicPr>
            <a:picLocks noChangeAspect="1"/>
          </p:cNvPicPr>
          <p:nvPr/>
        </p:nvPicPr>
        <p:blipFill rotWithShape="1">
          <a:blip r:embed="rId5"/>
          <a:srcRect l="3750" t="1" b="67770"/>
          <a:stretch/>
        </p:blipFill>
        <p:spPr>
          <a:xfrm>
            <a:off x="958493" y="4163543"/>
            <a:ext cx="4349993" cy="1618488"/>
          </a:xfrm>
          <a:prstGeom prst="rect">
            <a:avLst/>
          </a:prstGeom>
        </p:spPr>
      </p:pic>
      <p:pic>
        <p:nvPicPr>
          <p:cNvPr id="8" name="Picture 7">
            <a:extLst>
              <a:ext uri="{FF2B5EF4-FFF2-40B4-BE49-F238E27FC236}">
                <a16:creationId xmlns:a16="http://schemas.microsoft.com/office/drawing/2014/main" id="{9D8E17E3-7526-A24C-ABCE-5893CC1587BF}"/>
              </a:ext>
            </a:extLst>
          </p:cNvPr>
          <p:cNvPicPr>
            <a:picLocks noChangeAspect="1"/>
          </p:cNvPicPr>
          <p:nvPr/>
        </p:nvPicPr>
        <p:blipFill rotWithShape="1">
          <a:blip r:embed="rId6"/>
          <a:srcRect l="3859" b="68067"/>
          <a:stretch/>
        </p:blipFill>
        <p:spPr>
          <a:xfrm>
            <a:off x="978813" y="1842015"/>
            <a:ext cx="4395592" cy="1622268"/>
          </a:xfrm>
          <a:prstGeom prst="rect">
            <a:avLst/>
          </a:prstGeom>
        </p:spPr>
      </p:pic>
      <p:sp>
        <p:nvSpPr>
          <p:cNvPr id="9" name="TextBox 8">
            <a:extLst>
              <a:ext uri="{FF2B5EF4-FFF2-40B4-BE49-F238E27FC236}">
                <a16:creationId xmlns:a16="http://schemas.microsoft.com/office/drawing/2014/main" id="{C076CA13-AC44-C64C-99B8-022F9412173E}"/>
              </a:ext>
            </a:extLst>
          </p:cNvPr>
          <p:cNvSpPr txBox="1"/>
          <p:nvPr/>
        </p:nvSpPr>
        <p:spPr>
          <a:xfrm>
            <a:off x="0" y="1166316"/>
            <a:ext cx="12192000" cy="400110"/>
          </a:xfrm>
          <a:prstGeom prst="rect">
            <a:avLst/>
          </a:prstGeom>
          <a:noFill/>
        </p:spPr>
        <p:txBody>
          <a:bodyPr wrap="square" rtlCol="0">
            <a:spAutoFit/>
          </a:bodyPr>
          <a:lstStyle/>
          <a:p>
            <a:pPr algn="ctr"/>
            <a:r>
              <a:rPr lang="en-US" sz="2000" b="1" cap="small" dirty="0">
                <a:solidFill>
                  <a:schemeClr val="accent5">
                    <a:lumMod val="50000"/>
                  </a:schemeClr>
                </a:solidFill>
                <a:latin typeface="Arial" panose="020B0604020202020204" pitchFamily="34" charset="0"/>
                <a:cs typeface="Arial" panose="020B0604020202020204" pitchFamily="34" charset="0"/>
              </a:rPr>
              <a:t>1997-1998 El Niño visualized with the SSH anomaly </a:t>
            </a:r>
          </a:p>
        </p:txBody>
      </p:sp>
      <p:sp>
        <p:nvSpPr>
          <p:cNvPr id="10" name="TextBox 9">
            <a:extLst>
              <a:ext uri="{FF2B5EF4-FFF2-40B4-BE49-F238E27FC236}">
                <a16:creationId xmlns:a16="http://schemas.microsoft.com/office/drawing/2014/main" id="{E0E85867-3621-9C4A-99E4-87ABB5B5FDA4}"/>
              </a:ext>
            </a:extLst>
          </p:cNvPr>
          <p:cNvSpPr txBox="1"/>
          <p:nvPr/>
        </p:nvSpPr>
        <p:spPr>
          <a:xfrm>
            <a:off x="958493" y="1641959"/>
            <a:ext cx="713657" cy="400110"/>
          </a:xfrm>
          <a:prstGeom prst="rect">
            <a:avLst/>
          </a:prstGeom>
          <a:noFill/>
        </p:spPr>
        <p:txBody>
          <a:bodyPr wrap="none" rtlCol="0">
            <a:spAutoFit/>
          </a:bodyPr>
          <a:lstStyle/>
          <a:p>
            <a:r>
              <a:rPr lang="en-US" sz="2000" dirty="0">
                <a:solidFill>
                  <a:schemeClr val="accent5">
                    <a:lumMod val="50000"/>
                  </a:schemeClr>
                </a:solidFill>
                <a:latin typeface="Arial" panose="020B0604020202020204" pitchFamily="34" charset="0"/>
                <a:cs typeface="Arial" panose="020B0604020202020204" pitchFamily="34" charset="0"/>
              </a:rPr>
              <a:t>SSH</a:t>
            </a:r>
          </a:p>
        </p:txBody>
      </p:sp>
      <p:sp>
        <p:nvSpPr>
          <p:cNvPr id="11" name="TextBox 10">
            <a:extLst>
              <a:ext uri="{FF2B5EF4-FFF2-40B4-BE49-F238E27FC236}">
                <a16:creationId xmlns:a16="http://schemas.microsoft.com/office/drawing/2014/main" id="{412DA0A0-AB6E-6246-9123-3E66DD965EE0}"/>
              </a:ext>
            </a:extLst>
          </p:cNvPr>
          <p:cNvSpPr txBox="1"/>
          <p:nvPr/>
        </p:nvSpPr>
        <p:spPr>
          <a:xfrm>
            <a:off x="958492" y="3949447"/>
            <a:ext cx="2381036" cy="400110"/>
          </a:xfrm>
          <a:prstGeom prst="rect">
            <a:avLst/>
          </a:prstGeom>
          <a:noFill/>
        </p:spPr>
        <p:txBody>
          <a:bodyPr wrap="none" rtlCol="0">
            <a:spAutoFit/>
          </a:bodyPr>
          <a:lstStyle/>
          <a:p>
            <a:r>
              <a:rPr lang="en-US" sz="2000" dirty="0">
                <a:solidFill>
                  <a:schemeClr val="accent5">
                    <a:lumMod val="50000"/>
                  </a:schemeClr>
                </a:solidFill>
                <a:latin typeface="Arial" panose="020B0604020202020204" pitchFamily="34" charset="0"/>
                <a:cs typeface="Arial" panose="020B0604020202020204" pitchFamily="34" charset="0"/>
              </a:rPr>
              <a:t>Sea Level Anomaly</a:t>
            </a:r>
          </a:p>
        </p:txBody>
      </p:sp>
      <p:grpSp>
        <p:nvGrpSpPr>
          <p:cNvPr id="16" name="Group 15">
            <a:extLst>
              <a:ext uri="{FF2B5EF4-FFF2-40B4-BE49-F238E27FC236}">
                <a16:creationId xmlns:a16="http://schemas.microsoft.com/office/drawing/2014/main" id="{FB7AD697-35EC-8F40-A04B-D0D819DD753B}"/>
              </a:ext>
            </a:extLst>
          </p:cNvPr>
          <p:cNvGrpSpPr/>
          <p:nvPr/>
        </p:nvGrpSpPr>
        <p:grpSpPr>
          <a:xfrm>
            <a:off x="881456" y="3520085"/>
            <a:ext cx="4638756" cy="429362"/>
            <a:chOff x="1463527" y="4026639"/>
            <a:chExt cx="4638756" cy="429362"/>
          </a:xfrm>
        </p:grpSpPr>
        <p:pic>
          <p:nvPicPr>
            <p:cNvPr id="12" name="Picture 11">
              <a:extLst>
                <a:ext uri="{FF2B5EF4-FFF2-40B4-BE49-F238E27FC236}">
                  <a16:creationId xmlns:a16="http://schemas.microsoft.com/office/drawing/2014/main" id="{82DFE3EF-5828-564D-B5A8-A853CA9E91E2}"/>
                </a:ext>
              </a:extLst>
            </p:cNvPr>
            <p:cNvPicPr>
              <a:picLocks noChangeAspect="1"/>
            </p:cNvPicPr>
            <p:nvPr/>
          </p:nvPicPr>
          <p:blipFill rotWithShape="1">
            <a:blip r:embed="rId6"/>
            <a:srcRect l="51097" t="37628" r="4293" b="60585"/>
            <a:stretch/>
          </p:blipFill>
          <p:spPr>
            <a:xfrm>
              <a:off x="1585598" y="4026639"/>
              <a:ext cx="4167331" cy="148518"/>
            </a:xfrm>
            <a:prstGeom prst="rect">
              <a:avLst/>
            </a:prstGeom>
            <a:ln w="12700">
              <a:solidFill>
                <a:schemeClr val="accent1"/>
              </a:solidFill>
            </a:ln>
          </p:spPr>
        </p:pic>
        <p:sp>
          <p:nvSpPr>
            <p:cNvPr id="13" name="TextBox 12">
              <a:extLst>
                <a:ext uri="{FF2B5EF4-FFF2-40B4-BE49-F238E27FC236}">
                  <a16:creationId xmlns:a16="http://schemas.microsoft.com/office/drawing/2014/main" id="{AF7F3B9C-570D-7E4D-AE52-260EE8A1DCAB}"/>
                </a:ext>
              </a:extLst>
            </p:cNvPr>
            <p:cNvSpPr txBox="1"/>
            <p:nvPr/>
          </p:nvSpPr>
          <p:spPr>
            <a:xfrm>
              <a:off x="1463527" y="4137197"/>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 m</a:t>
              </a:r>
            </a:p>
          </p:txBody>
        </p:sp>
        <p:sp>
          <p:nvSpPr>
            <p:cNvPr id="14" name="TextBox 13">
              <a:extLst>
                <a:ext uri="{FF2B5EF4-FFF2-40B4-BE49-F238E27FC236}">
                  <a16:creationId xmlns:a16="http://schemas.microsoft.com/office/drawing/2014/main" id="{0557319F-1944-BA45-8594-1155C1B6F937}"/>
                </a:ext>
              </a:extLst>
            </p:cNvPr>
            <p:cNvSpPr txBox="1"/>
            <p:nvPr/>
          </p:nvSpPr>
          <p:spPr>
            <a:xfrm>
              <a:off x="3532680" y="4148224"/>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 m</a:t>
              </a:r>
            </a:p>
          </p:txBody>
        </p:sp>
        <p:sp>
          <p:nvSpPr>
            <p:cNvPr id="15" name="TextBox 14">
              <a:extLst>
                <a:ext uri="{FF2B5EF4-FFF2-40B4-BE49-F238E27FC236}">
                  <a16:creationId xmlns:a16="http://schemas.microsoft.com/office/drawing/2014/main" id="{00251051-BF31-1B46-9378-A4CA31125B79}"/>
                </a:ext>
              </a:extLst>
            </p:cNvPr>
            <p:cNvSpPr txBox="1"/>
            <p:nvPr/>
          </p:nvSpPr>
          <p:spPr>
            <a:xfrm>
              <a:off x="5619459" y="4107866"/>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 m</a:t>
              </a:r>
            </a:p>
          </p:txBody>
        </p:sp>
      </p:grpSp>
      <p:grpSp>
        <p:nvGrpSpPr>
          <p:cNvPr id="21" name="Group 20">
            <a:extLst>
              <a:ext uri="{FF2B5EF4-FFF2-40B4-BE49-F238E27FC236}">
                <a16:creationId xmlns:a16="http://schemas.microsoft.com/office/drawing/2014/main" id="{0C8114F5-CFE4-C34C-AE23-95A5ECBB72A3}"/>
              </a:ext>
            </a:extLst>
          </p:cNvPr>
          <p:cNvGrpSpPr/>
          <p:nvPr/>
        </p:nvGrpSpPr>
        <p:grpSpPr>
          <a:xfrm>
            <a:off x="698008" y="5841684"/>
            <a:ext cx="4847216" cy="462254"/>
            <a:chOff x="1329459" y="4201080"/>
            <a:chExt cx="4847216" cy="462254"/>
          </a:xfrm>
        </p:grpSpPr>
        <p:pic>
          <p:nvPicPr>
            <p:cNvPr id="17" name="Picture 16">
              <a:extLst>
                <a:ext uri="{FF2B5EF4-FFF2-40B4-BE49-F238E27FC236}">
                  <a16:creationId xmlns:a16="http://schemas.microsoft.com/office/drawing/2014/main" id="{B7AB918A-255D-B542-ADD5-4A2C734E698F}"/>
                </a:ext>
              </a:extLst>
            </p:cNvPr>
            <p:cNvPicPr>
              <a:picLocks/>
            </p:cNvPicPr>
            <p:nvPr/>
          </p:nvPicPr>
          <p:blipFill rotWithShape="1">
            <a:blip r:embed="rId5"/>
            <a:srcRect l="6546" t="37638" r="4363" b="60813"/>
            <a:stretch/>
          </p:blipFill>
          <p:spPr>
            <a:xfrm>
              <a:off x="1565276" y="4201080"/>
              <a:ext cx="4261546" cy="146304"/>
            </a:xfrm>
            <a:prstGeom prst="rect">
              <a:avLst/>
            </a:prstGeom>
          </p:spPr>
        </p:pic>
        <p:sp>
          <p:nvSpPr>
            <p:cNvPr id="18" name="TextBox 17">
              <a:extLst>
                <a:ext uri="{FF2B5EF4-FFF2-40B4-BE49-F238E27FC236}">
                  <a16:creationId xmlns:a16="http://schemas.microsoft.com/office/drawing/2014/main" id="{3D6E9C25-144F-3641-AF57-69786E69E9EB}"/>
                </a:ext>
              </a:extLst>
            </p:cNvPr>
            <p:cNvSpPr txBox="1"/>
            <p:nvPr/>
          </p:nvSpPr>
          <p:spPr>
            <a:xfrm>
              <a:off x="1329459" y="4344530"/>
              <a:ext cx="69121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-0.5 m</a:t>
              </a:r>
            </a:p>
          </p:txBody>
        </p:sp>
        <p:sp>
          <p:nvSpPr>
            <p:cNvPr id="19" name="TextBox 18">
              <a:extLst>
                <a:ext uri="{FF2B5EF4-FFF2-40B4-BE49-F238E27FC236}">
                  <a16:creationId xmlns:a16="http://schemas.microsoft.com/office/drawing/2014/main" id="{88B8C49A-AA6D-6140-A9D7-3149E0476D20}"/>
                </a:ext>
              </a:extLst>
            </p:cNvPr>
            <p:cNvSpPr txBox="1"/>
            <p:nvPr/>
          </p:nvSpPr>
          <p:spPr>
            <a:xfrm>
              <a:off x="3541124" y="4355557"/>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 m</a:t>
              </a:r>
            </a:p>
          </p:txBody>
        </p:sp>
        <p:sp>
          <p:nvSpPr>
            <p:cNvPr id="20" name="TextBox 19">
              <a:extLst>
                <a:ext uri="{FF2B5EF4-FFF2-40B4-BE49-F238E27FC236}">
                  <a16:creationId xmlns:a16="http://schemas.microsoft.com/office/drawing/2014/main" id="{DE0E07E5-60E5-6842-8F49-E2BD428D2CAC}"/>
                </a:ext>
              </a:extLst>
            </p:cNvPr>
            <p:cNvSpPr txBox="1"/>
            <p:nvPr/>
          </p:nvSpPr>
          <p:spPr>
            <a:xfrm>
              <a:off x="5544771" y="4315199"/>
              <a:ext cx="63190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0.5 m</a:t>
              </a:r>
            </a:p>
          </p:txBody>
        </p:sp>
      </p:grpSp>
      <p:pic>
        <p:nvPicPr>
          <p:cNvPr id="5" name="Audio 4">
            <a:hlinkClick r:id="" action="ppaction://media"/>
            <a:extLst>
              <a:ext uri="{FF2B5EF4-FFF2-40B4-BE49-F238E27FC236}">
                <a16:creationId xmlns:a16="http://schemas.microsoft.com/office/drawing/2014/main" id="{0582899F-FAD5-DB4F-85F3-E73E9DC9EA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381888"/>
      </p:ext>
    </p:extLst>
  </p:cSld>
  <p:clrMapOvr>
    <a:masterClrMapping/>
  </p:clrMapOvr>
  <mc:AlternateContent xmlns:mc="http://schemas.openxmlformats.org/markup-compatibility/2006" xmlns:p14="http://schemas.microsoft.com/office/powerpoint/2010/main">
    <mc:Choice Requires="p14">
      <p:transition spd="slow" p14:dur="2000" advTm="39642"/>
    </mc:Choice>
    <mc:Fallback xmlns="">
      <p:transition spd="slow" advTm="3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FC51-8D3B-9C4F-9CAF-2C9D55CAB6F2}"/>
              </a:ext>
            </a:extLst>
          </p:cNvPr>
          <p:cNvSpPr>
            <a:spLocks noGrp="1"/>
          </p:cNvSpPr>
          <p:nvPr>
            <p:ph type="title"/>
          </p:nvPr>
        </p:nvSpPr>
        <p:spPr>
          <a:xfrm>
            <a:off x="528297" y="11557"/>
            <a:ext cx="11155703" cy="1325563"/>
          </a:xfrm>
        </p:spPr>
        <p:txBody>
          <a:bodyPr>
            <a:normAutofit/>
          </a:bodyPr>
          <a:lstStyle/>
          <a:p>
            <a:r>
              <a:rPr lang="en-US" dirty="0"/>
              <a:t>Geostrophic currents are derived from SSH information</a:t>
            </a:r>
            <a:endParaRPr lang="en-US" sz="2200" dirty="0"/>
          </a:p>
        </p:txBody>
      </p:sp>
      <p:sp>
        <p:nvSpPr>
          <p:cNvPr id="3" name="Slide Number Placeholder 2">
            <a:extLst>
              <a:ext uri="{FF2B5EF4-FFF2-40B4-BE49-F238E27FC236}">
                <a16:creationId xmlns:a16="http://schemas.microsoft.com/office/drawing/2014/main" id="{1805A995-0E49-1342-970E-A9DEE9FC31C3}"/>
              </a:ext>
            </a:extLst>
          </p:cNvPr>
          <p:cNvSpPr>
            <a:spLocks noGrp="1"/>
          </p:cNvSpPr>
          <p:nvPr>
            <p:ph type="sldNum" sz="quarter" idx="12"/>
          </p:nvPr>
        </p:nvSpPr>
        <p:spPr/>
        <p:txBody>
          <a:bodyPr/>
          <a:lstStyle/>
          <a:p>
            <a:fld id="{4F6F23CF-7BCB-1C46-9584-7002207BC3BE}" type="slidenum">
              <a:rPr lang="en-US" smtClean="0"/>
              <a:pPr/>
              <a:t>28</a:t>
            </a:fld>
            <a:endParaRPr lang="en-US" dirty="0"/>
          </a:p>
        </p:txBody>
      </p:sp>
      <p:pic>
        <p:nvPicPr>
          <p:cNvPr id="11" name="Picture 10">
            <a:extLst>
              <a:ext uri="{FF2B5EF4-FFF2-40B4-BE49-F238E27FC236}">
                <a16:creationId xmlns:a16="http://schemas.microsoft.com/office/drawing/2014/main" id="{02440E8E-9B18-1241-9EF3-753026D51C3A}"/>
              </a:ext>
            </a:extLst>
          </p:cNvPr>
          <p:cNvPicPr>
            <a:picLocks noChangeAspect="1"/>
          </p:cNvPicPr>
          <p:nvPr/>
        </p:nvPicPr>
        <p:blipFill>
          <a:blip r:embed="rId5"/>
          <a:stretch>
            <a:fillRect/>
          </a:stretch>
        </p:blipFill>
        <p:spPr>
          <a:xfrm>
            <a:off x="6803595" y="2533598"/>
            <a:ext cx="4398389" cy="3109341"/>
          </a:xfrm>
          <a:prstGeom prst="rect">
            <a:avLst/>
          </a:prstGeom>
          <a:ln w="25400">
            <a:solidFill>
              <a:schemeClr val="tx1"/>
            </a:solidFill>
          </a:ln>
        </p:spPr>
      </p:pic>
      <p:sp>
        <p:nvSpPr>
          <p:cNvPr id="12" name="Rectangle 11">
            <a:extLst>
              <a:ext uri="{FF2B5EF4-FFF2-40B4-BE49-F238E27FC236}">
                <a16:creationId xmlns:a16="http://schemas.microsoft.com/office/drawing/2014/main" id="{08CFFCBE-C2A2-8C41-BEB8-CAC961E0041A}"/>
              </a:ext>
            </a:extLst>
          </p:cNvPr>
          <p:cNvSpPr/>
          <p:nvPr/>
        </p:nvSpPr>
        <p:spPr>
          <a:xfrm>
            <a:off x="6790590" y="5926748"/>
            <a:ext cx="4517390" cy="369332"/>
          </a:xfrm>
          <a:prstGeom prst="rect">
            <a:avLst/>
          </a:prstGeom>
        </p:spPr>
        <p:txBody>
          <a:bodyPr wrap="none">
            <a:spAutoFit/>
          </a:bodyPr>
          <a:lstStyle/>
          <a:p>
            <a:r>
              <a:rPr lang="en-US" dirty="0">
                <a:latin typeface="Arial Narrow" panose="020B0604020202020204" pitchFamily="34" charset="0"/>
                <a:cs typeface="Arial Narrow" panose="020B0604020202020204" pitchFamily="34" charset="0"/>
                <a:hlinkClick r:id="rId6"/>
              </a:rPr>
              <a:t>https://www.aoml.noaa.gov/phod/dhos/altimetry.php</a:t>
            </a:r>
            <a:endParaRPr lang="en-US" dirty="0">
              <a:latin typeface="Arial Narrow" panose="020B0604020202020204" pitchFamily="34" charset="0"/>
              <a:cs typeface="Arial Narrow" panose="020B0604020202020204" pitchFamily="34" charset="0"/>
            </a:endParaRPr>
          </a:p>
        </p:txBody>
      </p:sp>
      <p:sp>
        <p:nvSpPr>
          <p:cNvPr id="19" name="Rectangle 18">
            <a:extLst>
              <a:ext uri="{FF2B5EF4-FFF2-40B4-BE49-F238E27FC236}">
                <a16:creationId xmlns:a16="http://schemas.microsoft.com/office/drawing/2014/main" id="{75A26200-826D-F948-8346-13F3B0FAD6E2}"/>
              </a:ext>
            </a:extLst>
          </p:cNvPr>
          <p:cNvSpPr/>
          <p:nvPr/>
        </p:nvSpPr>
        <p:spPr>
          <a:xfrm>
            <a:off x="6803595" y="2109466"/>
            <a:ext cx="4398390" cy="400110"/>
          </a:xfrm>
          <a:prstGeom prst="rect">
            <a:avLst/>
          </a:prstGeom>
        </p:spPr>
        <p:txBody>
          <a:bodyPr wrap="square">
            <a:spAutoFit/>
          </a:bodyPr>
          <a:lstStyle/>
          <a:p>
            <a:pPr algn="ctr"/>
            <a:r>
              <a:rPr lang="en-US" sz="2000" dirty="0">
                <a:latin typeface="Arial Narrow" panose="020B0604020202020204" pitchFamily="34" charset="0"/>
                <a:cs typeface="Arial Narrow" panose="020B0604020202020204" pitchFamily="34" charset="0"/>
              </a:rPr>
              <a:t>Geostrophic Currents in the Gulf of Mexico</a:t>
            </a:r>
          </a:p>
        </p:txBody>
      </p:sp>
      <p:grpSp>
        <p:nvGrpSpPr>
          <p:cNvPr id="7" name="Group 6">
            <a:extLst>
              <a:ext uri="{FF2B5EF4-FFF2-40B4-BE49-F238E27FC236}">
                <a16:creationId xmlns:a16="http://schemas.microsoft.com/office/drawing/2014/main" id="{4A511D09-3D1A-C74A-ADD6-44E7CB410466}"/>
              </a:ext>
            </a:extLst>
          </p:cNvPr>
          <p:cNvGrpSpPr/>
          <p:nvPr/>
        </p:nvGrpSpPr>
        <p:grpSpPr>
          <a:xfrm>
            <a:off x="1046706" y="1801338"/>
            <a:ext cx="4297680" cy="2842551"/>
            <a:chOff x="1046706" y="1920612"/>
            <a:chExt cx="4297680" cy="2842551"/>
          </a:xfrm>
        </p:grpSpPr>
        <p:sp>
          <p:nvSpPr>
            <p:cNvPr id="6" name="Rounded Rectangle 5">
              <a:extLst>
                <a:ext uri="{FF2B5EF4-FFF2-40B4-BE49-F238E27FC236}">
                  <a16:creationId xmlns:a16="http://schemas.microsoft.com/office/drawing/2014/main" id="{D6D43035-6A2D-314E-BF96-F2DDD0588672}"/>
                </a:ext>
              </a:extLst>
            </p:cNvPr>
            <p:cNvSpPr/>
            <p:nvPr/>
          </p:nvSpPr>
          <p:spPr>
            <a:xfrm>
              <a:off x="1221458" y="2314512"/>
              <a:ext cx="3948176" cy="2448651"/>
            </a:xfrm>
            <a:prstGeom prst="roundRect">
              <a:avLst>
                <a:gd name="adj" fmla="val 51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D0F1BCEB-34C9-3048-BC44-E47155F7EA76}"/>
                </a:ext>
              </a:extLst>
            </p:cNvPr>
            <p:cNvSpPr/>
            <p:nvPr/>
          </p:nvSpPr>
          <p:spPr>
            <a:xfrm>
              <a:off x="1046706" y="1920612"/>
              <a:ext cx="4297680" cy="400110"/>
            </a:xfrm>
            <a:prstGeom prst="rect">
              <a:avLst/>
            </a:prstGeom>
          </p:spPr>
          <p:txBody>
            <a:bodyPr wrap="square">
              <a:spAutoFit/>
            </a:bodyPr>
            <a:lstStyle/>
            <a:p>
              <a:pPr algn="ctr"/>
              <a:r>
                <a:rPr lang="en-US" sz="2000" dirty="0">
                  <a:latin typeface="Arial Narrow" panose="020B0604020202020204" pitchFamily="34" charset="0"/>
                  <a:cs typeface="Arial Narrow" panose="020B0604020202020204" pitchFamily="34" charset="0"/>
                </a:rPr>
                <a:t>Geostrophic Currents Mechanism</a:t>
              </a:r>
            </a:p>
          </p:txBody>
        </p:sp>
        <p:grpSp>
          <p:nvGrpSpPr>
            <p:cNvPr id="17" name="Group 16">
              <a:extLst>
                <a:ext uri="{FF2B5EF4-FFF2-40B4-BE49-F238E27FC236}">
                  <a16:creationId xmlns:a16="http://schemas.microsoft.com/office/drawing/2014/main" id="{6A988670-CC30-E34A-9276-9B0B16FF58F5}"/>
                </a:ext>
              </a:extLst>
            </p:cNvPr>
            <p:cNvGrpSpPr/>
            <p:nvPr/>
          </p:nvGrpSpPr>
          <p:grpSpPr>
            <a:xfrm>
              <a:off x="1404327" y="2538202"/>
              <a:ext cx="3320992" cy="2061848"/>
              <a:chOff x="6816065" y="2756079"/>
              <a:chExt cx="4604259" cy="2858568"/>
            </a:xfrm>
          </p:grpSpPr>
          <p:pic>
            <p:nvPicPr>
              <p:cNvPr id="20" name="Picture 19">
                <a:extLst>
                  <a:ext uri="{FF2B5EF4-FFF2-40B4-BE49-F238E27FC236}">
                    <a16:creationId xmlns:a16="http://schemas.microsoft.com/office/drawing/2014/main" id="{097FE80B-B9E7-DF41-98C9-0D0DD9D01DE0}"/>
                  </a:ext>
                </a:extLst>
              </p:cNvPr>
              <p:cNvPicPr>
                <a:picLocks noChangeAspect="1"/>
              </p:cNvPicPr>
              <p:nvPr/>
            </p:nvPicPr>
            <p:blipFill>
              <a:blip r:embed="rId7"/>
              <a:stretch>
                <a:fillRect/>
              </a:stretch>
            </p:blipFill>
            <p:spPr>
              <a:xfrm>
                <a:off x="6816065" y="2756079"/>
                <a:ext cx="4604259" cy="2858568"/>
              </a:xfrm>
              <a:prstGeom prst="rect">
                <a:avLst/>
              </a:prstGeom>
            </p:spPr>
          </p:pic>
          <p:sp>
            <p:nvSpPr>
              <p:cNvPr id="25" name="Pentagon 24">
                <a:extLst>
                  <a:ext uri="{FF2B5EF4-FFF2-40B4-BE49-F238E27FC236}">
                    <a16:creationId xmlns:a16="http://schemas.microsoft.com/office/drawing/2014/main" id="{EE631244-BD83-7848-9EF4-E2C2E004A323}"/>
                  </a:ext>
                </a:extLst>
              </p:cNvPr>
              <p:cNvSpPr/>
              <p:nvPr/>
            </p:nvSpPr>
            <p:spPr>
              <a:xfrm rot="11845452">
                <a:off x="7501448" y="3542591"/>
                <a:ext cx="1637043" cy="256328"/>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BE6542F-7D08-794F-A9D3-AF335885B98D}"/>
                  </a:ext>
                </a:extLst>
              </p:cNvPr>
              <p:cNvSpPr txBox="1"/>
              <p:nvPr/>
            </p:nvSpPr>
            <p:spPr>
              <a:xfrm rot="1124474">
                <a:off x="8695892" y="3181509"/>
                <a:ext cx="1576141" cy="426705"/>
              </a:xfrm>
              <a:prstGeom prst="rect">
                <a:avLst/>
              </a:prstGeom>
              <a:noFill/>
            </p:spPr>
            <p:txBody>
              <a:bodyPr wrap="none" rtlCol="0">
                <a:spAutoFit/>
              </a:bodyPr>
              <a:lstStyle/>
              <a:p>
                <a:r>
                  <a:rPr lang="en-US" sz="1400" b="1" dirty="0">
                    <a:solidFill>
                      <a:srgbClr val="C00000"/>
                    </a:solidFill>
                    <a:latin typeface="Arial Narrow" panose="020B0604020202020204" pitchFamily="34" charset="0"/>
                    <a:cs typeface="Arial Narrow" panose="020B0604020202020204" pitchFamily="34" charset="0"/>
                  </a:rPr>
                  <a:t>Coriolis force</a:t>
                </a:r>
              </a:p>
            </p:txBody>
          </p:sp>
          <p:sp>
            <p:nvSpPr>
              <p:cNvPr id="27" name="TextBox 26">
                <a:extLst>
                  <a:ext uri="{FF2B5EF4-FFF2-40B4-BE49-F238E27FC236}">
                    <a16:creationId xmlns:a16="http://schemas.microsoft.com/office/drawing/2014/main" id="{D22E7D43-1222-FB4A-994F-597F9FD6E491}"/>
                  </a:ext>
                </a:extLst>
              </p:cNvPr>
              <p:cNvSpPr txBox="1"/>
              <p:nvPr/>
            </p:nvSpPr>
            <p:spPr>
              <a:xfrm rot="1051075">
                <a:off x="7617293" y="4077482"/>
                <a:ext cx="1973955" cy="426705"/>
              </a:xfrm>
              <a:prstGeom prst="rect">
                <a:avLst/>
              </a:prstGeom>
              <a:noFill/>
            </p:spPr>
            <p:txBody>
              <a:bodyPr wrap="none" rtlCol="0">
                <a:spAutoFit/>
              </a:bodyPr>
              <a:lstStyle/>
              <a:p>
                <a:pPr algn="ctr"/>
                <a:r>
                  <a:rPr lang="en-US" sz="1400" b="1" dirty="0">
                    <a:solidFill>
                      <a:schemeClr val="accent5">
                        <a:lumMod val="50000"/>
                      </a:schemeClr>
                    </a:solidFill>
                    <a:latin typeface="Arial Narrow" panose="020B0604020202020204" pitchFamily="34" charset="0"/>
                    <a:cs typeface="Arial Narrow" panose="020B0604020202020204" pitchFamily="34" charset="0"/>
                  </a:rPr>
                  <a:t>sea level gradient</a:t>
                </a:r>
              </a:p>
            </p:txBody>
          </p:sp>
          <p:sp>
            <p:nvSpPr>
              <p:cNvPr id="28" name="TextBox 27">
                <a:extLst>
                  <a:ext uri="{FF2B5EF4-FFF2-40B4-BE49-F238E27FC236}">
                    <a16:creationId xmlns:a16="http://schemas.microsoft.com/office/drawing/2014/main" id="{6E143B24-606C-B84D-B45A-B937EE4571E9}"/>
                  </a:ext>
                </a:extLst>
              </p:cNvPr>
              <p:cNvSpPr txBox="1"/>
              <p:nvPr/>
            </p:nvSpPr>
            <p:spPr>
              <a:xfrm rot="1054552">
                <a:off x="7593987" y="3482113"/>
                <a:ext cx="1614879" cy="426705"/>
              </a:xfrm>
              <a:prstGeom prst="rect">
                <a:avLst/>
              </a:prstGeom>
              <a:noFill/>
            </p:spPr>
            <p:txBody>
              <a:bodyPr wrap="square" rtlCol="0">
                <a:spAutoFit/>
              </a:bodyPr>
              <a:lstStyle/>
              <a:p>
                <a:r>
                  <a:rPr lang="en-US" sz="1400" b="1" dirty="0">
                    <a:solidFill>
                      <a:schemeClr val="accent6">
                        <a:lumMod val="50000"/>
                      </a:schemeClr>
                    </a:solidFill>
                    <a:latin typeface="Arial Narrow" panose="020B0604020202020204" pitchFamily="34" charset="0"/>
                    <a:cs typeface="Arial Narrow" panose="020B0604020202020204" pitchFamily="34" charset="0"/>
                  </a:rPr>
                  <a:t>current flow</a:t>
                </a:r>
              </a:p>
            </p:txBody>
          </p:sp>
          <p:sp>
            <p:nvSpPr>
              <p:cNvPr id="29" name="Up Arrow 28">
                <a:extLst>
                  <a:ext uri="{FF2B5EF4-FFF2-40B4-BE49-F238E27FC236}">
                    <a16:creationId xmlns:a16="http://schemas.microsoft.com/office/drawing/2014/main" id="{24CD10CC-F34B-1540-992E-3D425E395E58}"/>
                  </a:ext>
                </a:extLst>
              </p:cNvPr>
              <p:cNvSpPr/>
              <p:nvPr/>
            </p:nvSpPr>
            <p:spPr>
              <a:xfrm rot="2142055">
                <a:off x="9135036" y="3539941"/>
                <a:ext cx="188355" cy="397704"/>
              </a:xfrm>
              <a:prstGeom prst="up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Up Arrow 29">
                <a:extLst>
                  <a:ext uri="{FF2B5EF4-FFF2-40B4-BE49-F238E27FC236}">
                    <a16:creationId xmlns:a16="http://schemas.microsoft.com/office/drawing/2014/main" id="{34E64967-7A56-B043-AC05-4AB3D823C033}"/>
                  </a:ext>
                </a:extLst>
              </p:cNvPr>
              <p:cNvSpPr/>
              <p:nvPr/>
            </p:nvSpPr>
            <p:spPr>
              <a:xfrm rot="12942055">
                <a:off x="8891871" y="3878975"/>
                <a:ext cx="188355" cy="397704"/>
              </a:xfrm>
              <a:prstGeom prst="up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DCFFB259-9613-4D4D-9D8B-D929C172B2B1}"/>
                  </a:ext>
                </a:extLst>
              </p:cNvPr>
              <p:cNvSpPr/>
              <p:nvPr/>
            </p:nvSpPr>
            <p:spPr>
              <a:xfrm>
                <a:off x="9020818" y="3848684"/>
                <a:ext cx="137160" cy="137160"/>
              </a:xfrm>
              <a:prstGeom prst="ellipse">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AFC06F1E-1A1D-5D45-9F5B-A1A8BB573110}"/>
                </a:ext>
              </a:extLst>
            </p:cNvPr>
            <p:cNvSpPr txBox="1"/>
            <p:nvPr/>
          </p:nvSpPr>
          <p:spPr>
            <a:xfrm>
              <a:off x="3931443" y="3026483"/>
              <a:ext cx="844013" cy="451406"/>
            </a:xfrm>
            <a:prstGeom prst="rect">
              <a:avLst/>
            </a:prstGeom>
            <a:noFill/>
          </p:spPr>
          <p:txBody>
            <a:bodyPr wrap="none" rtlCol="0">
              <a:spAutoFit/>
            </a:bodyPr>
            <a:lstStyle/>
            <a:p>
              <a:pPr algn="r">
                <a:lnSpc>
                  <a:spcPts val="1400"/>
                </a:lnSpc>
              </a:pPr>
              <a:r>
                <a:rPr lang="en-US" sz="1400" b="1" cap="small" dirty="0">
                  <a:latin typeface="Arial Narrow" panose="020B0604020202020204" pitchFamily="34" charset="0"/>
                  <a:cs typeface="Arial Narrow" panose="020B0604020202020204" pitchFamily="34" charset="0"/>
                </a:rPr>
                <a:t>higher</a:t>
              </a:r>
              <a:br>
                <a:rPr lang="en-US" sz="1400" b="1" cap="small" dirty="0">
                  <a:latin typeface="Arial Narrow" panose="020B0604020202020204" pitchFamily="34" charset="0"/>
                  <a:cs typeface="Arial Narrow" panose="020B0604020202020204" pitchFamily="34" charset="0"/>
                </a:rPr>
              </a:br>
              <a:r>
                <a:rPr lang="en-US" sz="1400" b="1" cap="small" dirty="0">
                  <a:latin typeface="Arial Narrow" panose="020B0604020202020204" pitchFamily="34" charset="0"/>
                  <a:cs typeface="Arial Narrow" panose="020B0604020202020204" pitchFamily="34" charset="0"/>
                </a:rPr>
                <a:t>sea level</a:t>
              </a:r>
            </a:p>
          </p:txBody>
        </p:sp>
        <p:sp>
          <p:nvSpPr>
            <p:cNvPr id="44" name="TextBox 43">
              <a:extLst>
                <a:ext uri="{FF2B5EF4-FFF2-40B4-BE49-F238E27FC236}">
                  <a16:creationId xmlns:a16="http://schemas.microsoft.com/office/drawing/2014/main" id="{A05E94EB-43CF-8D44-B93C-9AA21DA4786A}"/>
                </a:ext>
              </a:extLst>
            </p:cNvPr>
            <p:cNvSpPr txBox="1"/>
            <p:nvPr/>
          </p:nvSpPr>
          <p:spPr>
            <a:xfrm rot="865341">
              <a:off x="1917266" y="3971622"/>
              <a:ext cx="844014" cy="451406"/>
            </a:xfrm>
            <a:prstGeom prst="rect">
              <a:avLst/>
            </a:prstGeom>
            <a:noFill/>
          </p:spPr>
          <p:txBody>
            <a:bodyPr wrap="none" rtlCol="0">
              <a:spAutoFit/>
            </a:bodyPr>
            <a:lstStyle/>
            <a:p>
              <a:pPr algn="r">
                <a:lnSpc>
                  <a:spcPts val="1400"/>
                </a:lnSpc>
              </a:pPr>
              <a:r>
                <a:rPr lang="en-US" sz="1400" b="1" cap="small" dirty="0">
                  <a:latin typeface="Arial Narrow" panose="020B0604020202020204" pitchFamily="34" charset="0"/>
                  <a:cs typeface="Arial Narrow" panose="020B0604020202020204" pitchFamily="34" charset="0"/>
                </a:rPr>
                <a:t>lower </a:t>
              </a:r>
            </a:p>
            <a:p>
              <a:pPr algn="r">
                <a:lnSpc>
                  <a:spcPts val="1400"/>
                </a:lnSpc>
              </a:pPr>
              <a:r>
                <a:rPr lang="en-US" sz="1400" b="1" cap="small" dirty="0">
                  <a:latin typeface="Arial Narrow" panose="020B0604020202020204" pitchFamily="34" charset="0"/>
                  <a:cs typeface="Arial Narrow" panose="020B0604020202020204" pitchFamily="34" charset="0"/>
                </a:rPr>
                <a:t>sea level</a:t>
              </a:r>
            </a:p>
          </p:txBody>
        </p:sp>
      </p:grpSp>
      <p:sp>
        <p:nvSpPr>
          <p:cNvPr id="21" name="Rectangle 20">
            <a:extLst>
              <a:ext uri="{FF2B5EF4-FFF2-40B4-BE49-F238E27FC236}">
                <a16:creationId xmlns:a16="http://schemas.microsoft.com/office/drawing/2014/main" id="{9316CBE8-4B0F-3B41-9BFA-C6E98D7BBDAE}"/>
              </a:ext>
            </a:extLst>
          </p:cNvPr>
          <p:cNvSpPr/>
          <p:nvPr/>
        </p:nvSpPr>
        <p:spPr>
          <a:xfrm>
            <a:off x="0" y="1219446"/>
            <a:ext cx="12192000" cy="400110"/>
          </a:xfrm>
          <a:prstGeom prst="rect">
            <a:avLst/>
          </a:prstGeom>
        </p:spPr>
        <p:txBody>
          <a:bodyPr wrap="square">
            <a:spAutoFit/>
          </a:bodyPr>
          <a:lstStyle/>
          <a:p>
            <a:pPr algn="ctr"/>
            <a:r>
              <a:rPr lang="en-US" sz="2000" b="1" cap="small" dirty="0">
                <a:solidFill>
                  <a:schemeClr val="accent5">
                    <a:lumMod val="50000"/>
                  </a:schemeClr>
                </a:solidFill>
                <a:latin typeface="Arial Narrow" panose="020B0604020202020204" pitchFamily="34" charset="0"/>
                <a:cs typeface="Arial Narrow" panose="020B0604020202020204" pitchFamily="34" charset="0"/>
              </a:rPr>
              <a:t>Geostrophic currents are currents driven by a sea level gradient</a:t>
            </a:r>
          </a:p>
        </p:txBody>
      </p:sp>
      <p:sp>
        <p:nvSpPr>
          <p:cNvPr id="5" name="Rectangle 4">
            <a:extLst>
              <a:ext uri="{FF2B5EF4-FFF2-40B4-BE49-F238E27FC236}">
                <a16:creationId xmlns:a16="http://schemas.microsoft.com/office/drawing/2014/main" id="{81B08AAC-CD2B-3643-824C-007AA874ED44}"/>
              </a:ext>
            </a:extLst>
          </p:cNvPr>
          <p:cNvSpPr/>
          <p:nvPr/>
        </p:nvSpPr>
        <p:spPr>
          <a:xfrm>
            <a:off x="9831619" y="5673824"/>
            <a:ext cx="151836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Jan 10, 2020</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4737136"/>
      </p:ext>
    </p:extLst>
  </p:cSld>
  <p:clrMapOvr>
    <a:masterClrMapping/>
  </p:clrMapOvr>
  <mc:AlternateContent xmlns:mc="http://schemas.openxmlformats.org/markup-compatibility/2006" xmlns:p14="http://schemas.microsoft.com/office/powerpoint/2010/main">
    <mc:Choice Requires="p14">
      <p:transition spd="slow" p14:dur="2000" advTm="24557"/>
    </mc:Choice>
    <mc:Fallback xmlns="">
      <p:transition spd="slow" advTm="2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3A16-D7D6-0A46-A084-1F7A0AF062C0}"/>
              </a:ext>
            </a:extLst>
          </p:cNvPr>
          <p:cNvSpPr>
            <a:spLocks noGrp="1"/>
          </p:cNvSpPr>
          <p:nvPr>
            <p:ph type="title"/>
          </p:nvPr>
        </p:nvSpPr>
        <p:spPr>
          <a:xfrm>
            <a:off x="533378" y="11557"/>
            <a:ext cx="10515600" cy="1325563"/>
          </a:xfrm>
        </p:spPr>
        <p:txBody>
          <a:bodyPr>
            <a:normAutofit/>
          </a:bodyPr>
          <a:lstStyle/>
          <a:p>
            <a:r>
              <a:rPr lang="en-US" dirty="0">
                <a:latin typeface="Arial Narrow" panose="020B0604020202020204" pitchFamily="34" charset="0"/>
                <a:cs typeface="Arial Narrow" panose="020B0604020202020204" pitchFamily="34" charset="0"/>
              </a:rPr>
              <a:t>Satellite altimetry dates back to the early 1990s</a:t>
            </a:r>
          </a:p>
        </p:txBody>
      </p:sp>
      <p:sp>
        <p:nvSpPr>
          <p:cNvPr id="3" name="Slide Number Placeholder 2">
            <a:extLst>
              <a:ext uri="{FF2B5EF4-FFF2-40B4-BE49-F238E27FC236}">
                <a16:creationId xmlns:a16="http://schemas.microsoft.com/office/drawing/2014/main" id="{5A93A8BE-34EF-674F-A6B8-E3BF248F8DA6}"/>
              </a:ext>
            </a:extLst>
          </p:cNvPr>
          <p:cNvSpPr>
            <a:spLocks noGrp="1"/>
          </p:cNvSpPr>
          <p:nvPr>
            <p:ph type="sldNum" sz="quarter" idx="12"/>
          </p:nvPr>
        </p:nvSpPr>
        <p:spPr/>
        <p:txBody>
          <a:bodyPr/>
          <a:lstStyle/>
          <a:p>
            <a:fld id="{4F6F23CF-7BCB-1C46-9584-7002207BC3BE}" type="slidenum">
              <a:rPr lang="en-US" smtClean="0"/>
              <a:pPr/>
              <a:t>29</a:t>
            </a:fld>
            <a:endParaRPr lang="en-US" dirty="0"/>
          </a:p>
        </p:txBody>
      </p:sp>
      <p:sp>
        <p:nvSpPr>
          <p:cNvPr id="38" name="TextBox 37">
            <a:extLst>
              <a:ext uri="{FF2B5EF4-FFF2-40B4-BE49-F238E27FC236}">
                <a16:creationId xmlns:a16="http://schemas.microsoft.com/office/drawing/2014/main" id="{EC62717D-78DD-9B45-B0DF-BFE33592D8A1}"/>
              </a:ext>
            </a:extLst>
          </p:cNvPr>
          <p:cNvSpPr txBox="1"/>
          <p:nvPr/>
        </p:nvSpPr>
        <p:spPr>
          <a:xfrm>
            <a:off x="6316741" y="2180283"/>
            <a:ext cx="5429692" cy="178510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Many missions, always with some overlap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Blending the sensor data together allows:  </a:t>
            </a:r>
          </a:p>
          <a:p>
            <a:pPr>
              <a:spcBef>
                <a:spcPts val="1200"/>
              </a:spcBef>
            </a:pPr>
            <a:r>
              <a:rPr lang="en-US" dirty="0">
                <a:latin typeface="Arial" panose="020B0604020202020204" pitchFamily="34" charset="0"/>
                <a:cs typeface="Arial" panose="020B0604020202020204" pitchFamily="34" charset="0"/>
              </a:rPr>
              <a:t>	Creating long timeseries</a:t>
            </a:r>
          </a:p>
          <a:p>
            <a:pPr>
              <a:spcBef>
                <a:spcPts val="1200"/>
              </a:spcBef>
            </a:pPr>
            <a:r>
              <a:rPr lang="en-US" dirty="0">
                <a:latin typeface="Arial" panose="020B0604020202020204" pitchFamily="34" charset="0"/>
                <a:cs typeface="Arial" panose="020B0604020202020204" pitchFamily="34" charset="0"/>
              </a:rPr>
              <a:t>	Getting better spatial coverage at any one time</a:t>
            </a:r>
          </a:p>
        </p:txBody>
      </p:sp>
      <p:grpSp>
        <p:nvGrpSpPr>
          <p:cNvPr id="101" name="Group 100">
            <a:extLst>
              <a:ext uri="{FF2B5EF4-FFF2-40B4-BE49-F238E27FC236}">
                <a16:creationId xmlns:a16="http://schemas.microsoft.com/office/drawing/2014/main" id="{DEEF3156-C1F8-BE43-8D86-E2BE385CCBAE}"/>
              </a:ext>
            </a:extLst>
          </p:cNvPr>
          <p:cNvGrpSpPr/>
          <p:nvPr/>
        </p:nvGrpSpPr>
        <p:grpSpPr>
          <a:xfrm>
            <a:off x="1056181" y="1337120"/>
            <a:ext cx="4802601" cy="4180685"/>
            <a:chOff x="1056181" y="1337120"/>
            <a:chExt cx="4802601" cy="4180685"/>
          </a:xfrm>
        </p:grpSpPr>
        <p:grpSp>
          <p:nvGrpSpPr>
            <p:cNvPr id="88" name="Group 87">
              <a:extLst>
                <a:ext uri="{FF2B5EF4-FFF2-40B4-BE49-F238E27FC236}">
                  <a16:creationId xmlns:a16="http://schemas.microsoft.com/office/drawing/2014/main" id="{A13CCC0C-4A70-2D4C-BC24-662A2F4C9DF6}"/>
                </a:ext>
              </a:extLst>
            </p:cNvPr>
            <p:cNvGrpSpPr/>
            <p:nvPr/>
          </p:nvGrpSpPr>
          <p:grpSpPr>
            <a:xfrm>
              <a:off x="1114899" y="4909946"/>
              <a:ext cx="4633227" cy="607859"/>
              <a:chOff x="1275980" y="1148614"/>
              <a:chExt cx="4633227" cy="607859"/>
            </a:xfrm>
          </p:grpSpPr>
          <p:sp>
            <p:nvSpPr>
              <p:cNvPr id="12" name="TextBox 11">
                <a:extLst>
                  <a:ext uri="{FF2B5EF4-FFF2-40B4-BE49-F238E27FC236}">
                    <a16:creationId xmlns:a16="http://schemas.microsoft.com/office/drawing/2014/main" id="{39C03798-15C2-2C40-8C52-438715FA700A}"/>
                  </a:ext>
                </a:extLst>
              </p:cNvPr>
              <p:cNvSpPr txBox="1"/>
              <p:nvPr/>
            </p:nvSpPr>
            <p:spPr>
              <a:xfrm rot="18713845">
                <a:off x="1156716"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1990</a:t>
                </a:r>
              </a:p>
            </p:txBody>
          </p:sp>
          <p:sp>
            <p:nvSpPr>
              <p:cNvPr id="41" name="TextBox 40">
                <a:extLst>
                  <a:ext uri="{FF2B5EF4-FFF2-40B4-BE49-F238E27FC236}">
                    <a16:creationId xmlns:a16="http://schemas.microsoft.com/office/drawing/2014/main" id="{7D6CD19D-7835-F14C-9552-ADF766807FA1}"/>
                  </a:ext>
                </a:extLst>
              </p:cNvPr>
              <p:cNvSpPr txBox="1"/>
              <p:nvPr/>
            </p:nvSpPr>
            <p:spPr>
              <a:xfrm rot="18713845">
                <a:off x="2578014"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2000</a:t>
                </a:r>
              </a:p>
            </p:txBody>
          </p:sp>
          <p:sp>
            <p:nvSpPr>
              <p:cNvPr id="43" name="TextBox 42">
                <a:extLst>
                  <a:ext uri="{FF2B5EF4-FFF2-40B4-BE49-F238E27FC236}">
                    <a16:creationId xmlns:a16="http://schemas.microsoft.com/office/drawing/2014/main" id="{D953DD11-71AF-634F-A2BE-2B82197E537C}"/>
                  </a:ext>
                </a:extLst>
              </p:cNvPr>
              <p:cNvSpPr txBox="1"/>
              <p:nvPr/>
            </p:nvSpPr>
            <p:spPr>
              <a:xfrm rot="18713845">
                <a:off x="3999312"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2010</a:t>
                </a:r>
              </a:p>
            </p:txBody>
          </p:sp>
          <p:sp>
            <p:nvSpPr>
              <p:cNvPr id="45" name="TextBox 44">
                <a:extLst>
                  <a:ext uri="{FF2B5EF4-FFF2-40B4-BE49-F238E27FC236}">
                    <a16:creationId xmlns:a16="http://schemas.microsoft.com/office/drawing/2014/main" id="{ED0B1760-7B1D-DD4B-9274-68DEB534C65C}"/>
                  </a:ext>
                </a:extLst>
              </p:cNvPr>
              <p:cNvSpPr txBox="1"/>
              <p:nvPr/>
            </p:nvSpPr>
            <p:spPr>
              <a:xfrm rot="18713845">
                <a:off x="5420611" y="1267878"/>
                <a:ext cx="607859"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2020</a:t>
                </a:r>
              </a:p>
            </p:txBody>
          </p:sp>
        </p:grpSp>
        <p:grpSp>
          <p:nvGrpSpPr>
            <p:cNvPr id="13" name="Group 12">
              <a:extLst>
                <a:ext uri="{FF2B5EF4-FFF2-40B4-BE49-F238E27FC236}">
                  <a16:creationId xmlns:a16="http://schemas.microsoft.com/office/drawing/2014/main" id="{E345157D-A008-0C4F-842A-05628BB7DA8C}"/>
                </a:ext>
              </a:extLst>
            </p:cNvPr>
            <p:cNvGrpSpPr/>
            <p:nvPr/>
          </p:nvGrpSpPr>
          <p:grpSpPr>
            <a:xfrm>
              <a:off x="1056181" y="1337120"/>
              <a:ext cx="4601877" cy="3618327"/>
              <a:chOff x="1410098" y="1620587"/>
              <a:chExt cx="5335891" cy="4281015"/>
            </a:xfrm>
          </p:grpSpPr>
          <p:cxnSp>
            <p:nvCxnSpPr>
              <p:cNvPr id="52" name="Straight Connector 51">
                <a:extLst>
                  <a:ext uri="{FF2B5EF4-FFF2-40B4-BE49-F238E27FC236}">
                    <a16:creationId xmlns:a16="http://schemas.microsoft.com/office/drawing/2014/main" id="{83E320A0-31EA-6145-B384-3CD06C35F129}"/>
                  </a:ext>
                </a:extLst>
              </p:cNvPr>
              <p:cNvCxnSpPr>
                <a:cxnSpLocks/>
              </p:cNvCxnSpPr>
              <p:nvPr/>
            </p:nvCxnSpPr>
            <p:spPr>
              <a:xfrm>
                <a:off x="1410098" y="1620587"/>
                <a:ext cx="0" cy="42752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6B08E512-06DE-1E4B-AC3D-15D04D36B092}"/>
                  </a:ext>
                </a:extLst>
              </p:cNvPr>
              <p:cNvGrpSpPr/>
              <p:nvPr/>
            </p:nvGrpSpPr>
            <p:grpSpPr>
              <a:xfrm>
                <a:off x="1410098" y="5764442"/>
                <a:ext cx="5335891" cy="137160"/>
                <a:chOff x="801099" y="5486400"/>
                <a:chExt cx="5335891" cy="137160"/>
              </a:xfrm>
            </p:grpSpPr>
            <p:cxnSp>
              <p:nvCxnSpPr>
                <p:cNvPr id="57" name="Straight Connector 56">
                  <a:extLst>
                    <a:ext uri="{FF2B5EF4-FFF2-40B4-BE49-F238E27FC236}">
                      <a16:creationId xmlns:a16="http://schemas.microsoft.com/office/drawing/2014/main" id="{EB7FED7B-D88C-9B49-BA03-8781AD5EC87E}"/>
                    </a:ext>
                  </a:extLst>
                </p:cNvPr>
                <p:cNvCxnSpPr/>
                <p:nvPr/>
              </p:nvCxnSpPr>
              <p:spPr>
                <a:xfrm>
                  <a:off x="801099" y="5617821"/>
                  <a:ext cx="53330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DAFD1DE-96A3-E348-9288-BDD6BF8F823A}"/>
                    </a:ext>
                  </a:extLst>
                </p:cNvPr>
                <p:cNvCxnSpPr>
                  <a:cxnSpLocks/>
                </p:cNvCxnSpPr>
                <p:nvPr/>
              </p:nvCxnSpPr>
              <p:spPr>
                <a:xfrm>
                  <a:off x="875111"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1837B2-825E-564A-9678-2533A8AAFA35}"/>
                    </a:ext>
                  </a:extLst>
                </p:cNvPr>
                <p:cNvCxnSpPr>
                  <a:cxnSpLocks/>
                </p:cNvCxnSpPr>
                <p:nvPr/>
              </p:nvCxnSpPr>
              <p:spPr>
                <a:xfrm>
                  <a:off x="1203978"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9BD6B3-5947-3E4D-9774-F4AF29175A0F}"/>
                    </a:ext>
                  </a:extLst>
                </p:cNvPr>
                <p:cNvCxnSpPr>
                  <a:cxnSpLocks/>
                </p:cNvCxnSpPr>
                <p:nvPr/>
              </p:nvCxnSpPr>
              <p:spPr>
                <a:xfrm>
                  <a:off x="1532845"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71483C7-29B7-784C-86C6-0FE0D3E09F95}"/>
                    </a:ext>
                  </a:extLst>
                </p:cNvPr>
                <p:cNvCxnSpPr>
                  <a:cxnSpLocks/>
                </p:cNvCxnSpPr>
                <p:nvPr/>
              </p:nvCxnSpPr>
              <p:spPr>
                <a:xfrm>
                  <a:off x="1861712"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02A600E-0BB2-EF46-A4CC-EED7F24E12BD}"/>
                    </a:ext>
                  </a:extLst>
                </p:cNvPr>
                <p:cNvCxnSpPr>
                  <a:cxnSpLocks/>
                </p:cNvCxnSpPr>
                <p:nvPr/>
              </p:nvCxnSpPr>
              <p:spPr>
                <a:xfrm>
                  <a:off x="251944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F57602-A02B-7845-B87F-90272E658893}"/>
                    </a:ext>
                  </a:extLst>
                </p:cNvPr>
                <p:cNvCxnSpPr>
                  <a:cxnSpLocks/>
                </p:cNvCxnSpPr>
                <p:nvPr/>
              </p:nvCxnSpPr>
              <p:spPr>
                <a:xfrm>
                  <a:off x="219057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60B4404-2C4C-4D48-8952-AEAE58D19B99}"/>
                    </a:ext>
                  </a:extLst>
                </p:cNvPr>
                <p:cNvCxnSpPr>
                  <a:cxnSpLocks/>
                </p:cNvCxnSpPr>
                <p:nvPr/>
              </p:nvCxnSpPr>
              <p:spPr>
                <a:xfrm>
                  <a:off x="2848313"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0C0ECF-65D0-6A45-A356-5237D8F6E454}"/>
                    </a:ext>
                  </a:extLst>
                </p:cNvPr>
                <p:cNvCxnSpPr>
                  <a:cxnSpLocks/>
                </p:cNvCxnSpPr>
                <p:nvPr/>
              </p:nvCxnSpPr>
              <p:spPr>
                <a:xfrm>
                  <a:off x="317718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176C0D2-9187-BA46-9689-5FCEC96F4C6A}"/>
                    </a:ext>
                  </a:extLst>
                </p:cNvPr>
                <p:cNvCxnSpPr>
                  <a:cxnSpLocks/>
                </p:cNvCxnSpPr>
                <p:nvPr/>
              </p:nvCxnSpPr>
              <p:spPr>
                <a:xfrm>
                  <a:off x="3506047"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47D9EF1-BAE1-D74D-AAC3-D4BDFA60EB94}"/>
                    </a:ext>
                  </a:extLst>
                </p:cNvPr>
                <p:cNvCxnSpPr>
                  <a:cxnSpLocks/>
                </p:cNvCxnSpPr>
                <p:nvPr/>
              </p:nvCxnSpPr>
              <p:spPr>
                <a:xfrm>
                  <a:off x="3834914"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FB7D44A-868D-CA4E-8961-80456D214149}"/>
                    </a:ext>
                  </a:extLst>
                </p:cNvPr>
                <p:cNvCxnSpPr>
                  <a:cxnSpLocks/>
                </p:cNvCxnSpPr>
                <p:nvPr/>
              </p:nvCxnSpPr>
              <p:spPr>
                <a:xfrm>
                  <a:off x="4163781"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C856318-7D08-D54B-B53D-9ED66DE9A801}"/>
                    </a:ext>
                  </a:extLst>
                </p:cNvPr>
                <p:cNvCxnSpPr>
                  <a:cxnSpLocks/>
                </p:cNvCxnSpPr>
                <p:nvPr/>
              </p:nvCxnSpPr>
              <p:spPr>
                <a:xfrm>
                  <a:off x="4492648"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46F451-11B9-DF48-8D54-EA93D333D589}"/>
                    </a:ext>
                  </a:extLst>
                </p:cNvPr>
                <p:cNvCxnSpPr>
                  <a:cxnSpLocks/>
                </p:cNvCxnSpPr>
                <p:nvPr/>
              </p:nvCxnSpPr>
              <p:spPr>
                <a:xfrm>
                  <a:off x="4821515"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F12336E-19F2-5C4A-BFD2-148AAE3EAEE9}"/>
                    </a:ext>
                  </a:extLst>
                </p:cNvPr>
                <p:cNvCxnSpPr>
                  <a:cxnSpLocks/>
                </p:cNvCxnSpPr>
                <p:nvPr/>
              </p:nvCxnSpPr>
              <p:spPr>
                <a:xfrm>
                  <a:off x="5150382"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B4CD4AB-C9C5-4140-AF07-F7F3F10DD845}"/>
                    </a:ext>
                  </a:extLst>
                </p:cNvPr>
                <p:cNvCxnSpPr>
                  <a:cxnSpLocks/>
                </p:cNvCxnSpPr>
                <p:nvPr/>
              </p:nvCxnSpPr>
              <p:spPr>
                <a:xfrm>
                  <a:off x="5479249"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412A2B4-15E5-FB4E-AE62-A2B0AEFF0AEF}"/>
                    </a:ext>
                  </a:extLst>
                </p:cNvPr>
                <p:cNvCxnSpPr>
                  <a:cxnSpLocks/>
                </p:cNvCxnSpPr>
                <p:nvPr/>
              </p:nvCxnSpPr>
              <p:spPr>
                <a:xfrm>
                  <a:off x="5808116"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5170A01-76D9-254D-A039-852C73A04655}"/>
                    </a:ext>
                  </a:extLst>
                </p:cNvPr>
                <p:cNvCxnSpPr>
                  <a:cxnSpLocks/>
                </p:cNvCxnSpPr>
                <p:nvPr/>
              </p:nvCxnSpPr>
              <p:spPr>
                <a:xfrm>
                  <a:off x="6136990" y="5486400"/>
                  <a:ext cx="0" cy="13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3D14A460-9ACC-1D45-B628-96CAC84723BB}"/>
                </a:ext>
              </a:extLst>
            </p:cNvPr>
            <p:cNvSpPr/>
            <p:nvPr/>
          </p:nvSpPr>
          <p:spPr>
            <a:xfrm>
              <a:off x="1546698" y="1481842"/>
              <a:ext cx="1263364"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Narrow" panose="020B0604020202020204" pitchFamily="34" charset="0"/>
                  <a:cs typeface="Arial Narrow" panose="020B0604020202020204" pitchFamily="34" charset="0"/>
                </a:rPr>
                <a:t>ERS-1</a:t>
              </a:r>
            </a:p>
          </p:txBody>
        </p:sp>
        <p:sp>
          <p:nvSpPr>
            <p:cNvPr id="76" name="Rectangle 75">
              <a:extLst>
                <a:ext uri="{FF2B5EF4-FFF2-40B4-BE49-F238E27FC236}">
                  <a16:creationId xmlns:a16="http://schemas.microsoft.com/office/drawing/2014/main" id="{9DA02E8A-6E93-3944-9296-C1E8E2EC3F65}"/>
                </a:ext>
              </a:extLst>
            </p:cNvPr>
            <p:cNvSpPr/>
            <p:nvPr/>
          </p:nvSpPr>
          <p:spPr>
            <a:xfrm>
              <a:off x="1781754" y="1797573"/>
              <a:ext cx="1818775"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ctr"/>
              <a:r>
                <a:rPr lang="en-US" sz="1600" dirty="0">
                  <a:solidFill>
                    <a:schemeClr val="tx1"/>
                  </a:solidFill>
                  <a:latin typeface="Arial Narrow" panose="020B0604020202020204" pitchFamily="34" charset="0"/>
                  <a:cs typeface="Arial Narrow" panose="020B0604020202020204" pitchFamily="34" charset="0"/>
                </a:rPr>
                <a:t>TOPEZ-Poseidon</a:t>
              </a:r>
            </a:p>
          </p:txBody>
        </p:sp>
        <p:sp>
          <p:nvSpPr>
            <p:cNvPr id="77" name="Rectangle 76">
              <a:extLst>
                <a:ext uri="{FF2B5EF4-FFF2-40B4-BE49-F238E27FC236}">
                  <a16:creationId xmlns:a16="http://schemas.microsoft.com/office/drawing/2014/main" id="{B9FA6944-3A95-3745-B473-5ED4AFCDD86D}"/>
                </a:ext>
              </a:extLst>
            </p:cNvPr>
            <p:cNvSpPr/>
            <p:nvPr/>
          </p:nvSpPr>
          <p:spPr>
            <a:xfrm>
              <a:off x="2148504" y="2113304"/>
              <a:ext cx="2278498"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prstClr val="black"/>
                  </a:solidFill>
                  <a:latin typeface="Arial Narrow" panose="020B0604020202020204" pitchFamily="34" charset="0"/>
                  <a:cs typeface="Arial Narrow" panose="020B0604020202020204" pitchFamily="34" charset="0"/>
                </a:rPr>
                <a:t>ERS-2</a:t>
              </a:r>
            </a:p>
          </p:txBody>
        </p:sp>
        <p:sp>
          <p:nvSpPr>
            <p:cNvPr id="78" name="Rectangle 77">
              <a:extLst>
                <a:ext uri="{FF2B5EF4-FFF2-40B4-BE49-F238E27FC236}">
                  <a16:creationId xmlns:a16="http://schemas.microsoft.com/office/drawing/2014/main" id="{7C42D6DB-D6A4-2E43-9251-7464347E470F}"/>
                </a:ext>
              </a:extLst>
            </p:cNvPr>
            <p:cNvSpPr/>
            <p:nvPr/>
          </p:nvSpPr>
          <p:spPr>
            <a:xfrm>
              <a:off x="2541484" y="2429035"/>
              <a:ext cx="1525917"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GeoSat</a:t>
              </a:r>
            </a:p>
          </p:txBody>
        </p:sp>
        <p:sp>
          <p:nvSpPr>
            <p:cNvPr id="79" name="Rectangle 78">
              <a:extLst>
                <a:ext uri="{FF2B5EF4-FFF2-40B4-BE49-F238E27FC236}">
                  <a16:creationId xmlns:a16="http://schemas.microsoft.com/office/drawing/2014/main" id="{E7A69535-5C18-4A41-9A81-B59A5EB7368A}"/>
                </a:ext>
              </a:extLst>
            </p:cNvPr>
            <p:cNvSpPr/>
            <p:nvPr/>
          </p:nvSpPr>
          <p:spPr>
            <a:xfrm>
              <a:off x="3049540" y="2744766"/>
              <a:ext cx="1639532"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Jason-1</a:t>
              </a:r>
            </a:p>
          </p:txBody>
        </p:sp>
        <p:sp>
          <p:nvSpPr>
            <p:cNvPr id="80" name="Rectangle 79">
              <a:extLst>
                <a:ext uri="{FF2B5EF4-FFF2-40B4-BE49-F238E27FC236}">
                  <a16:creationId xmlns:a16="http://schemas.microsoft.com/office/drawing/2014/main" id="{48B6E5F9-F70C-6140-B09B-770F087CFB20}"/>
                </a:ext>
              </a:extLst>
            </p:cNvPr>
            <p:cNvSpPr/>
            <p:nvPr/>
          </p:nvSpPr>
          <p:spPr>
            <a:xfrm>
              <a:off x="3090532" y="3060499"/>
              <a:ext cx="1418596" cy="182880"/>
            </a:xfrm>
            <a:prstGeom prst="rect">
              <a:avLst/>
            </a:prstGeom>
            <a:solidFill>
              <a:srgbClr val="7AC0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EnviSat</a:t>
              </a:r>
            </a:p>
          </p:txBody>
        </p:sp>
        <p:sp>
          <p:nvSpPr>
            <p:cNvPr id="84" name="Right Arrow 83">
              <a:extLst>
                <a:ext uri="{FF2B5EF4-FFF2-40B4-BE49-F238E27FC236}">
                  <a16:creationId xmlns:a16="http://schemas.microsoft.com/office/drawing/2014/main" id="{E55627F3-3813-7E41-9A83-EA28F32FF2B7}"/>
                </a:ext>
              </a:extLst>
            </p:cNvPr>
            <p:cNvSpPr/>
            <p:nvPr/>
          </p:nvSpPr>
          <p:spPr>
            <a:xfrm>
              <a:off x="3956287" y="3309318"/>
              <a:ext cx="1711855"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chemeClr val="tx1"/>
                  </a:solidFill>
                  <a:latin typeface="Arial" panose="020B0604020202020204" pitchFamily="34" charset="0"/>
                  <a:cs typeface="Arial" panose="020B0604020202020204" pitchFamily="34" charset="0"/>
                </a:rPr>
                <a:t>Jason-2</a:t>
              </a:r>
            </a:p>
          </p:txBody>
        </p:sp>
        <p:sp>
          <p:nvSpPr>
            <p:cNvPr id="85" name="Right Arrow 84">
              <a:extLst>
                <a:ext uri="{FF2B5EF4-FFF2-40B4-BE49-F238E27FC236}">
                  <a16:creationId xmlns:a16="http://schemas.microsoft.com/office/drawing/2014/main" id="{C76D6216-AD3B-834F-AE2C-9145F5400E34}"/>
                </a:ext>
              </a:extLst>
            </p:cNvPr>
            <p:cNvSpPr/>
            <p:nvPr/>
          </p:nvSpPr>
          <p:spPr>
            <a:xfrm>
              <a:off x="4216400" y="3691448"/>
              <a:ext cx="1436660"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CryoSat</a:t>
              </a:r>
            </a:p>
          </p:txBody>
        </p:sp>
        <p:sp>
          <p:nvSpPr>
            <p:cNvPr id="86" name="Right Arrow 85">
              <a:extLst>
                <a:ext uri="{FF2B5EF4-FFF2-40B4-BE49-F238E27FC236}">
                  <a16:creationId xmlns:a16="http://schemas.microsoft.com/office/drawing/2014/main" id="{F291385B-E911-9143-B6A3-348423929091}"/>
                </a:ext>
              </a:extLst>
            </p:cNvPr>
            <p:cNvSpPr/>
            <p:nvPr/>
          </p:nvSpPr>
          <p:spPr>
            <a:xfrm>
              <a:off x="4403724" y="4073578"/>
              <a:ext cx="1264417"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HY-2A</a:t>
              </a:r>
            </a:p>
          </p:txBody>
        </p:sp>
        <p:sp>
          <p:nvSpPr>
            <p:cNvPr id="87" name="Right Arrow 86">
              <a:extLst>
                <a:ext uri="{FF2B5EF4-FFF2-40B4-BE49-F238E27FC236}">
                  <a16:creationId xmlns:a16="http://schemas.microsoft.com/office/drawing/2014/main" id="{4D17A0E8-149A-924A-9BE9-49509BDD6CAD}"/>
                </a:ext>
              </a:extLst>
            </p:cNvPr>
            <p:cNvSpPr/>
            <p:nvPr/>
          </p:nvSpPr>
          <p:spPr>
            <a:xfrm>
              <a:off x="4604069" y="4455709"/>
              <a:ext cx="1057468"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AltiKa</a:t>
              </a:r>
            </a:p>
          </p:txBody>
        </p:sp>
        <p:grpSp>
          <p:nvGrpSpPr>
            <p:cNvPr id="99" name="Group 98">
              <a:extLst>
                <a:ext uri="{FF2B5EF4-FFF2-40B4-BE49-F238E27FC236}">
                  <a16:creationId xmlns:a16="http://schemas.microsoft.com/office/drawing/2014/main" id="{DFF55FA1-175A-1948-B82C-9C6A5982603F}"/>
                </a:ext>
              </a:extLst>
            </p:cNvPr>
            <p:cNvGrpSpPr/>
            <p:nvPr/>
          </p:nvGrpSpPr>
          <p:grpSpPr>
            <a:xfrm>
              <a:off x="4184058" y="2359836"/>
              <a:ext cx="1471508" cy="365760"/>
              <a:chOff x="4184058" y="1379396"/>
              <a:chExt cx="1471508" cy="365760"/>
            </a:xfrm>
          </p:grpSpPr>
          <p:sp>
            <p:nvSpPr>
              <p:cNvPr id="17" name="Right Arrow 16">
                <a:extLst>
                  <a:ext uri="{FF2B5EF4-FFF2-40B4-BE49-F238E27FC236}">
                    <a16:creationId xmlns:a16="http://schemas.microsoft.com/office/drawing/2014/main" id="{2B8E079B-9673-CA49-93BE-8B69A33CF22D}"/>
                  </a:ext>
                </a:extLst>
              </p:cNvPr>
              <p:cNvSpPr/>
              <p:nvPr/>
            </p:nvSpPr>
            <p:spPr>
              <a:xfrm>
                <a:off x="5026303" y="1379396"/>
                <a:ext cx="629263"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15C53327-08F1-0E4D-9FA5-AB8407EB7084}"/>
                  </a:ext>
                </a:extLst>
              </p:cNvPr>
              <p:cNvSpPr/>
              <p:nvPr/>
            </p:nvSpPr>
            <p:spPr>
              <a:xfrm>
                <a:off x="4184058" y="1388548"/>
                <a:ext cx="914032" cy="338554"/>
              </a:xfrm>
              <a:prstGeom prst="rect">
                <a:avLst/>
              </a:prstGeom>
            </p:spPr>
            <p:txBody>
              <a:bodyPr wrap="none">
                <a:spAutoFit/>
              </a:bodyPr>
              <a:lstStyle/>
              <a:p>
                <a:pPr algn="ctr"/>
                <a:r>
                  <a:rPr lang="en-US" sz="1600" dirty="0">
                    <a:latin typeface="Arial" panose="020B0604020202020204" pitchFamily="34" charset="0"/>
                    <a:cs typeface="Arial" panose="020B0604020202020204" pitchFamily="34" charset="0"/>
                  </a:rPr>
                  <a:t>Jason-3</a:t>
                </a:r>
              </a:p>
            </p:txBody>
          </p:sp>
        </p:grpSp>
        <p:grpSp>
          <p:nvGrpSpPr>
            <p:cNvPr id="100" name="Group 99">
              <a:extLst>
                <a:ext uri="{FF2B5EF4-FFF2-40B4-BE49-F238E27FC236}">
                  <a16:creationId xmlns:a16="http://schemas.microsoft.com/office/drawing/2014/main" id="{D3B35DEC-EA48-0445-BEB5-176E8BF8C076}"/>
                </a:ext>
              </a:extLst>
            </p:cNvPr>
            <p:cNvGrpSpPr/>
            <p:nvPr/>
          </p:nvGrpSpPr>
          <p:grpSpPr>
            <a:xfrm>
              <a:off x="3992202" y="1775996"/>
              <a:ext cx="1670860" cy="365760"/>
              <a:chOff x="3992202" y="1791236"/>
              <a:chExt cx="1670860" cy="365760"/>
            </a:xfrm>
          </p:grpSpPr>
          <p:sp>
            <p:nvSpPr>
              <p:cNvPr id="81" name="Right Arrow 80">
                <a:extLst>
                  <a:ext uri="{FF2B5EF4-FFF2-40B4-BE49-F238E27FC236}">
                    <a16:creationId xmlns:a16="http://schemas.microsoft.com/office/drawing/2014/main" id="{A05AEFF4-A354-B84B-8394-9B3D5D72F6F5}"/>
                  </a:ext>
                </a:extLst>
              </p:cNvPr>
              <p:cNvSpPr/>
              <p:nvPr/>
            </p:nvSpPr>
            <p:spPr>
              <a:xfrm>
                <a:off x="5033799" y="1791236"/>
                <a:ext cx="629263" cy="365760"/>
              </a:xfrm>
              <a:prstGeom prst="rightArrow">
                <a:avLst>
                  <a:gd name="adj1" fmla="val 50000"/>
                  <a:gd name="adj2" fmla="val 57833"/>
                </a:avLst>
              </a:prstGeom>
              <a:solidFill>
                <a:srgbClr val="94E4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18821F54-2ED4-8041-AA1F-5D2B5FD75149}"/>
                  </a:ext>
                </a:extLst>
              </p:cNvPr>
              <p:cNvSpPr/>
              <p:nvPr/>
            </p:nvSpPr>
            <p:spPr>
              <a:xfrm>
                <a:off x="3992202" y="1795862"/>
                <a:ext cx="1106393" cy="338554"/>
              </a:xfrm>
              <a:prstGeom prst="rect">
                <a:avLst/>
              </a:prstGeom>
            </p:spPr>
            <p:txBody>
              <a:bodyPr wrap="none">
                <a:spAutoFit/>
              </a:bodyPr>
              <a:lstStyle/>
              <a:p>
                <a:pPr algn="ctr"/>
                <a:r>
                  <a:rPr lang="en-US" sz="1600" dirty="0">
                    <a:latin typeface="Arial" panose="020B0604020202020204" pitchFamily="34" charset="0"/>
                    <a:cs typeface="Arial" panose="020B0604020202020204" pitchFamily="34" charset="0"/>
                  </a:rPr>
                  <a:t>Sentinel-3</a:t>
                </a:r>
              </a:p>
            </p:txBody>
          </p:sp>
        </p:grpSp>
        <p:grpSp>
          <p:nvGrpSpPr>
            <p:cNvPr id="96" name="Group 95">
              <a:extLst>
                <a:ext uri="{FF2B5EF4-FFF2-40B4-BE49-F238E27FC236}">
                  <a16:creationId xmlns:a16="http://schemas.microsoft.com/office/drawing/2014/main" id="{DF9E0957-A42E-1F4D-A199-AA0F1754DBC1}"/>
                </a:ext>
              </a:extLst>
            </p:cNvPr>
            <p:cNvGrpSpPr/>
            <p:nvPr/>
          </p:nvGrpSpPr>
          <p:grpSpPr>
            <a:xfrm>
              <a:off x="3691506" y="1415931"/>
              <a:ext cx="2158599" cy="365760"/>
              <a:chOff x="3691506" y="2340491"/>
              <a:chExt cx="2158599" cy="365760"/>
            </a:xfrm>
          </p:grpSpPr>
          <p:sp>
            <p:nvSpPr>
              <p:cNvPr id="82" name="Right Arrow 81">
                <a:extLst>
                  <a:ext uri="{FF2B5EF4-FFF2-40B4-BE49-F238E27FC236}">
                    <a16:creationId xmlns:a16="http://schemas.microsoft.com/office/drawing/2014/main" id="{9A1CECA2-1192-554B-AE81-C3A6E4129DE5}"/>
                  </a:ext>
                </a:extLst>
              </p:cNvPr>
              <p:cNvSpPr/>
              <p:nvPr/>
            </p:nvSpPr>
            <p:spPr>
              <a:xfrm>
                <a:off x="5607050" y="2340491"/>
                <a:ext cx="243055" cy="365760"/>
              </a:xfrm>
              <a:prstGeom prst="rightArrow">
                <a:avLst>
                  <a:gd name="adj1" fmla="val 50000"/>
                  <a:gd name="adj2" fmla="val 64364"/>
                </a:avLst>
              </a:prstGeom>
              <a:solidFill>
                <a:srgbClr val="FBB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72C323B6-C661-A74D-92CB-5C3828CFA398}"/>
                  </a:ext>
                </a:extLst>
              </p:cNvPr>
              <p:cNvSpPr/>
              <p:nvPr/>
            </p:nvSpPr>
            <p:spPr>
              <a:xfrm>
                <a:off x="3691506" y="2341854"/>
                <a:ext cx="2035855" cy="338554"/>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Jason-3/Sentinel-6</a:t>
                </a:r>
              </a:p>
            </p:txBody>
          </p:sp>
        </p:grpSp>
        <p:grpSp>
          <p:nvGrpSpPr>
            <p:cNvPr id="95" name="Group 94">
              <a:extLst>
                <a:ext uri="{FF2B5EF4-FFF2-40B4-BE49-F238E27FC236}">
                  <a16:creationId xmlns:a16="http://schemas.microsoft.com/office/drawing/2014/main" id="{C50E9231-E93D-7340-AC58-B2677C16D48A}"/>
                </a:ext>
              </a:extLst>
            </p:cNvPr>
            <p:cNvGrpSpPr/>
            <p:nvPr/>
          </p:nvGrpSpPr>
          <p:grpSpPr>
            <a:xfrm>
              <a:off x="4939032" y="2726235"/>
              <a:ext cx="919750" cy="365760"/>
              <a:chOff x="4924162" y="2995013"/>
              <a:chExt cx="919750" cy="365760"/>
            </a:xfrm>
          </p:grpSpPr>
          <p:sp>
            <p:nvSpPr>
              <p:cNvPr id="83" name="Right Arrow 82">
                <a:extLst>
                  <a:ext uri="{FF2B5EF4-FFF2-40B4-BE49-F238E27FC236}">
                    <a16:creationId xmlns:a16="http://schemas.microsoft.com/office/drawing/2014/main" id="{6F4D0A43-2288-9443-A905-2D055C8D59DB}"/>
                  </a:ext>
                </a:extLst>
              </p:cNvPr>
              <p:cNvSpPr/>
              <p:nvPr/>
            </p:nvSpPr>
            <p:spPr>
              <a:xfrm>
                <a:off x="5668142" y="2995013"/>
                <a:ext cx="175770" cy="365760"/>
              </a:xfrm>
              <a:prstGeom prst="rightArrow">
                <a:avLst>
                  <a:gd name="adj1" fmla="val 50000"/>
                  <a:gd name="adj2" fmla="val 72284"/>
                </a:avLst>
              </a:prstGeom>
              <a:solidFill>
                <a:srgbClr val="FBB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04F353E3-F94C-1241-8FF2-0C8660A584E1}"/>
                  </a:ext>
                </a:extLst>
              </p:cNvPr>
              <p:cNvSpPr/>
              <p:nvPr/>
            </p:nvSpPr>
            <p:spPr>
              <a:xfrm>
                <a:off x="4924162" y="3006501"/>
                <a:ext cx="800220" cy="338554"/>
              </a:xfrm>
              <a:prstGeom prst="rect">
                <a:avLst/>
              </a:prstGeom>
            </p:spPr>
            <p:txBody>
              <a:bodyPr wrap="none">
                <a:spAutoFit/>
              </a:bodyPr>
              <a:lstStyle/>
              <a:p>
                <a:pPr algn="ctr"/>
                <a:r>
                  <a:rPr lang="en-US" sz="1600" dirty="0">
                    <a:latin typeface="Arial" panose="020B0604020202020204" pitchFamily="34" charset="0"/>
                    <a:cs typeface="Arial" panose="020B0604020202020204" pitchFamily="34" charset="0"/>
                  </a:rPr>
                  <a:t>SWOT</a:t>
                </a:r>
              </a:p>
            </p:txBody>
          </p:sp>
        </p:grpSp>
      </p:grpSp>
      <p:pic>
        <p:nvPicPr>
          <p:cNvPr id="5" name="Audio 4">
            <a:hlinkClick r:id="" action="ppaction://media"/>
            <a:extLst>
              <a:ext uri="{FF2B5EF4-FFF2-40B4-BE49-F238E27FC236}">
                <a16:creationId xmlns:a16="http://schemas.microsoft.com/office/drawing/2014/main" id="{959114D7-3EF4-A042-9CC3-B2EE29EA2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2000779"/>
      </p:ext>
    </p:extLst>
  </p:cSld>
  <p:clrMapOvr>
    <a:masterClrMapping/>
  </p:clrMapOvr>
  <mc:AlternateContent xmlns:mc="http://schemas.openxmlformats.org/markup-compatibility/2006" xmlns:p14="http://schemas.microsoft.com/office/powerpoint/2010/main">
    <mc:Choice Requires="p14">
      <p:transition spd="slow" p14:dur="2000" advTm="22013"/>
    </mc:Choice>
    <mc:Fallback xmlns="">
      <p:transition spd="slow" advTm="2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66F9-A305-0040-97ED-4474A577D0A8}"/>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Sea surface height, sea surface salinity, and wind </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are measured in the microwave bands</a:t>
            </a:r>
          </a:p>
        </p:txBody>
      </p:sp>
      <p:sp>
        <p:nvSpPr>
          <p:cNvPr id="3" name="Slide Number Placeholder 2">
            <a:extLst>
              <a:ext uri="{FF2B5EF4-FFF2-40B4-BE49-F238E27FC236}">
                <a16:creationId xmlns:a16="http://schemas.microsoft.com/office/drawing/2014/main" id="{08D740AA-9E5A-C541-BFE0-4E35881FEA20}"/>
              </a:ext>
            </a:extLst>
          </p:cNvPr>
          <p:cNvSpPr>
            <a:spLocks noGrp="1"/>
          </p:cNvSpPr>
          <p:nvPr>
            <p:ph type="sldNum" sz="quarter" idx="12"/>
          </p:nvPr>
        </p:nvSpPr>
        <p:spPr/>
        <p:txBody>
          <a:bodyPr/>
          <a:lstStyle/>
          <a:p>
            <a:fld id="{4F6F23CF-7BCB-1C46-9584-7002207BC3BE}" type="slidenum">
              <a:rPr lang="en-US" smtClean="0"/>
              <a:pPr/>
              <a:t>3</a:t>
            </a:fld>
            <a:endParaRPr lang="en-US" dirty="0"/>
          </a:p>
        </p:txBody>
      </p:sp>
      <p:grpSp>
        <p:nvGrpSpPr>
          <p:cNvPr id="15" name="Group 14">
            <a:extLst>
              <a:ext uri="{FF2B5EF4-FFF2-40B4-BE49-F238E27FC236}">
                <a16:creationId xmlns:a16="http://schemas.microsoft.com/office/drawing/2014/main" id="{CD882643-8B93-024E-94E1-BA435A19EE29}"/>
              </a:ext>
            </a:extLst>
          </p:cNvPr>
          <p:cNvGrpSpPr/>
          <p:nvPr/>
        </p:nvGrpSpPr>
        <p:grpSpPr>
          <a:xfrm>
            <a:off x="366507" y="1243584"/>
            <a:ext cx="8353981" cy="3581728"/>
            <a:chOff x="366507" y="1243584"/>
            <a:chExt cx="8353981" cy="3581728"/>
          </a:xfrm>
        </p:grpSpPr>
        <p:grpSp>
          <p:nvGrpSpPr>
            <p:cNvPr id="9" name="Group 8">
              <a:extLst>
                <a:ext uri="{FF2B5EF4-FFF2-40B4-BE49-F238E27FC236}">
                  <a16:creationId xmlns:a16="http://schemas.microsoft.com/office/drawing/2014/main" id="{A2F46055-A863-9A42-BB5B-D02855D97D84}"/>
                </a:ext>
              </a:extLst>
            </p:cNvPr>
            <p:cNvGrpSpPr/>
            <p:nvPr/>
          </p:nvGrpSpPr>
          <p:grpSpPr>
            <a:xfrm>
              <a:off x="366507" y="1243584"/>
              <a:ext cx="8353981" cy="3581728"/>
              <a:chOff x="3109716" y="2580955"/>
              <a:chExt cx="8353981" cy="3581728"/>
            </a:xfrm>
          </p:grpSpPr>
          <p:pic>
            <p:nvPicPr>
              <p:cNvPr id="5" name="Picture 4">
                <a:extLst>
                  <a:ext uri="{FF2B5EF4-FFF2-40B4-BE49-F238E27FC236}">
                    <a16:creationId xmlns:a16="http://schemas.microsoft.com/office/drawing/2014/main" id="{FD322D39-A9CF-4548-9A89-D6321EFA9774}"/>
                  </a:ext>
                </a:extLst>
              </p:cNvPr>
              <p:cNvPicPr>
                <a:picLocks noChangeAspect="1"/>
              </p:cNvPicPr>
              <p:nvPr/>
            </p:nvPicPr>
            <p:blipFill rotWithShape="1">
              <a:blip r:embed="rId5"/>
              <a:srcRect l="33585" t="47438" r="20151"/>
              <a:stretch/>
            </p:blipFill>
            <p:spPr>
              <a:xfrm>
                <a:off x="4169297" y="4146715"/>
                <a:ext cx="4406569" cy="2015968"/>
              </a:xfrm>
              <a:prstGeom prst="rect">
                <a:avLst/>
              </a:prstGeom>
            </p:spPr>
          </p:pic>
          <p:sp>
            <p:nvSpPr>
              <p:cNvPr id="112" name="Rectangle 111">
                <a:extLst>
                  <a:ext uri="{FF2B5EF4-FFF2-40B4-BE49-F238E27FC236}">
                    <a16:creationId xmlns:a16="http://schemas.microsoft.com/office/drawing/2014/main" id="{1DADAA19-C7B7-C240-8363-E4EAE36BF300}"/>
                  </a:ext>
                </a:extLst>
              </p:cNvPr>
              <p:cNvSpPr/>
              <p:nvPr/>
            </p:nvSpPr>
            <p:spPr>
              <a:xfrm>
                <a:off x="3689497" y="5184908"/>
                <a:ext cx="7081787"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BD1219A-5B38-F449-99F6-8A8B59C16F76}"/>
                  </a:ext>
                </a:extLst>
              </p:cNvPr>
              <p:cNvSpPr txBox="1"/>
              <p:nvPr/>
            </p:nvSpPr>
            <p:spPr>
              <a:xfrm>
                <a:off x="4654383" y="2580955"/>
                <a:ext cx="1242776" cy="353943"/>
              </a:xfrm>
              <a:prstGeom prst="rect">
                <a:avLst/>
              </a:prstGeom>
              <a:noFill/>
            </p:spPr>
            <p:txBody>
              <a:bodyPr wrap="none" rtlCol="0">
                <a:spAutoFit/>
              </a:bodyPr>
              <a:lstStyle/>
              <a:p>
                <a:r>
                  <a:rPr lang="en-US" sz="1700" b="1" dirty="0">
                    <a:solidFill>
                      <a:schemeClr val="tx1">
                        <a:lumMod val="75000"/>
                        <a:lumOff val="25000"/>
                      </a:schemeClr>
                    </a:solidFill>
                    <a:latin typeface="Arial Narrow" panose="020B0604020202020204" pitchFamily="34" charset="0"/>
                    <a:cs typeface="Arial Narrow" panose="020B0604020202020204" pitchFamily="34" charset="0"/>
                  </a:rPr>
                  <a:t>Visible Light</a:t>
                </a:r>
              </a:p>
            </p:txBody>
          </p:sp>
          <p:grpSp>
            <p:nvGrpSpPr>
              <p:cNvPr id="7" name="Group 6">
                <a:extLst>
                  <a:ext uri="{FF2B5EF4-FFF2-40B4-BE49-F238E27FC236}">
                    <a16:creationId xmlns:a16="http://schemas.microsoft.com/office/drawing/2014/main" id="{E595BE10-7866-6241-A544-335ECAEA31C2}"/>
                  </a:ext>
                </a:extLst>
              </p:cNvPr>
              <p:cNvGrpSpPr/>
              <p:nvPr/>
            </p:nvGrpSpPr>
            <p:grpSpPr>
              <a:xfrm>
                <a:off x="4146204" y="5178307"/>
                <a:ext cx="7317493" cy="344295"/>
                <a:chOff x="4146204" y="5178307"/>
                <a:chExt cx="7317493" cy="344295"/>
              </a:xfrm>
            </p:grpSpPr>
            <p:sp>
              <p:nvSpPr>
                <p:cNvPr id="10" name="TextBox 9">
                  <a:extLst>
                    <a:ext uri="{FF2B5EF4-FFF2-40B4-BE49-F238E27FC236}">
                      <a16:creationId xmlns:a16="http://schemas.microsoft.com/office/drawing/2014/main" id="{7F732A73-D593-B941-8077-57391125EA37}"/>
                    </a:ext>
                  </a:extLst>
                </p:cNvPr>
                <p:cNvSpPr txBox="1"/>
                <p:nvPr/>
              </p:nvSpPr>
              <p:spPr>
                <a:xfrm>
                  <a:off x="4146204" y="5178307"/>
                  <a:ext cx="58381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0.01</a:t>
                  </a:r>
                  <a:endParaRPr lang="en-US" sz="1600" b="1" baseline="30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79D4472-12EA-EF42-BA64-AB68DD33B216}"/>
                    </a:ext>
                  </a:extLst>
                </p:cNvPr>
                <p:cNvSpPr txBox="1"/>
                <p:nvPr/>
              </p:nvSpPr>
              <p:spPr>
                <a:xfrm>
                  <a:off x="5302206" y="5178307"/>
                  <a:ext cx="298480"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a:t>
                  </a:r>
                  <a:endParaRPr lang="en-US" sz="1600" b="1" baseline="30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59914A-D2AB-7140-86AF-3F2C42C7EF63}"/>
                    </a:ext>
                  </a:extLst>
                </p:cNvPr>
                <p:cNvSpPr txBox="1"/>
                <p:nvPr/>
              </p:nvSpPr>
              <p:spPr>
                <a:xfrm>
                  <a:off x="6237367" y="5178307"/>
                  <a:ext cx="526106"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100</a:t>
                  </a:r>
                  <a:endParaRPr lang="en-US" sz="1600" b="1" baseline="30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BFD30D3-7D80-E448-9F50-49E1C68FFCFA}"/>
                    </a:ext>
                  </a:extLst>
                </p:cNvPr>
                <p:cNvSpPr txBox="1"/>
                <p:nvPr/>
              </p:nvSpPr>
              <p:spPr>
                <a:xfrm>
                  <a:off x="7306591"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4</a:t>
                  </a:r>
                </a:p>
              </p:txBody>
            </p:sp>
            <p:sp>
              <p:nvSpPr>
                <p:cNvPr id="14" name="TextBox 13">
                  <a:extLst>
                    <a:ext uri="{FF2B5EF4-FFF2-40B4-BE49-F238E27FC236}">
                      <a16:creationId xmlns:a16="http://schemas.microsoft.com/office/drawing/2014/main" id="{C93CD332-CEB1-9047-BE11-D464BE3601EA}"/>
                    </a:ext>
                  </a:extLst>
                </p:cNvPr>
                <p:cNvSpPr txBox="1"/>
                <p:nvPr/>
              </p:nvSpPr>
              <p:spPr>
                <a:xfrm>
                  <a:off x="8305806"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6</a:t>
                  </a:r>
                </a:p>
              </p:txBody>
            </p:sp>
            <p:sp>
              <p:nvSpPr>
                <p:cNvPr id="16" name="TextBox 15">
                  <a:extLst>
                    <a:ext uri="{FF2B5EF4-FFF2-40B4-BE49-F238E27FC236}">
                      <a16:creationId xmlns:a16="http://schemas.microsoft.com/office/drawing/2014/main" id="{3EB084E3-0F29-B949-B3F5-5BD33D168479}"/>
                    </a:ext>
                  </a:extLst>
                </p:cNvPr>
                <p:cNvSpPr txBox="1"/>
                <p:nvPr/>
              </p:nvSpPr>
              <p:spPr>
                <a:xfrm>
                  <a:off x="8627243" y="5214825"/>
                  <a:ext cx="2836454" cy="307777"/>
                </a:xfrm>
                <a:prstGeom prst="rect">
                  <a:avLst/>
                </a:prstGeom>
                <a:noFill/>
                <a:ln>
                  <a:noFill/>
                </a:ln>
              </p:spPr>
              <p:txBody>
                <a:bodyPr wrap="square" rtlCol="0">
                  <a:spAutoFit/>
                </a:bodyPr>
                <a:lstStyle/>
                <a:p>
                  <a:r>
                    <a:rPr lang="en-US" sz="1400" dirty="0">
                      <a:latin typeface="Arial Narrow" panose="020B0604020202020204" pitchFamily="34" charset="0"/>
                      <a:cs typeface="Arial Narrow" panose="020B0604020202020204" pitchFamily="34" charset="0"/>
                    </a:rPr>
                    <a:t> Wavelength (</a:t>
                  </a:r>
                  <a:r>
                    <a:rPr lang="en-US" sz="1400" dirty="0">
                      <a:latin typeface="Arial Narrow" panose="020B0604020202020204" pitchFamily="34" charset="0"/>
                      <a:ea typeface="Calibri" panose="020F0502020204030204" pitchFamily="34" charset="0"/>
                      <a:cs typeface="Arial Narrow" panose="020B0604020202020204" pitchFamily="34" charset="0"/>
                      <a:sym typeface="Symbol" pitchFamily="2" charset="2"/>
                    </a:rPr>
                    <a:t>m</a:t>
                  </a:r>
                  <a:r>
                    <a:rPr lang="en-US" sz="1400" dirty="0">
                      <a:latin typeface="Arial Narrow" panose="020B0604020202020204" pitchFamily="34" charset="0"/>
                      <a:cs typeface="Arial Narrow" panose="020B0604020202020204" pitchFamily="34" charset="0"/>
                    </a:rPr>
                    <a:t>)</a:t>
                  </a:r>
                </a:p>
              </p:txBody>
            </p:sp>
          </p:grpSp>
          <p:sp>
            <p:nvSpPr>
              <p:cNvPr id="17" name="Down Arrow 16">
                <a:extLst>
                  <a:ext uri="{FF2B5EF4-FFF2-40B4-BE49-F238E27FC236}">
                    <a16:creationId xmlns:a16="http://schemas.microsoft.com/office/drawing/2014/main" id="{FF287DC0-A9B5-024C-94C6-84B4B70ED5BF}"/>
                  </a:ext>
                </a:extLst>
              </p:cNvPr>
              <p:cNvSpPr/>
              <p:nvPr/>
            </p:nvSpPr>
            <p:spPr>
              <a:xfrm>
                <a:off x="5177004" y="2949754"/>
                <a:ext cx="138224" cy="484295"/>
              </a:xfrm>
              <a:prstGeom prst="downArrow">
                <a:avLst/>
              </a:prstGeom>
              <a:solidFill>
                <a:schemeClr val="bg2">
                  <a:lumMod val="2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ED3733F8-FD22-BC4B-8FB5-B0162D8764FA}"/>
                  </a:ext>
                </a:extLst>
              </p:cNvPr>
              <p:cNvSpPr/>
              <p:nvPr/>
            </p:nvSpPr>
            <p:spPr>
              <a:xfrm>
                <a:off x="3700412" y="5527031"/>
                <a:ext cx="7084129"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7" name="Group 106">
                <a:extLst>
                  <a:ext uri="{FF2B5EF4-FFF2-40B4-BE49-F238E27FC236}">
                    <a16:creationId xmlns:a16="http://schemas.microsoft.com/office/drawing/2014/main" id="{178694D2-4897-D34F-B82B-6FE9D9FE3F80}"/>
                  </a:ext>
                </a:extLst>
              </p:cNvPr>
              <p:cNvGrpSpPr/>
              <p:nvPr/>
            </p:nvGrpSpPr>
            <p:grpSpPr>
              <a:xfrm>
                <a:off x="3949057" y="5483555"/>
                <a:ext cx="4416246" cy="338554"/>
                <a:chOff x="3949057" y="5994541"/>
                <a:chExt cx="4416246" cy="338554"/>
              </a:xfrm>
            </p:grpSpPr>
            <p:sp>
              <p:nvSpPr>
                <p:cNvPr id="41" name="TextBox 40">
                  <a:extLst>
                    <a:ext uri="{FF2B5EF4-FFF2-40B4-BE49-F238E27FC236}">
                      <a16:creationId xmlns:a16="http://schemas.microsoft.com/office/drawing/2014/main" id="{02A4849B-0791-524D-9AAF-423B8B87AFDD}"/>
                    </a:ext>
                  </a:extLst>
                </p:cNvPr>
                <p:cNvSpPr txBox="1"/>
                <p:nvPr/>
              </p:nvSpPr>
              <p:spPr>
                <a:xfrm>
                  <a:off x="8066823" y="5994541"/>
                  <a:ext cx="298480"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874E230-BCFC-C74A-8244-0A5569E28CAB}"/>
                    </a:ext>
                  </a:extLst>
                </p:cNvPr>
                <p:cNvSpPr txBox="1"/>
                <p:nvPr/>
              </p:nvSpPr>
              <p:spPr>
                <a:xfrm>
                  <a:off x="7015378" y="5994541"/>
                  <a:ext cx="526106"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3F5B703-A5ED-A54A-AC75-A0F4FACE73CB}"/>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4</a:t>
                  </a:r>
                </a:p>
              </p:txBody>
            </p:sp>
            <p:sp>
              <p:nvSpPr>
                <p:cNvPr id="71" name="TextBox 70">
                  <a:extLst>
                    <a:ext uri="{FF2B5EF4-FFF2-40B4-BE49-F238E27FC236}">
                      <a16:creationId xmlns:a16="http://schemas.microsoft.com/office/drawing/2014/main" id="{D2AE406B-F4E9-CC4B-8C3B-DC53FBCC02D7}"/>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6</a:t>
                  </a:r>
                </a:p>
              </p:txBody>
            </p:sp>
            <p:sp>
              <p:nvSpPr>
                <p:cNvPr id="77" name="TextBox 76">
                  <a:extLst>
                    <a:ext uri="{FF2B5EF4-FFF2-40B4-BE49-F238E27FC236}">
                      <a16:creationId xmlns:a16="http://schemas.microsoft.com/office/drawing/2014/main" id="{1BEF8B65-AB41-4F45-B0DB-5C8BDD59991A}"/>
                    </a:ext>
                  </a:extLst>
                </p:cNvPr>
                <p:cNvSpPr txBox="1"/>
                <p:nvPr/>
              </p:nvSpPr>
              <p:spPr>
                <a:xfrm>
                  <a:off x="3949057"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8</a:t>
                  </a:r>
                </a:p>
              </p:txBody>
            </p:sp>
          </p:grpSp>
          <p:cxnSp>
            <p:nvCxnSpPr>
              <p:cNvPr id="126" name="Straight Connector 125">
                <a:extLst>
                  <a:ext uri="{FF2B5EF4-FFF2-40B4-BE49-F238E27FC236}">
                    <a16:creationId xmlns:a16="http://schemas.microsoft.com/office/drawing/2014/main" id="{24EEEED5-EE2F-8E45-8231-E2C91962422D}"/>
                  </a:ext>
                </a:extLst>
              </p:cNvPr>
              <p:cNvCxnSpPr>
                <a:cxnSpLocks/>
              </p:cNvCxnSpPr>
              <p:nvPr/>
            </p:nvCxnSpPr>
            <p:spPr>
              <a:xfrm flipV="1">
                <a:off x="4156040" y="5068630"/>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546FAB7-3F14-1B4C-A3FF-560043EB986F}"/>
                  </a:ext>
                </a:extLst>
              </p:cNvPr>
              <p:cNvCxnSpPr>
                <a:cxnSpLocks/>
              </p:cNvCxnSpPr>
              <p:nvPr/>
            </p:nvCxnSpPr>
            <p:spPr>
              <a:xfrm flipV="1">
                <a:off x="5171244" y="505721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E7CADE3-BF51-4941-8B8B-727B37E0E886}"/>
                  </a:ext>
                </a:extLst>
              </p:cNvPr>
              <p:cNvCxnSpPr>
                <a:cxnSpLocks/>
              </p:cNvCxnSpPr>
              <p:nvPr/>
            </p:nvCxnSpPr>
            <p:spPr>
              <a:xfrm flipV="1">
                <a:off x="6188281" y="5056944"/>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DFA6B50-7D7D-9E47-B136-BF6F493D2EAD}"/>
                  </a:ext>
                </a:extLst>
              </p:cNvPr>
              <p:cNvCxnSpPr>
                <a:cxnSpLocks/>
              </p:cNvCxnSpPr>
              <p:nvPr/>
            </p:nvCxnSpPr>
            <p:spPr>
              <a:xfrm flipV="1">
                <a:off x="7203485" y="506858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6608E8E-87C7-3C47-9505-531A5326F295}"/>
                  </a:ext>
                </a:extLst>
              </p:cNvPr>
              <p:cNvCxnSpPr>
                <a:cxnSpLocks/>
              </p:cNvCxnSpPr>
              <p:nvPr/>
            </p:nvCxnSpPr>
            <p:spPr>
              <a:xfrm flipV="1">
                <a:off x="8223549" y="506499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DB2A8DCC-0589-AD49-B456-5EE48A1EDBF3}"/>
                  </a:ext>
                </a:extLst>
              </p:cNvPr>
              <p:cNvSpPr txBox="1"/>
              <p:nvPr/>
            </p:nvSpPr>
            <p:spPr>
              <a:xfrm>
                <a:off x="8266525" y="5529976"/>
                <a:ext cx="1464414" cy="307777"/>
              </a:xfrm>
              <a:prstGeom prst="rect">
                <a:avLst/>
              </a:prstGeom>
              <a:noFill/>
              <a:ln>
                <a:noFill/>
              </a:ln>
            </p:spPr>
            <p:txBody>
              <a:bodyPr wrap="square" rtlCol="0">
                <a:spAutoFit/>
              </a:bodyPr>
              <a:lstStyle/>
              <a:p>
                <a:r>
                  <a:rPr lang="en-US" sz="1400" dirty="0">
                    <a:solidFill>
                      <a:schemeClr val="accent1">
                        <a:lumMod val="75000"/>
                      </a:schemeClr>
                    </a:solidFill>
                    <a:latin typeface="Arial Narrow" panose="020B0604020202020204" pitchFamily="34" charset="0"/>
                    <a:cs typeface="Arial Narrow" panose="020B0604020202020204" pitchFamily="34" charset="0"/>
                  </a:rPr>
                  <a:t>Frequency (</a:t>
                </a:r>
                <a:r>
                  <a:rPr lang="en-US" sz="1400" dirty="0">
                    <a:solidFill>
                      <a:schemeClr val="accent1">
                        <a:lumMod val="75000"/>
                      </a:schemeClr>
                    </a:solidFill>
                    <a:latin typeface="Arial Narrow" panose="020B0604020202020204" pitchFamily="34" charset="0"/>
                    <a:cs typeface="Arial Narrow" panose="020B0604020202020204" pitchFamily="34" charset="0"/>
                    <a:sym typeface="Symbol" pitchFamily="2" charset="2"/>
                  </a:rPr>
                  <a:t>GHz</a:t>
                </a:r>
                <a:r>
                  <a:rPr lang="en-US" sz="1400" dirty="0">
                    <a:solidFill>
                      <a:schemeClr val="accent1">
                        <a:lumMod val="75000"/>
                      </a:schemeClr>
                    </a:solidFill>
                    <a:latin typeface="Arial Narrow" panose="020B0604020202020204" pitchFamily="34" charset="0"/>
                    <a:cs typeface="Arial Narrow" panose="020B0604020202020204" pitchFamily="34" charset="0"/>
                  </a:rPr>
                  <a:t>)</a:t>
                </a:r>
              </a:p>
            </p:txBody>
          </p:sp>
          <p:sp>
            <p:nvSpPr>
              <p:cNvPr id="144" name="Rectangle 143">
                <a:extLst>
                  <a:ext uri="{FF2B5EF4-FFF2-40B4-BE49-F238E27FC236}">
                    <a16:creationId xmlns:a16="http://schemas.microsoft.com/office/drawing/2014/main" id="{BFB12495-C291-0944-AC2A-6F4B31877951}"/>
                  </a:ext>
                </a:extLst>
              </p:cNvPr>
              <p:cNvSpPr/>
              <p:nvPr/>
            </p:nvSpPr>
            <p:spPr bwMode="auto">
              <a:xfrm>
                <a:off x="6813508" y="3514798"/>
                <a:ext cx="1686943" cy="150771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113" name="Rectangle 112">
                <a:extLst>
                  <a:ext uri="{FF2B5EF4-FFF2-40B4-BE49-F238E27FC236}">
                    <a16:creationId xmlns:a16="http://schemas.microsoft.com/office/drawing/2014/main" id="{3E6378E8-DA15-0D4F-9995-7E1C54DA111D}"/>
                  </a:ext>
                </a:extLst>
              </p:cNvPr>
              <p:cNvSpPr/>
              <p:nvPr/>
            </p:nvSpPr>
            <p:spPr bwMode="auto">
              <a:xfrm>
                <a:off x="5274109" y="3517416"/>
                <a:ext cx="1614060" cy="1505105"/>
              </a:xfrm>
              <a:prstGeom prst="rect">
                <a:avLst/>
              </a:prstGeom>
              <a:solidFill>
                <a:srgbClr val="EDB1AC"/>
              </a:solidFill>
              <a:ln w="9525" cap="flat" cmpd="sng" algn="ctr">
                <a:solidFill>
                  <a:schemeClr val="tx1"/>
                </a:solidFill>
                <a:prstDash val="solid"/>
                <a:round/>
                <a:headEnd type="none" w="med" len="med"/>
                <a:tailEnd type="none" w="med" len="med"/>
              </a:ln>
              <a:effectLst>
                <a:softEdge rad="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66" name="Rectangle 65">
                <a:extLst>
                  <a:ext uri="{FF2B5EF4-FFF2-40B4-BE49-F238E27FC236}">
                    <a16:creationId xmlns:a16="http://schemas.microsoft.com/office/drawing/2014/main" id="{5A083B6D-A288-834E-8C99-753E0E4372BB}"/>
                  </a:ext>
                </a:extLst>
              </p:cNvPr>
              <p:cNvSpPr/>
              <p:nvPr/>
            </p:nvSpPr>
            <p:spPr bwMode="auto">
              <a:xfrm>
                <a:off x="4156040" y="3514798"/>
                <a:ext cx="1045460" cy="1493570"/>
              </a:xfrm>
              <a:prstGeom prst="rect">
                <a:avLst/>
              </a:prstGeom>
              <a:solidFill>
                <a:srgbClr val="A117A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pic>
            <p:nvPicPr>
              <p:cNvPr id="21" name="Picture 20">
                <a:extLst>
                  <a:ext uri="{FF2B5EF4-FFF2-40B4-BE49-F238E27FC236}">
                    <a16:creationId xmlns:a16="http://schemas.microsoft.com/office/drawing/2014/main" id="{97A8F9BD-70E7-6343-8B7A-DB6962A4449F}"/>
                  </a:ext>
                </a:extLst>
              </p:cNvPr>
              <p:cNvPicPr>
                <a:picLocks noChangeAspect="1"/>
              </p:cNvPicPr>
              <p:nvPr/>
            </p:nvPicPr>
            <p:blipFill>
              <a:blip r:embed="rId6"/>
              <a:stretch>
                <a:fillRect/>
              </a:stretch>
            </p:blipFill>
            <p:spPr>
              <a:xfrm>
                <a:off x="5173488" y="3515848"/>
                <a:ext cx="141740" cy="1492520"/>
              </a:xfrm>
              <a:prstGeom prst="rect">
                <a:avLst/>
              </a:prstGeom>
            </p:spPr>
          </p:pic>
          <p:sp>
            <p:nvSpPr>
              <p:cNvPr id="22" name="Rectangle 21">
                <a:extLst>
                  <a:ext uri="{FF2B5EF4-FFF2-40B4-BE49-F238E27FC236}">
                    <a16:creationId xmlns:a16="http://schemas.microsoft.com/office/drawing/2014/main" id="{8A8E96F8-62D4-E949-B02E-34B3A434F020}"/>
                  </a:ext>
                </a:extLst>
              </p:cNvPr>
              <p:cNvSpPr/>
              <p:nvPr/>
            </p:nvSpPr>
            <p:spPr>
              <a:xfrm>
                <a:off x="6919165" y="3134390"/>
                <a:ext cx="1530165"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Microwave</a:t>
                </a:r>
              </a:p>
            </p:txBody>
          </p:sp>
          <p:sp>
            <p:nvSpPr>
              <p:cNvPr id="72" name="Rectangle 71">
                <a:extLst>
                  <a:ext uri="{FF2B5EF4-FFF2-40B4-BE49-F238E27FC236}">
                    <a16:creationId xmlns:a16="http://schemas.microsoft.com/office/drawing/2014/main" id="{BD2A63C0-76DB-9F47-AEFC-816CF63F36C7}"/>
                  </a:ext>
                </a:extLst>
              </p:cNvPr>
              <p:cNvSpPr/>
              <p:nvPr/>
            </p:nvSpPr>
            <p:spPr>
              <a:xfrm>
                <a:off x="5358002" y="3134390"/>
                <a:ext cx="1544007"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Infrared</a:t>
                </a:r>
              </a:p>
            </p:txBody>
          </p:sp>
          <p:sp>
            <p:nvSpPr>
              <p:cNvPr id="73" name="Rectangle 72">
                <a:extLst>
                  <a:ext uri="{FF2B5EF4-FFF2-40B4-BE49-F238E27FC236}">
                    <a16:creationId xmlns:a16="http://schemas.microsoft.com/office/drawing/2014/main" id="{197B62CF-68B3-D549-AFFF-8D41D1E288A1}"/>
                  </a:ext>
                </a:extLst>
              </p:cNvPr>
              <p:cNvSpPr/>
              <p:nvPr/>
            </p:nvSpPr>
            <p:spPr>
              <a:xfrm>
                <a:off x="3961611" y="3134390"/>
                <a:ext cx="1189748"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Ultraviolet</a:t>
                </a:r>
              </a:p>
            </p:txBody>
          </p:sp>
          <p:cxnSp>
            <p:nvCxnSpPr>
              <p:cNvPr id="76" name="Straight Connector 75">
                <a:extLst>
                  <a:ext uri="{FF2B5EF4-FFF2-40B4-BE49-F238E27FC236}">
                    <a16:creationId xmlns:a16="http://schemas.microsoft.com/office/drawing/2014/main" id="{EF2D4EB3-A1B0-8446-810E-AB1ABDA0DA3E}"/>
                  </a:ext>
                </a:extLst>
              </p:cNvPr>
              <p:cNvCxnSpPr>
                <a:cxnSpLocks/>
              </p:cNvCxnSpPr>
              <p:nvPr/>
            </p:nvCxnSpPr>
            <p:spPr>
              <a:xfrm flipV="1">
                <a:off x="4730090" y="506524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FA9A381-27E1-2C42-9002-3715A9310CE9}"/>
                  </a:ext>
                </a:extLst>
              </p:cNvPr>
              <p:cNvCxnSpPr>
                <a:cxnSpLocks/>
              </p:cNvCxnSpPr>
              <p:nvPr/>
            </p:nvCxnSpPr>
            <p:spPr>
              <a:xfrm flipV="1">
                <a:off x="5747127" y="5064966"/>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97ED910-791A-1F48-BEE8-8D0EFABE250B}"/>
                  </a:ext>
                </a:extLst>
              </p:cNvPr>
              <p:cNvCxnSpPr>
                <a:cxnSpLocks/>
              </p:cNvCxnSpPr>
              <p:nvPr/>
            </p:nvCxnSpPr>
            <p:spPr>
              <a:xfrm flipV="1">
                <a:off x="6762331" y="507661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898B2CB-10D8-E440-9D4B-2D4A483B8E6F}"/>
                  </a:ext>
                </a:extLst>
              </p:cNvPr>
              <p:cNvCxnSpPr>
                <a:cxnSpLocks/>
              </p:cNvCxnSpPr>
              <p:nvPr/>
            </p:nvCxnSpPr>
            <p:spPr>
              <a:xfrm flipV="1">
                <a:off x="7782395" y="507302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4FD4E461-0752-DA44-B09A-9E5B16297124}"/>
                  </a:ext>
                </a:extLst>
              </p:cNvPr>
              <p:cNvGrpSpPr/>
              <p:nvPr/>
            </p:nvGrpSpPr>
            <p:grpSpPr>
              <a:xfrm>
                <a:off x="4471358" y="5487865"/>
                <a:ext cx="3514374" cy="338554"/>
                <a:chOff x="4964741" y="5994541"/>
                <a:chExt cx="3514374" cy="338554"/>
              </a:xfrm>
            </p:grpSpPr>
            <p:sp>
              <p:nvSpPr>
                <p:cNvPr id="87" name="TextBox 86">
                  <a:extLst>
                    <a:ext uri="{FF2B5EF4-FFF2-40B4-BE49-F238E27FC236}">
                      <a16:creationId xmlns:a16="http://schemas.microsoft.com/office/drawing/2014/main" id="{E8E971A9-8F92-A643-8267-F9F08DC9EE6B}"/>
                    </a:ext>
                  </a:extLst>
                </p:cNvPr>
                <p:cNvSpPr txBox="1"/>
                <p:nvPr/>
              </p:nvSpPr>
              <p:spPr>
                <a:xfrm>
                  <a:off x="8066823" y="5994541"/>
                  <a:ext cx="412292"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8A270D7A-9862-B14B-83C8-6958137557CC}"/>
                    </a:ext>
                  </a:extLst>
                </p:cNvPr>
                <p:cNvSpPr txBox="1"/>
                <p:nvPr/>
              </p:nvSpPr>
              <p:spPr>
                <a:xfrm>
                  <a:off x="7015378"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3</a:t>
                  </a:r>
                </a:p>
              </p:txBody>
            </p:sp>
            <p:sp>
              <p:nvSpPr>
                <p:cNvPr id="89" name="TextBox 88">
                  <a:extLst>
                    <a:ext uri="{FF2B5EF4-FFF2-40B4-BE49-F238E27FC236}">
                      <a16:creationId xmlns:a16="http://schemas.microsoft.com/office/drawing/2014/main" id="{D5D6DF49-BE02-C549-9454-7A34DFAEFFFE}"/>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5</a:t>
                  </a:r>
                </a:p>
              </p:txBody>
            </p:sp>
            <p:sp>
              <p:nvSpPr>
                <p:cNvPr id="110" name="TextBox 109">
                  <a:extLst>
                    <a:ext uri="{FF2B5EF4-FFF2-40B4-BE49-F238E27FC236}">
                      <a16:creationId xmlns:a16="http://schemas.microsoft.com/office/drawing/2014/main" id="{1C60FA28-595A-5640-87D7-9DC785AB4CCD}"/>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7</a:t>
                  </a:r>
                </a:p>
              </p:txBody>
            </p:sp>
          </p:grpSp>
          <p:cxnSp>
            <p:nvCxnSpPr>
              <p:cNvPr id="26" name="Straight Connector 25">
                <a:extLst>
                  <a:ext uri="{FF2B5EF4-FFF2-40B4-BE49-F238E27FC236}">
                    <a16:creationId xmlns:a16="http://schemas.microsoft.com/office/drawing/2014/main" id="{5D534113-AD3E-E84A-A2D4-3A03277B5FC6}"/>
                  </a:ext>
                </a:extLst>
              </p:cNvPr>
              <p:cNvCxnSpPr/>
              <p:nvPr/>
            </p:nvCxnSpPr>
            <p:spPr>
              <a:xfrm flipV="1">
                <a:off x="4142706" y="3514798"/>
                <a:ext cx="0" cy="15077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7E8807E-BE83-594B-81EF-516E171812F3}"/>
                  </a:ext>
                </a:extLst>
              </p:cNvPr>
              <p:cNvCxnSpPr>
                <a:cxnSpLocks/>
              </p:cNvCxnSpPr>
              <p:nvPr/>
            </p:nvCxnSpPr>
            <p:spPr>
              <a:xfrm>
                <a:off x="3348556" y="5060526"/>
                <a:ext cx="62570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8AADE7-B213-1640-B836-27C842677555}"/>
                  </a:ext>
                </a:extLst>
              </p:cNvPr>
              <p:cNvSpPr/>
              <p:nvPr/>
            </p:nvSpPr>
            <p:spPr>
              <a:xfrm>
                <a:off x="3109716" y="3429131"/>
                <a:ext cx="1015834" cy="15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C6F11D95-FA39-BE40-870E-FBAF6291646B}"/>
                </a:ext>
              </a:extLst>
            </p:cNvPr>
            <p:cNvSpPr/>
            <p:nvPr/>
          </p:nvSpPr>
          <p:spPr>
            <a:xfrm>
              <a:off x="5763772" y="3027232"/>
              <a:ext cx="166197" cy="15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56F8A395-0833-E843-BB47-680F749AC6FC}"/>
              </a:ext>
            </a:extLst>
          </p:cNvPr>
          <p:cNvGrpSpPr/>
          <p:nvPr/>
        </p:nvGrpSpPr>
        <p:grpSpPr>
          <a:xfrm>
            <a:off x="7694866" y="1762411"/>
            <a:ext cx="3665580" cy="2273704"/>
            <a:chOff x="7694866" y="1762411"/>
            <a:chExt cx="3665580" cy="2273704"/>
          </a:xfrm>
        </p:grpSpPr>
        <p:sp>
          <p:nvSpPr>
            <p:cNvPr id="54" name="TextBox 53">
              <a:extLst>
                <a:ext uri="{FF2B5EF4-FFF2-40B4-BE49-F238E27FC236}">
                  <a16:creationId xmlns:a16="http://schemas.microsoft.com/office/drawing/2014/main" id="{E78148FC-A31E-F643-B429-E40B07D298A7}"/>
                </a:ext>
              </a:extLst>
            </p:cNvPr>
            <p:cNvSpPr txBox="1"/>
            <p:nvPr/>
          </p:nvSpPr>
          <p:spPr>
            <a:xfrm>
              <a:off x="7946234" y="2281789"/>
              <a:ext cx="3414212" cy="1754326"/>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Microwaves are at longer wavelengths than visible and infrared light</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Usually measured in frequency not wavelength (300 GHz to 0.3 GHz)</a:t>
              </a:r>
            </a:p>
            <a:p>
              <a:endParaRPr lang="en-US" dirty="0">
                <a:latin typeface="Arial Narrow" panose="020B0604020202020204" pitchFamily="34" charset="0"/>
                <a:cs typeface="Arial Narrow" panose="020B0604020202020204" pitchFamily="34" charset="0"/>
              </a:endParaRPr>
            </a:p>
          </p:txBody>
        </p:sp>
        <p:cxnSp>
          <p:nvCxnSpPr>
            <p:cNvPr id="55" name="Straight Connector 54">
              <a:extLst>
                <a:ext uri="{FF2B5EF4-FFF2-40B4-BE49-F238E27FC236}">
                  <a16:creationId xmlns:a16="http://schemas.microsoft.com/office/drawing/2014/main" id="{228AC0E5-A848-CC42-906C-A09407A91332}"/>
                </a:ext>
              </a:extLst>
            </p:cNvPr>
            <p:cNvCxnSpPr>
              <a:cxnSpLocks/>
            </p:cNvCxnSpPr>
            <p:nvPr/>
          </p:nvCxnSpPr>
          <p:spPr>
            <a:xfrm>
              <a:off x="7767687" y="2370557"/>
              <a:ext cx="0" cy="147037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B0CC94-9866-5747-A81A-172AE30BCB72}"/>
                </a:ext>
              </a:extLst>
            </p:cNvPr>
            <p:cNvSpPr/>
            <p:nvPr/>
          </p:nvSpPr>
          <p:spPr>
            <a:xfrm>
              <a:off x="7694866" y="1762411"/>
              <a:ext cx="2925801"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Characteristics of microwaves</a:t>
              </a:r>
              <a:endParaRPr lang="en-US" b="1" dirty="0"/>
            </a:p>
          </p:txBody>
        </p:sp>
      </p:grpSp>
      <p:sp>
        <p:nvSpPr>
          <p:cNvPr id="18" name="Rectangle 17">
            <a:extLst>
              <a:ext uri="{FF2B5EF4-FFF2-40B4-BE49-F238E27FC236}">
                <a16:creationId xmlns:a16="http://schemas.microsoft.com/office/drawing/2014/main" id="{E8DF8357-CA85-1E44-86C8-0600D81D7372}"/>
              </a:ext>
            </a:extLst>
          </p:cNvPr>
          <p:cNvSpPr/>
          <p:nvPr/>
        </p:nvSpPr>
        <p:spPr>
          <a:xfrm>
            <a:off x="2572019" y="2177427"/>
            <a:ext cx="3185223"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D4E4D02-D1D6-C340-A784-E4E138034DA2}"/>
              </a:ext>
            </a:extLst>
          </p:cNvPr>
          <p:cNvSpPr/>
          <p:nvPr/>
        </p:nvSpPr>
        <p:spPr>
          <a:xfrm>
            <a:off x="1395598" y="2164914"/>
            <a:ext cx="1034682"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E69C09C5-1AFB-A346-9DC5-3841BDCD997C}"/>
              </a:ext>
            </a:extLst>
          </p:cNvPr>
          <p:cNvGraphicFramePr>
            <a:graphicFrameLocks noGrp="1"/>
          </p:cNvGraphicFramePr>
          <p:nvPr>
            <p:extLst>
              <p:ext uri="{D42A27DB-BD31-4B8C-83A1-F6EECF244321}">
                <p14:modId xmlns:p14="http://schemas.microsoft.com/office/powerpoint/2010/main" val="1746520800"/>
              </p:ext>
            </p:extLst>
          </p:nvPr>
        </p:nvGraphicFramePr>
        <p:xfrm>
          <a:off x="8332545" y="4157012"/>
          <a:ext cx="2131912" cy="1817370"/>
        </p:xfrm>
        <a:graphic>
          <a:graphicData uri="http://schemas.openxmlformats.org/drawingml/2006/table">
            <a:tbl>
              <a:tblPr firstRow="1" firstCol="1" bandRow="1">
                <a:tableStyleId>{2D5ABB26-0587-4C30-8999-92F81FD0307C}</a:tableStyleId>
              </a:tblPr>
              <a:tblGrid>
                <a:gridCol w="1065956">
                  <a:extLst>
                    <a:ext uri="{9D8B030D-6E8A-4147-A177-3AD203B41FA5}">
                      <a16:colId xmlns:a16="http://schemas.microsoft.com/office/drawing/2014/main" val="2733170211"/>
                    </a:ext>
                  </a:extLst>
                </a:gridCol>
                <a:gridCol w="1065956">
                  <a:extLst>
                    <a:ext uri="{9D8B030D-6E8A-4147-A177-3AD203B41FA5}">
                      <a16:colId xmlns:a16="http://schemas.microsoft.com/office/drawing/2014/main" val="748537524"/>
                    </a:ext>
                  </a:extLst>
                </a:gridCol>
              </a:tblGrid>
              <a:tr h="0">
                <a:tc>
                  <a:txBody>
                    <a:bodyPr/>
                    <a:lstStyle/>
                    <a:p>
                      <a:pPr marL="0" marR="0" algn="ctr">
                        <a:spcBef>
                          <a:spcPts val="0"/>
                        </a:spcBef>
                        <a:spcAft>
                          <a:spcPts val="0"/>
                        </a:spcAft>
                      </a:pPr>
                      <a:r>
                        <a:rPr lang="en-US" sz="1200" b="1" dirty="0">
                          <a:effectLst/>
                        </a:rPr>
                        <a:t>Band</a:t>
                      </a:r>
                      <a:endParaRPr lang="en-US" sz="1200" b="1"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rPr>
                        <a:t>Freq. (GHz)</a:t>
                      </a:r>
                      <a:endParaRPr lang="en-US" sz="1200" b="1"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610929"/>
                  </a:ext>
                </a:extLst>
              </a:tr>
              <a:tr h="0">
                <a:tc>
                  <a:txBody>
                    <a:bodyPr/>
                    <a:lstStyle/>
                    <a:p>
                      <a:pPr marL="0" marR="0" algn="ctr">
                        <a:spcBef>
                          <a:spcPts val="0"/>
                        </a:spcBef>
                        <a:spcAft>
                          <a:spcPts val="0"/>
                        </a:spcAft>
                      </a:pPr>
                      <a:r>
                        <a:rPr lang="en-US" sz="1200" dirty="0">
                          <a:effectLst/>
                        </a:rPr>
                        <a:t>Ka</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200" dirty="0">
                          <a:effectLst/>
                        </a:rPr>
                        <a:t>40–27</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10421901"/>
                  </a:ext>
                </a:extLst>
              </a:tr>
              <a:tr h="0">
                <a:tc>
                  <a:txBody>
                    <a:bodyPr/>
                    <a:lstStyle/>
                    <a:p>
                      <a:pPr marL="0" marR="0" algn="ctr">
                        <a:spcBef>
                          <a:spcPts val="0"/>
                        </a:spcBef>
                        <a:spcAft>
                          <a:spcPts val="0"/>
                        </a:spcAft>
                      </a:pPr>
                      <a:r>
                        <a:rPr lang="en-US" sz="1200" dirty="0">
                          <a:effectLst/>
                        </a:rPr>
                        <a:t>K</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tc>
                  <a:txBody>
                    <a:bodyPr/>
                    <a:lstStyle/>
                    <a:p>
                      <a:pPr marL="0" marR="0" algn="ctr">
                        <a:spcBef>
                          <a:spcPts val="0"/>
                        </a:spcBef>
                        <a:spcAft>
                          <a:spcPts val="0"/>
                        </a:spcAft>
                      </a:pPr>
                      <a:r>
                        <a:rPr lang="en-US" sz="1200" dirty="0">
                          <a:effectLst/>
                        </a:rPr>
                        <a:t>27–18</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1138581910"/>
                  </a:ext>
                </a:extLst>
              </a:tr>
              <a:tr h="0">
                <a:tc>
                  <a:txBody>
                    <a:bodyPr/>
                    <a:lstStyle/>
                    <a:p>
                      <a:pPr marL="0" marR="0" algn="ctr">
                        <a:spcBef>
                          <a:spcPts val="0"/>
                        </a:spcBef>
                        <a:spcAft>
                          <a:spcPts val="0"/>
                        </a:spcAft>
                      </a:pPr>
                      <a:r>
                        <a:rPr lang="en-US" sz="1200" dirty="0">
                          <a:effectLst/>
                        </a:rPr>
                        <a:t>Ku</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tc>
                  <a:txBody>
                    <a:bodyPr/>
                    <a:lstStyle/>
                    <a:p>
                      <a:pPr marL="0" marR="0" algn="ctr">
                        <a:spcBef>
                          <a:spcPts val="0"/>
                        </a:spcBef>
                        <a:spcAft>
                          <a:spcPts val="0"/>
                        </a:spcAft>
                      </a:pPr>
                      <a:r>
                        <a:rPr lang="en-US" sz="1200" dirty="0">
                          <a:effectLst/>
                        </a:rPr>
                        <a:t>18–12</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2407880234"/>
                  </a:ext>
                </a:extLst>
              </a:tr>
              <a:tr h="0">
                <a:tc>
                  <a:txBody>
                    <a:bodyPr/>
                    <a:lstStyle/>
                    <a:p>
                      <a:pPr marL="0" marR="0" algn="ctr">
                        <a:spcBef>
                          <a:spcPts val="0"/>
                        </a:spcBef>
                        <a:spcAft>
                          <a:spcPts val="0"/>
                        </a:spcAft>
                      </a:pPr>
                      <a:r>
                        <a:rPr lang="en-US" sz="1200" dirty="0">
                          <a:effectLst/>
                        </a:rPr>
                        <a:t>X</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tc>
                  <a:txBody>
                    <a:bodyPr/>
                    <a:lstStyle/>
                    <a:p>
                      <a:pPr marL="0" marR="0" algn="ctr">
                        <a:spcBef>
                          <a:spcPts val="0"/>
                        </a:spcBef>
                        <a:spcAft>
                          <a:spcPts val="0"/>
                        </a:spcAft>
                      </a:pPr>
                      <a:r>
                        <a:rPr lang="en-US" sz="1200" dirty="0">
                          <a:effectLst/>
                        </a:rPr>
                        <a:t>12.5–8</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1837742502"/>
                  </a:ext>
                </a:extLst>
              </a:tr>
              <a:tr h="0">
                <a:tc>
                  <a:txBody>
                    <a:bodyPr/>
                    <a:lstStyle/>
                    <a:p>
                      <a:pPr marL="0" marR="0" algn="ctr">
                        <a:spcBef>
                          <a:spcPts val="0"/>
                        </a:spcBef>
                        <a:spcAft>
                          <a:spcPts val="0"/>
                        </a:spcAft>
                      </a:pPr>
                      <a:r>
                        <a:rPr lang="en-US" sz="1200" dirty="0">
                          <a:effectLst/>
                        </a:rPr>
                        <a:t>C</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tc>
                  <a:txBody>
                    <a:bodyPr/>
                    <a:lstStyle/>
                    <a:p>
                      <a:pPr marL="0" marR="0" algn="ctr">
                        <a:spcBef>
                          <a:spcPts val="0"/>
                        </a:spcBef>
                        <a:spcAft>
                          <a:spcPts val="0"/>
                        </a:spcAft>
                      </a:pPr>
                      <a:r>
                        <a:rPr lang="en-US" sz="1200" dirty="0">
                          <a:effectLst/>
                        </a:rPr>
                        <a:t>4–8</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420486978"/>
                  </a:ext>
                </a:extLst>
              </a:tr>
              <a:tr h="0">
                <a:tc>
                  <a:txBody>
                    <a:bodyPr/>
                    <a:lstStyle/>
                    <a:p>
                      <a:pPr marL="0" marR="0" algn="ctr">
                        <a:spcBef>
                          <a:spcPts val="0"/>
                        </a:spcBef>
                        <a:spcAft>
                          <a:spcPts val="0"/>
                        </a:spcAft>
                      </a:pPr>
                      <a:r>
                        <a:rPr lang="en-US" sz="1200" dirty="0">
                          <a:effectLst/>
                        </a:rPr>
                        <a:t>S</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tc>
                  <a:txBody>
                    <a:bodyPr/>
                    <a:lstStyle/>
                    <a:p>
                      <a:pPr marL="0" marR="0" algn="ctr">
                        <a:spcBef>
                          <a:spcPts val="0"/>
                        </a:spcBef>
                        <a:spcAft>
                          <a:spcPts val="0"/>
                        </a:spcAft>
                      </a:pPr>
                      <a:r>
                        <a:rPr lang="en-US" sz="1200" dirty="0">
                          <a:effectLst/>
                        </a:rPr>
                        <a:t>4–2</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2781472783"/>
                  </a:ext>
                </a:extLst>
              </a:tr>
              <a:tr h="0">
                <a:tc>
                  <a:txBody>
                    <a:bodyPr/>
                    <a:lstStyle/>
                    <a:p>
                      <a:pPr marL="0" marR="0" algn="ctr">
                        <a:spcBef>
                          <a:spcPts val="0"/>
                        </a:spcBef>
                        <a:spcAft>
                          <a:spcPts val="0"/>
                        </a:spcAft>
                      </a:pPr>
                      <a:r>
                        <a:rPr lang="en-US" sz="1200" dirty="0">
                          <a:effectLst/>
                        </a:rPr>
                        <a:t>L</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tc>
                  <a:txBody>
                    <a:bodyPr/>
                    <a:lstStyle/>
                    <a:p>
                      <a:pPr marL="0" marR="0" algn="ctr">
                        <a:spcBef>
                          <a:spcPts val="0"/>
                        </a:spcBef>
                        <a:spcAft>
                          <a:spcPts val="0"/>
                        </a:spcAft>
                      </a:pPr>
                      <a:r>
                        <a:rPr lang="en-US" sz="1200" dirty="0">
                          <a:effectLst/>
                        </a:rPr>
                        <a:t>2–1</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solidFill>
                      <a:schemeClr val="bg1">
                        <a:lumMod val="95000"/>
                      </a:schemeClr>
                    </a:solidFill>
                  </a:tcPr>
                </a:tc>
                <a:extLst>
                  <a:ext uri="{0D108BD9-81ED-4DB2-BD59-A6C34878D82A}">
                    <a16:rowId xmlns:a16="http://schemas.microsoft.com/office/drawing/2014/main" val="3598025971"/>
                  </a:ext>
                </a:extLst>
              </a:tr>
              <a:tr h="0">
                <a:tc>
                  <a:txBody>
                    <a:bodyPr/>
                    <a:lstStyle/>
                    <a:p>
                      <a:pPr marL="0" marR="0" algn="ctr">
                        <a:spcBef>
                          <a:spcPts val="0"/>
                        </a:spcBef>
                        <a:spcAft>
                          <a:spcPts val="0"/>
                        </a:spcAft>
                      </a:pPr>
                      <a:r>
                        <a:rPr lang="en-US" sz="1200" dirty="0">
                          <a:effectLst/>
                        </a:rPr>
                        <a:t>P</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200" dirty="0">
                          <a:effectLst/>
                        </a:rPr>
                        <a:t>1–0.3</a:t>
                      </a:r>
                      <a:endParaRPr lang="en-US" sz="12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9525" marR="9525" marT="9525" marB="9525" anchor="ct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03151677"/>
                  </a:ext>
                </a:extLst>
              </a:tr>
            </a:tbl>
          </a:graphicData>
        </a:graphic>
      </p:graphicFrame>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9308802"/>
      </p:ext>
    </p:extLst>
  </p:cSld>
  <p:clrMapOvr>
    <a:masterClrMapping/>
  </p:clrMapOvr>
  <mc:AlternateContent xmlns:mc="http://schemas.openxmlformats.org/markup-compatibility/2006" xmlns:p14="http://schemas.microsoft.com/office/powerpoint/2010/main">
    <mc:Choice Requires="p14">
      <p:transition spd="slow" p14:dur="2000" advTm="25808"/>
    </mc:Choice>
    <mc:Fallback xmlns="">
      <p:transition spd="slow" advTm="2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9B87-220C-B343-A8B8-49D66D21E954}"/>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Blended products give improved temporal and spatial coverage</a:t>
            </a:r>
          </a:p>
        </p:txBody>
      </p:sp>
      <p:sp>
        <p:nvSpPr>
          <p:cNvPr id="3" name="Slide Number Placeholder 2">
            <a:extLst>
              <a:ext uri="{FF2B5EF4-FFF2-40B4-BE49-F238E27FC236}">
                <a16:creationId xmlns:a16="http://schemas.microsoft.com/office/drawing/2014/main" id="{405A72F0-0EF5-1245-8098-895B9D1CC09B}"/>
              </a:ext>
            </a:extLst>
          </p:cNvPr>
          <p:cNvSpPr>
            <a:spLocks noGrp="1"/>
          </p:cNvSpPr>
          <p:nvPr>
            <p:ph type="sldNum" sz="quarter" idx="12"/>
          </p:nvPr>
        </p:nvSpPr>
        <p:spPr/>
        <p:txBody>
          <a:bodyPr/>
          <a:lstStyle/>
          <a:p>
            <a:fld id="{4F6F23CF-7BCB-1C46-9584-7002207BC3BE}" type="slidenum">
              <a:rPr lang="en-US" smtClean="0"/>
              <a:pPr/>
              <a:t>30</a:t>
            </a:fld>
            <a:endParaRPr lang="en-US" dirty="0"/>
          </a:p>
        </p:txBody>
      </p:sp>
      <p:pic>
        <p:nvPicPr>
          <p:cNvPr id="5" name="Picture 4">
            <a:extLst>
              <a:ext uri="{FF2B5EF4-FFF2-40B4-BE49-F238E27FC236}">
                <a16:creationId xmlns:a16="http://schemas.microsoft.com/office/drawing/2014/main" id="{0F0C94E9-922C-AE44-A62F-E5CF5030EF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458"/>
          <a:stretch/>
        </p:blipFill>
        <p:spPr>
          <a:xfrm>
            <a:off x="7002290" y="3982092"/>
            <a:ext cx="4309424" cy="2214104"/>
          </a:xfrm>
          <a:prstGeom prst="rect">
            <a:avLst/>
          </a:prstGeom>
          <a:solidFill>
            <a:schemeClr val="bg1"/>
          </a:solidFill>
        </p:spPr>
      </p:pic>
      <p:sp>
        <p:nvSpPr>
          <p:cNvPr id="9" name="Rectangle 8">
            <a:extLst>
              <a:ext uri="{FF2B5EF4-FFF2-40B4-BE49-F238E27FC236}">
                <a16:creationId xmlns:a16="http://schemas.microsoft.com/office/drawing/2014/main" id="{11D92F27-DC06-6C42-9057-9DE7E8C0C86B}"/>
              </a:ext>
            </a:extLst>
          </p:cNvPr>
          <p:cNvSpPr/>
          <p:nvPr/>
        </p:nvSpPr>
        <p:spPr>
          <a:xfrm>
            <a:off x="5268293" y="1216709"/>
            <a:ext cx="4969215" cy="707886"/>
          </a:xfrm>
          <a:prstGeom prst="rect">
            <a:avLst/>
          </a:prstGeom>
        </p:spPr>
        <p:txBody>
          <a:bodyPr wrap="square">
            <a:spAutoFit/>
          </a:bodyPr>
          <a:lstStyle/>
          <a:p>
            <a:r>
              <a:rPr lang="en-US" sz="2000" b="1" dirty="0">
                <a:latin typeface="Arial Narrow" panose="020B0606020202030204" pitchFamily="34" charset="0"/>
                <a:cs typeface="Lucida Grande"/>
              </a:rPr>
              <a:t>Four sensor products extend the </a:t>
            </a:r>
            <a:br>
              <a:rPr lang="en-US" sz="2000" b="1" dirty="0">
                <a:latin typeface="Arial Narrow" panose="020B0606020202030204" pitchFamily="34" charset="0"/>
                <a:cs typeface="Lucida Grande"/>
              </a:rPr>
            </a:br>
            <a:r>
              <a:rPr lang="en-US" sz="2000" b="1" dirty="0">
                <a:latin typeface="Arial Narrow" panose="020B0606020202030204" pitchFamily="34" charset="0"/>
                <a:cs typeface="Lucida Grande"/>
              </a:rPr>
              <a:t>mean sea level timeseries back to 1993</a:t>
            </a:r>
            <a:endParaRPr lang="en-US" sz="2000" dirty="0">
              <a:latin typeface="Arial Narrow" panose="020B0606020202030204" pitchFamily="34" charset="0"/>
            </a:endParaRPr>
          </a:p>
        </p:txBody>
      </p:sp>
      <p:pic>
        <p:nvPicPr>
          <p:cNvPr id="10" name="Picture 9">
            <a:extLst>
              <a:ext uri="{FF2B5EF4-FFF2-40B4-BE49-F238E27FC236}">
                <a16:creationId xmlns:a16="http://schemas.microsoft.com/office/drawing/2014/main" id="{3FCDCF7C-EC39-654B-800D-B44B13E8416D}"/>
              </a:ext>
            </a:extLst>
          </p:cNvPr>
          <p:cNvPicPr>
            <a:picLocks noChangeAspect="1"/>
          </p:cNvPicPr>
          <p:nvPr/>
        </p:nvPicPr>
        <p:blipFill>
          <a:blip r:embed="rId6"/>
          <a:stretch>
            <a:fillRect/>
          </a:stretch>
        </p:blipFill>
        <p:spPr>
          <a:xfrm>
            <a:off x="1068806" y="1171739"/>
            <a:ext cx="3830920" cy="2650754"/>
          </a:xfrm>
          <a:prstGeom prst="rect">
            <a:avLst/>
          </a:prstGeom>
        </p:spPr>
      </p:pic>
      <p:sp>
        <p:nvSpPr>
          <p:cNvPr id="8" name="Rectangle 7">
            <a:extLst>
              <a:ext uri="{FF2B5EF4-FFF2-40B4-BE49-F238E27FC236}">
                <a16:creationId xmlns:a16="http://schemas.microsoft.com/office/drawing/2014/main" id="{F4323C01-D5B6-A94F-AEED-8958136532CA}"/>
              </a:ext>
            </a:extLst>
          </p:cNvPr>
          <p:cNvSpPr/>
          <p:nvPr/>
        </p:nvSpPr>
        <p:spPr>
          <a:xfrm>
            <a:off x="1390872" y="3544261"/>
            <a:ext cx="3508853" cy="199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27F77D2-0C10-F34B-918D-0E7E1349B0BF}"/>
              </a:ext>
            </a:extLst>
          </p:cNvPr>
          <p:cNvSpPr/>
          <p:nvPr/>
        </p:nvSpPr>
        <p:spPr>
          <a:xfrm>
            <a:off x="1355785" y="4469204"/>
            <a:ext cx="5558941" cy="707886"/>
          </a:xfrm>
          <a:prstGeom prst="rect">
            <a:avLst/>
          </a:prstGeom>
        </p:spPr>
        <p:txBody>
          <a:bodyPr wrap="square">
            <a:spAutoFit/>
          </a:bodyPr>
          <a:lstStyle/>
          <a:p>
            <a:pPr algn="r"/>
            <a:r>
              <a:rPr lang="en-US" sz="2000" b="1" dirty="0">
                <a:latin typeface="Arial Narrow" panose="020B0606020202030204" pitchFamily="34" charset="0"/>
                <a:cs typeface="Lucida Grande"/>
              </a:rPr>
              <a:t>Combining data from five sensors </a:t>
            </a:r>
          </a:p>
          <a:p>
            <a:pPr algn="r"/>
            <a:r>
              <a:rPr lang="en-US" sz="2000" b="1" dirty="0">
                <a:latin typeface="Arial Narrow" panose="020B0606020202030204" pitchFamily="34" charset="0"/>
                <a:cs typeface="Lucida Grande"/>
              </a:rPr>
              <a:t>improves daily spatial coverage</a:t>
            </a:r>
            <a:endParaRPr lang="en-US" sz="2000" dirty="0">
              <a:latin typeface="Arial Narrow" panose="020B0606020202030204" pitchFamily="34" charset="0"/>
            </a:endParaRPr>
          </a:p>
        </p:txBody>
      </p:sp>
      <p:grpSp>
        <p:nvGrpSpPr>
          <p:cNvPr id="17" name="Group 16">
            <a:extLst>
              <a:ext uri="{FF2B5EF4-FFF2-40B4-BE49-F238E27FC236}">
                <a16:creationId xmlns:a16="http://schemas.microsoft.com/office/drawing/2014/main" id="{71EA0A19-3F24-ED4C-A5F2-9230EA56FA0B}"/>
              </a:ext>
            </a:extLst>
          </p:cNvPr>
          <p:cNvGrpSpPr/>
          <p:nvPr/>
        </p:nvGrpSpPr>
        <p:grpSpPr>
          <a:xfrm>
            <a:off x="5275124" y="1938753"/>
            <a:ext cx="5394024" cy="784751"/>
            <a:chOff x="1601917" y="4701604"/>
            <a:chExt cx="5394024" cy="784751"/>
          </a:xfrm>
        </p:grpSpPr>
        <p:sp>
          <p:nvSpPr>
            <p:cNvPr id="11" name="TextBox 10">
              <a:extLst>
                <a:ext uri="{FF2B5EF4-FFF2-40B4-BE49-F238E27FC236}">
                  <a16:creationId xmlns:a16="http://schemas.microsoft.com/office/drawing/2014/main" id="{0948F628-2FE4-3244-A3C9-2A950B73303F}"/>
                </a:ext>
              </a:extLst>
            </p:cNvPr>
            <p:cNvSpPr txBox="1"/>
            <p:nvPr/>
          </p:nvSpPr>
          <p:spPr>
            <a:xfrm>
              <a:off x="1601917" y="4701604"/>
              <a:ext cx="5394024" cy="784751"/>
            </a:xfrm>
            <a:prstGeom prst="rect">
              <a:avLst/>
            </a:prstGeom>
            <a:noFill/>
          </p:spPr>
          <p:txBody>
            <a:bodyPr wrap="square" lIns="91363" tIns="45681" rIns="91363" bIns="45681" rtlCol="0">
              <a:spAutoFit/>
            </a:bodyPr>
            <a:lstStyle/>
            <a:p>
              <a:pPr>
                <a:spcAft>
                  <a:spcPts val="600"/>
                </a:spcAft>
              </a:pPr>
              <a:r>
                <a:rPr lang="en-US" sz="2000" b="1" dirty="0">
                  <a:solidFill>
                    <a:schemeClr val="accent1">
                      <a:lumMod val="50000"/>
                    </a:schemeClr>
                  </a:solidFill>
                  <a:cs typeface="Helvetica"/>
                </a:rPr>
                <a:t>Satellites</a:t>
              </a:r>
            </a:p>
            <a:p>
              <a:r>
                <a:rPr lang="en-US" sz="2000" b="1" dirty="0">
                  <a:solidFill>
                    <a:srgbClr val="FF95B7"/>
                  </a:solidFill>
                  <a:cs typeface="Helvetica"/>
                </a:rPr>
                <a:t>TOPEX    </a:t>
              </a:r>
              <a:r>
                <a:rPr lang="en-US" sz="2000" b="1" dirty="0">
                  <a:solidFill>
                    <a:schemeClr val="accent4"/>
                  </a:solidFill>
                  <a:cs typeface="Helvetica"/>
                </a:rPr>
                <a:t>Jason-2     </a:t>
              </a:r>
              <a:r>
                <a:rPr lang="en-US" sz="2000" b="1" dirty="0">
                  <a:solidFill>
                    <a:schemeClr val="accent5">
                      <a:lumMod val="75000"/>
                    </a:schemeClr>
                  </a:solidFill>
                  <a:cs typeface="Helvetica"/>
                </a:rPr>
                <a:t>Jason-1</a:t>
              </a:r>
              <a:r>
                <a:rPr lang="en-US" sz="2000" b="1" dirty="0">
                  <a:solidFill>
                    <a:srgbClr val="0000FF"/>
                  </a:solidFill>
                  <a:cs typeface="Helvetica"/>
                </a:rPr>
                <a:t>    </a:t>
              </a:r>
              <a:r>
                <a:rPr lang="en-US" sz="2000" b="1" dirty="0">
                  <a:solidFill>
                    <a:schemeClr val="accent6">
                      <a:lumMod val="75000"/>
                    </a:schemeClr>
                  </a:solidFill>
                  <a:cs typeface="Helvetica"/>
                </a:rPr>
                <a:t>Jason-3</a:t>
              </a:r>
            </a:p>
          </p:txBody>
        </p:sp>
        <p:cxnSp>
          <p:nvCxnSpPr>
            <p:cNvPr id="13" name="Straight Connector 12">
              <a:extLst>
                <a:ext uri="{FF2B5EF4-FFF2-40B4-BE49-F238E27FC236}">
                  <a16:creationId xmlns:a16="http://schemas.microsoft.com/office/drawing/2014/main" id="{91EBFC35-BC6A-A84F-81E2-F3959CCB7863}"/>
                </a:ext>
              </a:extLst>
            </p:cNvPr>
            <p:cNvCxnSpPr>
              <a:cxnSpLocks/>
            </p:cNvCxnSpPr>
            <p:nvPr/>
          </p:nvCxnSpPr>
          <p:spPr>
            <a:xfrm>
              <a:off x="1711841" y="5039833"/>
              <a:ext cx="4673352"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9F7BF6A-CC53-A648-BFCE-6E5A85AE1F31}"/>
              </a:ext>
            </a:extLst>
          </p:cNvPr>
          <p:cNvGrpSpPr/>
          <p:nvPr/>
        </p:nvGrpSpPr>
        <p:grpSpPr>
          <a:xfrm>
            <a:off x="3039236" y="5161743"/>
            <a:ext cx="3780664" cy="1092528"/>
            <a:chOff x="9120248" y="4712542"/>
            <a:chExt cx="3780664" cy="1092528"/>
          </a:xfrm>
        </p:grpSpPr>
        <p:sp>
          <p:nvSpPr>
            <p:cNvPr id="6" name="TextBox 5">
              <a:extLst>
                <a:ext uri="{FF2B5EF4-FFF2-40B4-BE49-F238E27FC236}">
                  <a16:creationId xmlns:a16="http://schemas.microsoft.com/office/drawing/2014/main" id="{C9E2CCE6-9D51-7A42-9178-3B4507A547EA}"/>
                </a:ext>
              </a:extLst>
            </p:cNvPr>
            <p:cNvSpPr txBox="1"/>
            <p:nvPr/>
          </p:nvSpPr>
          <p:spPr>
            <a:xfrm>
              <a:off x="9120248" y="4712542"/>
              <a:ext cx="3780664" cy="1092528"/>
            </a:xfrm>
            <a:prstGeom prst="rect">
              <a:avLst/>
            </a:prstGeom>
            <a:noFill/>
          </p:spPr>
          <p:txBody>
            <a:bodyPr wrap="square" lIns="91363" tIns="45681" rIns="91363" bIns="45681" rtlCol="0">
              <a:spAutoFit/>
            </a:bodyPr>
            <a:lstStyle/>
            <a:p>
              <a:pPr>
                <a:spcAft>
                  <a:spcPts val="600"/>
                </a:spcAft>
              </a:pPr>
              <a:r>
                <a:rPr lang="en-US" sz="2000" b="1" dirty="0">
                  <a:solidFill>
                    <a:schemeClr val="accent1">
                      <a:lumMod val="50000"/>
                    </a:schemeClr>
                  </a:solidFill>
                  <a:cs typeface="Helvetica"/>
                </a:rPr>
                <a:t>Satellites</a:t>
              </a:r>
              <a:endParaRPr lang="en-US" sz="2000" b="1" dirty="0">
                <a:solidFill>
                  <a:srgbClr val="0000FF"/>
                </a:solidFill>
                <a:cs typeface="Helvetica"/>
              </a:endParaRPr>
            </a:p>
            <a:p>
              <a:r>
                <a:rPr lang="en-US" sz="2000" b="1" dirty="0">
                  <a:solidFill>
                    <a:srgbClr val="0000FF"/>
                  </a:solidFill>
                  <a:cs typeface="Helvetica"/>
                </a:rPr>
                <a:t>Jason-2    </a:t>
              </a:r>
              <a:r>
                <a:rPr lang="en-US" sz="2000" b="1" dirty="0">
                  <a:solidFill>
                    <a:srgbClr val="00FF00"/>
                  </a:solidFill>
                  <a:cs typeface="Helvetica"/>
                </a:rPr>
                <a:t>AltiKa    </a:t>
              </a:r>
              <a:r>
                <a:rPr lang="en-US" sz="2000" b="1" dirty="0">
                  <a:solidFill>
                    <a:schemeClr val="accent1">
                      <a:lumMod val="40000"/>
                      <a:lumOff val="60000"/>
                    </a:schemeClr>
                  </a:solidFill>
                  <a:cs typeface="Helvetica"/>
                </a:rPr>
                <a:t>Jason-3    </a:t>
              </a:r>
            </a:p>
            <a:p>
              <a:r>
                <a:rPr lang="en-US" sz="2000" b="1" dirty="0">
                  <a:solidFill>
                    <a:srgbClr val="FF91E1"/>
                  </a:solidFill>
                  <a:cs typeface="Helvetica"/>
                </a:rPr>
                <a:t>Cryosat-2</a:t>
              </a:r>
              <a:r>
                <a:rPr lang="en-US" sz="2000" b="1" dirty="0">
                  <a:solidFill>
                    <a:schemeClr val="accent1">
                      <a:lumMod val="40000"/>
                      <a:lumOff val="60000"/>
                    </a:schemeClr>
                  </a:solidFill>
                  <a:cs typeface="Helvetica"/>
                </a:rPr>
                <a:t>   </a:t>
              </a:r>
              <a:r>
                <a:rPr lang="en-US" sz="2000" b="1" dirty="0">
                  <a:solidFill>
                    <a:srgbClr val="FF0000"/>
                  </a:solidFill>
                  <a:cs typeface="Helvetica"/>
                </a:rPr>
                <a:t>Sentinel-3A</a:t>
              </a:r>
              <a:endParaRPr lang="en-US" sz="2000" b="1" dirty="0">
                <a:cs typeface="Helvetica"/>
              </a:endParaRPr>
            </a:p>
          </p:txBody>
        </p:sp>
        <p:cxnSp>
          <p:nvCxnSpPr>
            <p:cNvPr id="15" name="Straight Connector 14">
              <a:extLst>
                <a:ext uri="{FF2B5EF4-FFF2-40B4-BE49-F238E27FC236}">
                  <a16:creationId xmlns:a16="http://schemas.microsoft.com/office/drawing/2014/main" id="{41D0F89C-D21F-C041-9D74-29A8C82E0003}"/>
                </a:ext>
              </a:extLst>
            </p:cNvPr>
            <p:cNvCxnSpPr>
              <a:cxnSpLocks/>
            </p:cNvCxnSpPr>
            <p:nvPr/>
          </p:nvCxnSpPr>
          <p:spPr>
            <a:xfrm>
              <a:off x="9120249" y="5064643"/>
              <a:ext cx="3780663"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6A1F5A1-8C19-E440-88C1-3B1D23884190}"/>
              </a:ext>
            </a:extLst>
          </p:cNvPr>
          <p:cNvSpPr txBox="1"/>
          <p:nvPr/>
        </p:nvSpPr>
        <p:spPr>
          <a:xfrm>
            <a:off x="1656170" y="3465998"/>
            <a:ext cx="511679" cy="307777"/>
          </a:xfrm>
          <a:prstGeom prst="rect">
            <a:avLst/>
          </a:prstGeom>
          <a:noFill/>
        </p:spPr>
        <p:txBody>
          <a:bodyPr wrap="none" rtlCol="0">
            <a:spAutoFit/>
          </a:bodyPr>
          <a:lstStyle/>
          <a:p>
            <a:r>
              <a:rPr lang="en-US" sz="1400" b="1" dirty="0">
                <a:latin typeface="Arial Narrow" panose="020B0604020202020204" pitchFamily="34" charset="0"/>
                <a:cs typeface="Arial Narrow" panose="020B0604020202020204" pitchFamily="34" charset="0"/>
              </a:rPr>
              <a:t>1995</a:t>
            </a:r>
          </a:p>
        </p:txBody>
      </p:sp>
      <p:sp>
        <p:nvSpPr>
          <p:cNvPr id="19" name="TextBox 18">
            <a:extLst>
              <a:ext uri="{FF2B5EF4-FFF2-40B4-BE49-F238E27FC236}">
                <a16:creationId xmlns:a16="http://schemas.microsoft.com/office/drawing/2014/main" id="{6D89D2B8-7BD7-7347-9B31-67BE1A40B30C}"/>
              </a:ext>
            </a:extLst>
          </p:cNvPr>
          <p:cNvSpPr txBox="1"/>
          <p:nvPr/>
        </p:nvSpPr>
        <p:spPr>
          <a:xfrm>
            <a:off x="2261889" y="3465998"/>
            <a:ext cx="511679" cy="307777"/>
          </a:xfrm>
          <a:prstGeom prst="rect">
            <a:avLst/>
          </a:prstGeom>
          <a:noFill/>
        </p:spPr>
        <p:txBody>
          <a:bodyPr wrap="none" rtlCol="0">
            <a:spAutoFit/>
          </a:bodyPr>
          <a:lstStyle/>
          <a:p>
            <a:r>
              <a:rPr lang="en-US" sz="1400" b="1" dirty="0">
                <a:latin typeface="Arial Narrow" panose="020B0604020202020204" pitchFamily="34" charset="0"/>
                <a:cs typeface="Arial Narrow" panose="020B0604020202020204" pitchFamily="34" charset="0"/>
              </a:rPr>
              <a:t>2000</a:t>
            </a:r>
          </a:p>
        </p:txBody>
      </p:sp>
      <p:sp>
        <p:nvSpPr>
          <p:cNvPr id="20" name="TextBox 19">
            <a:extLst>
              <a:ext uri="{FF2B5EF4-FFF2-40B4-BE49-F238E27FC236}">
                <a16:creationId xmlns:a16="http://schemas.microsoft.com/office/drawing/2014/main" id="{D34674F9-58C6-364E-BBB9-A65A232A7C23}"/>
              </a:ext>
            </a:extLst>
          </p:cNvPr>
          <p:cNvSpPr txBox="1"/>
          <p:nvPr/>
        </p:nvSpPr>
        <p:spPr>
          <a:xfrm>
            <a:off x="2852618" y="3465998"/>
            <a:ext cx="511679" cy="307777"/>
          </a:xfrm>
          <a:prstGeom prst="rect">
            <a:avLst/>
          </a:prstGeom>
          <a:noFill/>
        </p:spPr>
        <p:txBody>
          <a:bodyPr wrap="none" rtlCol="0">
            <a:spAutoFit/>
          </a:bodyPr>
          <a:lstStyle/>
          <a:p>
            <a:r>
              <a:rPr lang="en-US" sz="1400" b="1" dirty="0">
                <a:latin typeface="Arial Narrow" panose="020B0604020202020204" pitchFamily="34" charset="0"/>
                <a:cs typeface="Arial Narrow" panose="020B0604020202020204" pitchFamily="34" charset="0"/>
              </a:rPr>
              <a:t>2005</a:t>
            </a:r>
          </a:p>
        </p:txBody>
      </p:sp>
      <p:sp>
        <p:nvSpPr>
          <p:cNvPr id="21" name="TextBox 20">
            <a:extLst>
              <a:ext uri="{FF2B5EF4-FFF2-40B4-BE49-F238E27FC236}">
                <a16:creationId xmlns:a16="http://schemas.microsoft.com/office/drawing/2014/main" id="{2DF87494-DD49-AB4D-B0E6-88534147AEA2}"/>
              </a:ext>
            </a:extLst>
          </p:cNvPr>
          <p:cNvSpPr txBox="1"/>
          <p:nvPr/>
        </p:nvSpPr>
        <p:spPr>
          <a:xfrm>
            <a:off x="3458337" y="3465998"/>
            <a:ext cx="511679" cy="307777"/>
          </a:xfrm>
          <a:prstGeom prst="rect">
            <a:avLst/>
          </a:prstGeom>
          <a:noFill/>
        </p:spPr>
        <p:txBody>
          <a:bodyPr wrap="none" rtlCol="0">
            <a:spAutoFit/>
          </a:bodyPr>
          <a:lstStyle/>
          <a:p>
            <a:r>
              <a:rPr lang="en-US" sz="1400" b="1" dirty="0">
                <a:latin typeface="Arial Narrow" panose="020B0604020202020204" pitchFamily="34" charset="0"/>
                <a:cs typeface="Arial Narrow" panose="020B0604020202020204" pitchFamily="34" charset="0"/>
              </a:rPr>
              <a:t>2010</a:t>
            </a:r>
          </a:p>
        </p:txBody>
      </p:sp>
      <p:sp>
        <p:nvSpPr>
          <p:cNvPr id="22" name="TextBox 21">
            <a:extLst>
              <a:ext uri="{FF2B5EF4-FFF2-40B4-BE49-F238E27FC236}">
                <a16:creationId xmlns:a16="http://schemas.microsoft.com/office/drawing/2014/main" id="{D49CC640-80BB-C849-92D2-FAA82BEF54B5}"/>
              </a:ext>
            </a:extLst>
          </p:cNvPr>
          <p:cNvSpPr txBox="1"/>
          <p:nvPr/>
        </p:nvSpPr>
        <p:spPr>
          <a:xfrm>
            <a:off x="4064056" y="3465998"/>
            <a:ext cx="511679" cy="307777"/>
          </a:xfrm>
          <a:prstGeom prst="rect">
            <a:avLst/>
          </a:prstGeom>
          <a:noFill/>
        </p:spPr>
        <p:txBody>
          <a:bodyPr wrap="none" rtlCol="0">
            <a:spAutoFit/>
          </a:bodyPr>
          <a:lstStyle/>
          <a:p>
            <a:r>
              <a:rPr lang="en-US" sz="1400" b="1" dirty="0">
                <a:latin typeface="Arial Narrow" panose="020B0604020202020204" pitchFamily="34" charset="0"/>
                <a:cs typeface="Arial Narrow" panose="020B0604020202020204" pitchFamily="34" charset="0"/>
              </a:rPr>
              <a:t>2015</a:t>
            </a:r>
          </a:p>
        </p:txBody>
      </p:sp>
      <p:sp>
        <p:nvSpPr>
          <p:cNvPr id="23" name="TextBox 22">
            <a:extLst>
              <a:ext uri="{FF2B5EF4-FFF2-40B4-BE49-F238E27FC236}">
                <a16:creationId xmlns:a16="http://schemas.microsoft.com/office/drawing/2014/main" id="{9271B215-5DC8-F74D-ACF3-EB4743FC1FBE}"/>
              </a:ext>
            </a:extLst>
          </p:cNvPr>
          <p:cNvSpPr txBox="1"/>
          <p:nvPr/>
        </p:nvSpPr>
        <p:spPr>
          <a:xfrm rot="16200000">
            <a:off x="348509" y="2255447"/>
            <a:ext cx="1686680" cy="307777"/>
          </a:xfrm>
          <a:prstGeom prst="rect">
            <a:avLst/>
          </a:prstGeom>
          <a:solidFill>
            <a:schemeClr val="bg1"/>
          </a:solidFill>
        </p:spPr>
        <p:txBody>
          <a:bodyPr wrap="none" rtlCol="0">
            <a:spAutoFit/>
          </a:bodyPr>
          <a:lstStyle/>
          <a:p>
            <a:r>
              <a:rPr lang="en-US" sz="1400" b="1" dirty="0">
                <a:latin typeface="Arial Narrow" panose="020B0604020202020204" pitchFamily="34" charset="0"/>
                <a:cs typeface="Arial Narrow" panose="020B0604020202020204" pitchFamily="34" charset="0"/>
              </a:rPr>
              <a:t>Mean Sea Level (mm)</a:t>
            </a:r>
          </a:p>
        </p:txBody>
      </p:sp>
      <p:sp>
        <p:nvSpPr>
          <p:cNvPr id="14" name="Rectangle 13">
            <a:extLst>
              <a:ext uri="{FF2B5EF4-FFF2-40B4-BE49-F238E27FC236}">
                <a16:creationId xmlns:a16="http://schemas.microsoft.com/office/drawing/2014/main" id="{71964D93-F57B-DE4E-9E51-274EED504810}"/>
              </a:ext>
            </a:extLst>
          </p:cNvPr>
          <p:cNvSpPr/>
          <p:nvPr/>
        </p:nvSpPr>
        <p:spPr>
          <a:xfrm>
            <a:off x="10758599" y="5841517"/>
            <a:ext cx="925253" cy="369332"/>
          </a:xfrm>
          <a:prstGeom prst="rect">
            <a:avLst/>
          </a:prstGeom>
        </p:spPr>
        <p:txBody>
          <a:bodyPr wrap="none">
            <a:spAutoFit/>
          </a:bodyPr>
          <a:lstStyle/>
          <a:p>
            <a:r>
              <a:rPr lang="en-US" dirty="0">
                <a:latin typeface="Arial Narrow" panose="020B0604020202020204" pitchFamily="34" charset="0"/>
                <a:cs typeface="Arial Narrow" panose="020B0604020202020204" pitchFamily="34" charset="0"/>
              </a:rPr>
              <a:t>8/1/2018</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3728785"/>
      </p:ext>
    </p:extLst>
  </p:cSld>
  <p:clrMapOvr>
    <a:masterClrMapping/>
  </p:clrMapOvr>
  <mc:AlternateContent xmlns:mc="http://schemas.openxmlformats.org/markup-compatibility/2006" xmlns:p14="http://schemas.microsoft.com/office/powerpoint/2010/main">
    <mc:Choice Requires="p14">
      <p:transition spd="slow" p14:dur="2000" advTm="26877"/>
    </mc:Choice>
    <mc:Fallback xmlns="">
      <p:transition spd="slow" advTm="2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DB89-DA27-B74A-8C27-F2D055F4687E}"/>
              </a:ext>
            </a:extLst>
          </p:cNvPr>
          <p:cNvSpPr>
            <a:spLocks noGrp="1"/>
          </p:cNvSpPr>
          <p:nvPr>
            <p:ph type="title"/>
          </p:nvPr>
        </p:nvSpPr>
        <p:spPr/>
        <p:txBody>
          <a:bodyPr/>
          <a:lstStyle/>
          <a:p>
            <a:r>
              <a:rPr lang="en-US" dirty="0"/>
              <a:t>Review of SSS, Surface Winds, and SSH</a:t>
            </a:r>
          </a:p>
        </p:txBody>
      </p:sp>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12"/>
          </p:nvPr>
        </p:nvSpPr>
        <p:spPr/>
        <p:txBody>
          <a:bodyPr/>
          <a:lstStyle/>
          <a:p>
            <a:fld id="{4F6F23CF-7BCB-1C46-9584-7002207BC3BE}" type="slidenum">
              <a:rPr lang="en-US" smtClean="0"/>
              <a:pPr/>
              <a:t>31</a:t>
            </a:fld>
            <a:endParaRPr lang="en-US" dirty="0"/>
          </a:p>
        </p:txBody>
      </p:sp>
      <p:sp>
        <p:nvSpPr>
          <p:cNvPr id="5" name="TextBox 4">
            <a:extLst>
              <a:ext uri="{FF2B5EF4-FFF2-40B4-BE49-F238E27FC236}">
                <a16:creationId xmlns:a16="http://schemas.microsoft.com/office/drawing/2014/main" id="{B39B67D8-B4FA-7747-B8B3-3284F9EE89BB}"/>
              </a:ext>
            </a:extLst>
          </p:cNvPr>
          <p:cNvSpPr txBox="1"/>
          <p:nvPr/>
        </p:nvSpPr>
        <p:spPr>
          <a:xfrm>
            <a:off x="674594" y="1368613"/>
            <a:ext cx="5096011" cy="4382931"/>
          </a:xfrm>
          <a:prstGeom prst="rect">
            <a:avLst/>
          </a:prstGeom>
          <a:noFill/>
        </p:spPr>
        <p:txBody>
          <a:bodyPr wrap="square" rtlCol="0">
            <a:spAutoFit/>
          </a:bodyPr>
          <a:lstStyle/>
          <a:p>
            <a:pPr>
              <a:lnSpc>
                <a:spcPct val="120000"/>
              </a:lnSpc>
            </a:pPr>
            <a:r>
              <a:rPr lang="en-US" b="1" dirty="0">
                <a:latin typeface="Arial" panose="020B0604020202020204" pitchFamily="34" charset="0"/>
                <a:cs typeface="Arial" panose="020B0604020202020204" pitchFamily="34" charset="0"/>
              </a:rPr>
              <a:t>Characteristics of microwave measurements</a:t>
            </a:r>
          </a:p>
          <a:p>
            <a:pPr>
              <a:lnSpc>
                <a:spcPct val="120000"/>
              </a:lnSpc>
            </a:pP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Measured with passive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active microwave sensors</a:t>
            </a:r>
          </a:p>
          <a:p>
            <a:pPr lvl="1">
              <a:lnSpc>
                <a:spcPct val="120000"/>
              </a:lnSpc>
            </a:pP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Measurements are taken day and night,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in nearly all-weather conditions</a:t>
            </a:r>
          </a:p>
          <a:p>
            <a:pPr lvl="1">
              <a:lnSpc>
                <a:spcPct val="120000"/>
              </a:lnSpc>
            </a:pP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Spatial resolution (~ 25km) is lower that visible and infrared. </a:t>
            </a:r>
          </a:p>
          <a:p>
            <a:pPr lvl="1">
              <a:lnSpc>
                <a:spcPct val="120000"/>
              </a:lnSpc>
            </a:pP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Passive sensors cannot measure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close to the coast</a:t>
            </a:r>
          </a:p>
        </p:txBody>
      </p:sp>
      <p:sp>
        <p:nvSpPr>
          <p:cNvPr id="6" name="TextBox 5">
            <a:extLst>
              <a:ext uri="{FF2B5EF4-FFF2-40B4-BE49-F238E27FC236}">
                <a16:creationId xmlns:a16="http://schemas.microsoft.com/office/drawing/2014/main" id="{944F6414-C4E7-1742-AD90-87EE7D38BD26}"/>
              </a:ext>
            </a:extLst>
          </p:cNvPr>
          <p:cNvSpPr txBox="1"/>
          <p:nvPr/>
        </p:nvSpPr>
        <p:spPr>
          <a:xfrm>
            <a:off x="7006643" y="1368613"/>
            <a:ext cx="4591891" cy="4715330"/>
          </a:xfrm>
          <a:prstGeom prst="rect">
            <a:avLst/>
          </a:prstGeom>
          <a:noFill/>
        </p:spPr>
        <p:txBody>
          <a:bodyPr wrap="square" rtlCol="0">
            <a:spAutoFit/>
          </a:bodyPr>
          <a:lstStyle/>
          <a:p>
            <a:pPr>
              <a:lnSpc>
                <a:spcPct val="120000"/>
              </a:lnSpc>
            </a:pPr>
            <a:r>
              <a:rPr lang="en-US" b="1" dirty="0">
                <a:latin typeface="Arial" panose="020B0604020202020204" pitchFamily="34" charset="0"/>
                <a:cs typeface="Arial" panose="020B0604020202020204" pitchFamily="34" charset="0"/>
              </a:rPr>
              <a:t>Salinity</a:t>
            </a:r>
          </a:p>
          <a:p>
            <a:pPr lvl="1">
              <a:lnSpc>
                <a:spcPct val="120000"/>
              </a:lnSpc>
            </a:pPr>
            <a:r>
              <a:rPr lang="en-US" dirty="0">
                <a:latin typeface="Arial" panose="020B0604020202020204" pitchFamily="34" charset="0"/>
                <a:cs typeface="Arial" panose="020B0604020202020204" pitchFamily="34" charset="0"/>
              </a:rPr>
              <a:t>2010 - present</a:t>
            </a:r>
          </a:p>
          <a:p>
            <a:pPr lvl="1">
              <a:lnSpc>
                <a:spcPct val="120000"/>
              </a:lnSpc>
            </a:pPr>
            <a:r>
              <a:rPr lang="en-US" dirty="0">
                <a:cs typeface="Arial" panose="020B0604020202020204" pitchFamily="34" charset="0"/>
              </a:rPr>
              <a:t>Global coverage in 1-3 days</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Accuracy ~</a:t>
            </a:r>
            <a:r>
              <a:rPr lang="en-US" dirty="0">
                <a:cs typeface="Arial" panose="020B0604020202020204" pitchFamily="34" charset="0"/>
              </a:rPr>
              <a:t>0.2 PSS</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b="1" dirty="0">
                <a:latin typeface="Arial" panose="020B0604020202020204" pitchFamily="34" charset="0"/>
                <a:cs typeface="Arial" panose="020B0604020202020204" pitchFamily="34" charset="0"/>
              </a:rPr>
              <a:t>Winds</a:t>
            </a:r>
          </a:p>
          <a:p>
            <a:pPr lvl="1">
              <a:lnSpc>
                <a:spcPct val="120000"/>
              </a:lnSpc>
            </a:pPr>
            <a:r>
              <a:rPr lang="en-US" dirty="0">
                <a:latin typeface="Arial" panose="020B0604020202020204" pitchFamily="34" charset="0"/>
                <a:cs typeface="Arial" panose="020B0604020202020204" pitchFamily="34" charset="0"/>
              </a:rPr>
              <a:t>1987 - present </a:t>
            </a:r>
          </a:p>
          <a:p>
            <a:pPr lvl="1">
              <a:lnSpc>
                <a:spcPct val="120000"/>
              </a:lnSpc>
            </a:pPr>
            <a:r>
              <a:rPr lang="en-US" dirty="0">
                <a:cs typeface="Arial" panose="020B0604020202020204" pitchFamily="34" charset="0"/>
              </a:rPr>
              <a:t>Global coverage 6-hours</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Accuracy ~ 0.1 m/s</a:t>
            </a: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b="1" dirty="0">
                <a:latin typeface="Arial" panose="020B0604020202020204" pitchFamily="34" charset="0"/>
                <a:cs typeface="Arial" panose="020B0604020202020204" pitchFamily="34" charset="0"/>
              </a:rPr>
              <a:t>SSH</a:t>
            </a:r>
          </a:p>
          <a:p>
            <a:pPr lvl="1">
              <a:lnSpc>
                <a:spcPct val="120000"/>
              </a:lnSpc>
            </a:pPr>
            <a:r>
              <a:rPr lang="en-US" dirty="0">
                <a:latin typeface="Arial" panose="020B0604020202020204" pitchFamily="34" charset="0"/>
                <a:cs typeface="Arial" panose="020B0604020202020204" pitchFamily="34" charset="0"/>
              </a:rPr>
              <a:t>1990 - present </a:t>
            </a:r>
          </a:p>
          <a:p>
            <a:pPr lvl="1">
              <a:lnSpc>
                <a:spcPct val="120000"/>
              </a:lnSpc>
            </a:pPr>
            <a:r>
              <a:rPr lang="en-US" dirty="0">
                <a:cs typeface="Arial" panose="020B0604020202020204" pitchFamily="34" charset="0"/>
              </a:rPr>
              <a:t>Daily global coverage</a:t>
            </a: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Accuracy </a:t>
            </a:r>
            <a:r>
              <a:rPr lang="en-US" dirty="0"/>
              <a:t>~ 3 cm</a:t>
            </a:r>
            <a:endParaRPr lang="en-US" dirty="0">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4444336"/>
      </p:ext>
    </p:extLst>
  </p:cSld>
  <p:clrMapOvr>
    <a:masterClrMapping/>
  </p:clrMapOvr>
  <mc:AlternateContent xmlns:mc="http://schemas.openxmlformats.org/markup-compatibility/2006" xmlns:p14="http://schemas.microsoft.com/office/powerpoint/2010/main">
    <mc:Choice Requires="p14">
      <p:transition spd="slow" p14:dur="2000" advTm="24573"/>
    </mc:Choice>
    <mc:Fallback xmlns="">
      <p:transition spd="slow" advTm="24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12"/>
          </p:nvPr>
        </p:nvSpPr>
        <p:spPr/>
        <p:txBody>
          <a:bodyPr/>
          <a:lstStyle/>
          <a:p>
            <a:fld id="{4F6F23CF-7BCB-1C46-9584-7002207BC3BE}" type="slidenum">
              <a:rPr lang="en-US" smtClean="0"/>
              <a:pPr/>
              <a:t>32</a:t>
            </a:fld>
            <a:endParaRPr lang="en-US" dirty="0"/>
          </a:p>
        </p:txBody>
      </p:sp>
      <p:sp>
        <p:nvSpPr>
          <p:cNvPr id="8" name="Title 7">
            <a:extLst>
              <a:ext uri="{FF2B5EF4-FFF2-40B4-BE49-F238E27FC236}">
                <a16:creationId xmlns:a16="http://schemas.microsoft.com/office/drawing/2014/main" id="{5D12C294-2922-3448-920E-134FF87FA16B}"/>
              </a:ext>
            </a:extLst>
          </p:cNvPr>
          <p:cNvSpPr>
            <a:spLocks noGrp="1"/>
          </p:cNvSpPr>
          <p:nvPr>
            <p:ph type="title"/>
          </p:nvPr>
        </p:nvSpPr>
        <p:spPr>
          <a:xfrm>
            <a:off x="528297" y="11557"/>
            <a:ext cx="11392769" cy="1325563"/>
          </a:xfrm>
        </p:spPr>
        <p:txBody>
          <a:bodyPr/>
          <a:lstStyle/>
          <a:p>
            <a:r>
              <a:rPr lang="en-US" dirty="0"/>
              <a:t>NOAA </a:t>
            </a:r>
            <a:r>
              <a:rPr lang="en-US" dirty="0" err="1"/>
              <a:t>CoastWatch</a:t>
            </a:r>
            <a:r>
              <a:rPr lang="en-US" dirty="0"/>
              <a:t> Satellite Course - Narrated Presentations</a:t>
            </a:r>
          </a:p>
        </p:txBody>
      </p:sp>
      <p:sp>
        <p:nvSpPr>
          <p:cNvPr id="10" name="Google Shape;756;p26">
            <a:extLst>
              <a:ext uri="{FF2B5EF4-FFF2-40B4-BE49-F238E27FC236}">
                <a16:creationId xmlns:a16="http://schemas.microsoft.com/office/drawing/2014/main" id="{76527262-0E9D-5841-8E95-02AD4F36042A}"/>
              </a:ext>
            </a:extLst>
          </p:cNvPr>
          <p:cNvSpPr txBox="1"/>
          <p:nvPr/>
        </p:nvSpPr>
        <p:spPr>
          <a:xfrm>
            <a:off x="1030958" y="1555750"/>
            <a:ext cx="8741692" cy="52937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1 </a:t>
            </a:r>
            <a:endParaRPr lang="en-US" sz="2000" dirty="0">
              <a:solidFill>
                <a:schemeClr val="bg1">
                  <a:lumMod val="65000"/>
                </a:schemeClr>
              </a:solidFill>
              <a:latin typeface="Arial Narrow" panose="020B0606020202030204" pitchFamily="34" charset="0"/>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2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Ocean Color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Sea-Surface Temperature</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b="1" dirty="0">
                <a:solidFill>
                  <a:schemeClr val="tx1">
                    <a:lumMod val="85000"/>
                    <a:lumOff val="15000"/>
                  </a:schemeClr>
                </a:solidFill>
                <a:latin typeface="Arial Narrow" panose="020B0606020202030204" pitchFamily="34" charset="0"/>
                <a:ea typeface="Calibri"/>
                <a:cs typeface="Calibri"/>
                <a:sym typeface="Calibri"/>
              </a:rPr>
              <a:t>Fundamentals of Altimetry, Wind and Salinity</a:t>
            </a:r>
          </a:p>
          <a:p>
            <a:pPr marL="285750" indent="-285750">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Introduction to </a:t>
            </a:r>
            <a:r>
              <a:rPr lang="en-US" sz="3600" dirty="0" smtClean="0">
                <a:solidFill>
                  <a:schemeClr val="bg1">
                    <a:lumMod val="65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600" dirty="0" smtClean="0">
                <a:solidFill>
                  <a:schemeClr val="bg1">
                    <a:lumMod val="65000"/>
                  </a:schemeClr>
                </a:solidFill>
                <a:latin typeface="Arial Narrow" panose="020B0606020202030204" pitchFamily="34" charset="0"/>
                <a:ea typeface="Calibri"/>
                <a:cs typeface="Calibri"/>
                <a:sym typeface="Calibri"/>
              </a:rPr>
              <a:t>What Dataset to Choose?</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Bringing Satellite Data into ARCGIS </a:t>
            </a:r>
          </a:p>
          <a:p>
            <a:pPr marR="0" lvl="0" algn="l" rtl="0">
              <a:spcBef>
                <a:spcPts val="0"/>
              </a:spcBef>
              <a:spcAft>
                <a:spcPts val="0"/>
              </a:spcAft>
              <a:buClr>
                <a:srgbClr val="7F7F7F"/>
              </a:buClr>
              <a:buSzPts val="3200"/>
            </a:pPr>
            <a:endParaRPr dirty="0">
              <a:solidFill>
                <a:schemeClr val="bg1">
                  <a:lumMod val="65000"/>
                </a:schemeClr>
              </a:solidFill>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0617751"/>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66F9-A305-0040-97ED-4474A577D0A8}"/>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Atmosphere is very transparent to microwaves</a:t>
            </a:r>
          </a:p>
        </p:txBody>
      </p:sp>
      <p:sp>
        <p:nvSpPr>
          <p:cNvPr id="3" name="Slide Number Placeholder 2">
            <a:extLst>
              <a:ext uri="{FF2B5EF4-FFF2-40B4-BE49-F238E27FC236}">
                <a16:creationId xmlns:a16="http://schemas.microsoft.com/office/drawing/2014/main" id="{08D740AA-9E5A-C541-BFE0-4E35881FEA20}"/>
              </a:ext>
            </a:extLst>
          </p:cNvPr>
          <p:cNvSpPr>
            <a:spLocks noGrp="1"/>
          </p:cNvSpPr>
          <p:nvPr>
            <p:ph type="sldNum" sz="quarter" idx="12"/>
          </p:nvPr>
        </p:nvSpPr>
        <p:spPr/>
        <p:txBody>
          <a:bodyPr/>
          <a:lstStyle/>
          <a:p>
            <a:fld id="{4F6F23CF-7BCB-1C46-9584-7002207BC3BE}" type="slidenum">
              <a:rPr lang="en-US" smtClean="0"/>
              <a:pPr/>
              <a:t>4</a:t>
            </a:fld>
            <a:endParaRPr lang="en-US" dirty="0"/>
          </a:p>
        </p:txBody>
      </p:sp>
      <p:grpSp>
        <p:nvGrpSpPr>
          <p:cNvPr id="63" name="Group 62">
            <a:extLst>
              <a:ext uri="{FF2B5EF4-FFF2-40B4-BE49-F238E27FC236}">
                <a16:creationId xmlns:a16="http://schemas.microsoft.com/office/drawing/2014/main" id="{6A7F4192-BA32-9440-A494-59677C32053F}"/>
              </a:ext>
            </a:extLst>
          </p:cNvPr>
          <p:cNvGrpSpPr/>
          <p:nvPr/>
        </p:nvGrpSpPr>
        <p:grpSpPr>
          <a:xfrm>
            <a:off x="7694866" y="1762411"/>
            <a:ext cx="3665580" cy="2827702"/>
            <a:chOff x="7694866" y="1762411"/>
            <a:chExt cx="3665580" cy="2827702"/>
          </a:xfrm>
        </p:grpSpPr>
        <p:sp>
          <p:nvSpPr>
            <p:cNvPr id="64" name="TextBox 63">
              <a:extLst>
                <a:ext uri="{FF2B5EF4-FFF2-40B4-BE49-F238E27FC236}">
                  <a16:creationId xmlns:a16="http://schemas.microsoft.com/office/drawing/2014/main" id="{350DA15A-66B1-A045-A093-9EA59D554495}"/>
                </a:ext>
              </a:extLst>
            </p:cNvPr>
            <p:cNvSpPr txBox="1"/>
            <p:nvPr/>
          </p:nvSpPr>
          <p:spPr>
            <a:xfrm>
              <a:off x="7946234" y="2281789"/>
              <a:ext cx="3414212" cy="2308324"/>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Microwaves are at longer wavelengths than visible and infrared light</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Usually measured in frequency not wavelength (300 GHz to 0.3 GHz)</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Atmospheric “window” covers most of the microwave range</a:t>
              </a:r>
            </a:p>
          </p:txBody>
        </p:sp>
        <p:sp>
          <p:nvSpPr>
            <p:cNvPr id="68" name="Rectangle 67">
              <a:extLst>
                <a:ext uri="{FF2B5EF4-FFF2-40B4-BE49-F238E27FC236}">
                  <a16:creationId xmlns:a16="http://schemas.microsoft.com/office/drawing/2014/main" id="{98741E60-13E4-A84E-97AC-DF72A179CFB3}"/>
                </a:ext>
              </a:extLst>
            </p:cNvPr>
            <p:cNvSpPr/>
            <p:nvPr/>
          </p:nvSpPr>
          <p:spPr>
            <a:xfrm>
              <a:off x="7694866" y="1762411"/>
              <a:ext cx="2925801"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Characteristics of microwaves</a:t>
              </a:r>
              <a:endParaRPr lang="en-US" b="1" dirty="0"/>
            </a:p>
          </p:txBody>
        </p:sp>
        <p:cxnSp>
          <p:nvCxnSpPr>
            <p:cNvPr id="67" name="Straight Connector 66">
              <a:extLst>
                <a:ext uri="{FF2B5EF4-FFF2-40B4-BE49-F238E27FC236}">
                  <a16:creationId xmlns:a16="http://schemas.microsoft.com/office/drawing/2014/main" id="{FD53AF94-82E6-C84B-A245-5EF86C9DEE06}"/>
                </a:ext>
              </a:extLst>
            </p:cNvPr>
            <p:cNvCxnSpPr>
              <a:cxnSpLocks/>
            </p:cNvCxnSpPr>
            <p:nvPr/>
          </p:nvCxnSpPr>
          <p:spPr>
            <a:xfrm>
              <a:off x="7767687" y="2370557"/>
              <a:ext cx="0" cy="221955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1DADAA19-C7B7-C240-8363-E4EAE36BF300}"/>
              </a:ext>
            </a:extLst>
          </p:cNvPr>
          <p:cNvSpPr/>
          <p:nvPr/>
        </p:nvSpPr>
        <p:spPr>
          <a:xfrm>
            <a:off x="945542" y="3847537"/>
            <a:ext cx="6643600"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ED3733F8-FD22-BC4B-8FB5-B0162D8764FA}"/>
              </a:ext>
            </a:extLst>
          </p:cNvPr>
          <p:cNvSpPr/>
          <p:nvPr/>
        </p:nvSpPr>
        <p:spPr>
          <a:xfrm>
            <a:off x="956457" y="4189660"/>
            <a:ext cx="6559152"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19CF8577-F557-8547-BEAA-540A8045F041}"/>
              </a:ext>
            </a:extLst>
          </p:cNvPr>
          <p:cNvGrpSpPr/>
          <p:nvPr/>
        </p:nvGrpSpPr>
        <p:grpSpPr>
          <a:xfrm>
            <a:off x="366507" y="1243584"/>
            <a:ext cx="7149102" cy="3581728"/>
            <a:chOff x="366507" y="1243584"/>
            <a:chExt cx="7149102" cy="3581728"/>
          </a:xfrm>
        </p:grpSpPr>
        <p:grpSp>
          <p:nvGrpSpPr>
            <p:cNvPr id="69" name="Group 68">
              <a:extLst>
                <a:ext uri="{FF2B5EF4-FFF2-40B4-BE49-F238E27FC236}">
                  <a16:creationId xmlns:a16="http://schemas.microsoft.com/office/drawing/2014/main" id="{613935BF-2B81-9D46-8680-D83C0AC19DB8}"/>
                </a:ext>
              </a:extLst>
            </p:cNvPr>
            <p:cNvGrpSpPr/>
            <p:nvPr/>
          </p:nvGrpSpPr>
          <p:grpSpPr>
            <a:xfrm>
              <a:off x="366507" y="1243584"/>
              <a:ext cx="7149102" cy="3581728"/>
              <a:chOff x="3109716" y="2580955"/>
              <a:chExt cx="7149102" cy="3581728"/>
            </a:xfrm>
          </p:grpSpPr>
          <p:pic>
            <p:nvPicPr>
              <p:cNvPr id="74" name="Picture 73">
                <a:extLst>
                  <a:ext uri="{FF2B5EF4-FFF2-40B4-BE49-F238E27FC236}">
                    <a16:creationId xmlns:a16="http://schemas.microsoft.com/office/drawing/2014/main" id="{41C20E25-4F44-AC4D-88E4-C491787F8F52}"/>
                  </a:ext>
                </a:extLst>
              </p:cNvPr>
              <p:cNvPicPr>
                <a:picLocks noChangeAspect="1"/>
              </p:cNvPicPr>
              <p:nvPr/>
            </p:nvPicPr>
            <p:blipFill rotWithShape="1">
              <a:blip r:embed="rId5"/>
              <a:srcRect l="33585" t="47438" r="20151"/>
              <a:stretch/>
            </p:blipFill>
            <p:spPr>
              <a:xfrm>
                <a:off x="4169297" y="4146715"/>
                <a:ext cx="4406569" cy="2015968"/>
              </a:xfrm>
              <a:prstGeom prst="rect">
                <a:avLst/>
              </a:prstGeom>
            </p:spPr>
          </p:pic>
          <p:sp>
            <p:nvSpPr>
              <p:cNvPr id="75" name="Rectangle 74">
                <a:extLst>
                  <a:ext uri="{FF2B5EF4-FFF2-40B4-BE49-F238E27FC236}">
                    <a16:creationId xmlns:a16="http://schemas.microsoft.com/office/drawing/2014/main" id="{ED4A0238-7FA6-7144-A0D9-420439B3CDD1}"/>
                  </a:ext>
                </a:extLst>
              </p:cNvPr>
              <p:cNvSpPr/>
              <p:nvPr/>
            </p:nvSpPr>
            <p:spPr>
              <a:xfrm>
                <a:off x="3689498" y="5184908"/>
                <a:ext cx="6569320"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43306C11-D7EB-634E-AE0F-B98E8C4EAABB}"/>
                  </a:ext>
                </a:extLst>
              </p:cNvPr>
              <p:cNvSpPr txBox="1"/>
              <p:nvPr/>
            </p:nvSpPr>
            <p:spPr>
              <a:xfrm>
                <a:off x="4654383" y="2580955"/>
                <a:ext cx="1242776" cy="353943"/>
              </a:xfrm>
              <a:prstGeom prst="rect">
                <a:avLst/>
              </a:prstGeom>
              <a:noFill/>
            </p:spPr>
            <p:txBody>
              <a:bodyPr wrap="none" rtlCol="0">
                <a:spAutoFit/>
              </a:bodyPr>
              <a:lstStyle/>
              <a:p>
                <a:r>
                  <a:rPr lang="en-US" sz="1700" b="1" dirty="0">
                    <a:solidFill>
                      <a:schemeClr val="tx1">
                        <a:lumMod val="75000"/>
                        <a:lumOff val="25000"/>
                      </a:schemeClr>
                    </a:solidFill>
                    <a:latin typeface="Arial Narrow" panose="020B0604020202020204" pitchFamily="34" charset="0"/>
                    <a:cs typeface="Arial Narrow" panose="020B0604020202020204" pitchFamily="34" charset="0"/>
                  </a:rPr>
                  <a:t>Visible Light</a:t>
                </a:r>
              </a:p>
            </p:txBody>
          </p:sp>
          <p:grpSp>
            <p:nvGrpSpPr>
              <p:cNvPr id="82" name="Group 81">
                <a:extLst>
                  <a:ext uri="{FF2B5EF4-FFF2-40B4-BE49-F238E27FC236}">
                    <a16:creationId xmlns:a16="http://schemas.microsoft.com/office/drawing/2014/main" id="{BD7ECF9A-2B28-BE47-BE2B-02B2CA4C09A0}"/>
                  </a:ext>
                </a:extLst>
              </p:cNvPr>
              <p:cNvGrpSpPr/>
              <p:nvPr/>
            </p:nvGrpSpPr>
            <p:grpSpPr>
              <a:xfrm>
                <a:off x="4146204" y="5178307"/>
                <a:ext cx="6112613" cy="344295"/>
                <a:chOff x="4146204" y="5178307"/>
                <a:chExt cx="6112613" cy="344295"/>
              </a:xfrm>
            </p:grpSpPr>
            <p:sp>
              <p:nvSpPr>
                <p:cNvPr id="130" name="TextBox 129">
                  <a:extLst>
                    <a:ext uri="{FF2B5EF4-FFF2-40B4-BE49-F238E27FC236}">
                      <a16:creationId xmlns:a16="http://schemas.microsoft.com/office/drawing/2014/main" id="{AA0237D4-4B9B-3748-99AA-A3E9FBF7236E}"/>
                    </a:ext>
                  </a:extLst>
                </p:cNvPr>
                <p:cNvSpPr txBox="1"/>
                <p:nvPr/>
              </p:nvSpPr>
              <p:spPr>
                <a:xfrm>
                  <a:off x="4146204" y="5178307"/>
                  <a:ext cx="58381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0.01</a:t>
                  </a:r>
                  <a:endParaRPr lang="en-US" sz="1600" b="1" baseline="30000" dirty="0">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FAC962E3-D0E4-5547-AB72-4DF06FE94DF2}"/>
                    </a:ext>
                  </a:extLst>
                </p:cNvPr>
                <p:cNvSpPr txBox="1"/>
                <p:nvPr/>
              </p:nvSpPr>
              <p:spPr>
                <a:xfrm>
                  <a:off x="5302206" y="5178307"/>
                  <a:ext cx="298480"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a:t>
                  </a:r>
                  <a:endParaRPr lang="en-US" sz="1600" b="1" baseline="30000" dirty="0">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926DF4D1-2F73-3D48-81AD-A9743B6254B7}"/>
                    </a:ext>
                  </a:extLst>
                </p:cNvPr>
                <p:cNvSpPr txBox="1"/>
                <p:nvPr/>
              </p:nvSpPr>
              <p:spPr>
                <a:xfrm>
                  <a:off x="6237367" y="5178307"/>
                  <a:ext cx="526106"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100</a:t>
                  </a:r>
                  <a:endParaRPr lang="en-US" sz="1600" b="1" baseline="30000" dirty="0">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73E87D78-EA97-674C-9D5B-AD5400D439DD}"/>
                    </a:ext>
                  </a:extLst>
                </p:cNvPr>
                <p:cNvSpPr txBox="1"/>
                <p:nvPr/>
              </p:nvSpPr>
              <p:spPr>
                <a:xfrm>
                  <a:off x="7306591"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4</a:t>
                  </a:r>
                </a:p>
              </p:txBody>
            </p:sp>
            <p:sp>
              <p:nvSpPr>
                <p:cNvPr id="136" name="TextBox 135">
                  <a:extLst>
                    <a:ext uri="{FF2B5EF4-FFF2-40B4-BE49-F238E27FC236}">
                      <a16:creationId xmlns:a16="http://schemas.microsoft.com/office/drawing/2014/main" id="{3E7339BE-C364-CF49-9E3D-CD364DF01E83}"/>
                    </a:ext>
                  </a:extLst>
                </p:cNvPr>
                <p:cNvSpPr txBox="1"/>
                <p:nvPr/>
              </p:nvSpPr>
              <p:spPr>
                <a:xfrm>
                  <a:off x="8305806"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6</a:t>
                  </a:r>
                </a:p>
              </p:txBody>
            </p:sp>
            <p:sp>
              <p:nvSpPr>
                <p:cNvPr id="138" name="TextBox 137">
                  <a:extLst>
                    <a:ext uri="{FF2B5EF4-FFF2-40B4-BE49-F238E27FC236}">
                      <a16:creationId xmlns:a16="http://schemas.microsoft.com/office/drawing/2014/main" id="{34680603-C72D-564E-B7BE-DCA06BA4BA4A}"/>
                    </a:ext>
                  </a:extLst>
                </p:cNvPr>
                <p:cNvSpPr txBox="1"/>
                <p:nvPr/>
              </p:nvSpPr>
              <p:spPr>
                <a:xfrm>
                  <a:off x="8627243" y="5214825"/>
                  <a:ext cx="1631574" cy="307777"/>
                </a:xfrm>
                <a:prstGeom prst="rect">
                  <a:avLst/>
                </a:prstGeom>
                <a:noFill/>
                <a:ln>
                  <a:noFill/>
                </a:ln>
              </p:spPr>
              <p:txBody>
                <a:bodyPr wrap="square" rtlCol="0">
                  <a:spAutoFit/>
                </a:bodyPr>
                <a:lstStyle/>
                <a:p>
                  <a:r>
                    <a:rPr lang="en-US" sz="1400" dirty="0">
                      <a:latin typeface="Arial Narrow" panose="020B0604020202020204" pitchFamily="34" charset="0"/>
                      <a:cs typeface="Arial Narrow" panose="020B0604020202020204" pitchFamily="34" charset="0"/>
                    </a:rPr>
                    <a:t> Wavelength (</a:t>
                  </a:r>
                  <a:r>
                    <a:rPr lang="en-US" sz="1400" dirty="0">
                      <a:latin typeface="Arial Narrow" panose="020B0604020202020204" pitchFamily="34" charset="0"/>
                      <a:ea typeface="Calibri" panose="020F0502020204030204" pitchFamily="34" charset="0"/>
                      <a:cs typeface="Arial Narrow" panose="020B0604020202020204" pitchFamily="34" charset="0"/>
                      <a:sym typeface="Symbol" pitchFamily="2" charset="2"/>
                    </a:rPr>
                    <a:t>m</a:t>
                  </a:r>
                  <a:r>
                    <a:rPr lang="en-US" sz="1400" dirty="0">
                      <a:latin typeface="Arial Narrow" panose="020B0604020202020204" pitchFamily="34" charset="0"/>
                      <a:cs typeface="Arial Narrow" panose="020B0604020202020204" pitchFamily="34" charset="0"/>
                    </a:rPr>
                    <a:t>)</a:t>
                  </a:r>
                </a:p>
              </p:txBody>
            </p:sp>
          </p:grpSp>
          <p:sp>
            <p:nvSpPr>
              <p:cNvPr id="84" name="Down Arrow 83">
                <a:extLst>
                  <a:ext uri="{FF2B5EF4-FFF2-40B4-BE49-F238E27FC236}">
                    <a16:creationId xmlns:a16="http://schemas.microsoft.com/office/drawing/2014/main" id="{D0E0DBA0-64FA-5F45-90A5-4499BF05F1C7}"/>
                  </a:ext>
                </a:extLst>
              </p:cNvPr>
              <p:cNvSpPr/>
              <p:nvPr/>
            </p:nvSpPr>
            <p:spPr>
              <a:xfrm>
                <a:off x="5177004" y="2949754"/>
                <a:ext cx="138224" cy="484295"/>
              </a:xfrm>
              <a:prstGeom prst="downArrow">
                <a:avLst/>
              </a:prstGeom>
              <a:solidFill>
                <a:schemeClr val="bg2">
                  <a:lumMod val="2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7A4F49D9-BAC8-144D-B966-6D570BE0A195}"/>
                  </a:ext>
                </a:extLst>
              </p:cNvPr>
              <p:cNvSpPr/>
              <p:nvPr/>
            </p:nvSpPr>
            <p:spPr>
              <a:xfrm>
                <a:off x="3700412" y="5527031"/>
                <a:ext cx="6157275"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0564F597-380C-4D40-9AF6-F9E9479C804F}"/>
                  </a:ext>
                </a:extLst>
              </p:cNvPr>
              <p:cNvGrpSpPr/>
              <p:nvPr/>
            </p:nvGrpSpPr>
            <p:grpSpPr>
              <a:xfrm>
                <a:off x="3949057" y="5483555"/>
                <a:ext cx="4416246" cy="338554"/>
                <a:chOff x="3949057" y="5994541"/>
                <a:chExt cx="4416246" cy="338554"/>
              </a:xfrm>
            </p:grpSpPr>
            <p:sp>
              <p:nvSpPr>
                <p:cNvPr id="124" name="TextBox 123">
                  <a:extLst>
                    <a:ext uri="{FF2B5EF4-FFF2-40B4-BE49-F238E27FC236}">
                      <a16:creationId xmlns:a16="http://schemas.microsoft.com/office/drawing/2014/main" id="{1C5D8579-A369-DF43-ACB6-BB605D432644}"/>
                    </a:ext>
                  </a:extLst>
                </p:cNvPr>
                <p:cNvSpPr txBox="1"/>
                <p:nvPr/>
              </p:nvSpPr>
              <p:spPr>
                <a:xfrm>
                  <a:off x="8066823" y="5994541"/>
                  <a:ext cx="298480"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AF58E96B-7AAF-2E46-B97C-8E8AFBB0EAD9}"/>
                    </a:ext>
                  </a:extLst>
                </p:cNvPr>
                <p:cNvSpPr txBox="1"/>
                <p:nvPr/>
              </p:nvSpPr>
              <p:spPr>
                <a:xfrm>
                  <a:off x="7015378" y="5994541"/>
                  <a:ext cx="526106"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F4EEDE32-502F-2D45-947C-42A75257B47F}"/>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4</a:t>
                  </a:r>
                </a:p>
              </p:txBody>
            </p:sp>
            <p:sp>
              <p:nvSpPr>
                <p:cNvPr id="128" name="TextBox 127">
                  <a:extLst>
                    <a:ext uri="{FF2B5EF4-FFF2-40B4-BE49-F238E27FC236}">
                      <a16:creationId xmlns:a16="http://schemas.microsoft.com/office/drawing/2014/main" id="{7DFEB3DB-F647-8E47-9169-DE0545C0A2B4}"/>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6</a:t>
                  </a:r>
                </a:p>
              </p:txBody>
            </p:sp>
            <p:sp>
              <p:nvSpPr>
                <p:cNvPr id="129" name="TextBox 128">
                  <a:extLst>
                    <a:ext uri="{FF2B5EF4-FFF2-40B4-BE49-F238E27FC236}">
                      <a16:creationId xmlns:a16="http://schemas.microsoft.com/office/drawing/2014/main" id="{B22DEADC-97BE-0540-9932-BCCFE542D99A}"/>
                    </a:ext>
                  </a:extLst>
                </p:cNvPr>
                <p:cNvSpPr txBox="1"/>
                <p:nvPr/>
              </p:nvSpPr>
              <p:spPr>
                <a:xfrm>
                  <a:off x="3949057"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8</a:t>
                  </a:r>
                </a:p>
              </p:txBody>
            </p:sp>
          </p:grpSp>
          <p:cxnSp>
            <p:nvCxnSpPr>
              <p:cNvPr id="90" name="Straight Connector 89">
                <a:extLst>
                  <a:ext uri="{FF2B5EF4-FFF2-40B4-BE49-F238E27FC236}">
                    <a16:creationId xmlns:a16="http://schemas.microsoft.com/office/drawing/2014/main" id="{EBE7EB01-1BAC-6F4F-AA28-C6FF75F09DF3}"/>
                  </a:ext>
                </a:extLst>
              </p:cNvPr>
              <p:cNvCxnSpPr>
                <a:cxnSpLocks/>
              </p:cNvCxnSpPr>
              <p:nvPr/>
            </p:nvCxnSpPr>
            <p:spPr>
              <a:xfrm flipV="1">
                <a:off x="4156040" y="5068630"/>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12D2E52-C586-D645-8B7E-DE16EB6D85F8}"/>
                  </a:ext>
                </a:extLst>
              </p:cNvPr>
              <p:cNvCxnSpPr>
                <a:cxnSpLocks/>
              </p:cNvCxnSpPr>
              <p:nvPr/>
            </p:nvCxnSpPr>
            <p:spPr>
              <a:xfrm flipV="1">
                <a:off x="5171244" y="505721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8DB23F3-EACE-2C47-A030-278F78643E58}"/>
                  </a:ext>
                </a:extLst>
              </p:cNvPr>
              <p:cNvCxnSpPr>
                <a:cxnSpLocks/>
              </p:cNvCxnSpPr>
              <p:nvPr/>
            </p:nvCxnSpPr>
            <p:spPr>
              <a:xfrm flipV="1">
                <a:off x="6188281" y="5056944"/>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3FC6252-7400-E44F-8E42-6F13D2C6F413}"/>
                  </a:ext>
                </a:extLst>
              </p:cNvPr>
              <p:cNvCxnSpPr>
                <a:cxnSpLocks/>
              </p:cNvCxnSpPr>
              <p:nvPr/>
            </p:nvCxnSpPr>
            <p:spPr>
              <a:xfrm flipV="1">
                <a:off x="7203485" y="506858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D2613E5-3C7C-DF42-9744-686196EDD6F8}"/>
                  </a:ext>
                </a:extLst>
              </p:cNvPr>
              <p:cNvCxnSpPr>
                <a:cxnSpLocks/>
              </p:cNvCxnSpPr>
              <p:nvPr/>
            </p:nvCxnSpPr>
            <p:spPr>
              <a:xfrm flipV="1">
                <a:off x="8223549" y="506499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1E747D9F-2844-F34D-B430-1FAF216CAF70}"/>
                  </a:ext>
                </a:extLst>
              </p:cNvPr>
              <p:cNvSpPr txBox="1"/>
              <p:nvPr/>
            </p:nvSpPr>
            <p:spPr>
              <a:xfrm>
                <a:off x="8266525" y="5529976"/>
                <a:ext cx="1464414" cy="307777"/>
              </a:xfrm>
              <a:prstGeom prst="rect">
                <a:avLst/>
              </a:prstGeom>
              <a:noFill/>
              <a:ln>
                <a:noFill/>
              </a:ln>
            </p:spPr>
            <p:txBody>
              <a:bodyPr wrap="square" rtlCol="0">
                <a:spAutoFit/>
              </a:bodyPr>
              <a:lstStyle/>
              <a:p>
                <a:r>
                  <a:rPr lang="en-US" sz="1400" dirty="0">
                    <a:solidFill>
                      <a:schemeClr val="accent1">
                        <a:lumMod val="75000"/>
                      </a:schemeClr>
                    </a:solidFill>
                    <a:latin typeface="Arial Narrow" panose="020B0604020202020204" pitchFamily="34" charset="0"/>
                    <a:cs typeface="Arial Narrow" panose="020B0604020202020204" pitchFamily="34" charset="0"/>
                  </a:rPr>
                  <a:t>Frequency (</a:t>
                </a:r>
                <a:r>
                  <a:rPr lang="en-US" sz="1400" dirty="0">
                    <a:solidFill>
                      <a:schemeClr val="accent1">
                        <a:lumMod val="75000"/>
                      </a:schemeClr>
                    </a:solidFill>
                    <a:latin typeface="Arial Narrow" panose="020B0604020202020204" pitchFamily="34" charset="0"/>
                    <a:cs typeface="Arial Narrow" panose="020B0604020202020204" pitchFamily="34" charset="0"/>
                    <a:sym typeface="Symbol" pitchFamily="2" charset="2"/>
                  </a:rPr>
                  <a:t>GHz</a:t>
                </a:r>
                <a:r>
                  <a:rPr lang="en-US" sz="1400" dirty="0">
                    <a:solidFill>
                      <a:schemeClr val="accent1">
                        <a:lumMod val="75000"/>
                      </a:schemeClr>
                    </a:solidFill>
                    <a:latin typeface="Arial Narrow" panose="020B0604020202020204" pitchFamily="34" charset="0"/>
                    <a:cs typeface="Arial Narrow" panose="020B0604020202020204" pitchFamily="34" charset="0"/>
                  </a:rPr>
                  <a:t>)</a:t>
                </a:r>
              </a:p>
            </p:txBody>
          </p:sp>
          <p:sp>
            <p:nvSpPr>
              <p:cNvPr id="96" name="Rectangle 95">
                <a:extLst>
                  <a:ext uri="{FF2B5EF4-FFF2-40B4-BE49-F238E27FC236}">
                    <a16:creationId xmlns:a16="http://schemas.microsoft.com/office/drawing/2014/main" id="{55A09753-8917-7144-9380-5028F5815784}"/>
                  </a:ext>
                </a:extLst>
              </p:cNvPr>
              <p:cNvSpPr/>
              <p:nvPr/>
            </p:nvSpPr>
            <p:spPr bwMode="auto">
              <a:xfrm>
                <a:off x="6813508" y="3514798"/>
                <a:ext cx="1686943" cy="150771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97" name="Rectangle 96">
                <a:extLst>
                  <a:ext uri="{FF2B5EF4-FFF2-40B4-BE49-F238E27FC236}">
                    <a16:creationId xmlns:a16="http://schemas.microsoft.com/office/drawing/2014/main" id="{AF0E76DC-A10F-2146-8E48-5B03EE3BC8E6}"/>
                  </a:ext>
                </a:extLst>
              </p:cNvPr>
              <p:cNvSpPr/>
              <p:nvPr/>
            </p:nvSpPr>
            <p:spPr bwMode="auto">
              <a:xfrm>
                <a:off x="5274109" y="3517416"/>
                <a:ext cx="1614060" cy="1505105"/>
              </a:xfrm>
              <a:prstGeom prst="rect">
                <a:avLst/>
              </a:prstGeom>
              <a:solidFill>
                <a:srgbClr val="EDB1AC"/>
              </a:solidFill>
              <a:ln w="9525" cap="flat" cmpd="sng" algn="ctr">
                <a:solidFill>
                  <a:schemeClr val="tx1"/>
                </a:solidFill>
                <a:prstDash val="solid"/>
                <a:round/>
                <a:headEnd type="none" w="med" len="med"/>
                <a:tailEnd type="none" w="med" len="med"/>
              </a:ln>
              <a:effectLst>
                <a:softEdge rad="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98" name="Rectangle 97">
                <a:extLst>
                  <a:ext uri="{FF2B5EF4-FFF2-40B4-BE49-F238E27FC236}">
                    <a16:creationId xmlns:a16="http://schemas.microsoft.com/office/drawing/2014/main" id="{FD628643-2E3E-9B4D-AF63-3354F4C493BB}"/>
                  </a:ext>
                </a:extLst>
              </p:cNvPr>
              <p:cNvSpPr/>
              <p:nvPr/>
            </p:nvSpPr>
            <p:spPr bwMode="auto">
              <a:xfrm>
                <a:off x="4156040" y="3514798"/>
                <a:ext cx="1045460" cy="1493570"/>
              </a:xfrm>
              <a:prstGeom prst="rect">
                <a:avLst/>
              </a:prstGeom>
              <a:solidFill>
                <a:srgbClr val="A117A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pic>
            <p:nvPicPr>
              <p:cNvPr id="99" name="Picture 98">
                <a:extLst>
                  <a:ext uri="{FF2B5EF4-FFF2-40B4-BE49-F238E27FC236}">
                    <a16:creationId xmlns:a16="http://schemas.microsoft.com/office/drawing/2014/main" id="{BED9EEBD-E507-3040-A379-81C85A075B84}"/>
                  </a:ext>
                </a:extLst>
              </p:cNvPr>
              <p:cNvPicPr>
                <a:picLocks noChangeAspect="1"/>
              </p:cNvPicPr>
              <p:nvPr/>
            </p:nvPicPr>
            <p:blipFill>
              <a:blip r:embed="rId6"/>
              <a:stretch>
                <a:fillRect/>
              </a:stretch>
            </p:blipFill>
            <p:spPr>
              <a:xfrm>
                <a:off x="5173488" y="3515848"/>
                <a:ext cx="141740" cy="1492520"/>
              </a:xfrm>
              <a:prstGeom prst="rect">
                <a:avLst/>
              </a:prstGeom>
            </p:spPr>
          </p:pic>
          <p:sp>
            <p:nvSpPr>
              <p:cNvPr id="100" name="Rectangle 99">
                <a:extLst>
                  <a:ext uri="{FF2B5EF4-FFF2-40B4-BE49-F238E27FC236}">
                    <a16:creationId xmlns:a16="http://schemas.microsoft.com/office/drawing/2014/main" id="{5B1A0154-317C-1541-BCDC-B65D674DFEA3}"/>
                  </a:ext>
                </a:extLst>
              </p:cNvPr>
              <p:cNvSpPr/>
              <p:nvPr/>
            </p:nvSpPr>
            <p:spPr>
              <a:xfrm>
                <a:off x="6919165" y="3134390"/>
                <a:ext cx="1530165"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Microwave</a:t>
                </a:r>
              </a:p>
            </p:txBody>
          </p:sp>
          <p:sp>
            <p:nvSpPr>
              <p:cNvPr id="101" name="Rectangle 100">
                <a:extLst>
                  <a:ext uri="{FF2B5EF4-FFF2-40B4-BE49-F238E27FC236}">
                    <a16:creationId xmlns:a16="http://schemas.microsoft.com/office/drawing/2014/main" id="{ACEC69BB-1186-6141-90EA-1F0C7CEE48CD}"/>
                  </a:ext>
                </a:extLst>
              </p:cNvPr>
              <p:cNvSpPr/>
              <p:nvPr/>
            </p:nvSpPr>
            <p:spPr>
              <a:xfrm>
                <a:off x="5358002" y="3134390"/>
                <a:ext cx="1544007"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Infrared</a:t>
                </a:r>
              </a:p>
            </p:txBody>
          </p:sp>
          <p:sp>
            <p:nvSpPr>
              <p:cNvPr id="102" name="Rectangle 101">
                <a:extLst>
                  <a:ext uri="{FF2B5EF4-FFF2-40B4-BE49-F238E27FC236}">
                    <a16:creationId xmlns:a16="http://schemas.microsoft.com/office/drawing/2014/main" id="{8FDBFD2E-C2F4-B849-B8B9-630C99A0EF71}"/>
                  </a:ext>
                </a:extLst>
              </p:cNvPr>
              <p:cNvSpPr/>
              <p:nvPr/>
            </p:nvSpPr>
            <p:spPr>
              <a:xfrm>
                <a:off x="3961611" y="3134390"/>
                <a:ext cx="1189748"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Ultraviolet</a:t>
                </a:r>
              </a:p>
            </p:txBody>
          </p:sp>
          <p:cxnSp>
            <p:nvCxnSpPr>
              <p:cNvPr id="103" name="Straight Connector 102">
                <a:extLst>
                  <a:ext uri="{FF2B5EF4-FFF2-40B4-BE49-F238E27FC236}">
                    <a16:creationId xmlns:a16="http://schemas.microsoft.com/office/drawing/2014/main" id="{DBAF4E6A-6F46-414C-A2ED-79F85DA22148}"/>
                  </a:ext>
                </a:extLst>
              </p:cNvPr>
              <p:cNvCxnSpPr>
                <a:cxnSpLocks/>
              </p:cNvCxnSpPr>
              <p:nvPr/>
            </p:nvCxnSpPr>
            <p:spPr>
              <a:xfrm flipV="1">
                <a:off x="4730090" y="506524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AFE1286-013E-B845-9348-4283C824938A}"/>
                  </a:ext>
                </a:extLst>
              </p:cNvPr>
              <p:cNvCxnSpPr>
                <a:cxnSpLocks/>
              </p:cNvCxnSpPr>
              <p:nvPr/>
            </p:nvCxnSpPr>
            <p:spPr>
              <a:xfrm flipV="1">
                <a:off x="5747127" y="5064966"/>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E6FDBA9-4D1D-FD47-B019-B8C7F1A68C37}"/>
                  </a:ext>
                </a:extLst>
              </p:cNvPr>
              <p:cNvCxnSpPr>
                <a:cxnSpLocks/>
              </p:cNvCxnSpPr>
              <p:nvPr/>
            </p:nvCxnSpPr>
            <p:spPr>
              <a:xfrm flipV="1">
                <a:off x="6762331" y="507661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834B6D0-507A-A245-A47B-BFADEC01D996}"/>
                  </a:ext>
                </a:extLst>
              </p:cNvPr>
              <p:cNvCxnSpPr>
                <a:cxnSpLocks/>
              </p:cNvCxnSpPr>
              <p:nvPr/>
            </p:nvCxnSpPr>
            <p:spPr>
              <a:xfrm flipV="1">
                <a:off x="7782395" y="507302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D6FAD055-F9DD-4344-8122-CE386237808F}"/>
                  </a:ext>
                </a:extLst>
              </p:cNvPr>
              <p:cNvGrpSpPr/>
              <p:nvPr/>
            </p:nvGrpSpPr>
            <p:grpSpPr>
              <a:xfrm>
                <a:off x="4471358" y="5487865"/>
                <a:ext cx="3514374" cy="338554"/>
                <a:chOff x="4964741" y="5994541"/>
                <a:chExt cx="3514374" cy="338554"/>
              </a:xfrm>
            </p:grpSpPr>
            <p:sp>
              <p:nvSpPr>
                <p:cNvPr id="120" name="TextBox 119">
                  <a:extLst>
                    <a:ext uri="{FF2B5EF4-FFF2-40B4-BE49-F238E27FC236}">
                      <a16:creationId xmlns:a16="http://schemas.microsoft.com/office/drawing/2014/main" id="{F70CA925-8464-E14D-95B9-6DB30200DC0C}"/>
                    </a:ext>
                  </a:extLst>
                </p:cNvPr>
                <p:cNvSpPr txBox="1"/>
                <p:nvPr/>
              </p:nvSpPr>
              <p:spPr>
                <a:xfrm>
                  <a:off x="8066823" y="5994541"/>
                  <a:ext cx="412292"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5DE94B90-CEEE-714C-A246-2A3B37DF9AC0}"/>
                    </a:ext>
                  </a:extLst>
                </p:cNvPr>
                <p:cNvSpPr txBox="1"/>
                <p:nvPr/>
              </p:nvSpPr>
              <p:spPr>
                <a:xfrm>
                  <a:off x="7015378"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3</a:t>
                  </a:r>
                </a:p>
              </p:txBody>
            </p:sp>
            <p:sp>
              <p:nvSpPr>
                <p:cNvPr id="122" name="TextBox 121">
                  <a:extLst>
                    <a:ext uri="{FF2B5EF4-FFF2-40B4-BE49-F238E27FC236}">
                      <a16:creationId xmlns:a16="http://schemas.microsoft.com/office/drawing/2014/main" id="{E9488C93-F301-DE46-961C-47792DEA2B70}"/>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5</a:t>
                  </a:r>
                </a:p>
              </p:txBody>
            </p:sp>
            <p:sp>
              <p:nvSpPr>
                <p:cNvPr id="123" name="TextBox 122">
                  <a:extLst>
                    <a:ext uri="{FF2B5EF4-FFF2-40B4-BE49-F238E27FC236}">
                      <a16:creationId xmlns:a16="http://schemas.microsoft.com/office/drawing/2014/main" id="{87605925-4207-B240-B7FA-FD3F60D8B1D9}"/>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7</a:t>
                  </a:r>
                </a:p>
              </p:txBody>
            </p:sp>
          </p:grpSp>
          <p:cxnSp>
            <p:nvCxnSpPr>
              <p:cNvPr id="109" name="Straight Connector 108">
                <a:extLst>
                  <a:ext uri="{FF2B5EF4-FFF2-40B4-BE49-F238E27FC236}">
                    <a16:creationId xmlns:a16="http://schemas.microsoft.com/office/drawing/2014/main" id="{9A701C7C-7E8D-5649-A585-5DF8C3AB5346}"/>
                  </a:ext>
                </a:extLst>
              </p:cNvPr>
              <p:cNvCxnSpPr/>
              <p:nvPr/>
            </p:nvCxnSpPr>
            <p:spPr>
              <a:xfrm flipV="1">
                <a:off x="4142706" y="3514798"/>
                <a:ext cx="0" cy="15077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6A573C9-1715-2F48-B7D3-F5D15F52E33A}"/>
                  </a:ext>
                </a:extLst>
              </p:cNvPr>
              <p:cNvCxnSpPr>
                <a:cxnSpLocks/>
              </p:cNvCxnSpPr>
              <p:nvPr/>
            </p:nvCxnSpPr>
            <p:spPr>
              <a:xfrm>
                <a:off x="3348556" y="5060526"/>
                <a:ext cx="62570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0595EAD-27B8-6B4D-9C7F-E26F4D6D753E}"/>
                  </a:ext>
                </a:extLst>
              </p:cNvPr>
              <p:cNvSpPr/>
              <p:nvPr/>
            </p:nvSpPr>
            <p:spPr>
              <a:xfrm>
                <a:off x="3109716" y="3429131"/>
                <a:ext cx="1015834" cy="15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Rectangle 69">
              <a:extLst>
                <a:ext uri="{FF2B5EF4-FFF2-40B4-BE49-F238E27FC236}">
                  <a16:creationId xmlns:a16="http://schemas.microsoft.com/office/drawing/2014/main" id="{6F542EE7-6CFE-1140-B946-E3C822D0FB2F}"/>
                </a:ext>
              </a:extLst>
            </p:cNvPr>
            <p:cNvSpPr/>
            <p:nvPr/>
          </p:nvSpPr>
          <p:spPr>
            <a:xfrm>
              <a:off x="5763772" y="3027232"/>
              <a:ext cx="166197" cy="15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Rectangle 139">
            <a:extLst>
              <a:ext uri="{FF2B5EF4-FFF2-40B4-BE49-F238E27FC236}">
                <a16:creationId xmlns:a16="http://schemas.microsoft.com/office/drawing/2014/main" id="{B493A554-EDE7-B444-B3A2-EBB725368EB1}"/>
              </a:ext>
            </a:extLst>
          </p:cNvPr>
          <p:cNvSpPr/>
          <p:nvPr/>
        </p:nvSpPr>
        <p:spPr>
          <a:xfrm>
            <a:off x="2572019" y="2177427"/>
            <a:ext cx="3185223"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BD35F6E-05C9-9B44-806B-8C6A5DA3009B}"/>
              </a:ext>
            </a:extLst>
          </p:cNvPr>
          <p:cNvSpPr/>
          <p:nvPr/>
        </p:nvSpPr>
        <p:spPr>
          <a:xfrm>
            <a:off x="1395598" y="2164914"/>
            <a:ext cx="1034682"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1509850B-819B-0247-995B-82C2A635653F}"/>
              </a:ext>
            </a:extLst>
          </p:cNvPr>
          <p:cNvPicPr>
            <a:picLocks noChangeAspect="1"/>
          </p:cNvPicPr>
          <p:nvPr/>
        </p:nvPicPr>
        <p:blipFill rotWithShape="1">
          <a:blip r:embed="rId7"/>
          <a:srcRect l="8034" r="16453" b="10869"/>
          <a:stretch/>
        </p:blipFill>
        <p:spPr>
          <a:xfrm>
            <a:off x="1417810" y="2154978"/>
            <a:ext cx="3581758" cy="1516834"/>
          </a:xfrm>
          <a:prstGeom prst="rect">
            <a:avLst/>
          </a:prstGeom>
        </p:spPr>
      </p:pic>
      <p:sp>
        <p:nvSpPr>
          <p:cNvPr id="145" name="TextBox 144">
            <a:extLst>
              <a:ext uri="{FF2B5EF4-FFF2-40B4-BE49-F238E27FC236}">
                <a16:creationId xmlns:a16="http://schemas.microsoft.com/office/drawing/2014/main" id="{BE82C0B0-AEF3-0B4D-9F41-793F5943F826}"/>
              </a:ext>
            </a:extLst>
          </p:cNvPr>
          <p:cNvSpPr txBox="1"/>
          <p:nvPr/>
        </p:nvSpPr>
        <p:spPr>
          <a:xfrm>
            <a:off x="831728" y="2771809"/>
            <a:ext cx="59503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50%</a:t>
            </a:r>
            <a:endParaRPr lang="en-US" sz="1600" b="1" baseline="30000" dirty="0">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8412A810-5B9D-EC48-BB8C-D455250FDEA3}"/>
              </a:ext>
            </a:extLst>
          </p:cNvPr>
          <p:cNvSpPr txBox="1"/>
          <p:nvPr/>
        </p:nvSpPr>
        <p:spPr>
          <a:xfrm>
            <a:off x="945541" y="3515868"/>
            <a:ext cx="481222"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0%</a:t>
            </a:r>
            <a:endParaRPr lang="en-US" sz="1600" b="1" baseline="30000" dirty="0">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8E68C095-F574-7540-9157-D8D25898A975}"/>
              </a:ext>
            </a:extLst>
          </p:cNvPr>
          <p:cNvSpPr txBox="1"/>
          <p:nvPr/>
        </p:nvSpPr>
        <p:spPr>
          <a:xfrm rot="16200000">
            <a:off x="-623358" y="2798319"/>
            <a:ext cx="2569861" cy="369332"/>
          </a:xfrm>
          <a:prstGeom prst="rect">
            <a:avLst/>
          </a:prstGeom>
          <a:noFill/>
        </p:spPr>
        <p:txBody>
          <a:bodyPr wrap="square" rtlCol="0">
            <a:spAutoFit/>
          </a:bodyPr>
          <a:lstStyle/>
          <a:p>
            <a:pPr algn="ctr"/>
            <a:r>
              <a:rPr lang="en-US" dirty="0">
                <a:latin typeface="Arial Narrow" panose="020B0604020202020204" pitchFamily="34" charset="0"/>
                <a:cs typeface="Arial Narrow" panose="020B0604020202020204" pitchFamily="34" charset="0"/>
              </a:rPr>
              <a:t>Atmospheric opacity</a:t>
            </a:r>
          </a:p>
        </p:txBody>
      </p:sp>
      <p:sp>
        <p:nvSpPr>
          <p:cNvPr id="148" name="TextBox 147">
            <a:extLst>
              <a:ext uri="{FF2B5EF4-FFF2-40B4-BE49-F238E27FC236}">
                <a16:creationId xmlns:a16="http://schemas.microsoft.com/office/drawing/2014/main" id="{AA3EA573-2FC0-FE44-AF2C-18D03F2FD900}"/>
              </a:ext>
            </a:extLst>
          </p:cNvPr>
          <p:cNvSpPr txBox="1"/>
          <p:nvPr/>
        </p:nvSpPr>
        <p:spPr>
          <a:xfrm>
            <a:off x="728880" y="2066692"/>
            <a:ext cx="708848"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100%</a:t>
            </a:r>
            <a:endParaRPr lang="en-US" sz="1600" b="1" baseline="30000"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0338163"/>
      </p:ext>
    </p:extLst>
  </p:cSld>
  <p:clrMapOvr>
    <a:masterClrMapping/>
  </p:clrMapOvr>
  <mc:AlternateContent xmlns:mc="http://schemas.openxmlformats.org/markup-compatibility/2006" xmlns:p14="http://schemas.microsoft.com/office/powerpoint/2010/main">
    <mc:Choice Requires="p14">
      <p:transition spd="slow" p14:dur="2000" advTm="31723"/>
    </mc:Choice>
    <mc:Fallback xmlns="">
      <p:transition spd="slow" advTm="3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66F9-A305-0040-97ED-4474A577D0A8}"/>
              </a:ext>
            </a:extLst>
          </p:cNvPr>
          <p:cNvSpPr>
            <a:spLocks noGrp="1"/>
          </p:cNvSpPr>
          <p:nvPr>
            <p:ph type="title"/>
          </p:nvPr>
        </p:nvSpPr>
        <p:spPr/>
        <p:txBody>
          <a:bodyPr/>
          <a:lstStyle/>
          <a:p>
            <a:r>
              <a:rPr lang="en-US" dirty="0">
                <a:latin typeface="Arial Narrow" panose="020B0604020202020204" pitchFamily="34" charset="0"/>
                <a:cs typeface="Arial Narrow" panose="020B0604020202020204" pitchFamily="34" charset="0"/>
              </a:rPr>
              <a:t>Microwaves can see through clouds</a:t>
            </a:r>
          </a:p>
        </p:txBody>
      </p:sp>
      <p:sp>
        <p:nvSpPr>
          <p:cNvPr id="3" name="Slide Number Placeholder 2">
            <a:extLst>
              <a:ext uri="{FF2B5EF4-FFF2-40B4-BE49-F238E27FC236}">
                <a16:creationId xmlns:a16="http://schemas.microsoft.com/office/drawing/2014/main" id="{08D740AA-9E5A-C541-BFE0-4E35881FEA20}"/>
              </a:ext>
            </a:extLst>
          </p:cNvPr>
          <p:cNvSpPr>
            <a:spLocks noGrp="1"/>
          </p:cNvSpPr>
          <p:nvPr>
            <p:ph type="sldNum" sz="quarter" idx="12"/>
          </p:nvPr>
        </p:nvSpPr>
        <p:spPr/>
        <p:txBody>
          <a:bodyPr/>
          <a:lstStyle/>
          <a:p>
            <a:fld id="{4F6F23CF-7BCB-1C46-9584-7002207BC3BE}" type="slidenum">
              <a:rPr lang="en-US" smtClean="0"/>
              <a:pPr/>
              <a:t>5</a:t>
            </a:fld>
            <a:endParaRPr lang="en-US" dirty="0"/>
          </a:p>
        </p:txBody>
      </p:sp>
      <p:sp>
        <p:nvSpPr>
          <p:cNvPr id="112" name="Rectangle 111">
            <a:extLst>
              <a:ext uri="{FF2B5EF4-FFF2-40B4-BE49-F238E27FC236}">
                <a16:creationId xmlns:a16="http://schemas.microsoft.com/office/drawing/2014/main" id="{1DADAA19-C7B7-C240-8363-E4EAE36BF300}"/>
              </a:ext>
            </a:extLst>
          </p:cNvPr>
          <p:cNvSpPr/>
          <p:nvPr/>
        </p:nvSpPr>
        <p:spPr>
          <a:xfrm>
            <a:off x="946288" y="3849514"/>
            <a:ext cx="7081787" cy="37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ED3733F8-FD22-BC4B-8FB5-B0162D8764FA}"/>
              </a:ext>
            </a:extLst>
          </p:cNvPr>
          <p:cNvSpPr/>
          <p:nvPr/>
        </p:nvSpPr>
        <p:spPr>
          <a:xfrm>
            <a:off x="957203" y="4191897"/>
            <a:ext cx="7084129" cy="37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C0C8AE1D-E1EF-0B42-BCED-45BA52CD7773}"/>
              </a:ext>
            </a:extLst>
          </p:cNvPr>
          <p:cNvGrpSpPr/>
          <p:nvPr/>
        </p:nvGrpSpPr>
        <p:grpSpPr>
          <a:xfrm>
            <a:off x="366507" y="1243584"/>
            <a:ext cx="8353981" cy="3581728"/>
            <a:chOff x="366507" y="1243584"/>
            <a:chExt cx="8353981" cy="3581728"/>
          </a:xfrm>
        </p:grpSpPr>
        <p:grpSp>
          <p:nvGrpSpPr>
            <p:cNvPr id="67" name="Group 66">
              <a:extLst>
                <a:ext uri="{FF2B5EF4-FFF2-40B4-BE49-F238E27FC236}">
                  <a16:creationId xmlns:a16="http://schemas.microsoft.com/office/drawing/2014/main" id="{7CB1D138-6130-D846-BDFF-9ABE1FA189EE}"/>
                </a:ext>
              </a:extLst>
            </p:cNvPr>
            <p:cNvGrpSpPr/>
            <p:nvPr/>
          </p:nvGrpSpPr>
          <p:grpSpPr>
            <a:xfrm>
              <a:off x="366507" y="1243584"/>
              <a:ext cx="8353981" cy="3581728"/>
              <a:chOff x="3109716" y="2580955"/>
              <a:chExt cx="8353981" cy="3581728"/>
            </a:xfrm>
          </p:grpSpPr>
          <p:pic>
            <p:nvPicPr>
              <p:cNvPr id="69" name="Picture 68">
                <a:extLst>
                  <a:ext uri="{FF2B5EF4-FFF2-40B4-BE49-F238E27FC236}">
                    <a16:creationId xmlns:a16="http://schemas.microsoft.com/office/drawing/2014/main" id="{3890E039-4C9A-FF4E-855D-AABFD2840061}"/>
                  </a:ext>
                </a:extLst>
              </p:cNvPr>
              <p:cNvPicPr>
                <a:picLocks noChangeAspect="1"/>
              </p:cNvPicPr>
              <p:nvPr/>
            </p:nvPicPr>
            <p:blipFill rotWithShape="1">
              <a:blip r:embed="rId5"/>
              <a:srcRect l="33585" t="47438" r="20151"/>
              <a:stretch/>
            </p:blipFill>
            <p:spPr>
              <a:xfrm>
                <a:off x="4169297" y="4146715"/>
                <a:ext cx="4406569" cy="2015968"/>
              </a:xfrm>
              <a:prstGeom prst="rect">
                <a:avLst/>
              </a:prstGeom>
            </p:spPr>
          </p:pic>
          <p:sp>
            <p:nvSpPr>
              <p:cNvPr id="70" name="Rectangle 69">
                <a:extLst>
                  <a:ext uri="{FF2B5EF4-FFF2-40B4-BE49-F238E27FC236}">
                    <a16:creationId xmlns:a16="http://schemas.microsoft.com/office/drawing/2014/main" id="{1B0C4ABD-A9C4-F941-90D0-06DD15AFAA34}"/>
                  </a:ext>
                </a:extLst>
              </p:cNvPr>
              <p:cNvSpPr/>
              <p:nvPr/>
            </p:nvSpPr>
            <p:spPr>
              <a:xfrm>
                <a:off x="3689497" y="5184908"/>
                <a:ext cx="7081787"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13369895-F9DF-F341-AFCB-1AD2008A4EF2}"/>
                  </a:ext>
                </a:extLst>
              </p:cNvPr>
              <p:cNvSpPr txBox="1"/>
              <p:nvPr/>
            </p:nvSpPr>
            <p:spPr>
              <a:xfrm>
                <a:off x="4654383" y="2580955"/>
                <a:ext cx="1242776" cy="353943"/>
              </a:xfrm>
              <a:prstGeom prst="rect">
                <a:avLst/>
              </a:prstGeom>
              <a:noFill/>
            </p:spPr>
            <p:txBody>
              <a:bodyPr wrap="none" rtlCol="0">
                <a:spAutoFit/>
              </a:bodyPr>
              <a:lstStyle/>
              <a:p>
                <a:r>
                  <a:rPr lang="en-US" sz="1700" b="1" dirty="0">
                    <a:solidFill>
                      <a:schemeClr val="tx1">
                        <a:lumMod val="75000"/>
                        <a:lumOff val="25000"/>
                      </a:schemeClr>
                    </a:solidFill>
                    <a:latin typeface="Arial Narrow" panose="020B0604020202020204" pitchFamily="34" charset="0"/>
                    <a:cs typeface="Arial Narrow" panose="020B0604020202020204" pitchFamily="34" charset="0"/>
                  </a:rPr>
                  <a:t>Visible Light</a:t>
                </a:r>
              </a:p>
            </p:txBody>
          </p:sp>
          <p:grpSp>
            <p:nvGrpSpPr>
              <p:cNvPr id="75" name="Group 74">
                <a:extLst>
                  <a:ext uri="{FF2B5EF4-FFF2-40B4-BE49-F238E27FC236}">
                    <a16:creationId xmlns:a16="http://schemas.microsoft.com/office/drawing/2014/main" id="{991997A2-74E0-6A49-AA93-F4DFFE3BA65C}"/>
                  </a:ext>
                </a:extLst>
              </p:cNvPr>
              <p:cNvGrpSpPr/>
              <p:nvPr/>
            </p:nvGrpSpPr>
            <p:grpSpPr>
              <a:xfrm>
                <a:off x="4146204" y="5178307"/>
                <a:ext cx="7317493" cy="344295"/>
                <a:chOff x="4146204" y="5178307"/>
                <a:chExt cx="7317493" cy="344295"/>
              </a:xfrm>
            </p:grpSpPr>
            <p:sp>
              <p:nvSpPr>
                <p:cNvPr id="128" name="TextBox 127">
                  <a:extLst>
                    <a:ext uri="{FF2B5EF4-FFF2-40B4-BE49-F238E27FC236}">
                      <a16:creationId xmlns:a16="http://schemas.microsoft.com/office/drawing/2014/main" id="{CFB0578A-38CB-564E-B579-B2011A94C9BF}"/>
                    </a:ext>
                  </a:extLst>
                </p:cNvPr>
                <p:cNvSpPr txBox="1"/>
                <p:nvPr/>
              </p:nvSpPr>
              <p:spPr>
                <a:xfrm>
                  <a:off x="4146204" y="5178307"/>
                  <a:ext cx="58381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0.01</a:t>
                  </a:r>
                  <a:endParaRPr lang="en-US" sz="1600" b="1" baseline="30000" dirty="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4A990419-6523-A743-9A12-F797F724F2D6}"/>
                    </a:ext>
                  </a:extLst>
                </p:cNvPr>
                <p:cNvSpPr txBox="1"/>
                <p:nvPr/>
              </p:nvSpPr>
              <p:spPr>
                <a:xfrm>
                  <a:off x="5302206" y="5178307"/>
                  <a:ext cx="298480"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a:t>
                  </a:r>
                  <a:endParaRPr lang="en-US" sz="1600" b="1" baseline="30000" dirty="0">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CF5B7328-1D56-C543-A4BB-E4392F4CBDDE}"/>
                    </a:ext>
                  </a:extLst>
                </p:cNvPr>
                <p:cNvSpPr txBox="1"/>
                <p:nvPr/>
              </p:nvSpPr>
              <p:spPr>
                <a:xfrm>
                  <a:off x="6237367" y="5178307"/>
                  <a:ext cx="526106"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100</a:t>
                  </a:r>
                  <a:endParaRPr lang="en-US" sz="1600" b="1" baseline="30000" dirty="0">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98FFDDC4-0DE6-0C43-8414-50D95118CE33}"/>
                    </a:ext>
                  </a:extLst>
                </p:cNvPr>
                <p:cNvSpPr txBox="1"/>
                <p:nvPr/>
              </p:nvSpPr>
              <p:spPr>
                <a:xfrm>
                  <a:off x="7306591"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4</a:t>
                  </a:r>
                </a:p>
              </p:txBody>
            </p:sp>
            <p:sp>
              <p:nvSpPr>
                <p:cNvPr id="133" name="TextBox 132">
                  <a:extLst>
                    <a:ext uri="{FF2B5EF4-FFF2-40B4-BE49-F238E27FC236}">
                      <a16:creationId xmlns:a16="http://schemas.microsoft.com/office/drawing/2014/main" id="{C90132D3-7DA4-8D49-9C40-4F6C321B8185}"/>
                    </a:ext>
                  </a:extLst>
                </p:cNvPr>
                <p:cNvSpPr txBox="1"/>
                <p:nvPr/>
              </p:nvSpPr>
              <p:spPr>
                <a:xfrm>
                  <a:off x="8305806" y="5178307"/>
                  <a:ext cx="487634"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10</a:t>
                  </a:r>
                  <a:r>
                    <a:rPr lang="en-US" sz="1600" b="1" baseline="30000" dirty="0">
                      <a:latin typeface="Arial" panose="020B0604020202020204" pitchFamily="34" charset="0"/>
                      <a:cs typeface="Arial" panose="020B0604020202020204" pitchFamily="34" charset="0"/>
                    </a:rPr>
                    <a:t>6</a:t>
                  </a:r>
                </a:p>
              </p:txBody>
            </p:sp>
            <p:sp>
              <p:nvSpPr>
                <p:cNvPr id="134" name="TextBox 133">
                  <a:extLst>
                    <a:ext uri="{FF2B5EF4-FFF2-40B4-BE49-F238E27FC236}">
                      <a16:creationId xmlns:a16="http://schemas.microsoft.com/office/drawing/2014/main" id="{7525DE9D-08D4-404C-8675-46B0C5887BC6}"/>
                    </a:ext>
                  </a:extLst>
                </p:cNvPr>
                <p:cNvSpPr txBox="1"/>
                <p:nvPr/>
              </p:nvSpPr>
              <p:spPr>
                <a:xfrm>
                  <a:off x="8627243" y="5214825"/>
                  <a:ext cx="2836454" cy="307777"/>
                </a:xfrm>
                <a:prstGeom prst="rect">
                  <a:avLst/>
                </a:prstGeom>
                <a:noFill/>
                <a:ln>
                  <a:noFill/>
                </a:ln>
              </p:spPr>
              <p:txBody>
                <a:bodyPr wrap="square" rtlCol="0">
                  <a:spAutoFit/>
                </a:bodyPr>
                <a:lstStyle/>
                <a:p>
                  <a:r>
                    <a:rPr lang="en-US" sz="1400" dirty="0">
                      <a:latin typeface="Arial Narrow" panose="020B0604020202020204" pitchFamily="34" charset="0"/>
                      <a:cs typeface="Arial Narrow" panose="020B0604020202020204" pitchFamily="34" charset="0"/>
                    </a:rPr>
                    <a:t> Wavelength (</a:t>
                  </a:r>
                  <a:r>
                    <a:rPr lang="en-US" sz="1400" dirty="0">
                      <a:latin typeface="Arial Narrow" panose="020B0604020202020204" pitchFamily="34" charset="0"/>
                      <a:ea typeface="Calibri" panose="020F0502020204030204" pitchFamily="34" charset="0"/>
                      <a:cs typeface="Arial Narrow" panose="020B0604020202020204" pitchFamily="34" charset="0"/>
                      <a:sym typeface="Symbol" pitchFamily="2" charset="2"/>
                    </a:rPr>
                    <a:t>m</a:t>
                  </a:r>
                  <a:r>
                    <a:rPr lang="en-US" sz="1400" dirty="0">
                      <a:latin typeface="Arial Narrow" panose="020B0604020202020204" pitchFamily="34" charset="0"/>
                      <a:cs typeface="Arial Narrow" panose="020B0604020202020204" pitchFamily="34" charset="0"/>
                    </a:rPr>
                    <a:t>)</a:t>
                  </a:r>
                </a:p>
              </p:txBody>
            </p:sp>
          </p:grpSp>
          <p:sp>
            <p:nvSpPr>
              <p:cNvPr id="81" name="Down Arrow 80">
                <a:extLst>
                  <a:ext uri="{FF2B5EF4-FFF2-40B4-BE49-F238E27FC236}">
                    <a16:creationId xmlns:a16="http://schemas.microsoft.com/office/drawing/2014/main" id="{C9732158-523F-6D49-ACDF-4B54A0643BC0}"/>
                  </a:ext>
                </a:extLst>
              </p:cNvPr>
              <p:cNvSpPr/>
              <p:nvPr/>
            </p:nvSpPr>
            <p:spPr>
              <a:xfrm>
                <a:off x="5177004" y="2949754"/>
                <a:ext cx="138224" cy="484295"/>
              </a:xfrm>
              <a:prstGeom prst="downArrow">
                <a:avLst/>
              </a:prstGeom>
              <a:solidFill>
                <a:schemeClr val="bg2">
                  <a:lumMod val="2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619B32BD-C5A9-044E-9263-C4242035ADF0}"/>
                  </a:ext>
                </a:extLst>
              </p:cNvPr>
              <p:cNvSpPr/>
              <p:nvPr/>
            </p:nvSpPr>
            <p:spPr>
              <a:xfrm>
                <a:off x="3700412" y="5527031"/>
                <a:ext cx="7084129" cy="37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oup 83">
                <a:extLst>
                  <a:ext uri="{FF2B5EF4-FFF2-40B4-BE49-F238E27FC236}">
                    <a16:creationId xmlns:a16="http://schemas.microsoft.com/office/drawing/2014/main" id="{3FE909DD-57EF-C745-88C9-5340439C9C53}"/>
                  </a:ext>
                </a:extLst>
              </p:cNvPr>
              <p:cNvGrpSpPr/>
              <p:nvPr/>
            </p:nvGrpSpPr>
            <p:grpSpPr>
              <a:xfrm>
                <a:off x="3949057" y="5483555"/>
                <a:ext cx="4416246" cy="338554"/>
                <a:chOff x="3949057" y="5994541"/>
                <a:chExt cx="4416246" cy="338554"/>
              </a:xfrm>
            </p:grpSpPr>
            <p:sp>
              <p:nvSpPr>
                <p:cNvPr id="122" name="TextBox 121">
                  <a:extLst>
                    <a:ext uri="{FF2B5EF4-FFF2-40B4-BE49-F238E27FC236}">
                      <a16:creationId xmlns:a16="http://schemas.microsoft.com/office/drawing/2014/main" id="{E16B1703-49A4-5949-A8AC-B7FA28AD853B}"/>
                    </a:ext>
                  </a:extLst>
                </p:cNvPr>
                <p:cNvSpPr txBox="1"/>
                <p:nvPr/>
              </p:nvSpPr>
              <p:spPr>
                <a:xfrm>
                  <a:off x="8066823" y="5994541"/>
                  <a:ext cx="298480"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6B9E9273-14D6-414E-8F28-B5EED3FC1BC0}"/>
                    </a:ext>
                  </a:extLst>
                </p:cNvPr>
                <p:cNvSpPr txBox="1"/>
                <p:nvPr/>
              </p:nvSpPr>
              <p:spPr>
                <a:xfrm>
                  <a:off x="7015378" y="5994541"/>
                  <a:ext cx="526106"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CD792B08-F1BE-AC4E-9131-10161822D190}"/>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4</a:t>
                  </a:r>
                </a:p>
              </p:txBody>
            </p:sp>
            <p:sp>
              <p:nvSpPr>
                <p:cNvPr id="125" name="TextBox 124">
                  <a:extLst>
                    <a:ext uri="{FF2B5EF4-FFF2-40B4-BE49-F238E27FC236}">
                      <a16:creationId xmlns:a16="http://schemas.microsoft.com/office/drawing/2014/main" id="{8A170EFC-39C3-4B46-8797-9078BAD5CCB9}"/>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6</a:t>
                  </a:r>
                </a:p>
              </p:txBody>
            </p:sp>
            <p:sp>
              <p:nvSpPr>
                <p:cNvPr id="127" name="TextBox 126">
                  <a:extLst>
                    <a:ext uri="{FF2B5EF4-FFF2-40B4-BE49-F238E27FC236}">
                      <a16:creationId xmlns:a16="http://schemas.microsoft.com/office/drawing/2014/main" id="{1C8A991D-75EC-2C44-BF27-757841A601EB}"/>
                    </a:ext>
                  </a:extLst>
                </p:cNvPr>
                <p:cNvSpPr txBox="1"/>
                <p:nvPr/>
              </p:nvSpPr>
              <p:spPr>
                <a:xfrm>
                  <a:off x="3949057"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8</a:t>
                  </a:r>
                </a:p>
              </p:txBody>
            </p:sp>
          </p:grpSp>
          <p:cxnSp>
            <p:nvCxnSpPr>
              <p:cNvPr id="85" name="Straight Connector 84">
                <a:extLst>
                  <a:ext uri="{FF2B5EF4-FFF2-40B4-BE49-F238E27FC236}">
                    <a16:creationId xmlns:a16="http://schemas.microsoft.com/office/drawing/2014/main" id="{538F084E-DB5B-4C42-B5A6-206B680E55B1}"/>
                  </a:ext>
                </a:extLst>
              </p:cNvPr>
              <p:cNvCxnSpPr>
                <a:cxnSpLocks/>
              </p:cNvCxnSpPr>
              <p:nvPr/>
            </p:nvCxnSpPr>
            <p:spPr>
              <a:xfrm flipV="1">
                <a:off x="4156040" y="5068630"/>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019FF37-BF38-2B41-93DC-27E02882EFAA}"/>
                  </a:ext>
                </a:extLst>
              </p:cNvPr>
              <p:cNvCxnSpPr>
                <a:cxnSpLocks/>
              </p:cNvCxnSpPr>
              <p:nvPr/>
            </p:nvCxnSpPr>
            <p:spPr>
              <a:xfrm flipV="1">
                <a:off x="5171244" y="505721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9EBA0A2-42DD-AC48-A875-CB8C0680B910}"/>
                  </a:ext>
                </a:extLst>
              </p:cNvPr>
              <p:cNvCxnSpPr>
                <a:cxnSpLocks/>
              </p:cNvCxnSpPr>
              <p:nvPr/>
            </p:nvCxnSpPr>
            <p:spPr>
              <a:xfrm flipV="1">
                <a:off x="6188281" y="5056944"/>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5A71A4B-DD76-3D47-A043-04A0A06C7A99}"/>
                  </a:ext>
                </a:extLst>
              </p:cNvPr>
              <p:cNvCxnSpPr>
                <a:cxnSpLocks/>
              </p:cNvCxnSpPr>
              <p:nvPr/>
            </p:nvCxnSpPr>
            <p:spPr>
              <a:xfrm flipV="1">
                <a:off x="7203485" y="506858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752D2E2-E644-DE4F-8437-8B500C9A5D13}"/>
                  </a:ext>
                </a:extLst>
              </p:cNvPr>
              <p:cNvCxnSpPr>
                <a:cxnSpLocks/>
              </p:cNvCxnSpPr>
              <p:nvPr/>
            </p:nvCxnSpPr>
            <p:spPr>
              <a:xfrm flipV="1">
                <a:off x="8223549" y="5064999"/>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190A34D6-6CDD-F540-BFB6-20E15C9CB03B}"/>
                  </a:ext>
                </a:extLst>
              </p:cNvPr>
              <p:cNvSpPr txBox="1"/>
              <p:nvPr/>
            </p:nvSpPr>
            <p:spPr>
              <a:xfrm>
                <a:off x="8266525" y="5529976"/>
                <a:ext cx="1464414" cy="307777"/>
              </a:xfrm>
              <a:prstGeom prst="rect">
                <a:avLst/>
              </a:prstGeom>
              <a:noFill/>
              <a:ln>
                <a:noFill/>
              </a:ln>
            </p:spPr>
            <p:txBody>
              <a:bodyPr wrap="square" rtlCol="0">
                <a:spAutoFit/>
              </a:bodyPr>
              <a:lstStyle/>
              <a:p>
                <a:r>
                  <a:rPr lang="en-US" sz="1400" dirty="0">
                    <a:solidFill>
                      <a:schemeClr val="accent1">
                        <a:lumMod val="75000"/>
                      </a:schemeClr>
                    </a:solidFill>
                    <a:latin typeface="Arial Narrow" panose="020B0604020202020204" pitchFamily="34" charset="0"/>
                    <a:cs typeface="Arial Narrow" panose="020B0604020202020204" pitchFamily="34" charset="0"/>
                  </a:rPr>
                  <a:t>Frequency (</a:t>
                </a:r>
                <a:r>
                  <a:rPr lang="en-US" sz="1400" dirty="0">
                    <a:solidFill>
                      <a:schemeClr val="accent1">
                        <a:lumMod val="75000"/>
                      </a:schemeClr>
                    </a:solidFill>
                    <a:latin typeface="Arial Narrow" panose="020B0604020202020204" pitchFamily="34" charset="0"/>
                    <a:cs typeface="Arial Narrow" panose="020B0604020202020204" pitchFamily="34" charset="0"/>
                    <a:sym typeface="Symbol" pitchFamily="2" charset="2"/>
                  </a:rPr>
                  <a:t>GHz</a:t>
                </a:r>
                <a:r>
                  <a:rPr lang="en-US" sz="1400" dirty="0">
                    <a:solidFill>
                      <a:schemeClr val="accent1">
                        <a:lumMod val="75000"/>
                      </a:schemeClr>
                    </a:solidFill>
                    <a:latin typeface="Arial Narrow" panose="020B0604020202020204" pitchFamily="34" charset="0"/>
                    <a:cs typeface="Arial Narrow" panose="020B0604020202020204" pitchFamily="34" charset="0"/>
                  </a:rPr>
                  <a:t>)</a:t>
                </a:r>
              </a:p>
            </p:txBody>
          </p:sp>
          <p:sp>
            <p:nvSpPr>
              <p:cNvPr id="94" name="Rectangle 93">
                <a:extLst>
                  <a:ext uri="{FF2B5EF4-FFF2-40B4-BE49-F238E27FC236}">
                    <a16:creationId xmlns:a16="http://schemas.microsoft.com/office/drawing/2014/main" id="{54281FC3-151B-5E4E-AEF4-920873AEE344}"/>
                  </a:ext>
                </a:extLst>
              </p:cNvPr>
              <p:cNvSpPr/>
              <p:nvPr/>
            </p:nvSpPr>
            <p:spPr bwMode="auto">
              <a:xfrm>
                <a:off x="6813508" y="3514798"/>
                <a:ext cx="1686943" cy="150771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95" name="Rectangle 94">
                <a:extLst>
                  <a:ext uri="{FF2B5EF4-FFF2-40B4-BE49-F238E27FC236}">
                    <a16:creationId xmlns:a16="http://schemas.microsoft.com/office/drawing/2014/main" id="{C42CD312-3D45-8F45-B7E8-5AA60FCCB8B0}"/>
                  </a:ext>
                </a:extLst>
              </p:cNvPr>
              <p:cNvSpPr/>
              <p:nvPr/>
            </p:nvSpPr>
            <p:spPr bwMode="auto">
              <a:xfrm>
                <a:off x="5274109" y="3517416"/>
                <a:ext cx="1614060" cy="1505105"/>
              </a:xfrm>
              <a:prstGeom prst="rect">
                <a:avLst/>
              </a:prstGeom>
              <a:solidFill>
                <a:srgbClr val="EDB1AC"/>
              </a:solidFill>
              <a:ln w="9525" cap="flat" cmpd="sng" algn="ctr">
                <a:solidFill>
                  <a:schemeClr val="tx1"/>
                </a:solidFill>
                <a:prstDash val="solid"/>
                <a:round/>
                <a:headEnd type="none" w="med" len="med"/>
                <a:tailEnd type="none" w="med" len="med"/>
              </a:ln>
              <a:effectLst>
                <a:softEdge rad="0"/>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sp>
            <p:nvSpPr>
              <p:cNvPr id="96" name="Rectangle 95">
                <a:extLst>
                  <a:ext uri="{FF2B5EF4-FFF2-40B4-BE49-F238E27FC236}">
                    <a16:creationId xmlns:a16="http://schemas.microsoft.com/office/drawing/2014/main" id="{0318D225-93B3-EE4D-97FC-9EBC95303B5E}"/>
                  </a:ext>
                </a:extLst>
              </p:cNvPr>
              <p:cNvSpPr/>
              <p:nvPr/>
            </p:nvSpPr>
            <p:spPr bwMode="auto">
              <a:xfrm>
                <a:off x="4156040" y="3514798"/>
                <a:ext cx="1045460" cy="1493570"/>
              </a:xfrm>
              <a:prstGeom prst="rect">
                <a:avLst/>
              </a:prstGeom>
              <a:solidFill>
                <a:srgbClr val="A117A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pic>
            <p:nvPicPr>
              <p:cNvPr id="97" name="Picture 96">
                <a:extLst>
                  <a:ext uri="{FF2B5EF4-FFF2-40B4-BE49-F238E27FC236}">
                    <a16:creationId xmlns:a16="http://schemas.microsoft.com/office/drawing/2014/main" id="{618111F7-5C88-4243-82FF-E6B57D37F3B6}"/>
                  </a:ext>
                </a:extLst>
              </p:cNvPr>
              <p:cNvPicPr>
                <a:picLocks noChangeAspect="1"/>
              </p:cNvPicPr>
              <p:nvPr/>
            </p:nvPicPr>
            <p:blipFill>
              <a:blip r:embed="rId6"/>
              <a:stretch>
                <a:fillRect/>
              </a:stretch>
            </p:blipFill>
            <p:spPr>
              <a:xfrm>
                <a:off x="5173488" y="3515848"/>
                <a:ext cx="141740" cy="1492520"/>
              </a:xfrm>
              <a:prstGeom prst="rect">
                <a:avLst/>
              </a:prstGeom>
            </p:spPr>
          </p:pic>
          <p:sp>
            <p:nvSpPr>
              <p:cNvPr id="98" name="Rectangle 97">
                <a:extLst>
                  <a:ext uri="{FF2B5EF4-FFF2-40B4-BE49-F238E27FC236}">
                    <a16:creationId xmlns:a16="http://schemas.microsoft.com/office/drawing/2014/main" id="{D2D01510-2154-4B49-80A6-488B20B3E224}"/>
                  </a:ext>
                </a:extLst>
              </p:cNvPr>
              <p:cNvSpPr/>
              <p:nvPr/>
            </p:nvSpPr>
            <p:spPr>
              <a:xfrm>
                <a:off x="6919165" y="3134390"/>
                <a:ext cx="1530165"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Microwave</a:t>
                </a:r>
              </a:p>
            </p:txBody>
          </p:sp>
          <p:sp>
            <p:nvSpPr>
              <p:cNvPr id="99" name="Rectangle 98">
                <a:extLst>
                  <a:ext uri="{FF2B5EF4-FFF2-40B4-BE49-F238E27FC236}">
                    <a16:creationId xmlns:a16="http://schemas.microsoft.com/office/drawing/2014/main" id="{BE7C465D-B10D-6C4D-B3C4-458E336DBAF7}"/>
                  </a:ext>
                </a:extLst>
              </p:cNvPr>
              <p:cNvSpPr/>
              <p:nvPr/>
            </p:nvSpPr>
            <p:spPr>
              <a:xfrm>
                <a:off x="5358002" y="3134390"/>
                <a:ext cx="1544007"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Infrared</a:t>
                </a:r>
              </a:p>
            </p:txBody>
          </p:sp>
          <p:sp>
            <p:nvSpPr>
              <p:cNvPr id="100" name="Rectangle 99">
                <a:extLst>
                  <a:ext uri="{FF2B5EF4-FFF2-40B4-BE49-F238E27FC236}">
                    <a16:creationId xmlns:a16="http://schemas.microsoft.com/office/drawing/2014/main" id="{B4A6C68A-A812-DC48-B2A9-0ACFB2A94B89}"/>
                  </a:ext>
                </a:extLst>
              </p:cNvPr>
              <p:cNvSpPr/>
              <p:nvPr/>
            </p:nvSpPr>
            <p:spPr>
              <a:xfrm>
                <a:off x="3961611" y="3134390"/>
                <a:ext cx="1189748" cy="338554"/>
              </a:xfrm>
              <a:prstGeom prst="rect">
                <a:avLst/>
              </a:prstGeom>
            </p:spPr>
            <p:txBody>
              <a:bodyPr wrap="square">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Ultraviolet</a:t>
                </a:r>
              </a:p>
            </p:txBody>
          </p:sp>
          <p:cxnSp>
            <p:nvCxnSpPr>
              <p:cNvPr id="101" name="Straight Connector 100">
                <a:extLst>
                  <a:ext uri="{FF2B5EF4-FFF2-40B4-BE49-F238E27FC236}">
                    <a16:creationId xmlns:a16="http://schemas.microsoft.com/office/drawing/2014/main" id="{B39AA258-6564-DD49-8E35-5D59AD1DB343}"/>
                  </a:ext>
                </a:extLst>
              </p:cNvPr>
              <p:cNvCxnSpPr>
                <a:cxnSpLocks/>
              </p:cNvCxnSpPr>
              <p:nvPr/>
            </p:nvCxnSpPr>
            <p:spPr>
              <a:xfrm flipV="1">
                <a:off x="4730090" y="506524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D09CC22-A550-744A-AC10-E40A1C7E8CAF}"/>
                  </a:ext>
                </a:extLst>
              </p:cNvPr>
              <p:cNvCxnSpPr>
                <a:cxnSpLocks/>
              </p:cNvCxnSpPr>
              <p:nvPr/>
            </p:nvCxnSpPr>
            <p:spPr>
              <a:xfrm flipV="1">
                <a:off x="5747127" y="5064966"/>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33EE36C-69EF-F541-9C62-AE1FBDC6FC6A}"/>
                  </a:ext>
                </a:extLst>
              </p:cNvPr>
              <p:cNvCxnSpPr>
                <a:cxnSpLocks/>
              </p:cNvCxnSpPr>
              <p:nvPr/>
            </p:nvCxnSpPr>
            <p:spPr>
              <a:xfrm flipV="1">
                <a:off x="6762331" y="507661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DE521B3-0A85-7447-9F1C-EB66AABE3736}"/>
                  </a:ext>
                </a:extLst>
              </p:cNvPr>
              <p:cNvCxnSpPr>
                <a:cxnSpLocks/>
              </p:cNvCxnSpPr>
              <p:nvPr/>
            </p:nvCxnSpPr>
            <p:spPr>
              <a:xfrm flipV="1">
                <a:off x="7782395" y="5073021"/>
                <a:ext cx="0" cy="41148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8DD42309-DECD-DF4E-9C4D-E2D3468ED57B}"/>
                  </a:ext>
                </a:extLst>
              </p:cNvPr>
              <p:cNvGrpSpPr/>
              <p:nvPr/>
            </p:nvGrpSpPr>
            <p:grpSpPr>
              <a:xfrm>
                <a:off x="4471358" y="5487865"/>
                <a:ext cx="3514374" cy="338554"/>
                <a:chOff x="4964741" y="5994541"/>
                <a:chExt cx="3514374" cy="338554"/>
              </a:xfrm>
            </p:grpSpPr>
            <p:sp>
              <p:nvSpPr>
                <p:cNvPr id="114" name="TextBox 113">
                  <a:extLst>
                    <a:ext uri="{FF2B5EF4-FFF2-40B4-BE49-F238E27FC236}">
                      <a16:creationId xmlns:a16="http://schemas.microsoft.com/office/drawing/2014/main" id="{62D9601F-7FB9-F44C-8E18-EC14D333ECBD}"/>
                    </a:ext>
                  </a:extLst>
                </p:cNvPr>
                <p:cNvSpPr txBox="1"/>
                <p:nvPr/>
              </p:nvSpPr>
              <p:spPr>
                <a:xfrm>
                  <a:off x="8066823" y="5994541"/>
                  <a:ext cx="412292"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endParaRPr lang="en-US" sz="1600" b="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EC6A9CB1-77D9-5F4A-927A-8B6CF951E4DF}"/>
                    </a:ext>
                  </a:extLst>
                </p:cNvPr>
                <p:cNvSpPr txBox="1"/>
                <p:nvPr/>
              </p:nvSpPr>
              <p:spPr>
                <a:xfrm>
                  <a:off x="7015378"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3</a:t>
                  </a:r>
                </a:p>
              </p:txBody>
            </p:sp>
            <p:sp>
              <p:nvSpPr>
                <p:cNvPr id="120" name="TextBox 119">
                  <a:extLst>
                    <a:ext uri="{FF2B5EF4-FFF2-40B4-BE49-F238E27FC236}">
                      <a16:creationId xmlns:a16="http://schemas.microsoft.com/office/drawing/2014/main" id="{F2E8959A-0893-514A-9603-E97FF1EB9C2F}"/>
                    </a:ext>
                  </a:extLst>
                </p:cNvPr>
                <p:cNvSpPr txBox="1"/>
                <p:nvPr/>
              </p:nvSpPr>
              <p:spPr>
                <a:xfrm>
                  <a:off x="5999694"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5</a:t>
                  </a:r>
                </a:p>
              </p:txBody>
            </p:sp>
            <p:sp>
              <p:nvSpPr>
                <p:cNvPr id="121" name="TextBox 120">
                  <a:extLst>
                    <a:ext uri="{FF2B5EF4-FFF2-40B4-BE49-F238E27FC236}">
                      <a16:creationId xmlns:a16="http://schemas.microsoft.com/office/drawing/2014/main" id="{C3915D12-0385-8E4D-8643-D18F68ABEACD}"/>
                    </a:ext>
                  </a:extLst>
                </p:cNvPr>
                <p:cNvSpPr txBox="1"/>
                <p:nvPr/>
              </p:nvSpPr>
              <p:spPr>
                <a:xfrm>
                  <a:off x="4964741" y="5994541"/>
                  <a:ext cx="487634" cy="338554"/>
                </a:xfrm>
                <a:prstGeom prst="rect">
                  <a:avLst/>
                </a:prstGeom>
                <a:solidFill>
                  <a:srgbClr val="FFFFFF"/>
                </a:solidFill>
              </p:spPr>
              <p:txBody>
                <a:bodyPr wrap="none" rtlCol="0">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10</a:t>
                  </a:r>
                  <a:r>
                    <a:rPr lang="en-US" sz="1600" b="1" baseline="30000" dirty="0">
                      <a:solidFill>
                        <a:schemeClr val="accent1">
                          <a:lumMod val="75000"/>
                        </a:schemeClr>
                      </a:solidFill>
                      <a:latin typeface="Arial" panose="020B0604020202020204" pitchFamily="34" charset="0"/>
                      <a:cs typeface="Arial" panose="020B0604020202020204" pitchFamily="34" charset="0"/>
                    </a:rPr>
                    <a:t>7</a:t>
                  </a:r>
                </a:p>
              </p:txBody>
            </p:sp>
          </p:grpSp>
          <p:cxnSp>
            <p:nvCxnSpPr>
              <p:cNvPr id="106" name="Straight Connector 105">
                <a:extLst>
                  <a:ext uri="{FF2B5EF4-FFF2-40B4-BE49-F238E27FC236}">
                    <a16:creationId xmlns:a16="http://schemas.microsoft.com/office/drawing/2014/main" id="{4CBB3818-20EB-6B4B-AC6D-58A66636E6D8}"/>
                  </a:ext>
                </a:extLst>
              </p:cNvPr>
              <p:cNvCxnSpPr/>
              <p:nvPr/>
            </p:nvCxnSpPr>
            <p:spPr>
              <a:xfrm flipV="1">
                <a:off x="4142706" y="3514798"/>
                <a:ext cx="0" cy="15077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81A7C7E-2A6F-4D4D-B07C-683D04F52FD9}"/>
                  </a:ext>
                </a:extLst>
              </p:cNvPr>
              <p:cNvCxnSpPr>
                <a:cxnSpLocks/>
              </p:cNvCxnSpPr>
              <p:nvPr/>
            </p:nvCxnSpPr>
            <p:spPr>
              <a:xfrm>
                <a:off x="3348556" y="5060526"/>
                <a:ext cx="62570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28046F7D-1762-B44C-AB5F-C40D939EA978}"/>
                  </a:ext>
                </a:extLst>
              </p:cNvPr>
              <p:cNvSpPr/>
              <p:nvPr/>
            </p:nvSpPr>
            <p:spPr>
              <a:xfrm>
                <a:off x="3109716" y="3429131"/>
                <a:ext cx="1015834" cy="15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Rectangle 67">
              <a:extLst>
                <a:ext uri="{FF2B5EF4-FFF2-40B4-BE49-F238E27FC236}">
                  <a16:creationId xmlns:a16="http://schemas.microsoft.com/office/drawing/2014/main" id="{B7DBA5B7-8254-EC45-8243-C86CC27AFAD1}"/>
                </a:ext>
              </a:extLst>
            </p:cNvPr>
            <p:cNvSpPr/>
            <p:nvPr/>
          </p:nvSpPr>
          <p:spPr>
            <a:xfrm>
              <a:off x="5763772" y="3027232"/>
              <a:ext cx="166197" cy="15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Rectangle 135">
            <a:extLst>
              <a:ext uri="{FF2B5EF4-FFF2-40B4-BE49-F238E27FC236}">
                <a16:creationId xmlns:a16="http://schemas.microsoft.com/office/drawing/2014/main" id="{54DB7ECC-42DD-EE41-8F7C-F88ADF9388CF}"/>
              </a:ext>
            </a:extLst>
          </p:cNvPr>
          <p:cNvSpPr/>
          <p:nvPr/>
        </p:nvSpPr>
        <p:spPr>
          <a:xfrm>
            <a:off x="2572019" y="2177427"/>
            <a:ext cx="3185223"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DBE8B36-89CC-CF41-8EAF-3171C553F680}"/>
              </a:ext>
            </a:extLst>
          </p:cNvPr>
          <p:cNvSpPr/>
          <p:nvPr/>
        </p:nvSpPr>
        <p:spPr>
          <a:xfrm>
            <a:off x="1395598" y="2164914"/>
            <a:ext cx="1034682" cy="150771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C20B605A-4C83-EF4E-AE51-C2A9E331BB1A}"/>
              </a:ext>
            </a:extLst>
          </p:cNvPr>
          <p:cNvPicPr>
            <a:picLocks noChangeAspect="1"/>
          </p:cNvPicPr>
          <p:nvPr/>
        </p:nvPicPr>
        <p:blipFill rotWithShape="1">
          <a:blip r:embed="rId7"/>
          <a:srcRect l="8034" r="16453" b="10869"/>
          <a:stretch/>
        </p:blipFill>
        <p:spPr>
          <a:xfrm>
            <a:off x="1417810" y="2154978"/>
            <a:ext cx="3581758" cy="1516834"/>
          </a:xfrm>
          <a:prstGeom prst="rect">
            <a:avLst/>
          </a:prstGeom>
        </p:spPr>
      </p:pic>
      <p:sp>
        <p:nvSpPr>
          <p:cNvPr id="141" name="TextBox 140">
            <a:extLst>
              <a:ext uri="{FF2B5EF4-FFF2-40B4-BE49-F238E27FC236}">
                <a16:creationId xmlns:a16="http://schemas.microsoft.com/office/drawing/2014/main" id="{EDADB495-F44A-BA4E-B165-C7ABC604522A}"/>
              </a:ext>
            </a:extLst>
          </p:cNvPr>
          <p:cNvSpPr txBox="1"/>
          <p:nvPr/>
        </p:nvSpPr>
        <p:spPr>
          <a:xfrm>
            <a:off x="831728" y="2771809"/>
            <a:ext cx="59503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50%</a:t>
            </a:r>
            <a:endParaRPr lang="en-US" sz="1600" b="1" baseline="30000" dirty="0">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26EB9D53-4F32-1347-9481-3B275EDC5E76}"/>
              </a:ext>
            </a:extLst>
          </p:cNvPr>
          <p:cNvSpPr txBox="1"/>
          <p:nvPr/>
        </p:nvSpPr>
        <p:spPr>
          <a:xfrm>
            <a:off x="945541" y="3515868"/>
            <a:ext cx="481222"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0%</a:t>
            </a:r>
            <a:endParaRPr lang="en-US" sz="1600" b="1" baseline="30000" dirty="0">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6953E3CC-CF0E-8B45-A4ED-AD1970AC44A6}"/>
              </a:ext>
            </a:extLst>
          </p:cNvPr>
          <p:cNvSpPr txBox="1"/>
          <p:nvPr/>
        </p:nvSpPr>
        <p:spPr>
          <a:xfrm rot="16200000">
            <a:off x="-623358" y="2798319"/>
            <a:ext cx="2569861" cy="369332"/>
          </a:xfrm>
          <a:prstGeom prst="rect">
            <a:avLst/>
          </a:prstGeom>
          <a:noFill/>
        </p:spPr>
        <p:txBody>
          <a:bodyPr wrap="square" rtlCol="0">
            <a:spAutoFit/>
          </a:bodyPr>
          <a:lstStyle/>
          <a:p>
            <a:pPr algn="ctr"/>
            <a:r>
              <a:rPr lang="en-US" dirty="0">
                <a:latin typeface="Arial Narrow" panose="020B0604020202020204" pitchFamily="34" charset="0"/>
                <a:cs typeface="Arial Narrow" panose="020B0604020202020204" pitchFamily="34" charset="0"/>
              </a:rPr>
              <a:t>Atmospheric opacity</a:t>
            </a:r>
          </a:p>
        </p:txBody>
      </p:sp>
      <p:sp>
        <p:nvSpPr>
          <p:cNvPr id="146" name="TextBox 145">
            <a:extLst>
              <a:ext uri="{FF2B5EF4-FFF2-40B4-BE49-F238E27FC236}">
                <a16:creationId xmlns:a16="http://schemas.microsoft.com/office/drawing/2014/main" id="{FC273B6B-0F58-AC41-843B-A74AFD8576B3}"/>
              </a:ext>
            </a:extLst>
          </p:cNvPr>
          <p:cNvSpPr txBox="1"/>
          <p:nvPr/>
        </p:nvSpPr>
        <p:spPr>
          <a:xfrm>
            <a:off x="728880" y="2066692"/>
            <a:ext cx="708848"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100%</a:t>
            </a:r>
            <a:endParaRPr lang="en-US" sz="1600" b="1" baseline="30000" dirty="0">
              <a:latin typeface="Arial" panose="020B0604020202020204" pitchFamily="34" charset="0"/>
              <a:cs typeface="Arial" panose="020B0604020202020204" pitchFamily="34" charset="0"/>
            </a:endParaRPr>
          </a:p>
        </p:txBody>
      </p:sp>
      <p:sp>
        <p:nvSpPr>
          <p:cNvPr id="147" name="Trapezoid 146">
            <a:extLst>
              <a:ext uri="{FF2B5EF4-FFF2-40B4-BE49-F238E27FC236}">
                <a16:creationId xmlns:a16="http://schemas.microsoft.com/office/drawing/2014/main" id="{5677085D-47CD-6546-958F-EEAEF927698C}"/>
              </a:ext>
            </a:extLst>
          </p:cNvPr>
          <p:cNvSpPr/>
          <p:nvPr/>
        </p:nvSpPr>
        <p:spPr>
          <a:xfrm>
            <a:off x="2406265" y="2179850"/>
            <a:ext cx="907094" cy="1509463"/>
          </a:xfrm>
          <a:prstGeom prst="trapezoid">
            <a:avLst>
              <a:gd name="adj" fmla="val 628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F799FB83-3C3E-5349-B3D5-178704349944}"/>
              </a:ext>
            </a:extLst>
          </p:cNvPr>
          <p:cNvSpPr/>
          <p:nvPr/>
        </p:nvSpPr>
        <p:spPr>
          <a:xfrm>
            <a:off x="2383167" y="2798916"/>
            <a:ext cx="935422" cy="523617"/>
          </a:xfrm>
          <a:prstGeom prst="rect">
            <a:avLst/>
          </a:prstGeom>
          <a:noFill/>
        </p:spPr>
        <p:txBody>
          <a:bodyPr wrap="square">
            <a:spAutoFit/>
          </a:bodyPr>
          <a:lstStyle/>
          <a:p>
            <a:pPr algn="ctr"/>
            <a:r>
              <a:rPr lang="en-US" sz="1600" b="1" dirty="0">
                <a:solidFill>
                  <a:schemeClr val="bg1">
                    <a:lumMod val="95000"/>
                  </a:schemeClr>
                </a:solidFill>
                <a:latin typeface="Arial Narrow" panose="020B0604020202020204" pitchFamily="34" charset="0"/>
                <a:cs typeface="Arial Narrow" panose="020B0604020202020204" pitchFamily="34" charset="0"/>
              </a:rPr>
              <a:t>Cloud</a:t>
            </a:r>
          </a:p>
          <a:p>
            <a:pPr algn="ctr"/>
            <a:r>
              <a:rPr lang="en-US" sz="1200" b="1" dirty="0">
                <a:solidFill>
                  <a:schemeClr val="bg1">
                    <a:lumMod val="95000"/>
                  </a:schemeClr>
                </a:solidFill>
                <a:latin typeface="Arial Narrow" panose="020B0604020202020204" pitchFamily="34" charset="0"/>
                <a:cs typeface="Arial Narrow" panose="020B0604020202020204" pitchFamily="34" charset="0"/>
              </a:rPr>
              <a:t>Attenuation</a:t>
            </a:r>
          </a:p>
        </p:txBody>
      </p:sp>
      <p:grpSp>
        <p:nvGrpSpPr>
          <p:cNvPr id="23" name="Group 22">
            <a:extLst>
              <a:ext uri="{FF2B5EF4-FFF2-40B4-BE49-F238E27FC236}">
                <a16:creationId xmlns:a16="http://schemas.microsoft.com/office/drawing/2014/main" id="{F0986C4E-F69E-D64C-B272-2F30903760FB}"/>
              </a:ext>
            </a:extLst>
          </p:cNvPr>
          <p:cNvGrpSpPr/>
          <p:nvPr/>
        </p:nvGrpSpPr>
        <p:grpSpPr>
          <a:xfrm>
            <a:off x="7694866" y="1762411"/>
            <a:ext cx="3665580" cy="3658699"/>
            <a:chOff x="7694866" y="1762411"/>
            <a:chExt cx="3665580" cy="3658699"/>
          </a:xfrm>
        </p:grpSpPr>
        <p:sp>
          <p:nvSpPr>
            <p:cNvPr id="61" name="TextBox 60">
              <a:extLst>
                <a:ext uri="{FF2B5EF4-FFF2-40B4-BE49-F238E27FC236}">
                  <a16:creationId xmlns:a16="http://schemas.microsoft.com/office/drawing/2014/main" id="{A459F69D-0FBE-0E4A-B1EB-9CB4A95F2AF7}"/>
                </a:ext>
              </a:extLst>
            </p:cNvPr>
            <p:cNvSpPr txBox="1"/>
            <p:nvPr/>
          </p:nvSpPr>
          <p:spPr>
            <a:xfrm>
              <a:off x="7946234" y="2281789"/>
              <a:ext cx="3414212" cy="3139321"/>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Microwaves are at longer wavelengths than visible and infrared light</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Usually measured in frequency not wavelength (300 GHz to 0.3 GHz)</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Atmospheric “window” covers most of the microwave range</a:t>
              </a:r>
            </a:p>
            <a:p>
              <a:endParaRPr lang="en-US" dirty="0">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Clouds do not block transmission of microwaves</a:t>
              </a:r>
            </a:p>
          </p:txBody>
        </p:sp>
        <p:cxnSp>
          <p:nvCxnSpPr>
            <p:cNvPr id="18" name="Straight Connector 17">
              <a:extLst>
                <a:ext uri="{FF2B5EF4-FFF2-40B4-BE49-F238E27FC236}">
                  <a16:creationId xmlns:a16="http://schemas.microsoft.com/office/drawing/2014/main" id="{3571C88B-FC34-004E-9631-390DC62E2CB8}"/>
                </a:ext>
              </a:extLst>
            </p:cNvPr>
            <p:cNvCxnSpPr/>
            <p:nvPr/>
          </p:nvCxnSpPr>
          <p:spPr>
            <a:xfrm>
              <a:off x="7767687" y="2370557"/>
              <a:ext cx="0" cy="295558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C51429-DF2E-3641-A166-7CB22D3B747E}"/>
                </a:ext>
              </a:extLst>
            </p:cNvPr>
            <p:cNvSpPr/>
            <p:nvPr/>
          </p:nvSpPr>
          <p:spPr>
            <a:xfrm>
              <a:off x="7694866" y="1762411"/>
              <a:ext cx="2925801"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Characteristics of microwaves</a:t>
              </a:r>
              <a:endParaRPr lang="en-US" b="1" dirty="0"/>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1909449"/>
      </p:ext>
    </p:extLst>
  </p:cSld>
  <p:clrMapOvr>
    <a:masterClrMapping/>
  </p:clrMapOvr>
  <mc:AlternateContent xmlns:mc="http://schemas.openxmlformats.org/markup-compatibility/2006" xmlns:p14="http://schemas.microsoft.com/office/powerpoint/2010/main">
    <mc:Choice Requires="p14">
      <p:transition spd="slow" p14:dur="2000" advTm="25425"/>
    </mc:Choice>
    <mc:Fallback xmlns="">
      <p:transition spd="slow" advTm="2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702459-5E8E-FF46-B66E-C85466E435E3}"/>
              </a:ext>
            </a:extLst>
          </p:cNvPr>
          <p:cNvGrpSpPr/>
          <p:nvPr/>
        </p:nvGrpSpPr>
        <p:grpSpPr>
          <a:xfrm>
            <a:off x="1665968" y="2227070"/>
            <a:ext cx="2347412" cy="2009238"/>
            <a:chOff x="378536" y="237033"/>
            <a:chExt cx="4328436" cy="3704871"/>
          </a:xfrm>
        </p:grpSpPr>
        <p:pic>
          <p:nvPicPr>
            <p:cNvPr id="7" name="Picture 6" descr="satCartoon_mod.gif">
              <a:extLst>
                <a:ext uri="{FF2B5EF4-FFF2-40B4-BE49-F238E27FC236}">
                  <a16:creationId xmlns:a16="http://schemas.microsoft.com/office/drawing/2014/main" id="{28A7D434-6C49-0342-9835-BB971092CD04}"/>
                </a:ext>
              </a:extLst>
            </p:cNvPr>
            <p:cNvPicPr>
              <a:picLocks noChangeAspect="1"/>
            </p:cNvPicPr>
            <p:nvPr/>
          </p:nvPicPr>
          <p:blipFill>
            <a:blip r:embed="rId5" cstate="hqprint">
              <a:alphaModFix amt="73000"/>
              <a:extLst>
                <a:ext uri="{28A0092B-C50C-407E-A947-70E740481C1C}">
                  <a14:useLocalDpi xmlns:a14="http://schemas.microsoft.com/office/drawing/2010/main"/>
                </a:ext>
              </a:extLst>
            </a:blip>
            <a:stretch>
              <a:fillRect/>
            </a:stretch>
          </p:blipFill>
          <p:spPr>
            <a:xfrm>
              <a:off x="378536" y="237033"/>
              <a:ext cx="1687114" cy="1591511"/>
            </a:xfrm>
            <a:prstGeom prst="rect">
              <a:avLst/>
            </a:prstGeom>
          </p:spPr>
        </p:pic>
        <p:cxnSp>
          <p:nvCxnSpPr>
            <p:cNvPr id="8" name="Straight Arrow Connector 7">
              <a:extLst>
                <a:ext uri="{FF2B5EF4-FFF2-40B4-BE49-F238E27FC236}">
                  <a16:creationId xmlns:a16="http://schemas.microsoft.com/office/drawing/2014/main" id="{D65EAE5B-0FA5-5B4C-B75D-5FBCF42A93FA}"/>
                </a:ext>
              </a:extLst>
            </p:cNvPr>
            <p:cNvCxnSpPr/>
            <p:nvPr/>
          </p:nvCxnSpPr>
          <p:spPr bwMode="auto">
            <a:xfrm rot="10800000">
              <a:off x="1710086" y="1472994"/>
              <a:ext cx="1185210" cy="1237262"/>
            </a:xfrm>
            <a:prstGeom prst="straightConnector1">
              <a:avLst/>
            </a:prstGeom>
            <a:solidFill>
              <a:srgbClr val="00B8FF"/>
            </a:solidFill>
            <a:ln w="38100"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Oval 8">
              <a:extLst>
                <a:ext uri="{FF2B5EF4-FFF2-40B4-BE49-F238E27FC236}">
                  <a16:creationId xmlns:a16="http://schemas.microsoft.com/office/drawing/2014/main" id="{9F5775FD-902B-9940-9260-9AC55391F65D}"/>
                </a:ext>
              </a:extLst>
            </p:cNvPr>
            <p:cNvSpPr/>
            <p:nvPr/>
          </p:nvSpPr>
          <p:spPr bwMode="auto">
            <a:xfrm>
              <a:off x="1651146" y="2759748"/>
              <a:ext cx="2793707" cy="1066650"/>
            </a:xfrm>
            <a:prstGeom prst="ellipse">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Arial Unicode MS" charset="0"/>
              </a:endParaRPr>
            </a:p>
          </p:txBody>
        </p:sp>
        <p:sp>
          <p:nvSpPr>
            <p:cNvPr id="10" name="Rectangle 9">
              <a:extLst>
                <a:ext uri="{FF2B5EF4-FFF2-40B4-BE49-F238E27FC236}">
                  <a16:creationId xmlns:a16="http://schemas.microsoft.com/office/drawing/2014/main" id="{FCB00A1A-D9AF-5342-A7B8-116C16B2C42F}"/>
                </a:ext>
              </a:extLst>
            </p:cNvPr>
            <p:cNvSpPr/>
            <p:nvPr/>
          </p:nvSpPr>
          <p:spPr bwMode="auto">
            <a:xfrm>
              <a:off x="1269868" y="2996780"/>
              <a:ext cx="3437104" cy="945124"/>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Arial Unicode MS" charset="0"/>
              </a:endParaRPr>
            </a:p>
          </p:txBody>
        </p:sp>
      </p:grpSp>
      <p:sp>
        <p:nvSpPr>
          <p:cNvPr id="2" name="Title 1">
            <a:extLst>
              <a:ext uri="{FF2B5EF4-FFF2-40B4-BE49-F238E27FC236}">
                <a16:creationId xmlns:a16="http://schemas.microsoft.com/office/drawing/2014/main" id="{789C7EB2-E700-2A4C-B24C-E135A67516A0}"/>
              </a:ext>
            </a:extLst>
          </p:cNvPr>
          <p:cNvSpPr>
            <a:spLocks noGrp="1"/>
          </p:cNvSpPr>
          <p:nvPr>
            <p:ph type="title"/>
          </p:nvPr>
        </p:nvSpPr>
        <p:spPr>
          <a:xfrm>
            <a:off x="528298" y="11557"/>
            <a:ext cx="10673686" cy="1325563"/>
          </a:xfrm>
        </p:spPr>
        <p:txBody>
          <a:bodyPr/>
          <a:lstStyle/>
          <a:p>
            <a:r>
              <a:rPr lang="en-US" dirty="0">
                <a:solidFill>
                  <a:schemeClr val="accent1">
                    <a:lumMod val="50000"/>
                  </a:schemeClr>
                </a:solidFill>
                <a:latin typeface="Arial Narrow" panose="020B0604020202020204" pitchFamily="34" charset="0"/>
                <a:cs typeface="Arial Narrow" panose="020B0604020202020204" pitchFamily="34" charset="0"/>
              </a:rPr>
              <a:t>Satellite sensors measure naturally occurring or </a:t>
            </a:r>
            <a:br>
              <a:rPr lang="en-US" dirty="0">
                <a:solidFill>
                  <a:schemeClr val="accent1">
                    <a:lumMod val="50000"/>
                  </a:schemeClr>
                </a:solidFill>
                <a:latin typeface="Arial Narrow" panose="020B0604020202020204" pitchFamily="34" charset="0"/>
                <a:cs typeface="Arial Narrow" panose="020B0604020202020204" pitchFamily="34" charset="0"/>
              </a:rPr>
            </a:br>
            <a:r>
              <a:rPr lang="en-US" dirty="0">
                <a:solidFill>
                  <a:schemeClr val="accent1">
                    <a:lumMod val="50000"/>
                  </a:schemeClr>
                </a:solidFill>
                <a:latin typeface="Arial Narrow" panose="020B0604020202020204" pitchFamily="34" charset="0"/>
                <a:cs typeface="Arial Narrow" panose="020B0604020202020204" pitchFamily="34" charset="0"/>
              </a:rPr>
              <a:t>instrument-generated microwave signals</a:t>
            </a:r>
          </a:p>
        </p:txBody>
      </p:sp>
      <p:sp>
        <p:nvSpPr>
          <p:cNvPr id="3" name="Slide Number Placeholder 2">
            <a:extLst>
              <a:ext uri="{FF2B5EF4-FFF2-40B4-BE49-F238E27FC236}">
                <a16:creationId xmlns:a16="http://schemas.microsoft.com/office/drawing/2014/main" id="{BBD96926-5966-9C44-A88F-A2985A8B1BD3}"/>
              </a:ext>
            </a:extLst>
          </p:cNvPr>
          <p:cNvSpPr>
            <a:spLocks noGrp="1"/>
          </p:cNvSpPr>
          <p:nvPr>
            <p:ph type="sldNum" sz="quarter" idx="12"/>
          </p:nvPr>
        </p:nvSpPr>
        <p:spPr/>
        <p:txBody>
          <a:bodyPr/>
          <a:lstStyle/>
          <a:p>
            <a:fld id="{4F6F23CF-7BCB-1C46-9584-7002207BC3BE}" type="slidenum">
              <a:rPr lang="en-US" smtClean="0"/>
              <a:pPr/>
              <a:t>6</a:t>
            </a:fld>
            <a:endParaRPr lang="en-US" dirty="0"/>
          </a:p>
        </p:txBody>
      </p:sp>
      <p:sp>
        <p:nvSpPr>
          <p:cNvPr id="5" name="Rectangle 4">
            <a:extLst>
              <a:ext uri="{FF2B5EF4-FFF2-40B4-BE49-F238E27FC236}">
                <a16:creationId xmlns:a16="http://schemas.microsoft.com/office/drawing/2014/main" id="{CF04CC10-11BB-7A41-AD70-4645A9B3E87D}"/>
              </a:ext>
            </a:extLst>
          </p:cNvPr>
          <p:cNvSpPr/>
          <p:nvPr/>
        </p:nvSpPr>
        <p:spPr>
          <a:xfrm>
            <a:off x="1062466" y="1541307"/>
            <a:ext cx="2169184" cy="461665"/>
          </a:xfrm>
          <a:prstGeom prst="rect">
            <a:avLst/>
          </a:prstGeom>
        </p:spPr>
        <p:txBody>
          <a:bodyPr wrap="none">
            <a:spAutoFit/>
          </a:bodyPr>
          <a:lstStyle/>
          <a:p>
            <a:pPr lvl="0"/>
            <a:r>
              <a:rPr lang="en-US" sz="2400" b="1" dirty="0">
                <a:solidFill>
                  <a:schemeClr val="tx1">
                    <a:lumMod val="75000"/>
                    <a:lumOff val="25000"/>
                  </a:schemeClr>
                </a:solidFill>
                <a:latin typeface="Arial Narrow" panose="020B0606020202030204" pitchFamily="34" charset="0"/>
              </a:rPr>
              <a:t>Passive sensors</a:t>
            </a:r>
          </a:p>
        </p:txBody>
      </p:sp>
      <p:grpSp>
        <p:nvGrpSpPr>
          <p:cNvPr id="11" name="Group 10">
            <a:extLst>
              <a:ext uri="{FF2B5EF4-FFF2-40B4-BE49-F238E27FC236}">
                <a16:creationId xmlns:a16="http://schemas.microsoft.com/office/drawing/2014/main" id="{0E75B44A-D836-7F47-B452-032A3C55AAA8}"/>
              </a:ext>
            </a:extLst>
          </p:cNvPr>
          <p:cNvGrpSpPr/>
          <p:nvPr/>
        </p:nvGrpSpPr>
        <p:grpSpPr>
          <a:xfrm>
            <a:off x="6585942" y="2231904"/>
            <a:ext cx="2396978" cy="2120894"/>
            <a:chOff x="293878" y="2590438"/>
            <a:chExt cx="4328436" cy="3829887"/>
          </a:xfrm>
        </p:grpSpPr>
        <p:grpSp>
          <p:nvGrpSpPr>
            <p:cNvPr id="12" name="Group 11">
              <a:extLst>
                <a:ext uri="{FF2B5EF4-FFF2-40B4-BE49-F238E27FC236}">
                  <a16:creationId xmlns:a16="http://schemas.microsoft.com/office/drawing/2014/main" id="{377EF711-6EA7-7C4A-98D2-7B1350FB337F}"/>
                </a:ext>
              </a:extLst>
            </p:cNvPr>
            <p:cNvGrpSpPr/>
            <p:nvPr/>
          </p:nvGrpSpPr>
          <p:grpSpPr>
            <a:xfrm>
              <a:off x="293878" y="2590438"/>
              <a:ext cx="4328436" cy="3829887"/>
              <a:chOff x="378536" y="237033"/>
              <a:chExt cx="4328436" cy="3829887"/>
            </a:xfrm>
          </p:grpSpPr>
          <p:pic>
            <p:nvPicPr>
              <p:cNvPr id="14" name="Picture 13" descr="satCartoon_mod.gif">
                <a:extLst>
                  <a:ext uri="{FF2B5EF4-FFF2-40B4-BE49-F238E27FC236}">
                    <a16:creationId xmlns:a16="http://schemas.microsoft.com/office/drawing/2014/main" id="{D3EDDCC7-D85F-6147-93EF-A6F09CEA2F3B}"/>
                  </a:ext>
                </a:extLst>
              </p:cNvPr>
              <p:cNvPicPr>
                <a:picLocks noChangeAspect="1"/>
              </p:cNvPicPr>
              <p:nvPr/>
            </p:nvPicPr>
            <p:blipFill>
              <a:blip r:embed="rId5" cstate="hqprint">
                <a:alphaModFix amt="73000"/>
                <a:extLst>
                  <a:ext uri="{28A0092B-C50C-407E-A947-70E740481C1C}">
                    <a14:useLocalDpi xmlns:a14="http://schemas.microsoft.com/office/drawing/2010/main"/>
                  </a:ext>
                </a:extLst>
              </a:blip>
              <a:stretch>
                <a:fillRect/>
              </a:stretch>
            </p:blipFill>
            <p:spPr>
              <a:xfrm>
                <a:off x="378536" y="237033"/>
                <a:ext cx="1687114" cy="1591511"/>
              </a:xfrm>
              <a:prstGeom prst="rect">
                <a:avLst/>
              </a:prstGeom>
            </p:spPr>
          </p:pic>
          <p:cxnSp>
            <p:nvCxnSpPr>
              <p:cNvPr id="15" name="Straight Arrow Connector 14">
                <a:extLst>
                  <a:ext uri="{FF2B5EF4-FFF2-40B4-BE49-F238E27FC236}">
                    <a16:creationId xmlns:a16="http://schemas.microsoft.com/office/drawing/2014/main" id="{8664AE27-FCBD-844B-80C9-E574DC9DB22C}"/>
                  </a:ext>
                </a:extLst>
              </p:cNvPr>
              <p:cNvCxnSpPr/>
              <p:nvPr/>
            </p:nvCxnSpPr>
            <p:spPr bwMode="auto">
              <a:xfrm flipH="1" flipV="1">
                <a:off x="1860794" y="1406108"/>
                <a:ext cx="1219074" cy="1303682"/>
              </a:xfrm>
              <a:prstGeom prst="straightConnector1">
                <a:avLst/>
              </a:prstGeom>
              <a:solidFill>
                <a:srgbClr val="00B8FF"/>
              </a:solidFill>
              <a:ln w="38100" cap="flat" cmpd="sng" algn="ctr">
                <a:solidFill>
                  <a:srgbClr val="C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Oval 15">
                <a:extLst>
                  <a:ext uri="{FF2B5EF4-FFF2-40B4-BE49-F238E27FC236}">
                    <a16:creationId xmlns:a16="http://schemas.microsoft.com/office/drawing/2014/main" id="{E67F4618-D328-2145-9188-51AA98791F28}"/>
                  </a:ext>
                </a:extLst>
              </p:cNvPr>
              <p:cNvSpPr/>
              <p:nvPr/>
            </p:nvSpPr>
            <p:spPr bwMode="auto">
              <a:xfrm>
                <a:off x="1651146" y="2759748"/>
                <a:ext cx="2793707" cy="1066650"/>
              </a:xfrm>
              <a:prstGeom prst="ellipse">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Arial Unicode MS" charset="0"/>
                </a:endParaRPr>
              </a:p>
            </p:txBody>
          </p:sp>
          <p:sp>
            <p:nvSpPr>
              <p:cNvPr id="17" name="Rectangle 16">
                <a:extLst>
                  <a:ext uri="{FF2B5EF4-FFF2-40B4-BE49-F238E27FC236}">
                    <a16:creationId xmlns:a16="http://schemas.microsoft.com/office/drawing/2014/main" id="{FBAB13C5-1465-444F-9E3A-C525121F4167}"/>
                  </a:ext>
                </a:extLst>
              </p:cNvPr>
              <p:cNvSpPr/>
              <p:nvPr/>
            </p:nvSpPr>
            <p:spPr bwMode="auto">
              <a:xfrm>
                <a:off x="1269866" y="2996781"/>
                <a:ext cx="3437106" cy="1070139"/>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Arial Unicode MS" charset="0"/>
                </a:endParaRPr>
              </a:p>
            </p:txBody>
          </p:sp>
        </p:grpSp>
        <p:cxnSp>
          <p:nvCxnSpPr>
            <p:cNvPr id="13" name="Straight Arrow Connector 12">
              <a:extLst>
                <a:ext uri="{FF2B5EF4-FFF2-40B4-BE49-F238E27FC236}">
                  <a16:creationId xmlns:a16="http://schemas.microsoft.com/office/drawing/2014/main" id="{BB9D599F-ADB5-1441-8478-822A9CE9C2FF}"/>
                </a:ext>
              </a:extLst>
            </p:cNvPr>
            <p:cNvCxnSpPr/>
            <p:nvPr/>
          </p:nvCxnSpPr>
          <p:spPr bwMode="auto">
            <a:xfrm>
              <a:off x="1574644" y="3911075"/>
              <a:ext cx="1185210" cy="1237262"/>
            </a:xfrm>
            <a:prstGeom prst="straightConnector1">
              <a:avLst/>
            </a:prstGeom>
            <a:solidFill>
              <a:srgbClr val="00B8FF"/>
            </a:solidFill>
            <a:ln w="38100" cap="flat" cmpd="sng" algn="ctr">
              <a:solidFill>
                <a:srgbClr val="0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20" name="Straight Connector 19">
            <a:extLst>
              <a:ext uri="{FF2B5EF4-FFF2-40B4-BE49-F238E27FC236}">
                <a16:creationId xmlns:a16="http://schemas.microsoft.com/office/drawing/2014/main" id="{E7173500-D2AB-3D4A-8B8B-B133B924120F}"/>
              </a:ext>
            </a:extLst>
          </p:cNvPr>
          <p:cNvCxnSpPr>
            <a:cxnSpLocks/>
          </p:cNvCxnSpPr>
          <p:nvPr/>
        </p:nvCxnSpPr>
        <p:spPr>
          <a:xfrm>
            <a:off x="1166950" y="2064527"/>
            <a:ext cx="3345415" cy="0"/>
          </a:xfrm>
          <a:prstGeom prst="line">
            <a:avLst/>
          </a:prstGeom>
          <a:ln w="381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9EF88421-ADAA-384E-9762-19A126336BCD}"/>
              </a:ext>
            </a:extLst>
          </p:cNvPr>
          <p:cNvSpPr/>
          <p:nvPr/>
        </p:nvSpPr>
        <p:spPr>
          <a:xfrm>
            <a:off x="6146558" y="4002929"/>
            <a:ext cx="3947468" cy="1425518"/>
          </a:xfrm>
          <a:prstGeom prst="rect">
            <a:avLst/>
          </a:prstGeom>
        </p:spPr>
        <p:txBody>
          <a:bodyPr wrap="square">
            <a:spAutoFit/>
          </a:bodyPr>
          <a:lstStyle/>
          <a:p>
            <a:pPr marL="285750" indent="-285750" fontAlgn="base" hangingPunct="0">
              <a:lnSpc>
                <a:spcPct val="110000"/>
              </a:lnSpc>
              <a:spcBef>
                <a:spcPct val="0"/>
              </a:spcBef>
              <a:spcAft>
                <a:spcPct val="0"/>
              </a:spcAft>
              <a:buClr>
                <a:srgbClr val="000000"/>
              </a:buClr>
              <a:buSzPct val="100000"/>
              <a:buFont typeface="Arial" panose="020B0604020202020204" pitchFamily="34" charset="0"/>
              <a:buChar char="•"/>
            </a:pPr>
            <a:r>
              <a:rPr lang="en-US" sz="1600" dirty="0">
                <a:solidFill>
                  <a:schemeClr val="tx1">
                    <a:lumMod val="75000"/>
                    <a:lumOff val="25000"/>
                  </a:schemeClr>
                </a:solidFill>
                <a:latin typeface="Arial"/>
                <a:ea typeface="ＭＳ Ｐゴシック" charset="0"/>
                <a:cs typeface="Arial"/>
              </a:rPr>
              <a:t>Microwave signals generated by the satellite are sent to the sea surface.</a:t>
            </a:r>
          </a:p>
          <a:p>
            <a:pPr marL="285750" indent="-285750" fontAlgn="base" hangingPunct="0">
              <a:lnSpc>
                <a:spcPct val="110000"/>
              </a:lnSpc>
              <a:spcBef>
                <a:spcPct val="0"/>
              </a:spcBef>
              <a:spcAft>
                <a:spcPct val="0"/>
              </a:spcAft>
              <a:buClr>
                <a:srgbClr val="000000"/>
              </a:buClr>
              <a:buSzPct val="100000"/>
              <a:buFont typeface="Arial" panose="020B0604020202020204" pitchFamily="34" charset="0"/>
              <a:buChar char="•"/>
            </a:pPr>
            <a:endParaRPr lang="en-US" sz="1600" dirty="0">
              <a:solidFill>
                <a:schemeClr val="tx1">
                  <a:lumMod val="75000"/>
                  <a:lumOff val="25000"/>
                </a:schemeClr>
              </a:solidFill>
              <a:latin typeface="Arial"/>
              <a:ea typeface="ＭＳ Ｐゴシック" charset="0"/>
              <a:cs typeface="Arial"/>
            </a:endParaRPr>
          </a:p>
          <a:p>
            <a:pPr marL="285750" indent="-285750" fontAlgn="base" hangingPunct="0">
              <a:lnSpc>
                <a:spcPct val="110000"/>
              </a:lnSpc>
              <a:spcBef>
                <a:spcPct val="0"/>
              </a:spcBef>
              <a:spcAft>
                <a:spcPct val="0"/>
              </a:spcAft>
              <a:buClr>
                <a:srgbClr val="000000"/>
              </a:buClr>
              <a:buSzPct val="100000"/>
              <a:buFont typeface="Arial" panose="020B0604020202020204" pitchFamily="34" charset="0"/>
              <a:buChar char="•"/>
            </a:pPr>
            <a:r>
              <a:rPr lang="en-US" sz="1600" dirty="0">
                <a:solidFill>
                  <a:schemeClr val="tx1">
                    <a:lumMod val="75000"/>
                    <a:lumOff val="25000"/>
                  </a:schemeClr>
                </a:solidFill>
                <a:latin typeface="Arial"/>
                <a:ea typeface="ＭＳ Ｐゴシック" charset="0"/>
                <a:cs typeface="Arial"/>
              </a:rPr>
              <a:t>The sensors measure the signal that is reflected back to the sensor. </a:t>
            </a:r>
          </a:p>
        </p:txBody>
      </p:sp>
      <p:sp>
        <p:nvSpPr>
          <p:cNvPr id="23" name="Rectangle 22">
            <a:extLst>
              <a:ext uri="{FF2B5EF4-FFF2-40B4-BE49-F238E27FC236}">
                <a16:creationId xmlns:a16="http://schemas.microsoft.com/office/drawing/2014/main" id="{1182D826-D11D-DF43-A9CE-9B7C2E9A992D}"/>
              </a:ext>
            </a:extLst>
          </p:cNvPr>
          <p:cNvSpPr/>
          <p:nvPr/>
        </p:nvSpPr>
        <p:spPr>
          <a:xfrm>
            <a:off x="1166950" y="4002929"/>
            <a:ext cx="3559429" cy="883832"/>
          </a:xfrm>
          <a:prstGeom prst="rect">
            <a:avLst/>
          </a:prstGeom>
        </p:spPr>
        <p:txBody>
          <a:bodyPr wrap="square">
            <a:spAutoFit/>
          </a:bodyPr>
          <a:lstStyle/>
          <a:p>
            <a:pPr marL="285750" indent="-285750" fontAlgn="base" hangingPunct="0">
              <a:lnSpc>
                <a:spcPct val="110000"/>
              </a:lnSpc>
              <a:spcBef>
                <a:spcPct val="0"/>
              </a:spcBef>
              <a:spcAft>
                <a:spcPct val="0"/>
              </a:spcAft>
              <a:buClr>
                <a:srgbClr val="000000"/>
              </a:buClr>
              <a:buSzPct val="100000"/>
              <a:buFont typeface="Arial" panose="020B0604020202020204" pitchFamily="34" charset="0"/>
              <a:buChar char="•"/>
            </a:pPr>
            <a:r>
              <a:rPr lang="en-US" sz="1600" dirty="0">
                <a:solidFill>
                  <a:schemeClr val="tx1">
                    <a:lumMod val="75000"/>
                    <a:lumOff val="25000"/>
                  </a:schemeClr>
                </a:solidFill>
                <a:latin typeface="Arial"/>
                <a:ea typeface="ＭＳ Ｐゴシック" charset="0"/>
                <a:cs typeface="Arial"/>
              </a:rPr>
              <a:t>The sensors measure microwave radiation naturally emitted from the sea.</a:t>
            </a:r>
          </a:p>
        </p:txBody>
      </p:sp>
      <p:sp>
        <p:nvSpPr>
          <p:cNvPr id="24" name="Rectangle 23">
            <a:extLst>
              <a:ext uri="{FF2B5EF4-FFF2-40B4-BE49-F238E27FC236}">
                <a16:creationId xmlns:a16="http://schemas.microsoft.com/office/drawing/2014/main" id="{DA883A97-A741-A947-BA79-39A05A60A9EA}"/>
              </a:ext>
            </a:extLst>
          </p:cNvPr>
          <p:cNvSpPr/>
          <p:nvPr/>
        </p:nvSpPr>
        <p:spPr>
          <a:xfrm>
            <a:off x="6042074" y="1583045"/>
            <a:ext cx="1984839" cy="461665"/>
          </a:xfrm>
          <a:prstGeom prst="rect">
            <a:avLst/>
          </a:prstGeom>
        </p:spPr>
        <p:txBody>
          <a:bodyPr wrap="none">
            <a:spAutoFit/>
          </a:bodyPr>
          <a:lstStyle/>
          <a:p>
            <a:pPr lvl="0"/>
            <a:r>
              <a:rPr lang="en-US" sz="2400" b="1" dirty="0">
                <a:solidFill>
                  <a:schemeClr val="tx1">
                    <a:lumMod val="75000"/>
                    <a:lumOff val="25000"/>
                  </a:schemeClr>
                </a:solidFill>
                <a:latin typeface="Arial Narrow" panose="020B0606020202030204" pitchFamily="34" charset="0"/>
              </a:rPr>
              <a:t>Active sensors</a:t>
            </a:r>
          </a:p>
        </p:txBody>
      </p:sp>
      <p:cxnSp>
        <p:nvCxnSpPr>
          <p:cNvPr id="25" name="Straight Connector 24">
            <a:extLst>
              <a:ext uri="{FF2B5EF4-FFF2-40B4-BE49-F238E27FC236}">
                <a16:creationId xmlns:a16="http://schemas.microsoft.com/office/drawing/2014/main" id="{063FD0C7-49E1-9641-AA75-12E10C7B59DD}"/>
              </a:ext>
            </a:extLst>
          </p:cNvPr>
          <p:cNvCxnSpPr>
            <a:cxnSpLocks/>
          </p:cNvCxnSpPr>
          <p:nvPr/>
        </p:nvCxnSpPr>
        <p:spPr>
          <a:xfrm>
            <a:off x="6146558" y="2106265"/>
            <a:ext cx="3345415" cy="0"/>
          </a:xfrm>
          <a:prstGeom prst="line">
            <a:avLst/>
          </a:prstGeom>
          <a:ln w="381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4B94A692-5DCF-EA40-80F6-CF7107799F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4549297"/>
      </p:ext>
    </p:extLst>
  </p:cSld>
  <p:clrMapOvr>
    <a:masterClrMapping/>
  </p:clrMapOvr>
  <mc:AlternateContent xmlns:mc="http://schemas.openxmlformats.org/markup-compatibility/2006" xmlns:p14="http://schemas.microsoft.com/office/powerpoint/2010/main">
    <mc:Choice Requires="p14">
      <p:transition spd="slow" p14:dur="2000" advTm="26673"/>
    </mc:Choice>
    <mc:Fallback xmlns="">
      <p:transition spd="slow" advTm="2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FCAA-292D-3842-98C2-5F1D99B1110A}"/>
              </a:ext>
            </a:extLst>
          </p:cNvPr>
          <p:cNvSpPr>
            <a:spLocks noGrp="1"/>
          </p:cNvSpPr>
          <p:nvPr>
            <p:ph type="title"/>
          </p:nvPr>
        </p:nvSpPr>
        <p:spPr/>
        <p:txBody>
          <a:bodyPr>
            <a:normAutofit/>
          </a:bodyPr>
          <a:lstStyle/>
          <a:p>
            <a:r>
              <a:rPr lang="en-US" dirty="0"/>
              <a:t>Passive microwave radiometers measure blackbody radiation naturally emitted by the sea</a:t>
            </a:r>
          </a:p>
        </p:txBody>
      </p:sp>
      <p:sp>
        <p:nvSpPr>
          <p:cNvPr id="3" name="Slide Number Placeholder 2">
            <a:extLst>
              <a:ext uri="{FF2B5EF4-FFF2-40B4-BE49-F238E27FC236}">
                <a16:creationId xmlns:a16="http://schemas.microsoft.com/office/drawing/2014/main" id="{082E23F1-4332-5248-863E-38682EB276F8}"/>
              </a:ext>
            </a:extLst>
          </p:cNvPr>
          <p:cNvSpPr>
            <a:spLocks noGrp="1"/>
          </p:cNvSpPr>
          <p:nvPr>
            <p:ph type="sldNum" sz="quarter" idx="12"/>
          </p:nvPr>
        </p:nvSpPr>
        <p:spPr/>
        <p:txBody>
          <a:bodyPr/>
          <a:lstStyle/>
          <a:p>
            <a:fld id="{4F6F23CF-7BCB-1C46-9584-7002207BC3BE}" type="slidenum">
              <a:rPr lang="en-US" smtClean="0"/>
              <a:pPr/>
              <a:t>7</a:t>
            </a:fld>
            <a:endParaRPr lang="en-US" dirty="0"/>
          </a:p>
        </p:txBody>
      </p:sp>
      <p:grpSp>
        <p:nvGrpSpPr>
          <p:cNvPr id="31" name="Group 30">
            <a:extLst>
              <a:ext uri="{FF2B5EF4-FFF2-40B4-BE49-F238E27FC236}">
                <a16:creationId xmlns:a16="http://schemas.microsoft.com/office/drawing/2014/main" id="{4EB5E9BA-3F20-474C-B24D-D5F02B5DD5EB}"/>
              </a:ext>
            </a:extLst>
          </p:cNvPr>
          <p:cNvGrpSpPr/>
          <p:nvPr/>
        </p:nvGrpSpPr>
        <p:grpSpPr>
          <a:xfrm>
            <a:off x="497523" y="1447133"/>
            <a:ext cx="5130263" cy="3220281"/>
            <a:chOff x="173680" y="1950945"/>
            <a:chExt cx="5130263" cy="3220281"/>
          </a:xfrm>
        </p:grpSpPr>
        <p:grpSp>
          <p:nvGrpSpPr>
            <p:cNvPr id="6" name="Group 5">
              <a:extLst>
                <a:ext uri="{FF2B5EF4-FFF2-40B4-BE49-F238E27FC236}">
                  <a16:creationId xmlns:a16="http://schemas.microsoft.com/office/drawing/2014/main" id="{517CFF8E-FCC8-9E42-9283-3B54DB000D2F}"/>
                </a:ext>
              </a:extLst>
            </p:cNvPr>
            <p:cNvGrpSpPr/>
            <p:nvPr/>
          </p:nvGrpSpPr>
          <p:grpSpPr>
            <a:xfrm>
              <a:off x="173680" y="1950945"/>
              <a:ext cx="5130263" cy="3220281"/>
              <a:chOff x="-40931" y="1729288"/>
              <a:chExt cx="6078508" cy="3498311"/>
            </a:xfrm>
          </p:grpSpPr>
          <p:pic>
            <p:nvPicPr>
              <p:cNvPr id="7" name="Picture 6" descr="earth_em_ir_mw.gif">
                <a:extLst>
                  <a:ext uri="{FF2B5EF4-FFF2-40B4-BE49-F238E27FC236}">
                    <a16:creationId xmlns:a16="http://schemas.microsoft.com/office/drawing/2014/main" id="{2498FD3B-1BFE-4B4D-8FCE-7D5C142CB05B}"/>
                  </a:ext>
                </a:extLst>
              </p:cNvPr>
              <p:cNvPicPr>
                <a:picLocks noChangeAspect="1"/>
              </p:cNvPicPr>
              <p:nvPr/>
            </p:nvPicPr>
            <p:blipFill rotWithShape="1">
              <a:blip r:embed="rId5">
                <a:extLst>
                  <a:ext uri="{28A0092B-C50C-407E-A947-70E740481C1C}">
                    <a14:useLocalDpi xmlns:a14="http://schemas.microsoft.com/office/drawing/2010/main" val="0"/>
                  </a:ext>
                </a:extLst>
              </a:blip>
              <a:srcRect l="12313" t="15532" r="3744" b="8753"/>
              <a:stretch/>
            </p:blipFill>
            <p:spPr>
              <a:xfrm>
                <a:off x="694194" y="2531533"/>
                <a:ext cx="4732939" cy="2496964"/>
              </a:xfrm>
              <a:prstGeom prst="rect">
                <a:avLst/>
              </a:prstGeom>
            </p:spPr>
          </p:pic>
          <p:sp>
            <p:nvSpPr>
              <p:cNvPr id="8" name="TextBox 7">
                <a:extLst>
                  <a:ext uri="{FF2B5EF4-FFF2-40B4-BE49-F238E27FC236}">
                    <a16:creationId xmlns:a16="http://schemas.microsoft.com/office/drawing/2014/main" id="{D3BE71CB-4065-C14C-9098-5F014B8A8AA3}"/>
                  </a:ext>
                </a:extLst>
              </p:cNvPr>
              <p:cNvSpPr txBox="1"/>
              <p:nvPr/>
            </p:nvSpPr>
            <p:spPr>
              <a:xfrm>
                <a:off x="3513676" y="3665896"/>
                <a:ext cx="1735106" cy="324191"/>
              </a:xfrm>
              <a:prstGeom prst="rect">
                <a:avLst/>
              </a:prstGeom>
              <a:noFill/>
            </p:spPr>
            <p:txBody>
              <a:bodyPr wrap="square" rtlCol="0">
                <a:spAutoFit/>
              </a:bodyPr>
              <a:lstStyle/>
              <a:p>
                <a:pPr algn="ctr"/>
                <a:r>
                  <a:rPr lang="en-US" sz="1600" dirty="0"/>
                  <a:t>microwave</a:t>
                </a:r>
              </a:p>
            </p:txBody>
          </p:sp>
          <p:sp>
            <p:nvSpPr>
              <p:cNvPr id="10" name="TextBox 9">
                <a:extLst>
                  <a:ext uri="{FF2B5EF4-FFF2-40B4-BE49-F238E27FC236}">
                    <a16:creationId xmlns:a16="http://schemas.microsoft.com/office/drawing/2014/main" id="{04C4893F-02C8-AA42-92AC-3530A8E46B9B}"/>
                  </a:ext>
                </a:extLst>
              </p:cNvPr>
              <p:cNvSpPr txBox="1"/>
              <p:nvPr/>
            </p:nvSpPr>
            <p:spPr>
              <a:xfrm>
                <a:off x="786560" y="1729288"/>
                <a:ext cx="4547550" cy="40121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Earth Radiation Emissions</a:t>
                </a:r>
              </a:p>
            </p:txBody>
          </p:sp>
          <p:sp>
            <p:nvSpPr>
              <p:cNvPr id="11" name="TextBox 10">
                <a:extLst>
                  <a:ext uri="{FF2B5EF4-FFF2-40B4-BE49-F238E27FC236}">
                    <a16:creationId xmlns:a16="http://schemas.microsoft.com/office/drawing/2014/main" id="{E8B5DFA8-B35B-4C4C-8FF6-9E932402593D}"/>
                  </a:ext>
                </a:extLst>
              </p:cNvPr>
              <p:cNvSpPr txBox="1"/>
              <p:nvPr/>
            </p:nvSpPr>
            <p:spPr>
              <a:xfrm rot="16200000">
                <a:off x="-589344" y="3627428"/>
                <a:ext cx="1497955" cy="401130"/>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 m-2 μm-1 </a:t>
                </a:r>
              </a:p>
            </p:txBody>
          </p:sp>
          <p:sp>
            <p:nvSpPr>
              <p:cNvPr id="12" name="TextBox 11">
                <a:extLst>
                  <a:ext uri="{FF2B5EF4-FFF2-40B4-BE49-F238E27FC236}">
                    <a16:creationId xmlns:a16="http://schemas.microsoft.com/office/drawing/2014/main" id="{48BA74D0-F9E2-2542-87E8-96479D128F08}"/>
                  </a:ext>
                </a:extLst>
              </p:cNvPr>
              <p:cNvSpPr txBox="1"/>
              <p:nvPr/>
            </p:nvSpPr>
            <p:spPr>
              <a:xfrm>
                <a:off x="525149" y="4961372"/>
                <a:ext cx="530915" cy="266227"/>
              </a:xfrm>
              <a:prstGeom prst="rect">
                <a:avLst/>
              </a:prstGeom>
              <a:noFill/>
            </p:spPr>
            <p:txBody>
              <a:bodyPr wrap="none" rtlCol="0">
                <a:spAutoFit/>
              </a:bodyPr>
              <a:lstStyle/>
              <a:p>
                <a:r>
                  <a:rPr lang="en-US" sz="1200" dirty="0"/>
                  <a:t>1 μm</a:t>
                </a:r>
              </a:p>
            </p:txBody>
          </p:sp>
          <p:sp>
            <p:nvSpPr>
              <p:cNvPr id="13" name="TextBox 12">
                <a:extLst>
                  <a:ext uri="{FF2B5EF4-FFF2-40B4-BE49-F238E27FC236}">
                    <a16:creationId xmlns:a16="http://schemas.microsoft.com/office/drawing/2014/main" id="{8652F23D-2CF5-F64C-9D87-043C4EE06559}"/>
                  </a:ext>
                </a:extLst>
              </p:cNvPr>
              <p:cNvSpPr txBox="1"/>
              <p:nvPr/>
            </p:nvSpPr>
            <p:spPr>
              <a:xfrm>
                <a:off x="3225810" y="4961372"/>
                <a:ext cx="569387" cy="266227"/>
              </a:xfrm>
              <a:prstGeom prst="rect">
                <a:avLst/>
              </a:prstGeom>
              <a:noFill/>
            </p:spPr>
            <p:txBody>
              <a:bodyPr wrap="none" rtlCol="0">
                <a:spAutoFit/>
              </a:bodyPr>
              <a:lstStyle/>
              <a:p>
                <a:r>
                  <a:rPr lang="en-US" sz="1200" dirty="0"/>
                  <a:t>1 mm</a:t>
                </a:r>
              </a:p>
            </p:txBody>
          </p:sp>
          <p:sp>
            <p:nvSpPr>
              <p:cNvPr id="14" name="TextBox 13">
                <a:extLst>
                  <a:ext uri="{FF2B5EF4-FFF2-40B4-BE49-F238E27FC236}">
                    <a16:creationId xmlns:a16="http://schemas.microsoft.com/office/drawing/2014/main" id="{B1BB7F24-ADE6-B841-8173-4403EAEF5D43}"/>
                  </a:ext>
                </a:extLst>
              </p:cNvPr>
              <p:cNvSpPr txBox="1"/>
              <p:nvPr/>
            </p:nvSpPr>
            <p:spPr>
              <a:xfrm>
                <a:off x="5012157" y="4961372"/>
                <a:ext cx="607859" cy="266227"/>
              </a:xfrm>
              <a:prstGeom prst="rect">
                <a:avLst/>
              </a:prstGeom>
              <a:noFill/>
            </p:spPr>
            <p:txBody>
              <a:bodyPr wrap="none" rtlCol="0">
                <a:spAutoFit/>
              </a:bodyPr>
              <a:lstStyle/>
              <a:p>
                <a:r>
                  <a:rPr lang="en-US" sz="1200" dirty="0"/>
                  <a:t>10 cm</a:t>
                </a:r>
              </a:p>
            </p:txBody>
          </p:sp>
          <p:sp>
            <p:nvSpPr>
              <p:cNvPr id="15" name="TextBox 14">
                <a:extLst>
                  <a:ext uri="{FF2B5EF4-FFF2-40B4-BE49-F238E27FC236}">
                    <a16:creationId xmlns:a16="http://schemas.microsoft.com/office/drawing/2014/main" id="{4F7C25FD-27C5-D440-976A-4C5F17C11978}"/>
                  </a:ext>
                </a:extLst>
              </p:cNvPr>
              <p:cNvSpPr txBox="1"/>
              <p:nvPr/>
            </p:nvSpPr>
            <p:spPr>
              <a:xfrm>
                <a:off x="467752" y="2225524"/>
                <a:ext cx="925335"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300000</a:t>
                </a:r>
              </a:p>
            </p:txBody>
          </p:sp>
          <p:sp>
            <p:nvSpPr>
              <p:cNvPr id="16" name="TextBox 15">
                <a:extLst>
                  <a:ext uri="{FF2B5EF4-FFF2-40B4-BE49-F238E27FC236}">
                    <a16:creationId xmlns:a16="http://schemas.microsoft.com/office/drawing/2014/main" id="{D54D7B32-2FA9-1742-8D53-D816A1A4805C}"/>
                  </a:ext>
                </a:extLst>
              </p:cNvPr>
              <p:cNvSpPr txBox="1"/>
              <p:nvPr/>
            </p:nvSpPr>
            <p:spPr>
              <a:xfrm>
                <a:off x="1371743" y="4961372"/>
                <a:ext cx="620683" cy="266227"/>
              </a:xfrm>
              <a:prstGeom prst="rect">
                <a:avLst/>
              </a:prstGeom>
              <a:noFill/>
            </p:spPr>
            <p:txBody>
              <a:bodyPr wrap="none" rtlCol="0">
                <a:spAutoFit/>
              </a:bodyPr>
              <a:lstStyle/>
              <a:p>
                <a:r>
                  <a:rPr lang="en-US" sz="1200" dirty="0"/>
                  <a:t>10 μm</a:t>
                </a:r>
              </a:p>
            </p:txBody>
          </p:sp>
          <p:sp>
            <p:nvSpPr>
              <p:cNvPr id="17" name="TextBox 16">
                <a:extLst>
                  <a:ext uri="{FF2B5EF4-FFF2-40B4-BE49-F238E27FC236}">
                    <a16:creationId xmlns:a16="http://schemas.microsoft.com/office/drawing/2014/main" id="{DCEE2011-58B6-354A-B68D-00519B420BA2}"/>
                  </a:ext>
                </a:extLst>
              </p:cNvPr>
              <p:cNvSpPr txBox="1"/>
              <p:nvPr/>
            </p:nvSpPr>
            <p:spPr>
              <a:xfrm>
                <a:off x="2243795" y="4961372"/>
                <a:ext cx="697727" cy="266227"/>
              </a:xfrm>
              <a:prstGeom prst="rect">
                <a:avLst/>
              </a:prstGeom>
              <a:noFill/>
            </p:spPr>
            <p:txBody>
              <a:bodyPr wrap="none" rtlCol="0">
                <a:spAutoFit/>
              </a:bodyPr>
              <a:lstStyle/>
              <a:p>
                <a:r>
                  <a:rPr lang="en-US" sz="1200" dirty="0"/>
                  <a:t>0.1 mm</a:t>
                </a:r>
              </a:p>
            </p:txBody>
          </p:sp>
          <p:sp>
            <p:nvSpPr>
              <p:cNvPr id="18" name="TextBox 17">
                <a:extLst>
                  <a:ext uri="{FF2B5EF4-FFF2-40B4-BE49-F238E27FC236}">
                    <a16:creationId xmlns:a16="http://schemas.microsoft.com/office/drawing/2014/main" id="{C1BBFB53-4BB8-C544-A10E-9B478F58373E}"/>
                  </a:ext>
                </a:extLst>
              </p:cNvPr>
              <p:cNvSpPr txBox="1"/>
              <p:nvPr/>
            </p:nvSpPr>
            <p:spPr>
              <a:xfrm>
                <a:off x="4165595" y="4961372"/>
                <a:ext cx="518141" cy="266227"/>
              </a:xfrm>
              <a:prstGeom prst="rect">
                <a:avLst/>
              </a:prstGeom>
              <a:noFill/>
            </p:spPr>
            <p:txBody>
              <a:bodyPr wrap="none" rtlCol="0">
                <a:spAutoFit/>
              </a:bodyPr>
              <a:lstStyle/>
              <a:p>
                <a:r>
                  <a:rPr lang="en-US" sz="1200" dirty="0"/>
                  <a:t>1 cm</a:t>
                </a:r>
              </a:p>
            </p:txBody>
          </p:sp>
          <p:sp>
            <p:nvSpPr>
              <p:cNvPr id="19" name="TextBox 18">
                <a:extLst>
                  <a:ext uri="{FF2B5EF4-FFF2-40B4-BE49-F238E27FC236}">
                    <a16:creationId xmlns:a16="http://schemas.microsoft.com/office/drawing/2014/main" id="{0F7FE8B4-ABC0-3149-88A5-95943EB1A8D6}"/>
                  </a:ext>
                </a:extLst>
              </p:cNvPr>
              <p:cNvSpPr txBox="1"/>
              <p:nvPr/>
            </p:nvSpPr>
            <p:spPr>
              <a:xfrm>
                <a:off x="1331278" y="2225524"/>
                <a:ext cx="807579"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30000</a:t>
                </a:r>
              </a:p>
            </p:txBody>
          </p:sp>
          <p:sp>
            <p:nvSpPr>
              <p:cNvPr id="20" name="TextBox 19">
                <a:extLst>
                  <a:ext uri="{FF2B5EF4-FFF2-40B4-BE49-F238E27FC236}">
                    <a16:creationId xmlns:a16="http://schemas.microsoft.com/office/drawing/2014/main" id="{9119B64B-CB11-1148-A26D-5BE3DD624FC1}"/>
                  </a:ext>
                </a:extLst>
              </p:cNvPr>
              <p:cNvSpPr txBox="1"/>
              <p:nvPr/>
            </p:nvSpPr>
            <p:spPr>
              <a:xfrm>
                <a:off x="2245581" y="2225524"/>
                <a:ext cx="689823"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3000</a:t>
                </a:r>
              </a:p>
            </p:txBody>
          </p:sp>
          <p:sp>
            <p:nvSpPr>
              <p:cNvPr id="21" name="TextBox 20">
                <a:extLst>
                  <a:ext uri="{FF2B5EF4-FFF2-40B4-BE49-F238E27FC236}">
                    <a16:creationId xmlns:a16="http://schemas.microsoft.com/office/drawing/2014/main" id="{3EEE501B-C369-3A4E-9F59-AEF738BBF7AB}"/>
                  </a:ext>
                </a:extLst>
              </p:cNvPr>
              <p:cNvSpPr txBox="1"/>
              <p:nvPr/>
            </p:nvSpPr>
            <p:spPr>
              <a:xfrm>
                <a:off x="3278406" y="2225524"/>
                <a:ext cx="572066"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300</a:t>
                </a:r>
              </a:p>
            </p:txBody>
          </p:sp>
          <p:sp>
            <p:nvSpPr>
              <p:cNvPr id="22" name="TextBox 21">
                <a:extLst>
                  <a:ext uri="{FF2B5EF4-FFF2-40B4-BE49-F238E27FC236}">
                    <a16:creationId xmlns:a16="http://schemas.microsoft.com/office/drawing/2014/main" id="{E28A0B5E-D1C0-9E4C-8B02-0AA8E590FB49}"/>
                  </a:ext>
                </a:extLst>
              </p:cNvPr>
              <p:cNvSpPr txBox="1"/>
              <p:nvPr/>
            </p:nvSpPr>
            <p:spPr>
              <a:xfrm>
                <a:off x="4209642" y="2225524"/>
                <a:ext cx="454310"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a:t>
                </a:r>
              </a:p>
            </p:txBody>
          </p:sp>
          <p:sp>
            <p:nvSpPr>
              <p:cNvPr id="23" name="TextBox 22">
                <a:extLst>
                  <a:ext uri="{FF2B5EF4-FFF2-40B4-BE49-F238E27FC236}">
                    <a16:creationId xmlns:a16="http://schemas.microsoft.com/office/drawing/2014/main" id="{2A512B50-D80C-A34E-9D8B-C62A5BE2FEAF}"/>
                  </a:ext>
                </a:extLst>
              </p:cNvPr>
              <p:cNvSpPr txBox="1"/>
              <p:nvPr/>
            </p:nvSpPr>
            <p:spPr>
              <a:xfrm>
                <a:off x="5157825" y="2225524"/>
                <a:ext cx="879752" cy="33435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  GHz</a:t>
                </a:r>
              </a:p>
            </p:txBody>
          </p:sp>
          <p:sp>
            <p:nvSpPr>
              <p:cNvPr id="9" name="Rectangle 8">
                <a:extLst>
                  <a:ext uri="{FF2B5EF4-FFF2-40B4-BE49-F238E27FC236}">
                    <a16:creationId xmlns:a16="http://schemas.microsoft.com/office/drawing/2014/main" id="{E6D80E32-22D1-A341-A3C4-B36212168CA2}"/>
                  </a:ext>
                </a:extLst>
              </p:cNvPr>
              <p:cNvSpPr/>
              <p:nvPr/>
            </p:nvSpPr>
            <p:spPr bwMode="auto">
              <a:xfrm>
                <a:off x="3504832" y="4029568"/>
                <a:ext cx="1760882" cy="11567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grpSp>
        <p:sp>
          <p:nvSpPr>
            <p:cNvPr id="25" name="TextBox 24">
              <a:extLst>
                <a:ext uri="{FF2B5EF4-FFF2-40B4-BE49-F238E27FC236}">
                  <a16:creationId xmlns:a16="http://schemas.microsoft.com/office/drawing/2014/main" id="{EAD41A41-3D36-3749-9257-ED02BB9BF8DD}"/>
                </a:ext>
              </a:extLst>
            </p:cNvPr>
            <p:cNvSpPr txBox="1"/>
            <p:nvPr/>
          </p:nvSpPr>
          <p:spPr>
            <a:xfrm>
              <a:off x="511411" y="2572937"/>
              <a:ext cx="38343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30</a:t>
              </a:r>
            </a:p>
          </p:txBody>
        </p:sp>
        <p:sp>
          <p:nvSpPr>
            <p:cNvPr id="26" name="TextBox 25">
              <a:extLst>
                <a:ext uri="{FF2B5EF4-FFF2-40B4-BE49-F238E27FC236}">
                  <a16:creationId xmlns:a16="http://schemas.microsoft.com/office/drawing/2014/main" id="{FB0835EE-FE64-4C41-861A-D9586FACE9BB}"/>
                </a:ext>
              </a:extLst>
            </p:cNvPr>
            <p:cNvSpPr txBox="1"/>
            <p:nvPr/>
          </p:nvSpPr>
          <p:spPr>
            <a:xfrm>
              <a:off x="487957" y="3267242"/>
              <a:ext cx="38343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20</a:t>
              </a:r>
            </a:p>
          </p:txBody>
        </p:sp>
        <p:sp>
          <p:nvSpPr>
            <p:cNvPr id="27" name="TextBox 26">
              <a:extLst>
                <a:ext uri="{FF2B5EF4-FFF2-40B4-BE49-F238E27FC236}">
                  <a16:creationId xmlns:a16="http://schemas.microsoft.com/office/drawing/2014/main" id="{8241C3F3-5666-D040-A917-C3310E77691A}"/>
                </a:ext>
              </a:extLst>
            </p:cNvPr>
            <p:cNvSpPr txBox="1"/>
            <p:nvPr/>
          </p:nvSpPr>
          <p:spPr>
            <a:xfrm>
              <a:off x="506134" y="4018508"/>
              <a:ext cx="38343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10</a:t>
              </a:r>
            </a:p>
          </p:txBody>
        </p:sp>
        <p:sp>
          <p:nvSpPr>
            <p:cNvPr id="28" name="TextBox 27">
              <a:extLst>
                <a:ext uri="{FF2B5EF4-FFF2-40B4-BE49-F238E27FC236}">
                  <a16:creationId xmlns:a16="http://schemas.microsoft.com/office/drawing/2014/main" id="{89F6F9CF-46D7-E242-8F6F-B52C29824862}"/>
                </a:ext>
              </a:extLst>
            </p:cNvPr>
            <p:cNvSpPr txBox="1"/>
            <p:nvPr/>
          </p:nvSpPr>
          <p:spPr>
            <a:xfrm>
              <a:off x="569744" y="4733986"/>
              <a:ext cx="28405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0</a:t>
              </a:r>
            </a:p>
          </p:txBody>
        </p:sp>
        <p:sp>
          <p:nvSpPr>
            <p:cNvPr id="29" name="TextBox 28">
              <a:extLst>
                <a:ext uri="{FF2B5EF4-FFF2-40B4-BE49-F238E27FC236}">
                  <a16:creationId xmlns:a16="http://schemas.microsoft.com/office/drawing/2014/main" id="{15008706-6F41-C345-9BE4-C29EAA765B9A}"/>
                </a:ext>
              </a:extLst>
            </p:cNvPr>
            <p:cNvSpPr txBox="1"/>
            <p:nvPr/>
          </p:nvSpPr>
          <p:spPr>
            <a:xfrm>
              <a:off x="1577256" y="3015838"/>
              <a:ext cx="1464430" cy="338554"/>
            </a:xfrm>
            <a:prstGeom prst="rect">
              <a:avLst/>
            </a:prstGeom>
            <a:noFill/>
          </p:spPr>
          <p:txBody>
            <a:bodyPr wrap="square" rtlCol="0">
              <a:spAutoFit/>
            </a:bodyPr>
            <a:lstStyle/>
            <a:p>
              <a:pPr algn="ctr"/>
              <a:r>
                <a:rPr lang="en-US" sz="1600" dirty="0"/>
                <a:t>infrared</a:t>
              </a:r>
            </a:p>
          </p:txBody>
        </p:sp>
        <p:sp>
          <p:nvSpPr>
            <p:cNvPr id="30" name="Rectangle 29">
              <a:extLst>
                <a:ext uri="{FF2B5EF4-FFF2-40B4-BE49-F238E27FC236}">
                  <a16:creationId xmlns:a16="http://schemas.microsoft.com/office/drawing/2014/main" id="{5DE8CBD7-39B6-FC45-945E-C38C1B5F17ED}"/>
                </a:ext>
              </a:extLst>
            </p:cNvPr>
            <p:cNvSpPr/>
            <p:nvPr/>
          </p:nvSpPr>
          <p:spPr bwMode="auto">
            <a:xfrm>
              <a:off x="870058" y="3310517"/>
              <a:ext cx="2305672" cy="100741"/>
            </a:xfrm>
            <a:prstGeom prst="rect">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grpSp>
      <p:grpSp>
        <p:nvGrpSpPr>
          <p:cNvPr id="5" name="Group 4"/>
          <p:cNvGrpSpPr/>
          <p:nvPr/>
        </p:nvGrpSpPr>
        <p:grpSpPr>
          <a:xfrm>
            <a:off x="5147151" y="4007546"/>
            <a:ext cx="3940933" cy="2268524"/>
            <a:chOff x="3572214" y="4117691"/>
            <a:chExt cx="3940933" cy="2268524"/>
          </a:xfrm>
        </p:grpSpPr>
        <p:grpSp>
          <p:nvGrpSpPr>
            <p:cNvPr id="32" name="Group 31">
              <a:extLst>
                <a:ext uri="{FF2B5EF4-FFF2-40B4-BE49-F238E27FC236}">
                  <a16:creationId xmlns:a16="http://schemas.microsoft.com/office/drawing/2014/main" id="{39D3282F-F1C2-7045-A87F-28DA390F78E3}"/>
                </a:ext>
              </a:extLst>
            </p:cNvPr>
            <p:cNvGrpSpPr/>
            <p:nvPr/>
          </p:nvGrpSpPr>
          <p:grpSpPr>
            <a:xfrm>
              <a:off x="3572214" y="4117691"/>
              <a:ext cx="3757391" cy="2268524"/>
              <a:chOff x="2917173" y="3964055"/>
              <a:chExt cx="3757391" cy="2268524"/>
            </a:xfrm>
          </p:grpSpPr>
          <p:pic>
            <p:nvPicPr>
              <p:cNvPr id="33" name="Picture 32">
                <a:extLst>
                  <a:ext uri="{FF2B5EF4-FFF2-40B4-BE49-F238E27FC236}">
                    <a16:creationId xmlns:a16="http://schemas.microsoft.com/office/drawing/2014/main" id="{1735BE82-9C01-154E-A991-B318DEFEAD03}"/>
                  </a:ext>
                </a:extLst>
              </p:cNvPr>
              <p:cNvPicPr>
                <a:picLocks noChangeAspect="1"/>
              </p:cNvPicPr>
              <p:nvPr/>
            </p:nvPicPr>
            <p:blipFill rotWithShape="1">
              <a:blip r:embed="rId6"/>
              <a:srcRect l="14411" t="12608" b="9446"/>
              <a:stretch/>
            </p:blipFill>
            <p:spPr>
              <a:xfrm>
                <a:off x="3112240" y="4086009"/>
                <a:ext cx="3201975" cy="1683613"/>
              </a:xfrm>
              <a:prstGeom prst="rect">
                <a:avLst/>
              </a:prstGeom>
            </p:spPr>
          </p:pic>
          <p:grpSp>
            <p:nvGrpSpPr>
              <p:cNvPr id="34" name="Group 33">
                <a:extLst>
                  <a:ext uri="{FF2B5EF4-FFF2-40B4-BE49-F238E27FC236}">
                    <a16:creationId xmlns:a16="http://schemas.microsoft.com/office/drawing/2014/main" id="{9208D39B-FE21-0F4C-AAD5-015A95E54370}"/>
                  </a:ext>
                </a:extLst>
              </p:cNvPr>
              <p:cNvGrpSpPr/>
              <p:nvPr/>
            </p:nvGrpSpPr>
            <p:grpSpPr>
              <a:xfrm>
                <a:off x="2917173" y="5735304"/>
                <a:ext cx="3509111" cy="307777"/>
                <a:chOff x="2917173" y="5735304"/>
                <a:chExt cx="3509111" cy="307777"/>
              </a:xfrm>
            </p:grpSpPr>
            <p:sp>
              <p:nvSpPr>
                <p:cNvPr id="42" name="TextBox 41">
                  <a:extLst>
                    <a:ext uri="{FF2B5EF4-FFF2-40B4-BE49-F238E27FC236}">
                      <a16:creationId xmlns:a16="http://schemas.microsoft.com/office/drawing/2014/main" id="{63574B8A-0345-8A42-BE6F-D67606FD7DDA}"/>
                    </a:ext>
                  </a:extLst>
                </p:cNvPr>
                <p:cNvSpPr txBox="1"/>
                <p:nvPr/>
              </p:nvSpPr>
              <p:spPr>
                <a:xfrm>
                  <a:off x="2917173"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300</a:t>
                  </a:r>
                </a:p>
              </p:txBody>
            </p:sp>
            <p:sp>
              <p:nvSpPr>
                <p:cNvPr id="43" name="TextBox 42">
                  <a:extLst>
                    <a:ext uri="{FF2B5EF4-FFF2-40B4-BE49-F238E27FC236}">
                      <a16:creationId xmlns:a16="http://schemas.microsoft.com/office/drawing/2014/main" id="{7267B8A0-09B0-AB42-A873-38165A4192C0}"/>
                    </a:ext>
                  </a:extLst>
                </p:cNvPr>
                <p:cNvSpPr txBox="1"/>
                <p:nvPr/>
              </p:nvSpPr>
              <p:spPr>
                <a:xfrm>
                  <a:off x="3354349"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30</a:t>
                  </a:r>
                </a:p>
              </p:txBody>
            </p:sp>
            <p:sp>
              <p:nvSpPr>
                <p:cNvPr id="44" name="TextBox 43">
                  <a:extLst>
                    <a:ext uri="{FF2B5EF4-FFF2-40B4-BE49-F238E27FC236}">
                      <a16:creationId xmlns:a16="http://schemas.microsoft.com/office/drawing/2014/main" id="{7B3CDA85-8AE8-9C4E-BCBF-66E4CB7014F7}"/>
                    </a:ext>
                  </a:extLst>
                </p:cNvPr>
                <p:cNvSpPr txBox="1"/>
                <p:nvPr/>
              </p:nvSpPr>
              <p:spPr>
                <a:xfrm>
                  <a:off x="3879384"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15</a:t>
                  </a:r>
                </a:p>
              </p:txBody>
            </p:sp>
            <p:sp>
              <p:nvSpPr>
                <p:cNvPr id="45" name="TextBox 44">
                  <a:extLst>
                    <a:ext uri="{FF2B5EF4-FFF2-40B4-BE49-F238E27FC236}">
                      <a16:creationId xmlns:a16="http://schemas.microsoft.com/office/drawing/2014/main" id="{7D026F9B-752B-114A-8E39-7CFBEF208917}"/>
                    </a:ext>
                  </a:extLst>
                </p:cNvPr>
                <p:cNvSpPr txBox="1"/>
                <p:nvPr/>
              </p:nvSpPr>
              <p:spPr>
                <a:xfrm>
                  <a:off x="4369842"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10</a:t>
                  </a:r>
                </a:p>
              </p:txBody>
            </p:sp>
            <p:sp>
              <p:nvSpPr>
                <p:cNvPr id="46" name="TextBox 45">
                  <a:extLst>
                    <a:ext uri="{FF2B5EF4-FFF2-40B4-BE49-F238E27FC236}">
                      <a16:creationId xmlns:a16="http://schemas.microsoft.com/office/drawing/2014/main" id="{1FCECF16-7466-3543-9B61-843AC5BDA816}"/>
                    </a:ext>
                  </a:extLst>
                </p:cNvPr>
                <p:cNvSpPr txBox="1"/>
                <p:nvPr/>
              </p:nvSpPr>
              <p:spPr>
                <a:xfrm>
                  <a:off x="5926650"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5</a:t>
                  </a:r>
                </a:p>
              </p:txBody>
            </p:sp>
            <p:sp>
              <p:nvSpPr>
                <p:cNvPr id="47" name="TextBox 46">
                  <a:extLst>
                    <a:ext uri="{FF2B5EF4-FFF2-40B4-BE49-F238E27FC236}">
                      <a16:creationId xmlns:a16="http://schemas.microsoft.com/office/drawing/2014/main" id="{A8FED8D8-2E37-EA4D-B3AA-02F22FAC74E5}"/>
                    </a:ext>
                  </a:extLst>
                </p:cNvPr>
                <p:cNvSpPr txBox="1"/>
                <p:nvPr/>
              </p:nvSpPr>
              <p:spPr>
                <a:xfrm>
                  <a:off x="5406495"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6</a:t>
                  </a:r>
                </a:p>
              </p:txBody>
            </p:sp>
            <p:sp>
              <p:nvSpPr>
                <p:cNvPr id="48" name="TextBox 47">
                  <a:extLst>
                    <a:ext uri="{FF2B5EF4-FFF2-40B4-BE49-F238E27FC236}">
                      <a16:creationId xmlns:a16="http://schemas.microsoft.com/office/drawing/2014/main" id="{FFF40A89-4C4E-0F46-96F4-AA2877A01E4C}"/>
                    </a:ext>
                  </a:extLst>
                </p:cNvPr>
                <p:cNvSpPr txBox="1"/>
                <p:nvPr/>
              </p:nvSpPr>
              <p:spPr>
                <a:xfrm>
                  <a:off x="4916037" y="5735304"/>
                  <a:ext cx="49963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7.5</a:t>
                  </a:r>
                </a:p>
              </p:txBody>
            </p:sp>
          </p:grpSp>
          <p:grpSp>
            <p:nvGrpSpPr>
              <p:cNvPr id="36" name="Group 35">
                <a:extLst>
                  <a:ext uri="{FF2B5EF4-FFF2-40B4-BE49-F238E27FC236}">
                    <a16:creationId xmlns:a16="http://schemas.microsoft.com/office/drawing/2014/main" id="{2CFC2EC7-2170-BD46-9258-CDFC3D5628CE}"/>
                  </a:ext>
                </a:extLst>
              </p:cNvPr>
              <p:cNvGrpSpPr/>
              <p:nvPr/>
            </p:nvGrpSpPr>
            <p:grpSpPr>
              <a:xfrm>
                <a:off x="6006107" y="3964055"/>
                <a:ext cx="668457" cy="1664399"/>
                <a:chOff x="6006107" y="3964055"/>
                <a:chExt cx="668457" cy="1664399"/>
              </a:xfrm>
            </p:grpSpPr>
            <p:sp>
              <p:nvSpPr>
                <p:cNvPr id="38" name="TextBox 37">
                  <a:extLst>
                    <a:ext uri="{FF2B5EF4-FFF2-40B4-BE49-F238E27FC236}">
                      <a16:creationId xmlns:a16="http://schemas.microsoft.com/office/drawing/2014/main" id="{01EF29F7-91D4-4A45-B425-C3F7DFEB7C2B}"/>
                    </a:ext>
                  </a:extLst>
                </p:cNvPr>
                <p:cNvSpPr txBox="1"/>
                <p:nvPr/>
              </p:nvSpPr>
              <p:spPr>
                <a:xfrm>
                  <a:off x="6100055" y="3964055"/>
                  <a:ext cx="50338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-6</a:t>
                  </a:r>
                </a:p>
              </p:txBody>
            </p:sp>
            <p:sp>
              <p:nvSpPr>
                <p:cNvPr id="39" name="TextBox 38">
                  <a:extLst>
                    <a:ext uri="{FF2B5EF4-FFF2-40B4-BE49-F238E27FC236}">
                      <a16:creationId xmlns:a16="http://schemas.microsoft.com/office/drawing/2014/main" id="{F6076F8E-0E98-6642-BFD9-C2F1DABD380D}"/>
                    </a:ext>
                  </a:extLst>
                </p:cNvPr>
                <p:cNvSpPr txBox="1"/>
                <p:nvPr/>
              </p:nvSpPr>
              <p:spPr>
                <a:xfrm>
                  <a:off x="6100055" y="4428808"/>
                  <a:ext cx="50338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-8</a:t>
                  </a:r>
                </a:p>
              </p:txBody>
            </p:sp>
            <p:sp>
              <p:nvSpPr>
                <p:cNvPr id="40" name="TextBox 39">
                  <a:extLst>
                    <a:ext uri="{FF2B5EF4-FFF2-40B4-BE49-F238E27FC236}">
                      <a16:creationId xmlns:a16="http://schemas.microsoft.com/office/drawing/2014/main" id="{A892E212-6F0A-ED4A-B942-812375582630}"/>
                    </a:ext>
                  </a:extLst>
                </p:cNvPr>
                <p:cNvSpPr txBox="1"/>
                <p:nvPr/>
              </p:nvSpPr>
              <p:spPr>
                <a:xfrm>
                  <a:off x="6006107" y="4862759"/>
                  <a:ext cx="668457"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-10</a:t>
                  </a:r>
                </a:p>
              </p:txBody>
            </p:sp>
            <p:sp>
              <p:nvSpPr>
                <p:cNvPr id="41" name="TextBox 40">
                  <a:extLst>
                    <a:ext uri="{FF2B5EF4-FFF2-40B4-BE49-F238E27FC236}">
                      <a16:creationId xmlns:a16="http://schemas.microsoft.com/office/drawing/2014/main" id="{4DE9D846-28BF-604F-A113-6FCBEB2800E2}"/>
                    </a:ext>
                  </a:extLst>
                </p:cNvPr>
                <p:cNvSpPr txBox="1"/>
                <p:nvPr/>
              </p:nvSpPr>
              <p:spPr>
                <a:xfrm>
                  <a:off x="6006107" y="5320677"/>
                  <a:ext cx="668457"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-12</a:t>
                  </a:r>
                </a:p>
              </p:txBody>
            </p:sp>
          </p:grpSp>
          <p:sp>
            <p:nvSpPr>
              <p:cNvPr id="37" name="Rectangle 36">
                <a:extLst>
                  <a:ext uri="{FF2B5EF4-FFF2-40B4-BE49-F238E27FC236}">
                    <a16:creationId xmlns:a16="http://schemas.microsoft.com/office/drawing/2014/main" id="{5554F0AB-0B78-324B-B132-6FE5E4B1546D}"/>
                  </a:ext>
                </a:extLst>
              </p:cNvPr>
              <p:cNvSpPr/>
              <p:nvPr/>
            </p:nvSpPr>
            <p:spPr>
              <a:xfrm>
                <a:off x="3112241" y="5924802"/>
                <a:ext cx="3058934" cy="307777"/>
              </a:xfrm>
              <a:prstGeom prst="rect">
                <a:avLst/>
              </a:prstGeom>
            </p:spPr>
            <p:txBody>
              <a:bodyPr wrap="square">
                <a:spAutoFit/>
              </a:bodyPr>
              <a:lstStyle/>
              <a:p>
                <a:pPr algn="ctr"/>
                <a:r>
                  <a:rPr lang="en-US" sz="1400" dirty="0">
                    <a:solidFill>
                      <a:prstClr val="black"/>
                    </a:solidFill>
                    <a:latin typeface="Arial" panose="020B0604020202020204" pitchFamily="34" charset="0"/>
                    <a:cs typeface="Arial" panose="020B0604020202020204" pitchFamily="34" charset="0"/>
                  </a:rPr>
                  <a:t>Frequency (GHz)</a:t>
                </a:r>
                <a:endParaRPr lang="en-US" dirty="0"/>
              </a:p>
            </p:txBody>
          </p:sp>
        </p:grpSp>
        <p:sp>
          <p:nvSpPr>
            <p:cNvPr id="60" name="TextBox 59">
              <a:extLst>
                <a:ext uri="{FF2B5EF4-FFF2-40B4-BE49-F238E27FC236}">
                  <a16:creationId xmlns:a16="http://schemas.microsoft.com/office/drawing/2014/main" id="{8FFBD817-01AC-F045-B856-4498C90E9577}"/>
                </a:ext>
              </a:extLst>
            </p:cNvPr>
            <p:cNvSpPr txBox="1"/>
            <p:nvPr/>
          </p:nvSpPr>
          <p:spPr>
            <a:xfrm rot="16200000">
              <a:off x="6716935" y="4938320"/>
              <a:ext cx="12538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μm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p:txBody>
        </p:sp>
      </p:grpSp>
      <p:sp>
        <p:nvSpPr>
          <p:cNvPr id="61" name="Rectangle 60">
            <a:extLst>
              <a:ext uri="{FF2B5EF4-FFF2-40B4-BE49-F238E27FC236}">
                <a16:creationId xmlns:a16="http://schemas.microsoft.com/office/drawing/2014/main" id="{DBCEBF37-F048-0041-894F-83A856FD393A}"/>
              </a:ext>
            </a:extLst>
          </p:cNvPr>
          <p:cNvSpPr/>
          <p:nvPr/>
        </p:nvSpPr>
        <p:spPr>
          <a:xfrm>
            <a:off x="7513147" y="1692408"/>
            <a:ext cx="4465914" cy="2431435"/>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Microwave radiation </a:t>
            </a:r>
          </a:p>
          <a:p>
            <a:pPr marL="342900" indent="-3429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The intensity of the emissions is low compared to the infrared </a:t>
            </a:r>
          </a:p>
          <a:p>
            <a:pPr marL="342900" indent="-3429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The intensity decreases with frequency</a:t>
            </a:r>
          </a:p>
          <a:p>
            <a:endParaRPr lang="en-US" sz="2200" dirty="0">
              <a:latin typeface="Arial" panose="020B0604020202020204" pitchFamily="34" charset="0"/>
              <a:cs typeface="Arial" panose="020B0604020202020204" pitchFamily="34" charset="0"/>
            </a:endParaRPr>
          </a:p>
        </p:txBody>
      </p:sp>
      <p:cxnSp>
        <p:nvCxnSpPr>
          <p:cNvPr id="50" name="Straight Connector 49"/>
          <p:cNvCxnSpPr>
            <a:stCxn id="9" idx="1"/>
            <a:endCxn id="42" idx="0"/>
          </p:cNvCxnSpPr>
          <p:nvPr/>
        </p:nvCxnSpPr>
        <p:spPr>
          <a:xfrm>
            <a:off x="3490148" y="3617839"/>
            <a:ext cx="1906820" cy="21609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976333" y="3617839"/>
            <a:ext cx="3465336" cy="53104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5" name="Audio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3178352"/>
      </p:ext>
    </p:extLst>
  </p:cSld>
  <p:clrMapOvr>
    <a:masterClrMapping/>
  </p:clrMapOvr>
  <mc:AlternateContent xmlns:mc="http://schemas.openxmlformats.org/markup-compatibility/2006" xmlns:p14="http://schemas.microsoft.com/office/powerpoint/2010/main">
    <mc:Choice Requires="p14">
      <p:transition spd="slow" p14:dur="2000" advTm="33686"/>
    </mc:Choice>
    <mc:Fallback xmlns="">
      <p:transition spd="slow" advTm="3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2FB1-D46F-EB4F-978D-B4C60CB03F4C}"/>
              </a:ext>
            </a:extLst>
          </p:cNvPr>
          <p:cNvSpPr>
            <a:spLocks noGrp="1"/>
          </p:cNvSpPr>
          <p:nvPr>
            <p:ph type="title"/>
          </p:nvPr>
        </p:nvSpPr>
        <p:spPr/>
        <p:txBody>
          <a:bodyPr/>
          <a:lstStyle/>
          <a:p>
            <a:r>
              <a:rPr lang="en-US" dirty="0"/>
              <a:t>The Earth is a less efficient emitter than a blackbody</a:t>
            </a:r>
          </a:p>
        </p:txBody>
      </p:sp>
      <p:sp>
        <p:nvSpPr>
          <p:cNvPr id="3" name="Slide Number Placeholder 2">
            <a:extLst>
              <a:ext uri="{FF2B5EF4-FFF2-40B4-BE49-F238E27FC236}">
                <a16:creationId xmlns:a16="http://schemas.microsoft.com/office/drawing/2014/main" id="{51732DD7-E709-9C4F-8F2E-F7ED3D3ADC4E}"/>
              </a:ext>
            </a:extLst>
          </p:cNvPr>
          <p:cNvSpPr>
            <a:spLocks noGrp="1"/>
          </p:cNvSpPr>
          <p:nvPr>
            <p:ph type="sldNum" sz="quarter" idx="12"/>
          </p:nvPr>
        </p:nvSpPr>
        <p:spPr/>
        <p:txBody>
          <a:bodyPr/>
          <a:lstStyle/>
          <a:p>
            <a:fld id="{4F6F23CF-7BCB-1C46-9584-7002207BC3BE}" type="slidenum">
              <a:rPr lang="en-US" smtClean="0"/>
              <a:pPr/>
              <a:t>8</a:t>
            </a:fld>
            <a:endParaRPr lang="en-US" dirty="0"/>
          </a:p>
        </p:txBody>
      </p:sp>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CA9788CB-C3EB-974E-97CC-CFEDA43D0D45}"/>
                  </a:ext>
                </a:extLst>
              </p:cNvPr>
              <p:cNvSpPr/>
              <p:nvPr/>
            </p:nvSpPr>
            <p:spPr>
              <a:xfrm>
                <a:off x="12203613" y="4313191"/>
                <a:ext cx="4408019" cy="4174284"/>
              </a:xfrm>
              <a:prstGeom prst="rect">
                <a:avLst/>
              </a:prstGeom>
            </p:spPr>
            <p:txBody>
              <a:bodyPr wrap="square">
                <a:spAutoFit/>
              </a:bodyPr>
              <a:lstStyle/>
              <a:p>
                <a:pPr>
                  <a:lnSpc>
                    <a:spcPct val="120000"/>
                  </a:lnSpc>
                  <a:spcBef>
                    <a:spcPts val="1200"/>
                  </a:spcBef>
                </a:pPr>
                <a:r>
                  <a:rPr lang="en-US" b="1" dirty="0">
                    <a:latin typeface="Arial" panose="020B0604020202020204" pitchFamily="34" charset="0"/>
                    <a:cs typeface="Arial" panose="020B0604020202020204" pitchFamily="34" charset="0"/>
                  </a:rPr>
                  <a:t>Emissivity = Emitted Radiation</a:t>
                </a:r>
              </a:p>
              <a:p>
                <a:pPr>
                  <a:lnSpc>
                    <a:spcPct val="120000"/>
                  </a:lnSpc>
                  <a:spcBef>
                    <a:spcPts val="1200"/>
                  </a:spcBef>
                </a:pPr>
                <a14:m>
                  <m:oMath xmlns:m="http://schemas.openxmlformats.org/officeDocument/2006/math">
                    <m:r>
                      <a:rPr lang="en-US" b="1" i="1" smtClean="0">
                        <a:latin typeface="Cambria Math" panose="02040503050406030204" pitchFamily="18" charset="0"/>
                        <a:cs typeface="Arial" panose="020B0604020202020204" pitchFamily="34" charset="0"/>
                      </a:rPr>
                      <m:t>= </m:t>
                    </m:r>
                    <m:f>
                      <m:fPr>
                        <m:ctrlPr>
                          <a:rPr lang="en-US" b="1" i="1" smtClean="0">
                            <a:latin typeface="Cambria Math" panose="02040503050406030204" pitchFamily="18" charset="0"/>
                            <a:cs typeface="Arial" panose="020B0604020202020204" pitchFamily="34" charset="0"/>
                          </a:rPr>
                        </m:ctrlPr>
                      </m:fPr>
                      <m:num>
                        <m:r>
                          <a:rPr lang="en-US" b="1" i="0" smtClean="0">
                            <a:latin typeface="Cambria Math" panose="02040503050406030204" pitchFamily="18" charset="0"/>
                            <a:cs typeface="Arial" panose="020B0604020202020204" pitchFamily="34" charset="0"/>
                          </a:rPr>
                          <m:t>𝐄𝐦𝐢𝐭𝐭𝐢𝐞𝐝</m:t>
                        </m:r>
                        <m:r>
                          <a:rPr lang="en-US" b="1" i="0" smtClean="0">
                            <a:latin typeface="Cambria Math" panose="02040503050406030204" pitchFamily="18" charset="0"/>
                            <a:cs typeface="Arial" panose="020B0604020202020204" pitchFamily="34" charset="0"/>
                          </a:rPr>
                          <m:t> </m:t>
                        </m:r>
                        <m:r>
                          <a:rPr lang="en-US" b="1" i="0" smtClean="0">
                            <a:latin typeface="Cambria Math" panose="02040503050406030204" pitchFamily="18" charset="0"/>
                            <a:cs typeface="Arial" panose="020B0604020202020204" pitchFamily="34" charset="0"/>
                          </a:rPr>
                          <m:t>𝐑𝐚𝐝𝐢𝐚𝐭𝐢𝐨𝐧</m:t>
                        </m:r>
                      </m:num>
                      <m:den>
                        <m:r>
                          <a:rPr lang="en-US" b="1" i="0" smtClean="0">
                            <a:latin typeface="Cambria Math" panose="02040503050406030204" pitchFamily="18" charset="0"/>
                            <a:cs typeface="Arial" panose="020B0604020202020204" pitchFamily="34" charset="0"/>
                          </a:rPr>
                          <m:t>𝐁𝐥𝐚𝐜𝐤𝐛𝐨𝐝𝐲</m:t>
                        </m:r>
                        <m:r>
                          <a:rPr lang="en-US" b="1" i="0" smtClean="0">
                            <a:latin typeface="Cambria Math" panose="02040503050406030204" pitchFamily="18" charset="0"/>
                            <a:cs typeface="Arial" panose="020B0604020202020204" pitchFamily="34" charset="0"/>
                          </a:rPr>
                          <m:t> </m:t>
                        </m:r>
                        <m:r>
                          <a:rPr lang="en-US" b="1" i="0" smtClean="0">
                            <a:latin typeface="Cambria Math" panose="02040503050406030204" pitchFamily="18" charset="0"/>
                            <a:cs typeface="Arial" panose="020B0604020202020204" pitchFamily="34" charset="0"/>
                          </a:rPr>
                          <m:t>𝐑𝐚𝐝𝐢𝐚𝐭𝐢𝐨𝐧</m:t>
                        </m:r>
                      </m:den>
                    </m:f>
                  </m:oMath>
                </a14:m>
                <a:r>
                  <a:rPr lang="en-US" b="1" dirty="0">
                    <a:latin typeface="Arial" panose="020B0604020202020204" pitchFamily="34" charset="0"/>
                    <a:cs typeface="Arial" panose="020B0604020202020204" pitchFamily="34" charset="0"/>
                  </a:rPr>
                  <a:t> </a:t>
                </a:r>
              </a:p>
              <a:p>
                <a:pPr marL="342900" indent="-342900">
                  <a:lnSpc>
                    <a:spcPct val="120000"/>
                  </a:lnSpc>
                  <a:spcBef>
                    <a:spcPts val="600"/>
                  </a:spcBef>
                  <a:buFont typeface="Arial"/>
                  <a:buChar char="•"/>
                </a:pPr>
                <a:r>
                  <a:rPr lang="en-US" dirty="0">
                    <a:solidFill>
                      <a:srgbClr val="C00000"/>
                    </a:solidFill>
                    <a:latin typeface="Arial" panose="020B0604020202020204" pitchFamily="34" charset="0"/>
                    <a:cs typeface="Arial" panose="020B0604020202020204" pitchFamily="34" charset="0"/>
                  </a:rPr>
                  <a:t>~50 km: SST (6.6 GHz)</a:t>
                </a:r>
              </a:p>
              <a:p>
                <a:pPr marL="342900" indent="-342900">
                  <a:lnSpc>
                    <a:spcPct val="120000"/>
                  </a:lnSpc>
                  <a:spcBef>
                    <a:spcPts val="600"/>
                  </a:spcBef>
                  <a:buFont typeface="Arial"/>
                  <a:buChar char="•"/>
                </a:pPr>
                <a:r>
                  <a:rPr lang="en-US" dirty="0">
                    <a:solidFill>
                      <a:srgbClr val="00B050"/>
                    </a:solidFill>
                    <a:latin typeface="Arial" panose="020B0604020202020204" pitchFamily="34" charset="0"/>
                    <a:cs typeface="Arial" panose="020B0604020202020204" pitchFamily="34" charset="0"/>
                  </a:rPr>
                  <a:t>~30 km: Winds (10 GHz)</a:t>
                </a:r>
              </a:p>
              <a:p>
                <a:pPr marL="342900" indent="-342900">
                  <a:lnSpc>
                    <a:spcPct val="120000"/>
                  </a:lnSpc>
                  <a:spcBef>
                    <a:spcPts val="600"/>
                  </a:spcBef>
                  <a:buFont typeface="Arial"/>
                  <a:buChar char="•"/>
                </a:pPr>
                <a:r>
                  <a:rPr lang="en-US" dirty="0">
                    <a:solidFill>
                      <a:srgbClr val="00B050"/>
                    </a:solidFill>
                    <a:latin typeface="Arial" panose="020B0604020202020204" pitchFamily="34" charset="0"/>
                    <a:cs typeface="Arial" panose="020B0604020202020204" pitchFamily="34" charset="0"/>
                  </a:rPr>
                  <a:t>~22 km: Winds (19 GHz)</a:t>
                </a:r>
              </a:p>
              <a:p>
                <a:pPr marL="342900" indent="-342900">
                  <a:lnSpc>
                    <a:spcPct val="120000"/>
                  </a:lnSpc>
                  <a:spcBef>
                    <a:spcPts val="600"/>
                  </a:spcBef>
                  <a:buFont typeface="Arial"/>
                  <a:buChar char="•"/>
                </a:pPr>
                <a:r>
                  <a:rPr lang="en-US" dirty="0">
                    <a:latin typeface="Arial" panose="020B0604020202020204" pitchFamily="34" charset="0"/>
                    <a:cs typeface="Arial" panose="020B0604020202020204" pitchFamily="34" charset="0"/>
                  </a:rPr>
                  <a:t>~16 km: Water Vapor (24 GHz) </a:t>
                </a:r>
              </a:p>
              <a:p>
                <a:pPr marL="342900" indent="-342900">
                  <a:lnSpc>
                    <a:spcPct val="120000"/>
                  </a:lnSpc>
                  <a:spcBef>
                    <a:spcPts val="600"/>
                  </a:spcBef>
                  <a:buFont typeface="Arial"/>
                  <a:buChar char="•"/>
                </a:pPr>
                <a:r>
                  <a:rPr lang="en-US" dirty="0">
                    <a:latin typeface="Arial" panose="020B0604020202020204" pitchFamily="34" charset="0"/>
                    <a:cs typeface="Arial" panose="020B0604020202020204" pitchFamily="34" charset="0"/>
                  </a:rPr>
                  <a:t>~5 km: Liquid Water (37 GHz)</a:t>
                </a:r>
                <a:endParaRPr lang="en-US" dirty="0">
                  <a:solidFill>
                    <a:srgbClr val="00B050"/>
                  </a:solidFill>
                  <a:latin typeface="Arial" panose="020B0604020202020204" pitchFamily="34" charset="0"/>
                  <a:cs typeface="Arial" panose="020B0604020202020204" pitchFamily="34" charset="0"/>
                </a:endParaRPr>
              </a:p>
              <a:p>
                <a:pPr marL="342900" indent="-342900">
                  <a:lnSpc>
                    <a:spcPct val="120000"/>
                  </a:lnSpc>
                  <a:spcBef>
                    <a:spcPts val="600"/>
                  </a:spcBef>
                  <a:buFont typeface="Arial"/>
                  <a:buChar char="•"/>
                </a:pPr>
                <a:r>
                  <a:rPr lang="en-US" dirty="0">
                    <a:solidFill>
                      <a:schemeClr val="accent5">
                        <a:lumMod val="50000"/>
                      </a:schemeClr>
                    </a:solidFill>
                    <a:latin typeface="Arial" panose="020B0604020202020204" pitchFamily="34" charset="0"/>
                    <a:cs typeface="Arial" panose="020B0604020202020204" pitchFamily="34" charset="0"/>
                  </a:rPr>
                  <a:t>~25-100 km: Salinity (1.4 GHz)</a:t>
                </a:r>
                <a:br>
                  <a:rPr lang="en-US" dirty="0">
                    <a:solidFill>
                      <a:schemeClr val="accent5">
                        <a:lumMod val="50000"/>
                      </a:schemeClr>
                    </a:solidFill>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(Not on WindSat)</a:t>
                </a:r>
              </a:p>
              <a:p>
                <a:endParaRPr lang="en-US" sz="2000" dirty="0">
                  <a:latin typeface="Arial" panose="020B0604020202020204" pitchFamily="34" charset="0"/>
                  <a:cs typeface="Arial" panose="020B0604020202020204" pitchFamily="34" charset="0"/>
                </a:endParaRPr>
              </a:p>
            </p:txBody>
          </p:sp>
        </mc:Choice>
        <mc:Fallback xmlns="">
          <p:sp>
            <p:nvSpPr>
              <p:cNvPr id="98" name="Rectangle 97">
                <a:extLst>
                  <a:ext uri="{FF2B5EF4-FFF2-40B4-BE49-F238E27FC236}">
                    <a16:creationId xmlns:a16="http://schemas.microsoft.com/office/drawing/2014/main" id="{CA9788CB-C3EB-974E-97CC-CFEDA43D0D45}"/>
                  </a:ext>
                </a:extLst>
              </p:cNvPr>
              <p:cNvSpPr>
                <a:spLocks noRot="1" noChangeAspect="1" noMove="1" noResize="1" noEditPoints="1" noAdjustHandles="1" noChangeArrowheads="1" noChangeShapeType="1" noTextEdit="1"/>
              </p:cNvSpPr>
              <p:nvPr/>
            </p:nvSpPr>
            <p:spPr>
              <a:xfrm>
                <a:off x="12203613" y="4313191"/>
                <a:ext cx="4408019" cy="4174284"/>
              </a:xfrm>
              <a:prstGeom prst="rect">
                <a:avLst/>
              </a:prstGeom>
              <a:blipFill>
                <a:blip r:embed="rId5"/>
                <a:stretch>
                  <a:fillRect l="-1149" t="-304"/>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689CE75B-6981-BF4B-BA65-61DD99CAB506}"/>
              </a:ext>
            </a:extLst>
          </p:cNvPr>
          <p:cNvSpPr txBox="1"/>
          <p:nvPr/>
        </p:nvSpPr>
        <p:spPr>
          <a:xfrm>
            <a:off x="6680822" y="3081315"/>
            <a:ext cx="4464135" cy="3052310"/>
          </a:xfrm>
          <a:prstGeom prst="rect">
            <a:avLst/>
          </a:prstGeom>
          <a:noFill/>
        </p:spPr>
        <p:txBody>
          <a:bodyPr wrap="square" rtlCol="0">
            <a:spAutoFit/>
          </a:bodyPr>
          <a:lstStyle/>
          <a:p>
            <a:pPr>
              <a:lnSpc>
                <a:spcPct val="120000"/>
              </a:lnSpc>
            </a:pPr>
            <a:r>
              <a:rPr lang="en-US" dirty="0">
                <a:latin typeface="Arial Narrow" panose="020B0604020202020204" pitchFamily="34" charset="0"/>
                <a:cs typeface="Arial Narrow" panose="020B0604020202020204" pitchFamily="34" charset="0"/>
              </a:rPr>
              <a:t>Real objects have emissivity values less than 1.0 that vary with frequency.</a:t>
            </a:r>
          </a:p>
          <a:p>
            <a:pPr>
              <a:lnSpc>
                <a:spcPct val="120000"/>
              </a:lnSpc>
            </a:pPr>
            <a:endParaRPr lang="en-US" dirty="0">
              <a:latin typeface="Arial Narrow" panose="020B0604020202020204" pitchFamily="34" charset="0"/>
              <a:cs typeface="Arial Narrow" panose="020B0604020202020204" pitchFamily="34" charset="0"/>
            </a:endParaRPr>
          </a:p>
          <a:p>
            <a:pPr>
              <a:lnSpc>
                <a:spcPct val="120000"/>
              </a:lnSpc>
            </a:pPr>
            <a:r>
              <a:rPr lang="en-US" dirty="0">
                <a:latin typeface="Arial Narrow" panose="020B0604020202020204" pitchFamily="34" charset="0"/>
                <a:cs typeface="Arial Narrow" panose="020B0604020202020204" pitchFamily="34" charset="0"/>
              </a:rPr>
              <a:t>Emissivity can be changed by physical properties of the emitting surface, e.g. land vs. water.</a:t>
            </a:r>
          </a:p>
          <a:p>
            <a:pPr>
              <a:lnSpc>
                <a:spcPct val="120000"/>
              </a:lnSpc>
            </a:pPr>
            <a:endParaRPr lang="en-US" dirty="0">
              <a:latin typeface="Arial Narrow" panose="020B0604020202020204" pitchFamily="34" charset="0"/>
              <a:cs typeface="Arial Narrow" panose="020B0604020202020204" pitchFamily="34" charset="0"/>
            </a:endParaRPr>
          </a:p>
          <a:p>
            <a:pPr>
              <a:lnSpc>
                <a:spcPct val="120000"/>
              </a:lnSpc>
            </a:pPr>
            <a:r>
              <a:rPr lang="en-US" dirty="0">
                <a:latin typeface="Arial Narrow" panose="020B0604020202020204" pitchFamily="34" charset="0"/>
                <a:cs typeface="Arial Narrow" panose="020B0604020202020204" pitchFamily="34" charset="0"/>
              </a:rPr>
              <a:t>Changes in physical properties of sea water can change emissivity and the strength of the signal</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e.g. salinity, temperature, and surface roughness. </a:t>
            </a:r>
          </a:p>
        </p:txBody>
      </p:sp>
      <p:sp>
        <p:nvSpPr>
          <p:cNvPr id="46" name="TextBox 45">
            <a:extLst>
              <a:ext uri="{FF2B5EF4-FFF2-40B4-BE49-F238E27FC236}">
                <a16:creationId xmlns:a16="http://schemas.microsoft.com/office/drawing/2014/main" id="{8F880DB8-79E6-654F-968A-90FF4FC93073}"/>
              </a:ext>
            </a:extLst>
          </p:cNvPr>
          <p:cNvSpPr txBox="1"/>
          <p:nvPr/>
        </p:nvSpPr>
        <p:spPr>
          <a:xfrm>
            <a:off x="9735127" y="-905221"/>
            <a:ext cx="4672495" cy="646331"/>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Emissivity of sea water at constant conditions </a:t>
            </a:r>
          </a:p>
          <a:p>
            <a:r>
              <a:rPr lang="en-US" dirty="0">
                <a:latin typeface="Arial Narrow" panose="020B0604020202020204" pitchFamily="34" charset="0"/>
                <a:cs typeface="Arial Narrow" panose="020B0604020202020204" pitchFamily="34" charset="0"/>
              </a:rPr>
              <a:t>(temperature, salinity, flat surface)</a:t>
            </a:r>
          </a:p>
        </p:txBody>
      </p:sp>
      <p:pic>
        <p:nvPicPr>
          <p:cNvPr id="7" name="Picture 6">
            <a:extLst>
              <a:ext uri="{FF2B5EF4-FFF2-40B4-BE49-F238E27FC236}">
                <a16:creationId xmlns:a16="http://schemas.microsoft.com/office/drawing/2014/main" id="{0FFFA606-8C07-BD43-B6F5-A4133AD60E83}"/>
              </a:ext>
            </a:extLst>
          </p:cNvPr>
          <p:cNvPicPr>
            <a:picLocks noChangeAspect="1"/>
          </p:cNvPicPr>
          <p:nvPr/>
        </p:nvPicPr>
        <p:blipFill rotWithShape="1">
          <a:blip r:embed="rId6"/>
          <a:srcRect l="19617" t="20451" r="36969" b="35020"/>
          <a:stretch/>
        </p:blipFill>
        <p:spPr>
          <a:xfrm>
            <a:off x="934843" y="1658494"/>
            <a:ext cx="3858078" cy="2967915"/>
          </a:xfrm>
          <a:prstGeom prst="rect">
            <a:avLst/>
          </a:prstGeom>
          <a:ln w="25400">
            <a:solidFill>
              <a:schemeClr val="accent1"/>
            </a:solidFill>
          </a:ln>
        </p:spPr>
      </p:pic>
      <p:grpSp>
        <p:nvGrpSpPr>
          <p:cNvPr id="9" name="Group 8">
            <a:extLst>
              <a:ext uri="{FF2B5EF4-FFF2-40B4-BE49-F238E27FC236}">
                <a16:creationId xmlns:a16="http://schemas.microsoft.com/office/drawing/2014/main" id="{666A65A3-3C32-E949-A43F-0456B6B7BB9F}"/>
              </a:ext>
            </a:extLst>
          </p:cNvPr>
          <p:cNvGrpSpPr/>
          <p:nvPr/>
        </p:nvGrpSpPr>
        <p:grpSpPr>
          <a:xfrm>
            <a:off x="6737849" y="1492815"/>
            <a:ext cx="4101621" cy="1399592"/>
            <a:chOff x="1384779" y="1483093"/>
            <a:chExt cx="4101621" cy="1399592"/>
          </a:xfrm>
        </p:grpSpPr>
        <p:grpSp>
          <p:nvGrpSpPr>
            <p:cNvPr id="47" name="Group 46">
              <a:extLst>
                <a:ext uri="{FF2B5EF4-FFF2-40B4-BE49-F238E27FC236}">
                  <a16:creationId xmlns:a16="http://schemas.microsoft.com/office/drawing/2014/main" id="{8A646971-711B-A341-9425-3804703B23F9}"/>
                </a:ext>
              </a:extLst>
            </p:cNvPr>
            <p:cNvGrpSpPr/>
            <p:nvPr/>
          </p:nvGrpSpPr>
          <p:grpSpPr>
            <a:xfrm>
              <a:off x="1507190" y="1779293"/>
              <a:ext cx="3773684" cy="619080"/>
              <a:chOff x="6951466" y="1705871"/>
              <a:chExt cx="3773684" cy="619080"/>
            </a:xfrm>
          </p:grpSpPr>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B1922112-0CDD-074F-A01D-E522A46EB109}"/>
                      </a:ext>
                    </a:extLst>
                  </p:cNvPr>
                  <p:cNvSpPr/>
                  <p:nvPr/>
                </p:nvSpPr>
                <p:spPr>
                  <a:xfrm>
                    <a:off x="6951466" y="1878904"/>
                    <a:ext cx="1510350" cy="338554"/>
                  </a:xfrm>
                  <a:prstGeom prst="rect">
                    <a:avLst/>
                  </a:prstGeom>
                </p:spPr>
                <p:txBody>
                  <a:bodyPr wrap="none">
                    <a:spAutoFit/>
                  </a:bodyPr>
                  <a:lstStyle/>
                  <a:p>
                    <a14:m>
                      <m:oMath xmlns:m="http://schemas.openxmlformats.org/officeDocument/2006/math">
                        <m:r>
                          <m:rPr>
                            <m:nor/>
                          </m:rPr>
                          <a:rPr lang="en-US" sz="1600" b="1">
                            <a:latin typeface="Arial" panose="020B0604020202020204" pitchFamily="34" charset="0"/>
                            <a:cs typeface="Arial" panose="020B0604020202020204" pitchFamily="34" charset="0"/>
                          </a:rPr>
                          <m:t>Emissivity</m:t>
                        </m:r>
                      </m:oMath>
                    </a14:m>
                    <a:r>
                      <a:rPr lang="en-US" sz="1600" dirty="0"/>
                      <a:t> (e)</a:t>
                    </a:r>
                  </a:p>
                </p:txBody>
              </p:sp>
            </mc:Choice>
            <mc:Fallback xmlns="">
              <p:sp>
                <p:nvSpPr>
                  <p:cNvPr id="48" name="Rectangle 47">
                    <a:extLst>
                      <a:ext uri="{FF2B5EF4-FFF2-40B4-BE49-F238E27FC236}">
                        <a16:creationId xmlns:a16="http://schemas.microsoft.com/office/drawing/2014/main" id="{B1922112-0CDD-074F-A01D-E522A46EB109}"/>
                      </a:ext>
                    </a:extLst>
                  </p:cNvPr>
                  <p:cNvSpPr>
                    <a:spLocks noRot="1" noChangeAspect="1" noMove="1" noResize="1" noEditPoints="1" noAdjustHandles="1" noChangeArrowheads="1" noChangeShapeType="1" noTextEdit="1"/>
                  </p:cNvSpPr>
                  <p:nvPr/>
                </p:nvSpPr>
                <p:spPr>
                  <a:xfrm>
                    <a:off x="6951466" y="1878904"/>
                    <a:ext cx="1510350" cy="338554"/>
                  </a:xfrm>
                  <a:prstGeom prst="rect">
                    <a:avLst/>
                  </a:prstGeom>
                  <a:blipFill>
                    <a:blip r:embed="rId7"/>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FDE09B9A-7ACF-AA40-8AD3-262CED41CDB9}"/>
                      </a:ext>
                    </a:extLst>
                  </p:cNvPr>
                  <p:cNvSpPr/>
                  <p:nvPr/>
                </p:nvSpPr>
                <p:spPr>
                  <a:xfrm>
                    <a:off x="8380725" y="1705871"/>
                    <a:ext cx="2344425" cy="619080"/>
                  </a:xfrm>
                  <a:prstGeom prst="rect">
                    <a:avLst/>
                  </a:prstGeom>
                </p:spPr>
                <p:txBody>
                  <a:bodyPr wrap="square">
                    <a:spAutoFit/>
                  </a:bodyPr>
                  <a:lstStyle/>
                  <a:p>
                    <a:pPr>
                      <a:lnSpc>
                        <a:spcPct val="120000"/>
                      </a:lnSpc>
                      <a:spcBef>
                        <a:spcPts val="1200"/>
                      </a:spcBef>
                    </a:pPr>
                    <a14:m>
                      <m:oMath xmlns:m="http://schemas.openxmlformats.org/officeDocument/2006/math">
                        <m:r>
                          <a:rPr lang="en-US" b="1" i="1" smtClean="0">
                            <a:latin typeface="Cambria Math" panose="02040503050406030204" pitchFamily="18" charset="0"/>
                            <a:cs typeface="Arial" panose="020B0604020202020204" pitchFamily="34" charset="0"/>
                          </a:rPr>
                          <m:t>= </m:t>
                        </m:r>
                        <m:f>
                          <m:fPr>
                            <m:ctrlPr>
                              <a:rPr lang="en-US" b="1" i="1" smtClean="0">
                                <a:latin typeface="Cambria Math" panose="02040503050406030204" pitchFamily="18" charset="0"/>
                                <a:cs typeface="Arial" panose="020B0604020202020204" pitchFamily="34" charset="0"/>
                              </a:rPr>
                            </m:ctrlPr>
                          </m:fPr>
                          <m:num>
                            <m:r>
                              <a:rPr lang="en-US" b="1" i="0" smtClean="0">
                                <a:latin typeface="Cambria Math" panose="02040503050406030204" pitchFamily="18" charset="0"/>
                                <a:cs typeface="Arial" panose="020B0604020202020204" pitchFamily="34" charset="0"/>
                              </a:rPr>
                              <m:t>𝐄𝐦𝐢𝐭𝐭𝐞𝐝</m:t>
                            </m:r>
                            <m:r>
                              <a:rPr lang="en-US" b="1" i="0" smtClean="0">
                                <a:latin typeface="Cambria Math" panose="02040503050406030204" pitchFamily="18" charset="0"/>
                                <a:cs typeface="Arial" panose="020B0604020202020204" pitchFamily="34" charset="0"/>
                              </a:rPr>
                              <m:t> </m:t>
                            </m:r>
                            <m:r>
                              <a:rPr lang="en-US" b="1" i="0" smtClean="0">
                                <a:latin typeface="Cambria Math" panose="02040503050406030204" pitchFamily="18" charset="0"/>
                                <a:cs typeface="Arial" panose="020B0604020202020204" pitchFamily="34" charset="0"/>
                              </a:rPr>
                              <m:t>𝐑𝐚𝐝𝐢𝐚𝐭𝐢𝐨𝐧</m:t>
                            </m:r>
                          </m:num>
                          <m:den>
                            <m:r>
                              <a:rPr lang="en-US" b="1" i="0" smtClean="0">
                                <a:latin typeface="Cambria Math" panose="02040503050406030204" pitchFamily="18" charset="0"/>
                                <a:cs typeface="Arial" panose="020B0604020202020204" pitchFamily="34" charset="0"/>
                              </a:rPr>
                              <m:t>𝐁𝐥𝐚𝐜𝐤𝐛𝐨𝐝𝐲</m:t>
                            </m:r>
                            <m:r>
                              <a:rPr lang="en-US" b="1" i="0" smtClean="0">
                                <a:latin typeface="Cambria Math" panose="02040503050406030204" pitchFamily="18" charset="0"/>
                                <a:cs typeface="Arial" panose="020B0604020202020204" pitchFamily="34" charset="0"/>
                              </a:rPr>
                              <m:t> </m:t>
                            </m:r>
                            <m:r>
                              <a:rPr lang="en-US" b="1" i="0" smtClean="0">
                                <a:latin typeface="Cambria Math" panose="02040503050406030204" pitchFamily="18" charset="0"/>
                                <a:cs typeface="Arial" panose="020B0604020202020204" pitchFamily="34" charset="0"/>
                              </a:rPr>
                              <m:t>𝐑𝐚𝐝𝐢𝐚𝐭𝐢𝐨𝐧</m:t>
                            </m:r>
                          </m:den>
                        </m:f>
                      </m:oMath>
                    </a14:m>
                    <a:r>
                      <a:rPr lang="en-US" b="1" dirty="0">
                        <a:latin typeface="Arial" panose="020B0604020202020204" pitchFamily="34" charset="0"/>
                        <a:cs typeface="Arial" panose="020B0604020202020204" pitchFamily="34" charset="0"/>
                      </a:rPr>
                      <a:t> </a:t>
                    </a:r>
                  </a:p>
                </p:txBody>
              </p:sp>
            </mc:Choice>
            <mc:Fallback xmlns="">
              <p:sp>
                <p:nvSpPr>
                  <p:cNvPr id="49" name="Rectangle 48">
                    <a:extLst>
                      <a:ext uri="{FF2B5EF4-FFF2-40B4-BE49-F238E27FC236}">
                        <a16:creationId xmlns:a16="http://schemas.microsoft.com/office/drawing/2014/main" id="{FDE09B9A-7ACF-AA40-8AD3-262CED41CDB9}"/>
                      </a:ext>
                    </a:extLst>
                  </p:cNvPr>
                  <p:cNvSpPr>
                    <a:spLocks noRot="1" noChangeAspect="1" noMove="1" noResize="1" noEditPoints="1" noAdjustHandles="1" noChangeArrowheads="1" noChangeShapeType="1" noTextEdit="1"/>
                  </p:cNvSpPr>
                  <p:nvPr/>
                </p:nvSpPr>
                <p:spPr>
                  <a:xfrm>
                    <a:off x="8380725" y="1705871"/>
                    <a:ext cx="2344425" cy="619080"/>
                  </a:xfrm>
                  <a:prstGeom prst="rect">
                    <a:avLst/>
                  </a:prstGeom>
                  <a:blipFill>
                    <a:blip r:embed="rId8"/>
                    <a:stretch>
                      <a:fillRect b="-4902"/>
                    </a:stretch>
                  </a:blipFill>
                </p:spPr>
                <p:txBody>
                  <a:bodyPr/>
                  <a:lstStyle/>
                  <a:p>
                    <a:r>
                      <a:rPr lang="en-US">
                        <a:noFill/>
                      </a:rPr>
                      <a:t> </a:t>
                    </a:r>
                  </a:p>
                </p:txBody>
              </p:sp>
            </mc:Fallback>
          </mc:AlternateContent>
        </p:grpSp>
        <p:sp>
          <p:nvSpPr>
            <p:cNvPr id="52" name="Rounded Rectangle 51">
              <a:extLst>
                <a:ext uri="{FF2B5EF4-FFF2-40B4-BE49-F238E27FC236}">
                  <a16:creationId xmlns:a16="http://schemas.microsoft.com/office/drawing/2014/main" id="{E26BE74E-876B-DB4B-AF16-6D6136369BE5}"/>
                </a:ext>
              </a:extLst>
            </p:cNvPr>
            <p:cNvSpPr/>
            <p:nvPr/>
          </p:nvSpPr>
          <p:spPr>
            <a:xfrm>
              <a:off x="1384779" y="1483093"/>
              <a:ext cx="4101621" cy="1399592"/>
            </a:xfrm>
            <a:prstGeom prst="roundRect">
              <a:avLst>
                <a:gd name="adj" fmla="val 58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0E78D5C9-0176-9A46-8DC6-D07B65B5A953}"/>
              </a:ext>
            </a:extLst>
          </p:cNvPr>
          <p:cNvSpPr/>
          <p:nvPr/>
        </p:nvSpPr>
        <p:spPr>
          <a:xfrm>
            <a:off x="1405790" y="4703672"/>
            <a:ext cx="2916183" cy="923330"/>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37 GHz Microwave Channel</a:t>
            </a:r>
          </a:p>
          <a:p>
            <a:r>
              <a:rPr lang="en-US" dirty="0">
                <a:latin typeface="Arial Narrow" panose="020B0604020202020204" pitchFamily="34" charset="0"/>
                <a:cs typeface="Arial Narrow" panose="020B0604020202020204" pitchFamily="34" charset="0"/>
              </a:rPr>
              <a:t>Land Emissivity 			0.95</a:t>
            </a:r>
          </a:p>
          <a:p>
            <a:r>
              <a:rPr lang="en-US" dirty="0">
                <a:latin typeface="Arial Narrow" panose="020B0604020202020204" pitchFamily="34" charset="0"/>
                <a:cs typeface="Arial Narrow" panose="020B0604020202020204" pitchFamily="34" charset="0"/>
              </a:rPr>
              <a:t>Sea Water Emissivity		0.45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5419859"/>
      </p:ext>
    </p:extLst>
  </p:cSld>
  <p:clrMapOvr>
    <a:masterClrMapping/>
  </p:clrMapOvr>
  <mc:AlternateContent xmlns:mc="http://schemas.openxmlformats.org/markup-compatibility/2006" xmlns:p14="http://schemas.microsoft.com/office/powerpoint/2010/main">
    <mc:Choice Requires="p14">
      <p:transition spd="slow" p14:dur="2000" advTm="71094"/>
    </mc:Choice>
    <mc:Fallback xmlns="">
      <p:transition spd="slow" advTm="7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A752-2A9A-AA47-B2AF-4AF468DE8B66}"/>
              </a:ext>
            </a:extLst>
          </p:cNvPr>
          <p:cNvSpPr>
            <a:spLocks noGrp="1"/>
          </p:cNvSpPr>
          <p:nvPr>
            <p:ph type="title"/>
          </p:nvPr>
        </p:nvSpPr>
        <p:spPr>
          <a:xfrm>
            <a:off x="528298" y="11557"/>
            <a:ext cx="10515600" cy="1325563"/>
          </a:xfrm>
        </p:spPr>
        <p:txBody>
          <a:bodyPr>
            <a:normAutofit/>
          </a:bodyPr>
          <a:lstStyle/>
          <a:p>
            <a:r>
              <a:rPr lang="en-US" dirty="0">
                <a:latin typeface="Arial Narrow" panose="020B0604020202020204" pitchFamily="34" charset="0"/>
                <a:cs typeface="Arial Narrow" panose="020B0604020202020204" pitchFamily="34" charset="0"/>
              </a:rPr>
              <a:t>Passive emissions respond uniquely to the change in each parameter</a:t>
            </a:r>
          </a:p>
        </p:txBody>
      </p:sp>
      <p:sp>
        <p:nvSpPr>
          <p:cNvPr id="5" name="Slide Number Placeholder 4">
            <a:extLst>
              <a:ext uri="{FF2B5EF4-FFF2-40B4-BE49-F238E27FC236}">
                <a16:creationId xmlns:a16="http://schemas.microsoft.com/office/drawing/2014/main" id="{FC184047-EBC4-0749-BCB0-A9CF25C21C07}"/>
              </a:ext>
            </a:extLst>
          </p:cNvPr>
          <p:cNvSpPr>
            <a:spLocks noGrp="1"/>
          </p:cNvSpPr>
          <p:nvPr>
            <p:ph type="sldNum" sz="quarter" idx="12"/>
          </p:nvPr>
        </p:nvSpPr>
        <p:spPr/>
        <p:txBody>
          <a:bodyPr/>
          <a:lstStyle/>
          <a:p>
            <a:fld id="{4F6F23CF-7BCB-1C46-9584-7002207BC3BE}" type="slidenum">
              <a:rPr lang="en-US" smtClean="0"/>
              <a:pPr/>
              <a:t>9</a:t>
            </a:fld>
            <a:r>
              <a:rPr lang="en-US" dirty="0"/>
              <a:t> </a:t>
            </a:r>
          </a:p>
        </p:txBody>
      </p:sp>
      <p:sp>
        <p:nvSpPr>
          <p:cNvPr id="7" name="Rectangle 6">
            <a:extLst>
              <a:ext uri="{FF2B5EF4-FFF2-40B4-BE49-F238E27FC236}">
                <a16:creationId xmlns:a16="http://schemas.microsoft.com/office/drawing/2014/main" id="{D082449C-344B-2D46-86E4-7F059DB9AF6F}"/>
              </a:ext>
            </a:extLst>
          </p:cNvPr>
          <p:cNvSpPr/>
          <p:nvPr/>
        </p:nvSpPr>
        <p:spPr>
          <a:xfrm>
            <a:off x="7275868" y="2723653"/>
            <a:ext cx="4814911" cy="3185487"/>
          </a:xfrm>
          <a:prstGeom prst="rect">
            <a:avLst/>
          </a:prstGeom>
        </p:spPr>
        <p:txBody>
          <a:bodyPr wrap="square">
            <a:spAutoFit/>
          </a:bodyPr>
          <a:lstStyle/>
          <a:p>
            <a:pPr>
              <a:lnSpc>
                <a:spcPct val="120000"/>
              </a:lnSpc>
              <a:spcBef>
                <a:spcPts val="1200"/>
              </a:spcBef>
            </a:pPr>
            <a:r>
              <a:rPr lang="en-US" b="1" dirty="0">
                <a:latin typeface="Arial" panose="020B0604020202020204" pitchFamily="34" charset="0"/>
                <a:cs typeface="Arial" panose="020B0604020202020204" pitchFamily="34" charset="0"/>
              </a:rPr>
              <a:t>Approximate sensor frequencies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used for measurements:</a:t>
            </a:r>
          </a:p>
          <a:p>
            <a:pPr marL="342900" indent="-342900">
              <a:lnSpc>
                <a:spcPct val="120000"/>
              </a:lnSpc>
              <a:spcBef>
                <a:spcPts val="600"/>
              </a:spcBef>
              <a:buFont typeface="Arial"/>
              <a:buChar char="•"/>
            </a:pPr>
            <a:r>
              <a:rPr lang="en-US" dirty="0">
                <a:solidFill>
                  <a:schemeClr val="accent5">
                    <a:lumMod val="50000"/>
                  </a:schemeClr>
                </a:solidFill>
                <a:latin typeface="Arial" panose="020B0604020202020204" pitchFamily="34" charset="0"/>
                <a:cs typeface="Arial" panose="020B0604020202020204" pitchFamily="34" charset="0"/>
              </a:rPr>
              <a:t>Salinity 			1.4 GHz</a:t>
            </a:r>
            <a:endParaRPr lang="en-US" dirty="0">
              <a:solidFill>
                <a:srgbClr val="C00000"/>
              </a:solidFill>
              <a:latin typeface="Arial" panose="020B0604020202020204" pitchFamily="34" charset="0"/>
              <a:cs typeface="Arial" panose="020B0604020202020204" pitchFamily="34" charset="0"/>
            </a:endParaRPr>
          </a:p>
          <a:p>
            <a:pPr marL="342900" indent="-342900">
              <a:lnSpc>
                <a:spcPct val="120000"/>
              </a:lnSpc>
              <a:spcBef>
                <a:spcPts val="600"/>
              </a:spcBef>
              <a:buFont typeface="Arial"/>
              <a:buChar char="•"/>
            </a:pPr>
            <a:r>
              <a:rPr lang="en-US" dirty="0">
                <a:solidFill>
                  <a:srgbClr val="C00000"/>
                </a:solidFill>
                <a:latin typeface="Arial" panose="020B0604020202020204" pitchFamily="34" charset="0"/>
                <a:cs typeface="Arial" panose="020B0604020202020204" pitchFamily="34" charset="0"/>
              </a:rPr>
              <a:t>SST				6.6 GHz</a:t>
            </a:r>
          </a:p>
          <a:p>
            <a:pPr marL="342900" indent="-342900">
              <a:lnSpc>
                <a:spcPct val="120000"/>
              </a:lnSpc>
              <a:spcBef>
                <a:spcPts val="600"/>
              </a:spcBef>
              <a:buFont typeface="Arial"/>
              <a:buChar char="•"/>
            </a:pPr>
            <a:r>
              <a:rPr lang="en-US" dirty="0">
                <a:solidFill>
                  <a:srgbClr val="00B050"/>
                </a:solidFill>
                <a:latin typeface="Arial" panose="020B0604020202020204" pitchFamily="34" charset="0"/>
                <a:cs typeface="Arial" panose="020B0604020202020204" pitchFamily="34" charset="0"/>
              </a:rPr>
              <a:t>Wind				10.7 &amp;19 GHz</a:t>
            </a:r>
          </a:p>
          <a:p>
            <a:pPr marL="342900" indent="-342900">
              <a:lnSpc>
                <a:spcPct val="120000"/>
              </a:lnSpc>
              <a:spcBef>
                <a:spcPts val="600"/>
              </a:spcBef>
              <a:buFont typeface="Arial"/>
              <a:buChar char="•"/>
            </a:pPr>
            <a:r>
              <a:rPr lang="en-US" dirty="0">
                <a:latin typeface="Arial" panose="020B0604020202020204" pitchFamily="34" charset="0"/>
                <a:cs typeface="Arial" panose="020B0604020202020204" pitchFamily="34" charset="0"/>
              </a:rPr>
              <a:t>Water Vapor		21 GHz</a:t>
            </a:r>
          </a:p>
          <a:p>
            <a:pPr marL="342900" indent="-342900">
              <a:lnSpc>
                <a:spcPct val="120000"/>
              </a:lnSpc>
              <a:spcBef>
                <a:spcPts val="600"/>
              </a:spcBef>
              <a:buFont typeface="Arial"/>
              <a:buChar char="•"/>
            </a:pPr>
            <a:r>
              <a:rPr lang="en-US" dirty="0">
                <a:latin typeface="Arial" panose="020B0604020202020204" pitchFamily="34" charset="0"/>
                <a:cs typeface="Arial" panose="020B0604020202020204" pitchFamily="34" charset="0"/>
              </a:rPr>
              <a:t>Liquid Water 		37 GHz</a:t>
            </a:r>
            <a:endParaRPr lang="en-US" dirty="0">
              <a:solidFill>
                <a:srgbClr val="00B05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05CA2418-9028-9744-938E-040032DE9FB2}"/>
              </a:ext>
            </a:extLst>
          </p:cNvPr>
          <p:cNvGrpSpPr/>
          <p:nvPr/>
        </p:nvGrpSpPr>
        <p:grpSpPr>
          <a:xfrm>
            <a:off x="539877" y="2029080"/>
            <a:ext cx="6079580" cy="3418235"/>
            <a:chOff x="539877" y="1660114"/>
            <a:chExt cx="6079580" cy="3418235"/>
          </a:xfrm>
        </p:grpSpPr>
        <p:sp>
          <p:nvSpPr>
            <p:cNvPr id="21" name="TextBox 20">
              <a:extLst>
                <a:ext uri="{FF2B5EF4-FFF2-40B4-BE49-F238E27FC236}">
                  <a16:creationId xmlns:a16="http://schemas.microsoft.com/office/drawing/2014/main" id="{F63A7883-B351-BC44-ABDB-A33B84D0C984}"/>
                </a:ext>
              </a:extLst>
            </p:cNvPr>
            <p:cNvSpPr txBox="1"/>
            <p:nvPr/>
          </p:nvSpPr>
          <p:spPr>
            <a:xfrm>
              <a:off x="1370805" y="1960208"/>
              <a:ext cx="2569934" cy="307777"/>
            </a:xfrm>
            <a:prstGeom prst="rect">
              <a:avLst/>
            </a:prstGeom>
            <a:solidFill>
              <a:srgbClr val="FFFFFF"/>
            </a:solidFill>
          </p:spPr>
          <p:txBody>
            <a:bodyPr wrap="none" rtlCol="0">
              <a:spAutoFit/>
            </a:bodyPr>
            <a:lstStyle/>
            <a:p>
              <a:r>
                <a:rPr lang="en-US" sz="1400" b="1" dirty="0">
                  <a:solidFill>
                    <a:srgbClr val="008000"/>
                  </a:solidFill>
                  <a:latin typeface="Arial" panose="020B0604020202020204" pitchFamily="34" charset="0"/>
                  <a:cs typeface="Arial" panose="020B0604020202020204" pitchFamily="34" charset="0"/>
                </a:rPr>
                <a:t>Wind Speed </a:t>
              </a:r>
              <a:r>
                <a:rPr lang="en-US" sz="1400" dirty="0">
                  <a:solidFill>
                    <a:srgbClr val="008000"/>
                  </a:solidFill>
                  <a:latin typeface="Arial Narrow" panose="020B0604020202020204" pitchFamily="34" charset="0"/>
                  <a:cs typeface="Arial Narrow" panose="020B0604020202020204" pitchFamily="34" charset="0"/>
                </a:rPr>
                <a:t>(surface roughness)</a:t>
              </a:r>
            </a:p>
          </p:txBody>
        </p:sp>
        <p:sp>
          <p:nvSpPr>
            <p:cNvPr id="24" name="Rectangle 23">
              <a:extLst>
                <a:ext uri="{FF2B5EF4-FFF2-40B4-BE49-F238E27FC236}">
                  <a16:creationId xmlns:a16="http://schemas.microsoft.com/office/drawing/2014/main" id="{68D64C24-7BCB-5547-A108-34CC99848316}"/>
                </a:ext>
              </a:extLst>
            </p:cNvPr>
            <p:cNvSpPr/>
            <p:nvPr/>
          </p:nvSpPr>
          <p:spPr bwMode="auto">
            <a:xfrm>
              <a:off x="4599088" y="2674079"/>
              <a:ext cx="575673" cy="169309"/>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pic>
          <p:nvPicPr>
            <p:cNvPr id="27" name="Picture 26">
              <a:extLst>
                <a:ext uri="{FF2B5EF4-FFF2-40B4-BE49-F238E27FC236}">
                  <a16:creationId xmlns:a16="http://schemas.microsoft.com/office/drawing/2014/main" id="{C17E1FCA-CBF3-CB47-BE38-EEA686E43B27}"/>
                </a:ext>
              </a:extLst>
            </p:cNvPr>
            <p:cNvPicPr>
              <a:picLocks noChangeAspect="1"/>
            </p:cNvPicPr>
            <p:nvPr/>
          </p:nvPicPr>
          <p:blipFill rotWithShape="1">
            <a:blip r:embed="rId5"/>
            <a:srcRect l="1111" t="1" b="845"/>
            <a:stretch/>
          </p:blipFill>
          <p:spPr>
            <a:xfrm flipH="1">
              <a:off x="1666934" y="2579289"/>
              <a:ext cx="3643620" cy="1954497"/>
            </a:xfrm>
            <a:prstGeom prst="rect">
              <a:avLst/>
            </a:prstGeom>
          </p:spPr>
        </p:pic>
        <p:sp>
          <p:nvSpPr>
            <p:cNvPr id="28" name="TextBox 27">
              <a:extLst>
                <a:ext uri="{FF2B5EF4-FFF2-40B4-BE49-F238E27FC236}">
                  <a16:creationId xmlns:a16="http://schemas.microsoft.com/office/drawing/2014/main" id="{6B15AF9D-868F-D544-A17A-937A384DC8FA}"/>
                </a:ext>
              </a:extLst>
            </p:cNvPr>
            <p:cNvSpPr txBox="1"/>
            <p:nvPr/>
          </p:nvSpPr>
          <p:spPr>
            <a:xfrm>
              <a:off x="3469524" y="4516346"/>
              <a:ext cx="383438" cy="307777"/>
            </a:xfrm>
            <a:prstGeom prst="rect">
              <a:avLst/>
            </a:prstGeom>
            <a:solidFill>
              <a:srgbClr val="FFFFFF"/>
            </a:solidFill>
          </p:spPr>
          <p:txBody>
            <a:bodyPr wrap="none" rtlCol="0">
              <a:spAutoFit/>
            </a:bodyPr>
            <a:lstStyle/>
            <a:p>
              <a:r>
                <a:rPr lang="en-US" sz="1400" b="1" dirty="0">
                  <a:solidFill>
                    <a:srgbClr val="00B050"/>
                  </a:solidFill>
                  <a:latin typeface="Arial" panose="020B0604020202020204" pitchFamily="34" charset="0"/>
                  <a:cs typeface="Arial" panose="020B0604020202020204" pitchFamily="34" charset="0"/>
                </a:rPr>
                <a:t>19</a:t>
              </a:r>
            </a:p>
          </p:txBody>
        </p:sp>
        <p:sp>
          <p:nvSpPr>
            <p:cNvPr id="29" name="TextBox 28">
              <a:extLst>
                <a:ext uri="{FF2B5EF4-FFF2-40B4-BE49-F238E27FC236}">
                  <a16:creationId xmlns:a16="http://schemas.microsoft.com/office/drawing/2014/main" id="{61FD142F-D127-334A-8E7B-AF487F9AC4E4}"/>
                </a:ext>
              </a:extLst>
            </p:cNvPr>
            <p:cNvSpPr txBox="1"/>
            <p:nvPr/>
          </p:nvSpPr>
          <p:spPr>
            <a:xfrm>
              <a:off x="3199614" y="4516346"/>
              <a:ext cx="383438" cy="307777"/>
            </a:xfrm>
            <a:prstGeom prst="rect">
              <a:avLst/>
            </a:prstGeom>
            <a:solidFill>
              <a:srgbClr val="FFFFFF"/>
            </a:solidFill>
          </p:spPr>
          <p:txBody>
            <a:bodyPr wrap="none" rtlCol="0">
              <a:spAutoFit/>
            </a:bodyPr>
            <a:lstStyle/>
            <a:p>
              <a:r>
                <a:rPr lang="en-US" sz="1400" b="1" dirty="0">
                  <a:solidFill>
                    <a:schemeClr val="bg2">
                      <a:lumMod val="25000"/>
                    </a:schemeClr>
                  </a:solidFill>
                  <a:latin typeface="Arial" panose="020B0604020202020204" pitchFamily="34" charset="0"/>
                  <a:cs typeface="Arial" panose="020B0604020202020204" pitchFamily="34" charset="0"/>
                </a:rPr>
                <a:t>24</a:t>
              </a:r>
            </a:p>
          </p:txBody>
        </p:sp>
        <p:sp>
          <p:nvSpPr>
            <p:cNvPr id="30" name="TextBox 29">
              <a:extLst>
                <a:ext uri="{FF2B5EF4-FFF2-40B4-BE49-F238E27FC236}">
                  <a16:creationId xmlns:a16="http://schemas.microsoft.com/office/drawing/2014/main" id="{81FD5738-8951-B245-ACA3-1B932F9DB69A}"/>
                </a:ext>
              </a:extLst>
            </p:cNvPr>
            <p:cNvSpPr txBox="1"/>
            <p:nvPr/>
          </p:nvSpPr>
          <p:spPr>
            <a:xfrm>
              <a:off x="1770377" y="4516346"/>
              <a:ext cx="383438" cy="307777"/>
            </a:xfrm>
            <a:prstGeom prst="rect">
              <a:avLst/>
            </a:prstGeom>
            <a:solidFill>
              <a:srgbClr val="FFFFFF"/>
            </a:solidFill>
          </p:spPr>
          <p:txBody>
            <a:bodyPr wrap="none" rtlCol="0">
              <a:spAutoFit/>
            </a:bodyPr>
            <a:lstStyle/>
            <a:p>
              <a:r>
                <a:rPr lang="en-US" sz="1400" b="1" dirty="0">
                  <a:solidFill>
                    <a:schemeClr val="bg2">
                      <a:lumMod val="25000"/>
                    </a:schemeClr>
                  </a:solidFill>
                  <a:latin typeface="Arial" panose="020B0604020202020204" pitchFamily="34" charset="0"/>
                  <a:cs typeface="Arial" panose="020B0604020202020204" pitchFamily="34" charset="0"/>
                </a:rPr>
                <a:t>37</a:t>
              </a:r>
            </a:p>
          </p:txBody>
        </p:sp>
        <p:sp>
          <p:nvSpPr>
            <p:cNvPr id="31" name="TextBox 30">
              <a:extLst>
                <a:ext uri="{FF2B5EF4-FFF2-40B4-BE49-F238E27FC236}">
                  <a16:creationId xmlns:a16="http://schemas.microsoft.com/office/drawing/2014/main" id="{57FD4112-DB21-3F45-A542-CA0E96E749BD}"/>
                </a:ext>
              </a:extLst>
            </p:cNvPr>
            <p:cNvSpPr txBox="1"/>
            <p:nvPr/>
          </p:nvSpPr>
          <p:spPr>
            <a:xfrm>
              <a:off x="5006867" y="4516346"/>
              <a:ext cx="433132" cy="307777"/>
            </a:xfrm>
            <a:prstGeom prst="rect">
              <a:avLst/>
            </a:prstGeom>
            <a:noFill/>
          </p:spPr>
          <p:txBody>
            <a:bodyPr wrap="none" rtlCol="0">
              <a:spAutoFit/>
            </a:bodyPr>
            <a:lstStyle/>
            <a:p>
              <a:r>
                <a:rPr lang="en-US" sz="1400" b="1" dirty="0">
                  <a:solidFill>
                    <a:schemeClr val="accent5">
                      <a:lumMod val="50000"/>
                    </a:schemeClr>
                  </a:solidFill>
                  <a:latin typeface="Arial" panose="020B0604020202020204" pitchFamily="34" charset="0"/>
                  <a:cs typeface="Arial" panose="020B0604020202020204" pitchFamily="34" charset="0"/>
                </a:rPr>
                <a:t>1.4</a:t>
              </a:r>
            </a:p>
          </p:txBody>
        </p:sp>
        <p:sp>
          <p:nvSpPr>
            <p:cNvPr id="32" name="TextBox 31">
              <a:extLst>
                <a:ext uri="{FF2B5EF4-FFF2-40B4-BE49-F238E27FC236}">
                  <a16:creationId xmlns:a16="http://schemas.microsoft.com/office/drawing/2014/main" id="{BF3F906F-09D0-EA4A-8E7A-0F634E3C28E7}"/>
                </a:ext>
              </a:extLst>
            </p:cNvPr>
            <p:cNvSpPr txBox="1"/>
            <p:nvPr/>
          </p:nvSpPr>
          <p:spPr>
            <a:xfrm>
              <a:off x="4092697" y="4516346"/>
              <a:ext cx="370101" cy="307777"/>
            </a:xfrm>
            <a:prstGeom prst="rect">
              <a:avLst/>
            </a:prstGeom>
            <a:solidFill>
              <a:srgbClr val="FFFFFF"/>
            </a:solidFill>
          </p:spPr>
          <p:txBody>
            <a:bodyPr wrap="none" rtlCol="0">
              <a:spAutoFit/>
            </a:bodyPr>
            <a:lstStyle/>
            <a:p>
              <a:r>
                <a:rPr lang="en-US" sz="1400" b="1" dirty="0">
                  <a:solidFill>
                    <a:srgbClr val="00B050"/>
                  </a:solidFill>
                  <a:latin typeface="Arial" panose="020B0604020202020204" pitchFamily="34" charset="0"/>
                  <a:cs typeface="Arial" panose="020B0604020202020204" pitchFamily="34" charset="0"/>
                </a:rPr>
                <a:t>11</a:t>
              </a:r>
            </a:p>
          </p:txBody>
        </p:sp>
        <p:sp>
          <p:nvSpPr>
            <p:cNvPr id="33" name="TextBox 32">
              <a:extLst>
                <a:ext uri="{FF2B5EF4-FFF2-40B4-BE49-F238E27FC236}">
                  <a16:creationId xmlns:a16="http://schemas.microsoft.com/office/drawing/2014/main" id="{FCDE4ADD-E571-6A42-A5F0-A9403DD8D2AE}"/>
                </a:ext>
              </a:extLst>
            </p:cNvPr>
            <p:cNvSpPr txBox="1"/>
            <p:nvPr/>
          </p:nvSpPr>
          <p:spPr>
            <a:xfrm>
              <a:off x="4566432" y="4516346"/>
              <a:ext cx="284052" cy="307777"/>
            </a:xfrm>
            <a:prstGeom prst="rect">
              <a:avLst/>
            </a:prstGeom>
            <a:solidFill>
              <a:srgbClr val="FFFFFF"/>
            </a:solidFill>
          </p:spPr>
          <p:txBody>
            <a:bodyPr wrap="none" rtlCol="0">
              <a:spAutoFit/>
            </a:bodyPr>
            <a:lstStyle/>
            <a:p>
              <a:r>
                <a:rPr lang="en-US" sz="1400" b="1" dirty="0">
                  <a:solidFill>
                    <a:srgbClr val="800000"/>
                  </a:solidFill>
                  <a:latin typeface="Arial" panose="020B0604020202020204" pitchFamily="34" charset="0"/>
                  <a:cs typeface="Arial" panose="020B0604020202020204" pitchFamily="34" charset="0"/>
                </a:rPr>
                <a:t>7</a:t>
              </a:r>
            </a:p>
          </p:txBody>
        </p:sp>
        <p:cxnSp>
          <p:nvCxnSpPr>
            <p:cNvPr id="35" name="Straight Arrow Connector 34">
              <a:extLst>
                <a:ext uri="{FF2B5EF4-FFF2-40B4-BE49-F238E27FC236}">
                  <a16:creationId xmlns:a16="http://schemas.microsoft.com/office/drawing/2014/main" id="{7C564FC3-9BA0-064C-B0FE-37B811064880}"/>
                </a:ext>
              </a:extLst>
            </p:cNvPr>
            <p:cNvCxnSpPr>
              <a:cxnSpLocks/>
            </p:cNvCxnSpPr>
            <p:nvPr/>
          </p:nvCxnSpPr>
          <p:spPr>
            <a:xfrm>
              <a:off x="2031678" y="2255417"/>
              <a:ext cx="0" cy="374717"/>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EA8419-A86B-A942-880F-6473462D0CBC}"/>
                </a:ext>
              </a:extLst>
            </p:cNvPr>
            <p:cNvSpPr txBox="1"/>
            <p:nvPr/>
          </p:nvSpPr>
          <p:spPr>
            <a:xfrm>
              <a:off x="2666171" y="1660114"/>
              <a:ext cx="2332177" cy="307777"/>
            </a:xfrm>
            <a:prstGeom prst="rect">
              <a:avLst/>
            </a:prstGeom>
            <a:solidFill>
              <a:srgbClr val="FFFFFF"/>
            </a:solidFill>
          </p:spPr>
          <p:txBody>
            <a:bodyPr wrap="none" rtlCol="0">
              <a:spAutoFit/>
            </a:bodyPr>
            <a:lstStyle/>
            <a:p>
              <a:r>
                <a:rPr lang="en-US" sz="1400" b="1" dirty="0">
                  <a:solidFill>
                    <a:srgbClr val="C00000"/>
                  </a:solidFill>
                  <a:latin typeface="Arial" panose="020B0604020202020204" pitchFamily="34" charset="0"/>
                  <a:cs typeface="Arial" panose="020B0604020202020204" pitchFamily="34" charset="0"/>
                </a:rPr>
                <a:t>Sea Surface Temperature</a:t>
              </a:r>
            </a:p>
          </p:txBody>
        </p:sp>
        <p:cxnSp>
          <p:nvCxnSpPr>
            <p:cNvPr id="38" name="Straight Arrow Connector 37">
              <a:extLst>
                <a:ext uri="{FF2B5EF4-FFF2-40B4-BE49-F238E27FC236}">
                  <a16:creationId xmlns:a16="http://schemas.microsoft.com/office/drawing/2014/main" id="{6BCBFD06-A338-0A4D-9481-12DBA4B9181E}"/>
                </a:ext>
              </a:extLst>
            </p:cNvPr>
            <p:cNvCxnSpPr>
              <a:cxnSpLocks/>
            </p:cNvCxnSpPr>
            <p:nvPr/>
          </p:nvCxnSpPr>
          <p:spPr>
            <a:xfrm>
              <a:off x="3951533" y="1967891"/>
              <a:ext cx="756925" cy="70618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6D362AF-1D67-8041-8B0D-A36FB2358638}"/>
                </a:ext>
              </a:extLst>
            </p:cNvPr>
            <p:cNvSpPr txBox="1"/>
            <p:nvPr/>
          </p:nvSpPr>
          <p:spPr>
            <a:xfrm>
              <a:off x="4722784" y="1911350"/>
              <a:ext cx="1896673" cy="307777"/>
            </a:xfrm>
            <a:prstGeom prst="rect">
              <a:avLst/>
            </a:prstGeom>
            <a:solidFill>
              <a:srgbClr val="FFFFFF"/>
            </a:solidFill>
          </p:spPr>
          <p:txBody>
            <a:bodyPr wrap="none" rtlCol="0">
              <a:spAutoFit/>
            </a:bodyPr>
            <a:lstStyle/>
            <a:p>
              <a:r>
                <a:rPr lang="en-US" sz="1400" b="1" dirty="0">
                  <a:solidFill>
                    <a:schemeClr val="accent5">
                      <a:lumMod val="50000"/>
                    </a:schemeClr>
                  </a:solidFill>
                  <a:latin typeface="Arial" panose="020B0604020202020204" pitchFamily="34" charset="0"/>
                  <a:cs typeface="Arial" panose="020B0604020202020204" pitchFamily="34" charset="0"/>
                </a:rPr>
                <a:t>Sea Surface Salinity</a:t>
              </a:r>
            </a:p>
          </p:txBody>
        </p:sp>
        <p:cxnSp>
          <p:nvCxnSpPr>
            <p:cNvPr id="41" name="Straight Arrow Connector 40">
              <a:extLst>
                <a:ext uri="{FF2B5EF4-FFF2-40B4-BE49-F238E27FC236}">
                  <a16:creationId xmlns:a16="http://schemas.microsoft.com/office/drawing/2014/main" id="{E3DFC0FF-F5D5-734C-82AF-1BB3692746DE}"/>
                </a:ext>
              </a:extLst>
            </p:cNvPr>
            <p:cNvCxnSpPr>
              <a:cxnSpLocks/>
            </p:cNvCxnSpPr>
            <p:nvPr/>
          </p:nvCxnSpPr>
          <p:spPr>
            <a:xfrm flipH="1">
              <a:off x="5317009" y="2172744"/>
              <a:ext cx="295348" cy="67064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5AA72F3-088E-404E-9BEC-5CE3F6192BEB}"/>
                </a:ext>
              </a:extLst>
            </p:cNvPr>
            <p:cNvSpPr txBox="1"/>
            <p:nvPr/>
          </p:nvSpPr>
          <p:spPr>
            <a:xfrm rot="2573875">
              <a:off x="1897913" y="3023435"/>
              <a:ext cx="1073820" cy="307777"/>
            </a:xfrm>
            <a:prstGeom prst="rect">
              <a:avLst/>
            </a:prstGeom>
            <a:noFill/>
          </p:spPr>
          <p:txBody>
            <a:bodyPr wrap="none" rtlCol="0">
              <a:spAutoFit/>
            </a:bodyPr>
            <a:lstStyle/>
            <a:p>
              <a:r>
                <a:rPr lang="en-US" sz="1400" b="1" dirty="0">
                  <a:solidFill>
                    <a:schemeClr val="tx1">
                      <a:lumMod val="85000"/>
                      <a:lumOff val="15000"/>
                    </a:schemeClr>
                  </a:solidFill>
                  <a:latin typeface="Arial Narrow" panose="020B0604020202020204" pitchFamily="34" charset="0"/>
                  <a:cs typeface="Arial Narrow" panose="020B0604020202020204" pitchFamily="34" charset="0"/>
                </a:rPr>
                <a:t>Liquid Water</a:t>
              </a:r>
            </a:p>
          </p:txBody>
        </p:sp>
        <p:sp>
          <p:nvSpPr>
            <p:cNvPr id="48" name="TextBox 47">
              <a:extLst>
                <a:ext uri="{FF2B5EF4-FFF2-40B4-BE49-F238E27FC236}">
                  <a16:creationId xmlns:a16="http://schemas.microsoft.com/office/drawing/2014/main" id="{14D482D3-68AB-8D4D-8A0F-B5FC24742481}"/>
                </a:ext>
              </a:extLst>
            </p:cNvPr>
            <p:cNvSpPr txBox="1"/>
            <p:nvPr/>
          </p:nvSpPr>
          <p:spPr>
            <a:xfrm rot="720660">
              <a:off x="1635314" y="3554793"/>
              <a:ext cx="1233627" cy="307777"/>
            </a:xfrm>
            <a:prstGeom prst="rect">
              <a:avLst/>
            </a:prstGeom>
            <a:noFill/>
          </p:spPr>
          <p:txBody>
            <a:bodyPr wrap="square" rtlCol="0">
              <a:spAutoFit/>
            </a:bodyPr>
            <a:lstStyle/>
            <a:p>
              <a:r>
                <a:rPr lang="en-US" sz="1400" b="1" dirty="0">
                  <a:solidFill>
                    <a:schemeClr val="tx1">
                      <a:lumMod val="85000"/>
                      <a:lumOff val="15000"/>
                    </a:schemeClr>
                  </a:solidFill>
                  <a:latin typeface="Arial Narrow" panose="020B0604020202020204" pitchFamily="34" charset="0"/>
                  <a:cs typeface="Arial Narrow" panose="020B0604020202020204" pitchFamily="34" charset="0"/>
                </a:rPr>
                <a:t>Water Vaper</a:t>
              </a:r>
            </a:p>
          </p:txBody>
        </p:sp>
        <p:sp>
          <p:nvSpPr>
            <p:cNvPr id="54" name="Rectangle 53">
              <a:extLst>
                <a:ext uri="{FF2B5EF4-FFF2-40B4-BE49-F238E27FC236}">
                  <a16:creationId xmlns:a16="http://schemas.microsoft.com/office/drawing/2014/main" id="{D0B5B063-A31B-8E49-9DBA-4010F417EF64}"/>
                </a:ext>
              </a:extLst>
            </p:cNvPr>
            <p:cNvSpPr/>
            <p:nvPr/>
          </p:nvSpPr>
          <p:spPr>
            <a:xfrm rot="16200000">
              <a:off x="-179070" y="3366987"/>
              <a:ext cx="2084225" cy="646331"/>
            </a:xfrm>
            <a:prstGeom prst="rect">
              <a:avLst/>
            </a:prstGeom>
          </p:spPr>
          <p:txBody>
            <a:bodyPr wrap="none">
              <a:spAutoFit/>
            </a:bodyPr>
            <a:lstStyle/>
            <a:p>
              <a:pPr algn="ctr"/>
              <a:r>
                <a:rPr lang="en-US" dirty="0">
                  <a:latin typeface="Arial Narrow" panose="020B0604020202020204" pitchFamily="34" charset="0"/>
                  <a:cs typeface="Arial Narrow" panose="020B0604020202020204" pitchFamily="34" charset="0"/>
                </a:rPr>
                <a:t>Sensitivity of signal to</a:t>
              </a:r>
              <a:br>
                <a:rPr lang="en-US" dirty="0">
                  <a:latin typeface="Arial Narrow" panose="020B0604020202020204" pitchFamily="34" charset="0"/>
                  <a:cs typeface="Arial Narrow" panose="020B0604020202020204" pitchFamily="34" charset="0"/>
                </a:rPr>
              </a:br>
              <a:r>
                <a:rPr lang="en-US" dirty="0">
                  <a:latin typeface="Arial Narrow" panose="020B0604020202020204" pitchFamily="34" charset="0"/>
                  <a:cs typeface="Arial Narrow" panose="020B0604020202020204" pitchFamily="34" charset="0"/>
                </a:rPr>
                <a:t>change in a parameter</a:t>
              </a:r>
              <a:endParaRPr lang="en-US" baseline="-25000" dirty="0">
                <a:latin typeface="Arial Narrow" panose="020B0604020202020204" pitchFamily="34" charset="0"/>
                <a:cs typeface="Arial Narrow" panose="020B0604020202020204" pitchFamily="34" charset="0"/>
              </a:endParaRPr>
            </a:p>
          </p:txBody>
        </p:sp>
        <p:sp>
          <p:nvSpPr>
            <p:cNvPr id="56" name="Rectangle 55">
              <a:extLst>
                <a:ext uri="{FF2B5EF4-FFF2-40B4-BE49-F238E27FC236}">
                  <a16:creationId xmlns:a16="http://schemas.microsoft.com/office/drawing/2014/main" id="{F857CAA0-23F8-DB48-BF5F-9DDAB5F54E29}"/>
                </a:ext>
              </a:extLst>
            </p:cNvPr>
            <p:cNvSpPr/>
            <p:nvPr/>
          </p:nvSpPr>
          <p:spPr>
            <a:xfrm>
              <a:off x="1660479" y="4739795"/>
              <a:ext cx="3691017" cy="338554"/>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Frequency (GHz)</a:t>
              </a:r>
            </a:p>
          </p:txBody>
        </p:sp>
      </p:grpSp>
      <p:sp>
        <p:nvSpPr>
          <p:cNvPr id="57" name="Rectangle 56">
            <a:extLst>
              <a:ext uri="{FF2B5EF4-FFF2-40B4-BE49-F238E27FC236}">
                <a16:creationId xmlns:a16="http://schemas.microsoft.com/office/drawing/2014/main" id="{EE2C4358-364E-6E44-827C-3F5A389D3211}"/>
              </a:ext>
            </a:extLst>
          </p:cNvPr>
          <p:cNvSpPr/>
          <p:nvPr/>
        </p:nvSpPr>
        <p:spPr>
          <a:xfrm>
            <a:off x="0" y="1077850"/>
            <a:ext cx="12090675" cy="414922"/>
          </a:xfrm>
          <a:prstGeom prst="rect">
            <a:avLst/>
          </a:prstGeom>
        </p:spPr>
        <p:txBody>
          <a:bodyPr wrap="square">
            <a:spAutoFit/>
          </a:bodyPr>
          <a:lstStyle/>
          <a:p>
            <a:pPr algn="ctr">
              <a:lnSpc>
                <a:spcPct val="130000"/>
              </a:lnSpc>
            </a:pPr>
            <a:r>
              <a:rPr lang="en-US" b="1" cap="small" dirty="0">
                <a:solidFill>
                  <a:schemeClr val="accent5">
                    <a:lumMod val="50000"/>
                  </a:schemeClr>
                </a:solidFill>
                <a:latin typeface="Arial Narrow" panose="020B0604020202020204" pitchFamily="34" charset="0"/>
                <a:cs typeface="Arial Narrow" panose="020B0604020202020204" pitchFamily="34" charset="0"/>
              </a:rPr>
              <a:t>valid measurements for one parameter requires correction for the influence of the other parameters</a:t>
            </a:r>
          </a:p>
        </p:txBody>
      </p:sp>
      <p:cxnSp>
        <p:nvCxnSpPr>
          <p:cNvPr id="9" name="Straight Connector 8">
            <a:extLst>
              <a:ext uri="{FF2B5EF4-FFF2-40B4-BE49-F238E27FC236}">
                <a16:creationId xmlns:a16="http://schemas.microsoft.com/office/drawing/2014/main" id="{28589A0D-41B4-1F44-8789-F82C904172E0}"/>
              </a:ext>
            </a:extLst>
          </p:cNvPr>
          <p:cNvCxnSpPr>
            <a:cxnSpLocks/>
          </p:cNvCxnSpPr>
          <p:nvPr/>
        </p:nvCxnSpPr>
        <p:spPr>
          <a:xfrm flipV="1">
            <a:off x="1675943" y="2973810"/>
            <a:ext cx="0" cy="1856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57AC36-1CFA-B84E-8247-59E0FADF3E17}"/>
              </a:ext>
            </a:extLst>
          </p:cNvPr>
          <p:cNvSpPr txBox="1"/>
          <p:nvPr/>
        </p:nvSpPr>
        <p:spPr>
          <a:xfrm>
            <a:off x="1081069" y="2853211"/>
            <a:ext cx="647934" cy="307777"/>
          </a:xfrm>
          <a:prstGeom prst="rect">
            <a:avLst/>
          </a:prstGeom>
          <a:noFill/>
        </p:spPr>
        <p:txBody>
          <a:bodyPr wrap="none" rtlCol="0">
            <a:spAutoFit/>
          </a:bodyPr>
          <a:lstStyle/>
          <a:p>
            <a:r>
              <a:rPr lang="en-US" sz="1200" dirty="0"/>
              <a:t>Max </a:t>
            </a:r>
            <a:r>
              <a:rPr lang="en-US" sz="1400" dirty="0"/>
              <a:t>△</a:t>
            </a:r>
          </a:p>
        </p:txBody>
      </p:sp>
      <p:sp>
        <p:nvSpPr>
          <p:cNvPr id="36" name="TextBox 35">
            <a:extLst>
              <a:ext uri="{FF2B5EF4-FFF2-40B4-BE49-F238E27FC236}">
                <a16:creationId xmlns:a16="http://schemas.microsoft.com/office/drawing/2014/main" id="{9897EF7E-0CA3-2C4C-A240-69B77A87237D}"/>
              </a:ext>
            </a:extLst>
          </p:cNvPr>
          <p:cNvSpPr txBox="1"/>
          <p:nvPr/>
        </p:nvSpPr>
        <p:spPr>
          <a:xfrm>
            <a:off x="1134045" y="4646919"/>
            <a:ext cx="553357" cy="307777"/>
          </a:xfrm>
          <a:prstGeom prst="rect">
            <a:avLst/>
          </a:prstGeom>
          <a:noFill/>
        </p:spPr>
        <p:txBody>
          <a:bodyPr wrap="none" rtlCol="0">
            <a:spAutoFit/>
          </a:bodyPr>
          <a:lstStyle/>
          <a:p>
            <a:r>
              <a:rPr lang="en-US" sz="1200" dirty="0"/>
              <a:t>No </a:t>
            </a:r>
            <a:r>
              <a:rPr lang="en-US" sz="1400" dirty="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9038161"/>
      </p:ext>
    </p:extLst>
  </p:cSld>
  <p:clrMapOvr>
    <a:masterClrMapping/>
  </p:clrMapOvr>
  <mc:AlternateContent xmlns:mc="http://schemas.openxmlformats.org/markup-compatibility/2006" xmlns:p14="http://schemas.microsoft.com/office/powerpoint/2010/main">
    <mc:Choice Requires="p14">
      <p:transition spd="slow" p14:dur="2000" advTm="48167"/>
    </mc:Choice>
    <mc:Fallback xmlns="">
      <p:transition spd="slow" advTm="4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150463</TotalTime>
  <Words>5351</Words>
  <Application>Microsoft Office PowerPoint</Application>
  <PresentationFormat>Widescreen</PresentationFormat>
  <Paragraphs>731</Paragraphs>
  <Slides>32</Slides>
  <Notes>32</Notes>
  <HiddenSlides>0</HiddenSlides>
  <MMClips>32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ＭＳ Ｐゴシック</vt:lpstr>
      <vt:lpstr>Arial</vt:lpstr>
      <vt:lpstr>Arial Black</vt:lpstr>
      <vt:lpstr>Arial Narrow</vt:lpstr>
      <vt:lpstr>Arial Narrow Bold</vt:lpstr>
      <vt:lpstr>Arial Unicode MS</vt:lpstr>
      <vt:lpstr>Calibri</vt:lpstr>
      <vt:lpstr>Cambria Math</vt:lpstr>
      <vt:lpstr>Helvetica</vt:lpstr>
      <vt:lpstr>Lucida Grande</vt:lpstr>
      <vt:lpstr>Mangal</vt:lpstr>
      <vt:lpstr>Symbol</vt:lpstr>
      <vt:lpstr>Times New Roman</vt:lpstr>
      <vt:lpstr>1_Custom Design</vt:lpstr>
      <vt:lpstr>NOAA Title Options</vt:lpstr>
      <vt:lpstr>Salinity, Wind, Altimetry  NOAA CoastWatch Satellite Course </vt:lpstr>
      <vt:lpstr>The presentation will cover the following topics</vt:lpstr>
      <vt:lpstr>Sea surface height, sea surface salinity, and wind  are measured in the microwave bands</vt:lpstr>
      <vt:lpstr>Atmosphere is very transparent to microwaves</vt:lpstr>
      <vt:lpstr>Microwaves can see through clouds</vt:lpstr>
      <vt:lpstr>Satellite sensors measure naturally occurring or  instrument-generated microwave signals</vt:lpstr>
      <vt:lpstr>Passive microwave radiometers measure blackbody radiation naturally emitted by the sea</vt:lpstr>
      <vt:lpstr>The Earth is a less efficient emitter than a blackbody</vt:lpstr>
      <vt:lpstr>Passive emissions respond uniquely to the change in each parameter</vt:lpstr>
      <vt:lpstr>A drawback to passive microwave sensors is low spatial resolution</vt:lpstr>
      <vt:lpstr>Passive microwave measurements cannot be made close to the coast</vt:lpstr>
      <vt:lpstr>Sea Surface Salinity is measured with passive sensors </vt:lpstr>
      <vt:lpstr>Satellite salinity is a relatively new measurement</vt:lpstr>
      <vt:lpstr>Uses for satellite salinity</vt:lpstr>
      <vt:lpstr>Wind speed (not direction*) is measured with passive radiometer sensors</vt:lpstr>
      <vt:lpstr>Wind speed and direction are measured with active scatterometer sensors</vt:lpstr>
      <vt:lpstr>Signal backscatter is also dependent on wind direction</vt:lpstr>
      <vt:lpstr>Scatterometers measure backscatter at several pulse directions</vt:lpstr>
      <vt:lpstr>Wind measurements date back to the late-1980s</vt:lpstr>
      <vt:lpstr>Ocean features can be tracked with wind data</vt:lpstr>
      <vt:lpstr>Coastal upwelling can be derived from wind speed and direction</vt:lpstr>
      <vt:lpstr>Sea surface height (SSH): the ocean surface is not flat </vt:lpstr>
      <vt:lpstr>Sea surface height measurements are made with satellite altimeters</vt:lpstr>
      <vt:lpstr>The altimeter position is determined in four dimensions</vt:lpstr>
      <vt:lpstr>Put it all together to determine SSH and other parameters</vt:lpstr>
      <vt:lpstr>Sea Level Anomaly (SLA) is a derived product of SSH</vt:lpstr>
      <vt:lpstr>SLA helps detect ocean phenomena from subtle changes in SSH</vt:lpstr>
      <vt:lpstr>Geostrophic currents are derived from SSH information</vt:lpstr>
      <vt:lpstr>Satellite altimetry dates back to the early 1990s</vt:lpstr>
      <vt:lpstr>Blended products give improved temporal and spatial coverage</vt:lpstr>
      <vt:lpstr>Review of SSS, Surface Winds, and SSH</vt:lpstr>
      <vt:lpstr>NOAA CoastWatch Satellite Course - Narrated Presentations</vt:lpstr>
    </vt:vector>
  </TitlesOfParts>
  <Manager/>
  <Company>NOAA CoastWatch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CoastWatch SSH, Wind, &amp; SSS presentation</dc:title>
  <dc:subject>Satellite Course</dc:subject>
  <dc:creator>Dale Robinson</dc:creator>
  <cp:keywords/>
  <dc:description/>
  <cp:lastModifiedBy>Melanie Abecassis</cp:lastModifiedBy>
  <cp:revision>1549</cp:revision>
  <cp:lastPrinted>2020-08-11T21:31:58Z</cp:lastPrinted>
  <dcterms:created xsi:type="dcterms:W3CDTF">2014-05-07T21:32:41Z</dcterms:created>
  <dcterms:modified xsi:type="dcterms:W3CDTF">2020-10-20T20:58:32Z</dcterms:modified>
  <cp:category/>
</cp:coreProperties>
</file>